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0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375" r:id="rId2"/>
    <p:sldId id="276" r:id="rId3"/>
    <p:sldId id="277" r:id="rId4"/>
    <p:sldId id="278" r:id="rId5"/>
    <p:sldId id="598" r:id="rId6"/>
    <p:sldId id="279" r:id="rId7"/>
    <p:sldId id="281" r:id="rId8"/>
    <p:sldId id="280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59" r:id="rId20"/>
    <p:sldId id="260" r:id="rId21"/>
    <p:sldId id="292" r:id="rId22"/>
    <p:sldId id="258" r:id="rId23"/>
    <p:sldId id="294" r:id="rId24"/>
    <p:sldId id="295" r:id="rId25"/>
    <p:sldId id="296" r:id="rId26"/>
    <p:sldId id="600" r:id="rId27"/>
    <p:sldId id="318" r:id="rId28"/>
    <p:sldId id="324" r:id="rId29"/>
  </p:sldIdLst>
  <p:sldSz cx="9144000" cy="6858000" type="screen4x3"/>
  <p:notesSz cx="6858000" cy="9144000"/>
  <p:embeddedFontLst>
    <p:embeddedFont>
      <p:font typeface="ＭＳ Ｐゴシック" panose="020B0600070205080204" pitchFamily="34" charset="-128"/>
      <p:regular r:id="rId31"/>
    </p:embeddedFont>
    <p:embeddedFont>
      <p:font typeface="Book Antiqua" panose="02040602050305030304" pitchFamily="18" charset="0"/>
      <p:regular r:id="rId32"/>
      <p:bold r:id="rId33"/>
      <p:italic r:id="rId34"/>
      <p:boldItalic r:id="rId35"/>
    </p:embeddedFont>
    <p:embeddedFont>
      <p:font typeface="Calisto MT" panose="02040603050505030304" pitchFamily="18" charset="77"/>
      <p:regular r:id="rId36"/>
      <p:bold r:id="rId37"/>
      <p:italic r:id="rId38"/>
      <p:boldItalic r:id="rId39"/>
    </p:embeddedFont>
    <p:embeddedFont>
      <p:font typeface="Lustria" panose="02000603060000020004" pitchFamily="2" charset="0"/>
      <p:regular r:id="rId40"/>
    </p:embeddedFont>
    <p:embeddedFont>
      <p:font typeface="Noto Sans Symbols" panose="020B0502040504020204" pitchFamily="3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0" roundtripDataSignature="AMtx7mgfMto3Mi/FswAPd9A0YfHQjVxK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90"/>
    <p:restoredTop sz="96301"/>
  </p:normalViewPr>
  <p:slideViewPr>
    <p:cSldViewPr snapToGrid="0">
      <p:cViewPr varScale="1">
        <p:scale>
          <a:sx n="127" d="100"/>
          <a:sy n="127" d="100"/>
        </p:scale>
        <p:origin x="141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90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9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>
            <a:extLst>
              <a:ext uri="{FF2B5EF4-FFF2-40B4-BE49-F238E27FC236}">
                <a16:creationId xmlns:a16="http://schemas.microsoft.com/office/drawing/2014/main" id="{FB340EB9-E02A-7F4D-7641-F4CC63FC39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8" name="Notes Placeholder 2">
            <a:extLst>
              <a:ext uri="{FF2B5EF4-FFF2-40B4-BE49-F238E27FC236}">
                <a16:creationId xmlns:a16="http://schemas.microsoft.com/office/drawing/2014/main" id="{2947460B-5FBF-3554-1653-AFD3BFAE2C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21859" name="Slide Number Placeholder 3">
            <a:extLst>
              <a:ext uri="{FF2B5EF4-FFF2-40B4-BE49-F238E27FC236}">
                <a16:creationId xmlns:a16="http://schemas.microsoft.com/office/drawing/2014/main" id="{679A6DDC-933A-BE36-2FED-31BBB07A2C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A5CB7E68-5E29-FA4F-8CEC-ECED08B4DB79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6" name="Google Shape;37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56799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3" name="Google Shape;3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84373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5" name="Google Shape;39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96" name="Google Shape;39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3651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3" name="Google Shape;40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36905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9" name="Google Shape;40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70027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7" name="Google Shape;4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6924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5" name="Google Shape;42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25075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5" name="Google Shape;4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0067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1" name="Google Shape;4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0741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2" name="Google Shape;14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 b="1" dirty="0" err="1"/>
              <a:t>Características</a:t>
            </a:r>
            <a:r>
              <a:rPr lang="en-US" sz="1100" b="1" dirty="0"/>
              <a:t> del </a:t>
            </a:r>
            <a:r>
              <a:rPr lang="en-US" sz="1100" b="1" dirty="0" err="1"/>
              <a:t>hospedante</a:t>
            </a:r>
            <a:r>
              <a:rPr lang="en-US" sz="1100" b="1" dirty="0"/>
              <a:t>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330"/>
              </a:spcBef>
              <a:spcAft>
                <a:spcPts val="0"/>
              </a:spcAft>
              <a:buSzPts val="1400"/>
              <a:buNone/>
            </a:pPr>
            <a:r>
              <a:rPr lang="en-US" sz="1100" dirty="0"/>
              <a:t>Es </a:t>
            </a:r>
            <a:r>
              <a:rPr lang="en-US" sz="1100" dirty="0" err="1"/>
              <a:t>aquel</a:t>
            </a:r>
            <a:r>
              <a:rPr lang="en-US" sz="1100" dirty="0"/>
              <a:t> que </a:t>
            </a:r>
            <a:r>
              <a:rPr lang="en-US" sz="1100" dirty="0" err="1"/>
              <a:t>puede</a:t>
            </a:r>
            <a:r>
              <a:rPr lang="en-US" sz="1100" dirty="0"/>
              <a:t> o no </a:t>
            </a:r>
            <a:r>
              <a:rPr lang="en-US" sz="1100" dirty="0" err="1"/>
              <a:t>permitir</a:t>
            </a:r>
            <a:r>
              <a:rPr lang="en-US" sz="1100" dirty="0"/>
              <a:t> la </a:t>
            </a:r>
            <a:r>
              <a:rPr lang="en-US" sz="1100" dirty="0" err="1"/>
              <a:t>penetración</a:t>
            </a:r>
            <a:r>
              <a:rPr lang="en-US" sz="1100" dirty="0"/>
              <a:t> y </a:t>
            </a:r>
            <a:r>
              <a:rPr lang="en-US" sz="1100" dirty="0" err="1"/>
              <a:t>establecimiento</a:t>
            </a:r>
            <a:r>
              <a:rPr lang="en-US" sz="1100" dirty="0"/>
              <a:t> del </a:t>
            </a:r>
            <a:r>
              <a:rPr lang="en-US" sz="1100" dirty="0" err="1"/>
              <a:t>patógeno</a:t>
            </a:r>
            <a:r>
              <a:rPr lang="en-US" sz="1100" dirty="0"/>
              <a:t>, es </a:t>
            </a:r>
            <a:r>
              <a:rPr lang="en-US" sz="1100" dirty="0" err="1"/>
              <a:t>decir</a:t>
            </a:r>
            <a:r>
              <a:rPr lang="en-US" sz="1100" dirty="0"/>
              <a:t> </a:t>
            </a:r>
            <a:r>
              <a:rPr lang="en-US" sz="1100" dirty="0" err="1"/>
              <a:t>puede</a:t>
            </a:r>
            <a:r>
              <a:rPr lang="en-US" sz="1100" dirty="0"/>
              <a:t> </a:t>
            </a:r>
            <a:r>
              <a:rPr lang="en-US" sz="1100" dirty="0" err="1"/>
              <a:t>reaccionar</a:t>
            </a:r>
            <a:r>
              <a:rPr lang="en-US" sz="1100" dirty="0"/>
              <a:t> </a:t>
            </a:r>
            <a:r>
              <a:rPr lang="en-US" sz="1100" dirty="0" err="1"/>
              <a:t>como</a:t>
            </a:r>
            <a:r>
              <a:rPr lang="en-US" sz="1100" dirty="0"/>
              <a:t> susceptible, </a:t>
            </a:r>
            <a:r>
              <a:rPr lang="en-US" sz="1100" dirty="0" err="1"/>
              <a:t>resistente</a:t>
            </a:r>
            <a:r>
              <a:rPr lang="en-US" sz="1100" dirty="0"/>
              <a:t> o </a:t>
            </a:r>
            <a:r>
              <a:rPr lang="en-US" sz="1100" dirty="0" err="1"/>
              <a:t>tolerante</a:t>
            </a:r>
            <a:r>
              <a:rPr lang="en-US" sz="1100" dirty="0"/>
              <a:t> , de </a:t>
            </a:r>
            <a:r>
              <a:rPr lang="en-US" sz="1100" dirty="0" err="1"/>
              <a:t>acuerdo</a:t>
            </a:r>
            <a:r>
              <a:rPr lang="en-US" sz="1100" dirty="0"/>
              <a:t> a </a:t>
            </a:r>
            <a:r>
              <a:rPr lang="en-US" sz="1100" dirty="0" err="1"/>
              <a:t>su</a:t>
            </a:r>
            <a:r>
              <a:rPr lang="en-US" sz="1100" dirty="0"/>
              <a:t> </a:t>
            </a:r>
            <a:r>
              <a:rPr lang="en-US" sz="1100" dirty="0" err="1"/>
              <a:t>naturaleza</a:t>
            </a:r>
            <a:r>
              <a:rPr lang="en-US" sz="1100" dirty="0"/>
              <a:t> </a:t>
            </a:r>
            <a:r>
              <a:rPr lang="en-US" sz="1100" dirty="0" err="1"/>
              <a:t>hereditaria</a:t>
            </a:r>
            <a:r>
              <a:rPr lang="en-US" sz="1100" dirty="0"/>
              <a:t>. </a:t>
            </a:r>
            <a:r>
              <a:rPr lang="en-US" sz="1100" dirty="0" err="1"/>
              <a:t>Algunas</a:t>
            </a:r>
            <a:r>
              <a:rPr lang="en-US" sz="1100" dirty="0"/>
              <a:t> </a:t>
            </a:r>
            <a:r>
              <a:rPr lang="en-US" sz="1100" dirty="0" err="1"/>
              <a:t>características</a:t>
            </a:r>
            <a:r>
              <a:rPr lang="en-US" sz="1100" dirty="0"/>
              <a:t> de la planta o del </a:t>
            </a:r>
            <a:r>
              <a:rPr lang="en-US" sz="1100" dirty="0" err="1"/>
              <a:t>cultivo</a:t>
            </a:r>
            <a:r>
              <a:rPr lang="en-US" sz="1100" dirty="0"/>
              <a:t> </a:t>
            </a:r>
            <a:r>
              <a:rPr lang="en-US" sz="1100" dirty="0" err="1"/>
              <a:t>pueden</a:t>
            </a:r>
            <a:r>
              <a:rPr lang="en-US" sz="1100" dirty="0"/>
              <a:t> </a:t>
            </a:r>
            <a:r>
              <a:rPr lang="en-US" sz="1100" dirty="0" err="1"/>
              <a:t>favorecer</a:t>
            </a:r>
            <a:r>
              <a:rPr lang="en-US" sz="1100" dirty="0"/>
              <a:t> o </a:t>
            </a:r>
            <a:r>
              <a:rPr lang="en-US" sz="1100" dirty="0" err="1"/>
              <a:t>desfavorecer</a:t>
            </a:r>
            <a:r>
              <a:rPr lang="en-US" sz="1100" dirty="0"/>
              <a:t> a las </a:t>
            </a:r>
            <a:r>
              <a:rPr lang="en-US" sz="1100" dirty="0" err="1"/>
              <a:t>enfermedades</a:t>
            </a:r>
            <a:r>
              <a:rPr lang="en-US" sz="1100" dirty="0"/>
              <a:t>: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330"/>
              </a:spcBef>
              <a:spcAft>
                <a:spcPts val="0"/>
              </a:spcAft>
              <a:buSzPts val="1400"/>
              <a:buNone/>
            </a:pPr>
            <a:r>
              <a:rPr lang="en-US" sz="1100" b="1" dirty="0"/>
              <a:t>a) </a:t>
            </a:r>
            <a:r>
              <a:rPr lang="en-US" sz="1100" b="1" dirty="0" err="1"/>
              <a:t>Uniformidad</a:t>
            </a:r>
            <a:r>
              <a:rPr lang="en-US" sz="1100" b="1" dirty="0"/>
              <a:t> </a:t>
            </a:r>
            <a:r>
              <a:rPr lang="en-US" sz="1100" b="1" dirty="0" err="1"/>
              <a:t>genética</a:t>
            </a:r>
            <a:r>
              <a:rPr lang="en-US" sz="1100" b="1" dirty="0"/>
              <a:t> :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330"/>
              </a:spcBef>
              <a:spcAft>
                <a:spcPts val="0"/>
              </a:spcAft>
              <a:buSzPts val="1400"/>
              <a:buNone/>
            </a:pPr>
            <a:r>
              <a:rPr lang="en-US" sz="1100" dirty="0" err="1"/>
              <a:t>Poblaciones</a:t>
            </a:r>
            <a:r>
              <a:rPr lang="en-US" sz="1100" dirty="0"/>
              <a:t> de </a:t>
            </a:r>
            <a:r>
              <a:rPr lang="en-US" sz="1100" dirty="0" err="1"/>
              <a:t>plantas</a:t>
            </a:r>
            <a:r>
              <a:rPr lang="en-US" sz="1100" dirty="0"/>
              <a:t> </a:t>
            </a:r>
            <a:r>
              <a:rPr lang="en-US" sz="1100" dirty="0" err="1"/>
              <a:t>genéticamente</a:t>
            </a:r>
            <a:r>
              <a:rPr lang="en-US" sz="1100" dirty="0"/>
              <a:t> </a:t>
            </a:r>
            <a:r>
              <a:rPr lang="en-US" sz="1100" dirty="0" err="1"/>
              <a:t>muy</a:t>
            </a:r>
            <a:r>
              <a:rPr lang="en-US" sz="1100" dirty="0"/>
              <a:t> </a:t>
            </a:r>
            <a:r>
              <a:rPr lang="en-US" sz="1100" dirty="0" err="1"/>
              <a:t>uniformes</a:t>
            </a:r>
            <a:r>
              <a:rPr lang="en-US" sz="1100" dirty="0"/>
              <a:t>, </a:t>
            </a:r>
            <a:r>
              <a:rPr lang="en-US" sz="1100" dirty="0" err="1"/>
              <a:t>cultivadas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 </a:t>
            </a:r>
            <a:r>
              <a:rPr lang="en-US" sz="1100" dirty="0" err="1"/>
              <a:t>grandes</a:t>
            </a:r>
            <a:r>
              <a:rPr lang="en-US" sz="1100" dirty="0"/>
              <a:t> </a:t>
            </a:r>
            <a:r>
              <a:rPr lang="en-US" sz="1100" dirty="0" err="1"/>
              <a:t>áreas</a:t>
            </a:r>
            <a:r>
              <a:rPr lang="en-US" sz="1100" dirty="0"/>
              <a:t>, son mas </a:t>
            </a:r>
            <a:r>
              <a:rPr lang="en-US" sz="1100" dirty="0" err="1"/>
              <a:t>vulnerables</a:t>
            </a:r>
            <a:r>
              <a:rPr lang="en-US" sz="1100" dirty="0"/>
              <a:t> a </a:t>
            </a:r>
            <a:r>
              <a:rPr lang="en-US" sz="1100" dirty="0" err="1"/>
              <a:t>grandes</a:t>
            </a:r>
            <a:r>
              <a:rPr lang="en-US" sz="1100" dirty="0"/>
              <a:t> </a:t>
            </a:r>
            <a:r>
              <a:rPr lang="en-US" sz="1100" dirty="0" err="1"/>
              <a:t>epidemias</a:t>
            </a:r>
            <a:r>
              <a:rPr lang="en-US" sz="1100" dirty="0"/>
              <a:t> </a:t>
            </a:r>
            <a:r>
              <a:rPr lang="en-US" sz="1100" dirty="0" err="1"/>
              <a:t>cuando</a:t>
            </a:r>
            <a:r>
              <a:rPr lang="en-US" sz="1100" dirty="0"/>
              <a:t> </a:t>
            </a:r>
            <a:r>
              <a:rPr lang="en-US" sz="1100" dirty="0" err="1"/>
              <a:t>aparecen</a:t>
            </a:r>
            <a:r>
              <a:rPr lang="en-US" sz="1100" dirty="0"/>
              <a:t> </a:t>
            </a:r>
            <a:r>
              <a:rPr lang="en-US" sz="1100" dirty="0" err="1"/>
              <a:t>nuevas</a:t>
            </a:r>
            <a:r>
              <a:rPr lang="en-US" sz="1100" dirty="0"/>
              <a:t> </a:t>
            </a:r>
            <a:r>
              <a:rPr lang="en-US" sz="1100" dirty="0" err="1"/>
              <a:t>razas</a:t>
            </a:r>
            <a:r>
              <a:rPr lang="en-US" sz="1100" dirty="0"/>
              <a:t> del </a:t>
            </a:r>
            <a:r>
              <a:rPr lang="en-US" sz="1100" dirty="0" err="1"/>
              <a:t>patógeno</a:t>
            </a:r>
            <a:r>
              <a:rPr lang="en-US" sz="1100" dirty="0"/>
              <a:t>, </a:t>
            </a:r>
            <a:r>
              <a:rPr lang="en-US" sz="1100" dirty="0" err="1"/>
              <a:t>por</a:t>
            </a:r>
            <a:r>
              <a:rPr lang="en-US" sz="1100" dirty="0"/>
              <a:t> </a:t>
            </a:r>
            <a:r>
              <a:rPr lang="en-US" sz="1100" dirty="0" err="1"/>
              <a:t>ejemplo</a:t>
            </a:r>
            <a:r>
              <a:rPr lang="en-US" sz="1100" dirty="0"/>
              <a:t> </a:t>
            </a:r>
            <a:r>
              <a:rPr lang="en-US" sz="1100" b="1" i="1" dirty="0" err="1"/>
              <a:t>Bipolares</a:t>
            </a:r>
            <a:r>
              <a:rPr lang="en-US" sz="1100" b="1" i="1" dirty="0"/>
              <a:t> maydis </a:t>
            </a:r>
            <a:r>
              <a:rPr lang="en-US" sz="1100" b="1" i="1" dirty="0" err="1"/>
              <a:t>en</a:t>
            </a:r>
            <a:r>
              <a:rPr lang="en-US" sz="1100" b="1" i="1" dirty="0"/>
              <a:t> </a:t>
            </a:r>
            <a:r>
              <a:rPr lang="en-US" sz="1100" b="1" i="1" dirty="0" err="1"/>
              <a:t>maíz</a:t>
            </a:r>
            <a:r>
              <a:rPr lang="en-US" sz="1100" b="1" i="1" dirty="0"/>
              <a:t> .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330"/>
              </a:spcBef>
              <a:spcAft>
                <a:spcPts val="0"/>
              </a:spcAft>
              <a:buSzPts val="1400"/>
              <a:buNone/>
            </a:pPr>
            <a:r>
              <a:rPr lang="en-US" sz="1100" b="1" dirty="0"/>
              <a:t>b) Tipo de </a:t>
            </a:r>
            <a:r>
              <a:rPr lang="en-US" sz="1100" b="1" dirty="0" err="1"/>
              <a:t>cultivo</a:t>
            </a:r>
            <a:r>
              <a:rPr lang="en-US" sz="1100" b="1" dirty="0"/>
              <a:t>: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330"/>
              </a:spcBef>
              <a:spcAft>
                <a:spcPts val="0"/>
              </a:spcAft>
              <a:buSzPts val="1400"/>
              <a:buNone/>
            </a:pPr>
            <a:r>
              <a:rPr lang="en-US" sz="1100" dirty="0" err="1"/>
              <a:t>Dependiendo</a:t>
            </a:r>
            <a:r>
              <a:rPr lang="en-US" sz="1100" dirty="0"/>
              <a:t> de la </a:t>
            </a:r>
            <a:r>
              <a:rPr lang="en-US" sz="1100" dirty="0" err="1"/>
              <a:t>parte</a:t>
            </a:r>
            <a:r>
              <a:rPr lang="en-US" sz="1100" dirty="0"/>
              <a:t> </a:t>
            </a:r>
            <a:r>
              <a:rPr lang="en-US" sz="1100" dirty="0" err="1"/>
              <a:t>utilizada</a:t>
            </a:r>
            <a:r>
              <a:rPr lang="en-US" sz="1100" dirty="0"/>
              <a:t> </a:t>
            </a:r>
            <a:r>
              <a:rPr lang="en-US" sz="1100" dirty="0" err="1"/>
              <a:t>los</a:t>
            </a:r>
            <a:r>
              <a:rPr lang="en-US" sz="1100" dirty="0"/>
              <a:t> </a:t>
            </a:r>
            <a:r>
              <a:rPr lang="en-US" sz="1100" dirty="0" err="1"/>
              <a:t>cultivos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 </a:t>
            </a:r>
            <a:r>
              <a:rPr lang="en-US" sz="1100" dirty="0" err="1"/>
              <a:t>los</a:t>
            </a:r>
            <a:r>
              <a:rPr lang="en-US" sz="1100" dirty="0"/>
              <a:t> que se </a:t>
            </a:r>
            <a:r>
              <a:rPr lang="en-US" sz="1100" dirty="0" err="1"/>
              <a:t>aprovechan</a:t>
            </a:r>
            <a:r>
              <a:rPr lang="en-US" sz="1100" dirty="0"/>
              <a:t> las hojas, </a:t>
            </a:r>
            <a:r>
              <a:rPr lang="en-US" sz="1100" dirty="0" err="1"/>
              <a:t>botones</a:t>
            </a:r>
            <a:r>
              <a:rPr lang="en-US" sz="1100" dirty="0"/>
              <a:t> </a:t>
            </a:r>
            <a:r>
              <a:rPr lang="en-US" sz="1100" dirty="0" err="1"/>
              <a:t>florales</a:t>
            </a:r>
            <a:r>
              <a:rPr lang="en-US" sz="1100" dirty="0"/>
              <a:t>, flores o </a:t>
            </a:r>
            <a:r>
              <a:rPr lang="en-US" sz="1100" dirty="0" err="1"/>
              <a:t>frutos</a:t>
            </a:r>
            <a:r>
              <a:rPr lang="en-US" sz="1100" dirty="0"/>
              <a:t>, las </a:t>
            </a:r>
            <a:r>
              <a:rPr lang="en-US" sz="1100" dirty="0" err="1"/>
              <a:t>enfermedades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 </a:t>
            </a:r>
            <a:r>
              <a:rPr lang="en-US" sz="1100" dirty="0" err="1"/>
              <a:t>estos</a:t>
            </a:r>
            <a:r>
              <a:rPr lang="en-US" sz="1100" dirty="0"/>
              <a:t> </a:t>
            </a:r>
            <a:r>
              <a:rPr lang="en-US" sz="1100" dirty="0" err="1"/>
              <a:t>órganos</a:t>
            </a:r>
            <a:r>
              <a:rPr lang="en-US" sz="1100" dirty="0"/>
              <a:t> </a:t>
            </a:r>
            <a:r>
              <a:rPr lang="en-US" sz="1100" dirty="0" err="1"/>
              <a:t>desarrollan</a:t>
            </a:r>
            <a:r>
              <a:rPr lang="en-US" sz="1100" dirty="0"/>
              <a:t> mas </a:t>
            </a:r>
            <a:r>
              <a:rPr lang="en-US" sz="1100" dirty="0" err="1"/>
              <a:t>rápido</a:t>
            </a:r>
            <a:r>
              <a:rPr lang="en-US" sz="1100" dirty="0"/>
              <a:t> que </a:t>
            </a:r>
            <a:r>
              <a:rPr lang="en-US" sz="1100" dirty="0" err="1"/>
              <a:t>en</a:t>
            </a:r>
            <a:r>
              <a:rPr lang="en-US" sz="1100" dirty="0"/>
              <a:t> </a:t>
            </a:r>
            <a:r>
              <a:rPr lang="en-US" sz="1100" dirty="0" err="1"/>
              <a:t>el</a:t>
            </a:r>
            <a:r>
              <a:rPr lang="en-US" sz="1100" dirty="0"/>
              <a:t> </a:t>
            </a:r>
            <a:r>
              <a:rPr lang="en-US" sz="1100" dirty="0" err="1"/>
              <a:t>caso</a:t>
            </a:r>
            <a:r>
              <a:rPr lang="en-US" sz="1100" dirty="0"/>
              <a:t> de </a:t>
            </a:r>
            <a:r>
              <a:rPr lang="en-US" sz="1100" dirty="0" err="1"/>
              <a:t>tallos</a:t>
            </a:r>
            <a:r>
              <a:rPr lang="en-US" sz="1100" dirty="0"/>
              <a:t> y </a:t>
            </a:r>
            <a:r>
              <a:rPr lang="en-US" sz="1100" dirty="0" err="1"/>
              <a:t>ramas</a:t>
            </a:r>
            <a:r>
              <a:rPr lang="en-US" sz="1100" dirty="0"/>
              <a:t> .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330"/>
              </a:spcBef>
              <a:spcAft>
                <a:spcPts val="0"/>
              </a:spcAft>
              <a:buSzPts val="1400"/>
              <a:buNone/>
            </a:pPr>
            <a:r>
              <a:rPr lang="en-US" sz="1100" b="1" dirty="0"/>
              <a:t>c) La </a:t>
            </a:r>
            <a:r>
              <a:rPr lang="en-US" sz="1100" b="1" dirty="0" err="1"/>
              <a:t>edad</a:t>
            </a:r>
            <a:r>
              <a:rPr lang="en-US" sz="1100" b="1" dirty="0"/>
              <a:t> del </a:t>
            </a:r>
            <a:r>
              <a:rPr lang="en-US" sz="1100" b="1" dirty="0" err="1"/>
              <a:t>cultivo</a:t>
            </a:r>
            <a:r>
              <a:rPr lang="en-US" sz="1100" b="1" dirty="0"/>
              <a:t>: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330"/>
              </a:spcBef>
              <a:spcAft>
                <a:spcPts val="0"/>
              </a:spcAft>
              <a:buSzPts val="1400"/>
              <a:buNone/>
            </a:pPr>
            <a:r>
              <a:rPr lang="en-US" sz="1100" dirty="0"/>
              <a:t>En </a:t>
            </a:r>
            <a:r>
              <a:rPr lang="en-US" sz="1100" dirty="0" err="1"/>
              <a:t>algunos</a:t>
            </a:r>
            <a:r>
              <a:rPr lang="en-US" sz="1100" dirty="0"/>
              <a:t> </a:t>
            </a:r>
            <a:r>
              <a:rPr lang="en-US" sz="1100" dirty="0" err="1"/>
              <a:t>casos</a:t>
            </a:r>
            <a:r>
              <a:rPr lang="en-US" sz="1100" dirty="0"/>
              <a:t>, las </a:t>
            </a:r>
            <a:r>
              <a:rPr lang="en-US" sz="1100" dirty="0" err="1"/>
              <a:t>plantas</a:t>
            </a:r>
            <a:r>
              <a:rPr lang="en-US" sz="1100" dirty="0"/>
              <a:t> son mas </a:t>
            </a:r>
            <a:r>
              <a:rPr lang="en-US" sz="1100" dirty="0" err="1"/>
              <a:t>susceptibles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 sus </a:t>
            </a:r>
            <a:r>
              <a:rPr lang="en-US" sz="1100" dirty="0" err="1"/>
              <a:t>primeras</a:t>
            </a:r>
            <a:r>
              <a:rPr lang="en-US" sz="1100" dirty="0"/>
              <a:t> </a:t>
            </a:r>
            <a:r>
              <a:rPr lang="en-US" sz="1100" dirty="0" err="1"/>
              <a:t>etapas</a:t>
            </a:r>
            <a:r>
              <a:rPr lang="en-US" sz="1100" dirty="0"/>
              <a:t> de </a:t>
            </a:r>
            <a:r>
              <a:rPr lang="en-US" sz="1100" dirty="0" err="1"/>
              <a:t>desarrollo</a:t>
            </a:r>
            <a:r>
              <a:rPr lang="en-US" sz="1100" dirty="0"/>
              <a:t> y </a:t>
            </a:r>
            <a:r>
              <a:rPr lang="en-US" sz="1100" dirty="0" err="1"/>
              <a:t>en</a:t>
            </a:r>
            <a:r>
              <a:rPr lang="en-US" sz="1100" dirty="0"/>
              <a:t> </a:t>
            </a:r>
            <a:r>
              <a:rPr lang="en-US" sz="1100" dirty="0" err="1"/>
              <a:t>otros</a:t>
            </a:r>
            <a:r>
              <a:rPr lang="en-US" sz="1100" dirty="0"/>
              <a:t> al </a:t>
            </a:r>
            <a:r>
              <a:rPr lang="en-US" sz="1100" dirty="0" err="1"/>
              <a:t>contrario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 </a:t>
            </a:r>
            <a:r>
              <a:rPr lang="en-US" sz="1100" dirty="0" err="1"/>
              <a:t>etapas</a:t>
            </a:r>
            <a:r>
              <a:rPr lang="en-US" sz="1100" dirty="0"/>
              <a:t> de </a:t>
            </a:r>
            <a:r>
              <a:rPr lang="en-US" sz="1100" dirty="0" err="1"/>
              <a:t>desarrollo</a:t>
            </a:r>
            <a:r>
              <a:rPr lang="en-US" sz="1100" dirty="0"/>
              <a:t> posteriores. En </a:t>
            </a:r>
            <a:r>
              <a:rPr lang="en-US" sz="1100" dirty="0" err="1"/>
              <a:t>otros</a:t>
            </a:r>
            <a:r>
              <a:rPr lang="en-US" sz="1100" dirty="0"/>
              <a:t> </a:t>
            </a:r>
            <a:r>
              <a:rPr lang="en-US" sz="1100" dirty="0" err="1"/>
              <a:t>casos</a:t>
            </a:r>
            <a:r>
              <a:rPr lang="en-US" sz="1100" dirty="0"/>
              <a:t> solo se </a:t>
            </a:r>
            <a:r>
              <a:rPr lang="en-US" sz="1100" dirty="0" err="1"/>
              <a:t>presentan</a:t>
            </a:r>
            <a:r>
              <a:rPr lang="en-US" sz="1100" dirty="0"/>
              <a:t> </a:t>
            </a:r>
            <a:r>
              <a:rPr lang="en-US" sz="1100" dirty="0" err="1"/>
              <a:t>después</a:t>
            </a:r>
            <a:r>
              <a:rPr lang="en-US" sz="1100" dirty="0"/>
              <a:t> de la </a:t>
            </a:r>
            <a:r>
              <a:rPr lang="en-US" sz="1100" dirty="0" err="1"/>
              <a:t>cosecha</a:t>
            </a:r>
            <a:r>
              <a:rPr lang="en-US" sz="1100" dirty="0"/>
              <a:t>. Por </a:t>
            </a:r>
            <a:r>
              <a:rPr lang="en-US" sz="1100" dirty="0" err="1"/>
              <a:t>ejemplo</a:t>
            </a:r>
            <a:r>
              <a:rPr lang="en-US" sz="1100" dirty="0"/>
              <a:t>, la </a:t>
            </a:r>
            <a:r>
              <a:rPr lang="en-US" sz="1100" dirty="0" err="1"/>
              <a:t>cebolla</a:t>
            </a:r>
            <a:r>
              <a:rPr lang="en-US" sz="1100" dirty="0"/>
              <a:t> es susceptible al </a:t>
            </a:r>
            <a:r>
              <a:rPr lang="en-US" sz="1100" dirty="0" err="1"/>
              <a:t>ataque</a:t>
            </a:r>
            <a:r>
              <a:rPr lang="en-US" sz="1100" dirty="0"/>
              <a:t> del </a:t>
            </a:r>
            <a:r>
              <a:rPr lang="en-US" sz="1100" dirty="0" err="1"/>
              <a:t>carbón</a:t>
            </a:r>
            <a:r>
              <a:rPr lang="en-US" sz="1100" dirty="0"/>
              <a:t> o </a:t>
            </a:r>
            <a:r>
              <a:rPr lang="en-US" sz="1100" dirty="0" err="1"/>
              <a:t>mapa</a:t>
            </a:r>
            <a:r>
              <a:rPr lang="en-US" sz="1100" dirty="0"/>
              <a:t> (</a:t>
            </a:r>
            <a:r>
              <a:rPr lang="en-US" sz="1100" b="1" i="1" dirty="0" err="1"/>
              <a:t>Urocystis</a:t>
            </a:r>
            <a:r>
              <a:rPr lang="en-US" sz="1100" b="1" i="1" dirty="0"/>
              <a:t> </a:t>
            </a:r>
            <a:r>
              <a:rPr lang="en-US" sz="1100" b="1" i="1" dirty="0" err="1"/>
              <a:t>colchici</a:t>
            </a:r>
            <a:r>
              <a:rPr lang="en-US" sz="1100" b="1" i="1" dirty="0"/>
              <a:t>) solo hasta las </a:t>
            </a:r>
            <a:r>
              <a:rPr lang="en-US" sz="1100" b="1" i="1" dirty="0" err="1"/>
              <a:t>tres</a:t>
            </a:r>
            <a:r>
              <a:rPr lang="en-US" sz="1100" b="1" i="1" dirty="0"/>
              <a:t> </a:t>
            </a:r>
            <a:r>
              <a:rPr lang="en-US" sz="1100" b="1" i="1" dirty="0" err="1"/>
              <a:t>semanas</a:t>
            </a:r>
            <a:r>
              <a:rPr lang="en-US" sz="1100" b="1" i="1" dirty="0"/>
              <a:t> de </a:t>
            </a:r>
            <a:r>
              <a:rPr lang="en-US" sz="1100" b="1" i="1" dirty="0" err="1"/>
              <a:t>edad</a:t>
            </a:r>
            <a:r>
              <a:rPr lang="en-US" sz="1100" b="1" i="1" dirty="0"/>
              <a:t>. Las hojas </a:t>
            </a:r>
            <a:r>
              <a:rPr lang="en-US" sz="1100" b="1" i="1" dirty="0" err="1"/>
              <a:t>jóvenes</a:t>
            </a:r>
            <a:r>
              <a:rPr lang="en-US" sz="1100" b="1" i="1" dirty="0"/>
              <a:t> del </a:t>
            </a:r>
            <a:r>
              <a:rPr lang="en-US" sz="1100" b="1" i="1" dirty="0" err="1"/>
              <a:t>duraznero</a:t>
            </a:r>
            <a:r>
              <a:rPr lang="en-US" sz="1100" b="1" i="1" dirty="0"/>
              <a:t> son </a:t>
            </a:r>
            <a:r>
              <a:rPr lang="en-US" sz="1100" b="1" i="1" dirty="0" err="1"/>
              <a:t>susceptibles</a:t>
            </a:r>
            <a:r>
              <a:rPr lang="en-US" sz="1100" b="1" i="1" dirty="0"/>
              <a:t> al </a:t>
            </a:r>
            <a:r>
              <a:rPr lang="en-US" sz="1100" b="1" i="1" dirty="0" err="1"/>
              <a:t>hongo</a:t>
            </a:r>
            <a:r>
              <a:rPr lang="en-US" sz="1100" b="1" i="1" dirty="0"/>
              <a:t> </a:t>
            </a:r>
            <a:r>
              <a:rPr lang="en-US" sz="1100" b="1" i="1" dirty="0" err="1"/>
              <a:t>causante</a:t>
            </a:r>
            <a:r>
              <a:rPr lang="en-US" sz="1100" b="1" i="1" dirty="0"/>
              <a:t> de </a:t>
            </a:r>
            <a:r>
              <a:rPr lang="en-US" sz="1100" b="1" i="1" dirty="0" err="1"/>
              <a:t>oidiosis</a:t>
            </a:r>
            <a:r>
              <a:rPr lang="en-US" sz="1100" b="1" i="1" dirty="0"/>
              <a:t> (</a:t>
            </a:r>
            <a:r>
              <a:rPr lang="en-US" sz="1100" b="1" i="1" dirty="0" err="1"/>
              <a:t>Sphaerotheca</a:t>
            </a:r>
            <a:r>
              <a:rPr lang="en-US" sz="1100" b="1" i="1" dirty="0"/>
              <a:t> </a:t>
            </a:r>
            <a:r>
              <a:rPr lang="en-US" sz="1100" b="1" i="1" dirty="0" err="1"/>
              <a:t>pannosavar</a:t>
            </a:r>
            <a:r>
              <a:rPr lang="en-US" sz="1100" b="1" i="1" dirty="0"/>
              <a:t>. </a:t>
            </a:r>
            <a:r>
              <a:rPr lang="en-US" sz="1100" b="1" i="1" dirty="0" err="1"/>
              <a:t>persicae</a:t>
            </a:r>
            <a:r>
              <a:rPr lang="en-US" sz="1100" b="1" i="1" dirty="0"/>
              <a:t>), sin embargo las hojas </a:t>
            </a:r>
            <a:r>
              <a:rPr lang="en-US" sz="1100" b="1" i="1" dirty="0" err="1"/>
              <a:t>adultas</a:t>
            </a:r>
            <a:r>
              <a:rPr lang="en-US" sz="1100" b="1" i="1" dirty="0"/>
              <a:t> son </a:t>
            </a:r>
            <a:r>
              <a:rPr lang="en-US" sz="1100" b="1" i="1" dirty="0" err="1"/>
              <a:t>inmunes</a:t>
            </a:r>
            <a:r>
              <a:rPr lang="en-US" sz="1100" b="1" i="1" dirty="0"/>
              <a:t>. En la </a:t>
            </a:r>
            <a:r>
              <a:rPr lang="en-US" sz="1100" b="1" i="1" dirty="0" err="1"/>
              <a:t>lechuga</a:t>
            </a:r>
            <a:r>
              <a:rPr lang="en-US" sz="1100" b="1" i="1" dirty="0"/>
              <a:t> </a:t>
            </a:r>
            <a:r>
              <a:rPr lang="en-US" sz="1100" b="1" i="1" dirty="0" err="1"/>
              <a:t>ocurre</a:t>
            </a:r>
            <a:r>
              <a:rPr lang="en-US" sz="1100" b="1" i="1" dirty="0"/>
              <a:t> lo </a:t>
            </a:r>
            <a:r>
              <a:rPr lang="en-US" sz="1100" b="1" i="1" dirty="0" err="1"/>
              <a:t>contrario</a:t>
            </a:r>
            <a:r>
              <a:rPr lang="en-US" sz="1100" b="1" i="1" dirty="0"/>
              <a:t> para </a:t>
            </a:r>
            <a:r>
              <a:rPr lang="en-US" sz="1100" b="1" i="1" dirty="0" err="1"/>
              <a:t>el</a:t>
            </a:r>
            <a:r>
              <a:rPr lang="en-US" sz="1100" b="1" i="1" dirty="0"/>
              <a:t> </a:t>
            </a:r>
            <a:r>
              <a:rPr lang="en-US" sz="1100" b="1" i="1" dirty="0" err="1"/>
              <a:t>caso</a:t>
            </a:r>
            <a:r>
              <a:rPr lang="en-US" sz="1100" b="1" i="1" dirty="0"/>
              <a:t> de </a:t>
            </a:r>
            <a:r>
              <a:rPr lang="en-US" sz="1100" b="1" i="1" dirty="0" err="1"/>
              <a:t>oidiosis</a:t>
            </a:r>
            <a:r>
              <a:rPr lang="en-US" sz="1100" b="1" i="1" dirty="0"/>
              <a:t> </a:t>
            </a:r>
            <a:r>
              <a:rPr lang="en-US" sz="1100" b="1" i="1" dirty="0" err="1"/>
              <a:t>causado</a:t>
            </a:r>
            <a:r>
              <a:rPr lang="en-US" sz="1100" b="1" i="1" dirty="0"/>
              <a:t> </a:t>
            </a:r>
            <a:r>
              <a:rPr lang="en-US" sz="1100" b="1" i="1" dirty="0" err="1"/>
              <a:t>por</a:t>
            </a:r>
            <a:r>
              <a:rPr lang="en-US" sz="1100" b="1" i="1" dirty="0"/>
              <a:t> Erysiphe </a:t>
            </a:r>
            <a:r>
              <a:rPr lang="en-US" sz="1100" b="1" i="1" dirty="0" err="1"/>
              <a:t>cichoracearum</a:t>
            </a:r>
            <a:r>
              <a:rPr lang="en-US" sz="1100" b="1" i="1" dirty="0"/>
              <a:t>. </a:t>
            </a:r>
            <a:endParaRPr sz="1100" dirty="0"/>
          </a:p>
          <a:p>
            <a:pPr marL="0" lvl="0" indent="0" algn="l" rtl="0">
              <a:lnSpc>
                <a:spcPct val="90000"/>
              </a:lnSpc>
              <a:spcBef>
                <a:spcPts val="330"/>
              </a:spcBef>
              <a:spcAft>
                <a:spcPts val="0"/>
              </a:spcAft>
              <a:buSzPts val="1400"/>
              <a:buNone/>
            </a:pPr>
            <a:r>
              <a:rPr lang="en-US" sz="1100" b="1" i="1" dirty="0"/>
              <a:t> </a:t>
            </a:r>
            <a:endParaRPr sz="1100" dirty="0"/>
          </a:p>
        </p:txBody>
      </p:sp>
      <p:sp>
        <p:nvSpPr>
          <p:cNvPr id="143" name="Google Shape;143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El </a:t>
            </a:r>
            <a:r>
              <a:rPr lang="en-US" dirty="0" err="1"/>
              <a:t>tizón</a:t>
            </a:r>
            <a:r>
              <a:rPr lang="en-US" dirty="0"/>
              <a:t> del </a:t>
            </a:r>
            <a:r>
              <a:rPr lang="en-US" dirty="0" err="1"/>
              <a:t>boj</a:t>
            </a:r>
            <a:r>
              <a:rPr lang="en-US" dirty="0"/>
              <a:t> o "</a:t>
            </a:r>
            <a:r>
              <a:rPr lang="en-US" dirty="0" err="1"/>
              <a:t>tizón</a:t>
            </a:r>
            <a:r>
              <a:rPr lang="en-US" dirty="0"/>
              <a:t> del </a:t>
            </a:r>
            <a:r>
              <a:rPr lang="en-US" dirty="0" err="1"/>
              <a:t>boj</a:t>
            </a:r>
            <a:r>
              <a:rPr lang="en-US" dirty="0"/>
              <a:t>" es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enfermedad</a:t>
            </a:r>
            <a:r>
              <a:rPr lang="en-US" dirty="0"/>
              <a:t> </a:t>
            </a:r>
            <a:r>
              <a:rPr lang="en-US" dirty="0" err="1"/>
              <a:t>causada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un </a:t>
            </a:r>
            <a:r>
              <a:rPr lang="en-US" dirty="0" err="1"/>
              <a:t>hongo</a:t>
            </a:r>
            <a:r>
              <a:rPr lang="en-US" dirty="0"/>
              <a:t> que produce la </a:t>
            </a:r>
            <a:r>
              <a:rPr lang="en-US" dirty="0" err="1"/>
              <a:t>defoliación</a:t>
            </a:r>
            <a:r>
              <a:rPr lang="en-US" dirty="0"/>
              <a:t> y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deterioro</a:t>
            </a:r>
            <a:r>
              <a:rPr lang="en-US" dirty="0"/>
              <a:t> de las </a:t>
            </a:r>
            <a:r>
              <a:rPr lang="en-US" dirty="0" err="1"/>
              <a:t>plantas</a:t>
            </a:r>
            <a:r>
              <a:rPr lang="en-US" dirty="0"/>
              <a:t> </a:t>
            </a:r>
            <a:r>
              <a:rPr lang="en-US" dirty="0" err="1"/>
              <a:t>susceptibles</a:t>
            </a:r>
            <a:r>
              <a:rPr lang="en-US" dirty="0"/>
              <a:t> de boxwood. Las </a:t>
            </a:r>
            <a:r>
              <a:rPr lang="en-US" dirty="0" err="1"/>
              <a:t>infecciones</a:t>
            </a:r>
            <a:r>
              <a:rPr lang="en-US" dirty="0"/>
              <a:t> </a:t>
            </a:r>
            <a:r>
              <a:rPr lang="en-US" dirty="0" err="1"/>
              <a:t>repetidas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tallos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matar</a:t>
            </a:r>
            <a:r>
              <a:rPr lang="en-US" dirty="0"/>
              <a:t> a las </a:t>
            </a:r>
            <a:r>
              <a:rPr lang="en-US" dirty="0" err="1"/>
              <a:t>plantas</a:t>
            </a:r>
            <a:r>
              <a:rPr lang="en-US" dirty="0"/>
              <a:t> </a:t>
            </a:r>
            <a:r>
              <a:rPr lang="en-US" dirty="0" err="1"/>
              <a:t>jóvenes</a:t>
            </a:r>
            <a:r>
              <a:rPr lang="en-US" dirty="0"/>
              <a:t>, y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plantas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grandes</a:t>
            </a:r>
            <a:r>
              <a:rPr lang="en-US" dirty="0"/>
              <a:t>, la </a:t>
            </a:r>
            <a:r>
              <a:rPr lang="en-US" dirty="0" err="1"/>
              <a:t>defoliación</a:t>
            </a:r>
            <a:r>
              <a:rPr lang="en-US" dirty="0"/>
              <a:t> reduce </a:t>
            </a:r>
            <a:r>
              <a:rPr lang="en-US" dirty="0" err="1"/>
              <a:t>el</a:t>
            </a:r>
            <a:r>
              <a:rPr lang="en-US" dirty="0"/>
              <a:t> valor ornamental de la planta y la </a:t>
            </a:r>
            <a:r>
              <a:rPr lang="en-US" dirty="0" err="1"/>
              <a:t>predispone</a:t>
            </a:r>
            <a:r>
              <a:rPr lang="en-US" dirty="0"/>
              <a:t> a </a:t>
            </a:r>
            <a:r>
              <a:rPr lang="en-US" dirty="0" err="1"/>
              <a:t>infecciónes</a:t>
            </a:r>
            <a:r>
              <a:rPr lang="en-US" dirty="0"/>
              <a:t> </a:t>
            </a:r>
            <a:r>
              <a:rPr lang="en-US" dirty="0" err="1"/>
              <a:t>causadas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otros</a:t>
            </a:r>
            <a:r>
              <a:rPr lang="en-US" dirty="0"/>
              <a:t> </a:t>
            </a:r>
            <a:r>
              <a:rPr lang="en-US" dirty="0" err="1"/>
              <a:t>patógenos</a:t>
            </a:r>
            <a:r>
              <a:rPr lang="en-US" dirty="0"/>
              <a:t> o </a:t>
            </a:r>
            <a:r>
              <a:rPr lang="en-US" dirty="0" err="1"/>
              <a:t>factores</a:t>
            </a:r>
            <a:r>
              <a:rPr lang="en-US" dirty="0"/>
              <a:t> </a:t>
            </a:r>
            <a:r>
              <a:rPr lang="en-US" dirty="0" err="1"/>
              <a:t>ambientales</a:t>
            </a:r>
            <a:r>
              <a:rPr lang="en-US" dirty="0"/>
              <a:t> que </a:t>
            </a:r>
            <a:r>
              <a:rPr lang="en-US" dirty="0" err="1"/>
              <a:t>pueden</a:t>
            </a:r>
            <a:r>
              <a:rPr lang="en-US" dirty="0"/>
              <a:t> conducer a  la </a:t>
            </a:r>
            <a:r>
              <a:rPr lang="en-US" dirty="0" err="1"/>
              <a:t>muerte</a:t>
            </a:r>
            <a:r>
              <a:rPr lang="en-US" dirty="0"/>
              <a:t> de la planta.</a:t>
            </a:r>
            <a:endParaRPr dirty="0"/>
          </a:p>
        </p:txBody>
      </p:sp>
      <p:sp>
        <p:nvSpPr>
          <p:cNvPr id="310" name="Google Shape;310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30280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53" name="Google Shape;45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Impressive range of reaction to this fungus. </a:t>
            </a:r>
            <a:endParaRPr/>
          </a:p>
        </p:txBody>
      </p:sp>
      <p:sp>
        <p:nvSpPr>
          <p:cNvPr id="454" name="Google Shape;454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" name="Google Shape;1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8" name="Google Shape;46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7" name="Google Shape;47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7" name="Google Shape;48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5" name="Google Shape;855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856" name="Google Shape;856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28</a:t>
            </a:fld>
            <a:endParaRPr sz="1200" b="0" i="0" u="none" strike="noStrike" cap="none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3733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0" name="Google Shape;330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4970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La </a:t>
            </a:r>
            <a:r>
              <a:rPr lang="en-US" dirty="0" err="1"/>
              <a:t>enfermedad</a:t>
            </a:r>
            <a:r>
              <a:rPr lang="en-US" dirty="0"/>
              <a:t> del </a:t>
            </a:r>
            <a:r>
              <a:rPr lang="en-US" dirty="0" err="1"/>
              <a:t>boj</a:t>
            </a:r>
            <a:r>
              <a:rPr lang="en-US" dirty="0"/>
              <a:t> se </a:t>
            </a:r>
            <a:r>
              <a:rPr lang="en-US" dirty="0" err="1"/>
              <a:t>reportó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primera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1994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Reino </a:t>
            </a:r>
            <a:r>
              <a:rPr lang="en-US" dirty="0" err="1"/>
              <a:t>Unido</a:t>
            </a:r>
            <a:r>
              <a:rPr lang="en-US" dirty="0"/>
              <a:t> y se ha </a:t>
            </a:r>
            <a:r>
              <a:rPr lang="en-US" dirty="0" err="1"/>
              <a:t>extendido</a:t>
            </a:r>
            <a:r>
              <a:rPr lang="en-US" dirty="0"/>
              <a:t> a </a:t>
            </a:r>
            <a:r>
              <a:rPr lang="en-US" dirty="0" err="1"/>
              <a:t>otros</a:t>
            </a:r>
            <a:r>
              <a:rPr lang="en-US" dirty="0"/>
              <a:t> 12 </a:t>
            </a:r>
            <a:r>
              <a:rPr lang="en-US" dirty="0" err="1"/>
              <a:t>países</a:t>
            </a:r>
            <a:r>
              <a:rPr lang="en-US" dirty="0"/>
              <a:t> </a:t>
            </a:r>
            <a:r>
              <a:rPr lang="en-US" dirty="0" err="1"/>
              <a:t>europeos</a:t>
            </a:r>
            <a:r>
              <a:rPr lang="en-US" dirty="0"/>
              <a:t> y a Asia (Georgia e </a:t>
            </a:r>
            <a:r>
              <a:rPr lang="en-US" dirty="0" err="1"/>
              <a:t>Irán</a:t>
            </a:r>
            <a:r>
              <a:rPr lang="en-US" dirty="0"/>
              <a:t>). También se </a:t>
            </a:r>
            <a:r>
              <a:rPr lang="en-US" dirty="0" err="1"/>
              <a:t>reportó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Nueva </a:t>
            </a:r>
            <a:r>
              <a:rPr lang="en-US" dirty="0" err="1"/>
              <a:t>Zelanda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1998. En 2011, se </a:t>
            </a:r>
            <a:r>
              <a:rPr lang="en-US" dirty="0" err="1"/>
              <a:t>detectó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primera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EE. UU. </a:t>
            </a:r>
            <a:r>
              <a:rPr lang="en-US" dirty="0" err="1"/>
              <a:t>en</a:t>
            </a:r>
            <a:r>
              <a:rPr lang="en-US" dirty="0"/>
              <a:t> Connecticut y poco </a:t>
            </a:r>
            <a:r>
              <a:rPr lang="en-US" dirty="0" err="1"/>
              <a:t>después</a:t>
            </a:r>
            <a:r>
              <a:rPr lang="en-US" dirty="0"/>
              <a:t> se </a:t>
            </a:r>
            <a:r>
              <a:rPr lang="en-US" dirty="0" err="1"/>
              <a:t>informó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Carolina del Norte y Virginia. Por </a:t>
            </a:r>
            <a:r>
              <a:rPr lang="en-US" dirty="0" err="1"/>
              <a:t>esa</a:t>
            </a:r>
            <a:r>
              <a:rPr lang="en-US" dirty="0"/>
              <a:t> </a:t>
            </a:r>
            <a:r>
              <a:rPr lang="en-US" dirty="0" err="1"/>
              <a:t>época</a:t>
            </a:r>
            <a:r>
              <a:rPr lang="en-US" dirty="0"/>
              <a:t>, también se </a:t>
            </a:r>
            <a:r>
              <a:rPr lang="en-US" dirty="0" err="1"/>
              <a:t>reportó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Columbia </a:t>
            </a:r>
            <a:r>
              <a:rPr lang="en-US" dirty="0" err="1"/>
              <a:t>Británica</a:t>
            </a:r>
            <a:r>
              <a:rPr lang="en-US" dirty="0"/>
              <a:t>, </a:t>
            </a:r>
            <a:r>
              <a:rPr lang="en-US" dirty="0" err="1"/>
              <a:t>Canadá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5670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meridian.allenpress.com</a:t>
            </a:r>
            <a:r>
              <a:rPr lang="en-US" dirty="0"/>
              <a:t>/</a:t>
            </a:r>
            <a:r>
              <a:rPr lang="en-US" dirty="0" err="1"/>
              <a:t>jeh</a:t>
            </a:r>
            <a:r>
              <a:rPr lang="en-US" dirty="0"/>
              <a:t>/article/39/3/91/470853/Analyzing-the-Structural-Shifts-in-U-S-Boxwood</a:t>
            </a:r>
            <a:endParaRPr dirty="0"/>
          </a:p>
        </p:txBody>
      </p:sp>
      <p:sp>
        <p:nvSpPr>
          <p:cNvPr id="340" name="Google Shape;340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157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30328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8" name="Google Shape;3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3996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4" name="Google Shape;54;p7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" name="Google Shape;55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7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7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7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0.m4a"/><Relationship Id="rId7" Type="http://schemas.openxmlformats.org/officeDocument/2006/relationships/image" Target="../media/image22.jpg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1.m4a"/><Relationship Id="rId7" Type="http://schemas.openxmlformats.org/officeDocument/2006/relationships/image" Target="../media/image24.jpg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23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4.png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25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4.png"/><Relationship Id="rId2" Type="http://schemas.microsoft.com/office/2007/relationships/media" Target="../media/media14.m4a"/><Relationship Id="rId1" Type="http://schemas.openxmlformats.org/officeDocument/2006/relationships/tags" Target="../tags/tag7.xml"/><Relationship Id="rId6" Type="http://schemas.openxmlformats.org/officeDocument/2006/relationships/image" Target="../media/image27.jp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16.m4a"/><Relationship Id="rId7" Type="http://schemas.openxmlformats.org/officeDocument/2006/relationships/image" Target="../media/image30.jpg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29.jp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4.png"/><Relationship Id="rId2" Type="http://schemas.microsoft.com/office/2007/relationships/media" Target="../media/media17.m4a"/><Relationship Id="rId1" Type="http://schemas.openxmlformats.org/officeDocument/2006/relationships/tags" Target="../tags/tag9.xml"/><Relationship Id="rId6" Type="http://schemas.openxmlformats.org/officeDocument/2006/relationships/image" Target="../media/image32.jp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5.jp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38.jp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22.m4a"/><Relationship Id="rId7" Type="http://schemas.openxmlformats.org/officeDocument/2006/relationships/image" Target="../media/image42.jpg"/><Relationship Id="rId2" Type="http://schemas.microsoft.com/office/2007/relationships/media" Target="../media/media22.m4a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hyperlink" Target="mailto:luisa.santamaria@oregonstate.edu" TargetMode="External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9.m4a"/><Relationship Id="rId7" Type="http://schemas.openxmlformats.org/officeDocument/2006/relationships/image" Target="../media/image20.jp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Box Blight Close DSCN6413.jpg">
            <a:extLst>
              <a:ext uri="{FF2B5EF4-FFF2-40B4-BE49-F238E27FC236}">
                <a16:creationId xmlns:a16="http://schemas.microsoft.com/office/drawing/2014/main" id="{587DCB66-9B32-40E0-637A-FE0CCFE940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5586"/>
            <a:ext cx="8379324" cy="6320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8CF2EA61-F13F-8AAE-5FF6-27D0A86C8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3100" y="5770563"/>
            <a:ext cx="4356100" cy="83185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dirty="0">
                <a:latin typeface="Calisto MT"/>
                <a:cs typeface="Calisto MT"/>
              </a:rPr>
              <a:t>Luisa Santamaria</a:t>
            </a:r>
          </a:p>
          <a:p>
            <a:pPr algn="ctr" eaLnBrk="1" hangingPunct="1">
              <a:defRPr/>
            </a:pPr>
            <a:r>
              <a:rPr lang="en-US" sz="2000" dirty="0" err="1">
                <a:latin typeface="Calisto MT"/>
                <a:cs typeface="Calisto MT"/>
              </a:rPr>
              <a:t>luisa.santamaria@oregonstate.edu</a:t>
            </a:r>
            <a:endParaRPr lang="en-US" sz="2000" dirty="0">
              <a:latin typeface="Calisto MT"/>
              <a:cs typeface="Calisto MT"/>
            </a:endParaRPr>
          </a:p>
        </p:txBody>
      </p:sp>
      <p:sp>
        <p:nvSpPr>
          <p:cNvPr id="16388" name="Title 2">
            <a:extLst>
              <a:ext uri="{FF2B5EF4-FFF2-40B4-BE49-F238E27FC236}">
                <a16:creationId xmlns:a16="http://schemas.microsoft.com/office/drawing/2014/main" id="{7499DAD2-8129-A79E-BD41-E438F69D5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09286"/>
            <a:ext cx="7924800" cy="1371600"/>
          </a:xfrm>
        </p:spPr>
        <p:txBody>
          <a:bodyPr/>
          <a:lstStyle/>
          <a:p>
            <a:pPr algn="ctr" eaLnBrk="1" hangingPunct="1"/>
            <a:r>
              <a:rPr lang="en-US" altLang="en-US" sz="4400" cap="none" dirty="0">
                <a:solidFill>
                  <a:srgbClr val="002060"/>
                </a:solidFill>
                <a:latin typeface="Calisto MT" panose="02040603050505030304" pitchFamily="18" charset="77"/>
                <a:ea typeface="ＭＳ Ｐゴシック" panose="020B0600070205080204" pitchFamily="34" charset="-128"/>
              </a:rPr>
              <a:t>El </a:t>
            </a:r>
            <a:r>
              <a:rPr lang="en-US" altLang="en-US" sz="4400" cap="none" dirty="0" err="1">
                <a:solidFill>
                  <a:srgbClr val="002060"/>
                </a:solidFill>
                <a:latin typeface="Calisto MT" panose="02040603050505030304" pitchFamily="18" charset="77"/>
                <a:ea typeface="ＭＳ Ｐゴシック" panose="020B0600070205080204" pitchFamily="34" charset="-128"/>
              </a:rPr>
              <a:t>tiz</a:t>
            </a:r>
            <a:r>
              <a:rPr lang="es-ES" altLang="en-US" sz="4400" cap="none" dirty="0" err="1">
                <a:solidFill>
                  <a:srgbClr val="002060"/>
                </a:solidFill>
                <a:latin typeface="Calisto MT" panose="02040603050505030304" pitchFamily="18" charset="77"/>
                <a:ea typeface="ＭＳ Ｐゴシック" panose="020B0600070205080204" pitchFamily="34" charset="-128"/>
              </a:rPr>
              <a:t>ó</a:t>
            </a:r>
            <a:r>
              <a:rPr lang="en-US" altLang="en-US" sz="4400" cap="none" dirty="0">
                <a:solidFill>
                  <a:srgbClr val="002060"/>
                </a:solidFill>
                <a:latin typeface="Calisto MT" panose="02040603050505030304" pitchFamily="18" charset="77"/>
                <a:ea typeface="ＭＳ Ｐゴシック" panose="020B0600070205080204" pitchFamily="34" charset="-128"/>
              </a:rPr>
              <a:t>n del </a:t>
            </a:r>
            <a:r>
              <a:rPr lang="en-US" altLang="en-US" sz="4400" cap="none" dirty="0" err="1">
                <a:solidFill>
                  <a:srgbClr val="002060"/>
                </a:solidFill>
                <a:latin typeface="Calisto MT" panose="02040603050505030304" pitchFamily="18" charset="77"/>
                <a:ea typeface="ＭＳ Ｐゴシック" panose="020B0600070205080204" pitchFamily="34" charset="-128"/>
              </a:rPr>
              <a:t>boj</a:t>
            </a:r>
            <a:r>
              <a:rPr lang="en-US" altLang="en-US" sz="4400" cap="none" dirty="0">
                <a:solidFill>
                  <a:srgbClr val="002060"/>
                </a:solidFill>
                <a:latin typeface="Calisto MT" panose="02040603050505030304" pitchFamily="18" charset="77"/>
                <a:ea typeface="ＭＳ Ｐゴシック" panose="020B0600070205080204" pitchFamily="34" charset="-128"/>
              </a:rPr>
              <a:t> (boxwood)</a:t>
            </a:r>
            <a:br>
              <a:rPr lang="en-US" altLang="en-US" sz="4400" cap="none" dirty="0">
                <a:solidFill>
                  <a:srgbClr val="002060"/>
                </a:solidFill>
                <a:latin typeface="Calisto MT" panose="02040603050505030304" pitchFamily="18" charset="77"/>
                <a:ea typeface="ＭＳ Ｐゴシック" panose="020B0600070205080204" pitchFamily="34" charset="-128"/>
              </a:rPr>
            </a:br>
            <a:r>
              <a:rPr lang="en-US" altLang="en-US" sz="4400" cap="none" dirty="0">
                <a:solidFill>
                  <a:srgbClr val="002060"/>
                </a:solidFill>
                <a:latin typeface="Calisto MT" panose="02040603050505030304" pitchFamily="18" charset="77"/>
                <a:ea typeface="ＭＳ Ｐゴシック" panose="020B0600070205080204" pitchFamily="34" charset="-128"/>
              </a:rPr>
              <a:t>(Boxwood blight)</a:t>
            </a:r>
          </a:p>
        </p:txBody>
      </p:sp>
      <p:pic>
        <p:nvPicPr>
          <p:cNvPr id="16392" name="Picture 6">
            <a:extLst>
              <a:ext uri="{FF2B5EF4-FFF2-40B4-BE49-F238E27FC236}">
                <a16:creationId xmlns:a16="http://schemas.microsoft.com/office/drawing/2014/main" id="{79A7FBFA-3DD3-A9CC-99DA-ECFA7A252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99" y="5794753"/>
            <a:ext cx="3685363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726E53BF-433B-036C-1F2E-1E5C593780D6}"/>
              </a:ext>
            </a:extLst>
          </p:cNvPr>
          <p:cNvSpPr txBox="1">
            <a:spLocks/>
          </p:cNvSpPr>
          <p:nvPr/>
        </p:nvSpPr>
        <p:spPr bwMode="auto">
          <a:xfrm>
            <a:off x="1821905" y="2945938"/>
            <a:ext cx="5322389" cy="17828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600" cap="none" dirty="0">
                <a:solidFill>
                  <a:srgbClr val="0070C0"/>
                </a:solidFill>
                <a:latin typeface="Calisto MT" panose="02040603050505030304" pitchFamily="18" charset="77"/>
                <a:ea typeface="ＭＳ Ｐゴシック" panose="020B0600070205080204" pitchFamily="34" charset="-128"/>
              </a:rPr>
              <a:t>1. Origen y </a:t>
            </a:r>
            <a:r>
              <a:rPr lang="en-US" altLang="en-US" sz="3600" cap="none" dirty="0" err="1">
                <a:solidFill>
                  <a:srgbClr val="0070C0"/>
                </a:solidFill>
                <a:latin typeface="Calisto MT" panose="02040603050505030304" pitchFamily="18" charset="77"/>
                <a:ea typeface="ＭＳ Ｐゴシック" panose="020B0600070205080204" pitchFamily="34" charset="-128"/>
              </a:rPr>
              <a:t>distribución</a:t>
            </a:r>
            <a:endParaRPr lang="en-US" altLang="en-US" sz="3600" cap="none" dirty="0">
              <a:solidFill>
                <a:srgbClr val="0070C0"/>
              </a:solidFill>
              <a:latin typeface="Calisto MT" panose="02040603050505030304" pitchFamily="18" charset="77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600" cap="none" dirty="0">
                <a:solidFill>
                  <a:srgbClr val="0070C0"/>
                </a:solidFill>
                <a:latin typeface="Calisto MT" panose="02040603050505030304" pitchFamily="18" charset="77"/>
                <a:ea typeface="ＭＳ Ｐゴシック" panose="020B0600070205080204" pitchFamily="34" charset="-128"/>
              </a:rPr>
              <a:t>2. </a:t>
            </a:r>
            <a:r>
              <a:rPr lang="en-US" altLang="en-US" sz="3600" cap="none" dirty="0" err="1">
                <a:solidFill>
                  <a:srgbClr val="0070C0"/>
                </a:solidFill>
                <a:latin typeface="Calisto MT" panose="02040603050505030304" pitchFamily="18" charset="77"/>
                <a:ea typeface="ＭＳ Ｐゴシック" panose="020B0600070205080204" pitchFamily="34" charset="-128"/>
              </a:rPr>
              <a:t>Agente</a:t>
            </a:r>
            <a:r>
              <a:rPr lang="en-US" altLang="en-US" sz="3600" cap="none" dirty="0">
                <a:solidFill>
                  <a:srgbClr val="0070C0"/>
                </a:solidFill>
                <a:latin typeface="Calisto MT" panose="02040603050505030304" pitchFamily="18" charset="77"/>
                <a:ea typeface="ＭＳ Ｐゴシック" panose="020B0600070205080204" pitchFamily="34" charset="-128"/>
              </a:rPr>
              <a:t> causal</a:t>
            </a:r>
          </a:p>
          <a:p>
            <a:pPr eaLnBrk="1" hangingPunct="1"/>
            <a:r>
              <a:rPr lang="en-US" altLang="en-US" sz="3600" cap="none" dirty="0">
                <a:solidFill>
                  <a:srgbClr val="0070C0"/>
                </a:solidFill>
                <a:latin typeface="Calisto MT" panose="02040603050505030304" pitchFamily="18" charset="77"/>
                <a:ea typeface="ＭＳ Ｐゴシック" panose="020B0600070205080204" pitchFamily="34" charset="-128"/>
              </a:rPr>
              <a:t>3. </a:t>
            </a:r>
            <a:r>
              <a:rPr lang="en-US" altLang="en-US" sz="3600" cap="none" dirty="0" err="1">
                <a:solidFill>
                  <a:srgbClr val="0070C0"/>
                </a:solidFill>
                <a:latin typeface="Calisto MT" panose="02040603050505030304" pitchFamily="18" charset="77"/>
                <a:ea typeface="ＭＳ Ｐゴシック" panose="020B0600070205080204" pitchFamily="34" charset="-128"/>
              </a:rPr>
              <a:t>Síntomas</a:t>
            </a:r>
            <a:r>
              <a:rPr lang="en-US" altLang="en-US" sz="3600" cap="none" dirty="0">
                <a:solidFill>
                  <a:srgbClr val="0070C0"/>
                </a:solidFill>
                <a:latin typeface="Calisto MT" panose="02040603050505030304" pitchFamily="18" charset="77"/>
                <a:ea typeface="ＭＳ Ｐゴシック" panose="020B0600070205080204" pitchFamily="34" charset="-128"/>
              </a:rPr>
              <a:t>  </a:t>
            </a:r>
          </a:p>
        </p:txBody>
      </p:sp>
      <p:pic>
        <p:nvPicPr>
          <p:cNvPr id="15" name="Audio 14">
            <a:extLst>
              <a:ext uri="{FF2B5EF4-FFF2-40B4-BE49-F238E27FC236}">
                <a16:creationId xmlns:a16="http://schemas.microsoft.com/office/drawing/2014/main" id="{6B85B7FC-5AF6-6FB7-7142-9D02F2C5DC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69"/>
    </mc:Choice>
    <mc:Fallback>
      <p:transition spd="slow" advTm="19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24" descr="Screen Shot 2013-09-13 at 4.05.56 PM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62450" y="346075"/>
            <a:ext cx="4476750" cy="469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4"/>
          <p:cNvSpPr/>
          <p:nvPr/>
        </p:nvSpPr>
        <p:spPr>
          <a:xfrm>
            <a:off x="304800" y="5263376"/>
            <a:ext cx="85344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Las </a:t>
            </a:r>
            <a:r>
              <a:rPr lang="en-US" sz="2800" b="0" i="0" u="none" strike="noStrike" cap="none" dirty="0" err="1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lesiones</a:t>
            </a:r>
            <a:r>
              <a:rPr lang="en-US" sz="2800" b="0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tienen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una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forma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concéntrica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,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siguen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creciendo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hasta que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en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algún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momento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se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juntan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Calisto MT" panose="02040603050505030304" pitchFamily="18" charset="77"/>
              <a:sym typeface="Arial"/>
            </a:endParaRPr>
          </a:p>
        </p:txBody>
      </p:sp>
      <p:pic>
        <p:nvPicPr>
          <p:cNvPr id="380" name="Google Shape;380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7825" y="241300"/>
            <a:ext cx="3876675" cy="47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udio 9">
            <a:extLst>
              <a:ext uri="{FF2B5EF4-FFF2-40B4-BE49-F238E27FC236}">
                <a16:creationId xmlns:a16="http://schemas.microsoft.com/office/drawing/2014/main" id="{AEFEA8C0-9AF8-06B3-6C16-A86E4A6CE9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7084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65"/>
    </mc:Choice>
    <mc:Fallback>
      <p:transition spd="slow" advTm="13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25" descr="A picture containing plan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r="6135"/>
          <a:stretch/>
        </p:blipFill>
        <p:spPr>
          <a:xfrm>
            <a:off x="5523058" y="-18"/>
            <a:ext cx="3620942" cy="6857999"/>
          </a:xfrm>
          <a:custGeom>
            <a:avLst/>
            <a:gdLst/>
            <a:ahLst/>
            <a:cxnLst/>
            <a:rect l="l" t="t" r="r" b="b"/>
            <a:pathLst>
              <a:path w="4827922" h="6858000" extrusionOk="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87" name="Google Shape;387;p25" descr="A picture containing outdoor, plan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r="3444"/>
          <a:stretch/>
        </p:blipFill>
        <p:spPr>
          <a:xfrm>
            <a:off x="2339520" y="18"/>
            <a:ext cx="3724717" cy="6857999"/>
          </a:xfrm>
          <a:custGeom>
            <a:avLst/>
            <a:gdLst/>
            <a:ahLst/>
            <a:cxnLst/>
            <a:rect l="l" t="t" r="r" b="b"/>
            <a:pathLst>
              <a:path w="4966290" h="6857999" extrusionOk="0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88" name="Google Shape;388;p25"/>
          <p:cNvSpPr/>
          <p:nvPr/>
        </p:nvSpPr>
        <p:spPr>
          <a:xfrm>
            <a:off x="0" y="0"/>
            <a:ext cx="2959361" cy="6858000"/>
          </a:xfrm>
          <a:custGeom>
            <a:avLst/>
            <a:gdLst/>
            <a:ahLst/>
            <a:cxnLst/>
            <a:rect l="l" t="t" r="r" b="b"/>
            <a:pathLst>
              <a:path w="3945815" h="6858000" extrusionOk="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srgbClr val="D8D8D8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25"/>
          <p:cNvSpPr/>
          <p:nvPr/>
        </p:nvSpPr>
        <p:spPr>
          <a:xfrm>
            <a:off x="0" y="0"/>
            <a:ext cx="2952502" cy="6858000"/>
          </a:xfrm>
          <a:custGeom>
            <a:avLst/>
            <a:gdLst/>
            <a:ahLst/>
            <a:cxnLst/>
            <a:rect l="l" t="t" r="r" b="b"/>
            <a:pathLst>
              <a:path w="3936670" h="6858000" extrusionOk="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25"/>
          <p:cNvSpPr/>
          <p:nvPr/>
        </p:nvSpPr>
        <p:spPr>
          <a:xfrm>
            <a:off x="0" y="1016867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25"/>
          <p:cNvSpPr/>
          <p:nvPr/>
        </p:nvSpPr>
        <p:spPr>
          <a:xfrm>
            <a:off x="329184" y="2089941"/>
            <a:ext cx="212598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25"/>
          <p:cNvSpPr txBox="1"/>
          <p:nvPr/>
        </p:nvSpPr>
        <p:spPr>
          <a:xfrm>
            <a:off x="336041" y="1689059"/>
            <a:ext cx="2623319" cy="4175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i="0" u="none" strike="noStrike" cap="none" dirty="0" err="1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Defoliación</a:t>
            </a:r>
            <a:r>
              <a:rPr lang="en-US" sz="2800" b="1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:</a:t>
            </a:r>
            <a:r>
              <a:rPr lang="en-US" sz="2800" b="0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sto MT" panose="02040603050505030304" pitchFamily="18" charset="77"/>
              </a:rPr>
              <a:t>P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erdida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excesiva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de las hojas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Calisto MT" panose="02040603050505030304" pitchFamily="18" charset="77"/>
              </a:rPr>
              <a:t>O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curre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muy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rápido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después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de la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presencia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de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los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primeros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síntomas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en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las hojas.</a:t>
            </a:r>
            <a:endParaRPr sz="2800" b="0" i="0" u="none" strike="noStrike" cap="none" dirty="0">
              <a:solidFill>
                <a:schemeClr val="dk1"/>
              </a:solidFill>
              <a:latin typeface="Calisto MT" panose="02040603050505030304" pitchFamily="18" charset="77"/>
              <a:sym typeface="Arial"/>
            </a:endParaRPr>
          </a:p>
        </p:txBody>
      </p:sp>
      <p:pic>
        <p:nvPicPr>
          <p:cNvPr id="10" name="Audio 9">
            <a:extLst>
              <a:ext uri="{FF2B5EF4-FFF2-40B4-BE49-F238E27FC236}">
                <a16:creationId xmlns:a16="http://schemas.microsoft.com/office/drawing/2014/main" id="{EFA6B50D-A030-8947-FEF9-9B1230870D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178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83"/>
    </mc:Choice>
    <mc:Fallback>
      <p:transition spd="slow" advTm="19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26" descr="Stengelaantasting 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800" y="304800"/>
            <a:ext cx="845820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6"/>
          <p:cNvSpPr/>
          <p:nvPr/>
        </p:nvSpPr>
        <p:spPr>
          <a:xfrm>
            <a:off x="1536192" y="762000"/>
            <a:ext cx="715060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 err="1">
                <a:solidFill>
                  <a:srgbClr val="000090"/>
                </a:solidFill>
                <a:latin typeface="Calisto MT" panose="02040603050505030304" pitchFamily="18" charset="77"/>
                <a:sym typeface="Arial"/>
              </a:rPr>
              <a:t>Lesiones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0090"/>
                </a:solidFill>
                <a:latin typeface="Calisto MT" panose="02040603050505030304" pitchFamily="18" charset="77"/>
                <a:sym typeface="Arial"/>
              </a:rPr>
              <a:t>negras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0090"/>
                </a:solidFill>
                <a:latin typeface="Calisto MT" panose="02040603050505030304" pitchFamily="18" charset="77"/>
                <a:sym typeface="Arial"/>
              </a:rPr>
              <a:t>en</a:t>
            </a:r>
            <a:r>
              <a:rPr lang="en-US" sz="2800" b="0" i="0" u="none" strike="noStrike" cap="none" dirty="0">
                <a:solidFill>
                  <a:srgbClr val="000090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0090"/>
                </a:solidFill>
                <a:latin typeface="Calisto MT" panose="02040603050505030304" pitchFamily="18" charset="77"/>
                <a:sym typeface="Arial"/>
              </a:rPr>
              <a:t>el</a:t>
            </a:r>
            <a:r>
              <a:rPr lang="en-US" sz="2800" b="0" i="0" u="none" strike="noStrike" cap="none" dirty="0">
                <a:solidFill>
                  <a:srgbClr val="000090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0090"/>
                </a:solidFill>
                <a:latin typeface="Calisto MT" panose="02040603050505030304" pitchFamily="18" charset="77"/>
                <a:sym typeface="Arial"/>
              </a:rPr>
              <a:t>tallo</a:t>
            </a:r>
            <a:r>
              <a:rPr lang="en-US" sz="2800" b="0" i="0" u="none" strike="noStrike" cap="none" dirty="0">
                <a:solidFill>
                  <a:srgbClr val="000090"/>
                </a:solidFill>
                <a:latin typeface="Calisto MT" panose="02040603050505030304" pitchFamily="18" charset="77"/>
                <a:sym typeface="Arial"/>
              </a:rPr>
              <a:t> de las </a:t>
            </a:r>
            <a:r>
              <a:rPr lang="en-US" sz="2800" b="0" i="0" u="none" strike="noStrike" cap="none" dirty="0" err="1">
                <a:solidFill>
                  <a:srgbClr val="000090"/>
                </a:solidFill>
                <a:latin typeface="Calisto MT" panose="02040603050505030304" pitchFamily="18" charset="77"/>
                <a:sym typeface="Arial"/>
              </a:rPr>
              <a:t>plantas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, con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una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forma angular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en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>
                <a:solidFill>
                  <a:srgbClr val="000090"/>
                </a:solidFill>
                <a:latin typeface="Calisto MT" panose="02040603050505030304" pitchFamily="18" charset="77"/>
                <a:sym typeface="Arial"/>
              </a:rPr>
              <a:t>forma de diamante</a:t>
            </a:r>
            <a:endParaRPr sz="1400" b="0" i="0" u="none" strike="noStrike" cap="none" dirty="0">
              <a:solidFill>
                <a:srgbClr val="000000"/>
              </a:solidFill>
              <a:latin typeface="Calisto MT" panose="02040603050505030304" pitchFamily="18" charset="77"/>
              <a:sym typeface="Arial"/>
            </a:endParaRPr>
          </a:p>
        </p:txBody>
      </p:sp>
      <p:sp>
        <p:nvSpPr>
          <p:cNvPr id="400" name="Google Shape;400;p26"/>
          <p:cNvSpPr/>
          <p:nvPr/>
        </p:nvSpPr>
        <p:spPr>
          <a:xfrm rot="328524">
            <a:off x="2505075" y="2725738"/>
            <a:ext cx="2219325" cy="688975"/>
          </a:xfrm>
          <a:prstGeom prst="diamond">
            <a:avLst/>
          </a:prstGeom>
          <a:noFill/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3000" dir="5400000" rotWithShape="0">
              <a:srgbClr val="80808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AC3AD387-A49B-CBEC-0AB7-733A819B9F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673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67"/>
    </mc:Choice>
    <mc:Fallback>
      <p:transition spd="slow" advTm="21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27" descr="Screen Shot 2014-02-13 at 2.44.41 PM.png"/>
          <p:cNvPicPr preferRelativeResize="0"/>
          <p:nvPr/>
        </p:nvPicPr>
        <p:blipFill rotWithShape="1">
          <a:blip r:embed="rId5">
            <a:alphaModFix/>
          </a:blip>
          <a:srcRect l="2" t="8839" r="489"/>
          <a:stretch/>
        </p:blipFill>
        <p:spPr>
          <a:xfrm rot="5400000">
            <a:off x="457200" y="1752600"/>
            <a:ext cx="4876800" cy="35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27"/>
          <p:cNvSpPr txBox="1"/>
          <p:nvPr/>
        </p:nvSpPr>
        <p:spPr>
          <a:xfrm>
            <a:off x="5071872" y="1905000"/>
            <a:ext cx="3691128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A mas de las </a:t>
            </a:r>
            <a:r>
              <a:rPr lang="en-US" sz="2800" b="1" i="0" u="none" strike="noStrike" cap="none" dirty="0" err="1">
                <a:solidFill>
                  <a:srgbClr val="0070C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lesiones</a:t>
            </a:r>
            <a:r>
              <a:rPr lang="en-US" sz="2800" b="1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 </a:t>
            </a:r>
            <a:r>
              <a:rPr lang="en-US" sz="2800" b="1" i="0" u="none" strike="noStrike" cap="none" dirty="0" err="1">
                <a:solidFill>
                  <a:srgbClr val="0070C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negras</a:t>
            </a:r>
            <a:r>
              <a:rPr lang="en-US" sz="2800" b="0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, se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pueden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observar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 </a:t>
            </a:r>
            <a:r>
              <a:rPr lang="en-US" sz="2800" b="0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cankers o </a:t>
            </a:r>
            <a:r>
              <a:rPr lang="en-US" sz="2800" b="1" i="0" u="none" strike="noStrike" cap="none" dirty="0" err="1">
                <a:solidFill>
                  <a:srgbClr val="0070C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cancros</a:t>
            </a:r>
            <a:r>
              <a:rPr lang="en-US" sz="2800" b="1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(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hendiduras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en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el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tallo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Calisto MT" panose="02040603050505030304" pitchFamily="18" charset="77"/>
              <a:sym typeface="Arial"/>
            </a:endParaRP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E3FC24A2-CE58-014D-4CA5-1CD860C52D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13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94"/>
    </mc:Choice>
    <mc:Fallback>
      <p:transition spd="slow" advTm="11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1000" y="457200"/>
            <a:ext cx="4724400" cy="6027738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28"/>
          <p:cNvSpPr/>
          <p:nvPr/>
        </p:nvSpPr>
        <p:spPr>
          <a:xfrm>
            <a:off x="5105400" y="1752600"/>
            <a:ext cx="3886200" cy="353939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Las </a:t>
            </a:r>
            <a:r>
              <a:rPr lang="en-US" sz="3200" b="0" i="0" u="none" strike="noStrike" cap="none" dirty="0" err="1">
                <a:solidFill>
                  <a:srgbClr val="FF000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lesiones</a:t>
            </a:r>
            <a:r>
              <a:rPr lang="en-US" sz="3200" b="0" i="0" u="none" strike="noStrike" cap="none" dirty="0">
                <a:solidFill>
                  <a:srgbClr val="FF000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 </a:t>
            </a:r>
            <a:r>
              <a:rPr lang="en-US" sz="3200" b="0" i="0" u="none" strike="noStrike" cap="none" dirty="0" err="1">
                <a:solidFill>
                  <a:srgbClr val="FF000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negras</a:t>
            </a:r>
            <a:r>
              <a:rPr lang="en-US" sz="3200" b="0" i="0" u="none" strike="noStrike" cap="none" dirty="0">
                <a:solidFill>
                  <a:srgbClr val="FF000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 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y </a:t>
            </a:r>
            <a:r>
              <a:rPr lang="en-US" sz="3200" b="0" i="0" u="none" strike="noStrike" cap="none" dirty="0">
                <a:solidFill>
                  <a:srgbClr val="0000FF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cankers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 se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pueden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encontrar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 a lo largo del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tallo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desde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 la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línea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 del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suelo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 hasta las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puntas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 de las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ramas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. </a:t>
            </a:r>
            <a:endParaRPr sz="3200" b="0" i="0" u="none" strike="noStrike" cap="none" dirty="0">
              <a:solidFill>
                <a:srgbClr val="000000"/>
              </a:solidFill>
              <a:latin typeface="Calisto MT" panose="02040603050505030304" pitchFamily="18" charset="77"/>
              <a:sym typeface="Arial"/>
            </a:endParaRPr>
          </a:p>
        </p:txBody>
      </p:sp>
      <p:sp>
        <p:nvSpPr>
          <p:cNvPr id="413" name="Google Shape;413;p28"/>
          <p:cNvSpPr/>
          <p:nvPr/>
        </p:nvSpPr>
        <p:spPr>
          <a:xfrm>
            <a:off x="3200400" y="914400"/>
            <a:ext cx="914400" cy="990600"/>
          </a:xfrm>
          <a:prstGeom prst="ellipse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80808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28"/>
          <p:cNvSpPr/>
          <p:nvPr/>
        </p:nvSpPr>
        <p:spPr>
          <a:xfrm>
            <a:off x="1600200" y="4419600"/>
            <a:ext cx="914400" cy="914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80808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760BC918-863A-E758-DE0A-4564F67CDA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0679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42"/>
    </mc:Choice>
    <mc:Fallback>
      <p:transition spd="slow" advTm="27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"/>
          <p:cNvSpPr/>
          <p:nvPr/>
        </p:nvSpPr>
        <p:spPr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3"/>
            </a:srgbClr>
          </a:solidFill>
          <a:ln w="127000" cap="sq" cmpd="thinThick">
            <a:solidFill>
              <a:srgbClr val="595959">
                <a:alpha val="8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6"/>
          <p:cNvSpPr txBox="1"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 b="0" cap="none" dirty="0" err="1">
                <a:solidFill>
                  <a:srgbClr val="FFFFFF"/>
                </a:solidFill>
                <a:latin typeface="Calisto MT" panose="02040603050505030304" pitchFamily="18" charset="77"/>
                <a:ea typeface="Arial"/>
                <a:cs typeface="Arial"/>
                <a:sym typeface="Arial"/>
              </a:rPr>
              <a:t>Síntomas</a:t>
            </a:r>
            <a:r>
              <a:rPr lang="en-US" sz="3600" b="0" cap="none" dirty="0">
                <a:solidFill>
                  <a:srgbClr val="FFFFFF"/>
                </a:solidFill>
                <a:latin typeface="Calisto MT" panose="02040603050505030304" pitchFamily="18" charset="77"/>
                <a:ea typeface="Arial"/>
                <a:cs typeface="Arial"/>
                <a:sym typeface="Arial"/>
              </a:rPr>
              <a:t> </a:t>
            </a:r>
            <a:r>
              <a:rPr lang="en-US" sz="3600" b="0" cap="none" dirty="0" err="1">
                <a:solidFill>
                  <a:srgbClr val="FFFFFF"/>
                </a:solidFill>
                <a:latin typeface="Calisto MT" panose="02040603050505030304" pitchFamily="18" charset="77"/>
                <a:ea typeface="Arial"/>
                <a:cs typeface="Arial"/>
                <a:sym typeface="Arial"/>
              </a:rPr>
              <a:t>avanzados</a:t>
            </a:r>
            <a:r>
              <a:rPr lang="en-US" sz="3600" b="0" cap="none" dirty="0">
                <a:solidFill>
                  <a:srgbClr val="FFFFFF"/>
                </a:solidFill>
                <a:latin typeface="Calisto MT" panose="02040603050505030304" pitchFamily="18" charset="77"/>
                <a:ea typeface="Arial"/>
                <a:cs typeface="Arial"/>
                <a:sym typeface="Arial"/>
              </a:rPr>
              <a:t> de la </a:t>
            </a:r>
            <a:r>
              <a:rPr lang="en-US" sz="3600" b="0" cap="none" dirty="0" err="1">
                <a:solidFill>
                  <a:srgbClr val="FFFFFF"/>
                </a:solidFill>
                <a:latin typeface="Calisto MT" panose="02040603050505030304" pitchFamily="18" charset="77"/>
                <a:ea typeface="Arial"/>
                <a:cs typeface="Arial"/>
                <a:sym typeface="Arial"/>
              </a:rPr>
              <a:t>enfermedad</a:t>
            </a:r>
            <a:endParaRPr sz="3600" b="0" dirty="0">
              <a:solidFill>
                <a:srgbClr val="FFFFFF"/>
              </a:solidFill>
              <a:latin typeface="Calisto MT" panose="02040603050505030304" pitchFamily="18" charset="77"/>
              <a:ea typeface="Arial"/>
              <a:cs typeface="Arial"/>
              <a:sym typeface="Arial"/>
            </a:endParaRPr>
          </a:p>
        </p:txBody>
      </p:sp>
      <p:cxnSp>
        <p:nvCxnSpPr>
          <p:cNvPr id="421" name="Google Shape;421;p6"/>
          <p:cNvCxnSpPr/>
          <p:nvPr/>
        </p:nvCxnSpPr>
        <p:spPr>
          <a:xfrm>
            <a:off x="893344" y="3910267"/>
            <a:ext cx="1940093" cy="0"/>
          </a:xfrm>
          <a:prstGeom prst="straightConnector1">
            <a:avLst/>
          </a:prstGeom>
          <a:noFill/>
          <a:ln w="222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22" name="Google Shape;42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7647" y="492573"/>
            <a:ext cx="4410597" cy="58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F91EAD1B-A404-7DD3-33D9-53FA9871C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00"/>
    </mc:Choice>
    <mc:Fallback>
      <p:transition spd="slow" advTm="2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"/>
          <p:cNvSpPr/>
          <p:nvPr/>
        </p:nvSpPr>
        <p:spPr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7"/>
          <p:cNvSpPr txBox="1"/>
          <p:nvPr/>
        </p:nvSpPr>
        <p:spPr>
          <a:xfrm>
            <a:off x="3766365" y="3864552"/>
            <a:ext cx="4848966" cy="2258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0" i="0" u="none" strike="noStrike" cap="none" dirty="0">
                <a:solidFill>
                  <a:srgbClr val="FFFFFF"/>
                </a:solidFill>
                <a:latin typeface="Calisto MT" panose="02040603050505030304" pitchFamily="18" charset="77"/>
                <a:sym typeface="Arial"/>
              </a:rPr>
              <a:t>Las </a:t>
            </a:r>
            <a:r>
              <a:rPr lang="en-US" sz="3200" b="0" i="0" u="none" strike="noStrike" cap="none" dirty="0" err="1">
                <a:solidFill>
                  <a:srgbClr val="FFFFFF"/>
                </a:solidFill>
                <a:latin typeface="Calisto MT" panose="02040603050505030304" pitchFamily="18" charset="77"/>
                <a:sym typeface="Arial"/>
              </a:rPr>
              <a:t>plantas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FFFFFF"/>
                </a:solidFill>
                <a:latin typeface="Calisto MT" panose="02040603050505030304" pitchFamily="18" charset="77"/>
                <a:sym typeface="Arial"/>
              </a:rPr>
              <a:t>infectadas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FFFFFF"/>
                </a:solidFill>
                <a:latin typeface="Calisto MT" panose="02040603050505030304" pitchFamily="18" charset="77"/>
                <a:sym typeface="Arial"/>
              </a:rPr>
              <a:t>lucen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FFFFFF"/>
                </a:solidFill>
                <a:latin typeface="Calisto MT" panose="02040603050505030304" pitchFamily="18" charset="77"/>
                <a:sym typeface="Arial"/>
              </a:rPr>
              <a:t>como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FFFFFF"/>
                </a:solidFill>
                <a:latin typeface="Calisto MT" panose="02040603050505030304" pitchFamily="18" charset="77"/>
                <a:sym typeface="Arial"/>
              </a:rPr>
              <a:t>oscuras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Calisto MT" panose="02040603050505030304" pitchFamily="18" charset="77"/>
                <a:sym typeface="Arial"/>
              </a:rPr>
              <a:t>, “</a:t>
            </a:r>
            <a:r>
              <a:rPr lang="en-US" sz="3200" b="0" i="0" u="none" strike="noStrike" cap="none" dirty="0" err="1">
                <a:solidFill>
                  <a:srgbClr val="FFFFFF"/>
                </a:solidFill>
                <a:latin typeface="Calisto MT" panose="02040603050505030304" pitchFamily="18" charset="77"/>
                <a:sym typeface="Arial"/>
              </a:rPr>
              <a:t>marchitas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Calisto MT" panose="02040603050505030304" pitchFamily="18" charset="77"/>
                <a:sym typeface="Arial"/>
              </a:rPr>
              <a:t>” o “</a:t>
            </a:r>
            <a:r>
              <a:rPr lang="en-US" sz="3200" b="0" i="0" u="none" strike="noStrike" cap="none" dirty="0" err="1">
                <a:solidFill>
                  <a:srgbClr val="FFFFFF"/>
                </a:solidFill>
                <a:latin typeface="Calisto MT" panose="02040603050505030304" pitchFamily="18" charset="77"/>
                <a:sym typeface="Arial"/>
              </a:rPr>
              <a:t>atizonadas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Calisto MT" panose="02040603050505030304" pitchFamily="18" charset="77"/>
                <a:sym typeface="Arial"/>
              </a:rPr>
              <a:t>”, “</a:t>
            </a:r>
            <a:r>
              <a:rPr lang="en-US" sz="3200" b="0" i="0" u="none" strike="noStrike" cap="none" dirty="0" err="1">
                <a:solidFill>
                  <a:srgbClr val="FFFFFF"/>
                </a:solidFill>
                <a:latin typeface="Calisto MT" panose="02040603050505030304" pitchFamily="18" charset="77"/>
                <a:sym typeface="Arial"/>
              </a:rPr>
              <a:t>quemadas</a:t>
            </a:r>
            <a:r>
              <a:rPr lang="en-US" sz="3200" b="0" i="0" u="none" strike="noStrike" cap="none" dirty="0">
                <a:solidFill>
                  <a:srgbClr val="FFFFFF"/>
                </a:solidFill>
                <a:latin typeface="Calisto MT" panose="02040603050505030304" pitchFamily="18" charset="77"/>
                <a:sym typeface="Arial"/>
              </a:rPr>
              <a:t>”.</a:t>
            </a:r>
            <a:endParaRPr sz="3200" dirty="0">
              <a:latin typeface="Calisto MT" panose="02040603050505030304" pitchFamily="18" charset="77"/>
            </a:endParaRPr>
          </a:p>
        </p:txBody>
      </p:sp>
      <p:pic>
        <p:nvPicPr>
          <p:cNvPr id="430" name="Google Shape;430;p7"/>
          <p:cNvPicPr preferRelativeResize="0"/>
          <p:nvPr/>
        </p:nvPicPr>
        <p:blipFill rotWithShape="1">
          <a:blip r:embed="rId6">
            <a:alphaModFix/>
          </a:blip>
          <a:srcRect l="16527" r="16525" b="-2"/>
          <a:stretch/>
        </p:blipFill>
        <p:spPr>
          <a:xfrm>
            <a:off x="238226" y="321733"/>
            <a:ext cx="3120339" cy="621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7"/>
          <p:cNvPicPr preferRelativeResize="0"/>
          <p:nvPr/>
        </p:nvPicPr>
        <p:blipFill rotWithShape="1">
          <a:blip r:embed="rId7">
            <a:alphaModFix/>
          </a:blip>
          <a:srcRect r="1" b="15654"/>
          <a:stretch/>
        </p:blipFill>
        <p:spPr>
          <a:xfrm>
            <a:off x="3479216" y="321733"/>
            <a:ext cx="2654982" cy="298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7"/>
          <p:cNvPicPr preferRelativeResize="0"/>
          <p:nvPr/>
        </p:nvPicPr>
        <p:blipFill rotWithShape="1">
          <a:blip r:embed="rId8">
            <a:alphaModFix/>
          </a:blip>
          <a:srcRect l="21346" r="17600" b="4"/>
          <a:stretch/>
        </p:blipFill>
        <p:spPr>
          <a:xfrm>
            <a:off x="6261427" y="321734"/>
            <a:ext cx="2651693" cy="298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EF2DB420-96C3-0465-6169-4992A0DD81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098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20"/>
    </mc:Choice>
    <mc:Fallback>
      <p:transition spd="slow" advTm="24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8" descr="Afbeelding 027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8600" y="163551"/>
            <a:ext cx="8524875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8"/>
          <p:cNvSpPr/>
          <p:nvPr/>
        </p:nvSpPr>
        <p:spPr>
          <a:xfrm>
            <a:off x="219075" y="5001322"/>
            <a:ext cx="853440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Las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plantas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muy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infectadas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pierden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casi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todas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sus hojas.</a:t>
            </a:r>
            <a:endParaRPr sz="2800" b="0" i="0" u="none" strike="noStrike" cap="none" dirty="0">
              <a:solidFill>
                <a:srgbClr val="000000"/>
              </a:solidFill>
              <a:latin typeface="Calisto MT" panose="02040603050505030304" pitchFamily="18" charset="77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Algunas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tratan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de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volver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a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crecer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,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pero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se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repite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la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defoliación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, la planta se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debilita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y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finalmente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muere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. </a:t>
            </a:r>
            <a:endParaRPr sz="2800" b="0" i="0" u="none" strike="noStrike" cap="none" dirty="0">
              <a:solidFill>
                <a:srgbClr val="000000"/>
              </a:solidFill>
              <a:latin typeface="Calisto MT" panose="02040603050505030304" pitchFamily="18" charset="77"/>
              <a:sym typeface="Arial"/>
            </a:endParaRP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6CF909BC-CFF8-CA1F-CE27-270235350A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476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29"/>
    </mc:Choice>
    <mc:Fallback>
      <p:transition spd="slow" advTm="21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9"/>
          <p:cNvSpPr/>
          <p:nvPr/>
        </p:nvSpPr>
        <p:spPr>
          <a:xfrm>
            <a:off x="0" y="0"/>
            <a:ext cx="9143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9"/>
          <p:cNvSpPr txBox="1">
            <a:spLocks noGrp="1"/>
          </p:cNvSpPr>
          <p:nvPr>
            <p:ph type="title"/>
          </p:nvPr>
        </p:nvSpPr>
        <p:spPr>
          <a:xfrm>
            <a:off x="6699373" y="1511808"/>
            <a:ext cx="2103776" cy="3357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 dirty="0">
                <a:solidFill>
                  <a:schemeClr val="dk1"/>
                </a:solidFill>
                <a:latin typeface="Calisto MT" panose="02040603050505030304" pitchFamily="18" charset="77"/>
                <a:ea typeface="Arial"/>
                <a:cs typeface="Arial"/>
                <a:sym typeface="Arial"/>
              </a:rPr>
              <a:t>Las </a:t>
            </a:r>
            <a:r>
              <a:rPr lang="en-US" sz="2800" dirty="0" err="1">
                <a:solidFill>
                  <a:schemeClr val="dk1"/>
                </a:solidFill>
                <a:latin typeface="Calisto MT" panose="02040603050505030304" pitchFamily="18" charset="77"/>
                <a:ea typeface="Arial"/>
                <a:cs typeface="Arial"/>
                <a:sym typeface="Arial"/>
              </a:rPr>
              <a:t>plantas</a:t>
            </a:r>
            <a:r>
              <a:rPr lang="en-US" sz="2800" dirty="0">
                <a:solidFill>
                  <a:schemeClr val="dk1"/>
                </a:solidFill>
                <a:latin typeface="Calisto MT" panose="02040603050505030304" pitchFamily="18" charset="77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sto MT" panose="02040603050505030304" pitchFamily="18" charset="77"/>
                <a:ea typeface="Arial"/>
                <a:cs typeface="Arial"/>
                <a:sym typeface="Arial"/>
              </a:rPr>
              <a:t>pueden</a:t>
            </a:r>
            <a:r>
              <a:rPr lang="en-US" sz="2800" dirty="0">
                <a:solidFill>
                  <a:schemeClr val="dk1"/>
                </a:solidFill>
                <a:latin typeface="Calisto MT" panose="02040603050505030304" pitchFamily="18" charset="77"/>
                <a:ea typeface="Arial"/>
                <a:cs typeface="Arial"/>
                <a:sym typeface="Arial"/>
              </a:rPr>
              <a:t> ser </a:t>
            </a:r>
            <a:r>
              <a:rPr lang="en-US" sz="2800" dirty="0" err="1">
                <a:solidFill>
                  <a:schemeClr val="dk1"/>
                </a:solidFill>
                <a:latin typeface="Calisto MT" panose="02040603050505030304" pitchFamily="18" charset="77"/>
                <a:ea typeface="Arial"/>
                <a:cs typeface="Arial"/>
                <a:sym typeface="Arial"/>
              </a:rPr>
              <a:t>infectadas</a:t>
            </a:r>
            <a:r>
              <a:rPr lang="en-US" sz="2800" dirty="0">
                <a:solidFill>
                  <a:schemeClr val="dk1"/>
                </a:solidFill>
                <a:latin typeface="Calisto MT" panose="02040603050505030304" pitchFamily="18" charset="77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sto MT" panose="02040603050505030304" pitchFamily="18" charset="77"/>
                <a:ea typeface="Arial"/>
                <a:cs typeface="Arial"/>
                <a:sym typeface="Arial"/>
              </a:rPr>
              <a:t>en</a:t>
            </a:r>
            <a:r>
              <a:rPr lang="en-US" sz="2800" dirty="0">
                <a:solidFill>
                  <a:schemeClr val="dk1"/>
                </a:solidFill>
                <a:latin typeface="Calisto MT" panose="02040603050505030304" pitchFamily="18" charset="77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sto MT" panose="02040603050505030304" pitchFamily="18" charset="77"/>
                <a:ea typeface="Arial"/>
                <a:cs typeface="Arial"/>
                <a:sym typeface="Arial"/>
              </a:rPr>
              <a:t>todas</a:t>
            </a:r>
            <a:r>
              <a:rPr lang="en-US" sz="2800" dirty="0">
                <a:solidFill>
                  <a:schemeClr val="dk1"/>
                </a:solidFill>
                <a:latin typeface="Calisto MT" panose="02040603050505030304" pitchFamily="18" charset="77"/>
                <a:ea typeface="Arial"/>
                <a:cs typeface="Arial"/>
                <a:sym typeface="Arial"/>
              </a:rPr>
              <a:t> las </a:t>
            </a:r>
            <a:r>
              <a:rPr lang="en-US" sz="2800" dirty="0" err="1">
                <a:solidFill>
                  <a:schemeClr val="dk1"/>
                </a:solidFill>
                <a:latin typeface="Calisto MT" panose="02040603050505030304" pitchFamily="18" charset="77"/>
                <a:ea typeface="Arial"/>
                <a:cs typeface="Arial"/>
                <a:sym typeface="Arial"/>
              </a:rPr>
              <a:t>etapas</a:t>
            </a:r>
            <a:r>
              <a:rPr lang="en-US" sz="2800" dirty="0">
                <a:solidFill>
                  <a:schemeClr val="dk1"/>
                </a:solidFill>
                <a:latin typeface="Calisto MT" panose="02040603050505030304" pitchFamily="18" charset="77"/>
                <a:ea typeface="Arial"/>
                <a:cs typeface="Arial"/>
                <a:sym typeface="Arial"/>
              </a:rPr>
              <a:t> de </a:t>
            </a:r>
            <a:r>
              <a:rPr lang="en-US" sz="2800" dirty="0" err="1">
                <a:solidFill>
                  <a:schemeClr val="dk1"/>
                </a:solidFill>
                <a:latin typeface="Calisto MT" panose="02040603050505030304" pitchFamily="18" charset="77"/>
                <a:ea typeface="Arial"/>
                <a:cs typeface="Arial"/>
                <a:sym typeface="Arial"/>
              </a:rPr>
              <a:t>crecimiento</a:t>
            </a:r>
            <a:endParaRPr sz="2800" dirty="0">
              <a:solidFill>
                <a:schemeClr val="dk1"/>
              </a:solidFill>
              <a:latin typeface="Calisto MT" panose="02040603050505030304" pitchFamily="18" charset="77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9"/>
          <p:cNvSpPr/>
          <p:nvPr/>
        </p:nvSpPr>
        <p:spPr>
          <a:xfrm rot="-5400000">
            <a:off x="2361045" y="245695"/>
            <a:ext cx="1715478" cy="64375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397442" y="664308"/>
            <a:ext cx="6061974" cy="56003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p9" descr="Suffruiticosa 1 gallons 1.jpg"/>
          <p:cNvPicPr preferRelativeResize="0"/>
          <p:nvPr/>
        </p:nvPicPr>
        <p:blipFill rotWithShape="1">
          <a:blip r:embed="rId5">
            <a:alphaModFix/>
          </a:blip>
          <a:srcRect l="14200" r="14203" b="2"/>
          <a:stretch/>
        </p:blipFill>
        <p:spPr>
          <a:xfrm>
            <a:off x="387933" y="593352"/>
            <a:ext cx="2810384" cy="586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9" descr="Suffruticosa liners.jpg"/>
          <p:cNvPicPr preferRelativeResize="0"/>
          <p:nvPr/>
        </p:nvPicPr>
        <p:blipFill rotWithShape="1">
          <a:blip r:embed="rId6">
            <a:alphaModFix/>
          </a:blip>
          <a:srcRect l="10137" r="7401" b="-4"/>
          <a:stretch/>
        </p:blipFill>
        <p:spPr>
          <a:xfrm>
            <a:off x="3424879" y="470090"/>
            <a:ext cx="2682174" cy="2893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9" descr="Suffruticosa liners 2a.jpg"/>
          <p:cNvPicPr preferRelativeResize="0"/>
          <p:nvPr/>
        </p:nvPicPr>
        <p:blipFill rotWithShape="1">
          <a:blip r:embed="rId7">
            <a:alphaModFix/>
          </a:blip>
          <a:srcRect t="12837" r="-4" b="19396"/>
          <a:stretch/>
        </p:blipFill>
        <p:spPr>
          <a:xfrm>
            <a:off x="3343284" y="3564974"/>
            <a:ext cx="2866209" cy="289389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9"/>
          <p:cNvSpPr/>
          <p:nvPr/>
        </p:nvSpPr>
        <p:spPr>
          <a:xfrm rot="5400000">
            <a:off x="5747951" y="3411145"/>
            <a:ext cx="1719072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9E7ADF57-D86F-3388-CEBA-C710B2AF3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5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04"/>
    </mc:Choice>
    <mc:Fallback>
      <p:transition spd="slow" advTm="22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/>
          <p:nvPr/>
        </p:nvSpPr>
        <p:spPr>
          <a:xfrm>
            <a:off x="533400" y="838200"/>
            <a:ext cx="8229600" cy="95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Es la planta que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permite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el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ingreso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y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establecimiento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del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patógeno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. </a:t>
            </a:r>
            <a:endParaRPr sz="1800" b="0" i="0" u="none" strike="noStrike" cap="none" dirty="0">
              <a:solidFill>
                <a:schemeClr val="dk1"/>
              </a:solidFill>
              <a:latin typeface="Calisto MT" panose="02040603050505030304" pitchFamily="18" charset="77"/>
              <a:sym typeface="Arial"/>
            </a:endParaRPr>
          </a:p>
        </p:txBody>
      </p:sp>
      <p:sp>
        <p:nvSpPr>
          <p:cNvPr id="146" name="Google Shape;146;p30"/>
          <p:cNvSpPr/>
          <p:nvPr/>
        </p:nvSpPr>
        <p:spPr>
          <a:xfrm>
            <a:off x="393700" y="2018676"/>
            <a:ext cx="83693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660066"/>
                </a:solidFill>
                <a:latin typeface="Calisto MT" panose="02040603050505030304" pitchFamily="18" charset="77"/>
                <a:sym typeface="Arial"/>
              </a:rPr>
              <a:t>Hay </a:t>
            </a:r>
            <a:r>
              <a:rPr lang="en-US" sz="2800" b="0" i="0" u="none" strike="noStrike" cap="none" dirty="0" err="1">
                <a:solidFill>
                  <a:srgbClr val="660066"/>
                </a:solidFill>
                <a:latin typeface="Calisto MT" panose="02040603050505030304" pitchFamily="18" charset="77"/>
                <a:sym typeface="Arial"/>
              </a:rPr>
              <a:t>plantas</a:t>
            </a:r>
            <a:r>
              <a:rPr lang="en-US" sz="2800" b="0" i="0" u="none" strike="noStrike" cap="none" dirty="0">
                <a:solidFill>
                  <a:srgbClr val="660066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660066"/>
                </a:solidFill>
                <a:latin typeface="Calisto MT" panose="02040603050505030304" pitchFamily="18" charset="77"/>
                <a:sym typeface="Arial"/>
              </a:rPr>
              <a:t>susceptibles</a:t>
            </a:r>
            <a:r>
              <a:rPr lang="en-US" sz="2800" b="0" i="0" u="none" strike="noStrike" cap="none" dirty="0">
                <a:solidFill>
                  <a:srgbClr val="660066"/>
                </a:solidFill>
                <a:latin typeface="Calisto MT" panose="02040603050505030304" pitchFamily="18" charset="77"/>
                <a:sym typeface="Arial"/>
              </a:rPr>
              <a:t>, </a:t>
            </a:r>
            <a:r>
              <a:rPr lang="en-US" sz="2800" b="1" i="0" u="none" strike="noStrike" cap="none" dirty="0" err="1">
                <a:solidFill>
                  <a:srgbClr val="FF593C"/>
                </a:solidFill>
                <a:latin typeface="Calisto MT" panose="02040603050505030304" pitchFamily="18" charset="77"/>
                <a:sym typeface="Arial"/>
              </a:rPr>
              <a:t>resistentes</a:t>
            </a:r>
            <a:r>
              <a:rPr lang="en-US" sz="2800" b="1" i="0" u="none" strike="noStrike" cap="none" dirty="0">
                <a:solidFill>
                  <a:srgbClr val="660066"/>
                </a:solidFill>
                <a:latin typeface="Calisto MT" panose="02040603050505030304" pitchFamily="18" charset="77"/>
                <a:sym typeface="Arial"/>
              </a:rPr>
              <a:t> y </a:t>
            </a:r>
            <a:r>
              <a:rPr lang="en-US" sz="2800" b="1" i="0" u="none" strike="noStrike" cap="none" dirty="0" err="1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tolerantes</a:t>
            </a:r>
            <a:endParaRPr sz="2800" b="0" i="0" u="none" strike="noStrike" cap="none" dirty="0">
              <a:solidFill>
                <a:srgbClr val="0070C0"/>
              </a:solidFill>
              <a:latin typeface="Calisto MT" panose="02040603050505030304" pitchFamily="18" charset="77"/>
              <a:sym typeface="Arial"/>
            </a:endParaRPr>
          </a:p>
        </p:txBody>
      </p:sp>
      <p:sp>
        <p:nvSpPr>
          <p:cNvPr id="147" name="Google Shape;147;p30"/>
          <p:cNvSpPr txBox="1">
            <a:spLocks noGrp="1"/>
          </p:cNvSpPr>
          <p:nvPr>
            <p:ph type="title" idx="4294967295"/>
          </p:nvPr>
        </p:nvSpPr>
        <p:spPr>
          <a:xfrm>
            <a:off x="1143000" y="152400"/>
            <a:ext cx="71755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3975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 b="1" dirty="0" err="1">
                <a:solidFill>
                  <a:srgbClr val="000090"/>
                </a:solidFill>
                <a:latin typeface="Calisto MT" panose="02040603050505030304" pitchFamily="18" charset="77"/>
                <a:ea typeface="Arial"/>
                <a:cs typeface="Arial"/>
                <a:sym typeface="Arial"/>
              </a:rPr>
              <a:t>Plantas</a:t>
            </a:r>
            <a:r>
              <a:rPr lang="en-US" sz="3600" b="1" dirty="0">
                <a:solidFill>
                  <a:srgbClr val="000090"/>
                </a:solidFill>
                <a:latin typeface="Calisto MT" panose="02040603050505030304" pitchFamily="18" charset="77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000090"/>
                </a:solidFill>
                <a:latin typeface="Calisto MT" panose="02040603050505030304" pitchFamily="18" charset="77"/>
                <a:ea typeface="Arial"/>
                <a:cs typeface="Arial"/>
                <a:sym typeface="Arial"/>
              </a:rPr>
              <a:t>huésped-hospederas</a:t>
            </a:r>
            <a:endParaRPr sz="3600" dirty="0">
              <a:latin typeface="Calisto MT" panose="02040603050505030304" pitchFamily="18" charset="77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2743200"/>
            <a:ext cx="50800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21200" y="3200400"/>
            <a:ext cx="462280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62FB02FF-5D3D-5D63-39FB-A38F090C8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24"/>
    </mc:Choice>
    <mc:Fallback>
      <p:transition spd="slow" advTm="47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5"/>
          <p:cNvSpPr txBox="1"/>
          <p:nvPr/>
        </p:nvSpPr>
        <p:spPr>
          <a:xfrm>
            <a:off x="369848" y="1537207"/>
            <a:ext cx="8164286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Es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una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enfermedad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que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puede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estar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presente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en</a:t>
            </a:r>
            <a:r>
              <a:rPr lang="en-US" sz="2800" dirty="0">
                <a:solidFill>
                  <a:schemeClr val="dk1"/>
                </a:solidFill>
                <a:latin typeface="Calisto MT" panose="02040603050505030304" pitchFamily="18" charset="77"/>
              </a:rPr>
              <a:t>: </a:t>
            </a:r>
            <a:r>
              <a:rPr lang="en-US" sz="2800" dirty="0" err="1">
                <a:solidFill>
                  <a:schemeClr val="dk1"/>
                </a:solidFill>
                <a:latin typeface="Calisto MT" panose="02040603050505030304" pitchFamily="18" charset="77"/>
              </a:rPr>
              <a:t>jardines</a:t>
            </a:r>
            <a:r>
              <a:rPr lang="en-US" sz="2800" dirty="0">
                <a:solidFill>
                  <a:schemeClr val="dk1"/>
                </a:solidFill>
                <a:latin typeface="Calisto MT" panose="02040603050505030304" pitchFamily="18" charset="77"/>
              </a:rPr>
              <a:t> ………</a:t>
            </a:r>
            <a:endParaRPr sz="2800" b="0" i="0" u="none" strike="noStrike" cap="none" dirty="0">
              <a:solidFill>
                <a:srgbClr val="000000"/>
              </a:solidFill>
              <a:latin typeface="Calisto MT" panose="02040603050505030304" pitchFamily="18" charset="77"/>
              <a:sym typeface="Arial"/>
            </a:endParaRPr>
          </a:p>
        </p:txBody>
      </p:sp>
      <p:pic>
        <p:nvPicPr>
          <p:cNvPr id="313" name="Google Shape;313;p45" descr="A picture containing outdoor, grass, ground, sidewal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7217" y="2657676"/>
            <a:ext cx="2599446" cy="3360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5" descr="A picture containing grass, outdoor, plant, ston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44585" y="2657676"/>
            <a:ext cx="2429566" cy="3360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5" descr="A picture containing building, outdoor, ground, curb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9848" y="2657675"/>
            <a:ext cx="2712986" cy="3455741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5"/>
          <p:cNvSpPr txBox="1"/>
          <p:nvPr/>
        </p:nvSpPr>
        <p:spPr>
          <a:xfrm>
            <a:off x="261257" y="6330124"/>
            <a:ext cx="2250000" cy="32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L. Santamaria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5"/>
          <p:cNvSpPr/>
          <p:nvPr/>
        </p:nvSpPr>
        <p:spPr>
          <a:xfrm>
            <a:off x="369848" y="204733"/>
            <a:ext cx="5852531" cy="941315"/>
          </a:xfrm>
          <a:custGeom>
            <a:avLst/>
            <a:gdLst/>
            <a:ahLst/>
            <a:cxnLst/>
            <a:rect l="l" t="t" r="r" b="b"/>
            <a:pathLst>
              <a:path w="5852531" h="1143000" extrusionOk="0">
                <a:moveTo>
                  <a:pt x="0" y="0"/>
                </a:moveTo>
                <a:cubicBezTo>
                  <a:pt x="132808" y="-56622"/>
                  <a:pt x="332701" y="28574"/>
                  <a:pt x="526728" y="0"/>
                </a:cubicBezTo>
                <a:cubicBezTo>
                  <a:pt x="720755" y="-28574"/>
                  <a:pt x="803633" y="45830"/>
                  <a:pt x="936405" y="0"/>
                </a:cubicBezTo>
                <a:cubicBezTo>
                  <a:pt x="1069177" y="-45830"/>
                  <a:pt x="1324124" y="50977"/>
                  <a:pt x="1638709" y="0"/>
                </a:cubicBezTo>
                <a:cubicBezTo>
                  <a:pt x="1953294" y="-50977"/>
                  <a:pt x="1981550" y="7789"/>
                  <a:pt x="2165436" y="0"/>
                </a:cubicBezTo>
                <a:cubicBezTo>
                  <a:pt x="2349322" y="-7789"/>
                  <a:pt x="2526938" y="58803"/>
                  <a:pt x="2692164" y="0"/>
                </a:cubicBezTo>
                <a:cubicBezTo>
                  <a:pt x="2857390" y="-58803"/>
                  <a:pt x="3066173" y="43105"/>
                  <a:pt x="3394468" y="0"/>
                </a:cubicBezTo>
                <a:cubicBezTo>
                  <a:pt x="3722763" y="-43105"/>
                  <a:pt x="3688388" y="46282"/>
                  <a:pt x="3862670" y="0"/>
                </a:cubicBezTo>
                <a:cubicBezTo>
                  <a:pt x="4036952" y="-46282"/>
                  <a:pt x="4357917" y="28027"/>
                  <a:pt x="4564974" y="0"/>
                </a:cubicBezTo>
                <a:cubicBezTo>
                  <a:pt x="4772031" y="-28027"/>
                  <a:pt x="5110266" y="21280"/>
                  <a:pt x="5267278" y="0"/>
                </a:cubicBezTo>
                <a:cubicBezTo>
                  <a:pt x="5424290" y="-21280"/>
                  <a:pt x="5692380" y="34974"/>
                  <a:pt x="5852531" y="0"/>
                </a:cubicBezTo>
                <a:cubicBezTo>
                  <a:pt x="5902449" y="123839"/>
                  <a:pt x="5846077" y="377163"/>
                  <a:pt x="5852531" y="594360"/>
                </a:cubicBezTo>
                <a:cubicBezTo>
                  <a:pt x="5858985" y="811557"/>
                  <a:pt x="5826554" y="912903"/>
                  <a:pt x="5852531" y="1143000"/>
                </a:cubicBezTo>
                <a:cubicBezTo>
                  <a:pt x="5660652" y="1156336"/>
                  <a:pt x="5641167" y="1107408"/>
                  <a:pt x="5442854" y="1143000"/>
                </a:cubicBezTo>
                <a:cubicBezTo>
                  <a:pt x="5244541" y="1178592"/>
                  <a:pt x="4933243" y="1096785"/>
                  <a:pt x="4740550" y="1143000"/>
                </a:cubicBezTo>
                <a:cubicBezTo>
                  <a:pt x="4547857" y="1189215"/>
                  <a:pt x="4402605" y="1126481"/>
                  <a:pt x="4272348" y="1143000"/>
                </a:cubicBezTo>
                <a:cubicBezTo>
                  <a:pt x="4142091" y="1159519"/>
                  <a:pt x="3827728" y="1134193"/>
                  <a:pt x="3687095" y="1143000"/>
                </a:cubicBezTo>
                <a:cubicBezTo>
                  <a:pt x="3546462" y="1151807"/>
                  <a:pt x="3127669" y="1101356"/>
                  <a:pt x="2984791" y="1143000"/>
                </a:cubicBezTo>
                <a:cubicBezTo>
                  <a:pt x="2841913" y="1184644"/>
                  <a:pt x="2538394" y="1088146"/>
                  <a:pt x="2399538" y="1143000"/>
                </a:cubicBezTo>
                <a:cubicBezTo>
                  <a:pt x="2260682" y="1197854"/>
                  <a:pt x="2105269" y="1095480"/>
                  <a:pt x="1989861" y="1143000"/>
                </a:cubicBezTo>
                <a:cubicBezTo>
                  <a:pt x="1874453" y="1190520"/>
                  <a:pt x="1645265" y="1108332"/>
                  <a:pt x="1521658" y="1143000"/>
                </a:cubicBezTo>
                <a:cubicBezTo>
                  <a:pt x="1398051" y="1177668"/>
                  <a:pt x="985063" y="1115852"/>
                  <a:pt x="819354" y="1143000"/>
                </a:cubicBezTo>
                <a:cubicBezTo>
                  <a:pt x="653645" y="1170148"/>
                  <a:pt x="314103" y="1092309"/>
                  <a:pt x="0" y="1143000"/>
                </a:cubicBezTo>
                <a:cubicBezTo>
                  <a:pt x="-61373" y="961553"/>
                  <a:pt x="22026" y="781961"/>
                  <a:pt x="0" y="594360"/>
                </a:cubicBezTo>
                <a:cubicBezTo>
                  <a:pt x="-22026" y="406759"/>
                  <a:pt x="34601" y="210744"/>
                  <a:pt x="0" y="0"/>
                </a:cubicBezTo>
                <a:close/>
              </a:path>
            </a:pathLst>
          </a:custGeom>
          <a:noFill/>
          <a:ln w="190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El </a:t>
            </a:r>
            <a:r>
              <a:rPr lang="en-US" sz="3600" b="0" i="0" u="none" strike="noStrike" cap="none" dirty="0" err="1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tizón</a:t>
            </a:r>
            <a:r>
              <a:rPr lang="en-US" sz="3600" b="0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 de boxwood </a:t>
            </a:r>
            <a:endParaRPr dirty="0">
              <a:solidFill>
                <a:srgbClr val="0070C0"/>
              </a:solidFill>
              <a:latin typeface="Calisto MT" panose="02040603050505030304" pitchFamily="18" charset="77"/>
            </a:endParaRPr>
          </a:p>
        </p:txBody>
      </p:sp>
      <p:pic>
        <p:nvPicPr>
          <p:cNvPr id="21" name="Audio 20">
            <a:extLst>
              <a:ext uri="{FF2B5EF4-FFF2-40B4-BE49-F238E27FC236}">
                <a16:creationId xmlns:a16="http://schemas.microsoft.com/office/drawing/2014/main" id="{295128EA-F37D-C26E-0DC2-5E1951F0D4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07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13"/>
    </mc:Choice>
    <mc:Fallback>
      <p:transition spd="slow" advTm="61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5"/>
          <p:cNvSpPr/>
          <p:nvPr/>
        </p:nvSpPr>
        <p:spPr>
          <a:xfrm>
            <a:off x="304800" y="304800"/>
            <a:ext cx="8650014" cy="156962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Boxwood (</a:t>
            </a:r>
            <a:r>
              <a:rPr lang="en-US" sz="3200" b="0" i="1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Buxus</a:t>
            </a:r>
            <a:r>
              <a:rPr lang="en-US" sz="3200" b="0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) es un </a:t>
            </a:r>
            <a:r>
              <a:rPr lang="en-US" sz="3200" b="0" i="0" u="none" strike="noStrike" cap="none" dirty="0" err="1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miembro</a:t>
            </a:r>
            <a:r>
              <a:rPr lang="en-US" sz="3200" b="0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 de la familia </a:t>
            </a:r>
            <a:r>
              <a:rPr lang="en-US" sz="3200" b="0" i="0" u="none" strike="noStrike" cap="none" dirty="0" err="1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Buxaceae</a:t>
            </a:r>
            <a:r>
              <a:rPr lang="en-US" sz="3200" b="0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, </a:t>
            </a:r>
            <a:r>
              <a:rPr lang="en-US" sz="3200" b="0" i="0" u="none" strike="noStrike" cap="none" dirty="0" err="1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el</a:t>
            </a:r>
            <a:r>
              <a:rPr lang="en-US" sz="3200" b="0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arbusto</a:t>
            </a:r>
            <a:r>
              <a:rPr lang="en-US" sz="3200" b="0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más</a:t>
            </a:r>
            <a:r>
              <a:rPr lang="en-US" sz="3200" b="0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 popular </a:t>
            </a:r>
            <a:r>
              <a:rPr lang="en-US" sz="3200" b="0" i="0" u="none" strike="noStrike" cap="none" dirty="0" err="1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en</a:t>
            </a:r>
            <a:r>
              <a:rPr lang="en-US" sz="3200" b="0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 América del </a:t>
            </a:r>
            <a:r>
              <a:rPr lang="en-US" sz="3200" b="0" i="0" u="none" strike="noStrike" cap="none" dirty="0" err="1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norte</a:t>
            </a:r>
            <a:r>
              <a:rPr lang="en-US" sz="3200" b="0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 </a:t>
            </a:r>
            <a:endParaRPr sz="3200" b="0" i="0" u="none" strike="noStrike" cap="none" dirty="0">
              <a:solidFill>
                <a:srgbClr val="0070C0"/>
              </a:solidFill>
              <a:latin typeface="Calisto MT" panose="02040603050505030304" pitchFamily="18" charset="77"/>
              <a:sym typeface="Arial"/>
            </a:endParaRPr>
          </a:p>
        </p:txBody>
      </p:sp>
      <p:sp>
        <p:nvSpPr>
          <p:cNvPr id="155" name="Google Shape;155;p85"/>
          <p:cNvSpPr/>
          <p:nvPr/>
        </p:nvSpPr>
        <p:spPr>
          <a:xfrm>
            <a:off x="304800" y="1861453"/>
            <a:ext cx="3505200" cy="532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217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cultivares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registrados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y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cerca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de  148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disponibles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comercialmente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.</a:t>
            </a:r>
            <a:endParaRPr sz="3200" b="0" i="0" u="none" strike="noStrike" cap="none" dirty="0">
              <a:solidFill>
                <a:schemeClr val="dk1"/>
              </a:solidFill>
              <a:latin typeface="Calisto MT" panose="02040603050505030304" pitchFamily="18" charset="77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Varían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en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tamaño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, forma, hojas, y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resistencia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al medio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ambiente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. </a:t>
            </a:r>
            <a:endParaRPr sz="3200" b="0" i="0" u="none" strike="noStrike" cap="none" dirty="0">
              <a:solidFill>
                <a:srgbClr val="000000"/>
              </a:solidFill>
              <a:latin typeface="Calisto MT" panose="02040603050505030304" pitchFamily="18" charset="77"/>
              <a:sym typeface="Arial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156" name="Google Shape;156;p85" descr="DSCN639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0000" y="1874420"/>
            <a:ext cx="5029200" cy="46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48B7F5D9-9900-BA20-84B0-C69EFB766B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61"/>
    </mc:Choice>
    <mc:Fallback>
      <p:transition spd="slow" advTm="55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32" descr="C:\Documents and Settings\pscheidj\My Documents\My Pictures\PictureProject\North Carolina Kanuga 2012\DSCN273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400" y="1312555"/>
            <a:ext cx="4038600" cy="53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2" descr="Z:\Boxwood Winter Gem DSCN268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8364" y="1163782"/>
            <a:ext cx="3560618" cy="5496384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32"/>
          <p:cNvSpPr/>
          <p:nvPr/>
        </p:nvSpPr>
        <p:spPr>
          <a:xfrm>
            <a:off x="332509" y="197834"/>
            <a:ext cx="85802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Algunas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especies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parecen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ser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más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susceptibles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que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otras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al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tizón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de boxwood. </a:t>
            </a:r>
            <a:endParaRPr sz="3200" b="0" i="0" u="none" strike="noStrike" cap="none" dirty="0">
              <a:solidFill>
                <a:srgbClr val="000000"/>
              </a:solidFill>
              <a:latin typeface="Calisto MT" panose="02040603050505030304" pitchFamily="18" charset="77"/>
              <a:sym typeface="Arial"/>
            </a:endParaRP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A7D49699-054F-4378-64BF-63EC063193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02"/>
    </mc:Choice>
    <mc:Fallback>
      <p:transition spd="slow" advTm="34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1662" y="381000"/>
            <a:ext cx="8394700" cy="638651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6"/>
          <p:cNvSpPr txBox="1"/>
          <p:nvPr/>
        </p:nvSpPr>
        <p:spPr>
          <a:xfrm>
            <a:off x="6172199" y="5334000"/>
            <a:ext cx="2219325" cy="1015622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647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Medio Ambiente favorable </a:t>
            </a:r>
            <a:endParaRPr sz="2000" b="0" i="0" u="none" strike="noStrike" cap="non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34" name="Google Shape;134;p16"/>
          <p:cNvSpPr txBox="1"/>
          <p:nvPr/>
        </p:nvSpPr>
        <p:spPr>
          <a:xfrm>
            <a:off x="1723927" y="5501481"/>
            <a:ext cx="1530447" cy="400069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Patógeno </a:t>
            </a:r>
            <a:endParaRPr sz="2000" b="0" i="0" u="none" strike="noStrike" cap="non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35" name="Google Shape;135;p16"/>
          <p:cNvSpPr txBox="1"/>
          <p:nvPr/>
        </p:nvSpPr>
        <p:spPr>
          <a:xfrm>
            <a:off x="3581400" y="2057400"/>
            <a:ext cx="2435225" cy="40005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647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Huésped susceptible </a:t>
            </a:r>
            <a:endParaRPr sz="2000" b="0" i="0" u="none" strike="noStrike" cap="non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36" name="Google Shape;136;p16"/>
          <p:cNvSpPr txBox="1"/>
          <p:nvPr/>
        </p:nvSpPr>
        <p:spPr>
          <a:xfrm>
            <a:off x="1828800" y="668355"/>
            <a:ext cx="6562725" cy="1046163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6470"/>
              </a:srgbClr>
            </a:outerShdw>
          </a:effectLst>
        </p:spPr>
        <p:txBody>
          <a:bodyPr spcFirstLastPara="1" wrap="square" lIns="0" tIns="182875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TRIANGULO DE LA ENFERMEDAD</a:t>
            </a: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Interacción planta-patógeno-ambiente</a:t>
            </a: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16" descr="image.jpg"/>
          <p:cNvPicPr preferRelativeResize="0"/>
          <p:nvPr/>
        </p:nvPicPr>
        <p:blipFill rotWithShape="1">
          <a:blip r:embed="rId7">
            <a:alphaModFix/>
          </a:blip>
          <a:srcRect l="4703" t="41370" r="60930" b="11966"/>
          <a:stretch/>
        </p:blipFill>
        <p:spPr>
          <a:xfrm>
            <a:off x="7010400" y="4114800"/>
            <a:ext cx="1676400" cy="127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8764" y="4752975"/>
            <a:ext cx="1295400" cy="155416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 rotWithShape="1">
          <a:blip r:embed="rId9">
            <a:alphaModFix/>
          </a:blip>
          <a:srcRect l="21007" t="15571" r="24824" b="8527"/>
          <a:stretch/>
        </p:blipFill>
        <p:spPr>
          <a:xfrm>
            <a:off x="1828800" y="1752600"/>
            <a:ext cx="1425575" cy="132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udio 7">
            <a:extLst>
              <a:ext uri="{FF2B5EF4-FFF2-40B4-BE49-F238E27FC236}">
                <a16:creationId xmlns:a16="http://schemas.microsoft.com/office/drawing/2014/main" id="{4594CB91-AA92-4F03-C69E-21352036BA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40"/>
    </mc:Choice>
    <mc:Fallback>
      <p:transition spd="slow" advTm="55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4"/>
          <p:cNvSpPr/>
          <p:nvPr/>
        </p:nvSpPr>
        <p:spPr>
          <a:xfrm>
            <a:off x="323850" y="2716122"/>
            <a:ext cx="4566805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Japanese spurge -Virginia 2016</a:t>
            </a:r>
            <a:endParaRPr sz="3200" b="0" i="0" u="none" strike="noStrike" cap="none" dirty="0">
              <a:solidFill>
                <a:srgbClr val="000000"/>
              </a:solidFill>
              <a:latin typeface="Calisto MT" panose="02040603050505030304" pitchFamily="18" charset="77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No se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observan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lesiones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en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los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tallos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solo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en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hojas. </a:t>
            </a:r>
            <a:endParaRPr sz="3200" b="0" i="0" u="none" strike="noStrike" cap="none" dirty="0">
              <a:solidFill>
                <a:srgbClr val="000000"/>
              </a:solidFill>
              <a:latin typeface="Calisto MT" panose="02040603050505030304" pitchFamily="18" charset="77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Pachysandra junto a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plantas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de boxwood (</a:t>
            </a:r>
            <a:r>
              <a:rPr lang="en-US" sz="3200" b="0" i="1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Buxus </a:t>
            </a:r>
            <a:r>
              <a:rPr lang="en-US" sz="3200" b="0" i="1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spp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).</a:t>
            </a:r>
            <a:endParaRPr sz="3200" b="0" i="0" u="none" strike="noStrike" cap="none" dirty="0">
              <a:solidFill>
                <a:srgbClr val="000000"/>
              </a:solidFill>
              <a:latin typeface="Calisto MT" panose="02040603050505030304" pitchFamily="18" charset="77"/>
              <a:sym typeface="Arial"/>
            </a:endParaRPr>
          </a:p>
        </p:txBody>
      </p:sp>
      <p:pic>
        <p:nvPicPr>
          <p:cNvPr id="471" name="Google Shape;471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4400" y="381000"/>
            <a:ext cx="4187825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34"/>
          <p:cNvSpPr/>
          <p:nvPr/>
        </p:nvSpPr>
        <p:spPr>
          <a:xfrm>
            <a:off x="451670" y="1885166"/>
            <a:ext cx="412033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Pachysandra (</a:t>
            </a:r>
            <a:r>
              <a:rPr lang="en-US" sz="2400" b="0" i="1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Pachysandra terminalis</a:t>
            </a:r>
            <a:r>
              <a:rPr lang="en-US" sz="2400" b="0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) </a:t>
            </a:r>
            <a:endParaRPr sz="2400" b="0" i="0" u="none" strike="noStrike" cap="none" dirty="0">
              <a:solidFill>
                <a:srgbClr val="000000"/>
              </a:solidFill>
              <a:latin typeface="Calisto MT" panose="02040603050505030304" pitchFamily="18" charset="77"/>
              <a:sym typeface="Arial"/>
            </a:endParaRPr>
          </a:p>
        </p:txBody>
      </p:sp>
      <p:sp>
        <p:nvSpPr>
          <p:cNvPr id="473" name="Google Shape;473;p34"/>
          <p:cNvSpPr txBox="1"/>
          <p:nvPr/>
        </p:nvSpPr>
        <p:spPr>
          <a:xfrm>
            <a:off x="323850" y="381000"/>
            <a:ext cx="4400550" cy="1279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 err="1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Otros</a:t>
            </a:r>
            <a:r>
              <a:rPr lang="en-US" sz="3200" b="0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posibles</a:t>
            </a:r>
            <a:r>
              <a:rPr lang="en-US" sz="3200" b="0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huéspedes</a:t>
            </a:r>
            <a:r>
              <a:rPr lang="en-US" sz="3200" b="0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Calisto MT" panose="02040603050505030304" pitchFamily="18" charset="77"/>
                <a:sym typeface="Arial"/>
              </a:rPr>
              <a:t>del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Calisto MT" panose="02040603050505030304" pitchFamily="18" charset="77"/>
                <a:sym typeface="Arial"/>
              </a:rPr>
              <a:t>tizón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Calisto MT" panose="02040603050505030304" pitchFamily="18" charset="77"/>
                <a:sym typeface="Arial"/>
              </a:rPr>
              <a:t> de boxwood</a:t>
            </a:r>
            <a:endParaRPr sz="1400" b="0" i="0" u="none" strike="noStrike" cap="none" dirty="0">
              <a:solidFill>
                <a:srgbClr val="000000"/>
              </a:solidFill>
              <a:latin typeface="Calisto MT" panose="02040603050505030304" pitchFamily="18" charset="77"/>
              <a:sym typeface="Arial"/>
            </a:endParaRPr>
          </a:p>
        </p:txBody>
      </p:sp>
      <p:pic>
        <p:nvPicPr>
          <p:cNvPr id="474" name="Google Shape;474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3600" y="3429000"/>
            <a:ext cx="287655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ECBD0459-4FEA-5858-9F4A-890054A43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38"/>
    </mc:Choice>
    <mc:Fallback>
      <p:transition spd="slow" advTm="22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228" y="228600"/>
            <a:ext cx="4114800" cy="32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5"/>
          <p:cNvSpPr/>
          <p:nvPr/>
        </p:nvSpPr>
        <p:spPr>
          <a:xfrm>
            <a:off x="228600" y="3504124"/>
            <a:ext cx="41910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Superficie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superior de las hojas </a:t>
            </a:r>
            <a:endParaRPr sz="2400" dirty="0">
              <a:latin typeface="Calisto MT" panose="02040603050505030304" pitchFamily="18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Photo credit: S. M. Douglas</a:t>
            </a:r>
            <a:endParaRPr sz="1800" b="0" i="0" u="none" strike="noStrike" cap="none" dirty="0">
              <a:solidFill>
                <a:schemeClr val="dk1"/>
              </a:solidFill>
              <a:latin typeface="Calisto MT" panose="02040603050505030304" pitchFamily="18" charset="77"/>
              <a:sym typeface="Arial"/>
            </a:endParaRPr>
          </a:p>
        </p:txBody>
      </p:sp>
      <p:pic>
        <p:nvPicPr>
          <p:cNvPr id="481" name="Google Shape;481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00600" y="304800"/>
            <a:ext cx="4114800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35"/>
          <p:cNvSpPr/>
          <p:nvPr/>
        </p:nvSpPr>
        <p:spPr>
          <a:xfrm>
            <a:off x="4800600" y="3451452"/>
            <a:ext cx="4114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Superficie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inferior de las hojas</a:t>
            </a:r>
            <a:endParaRPr sz="2400" dirty="0">
              <a:latin typeface="Calisto MT" panose="02040603050505030304" pitchFamily="18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Photo credit: S. M. Douglas</a:t>
            </a:r>
            <a:endParaRPr sz="1800" dirty="0">
              <a:latin typeface="Calisto MT" panose="02040603050505030304" pitchFamily="18" charset="77"/>
            </a:endParaRPr>
          </a:p>
        </p:txBody>
      </p:sp>
      <p:pic>
        <p:nvPicPr>
          <p:cNvPr id="483" name="Google Shape;483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8600" y="4191000"/>
            <a:ext cx="41148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35"/>
          <p:cNvSpPr/>
          <p:nvPr/>
        </p:nvSpPr>
        <p:spPr>
          <a:xfrm>
            <a:off x="4800600" y="4989677"/>
            <a:ext cx="3241964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000090"/>
                </a:solidFill>
                <a:latin typeface="Calisto MT" panose="02040603050505030304" pitchFamily="18" charset="77"/>
                <a:sym typeface="Arial"/>
              </a:rPr>
              <a:t>Esporas</a:t>
            </a:r>
            <a:r>
              <a:rPr lang="en-US" sz="2400" b="0" i="0" u="none" strike="noStrike" cap="none" dirty="0">
                <a:solidFill>
                  <a:srgbClr val="000090"/>
                </a:solidFill>
                <a:latin typeface="Calisto MT" panose="02040603050505030304" pitchFamily="18" charset="77"/>
                <a:sym typeface="Arial"/>
              </a:rPr>
              <a:t> de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400"/>
              <a:buFont typeface="Arial"/>
              <a:buNone/>
            </a:pPr>
            <a:r>
              <a:rPr lang="en-US" sz="2400" b="0" i="1" u="none" strike="noStrike" cap="none" dirty="0">
                <a:solidFill>
                  <a:srgbClr val="000090"/>
                </a:solidFill>
                <a:latin typeface="Calisto MT" panose="02040603050505030304" pitchFamily="18" charset="77"/>
                <a:sym typeface="Arial"/>
              </a:rPr>
              <a:t>C. </a:t>
            </a:r>
            <a:r>
              <a:rPr lang="en-US" sz="2400" b="0" i="1" u="none" strike="noStrike" cap="none" dirty="0" err="1">
                <a:solidFill>
                  <a:srgbClr val="000090"/>
                </a:solidFill>
                <a:latin typeface="Calisto MT" panose="02040603050505030304" pitchFamily="18" charset="77"/>
                <a:sym typeface="Arial"/>
              </a:rPr>
              <a:t>pseudonaviculatum</a:t>
            </a:r>
            <a:endParaRPr sz="2400" b="0" i="0" u="none" strike="noStrike" cap="none" dirty="0">
              <a:solidFill>
                <a:srgbClr val="000090"/>
              </a:solidFill>
              <a:latin typeface="Calisto MT" panose="02040603050505030304" pitchFamily="18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0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0090"/>
                </a:solidFill>
                <a:latin typeface="Calisto MT" panose="02040603050505030304" pitchFamily="18" charset="77"/>
                <a:sym typeface="Arial"/>
              </a:rPr>
              <a:t>(S. M. Douglas)</a:t>
            </a:r>
            <a:endParaRPr sz="1800" b="0" i="0" u="none" strike="noStrike" cap="none" dirty="0">
              <a:solidFill>
                <a:srgbClr val="000000"/>
              </a:solidFill>
              <a:latin typeface="Calisto MT" panose="02040603050505030304" pitchFamily="18" charset="77"/>
              <a:sym typeface="Arial"/>
            </a:endParaRP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37DA53D9-6304-AF4B-E53F-499EE3C06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14"/>
    </mc:Choice>
    <mc:Fallback>
      <p:transition spd="slow" advTm="16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6883" y="663577"/>
            <a:ext cx="3733800" cy="504906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7"/>
          <p:cNvSpPr/>
          <p:nvPr/>
        </p:nvSpPr>
        <p:spPr>
          <a:xfrm>
            <a:off x="240196" y="5712637"/>
            <a:ext cx="32372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800" b="0" i="1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Sarcococca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 </a:t>
            </a:r>
            <a:r>
              <a:rPr lang="en-US" sz="2800" b="0" i="1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ruscifolia</a:t>
            </a:r>
            <a:endParaRPr sz="2800" b="0" i="1" u="none" strike="noStrike" cap="none" dirty="0">
              <a:solidFill>
                <a:schemeClr val="dk1"/>
              </a:solidFill>
              <a:latin typeface="Calisto MT" panose="02040603050505030304" pitchFamily="18" charset="77"/>
              <a:ea typeface="Lustria"/>
              <a:cs typeface="Lustria"/>
              <a:sym typeface="Lustria"/>
            </a:endParaRPr>
          </a:p>
        </p:txBody>
      </p:sp>
      <p:sp>
        <p:nvSpPr>
          <p:cNvPr id="491" name="Google Shape;491;p37"/>
          <p:cNvSpPr/>
          <p:nvPr/>
        </p:nvSpPr>
        <p:spPr>
          <a:xfrm>
            <a:off x="3970683" y="2407214"/>
            <a:ext cx="26924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Order: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Buxales</a:t>
            </a:r>
            <a:endParaRPr sz="2000" b="0" i="0" u="none" strike="noStrike" cap="none" dirty="0">
              <a:solidFill>
                <a:schemeClr val="dk1"/>
              </a:solidFill>
              <a:latin typeface="Calisto MT" panose="02040603050505030304" pitchFamily="18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Family: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Buxaceae</a:t>
            </a:r>
            <a:endParaRPr sz="2000" b="0" i="0" u="none" strike="noStrike" cap="none" dirty="0">
              <a:solidFill>
                <a:schemeClr val="dk1"/>
              </a:solidFill>
              <a:latin typeface="Calisto MT" panose="02040603050505030304" pitchFamily="18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Genus: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Sarcococca</a:t>
            </a:r>
            <a:endParaRPr sz="2000" b="0" i="0" u="none" strike="noStrike" cap="none" dirty="0">
              <a:solidFill>
                <a:schemeClr val="dk1"/>
              </a:solidFill>
              <a:latin typeface="Calisto MT" panose="02040603050505030304" pitchFamily="18" charset="77"/>
              <a:sym typeface="Arial"/>
            </a:endParaRPr>
          </a:p>
        </p:txBody>
      </p:sp>
      <p:sp>
        <p:nvSpPr>
          <p:cNvPr id="492" name="Google Shape;492;p37"/>
          <p:cNvSpPr/>
          <p:nvPr/>
        </p:nvSpPr>
        <p:spPr>
          <a:xfrm>
            <a:off x="4056822" y="228600"/>
            <a:ext cx="4934778" cy="193895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Sarcococca</a:t>
            </a:r>
            <a:r>
              <a:rPr lang="en-US" sz="2400" b="0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 (Sweet box, o Christmas boxwood),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también ha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sido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identificada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como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otro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huésped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del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tizón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de boxwood bajo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condiciones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experimentales</a:t>
            </a:r>
            <a:r>
              <a:rPr lang="en-US" sz="2400" b="0" i="0" u="none" strike="noStrike" cap="none" dirty="0">
                <a:solidFill>
                  <a:srgbClr val="000090"/>
                </a:solidFill>
                <a:latin typeface="Calisto MT" panose="02040603050505030304" pitchFamily="18" charset="77"/>
                <a:sym typeface="Arial"/>
              </a:rPr>
              <a:t>. </a:t>
            </a:r>
            <a:endParaRPr sz="2400" b="0" i="0" u="none" strike="noStrike" cap="none" dirty="0">
              <a:solidFill>
                <a:srgbClr val="000090"/>
              </a:solidFill>
              <a:latin typeface="Calisto MT" panose="02040603050505030304" pitchFamily="18" charset="77"/>
              <a:sym typeface="Arial"/>
            </a:endParaRPr>
          </a:p>
        </p:txBody>
      </p:sp>
      <p:pic>
        <p:nvPicPr>
          <p:cNvPr id="493" name="Google Shape;493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20183" y="2878602"/>
            <a:ext cx="2692400" cy="3357215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7"/>
          <p:cNvSpPr/>
          <p:nvPr/>
        </p:nvSpPr>
        <p:spPr>
          <a:xfrm>
            <a:off x="4056822" y="3741590"/>
            <a:ext cx="2256735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1" u="none" strike="noStrike" cap="none" dirty="0" err="1">
                <a:solidFill>
                  <a:srgbClr val="0000CC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Sarcococca</a:t>
            </a:r>
            <a:r>
              <a:rPr lang="en-US" sz="2000" b="0" i="1" u="none" strike="noStrike" cap="none" dirty="0">
                <a:solidFill>
                  <a:srgbClr val="0000CC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 </a:t>
            </a:r>
            <a:r>
              <a:rPr lang="en-US" sz="2000" b="0" i="1" u="none" strike="noStrike" cap="none" dirty="0" err="1">
                <a:solidFill>
                  <a:srgbClr val="0000CC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hookeriana</a:t>
            </a:r>
            <a:r>
              <a:rPr lang="en-US" sz="2000" b="0" i="1" u="none" strike="noStrike" cap="none" dirty="0">
                <a:solidFill>
                  <a:srgbClr val="0000CC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 </a:t>
            </a:r>
            <a:r>
              <a:rPr lang="en-US" sz="2000" b="0" i="0" u="none" strike="noStrike" cap="none" dirty="0">
                <a:solidFill>
                  <a:srgbClr val="0000CC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var.</a:t>
            </a:r>
            <a:r>
              <a:rPr lang="en-US" sz="2000" b="0" i="1" u="none" strike="noStrike" cap="none" dirty="0">
                <a:solidFill>
                  <a:srgbClr val="0000CC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 humilis</a:t>
            </a:r>
            <a:endParaRPr sz="2000" b="0" i="0" u="none" strike="noStrike" cap="none" dirty="0">
              <a:solidFill>
                <a:srgbClr val="000000"/>
              </a:solidFill>
              <a:latin typeface="Calisto MT" panose="02040603050505030304" pitchFamily="18" charset="77"/>
              <a:ea typeface="Lustria"/>
              <a:cs typeface="Lustria"/>
              <a:sym typeface="Lustria"/>
            </a:endParaRPr>
          </a:p>
          <a:p>
            <a:pPr marL="213122" marR="0" lvl="0" indent="-21312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20"/>
              <a:buFont typeface="Arial"/>
              <a:buChar char="►"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S.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confusa</a:t>
            </a:r>
            <a:endParaRPr sz="2000" b="0" i="1" u="none" strike="noStrike" cap="none" dirty="0">
              <a:solidFill>
                <a:schemeClr val="dk1"/>
              </a:solidFill>
              <a:latin typeface="Calisto MT" panose="02040603050505030304" pitchFamily="18" charset="77"/>
              <a:ea typeface="Lustria"/>
              <a:cs typeface="Lustria"/>
              <a:sym typeface="Lustria"/>
            </a:endParaRPr>
          </a:p>
          <a:p>
            <a:pPr marL="213122" marR="0" lvl="0" indent="-21312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20"/>
              <a:buFont typeface="Arial"/>
              <a:buChar char="►"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S.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orientalis</a:t>
            </a:r>
            <a:endParaRPr sz="2000" b="0" i="1" u="none" strike="noStrike" cap="none" dirty="0">
              <a:solidFill>
                <a:schemeClr val="dk1"/>
              </a:solidFill>
              <a:latin typeface="Calisto MT" panose="02040603050505030304" pitchFamily="18" charset="77"/>
              <a:ea typeface="Lustria"/>
              <a:cs typeface="Lustria"/>
              <a:sym typeface="Lustria"/>
            </a:endParaRPr>
          </a:p>
          <a:p>
            <a:pPr marL="213122" marR="0" lvl="0" indent="-21312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20"/>
              <a:buFont typeface="Arial"/>
              <a:buChar char="►"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S. vegans</a:t>
            </a:r>
            <a:endParaRPr sz="2000" b="0" i="0" u="none" strike="noStrike" cap="none" dirty="0">
              <a:solidFill>
                <a:srgbClr val="000000"/>
              </a:solidFill>
              <a:latin typeface="Calisto MT" panose="02040603050505030304" pitchFamily="18" charset="77"/>
              <a:ea typeface="Lustria"/>
              <a:cs typeface="Lustria"/>
              <a:sym typeface="Lustria"/>
            </a:endParaRPr>
          </a:p>
          <a:p>
            <a:pPr marL="213122" marR="0" lvl="0" indent="-21312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20"/>
              <a:buFont typeface="Arial"/>
              <a:buChar char="►"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S.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ruscifolia</a:t>
            </a:r>
            <a:endParaRPr sz="2000" b="0" i="1" u="none" strike="noStrike" cap="none" dirty="0">
              <a:solidFill>
                <a:schemeClr val="dk1"/>
              </a:solidFill>
              <a:latin typeface="Calisto MT" panose="02040603050505030304" pitchFamily="18" charset="77"/>
              <a:ea typeface="Lustria"/>
              <a:cs typeface="Lustria"/>
              <a:sym typeface="Lustria"/>
            </a:endParaRPr>
          </a:p>
          <a:p>
            <a:pPr marL="213122" marR="0" lvl="0" indent="-21312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20"/>
              <a:buFont typeface="Arial"/>
              <a:buChar char="►"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S.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saligna</a:t>
            </a:r>
            <a:endParaRPr sz="2000" b="0" i="1" u="none" strike="noStrike" cap="none" dirty="0">
              <a:solidFill>
                <a:schemeClr val="dk1"/>
              </a:solidFill>
              <a:latin typeface="Calisto MT" panose="02040603050505030304" pitchFamily="18" charset="77"/>
              <a:ea typeface="Lustria"/>
              <a:cs typeface="Lustria"/>
              <a:sym typeface="Lustria"/>
            </a:endParaRPr>
          </a:p>
          <a:p>
            <a:pPr marL="213122" marR="0" lvl="0" indent="-21312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20"/>
              <a:buFont typeface="Arial"/>
              <a:buChar char="►"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S.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wallichii</a:t>
            </a:r>
            <a:endParaRPr sz="2000" b="0" i="1" u="none" strike="noStrike" cap="none" dirty="0">
              <a:solidFill>
                <a:schemeClr val="dk1"/>
              </a:solidFill>
              <a:latin typeface="Calisto MT" panose="02040603050505030304" pitchFamily="18" charset="77"/>
              <a:ea typeface="Lustria"/>
              <a:cs typeface="Lustria"/>
              <a:sym typeface="Lustria"/>
            </a:endParaRP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BD77829E-6C75-ABAB-9F1F-0BC70FBBE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56"/>
    </mc:Choice>
    <mc:Fallback>
      <p:transition spd="slow" advTm="27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5E3D8EC-7E5E-ED86-88ED-7635C332BD2C}"/>
              </a:ext>
            </a:extLst>
          </p:cNvPr>
          <p:cNvSpPr txBox="1">
            <a:spLocks/>
          </p:cNvSpPr>
          <p:nvPr/>
        </p:nvSpPr>
        <p:spPr>
          <a:xfrm>
            <a:off x="612631" y="401782"/>
            <a:ext cx="3380509" cy="82997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latin typeface="Calisto MT" panose="02040603050505030304" pitchFamily="18" charset="77"/>
              </a:rPr>
              <a:t>Para </a:t>
            </a:r>
            <a:r>
              <a:rPr lang="en-US" sz="3600" dirty="0" err="1">
                <a:latin typeface="Calisto MT" panose="02040603050505030304" pitchFamily="18" charset="77"/>
              </a:rPr>
              <a:t>revisar</a:t>
            </a:r>
            <a:endParaRPr lang="en-US" sz="3600" dirty="0">
              <a:latin typeface="Calisto MT" panose="02040603050505030304" pitchFamily="18" charset="77"/>
            </a:endParaRPr>
          </a:p>
        </p:txBody>
      </p:sp>
      <p:pic>
        <p:nvPicPr>
          <p:cNvPr id="3" name="Picture 2" descr="A person's hand in a purple glove touching a plant&#10;&#10;AI-generated content may be incorrect.">
            <a:extLst>
              <a:ext uri="{FF2B5EF4-FFF2-40B4-BE49-F238E27FC236}">
                <a16:creationId xmlns:a16="http://schemas.microsoft.com/office/drawing/2014/main" id="{34F3E3C4-2FD9-13D7-9179-BBF86481A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31" y="1424471"/>
            <a:ext cx="3959369" cy="5253420"/>
          </a:xfrm>
          <a:prstGeom prst="rect">
            <a:avLst/>
          </a:prstGeom>
        </p:spPr>
      </p:pic>
      <p:sp>
        <p:nvSpPr>
          <p:cNvPr id="4" name="Google Shape;812;p50">
            <a:extLst>
              <a:ext uri="{FF2B5EF4-FFF2-40B4-BE49-F238E27FC236}">
                <a16:creationId xmlns:a16="http://schemas.microsoft.com/office/drawing/2014/main" id="{8B5CCEFD-0B93-90F5-DDBF-78F85243EAFC}"/>
              </a:ext>
            </a:extLst>
          </p:cNvPr>
          <p:cNvSpPr txBox="1">
            <a:spLocks/>
          </p:cNvSpPr>
          <p:nvPr/>
        </p:nvSpPr>
        <p:spPr>
          <a:xfrm>
            <a:off x="4774778" y="2464623"/>
            <a:ext cx="3959369" cy="2253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spcBef>
                <a:spcPts val="360"/>
              </a:spcBef>
              <a:buSzPts val="1800"/>
            </a:pPr>
            <a:r>
              <a:rPr lang="en-US" sz="2400" dirty="0"/>
              <a:t>¿</a:t>
            </a:r>
            <a:r>
              <a:rPr lang="en-US" sz="2800" dirty="0" err="1">
                <a:latin typeface="Calisto MT" panose="02040603050505030304" pitchFamily="18" charset="77"/>
              </a:rPr>
              <a:t>Observa</a:t>
            </a:r>
            <a:r>
              <a:rPr lang="en-US" sz="2800" dirty="0">
                <a:latin typeface="Calisto MT" panose="02040603050505030304" pitchFamily="18" charset="77"/>
              </a:rPr>
              <a:t> algo </a:t>
            </a:r>
            <a:r>
              <a:rPr lang="en-US" sz="2800" dirty="0" err="1">
                <a:latin typeface="Calisto MT" panose="02040603050505030304" pitchFamily="18" charset="77"/>
              </a:rPr>
              <a:t>aquí</a:t>
            </a:r>
            <a:r>
              <a:rPr lang="en-US" sz="2800" dirty="0">
                <a:latin typeface="Calisto MT" panose="02040603050505030304" pitchFamily="18" charset="77"/>
              </a:rPr>
              <a:t> que </a:t>
            </a:r>
            <a:r>
              <a:rPr lang="en-US" sz="2800" dirty="0" err="1">
                <a:latin typeface="Calisto MT" panose="02040603050505030304" pitchFamily="18" charset="77"/>
              </a:rPr>
              <a:t>debería</a:t>
            </a:r>
            <a:r>
              <a:rPr lang="en-US" sz="2800" dirty="0">
                <a:latin typeface="Calisto MT" panose="02040603050505030304" pitchFamily="18" charset="77"/>
              </a:rPr>
              <a:t> </a:t>
            </a:r>
            <a:r>
              <a:rPr lang="en-US" sz="2800" dirty="0" err="1">
                <a:latin typeface="Calisto MT" panose="02040603050505030304" pitchFamily="18" charset="77"/>
              </a:rPr>
              <a:t>causar</a:t>
            </a:r>
            <a:r>
              <a:rPr lang="en-US" sz="2800" dirty="0">
                <a:latin typeface="Calisto MT" panose="02040603050505030304" pitchFamily="18" charset="77"/>
              </a:rPr>
              <a:t> </a:t>
            </a:r>
            <a:r>
              <a:rPr lang="en-US" sz="2800" dirty="0" err="1">
                <a:latin typeface="Calisto MT" panose="02040603050505030304" pitchFamily="18" charset="77"/>
              </a:rPr>
              <a:t>preocupación</a:t>
            </a:r>
            <a:r>
              <a:rPr lang="en-US" sz="2800" dirty="0">
                <a:latin typeface="Calisto MT" panose="02040603050505030304" pitchFamily="18" charset="77"/>
              </a:rPr>
              <a:t> </a:t>
            </a:r>
            <a:r>
              <a:rPr lang="en-US" sz="2800" dirty="0" err="1">
                <a:latin typeface="Calisto MT" panose="02040603050505030304" pitchFamily="18" charset="77"/>
              </a:rPr>
              <a:t>si</a:t>
            </a:r>
            <a:r>
              <a:rPr lang="en-US" sz="2800" dirty="0">
                <a:latin typeface="Calisto MT" panose="02040603050505030304" pitchFamily="18" charset="77"/>
              </a:rPr>
              <a:t> es </a:t>
            </a:r>
            <a:r>
              <a:rPr lang="en-US" sz="2800" dirty="0" err="1">
                <a:latin typeface="Calisto MT" panose="02040603050505030304" pitchFamily="18" charset="77"/>
              </a:rPr>
              <a:t>una</a:t>
            </a:r>
            <a:r>
              <a:rPr lang="en-US" sz="2800" dirty="0">
                <a:latin typeface="Calisto MT" panose="02040603050505030304" pitchFamily="18" charset="77"/>
              </a:rPr>
              <a:t> de sus </a:t>
            </a:r>
            <a:r>
              <a:rPr lang="en-US" sz="2800" dirty="0" err="1">
                <a:latin typeface="Calisto MT" panose="02040603050505030304" pitchFamily="18" charset="77"/>
              </a:rPr>
              <a:t>plantas</a:t>
            </a:r>
            <a:r>
              <a:rPr lang="en-US" sz="2400" dirty="0"/>
              <a:t>?</a:t>
            </a: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3CF039BD-D917-8344-ED4B-4C2EECAAC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81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17"/>
    </mc:Choice>
    <mc:Fallback>
      <p:transition spd="slow" advTm="15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51"/>
          <p:cNvSpPr txBox="1">
            <a:spLocks noGrp="1"/>
          </p:cNvSpPr>
          <p:nvPr>
            <p:ph type="title"/>
          </p:nvPr>
        </p:nvSpPr>
        <p:spPr>
          <a:xfrm>
            <a:off x="178253" y="775854"/>
            <a:ext cx="3756580" cy="501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¿</a:t>
            </a:r>
            <a:r>
              <a:rPr lang="en-US" dirty="0" err="1">
                <a:latin typeface="Calisto MT" panose="02040603050505030304" pitchFamily="18" charset="77"/>
              </a:rPr>
              <a:t>Qué</a:t>
            </a:r>
            <a:r>
              <a:rPr lang="en-US" dirty="0">
                <a:latin typeface="Calisto MT" panose="02040603050505030304" pitchFamily="18" charset="77"/>
              </a:rPr>
              <a:t> </a:t>
            </a:r>
            <a:r>
              <a:rPr lang="en-US" dirty="0" err="1">
                <a:latin typeface="Calisto MT" panose="02040603050505030304" pitchFamily="18" charset="77"/>
              </a:rPr>
              <a:t>podría</a:t>
            </a:r>
            <a:r>
              <a:rPr lang="en-US" dirty="0">
                <a:latin typeface="Calisto MT" panose="02040603050505030304" pitchFamily="18" charset="77"/>
              </a:rPr>
              <a:t> </a:t>
            </a:r>
            <a:r>
              <a:rPr lang="en-US" dirty="0" err="1">
                <a:latin typeface="Calisto MT" panose="02040603050505030304" pitchFamily="18" charset="77"/>
              </a:rPr>
              <a:t>pensar</a:t>
            </a:r>
            <a:r>
              <a:rPr lang="en-US" dirty="0">
                <a:latin typeface="Calisto MT" panose="02040603050505030304" pitchFamily="18" charset="77"/>
              </a:rPr>
              <a:t> </a:t>
            </a:r>
            <a:r>
              <a:rPr lang="en-US" dirty="0" err="1">
                <a:latin typeface="Calisto MT" panose="02040603050505030304" pitchFamily="18" charset="77"/>
              </a:rPr>
              <a:t>si</a:t>
            </a:r>
            <a:r>
              <a:rPr lang="en-US" dirty="0">
                <a:latin typeface="Calisto MT" panose="02040603050505030304" pitchFamily="18" charset="77"/>
              </a:rPr>
              <a:t> </a:t>
            </a:r>
            <a:r>
              <a:rPr lang="en-US" dirty="0" err="1">
                <a:latin typeface="Calisto MT" panose="02040603050505030304" pitchFamily="18" charset="77"/>
              </a:rPr>
              <a:t>una</a:t>
            </a:r>
            <a:r>
              <a:rPr lang="en-US" dirty="0">
                <a:latin typeface="Calisto MT" panose="02040603050505030304" pitchFamily="18" charset="77"/>
              </a:rPr>
              <a:t> planta de boxwood </a:t>
            </a:r>
            <a:r>
              <a:rPr lang="en-US" dirty="0" err="1">
                <a:latin typeface="Calisto MT" panose="02040603050505030304" pitchFamily="18" charset="77"/>
              </a:rPr>
              <a:t>esta</a:t>
            </a:r>
            <a:r>
              <a:rPr lang="en-US" dirty="0">
                <a:latin typeface="Calisto MT" panose="02040603050505030304" pitchFamily="18" charset="77"/>
              </a:rPr>
              <a:t> </a:t>
            </a:r>
            <a:r>
              <a:rPr lang="en-US" dirty="0" err="1">
                <a:latin typeface="Calisto MT" panose="02040603050505030304" pitchFamily="18" charset="77"/>
              </a:rPr>
              <a:t>perdiendo</a:t>
            </a:r>
            <a:r>
              <a:rPr lang="en-US" dirty="0">
                <a:latin typeface="Calisto MT" panose="02040603050505030304" pitchFamily="18" charset="77"/>
              </a:rPr>
              <a:t> </a:t>
            </a:r>
            <a:r>
              <a:rPr lang="en-US" dirty="0" err="1">
                <a:latin typeface="Calisto MT" panose="02040603050505030304" pitchFamily="18" charset="77"/>
              </a:rPr>
              <a:t>muchas</a:t>
            </a:r>
            <a:r>
              <a:rPr lang="en-US" dirty="0">
                <a:latin typeface="Calisto MT" panose="02040603050505030304" pitchFamily="18" charset="77"/>
              </a:rPr>
              <a:t> hojas?</a:t>
            </a:r>
            <a:endParaRPr dirty="0">
              <a:latin typeface="Calisto MT" panose="02040603050505030304" pitchFamily="18" charset="77"/>
            </a:endParaRPr>
          </a:p>
        </p:txBody>
      </p:sp>
      <p:pic>
        <p:nvPicPr>
          <p:cNvPr id="818" name="Google Shape;818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00661" y="0"/>
            <a:ext cx="504334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E82AC5EE-4F91-3CCE-554E-CBA5B00D1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9"/>
    </mc:Choice>
    <mc:Fallback>
      <p:transition spd="slow" advTm="5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54"/>
          <p:cNvSpPr txBox="1">
            <a:spLocks noGrp="1"/>
          </p:cNvSpPr>
          <p:nvPr>
            <p:ph type="title" idx="4294967295"/>
          </p:nvPr>
        </p:nvSpPr>
        <p:spPr>
          <a:xfrm>
            <a:off x="4391236" y="430692"/>
            <a:ext cx="3860225" cy="977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 dirty="0" err="1">
                <a:solidFill>
                  <a:srgbClr val="000090"/>
                </a:solidFill>
                <a:latin typeface="Calisto MT" panose="02040603050505030304" pitchFamily="18" charset="77"/>
                <a:ea typeface="Arial"/>
                <a:cs typeface="Arial"/>
                <a:sym typeface="Arial"/>
              </a:rPr>
              <a:t>Preguntas</a:t>
            </a:r>
            <a:r>
              <a:rPr lang="en-US" sz="4000" dirty="0">
                <a:solidFill>
                  <a:srgbClr val="000090"/>
                </a:solidFill>
                <a:latin typeface="Calisto MT" panose="02040603050505030304" pitchFamily="18" charset="77"/>
                <a:ea typeface="Arial"/>
                <a:cs typeface="Arial"/>
                <a:sym typeface="Arial"/>
              </a:rPr>
              <a:t>?</a:t>
            </a:r>
            <a:endParaRPr dirty="0">
              <a:latin typeface="Calisto MT" panose="02040603050505030304" pitchFamily="18" charset="77"/>
            </a:endParaRPr>
          </a:p>
        </p:txBody>
      </p:sp>
      <p:pic>
        <p:nvPicPr>
          <p:cNvPr id="859" name="Google Shape;859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347" y="430692"/>
            <a:ext cx="2107139" cy="2658065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54"/>
          <p:cNvSpPr txBox="1"/>
          <p:nvPr/>
        </p:nvSpPr>
        <p:spPr>
          <a:xfrm>
            <a:off x="2943544" y="5367036"/>
            <a:ext cx="3377804" cy="55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oto Sans Symbols"/>
              <a:buNone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Gracias! </a:t>
            </a:r>
            <a:endParaRPr dirty="0">
              <a:latin typeface="Calisto MT" panose="02040603050505030304" pitchFamily="18" charset="77"/>
            </a:endParaRPr>
          </a:p>
        </p:txBody>
      </p:sp>
      <p:sp>
        <p:nvSpPr>
          <p:cNvPr id="861" name="Google Shape;861;p54"/>
          <p:cNvSpPr/>
          <p:nvPr/>
        </p:nvSpPr>
        <p:spPr>
          <a:xfrm>
            <a:off x="2813486" y="1759724"/>
            <a:ext cx="6149051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sto MT" panose="02040603050505030304" pitchFamily="18" charset="77"/>
                <a:sym typeface="Arial"/>
              </a:rPr>
              <a:t>No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sto MT" panose="02040603050505030304" pitchFamily="18" charset="77"/>
                <a:sym typeface="Arial"/>
              </a:rPr>
              <a:t>ahora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sto MT" panose="02040603050505030304" pitchFamily="18" charset="77"/>
                <a:sym typeface="Arial"/>
              </a:rPr>
              <a:t>,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sto MT" panose="02040603050505030304" pitchFamily="18" charset="77"/>
                <a:sym typeface="Arial"/>
              </a:rPr>
              <a:t>pero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sto MT" panose="02040603050505030304" pitchFamily="18" charset="77"/>
                <a:sym typeface="Arial"/>
              </a:rPr>
              <a:t>más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sto MT" panose="02040603050505030304" pitchFamily="18" charset="77"/>
                <a:sym typeface="Arial"/>
              </a:rPr>
              <a:t>tarde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sto MT" panose="02040603050505030304" pitchFamily="18" charset="77"/>
                <a:sym typeface="Arial"/>
              </a:rPr>
              <a:t>?</a:t>
            </a:r>
            <a:endParaRPr sz="2800" dirty="0">
              <a:latin typeface="Calisto MT" panose="02040603050505030304" pitchFamily="18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sto MT" panose="02040603050505030304" pitchFamily="18" charset="77"/>
                <a:sym typeface="Arial"/>
              </a:rPr>
              <a:t>Por favor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sto MT" panose="02040603050505030304" pitchFamily="18" charset="77"/>
                <a:sym typeface="Arial"/>
              </a:rPr>
              <a:t>siéntase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sto MT" panose="02040603050505030304" pitchFamily="18" charset="77"/>
                <a:sym typeface="Arial"/>
              </a:rPr>
              <a:t> libre de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sto MT" panose="02040603050505030304" pitchFamily="18" charset="77"/>
                <a:sym typeface="Arial"/>
              </a:rPr>
              <a:t>preguntar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sto MT" panose="02040603050505030304" pitchFamily="18" charset="77"/>
                <a:sym typeface="Arial"/>
              </a:rPr>
              <a:t>encualquier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sto MT" panose="02040603050505030304" pitchFamily="18" charset="77"/>
                <a:sym typeface="Arial"/>
              </a:rPr>
              <a:t>momento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sto MT" panose="02040603050505030304" pitchFamily="18" charset="77"/>
                <a:sym typeface="Arial"/>
              </a:rPr>
              <a:t>! </a:t>
            </a:r>
            <a:endParaRPr sz="2800" dirty="0">
              <a:latin typeface="Calisto MT" panose="02040603050505030304" pitchFamily="18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rgbClr val="000000"/>
              </a:solidFill>
              <a:latin typeface="Calisto MT" panose="02040603050505030304" pitchFamily="18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2800" b="0" i="0" u="sng" strike="noStrike" cap="none" dirty="0">
                <a:solidFill>
                  <a:srgbClr val="000000"/>
                </a:solidFill>
                <a:latin typeface="Calisto MT" panose="02040603050505030304" pitchFamily="18" charset="77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luisa.santamaria@oregonstate.edu</a:t>
            </a:r>
            <a:endParaRPr sz="2800" b="0" i="0" u="none" strike="noStrike" cap="none" dirty="0">
              <a:solidFill>
                <a:srgbClr val="000000"/>
              </a:solidFill>
              <a:latin typeface="Calisto MT" panose="02040603050505030304" pitchFamily="18" charset="77"/>
              <a:sym typeface="Arial"/>
            </a:endParaRP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A5CA24FE-360F-68CE-E7CC-18FF3E983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22"/>
    </mc:Choice>
    <mc:Fallback>
      <p:transition spd="slow" advTm="12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3"/>
          <p:cNvSpPr txBox="1"/>
          <p:nvPr/>
        </p:nvSpPr>
        <p:spPr>
          <a:xfrm>
            <a:off x="5310813" y="6337814"/>
            <a:ext cx="3464892" cy="30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ea typeface="Calibri"/>
                <a:cs typeface="Calibri"/>
                <a:sym typeface="Calibri"/>
              </a:rPr>
              <a:t>Photo from Longwood Gardens website, Carol Gross</a:t>
            </a:r>
            <a:endParaRPr sz="1050" b="0" i="0" u="none" strike="noStrike" cap="none" dirty="0">
              <a:solidFill>
                <a:schemeClr val="dk1"/>
              </a:solidFill>
              <a:latin typeface="Calisto MT" panose="02040603050505030304" pitchFamily="18" charset="77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33"/>
          <p:cNvSpPr txBox="1"/>
          <p:nvPr/>
        </p:nvSpPr>
        <p:spPr>
          <a:xfrm>
            <a:off x="475164" y="4634964"/>
            <a:ext cx="4547475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….a </a:t>
            </a:r>
            <a:r>
              <a:rPr lang="en-US" sz="30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jardines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0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botánicos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…</a:t>
            </a:r>
            <a:endParaRPr sz="1050" b="0" i="0" u="none" strike="noStrike" cap="none" dirty="0">
              <a:solidFill>
                <a:srgbClr val="000000"/>
              </a:solidFill>
              <a:latin typeface="Calisto MT" panose="02040603050505030304" pitchFamily="18" charset="77"/>
              <a:sym typeface="Arial"/>
            </a:endParaRPr>
          </a:p>
        </p:txBody>
      </p:sp>
      <p:pic>
        <p:nvPicPr>
          <p:cNvPr id="325" name="Google Shape;325;p33" descr="Boxwood blight symptoms include a rapid loss of leaves, starting in the lower branches and moving upward, as shown here. Photo by Carol Gross.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22639" y="2745668"/>
            <a:ext cx="3845378" cy="3482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3"/>
          <p:cNvPicPr preferRelativeResize="0"/>
          <p:nvPr/>
        </p:nvPicPr>
        <p:blipFill rotWithShape="1">
          <a:blip r:embed="rId6">
            <a:alphaModFix/>
          </a:blip>
          <a:srcRect t="10000" r="6072" b="16507"/>
          <a:stretch/>
        </p:blipFill>
        <p:spPr>
          <a:xfrm>
            <a:off x="312638" y="854692"/>
            <a:ext cx="5298620" cy="2717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B332A041-6B88-FF68-7C55-74213292D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19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01"/>
    </mc:Choice>
    <mc:Fallback>
      <p:transition spd="slow" advTm="21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6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p46"/>
          <p:cNvPicPr preferRelativeResize="0"/>
          <p:nvPr/>
        </p:nvPicPr>
        <p:blipFill rotWithShape="1">
          <a:blip r:embed="rId5">
            <a:alphaModFix/>
          </a:blip>
          <a:srcRect t="2405" b="13220"/>
          <a:stretch/>
        </p:blipFill>
        <p:spPr>
          <a:xfrm>
            <a:off x="161396" y="1039375"/>
            <a:ext cx="4145589" cy="477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6"/>
          <p:cNvPicPr preferRelativeResize="0"/>
          <p:nvPr/>
        </p:nvPicPr>
        <p:blipFill rotWithShape="1">
          <a:blip r:embed="rId6">
            <a:alphaModFix/>
          </a:blip>
          <a:srcRect t="3664" b="11959"/>
          <a:stretch/>
        </p:blipFill>
        <p:spPr>
          <a:xfrm>
            <a:off x="4968568" y="1175391"/>
            <a:ext cx="4145590" cy="466398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6"/>
          <p:cNvSpPr/>
          <p:nvPr/>
        </p:nvSpPr>
        <p:spPr>
          <a:xfrm rot="2700000">
            <a:off x="3307436" y="2164437"/>
            <a:ext cx="2529128" cy="25291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46"/>
          <p:cNvSpPr txBox="1"/>
          <p:nvPr/>
        </p:nvSpPr>
        <p:spPr>
          <a:xfrm>
            <a:off x="3215144" y="2928416"/>
            <a:ext cx="2713713" cy="1009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80808"/>
                </a:solidFill>
                <a:latin typeface="Calisto MT" panose="02040603050505030304" pitchFamily="18" charset="77"/>
                <a:sym typeface="Arial"/>
              </a:rPr>
              <a:t>….¡a </a:t>
            </a:r>
            <a:r>
              <a:rPr lang="en-US" sz="2400" b="0" i="0" u="none" strike="noStrike" cap="none" dirty="0" err="1">
                <a:solidFill>
                  <a:srgbClr val="080808"/>
                </a:solidFill>
                <a:latin typeface="Calisto MT" panose="02040603050505030304" pitchFamily="18" charset="77"/>
                <a:sym typeface="Arial"/>
              </a:rPr>
              <a:t>viveros</a:t>
            </a:r>
            <a:r>
              <a:rPr lang="en-US" sz="2400" b="0" i="0" u="none" strike="noStrike" cap="none" dirty="0">
                <a:solidFill>
                  <a:srgbClr val="080808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80808"/>
                </a:solidFill>
                <a:latin typeface="Calisto MT" panose="02040603050505030304" pitchFamily="18" charset="77"/>
                <a:sym typeface="Arial"/>
              </a:rPr>
              <a:t>comerciales</a:t>
            </a:r>
            <a:r>
              <a:rPr lang="en-US" sz="2400" b="0" i="0" u="none" strike="noStrike" cap="none" dirty="0">
                <a:solidFill>
                  <a:srgbClr val="080808"/>
                </a:solidFill>
                <a:latin typeface="Calisto MT" panose="02040603050505030304" pitchFamily="18" charset="77"/>
                <a:sym typeface="Arial"/>
              </a:rPr>
              <a:t>!</a:t>
            </a:r>
            <a:endParaRPr sz="2400" b="0" i="0" u="none" strike="noStrike" cap="none" dirty="0">
              <a:solidFill>
                <a:srgbClr val="000000"/>
              </a:solidFill>
              <a:latin typeface="Calisto MT" panose="02040603050505030304" pitchFamily="18" charset="77"/>
              <a:sym typeface="Arial"/>
            </a:endParaRPr>
          </a:p>
        </p:txBody>
      </p:sp>
      <p:sp>
        <p:nvSpPr>
          <p:cNvPr id="337" name="Google Shape;337;p46"/>
          <p:cNvSpPr/>
          <p:nvPr/>
        </p:nvSpPr>
        <p:spPr>
          <a:xfrm rot="2700000">
            <a:off x="2978458" y="1835459"/>
            <a:ext cx="3187085" cy="3187083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2912C2B6-C28E-DCA5-7F5A-10B727D84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4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81"/>
    </mc:Choice>
    <mc:Fallback>
      <p:transition spd="slow" advTm="11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7597A93C-2475-7C81-801C-E637011BA9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763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58E2725-3783-0362-DFF9-8C199875C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590800"/>
            <a:ext cx="685800" cy="609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D3ADC82-65CD-A55E-9AC8-628698887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3425" y="52578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CABE8E3A-2529-BCA8-0957-CCB03A220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133600"/>
            <a:ext cx="685800" cy="381000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0CAE86-BD4B-CAAD-45FD-196440BBF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133600"/>
            <a:ext cx="658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alisto MT" panose="02040603050505030304" pitchFamily="18" charset="77"/>
              </a:rPr>
              <a:t>1994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76B58C0A-AEFE-F536-EF12-FAA023644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800600"/>
            <a:ext cx="762000" cy="384175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FE7257-EF9D-95A5-FF88-5FEAF818B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4800600"/>
            <a:ext cx="652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alisto MT" panose="02040603050505030304" pitchFamily="18" charset="77"/>
              </a:rPr>
              <a:t>1998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DF0C90D0-60F4-0966-59AE-1254CAC8C380}"/>
              </a:ext>
            </a:extLst>
          </p:cNvPr>
          <p:cNvSpPr>
            <a:spLocks/>
          </p:cNvSpPr>
          <p:nvPr/>
        </p:nvSpPr>
        <p:spPr bwMode="auto">
          <a:xfrm>
            <a:off x="4838700" y="3221736"/>
            <a:ext cx="1093788" cy="533400"/>
          </a:xfrm>
          <a:custGeom>
            <a:avLst/>
            <a:gdLst>
              <a:gd name="T0" fmla="*/ 88902 w 1093788"/>
              <a:gd name="T1" fmla="*/ 0 h 533400"/>
              <a:gd name="T2" fmla="*/ 1004886 w 1093788"/>
              <a:gd name="T3" fmla="*/ 0 h 533400"/>
              <a:gd name="T4" fmla="*/ 1093788 w 1093788"/>
              <a:gd name="T5" fmla="*/ 88902 h 533400"/>
              <a:gd name="T6" fmla="*/ 1093788 w 1093788"/>
              <a:gd name="T7" fmla="*/ 533400 h 533400"/>
              <a:gd name="T8" fmla="*/ 1093788 w 1093788"/>
              <a:gd name="T9" fmla="*/ 533400 h 533400"/>
              <a:gd name="T10" fmla="*/ 0 w 1093788"/>
              <a:gd name="T11" fmla="*/ 533400 h 533400"/>
              <a:gd name="T12" fmla="*/ 0 w 1093788"/>
              <a:gd name="T13" fmla="*/ 533400 h 533400"/>
              <a:gd name="T14" fmla="*/ 0 w 1093788"/>
              <a:gd name="T15" fmla="*/ 88902 h 533400"/>
              <a:gd name="T16" fmla="*/ 88902 w 1093788"/>
              <a:gd name="T17" fmla="*/ 0 h 5334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93788" h="533400">
                <a:moveTo>
                  <a:pt x="88902" y="0"/>
                </a:moveTo>
                <a:lnTo>
                  <a:pt x="1004886" y="0"/>
                </a:lnTo>
                <a:cubicBezTo>
                  <a:pt x="1053985" y="0"/>
                  <a:pt x="1093788" y="39803"/>
                  <a:pt x="1093788" y="88902"/>
                </a:cubicBezTo>
                <a:lnTo>
                  <a:pt x="1093788" y="533400"/>
                </a:lnTo>
                <a:lnTo>
                  <a:pt x="0" y="533400"/>
                </a:lnTo>
                <a:lnTo>
                  <a:pt x="0" y="88902"/>
                </a:lnTo>
                <a:cubicBezTo>
                  <a:pt x="0" y="39803"/>
                  <a:pt x="39803" y="0"/>
                  <a:pt x="88902" y="0"/>
                </a:cubicBezTo>
                <a:close/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0D4368-4062-86D1-2396-6438B8D3B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352800"/>
            <a:ext cx="10937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Calisto MT" panose="02040603050505030304" pitchFamily="18" charset="77"/>
              </a:rPr>
              <a:t>2003-2008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52012A-CC10-6ACF-032B-F03BE9C3299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200400" y="3505200"/>
            <a:ext cx="533400" cy="228600"/>
          </a:xfrm>
          <a:prstGeom prst="straightConnector1">
            <a:avLst/>
          </a:prstGeom>
          <a:noFill/>
          <a:ln w="38100" cap="rnd">
            <a:solidFill>
              <a:srgbClr val="FF6600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E571E4-F2CB-16F8-5719-3D41B59D9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352800"/>
            <a:ext cx="603250" cy="338138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Calisto MT" panose="02040603050505030304" pitchFamily="18" charset="77"/>
              </a:rPr>
              <a:t>2011</a:t>
            </a:r>
          </a:p>
        </p:txBody>
      </p:sp>
      <p:sp>
        <p:nvSpPr>
          <p:cNvPr id="17420" name="Titel 1">
            <a:extLst>
              <a:ext uri="{FF2B5EF4-FFF2-40B4-BE49-F238E27FC236}">
                <a16:creationId xmlns:a16="http://schemas.microsoft.com/office/drawing/2014/main" id="{116CCCBF-7517-4284-2C6C-F7C2BD3BC49F}"/>
              </a:ext>
            </a:extLst>
          </p:cNvPr>
          <p:cNvSpPr txBox="1">
            <a:spLocks/>
          </p:cNvSpPr>
          <p:nvPr/>
        </p:nvSpPr>
        <p:spPr bwMode="auto">
          <a:xfrm>
            <a:off x="858838" y="76200"/>
            <a:ext cx="7848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1938" indent="-261938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BE" altLang="en-US" sz="2800" b="1" dirty="0">
                <a:solidFill>
                  <a:srgbClr val="0070C0"/>
                </a:solidFill>
                <a:latin typeface="Calisto MT" panose="02040603050505030304" pitchFamily="18" charset="77"/>
              </a:rPr>
              <a:t>Origen del tizón en boxwood y distribución</a:t>
            </a:r>
          </a:p>
        </p:txBody>
      </p:sp>
      <p:pic>
        <p:nvPicPr>
          <p:cNvPr id="26" name="Audio 25">
            <a:extLst>
              <a:ext uri="{FF2B5EF4-FFF2-40B4-BE49-F238E27FC236}">
                <a16:creationId xmlns:a16="http://schemas.microsoft.com/office/drawing/2014/main" id="{68CF300C-2FCC-1482-DE0B-F0A83C8A48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86"/>
    </mc:Choice>
    <mc:Fallback>
      <p:transition spd="slow" advTm="53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9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4828" y="1596122"/>
            <a:ext cx="7120398" cy="34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83"/>
          <p:cNvSpPr txBox="1"/>
          <p:nvPr/>
        </p:nvSpPr>
        <p:spPr>
          <a:xfrm>
            <a:off x="322649" y="5392815"/>
            <a:ext cx="84987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Hasta </a:t>
            </a:r>
            <a:r>
              <a:rPr lang="en-US" sz="2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diciembre</a:t>
            </a:r>
            <a:r>
              <a:rPr lang="en-US" sz="2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2019, 28 </a:t>
            </a:r>
            <a:r>
              <a:rPr lang="en-US" sz="2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estados</a:t>
            </a:r>
            <a:r>
              <a:rPr lang="en-US" sz="2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habían</a:t>
            </a:r>
            <a:r>
              <a:rPr lang="en-US" sz="2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confirmado</a:t>
            </a:r>
            <a:r>
              <a:rPr lang="en-US" sz="2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2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presencia</a:t>
            </a:r>
            <a:r>
              <a:rPr lang="en-US" sz="2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2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tizón</a:t>
            </a:r>
            <a:r>
              <a:rPr lang="en-US" sz="2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2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boj</a:t>
            </a:r>
            <a:r>
              <a:rPr lang="en-US" sz="2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Para </a:t>
            </a:r>
            <a:r>
              <a:rPr lang="en-US" sz="2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2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2021 se </a:t>
            </a:r>
            <a:r>
              <a:rPr lang="en-US" sz="2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incremento</a:t>
            </a:r>
            <a:r>
              <a:rPr lang="en-US" sz="2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30 </a:t>
            </a:r>
            <a:r>
              <a:rPr lang="en-US" sz="2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estados</a:t>
            </a:r>
            <a:r>
              <a:rPr lang="en-US" sz="2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83"/>
          <p:cNvSpPr txBox="1"/>
          <p:nvPr/>
        </p:nvSpPr>
        <p:spPr>
          <a:xfrm>
            <a:off x="687381" y="457871"/>
            <a:ext cx="7907979" cy="784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En E.U la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enfermedad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se ha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propagado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de costa a costa</a:t>
            </a:r>
            <a:endParaRPr sz="3200" b="0" i="0" u="none" strike="noStrike" cap="none" dirty="0">
              <a:solidFill>
                <a:srgbClr val="000000"/>
              </a:solidFill>
              <a:latin typeface="Calisto MT" panose="02040603050505030304" pitchFamily="18" charset="77"/>
              <a:sym typeface="Arial"/>
            </a:endParaRPr>
          </a:p>
        </p:txBody>
      </p:sp>
      <p:sp>
        <p:nvSpPr>
          <p:cNvPr id="345" name="Google Shape;345;p83"/>
          <p:cNvSpPr txBox="1"/>
          <p:nvPr/>
        </p:nvSpPr>
        <p:spPr>
          <a:xfrm>
            <a:off x="231648" y="4570398"/>
            <a:ext cx="2821364" cy="62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Map from: https://</a:t>
            </a:r>
            <a:r>
              <a:rPr lang="en-US" sz="105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www.newgenboxwood.com</a:t>
            </a:r>
            <a:r>
              <a:rPr lang="en-US" sz="105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/blog/category/</a:t>
            </a:r>
            <a:r>
              <a:rPr lang="en-US" sz="105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Boxwood+Blight</a:t>
            </a:r>
            <a:endParaRPr sz="10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8CB55197-0290-E1E5-0C55-67E823B3FC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38"/>
    </mc:Choice>
    <mc:Fallback>
      <p:transition spd="slow" advTm="24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4"/>
          <p:cNvSpPr txBox="1">
            <a:spLocks noGrp="1"/>
          </p:cNvSpPr>
          <p:nvPr>
            <p:ph type="body" idx="1"/>
          </p:nvPr>
        </p:nvSpPr>
        <p:spPr>
          <a:xfrm>
            <a:off x="401574" y="1710301"/>
            <a:ext cx="5817442" cy="1169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dirty="0">
                <a:latin typeface="Lustria"/>
                <a:ea typeface="Lustria"/>
                <a:cs typeface="Lustria"/>
                <a:sym typeface="Lustria"/>
              </a:rPr>
              <a:t>En </a:t>
            </a:r>
            <a:r>
              <a:rPr lang="en-US" sz="2400" dirty="0" err="1">
                <a:latin typeface="Lustria"/>
                <a:ea typeface="Lustria"/>
                <a:cs typeface="Lustria"/>
                <a:sym typeface="Lustria"/>
              </a:rPr>
              <a:t>condiciones</a:t>
            </a:r>
            <a:r>
              <a:rPr lang="en-US" sz="2400" dirty="0">
                <a:latin typeface="Lustria"/>
                <a:ea typeface="Lustria"/>
                <a:cs typeface="Lustria"/>
                <a:sym typeface="Lustria"/>
              </a:rPr>
              <a:t> </a:t>
            </a:r>
            <a:r>
              <a:rPr lang="en-US" sz="2400" dirty="0" err="1">
                <a:latin typeface="Lustria"/>
                <a:ea typeface="Lustria"/>
                <a:cs typeface="Lustria"/>
                <a:sym typeface="Lustria"/>
              </a:rPr>
              <a:t>húmedas</a:t>
            </a:r>
            <a:r>
              <a:rPr lang="en-US" sz="2400" dirty="0">
                <a:latin typeface="Lustria"/>
                <a:ea typeface="Lustria"/>
                <a:cs typeface="Lustria"/>
                <a:sym typeface="Lustria"/>
              </a:rPr>
              <a:t>, </a:t>
            </a:r>
            <a:r>
              <a:rPr lang="en-US" sz="2400" dirty="0" err="1">
                <a:latin typeface="Lustria"/>
                <a:ea typeface="Lustria"/>
                <a:cs typeface="Lustria"/>
                <a:sym typeface="Lustria"/>
              </a:rPr>
              <a:t>el</a:t>
            </a:r>
            <a:r>
              <a:rPr lang="en-US" sz="2400" dirty="0">
                <a:latin typeface="Lustria"/>
                <a:ea typeface="Lustria"/>
                <a:cs typeface="Lustria"/>
                <a:sym typeface="Lustria"/>
              </a:rPr>
              <a:t> </a:t>
            </a:r>
            <a:r>
              <a:rPr lang="en-US" sz="2400" dirty="0" err="1">
                <a:latin typeface="Lustria"/>
                <a:ea typeface="Lustria"/>
                <a:cs typeface="Lustria"/>
                <a:sym typeface="Lustria"/>
              </a:rPr>
              <a:t>patógeno</a:t>
            </a:r>
            <a:r>
              <a:rPr lang="en-US" sz="2400" dirty="0">
                <a:latin typeface="Lustria"/>
                <a:ea typeface="Lustria"/>
                <a:cs typeface="Lustria"/>
                <a:sym typeface="Lustria"/>
              </a:rPr>
              <a:t> produces </a:t>
            </a:r>
            <a:r>
              <a:rPr lang="en-US" sz="2400" dirty="0" err="1">
                <a:latin typeface="Lustria"/>
                <a:ea typeface="Lustria"/>
                <a:cs typeface="Lustria"/>
                <a:sym typeface="Lustria"/>
              </a:rPr>
              <a:t>millones</a:t>
            </a:r>
            <a:r>
              <a:rPr lang="en-US" sz="2400" dirty="0">
                <a:latin typeface="Lustria"/>
                <a:ea typeface="Lustria"/>
                <a:cs typeface="Lustria"/>
                <a:sym typeface="Lustria"/>
              </a:rPr>
              <a:t> de </a:t>
            </a:r>
            <a:r>
              <a:rPr lang="en-US" sz="2400" dirty="0" err="1">
                <a:latin typeface="Lustria"/>
                <a:ea typeface="Lustria"/>
                <a:cs typeface="Lustria"/>
                <a:sym typeface="Lustria"/>
              </a:rPr>
              <a:t>esporas</a:t>
            </a:r>
            <a:r>
              <a:rPr lang="en-US" sz="2400" dirty="0">
                <a:latin typeface="Lustria"/>
                <a:ea typeface="Lustria"/>
                <a:cs typeface="Lustria"/>
                <a:sym typeface="Lustria"/>
              </a:rPr>
              <a:t> </a:t>
            </a:r>
            <a:r>
              <a:rPr lang="en-US" sz="2400" dirty="0" err="1">
                <a:latin typeface="Lustria"/>
                <a:ea typeface="Lustria"/>
                <a:cs typeface="Lustria"/>
                <a:sym typeface="Lustria"/>
              </a:rPr>
              <a:t>pegajosas</a:t>
            </a:r>
            <a:r>
              <a:rPr lang="en-US" sz="2400" dirty="0">
                <a:latin typeface="Lustria"/>
                <a:ea typeface="Lustria"/>
                <a:cs typeface="Lustria"/>
                <a:sym typeface="Lustria"/>
              </a:rPr>
              <a:t>, </a:t>
            </a:r>
            <a:r>
              <a:rPr lang="en-US" sz="2400" dirty="0" err="1">
                <a:latin typeface="Lustria"/>
                <a:ea typeface="Lustria"/>
                <a:cs typeface="Lustria"/>
                <a:sym typeface="Lustria"/>
              </a:rPr>
              <a:t>blanquesínas</a:t>
            </a:r>
            <a:r>
              <a:rPr lang="en-US" sz="2400" dirty="0">
                <a:latin typeface="Lustria"/>
                <a:ea typeface="Lustria"/>
                <a:cs typeface="Lustria"/>
                <a:sym typeface="Lustria"/>
              </a:rPr>
              <a:t>.</a:t>
            </a:r>
            <a:endParaRPr dirty="0"/>
          </a:p>
        </p:txBody>
      </p:sp>
      <p:pic>
        <p:nvPicPr>
          <p:cNvPr id="359" name="Google Shape;359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53727" y="2879504"/>
            <a:ext cx="274320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19016" y="203200"/>
            <a:ext cx="2728913" cy="48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6767" y="3418038"/>
            <a:ext cx="2881327" cy="202565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14"/>
          <p:cNvSpPr/>
          <p:nvPr/>
        </p:nvSpPr>
        <p:spPr>
          <a:xfrm>
            <a:off x="5149850" y="3638550"/>
            <a:ext cx="977900" cy="304800"/>
          </a:xfrm>
          <a:prstGeom prst="rightArrow">
            <a:avLst>
              <a:gd name="adj1" fmla="val 50000"/>
              <a:gd name="adj2" fmla="val 49967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3000" dir="5400000" rotWithShape="0">
              <a:srgbClr val="80808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14"/>
          <p:cNvSpPr/>
          <p:nvPr/>
        </p:nvSpPr>
        <p:spPr>
          <a:xfrm>
            <a:off x="4303277" y="3332436"/>
            <a:ext cx="1071562" cy="990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808080">
                <a:alpha val="3372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14"/>
          <p:cNvSpPr txBox="1">
            <a:spLocks noGrp="1"/>
          </p:cNvSpPr>
          <p:nvPr>
            <p:ph type="title"/>
          </p:nvPr>
        </p:nvSpPr>
        <p:spPr>
          <a:xfrm>
            <a:off x="401574" y="132219"/>
            <a:ext cx="6413754" cy="89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 dirty="0" err="1">
                <a:solidFill>
                  <a:srgbClr val="0061A9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Agente</a:t>
            </a:r>
            <a:r>
              <a:rPr lang="en-US" sz="3600" dirty="0">
                <a:solidFill>
                  <a:srgbClr val="0061A9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 causal/ </a:t>
            </a:r>
            <a:r>
              <a:rPr lang="en-US" sz="3600" dirty="0" err="1">
                <a:solidFill>
                  <a:srgbClr val="0061A9"/>
                </a:solidFill>
                <a:latin typeface="Calisto MT" panose="02040603050505030304" pitchFamily="18" charset="77"/>
                <a:ea typeface="Lustria"/>
                <a:cs typeface="Lustria"/>
                <a:sym typeface="Lustria"/>
              </a:rPr>
              <a:t>Patógeno</a:t>
            </a:r>
            <a:endParaRPr sz="3600" dirty="0">
              <a:solidFill>
                <a:srgbClr val="0061A9"/>
              </a:solidFill>
              <a:latin typeface="Calisto MT" panose="02040603050505030304" pitchFamily="18" charset="77"/>
              <a:ea typeface="Lustria"/>
              <a:cs typeface="Lustria"/>
              <a:sym typeface="Lustria"/>
            </a:endParaRPr>
          </a:p>
        </p:txBody>
      </p:sp>
      <p:sp>
        <p:nvSpPr>
          <p:cNvPr id="365" name="Google Shape;365;p14"/>
          <p:cNvSpPr/>
          <p:nvPr/>
        </p:nvSpPr>
        <p:spPr>
          <a:xfrm>
            <a:off x="398955" y="5757671"/>
            <a:ext cx="718451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Se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adhieren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fácilmente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 a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zapatos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,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ropa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,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herramientas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, lo que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favorece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su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dispersión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D87B80-FED9-68B0-DC09-23BD15DE375A}"/>
              </a:ext>
            </a:extLst>
          </p:cNvPr>
          <p:cNvSpPr txBox="1"/>
          <p:nvPr/>
        </p:nvSpPr>
        <p:spPr>
          <a:xfrm>
            <a:off x="401574" y="947086"/>
            <a:ext cx="5419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Hongo</a:t>
            </a:r>
            <a:r>
              <a:rPr lang="en-US" sz="2400" b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:</a:t>
            </a:r>
            <a:r>
              <a:rPr lang="en-US" sz="2400" b="0" i="1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Calonectria</a:t>
            </a:r>
            <a:r>
              <a:rPr lang="en-US" sz="2400" b="0" i="1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pseudonaviculata</a:t>
            </a:r>
            <a:endParaRPr lang="en-US" sz="2400" b="0" i="0" u="none" strike="noStrike" cap="none" dirty="0">
              <a:solidFill>
                <a:schemeClr val="dk1"/>
              </a:solidFill>
              <a:latin typeface="Calisto MT" panose="02040603050505030304" pitchFamily="18" charset="77"/>
              <a:sym typeface="Arial"/>
            </a:endParaRPr>
          </a:p>
        </p:txBody>
      </p:sp>
      <p:pic>
        <p:nvPicPr>
          <p:cNvPr id="17" name="Audio 16">
            <a:extLst>
              <a:ext uri="{FF2B5EF4-FFF2-40B4-BE49-F238E27FC236}">
                <a16:creationId xmlns:a16="http://schemas.microsoft.com/office/drawing/2014/main" id="{D68104FA-1140-2EAE-EA6D-DA8CCF5C1E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59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06"/>
    </mc:Choice>
    <mc:Fallback>
      <p:transition spd="slow" advTm="72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2"/>
          <p:cNvSpPr/>
          <p:nvPr/>
        </p:nvSpPr>
        <p:spPr>
          <a:xfrm>
            <a:off x="369848" y="1672554"/>
            <a:ext cx="3810000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3200" b="0" i="0" u="none" strike="noStrike" cap="none" dirty="0" err="1">
                <a:solidFill>
                  <a:srgbClr val="FF593C"/>
                </a:solidFill>
                <a:latin typeface="Calisto MT" panose="02040603050505030304" pitchFamily="18" charset="77"/>
                <a:sym typeface="Arial"/>
              </a:rPr>
              <a:t>Daños</a:t>
            </a:r>
            <a:r>
              <a:rPr lang="en-US" sz="3200" b="0" i="0" u="none" strike="noStrike" cap="none" dirty="0">
                <a:solidFill>
                  <a:srgbClr val="FF593C"/>
                </a:solidFill>
                <a:latin typeface="Calisto MT" panose="02040603050505030304" pitchFamily="18" charset="77"/>
                <a:sym typeface="Arial"/>
              </a:rPr>
              <a:t> se </a:t>
            </a:r>
            <a:r>
              <a:rPr lang="en-US" sz="3200" b="0" i="0" u="none" strike="noStrike" cap="none" dirty="0" err="1">
                <a:solidFill>
                  <a:srgbClr val="FF593C"/>
                </a:solidFill>
                <a:latin typeface="Calisto MT" panose="02040603050505030304" pitchFamily="18" charset="77"/>
                <a:sym typeface="Arial"/>
              </a:rPr>
              <a:t>observan</a:t>
            </a:r>
            <a:r>
              <a:rPr lang="en-US" sz="3200" b="0" i="0" u="none" strike="noStrike" cap="none" dirty="0">
                <a:solidFill>
                  <a:srgbClr val="FF593C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FF593C"/>
                </a:solidFill>
                <a:latin typeface="Calisto MT" panose="02040603050505030304" pitchFamily="18" charset="77"/>
                <a:sym typeface="Arial"/>
              </a:rPr>
              <a:t>en</a:t>
            </a:r>
            <a:r>
              <a:rPr lang="en-US" sz="3200" b="0" i="0" u="none" strike="noStrike" cap="none" dirty="0">
                <a:solidFill>
                  <a:srgbClr val="FF593C"/>
                </a:solidFill>
                <a:latin typeface="Calisto MT" panose="02040603050505030304" pitchFamily="18" charset="77"/>
                <a:sym typeface="Arial"/>
              </a:rPr>
              <a:t> la </a:t>
            </a:r>
            <a:r>
              <a:rPr lang="en-US" sz="3200" b="0" i="0" u="none" strike="noStrike" cap="none" dirty="0" err="1">
                <a:solidFill>
                  <a:srgbClr val="FF593C"/>
                </a:solidFill>
                <a:latin typeface="Calisto MT" panose="02040603050505030304" pitchFamily="18" charset="77"/>
                <a:sym typeface="Arial"/>
              </a:rPr>
              <a:t>parte</a:t>
            </a:r>
            <a:r>
              <a:rPr lang="en-US" sz="3200" b="0" i="0" u="none" strike="noStrike" cap="none" dirty="0">
                <a:solidFill>
                  <a:srgbClr val="FF593C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200" b="0" i="0" u="none" strike="noStrike" cap="none" dirty="0" err="1">
                <a:solidFill>
                  <a:srgbClr val="FF593C"/>
                </a:solidFill>
                <a:latin typeface="Calisto MT" panose="02040603050505030304" pitchFamily="18" charset="77"/>
                <a:sym typeface="Arial"/>
              </a:rPr>
              <a:t>aérea</a:t>
            </a:r>
            <a:r>
              <a:rPr lang="en-US" sz="3200" b="0" i="0" u="none" strike="noStrike" cap="none" dirty="0">
                <a:solidFill>
                  <a:srgbClr val="FF593C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de la planta,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pero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no las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raíces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. </a:t>
            </a:r>
            <a:r>
              <a:rPr lang="en-US" sz="3200" b="0" i="1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endParaRPr sz="3200" b="0" i="0" u="none" strike="noStrike" cap="none" dirty="0">
              <a:solidFill>
                <a:schemeClr val="dk1"/>
              </a:solidFill>
              <a:latin typeface="Calisto MT" panose="02040603050505030304" pitchFamily="18" charset="77"/>
              <a:sym typeface="Arial"/>
            </a:endParaRPr>
          </a:p>
        </p:txBody>
      </p:sp>
      <p:pic>
        <p:nvPicPr>
          <p:cNvPr id="351" name="Google Shape;351;p12" descr="P929000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79848" y="1478309"/>
            <a:ext cx="4828575" cy="356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2" descr="Screen Shot 2014-02-13 at 6.05.05 PM.png"/>
          <p:cNvPicPr preferRelativeResize="0"/>
          <p:nvPr/>
        </p:nvPicPr>
        <p:blipFill rotWithShape="1">
          <a:blip r:embed="rId6">
            <a:alphaModFix/>
          </a:blip>
          <a:srcRect l="-212" t="27351" b="3845"/>
          <a:stretch/>
        </p:blipFill>
        <p:spPr>
          <a:xfrm>
            <a:off x="135576" y="4267199"/>
            <a:ext cx="4436423" cy="2386067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12"/>
          <p:cNvSpPr/>
          <p:nvPr/>
        </p:nvSpPr>
        <p:spPr>
          <a:xfrm>
            <a:off x="369848" y="204733"/>
            <a:ext cx="5852531" cy="1143000"/>
          </a:xfrm>
          <a:custGeom>
            <a:avLst/>
            <a:gdLst/>
            <a:ahLst/>
            <a:cxnLst/>
            <a:rect l="l" t="t" r="r" b="b"/>
            <a:pathLst>
              <a:path w="5852531" h="1143000" extrusionOk="0">
                <a:moveTo>
                  <a:pt x="0" y="0"/>
                </a:moveTo>
                <a:cubicBezTo>
                  <a:pt x="132808" y="-56622"/>
                  <a:pt x="332701" y="28574"/>
                  <a:pt x="526728" y="0"/>
                </a:cubicBezTo>
                <a:cubicBezTo>
                  <a:pt x="720755" y="-28574"/>
                  <a:pt x="803633" y="45830"/>
                  <a:pt x="936405" y="0"/>
                </a:cubicBezTo>
                <a:cubicBezTo>
                  <a:pt x="1069177" y="-45830"/>
                  <a:pt x="1324124" y="50977"/>
                  <a:pt x="1638709" y="0"/>
                </a:cubicBezTo>
                <a:cubicBezTo>
                  <a:pt x="1953294" y="-50977"/>
                  <a:pt x="1981550" y="7789"/>
                  <a:pt x="2165436" y="0"/>
                </a:cubicBezTo>
                <a:cubicBezTo>
                  <a:pt x="2349322" y="-7789"/>
                  <a:pt x="2526938" y="58803"/>
                  <a:pt x="2692164" y="0"/>
                </a:cubicBezTo>
                <a:cubicBezTo>
                  <a:pt x="2857390" y="-58803"/>
                  <a:pt x="3066173" y="43105"/>
                  <a:pt x="3394468" y="0"/>
                </a:cubicBezTo>
                <a:cubicBezTo>
                  <a:pt x="3722763" y="-43105"/>
                  <a:pt x="3688388" y="46282"/>
                  <a:pt x="3862670" y="0"/>
                </a:cubicBezTo>
                <a:cubicBezTo>
                  <a:pt x="4036952" y="-46282"/>
                  <a:pt x="4357917" y="28027"/>
                  <a:pt x="4564974" y="0"/>
                </a:cubicBezTo>
                <a:cubicBezTo>
                  <a:pt x="4772031" y="-28027"/>
                  <a:pt x="5110266" y="21280"/>
                  <a:pt x="5267278" y="0"/>
                </a:cubicBezTo>
                <a:cubicBezTo>
                  <a:pt x="5424290" y="-21280"/>
                  <a:pt x="5692380" y="34974"/>
                  <a:pt x="5852531" y="0"/>
                </a:cubicBezTo>
                <a:cubicBezTo>
                  <a:pt x="5902449" y="123839"/>
                  <a:pt x="5846077" y="377163"/>
                  <a:pt x="5852531" y="594360"/>
                </a:cubicBezTo>
                <a:cubicBezTo>
                  <a:pt x="5858985" y="811557"/>
                  <a:pt x="5826554" y="912903"/>
                  <a:pt x="5852531" y="1143000"/>
                </a:cubicBezTo>
                <a:cubicBezTo>
                  <a:pt x="5660652" y="1156336"/>
                  <a:pt x="5641167" y="1107408"/>
                  <a:pt x="5442854" y="1143000"/>
                </a:cubicBezTo>
                <a:cubicBezTo>
                  <a:pt x="5244541" y="1178592"/>
                  <a:pt x="4933243" y="1096785"/>
                  <a:pt x="4740550" y="1143000"/>
                </a:cubicBezTo>
                <a:cubicBezTo>
                  <a:pt x="4547857" y="1189215"/>
                  <a:pt x="4402605" y="1126481"/>
                  <a:pt x="4272348" y="1143000"/>
                </a:cubicBezTo>
                <a:cubicBezTo>
                  <a:pt x="4142091" y="1159519"/>
                  <a:pt x="3827728" y="1134193"/>
                  <a:pt x="3687095" y="1143000"/>
                </a:cubicBezTo>
                <a:cubicBezTo>
                  <a:pt x="3546462" y="1151807"/>
                  <a:pt x="3127669" y="1101356"/>
                  <a:pt x="2984791" y="1143000"/>
                </a:cubicBezTo>
                <a:cubicBezTo>
                  <a:pt x="2841913" y="1184644"/>
                  <a:pt x="2538394" y="1088146"/>
                  <a:pt x="2399538" y="1143000"/>
                </a:cubicBezTo>
                <a:cubicBezTo>
                  <a:pt x="2260682" y="1197854"/>
                  <a:pt x="2105269" y="1095480"/>
                  <a:pt x="1989861" y="1143000"/>
                </a:cubicBezTo>
                <a:cubicBezTo>
                  <a:pt x="1874453" y="1190520"/>
                  <a:pt x="1645265" y="1108332"/>
                  <a:pt x="1521658" y="1143000"/>
                </a:cubicBezTo>
                <a:cubicBezTo>
                  <a:pt x="1398051" y="1177668"/>
                  <a:pt x="985063" y="1115852"/>
                  <a:pt x="819354" y="1143000"/>
                </a:cubicBezTo>
                <a:cubicBezTo>
                  <a:pt x="653645" y="1170148"/>
                  <a:pt x="314103" y="1092309"/>
                  <a:pt x="0" y="1143000"/>
                </a:cubicBezTo>
                <a:cubicBezTo>
                  <a:pt x="-61373" y="961553"/>
                  <a:pt x="22026" y="781961"/>
                  <a:pt x="0" y="594360"/>
                </a:cubicBezTo>
                <a:cubicBezTo>
                  <a:pt x="-22026" y="406759"/>
                  <a:pt x="34601" y="210744"/>
                  <a:pt x="0" y="0"/>
                </a:cubicBezTo>
                <a:close/>
              </a:path>
            </a:pathLst>
          </a:custGeom>
          <a:noFill/>
          <a:ln w="190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El </a:t>
            </a:r>
            <a:r>
              <a:rPr lang="en-US" sz="3600" b="0" i="0" u="none" strike="noStrike" cap="none" dirty="0" err="1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tizón</a:t>
            </a:r>
            <a:r>
              <a:rPr lang="en-US" sz="3600" b="0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 de boxwood </a:t>
            </a:r>
            <a:endParaRPr dirty="0">
              <a:solidFill>
                <a:srgbClr val="0070C0"/>
              </a:solidFill>
              <a:latin typeface="Calisto MT" panose="02040603050505030304" pitchFamily="18" charset="77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Patógeno:</a:t>
            </a:r>
            <a:r>
              <a:rPr lang="en-US" sz="2400" b="0" i="1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Calonectria</a:t>
            </a:r>
            <a:r>
              <a:rPr lang="en-US" sz="2400" b="0" i="1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pseudonaviculata</a:t>
            </a:r>
            <a:endParaRPr sz="2400" b="0" i="0" u="none" strike="noStrike" cap="none" dirty="0">
              <a:solidFill>
                <a:schemeClr val="dk1"/>
              </a:solidFill>
              <a:latin typeface="Calisto MT" panose="02040603050505030304" pitchFamily="18" charset="77"/>
              <a:sym typeface="Arial"/>
            </a:endParaRP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74B189B6-E233-F9D8-A98A-85203599A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91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74"/>
    </mc:Choice>
    <mc:Fallback>
      <p:transition spd="slow" advTm="14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23"/>
          <p:cNvPicPr preferRelativeResize="0"/>
          <p:nvPr/>
        </p:nvPicPr>
        <p:blipFill rotWithShape="1">
          <a:blip r:embed="rId6">
            <a:alphaModFix/>
          </a:blip>
          <a:srcRect t="980"/>
          <a:stretch/>
        </p:blipFill>
        <p:spPr>
          <a:xfrm>
            <a:off x="442913" y="914400"/>
            <a:ext cx="4067175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3" descr="Afbeelding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37100" y="874713"/>
            <a:ext cx="3944938" cy="4840287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3"/>
          <p:cNvSpPr/>
          <p:nvPr/>
        </p:nvSpPr>
        <p:spPr>
          <a:xfrm>
            <a:off x="426149" y="5715000"/>
            <a:ext cx="8763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Los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síntomas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iniciales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aparecen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como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manchas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o </a:t>
            </a:r>
            <a:r>
              <a:rPr lang="en-US" sz="2800" b="1" i="0" u="none" strike="noStrike" cap="none" dirty="0" err="1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lesiones</a:t>
            </a:r>
            <a:r>
              <a:rPr lang="en-US" sz="2800" b="1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en</a:t>
            </a:r>
            <a:r>
              <a:rPr lang="en-US" sz="2800" b="1" i="0" u="none" strike="noStrike" cap="none" dirty="0">
                <a:solidFill>
                  <a:srgbClr val="0070C0"/>
                </a:solidFill>
                <a:latin typeface="Calisto MT" panose="02040603050505030304" pitchFamily="18" charset="77"/>
                <a:sym typeface="Arial"/>
              </a:rPr>
              <a:t> las hojas</a:t>
            </a:r>
            <a:r>
              <a:rPr lang="en-US" sz="2800" b="1" i="0" u="none" strike="noStrike" cap="none" dirty="0">
                <a:solidFill>
                  <a:srgbClr val="FF593C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de color café claro a café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oscuro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. </a:t>
            </a:r>
            <a:endParaRPr sz="2800" b="0" i="0" u="none" strike="noStrike" cap="none" dirty="0">
              <a:solidFill>
                <a:srgbClr val="000000"/>
              </a:solidFill>
              <a:latin typeface="Calisto MT" panose="02040603050505030304" pitchFamily="18" charset="77"/>
              <a:sym typeface="Arial"/>
            </a:endParaRPr>
          </a:p>
        </p:txBody>
      </p:sp>
      <p:sp>
        <p:nvSpPr>
          <p:cNvPr id="373" name="Google Shape;373;p23"/>
          <p:cNvSpPr txBox="1"/>
          <p:nvPr/>
        </p:nvSpPr>
        <p:spPr>
          <a:xfrm>
            <a:off x="241300" y="150813"/>
            <a:ext cx="87630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000"/>
              <a:buFont typeface="Arial"/>
              <a:buNone/>
            </a:pPr>
            <a:r>
              <a:rPr lang="en-US" sz="3600" b="1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Síntomas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Calisto MT" panose="02040603050505030304" pitchFamily="18" charset="77"/>
                <a:sym typeface="Arial"/>
              </a:rPr>
              <a:t>indicadores</a:t>
            </a:r>
            <a:endParaRPr sz="3600" b="1" i="0" u="none" strike="noStrike" cap="none" dirty="0">
              <a:solidFill>
                <a:schemeClr val="dk1"/>
              </a:solidFill>
              <a:latin typeface="Calisto MT" panose="02040603050505030304" pitchFamily="18" charset="77"/>
              <a:sym typeface="Arial"/>
            </a:endParaRPr>
          </a:p>
        </p:txBody>
      </p:sp>
      <p:pic>
        <p:nvPicPr>
          <p:cNvPr id="14" name="Audio 13">
            <a:extLst>
              <a:ext uri="{FF2B5EF4-FFF2-40B4-BE49-F238E27FC236}">
                <a16:creationId xmlns:a16="http://schemas.microsoft.com/office/drawing/2014/main" id="{B2B3853F-E6E9-BD38-4859-DCCB2F545E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1488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40"/>
    </mc:Choice>
    <mc:Fallback>
      <p:transition spd="slow" advTm="28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1.3|1.9|1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|2.8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7.3|1.4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8|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Theme">
  <a:themeElements>
    <a:clrScheme name="Median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1109</Words>
  <Application>Microsoft Macintosh PowerPoint</Application>
  <PresentationFormat>On-screen Show (4:3)</PresentationFormat>
  <Paragraphs>109</Paragraphs>
  <Slides>28</Slides>
  <Notes>27</Notes>
  <HiddenSlides>0</HiddenSlides>
  <MMClips>28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Calisto MT</vt:lpstr>
      <vt:lpstr>Noto Sans Symbols</vt:lpstr>
      <vt:lpstr>Arial</vt:lpstr>
      <vt:lpstr>Times New Roman</vt:lpstr>
      <vt:lpstr>Calibri</vt:lpstr>
      <vt:lpstr>Book Antiqua</vt:lpstr>
      <vt:lpstr>Lustria</vt:lpstr>
      <vt:lpstr>ＭＳ Ｐゴシック</vt:lpstr>
      <vt:lpstr>Office Theme</vt:lpstr>
      <vt:lpstr>El tizón del boj (boxwood) (Boxwood blight)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Agente causal/ Patógeno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Síntomas avanzados de la enfermedad</vt:lpstr>
      <vt:lpstr>PowerPoint Presentation</vt:lpstr>
      <vt:lpstr>PowerPoint Presentation</vt:lpstr>
      <vt:lpstr>Las plantas pueden ser infectadas en todas las etapas de crecimiento</vt:lpstr>
      <vt:lpstr>Plantas huésped-hospederas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¿Qué podría pensar si una planta de boxwood esta perdiendo muchas hojas?</vt:lpstr>
      <vt:lpstr>Preguntas?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Enfermedades comunes en boxwood (boj)</dc:title>
  <dc:creator>Luisa Santamaria</dc:creator>
  <cp:lastModifiedBy>L. Santamaria</cp:lastModifiedBy>
  <cp:revision>4</cp:revision>
  <dcterms:created xsi:type="dcterms:W3CDTF">2017-08-23T16:21:47Z</dcterms:created>
  <dcterms:modified xsi:type="dcterms:W3CDTF">2025-01-16T07:17:17Z</dcterms:modified>
</cp:coreProperties>
</file>