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5" r:id="rId1"/>
  </p:sldMasterIdLst>
  <p:notesMasterIdLst>
    <p:notesMasterId r:id="rId3"/>
  </p:notesMasterIdLst>
  <p:sldIdLst>
    <p:sldId id="30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384" userDrawn="1">
          <p15:clr>
            <a:srgbClr val="A4A3A4"/>
          </p15:clr>
        </p15:guide>
        <p15:guide id="3" pos="4016" userDrawn="1">
          <p15:clr>
            <a:srgbClr val="A4A3A4"/>
          </p15:clr>
        </p15:guide>
        <p15:guide id="4" pos="176" userDrawn="1">
          <p15:clr>
            <a:srgbClr val="A4A3A4"/>
          </p15:clr>
        </p15:guide>
        <p15:guide id="5" pos="496" userDrawn="1">
          <p15:clr>
            <a:srgbClr val="A4A3A4"/>
          </p15:clr>
        </p15:guide>
        <p15:guide id="6" orient="horz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2D"/>
    <a:srgbClr val="C7EBE8"/>
    <a:srgbClr val="ECF8F7"/>
    <a:srgbClr val="F8FFEF"/>
    <a:srgbClr val="FFD5DB"/>
    <a:srgbClr val="FFF3F3"/>
    <a:srgbClr val="FFEBEE"/>
    <a:srgbClr val="FFFAEB"/>
    <a:srgbClr val="EFF7FF"/>
    <a:srgbClr val="F0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96301" autoAdjust="0"/>
  </p:normalViewPr>
  <p:slideViewPr>
    <p:cSldViewPr snapToGrid="0" showGuides="1">
      <p:cViewPr varScale="1">
        <p:scale>
          <a:sx n="38" d="100"/>
          <a:sy n="38" d="100"/>
        </p:scale>
        <p:origin x="1360" y="1440"/>
      </p:cViewPr>
      <p:guideLst>
        <p:guide pos="10384"/>
        <p:guide pos="4016"/>
        <p:guide pos="176"/>
        <p:guide pos="496"/>
        <p:guide orient="horz" pos="69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1pPr>
    <a:lvl2pPr marL="326479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2pPr>
    <a:lvl3pPr marL="652958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3pPr>
    <a:lvl4pPr marL="979438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4pPr>
    <a:lvl5pPr marL="1305916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5pPr>
    <a:lvl6pPr marL="1632396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8874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355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1834" algn="l" defTabSz="652958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3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6434EE87-CA4F-02F4-ABB1-EA3ACC5FD132}"/>
              </a:ext>
            </a:extLst>
          </p:cNvPr>
          <p:cNvSpPr/>
          <p:nvPr/>
        </p:nvSpPr>
        <p:spPr>
          <a:xfrm>
            <a:off x="-5486400" y="-5445251"/>
            <a:ext cx="43891200" cy="3505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C035878-AC0C-1AD3-9175-14C5E3C91374}"/>
              </a:ext>
            </a:extLst>
          </p:cNvPr>
          <p:cNvSpPr/>
          <p:nvPr/>
        </p:nvSpPr>
        <p:spPr>
          <a:xfrm>
            <a:off x="-4507436" y="7356778"/>
            <a:ext cx="18745200" cy="17680940"/>
          </a:xfrm>
          <a:prstGeom prst="roundRect">
            <a:avLst>
              <a:gd name="adj" fmla="val 264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1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 of Spread</a:t>
            </a:r>
            <a:r>
              <a:rPr lang="en-US" sz="60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6001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</a:t>
            </a:r>
            <a:r>
              <a:rPr lang="en-US" sz="60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6001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propagación</a:t>
            </a:r>
            <a:endParaRPr lang="en-US" sz="60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EF462-0B00-29A7-8910-E3D01C58C849}"/>
              </a:ext>
            </a:extLst>
          </p:cNvPr>
          <p:cNvSpPr/>
          <p:nvPr/>
        </p:nvSpPr>
        <p:spPr>
          <a:xfrm>
            <a:off x="7698936" y="13314699"/>
            <a:ext cx="6022498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63040" rtlCol="0" anchor="ctr"/>
          <a:lstStyle/>
          <a:p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 a través de plantas infectadas</a:t>
            </a:r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DD38BCF-75D6-16EB-3FBA-591784DA4203}"/>
              </a:ext>
            </a:extLst>
          </p:cNvPr>
          <p:cNvSpPr/>
          <p:nvPr/>
        </p:nvSpPr>
        <p:spPr>
          <a:xfrm>
            <a:off x="-4381500" y="-1289382"/>
            <a:ext cx="18745200" cy="7852718"/>
          </a:xfrm>
          <a:prstGeom prst="roundRect">
            <a:avLst>
              <a:gd name="adj" fmla="val 38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1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Conducive Conditions </a:t>
            </a:r>
            <a:r>
              <a:rPr lang="en-US" sz="6001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6001" b="1" dirty="0" err="1">
                <a:solidFill>
                  <a:srgbClr val="0139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</a:t>
            </a:r>
            <a:r>
              <a:rPr lang="en-US" sz="6001" b="1" dirty="0">
                <a:solidFill>
                  <a:srgbClr val="0139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1" b="1" dirty="0" err="1">
                <a:solidFill>
                  <a:srgbClr val="0139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Favorables</a:t>
            </a:r>
            <a:r>
              <a:rPr lang="en-US" sz="6001" b="1" dirty="0">
                <a:solidFill>
                  <a:srgbClr val="0139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801" dirty="0">
              <a:solidFill>
                <a:srgbClr val="0139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A72B7F0-D1A3-0F2E-A53C-237682665965}"/>
              </a:ext>
            </a:extLst>
          </p:cNvPr>
          <p:cNvSpPr/>
          <p:nvPr/>
        </p:nvSpPr>
        <p:spPr>
          <a:xfrm>
            <a:off x="15358662" y="15585388"/>
            <a:ext cx="21831300" cy="8944429"/>
          </a:xfrm>
          <a:prstGeom prst="roundRect">
            <a:avLst>
              <a:gd name="adj" fmla="val 33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1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Scouting Tips </a:t>
            </a:r>
            <a:r>
              <a:rPr lang="en-US" sz="60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6001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Consejos</a:t>
            </a:r>
            <a:r>
              <a:rPr lang="en-US" sz="60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6001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monitoreo</a:t>
            </a:r>
            <a:endParaRPr lang="en-US" sz="60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C8A22BA2-A5E2-C30A-6152-7BBD39F7852E}"/>
              </a:ext>
            </a:extLst>
          </p:cNvPr>
          <p:cNvSpPr/>
          <p:nvPr/>
        </p:nvSpPr>
        <p:spPr>
          <a:xfrm>
            <a:off x="15468600" y="-1289381"/>
            <a:ext cx="21831300" cy="16556737"/>
          </a:xfrm>
          <a:prstGeom prst="roundRect">
            <a:avLst>
              <a:gd name="adj" fmla="val 33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1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en-US" sz="60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6001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Síntomas</a:t>
            </a:r>
            <a:endParaRPr lang="en-US" sz="60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BCE928-B403-22D0-62B7-7F39EEE92E16}"/>
              </a:ext>
            </a:extLst>
          </p:cNvPr>
          <p:cNvSpPr/>
          <p:nvPr/>
        </p:nvSpPr>
        <p:spPr>
          <a:xfrm>
            <a:off x="-4275924" y="12123909"/>
            <a:ext cx="6022498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n-US" sz="280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Litter transported on vehicles, feet, and equipment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B9C5C3-3165-6822-9EF7-E58AB0D59051}"/>
              </a:ext>
            </a:extLst>
          </p:cNvPr>
          <p:cNvSpPr/>
          <p:nvPr/>
        </p:nvSpPr>
        <p:spPr>
          <a:xfrm>
            <a:off x="-4211817" y="20451365"/>
            <a:ext cx="4855175" cy="823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Propagado por animales</a:t>
            </a:r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C320C6-2F02-DAC9-A6F5-6BAFB55B0570}"/>
              </a:ext>
            </a:extLst>
          </p:cNvPr>
          <p:cNvSpPr/>
          <p:nvPr/>
        </p:nvSpPr>
        <p:spPr>
          <a:xfrm>
            <a:off x="8226899" y="20415752"/>
            <a:ext cx="4855175" cy="10957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Equipo, guantes, herramientas</a:t>
            </a:r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00B0E7-D8D9-BF73-A524-F867196D0B4F}"/>
              </a:ext>
            </a:extLst>
          </p:cNvPr>
          <p:cNvSpPr/>
          <p:nvPr/>
        </p:nvSpPr>
        <p:spPr>
          <a:xfrm>
            <a:off x="-4275924" y="13355496"/>
            <a:ext cx="6022498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Hojarasca transportada en vehículos, botas y equipos</a:t>
            </a:r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B051959-14E7-659D-3FF1-F2175A8EC2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5996" r="7039" b="31770"/>
          <a:stretch/>
        </p:blipFill>
        <p:spPr>
          <a:xfrm>
            <a:off x="-269680" y="12644922"/>
            <a:ext cx="3151154" cy="28608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BBF42D-2501-0FCE-FC1C-9986FCB0E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8"/>
          <a:stretch/>
        </p:blipFill>
        <p:spPr bwMode="auto">
          <a:xfrm>
            <a:off x="16043502" y="215459"/>
            <a:ext cx="6610347" cy="4947345"/>
          </a:xfrm>
          <a:prstGeom prst="roundRect">
            <a:avLst>
              <a:gd name="adj" fmla="val 856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71B633-AE1E-9162-FC8D-64225CDAF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9514" r="12241" b="30097"/>
          <a:stretch/>
        </p:blipFill>
        <p:spPr bwMode="auto">
          <a:xfrm>
            <a:off x="23044144" y="215459"/>
            <a:ext cx="6610347" cy="4947345"/>
          </a:xfrm>
          <a:prstGeom prst="roundRect">
            <a:avLst>
              <a:gd name="adj" fmla="val 914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54AC6E-31C5-8880-6682-A9E50E5686C9}"/>
              </a:ext>
            </a:extLst>
          </p:cNvPr>
          <p:cNvSpPr/>
          <p:nvPr/>
        </p:nvSpPr>
        <p:spPr>
          <a:xfrm>
            <a:off x="16043501" y="5280843"/>
            <a:ext cx="6610349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 spots with darker margins. May grow together to form large lesions or entire leaf may turn gray to black.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B44A5E-27BD-BE76-6F65-3D7CE778D6AA}"/>
              </a:ext>
            </a:extLst>
          </p:cNvPr>
          <p:cNvSpPr/>
          <p:nvPr/>
        </p:nvSpPr>
        <p:spPr>
          <a:xfrm>
            <a:off x="23044145" y="5278594"/>
            <a:ext cx="6610349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center of the leaf lesion may turn tan.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Yellow halos may appear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A2B573-9747-DA52-E5D7-6DFF9EADDD91}"/>
              </a:ext>
            </a:extLst>
          </p:cNvPr>
          <p:cNvSpPr/>
          <p:nvPr/>
        </p:nvSpPr>
        <p:spPr>
          <a:xfrm>
            <a:off x="30022800" y="5278715"/>
            <a:ext cx="6610350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Leaves look bronzed and begin to fall off (defoliate)</a:t>
            </a:r>
          </a:p>
        </p:txBody>
      </p:sp>
      <p:pic>
        <p:nvPicPr>
          <p:cNvPr id="24" name="Picture 23" descr="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E41896A5-233E-0E9F-30D6-5C0AE003FA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23579" r="3825" b="24080"/>
          <a:stretch/>
        </p:blipFill>
        <p:spPr>
          <a:xfrm>
            <a:off x="16054900" y="7745892"/>
            <a:ext cx="6598949" cy="4834531"/>
          </a:xfrm>
          <a:prstGeom prst="roundRect">
            <a:avLst>
              <a:gd name="adj" fmla="val 7900"/>
            </a:avLst>
          </a:prstGeom>
          <a:ln>
            <a:noFill/>
          </a:ln>
          <a:effectLst/>
        </p:spPr>
      </p:pic>
      <p:pic>
        <p:nvPicPr>
          <p:cNvPr id="26" name="Picture 25" descr="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F148EF36-198E-75B1-9058-BD9F1B247D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8"/>
          <a:stretch/>
        </p:blipFill>
        <p:spPr>
          <a:xfrm>
            <a:off x="30022800" y="163304"/>
            <a:ext cx="6610346" cy="4947346"/>
          </a:xfrm>
          <a:prstGeom prst="roundRect">
            <a:avLst>
              <a:gd name="adj" fmla="val 8658"/>
            </a:avLst>
          </a:prstGeom>
          <a:ln>
            <a:noFill/>
          </a:ln>
          <a:effectLst/>
        </p:spPr>
      </p:pic>
      <p:graphicFrame>
        <p:nvGraphicFramePr>
          <p:cNvPr id="69" name="Table 69">
            <a:extLst>
              <a:ext uri="{FF2B5EF4-FFF2-40B4-BE49-F238E27FC236}">
                <a16:creationId xmlns:a16="http://schemas.microsoft.com/office/drawing/2014/main" id="{1D3F342B-11FE-3D14-A836-E669B72B8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17792"/>
              </p:ext>
            </p:extLst>
          </p:nvPr>
        </p:nvGraphicFramePr>
        <p:xfrm>
          <a:off x="-2944442" y="16705"/>
          <a:ext cx="8400603" cy="234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603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Conducive weather for disease 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1823987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humidity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Mild, wet weather (60˚ F - 77˚ F)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Rain splashes spores in the soil and on fallen leaves to the foliage of other plants</a:t>
                      </a:r>
                    </a:p>
                  </a:txBody>
                  <a:tcPr marL="3657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52D37A0F-E505-A443-1C1F-918EEB0A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82296"/>
              </p:ext>
            </p:extLst>
          </p:nvPr>
        </p:nvGraphicFramePr>
        <p:xfrm>
          <a:off x="-2924267" y="2509525"/>
          <a:ext cx="8400603" cy="191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603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Conducive practices for disease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139085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Watering too frequently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Tightly packed pots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Plants shaded by structures and buildings</a:t>
                      </a:r>
                    </a:p>
                  </a:txBody>
                  <a:tcPr marL="3657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1D1DE1AE-A9D6-34D1-2F82-B21488DCC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90640"/>
              </p:ext>
            </p:extLst>
          </p:nvPr>
        </p:nvGraphicFramePr>
        <p:xfrm>
          <a:off x="-2944443" y="4608129"/>
          <a:ext cx="8400603" cy="148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603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Likely infection conditions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957714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Moisture on leaves for long periods of time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humidity and free water present</a:t>
                      </a:r>
                    </a:p>
                  </a:txBody>
                  <a:tcPr marL="3657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11" name="Table 69">
            <a:extLst>
              <a:ext uri="{FF2B5EF4-FFF2-40B4-BE49-F238E27FC236}">
                <a16:creationId xmlns:a16="http://schemas.microsoft.com/office/drawing/2014/main" id="{6DF2E31E-FEE3-69BF-3896-94EAC9047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60364"/>
              </p:ext>
            </p:extLst>
          </p:nvPr>
        </p:nvGraphicFramePr>
        <p:xfrm>
          <a:off x="5699541" y="-203864"/>
          <a:ext cx="8400604" cy="274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604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Clima favorable para la enfermedad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1823987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Alta </a:t>
                      </a: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humedad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Clima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humedo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templado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(60˚ F - 77˚ F)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lluvia ayuda a la dispersión de esporas presentes en el suelo y en las hojas caídas hacia el follaje de otras plantas</a:t>
                      </a:r>
                    </a:p>
                  </a:txBody>
                  <a:tcPr marL="3657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3D92D86-C9AF-FF79-4DAC-47B8A7DCC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35859"/>
              </p:ext>
            </p:extLst>
          </p:nvPr>
        </p:nvGraphicFramePr>
        <p:xfrm>
          <a:off x="5649034" y="2532727"/>
          <a:ext cx="8400603" cy="191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603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Prácticas que favorecen  la enfermedad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139085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Riego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demasiada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</a:t>
                      </a:r>
                      <a:endParaRPr lang="en-US" sz="2800" b="1" dirty="0">
                        <a:solidFill>
                          <a:srgbClr val="0139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Macetas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muy</a:t>
                      </a:r>
                      <a:r>
                        <a:rPr lang="en-U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juntas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Plantas en áreas sombreadas</a:t>
                      </a:r>
                      <a:endParaRPr lang="en-US" sz="2800" b="1" dirty="0">
                        <a:solidFill>
                          <a:srgbClr val="0139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AB67DEA-BCDF-73E4-F7D9-4B6DD2AE1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202"/>
              </p:ext>
            </p:extLst>
          </p:nvPr>
        </p:nvGraphicFramePr>
        <p:xfrm>
          <a:off x="5652572" y="4600316"/>
          <a:ext cx="8397065" cy="189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7065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Condiciones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probables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infección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957714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Humedad en las hojas por largos períodos de tiempo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1" dirty="0">
                          <a:solidFill>
                            <a:srgbClr val="0139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Alta humedad y agua libre presente</a:t>
                      </a:r>
                      <a:endParaRPr lang="en-US" sz="2800" b="1" dirty="0">
                        <a:solidFill>
                          <a:srgbClr val="0139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68D7CC-2E94-80DB-7102-5D4E7B524CB4}"/>
              </a:ext>
            </a:extLst>
          </p:cNvPr>
          <p:cNvSpPr/>
          <p:nvPr/>
        </p:nvSpPr>
        <p:spPr>
          <a:xfrm>
            <a:off x="8226899" y="19221146"/>
            <a:ext cx="4855175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n-US" sz="280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Equipment, gloves, tools</a:t>
            </a:r>
          </a:p>
        </p:txBody>
      </p:sp>
      <p:pic>
        <p:nvPicPr>
          <p:cNvPr id="5" name="Picture 4" descr="A picture containing handwear, footwear&#10;&#10;Description automatically generated">
            <a:extLst>
              <a:ext uri="{FF2B5EF4-FFF2-40B4-BE49-F238E27FC236}">
                <a16:creationId xmlns:a16="http://schemas.microsoft.com/office/drawing/2014/main" id="{261ABE1D-2DB4-3F0D-1339-4E18BCDDD0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21627" r="2741" b="27259"/>
          <a:stretch/>
        </p:blipFill>
        <p:spPr>
          <a:xfrm>
            <a:off x="10654484" y="19523038"/>
            <a:ext cx="3686052" cy="324235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E4519E-B0F0-9B9C-E20F-053ABF7E6D95}"/>
              </a:ext>
            </a:extLst>
          </p:cNvPr>
          <p:cNvSpPr/>
          <p:nvPr/>
        </p:nvSpPr>
        <p:spPr>
          <a:xfrm>
            <a:off x="2292395" y="21955288"/>
            <a:ext cx="4855174" cy="9701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n-US" sz="280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Conidia on infected foliage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E4F04EE-C61B-108A-29B4-CD5A466E06B0}"/>
              </a:ext>
            </a:extLst>
          </p:cNvPr>
          <p:cNvSpPr/>
          <p:nvPr/>
        </p:nvSpPr>
        <p:spPr>
          <a:xfrm>
            <a:off x="7714874" y="12102236"/>
            <a:ext cx="6022498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n-US" sz="280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through infected plants</a:t>
            </a:r>
          </a:p>
        </p:txBody>
      </p:sp>
      <p:pic>
        <p:nvPicPr>
          <p:cNvPr id="3" name="Picture 2" descr="A picture containing plant, green, vegetable&#10;&#10;Description automatically generated">
            <a:extLst>
              <a:ext uri="{FF2B5EF4-FFF2-40B4-BE49-F238E27FC236}">
                <a16:creationId xmlns:a16="http://schemas.microsoft.com/office/drawing/2014/main" id="{BBB1E2C9-4EF1-4790-7FF8-27386325DC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805" y="12345003"/>
            <a:ext cx="2932078" cy="3853588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F4F339-9053-24EA-3FD2-3C4D40B5B1C3}"/>
              </a:ext>
            </a:extLst>
          </p:cNvPr>
          <p:cNvSpPr/>
          <p:nvPr/>
        </p:nvSpPr>
        <p:spPr>
          <a:xfrm>
            <a:off x="-4211817" y="19523038"/>
            <a:ext cx="4855174" cy="8235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n-US" sz="280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from animals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D86281-3255-6424-8015-86BD48220C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" b="6892"/>
          <a:stretch/>
        </p:blipFill>
        <p:spPr>
          <a:xfrm>
            <a:off x="-1322312" y="18723475"/>
            <a:ext cx="4019804" cy="379833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EE3773-4C47-986B-6994-849B5DA47830}"/>
              </a:ext>
            </a:extLst>
          </p:cNvPr>
          <p:cNvSpPr/>
          <p:nvPr/>
        </p:nvSpPr>
        <p:spPr>
          <a:xfrm>
            <a:off x="2245763" y="23118528"/>
            <a:ext cx="4855174" cy="9701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Conidios en hojas infectadas</a:t>
            </a:r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Table 69">
            <a:extLst>
              <a:ext uri="{FF2B5EF4-FFF2-40B4-BE49-F238E27FC236}">
                <a16:creationId xmlns:a16="http://schemas.microsoft.com/office/drawing/2014/main" id="{07036474-3F81-8181-9164-378547355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33401"/>
              </p:ext>
            </p:extLst>
          </p:nvPr>
        </p:nvGraphicFramePr>
        <p:xfrm>
          <a:off x="17935642" y="16952568"/>
          <a:ext cx="9459209" cy="321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9209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to look?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2690261">
                <a:tc>
                  <a:txBody>
                    <a:bodyPr/>
                    <a:lstStyle/>
                    <a:p>
                      <a:pPr marL="457200" marR="0" lvl="0" indent="-457200" algn="l" defTabSz="9144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 will often begin from the interior or lower canopy of the plant.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 outer leaves and upper branches aside to inspect those locations carefully.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These areas stay moist for longer and are more prone to infection.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72" name="Table 69">
            <a:extLst>
              <a:ext uri="{FF2B5EF4-FFF2-40B4-BE49-F238E27FC236}">
                <a16:creationId xmlns:a16="http://schemas.microsoft.com/office/drawing/2014/main" id="{6AA8F5F3-2CE4-A9D7-67E0-DCB9250E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55814"/>
              </p:ext>
            </p:extLst>
          </p:nvPr>
        </p:nvGraphicFramePr>
        <p:xfrm>
          <a:off x="17820426" y="20438968"/>
          <a:ext cx="9441714" cy="364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714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Seasonal Scouting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312339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Symptoms may be mild,  but still present during summer months. Overhead irrigation increases the risk of disease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Symptoms become more apparent during the wet weather from fall through spring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Scout for disease year-round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greenhouses often, since they foster conditions for disease development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73" name="Table 69">
            <a:extLst>
              <a:ext uri="{FF2B5EF4-FFF2-40B4-BE49-F238E27FC236}">
                <a16:creationId xmlns:a16="http://schemas.microsoft.com/office/drawing/2014/main" id="{1F9E6A7A-29FF-E2AC-ECA7-D80CBE422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23415"/>
              </p:ext>
            </p:extLst>
          </p:nvPr>
        </p:nvGraphicFramePr>
        <p:xfrm>
          <a:off x="27394851" y="16956738"/>
          <a:ext cx="9459209" cy="360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9209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Dónde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buscar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269026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enfermedad generalmente empieza desde el interior o las ramas bajas de la planta. Mueve las hojas exteriores y las ramas superiores hacia un lado para inspeccionar esos lugares cuidadosamente.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Estas áreas permanecen húmedas por más tiempo y son más propensas a la infección.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s-E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graphicFrame>
        <p:nvGraphicFramePr>
          <p:cNvPr id="74" name="Table 69">
            <a:extLst>
              <a:ext uri="{FF2B5EF4-FFF2-40B4-BE49-F238E27FC236}">
                <a16:creationId xmlns:a16="http://schemas.microsoft.com/office/drawing/2014/main" id="{1A59D9DE-E0AA-291D-4B58-CE1EBE66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23604"/>
              </p:ext>
            </p:extLst>
          </p:nvPr>
        </p:nvGraphicFramePr>
        <p:xfrm>
          <a:off x="27471325" y="20483902"/>
          <a:ext cx="9441714" cy="391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714">
                  <a:extLst>
                    <a:ext uri="{9D8B030D-6E8A-4147-A177-3AD203B41FA5}">
                      <a16:colId xmlns:a16="http://schemas.microsoft.com/office/drawing/2014/main" val="2801323046"/>
                    </a:ext>
                  </a:extLst>
                </a:gridCol>
              </a:tblGrid>
              <a:tr h="53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Monitoreo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acuerdo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la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estación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1838"/>
                  </a:ext>
                </a:extLst>
              </a:tr>
              <a:tr h="309508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el verano los síntomas pueden ser leves, pero pueden ser observados.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riego por aspersión aumenta el riesgo de la enfermedad.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síntomas se vuelven más evidentes desde el otoño hasta la primavera cuando las condiciones son muy húmedas.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Inspeccione en busca de enfermedades durante todo el año.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Revise los invernaderos con frecuencia, ya que aquí las condiciones son favorables para el desarrollo de la enfermedad.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s-E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95736"/>
                  </a:ext>
                </a:extLst>
              </a:tr>
            </a:tbl>
          </a:graphicData>
        </a:graphic>
      </p:graphicFrame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7C28AE7-0ACA-5491-0A01-C45C367F7575}"/>
              </a:ext>
            </a:extLst>
          </p:cNvPr>
          <p:cNvSpPr/>
          <p:nvPr/>
        </p:nvSpPr>
        <p:spPr>
          <a:xfrm>
            <a:off x="16054897" y="12704072"/>
            <a:ext cx="6610350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 lesions are dark &amp; linear to diamond-shaped, may start at the bottom of the plant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F59F649-A02C-503D-8C8D-5DE998F2F423}"/>
              </a:ext>
            </a:extLst>
          </p:cNvPr>
          <p:cNvSpPr/>
          <p:nvPr/>
        </p:nvSpPr>
        <p:spPr>
          <a:xfrm>
            <a:off x="23044143" y="12663871"/>
            <a:ext cx="6610350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Stems may appear bare if all leaves have fallen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3688998-F1EF-02F5-BC61-CBD53E60AE06}"/>
              </a:ext>
            </a:extLst>
          </p:cNvPr>
          <p:cNvSpPr/>
          <p:nvPr/>
        </p:nvSpPr>
        <p:spPr>
          <a:xfrm>
            <a:off x="30022800" y="12663871"/>
            <a:ext cx="6610350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Spores will form sticky w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hite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 on undersides of leaves and stem. Photo Credit: E. Bush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F08EB3D-A162-51E2-EBD6-598C5BA14F6F}"/>
              </a:ext>
            </a:extLst>
          </p:cNvPr>
          <p:cNvSpPr/>
          <p:nvPr/>
        </p:nvSpPr>
        <p:spPr>
          <a:xfrm>
            <a:off x="16043500" y="6462680"/>
            <a:ext cx="6610349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Manchas oscuras con márgenes más oscuros. Pueden crecer juntos para formar lesiones más grandes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828F80F-D3E2-B02E-71EA-1CD7828DB9FA}"/>
              </a:ext>
            </a:extLst>
          </p:cNvPr>
          <p:cNvSpPr/>
          <p:nvPr/>
        </p:nvSpPr>
        <p:spPr>
          <a:xfrm>
            <a:off x="23044144" y="6445179"/>
            <a:ext cx="6610349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interior de las lesiones foliares se vuelve bronceado. Aparecen halos amarillos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6CB151B-F6E8-8E2F-C24C-B4CB14F52D27}"/>
              </a:ext>
            </a:extLst>
          </p:cNvPr>
          <p:cNvSpPr/>
          <p:nvPr/>
        </p:nvSpPr>
        <p:spPr>
          <a:xfrm>
            <a:off x="30022803" y="6452575"/>
            <a:ext cx="6610349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hojas se ven bronceadas y comienzan a caerse (defoliarse)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C6A4A1F-9A8A-B45A-BAB1-6FA33AEB081D}"/>
              </a:ext>
            </a:extLst>
          </p:cNvPr>
          <p:cNvSpPr/>
          <p:nvPr/>
        </p:nvSpPr>
        <p:spPr>
          <a:xfrm>
            <a:off x="16043496" y="13856412"/>
            <a:ext cx="6610350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lesiones del tallo son oscuras y en forma de diamante, crecen hacia arriba desde la parte inferior de la planta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EA9673D-804F-C1AC-87F4-3AE8C3BA1102}"/>
              </a:ext>
            </a:extLst>
          </p:cNvPr>
          <p:cNvSpPr/>
          <p:nvPr/>
        </p:nvSpPr>
        <p:spPr>
          <a:xfrm>
            <a:off x="23044141" y="13843295"/>
            <a:ext cx="6610350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lesiones del tallo pueden ser más evidentes si todas las hojas se han caído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FBE8DED-BA2D-6FED-AACB-70D8B2822187}"/>
              </a:ext>
            </a:extLst>
          </p:cNvPr>
          <p:cNvSpPr/>
          <p:nvPr/>
        </p:nvSpPr>
        <p:spPr>
          <a:xfrm>
            <a:off x="30022799" y="13843295"/>
            <a:ext cx="6610350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esporas formarán una masa blanca pegajosa en la parte inferior de las hojas y el tallo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thermomete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D89DB8B-0E73-9990-705B-E226AABF6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t="2209" r="44093" b="4365"/>
          <a:stretch/>
        </p:blipFill>
        <p:spPr>
          <a:xfrm>
            <a:off x="-3918490" y="-75684"/>
            <a:ext cx="896791" cy="2648624"/>
          </a:xfrm>
          <a:prstGeom prst="rect">
            <a:avLst/>
          </a:prstGeom>
        </p:spPr>
      </p:pic>
      <p:pic>
        <p:nvPicPr>
          <p:cNvPr id="30" name="Picture 29" descr="A picture containing plant stem, plant, leaf&#10;&#10;Description automatically generated">
            <a:extLst>
              <a:ext uri="{FF2B5EF4-FFF2-40B4-BE49-F238E27FC236}">
                <a16:creationId xmlns:a16="http://schemas.microsoft.com/office/drawing/2014/main" id="{0CE397C5-1DF4-26DB-021E-249AC586D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54" y="21241241"/>
            <a:ext cx="2683316" cy="3853588"/>
          </a:xfrm>
          <a:prstGeom prst="rect">
            <a:avLst/>
          </a:prstGeom>
        </p:spPr>
      </p:pic>
      <p:graphicFrame>
        <p:nvGraphicFramePr>
          <p:cNvPr id="64" name="Table 64">
            <a:extLst>
              <a:ext uri="{FF2B5EF4-FFF2-40B4-BE49-F238E27FC236}">
                <a16:creationId xmlns:a16="http://schemas.microsoft.com/office/drawing/2014/main" id="{809CD05F-8D12-E30A-AFE9-9F48DE2E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93935"/>
              </p:ext>
            </p:extLst>
          </p:nvPr>
        </p:nvGraphicFramePr>
        <p:xfrm>
          <a:off x="-5270192" y="25589634"/>
          <a:ext cx="213136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3688">
                  <a:extLst>
                    <a:ext uri="{9D8B030D-6E8A-4147-A177-3AD203B41FA5}">
                      <a16:colId xmlns:a16="http://schemas.microsoft.com/office/drawing/2014/main" val="14691471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© 2024 Oregon State University. Extension work is a cooperative program of Oregon State University, the U.S. Department of Agriculture, and Oregon counties. Oregon State University Extension Service offers educational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programs, activities, and materials without discrimination on the basis of race, color, national origin, religion, sex, gender identity (including gender expression), sexual orientation, disability, age, marital status, familial/parental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status, income derived from a public assistance program, political beliefs, genetic information, veteran’s status, reprisal or retaliation for prior civil rights activity. (Not all prohibited bases apply to all programs.) Oregon State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Extension Service is an AA/EOE/Veterans/Disabled.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954141"/>
                  </a:ext>
                </a:extLst>
              </a:tr>
              <a:tr h="247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Publication reviewed on  August 2024. Luisa Santamaria_, PhD.  Extension Plant Pathologist.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456378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1A220D0-1D69-8903-2FA1-179324928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61016"/>
              </p:ext>
            </p:extLst>
          </p:nvPr>
        </p:nvGraphicFramePr>
        <p:xfrm>
          <a:off x="16054898" y="25589634"/>
          <a:ext cx="22131144" cy="205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1144">
                  <a:extLst>
                    <a:ext uri="{9D8B030D-6E8A-4147-A177-3AD203B41FA5}">
                      <a16:colId xmlns:a16="http://schemas.microsoft.com/office/drawing/2014/main" val="146914711"/>
                    </a:ext>
                  </a:extLst>
                </a:gridCol>
              </a:tblGrid>
              <a:tr h="1639751">
                <a:tc>
                  <a:txBody>
                    <a:bodyPr/>
                    <a:lstStyle/>
                    <a:p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© 2016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El trabajo de Extensión es un programa de cooperación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(la Universidad Estatal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el Departamento de Agricultura de los Estados Unidos y los condados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Servicio de Extensión (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Extension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ofrece programas educativos, actividades y materiales sin discriminación en base a la raza, color, origen nacional, religión, sexo, identidad de género (incluyendo</a:t>
                      </a:r>
                    </a:p>
                    <a:p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expresión de género), orientación sexual, discapacidad, edad, estado civil, estatus de la familia/padres, ingresos derivados de un programa de asistencia pública, creencias políticas, información genética, estado de veterano, represalia por actividad previa de los derechos civiles. (No todos los términos prohibidos se aplican a todos los programas.) El Servicio de Extensión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es una institución de AA/EOE/Veteranos/Discapacitados.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954141"/>
                  </a:ext>
                </a:extLst>
              </a:tr>
              <a:tr h="41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Publicación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revidada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Agosto 2024. Luisa Santamaria_, PhD.  Extension Plant Pathologist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45637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black and white, monochrome&#10;&#10;Description automatically generated">
            <a:extLst>
              <a:ext uri="{FF2B5EF4-FFF2-40B4-BE49-F238E27FC236}">
                <a16:creationId xmlns:a16="http://schemas.microsoft.com/office/drawing/2014/main" id="{B46E89BB-67B7-1C44-D7BC-36861732BD4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5" t="30763" r="32006" b="40730"/>
          <a:stretch/>
        </p:blipFill>
        <p:spPr>
          <a:xfrm>
            <a:off x="14714023" y="21284002"/>
            <a:ext cx="3657731" cy="3064442"/>
          </a:xfrm>
          <a:prstGeom prst="rect">
            <a:avLst/>
          </a:prstGeom>
        </p:spPr>
      </p:pic>
      <p:pic>
        <p:nvPicPr>
          <p:cNvPr id="66" name="Picture 65" descr="A group of potted plants&#10;&#10;Description automatically generated with low confidence">
            <a:extLst>
              <a:ext uri="{FF2B5EF4-FFF2-40B4-BE49-F238E27FC236}">
                <a16:creationId xmlns:a16="http://schemas.microsoft.com/office/drawing/2014/main" id="{98B7310F-2D7F-B7F9-055B-990F670BAE3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39693" r="19818"/>
          <a:stretch/>
        </p:blipFill>
        <p:spPr>
          <a:xfrm>
            <a:off x="-4475820" y="2215623"/>
            <a:ext cx="1922197" cy="2653797"/>
          </a:xfrm>
          <a:prstGeom prst="rect">
            <a:avLst/>
          </a:prstGeom>
        </p:spPr>
      </p:pic>
      <p:pic>
        <p:nvPicPr>
          <p:cNvPr id="78" name="Picture 77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3A9BA2CE-3739-3FE2-5AA7-B6786CB6F7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6"/>
          <a:stretch/>
        </p:blipFill>
        <p:spPr>
          <a:xfrm>
            <a:off x="1940448" y="13640578"/>
            <a:ext cx="5849437" cy="6159843"/>
          </a:xfrm>
          <a:prstGeom prst="rect">
            <a:avLst/>
          </a:prstGeom>
        </p:spPr>
      </p:pic>
      <p:pic>
        <p:nvPicPr>
          <p:cNvPr id="86" name="Picture 85" descr="A green leaf with dots on it&#10;&#10;Description automatically generated with low confidence">
            <a:extLst>
              <a:ext uri="{FF2B5EF4-FFF2-40B4-BE49-F238E27FC236}">
                <a16:creationId xmlns:a16="http://schemas.microsoft.com/office/drawing/2014/main" id="{25269DC1-80D0-529C-EB18-3174ECB2411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 t="44260" r="14200" b="40882"/>
          <a:stretch/>
        </p:blipFill>
        <p:spPr>
          <a:xfrm rot="1953777">
            <a:off x="-4499431" y="4702386"/>
            <a:ext cx="2051754" cy="1129123"/>
          </a:xfrm>
          <a:prstGeom prst="rect">
            <a:avLst/>
          </a:prstGeom>
        </p:spPr>
      </p:pic>
      <p:pic>
        <p:nvPicPr>
          <p:cNvPr id="15" name="Picture 14" descr="A plant with a magnifying glass&#10;&#10;Description automatically generated">
            <a:extLst>
              <a:ext uri="{FF2B5EF4-FFF2-40B4-BE49-F238E27FC236}">
                <a16:creationId xmlns:a16="http://schemas.microsoft.com/office/drawing/2014/main" id="{B39F27BE-EFC3-6688-E899-28F591D7C7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279" y="16963847"/>
            <a:ext cx="2939104" cy="3862823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4342AD2-D9A9-E9DF-CB66-57B11D0A1A7B}"/>
              </a:ext>
            </a:extLst>
          </p:cNvPr>
          <p:cNvSpPr/>
          <p:nvPr/>
        </p:nvSpPr>
        <p:spPr>
          <a:xfrm>
            <a:off x="1940446" y="10411097"/>
            <a:ext cx="6022498" cy="1042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63040" rtlCol="0" anchor="ctr"/>
          <a:lstStyle/>
          <a:p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Hojarasca infestada (</a:t>
            </a:r>
            <a:r>
              <a:rPr lang="es-ES" sz="2801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microesclerocios</a:t>
            </a:r>
            <a:r>
              <a:rPr lang="es-ES" sz="2801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conidios)</a:t>
            </a:r>
            <a:endParaRPr lang="en-US" sz="2801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DBC7FE3-0282-EA3D-4CC8-5D9D78B53895}"/>
              </a:ext>
            </a:extLst>
          </p:cNvPr>
          <p:cNvSpPr/>
          <p:nvPr/>
        </p:nvSpPr>
        <p:spPr>
          <a:xfrm>
            <a:off x="1956384" y="9198634"/>
            <a:ext cx="6022498" cy="10420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r>
              <a:rPr lang="en-US" sz="280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Infested leaf litter (microsclerotia &amp; conidia)</a:t>
            </a:r>
          </a:p>
        </p:txBody>
      </p:sp>
      <p:pic>
        <p:nvPicPr>
          <p:cNvPr id="67" name="Picture 66" descr="A group of green leaves on a black background&#10;&#10;Description automatically generated">
            <a:extLst>
              <a:ext uri="{FF2B5EF4-FFF2-40B4-BE49-F238E27FC236}">
                <a16:creationId xmlns:a16="http://schemas.microsoft.com/office/drawing/2014/main" id="{C43E40CA-B401-C488-BFD1-E61ED5936A8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t="56466" r="16228" b="20266"/>
          <a:stretch/>
        </p:blipFill>
        <p:spPr>
          <a:xfrm rot="240749">
            <a:off x="4886248" y="9487094"/>
            <a:ext cx="3520226" cy="1800278"/>
          </a:xfrm>
          <a:prstGeom prst="rect">
            <a:avLst/>
          </a:prstGeom>
        </p:spPr>
      </p:pic>
      <p:sp>
        <p:nvSpPr>
          <p:cNvPr id="91" name="Arrow: Circular 90">
            <a:extLst>
              <a:ext uri="{FF2B5EF4-FFF2-40B4-BE49-F238E27FC236}">
                <a16:creationId xmlns:a16="http://schemas.microsoft.com/office/drawing/2014/main" id="{52840C4B-B1E6-0ED6-8729-B12A10D69A5F}"/>
              </a:ext>
            </a:extLst>
          </p:cNvPr>
          <p:cNvSpPr/>
          <p:nvPr/>
        </p:nvSpPr>
        <p:spPr>
          <a:xfrm rot="10800000" flipH="1">
            <a:off x="378959" y="14156831"/>
            <a:ext cx="3788873" cy="2747577"/>
          </a:xfrm>
          <a:prstGeom prst="circularArrow">
            <a:avLst>
              <a:gd name="adj1" fmla="val 0"/>
              <a:gd name="adj2" fmla="val 1142319"/>
              <a:gd name="adj3" fmla="val 14150224"/>
              <a:gd name="adj4" fmla="val 10800000"/>
              <a:gd name="adj5" fmla="val 60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>
              <a:solidFill>
                <a:schemeClr val="tx1"/>
              </a:solidFill>
            </a:endParaRPr>
          </a:p>
        </p:txBody>
      </p:sp>
      <p:sp>
        <p:nvSpPr>
          <p:cNvPr id="92" name="Arrow: Circular 91">
            <a:extLst>
              <a:ext uri="{FF2B5EF4-FFF2-40B4-BE49-F238E27FC236}">
                <a16:creationId xmlns:a16="http://schemas.microsoft.com/office/drawing/2014/main" id="{51D632C8-5E82-91E9-2522-DD8DF57CABAE}"/>
              </a:ext>
            </a:extLst>
          </p:cNvPr>
          <p:cNvSpPr/>
          <p:nvPr/>
        </p:nvSpPr>
        <p:spPr>
          <a:xfrm flipH="1">
            <a:off x="5421039" y="17520969"/>
            <a:ext cx="3788873" cy="2747577"/>
          </a:xfrm>
          <a:prstGeom prst="circularArrow">
            <a:avLst>
              <a:gd name="adj1" fmla="val 0"/>
              <a:gd name="adj2" fmla="val 1142319"/>
              <a:gd name="adj3" fmla="val 14150224"/>
              <a:gd name="adj4" fmla="val 10800000"/>
              <a:gd name="adj5" fmla="val 60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>
              <a:solidFill>
                <a:schemeClr val="tx1"/>
              </a:solidFill>
            </a:endParaRPr>
          </a:p>
        </p:txBody>
      </p:sp>
      <p:sp>
        <p:nvSpPr>
          <p:cNvPr id="94" name="Arrow: Circular 93">
            <a:extLst>
              <a:ext uri="{FF2B5EF4-FFF2-40B4-BE49-F238E27FC236}">
                <a16:creationId xmlns:a16="http://schemas.microsoft.com/office/drawing/2014/main" id="{B6228F7B-EF39-CEE8-7ED3-65625DCD8237}"/>
              </a:ext>
            </a:extLst>
          </p:cNvPr>
          <p:cNvSpPr/>
          <p:nvPr/>
        </p:nvSpPr>
        <p:spPr>
          <a:xfrm flipH="1" flipV="1">
            <a:off x="5590130" y="13362573"/>
            <a:ext cx="3788873" cy="2747577"/>
          </a:xfrm>
          <a:prstGeom prst="circularArrow">
            <a:avLst>
              <a:gd name="adj1" fmla="val 0"/>
              <a:gd name="adj2" fmla="val 1142319"/>
              <a:gd name="adj3" fmla="val 14150224"/>
              <a:gd name="adj4" fmla="val 10800000"/>
              <a:gd name="adj5" fmla="val 60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>
              <a:solidFill>
                <a:schemeClr val="tx1"/>
              </a:solidFill>
            </a:endParaRPr>
          </a:p>
        </p:txBody>
      </p:sp>
      <p:sp>
        <p:nvSpPr>
          <p:cNvPr id="95" name="Arrow: Circular 94">
            <a:extLst>
              <a:ext uri="{FF2B5EF4-FFF2-40B4-BE49-F238E27FC236}">
                <a16:creationId xmlns:a16="http://schemas.microsoft.com/office/drawing/2014/main" id="{B1EA7EA3-3D73-2DD5-1214-1DF7505ECCB8}"/>
              </a:ext>
            </a:extLst>
          </p:cNvPr>
          <p:cNvSpPr/>
          <p:nvPr/>
        </p:nvSpPr>
        <p:spPr>
          <a:xfrm rot="17055934" flipH="1">
            <a:off x="-297603" y="18054579"/>
            <a:ext cx="3788873" cy="2747577"/>
          </a:xfrm>
          <a:prstGeom prst="circularArrow">
            <a:avLst>
              <a:gd name="adj1" fmla="val 0"/>
              <a:gd name="adj2" fmla="val 1142319"/>
              <a:gd name="adj3" fmla="val 14150224"/>
              <a:gd name="adj4" fmla="val 10800000"/>
              <a:gd name="adj5" fmla="val 60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>
              <a:solidFill>
                <a:schemeClr val="tx1"/>
              </a:solidFill>
            </a:endParaRPr>
          </a:p>
        </p:txBody>
      </p:sp>
      <p:sp>
        <p:nvSpPr>
          <p:cNvPr id="97" name="Arrow: Circular 96">
            <a:extLst>
              <a:ext uri="{FF2B5EF4-FFF2-40B4-BE49-F238E27FC236}">
                <a16:creationId xmlns:a16="http://schemas.microsoft.com/office/drawing/2014/main" id="{40444A75-623F-C9C2-80AD-693F3017AC0F}"/>
              </a:ext>
            </a:extLst>
          </p:cNvPr>
          <p:cNvSpPr/>
          <p:nvPr/>
        </p:nvSpPr>
        <p:spPr>
          <a:xfrm rot="10800000" flipH="1">
            <a:off x="413374" y="20916513"/>
            <a:ext cx="3788873" cy="2747577"/>
          </a:xfrm>
          <a:prstGeom prst="circularArrow">
            <a:avLst>
              <a:gd name="adj1" fmla="val 0"/>
              <a:gd name="adj2" fmla="val 1142319"/>
              <a:gd name="adj3" fmla="val 14150224"/>
              <a:gd name="adj4" fmla="val 10800000"/>
              <a:gd name="adj5" fmla="val 60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>
              <a:solidFill>
                <a:schemeClr val="tx1"/>
              </a:solidFill>
            </a:endParaRPr>
          </a:p>
        </p:txBody>
      </p:sp>
      <p:sp>
        <p:nvSpPr>
          <p:cNvPr id="98" name="Arrow: Circular 97">
            <a:extLst>
              <a:ext uri="{FF2B5EF4-FFF2-40B4-BE49-F238E27FC236}">
                <a16:creationId xmlns:a16="http://schemas.microsoft.com/office/drawing/2014/main" id="{422DFD48-58CC-2E2D-1CDC-6391EDCC72C8}"/>
              </a:ext>
            </a:extLst>
          </p:cNvPr>
          <p:cNvSpPr/>
          <p:nvPr/>
        </p:nvSpPr>
        <p:spPr>
          <a:xfrm rot="4567067" flipH="1">
            <a:off x="6135745" y="20444564"/>
            <a:ext cx="3788873" cy="2747577"/>
          </a:xfrm>
          <a:prstGeom prst="circularArrow">
            <a:avLst>
              <a:gd name="adj1" fmla="val 0"/>
              <a:gd name="adj2" fmla="val 1142319"/>
              <a:gd name="adj3" fmla="val 14150224"/>
              <a:gd name="adj4" fmla="val 9834223"/>
              <a:gd name="adj5" fmla="val 60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>
              <a:solidFill>
                <a:schemeClr val="tx1"/>
              </a:solidFill>
            </a:endParaRP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4D5D04B7-96F7-222E-2E31-36CB6ACF378B}"/>
              </a:ext>
            </a:extLst>
          </p:cNvPr>
          <p:cNvSpPr/>
          <p:nvPr/>
        </p:nvSpPr>
        <p:spPr>
          <a:xfrm>
            <a:off x="4756301" y="11671305"/>
            <a:ext cx="292618" cy="2018712"/>
          </a:xfrm>
          <a:prstGeom prst="downArrow">
            <a:avLst>
              <a:gd name="adj1" fmla="val 1713"/>
              <a:gd name="adj2" fmla="val 12205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/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59D0A5D0-9F83-F29F-0CFB-2CFB5857FEEB}"/>
              </a:ext>
            </a:extLst>
          </p:cNvPr>
          <p:cNvSpPr/>
          <p:nvPr/>
        </p:nvSpPr>
        <p:spPr>
          <a:xfrm flipV="1">
            <a:off x="4790715" y="19652306"/>
            <a:ext cx="292618" cy="2018712"/>
          </a:xfrm>
          <a:prstGeom prst="downArrow">
            <a:avLst>
              <a:gd name="adj1" fmla="val 1713"/>
              <a:gd name="adj2" fmla="val 12205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8EE393A-FB25-71B0-4124-70EC194C5067}"/>
              </a:ext>
            </a:extLst>
          </p:cNvPr>
          <p:cNvSpPr/>
          <p:nvPr/>
        </p:nvSpPr>
        <p:spPr>
          <a:xfrm>
            <a:off x="3651028" y="14854373"/>
            <a:ext cx="2481054" cy="7250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C370574-9A44-D9B1-4BE5-8B16F6DE37C7}"/>
              </a:ext>
            </a:extLst>
          </p:cNvPr>
          <p:cNvSpPr/>
          <p:nvPr/>
        </p:nvSpPr>
        <p:spPr>
          <a:xfrm>
            <a:off x="3666458" y="15696036"/>
            <a:ext cx="2433700" cy="7250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Enfermedad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54CDC02-D20C-B87B-BDC0-30B1CB82C74C}"/>
              </a:ext>
            </a:extLst>
          </p:cNvPr>
          <p:cNvSpPr/>
          <p:nvPr/>
        </p:nvSpPr>
        <p:spPr>
          <a:xfrm>
            <a:off x="2435885" y="20182244"/>
            <a:ext cx="2261030" cy="7250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splash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2E2AB1F1-F5CF-3B51-53CC-3EFF03928C68}"/>
              </a:ext>
            </a:extLst>
          </p:cNvPr>
          <p:cNvSpPr/>
          <p:nvPr/>
        </p:nvSpPr>
        <p:spPr>
          <a:xfrm>
            <a:off x="5166972" y="20182244"/>
            <a:ext cx="2217875" cy="7250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Salpicadura de agua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87E8C285-C882-5F30-7294-D99F2645BF96}"/>
              </a:ext>
            </a:extLst>
          </p:cNvPr>
          <p:cNvSpPr/>
          <p:nvPr/>
        </p:nvSpPr>
        <p:spPr>
          <a:xfrm>
            <a:off x="2450517" y="11690602"/>
            <a:ext cx="2261030" cy="7250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splash, wind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95DBC9A-D483-513F-90D5-019B3574E50E}"/>
              </a:ext>
            </a:extLst>
          </p:cNvPr>
          <p:cNvSpPr/>
          <p:nvPr/>
        </p:nvSpPr>
        <p:spPr>
          <a:xfrm>
            <a:off x="5143504" y="11690602"/>
            <a:ext cx="2217875" cy="7250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Salpicadura de agua, viento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8BF2953-EB27-0F32-A6A8-081D6548AEF4}"/>
              </a:ext>
            </a:extLst>
          </p:cNvPr>
          <p:cNvSpPr/>
          <p:nvPr/>
        </p:nvSpPr>
        <p:spPr>
          <a:xfrm>
            <a:off x="2425934" y="12580423"/>
            <a:ext cx="2261030" cy="7250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overwintering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86EB075-09B0-B9C3-89DB-9B2E8DA7CE61}"/>
              </a:ext>
            </a:extLst>
          </p:cNvPr>
          <p:cNvSpPr/>
          <p:nvPr/>
        </p:nvSpPr>
        <p:spPr>
          <a:xfrm>
            <a:off x="5118921" y="12580423"/>
            <a:ext cx="2217875" cy="7250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s-E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Hibernación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3FA24F-5E67-B52F-867A-90035D2C3748}"/>
              </a:ext>
            </a:extLst>
          </p:cNvPr>
          <p:cNvSpPr/>
          <p:nvPr/>
        </p:nvSpPr>
        <p:spPr>
          <a:xfrm>
            <a:off x="-5516640" y="-5486399"/>
            <a:ext cx="20230661" cy="348324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2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13DCC7B-D2A2-B384-4D76-9D284D2BC699}"/>
              </a:ext>
            </a:extLst>
          </p:cNvPr>
          <p:cNvSpPr txBox="1"/>
          <p:nvPr/>
        </p:nvSpPr>
        <p:spPr>
          <a:xfrm>
            <a:off x="1238440" y="-5278451"/>
            <a:ext cx="7589751" cy="298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1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Names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Boxwood blight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blight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Boxwood leaf drop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Blight disease of boxwood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45D04B-74EE-367A-C9C9-A17069C426BD}"/>
              </a:ext>
            </a:extLst>
          </p:cNvPr>
          <p:cNvSpPr txBox="1"/>
          <p:nvPr/>
        </p:nvSpPr>
        <p:spPr>
          <a:xfrm>
            <a:off x="7438674" y="-5278451"/>
            <a:ext cx="7275348" cy="187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1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 causing this disease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Calonectria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pseudonaviculata</a:t>
            </a:r>
            <a:endParaRPr lang="en-US" sz="3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5FB201-FFD8-D8BA-8572-0BF63C958171}"/>
              </a:ext>
            </a:extLst>
          </p:cNvPr>
          <p:cNvCxnSpPr>
            <a:cxnSpLocks/>
          </p:cNvCxnSpPr>
          <p:nvPr/>
        </p:nvCxnSpPr>
        <p:spPr>
          <a:xfrm>
            <a:off x="7137150" y="-5090160"/>
            <a:ext cx="0" cy="2685701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BE0B7C8-189A-1A44-E998-9BC8E35D9927}"/>
              </a:ext>
            </a:extLst>
          </p:cNvPr>
          <p:cNvSpPr txBox="1"/>
          <p:nvPr/>
        </p:nvSpPr>
        <p:spPr>
          <a:xfrm>
            <a:off x="-5132220" y="-5165868"/>
            <a:ext cx="622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Boxwood Blight Uncovered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From Infection to Detection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7B5DFE-51E4-AE84-A5E8-F60C3E45AE5A}"/>
              </a:ext>
            </a:extLst>
          </p:cNvPr>
          <p:cNvSpPr txBox="1"/>
          <p:nvPr/>
        </p:nvSpPr>
        <p:spPr>
          <a:xfrm>
            <a:off x="15084362" y="-5165868"/>
            <a:ext cx="8006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7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tizón</a:t>
            </a:r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boxwood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7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descubierto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 la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infección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detección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7215BE6-0521-BF90-6587-ABA6E8EC11F0}"/>
              </a:ext>
            </a:extLst>
          </p:cNvPr>
          <p:cNvSpPr txBox="1"/>
          <p:nvPr/>
        </p:nvSpPr>
        <p:spPr>
          <a:xfrm>
            <a:off x="23113238" y="-5319757"/>
            <a:ext cx="7589751" cy="298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1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Nombres</a:t>
            </a:r>
            <a:r>
              <a:rPr lang="en-US" sz="4401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1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comunes</a:t>
            </a:r>
            <a:endParaRPr lang="en-US" sz="4401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Tizón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boxwood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enfermedad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tizón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boxwood</a:t>
            </a: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caida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hojas de boxwood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0C96EE8-7466-413E-AB98-162886A39111}"/>
              </a:ext>
            </a:extLst>
          </p:cNvPr>
          <p:cNvSpPr txBox="1"/>
          <p:nvPr/>
        </p:nvSpPr>
        <p:spPr>
          <a:xfrm>
            <a:off x="29951979" y="-5269363"/>
            <a:ext cx="82340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4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hongo</a:t>
            </a: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causante</a:t>
            </a: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4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enfermedad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43" indent="-571543">
              <a:buFont typeface="Arial" panose="020B0604020202020204" pitchFamily="34" charset="0"/>
              <a:buChar char="•"/>
            </a:pPr>
            <a:r>
              <a:rPr lang="en-US" sz="3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Calonectria</a:t>
            </a: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pseudonaviculata</a:t>
            </a:r>
            <a:endParaRPr lang="en-US" sz="3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A76BA20-B0B6-31FD-EF37-79D75ADF1E62}"/>
              </a:ext>
            </a:extLst>
          </p:cNvPr>
          <p:cNvCxnSpPr>
            <a:cxnSpLocks/>
          </p:cNvCxnSpPr>
          <p:nvPr/>
        </p:nvCxnSpPr>
        <p:spPr>
          <a:xfrm>
            <a:off x="29705184" y="-5090160"/>
            <a:ext cx="0" cy="2685701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plant&#10;&#10;Description automatically generated">
            <a:extLst>
              <a:ext uri="{FF2B5EF4-FFF2-40B4-BE49-F238E27FC236}">
                <a16:creationId xmlns:a16="http://schemas.microsoft.com/office/drawing/2014/main" id="{D2D47131-6690-75FA-204A-6BEBE3C65A4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7" t="56939" r="49621" b="12785"/>
          <a:stretch/>
        </p:blipFill>
        <p:spPr>
          <a:xfrm>
            <a:off x="23003034" y="7664691"/>
            <a:ext cx="6600377" cy="4834532"/>
          </a:xfrm>
          <a:prstGeom prst="roundRect">
            <a:avLst>
              <a:gd name="adj" fmla="val 9512"/>
            </a:avLst>
          </a:prstGeom>
          <a:ln>
            <a:noFill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A18170-3662-518B-6472-3C58F3D85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20720" r="4202"/>
          <a:stretch/>
        </p:blipFill>
        <p:spPr bwMode="auto">
          <a:xfrm>
            <a:off x="29877673" y="7626435"/>
            <a:ext cx="6755474" cy="478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35562</TotalTime>
  <Words>1173</Words>
  <Application>Microsoft Macintosh PowerPoint</Application>
  <PresentationFormat>Custom</PresentationFormat>
  <Paragraphs>113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Santamaria, Luisa</cp:lastModifiedBy>
  <cp:revision>163</cp:revision>
  <dcterms:created xsi:type="dcterms:W3CDTF">2019-07-02T13:39:34Z</dcterms:created>
  <dcterms:modified xsi:type="dcterms:W3CDTF">2025-03-27T22:32:13Z</dcterms:modified>
</cp:coreProperties>
</file>