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432" r:id="rId2"/>
    <p:sldId id="2434" r:id="rId3"/>
    <p:sldId id="270" r:id="rId4"/>
    <p:sldId id="272" r:id="rId5"/>
    <p:sldId id="273" r:id="rId6"/>
    <p:sldId id="271" r:id="rId7"/>
    <p:sldId id="2423" r:id="rId8"/>
    <p:sldId id="2426" r:id="rId9"/>
    <p:sldId id="257" r:id="rId10"/>
    <p:sldId id="2427" r:id="rId11"/>
    <p:sldId id="2425" r:id="rId12"/>
    <p:sldId id="276" r:id="rId13"/>
    <p:sldId id="277" r:id="rId14"/>
    <p:sldId id="281" r:id="rId15"/>
    <p:sldId id="282" r:id="rId16"/>
    <p:sldId id="283" r:id="rId17"/>
    <p:sldId id="256" r:id="rId18"/>
    <p:sldId id="2429" r:id="rId19"/>
    <p:sldId id="262" r:id="rId20"/>
    <p:sldId id="261" r:id="rId21"/>
    <p:sldId id="2430" r:id="rId22"/>
    <p:sldId id="2431" r:id="rId23"/>
    <p:sldId id="2428" r:id="rId24"/>
    <p:sldId id="275" r:id="rId25"/>
  </p:sldIdLst>
  <p:sldSz cx="13716000" cy="10287000"/>
  <p:notesSz cx="6858000" cy="9144000"/>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scadia Code" panose="020B0604020202020204" charset="0"/>
      <p:regular r:id="rId36"/>
      <p:bold r:id="rId37"/>
      <p:italic r:id="rId38"/>
      <p:boldItalic r:id="rId39"/>
    </p:embeddedFont>
    <p:embeddedFont>
      <p:font typeface="Clear Sans" panose="020B0604020202020204" charset="0"/>
      <p:regular r:id="rId40"/>
    </p:embeddedFont>
    <p:embeddedFont>
      <p:font typeface="Cooper Hewitt" pitchFamily="2" charset="0"/>
      <p:regular r:id="rId41"/>
      <p:italic r:id="rId42"/>
    </p:embeddedFont>
    <p:embeddedFont>
      <p:font typeface="Cooper Hewitt Bold" pitchFamily="2" charset="0"/>
      <p:regular r:id="rId43"/>
      <p:bold r:id="rId44"/>
      <p:boldItalic r:id="rId45"/>
    </p:embeddedFont>
    <p:embeddedFont>
      <p:font typeface="Cooper Hewitt Heavy" pitchFamily="2" charset="0"/>
      <p:bold r:id="rId46"/>
      <p:boldItalic r:id="rId47"/>
    </p:embeddedFont>
    <p:embeddedFont>
      <p:font typeface="Cooper Hewitt Thin" pitchFamily="2" charset="0"/>
      <p:regular r:id="rId48"/>
      <p:italic r:id="rId49"/>
    </p:embeddedFont>
    <p:embeddedFont>
      <p:font typeface="Inter Black" panose="02000503000000020004" pitchFamily="2" charset="0"/>
      <p:bold r:id="rId50"/>
      <p:boldItalic r:id="rId51"/>
    </p:embeddedFont>
    <p:embeddedFont>
      <p:font typeface="Open Sans 1" panose="020B0604020202020204" charset="0"/>
      <p:regular r:id="rId52"/>
    </p:embeddedFont>
    <p:embeddedFont>
      <p:font typeface="Open Sans 1 Bold" panose="020B0604020202020204" charset="0"/>
      <p:regular r:id="rId53"/>
    </p:embeddedFont>
    <p:embeddedFont>
      <p:font typeface="Open Sauce" panose="020B0604020202020204" charset="0"/>
      <p:regular r:id="rId54"/>
    </p:embeddedFont>
    <p:embeddedFont>
      <p:font typeface="Open Sauce Bold"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D41"/>
    <a:srgbClr val="2AD2C5"/>
    <a:srgbClr val="1473EC"/>
    <a:srgbClr val="FF9E1A"/>
    <a:srgbClr val="24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30870" autoAdjust="0"/>
  </p:normalViewPr>
  <p:slideViewPr>
    <p:cSldViewPr>
      <p:cViewPr>
        <p:scale>
          <a:sx n="24" d="100"/>
          <a:sy n="24" d="100"/>
        </p:scale>
        <p:origin x="1248" y="18"/>
      </p:cViewPr>
      <p:guideLst>
        <p:guide orient="horz" pos="2160"/>
        <p:guide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33" d="100"/>
          <a:sy n="133" d="100"/>
        </p:scale>
        <p:origin x="853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61C819-EAA0-44FD-91BB-36C7F489AE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61FDAED-3988-478A-839A-218B8B0871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B2A18E-0AA9-4E5B-9D71-F50E60A7C8CB}" type="datetimeFigureOut">
              <a:rPr lang="en-US" smtClean="0"/>
              <a:t>9/17/2025</a:t>
            </a:fld>
            <a:endParaRPr lang="en-US" dirty="0"/>
          </a:p>
        </p:txBody>
      </p:sp>
      <p:sp>
        <p:nvSpPr>
          <p:cNvPr id="4" name="Footer Placeholder 3">
            <a:extLst>
              <a:ext uri="{FF2B5EF4-FFF2-40B4-BE49-F238E27FC236}">
                <a16:creationId xmlns:a16="http://schemas.microsoft.com/office/drawing/2014/main" id="{DE596EE0-1992-4587-B81B-D3A7C49DF5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989266-00EE-4D56-A353-25C61425CB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2E63DA-F338-4C5D-B4D1-F8BD90D15C6B}" type="slidenum">
              <a:rPr lang="en-US" smtClean="0"/>
              <a:t>‹#›</a:t>
            </a:fld>
            <a:endParaRPr lang="en-US" dirty="0"/>
          </a:p>
        </p:txBody>
      </p:sp>
    </p:spTree>
    <p:extLst>
      <p:ext uri="{BB962C8B-B14F-4D97-AF65-F5344CB8AC3E}">
        <p14:creationId xmlns:p14="http://schemas.microsoft.com/office/powerpoint/2010/main" val="45992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17.09.2025</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5361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David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work is really all about this cycle here. And I will turn it over to David, the one with actual military service on this.</a:t>
            </a: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Sarah</a:t>
            </a:r>
          </a:p>
          <a:p>
            <a:endParaRPr lang="en-US" dirty="0"/>
          </a:p>
          <a:p>
            <a:r>
              <a:rPr lang="en-US" dirty="0"/>
              <a:t>I’m going to go quickly through these next slides, with the goal of sharing a few of the efforts our team is making making to equip chaplains with evidence-based tools and validate the benefits on the areas the DoD cares about most.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15711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Sarah</a:t>
            </a:r>
          </a:p>
          <a:p>
            <a:endParaRPr lang="en-US" dirty="0"/>
          </a:p>
          <a:p>
            <a:r>
              <a:rPr lang="en-US" dirty="0"/>
              <a:t>GBT piloted among 44 couples</a:t>
            </a:r>
          </a:p>
          <a:p>
            <a:endParaRPr lang="en-US" dirty="0"/>
          </a:p>
          <a:p>
            <a:r>
              <a:rPr lang="en-US" dirty="0"/>
              <a:t>happy to share more details</a:t>
            </a:r>
          </a:p>
          <a:p>
            <a:endParaRPr lang="en-US" dirty="0"/>
          </a:p>
          <a:p>
            <a:r>
              <a:rPr lang="en-US" dirty="0"/>
              <a:t>For now give a snapshot of the feedback they gave us about GBT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67147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24765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Gold standard science design for establishing a program’s effectiveness, which adheres to the recent executive order, requiring gold standard science practices</a:t>
            </a: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09784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Fun one because it </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10174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69529acd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69529ac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Sarah</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369529acde_2_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David</a:t>
            </a:r>
            <a:endParaRPr dirty="0"/>
          </a:p>
        </p:txBody>
      </p:sp>
      <p:sp>
        <p:nvSpPr>
          <p:cNvPr id="141" name="Google Shape;141;g3369529acde_2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As you may have noticed, David is the one with the Doctorate in ministry and I am the one with the PhD. That means that I am the nerdy researcher. My goal for today is to share a bit about how we’ve seen research and ministry come together in a beautiful symbiosis. It really mirrors the path that David and I took to becoming a team. My program of research is centered around military couples and interpersonal relationships. So David and I are a bit of an odd couple in terms of our very different backgrounds and areas of focus, but we teamed up because each of us came to the conclusion that while research and chaplaincy may also seem like an odd couple at first blush, but really are a perfect match.</a:t>
            </a:r>
          </a:p>
          <a:p>
            <a:endParaRPr lang="en-US" dirty="0"/>
          </a:p>
          <a:p>
            <a:r>
              <a:rPr lang="en-US" dirty="0"/>
              <a:t>I am going to start with a focus on relationship education because this is what first had me knocking on David’s door. </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28375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This is a grant proposal we are working on right now, so you all are among the first to get to see it.</a:t>
            </a:r>
          </a:p>
          <a:p>
            <a:endParaRPr lang="en-US" dirty="0"/>
          </a:p>
          <a:p>
            <a:r>
              <a:rPr lang="en-US" dirty="0"/>
              <a:t>This proposal is really based on everything we’ve been talking about. We know that chaplains have been doing primary prevention before that term even existed. But to quote my research partner here, You don’t count if you don’t count.  Chaplains aren’t often are not getting credit for the benefits they are bringing to the table. Which means when budgets are being tightened, it is these sorts of programs often most feeling the squeeze.</a:t>
            </a:r>
          </a:p>
          <a:p>
            <a:endParaRPr lang="en-US" dirty="0"/>
          </a:p>
          <a:p>
            <a:r>
              <a:rPr lang="en-US" dirty="0"/>
              <a:t>So this study is looking to use existing administrative and medical data to compare those that attended a Navy chaplain-led event to a matched group that didn’t attend</a:t>
            </a:r>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1020785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So again, wanting to use my nerdy research knowledge that I spent way too many years in school for to validate the what our service members are telling chaplains day in and day out: that these programs are changing lives.</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2331545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33076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371119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In 2020, DoD released DODI 6400.09 which established a formal policy that rather than waiting for service members to experience harmful, readiness-limiting behaviors such as suicidal thoughts and behaviors, alcohol and substance misuse, violence and harassment, the DoD wanted to be proactive in preventing these. The goal is to focus on factors that can help minimize the changes of these behaviors ever occurring, rather than trying to jump in after the damage is done. Basically, </a:t>
            </a:r>
            <a:r>
              <a:rPr lang="en-US" sz="1200" b="0" i="0" kern="1200" dirty="0">
                <a:solidFill>
                  <a:schemeClr val="tx1"/>
                </a:solidFill>
                <a:effectLst/>
                <a:latin typeface="+mn-lt"/>
                <a:ea typeface="+mn-ea"/>
                <a:cs typeface="+mn-cs"/>
              </a:rPr>
              <a:t>An ounce of prevention is worth a pound of cure</a:t>
            </a:r>
            <a:endParaRPr lang="en-US" dirty="0"/>
          </a:p>
          <a:p>
            <a:endParaRPr lang="en-US" dirty="0"/>
          </a:p>
          <a:p>
            <a:r>
              <a:rPr lang="en-US" dirty="0"/>
              <a:t>The DODI outlined a wish list what prevention should look like. </a:t>
            </a:r>
          </a:p>
          <a:p>
            <a:endParaRPr lang="en-US" dirty="0"/>
          </a:p>
          <a:p>
            <a:r>
              <a:rPr lang="en-US" dirty="0"/>
              <a:t>Evidence-supported, invest in activities that have been shown to give positive outcomes</a:t>
            </a:r>
          </a:p>
          <a:p>
            <a:endParaRPr lang="en-US" dirty="0"/>
          </a:p>
          <a:p>
            <a:r>
              <a:rPr lang="en-US" dirty="0"/>
              <a:t>Cross-cutting, meaning that any prevention activity is expected to show benefits on multiple fronts. The intention is that every dollar, every hour, and every resource invested in prevention yields a multifaceted return, producing a cascading effect of positive outcomes across the spectrum of harmful behaviors. </a:t>
            </a:r>
          </a:p>
          <a:p>
            <a:endParaRPr lang="en-US" dirty="0"/>
          </a:p>
          <a:p>
            <a:r>
              <a:rPr lang="en-US" dirty="0"/>
              <a:t>In order to achieve this, the goal is to get as upstream as possible so that a single degree of change in someone's trajectory can really impact where they end up landing.</a:t>
            </a:r>
          </a:p>
          <a:p>
            <a:endParaRPr lang="en-US" dirty="0"/>
          </a:p>
          <a:p>
            <a:r>
              <a:rPr lang="en-US" dirty="0"/>
              <a:t>Of course, there are also the practical realities of rolling something out in the DoD. So the </a:t>
            </a:r>
            <a:r>
              <a:rPr lang="en-US" dirty="0" err="1"/>
              <a:t>DoDI</a:t>
            </a:r>
            <a:r>
              <a:rPr lang="en-US" dirty="0"/>
              <a:t> emphasizes activities that are not reliant on medical personnel, that there is flexible delivery and that these are activities SMs will actually engage with.</a:t>
            </a:r>
          </a:p>
          <a:p>
            <a:endParaRPr lang="en-US" dirty="0"/>
          </a:p>
          <a:p>
            <a:r>
              <a:rPr lang="en-US" dirty="0"/>
              <a:t>And this </a:t>
            </a:r>
            <a:r>
              <a:rPr lang="en-US" dirty="0" err="1"/>
              <a:t>DoDI</a:t>
            </a:r>
            <a:r>
              <a:rPr lang="en-US" dirty="0"/>
              <a:t> is where my whole career changed. I read this and it was like the heavens opened up and there was a choir of angels singing opus to this </a:t>
            </a:r>
            <a:r>
              <a:rPr lang="en-US" dirty="0" err="1"/>
              <a:t>DoDI</a:t>
            </a:r>
            <a:r>
              <a:rPr lang="en-US" dirty="0"/>
              <a:t>. Because as I read, I saw every one of their boxes being ticked. </a:t>
            </a:r>
          </a:p>
          <a:p>
            <a:endParaRPr lang="en-US" dirty="0"/>
          </a:p>
          <a:p>
            <a:r>
              <a:rPr lang="en-US" dirty="0"/>
              <a:t>What was the thing that perfectly aligned with everyone of these </a:t>
            </a:r>
            <a:r>
              <a:rPr lang="en-US" dirty="0" err="1"/>
              <a:t>wishlist</a:t>
            </a:r>
            <a:r>
              <a:rPr lang="en-US" dirty="0"/>
              <a:t> items?</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65473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Relationship education. These a group workshops or retreats that are focused on teaching couples skills to create healthier, more fulfilling, more long-lasting romantic relationships. It ticks every single one of these boxes.</a:t>
            </a:r>
          </a:p>
          <a:p>
            <a:endParaRPr lang="en-US" dirty="0"/>
          </a:p>
          <a:p>
            <a:r>
              <a:rPr lang="en-US" dirty="0"/>
              <a:t>Fun fact: According to the people that created the first modern, evidence-based relationship education program, Navy chaplains were the first to bring relationship education to the DoD nearly 40 years ago. And it wasn’t supposed to be that way. A man named Bill Coffin, who was working with Navy Fleet and Family, before it was called that, saw a research article about a relationship education program being created and asked the researchers to train some Navy folks. A chaplain happened to have an office in the same hallway as Bill and asked to join the training. After the training there was enthusiasm for the program, the Fleet and Family folks had full plates and were hesitant to invest the time and resources to champion this. And so the chaplain volunteered. And this is what I’ve seen time and time again. It is our military chaplains who have recognized from the beginning that sustaining a lethal fighting force is dependent on our warfighters being healthy, whole, and fulfilled individuals. Basically, they’ve been doing this primary prevention thing, before it was cool.</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21720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As an example, this is a page from that </a:t>
            </a:r>
            <a:r>
              <a:rPr lang="en-US" dirty="0" err="1"/>
              <a:t>DoDI</a:t>
            </a:r>
            <a:r>
              <a:rPr lang="en-US" dirty="0"/>
              <a:t>, and the skills development that they wanted are aligned with relationship education programs</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37860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13393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But relationship education of course is only one of the areas chaplains work to support our warfighters. More broadly the goal is to support spiritual health. And this as well, fits within the primary prevention frame work. Spiritual health is cross cutting, associated with lower frequency or severity of harmful, readiness-limiting behaviors </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47474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So when look at primary prevention we see two incredibly powerful predictors of functioning, that cut-across all of the various harmful behaviors the DoD wants to prevent.</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12188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a:t>Sarah</a:t>
            </a:r>
          </a:p>
          <a:p>
            <a:endParaRPr lang="en-US" dirty="0"/>
          </a:p>
          <a:p>
            <a:r>
              <a:rPr lang="en-US" dirty="0"/>
              <a:t>And these overlap with our chaplains. Chaplain led events are an existing, staffed and funded avenue for reducing harmful behaviors and increasing warfighter readiness.</a:t>
            </a:r>
          </a:p>
          <a:p>
            <a:endParaRPr lang="en-US" dirty="0"/>
          </a:p>
          <a:p>
            <a:r>
              <a:rPr lang="en-US" dirty="0"/>
              <a:t>And this </a:t>
            </a:r>
            <a:r>
              <a:rPr lang="en-US" dirty="0" err="1"/>
              <a:t>venn</a:t>
            </a:r>
            <a:r>
              <a:rPr lang="en-US" dirty="0"/>
              <a:t> diagram here is why David and I found ourselves teaming up. </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415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130425"/>
            <a:ext cx="5829300" cy="1470025"/>
          </a:xfrm>
        </p:spPr>
        <p:txBody>
          <a:bodyPr/>
          <a:lstStyle/>
          <a:p>
            <a:r>
              <a:rPr lang="en-US"/>
              <a:t>Click to edit Master title style</a:t>
            </a:r>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BA3E79-629B-47FE-8180-AD7688B59544}"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7075F2-16B0-4140-B538-6123E33BFA58}"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39"/>
            <a:ext cx="15430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9"/>
            <a:ext cx="4514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AB8C13-7A7C-4B67-9E5D-9F4D7D8A7B26}"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942975" y="876227"/>
            <a:ext cx="11830050" cy="1176522"/>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rgbClr val="006FF1"/>
              </a:buClr>
              <a:buSzPts val="1400"/>
              <a:buNone/>
              <a:defRPr>
                <a:solidFill>
                  <a:srgbClr val="29800E"/>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5" name="Google Shape;65;p16"/>
          <p:cNvSpPr txBox="1">
            <a:spLocks noGrp="1"/>
          </p:cNvSpPr>
          <p:nvPr>
            <p:ph type="sldNum" idx="12"/>
          </p:nvPr>
        </p:nvSpPr>
        <p:spPr>
          <a:xfrm>
            <a:off x="12773025" y="9063642"/>
            <a:ext cx="738990" cy="547688"/>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dirty="0"/>
          </a:p>
        </p:txBody>
      </p:sp>
      <p:sp>
        <p:nvSpPr>
          <p:cNvPr id="66" name="Google Shape;66;p16"/>
          <p:cNvSpPr txBox="1">
            <a:spLocks noGrp="1"/>
          </p:cNvSpPr>
          <p:nvPr>
            <p:ph type="body" idx="1"/>
          </p:nvPr>
        </p:nvSpPr>
        <p:spPr>
          <a:xfrm>
            <a:off x="942975" y="2394698"/>
            <a:ext cx="11830050" cy="6238876"/>
          </a:xfrm>
          <a:prstGeom prst="rect">
            <a:avLst/>
          </a:prstGeom>
          <a:noFill/>
          <a:ln w="9525" cap="flat" cmpd="sng">
            <a:noFill/>
            <a:prstDash val="solid"/>
            <a:round/>
            <a:headEnd type="none" w="sm" len="sm"/>
            <a:tailEnd type="none" w="sm" len="sm"/>
          </a:ln>
        </p:spPr>
        <p:txBody>
          <a:bodyPr spcFirstLastPara="1" wrap="square" lIns="68575" tIns="34275" rIns="68575" bIns="34275" anchor="t" anchorCtr="0">
            <a:normAutofit/>
          </a:bodyPr>
          <a:lstStyle>
            <a:lvl1pPr marL="685800" lvl="0" indent="-476250" algn="l">
              <a:lnSpc>
                <a:spcPct val="130000"/>
              </a:lnSpc>
              <a:spcBef>
                <a:spcPts val="0"/>
              </a:spcBef>
              <a:spcAft>
                <a:spcPts val="0"/>
              </a:spcAft>
              <a:buClr>
                <a:srgbClr val="D67A00"/>
              </a:buClr>
              <a:buSzPts val="1400"/>
              <a:buChar char="•"/>
              <a:defRPr>
                <a:solidFill>
                  <a:sysClr val="windowText" lastClr="000000"/>
                </a:solidFill>
              </a:defRPr>
            </a:lvl1pPr>
            <a:lvl2pPr marL="1371600" lvl="1" indent="-476250" algn="l">
              <a:lnSpc>
                <a:spcPct val="130000"/>
              </a:lnSpc>
              <a:spcBef>
                <a:spcPts val="1200"/>
              </a:spcBef>
              <a:spcAft>
                <a:spcPts val="0"/>
              </a:spcAft>
              <a:buSzPts val="1400"/>
              <a:buChar char="•"/>
              <a:defRPr/>
            </a:lvl2pPr>
            <a:lvl3pPr marL="2057400" lvl="2" indent="-476250" algn="l">
              <a:lnSpc>
                <a:spcPct val="130000"/>
              </a:lnSpc>
              <a:spcBef>
                <a:spcPts val="1200"/>
              </a:spcBef>
              <a:spcAft>
                <a:spcPts val="0"/>
              </a:spcAft>
              <a:buSzPts val="1400"/>
              <a:buChar char="•"/>
              <a:defRPr/>
            </a:lvl3pPr>
            <a:lvl4pPr marL="2743200" lvl="3" indent="-476250" algn="l">
              <a:lnSpc>
                <a:spcPct val="130000"/>
              </a:lnSpc>
              <a:spcBef>
                <a:spcPts val="1200"/>
              </a:spcBef>
              <a:spcAft>
                <a:spcPts val="0"/>
              </a:spcAft>
              <a:buSzPts val="1400"/>
              <a:buChar char="•"/>
              <a:defRPr/>
            </a:lvl4pPr>
            <a:lvl5pPr marL="3429000" lvl="4" indent="-476250" algn="l">
              <a:lnSpc>
                <a:spcPct val="130000"/>
              </a:lnSpc>
              <a:spcBef>
                <a:spcPts val="1200"/>
              </a:spcBef>
              <a:spcAft>
                <a:spcPts val="0"/>
              </a:spcAft>
              <a:buSzPts val="1400"/>
              <a:buChar char="•"/>
              <a:defRPr/>
            </a:lvl5pPr>
            <a:lvl6pPr marL="4114800" lvl="5" indent="-476250" algn="l">
              <a:lnSpc>
                <a:spcPct val="90000"/>
              </a:lnSpc>
              <a:spcBef>
                <a:spcPts val="1200"/>
              </a:spcBef>
              <a:spcAft>
                <a:spcPts val="0"/>
              </a:spcAft>
              <a:buClr>
                <a:schemeClr val="dk1"/>
              </a:buClr>
              <a:buSzPts val="1400"/>
              <a:buChar char="•"/>
              <a:defRPr/>
            </a:lvl6pPr>
            <a:lvl7pPr marL="4800600" lvl="6" indent="-476250" algn="l">
              <a:lnSpc>
                <a:spcPct val="90000"/>
              </a:lnSpc>
              <a:spcBef>
                <a:spcPts val="600"/>
              </a:spcBef>
              <a:spcAft>
                <a:spcPts val="0"/>
              </a:spcAft>
              <a:buClr>
                <a:schemeClr val="dk1"/>
              </a:buClr>
              <a:buSzPts val="1400"/>
              <a:buChar char="•"/>
              <a:defRPr/>
            </a:lvl7pPr>
            <a:lvl8pPr marL="5486400" lvl="7" indent="-476250" algn="l">
              <a:lnSpc>
                <a:spcPct val="90000"/>
              </a:lnSpc>
              <a:spcBef>
                <a:spcPts val="600"/>
              </a:spcBef>
              <a:spcAft>
                <a:spcPts val="0"/>
              </a:spcAft>
              <a:buClr>
                <a:schemeClr val="dk1"/>
              </a:buClr>
              <a:buSzPts val="1400"/>
              <a:buChar char="•"/>
              <a:defRPr/>
            </a:lvl8pPr>
            <a:lvl9pPr marL="6172200" lvl="8" indent="-476250" algn="l">
              <a:lnSpc>
                <a:spcPct val="90000"/>
              </a:lnSpc>
              <a:spcBef>
                <a:spcPts val="600"/>
              </a:spcBef>
              <a:spcAft>
                <a:spcPts val="0"/>
              </a:spcAft>
              <a:buClr>
                <a:schemeClr val="dk1"/>
              </a:buClr>
              <a:buSzPts val="1400"/>
              <a:buChar char="•"/>
              <a:defRPr/>
            </a:lvl9pPr>
          </a:lstStyle>
          <a:p>
            <a:endParaRPr dirty="0"/>
          </a:p>
        </p:txBody>
      </p:sp>
      <p:pic>
        <p:nvPicPr>
          <p:cNvPr id="6" name="Picture 5">
            <a:extLst>
              <a:ext uri="{FF2B5EF4-FFF2-40B4-BE49-F238E27FC236}">
                <a16:creationId xmlns:a16="http://schemas.microsoft.com/office/drawing/2014/main" id="{2521519A-58FE-4C6E-99F2-021E410FEB24}"/>
              </a:ext>
            </a:extLst>
          </p:cNvPr>
          <p:cNvPicPr>
            <a:picLocks noChangeAspect="1"/>
          </p:cNvPicPr>
          <p:nvPr userDrawn="1"/>
        </p:nvPicPr>
        <p:blipFill>
          <a:blip r:embed="rId2"/>
          <a:stretch>
            <a:fillRect/>
          </a:stretch>
        </p:blipFill>
        <p:spPr>
          <a:xfrm>
            <a:off x="10059427" y="8818546"/>
            <a:ext cx="2713598" cy="1037880"/>
          </a:xfrm>
          <a:prstGeom prst="rect">
            <a:avLst/>
          </a:prstGeom>
        </p:spPr>
      </p:pic>
    </p:spTree>
    <p:extLst>
      <p:ext uri="{BB962C8B-B14F-4D97-AF65-F5344CB8AC3E}">
        <p14:creationId xmlns:p14="http://schemas.microsoft.com/office/powerpoint/2010/main" val="257891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rgbClr val="D67A00"/>
        </a:solidFill>
        <a:effectLst/>
      </p:bgPr>
    </p:bg>
    <p:spTree>
      <p:nvGrpSpPr>
        <p:cNvPr id="1" name="Shape 83"/>
        <p:cNvGrpSpPr/>
        <p:nvPr/>
      </p:nvGrpSpPr>
      <p:grpSpPr>
        <a:xfrm>
          <a:off x="0" y="0"/>
          <a:ext cx="0" cy="0"/>
          <a:chOff x="0" y="0"/>
          <a:chExt cx="0" cy="0"/>
        </a:xfrm>
      </p:grpSpPr>
      <p:sp>
        <p:nvSpPr>
          <p:cNvPr id="87" name="Google Shape;87;p19"/>
          <p:cNvSpPr txBox="1">
            <a:spLocks noGrp="1"/>
          </p:cNvSpPr>
          <p:nvPr>
            <p:ph type="title"/>
          </p:nvPr>
        </p:nvSpPr>
        <p:spPr>
          <a:xfrm>
            <a:off x="2029410" y="2272032"/>
            <a:ext cx="9657184" cy="4708312"/>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lt1"/>
              </a:buClr>
              <a:buSzPts val="3800"/>
              <a:buFont typeface="Inter Black"/>
              <a:buNone/>
              <a:defRPr sz="570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54389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F8DB3-0A6F-41B2-BFF0-033515F6494B}"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1"/>
            <a:ext cx="58293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B2365-62AD-4979-B67B-436085708845}" type="datetime1">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0A67D2-1DAE-4065-8147-FD6496E519F7}"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535113"/>
            <a:ext cx="30301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174875"/>
            <a:ext cx="303014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535113"/>
            <a:ext cx="30313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174875"/>
            <a:ext cx="30313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3415A8-074C-49FD-B352-78B195F876FC}" type="datetime1">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93DA7D-3020-4018-A07F-630506D16968}" type="datetime1">
              <a:rPr lang="en-US" smtClean="0"/>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98D4E-5EE2-45D9-A820-CECC45466430}" type="datetime1">
              <a:rPr lang="en-US" smtClean="0"/>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963400" y="9791700"/>
            <a:ext cx="16002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73050"/>
            <a:ext cx="225623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73051"/>
            <a:ext cx="383381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435101"/>
            <a:ext cx="22562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CAD358-A5EC-47ED-896B-C2B97B234BE3}"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612775"/>
            <a:ext cx="41148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91B849-B5B6-4D4D-9FE4-666AC6BE5205}" type="datetime1">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1"/>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71800" y="7734300"/>
            <a:ext cx="1600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7354A2-1474-4572-A7DE-4C7684A1CE0B}" type="datetime1">
              <a:rPr lang="en-US" smtClean="0"/>
              <a:t>9/17/2025</a:t>
            </a:fld>
            <a:endParaRPr lang="en-US" dirty="0"/>
          </a:p>
        </p:txBody>
      </p:sp>
      <p:sp>
        <p:nvSpPr>
          <p:cNvPr id="5" name="Footer Placeholder 4"/>
          <p:cNvSpPr>
            <a:spLocks noGrp="1"/>
          </p:cNvSpPr>
          <p:nvPr>
            <p:ph type="ftr" sz="quarter" idx="3"/>
          </p:nvPr>
        </p:nvSpPr>
        <p:spPr>
          <a:xfrm>
            <a:off x="-3429000" y="6591300"/>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963400" y="9791700"/>
            <a:ext cx="160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4" r:id="rId1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Sarah.Carter.ctr@usuhs.edu"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mailto:david.bynum.ctr@usuh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notesSlide" Target="../notesSlides/notesSlide7.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73EC"/>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315F56-052B-428C-8B38-0970784E171A}"/>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
        <p:nvSpPr>
          <p:cNvPr id="4" name="TextBox 3">
            <a:extLst>
              <a:ext uri="{FF2B5EF4-FFF2-40B4-BE49-F238E27FC236}">
                <a16:creationId xmlns:a16="http://schemas.microsoft.com/office/drawing/2014/main" id="{A79228CC-8A9A-483A-A739-F4E0E48FEB43}"/>
              </a:ext>
            </a:extLst>
          </p:cNvPr>
          <p:cNvSpPr txBox="1"/>
          <p:nvPr/>
        </p:nvSpPr>
        <p:spPr>
          <a:xfrm>
            <a:off x="1066800" y="2610726"/>
            <a:ext cx="11353800" cy="2554545"/>
          </a:xfrm>
          <a:prstGeom prst="rect">
            <a:avLst/>
          </a:prstGeom>
          <a:noFill/>
        </p:spPr>
        <p:txBody>
          <a:bodyPr wrap="square" rtlCol="0">
            <a:spAutoFit/>
          </a:bodyPr>
          <a:lstStyle/>
          <a:p>
            <a:r>
              <a:rPr lang="en-US" sz="8000" dirty="0">
                <a:latin typeface="Cooper Hewitt Heavy" pitchFamily="2" charset="0"/>
                <a:ea typeface="Cooper Hewitt Heavy" pitchFamily="2" charset="0"/>
              </a:rPr>
              <a:t>How Research Supports Chaplaincy</a:t>
            </a:r>
          </a:p>
        </p:txBody>
      </p:sp>
      <p:sp>
        <p:nvSpPr>
          <p:cNvPr id="5" name="TextBox 4">
            <a:extLst>
              <a:ext uri="{FF2B5EF4-FFF2-40B4-BE49-F238E27FC236}">
                <a16:creationId xmlns:a16="http://schemas.microsoft.com/office/drawing/2014/main" id="{4183CDEF-EEE8-4DB2-AE6B-D4FE0A464A51}"/>
              </a:ext>
            </a:extLst>
          </p:cNvPr>
          <p:cNvSpPr txBox="1"/>
          <p:nvPr/>
        </p:nvSpPr>
        <p:spPr>
          <a:xfrm>
            <a:off x="1099457" y="5676900"/>
            <a:ext cx="11353800" cy="1569660"/>
          </a:xfrm>
          <a:prstGeom prst="rect">
            <a:avLst/>
          </a:prstGeom>
          <a:noFill/>
        </p:spPr>
        <p:txBody>
          <a:bodyPr wrap="square" rtlCol="0">
            <a:spAutoFit/>
          </a:bodyPr>
          <a:lstStyle/>
          <a:p>
            <a:r>
              <a:rPr lang="en-US" sz="4800" dirty="0">
                <a:latin typeface="Cooper Hewitt Thin" pitchFamily="2" charset="0"/>
                <a:ea typeface="Cooper Hewitt Thin" pitchFamily="2" charset="0"/>
              </a:rPr>
              <a:t>David Bynum, </a:t>
            </a:r>
            <a:r>
              <a:rPr lang="en-US" sz="4800" dirty="0" err="1">
                <a:latin typeface="Cooper Hewitt Thin" pitchFamily="2" charset="0"/>
                <a:ea typeface="Cooper Hewitt Thin" pitchFamily="2" charset="0"/>
              </a:rPr>
              <a:t>D.Min</a:t>
            </a:r>
            <a:r>
              <a:rPr lang="en-US" sz="4800" dirty="0">
                <a:latin typeface="Cooper Hewitt Thin" pitchFamily="2" charset="0"/>
                <a:ea typeface="Cooper Hewitt Thin" pitchFamily="2" charset="0"/>
              </a:rPr>
              <a:t>.</a:t>
            </a:r>
          </a:p>
          <a:p>
            <a:r>
              <a:rPr lang="en-US" sz="4800" dirty="0">
                <a:latin typeface="Cooper Hewitt Thin" pitchFamily="2" charset="0"/>
                <a:ea typeface="Cooper Hewitt Thin" pitchFamily="2" charset="0"/>
              </a:rPr>
              <a:t>Sarah Carter, Ph.D.</a:t>
            </a:r>
          </a:p>
        </p:txBody>
      </p:sp>
    </p:spTree>
    <p:extLst>
      <p:ext uri="{BB962C8B-B14F-4D97-AF65-F5344CB8AC3E}">
        <p14:creationId xmlns:p14="http://schemas.microsoft.com/office/powerpoint/2010/main" val="200492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Blue">
            <a:extLst>
              <a:ext uri="{FF2B5EF4-FFF2-40B4-BE49-F238E27FC236}">
                <a16:creationId xmlns:a16="http://schemas.microsoft.com/office/drawing/2014/main" id="{B873C895-777A-4C25-83AD-C09438840C55}"/>
              </a:ext>
            </a:extLst>
          </p:cNvPr>
          <p:cNvSpPr/>
          <p:nvPr/>
        </p:nvSpPr>
        <p:spPr>
          <a:xfrm>
            <a:off x="4173032" y="4229100"/>
            <a:ext cx="3429000" cy="3429000"/>
          </a:xfrm>
          <a:prstGeom prst="ellipse">
            <a:avLst/>
          </a:prstGeom>
          <a:solidFill>
            <a:srgbClr val="1473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TextBox 30"/>
          <p:cNvSpPr txBox="1"/>
          <p:nvPr/>
        </p:nvSpPr>
        <p:spPr>
          <a:xfrm>
            <a:off x="771525" y="2021682"/>
            <a:ext cx="12074205" cy="514436"/>
          </a:xfrm>
          <a:prstGeom prst="rect">
            <a:avLst/>
          </a:prstGeom>
        </p:spPr>
        <p:txBody>
          <a:bodyPr lIns="0" tIns="0" rIns="0" bIns="0" rtlCol="0" anchor="t">
            <a:spAutoFit/>
          </a:bodyPr>
          <a:lstStyle/>
          <a:p>
            <a:pPr>
              <a:lnSpc>
                <a:spcPts val="3787"/>
              </a:lnSpc>
            </a:pPr>
            <a:r>
              <a:rPr lang="en-US" sz="4400" b="1" dirty="0">
                <a:solidFill>
                  <a:srgbClr val="0D1D41"/>
                </a:solidFill>
                <a:latin typeface="Calibri" panose="020F0502020204030204" pitchFamily="34" charset="0"/>
                <a:ea typeface="Calibri" panose="020F0502020204030204" pitchFamily="34" charset="0"/>
                <a:cs typeface="Calibri" panose="020F0502020204030204" pitchFamily="34" charset="0"/>
                <a:sym typeface="Cooper Hewitt Bold"/>
              </a:rPr>
              <a:t>Chaplains as Force Multipliers</a:t>
            </a:r>
          </a:p>
        </p:txBody>
      </p:sp>
      <p:sp>
        <p:nvSpPr>
          <p:cNvPr id="76" name="!!Green">
            <a:extLst>
              <a:ext uri="{FF2B5EF4-FFF2-40B4-BE49-F238E27FC236}">
                <a16:creationId xmlns:a16="http://schemas.microsoft.com/office/drawing/2014/main" id="{8EA7E7C6-1853-4C34-BAD6-083747C4C44B}"/>
              </a:ext>
            </a:extLst>
          </p:cNvPr>
          <p:cNvSpPr/>
          <p:nvPr/>
        </p:nvSpPr>
        <p:spPr>
          <a:xfrm>
            <a:off x="6096000" y="4249272"/>
            <a:ext cx="3429000" cy="3429000"/>
          </a:xfrm>
          <a:prstGeom prst="ellipse">
            <a:avLst/>
          </a:prstGeom>
          <a:solidFill>
            <a:srgbClr val="2AD2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9">
            <a:extLst>
              <a:ext uri="{FF2B5EF4-FFF2-40B4-BE49-F238E27FC236}">
                <a16:creationId xmlns:a16="http://schemas.microsoft.com/office/drawing/2014/main" id="{1ABCB44E-04DC-4860-9C4D-577C083AB265}"/>
              </a:ext>
            </a:extLst>
          </p:cNvPr>
          <p:cNvSpPr>
            <a:spLocks noGrp="1"/>
          </p:cNvSpPr>
          <p:nvPr>
            <p:ph type="sldNum" sz="quarter" idx="12"/>
          </p:nvPr>
        </p:nvSpPr>
        <p:spPr/>
        <p:txBody>
          <a:bodyPr/>
          <a:lstStyle/>
          <a:p>
            <a:fld id="{B6F15528-21DE-4FAA-801E-634DDDAF4B2B}" type="slidenum">
              <a:rPr lang="en-US" smtClean="0"/>
              <a:pPr/>
              <a:t>10</a:t>
            </a:fld>
            <a:endParaRPr lang="en-US" dirty="0"/>
          </a:p>
        </p:txBody>
      </p:sp>
      <p:grpSp>
        <p:nvGrpSpPr>
          <p:cNvPr id="7" name="!!Outcomes2">
            <a:extLst>
              <a:ext uri="{FF2B5EF4-FFF2-40B4-BE49-F238E27FC236}">
                <a16:creationId xmlns:a16="http://schemas.microsoft.com/office/drawing/2014/main" id="{479B985C-F24E-4FFC-82A3-E0D4C6098915}"/>
              </a:ext>
            </a:extLst>
          </p:cNvPr>
          <p:cNvGrpSpPr/>
          <p:nvPr/>
        </p:nvGrpSpPr>
        <p:grpSpPr>
          <a:xfrm>
            <a:off x="9353580" y="3957187"/>
            <a:ext cx="4257686" cy="3093277"/>
            <a:chOff x="9353580" y="3957187"/>
            <a:chExt cx="4257686" cy="3093277"/>
          </a:xfrm>
        </p:grpSpPr>
        <p:sp>
          <p:nvSpPr>
            <p:cNvPr id="62" name="TextBox 6">
              <a:extLst>
                <a:ext uri="{FF2B5EF4-FFF2-40B4-BE49-F238E27FC236}">
                  <a16:creationId xmlns:a16="http://schemas.microsoft.com/office/drawing/2014/main" id="{FDEEC6A5-902C-41E6-89B9-9CBE8E3A5A4D}"/>
                </a:ext>
              </a:extLst>
            </p:cNvPr>
            <p:cNvSpPr txBox="1"/>
            <p:nvPr/>
          </p:nvSpPr>
          <p:spPr>
            <a:xfrm flipH="1">
              <a:off x="10037364" y="3992403"/>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01</a:t>
              </a:r>
            </a:p>
          </p:txBody>
        </p:sp>
        <p:sp>
          <p:nvSpPr>
            <p:cNvPr id="63" name="TextBox 9">
              <a:extLst>
                <a:ext uri="{FF2B5EF4-FFF2-40B4-BE49-F238E27FC236}">
                  <a16:creationId xmlns:a16="http://schemas.microsoft.com/office/drawing/2014/main" id="{95D12A6B-E1A9-4B10-8FF8-C1224EF52CBE}"/>
                </a:ext>
              </a:extLst>
            </p:cNvPr>
            <p:cNvSpPr txBox="1"/>
            <p:nvPr/>
          </p:nvSpPr>
          <p:spPr>
            <a:xfrm flipH="1">
              <a:off x="10299318" y="4670956"/>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02</a:t>
              </a:r>
            </a:p>
          </p:txBody>
        </p:sp>
        <p:sp>
          <p:nvSpPr>
            <p:cNvPr id="64" name="TextBox 12">
              <a:extLst>
                <a:ext uri="{FF2B5EF4-FFF2-40B4-BE49-F238E27FC236}">
                  <a16:creationId xmlns:a16="http://schemas.microsoft.com/office/drawing/2014/main" id="{F265FB72-A1CB-4EA8-BE20-7992297CB40F}"/>
                </a:ext>
              </a:extLst>
            </p:cNvPr>
            <p:cNvSpPr txBox="1"/>
            <p:nvPr/>
          </p:nvSpPr>
          <p:spPr>
            <a:xfrm flipH="1">
              <a:off x="10561275" y="5349510"/>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03</a:t>
              </a:r>
            </a:p>
          </p:txBody>
        </p:sp>
        <p:sp>
          <p:nvSpPr>
            <p:cNvPr id="65" name="TextBox 15">
              <a:extLst>
                <a:ext uri="{FF2B5EF4-FFF2-40B4-BE49-F238E27FC236}">
                  <a16:creationId xmlns:a16="http://schemas.microsoft.com/office/drawing/2014/main" id="{F11ED218-D5BF-4DC3-A1FF-5BB98D3491B3}"/>
                </a:ext>
              </a:extLst>
            </p:cNvPr>
            <p:cNvSpPr txBox="1"/>
            <p:nvPr/>
          </p:nvSpPr>
          <p:spPr>
            <a:xfrm flipH="1">
              <a:off x="10561275" y="6028064"/>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04</a:t>
              </a:r>
            </a:p>
          </p:txBody>
        </p:sp>
        <p:sp>
          <p:nvSpPr>
            <p:cNvPr id="77" name="TextBox 18">
              <a:extLst>
                <a:ext uri="{FF2B5EF4-FFF2-40B4-BE49-F238E27FC236}">
                  <a16:creationId xmlns:a16="http://schemas.microsoft.com/office/drawing/2014/main" id="{0DEAE3E4-E954-4A59-8932-0487B589A6B7}"/>
                </a:ext>
              </a:extLst>
            </p:cNvPr>
            <p:cNvSpPr txBox="1"/>
            <p:nvPr/>
          </p:nvSpPr>
          <p:spPr>
            <a:xfrm flipH="1">
              <a:off x="10299318" y="6706617"/>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05</a:t>
              </a:r>
            </a:p>
          </p:txBody>
        </p:sp>
        <p:sp>
          <p:nvSpPr>
            <p:cNvPr id="78" name="AutoShape 19">
              <a:extLst>
                <a:ext uri="{FF2B5EF4-FFF2-40B4-BE49-F238E27FC236}">
                  <a16:creationId xmlns:a16="http://schemas.microsoft.com/office/drawing/2014/main" id="{FCD06CC5-DE01-489C-A8A3-B83E6333C779}"/>
                </a:ext>
              </a:extLst>
            </p:cNvPr>
            <p:cNvSpPr/>
            <p:nvPr/>
          </p:nvSpPr>
          <p:spPr>
            <a:xfrm flipH="1">
              <a:off x="9353580" y="4246121"/>
              <a:ext cx="677273" cy="478961"/>
            </a:xfrm>
            <a:prstGeom prst="line">
              <a:avLst/>
            </a:prstGeom>
            <a:ln w="12700" cap="flat">
              <a:solidFill>
                <a:srgbClr val="383B3B"/>
              </a:solidFill>
              <a:prstDash val="solid"/>
              <a:headEnd type="none" w="sm" len="sm"/>
              <a:tailEnd type="none" w="sm" len="sm"/>
            </a:ln>
          </p:spPr>
        </p:sp>
        <p:sp>
          <p:nvSpPr>
            <p:cNvPr id="79" name="AutoShape 20">
              <a:extLst>
                <a:ext uri="{FF2B5EF4-FFF2-40B4-BE49-F238E27FC236}">
                  <a16:creationId xmlns:a16="http://schemas.microsoft.com/office/drawing/2014/main" id="{F6C2CEF3-399B-4CF5-AC48-7B46B3F54044}"/>
                </a:ext>
              </a:extLst>
            </p:cNvPr>
            <p:cNvSpPr/>
            <p:nvPr/>
          </p:nvSpPr>
          <p:spPr>
            <a:xfrm>
              <a:off x="9693573" y="6598824"/>
              <a:ext cx="597339" cy="172667"/>
            </a:xfrm>
            <a:prstGeom prst="line">
              <a:avLst/>
            </a:prstGeom>
            <a:ln w="12700" cap="flat">
              <a:solidFill>
                <a:srgbClr val="383B3B"/>
              </a:solidFill>
              <a:prstDash val="solid"/>
              <a:headEnd type="none" w="sm" len="sm"/>
              <a:tailEnd type="none" w="sm" len="sm"/>
            </a:ln>
          </p:spPr>
        </p:sp>
        <p:sp>
          <p:nvSpPr>
            <p:cNvPr id="80" name="AutoShape 21">
              <a:extLst>
                <a:ext uri="{FF2B5EF4-FFF2-40B4-BE49-F238E27FC236}">
                  <a16:creationId xmlns:a16="http://schemas.microsoft.com/office/drawing/2014/main" id="{2E22892E-48B3-4803-BEB7-DAFB2AA94851}"/>
                </a:ext>
              </a:extLst>
            </p:cNvPr>
            <p:cNvSpPr/>
            <p:nvPr/>
          </p:nvSpPr>
          <p:spPr>
            <a:xfrm flipV="1">
              <a:off x="9604372" y="4895919"/>
              <a:ext cx="669198" cy="345796"/>
            </a:xfrm>
            <a:prstGeom prst="line">
              <a:avLst/>
            </a:prstGeom>
            <a:ln w="12700" cap="flat">
              <a:solidFill>
                <a:srgbClr val="383B3B"/>
              </a:solidFill>
              <a:prstDash val="solid"/>
              <a:headEnd type="none" w="sm" len="sm"/>
              <a:tailEnd type="none" w="sm" len="sm"/>
            </a:ln>
          </p:spPr>
        </p:sp>
        <p:sp>
          <p:nvSpPr>
            <p:cNvPr id="81" name="AutoShape 22">
              <a:extLst>
                <a:ext uri="{FF2B5EF4-FFF2-40B4-BE49-F238E27FC236}">
                  <a16:creationId xmlns:a16="http://schemas.microsoft.com/office/drawing/2014/main" id="{641FFB0A-5A75-4680-8BAB-E5ED062C8417}"/>
                </a:ext>
              </a:extLst>
            </p:cNvPr>
            <p:cNvSpPr/>
            <p:nvPr/>
          </p:nvSpPr>
          <p:spPr>
            <a:xfrm flipV="1">
              <a:off x="9693573" y="5520689"/>
              <a:ext cx="848716" cy="172667"/>
            </a:xfrm>
            <a:prstGeom prst="line">
              <a:avLst/>
            </a:prstGeom>
            <a:ln w="12700" cap="flat">
              <a:solidFill>
                <a:srgbClr val="383B3B"/>
              </a:solidFill>
              <a:prstDash val="solid"/>
              <a:headEnd type="none" w="sm" len="sm"/>
              <a:tailEnd type="none" w="sm" len="sm"/>
            </a:ln>
          </p:spPr>
        </p:sp>
        <p:sp>
          <p:nvSpPr>
            <p:cNvPr id="82" name="AutoShape 23">
              <a:extLst>
                <a:ext uri="{FF2B5EF4-FFF2-40B4-BE49-F238E27FC236}">
                  <a16:creationId xmlns:a16="http://schemas.microsoft.com/office/drawing/2014/main" id="{6AB98BE5-7957-42D9-A543-1BFAF4A34AAE}"/>
                </a:ext>
              </a:extLst>
            </p:cNvPr>
            <p:cNvSpPr/>
            <p:nvPr/>
          </p:nvSpPr>
          <p:spPr>
            <a:xfrm>
              <a:off x="9760248" y="6099332"/>
              <a:ext cx="783403" cy="54647"/>
            </a:xfrm>
            <a:prstGeom prst="line">
              <a:avLst/>
            </a:prstGeom>
            <a:ln w="12700" cap="flat">
              <a:solidFill>
                <a:srgbClr val="383B3B"/>
              </a:solidFill>
              <a:prstDash val="solid"/>
              <a:headEnd type="none" w="sm" len="sm"/>
              <a:tailEnd type="none" w="sm" len="sm"/>
            </a:ln>
          </p:spPr>
        </p:sp>
        <p:sp>
          <p:nvSpPr>
            <p:cNvPr id="85" name="TextBox 25">
              <a:extLst>
                <a:ext uri="{FF2B5EF4-FFF2-40B4-BE49-F238E27FC236}">
                  <a16:creationId xmlns:a16="http://schemas.microsoft.com/office/drawing/2014/main" id="{DA14017E-144B-487A-B468-24EA6FD82FC8}"/>
                </a:ext>
              </a:extLst>
            </p:cNvPr>
            <p:cNvSpPr txBox="1"/>
            <p:nvPr/>
          </p:nvSpPr>
          <p:spPr>
            <a:xfrm flipH="1">
              <a:off x="10543651" y="4046529"/>
              <a:ext cx="2571750"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Depression</a:t>
              </a:r>
              <a:endParaRPr lang="en-US" sz="1350" dirty="0">
                <a:solidFill>
                  <a:srgbClr val="383B3B"/>
                </a:solidFill>
                <a:latin typeface="Open Sauce"/>
                <a:ea typeface="Open Sauce"/>
                <a:cs typeface="Open Sauce"/>
                <a:sym typeface="Open Sauce"/>
              </a:endParaRPr>
            </a:p>
          </p:txBody>
        </p:sp>
        <p:sp>
          <p:nvSpPr>
            <p:cNvPr id="87" name="TextBox 26">
              <a:extLst>
                <a:ext uri="{FF2B5EF4-FFF2-40B4-BE49-F238E27FC236}">
                  <a16:creationId xmlns:a16="http://schemas.microsoft.com/office/drawing/2014/main" id="{53AC8204-608C-444E-854A-8ABC7664C5A4}"/>
                </a:ext>
              </a:extLst>
            </p:cNvPr>
            <p:cNvSpPr txBox="1"/>
            <p:nvPr/>
          </p:nvSpPr>
          <p:spPr>
            <a:xfrm flipH="1">
              <a:off x="10800328" y="4725082"/>
              <a:ext cx="2571750"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Suicide</a:t>
              </a:r>
            </a:p>
          </p:txBody>
        </p:sp>
        <p:sp>
          <p:nvSpPr>
            <p:cNvPr id="88" name="TextBox 27">
              <a:extLst>
                <a:ext uri="{FF2B5EF4-FFF2-40B4-BE49-F238E27FC236}">
                  <a16:creationId xmlns:a16="http://schemas.microsoft.com/office/drawing/2014/main" id="{D5B48F6C-278B-411F-83B3-6769B758FA52}"/>
                </a:ext>
              </a:extLst>
            </p:cNvPr>
            <p:cNvSpPr txBox="1"/>
            <p:nvPr/>
          </p:nvSpPr>
          <p:spPr>
            <a:xfrm flipH="1">
              <a:off x="11039516" y="5420676"/>
              <a:ext cx="2571750"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Aggression</a:t>
              </a:r>
            </a:p>
          </p:txBody>
        </p:sp>
        <p:sp>
          <p:nvSpPr>
            <p:cNvPr id="89" name="TextBox 28">
              <a:extLst>
                <a:ext uri="{FF2B5EF4-FFF2-40B4-BE49-F238E27FC236}">
                  <a16:creationId xmlns:a16="http://schemas.microsoft.com/office/drawing/2014/main" id="{4630EC2D-D8B5-4691-9B0C-DF409F5BB04D}"/>
                </a:ext>
              </a:extLst>
            </p:cNvPr>
            <p:cNvSpPr txBox="1"/>
            <p:nvPr/>
          </p:nvSpPr>
          <p:spPr>
            <a:xfrm flipH="1">
              <a:off x="11039516" y="6099333"/>
              <a:ext cx="2571750" cy="426784"/>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Alcohol &amp; Substance Misuse</a:t>
              </a:r>
            </a:p>
          </p:txBody>
        </p:sp>
        <p:sp>
          <p:nvSpPr>
            <p:cNvPr id="90" name="TextBox 29">
              <a:extLst>
                <a:ext uri="{FF2B5EF4-FFF2-40B4-BE49-F238E27FC236}">
                  <a16:creationId xmlns:a16="http://schemas.microsoft.com/office/drawing/2014/main" id="{94024397-89D1-42C5-8FC2-ACC9B03600E5}"/>
                </a:ext>
              </a:extLst>
            </p:cNvPr>
            <p:cNvSpPr txBox="1"/>
            <p:nvPr/>
          </p:nvSpPr>
          <p:spPr>
            <a:xfrm flipH="1">
              <a:off x="10800328" y="6779105"/>
              <a:ext cx="2571750"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Resiliency</a:t>
              </a:r>
              <a:endParaRPr lang="en-US" sz="1350" dirty="0">
                <a:solidFill>
                  <a:srgbClr val="383B3B"/>
                </a:solidFill>
                <a:latin typeface="Open Sauce"/>
                <a:ea typeface="Open Sauce"/>
                <a:cs typeface="Open Sauce"/>
                <a:sym typeface="Open Sauce"/>
              </a:endParaRPr>
            </a:p>
          </p:txBody>
        </p:sp>
        <p:grpSp>
          <p:nvGrpSpPr>
            <p:cNvPr id="91" name="Group 90">
              <a:extLst>
                <a:ext uri="{FF2B5EF4-FFF2-40B4-BE49-F238E27FC236}">
                  <a16:creationId xmlns:a16="http://schemas.microsoft.com/office/drawing/2014/main" id="{7A7B452F-9C93-4FB1-9EB5-1BE81DD102BE}"/>
                </a:ext>
              </a:extLst>
            </p:cNvPr>
            <p:cNvGrpSpPr/>
            <p:nvPr/>
          </p:nvGrpSpPr>
          <p:grpSpPr>
            <a:xfrm flipH="1">
              <a:off x="10001340" y="3957187"/>
              <a:ext cx="379418" cy="379417"/>
              <a:chOff x="13027362" y="3514040"/>
              <a:chExt cx="505891" cy="505889"/>
            </a:xfrm>
          </p:grpSpPr>
          <p:sp>
            <p:nvSpPr>
              <p:cNvPr id="94" name="Oval 93">
                <a:extLst>
                  <a:ext uri="{FF2B5EF4-FFF2-40B4-BE49-F238E27FC236}">
                    <a16:creationId xmlns:a16="http://schemas.microsoft.com/office/drawing/2014/main" id="{DDF3D1AF-B6D8-4178-9E14-D2243C5A4EE9}"/>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TextBox 6">
                <a:extLst>
                  <a:ext uri="{FF2B5EF4-FFF2-40B4-BE49-F238E27FC236}">
                    <a16:creationId xmlns:a16="http://schemas.microsoft.com/office/drawing/2014/main" id="{A7E7301E-4B5C-41D2-939A-8211075C8460}"/>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01</a:t>
                </a:r>
              </a:p>
            </p:txBody>
          </p:sp>
        </p:grpSp>
        <p:grpSp>
          <p:nvGrpSpPr>
            <p:cNvPr id="96" name="Group 95">
              <a:extLst>
                <a:ext uri="{FF2B5EF4-FFF2-40B4-BE49-F238E27FC236}">
                  <a16:creationId xmlns:a16="http://schemas.microsoft.com/office/drawing/2014/main" id="{0E7577F5-2F4B-4761-9AAC-D588D111D139}"/>
                </a:ext>
              </a:extLst>
            </p:cNvPr>
            <p:cNvGrpSpPr/>
            <p:nvPr/>
          </p:nvGrpSpPr>
          <p:grpSpPr>
            <a:xfrm flipH="1">
              <a:off x="10263748" y="4633602"/>
              <a:ext cx="379418" cy="379417"/>
              <a:chOff x="13027362" y="3514040"/>
              <a:chExt cx="505891" cy="505889"/>
            </a:xfrm>
          </p:grpSpPr>
          <p:sp>
            <p:nvSpPr>
              <p:cNvPr id="100" name="Oval 99">
                <a:extLst>
                  <a:ext uri="{FF2B5EF4-FFF2-40B4-BE49-F238E27FC236}">
                    <a16:creationId xmlns:a16="http://schemas.microsoft.com/office/drawing/2014/main" id="{A6BB5806-5F71-4B33-A84C-40C3B96329BD}"/>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TextBox 6">
                <a:extLst>
                  <a:ext uri="{FF2B5EF4-FFF2-40B4-BE49-F238E27FC236}">
                    <a16:creationId xmlns:a16="http://schemas.microsoft.com/office/drawing/2014/main" id="{12E42273-0384-46A9-A30F-E318DCE50585}"/>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02</a:t>
                </a:r>
              </a:p>
            </p:txBody>
          </p:sp>
        </p:grpSp>
        <p:grpSp>
          <p:nvGrpSpPr>
            <p:cNvPr id="102" name="Group 101">
              <a:extLst>
                <a:ext uri="{FF2B5EF4-FFF2-40B4-BE49-F238E27FC236}">
                  <a16:creationId xmlns:a16="http://schemas.microsoft.com/office/drawing/2014/main" id="{16105966-66EC-4350-8517-091815A4F9EE}"/>
                </a:ext>
              </a:extLst>
            </p:cNvPr>
            <p:cNvGrpSpPr/>
            <p:nvPr/>
          </p:nvGrpSpPr>
          <p:grpSpPr>
            <a:xfrm flipH="1">
              <a:off x="10525704" y="5313939"/>
              <a:ext cx="379418" cy="379417"/>
              <a:chOff x="13027362" y="3514040"/>
              <a:chExt cx="505891" cy="505889"/>
            </a:xfrm>
          </p:grpSpPr>
          <p:sp>
            <p:nvSpPr>
              <p:cNvPr id="106" name="Oval 105">
                <a:extLst>
                  <a:ext uri="{FF2B5EF4-FFF2-40B4-BE49-F238E27FC236}">
                    <a16:creationId xmlns:a16="http://schemas.microsoft.com/office/drawing/2014/main" id="{0322AD2C-3A33-497E-B1E2-9A62A3F276BA}"/>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7" name="TextBox 6">
                <a:extLst>
                  <a:ext uri="{FF2B5EF4-FFF2-40B4-BE49-F238E27FC236}">
                    <a16:creationId xmlns:a16="http://schemas.microsoft.com/office/drawing/2014/main" id="{E7101173-2E1C-4F3F-A89B-A96718A591FA}"/>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03</a:t>
                </a:r>
              </a:p>
            </p:txBody>
          </p:sp>
        </p:grpSp>
        <p:grpSp>
          <p:nvGrpSpPr>
            <p:cNvPr id="108" name="Group 107">
              <a:extLst>
                <a:ext uri="{FF2B5EF4-FFF2-40B4-BE49-F238E27FC236}">
                  <a16:creationId xmlns:a16="http://schemas.microsoft.com/office/drawing/2014/main" id="{8DAAFFCE-2A82-4F97-A658-06882C1D0327}"/>
                </a:ext>
              </a:extLst>
            </p:cNvPr>
            <p:cNvGrpSpPr/>
            <p:nvPr/>
          </p:nvGrpSpPr>
          <p:grpSpPr>
            <a:xfrm flipH="1">
              <a:off x="10525704" y="5992494"/>
              <a:ext cx="379418" cy="379417"/>
              <a:chOff x="13027362" y="3514040"/>
              <a:chExt cx="505891" cy="505889"/>
            </a:xfrm>
          </p:grpSpPr>
          <p:sp>
            <p:nvSpPr>
              <p:cNvPr id="112" name="Oval 111">
                <a:extLst>
                  <a:ext uri="{FF2B5EF4-FFF2-40B4-BE49-F238E27FC236}">
                    <a16:creationId xmlns:a16="http://schemas.microsoft.com/office/drawing/2014/main" id="{C3FB1A51-97F0-483D-8CA4-08D283F70B01}"/>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3" name="TextBox 6">
                <a:extLst>
                  <a:ext uri="{FF2B5EF4-FFF2-40B4-BE49-F238E27FC236}">
                    <a16:creationId xmlns:a16="http://schemas.microsoft.com/office/drawing/2014/main" id="{3EDC37EE-0FC3-42C8-B417-B4C3570E0552}"/>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04</a:t>
                </a:r>
              </a:p>
            </p:txBody>
          </p:sp>
        </p:grpSp>
        <p:grpSp>
          <p:nvGrpSpPr>
            <p:cNvPr id="114" name="Group 113">
              <a:extLst>
                <a:ext uri="{FF2B5EF4-FFF2-40B4-BE49-F238E27FC236}">
                  <a16:creationId xmlns:a16="http://schemas.microsoft.com/office/drawing/2014/main" id="{36D3E3E3-D8C6-481D-B777-FFE089EA0EB1}"/>
                </a:ext>
              </a:extLst>
            </p:cNvPr>
            <p:cNvGrpSpPr/>
            <p:nvPr/>
          </p:nvGrpSpPr>
          <p:grpSpPr>
            <a:xfrm flipH="1">
              <a:off x="10265019" y="6671047"/>
              <a:ext cx="379418" cy="379417"/>
              <a:chOff x="13027362" y="3514040"/>
              <a:chExt cx="505891" cy="505889"/>
            </a:xfrm>
          </p:grpSpPr>
          <p:sp>
            <p:nvSpPr>
              <p:cNvPr id="118" name="Oval 117">
                <a:extLst>
                  <a:ext uri="{FF2B5EF4-FFF2-40B4-BE49-F238E27FC236}">
                    <a16:creationId xmlns:a16="http://schemas.microsoft.com/office/drawing/2014/main" id="{00CAC3EF-34B4-4282-910E-96F86CA2907A}"/>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9" name="TextBox 6">
                <a:extLst>
                  <a:ext uri="{FF2B5EF4-FFF2-40B4-BE49-F238E27FC236}">
                    <a16:creationId xmlns:a16="http://schemas.microsoft.com/office/drawing/2014/main" id="{3F11FC32-BBD3-47C9-B780-3DA84A4DD4C6}"/>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05</a:t>
                </a:r>
              </a:p>
            </p:txBody>
          </p:sp>
        </p:grpSp>
      </p:grpSp>
      <p:grpSp>
        <p:nvGrpSpPr>
          <p:cNvPr id="5" name="!!Outcomes1">
            <a:extLst>
              <a:ext uri="{FF2B5EF4-FFF2-40B4-BE49-F238E27FC236}">
                <a16:creationId xmlns:a16="http://schemas.microsoft.com/office/drawing/2014/main" id="{46B8F747-32F5-40DC-A2FF-763DBCEF9501}"/>
              </a:ext>
            </a:extLst>
          </p:cNvPr>
          <p:cNvGrpSpPr/>
          <p:nvPr/>
        </p:nvGrpSpPr>
        <p:grpSpPr>
          <a:xfrm>
            <a:off x="122782" y="3943905"/>
            <a:ext cx="4257686" cy="3093277"/>
            <a:chOff x="122782" y="3943905"/>
            <a:chExt cx="4257686" cy="3093277"/>
          </a:xfrm>
        </p:grpSpPr>
        <p:sp>
          <p:nvSpPr>
            <p:cNvPr id="6" name="TextBox 6"/>
            <p:cNvSpPr txBox="1"/>
            <p:nvPr/>
          </p:nvSpPr>
          <p:spPr>
            <a:xfrm>
              <a:off x="3388407" y="3979121"/>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01</a:t>
              </a:r>
            </a:p>
          </p:txBody>
        </p:sp>
        <p:sp>
          <p:nvSpPr>
            <p:cNvPr id="9" name="TextBox 9"/>
            <p:cNvSpPr txBox="1"/>
            <p:nvPr/>
          </p:nvSpPr>
          <p:spPr>
            <a:xfrm>
              <a:off x="3126453" y="4657674"/>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02</a:t>
              </a:r>
            </a:p>
          </p:txBody>
        </p:sp>
        <p:sp>
          <p:nvSpPr>
            <p:cNvPr id="12" name="TextBox 12"/>
            <p:cNvSpPr txBox="1"/>
            <p:nvPr/>
          </p:nvSpPr>
          <p:spPr>
            <a:xfrm>
              <a:off x="2864496" y="5336228"/>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03</a:t>
              </a:r>
            </a:p>
          </p:txBody>
        </p:sp>
        <p:sp>
          <p:nvSpPr>
            <p:cNvPr id="15" name="TextBox 15"/>
            <p:cNvSpPr txBox="1"/>
            <p:nvPr/>
          </p:nvSpPr>
          <p:spPr>
            <a:xfrm>
              <a:off x="2864496" y="6014782"/>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04</a:t>
              </a:r>
            </a:p>
          </p:txBody>
        </p:sp>
        <p:sp>
          <p:nvSpPr>
            <p:cNvPr id="18" name="TextBox 18"/>
            <p:cNvSpPr txBox="1"/>
            <p:nvPr/>
          </p:nvSpPr>
          <p:spPr>
            <a:xfrm>
              <a:off x="3126453" y="6693335"/>
              <a:ext cx="308277" cy="308277"/>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05</a:t>
              </a:r>
            </a:p>
          </p:txBody>
        </p:sp>
        <p:sp>
          <p:nvSpPr>
            <p:cNvPr id="19" name="AutoShape 19"/>
            <p:cNvSpPr/>
            <p:nvPr/>
          </p:nvSpPr>
          <p:spPr>
            <a:xfrm>
              <a:off x="3703195" y="4232839"/>
              <a:ext cx="677273" cy="478961"/>
            </a:xfrm>
            <a:prstGeom prst="line">
              <a:avLst/>
            </a:prstGeom>
            <a:ln w="12700" cap="flat">
              <a:solidFill>
                <a:srgbClr val="383B3B"/>
              </a:solidFill>
              <a:prstDash val="solid"/>
              <a:headEnd type="none" w="sm" len="sm"/>
              <a:tailEnd type="none" w="sm" len="sm"/>
            </a:ln>
          </p:spPr>
        </p:sp>
        <p:sp>
          <p:nvSpPr>
            <p:cNvPr id="20" name="AutoShape 20"/>
            <p:cNvSpPr/>
            <p:nvPr/>
          </p:nvSpPr>
          <p:spPr>
            <a:xfrm flipH="1">
              <a:off x="3443136" y="6585542"/>
              <a:ext cx="597339" cy="172667"/>
            </a:xfrm>
            <a:prstGeom prst="line">
              <a:avLst/>
            </a:prstGeom>
            <a:ln w="12700" cap="flat">
              <a:solidFill>
                <a:srgbClr val="383B3B"/>
              </a:solidFill>
              <a:prstDash val="solid"/>
              <a:headEnd type="none" w="sm" len="sm"/>
              <a:tailEnd type="none" w="sm" len="sm"/>
            </a:ln>
          </p:spPr>
        </p:sp>
        <p:sp>
          <p:nvSpPr>
            <p:cNvPr id="21" name="AutoShape 21"/>
            <p:cNvSpPr/>
            <p:nvPr/>
          </p:nvSpPr>
          <p:spPr>
            <a:xfrm flipH="1" flipV="1">
              <a:off x="3460478" y="4882637"/>
              <a:ext cx="669198" cy="345796"/>
            </a:xfrm>
            <a:prstGeom prst="line">
              <a:avLst/>
            </a:prstGeom>
            <a:ln w="12700" cap="flat">
              <a:solidFill>
                <a:srgbClr val="383B3B"/>
              </a:solidFill>
              <a:prstDash val="solid"/>
              <a:headEnd type="none" w="sm" len="sm"/>
              <a:tailEnd type="none" w="sm" len="sm"/>
            </a:ln>
          </p:spPr>
        </p:sp>
        <p:sp>
          <p:nvSpPr>
            <p:cNvPr id="22" name="AutoShape 22"/>
            <p:cNvSpPr/>
            <p:nvPr/>
          </p:nvSpPr>
          <p:spPr>
            <a:xfrm flipH="1" flipV="1">
              <a:off x="3191760" y="5507407"/>
              <a:ext cx="848716" cy="172667"/>
            </a:xfrm>
            <a:prstGeom prst="line">
              <a:avLst/>
            </a:prstGeom>
            <a:ln w="12700" cap="flat">
              <a:solidFill>
                <a:srgbClr val="383B3B"/>
              </a:solidFill>
              <a:prstDash val="solid"/>
              <a:headEnd type="none" w="sm" len="sm"/>
              <a:tailEnd type="none" w="sm" len="sm"/>
            </a:ln>
          </p:spPr>
        </p:sp>
        <p:sp>
          <p:nvSpPr>
            <p:cNvPr id="23" name="AutoShape 23"/>
            <p:cNvSpPr/>
            <p:nvPr/>
          </p:nvSpPr>
          <p:spPr>
            <a:xfrm flipH="1">
              <a:off x="3190397" y="6086050"/>
              <a:ext cx="783403" cy="54647"/>
            </a:xfrm>
            <a:prstGeom prst="line">
              <a:avLst/>
            </a:prstGeom>
            <a:ln w="12700" cap="flat">
              <a:solidFill>
                <a:srgbClr val="383B3B"/>
              </a:solidFill>
              <a:prstDash val="solid"/>
              <a:headEnd type="none" w="sm" len="sm"/>
              <a:tailEnd type="none" w="sm" len="sm"/>
            </a:ln>
          </p:spPr>
        </p:sp>
        <p:sp>
          <p:nvSpPr>
            <p:cNvPr id="25" name="TextBox 25"/>
            <p:cNvSpPr txBox="1"/>
            <p:nvPr/>
          </p:nvSpPr>
          <p:spPr>
            <a:xfrm>
              <a:off x="618647" y="4033247"/>
              <a:ext cx="2571750" cy="212302"/>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Depression</a:t>
              </a:r>
              <a:endParaRPr lang="en-US" sz="1350" dirty="0">
                <a:solidFill>
                  <a:srgbClr val="383B3B"/>
                </a:solidFill>
                <a:latin typeface="Open Sauce"/>
                <a:ea typeface="Open Sauce"/>
                <a:cs typeface="Open Sauce"/>
                <a:sym typeface="Open Sauce"/>
              </a:endParaRPr>
            </a:p>
          </p:txBody>
        </p:sp>
        <p:sp>
          <p:nvSpPr>
            <p:cNvPr id="26" name="TextBox 26"/>
            <p:cNvSpPr txBox="1"/>
            <p:nvPr/>
          </p:nvSpPr>
          <p:spPr>
            <a:xfrm>
              <a:off x="361970" y="4711800"/>
              <a:ext cx="2571750" cy="212302"/>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Suicide</a:t>
              </a:r>
            </a:p>
          </p:txBody>
        </p:sp>
        <p:sp>
          <p:nvSpPr>
            <p:cNvPr id="27" name="TextBox 27"/>
            <p:cNvSpPr txBox="1"/>
            <p:nvPr/>
          </p:nvSpPr>
          <p:spPr>
            <a:xfrm>
              <a:off x="122782" y="5407394"/>
              <a:ext cx="2571750" cy="212302"/>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Aggression</a:t>
              </a:r>
            </a:p>
          </p:txBody>
        </p:sp>
        <p:sp>
          <p:nvSpPr>
            <p:cNvPr id="28" name="TextBox 28"/>
            <p:cNvSpPr txBox="1"/>
            <p:nvPr/>
          </p:nvSpPr>
          <p:spPr>
            <a:xfrm>
              <a:off x="122782" y="6086051"/>
              <a:ext cx="2571750" cy="426784"/>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Alcohol &amp; Substance Misuse</a:t>
              </a:r>
            </a:p>
          </p:txBody>
        </p:sp>
        <p:sp>
          <p:nvSpPr>
            <p:cNvPr id="29" name="TextBox 29"/>
            <p:cNvSpPr txBox="1"/>
            <p:nvPr/>
          </p:nvSpPr>
          <p:spPr>
            <a:xfrm>
              <a:off x="361970" y="6765823"/>
              <a:ext cx="2571750" cy="212302"/>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Resiliency</a:t>
              </a:r>
              <a:endParaRPr lang="en-US" sz="1350" dirty="0">
                <a:solidFill>
                  <a:srgbClr val="383B3B"/>
                </a:solidFill>
                <a:latin typeface="Open Sauce"/>
                <a:ea typeface="Open Sauce"/>
                <a:cs typeface="Open Sauce"/>
                <a:sym typeface="Open Sauce"/>
              </a:endParaRPr>
            </a:p>
          </p:txBody>
        </p:sp>
        <p:grpSp>
          <p:nvGrpSpPr>
            <p:cNvPr id="124" name="Group 123">
              <a:extLst>
                <a:ext uri="{FF2B5EF4-FFF2-40B4-BE49-F238E27FC236}">
                  <a16:creationId xmlns:a16="http://schemas.microsoft.com/office/drawing/2014/main" id="{273DAACD-D0A7-4F65-8C70-D9102EE7D154}"/>
                </a:ext>
              </a:extLst>
            </p:cNvPr>
            <p:cNvGrpSpPr/>
            <p:nvPr/>
          </p:nvGrpSpPr>
          <p:grpSpPr>
            <a:xfrm>
              <a:off x="3353289" y="3943905"/>
              <a:ext cx="379418" cy="379417"/>
              <a:chOff x="13027362" y="3514040"/>
              <a:chExt cx="505891" cy="505889"/>
            </a:xfrm>
          </p:grpSpPr>
          <p:sp>
            <p:nvSpPr>
              <p:cNvPr id="125" name="Oval 124">
                <a:extLst>
                  <a:ext uri="{FF2B5EF4-FFF2-40B4-BE49-F238E27FC236}">
                    <a16:creationId xmlns:a16="http://schemas.microsoft.com/office/drawing/2014/main" id="{62D009B0-E74F-48B7-99D6-28FA42F042CF}"/>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TextBox 6">
                <a:extLst>
                  <a:ext uri="{FF2B5EF4-FFF2-40B4-BE49-F238E27FC236}">
                    <a16:creationId xmlns:a16="http://schemas.microsoft.com/office/drawing/2014/main" id="{BF50D05C-7E11-4973-92EB-4A0380B41B44}"/>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01</a:t>
                </a:r>
              </a:p>
            </p:txBody>
          </p:sp>
        </p:grpSp>
        <p:grpSp>
          <p:nvGrpSpPr>
            <p:cNvPr id="130" name="Group 129">
              <a:extLst>
                <a:ext uri="{FF2B5EF4-FFF2-40B4-BE49-F238E27FC236}">
                  <a16:creationId xmlns:a16="http://schemas.microsoft.com/office/drawing/2014/main" id="{BE2F3B56-EE04-4D4B-8AAF-6A549BCF1DCF}"/>
                </a:ext>
              </a:extLst>
            </p:cNvPr>
            <p:cNvGrpSpPr/>
            <p:nvPr/>
          </p:nvGrpSpPr>
          <p:grpSpPr>
            <a:xfrm>
              <a:off x="3090882" y="4620320"/>
              <a:ext cx="379418" cy="379417"/>
              <a:chOff x="13027362" y="3514040"/>
              <a:chExt cx="505891" cy="505889"/>
            </a:xfrm>
          </p:grpSpPr>
          <p:sp>
            <p:nvSpPr>
              <p:cNvPr id="131" name="Oval 130">
                <a:extLst>
                  <a:ext uri="{FF2B5EF4-FFF2-40B4-BE49-F238E27FC236}">
                    <a16:creationId xmlns:a16="http://schemas.microsoft.com/office/drawing/2014/main" id="{C6DA0C55-8F83-470B-B5F2-6000B5D750BB}"/>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TextBox 6">
                <a:extLst>
                  <a:ext uri="{FF2B5EF4-FFF2-40B4-BE49-F238E27FC236}">
                    <a16:creationId xmlns:a16="http://schemas.microsoft.com/office/drawing/2014/main" id="{A7C91895-2BD1-44B0-87DD-3D2F668E547C}"/>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02</a:t>
                </a:r>
              </a:p>
            </p:txBody>
          </p:sp>
        </p:grpSp>
        <p:grpSp>
          <p:nvGrpSpPr>
            <p:cNvPr id="136" name="Group 135">
              <a:extLst>
                <a:ext uri="{FF2B5EF4-FFF2-40B4-BE49-F238E27FC236}">
                  <a16:creationId xmlns:a16="http://schemas.microsoft.com/office/drawing/2014/main" id="{2F74713C-AC08-46DB-9EE8-4FA2C5BB419F}"/>
                </a:ext>
              </a:extLst>
            </p:cNvPr>
            <p:cNvGrpSpPr/>
            <p:nvPr/>
          </p:nvGrpSpPr>
          <p:grpSpPr>
            <a:xfrm>
              <a:off x="2828926" y="5300657"/>
              <a:ext cx="379418" cy="379417"/>
              <a:chOff x="13027362" y="3514040"/>
              <a:chExt cx="505891" cy="505889"/>
            </a:xfrm>
          </p:grpSpPr>
          <p:sp>
            <p:nvSpPr>
              <p:cNvPr id="137" name="Oval 136">
                <a:extLst>
                  <a:ext uri="{FF2B5EF4-FFF2-40B4-BE49-F238E27FC236}">
                    <a16:creationId xmlns:a16="http://schemas.microsoft.com/office/drawing/2014/main" id="{202D2BFE-A5AB-4484-B990-958DD32A9E34}"/>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TextBox 6">
                <a:extLst>
                  <a:ext uri="{FF2B5EF4-FFF2-40B4-BE49-F238E27FC236}">
                    <a16:creationId xmlns:a16="http://schemas.microsoft.com/office/drawing/2014/main" id="{D591C07E-7E1C-4B56-8CE6-AE7158DE2298}"/>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03</a:t>
                </a:r>
              </a:p>
            </p:txBody>
          </p:sp>
        </p:grpSp>
        <p:grpSp>
          <p:nvGrpSpPr>
            <p:cNvPr id="142" name="Group 141">
              <a:extLst>
                <a:ext uri="{FF2B5EF4-FFF2-40B4-BE49-F238E27FC236}">
                  <a16:creationId xmlns:a16="http://schemas.microsoft.com/office/drawing/2014/main" id="{E548E4E5-B48E-409A-86EE-1BEBCF21ED69}"/>
                </a:ext>
              </a:extLst>
            </p:cNvPr>
            <p:cNvGrpSpPr/>
            <p:nvPr/>
          </p:nvGrpSpPr>
          <p:grpSpPr>
            <a:xfrm>
              <a:off x="2828925" y="5979212"/>
              <a:ext cx="379418" cy="379417"/>
              <a:chOff x="13027362" y="3514040"/>
              <a:chExt cx="505891" cy="505889"/>
            </a:xfrm>
          </p:grpSpPr>
          <p:sp>
            <p:nvSpPr>
              <p:cNvPr id="143" name="Oval 142">
                <a:extLst>
                  <a:ext uri="{FF2B5EF4-FFF2-40B4-BE49-F238E27FC236}">
                    <a16:creationId xmlns:a16="http://schemas.microsoft.com/office/drawing/2014/main" id="{D2E009AD-04D0-4CD4-AA87-6CF636EFEB05}"/>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TextBox 6">
                <a:extLst>
                  <a:ext uri="{FF2B5EF4-FFF2-40B4-BE49-F238E27FC236}">
                    <a16:creationId xmlns:a16="http://schemas.microsoft.com/office/drawing/2014/main" id="{70629A3D-6598-4C28-887A-ABE668230A31}"/>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04</a:t>
                </a:r>
              </a:p>
            </p:txBody>
          </p:sp>
        </p:grpSp>
        <p:grpSp>
          <p:nvGrpSpPr>
            <p:cNvPr id="148" name="Group 147">
              <a:extLst>
                <a:ext uri="{FF2B5EF4-FFF2-40B4-BE49-F238E27FC236}">
                  <a16:creationId xmlns:a16="http://schemas.microsoft.com/office/drawing/2014/main" id="{9AFD7E62-8653-403B-86E1-9416F861D303}"/>
                </a:ext>
              </a:extLst>
            </p:cNvPr>
            <p:cNvGrpSpPr/>
            <p:nvPr/>
          </p:nvGrpSpPr>
          <p:grpSpPr>
            <a:xfrm>
              <a:off x="3089610" y="6657765"/>
              <a:ext cx="379418" cy="379417"/>
              <a:chOff x="13027362" y="3514040"/>
              <a:chExt cx="505891" cy="505889"/>
            </a:xfrm>
          </p:grpSpPr>
          <p:sp>
            <p:nvSpPr>
              <p:cNvPr id="149" name="Oval 148">
                <a:extLst>
                  <a:ext uri="{FF2B5EF4-FFF2-40B4-BE49-F238E27FC236}">
                    <a16:creationId xmlns:a16="http://schemas.microsoft.com/office/drawing/2014/main" id="{932239BF-D092-45A6-927E-D9B6B6A71B80}"/>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0" name="TextBox 6">
                <a:extLst>
                  <a:ext uri="{FF2B5EF4-FFF2-40B4-BE49-F238E27FC236}">
                    <a16:creationId xmlns:a16="http://schemas.microsoft.com/office/drawing/2014/main" id="{CD4067CA-2E5B-4308-A140-CC962F37B3B7}"/>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05</a:t>
                </a:r>
              </a:p>
            </p:txBody>
          </p:sp>
        </p:grpSp>
      </p:grpSp>
      <p:sp>
        <p:nvSpPr>
          <p:cNvPr id="4" name="TextBox 3">
            <a:extLst>
              <a:ext uri="{FF2B5EF4-FFF2-40B4-BE49-F238E27FC236}">
                <a16:creationId xmlns:a16="http://schemas.microsoft.com/office/drawing/2014/main" id="{3C4EA9DD-1C28-481E-ACFC-A835FD96DC04}"/>
              </a:ext>
            </a:extLst>
          </p:cNvPr>
          <p:cNvSpPr txBox="1"/>
          <p:nvPr/>
        </p:nvSpPr>
        <p:spPr>
          <a:xfrm>
            <a:off x="4088610" y="4157328"/>
            <a:ext cx="5537766" cy="2554545"/>
          </a:xfrm>
          <a:prstGeom prst="rect">
            <a:avLst/>
          </a:prstGeom>
          <a:noFill/>
        </p:spPr>
        <p:txBody>
          <a:bodyPr wrap="square" rtlCol="0">
            <a:spAutoFit/>
          </a:bodyPr>
          <a:lstStyle/>
          <a:p>
            <a:pPr algn="ctr"/>
            <a:r>
              <a:rPr lang="en-US" sz="8000" b="1" dirty="0">
                <a:latin typeface="Arial Narrow" panose="020B0606020202030204" pitchFamily="34" charset="0"/>
              </a:rPr>
              <a:t>Chaplain-Led Events</a:t>
            </a:r>
          </a:p>
        </p:txBody>
      </p:sp>
      <p:sp>
        <p:nvSpPr>
          <p:cNvPr id="73" name="!!Spiritual">
            <a:extLst>
              <a:ext uri="{FF2B5EF4-FFF2-40B4-BE49-F238E27FC236}">
                <a16:creationId xmlns:a16="http://schemas.microsoft.com/office/drawing/2014/main" id="{BDAF39D8-E4DA-40CA-BC3A-9125BE82FE55}"/>
              </a:ext>
            </a:extLst>
          </p:cNvPr>
          <p:cNvSpPr txBox="1"/>
          <p:nvPr/>
        </p:nvSpPr>
        <p:spPr>
          <a:xfrm>
            <a:off x="4712906" y="6743700"/>
            <a:ext cx="2349251" cy="677108"/>
          </a:xfrm>
          <a:prstGeom prst="rect">
            <a:avLst/>
          </a:prstGeom>
        </p:spPr>
        <p:txBody>
          <a:bodyPr wrap="square" lIns="0" tIns="0" rIns="0" bIns="0" rtlCol="0" anchor="t">
            <a:spAutoFit/>
          </a:bodyPr>
          <a:lstStyle/>
          <a:p>
            <a:pPr algn="ctr"/>
            <a:r>
              <a:rPr lang="en-US" sz="2200" b="1" dirty="0">
                <a:latin typeface="Open Sauce"/>
                <a:ea typeface="Open Sauce"/>
                <a:cs typeface="Open Sauce"/>
                <a:sym typeface="Open Sauce"/>
              </a:rPr>
              <a:t>Spiritual Beliefs </a:t>
            </a:r>
          </a:p>
          <a:p>
            <a:pPr algn="ctr"/>
            <a:r>
              <a:rPr lang="en-US" sz="2200" b="1" dirty="0">
                <a:latin typeface="Open Sauce"/>
                <a:ea typeface="Open Sauce"/>
                <a:cs typeface="Open Sauce"/>
                <a:sym typeface="Open Sauce"/>
              </a:rPr>
              <a:t>&amp; Behaviors</a:t>
            </a:r>
          </a:p>
        </p:txBody>
      </p:sp>
      <p:sp>
        <p:nvSpPr>
          <p:cNvPr id="74" name="!!Relationships">
            <a:extLst>
              <a:ext uri="{FF2B5EF4-FFF2-40B4-BE49-F238E27FC236}">
                <a16:creationId xmlns:a16="http://schemas.microsoft.com/office/drawing/2014/main" id="{45454C4C-A706-4270-AA10-6423168EC94B}"/>
              </a:ext>
            </a:extLst>
          </p:cNvPr>
          <p:cNvSpPr txBox="1"/>
          <p:nvPr/>
        </p:nvSpPr>
        <p:spPr>
          <a:xfrm flipH="1">
            <a:off x="6676836" y="6743700"/>
            <a:ext cx="2267327" cy="677108"/>
          </a:xfrm>
          <a:prstGeom prst="rect">
            <a:avLst/>
          </a:prstGeom>
        </p:spPr>
        <p:txBody>
          <a:bodyPr wrap="square" lIns="0" tIns="0" rIns="0" bIns="0" rtlCol="0" anchor="t">
            <a:spAutoFit/>
          </a:bodyPr>
          <a:lstStyle/>
          <a:p>
            <a:pPr algn="ctr"/>
            <a:r>
              <a:rPr lang="en-US" sz="2200" b="1" dirty="0">
                <a:latin typeface="Open Sauce" panose="020B0604020202020204" charset="0"/>
                <a:ea typeface="Calibri" panose="020F0502020204030204" pitchFamily="34" charset="0"/>
                <a:cs typeface="Open Sauce" panose="020B0604020202020204" charset="0"/>
                <a:sym typeface="Open Sauce"/>
              </a:rPr>
              <a:t>Relationship Functioning</a:t>
            </a:r>
          </a:p>
        </p:txBody>
      </p:sp>
    </p:spTree>
    <p:extLst>
      <p:ext uri="{BB962C8B-B14F-4D97-AF65-F5344CB8AC3E}">
        <p14:creationId xmlns:p14="http://schemas.microsoft.com/office/powerpoint/2010/main" val="8785533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762000" y="28778"/>
            <a:ext cx="12192000" cy="10096926"/>
            <a:chOff x="3014461" y="-214716"/>
            <a:chExt cx="5859151" cy="4763431"/>
          </a:xfrm>
        </p:grpSpPr>
        <p:grpSp>
          <p:nvGrpSpPr>
            <p:cNvPr id="85" name="Google Shape;85;p1"/>
            <p:cNvGrpSpPr/>
            <p:nvPr/>
          </p:nvGrpSpPr>
          <p:grpSpPr>
            <a:xfrm>
              <a:off x="3014461" y="438305"/>
              <a:ext cx="5859151" cy="4110410"/>
              <a:chOff x="2990638" y="1499354"/>
              <a:chExt cx="5825181" cy="4110410"/>
            </a:xfrm>
          </p:grpSpPr>
          <p:grpSp>
            <p:nvGrpSpPr>
              <p:cNvPr id="86" name="Google Shape;86;p1"/>
              <p:cNvGrpSpPr/>
              <p:nvPr/>
            </p:nvGrpSpPr>
            <p:grpSpPr>
              <a:xfrm>
                <a:off x="3522298" y="1569718"/>
                <a:ext cx="3932361" cy="3718563"/>
                <a:chOff x="6308630" y="1509623"/>
                <a:chExt cx="3932361" cy="3718563"/>
              </a:xfrm>
            </p:grpSpPr>
            <p:pic>
              <p:nvPicPr>
                <p:cNvPr id="87" name="Google Shape;87;p1"/>
                <p:cNvPicPr preferRelativeResize="0"/>
                <p:nvPr/>
              </p:nvPicPr>
              <p:blipFill rotWithShape="1">
                <a:blip r:embed="rId3">
                  <a:alphaModFix/>
                </a:blip>
                <a:srcRect/>
                <a:stretch/>
              </p:blipFill>
              <p:spPr>
                <a:xfrm>
                  <a:off x="7246188" y="1509623"/>
                  <a:ext cx="2994803" cy="2994803"/>
                </a:xfrm>
                <a:prstGeom prst="rect">
                  <a:avLst/>
                </a:prstGeom>
                <a:noFill/>
                <a:ln>
                  <a:noFill/>
                </a:ln>
              </p:spPr>
            </p:pic>
            <p:pic>
              <p:nvPicPr>
                <p:cNvPr id="89" name="Google Shape;89;p1"/>
                <p:cNvPicPr preferRelativeResize="0"/>
                <p:nvPr/>
              </p:nvPicPr>
              <p:blipFill rotWithShape="1">
                <a:blip r:embed="rId4">
                  <a:alphaModFix/>
                </a:blip>
                <a:srcRect/>
                <a:stretch/>
              </p:blipFill>
              <p:spPr>
                <a:xfrm>
                  <a:off x="6308630" y="1857351"/>
                  <a:ext cx="1525660" cy="1026543"/>
                </a:xfrm>
                <a:prstGeom prst="rect">
                  <a:avLst/>
                </a:prstGeom>
                <a:noFill/>
                <a:ln>
                  <a:noFill/>
                </a:ln>
              </p:spPr>
            </p:pic>
            <p:grpSp>
              <p:nvGrpSpPr>
                <p:cNvPr id="90" name="Google Shape;90;p1"/>
                <p:cNvGrpSpPr/>
                <p:nvPr/>
              </p:nvGrpSpPr>
              <p:grpSpPr>
                <a:xfrm>
                  <a:off x="8914091" y="4319210"/>
                  <a:ext cx="505954" cy="908976"/>
                  <a:chOff x="2903394" y="3730925"/>
                  <a:chExt cx="983412" cy="1988389"/>
                </a:xfrm>
              </p:grpSpPr>
              <p:pic>
                <p:nvPicPr>
                  <p:cNvPr id="91" name="Google Shape;91;p1"/>
                  <p:cNvPicPr preferRelativeResize="0"/>
                  <p:nvPr/>
                </p:nvPicPr>
                <p:blipFill rotWithShape="1">
                  <a:blip r:embed="rId5">
                    <a:alphaModFix/>
                  </a:blip>
                  <a:srcRect l="43391" t="50000" r="39739" b="2662"/>
                  <a:stretch/>
                </p:blipFill>
                <p:spPr>
                  <a:xfrm>
                    <a:off x="2903394" y="3730925"/>
                    <a:ext cx="983412" cy="1988389"/>
                  </a:xfrm>
                  <a:prstGeom prst="rect">
                    <a:avLst/>
                  </a:prstGeom>
                  <a:noFill/>
                  <a:ln>
                    <a:noFill/>
                  </a:ln>
                </p:spPr>
              </p:pic>
              <p:sp>
                <p:nvSpPr>
                  <p:cNvPr id="92" name="Google Shape;92;p1"/>
                  <p:cNvSpPr/>
                  <p:nvPr/>
                </p:nvSpPr>
                <p:spPr>
                  <a:xfrm>
                    <a:off x="2903394" y="5106838"/>
                    <a:ext cx="435029" cy="34505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2854" tIns="51413" rIns="102854" bIns="51413" anchor="ctr" anchorCtr="0">
                    <a:noAutofit/>
                  </a:bodyPr>
                  <a:lstStyle/>
                  <a:p>
                    <a:pPr algn="ctr"/>
                    <a:endParaRPr sz="2025" dirty="0">
                      <a:solidFill>
                        <a:schemeClr val="lt1"/>
                      </a:solidFill>
                      <a:latin typeface="Calibri"/>
                      <a:ea typeface="Calibri"/>
                      <a:cs typeface="Calibri"/>
                      <a:sym typeface="Calibri"/>
                    </a:endParaRPr>
                  </a:p>
                </p:txBody>
              </p:sp>
            </p:grpSp>
          </p:grpSp>
          <p:sp>
            <p:nvSpPr>
              <p:cNvPr id="93" name="Google Shape;93;p1"/>
              <p:cNvSpPr txBox="1"/>
              <p:nvPr/>
            </p:nvSpPr>
            <p:spPr>
              <a:xfrm>
                <a:off x="6685120" y="1499354"/>
                <a:ext cx="1780616" cy="369292"/>
              </a:xfrm>
              <a:prstGeom prst="rect">
                <a:avLst/>
              </a:prstGeom>
              <a:noFill/>
              <a:ln>
                <a:noFill/>
              </a:ln>
            </p:spPr>
            <p:txBody>
              <a:bodyPr spcFirstLastPara="1" wrap="square" lIns="102854" tIns="51413" rIns="102854" bIns="51413" anchor="t" anchorCtr="0">
                <a:spAutoFit/>
              </a:bodyPr>
              <a:lstStyle/>
              <a:p>
                <a:r>
                  <a:rPr lang="en-US" sz="2025" dirty="0">
                    <a:solidFill>
                      <a:schemeClr val="dk1"/>
                    </a:solidFill>
                    <a:latin typeface="Calibri"/>
                    <a:ea typeface="Calibri"/>
                    <a:cs typeface="Calibri"/>
                    <a:sym typeface="Calibri"/>
                  </a:rPr>
                  <a:t>Family Readiness</a:t>
                </a:r>
                <a:endParaRPr sz="1575" dirty="0"/>
              </a:p>
            </p:txBody>
          </p:sp>
          <p:sp>
            <p:nvSpPr>
              <p:cNvPr id="94" name="Google Shape;94;p1"/>
              <p:cNvSpPr txBox="1"/>
              <p:nvPr/>
            </p:nvSpPr>
            <p:spPr>
              <a:xfrm>
                <a:off x="5552407" y="5240472"/>
                <a:ext cx="1902252" cy="369292"/>
              </a:xfrm>
              <a:prstGeom prst="rect">
                <a:avLst/>
              </a:prstGeom>
              <a:noFill/>
              <a:ln>
                <a:noFill/>
              </a:ln>
            </p:spPr>
            <p:txBody>
              <a:bodyPr spcFirstLastPara="1" wrap="square" lIns="102854" tIns="51413" rIns="102854" bIns="51413" anchor="t" anchorCtr="0">
                <a:spAutoFit/>
              </a:bodyPr>
              <a:lstStyle/>
              <a:p>
                <a:r>
                  <a:rPr lang="en-US" sz="2025" dirty="0">
                    <a:solidFill>
                      <a:schemeClr val="dk1"/>
                    </a:solidFill>
                    <a:latin typeface="Calibri"/>
                    <a:ea typeface="Calibri"/>
                    <a:cs typeface="Calibri"/>
                    <a:sym typeface="Calibri"/>
                  </a:rPr>
                  <a:t>Mission Readiness</a:t>
                </a:r>
                <a:endParaRPr sz="1575" dirty="0"/>
              </a:p>
            </p:txBody>
          </p:sp>
          <p:sp>
            <p:nvSpPr>
              <p:cNvPr id="95" name="Google Shape;95;p1"/>
              <p:cNvSpPr txBox="1"/>
              <p:nvPr/>
            </p:nvSpPr>
            <p:spPr>
              <a:xfrm>
                <a:off x="3141865" y="1499354"/>
                <a:ext cx="2286523" cy="369292"/>
              </a:xfrm>
              <a:prstGeom prst="rect">
                <a:avLst/>
              </a:prstGeom>
              <a:noFill/>
              <a:ln>
                <a:noFill/>
              </a:ln>
            </p:spPr>
            <p:txBody>
              <a:bodyPr spcFirstLastPara="1" wrap="square" lIns="102854" tIns="51413" rIns="102854" bIns="51413" anchor="t" anchorCtr="0">
                <a:spAutoFit/>
              </a:bodyPr>
              <a:lstStyle/>
              <a:p>
                <a:r>
                  <a:rPr lang="en-US" sz="2025" dirty="0">
                    <a:solidFill>
                      <a:schemeClr val="dk1"/>
                    </a:solidFill>
                    <a:latin typeface="Calibri"/>
                    <a:ea typeface="Calibri"/>
                    <a:cs typeface="Calibri"/>
                    <a:sym typeface="Calibri"/>
                  </a:rPr>
                  <a:t>Operational Readiness</a:t>
                </a:r>
                <a:endParaRPr sz="1575" dirty="0"/>
              </a:p>
            </p:txBody>
          </p:sp>
          <p:sp>
            <p:nvSpPr>
              <p:cNvPr id="96" name="Google Shape;96;p1"/>
              <p:cNvSpPr txBox="1"/>
              <p:nvPr/>
            </p:nvSpPr>
            <p:spPr>
              <a:xfrm>
                <a:off x="7865119" y="2607742"/>
                <a:ext cx="950700" cy="738624"/>
              </a:xfrm>
              <a:prstGeom prst="rect">
                <a:avLst/>
              </a:prstGeom>
              <a:noFill/>
              <a:ln>
                <a:noFill/>
              </a:ln>
            </p:spPr>
            <p:txBody>
              <a:bodyPr spcFirstLastPara="1" wrap="square" lIns="102854" tIns="51413" rIns="102854" bIns="51413" anchor="t" anchorCtr="0">
                <a:spAutoFit/>
              </a:bodyPr>
              <a:lstStyle/>
              <a:p>
                <a:r>
                  <a:rPr lang="en-US" sz="1575" dirty="0">
                    <a:solidFill>
                      <a:schemeClr val="dk1"/>
                    </a:solidFill>
                    <a:latin typeface="Calibri"/>
                    <a:ea typeface="Calibri"/>
                    <a:cs typeface="Calibri"/>
                    <a:sym typeface="Calibri"/>
                  </a:rPr>
                  <a:t>Stable</a:t>
                </a:r>
                <a:endParaRPr sz="1575" dirty="0"/>
              </a:p>
              <a:p>
                <a:r>
                  <a:rPr lang="en-US" sz="1575" dirty="0">
                    <a:solidFill>
                      <a:schemeClr val="dk1"/>
                    </a:solidFill>
                    <a:latin typeface="Calibri"/>
                    <a:ea typeface="Calibri"/>
                    <a:cs typeface="Calibri"/>
                    <a:sym typeface="Calibri"/>
                  </a:rPr>
                  <a:t>Supported</a:t>
                </a:r>
                <a:endParaRPr sz="1575" dirty="0"/>
              </a:p>
              <a:p>
                <a:r>
                  <a:rPr lang="en-US" sz="1575" dirty="0">
                    <a:solidFill>
                      <a:schemeClr val="dk1"/>
                    </a:solidFill>
                    <a:latin typeface="Calibri"/>
                    <a:ea typeface="Calibri"/>
                    <a:cs typeface="Calibri"/>
                    <a:sym typeface="Calibri"/>
                  </a:rPr>
                  <a:t>Secure</a:t>
                </a:r>
                <a:endParaRPr sz="1575" dirty="0"/>
              </a:p>
            </p:txBody>
          </p:sp>
          <p:sp>
            <p:nvSpPr>
              <p:cNvPr id="97" name="Google Shape;97;p1"/>
              <p:cNvSpPr txBox="1"/>
              <p:nvPr/>
            </p:nvSpPr>
            <p:spPr>
              <a:xfrm>
                <a:off x="6855945" y="4501809"/>
                <a:ext cx="1009187" cy="738624"/>
              </a:xfrm>
              <a:prstGeom prst="rect">
                <a:avLst/>
              </a:prstGeom>
              <a:noFill/>
              <a:ln>
                <a:noFill/>
              </a:ln>
            </p:spPr>
            <p:txBody>
              <a:bodyPr spcFirstLastPara="1" wrap="square" lIns="102854" tIns="51413" rIns="102854" bIns="51413" anchor="t" anchorCtr="0">
                <a:spAutoFit/>
              </a:bodyPr>
              <a:lstStyle/>
              <a:p>
                <a:r>
                  <a:rPr lang="en-US" sz="1575" dirty="0">
                    <a:solidFill>
                      <a:schemeClr val="dk1"/>
                    </a:solidFill>
                    <a:latin typeface="Calibri"/>
                    <a:ea typeface="Calibri"/>
                    <a:cs typeface="Calibri"/>
                    <a:sym typeface="Calibri"/>
                  </a:rPr>
                  <a:t>Confidence</a:t>
                </a:r>
                <a:endParaRPr sz="1575" dirty="0"/>
              </a:p>
              <a:p>
                <a:r>
                  <a:rPr lang="en-US" sz="1575" dirty="0">
                    <a:solidFill>
                      <a:schemeClr val="dk1"/>
                    </a:solidFill>
                    <a:latin typeface="Calibri"/>
                    <a:ea typeface="Calibri"/>
                    <a:cs typeface="Calibri"/>
                    <a:sym typeface="Calibri"/>
                  </a:rPr>
                  <a:t> in Family </a:t>
                </a:r>
                <a:endParaRPr sz="1575" dirty="0"/>
              </a:p>
              <a:p>
                <a:r>
                  <a:rPr lang="en-US" sz="1575" dirty="0">
                    <a:solidFill>
                      <a:schemeClr val="dk1"/>
                    </a:solidFill>
                    <a:latin typeface="Calibri"/>
                    <a:ea typeface="Calibri"/>
                    <a:cs typeface="Calibri"/>
                    <a:sym typeface="Calibri"/>
                  </a:rPr>
                  <a:t>Wellbeing</a:t>
                </a:r>
                <a:endParaRPr sz="1575" dirty="0"/>
              </a:p>
            </p:txBody>
          </p:sp>
          <p:sp>
            <p:nvSpPr>
              <p:cNvPr id="98" name="Google Shape;98;p1"/>
              <p:cNvSpPr txBox="1"/>
              <p:nvPr/>
            </p:nvSpPr>
            <p:spPr>
              <a:xfrm>
                <a:off x="5036327" y="4501809"/>
                <a:ext cx="1006558" cy="738624"/>
              </a:xfrm>
              <a:prstGeom prst="rect">
                <a:avLst/>
              </a:prstGeom>
              <a:noFill/>
              <a:ln>
                <a:noFill/>
              </a:ln>
            </p:spPr>
            <p:txBody>
              <a:bodyPr spcFirstLastPara="1" wrap="square" lIns="102854" tIns="51413" rIns="102854" bIns="51413" anchor="t" anchorCtr="0">
                <a:spAutoFit/>
              </a:bodyPr>
              <a:lstStyle/>
              <a:p>
                <a:r>
                  <a:rPr lang="en-US" sz="1575" dirty="0">
                    <a:solidFill>
                      <a:schemeClr val="dk1"/>
                    </a:solidFill>
                    <a:latin typeface="Calibri"/>
                    <a:ea typeface="Calibri"/>
                    <a:cs typeface="Calibri"/>
                    <a:sym typeface="Calibri"/>
                  </a:rPr>
                  <a:t>Focused</a:t>
                </a:r>
                <a:endParaRPr sz="1575" dirty="0"/>
              </a:p>
              <a:p>
                <a:r>
                  <a:rPr lang="en-US" sz="1575" dirty="0">
                    <a:solidFill>
                      <a:schemeClr val="dk1"/>
                    </a:solidFill>
                    <a:latin typeface="Calibri"/>
                    <a:ea typeface="Calibri"/>
                    <a:cs typeface="Calibri"/>
                    <a:sym typeface="Calibri"/>
                  </a:rPr>
                  <a:t>Ready</a:t>
                </a:r>
                <a:endParaRPr sz="1575" dirty="0"/>
              </a:p>
              <a:p>
                <a:r>
                  <a:rPr lang="en-US" sz="1575" dirty="0">
                    <a:solidFill>
                      <a:schemeClr val="dk1"/>
                    </a:solidFill>
                    <a:latin typeface="Calibri"/>
                    <a:ea typeface="Calibri"/>
                    <a:cs typeface="Calibri"/>
                    <a:sym typeface="Calibri"/>
                  </a:rPr>
                  <a:t>Deployable</a:t>
                </a:r>
                <a:endParaRPr sz="1575" dirty="0"/>
              </a:p>
            </p:txBody>
          </p:sp>
          <p:sp>
            <p:nvSpPr>
              <p:cNvPr id="99" name="Google Shape;99;p1"/>
              <p:cNvSpPr txBox="1"/>
              <p:nvPr/>
            </p:nvSpPr>
            <p:spPr>
              <a:xfrm>
                <a:off x="2990638" y="2992777"/>
                <a:ext cx="1421400" cy="392019"/>
              </a:xfrm>
              <a:prstGeom prst="rect">
                <a:avLst/>
              </a:prstGeom>
              <a:noFill/>
              <a:ln>
                <a:noFill/>
              </a:ln>
            </p:spPr>
            <p:txBody>
              <a:bodyPr spcFirstLastPara="1" wrap="square" lIns="102854" tIns="51413" rIns="102854" bIns="51413" anchor="t" anchorCtr="0">
                <a:spAutoFit/>
              </a:bodyPr>
              <a:lstStyle/>
              <a:p>
                <a:r>
                  <a:rPr lang="en-US" sz="1575" dirty="0">
                    <a:solidFill>
                      <a:schemeClr val="dk1"/>
                    </a:solidFill>
                    <a:latin typeface="Calibri"/>
                    <a:ea typeface="Calibri"/>
                    <a:cs typeface="Calibri"/>
                    <a:sym typeface="Calibri"/>
                  </a:rPr>
                  <a:t>Cohesive</a:t>
                </a:r>
                <a:endParaRPr sz="1575" dirty="0"/>
              </a:p>
              <a:p>
                <a:r>
                  <a:rPr lang="en-US" sz="1575" dirty="0">
                    <a:solidFill>
                      <a:schemeClr val="dk1"/>
                    </a:solidFill>
                    <a:latin typeface="Calibri"/>
                    <a:ea typeface="Calibri"/>
                    <a:cs typeface="Calibri"/>
                    <a:sym typeface="Calibri"/>
                  </a:rPr>
                  <a:t>Capable</a:t>
                </a:r>
                <a:endParaRPr sz="1575" dirty="0"/>
              </a:p>
              <a:p>
                <a:r>
                  <a:rPr lang="en-US" sz="1575" dirty="0">
                    <a:solidFill>
                      <a:schemeClr val="dk1"/>
                    </a:solidFill>
                    <a:latin typeface="Calibri"/>
                    <a:ea typeface="Calibri"/>
                    <a:cs typeface="Calibri"/>
                    <a:sym typeface="Calibri"/>
                  </a:rPr>
                  <a:t>Effective</a:t>
                </a:r>
                <a:endParaRPr sz="1575" dirty="0"/>
              </a:p>
            </p:txBody>
          </p:sp>
        </p:grpSp>
        <p:sp>
          <p:nvSpPr>
            <p:cNvPr id="100" name="Google Shape;100;p1"/>
            <p:cNvSpPr txBox="1"/>
            <p:nvPr/>
          </p:nvSpPr>
          <p:spPr>
            <a:xfrm>
              <a:off x="3863509" y="-214716"/>
              <a:ext cx="3546336" cy="368424"/>
            </a:xfrm>
            <a:prstGeom prst="rect">
              <a:avLst/>
            </a:prstGeom>
            <a:noFill/>
            <a:ln>
              <a:noFill/>
            </a:ln>
          </p:spPr>
          <p:txBody>
            <a:bodyPr spcFirstLastPara="1" wrap="square" lIns="102854" tIns="51413" rIns="102854" bIns="51413" anchor="t" anchorCtr="0">
              <a:spAutoFit/>
            </a:bodyPr>
            <a:lstStyle/>
            <a:p>
              <a:pPr algn="ctr"/>
              <a:r>
                <a:rPr lang="en-US" sz="4400" dirty="0">
                  <a:solidFill>
                    <a:schemeClr val="dk1"/>
                  </a:solidFill>
                  <a:latin typeface="Calibri"/>
                  <a:ea typeface="Calibri"/>
                  <a:cs typeface="Calibri"/>
                  <a:sym typeface="Calibri"/>
                </a:rPr>
                <a:t>Family to Force Readiness Cycle</a:t>
              </a:r>
              <a:endParaRPr sz="3200" dirty="0"/>
            </a:p>
          </p:txBody>
        </p:sp>
      </p:grpSp>
      <p:sp>
        <p:nvSpPr>
          <p:cNvPr id="6" name="Slide Number Placeholder 5">
            <a:extLst>
              <a:ext uri="{FF2B5EF4-FFF2-40B4-BE49-F238E27FC236}">
                <a16:creationId xmlns:a16="http://schemas.microsoft.com/office/drawing/2014/main" id="{AD60D392-E402-4ACD-8A77-F87AEFAC7FBF}"/>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3" name="Picture 2">
            <a:extLst>
              <a:ext uri="{FF2B5EF4-FFF2-40B4-BE49-F238E27FC236}">
                <a16:creationId xmlns:a16="http://schemas.microsoft.com/office/drawing/2014/main" id="{6CC834BC-B28E-4414-8841-71077682B4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0881" y="1866900"/>
            <a:ext cx="1825319" cy="18400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85848"/>
            <a:ext cx="13716000" cy="4715304"/>
            <a:chOff x="0" y="0"/>
            <a:chExt cx="4816593" cy="1655854"/>
          </a:xfrm>
        </p:grpSpPr>
        <p:sp>
          <p:nvSpPr>
            <p:cNvPr id="3" name="Freeform 3"/>
            <p:cNvSpPr/>
            <p:nvPr/>
          </p:nvSpPr>
          <p:spPr>
            <a:xfrm>
              <a:off x="0" y="0"/>
              <a:ext cx="4816592" cy="1655854"/>
            </a:xfrm>
            <a:custGeom>
              <a:avLst/>
              <a:gdLst/>
              <a:ahLst/>
              <a:cxnLst/>
              <a:rect l="l" t="t" r="r" b="b"/>
              <a:pathLst>
                <a:path w="4816592" h="1655854">
                  <a:moveTo>
                    <a:pt x="0" y="0"/>
                  </a:moveTo>
                  <a:lnTo>
                    <a:pt x="4816592" y="0"/>
                  </a:lnTo>
                  <a:lnTo>
                    <a:pt x="4816592" y="1655854"/>
                  </a:lnTo>
                  <a:lnTo>
                    <a:pt x="0" y="1655854"/>
                  </a:lnTo>
                  <a:close/>
                </a:path>
              </a:pathLst>
            </a:custGeom>
            <a:solidFill>
              <a:srgbClr val="EEEEE9">
                <a:alpha val="60000"/>
              </a:srgbClr>
            </a:solidFill>
          </p:spPr>
        </p:sp>
        <p:sp>
          <p:nvSpPr>
            <p:cNvPr id="4" name="TextBox 4"/>
            <p:cNvSpPr txBox="1"/>
            <p:nvPr/>
          </p:nvSpPr>
          <p:spPr>
            <a:xfrm>
              <a:off x="0" y="-38100"/>
              <a:ext cx="4816593" cy="1693954"/>
            </a:xfrm>
            <a:prstGeom prst="rect">
              <a:avLst/>
            </a:prstGeom>
          </p:spPr>
          <p:txBody>
            <a:bodyPr lIns="38100" tIns="38100" rIns="38100" bIns="38100" rtlCol="0" anchor="ctr"/>
            <a:lstStyle/>
            <a:p>
              <a:pPr algn="ctr">
                <a:lnSpc>
                  <a:spcPts val="1994"/>
                </a:lnSpc>
              </a:pPr>
              <a:endParaRPr sz="1350" dirty="0"/>
            </a:p>
          </p:txBody>
        </p:sp>
      </p:grpSp>
      <p:sp>
        <p:nvSpPr>
          <p:cNvPr id="5" name="Freeform 5"/>
          <p:cNvSpPr/>
          <p:nvPr/>
        </p:nvSpPr>
        <p:spPr>
          <a:xfrm>
            <a:off x="7373886" y="2057400"/>
            <a:ext cx="4778503" cy="6185765"/>
          </a:xfrm>
          <a:custGeom>
            <a:avLst/>
            <a:gdLst/>
            <a:ahLst/>
            <a:cxnLst/>
            <a:rect l="l" t="t" r="r" b="b"/>
            <a:pathLst>
              <a:path w="6371337" h="8247686">
                <a:moveTo>
                  <a:pt x="0" y="0"/>
                </a:moveTo>
                <a:lnTo>
                  <a:pt x="6371338" y="0"/>
                </a:lnTo>
                <a:lnTo>
                  <a:pt x="6371338" y="8247686"/>
                </a:lnTo>
                <a:lnTo>
                  <a:pt x="0" y="8247686"/>
                </a:lnTo>
                <a:lnTo>
                  <a:pt x="0" y="0"/>
                </a:lnTo>
                <a:close/>
              </a:path>
            </a:pathLst>
          </a:custGeom>
          <a:blipFill>
            <a:blip r:embed="rId3"/>
            <a:stretch>
              <a:fillRect/>
            </a:stretch>
          </a:blipFill>
        </p:spPr>
      </p:sp>
      <p:sp>
        <p:nvSpPr>
          <p:cNvPr id="6" name="TextBox 6"/>
          <p:cNvSpPr txBox="1"/>
          <p:nvPr/>
        </p:nvSpPr>
        <p:spPr>
          <a:xfrm>
            <a:off x="771525" y="3877150"/>
            <a:ext cx="5882434" cy="2114169"/>
          </a:xfrm>
          <a:prstGeom prst="rect">
            <a:avLst/>
          </a:prstGeom>
        </p:spPr>
        <p:txBody>
          <a:bodyPr lIns="0" tIns="0" rIns="0" bIns="0" rtlCol="0" anchor="t">
            <a:spAutoFit/>
          </a:bodyPr>
          <a:lstStyle/>
          <a:p>
            <a:pPr algn="ctr">
              <a:lnSpc>
                <a:spcPts val="8384"/>
              </a:lnSpc>
            </a:pPr>
            <a:r>
              <a:rPr lang="en-US" sz="6449" b="1" dirty="0">
                <a:solidFill>
                  <a:srgbClr val="FF9E1A"/>
                </a:solidFill>
                <a:latin typeface="Calibri" panose="020F0502020204030204" pitchFamily="34" charset="0"/>
                <a:ea typeface="Calibri" panose="020F0502020204030204" pitchFamily="34" charset="0"/>
                <a:cs typeface="Calibri" panose="020F0502020204030204" pitchFamily="34" charset="0"/>
              </a:rPr>
              <a:t>Get Better Together</a:t>
            </a:r>
          </a:p>
        </p:txBody>
      </p:sp>
      <p:sp>
        <p:nvSpPr>
          <p:cNvPr id="8" name="TextBox 6">
            <a:extLst>
              <a:ext uri="{FF2B5EF4-FFF2-40B4-BE49-F238E27FC236}">
                <a16:creationId xmlns:a16="http://schemas.microsoft.com/office/drawing/2014/main" id="{56CD594D-9EE3-4FA6-AF1C-83E2C640BACD}"/>
              </a:ext>
            </a:extLst>
          </p:cNvPr>
          <p:cNvSpPr txBox="1"/>
          <p:nvPr/>
        </p:nvSpPr>
        <p:spPr>
          <a:xfrm>
            <a:off x="401811" y="6330219"/>
            <a:ext cx="6621861" cy="623248"/>
          </a:xfrm>
          <a:prstGeom prst="rect">
            <a:avLst/>
          </a:prstGeom>
        </p:spPr>
        <p:txBody>
          <a:bodyPr wrap="square" lIns="0" tIns="0" rIns="0" bIns="0" rtlCol="0" anchor="t">
            <a:spAutoFit/>
          </a:bodyPr>
          <a:lstStyle/>
          <a:p>
            <a:r>
              <a:rPr lang="en-US" sz="1350" dirty="0">
                <a:solidFill>
                  <a:srgbClr val="3F4042"/>
                </a:solidFill>
                <a:latin typeface="Calibri" panose="020F0502020204030204" pitchFamily="34" charset="0"/>
                <a:ea typeface="Calibri" panose="020F0502020204030204" pitchFamily="34" charset="0"/>
                <a:cs typeface="Calibri" panose="020F0502020204030204" pitchFamily="34" charset="0"/>
              </a:rPr>
              <a:t>This work was supported by the Department of Defense through the Congressionally Directed Medical Research Programs (CDMRP) Traumatic Brain Injury and Psychological Health Research Program under Award No. HT94252410843.</a:t>
            </a:r>
          </a:p>
        </p:txBody>
      </p:sp>
      <p:sp>
        <p:nvSpPr>
          <p:cNvPr id="12" name="Slide Number Placeholder 11">
            <a:extLst>
              <a:ext uri="{FF2B5EF4-FFF2-40B4-BE49-F238E27FC236}">
                <a16:creationId xmlns:a16="http://schemas.microsoft.com/office/drawing/2014/main" id="{EC90723E-4703-4741-9500-800752E77D43}"/>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1108" y="3345107"/>
            <a:ext cx="5524025" cy="1715710"/>
            <a:chOff x="0" y="-161925"/>
            <a:chExt cx="9820490" cy="3050151"/>
          </a:xfrm>
        </p:grpSpPr>
        <p:sp>
          <p:nvSpPr>
            <p:cNvPr id="3" name="Freeform 3"/>
            <p:cNvSpPr/>
            <p:nvPr/>
          </p:nvSpPr>
          <p:spPr>
            <a:xfrm>
              <a:off x="0" y="0"/>
              <a:ext cx="1564143" cy="1526995"/>
            </a:xfrm>
            <a:custGeom>
              <a:avLst/>
              <a:gdLst/>
              <a:ahLst/>
              <a:cxnLst/>
              <a:rect l="l" t="t" r="r" b="b"/>
              <a:pathLst>
                <a:path w="1564143" h="1526995">
                  <a:moveTo>
                    <a:pt x="0" y="0"/>
                  </a:moveTo>
                  <a:lnTo>
                    <a:pt x="1564143" y="0"/>
                  </a:lnTo>
                  <a:lnTo>
                    <a:pt x="1564143" y="1526995"/>
                  </a:lnTo>
                  <a:lnTo>
                    <a:pt x="0" y="15269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035133" y="-161925"/>
              <a:ext cx="7785357" cy="752343"/>
            </a:xfrm>
            <a:prstGeom prst="rect">
              <a:avLst/>
            </a:prstGeom>
          </p:spPr>
          <p:txBody>
            <a:bodyPr lIns="0" tIns="0" rIns="0" bIns="0" rtlCol="0" anchor="t">
              <a:spAutoFit/>
            </a:bodyPr>
            <a:lstStyle/>
            <a:p>
              <a:pPr>
                <a:lnSpc>
                  <a:spcPts val="3300"/>
                </a:lnSpc>
              </a:pPr>
              <a:r>
                <a:rPr lang="en-US" sz="2800" b="1" dirty="0">
                  <a:solidFill>
                    <a:srgbClr val="1473EC"/>
                  </a:solidFill>
                  <a:latin typeface="Calibri" panose="020F0502020204030204" pitchFamily="34" charset="0"/>
                  <a:ea typeface="Calibri" panose="020F0502020204030204" pitchFamily="34" charset="0"/>
                  <a:cs typeface="Calibri" panose="020F0502020204030204" pitchFamily="34" charset="0"/>
                </a:rPr>
                <a:t>Prevention Intervention</a:t>
              </a:r>
            </a:p>
          </p:txBody>
        </p:sp>
        <p:sp>
          <p:nvSpPr>
            <p:cNvPr id="5" name="TextBox 5"/>
            <p:cNvSpPr txBox="1"/>
            <p:nvPr/>
          </p:nvSpPr>
          <p:spPr>
            <a:xfrm>
              <a:off x="2035133" y="630514"/>
              <a:ext cx="7432669" cy="2257712"/>
            </a:xfrm>
            <a:prstGeom prst="rect">
              <a:avLst/>
            </a:prstGeom>
          </p:spPr>
          <p:txBody>
            <a:bodyPr lIns="0" tIns="0" rIns="0" bIns="0" rtlCol="0" anchor="t">
              <a:spAutoFit/>
            </a:bodyPr>
            <a:lstStyle/>
            <a:p>
              <a:pPr>
                <a:lnSpc>
                  <a:spcPts val="2475"/>
                </a:lnSpc>
              </a:pPr>
              <a:r>
                <a:rPr lang="en-US" sz="2000" dirty="0">
                  <a:solidFill>
                    <a:srgbClr val="0D1D41"/>
                  </a:solidFill>
                  <a:latin typeface="Calibri" panose="020F0502020204030204" pitchFamily="34" charset="0"/>
                  <a:ea typeface="Calibri" panose="020F0502020204030204" pitchFamily="34" charset="0"/>
                  <a:cs typeface="Calibri" panose="020F0502020204030204" pitchFamily="34" charset="0"/>
                </a:rPr>
                <a:t>Targets emotion dysregulation and relationship conflict-transdiagnostic drivers of suicide, alcohol abuse, and aggression</a:t>
              </a:r>
            </a:p>
          </p:txBody>
        </p:sp>
      </p:grpSp>
      <p:grpSp>
        <p:nvGrpSpPr>
          <p:cNvPr id="6" name="Group 6"/>
          <p:cNvGrpSpPr/>
          <p:nvPr/>
        </p:nvGrpSpPr>
        <p:grpSpPr>
          <a:xfrm>
            <a:off x="6091108" y="5294264"/>
            <a:ext cx="5524025" cy="1042084"/>
            <a:chOff x="0" y="-161925"/>
            <a:chExt cx="9820490" cy="1852594"/>
          </a:xfrm>
        </p:grpSpPr>
        <p:sp>
          <p:nvSpPr>
            <p:cNvPr id="7" name="Freeform 7"/>
            <p:cNvSpPr/>
            <p:nvPr/>
          </p:nvSpPr>
          <p:spPr>
            <a:xfrm>
              <a:off x="0" y="0"/>
              <a:ext cx="1564143" cy="1558278"/>
            </a:xfrm>
            <a:custGeom>
              <a:avLst/>
              <a:gdLst/>
              <a:ahLst/>
              <a:cxnLst/>
              <a:rect l="l" t="t" r="r" b="b"/>
              <a:pathLst>
                <a:path w="1564143" h="1558278">
                  <a:moveTo>
                    <a:pt x="0" y="0"/>
                  </a:moveTo>
                  <a:lnTo>
                    <a:pt x="1564143" y="0"/>
                  </a:lnTo>
                  <a:lnTo>
                    <a:pt x="1564143" y="1558278"/>
                  </a:lnTo>
                  <a:lnTo>
                    <a:pt x="0" y="15582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035133" y="-161925"/>
              <a:ext cx="5141218" cy="752343"/>
            </a:xfrm>
            <a:prstGeom prst="rect">
              <a:avLst/>
            </a:prstGeom>
          </p:spPr>
          <p:txBody>
            <a:bodyPr lIns="0" tIns="0" rIns="0" bIns="0" rtlCol="0" anchor="t">
              <a:spAutoFit/>
            </a:bodyPr>
            <a:lstStyle/>
            <a:p>
              <a:pPr>
                <a:lnSpc>
                  <a:spcPts val="3300"/>
                </a:lnSpc>
              </a:pPr>
              <a:r>
                <a:rPr lang="en-US" sz="2800" b="1" dirty="0">
                  <a:solidFill>
                    <a:srgbClr val="1473EC"/>
                  </a:solidFill>
                  <a:latin typeface="Calibri" panose="020F0502020204030204" pitchFamily="34" charset="0"/>
                  <a:ea typeface="Calibri" panose="020F0502020204030204" pitchFamily="34" charset="0"/>
                  <a:cs typeface="Calibri" panose="020F0502020204030204" pitchFamily="34" charset="0"/>
                </a:rPr>
                <a:t>Evidence Informed</a:t>
              </a:r>
            </a:p>
          </p:txBody>
        </p:sp>
        <p:sp>
          <p:nvSpPr>
            <p:cNvPr id="9" name="TextBox 9"/>
            <p:cNvSpPr txBox="1"/>
            <p:nvPr/>
          </p:nvSpPr>
          <p:spPr>
            <a:xfrm>
              <a:off x="2035133" y="581990"/>
              <a:ext cx="7785357" cy="1108679"/>
            </a:xfrm>
            <a:prstGeom prst="rect">
              <a:avLst/>
            </a:prstGeom>
          </p:spPr>
          <p:txBody>
            <a:bodyPr lIns="0" tIns="0" rIns="0" bIns="0" rtlCol="0" anchor="t">
              <a:spAutoFit/>
            </a:bodyPr>
            <a:lstStyle/>
            <a:p>
              <a:pPr>
                <a:lnSpc>
                  <a:spcPts val="2475"/>
                </a:lnSpc>
              </a:pPr>
              <a:r>
                <a:rPr lang="en-US" sz="2000" dirty="0">
                  <a:solidFill>
                    <a:srgbClr val="0D1D41"/>
                  </a:solidFill>
                  <a:latin typeface="Calibri" panose="020F0502020204030204" pitchFamily="34" charset="0"/>
                  <a:ea typeface="Calibri" panose="020F0502020204030204" pitchFamily="34" charset="0"/>
                  <a:cs typeface="Calibri" panose="020F0502020204030204" pitchFamily="34" charset="0"/>
                </a:rPr>
                <a:t>Built on PREP, the most researched couples education program</a:t>
              </a:r>
            </a:p>
          </p:txBody>
        </p:sp>
      </p:grpSp>
      <p:grpSp>
        <p:nvGrpSpPr>
          <p:cNvPr id="10" name="Group 10"/>
          <p:cNvGrpSpPr/>
          <p:nvPr/>
        </p:nvGrpSpPr>
        <p:grpSpPr>
          <a:xfrm>
            <a:off x="6091108" y="6600683"/>
            <a:ext cx="6123503" cy="1781856"/>
            <a:chOff x="0" y="-158179"/>
            <a:chExt cx="10886227" cy="3167743"/>
          </a:xfrm>
        </p:grpSpPr>
        <p:sp>
          <p:nvSpPr>
            <p:cNvPr id="11" name="Freeform 11"/>
            <p:cNvSpPr/>
            <p:nvPr/>
          </p:nvSpPr>
          <p:spPr>
            <a:xfrm>
              <a:off x="0" y="0"/>
              <a:ext cx="1596864" cy="1648375"/>
            </a:xfrm>
            <a:custGeom>
              <a:avLst/>
              <a:gdLst/>
              <a:ahLst/>
              <a:cxnLst/>
              <a:rect l="l" t="t" r="r" b="b"/>
              <a:pathLst>
                <a:path w="1596864" h="1648375">
                  <a:moveTo>
                    <a:pt x="0" y="0"/>
                  </a:moveTo>
                  <a:lnTo>
                    <a:pt x="1596864" y="0"/>
                  </a:lnTo>
                  <a:lnTo>
                    <a:pt x="1596864" y="1648375"/>
                  </a:lnTo>
                  <a:lnTo>
                    <a:pt x="0" y="16483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2067852" y="-158179"/>
              <a:ext cx="8818375" cy="1504686"/>
            </a:xfrm>
            <a:prstGeom prst="rect">
              <a:avLst/>
            </a:prstGeom>
          </p:spPr>
          <p:txBody>
            <a:bodyPr lIns="0" tIns="0" rIns="0" bIns="0" rtlCol="0" anchor="t">
              <a:spAutoFit/>
            </a:bodyPr>
            <a:lstStyle/>
            <a:p>
              <a:pPr>
                <a:lnSpc>
                  <a:spcPts val="3300"/>
                </a:lnSpc>
              </a:pPr>
              <a:r>
                <a:rPr lang="en-US" sz="2800" b="1" dirty="0">
                  <a:solidFill>
                    <a:srgbClr val="1473EC"/>
                  </a:solidFill>
                  <a:latin typeface="Calibri" panose="020F0502020204030204" pitchFamily="34" charset="0"/>
                  <a:ea typeface="Calibri" panose="020F0502020204030204" pitchFamily="34" charset="0"/>
                  <a:cs typeface="Calibri" panose="020F0502020204030204" pitchFamily="34" charset="0"/>
                </a:rPr>
                <a:t>Designed With and For the </a:t>
              </a:r>
            </a:p>
            <a:p>
              <a:pPr>
                <a:lnSpc>
                  <a:spcPts val="3300"/>
                </a:lnSpc>
              </a:pPr>
              <a:r>
                <a:rPr lang="en-US" sz="2800" b="1" dirty="0">
                  <a:solidFill>
                    <a:srgbClr val="1473EC"/>
                  </a:solidFill>
                  <a:latin typeface="Calibri" panose="020F0502020204030204" pitchFamily="34" charset="0"/>
                  <a:ea typeface="Calibri" panose="020F0502020204030204" pitchFamily="34" charset="0"/>
                  <a:cs typeface="Calibri" panose="020F0502020204030204" pitchFamily="34" charset="0"/>
                </a:rPr>
                <a:t>Military Community</a:t>
              </a:r>
            </a:p>
          </p:txBody>
        </p:sp>
        <p:sp>
          <p:nvSpPr>
            <p:cNvPr id="13" name="TextBox 13"/>
            <p:cNvSpPr txBox="1"/>
            <p:nvPr/>
          </p:nvSpPr>
          <p:spPr>
            <a:xfrm>
              <a:off x="2067852" y="1321810"/>
              <a:ext cx="7939726" cy="1687754"/>
            </a:xfrm>
            <a:prstGeom prst="rect">
              <a:avLst/>
            </a:prstGeom>
          </p:spPr>
          <p:txBody>
            <a:bodyPr lIns="0" tIns="0" rIns="0" bIns="0" rtlCol="0" anchor="t">
              <a:spAutoFit/>
            </a:bodyPr>
            <a:lstStyle/>
            <a:p>
              <a:pPr>
                <a:lnSpc>
                  <a:spcPts val="2475"/>
                </a:lnSpc>
              </a:pPr>
              <a:r>
                <a:rPr lang="en-US" sz="2000" dirty="0">
                  <a:solidFill>
                    <a:srgbClr val="0D1D41"/>
                  </a:solidFill>
                  <a:latin typeface="Calibri" panose="020F0502020204030204" pitchFamily="34" charset="0"/>
                  <a:ea typeface="Calibri" panose="020F0502020204030204" pitchFamily="34" charset="0"/>
                  <a:cs typeface="Calibri" panose="020F0502020204030204" pitchFamily="34" charset="0"/>
                </a:rPr>
                <a:t>Developed by experts and a team of </a:t>
              </a:r>
            </a:p>
            <a:p>
              <a:pPr>
                <a:lnSpc>
                  <a:spcPts val="2475"/>
                </a:lnSpc>
              </a:pPr>
              <a:r>
                <a:rPr lang="en-US" sz="2000" dirty="0">
                  <a:solidFill>
                    <a:srgbClr val="0D1D41"/>
                  </a:solidFill>
                  <a:latin typeface="Calibri" panose="020F0502020204030204" pitchFamily="34" charset="0"/>
                  <a:ea typeface="Calibri" panose="020F0502020204030204" pitchFamily="34" charset="0"/>
                  <a:cs typeface="Calibri" panose="020F0502020204030204" pitchFamily="34" charset="0"/>
                </a:rPr>
                <a:t>active duty service members, reservists, veterans, &amp; spouses </a:t>
              </a:r>
            </a:p>
          </p:txBody>
        </p:sp>
      </p:grpSp>
      <p:grpSp>
        <p:nvGrpSpPr>
          <p:cNvPr id="14" name="Group 14"/>
          <p:cNvGrpSpPr/>
          <p:nvPr/>
        </p:nvGrpSpPr>
        <p:grpSpPr>
          <a:xfrm>
            <a:off x="0" y="1285875"/>
            <a:ext cx="3520358" cy="7715250"/>
            <a:chOff x="0" y="0"/>
            <a:chExt cx="1236230" cy="2709333"/>
          </a:xfrm>
        </p:grpSpPr>
        <p:sp>
          <p:nvSpPr>
            <p:cNvPr id="15" name="Freeform 15"/>
            <p:cNvSpPr/>
            <p:nvPr/>
          </p:nvSpPr>
          <p:spPr>
            <a:xfrm>
              <a:off x="0" y="0"/>
              <a:ext cx="1236230" cy="2709333"/>
            </a:xfrm>
            <a:custGeom>
              <a:avLst/>
              <a:gdLst/>
              <a:ahLst/>
              <a:cxnLst/>
              <a:rect l="l" t="t" r="r" b="b"/>
              <a:pathLst>
                <a:path w="1236230" h="2709333">
                  <a:moveTo>
                    <a:pt x="0" y="0"/>
                  </a:moveTo>
                  <a:lnTo>
                    <a:pt x="1236230" y="0"/>
                  </a:lnTo>
                  <a:lnTo>
                    <a:pt x="1236230" y="2709333"/>
                  </a:lnTo>
                  <a:lnTo>
                    <a:pt x="0" y="2709333"/>
                  </a:lnTo>
                  <a:close/>
                </a:path>
              </a:pathLst>
            </a:custGeom>
            <a:solidFill>
              <a:srgbClr val="EEEEE9">
                <a:alpha val="60000"/>
              </a:srgbClr>
            </a:solidFill>
          </p:spPr>
        </p:sp>
        <p:sp>
          <p:nvSpPr>
            <p:cNvPr id="16" name="TextBox 16"/>
            <p:cNvSpPr txBox="1"/>
            <p:nvPr/>
          </p:nvSpPr>
          <p:spPr>
            <a:xfrm>
              <a:off x="0" y="-38100"/>
              <a:ext cx="1236230" cy="2747433"/>
            </a:xfrm>
            <a:prstGeom prst="rect">
              <a:avLst/>
            </a:prstGeom>
          </p:spPr>
          <p:txBody>
            <a:bodyPr lIns="38100" tIns="38100" rIns="38100" bIns="38100" rtlCol="0" anchor="ctr"/>
            <a:lstStyle/>
            <a:p>
              <a:pPr algn="ctr">
                <a:lnSpc>
                  <a:spcPts val="1994"/>
                </a:lnSpc>
              </a:pPr>
              <a:endParaRPr sz="1350" dirty="0"/>
            </a:p>
          </p:txBody>
        </p:sp>
      </p:grpSp>
      <p:sp>
        <p:nvSpPr>
          <p:cNvPr id="17" name="Freeform 17"/>
          <p:cNvSpPr/>
          <p:nvPr/>
        </p:nvSpPr>
        <p:spPr>
          <a:xfrm>
            <a:off x="1157874" y="3547974"/>
            <a:ext cx="3618507" cy="4681627"/>
          </a:xfrm>
          <a:custGeom>
            <a:avLst/>
            <a:gdLst/>
            <a:ahLst/>
            <a:cxnLst/>
            <a:rect l="l" t="t" r="r" b="b"/>
            <a:pathLst>
              <a:path w="4824676" h="6242169">
                <a:moveTo>
                  <a:pt x="0" y="0"/>
                </a:moveTo>
                <a:lnTo>
                  <a:pt x="4824677" y="0"/>
                </a:lnTo>
                <a:lnTo>
                  <a:pt x="4824677" y="6242169"/>
                </a:lnTo>
                <a:lnTo>
                  <a:pt x="0" y="6242169"/>
                </a:lnTo>
                <a:lnTo>
                  <a:pt x="0" y="0"/>
                </a:lnTo>
                <a:close/>
              </a:path>
            </a:pathLst>
          </a:custGeom>
          <a:blipFill>
            <a:blip r:embed="rId9"/>
            <a:stretch>
              <a:fillRect/>
            </a:stretch>
          </a:blipFill>
        </p:spPr>
      </p:sp>
      <p:sp>
        <p:nvSpPr>
          <p:cNvPr id="18" name="TextBox 18"/>
          <p:cNvSpPr txBox="1"/>
          <p:nvPr/>
        </p:nvSpPr>
        <p:spPr>
          <a:xfrm>
            <a:off x="771526" y="1920983"/>
            <a:ext cx="11729885" cy="1041504"/>
          </a:xfrm>
          <a:prstGeom prst="rect">
            <a:avLst/>
          </a:prstGeom>
        </p:spPr>
        <p:txBody>
          <a:bodyPr lIns="0" tIns="0" rIns="0" bIns="0" rtlCol="0" anchor="t">
            <a:spAutoFit/>
          </a:bodyPr>
          <a:lstStyle/>
          <a:p>
            <a:pPr>
              <a:lnSpc>
                <a:spcPts val="4010"/>
              </a:lnSpc>
            </a:pPr>
            <a:r>
              <a:rPr lang="en-US" sz="4400" dirty="0">
                <a:solidFill>
                  <a:srgbClr val="0D1D41"/>
                </a:solidFill>
                <a:ea typeface="Cascadia Code" panose="020B0609020000020004" pitchFamily="49" charset="0"/>
                <a:cs typeface="Cascadia Code" panose="020B0609020000020004" pitchFamily="49" charset="0"/>
              </a:rPr>
              <a:t>Get Better Together is a couple-based primary prevention program</a:t>
            </a:r>
          </a:p>
        </p:txBody>
      </p:sp>
      <p:sp>
        <p:nvSpPr>
          <p:cNvPr id="23" name="Slide Number Placeholder 22">
            <a:extLst>
              <a:ext uri="{FF2B5EF4-FFF2-40B4-BE49-F238E27FC236}">
                <a16:creationId xmlns:a16="http://schemas.microsoft.com/office/drawing/2014/main" id="{65B692FD-25C8-4800-9756-01C9392D32DD}"/>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405488" y="3829050"/>
            <a:ext cx="2195958" cy="2195958"/>
          </a:xfrm>
          <a:prstGeom prst="rect">
            <a:avLst/>
          </a:prstGeom>
        </p:spPr>
      </p:pic>
      <p:pic>
        <p:nvPicPr>
          <p:cNvPr id="3" name="Picture 3"/>
          <p:cNvPicPr>
            <a:picLocks noChangeAspect="1"/>
          </p:cNvPicPr>
          <p:nvPr/>
        </p:nvPicPr>
        <p:blipFill>
          <a:blip r:embed="rId4"/>
          <a:stretch>
            <a:fillRect/>
          </a:stretch>
        </p:blipFill>
        <p:spPr>
          <a:xfrm>
            <a:off x="4308510" y="3829050"/>
            <a:ext cx="2195958" cy="2195958"/>
          </a:xfrm>
          <a:prstGeom prst="rect">
            <a:avLst/>
          </a:prstGeom>
        </p:spPr>
      </p:pic>
      <p:pic>
        <p:nvPicPr>
          <p:cNvPr id="4" name="Picture 4"/>
          <p:cNvPicPr>
            <a:picLocks noChangeAspect="1"/>
          </p:cNvPicPr>
          <p:nvPr/>
        </p:nvPicPr>
        <p:blipFill>
          <a:blip r:embed="rId5"/>
          <a:stretch>
            <a:fillRect/>
          </a:stretch>
        </p:blipFill>
        <p:spPr>
          <a:xfrm>
            <a:off x="7211533" y="3829050"/>
            <a:ext cx="2195958" cy="2195958"/>
          </a:xfrm>
          <a:prstGeom prst="rect">
            <a:avLst/>
          </a:prstGeom>
        </p:spPr>
      </p:pic>
      <p:pic>
        <p:nvPicPr>
          <p:cNvPr id="5" name="Picture 5"/>
          <p:cNvPicPr>
            <a:picLocks noChangeAspect="1"/>
          </p:cNvPicPr>
          <p:nvPr/>
        </p:nvPicPr>
        <p:blipFill>
          <a:blip r:embed="rId6"/>
          <a:stretch>
            <a:fillRect/>
          </a:stretch>
        </p:blipFill>
        <p:spPr>
          <a:xfrm>
            <a:off x="10114556" y="3829050"/>
            <a:ext cx="2195958" cy="2195958"/>
          </a:xfrm>
          <a:prstGeom prst="rect">
            <a:avLst/>
          </a:prstGeom>
        </p:spPr>
      </p:pic>
      <p:grpSp>
        <p:nvGrpSpPr>
          <p:cNvPr id="6" name="Group 6"/>
          <p:cNvGrpSpPr/>
          <p:nvPr/>
        </p:nvGrpSpPr>
        <p:grpSpPr>
          <a:xfrm>
            <a:off x="1266981" y="6088490"/>
            <a:ext cx="2472971" cy="899436"/>
            <a:chOff x="0" y="-114300"/>
            <a:chExt cx="4396394" cy="1598998"/>
          </a:xfrm>
        </p:grpSpPr>
        <p:sp>
          <p:nvSpPr>
            <p:cNvPr id="7" name="TextBox 7"/>
            <p:cNvSpPr txBox="1"/>
            <p:nvPr/>
          </p:nvSpPr>
          <p:spPr>
            <a:xfrm>
              <a:off x="0" y="-114300"/>
              <a:ext cx="4396394" cy="664342"/>
            </a:xfrm>
            <a:prstGeom prst="rect">
              <a:avLst/>
            </a:prstGeom>
          </p:spPr>
          <p:txBody>
            <a:bodyPr lIns="0" tIns="0" rIns="0" bIns="0" rtlCol="0" anchor="t">
              <a:spAutoFit/>
            </a:bodyPr>
            <a:lstStyle/>
            <a:p>
              <a:pPr algn="ctr">
                <a:lnSpc>
                  <a:spcPts val="2925"/>
                </a:lnSpc>
              </a:pPr>
              <a:r>
                <a:rPr lang="en-US" sz="2800" b="1" spc="173" dirty="0">
                  <a:solidFill>
                    <a:srgbClr val="FF9E1A"/>
                  </a:solidFill>
                  <a:latin typeface="Calibri" panose="020F0502020204030204" pitchFamily="34" charset="0"/>
                  <a:ea typeface="Calibri" panose="020F0502020204030204" pitchFamily="34" charset="0"/>
                  <a:cs typeface="Calibri" panose="020F0502020204030204" pitchFamily="34" charset="0"/>
                </a:rPr>
                <a:t>Satisfied</a:t>
              </a:r>
            </a:p>
          </p:txBody>
        </p:sp>
        <p:sp>
          <p:nvSpPr>
            <p:cNvPr id="8" name="TextBox 8"/>
            <p:cNvSpPr txBox="1"/>
            <p:nvPr/>
          </p:nvSpPr>
          <p:spPr>
            <a:xfrm>
              <a:off x="0" y="755153"/>
              <a:ext cx="4396394" cy="729545"/>
            </a:xfrm>
            <a:prstGeom prst="rect">
              <a:avLst/>
            </a:prstGeom>
          </p:spPr>
          <p:txBody>
            <a:bodyPr lIns="0" tIns="0" rIns="0" bIns="0" rtlCol="0" anchor="t">
              <a:spAutoFit/>
            </a:bodyPr>
            <a:lstStyle/>
            <a:p>
              <a:pPr algn="ctr">
                <a:lnSpc>
                  <a:spcPts val="1620"/>
                </a:lnSpc>
              </a:pPr>
              <a:r>
                <a:rPr lang="en-US" sz="1600" spc="14" dirty="0">
                  <a:solidFill>
                    <a:srgbClr val="0D1D41"/>
                  </a:solidFill>
                  <a:latin typeface="Calibri" panose="020F0502020204030204" pitchFamily="34" charset="0"/>
                  <a:ea typeface="Calibri" panose="020F0502020204030204" pitchFamily="34" charset="0"/>
                  <a:cs typeface="Calibri" panose="020F0502020204030204" pitchFamily="34" charset="0"/>
                </a:rPr>
                <a:t>Overall, I am satisfied with </a:t>
              </a:r>
            </a:p>
            <a:p>
              <a:pPr algn="ctr">
                <a:lnSpc>
                  <a:spcPts val="1620"/>
                </a:lnSpc>
              </a:pPr>
              <a:r>
                <a:rPr lang="en-US" sz="1600" spc="14" dirty="0">
                  <a:solidFill>
                    <a:srgbClr val="0D1D41"/>
                  </a:solidFill>
                  <a:latin typeface="Calibri" panose="020F0502020204030204" pitchFamily="34" charset="0"/>
                  <a:ea typeface="Calibri" panose="020F0502020204030204" pitchFamily="34" charset="0"/>
                  <a:cs typeface="Calibri" panose="020F0502020204030204" pitchFamily="34" charset="0"/>
                </a:rPr>
                <a:t>Get Better Together</a:t>
              </a:r>
            </a:p>
          </p:txBody>
        </p:sp>
      </p:grpSp>
      <p:grpSp>
        <p:nvGrpSpPr>
          <p:cNvPr id="9" name="Group 9"/>
          <p:cNvGrpSpPr/>
          <p:nvPr/>
        </p:nvGrpSpPr>
        <p:grpSpPr>
          <a:xfrm>
            <a:off x="4170004" y="6088490"/>
            <a:ext cx="2472971" cy="899436"/>
            <a:chOff x="0" y="-114300"/>
            <a:chExt cx="4396394" cy="1598998"/>
          </a:xfrm>
        </p:grpSpPr>
        <p:sp>
          <p:nvSpPr>
            <p:cNvPr id="10" name="TextBox 10"/>
            <p:cNvSpPr txBox="1"/>
            <p:nvPr/>
          </p:nvSpPr>
          <p:spPr>
            <a:xfrm>
              <a:off x="0" y="-114300"/>
              <a:ext cx="4396394" cy="664342"/>
            </a:xfrm>
            <a:prstGeom prst="rect">
              <a:avLst/>
            </a:prstGeom>
          </p:spPr>
          <p:txBody>
            <a:bodyPr lIns="0" tIns="0" rIns="0" bIns="0" rtlCol="0" anchor="t">
              <a:spAutoFit/>
            </a:bodyPr>
            <a:lstStyle/>
            <a:p>
              <a:pPr algn="ctr">
                <a:lnSpc>
                  <a:spcPts val="2925"/>
                </a:lnSpc>
              </a:pPr>
              <a:r>
                <a:rPr lang="en-US" sz="2800" b="1" spc="173" dirty="0">
                  <a:solidFill>
                    <a:srgbClr val="1473EC"/>
                  </a:solidFill>
                  <a:latin typeface="Calibri" panose="020F0502020204030204" pitchFamily="34" charset="0"/>
                  <a:ea typeface="Calibri" panose="020F0502020204030204" pitchFamily="34" charset="0"/>
                  <a:cs typeface="Calibri" panose="020F0502020204030204" pitchFamily="34" charset="0"/>
                </a:rPr>
                <a:t>Relevant</a:t>
              </a:r>
            </a:p>
          </p:txBody>
        </p:sp>
        <p:sp>
          <p:nvSpPr>
            <p:cNvPr id="11" name="TextBox 11"/>
            <p:cNvSpPr txBox="1"/>
            <p:nvPr/>
          </p:nvSpPr>
          <p:spPr>
            <a:xfrm>
              <a:off x="0" y="755153"/>
              <a:ext cx="4396394" cy="729545"/>
            </a:xfrm>
            <a:prstGeom prst="rect">
              <a:avLst/>
            </a:prstGeom>
          </p:spPr>
          <p:txBody>
            <a:bodyPr lIns="0" tIns="0" rIns="0" bIns="0" rtlCol="0" anchor="t">
              <a:spAutoFit/>
            </a:bodyPr>
            <a:lstStyle/>
            <a:p>
              <a:pPr algn="ctr">
                <a:lnSpc>
                  <a:spcPts val="1620"/>
                </a:lnSpc>
              </a:pPr>
              <a:r>
                <a:rPr lang="en-US" sz="1600" spc="14" dirty="0">
                  <a:solidFill>
                    <a:srgbClr val="0D1D41"/>
                  </a:solidFill>
                  <a:latin typeface="Calibri" panose="020F0502020204030204" pitchFamily="34" charset="0"/>
                  <a:ea typeface="Calibri" panose="020F0502020204030204" pitchFamily="34" charset="0"/>
                  <a:cs typeface="Calibri" panose="020F0502020204030204" pitchFamily="34" charset="0"/>
                </a:rPr>
                <a:t>Get Better Together content is relevant to me and my life</a:t>
              </a:r>
            </a:p>
          </p:txBody>
        </p:sp>
      </p:grpSp>
      <p:grpSp>
        <p:nvGrpSpPr>
          <p:cNvPr id="12" name="Group 12"/>
          <p:cNvGrpSpPr/>
          <p:nvPr/>
        </p:nvGrpSpPr>
        <p:grpSpPr>
          <a:xfrm>
            <a:off x="7073026" y="6088490"/>
            <a:ext cx="2472971" cy="899436"/>
            <a:chOff x="0" y="-114300"/>
            <a:chExt cx="4396394" cy="1598998"/>
          </a:xfrm>
        </p:grpSpPr>
        <p:sp>
          <p:nvSpPr>
            <p:cNvPr id="13" name="TextBox 13"/>
            <p:cNvSpPr txBox="1"/>
            <p:nvPr/>
          </p:nvSpPr>
          <p:spPr>
            <a:xfrm>
              <a:off x="0" y="-114300"/>
              <a:ext cx="4396394" cy="664342"/>
            </a:xfrm>
            <a:prstGeom prst="rect">
              <a:avLst/>
            </a:prstGeom>
          </p:spPr>
          <p:txBody>
            <a:bodyPr lIns="0" tIns="0" rIns="0" bIns="0" rtlCol="0" anchor="t">
              <a:spAutoFit/>
            </a:bodyPr>
            <a:lstStyle/>
            <a:p>
              <a:pPr algn="ctr">
                <a:lnSpc>
                  <a:spcPts val="2925"/>
                </a:lnSpc>
              </a:pPr>
              <a:r>
                <a:rPr lang="en-US" sz="2800" b="1" spc="173" dirty="0">
                  <a:solidFill>
                    <a:srgbClr val="2AD2C5"/>
                  </a:solidFill>
                  <a:latin typeface="Calibri" panose="020F0502020204030204" pitchFamily="34" charset="0"/>
                  <a:ea typeface="Calibri" panose="020F0502020204030204" pitchFamily="34" charset="0"/>
                  <a:cs typeface="Calibri" panose="020F0502020204030204" pitchFamily="34" charset="0"/>
                </a:rPr>
                <a:t>Helpful</a:t>
              </a:r>
            </a:p>
          </p:txBody>
        </p:sp>
        <p:sp>
          <p:nvSpPr>
            <p:cNvPr id="14" name="TextBox 14"/>
            <p:cNvSpPr txBox="1"/>
            <p:nvPr/>
          </p:nvSpPr>
          <p:spPr>
            <a:xfrm>
              <a:off x="0" y="755153"/>
              <a:ext cx="4396394" cy="729545"/>
            </a:xfrm>
            <a:prstGeom prst="rect">
              <a:avLst/>
            </a:prstGeom>
          </p:spPr>
          <p:txBody>
            <a:bodyPr lIns="0" tIns="0" rIns="0" bIns="0" rtlCol="0" anchor="t">
              <a:spAutoFit/>
            </a:bodyPr>
            <a:lstStyle/>
            <a:p>
              <a:pPr algn="ctr">
                <a:lnSpc>
                  <a:spcPts val="1620"/>
                </a:lnSpc>
              </a:pPr>
              <a:r>
                <a:rPr lang="en-US" sz="1600" spc="14" dirty="0">
                  <a:solidFill>
                    <a:srgbClr val="0D1D41"/>
                  </a:solidFill>
                  <a:latin typeface="Calibri" panose="020F0502020204030204" pitchFamily="34" charset="0"/>
                  <a:ea typeface="Calibri" panose="020F0502020204030204" pitchFamily="34" charset="0"/>
                  <a:cs typeface="Calibri" panose="020F0502020204030204" pitchFamily="34" charset="0"/>
                </a:rPr>
                <a:t>Get Better Together covered helpful information</a:t>
              </a:r>
            </a:p>
          </p:txBody>
        </p:sp>
      </p:grpSp>
      <p:grpSp>
        <p:nvGrpSpPr>
          <p:cNvPr id="15" name="Group 15"/>
          <p:cNvGrpSpPr/>
          <p:nvPr/>
        </p:nvGrpSpPr>
        <p:grpSpPr>
          <a:xfrm>
            <a:off x="9976048" y="6088490"/>
            <a:ext cx="2472971" cy="899436"/>
            <a:chOff x="0" y="-114300"/>
            <a:chExt cx="4396394" cy="1598998"/>
          </a:xfrm>
        </p:grpSpPr>
        <p:sp>
          <p:nvSpPr>
            <p:cNvPr id="16" name="TextBox 16"/>
            <p:cNvSpPr txBox="1"/>
            <p:nvPr/>
          </p:nvSpPr>
          <p:spPr>
            <a:xfrm>
              <a:off x="0" y="-114300"/>
              <a:ext cx="4396394" cy="664342"/>
            </a:xfrm>
            <a:prstGeom prst="rect">
              <a:avLst/>
            </a:prstGeom>
          </p:spPr>
          <p:txBody>
            <a:bodyPr lIns="0" tIns="0" rIns="0" bIns="0" rtlCol="0" anchor="t">
              <a:spAutoFit/>
            </a:bodyPr>
            <a:lstStyle/>
            <a:p>
              <a:pPr algn="ctr">
                <a:lnSpc>
                  <a:spcPts val="2925"/>
                </a:lnSpc>
              </a:pPr>
              <a:r>
                <a:rPr lang="en-US" sz="2800" b="1" spc="173" dirty="0">
                  <a:solidFill>
                    <a:srgbClr val="0D1D41"/>
                  </a:solidFill>
                  <a:latin typeface="Calibri" panose="020F0502020204030204" pitchFamily="34" charset="0"/>
                  <a:ea typeface="Calibri" panose="020F0502020204030204" pitchFamily="34" charset="0"/>
                  <a:cs typeface="Calibri" panose="020F0502020204030204" pitchFamily="34" charset="0"/>
                </a:rPr>
                <a:t>Will Use</a:t>
              </a:r>
            </a:p>
          </p:txBody>
        </p:sp>
        <p:sp>
          <p:nvSpPr>
            <p:cNvPr id="17" name="TextBox 17"/>
            <p:cNvSpPr txBox="1"/>
            <p:nvPr/>
          </p:nvSpPr>
          <p:spPr>
            <a:xfrm>
              <a:off x="0" y="755153"/>
              <a:ext cx="4396394" cy="729545"/>
            </a:xfrm>
            <a:prstGeom prst="rect">
              <a:avLst/>
            </a:prstGeom>
          </p:spPr>
          <p:txBody>
            <a:bodyPr lIns="0" tIns="0" rIns="0" bIns="0" rtlCol="0" anchor="t">
              <a:spAutoFit/>
            </a:bodyPr>
            <a:lstStyle/>
            <a:p>
              <a:pPr algn="ctr">
                <a:lnSpc>
                  <a:spcPts val="1620"/>
                </a:lnSpc>
              </a:pPr>
              <a:r>
                <a:rPr lang="en-US" sz="1600" spc="14" dirty="0">
                  <a:solidFill>
                    <a:srgbClr val="0D1D41"/>
                  </a:solidFill>
                  <a:latin typeface="Calibri" panose="020F0502020204030204" pitchFamily="34" charset="0"/>
                  <a:ea typeface="Calibri" panose="020F0502020204030204" pitchFamily="34" charset="0"/>
                  <a:cs typeface="Calibri" panose="020F0502020204030204" pitchFamily="34" charset="0"/>
                </a:rPr>
                <a:t>I intend to use the strategies from Get Better Together</a:t>
              </a:r>
            </a:p>
          </p:txBody>
        </p:sp>
      </p:grpSp>
      <p:sp>
        <p:nvSpPr>
          <p:cNvPr id="19" name="TextBox 19"/>
          <p:cNvSpPr txBox="1"/>
          <p:nvPr/>
        </p:nvSpPr>
        <p:spPr>
          <a:xfrm>
            <a:off x="910166" y="3047262"/>
            <a:ext cx="11895669" cy="382797"/>
          </a:xfrm>
          <a:prstGeom prst="rect">
            <a:avLst/>
          </a:prstGeom>
        </p:spPr>
        <p:txBody>
          <a:bodyPr lIns="0" tIns="0" rIns="0" bIns="0" rtlCol="0" anchor="t">
            <a:spAutoFit/>
          </a:bodyPr>
          <a:lstStyle/>
          <a:p>
            <a:pPr algn="ctr">
              <a:lnSpc>
                <a:spcPts val="2896"/>
              </a:lnSpc>
            </a:pPr>
            <a:r>
              <a:rPr lang="en-US" sz="2925" dirty="0">
                <a:solidFill>
                  <a:srgbClr val="1473EC"/>
                </a:solidFill>
                <a:latin typeface="Calibri" panose="020F0502020204030204" pitchFamily="34" charset="0"/>
                <a:ea typeface="Calibri" panose="020F0502020204030204" pitchFamily="34" charset="0"/>
                <a:cs typeface="Calibri" panose="020F0502020204030204" pitchFamily="34" charset="0"/>
              </a:rPr>
              <a:t>Pilot trial with 44 military couples</a:t>
            </a:r>
          </a:p>
        </p:txBody>
      </p:sp>
      <p:sp>
        <p:nvSpPr>
          <p:cNvPr id="20" name="TextBox 20"/>
          <p:cNvSpPr txBox="1"/>
          <p:nvPr/>
        </p:nvSpPr>
        <p:spPr>
          <a:xfrm>
            <a:off x="778032" y="1476638"/>
            <a:ext cx="11729885" cy="533672"/>
          </a:xfrm>
          <a:prstGeom prst="rect">
            <a:avLst/>
          </a:prstGeom>
        </p:spPr>
        <p:txBody>
          <a:bodyPr lIns="0" tIns="0" rIns="0" bIns="0" rtlCol="0" anchor="t">
            <a:spAutoFit/>
          </a:bodyPr>
          <a:lstStyle/>
          <a:p>
            <a:pPr>
              <a:lnSpc>
                <a:spcPts val="4010"/>
              </a:lnSpc>
            </a:pPr>
            <a:r>
              <a:rPr lang="en-US" sz="4400" dirty="0">
                <a:solidFill>
                  <a:srgbClr val="0D1D41"/>
                </a:solidFill>
                <a:latin typeface="Calibri" panose="020F0502020204030204" pitchFamily="34" charset="0"/>
                <a:ea typeface="Calibri" panose="020F0502020204030204" pitchFamily="34" charset="0"/>
                <a:cs typeface="Calibri" panose="020F0502020204030204" pitchFamily="34" charset="0"/>
              </a:rPr>
              <a:t>Get Better Together has high acceptability</a:t>
            </a:r>
          </a:p>
        </p:txBody>
      </p:sp>
      <p:sp>
        <p:nvSpPr>
          <p:cNvPr id="24" name="Slide Number Placeholder 23">
            <a:extLst>
              <a:ext uri="{FF2B5EF4-FFF2-40B4-BE49-F238E27FC236}">
                <a16:creationId xmlns:a16="http://schemas.microsoft.com/office/drawing/2014/main" id="{CA0CDF6F-0C45-43C0-B632-62B81143CFE4}"/>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2405879" y="8229600"/>
            <a:ext cx="296193" cy="296193"/>
            <a:chOff x="0" y="0"/>
            <a:chExt cx="812800" cy="812800"/>
          </a:xfrm>
        </p:grpSpPr>
        <p:sp>
          <p:nvSpPr>
            <p:cNvPr id="3" name="Freeform 3"/>
            <p:cNvSpPr/>
            <p:nvPr/>
          </p:nvSpPr>
          <p:spPr>
            <a:xfrm>
              <a:off x="0" y="0"/>
              <a:ext cx="812800" cy="812800"/>
            </a:xfrm>
            <a:custGeom>
              <a:avLst/>
              <a:gdLst/>
              <a:ahLst/>
              <a:cxnLst/>
              <a:rect l="l" t="t" r="r" b="b"/>
              <a:pathLst>
                <a:path w="812800" h="812800">
                  <a:moveTo>
                    <a:pt x="196036" y="0"/>
                  </a:moveTo>
                  <a:lnTo>
                    <a:pt x="616764" y="0"/>
                  </a:lnTo>
                  <a:cubicBezTo>
                    <a:pt x="668756" y="0"/>
                    <a:pt x="718619" y="20654"/>
                    <a:pt x="755382" y="57418"/>
                  </a:cubicBezTo>
                  <a:cubicBezTo>
                    <a:pt x="792146" y="94181"/>
                    <a:pt x="812800" y="144044"/>
                    <a:pt x="812800" y="196036"/>
                  </a:cubicBezTo>
                  <a:lnTo>
                    <a:pt x="812800" y="616764"/>
                  </a:lnTo>
                  <a:cubicBezTo>
                    <a:pt x="812800" y="668756"/>
                    <a:pt x="792146" y="718619"/>
                    <a:pt x="755382" y="755382"/>
                  </a:cubicBezTo>
                  <a:cubicBezTo>
                    <a:pt x="718619" y="792146"/>
                    <a:pt x="668756" y="812800"/>
                    <a:pt x="616764" y="812800"/>
                  </a:cubicBezTo>
                  <a:lnTo>
                    <a:pt x="196036" y="812800"/>
                  </a:lnTo>
                  <a:cubicBezTo>
                    <a:pt x="144044" y="812800"/>
                    <a:pt x="94181" y="792146"/>
                    <a:pt x="57418" y="755382"/>
                  </a:cubicBezTo>
                  <a:cubicBezTo>
                    <a:pt x="20654" y="718619"/>
                    <a:pt x="0" y="668756"/>
                    <a:pt x="0" y="616764"/>
                  </a:cubicBezTo>
                  <a:lnTo>
                    <a:pt x="0" y="196036"/>
                  </a:lnTo>
                  <a:cubicBezTo>
                    <a:pt x="0" y="144044"/>
                    <a:pt x="20654" y="94181"/>
                    <a:pt x="57418" y="57418"/>
                  </a:cubicBezTo>
                  <a:cubicBezTo>
                    <a:pt x="94181" y="20654"/>
                    <a:pt x="144044" y="0"/>
                    <a:pt x="196036" y="0"/>
                  </a:cubicBezTo>
                  <a:close/>
                </a:path>
              </a:pathLst>
            </a:custGeom>
            <a:solidFill>
              <a:srgbClr val="1473EC"/>
            </a:solidFill>
          </p:spPr>
        </p:sp>
        <p:sp>
          <p:nvSpPr>
            <p:cNvPr id="4" name="TextBox 4"/>
            <p:cNvSpPr txBox="1"/>
            <p:nvPr/>
          </p:nvSpPr>
          <p:spPr>
            <a:xfrm>
              <a:off x="0" y="-28575"/>
              <a:ext cx="812800" cy="841375"/>
            </a:xfrm>
            <a:prstGeom prst="rect">
              <a:avLst/>
            </a:prstGeom>
          </p:spPr>
          <p:txBody>
            <a:bodyPr lIns="38100" tIns="38100" rIns="38100" bIns="38100" rtlCol="0" anchor="ctr"/>
            <a:lstStyle/>
            <a:p>
              <a:pPr algn="ctr">
                <a:lnSpc>
                  <a:spcPts val="1470"/>
                </a:lnSpc>
              </a:pPr>
              <a:endParaRPr sz="1350" dirty="0"/>
            </a:p>
          </p:txBody>
        </p:sp>
      </p:grpSp>
      <p:grpSp>
        <p:nvGrpSpPr>
          <p:cNvPr id="5" name="Group 5"/>
          <p:cNvGrpSpPr/>
          <p:nvPr/>
        </p:nvGrpSpPr>
        <p:grpSpPr>
          <a:xfrm>
            <a:off x="8076647" y="8229600"/>
            <a:ext cx="296193" cy="296193"/>
            <a:chOff x="0" y="0"/>
            <a:chExt cx="812800" cy="812800"/>
          </a:xfrm>
        </p:grpSpPr>
        <p:sp>
          <p:nvSpPr>
            <p:cNvPr id="6" name="Freeform 6"/>
            <p:cNvSpPr/>
            <p:nvPr/>
          </p:nvSpPr>
          <p:spPr>
            <a:xfrm>
              <a:off x="0" y="0"/>
              <a:ext cx="812800" cy="812800"/>
            </a:xfrm>
            <a:custGeom>
              <a:avLst/>
              <a:gdLst/>
              <a:ahLst/>
              <a:cxnLst/>
              <a:rect l="l" t="t" r="r" b="b"/>
              <a:pathLst>
                <a:path w="812800" h="812800">
                  <a:moveTo>
                    <a:pt x="196036" y="0"/>
                  </a:moveTo>
                  <a:lnTo>
                    <a:pt x="616764" y="0"/>
                  </a:lnTo>
                  <a:cubicBezTo>
                    <a:pt x="668756" y="0"/>
                    <a:pt x="718619" y="20654"/>
                    <a:pt x="755382" y="57418"/>
                  </a:cubicBezTo>
                  <a:cubicBezTo>
                    <a:pt x="792146" y="94181"/>
                    <a:pt x="812800" y="144044"/>
                    <a:pt x="812800" y="196036"/>
                  </a:cubicBezTo>
                  <a:lnTo>
                    <a:pt x="812800" y="616764"/>
                  </a:lnTo>
                  <a:cubicBezTo>
                    <a:pt x="812800" y="668756"/>
                    <a:pt x="792146" y="718619"/>
                    <a:pt x="755382" y="755382"/>
                  </a:cubicBezTo>
                  <a:cubicBezTo>
                    <a:pt x="718619" y="792146"/>
                    <a:pt x="668756" y="812800"/>
                    <a:pt x="616764" y="812800"/>
                  </a:cubicBezTo>
                  <a:lnTo>
                    <a:pt x="196036" y="812800"/>
                  </a:lnTo>
                  <a:cubicBezTo>
                    <a:pt x="144044" y="812800"/>
                    <a:pt x="94181" y="792146"/>
                    <a:pt x="57418" y="755382"/>
                  </a:cubicBezTo>
                  <a:cubicBezTo>
                    <a:pt x="20654" y="718619"/>
                    <a:pt x="0" y="668756"/>
                    <a:pt x="0" y="616764"/>
                  </a:cubicBezTo>
                  <a:lnTo>
                    <a:pt x="0" y="196036"/>
                  </a:lnTo>
                  <a:cubicBezTo>
                    <a:pt x="0" y="144044"/>
                    <a:pt x="20654" y="94181"/>
                    <a:pt x="57418" y="57418"/>
                  </a:cubicBezTo>
                  <a:cubicBezTo>
                    <a:pt x="94181" y="20654"/>
                    <a:pt x="144044" y="0"/>
                    <a:pt x="196036" y="0"/>
                  </a:cubicBezTo>
                  <a:close/>
                </a:path>
              </a:pathLst>
            </a:custGeom>
            <a:solidFill>
              <a:srgbClr val="FF9E1A"/>
            </a:solidFill>
          </p:spPr>
        </p:sp>
        <p:sp>
          <p:nvSpPr>
            <p:cNvPr id="7" name="TextBox 7"/>
            <p:cNvSpPr txBox="1"/>
            <p:nvPr/>
          </p:nvSpPr>
          <p:spPr>
            <a:xfrm>
              <a:off x="0" y="-28575"/>
              <a:ext cx="812800" cy="841375"/>
            </a:xfrm>
            <a:prstGeom prst="rect">
              <a:avLst/>
            </a:prstGeom>
          </p:spPr>
          <p:txBody>
            <a:bodyPr lIns="38100" tIns="38100" rIns="38100" bIns="38100" rtlCol="0" anchor="ctr"/>
            <a:lstStyle/>
            <a:p>
              <a:pPr algn="ctr">
                <a:lnSpc>
                  <a:spcPts val="1470"/>
                </a:lnSpc>
              </a:pPr>
              <a:endParaRPr sz="1350" dirty="0"/>
            </a:p>
          </p:txBody>
        </p:sp>
      </p:grpSp>
      <p:sp>
        <p:nvSpPr>
          <p:cNvPr id="8" name="Freeform 8"/>
          <p:cNvSpPr/>
          <p:nvPr/>
        </p:nvSpPr>
        <p:spPr>
          <a:xfrm>
            <a:off x="1766698" y="3577678"/>
            <a:ext cx="9648832" cy="5423447"/>
          </a:xfrm>
          <a:custGeom>
            <a:avLst/>
            <a:gdLst/>
            <a:ahLst/>
            <a:cxnLst/>
            <a:rect l="l" t="t" r="r" b="b"/>
            <a:pathLst>
              <a:path w="12865109" h="7231263">
                <a:moveTo>
                  <a:pt x="0" y="0"/>
                </a:moveTo>
                <a:lnTo>
                  <a:pt x="12865109" y="0"/>
                </a:lnTo>
                <a:lnTo>
                  <a:pt x="12865109" y="7231263"/>
                </a:lnTo>
                <a:lnTo>
                  <a:pt x="0" y="7231263"/>
                </a:lnTo>
                <a:lnTo>
                  <a:pt x="0" y="0"/>
                </a:lnTo>
                <a:close/>
              </a:path>
            </a:pathLst>
          </a:custGeom>
          <a:blipFill>
            <a:blip r:embed="rId3"/>
            <a:stretch>
              <a:fillRect/>
            </a:stretch>
          </a:blipFill>
        </p:spPr>
      </p:sp>
      <p:sp>
        <p:nvSpPr>
          <p:cNvPr id="9" name="AutoShape 9"/>
          <p:cNvSpPr/>
          <p:nvPr/>
        </p:nvSpPr>
        <p:spPr>
          <a:xfrm>
            <a:off x="4560897" y="3474804"/>
            <a:ext cx="0" cy="3975793"/>
          </a:xfrm>
          <a:prstGeom prst="line">
            <a:avLst/>
          </a:prstGeom>
          <a:ln w="47625" cap="flat">
            <a:solidFill>
              <a:srgbClr val="0D1D41"/>
            </a:solidFill>
            <a:prstDash val="solid"/>
            <a:headEnd type="none" w="sm" len="sm"/>
            <a:tailEnd type="none" w="sm" len="sm"/>
          </a:ln>
        </p:spPr>
      </p:sp>
      <p:sp>
        <p:nvSpPr>
          <p:cNvPr id="10" name="Freeform 10"/>
          <p:cNvSpPr/>
          <p:nvPr/>
        </p:nvSpPr>
        <p:spPr>
          <a:xfrm>
            <a:off x="3201430" y="3219240"/>
            <a:ext cx="2718935" cy="358437"/>
          </a:xfrm>
          <a:custGeom>
            <a:avLst/>
            <a:gdLst/>
            <a:ahLst/>
            <a:cxnLst/>
            <a:rect l="l" t="t" r="r" b="b"/>
            <a:pathLst>
              <a:path w="3625247" h="477916">
                <a:moveTo>
                  <a:pt x="0" y="0"/>
                </a:moveTo>
                <a:lnTo>
                  <a:pt x="3625247" y="0"/>
                </a:lnTo>
                <a:lnTo>
                  <a:pt x="3625247" y="477917"/>
                </a:lnTo>
                <a:lnTo>
                  <a:pt x="0" y="477917"/>
                </a:lnTo>
                <a:lnTo>
                  <a:pt x="0" y="0"/>
                </a:lnTo>
                <a:close/>
              </a:path>
            </a:pathLst>
          </a:custGeom>
          <a:blipFill>
            <a:blip r:embed="rId4"/>
            <a:stretch>
              <a:fillRect/>
            </a:stretch>
          </a:blipFill>
        </p:spPr>
      </p:sp>
      <p:sp>
        <p:nvSpPr>
          <p:cNvPr id="11" name="TextBox 11"/>
          <p:cNvSpPr txBox="1"/>
          <p:nvPr/>
        </p:nvSpPr>
        <p:spPr>
          <a:xfrm>
            <a:off x="2832073" y="8246204"/>
            <a:ext cx="4263095" cy="269304"/>
          </a:xfrm>
          <a:prstGeom prst="rect">
            <a:avLst/>
          </a:prstGeom>
        </p:spPr>
        <p:txBody>
          <a:bodyPr lIns="0" tIns="0" rIns="0" bIns="0" rtlCol="0" anchor="t">
            <a:spAutoFit/>
          </a:bodyPr>
          <a:lstStyle/>
          <a:p>
            <a:pPr>
              <a:lnSpc>
                <a:spcPts val="2126"/>
              </a:lnSpc>
              <a:spcBef>
                <a:spcPct val="0"/>
              </a:spcBef>
            </a:pPr>
            <a:r>
              <a:rPr lang="en-US" sz="1950" dirty="0">
                <a:solidFill>
                  <a:srgbClr val="0E002B"/>
                </a:solidFill>
                <a:latin typeface="Open Sans 1 Bold"/>
              </a:rPr>
              <a:t>Coping with Stress as a Team</a:t>
            </a:r>
          </a:p>
        </p:txBody>
      </p:sp>
      <p:sp>
        <p:nvSpPr>
          <p:cNvPr id="12" name="TextBox 12"/>
          <p:cNvSpPr txBox="1"/>
          <p:nvPr/>
        </p:nvSpPr>
        <p:spPr>
          <a:xfrm>
            <a:off x="8501427" y="8246204"/>
            <a:ext cx="2808694" cy="269304"/>
          </a:xfrm>
          <a:prstGeom prst="rect">
            <a:avLst/>
          </a:prstGeom>
        </p:spPr>
        <p:txBody>
          <a:bodyPr lIns="0" tIns="0" rIns="0" bIns="0" rtlCol="0" anchor="t">
            <a:spAutoFit/>
          </a:bodyPr>
          <a:lstStyle/>
          <a:p>
            <a:pPr>
              <a:lnSpc>
                <a:spcPts val="2126"/>
              </a:lnSpc>
              <a:spcBef>
                <a:spcPct val="0"/>
              </a:spcBef>
            </a:pPr>
            <a:r>
              <a:rPr lang="en-US" sz="1950" dirty="0">
                <a:solidFill>
                  <a:srgbClr val="0E002B"/>
                </a:solidFill>
                <a:latin typeface="Open Sans 1 Bold"/>
              </a:rPr>
              <a:t>Relationship Conflict</a:t>
            </a:r>
          </a:p>
        </p:txBody>
      </p:sp>
      <p:sp>
        <p:nvSpPr>
          <p:cNvPr id="13" name="TextBox 13"/>
          <p:cNvSpPr txBox="1"/>
          <p:nvPr/>
        </p:nvSpPr>
        <p:spPr>
          <a:xfrm>
            <a:off x="2603867" y="7557102"/>
            <a:ext cx="1663740" cy="256480"/>
          </a:xfrm>
          <a:prstGeom prst="rect">
            <a:avLst/>
          </a:prstGeom>
        </p:spPr>
        <p:txBody>
          <a:bodyPr lIns="0" tIns="0" rIns="0" bIns="0" rtlCol="0" anchor="t">
            <a:spAutoFit/>
          </a:bodyPr>
          <a:lstStyle/>
          <a:p>
            <a:pPr algn="ctr">
              <a:lnSpc>
                <a:spcPts val="1962"/>
              </a:lnSpc>
              <a:spcBef>
                <a:spcPct val="0"/>
              </a:spcBef>
            </a:pPr>
            <a:r>
              <a:rPr lang="en-US" dirty="0">
                <a:solidFill>
                  <a:srgbClr val="0D1D41"/>
                </a:solidFill>
                <a:latin typeface="Open Sans 1 Bold"/>
              </a:rPr>
              <a:t>Pre-Retreat</a:t>
            </a:r>
          </a:p>
        </p:txBody>
      </p:sp>
      <p:sp>
        <p:nvSpPr>
          <p:cNvPr id="14" name="TextBox 14"/>
          <p:cNvSpPr txBox="1"/>
          <p:nvPr/>
        </p:nvSpPr>
        <p:spPr>
          <a:xfrm>
            <a:off x="4848806" y="7557102"/>
            <a:ext cx="1663740" cy="256480"/>
          </a:xfrm>
          <a:prstGeom prst="rect">
            <a:avLst/>
          </a:prstGeom>
        </p:spPr>
        <p:txBody>
          <a:bodyPr lIns="0" tIns="0" rIns="0" bIns="0" rtlCol="0" anchor="t">
            <a:spAutoFit/>
          </a:bodyPr>
          <a:lstStyle/>
          <a:p>
            <a:pPr algn="ctr">
              <a:lnSpc>
                <a:spcPts val="1962"/>
              </a:lnSpc>
              <a:spcBef>
                <a:spcPct val="0"/>
              </a:spcBef>
            </a:pPr>
            <a:r>
              <a:rPr lang="en-US" dirty="0">
                <a:solidFill>
                  <a:srgbClr val="0D1D41"/>
                </a:solidFill>
                <a:latin typeface="Open Sans 1 Bold"/>
              </a:rPr>
              <a:t>1-Month</a:t>
            </a:r>
          </a:p>
        </p:txBody>
      </p:sp>
      <p:sp>
        <p:nvSpPr>
          <p:cNvPr id="15" name="TextBox 15"/>
          <p:cNvSpPr txBox="1"/>
          <p:nvPr/>
        </p:nvSpPr>
        <p:spPr>
          <a:xfrm>
            <a:off x="7091189" y="7557102"/>
            <a:ext cx="1663740" cy="256480"/>
          </a:xfrm>
          <a:prstGeom prst="rect">
            <a:avLst/>
          </a:prstGeom>
        </p:spPr>
        <p:txBody>
          <a:bodyPr lIns="0" tIns="0" rIns="0" bIns="0" rtlCol="0" anchor="t">
            <a:spAutoFit/>
          </a:bodyPr>
          <a:lstStyle/>
          <a:p>
            <a:pPr algn="ctr">
              <a:lnSpc>
                <a:spcPts val="1962"/>
              </a:lnSpc>
              <a:spcBef>
                <a:spcPct val="0"/>
              </a:spcBef>
            </a:pPr>
            <a:r>
              <a:rPr lang="en-US" dirty="0">
                <a:solidFill>
                  <a:srgbClr val="0D1D41"/>
                </a:solidFill>
                <a:latin typeface="Open Sans 1 Bold"/>
              </a:rPr>
              <a:t>2-Month</a:t>
            </a:r>
          </a:p>
        </p:txBody>
      </p:sp>
      <p:sp>
        <p:nvSpPr>
          <p:cNvPr id="16" name="TextBox 16"/>
          <p:cNvSpPr txBox="1"/>
          <p:nvPr/>
        </p:nvSpPr>
        <p:spPr>
          <a:xfrm>
            <a:off x="9333572" y="7557102"/>
            <a:ext cx="1663740" cy="256480"/>
          </a:xfrm>
          <a:prstGeom prst="rect">
            <a:avLst/>
          </a:prstGeom>
        </p:spPr>
        <p:txBody>
          <a:bodyPr lIns="0" tIns="0" rIns="0" bIns="0" rtlCol="0" anchor="t">
            <a:spAutoFit/>
          </a:bodyPr>
          <a:lstStyle/>
          <a:p>
            <a:pPr algn="ctr">
              <a:lnSpc>
                <a:spcPts val="1962"/>
              </a:lnSpc>
              <a:spcBef>
                <a:spcPct val="0"/>
              </a:spcBef>
            </a:pPr>
            <a:r>
              <a:rPr lang="en-US" dirty="0">
                <a:solidFill>
                  <a:srgbClr val="0D1D41"/>
                </a:solidFill>
                <a:latin typeface="Open Sans 1 Bold"/>
              </a:rPr>
              <a:t>3-Month</a:t>
            </a:r>
          </a:p>
        </p:txBody>
      </p:sp>
      <p:sp>
        <p:nvSpPr>
          <p:cNvPr id="17" name="TextBox 17"/>
          <p:cNvSpPr txBox="1"/>
          <p:nvPr/>
        </p:nvSpPr>
        <p:spPr>
          <a:xfrm>
            <a:off x="914400" y="1216676"/>
            <a:ext cx="11729885" cy="1046633"/>
          </a:xfrm>
          <a:prstGeom prst="rect">
            <a:avLst/>
          </a:prstGeom>
        </p:spPr>
        <p:txBody>
          <a:bodyPr lIns="0" tIns="0" rIns="0" bIns="0" rtlCol="0" anchor="t">
            <a:spAutoFit/>
          </a:bodyPr>
          <a:lstStyle/>
          <a:p>
            <a:pPr>
              <a:lnSpc>
                <a:spcPts val="4010"/>
              </a:lnSpc>
            </a:pPr>
            <a:r>
              <a:rPr lang="en-US" sz="4400" dirty="0">
                <a:solidFill>
                  <a:srgbClr val="0D1D41"/>
                </a:solidFill>
                <a:latin typeface="Calibri" panose="020F0502020204030204" pitchFamily="34" charset="0"/>
                <a:ea typeface="Calibri" panose="020F0502020204030204" pitchFamily="34" charset="0"/>
                <a:cs typeface="Calibri" panose="020F0502020204030204" pitchFamily="34" charset="0"/>
              </a:rPr>
              <a:t>Significant improvements in relationship conflict and interpersonal emotion regulation</a:t>
            </a:r>
          </a:p>
        </p:txBody>
      </p:sp>
      <p:sp>
        <p:nvSpPr>
          <p:cNvPr id="22" name="Slide Number Placeholder 21">
            <a:extLst>
              <a:ext uri="{FF2B5EF4-FFF2-40B4-BE49-F238E27FC236}">
                <a16:creationId xmlns:a16="http://schemas.microsoft.com/office/drawing/2014/main" id="{B53D1E6E-4862-4B71-84C0-621A484C07D0}"/>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310220" y="3273876"/>
            <a:ext cx="13349075" cy="5186096"/>
          </a:xfrm>
          <a:prstGeom prst="rect">
            <a:avLst/>
          </a:prstGeom>
        </p:spPr>
      </p:pic>
      <p:sp>
        <p:nvSpPr>
          <p:cNvPr id="3" name="TextBox 3"/>
          <p:cNvSpPr txBox="1"/>
          <p:nvPr/>
        </p:nvSpPr>
        <p:spPr>
          <a:xfrm>
            <a:off x="1375433" y="7520408"/>
            <a:ext cx="1467498" cy="512961"/>
          </a:xfrm>
          <a:prstGeom prst="rect">
            <a:avLst/>
          </a:prstGeom>
        </p:spPr>
        <p:txBody>
          <a:bodyPr lIns="0" tIns="0" rIns="0" bIns="0" rtlCol="0" anchor="t">
            <a:spAutoFit/>
          </a:bodyPr>
          <a:lstStyle/>
          <a:p>
            <a:pPr algn="ctr">
              <a:lnSpc>
                <a:spcPts val="1962"/>
              </a:lnSpc>
              <a:spcBef>
                <a:spcPct val="0"/>
              </a:spcBef>
            </a:pPr>
            <a:r>
              <a:rPr lang="en-US" dirty="0">
                <a:solidFill>
                  <a:srgbClr val="0E002B"/>
                </a:solidFill>
                <a:latin typeface="Open Sans 1"/>
              </a:rPr>
              <a:t>Suicide Cognitions</a:t>
            </a:r>
          </a:p>
        </p:txBody>
      </p:sp>
      <p:sp>
        <p:nvSpPr>
          <p:cNvPr id="4" name="TextBox 4"/>
          <p:cNvSpPr txBox="1"/>
          <p:nvPr/>
        </p:nvSpPr>
        <p:spPr>
          <a:xfrm>
            <a:off x="3280361" y="7520408"/>
            <a:ext cx="1558572" cy="512961"/>
          </a:xfrm>
          <a:prstGeom prst="rect">
            <a:avLst/>
          </a:prstGeom>
        </p:spPr>
        <p:txBody>
          <a:bodyPr lIns="0" tIns="0" rIns="0" bIns="0" rtlCol="0" anchor="t">
            <a:spAutoFit/>
          </a:bodyPr>
          <a:lstStyle/>
          <a:p>
            <a:pPr algn="ctr">
              <a:lnSpc>
                <a:spcPts val="1962"/>
              </a:lnSpc>
              <a:spcBef>
                <a:spcPct val="0"/>
              </a:spcBef>
            </a:pPr>
            <a:r>
              <a:rPr lang="en-US" dirty="0">
                <a:solidFill>
                  <a:srgbClr val="0E002B"/>
                </a:solidFill>
                <a:latin typeface="Open Sans 1"/>
              </a:rPr>
              <a:t>Depression Symptoms</a:t>
            </a:r>
          </a:p>
        </p:txBody>
      </p:sp>
      <p:sp>
        <p:nvSpPr>
          <p:cNvPr id="5" name="TextBox 5"/>
          <p:cNvSpPr txBox="1"/>
          <p:nvPr/>
        </p:nvSpPr>
        <p:spPr>
          <a:xfrm>
            <a:off x="5224696" y="7520408"/>
            <a:ext cx="1558572" cy="512961"/>
          </a:xfrm>
          <a:prstGeom prst="rect">
            <a:avLst/>
          </a:prstGeom>
        </p:spPr>
        <p:txBody>
          <a:bodyPr lIns="0" tIns="0" rIns="0" bIns="0" rtlCol="0" anchor="t">
            <a:spAutoFit/>
          </a:bodyPr>
          <a:lstStyle/>
          <a:p>
            <a:pPr algn="ctr">
              <a:lnSpc>
                <a:spcPts val="1962"/>
              </a:lnSpc>
              <a:spcBef>
                <a:spcPct val="0"/>
              </a:spcBef>
            </a:pPr>
            <a:r>
              <a:rPr lang="en-US" dirty="0">
                <a:solidFill>
                  <a:srgbClr val="0E002B"/>
                </a:solidFill>
                <a:latin typeface="Open Sans 1"/>
              </a:rPr>
              <a:t>Hazardous Drinking</a:t>
            </a:r>
          </a:p>
        </p:txBody>
      </p:sp>
      <p:sp>
        <p:nvSpPr>
          <p:cNvPr id="6" name="TextBox 6"/>
          <p:cNvSpPr txBox="1"/>
          <p:nvPr/>
        </p:nvSpPr>
        <p:spPr>
          <a:xfrm>
            <a:off x="7020477" y="7520408"/>
            <a:ext cx="1909858" cy="769441"/>
          </a:xfrm>
          <a:prstGeom prst="rect">
            <a:avLst/>
          </a:prstGeom>
        </p:spPr>
        <p:txBody>
          <a:bodyPr lIns="0" tIns="0" rIns="0" bIns="0" rtlCol="0" anchor="t">
            <a:spAutoFit/>
          </a:bodyPr>
          <a:lstStyle/>
          <a:p>
            <a:pPr algn="ctr">
              <a:lnSpc>
                <a:spcPts val="1962"/>
              </a:lnSpc>
              <a:spcBef>
                <a:spcPct val="0"/>
              </a:spcBef>
            </a:pPr>
            <a:r>
              <a:rPr lang="en-US" dirty="0">
                <a:solidFill>
                  <a:srgbClr val="0E002B"/>
                </a:solidFill>
                <a:latin typeface="Open Sans 1"/>
              </a:rPr>
              <a:t>Negative Consequences of Alcohol</a:t>
            </a:r>
          </a:p>
        </p:txBody>
      </p:sp>
      <p:sp>
        <p:nvSpPr>
          <p:cNvPr id="7" name="TextBox 7"/>
          <p:cNvSpPr txBox="1"/>
          <p:nvPr/>
        </p:nvSpPr>
        <p:spPr>
          <a:xfrm>
            <a:off x="9125191" y="7520408"/>
            <a:ext cx="1558572" cy="512961"/>
          </a:xfrm>
          <a:prstGeom prst="rect">
            <a:avLst/>
          </a:prstGeom>
        </p:spPr>
        <p:txBody>
          <a:bodyPr lIns="0" tIns="0" rIns="0" bIns="0" rtlCol="0" anchor="t">
            <a:spAutoFit/>
          </a:bodyPr>
          <a:lstStyle/>
          <a:p>
            <a:pPr algn="ctr">
              <a:lnSpc>
                <a:spcPts val="1962"/>
              </a:lnSpc>
              <a:spcBef>
                <a:spcPct val="0"/>
              </a:spcBef>
            </a:pPr>
            <a:r>
              <a:rPr lang="en-US" dirty="0">
                <a:solidFill>
                  <a:srgbClr val="0E002B"/>
                </a:solidFill>
                <a:latin typeface="Open Sans 1"/>
              </a:rPr>
              <a:t>Physical Aggression</a:t>
            </a:r>
          </a:p>
        </p:txBody>
      </p:sp>
      <p:sp>
        <p:nvSpPr>
          <p:cNvPr id="8" name="TextBox 8"/>
          <p:cNvSpPr txBox="1"/>
          <p:nvPr/>
        </p:nvSpPr>
        <p:spPr>
          <a:xfrm>
            <a:off x="11041954" y="7520408"/>
            <a:ext cx="1558572" cy="512961"/>
          </a:xfrm>
          <a:prstGeom prst="rect">
            <a:avLst/>
          </a:prstGeom>
        </p:spPr>
        <p:txBody>
          <a:bodyPr lIns="0" tIns="0" rIns="0" bIns="0" rtlCol="0" anchor="t">
            <a:spAutoFit/>
          </a:bodyPr>
          <a:lstStyle/>
          <a:p>
            <a:pPr algn="ctr">
              <a:lnSpc>
                <a:spcPts val="1962"/>
              </a:lnSpc>
              <a:spcBef>
                <a:spcPct val="0"/>
              </a:spcBef>
            </a:pPr>
            <a:r>
              <a:rPr lang="en-US" dirty="0">
                <a:solidFill>
                  <a:srgbClr val="0E002B"/>
                </a:solidFill>
                <a:latin typeface="Open Sans 1"/>
              </a:rPr>
              <a:t>Verbal Aggression</a:t>
            </a:r>
          </a:p>
        </p:txBody>
      </p:sp>
      <p:sp>
        <p:nvSpPr>
          <p:cNvPr id="10" name="TextBox 10"/>
          <p:cNvSpPr txBox="1"/>
          <p:nvPr/>
        </p:nvSpPr>
        <p:spPr>
          <a:xfrm>
            <a:off x="1422643" y="6229565"/>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52%</a:t>
            </a:r>
          </a:p>
        </p:txBody>
      </p:sp>
      <p:sp>
        <p:nvSpPr>
          <p:cNvPr id="11" name="TextBox 11"/>
          <p:cNvSpPr txBox="1"/>
          <p:nvPr/>
        </p:nvSpPr>
        <p:spPr>
          <a:xfrm>
            <a:off x="2142104" y="6497598"/>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38%</a:t>
            </a:r>
          </a:p>
        </p:txBody>
      </p:sp>
      <p:sp>
        <p:nvSpPr>
          <p:cNvPr id="12" name="TextBox 12"/>
          <p:cNvSpPr txBox="1"/>
          <p:nvPr/>
        </p:nvSpPr>
        <p:spPr>
          <a:xfrm>
            <a:off x="3367610" y="6095548"/>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62%</a:t>
            </a:r>
          </a:p>
        </p:txBody>
      </p:sp>
      <p:sp>
        <p:nvSpPr>
          <p:cNvPr id="13" name="TextBox 13"/>
          <p:cNvSpPr txBox="1"/>
          <p:nvPr/>
        </p:nvSpPr>
        <p:spPr>
          <a:xfrm>
            <a:off x="4094474" y="6419017"/>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42%</a:t>
            </a:r>
          </a:p>
        </p:txBody>
      </p:sp>
      <p:grpSp>
        <p:nvGrpSpPr>
          <p:cNvPr id="14" name="Group 14"/>
          <p:cNvGrpSpPr/>
          <p:nvPr/>
        </p:nvGrpSpPr>
        <p:grpSpPr>
          <a:xfrm>
            <a:off x="1422643" y="8252785"/>
            <a:ext cx="4114880" cy="296193"/>
            <a:chOff x="0" y="0"/>
            <a:chExt cx="7315342" cy="526565"/>
          </a:xfrm>
        </p:grpSpPr>
        <p:grpSp>
          <p:nvGrpSpPr>
            <p:cNvPr id="15" name="Group 15"/>
            <p:cNvGrpSpPr/>
            <p:nvPr/>
          </p:nvGrpSpPr>
          <p:grpSpPr>
            <a:xfrm>
              <a:off x="0" y="0"/>
              <a:ext cx="526565" cy="526565"/>
              <a:chOff x="0" y="0"/>
              <a:chExt cx="812800" cy="812800"/>
            </a:xfrm>
          </p:grpSpPr>
          <p:sp>
            <p:nvSpPr>
              <p:cNvPr id="16" name="Freeform 16"/>
              <p:cNvSpPr/>
              <p:nvPr/>
            </p:nvSpPr>
            <p:spPr>
              <a:xfrm>
                <a:off x="0" y="0"/>
                <a:ext cx="812800" cy="812800"/>
              </a:xfrm>
              <a:custGeom>
                <a:avLst/>
                <a:gdLst/>
                <a:ahLst/>
                <a:cxnLst/>
                <a:rect l="l" t="t" r="r" b="b"/>
                <a:pathLst>
                  <a:path w="812800" h="812800">
                    <a:moveTo>
                      <a:pt x="196036" y="0"/>
                    </a:moveTo>
                    <a:lnTo>
                      <a:pt x="616764" y="0"/>
                    </a:lnTo>
                    <a:cubicBezTo>
                      <a:pt x="668756" y="0"/>
                      <a:pt x="718619" y="20654"/>
                      <a:pt x="755382" y="57418"/>
                    </a:cubicBezTo>
                    <a:cubicBezTo>
                      <a:pt x="792146" y="94181"/>
                      <a:pt x="812800" y="144044"/>
                      <a:pt x="812800" y="196036"/>
                    </a:cubicBezTo>
                    <a:lnTo>
                      <a:pt x="812800" y="616764"/>
                    </a:lnTo>
                    <a:cubicBezTo>
                      <a:pt x="812800" y="668756"/>
                      <a:pt x="792146" y="718619"/>
                      <a:pt x="755382" y="755382"/>
                    </a:cubicBezTo>
                    <a:cubicBezTo>
                      <a:pt x="718619" y="792146"/>
                      <a:pt x="668756" y="812800"/>
                      <a:pt x="616764" y="812800"/>
                    </a:cubicBezTo>
                    <a:lnTo>
                      <a:pt x="196036" y="812800"/>
                    </a:lnTo>
                    <a:cubicBezTo>
                      <a:pt x="144044" y="812800"/>
                      <a:pt x="94181" y="792146"/>
                      <a:pt x="57418" y="755382"/>
                    </a:cubicBezTo>
                    <a:cubicBezTo>
                      <a:pt x="20654" y="718619"/>
                      <a:pt x="0" y="668756"/>
                      <a:pt x="0" y="616764"/>
                    </a:cubicBezTo>
                    <a:lnTo>
                      <a:pt x="0" y="196036"/>
                    </a:lnTo>
                    <a:cubicBezTo>
                      <a:pt x="0" y="144044"/>
                      <a:pt x="20654" y="94181"/>
                      <a:pt x="57418" y="57418"/>
                    </a:cubicBezTo>
                    <a:cubicBezTo>
                      <a:pt x="94181" y="20654"/>
                      <a:pt x="144044" y="0"/>
                      <a:pt x="196036" y="0"/>
                    </a:cubicBezTo>
                    <a:close/>
                  </a:path>
                </a:pathLst>
              </a:custGeom>
              <a:solidFill>
                <a:srgbClr val="0D1D41"/>
              </a:solidFill>
            </p:spPr>
          </p:sp>
          <p:sp>
            <p:nvSpPr>
              <p:cNvPr id="17" name="TextBox 17"/>
              <p:cNvSpPr txBox="1"/>
              <p:nvPr/>
            </p:nvSpPr>
            <p:spPr>
              <a:xfrm>
                <a:off x="0" y="-19050"/>
                <a:ext cx="812800" cy="831850"/>
              </a:xfrm>
              <a:prstGeom prst="rect">
                <a:avLst/>
              </a:prstGeom>
            </p:spPr>
            <p:txBody>
              <a:bodyPr lIns="38100" tIns="38100" rIns="38100" bIns="38100" rtlCol="0" anchor="ctr"/>
              <a:lstStyle/>
              <a:p>
                <a:pPr algn="ctr">
                  <a:lnSpc>
                    <a:spcPts val="1155"/>
                  </a:lnSpc>
                </a:pPr>
                <a:endParaRPr sz="1350" dirty="0"/>
              </a:p>
            </p:txBody>
          </p:sp>
        </p:grpSp>
        <p:sp>
          <p:nvSpPr>
            <p:cNvPr id="18" name="TextBox 18"/>
            <p:cNvSpPr txBox="1"/>
            <p:nvPr/>
          </p:nvSpPr>
          <p:spPr>
            <a:xfrm>
              <a:off x="642969" y="74519"/>
              <a:ext cx="2439451" cy="410368"/>
            </a:xfrm>
            <a:prstGeom prst="rect">
              <a:avLst/>
            </a:prstGeom>
          </p:spPr>
          <p:txBody>
            <a:bodyPr lIns="0" tIns="0" rIns="0" bIns="0" rtlCol="0" anchor="t">
              <a:spAutoFit/>
            </a:bodyPr>
            <a:lstStyle/>
            <a:p>
              <a:pPr>
                <a:lnSpc>
                  <a:spcPts val="1798"/>
                </a:lnSpc>
                <a:spcBef>
                  <a:spcPct val="0"/>
                </a:spcBef>
              </a:pPr>
              <a:r>
                <a:rPr lang="en-US" sz="1649" dirty="0">
                  <a:solidFill>
                    <a:srgbClr val="0E002B"/>
                  </a:solidFill>
                  <a:latin typeface="Open Sans 1"/>
                </a:rPr>
                <a:t>Pre-Retreat</a:t>
              </a:r>
            </a:p>
          </p:txBody>
        </p:sp>
        <p:grpSp>
          <p:nvGrpSpPr>
            <p:cNvPr id="19" name="Group 19"/>
            <p:cNvGrpSpPr/>
            <p:nvPr/>
          </p:nvGrpSpPr>
          <p:grpSpPr>
            <a:xfrm>
              <a:off x="3282243" y="0"/>
              <a:ext cx="526565" cy="526565"/>
              <a:chOff x="0" y="0"/>
              <a:chExt cx="812800" cy="812800"/>
            </a:xfrm>
          </p:grpSpPr>
          <p:sp>
            <p:nvSpPr>
              <p:cNvPr id="20" name="Freeform 20"/>
              <p:cNvSpPr/>
              <p:nvPr/>
            </p:nvSpPr>
            <p:spPr>
              <a:xfrm>
                <a:off x="0" y="0"/>
                <a:ext cx="812800" cy="812800"/>
              </a:xfrm>
              <a:custGeom>
                <a:avLst/>
                <a:gdLst/>
                <a:ahLst/>
                <a:cxnLst/>
                <a:rect l="l" t="t" r="r" b="b"/>
                <a:pathLst>
                  <a:path w="812800" h="812800">
                    <a:moveTo>
                      <a:pt x="196036" y="0"/>
                    </a:moveTo>
                    <a:lnTo>
                      <a:pt x="616764" y="0"/>
                    </a:lnTo>
                    <a:cubicBezTo>
                      <a:pt x="668756" y="0"/>
                      <a:pt x="718619" y="20654"/>
                      <a:pt x="755382" y="57418"/>
                    </a:cubicBezTo>
                    <a:cubicBezTo>
                      <a:pt x="792146" y="94181"/>
                      <a:pt x="812800" y="144044"/>
                      <a:pt x="812800" y="196036"/>
                    </a:cubicBezTo>
                    <a:lnTo>
                      <a:pt x="812800" y="616764"/>
                    </a:lnTo>
                    <a:cubicBezTo>
                      <a:pt x="812800" y="668756"/>
                      <a:pt x="792146" y="718619"/>
                      <a:pt x="755382" y="755382"/>
                    </a:cubicBezTo>
                    <a:cubicBezTo>
                      <a:pt x="718619" y="792146"/>
                      <a:pt x="668756" y="812800"/>
                      <a:pt x="616764" y="812800"/>
                    </a:cubicBezTo>
                    <a:lnTo>
                      <a:pt x="196036" y="812800"/>
                    </a:lnTo>
                    <a:cubicBezTo>
                      <a:pt x="144044" y="812800"/>
                      <a:pt x="94181" y="792146"/>
                      <a:pt x="57418" y="755382"/>
                    </a:cubicBezTo>
                    <a:cubicBezTo>
                      <a:pt x="20654" y="718619"/>
                      <a:pt x="0" y="668756"/>
                      <a:pt x="0" y="616764"/>
                    </a:cubicBezTo>
                    <a:lnTo>
                      <a:pt x="0" y="196036"/>
                    </a:lnTo>
                    <a:cubicBezTo>
                      <a:pt x="0" y="144044"/>
                      <a:pt x="20654" y="94181"/>
                      <a:pt x="57418" y="57418"/>
                    </a:cubicBezTo>
                    <a:cubicBezTo>
                      <a:pt x="94181" y="20654"/>
                      <a:pt x="144044" y="0"/>
                      <a:pt x="196036" y="0"/>
                    </a:cubicBezTo>
                    <a:close/>
                  </a:path>
                </a:pathLst>
              </a:custGeom>
              <a:solidFill>
                <a:srgbClr val="1473EC"/>
              </a:solidFill>
            </p:spPr>
          </p:sp>
          <p:sp>
            <p:nvSpPr>
              <p:cNvPr id="21" name="TextBox 21"/>
              <p:cNvSpPr txBox="1"/>
              <p:nvPr/>
            </p:nvSpPr>
            <p:spPr>
              <a:xfrm>
                <a:off x="0" y="-19050"/>
                <a:ext cx="812800" cy="831850"/>
              </a:xfrm>
              <a:prstGeom prst="rect">
                <a:avLst/>
              </a:prstGeom>
            </p:spPr>
            <p:txBody>
              <a:bodyPr lIns="38100" tIns="38100" rIns="38100" bIns="38100" rtlCol="0" anchor="ctr"/>
              <a:lstStyle/>
              <a:p>
                <a:pPr algn="ctr">
                  <a:lnSpc>
                    <a:spcPts val="1155"/>
                  </a:lnSpc>
                </a:pPr>
                <a:endParaRPr sz="1350" dirty="0"/>
              </a:p>
            </p:txBody>
          </p:sp>
        </p:grpSp>
        <p:sp>
          <p:nvSpPr>
            <p:cNvPr id="22" name="TextBox 22"/>
            <p:cNvSpPr txBox="1"/>
            <p:nvPr/>
          </p:nvSpPr>
          <p:spPr>
            <a:xfrm>
              <a:off x="3923107" y="74519"/>
              <a:ext cx="3392235" cy="410368"/>
            </a:xfrm>
            <a:prstGeom prst="rect">
              <a:avLst/>
            </a:prstGeom>
          </p:spPr>
          <p:txBody>
            <a:bodyPr lIns="0" tIns="0" rIns="0" bIns="0" rtlCol="0" anchor="t">
              <a:spAutoFit/>
            </a:bodyPr>
            <a:lstStyle/>
            <a:p>
              <a:pPr>
                <a:lnSpc>
                  <a:spcPts val="1798"/>
                </a:lnSpc>
                <a:spcBef>
                  <a:spcPct val="0"/>
                </a:spcBef>
              </a:pPr>
              <a:r>
                <a:rPr lang="en-US" sz="1649" dirty="0">
                  <a:solidFill>
                    <a:srgbClr val="0E002B"/>
                  </a:solidFill>
                  <a:latin typeface="Open Sans 1"/>
                </a:rPr>
                <a:t>3-Month Follow-Up</a:t>
              </a:r>
            </a:p>
          </p:txBody>
        </p:sp>
      </p:grpSp>
      <p:sp>
        <p:nvSpPr>
          <p:cNvPr id="23" name="AutoShape 23"/>
          <p:cNvSpPr/>
          <p:nvPr/>
        </p:nvSpPr>
        <p:spPr>
          <a:xfrm>
            <a:off x="1422643" y="3630409"/>
            <a:ext cx="11124230" cy="14288"/>
          </a:xfrm>
          <a:prstGeom prst="line">
            <a:avLst/>
          </a:prstGeom>
          <a:ln w="9525" cap="flat">
            <a:solidFill>
              <a:srgbClr val="B0B6B6"/>
            </a:solidFill>
            <a:prstDash val="solid"/>
            <a:headEnd type="none" w="sm" len="sm"/>
            <a:tailEnd type="none" w="sm" len="sm"/>
          </a:ln>
        </p:spPr>
      </p:sp>
      <p:sp>
        <p:nvSpPr>
          <p:cNvPr id="24" name="TextBox 24"/>
          <p:cNvSpPr txBox="1"/>
          <p:nvPr/>
        </p:nvSpPr>
        <p:spPr>
          <a:xfrm>
            <a:off x="630204" y="6510409"/>
            <a:ext cx="673061" cy="205184"/>
          </a:xfrm>
          <a:prstGeom prst="rect">
            <a:avLst/>
          </a:prstGeom>
        </p:spPr>
        <p:txBody>
          <a:bodyPr lIns="0" tIns="0" rIns="0" bIns="0" rtlCol="0" anchor="t">
            <a:spAutoFit/>
          </a:bodyPr>
          <a:lstStyle/>
          <a:p>
            <a:pPr algn="r">
              <a:lnSpc>
                <a:spcPts val="1635"/>
              </a:lnSpc>
              <a:spcBef>
                <a:spcPct val="0"/>
              </a:spcBef>
            </a:pPr>
            <a:r>
              <a:rPr lang="en-US" sz="1500" dirty="0">
                <a:solidFill>
                  <a:srgbClr val="0E002B"/>
                </a:solidFill>
                <a:latin typeface="Open Sans 1"/>
              </a:rPr>
              <a:t>20%</a:t>
            </a:r>
          </a:p>
        </p:txBody>
      </p:sp>
      <p:sp>
        <p:nvSpPr>
          <p:cNvPr id="25" name="TextBox 25"/>
          <p:cNvSpPr txBox="1"/>
          <p:nvPr/>
        </p:nvSpPr>
        <p:spPr>
          <a:xfrm>
            <a:off x="630204" y="5767150"/>
            <a:ext cx="673061" cy="205184"/>
          </a:xfrm>
          <a:prstGeom prst="rect">
            <a:avLst/>
          </a:prstGeom>
        </p:spPr>
        <p:txBody>
          <a:bodyPr lIns="0" tIns="0" rIns="0" bIns="0" rtlCol="0" anchor="t">
            <a:spAutoFit/>
          </a:bodyPr>
          <a:lstStyle/>
          <a:p>
            <a:pPr algn="r">
              <a:lnSpc>
                <a:spcPts val="1635"/>
              </a:lnSpc>
              <a:spcBef>
                <a:spcPct val="0"/>
              </a:spcBef>
            </a:pPr>
            <a:r>
              <a:rPr lang="en-US" sz="1500" dirty="0">
                <a:solidFill>
                  <a:srgbClr val="0E002B"/>
                </a:solidFill>
                <a:latin typeface="Open Sans 1"/>
              </a:rPr>
              <a:t>40%</a:t>
            </a:r>
          </a:p>
        </p:txBody>
      </p:sp>
      <p:sp>
        <p:nvSpPr>
          <p:cNvPr id="26" name="TextBox 26"/>
          <p:cNvSpPr txBox="1"/>
          <p:nvPr/>
        </p:nvSpPr>
        <p:spPr>
          <a:xfrm>
            <a:off x="630204" y="5043287"/>
            <a:ext cx="673061" cy="205184"/>
          </a:xfrm>
          <a:prstGeom prst="rect">
            <a:avLst/>
          </a:prstGeom>
        </p:spPr>
        <p:txBody>
          <a:bodyPr lIns="0" tIns="0" rIns="0" bIns="0" rtlCol="0" anchor="t">
            <a:spAutoFit/>
          </a:bodyPr>
          <a:lstStyle/>
          <a:p>
            <a:pPr algn="r">
              <a:lnSpc>
                <a:spcPts val="1635"/>
              </a:lnSpc>
              <a:spcBef>
                <a:spcPct val="0"/>
              </a:spcBef>
            </a:pPr>
            <a:r>
              <a:rPr lang="en-US" sz="1500" dirty="0">
                <a:solidFill>
                  <a:srgbClr val="0E002B"/>
                </a:solidFill>
                <a:latin typeface="Open Sans 1"/>
              </a:rPr>
              <a:t>60%</a:t>
            </a:r>
          </a:p>
        </p:txBody>
      </p:sp>
      <p:sp>
        <p:nvSpPr>
          <p:cNvPr id="27" name="TextBox 27"/>
          <p:cNvSpPr txBox="1"/>
          <p:nvPr/>
        </p:nvSpPr>
        <p:spPr>
          <a:xfrm>
            <a:off x="630204" y="4286525"/>
            <a:ext cx="673061" cy="205184"/>
          </a:xfrm>
          <a:prstGeom prst="rect">
            <a:avLst/>
          </a:prstGeom>
        </p:spPr>
        <p:txBody>
          <a:bodyPr lIns="0" tIns="0" rIns="0" bIns="0" rtlCol="0" anchor="t">
            <a:spAutoFit/>
          </a:bodyPr>
          <a:lstStyle/>
          <a:p>
            <a:pPr algn="r">
              <a:lnSpc>
                <a:spcPts val="1635"/>
              </a:lnSpc>
              <a:spcBef>
                <a:spcPct val="0"/>
              </a:spcBef>
            </a:pPr>
            <a:r>
              <a:rPr lang="en-US" sz="1500" dirty="0">
                <a:solidFill>
                  <a:srgbClr val="0E002B"/>
                </a:solidFill>
                <a:latin typeface="Open Sans 1"/>
              </a:rPr>
              <a:t>80%</a:t>
            </a:r>
          </a:p>
        </p:txBody>
      </p:sp>
      <p:sp>
        <p:nvSpPr>
          <p:cNvPr id="28" name="TextBox 28"/>
          <p:cNvSpPr txBox="1"/>
          <p:nvPr/>
        </p:nvSpPr>
        <p:spPr>
          <a:xfrm>
            <a:off x="630204" y="3530634"/>
            <a:ext cx="673061" cy="205184"/>
          </a:xfrm>
          <a:prstGeom prst="rect">
            <a:avLst/>
          </a:prstGeom>
        </p:spPr>
        <p:txBody>
          <a:bodyPr lIns="0" tIns="0" rIns="0" bIns="0" rtlCol="0" anchor="t">
            <a:spAutoFit/>
          </a:bodyPr>
          <a:lstStyle/>
          <a:p>
            <a:pPr algn="r">
              <a:lnSpc>
                <a:spcPts val="1635"/>
              </a:lnSpc>
              <a:spcBef>
                <a:spcPct val="0"/>
              </a:spcBef>
            </a:pPr>
            <a:r>
              <a:rPr lang="en-US" sz="1500" dirty="0">
                <a:solidFill>
                  <a:srgbClr val="0E002B"/>
                </a:solidFill>
                <a:latin typeface="Open Sans 1"/>
              </a:rPr>
              <a:t>100%</a:t>
            </a:r>
          </a:p>
        </p:txBody>
      </p:sp>
      <p:sp>
        <p:nvSpPr>
          <p:cNvPr id="29" name="TextBox 29"/>
          <p:cNvSpPr txBox="1"/>
          <p:nvPr/>
        </p:nvSpPr>
        <p:spPr>
          <a:xfrm>
            <a:off x="5319721" y="5932956"/>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74%</a:t>
            </a:r>
          </a:p>
        </p:txBody>
      </p:sp>
      <p:sp>
        <p:nvSpPr>
          <p:cNvPr id="30" name="TextBox 30"/>
          <p:cNvSpPr txBox="1"/>
          <p:nvPr/>
        </p:nvSpPr>
        <p:spPr>
          <a:xfrm>
            <a:off x="6046844" y="6229565"/>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60%</a:t>
            </a:r>
          </a:p>
        </p:txBody>
      </p:sp>
      <p:sp>
        <p:nvSpPr>
          <p:cNvPr id="31" name="TextBox 31"/>
          <p:cNvSpPr txBox="1"/>
          <p:nvPr/>
        </p:nvSpPr>
        <p:spPr>
          <a:xfrm>
            <a:off x="7269713" y="6945193"/>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17%</a:t>
            </a:r>
          </a:p>
        </p:txBody>
      </p:sp>
      <p:sp>
        <p:nvSpPr>
          <p:cNvPr id="32" name="TextBox 32"/>
          <p:cNvSpPr txBox="1"/>
          <p:nvPr/>
        </p:nvSpPr>
        <p:spPr>
          <a:xfrm>
            <a:off x="7975405" y="7036347"/>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13%</a:t>
            </a:r>
          </a:p>
        </p:txBody>
      </p:sp>
      <p:sp>
        <p:nvSpPr>
          <p:cNvPr id="33" name="TextBox 33"/>
          <p:cNvSpPr txBox="1"/>
          <p:nvPr/>
        </p:nvSpPr>
        <p:spPr>
          <a:xfrm>
            <a:off x="9218241" y="6433304"/>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46%</a:t>
            </a:r>
          </a:p>
        </p:txBody>
      </p:sp>
      <p:sp>
        <p:nvSpPr>
          <p:cNvPr id="34" name="TextBox 34"/>
          <p:cNvSpPr txBox="1"/>
          <p:nvPr/>
        </p:nvSpPr>
        <p:spPr>
          <a:xfrm>
            <a:off x="9923932" y="6775457"/>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28%</a:t>
            </a:r>
          </a:p>
        </p:txBody>
      </p:sp>
      <p:sp>
        <p:nvSpPr>
          <p:cNvPr id="35" name="TextBox 35"/>
          <p:cNvSpPr txBox="1"/>
          <p:nvPr/>
        </p:nvSpPr>
        <p:spPr>
          <a:xfrm>
            <a:off x="11148288" y="6002417"/>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68%</a:t>
            </a:r>
          </a:p>
        </p:txBody>
      </p:sp>
      <p:sp>
        <p:nvSpPr>
          <p:cNvPr id="36" name="TextBox 36"/>
          <p:cNvSpPr txBox="1"/>
          <p:nvPr/>
        </p:nvSpPr>
        <p:spPr>
          <a:xfrm>
            <a:off x="11869755" y="6263307"/>
            <a:ext cx="677117" cy="256480"/>
          </a:xfrm>
          <a:prstGeom prst="rect">
            <a:avLst/>
          </a:prstGeom>
        </p:spPr>
        <p:txBody>
          <a:bodyPr lIns="0" tIns="0" rIns="0" bIns="0" rtlCol="0" anchor="t">
            <a:spAutoFit/>
          </a:bodyPr>
          <a:lstStyle/>
          <a:p>
            <a:pPr algn="ctr">
              <a:lnSpc>
                <a:spcPts val="1962"/>
              </a:lnSpc>
              <a:spcBef>
                <a:spcPct val="0"/>
              </a:spcBef>
            </a:pPr>
            <a:r>
              <a:rPr lang="en-US" dirty="0">
                <a:solidFill>
                  <a:srgbClr val="FFFFFF"/>
                </a:solidFill>
                <a:latin typeface="Open Sans 1"/>
              </a:rPr>
              <a:t>55%</a:t>
            </a:r>
          </a:p>
        </p:txBody>
      </p:sp>
      <p:sp>
        <p:nvSpPr>
          <p:cNvPr id="42" name="TextBox 42"/>
          <p:cNvSpPr txBox="1"/>
          <p:nvPr/>
        </p:nvSpPr>
        <p:spPr>
          <a:xfrm>
            <a:off x="1739515" y="4889888"/>
            <a:ext cx="805180" cy="179536"/>
          </a:xfrm>
          <a:prstGeom prst="rect">
            <a:avLst/>
          </a:prstGeom>
        </p:spPr>
        <p:txBody>
          <a:bodyPr lIns="0" tIns="0" rIns="0" bIns="0" rtlCol="0" anchor="t">
            <a:spAutoFit/>
          </a:bodyPr>
          <a:lstStyle/>
          <a:p>
            <a:pPr algn="ctr">
              <a:lnSpc>
                <a:spcPts val="1390"/>
              </a:lnSpc>
              <a:spcBef>
                <a:spcPct val="0"/>
              </a:spcBef>
            </a:pPr>
            <a:r>
              <a:rPr lang="en-US" sz="1275" dirty="0">
                <a:solidFill>
                  <a:srgbClr val="0E002B"/>
                </a:solidFill>
                <a:latin typeface="Open Sans 1 Bold"/>
              </a:rPr>
              <a:t>*</a:t>
            </a:r>
          </a:p>
        </p:txBody>
      </p:sp>
      <p:sp>
        <p:nvSpPr>
          <p:cNvPr id="43" name="TextBox 43"/>
          <p:cNvSpPr txBox="1"/>
          <p:nvPr/>
        </p:nvSpPr>
        <p:spPr>
          <a:xfrm>
            <a:off x="3670454" y="4547873"/>
            <a:ext cx="805180" cy="179536"/>
          </a:xfrm>
          <a:prstGeom prst="rect">
            <a:avLst/>
          </a:prstGeom>
        </p:spPr>
        <p:txBody>
          <a:bodyPr lIns="0" tIns="0" rIns="0" bIns="0" rtlCol="0" anchor="t">
            <a:spAutoFit/>
          </a:bodyPr>
          <a:lstStyle/>
          <a:p>
            <a:pPr algn="ctr">
              <a:lnSpc>
                <a:spcPts val="1390"/>
              </a:lnSpc>
              <a:spcBef>
                <a:spcPct val="0"/>
              </a:spcBef>
            </a:pPr>
            <a:r>
              <a:rPr lang="en-US" sz="1275" dirty="0">
                <a:solidFill>
                  <a:srgbClr val="0E002B"/>
                </a:solidFill>
                <a:latin typeface="Open Sans 1 Bold"/>
              </a:rPr>
              <a:t>*</a:t>
            </a:r>
          </a:p>
        </p:txBody>
      </p:sp>
      <p:sp>
        <p:nvSpPr>
          <p:cNvPr id="44" name="TextBox 44"/>
          <p:cNvSpPr txBox="1"/>
          <p:nvPr/>
        </p:nvSpPr>
        <p:spPr>
          <a:xfrm>
            <a:off x="5601392" y="4125600"/>
            <a:ext cx="805180" cy="179536"/>
          </a:xfrm>
          <a:prstGeom prst="rect">
            <a:avLst/>
          </a:prstGeom>
        </p:spPr>
        <p:txBody>
          <a:bodyPr lIns="0" tIns="0" rIns="0" bIns="0" rtlCol="0" anchor="t">
            <a:spAutoFit/>
          </a:bodyPr>
          <a:lstStyle/>
          <a:p>
            <a:pPr algn="ctr">
              <a:lnSpc>
                <a:spcPts val="1390"/>
              </a:lnSpc>
              <a:spcBef>
                <a:spcPct val="0"/>
              </a:spcBef>
            </a:pPr>
            <a:r>
              <a:rPr lang="en-US" sz="1275" dirty="0">
                <a:solidFill>
                  <a:srgbClr val="0E002B"/>
                </a:solidFill>
                <a:latin typeface="Open Sans 1 Bold"/>
              </a:rPr>
              <a:t>**</a:t>
            </a:r>
          </a:p>
        </p:txBody>
      </p:sp>
      <p:sp>
        <p:nvSpPr>
          <p:cNvPr id="45" name="TextBox 45"/>
          <p:cNvSpPr txBox="1"/>
          <p:nvPr/>
        </p:nvSpPr>
        <p:spPr>
          <a:xfrm>
            <a:off x="9492768" y="5145182"/>
            <a:ext cx="805180" cy="179536"/>
          </a:xfrm>
          <a:prstGeom prst="rect">
            <a:avLst/>
          </a:prstGeom>
        </p:spPr>
        <p:txBody>
          <a:bodyPr lIns="0" tIns="0" rIns="0" bIns="0" rtlCol="0" anchor="t">
            <a:spAutoFit/>
          </a:bodyPr>
          <a:lstStyle/>
          <a:p>
            <a:pPr algn="ctr">
              <a:lnSpc>
                <a:spcPts val="1390"/>
              </a:lnSpc>
              <a:spcBef>
                <a:spcPct val="0"/>
              </a:spcBef>
            </a:pPr>
            <a:r>
              <a:rPr lang="en-US" sz="1275" dirty="0">
                <a:solidFill>
                  <a:srgbClr val="0E002B"/>
                </a:solidFill>
                <a:latin typeface="Open Sans 1 Bold"/>
              </a:rPr>
              <a:t>*</a:t>
            </a:r>
          </a:p>
        </p:txBody>
      </p:sp>
      <p:sp>
        <p:nvSpPr>
          <p:cNvPr id="46" name="TextBox 46"/>
          <p:cNvSpPr txBox="1"/>
          <p:nvPr/>
        </p:nvSpPr>
        <p:spPr>
          <a:xfrm>
            <a:off x="11422815" y="4325387"/>
            <a:ext cx="805180" cy="179536"/>
          </a:xfrm>
          <a:prstGeom prst="rect">
            <a:avLst/>
          </a:prstGeom>
        </p:spPr>
        <p:txBody>
          <a:bodyPr lIns="0" tIns="0" rIns="0" bIns="0" rtlCol="0" anchor="t">
            <a:spAutoFit/>
          </a:bodyPr>
          <a:lstStyle/>
          <a:p>
            <a:pPr algn="ctr">
              <a:lnSpc>
                <a:spcPts val="1390"/>
              </a:lnSpc>
              <a:spcBef>
                <a:spcPct val="0"/>
              </a:spcBef>
            </a:pPr>
            <a:r>
              <a:rPr lang="en-US" sz="1275" dirty="0">
                <a:solidFill>
                  <a:srgbClr val="0E002B"/>
                </a:solidFill>
                <a:latin typeface="Open Sans 1 Bold"/>
              </a:rPr>
              <a:t>*</a:t>
            </a:r>
          </a:p>
        </p:txBody>
      </p:sp>
      <p:sp>
        <p:nvSpPr>
          <p:cNvPr id="47" name="TextBox 47"/>
          <p:cNvSpPr txBox="1"/>
          <p:nvPr/>
        </p:nvSpPr>
        <p:spPr>
          <a:xfrm>
            <a:off x="771525" y="1920983"/>
            <a:ext cx="12455655" cy="1046633"/>
          </a:xfrm>
          <a:prstGeom prst="rect">
            <a:avLst/>
          </a:prstGeom>
        </p:spPr>
        <p:txBody>
          <a:bodyPr lIns="0" tIns="0" rIns="0" bIns="0" rtlCol="0" anchor="t">
            <a:spAutoFit/>
          </a:bodyPr>
          <a:lstStyle/>
          <a:p>
            <a:pPr>
              <a:lnSpc>
                <a:spcPts val="4010"/>
              </a:lnSpc>
            </a:pPr>
            <a:r>
              <a:rPr lang="en-US" sz="4400" dirty="0">
                <a:solidFill>
                  <a:srgbClr val="0D1D41"/>
                </a:solidFill>
                <a:latin typeface="Calibri" panose="020F0502020204030204" pitchFamily="34" charset="0"/>
                <a:ea typeface="Calibri" panose="020F0502020204030204" pitchFamily="34" charset="0"/>
                <a:cs typeface="Calibri" panose="020F0502020204030204" pitchFamily="34" charset="0"/>
              </a:rPr>
              <a:t>Significantly fewer participants reported symptoms related to harmful behaviors at follow-up</a:t>
            </a:r>
          </a:p>
        </p:txBody>
      </p:sp>
      <p:cxnSp>
        <p:nvCxnSpPr>
          <p:cNvPr id="74" name="Connector: Elbow 73">
            <a:extLst>
              <a:ext uri="{FF2B5EF4-FFF2-40B4-BE49-F238E27FC236}">
                <a16:creationId xmlns:a16="http://schemas.microsoft.com/office/drawing/2014/main" id="{4A3AFE63-4062-4E58-9219-0AC6C4908BCB}"/>
              </a:ext>
            </a:extLst>
          </p:cNvPr>
          <p:cNvCxnSpPr>
            <a:cxnSpLocks/>
          </p:cNvCxnSpPr>
          <p:nvPr/>
        </p:nvCxnSpPr>
        <p:spPr>
          <a:xfrm rot="16200000" flipH="1">
            <a:off x="1864589" y="5337735"/>
            <a:ext cx="515121" cy="721898"/>
          </a:xfrm>
          <a:prstGeom prst="bentConnector3">
            <a:avLst>
              <a:gd name="adj1" fmla="val -76274"/>
            </a:avLst>
          </a:prstGeom>
          <a:ln w="28575"/>
        </p:spPr>
        <p:style>
          <a:lnRef idx="1">
            <a:schemeClr val="dk1"/>
          </a:lnRef>
          <a:fillRef idx="0">
            <a:schemeClr val="dk1"/>
          </a:fillRef>
          <a:effectRef idx="0">
            <a:schemeClr val="dk1"/>
          </a:effectRef>
          <a:fontRef idx="minor">
            <a:schemeClr val="tx1"/>
          </a:fontRef>
        </p:style>
      </p:cxnSp>
      <p:cxnSp>
        <p:nvCxnSpPr>
          <p:cNvPr id="83" name="Connector: Elbow 82">
            <a:extLst>
              <a:ext uri="{FF2B5EF4-FFF2-40B4-BE49-F238E27FC236}">
                <a16:creationId xmlns:a16="http://schemas.microsoft.com/office/drawing/2014/main" id="{79452D2A-1AFD-4A84-B93F-6586564108E8}"/>
              </a:ext>
            </a:extLst>
          </p:cNvPr>
          <p:cNvCxnSpPr>
            <a:cxnSpLocks/>
          </p:cNvCxnSpPr>
          <p:nvPr/>
        </p:nvCxnSpPr>
        <p:spPr>
          <a:xfrm rot="16200000" flipH="1">
            <a:off x="3747136" y="5038450"/>
            <a:ext cx="660953" cy="721898"/>
          </a:xfrm>
          <a:prstGeom prst="bentConnector3">
            <a:avLst>
              <a:gd name="adj1" fmla="val -55483"/>
            </a:avLst>
          </a:prstGeom>
          <a:ln w="28575"/>
        </p:spPr>
        <p:style>
          <a:lnRef idx="1">
            <a:schemeClr val="dk1"/>
          </a:lnRef>
          <a:fillRef idx="0">
            <a:schemeClr val="dk1"/>
          </a:fillRef>
          <a:effectRef idx="0">
            <a:schemeClr val="dk1"/>
          </a:effectRef>
          <a:fontRef idx="minor">
            <a:schemeClr val="tx1"/>
          </a:fontRef>
        </p:style>
      </p:cxnSp>
      <p:cxnSp>
        <p:nvCxnSpPr>
          <p:cNvPr id="88" name="Connector: Elbow 87">
            <a:extLst>
              <a:ext uri="{FF2B5EF4-FFF2-40B4-BE49-F238E27FC236}">
                <a16:creationId xmlns:a16="http://schemas.microsoft.com/office/drawing/2014/main" id="{E0458F38-A423-40BA-BA42-7E2E4D796D28}"/>
              </a:ext>
            </a:extLst>
          </p:cNvPr>
          <p:cNvCxnSpPr>
            <a:cxnSpLocks/>
          </p:cNvCxnSpPr>
          <p:nvPr/>
        </p:nvCxnSpPr>
        <p:spPr>
          <a:xfrm rot="16200000" flipH="1">
            <a:off x="5747179" y="4547101"/>
            <a:ext cx="554169" cy="722278"/>
          </a:xfrm>
          <a:prstGeom prst="bentConnector3">
            <a:avLst>
              <a:gd name="adj1" fmla="val -30938"/>
            </a:avLst>
          </a:prstGeom>
          <a:ln w="28575"/>
        </p:spPr>
        <p:style>
          <a:lnRef idx="1">
            <a:schemeClr val="dk1"/>
          </a:lnRef>
          <a:fillRef idx="0">
            <a:schemeClr val="dk1"/>
          </a:fillRef>
          <a:effectRef idx="0">
            <a:schemeClr val="dk1"/>
          </a:effectRef>
          <a:fontRef idx="minor">
            <a:schemeClr val="tx1"/>
          </a:fontRef>
        </p:style>
      </p:cxnSp>
      <p:cxnSp>
        <p:nvCxnSpPr>
          <p:cNvPr id="92" name="Connector: Elbow 91">
            <a:extLst>
              <a:ext uri="{FF2B5EF4-FFF2-40B4-BE49-F238E27FC236}">
                <a16:creationId xmlns:a16="http://schemas.microsoft.com/office/drawing/2014/main" id="{049B22EC-9E64-4151-A631-BAF02F504FCB}"/>
              </a:ext>
            </a:extLst>
          </p:cNvPr>
          <p:cNvCxnSpPr>
            <a:cxnSpLocks/>
          </p:cNvCxnSpPr>
          <p:nvPr/>
        </p:nvCxnSpPr>
        <p:spPr>
          <a:xfrm rot="16200000" flipH="1">
            <a:off x="9569387" y="5639744"/>
            <a:ext cx="666938" cy="719269"/>
          </a:xfrm>
          <a:prstGeom prst="bentConnector3">
            <a:avLst>
              <a:gd name="adj1" fmla="val -55677"/>
            </a:avLst>
          </a:prstGeom>
          <a:ln w="28575"/>
        </p:spPr>
        <p:style>
          <a:lnRef idx="1">
            <a:schemeClr val="dk1"/>
          </a:lnRef>
          <a:fillRef idx="0">
            <a:schemeClr val="dk1"/>
          </a:fillRef>
          <a:effectRef idx="0">
            <a:schemeClr val="dk1"/>
          </a:effectRef>
          <a:fontRef idx="minor">
            <a:schemeClr val="tx1"/>
          </a:fontRef>
        </p:style>
      </p:cxnSp>
      <p:cxnSp>
        <p:nvCxnSpPr>
          <p:cNvPr id="95" name="Connector: Elbow 94">
            <a:extLst>
              <a:ext uri="{FF2B5EF4-FFF2-40B4-BE49-F238E27FC236}">
                <a16:creationId xmlns:a16="http://schemas.microsoft.com/office/drawing/2014/main" id="{C4214490-F917-4574-814D-2A6AE742E27B}"/>
              </a:ext>
            </a:extLst>
          </p:cNvPr>
          <p:cNvCxnSpPr>
            <a:cxnSpLocks/>
          </p:cNvCxnSpPr>
          <p:nvPr/>
        </p:nvCxnSpPr>
        <p:spPr>
          <a:xfrm rot="16200000" flipH="1">
            <a:off x="11607972" y="4732863"/>
            <a:ext cx="479216" cy="721467"/>
          </a:xfrm>
          <a:prstGeom prst="bentConnector3">
            <a:avLst>
              <a:gd name="adj1" fmla="val -76049"/>
            </a:avLst>
          </a:prstGeom>
          <a:ln w="28575"/>
        </p:spPr>
        <p:style>
          <a:lnRef idx="1">
            <a:schemeClr val="dk1"/>
          </a:lnRef>
          <a:fillRef idx="0">
            <a:schemeClr val="dk1"/>
          </a:fillRef>
          <a:effectRef idx="0">
            <a:schemeClr val="dk1"/>
          </a:effectRef>
          <a:fontRef idx="minor">
            <a:schemeClr val="tx1"/>
          </a:fontRef>
        </p:style>
      </p:cxnSp>
      <p:sp>
        <p:nvSpPr>
          <p:cNvPr id="40" name="Slide Number Placeholder 39">
            <a:extLst>
              <a:ext uri="{FF2B5EF4-FFF2-40B4-BE49-F238E27FC236}">
                <a16:creationId xmlns:a16="http://schemas.microsoft.com/office/drawing/2014/main" id="{89328686-A557-4191-ABE6-D2406CBE6666}"/>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404950" y="3904296"/>
            <a:ext cx="5570578" cy="3857625"/>
          </a:xfrm>
          <a:custGeom>
            <a:avLst/>
            <a:gdLst/>
            <a:ahLst/>
            <a:cxnLst/>
            <a:rect l="l" t="t" r="r" b="b"/>
            <a:pathLst>
              <a:path w="7427437" h="5143500">
                <a:moveTo>
                  <a:pt x="0" y="0"/>
                </a:moveTo>
                <a:lnTo>
                  <a:pt x="7427437" y="0"/>
                </a:lnTo>
                <a:lnTo>
                  <a:pt x="7427437" y="5143500"/>
                </a:lnTo>
                <a:lnTo>
                  <a:pt x="0" y="5143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6261777" y="4935623"/>
            <a:ext cx="1054333" cy="1054333"/>
          </a:xfrm>
          <a:custGeom>
            <a:avLst/>
            <a:gdLst/>
            <a:ahLst/>
            <a:cxnLst/>
            <a:rect l="l" t="t" r="r" b="b"/>
            <a:pathLst>
              <a:path w="1405777" h="1405777">
                <a:moveTo>
                  <a:pt x="0" y="0"/>
                </a:moveTo>
                <a:lnTo>
                  <a:pt x="1405777" y="0"/>
                </a:lnTo>
                <a:lnTo>
                  <a:pt x="1405777" y="1405777"/>
                </a:lnTo>
                <a:lnTo>
                  <a:pt x="0" y="1405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5871329" y="3371850"/>
            <a:ext cx="1566418" cy="984885"/>
          </a:xfrm>
          <a:custGeom>
            <a:avLst/>
            <a:gdLst/>
            <a:ahLst/>
            <a:cxnLst/>
            <a:rect l="l" t="t" r="r" b="b"/>
            <a:pathLst>
              <a:path w="2088557" h="1313180">
                <a:moveTo>
                  <a:pt x="0" y="0"/>
                </a:moveTo>
                <a:lnTo>
                  <a:pt x="2088557" y="0"/>
                </a:lnTo>
                <a:lnTo>
                  <a:pt x="2088557" y="1313180"/>
                </a:lnTo>
                <a:lnTo>
                  <a:pt x="0" y="13131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6212668" y="6568599"/>
            <a:ext cx="1152550" cy="1193322"/>
          </a:xfrm>
          <a:custGeom>
            <a:avLst/>
            <a:gdLst/>
            <a:ahLst/>
            <a:cxnLst/>
            <a:rect l="l" t="t" r="r" b="b"/>
            <a:pathLst>
              <a:path w="1536733" h="1591096">
                <a:moveTo>
                  <a:pt x="0" y="0"/>
                </a:moveTo>
                <a:lnTo>
                  <a:pt x="1536734" y="0"/>
                </a:lnTo>
                <a:lnTo>
                  <a:pt x="1536734" y="1591095"/>
                </a:lnTo>
                <a:lnTo>
                  <a:pt x="0" y="15910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TextBox 6"/>
          <p:cNvSpPr txBox="1"/>
          <p:nvPr/>
        </p:nvSpPr>
        <p:spPr>
          <a:xfrm>
            <a:off x="771526" y="2021682"/>
            <a:ext cx="11729885" cy="533672"/>
          </a:xfrm>
          <a:prstGeom prst="rect">
            <a:avLst/>
          </a:prstGeom>
        </p:spPr>
        <p:txBody>
          <a:bodyPr lIns="0" tIns="0" rIns="0" bIns="0" rtlCol="0" anchor="t">
            <a:spAutoFit/>
          </a:bodyPr>
          <a:lstStyle/>
          <a:p>
            <a:pPr>
              <a:lnSpc>
                <a:spcPts val="4010"/>
              </a:lnSpc>
            </a:pPr>
            <a:r>
              <a:rPr lang="en-US" sz="4400" dirty="0">
                <a:solidFill>
                  <a:srgbClr val="0D1D41"/>
                </a:solidFill>
                <a:latin typeface="Calibri" panose="020F0502020204030204" pitchFamily="34" charset="0"/>
                <a:ea typeface="Calibri" panose="020F0502020204030204" pitchFamily="34" charset="0"/>
                <a:cs typeface="Calibri" panose="020F0502020204030204" pitchFamily="34" charset="0"/>
              </a:rPr>
              <a:t>Next Step:  Large-Scale Randomized Trial </a:t>
            </a:r>
          </a:p>
        </p:txBody>
      </p:sp>
      <p:grpSp>
        <p:nvGrpSpPr>
          <p:cNvPr id="7" name="Group 7"/>
          <p:cNvGrpSpPr/>
          <p:nvPr/>
        </p:nvGrpSpPr>
        <p:grpSpPr>
          <a:xfrm>
            <a:off x="7740473" y="4871329"/>
            <a:ext cx="4858626" cy="1075301"/>
            <a:chOff x="0" y="-114300"/>
            <a:chExt cx="8637557" cy="1911645"/>
          </a:xfrm>
        </p:grpSpPr>
        <p:sp>
          <p:nvSpPr>
            <p:cNvPr id="8" name="TextBox 8"/>
            <p:cNvSpPr txBox="1"/>
            <p:nvPr/>
          </p:nvSpPr>
          <p:spPr>
            <a:xfrm>
              <a:off x="0" y="-114300"/>
              <a:ext cx="8637557" cy="664341"/>
            </a:xfrm>
            <a:prstGeom prst="rect">
              <a:avLst/>
            </a:prstGeom>
          </p:spPr>
          <p:txBody>
            <a:bodyPr lIns="0" tIns="0" rIns="0" bIns="0" rtlCol="0" anchor="t">
              <a:spAutoFit/>
            </a:bodyPr>
            <a:lstStyle/>
            <a:p>
              <a:pPr>
                <a:lnSpc>
                  <a:spcPts val="2925"/>
                </a:lnSpc>
              </a:pPr>
              <a:r>
                <a:rPr lang="en-US" sz="2800" b="1" spc="173" dirty="0">
                  <a:solidFill>
                    <a:srgbClr val="1473EC"/>
                  </a:solidFill>
                  <a:latin typeface="Calibri" panose="020F0502020204030204" pitchFamily="34" charset="0"/>
                  <a:ea typeface="Calibri" panose="020F0502020204030204" pitchFamily="34" charset="0"/>
                  <a:cs typeface="Calibri" panose="020F0502020204030204" pitchFamily="34" charset="0"/>
                </a:rPr>
                <a:t>Testing Program Effects</a:t>
              </a:r>
            </a:p>
          </p:txBody>
        </p:sp>
        <p:sp>
          <p:nvSpPr>
            <p:cNvPr id="9" name="TextBox 9"/>
            <p:cNvSpPr txBox="1"/>
            <p:nvPr/>
          </p:nvSpPr>
          <p:spPr>
            <a:xfrm>
              <a:off x="0" y="682624"/>
              <a:ext cx="8359998" cy="1114721"/>
            </a:xfrm>
            <a:prstGeom prst="rect">
              <a:avLst/>
            </a:prstGeom>
          </p:spPr>
          <p:txBody>
            <a:bodyPr lIns="0" tIns="0" rIns="0" bIns="0" rtlCol="0" anchor="t">
              <a:spAutoFit/>
            </a:bodyPr>
            <a:lstStyle/>
            <a:p>
              <a:pPr>
                <a:lnSpc>
                  <a:spcPts val="2535"/>
                </a:lnSpc>
              </a:pPr>
              <a:r>
                <a:rPr lang="en-US" sz="2000" b="1" spc="20" dirty="0">
                  <a:solidFill>
                    <a:srgbClr val="0D1D41"/>
                  </a:solidFill>
                  <a:latin typeface="Calibri" panose="020F0502020204030204" pitchFamily="34" charset="0"/>
                  <a:ea typeface="Calibri" panose="020F0502020204030204" pitchFamily="34" charset="0"/>
                  <a:cs typeface="Calibri" panose="020F0502020204030204" pitchFamily="34" charset="0"/>
                </a:rPr>
                <a:t>Assessing cross-cutting drivers of and key indicators of harmful behaviors </a:t>
              </a:r>
            </a:p>
          </p:txBody>
        </p:sp>
      </p:grpSp>
      <p:sp>
        <p:nvSpPr>
          <p:cNvPr id="11" name="TextBox 11"/>
          <p:cNvSpPr txBox="1"/>
          <p:nvPr/>
        </p:nvSpPr>
        <p:spPr>
          <a:xfrm>
            <a:off x="800100" y="8877066"/>
            <a:ext cx="12115800" cy="482055"/>
          </a:xfrm>
          <a:prstGeom prst="rect">
            <a:avLst/>
          </a:prstGeom>
        </p:spPr>
        <p:txBody>
          <a:bodyPr wrap="square" lIns="0" tIns="0" rIns="0" bIns="0" rtlCol="0" anchor="t">
            <a:spAutoFit/>
          </a:bodyPr>
          <a:lstStyle/>
          <a:p>
            <a:pPr algn="ctr">
              <a:lnSpc>
                <a:spcPts val="2925"/>
              </a:lnSpc>
            </a:pPr>
            <a:r>
              <a:rPr lang="en-US" sz="6000" b="1" spc="173" dirty="0">
                <a:solidFill>
                  <a:srgbClr val="1473EC"/>
                </a:solidFill>
                <a:latin typeface="Calibri" panose="020F0502020204030204" pitchFamily="34" charset="0"/>
                <a:ea typeface="Calibri" panose="020F0502020204030204" pitchFamily="34" charset="0"/>
                <a:cs typeface="Calibri" panose="020F0502020204030204" pitchFamily="34" charset="0"/>
              </a:rPr>
              <a:t>www.GetBetterTogetherStudy.com</a:t>
            </a:r>
          </a:p>
        </p:txBody>
      </p:sp>
      <p:grpSp>
        <p:nvGrpSpPr>
          <p:cNvPr id="13" name="Group 13"/>
          <p:cNvGrpSpPr/>
          <p:nvPr/>
        </p:nvGrpSpPr>
        <p:grpSpPr>
          <a:xfrm>
            <a:off x="7740473" y="6468830"/>
            <a:ext cx="5040774" cy="1077032"/>
            <a:chOff x="0" y="-114300"/>
            <a:chExt cx="8961376" cy="1914722"/>
          </a:xfrm>
        </p:grpSpPr>
        <p:sp>
          <p:nvSpPr>
            <p:cNvPr id="14" name="TextBox 14"/>
            <p:cNvSpPr txBox="1"/>
            <p:nvPr/>
          </p:nvSpPr>
          <p:spPr>
            <a:xfrm>
              <a:off x="0" y="-114300"/>
              <a:ext cx="8464446" cy="664341"/>
            </a:xfrm>
            <a:prstGeom prst="rect">
              <a:avLst/>
            </a:prstGeom>
          </p:spPr>
          <p:txBody>
            <a:bodyPr lIns="0" tIns="0" rIns="0" bIns="0" rtlCol="0" anchor="t">
              <a:spAutoFit/>
            </a:bodyPr>
            <a:lstStyle/>
            <a:p>
              <a:pPr>
                <a:lnSpc>
                  <a:spcPts val="2925"/>
                </a:lnSpc>
              </a:pPr>
              <a:r>
                <a:rPr lang="en-US" sz="2800" b="1" spc="173" dirty="0">
                  <a:solidFill>
                    <a:srgbClr val="1473EC"/>
                  </a:solidFill>
                  <a:latin typeface="Calibri" panose="020F0502020204030204" pitchFamily="34" charset="0"/>
                  <a:ea typeface="Calibri" panose="020F0502020204030204" pitchFamily="34" charset="0"/>
                  <a:cs typeface="Calibri" panose="020F0502020204030204" pitchFamily="34" charset="0"/>
                </a:rPr>
                <a:t>Stakeholder Advisory Board</a:t>
              </a:r>
            </a:p>
          </p:txBody>
        </p:sp>
        <p:sp>
          <p:nvSpPr>
            <p:cNvPr id="15" name="TextBox 15"/>
            <p:cNvSpPr txBox="1"/>
            <p:nvPr/>
          </p:nvSpPr>
          <p:spPr>
            <a:xfrm>
              <a:off x="0" y="682624"/>
              <a:ext cx="8961376" cy="1117798"/>
            </a:xfrm>
            <a:prstGeom prst="rect">
              <a:avLst/>
            </a:prstGeom>
          </p:spPr>
          <p:txBody>
            <a:bodyPr lIns="0" tIns="0" rIns="0" bIns="0" rtlCol="0" anchor="t">
              <a:spAutoFit/>
            </a:bodyPr>
            <a:lstStyle/>
            <a:p>
              <a:pPr>
                <a:lnSpc>
                  <a:spcPts val="2535"/>
                </a:lnSpc>
              </a:pPr>
              <a:r>
                <a:rPr lang="en-US" sz="2000" b="1" spc="20" dirty="0">
                  <a:solidFill>
                    <a:srgbClr val="0D1D41"/>
                  </a:solidFill>
                  <a:latin typeface="Calibri" panose="020F0502020204030204" pitchFamily="34" charset="0"/>
                  <a:ea typeface="Calibri" panose="020F0502020204030204" pitchFamily="34" charset="0"/>
                  <a:cs typeface="Calibri" panose="020F0502020204030204" pitchFamily="34" charset="0"/>
                </a:rPr>
                <a:t>Funding set aside to generate supportive materials needed to aid implementation</a:t>
              </a:r>
            </a:p>
          </p:txBody>
        </p:sp>
      </p:grpSp>
      <p:sp>
        <p:nvSpPr>
          <p:cNvPr id="21" name="Slide Number Placeholder 20">
            <a:extLst>
              <a:ext uri="{FF2B5EF4-FFF2-40B4-BE49-F238E27FC236}">
                <a16:creationId xmlns:a16="http://schemas.microsoft.com/office/drawing/2014/main" id="{D67E383F-41C0-420B-A9E3-324F25BA285B}"/>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
        <p:nvSpPr>
          <p:cNvPr id="17" name="TextBox 11">
            <a:extLst>
              <a:ext uri="{FF2B5EF4-FFF2-40B4-BE49-F238E27FC236}">
                <a16:creationId xmlns:a16="http://schemas.microsoft.com/office/drawing/2014/main" id="{223740DC-B0A4-480C-A07A-CA0205356744}"/>
              </a:ext>
            </a:extLst>
          </p:cNvPr>
          <p:cNvSpPr txBox="1"/>
          <p:nvPr/>
        </p:nvSpPr>
        <p:spPr>
          <a:xfrm>
            <a:off x="7892873" y="3459957"/>
            <a:ext cx="4169065" cy="373692"/>
          </a:xfrm>
          <a:prstGeom prst="rect">
            <a:avLst/>
          </a:prstGeom>
        </p:spPr>
        <p:txBody>
          <a:bodyPr lIns="0" tIns="0" rIns="0" bIns="0" rtlCol="0" anchor="t">
            <a:spAutoFit/>
          </a:bodyPr>
          <a:lstStyle/>
          <a:p>
            <a:pPr>
              <a:lnSpc>
                <a:spcPts val="2925"/>
              </a:lnSpc>
            </a:pPr>
            <a:r>
              <a:rPr lang="en-US" sz="2800" b="1" spc="173" dirty="0">
                <a:solidFill>
                  <a:srgbClr val="1473EC"/>
                </a:solidFill>
                <a:latin typeface="Calibri" panose="020F0502020204030204" pitchFamily="34" charset="0"/>
                <a:ea typeface="Calibri" panose="020F0502020204030204" pitchFamily="34" charset="0"/>
                <a:cs typeface="Calibri" panose="020F0502020204030204" pitchFamily="34" charset="0"/>
              </a:rPr>
              <a:t>500 Military Couples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63816-86F4-46EE-8096-B3E34F86F84E}"/>
              </a:ext>
            </a:extLst>
          </p:cNvPr>
          <p:cNvSpPr>
            <a:spLocks noGrp="1"/>
          </p:cNvSpPr>
          <p:nvPr>
            <p:ph type="body" idx="1"/>
          </p:nvPr>
        </p:nvSpPr>
        <p:spPr>
          <a:xfrm>
            <a:off x="7946043" y="759657"/>
            <a:ext cx="5376062" cy="7807566"/>
          </a:xfrm>
        </p:spPr>
        <p:txBody>
          <a:bodyPr>
            <a:normAutofit/>
          </a:bodyPr>
          <a:lstStyle/>
          <a:p>
            <a:pPr>
              <a:lnSpc>
                <a:spcPct val="110000"/>
              </a:lnSpc>
              <a:spcAft>
                <a:spcPts val="1600"/>
              </a:spcAft>
            </a:pPr>
            <a:r>
              <a:rPr lang="en-US" sz="2600" b="1" dirty="0">
                <a:solidFill>
                  <a:schemeClr val="tx1">
                    <a:lumMod val="75000"/>
                    <a:lumOff val="25000"/>
                  </a:schemeClr>
                </a:solidFill>
              </a:rPr>
              <a:t>8-Hour </a:t>
            </a:r>
            <a:r>
              <a:rPr lang="en-US" sz="2600" dirty="0">
                <a:solidFill>
                  <a:schemeClr val="tx1">
                    <a:lumMod val="75000"/>
                    <a:lumOff val="25000"/>
                  </a:schemeClr>
                </a:solidFill>
              </a:rPr>
              <a:t>Relationship Education Curriculum</a:t>
            </a:r>
          </a:p>
          <a:p>
            <a:pPr>
              <a:lnSpc>
                <a:spcPct val="110000"/>
              </a:lnSpc>
              <a:spcAft>
                <a:spcPts val="1600"/>
              </a:spcAft>
            </a:pPr>
            <a:r>
              <a:rPr lang="en-US" sz="2600" dirty="0">
                <a:solidFill>
                  <a:schemeClr val="tx1">
                    <a:lumMod val="75000"/>
                    <a:lumOff val="25000"/>
                  </a:schemeClr>
                </a:solidFill>
              </a:rPr>
              <a:t>For all Service Members, </a:t>
            </a:r>
            <a:r>
              <a:rPr lang="en-US" sz="2600" b="1" dirty="0">
                <a:solidFill>
                  <a:schemeClr val="tx1">
                    <a:lumMod val="75000"/>
                    <a:lumOff val="25000"/>
                  </a:schemeClr>
                </a:solidFill>
              </a:rPr>
              <a:t>regardless of relationship status</a:t>
            </a:r>
          </a:p>
          <a:p>
            <a:pPr>
              <a:lnSpc>
                <a:spcPct val="110000"/>
              </a:lnSpc>
              <a:spcAft>
                <a:spcPts val="1600"/>
              </a:spcAft>
            </a:pPr>
            <a:r>
              <a:rPr lang="en-US" sz="2600" dirty="0">
                <a:solidFill>
                  <a:schemeClr val="tx1">
                    <a:lumMod val="75000"/>
                    <a:lumOff val="25000"/>
                  </a:schemeClr>
                </a:solidFill>
              </a:rPr>
              <a:t>Targets </a:t>
            </a:r>
            <a:r>
              <a:rPr lang="en-US" sz="2600" b="1" dirty="0">
                <a:solidFill>
                  <a:schemeClr val="tx1">
                    <a:lumMod val="75000"/>
                    <a:lumOff val="25000"/>
                  </a:schemeClr>
                </a:solidFill>
              </a:rPr>
              <a:t>relationship functioning</a:t>
            </a:r>
            <a:r>
              <a:rPr lang="en-US" sz="2600" dirty="0">
                <a:solidFill>
                  <a:schemeClr val="tx1">
                    <a:lumMod val="75000"/>
                    <a:lumOff val="25000"/>
                  </a:schemeClr>
                </a:solidFill>
              </a:rPr>
              <a:t>, which can be either a protective factor or a risk factor for suicide, domestic violence, and alcohol misuse</a:t>
            </a:r>
          </a:p>
          <a:p>
            <a:pPr>
              <a:lnSpc>
                <a:spcPct val="110000"/>
              </a:lnSpc>
              <a:spcAft>
                <a:spcPts val="1600"/>
              </a:spcAft>
            </a:pPr>
            <a:r>
              <a:rPr lang="en-US" sz="2600" dirty="0">
                <a:solidFill>
                  <a:schemeClr val="tx1">
                    <a:lumMod val="75000"/>
                    <a:lumOff val="25000"/>
                  </a:schemeClr>
                </a:solidFill>
              </a:rPr>
              <a:t>Delivered in </a:t>
            </a:r>
            <a:r>
              <a:rPr lang="en-US" sz="2600" b="1" dirty="0">
                <a:solidFill>
                  <a:schemeClr val="tx1">
                    <a:lumMod val="75000"/>
                    <a:lumOff val="25000"/>
                  </a:schemeClr>
                </a:solidFill>
              </a:rPr>
              <a:t>groups</a:t>
            </a:r>
            <a:r>
              <a:rPr lang="en-US" sz="2600" dirty="0">
                <a:solidFill>
                  <a:schemeClr val="tx1">
                    <a:lumMod val="75000"/>
                    <a:lumOff val="25000"/>
                  </a:schemeClr>
                </a:solidFill>
              </a:rPr>
              <a:t> by </a:t>
            </a:r>
            <a:r>
              <a:rPr lang="en-US" sz="2600" b="1" dirty="0">
                <a:solidFill>
                  <a:schemeClr val="tx1">
                    <a:lumMod val="75000"/>
                    <a:lumOff val="25000"/>
                  </a:schemeClr>
                </a:solidFill>
              </a:rPr>
              <a:t>non-clinicians</a:t>
            </a:r>
          </a:p>
          <a:p>
            <a:pPr>
              <a:lnSpc>
                <a:spcPct val="110000"/>
              </a:lnSpc>
              <a:spcAft>
                <a:spcPts val="1600"/>
              </a:spcAft>
            </a:pPr>
            <a:r>
              <a:rPr lang="en-US" sz="2600" dirty="0">
                <a:solidFill>
                  <a:schemeClr val="tx1">
                    <a:lumMod val="75000"/>
                    <a:lumOff val="25000"/>
                  </a:schemeClr>
                </a:solidFill>
              </a:rPr>
              <a:t>Tailored to the </a:t>
            </a:r>
            <a:r>
              <a:rPr lang="en-US" sz="2600" b="1" dirty="0">
                <a:solidFill>
                  <a:schemeClr val="tx1">
                    <a:lumMod val="75000"/>
                    <a:lumOff val="25000"/>
                  </a:schemeClr>
                </a:solidFill>
              </a:rPr>
              <a:t>military</a:t>
            </a:r>
            <a:r>
              <a:rPr lang="en-US" sz="2600" dirty="0">
                <a:solidFill>
                  <a:schemeClr val="tx1">
                    <a:lumMod val="75000"/>
                    <a:lumOff val="25000"/>
                  </a:schemeClr>
                </a:solidFill>
              </a:rPr>
              <a:t> community</a:t>
            </a:r>
          </a:p>
          <a:p>
            <a:pPr>
              <a:lnSpc>
                <a:spcPct val="100000"/>
              </a:lnSpc>
              <a:spcAft>
                <a:spcPts val="1200"/>
              </a:spcAft>
            </a:pPr>
            <a:endParaRPr lang="en-US" sz="2800" dirty="0"/>
          </a:p>
          <a:p>
            <a:pPr>
              <a:lnSpc>
                <a:spcPct val="100000"/>
              </a:lnSpc>
              <a:spcAft>
                <a:spcPts val="1200"/>
              </a:spcAft>
            </a:pPr>
            <a:endParaRPr lang="en-US" sz="2800" dirty="0"/>
          </a:p>
        </p:txBody>
      </p:sp>
      <p:pic>
        <p:nvPicPr>
          <p:cNvPr id="8" name="Picture 7">
            <a:extLst>
              <a:ext uri="{FF2B5EF4-FFF2-40B4-BE49-F238E27FC236}">
                <a16:creationId xmlns:a16="http://schemas.microsoft.com/office/drawing/2014/main" id="{8AC3088A-4C30-427A-9FC7-DCEA499F8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946042" cy="10287000"/>
          </a:xfrm>
          <a:prstGeom prst="rect">
            <a:avLst/>
          </a:prstGeom>
        </p:spPr>
      </p:pic>
      <p:sp>
        <p:nvSpPr>
          <p:cNvPr id="4" name="Slide Number Placeholder 3">
            <a:extLst>
              <a:ext uri="{FF2B5EF4-FFF2-40B4-BE49-F238E27FC236}">
                <a16:creationId xmlns:a16="http://schemas.microsoft.com/office/drawing/2014/main" id="{ED7551B6-D938-4513-B46B-E0941AD2B776}"/>
              </a:ext>
            </a:extLst>
          </p:cNvPr>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144808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406173" y="658438"/>
            <a:ext cx="12903654" cy="1157975"/>
          </a:xfrm>
          <a:prstGeom prst="rect">
            <a:avLst/>
          </a:prstGeom>
        </p:spPr>
        <p:txBody>
          <a:bodyPr spcFirstLastPara="1" vert="horz" wrap="square" lIns="102862" tIns="51412" rIns="102862" bIns="51412" rtlCol="0" anchor="ctr" anchorCtr="0">
            <a:normAutofit/>
          </a:bodyPr>
          <a:lstStyle/>
          <a:p>
            <a:r>
              <a:rPr lang="en-US" sz="4900" b="1" dirty="0"/>
              <a:t>WHAT THE RESEARCH WILL DELIVER</a:t>
            </a:r>
            <a:endParaRPr dirty="0"/>
          </a:p>
        </p:txBody>
      </p:sp>
      <p:sp>
        <p:nvSpPr>
          <p:cNvPr id="149" name="Google Shape;149;p30"/>
          <p:cNvSpPr txBox="1">
            <a:spLocks noGrp="1"/>
          </p:cNvSpPr>
          <p:nvPr>
            <p:ph type="body" idx="1"/>
          </p:nvPr>
        </p:nvSpPr>
        <p:spPr>
          <a:xfrm>
            <a:off x="942975" y="1787549"/>
            <a:ext cx="11830050" cy="7865214"/>
          </a:xfrm>
          <a:prstGeom prst="rect">
            <a:avLst/>
          </a:prstGeom>
        </p:spPr>
        <p:txBody>
          <a:bodyPr spcFirstLastPara="1" vert="horz" wrap="square" lIns="102862" tIns="51412" rIns="102862" bIns="51412" rtlCol="0" anchor="t" anchorCtr="0">
            <a:normAutofit/>
          </a:bodyPr>
          <a:lstStyle/>
          <a:p>
            <a:pPr>
              <a:lnSpc>
                <a:spcPct val="100000"/>
              </a:lnSpc>
            </a:pPr>
            <a:r>
              <a:rPr lang="en-US" sz="4600" b="1" dirty="0"/>
              <a:t>Provide answers leaders need</a:t>
            </a:r>
            <a:endParaRPr lang="en-US" sz="4600" dirty="0"/>
          </a:p>
          <a:p>
            <a:pPr lvl="1" fontAlgn="base">
              <a:lnSpc>
                <a:spcPct val="100000"/>
              </a:lnSpc>
              <a:buClr>
                <a:srgbClr val="00863D"/>
              </a:buClr>
              <a:buFont typeface="Wingdings" panose="05000000000000000000" pitchFamily="2" charset="2"/>
              <a:buChar char="Ø"/>
            </a:pPr>
            <a:r>
              <a:rPr lang="en-US" sz="4000" dirty="0">
                <a:solidFill>
                  <a:srgbClr val="00863D"/>
                </a:solidFill>
              </a:rPr>
              <a:t>Does Got Your Back reduce behaviors that harm self, others, and readiness?</a:t>
            </a:r>
          </a:p>
          <a:p>
            <a:pPr lvl="1" fontAlgn="base">
              <a:lnSpc>
                <a:spcPct val="100000"/>
              </a:lnSpc>
              <a:buClr>
                <a:srgbClr val="00863D"/>
              </a:buClr>
              <a:buFont typeface="Wingdings" panose="05000000000000000000" pitchFamily="2" charset="2"/>
              <a:buChar char="Ø"/>
            </a:pPr>
            <a:r>
              <a:rPr lang="en-US" sz="4000" dirty="0">
                <a:solidFill>
                  <a:srgbClr val="00863D"/>
                </a:solidFill>
              </a:rPr>
              <a:t>Does the delivery format matter? Are workshops just as effective as retreats?</a:t>
            </a:r>
          </a:p>
          <a:p>
            <a:pPr lvl="1" fontAlgn="base">
              <a:lnSpc>
                <a:spcPct val="100000"/>
              </a:lnSpc>
              <a:buClr>
                <a:srgbClr val="00863D"/>
              </a:buClr>
              <a:buFont typeface="Wingdings" panose="05000000000000000000" pitchFamily="2" charset="2"/>
              <a:buChar char="Ø"/>
            </a:pPr>
            <a:r>
              <a:rPr lang="en-US" sz="4000" dirty="0">
                <a:solidFill>
                  <a:srgbClr val="00863D"/>
                </a:solidFill>
              </a:rPr>
              <a:t>What is the real impact on Soldier wellbeing and performance?</a:t>
            </a:r>
          </a:p>
          <a:p>
            <a:pPr marL="0" indent="0">
              <a:spcAft>
                <a:spcPts val="1200"/>
              </a:spcAft>
              <a:buNone/>
            </a:pPr>
            <a:endParaRPr dirty="0"/>
          </a:p>
        </p:txBody>
      </p:sp>
      <p:sp>
        <p:nvSpPr>
          <p:cNvPr id="4" name="Slide Number Placeholder 3">
            <a:extLst>
              <a:ext uri="{FF2B5EF4-FFF2-40B4-BE49-F238E27FC236}">
                <a16:creationId xmlns:a16="http://schemas.microsoft.com/office/drawing/2014/main" id="{E53BE374-F34E-47FE-853C-34DA8EB4983C}"/>
              </a:ext>
            </a:extLst>
          </p:cNvPr>
          <p:cNvSpPr>
            <a:spLocks noGrp="1"/>
          </p:cNvSpPr>
          <p:nvPr>
            <p:ph type="sldNum" idx="12"/>
          </p:nvPr>
        </p:nvSpPr>
        <p:spPr/>
        <p:txBody>
          <a:bodyPr/>
          <a:lstStyle/>
          <a:p>
            <a:fld id="{00000000-1234-1234-1234-123412341234}" type="slidenum">
              <a:rPr lang="en" smtClean="0"/>
              <a:pPr/>
              <a:t>19</a:t>
            </a:fld>
            <a:endParaRPr lang="e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56175" y="4548467"/>
            <a:ext cx="7144" cy="1257055"/>
          </a:xfrm>
          <a:prstGeom prst="rect">
            <a:avLst/>
          </a:prstGeom>
          <a:solidFill>
            <a:srgbClr val="3F4042"/>
          </a:solidFill>
        </p:spPr>
      </p:sp>
      <p:sp>
        <p:nvSpPr>
          <p:cNvPr id="3" name="TextBox 3"/>
          <p:cNvSpPr txBox="1"/>
          <p:nvPr/>
        </p:nvSpPr>
        <p:spPr>
          <a:xfrm>
            <a:off x="1440274" y="4519892"/>
            <a:ext cx="2204945" cy="320985"/>
          </a:xfrm>
          <a:prstGeom prst="rect">
            <a:avLst/>
          </a:prstGeom>
        </p:spPr>
        <p:txBody>
          <a:bodyPr lIns="0" tIns="0" rIns="0" bIns="0" rtlCol="0" anchor="t">
            <a:spAutoFit/>
          </a:bodyPr>
          <a:lstStyle/>
          <a:p>
            <a:pPr algn="r">
              <a:lnSpc>
                <a:spcPts val="2729"/>
              </a:lnSpc>
            </a:pPr>
            <a:r>
              <a:rPr lang="en-US" sz="2099" b="1" spc="104">
                <a:solidFill>
                  <a:srgbClr val="EB8208"/>
                </a:solidFill>
                <a:latin typeface="Open Sauce Bold"/>
                <a:ea typeface="Open Sauce Bold"/>
                <a:cs typeface="Open Sauce Bold"/>
                <a:sym typeface="Open Sauce Bold"/>
              </a:rPr>
              <a:t>DISCLOSURE</a:t>
            </a:r>
          </a:p>
        </p:txBody>
      </p:sp>
      <p:sp>
        <p:nvSpPr>
          <p:cNvPr id="4" name="TextBox 4"/>
          <p:cNvSpPr txBox="1"/>
          <p:nvPr/>
        </p:nvSpPr>
        <p:spPr>
          <a:xfrm>
            <a:off x="4294511" y="4452904"/>
            <a:ext cx="7981216" cy="1243546"/>
          </a:xfrm>
          <a:prstGeom prst="rect">
            <a:avLst/>
          </a:prstGeom>
        </p:spPr>
        <p:txBody>
          <a:bodyPr lIns="0" tIns="0" rIns="0" bIns="0" rtlCol="0" anchor="t">
            <a:spAutoFit/>
          </a:bodyPr>
          <a:lstStyle/>
          <a:p>
            <a:pPr>
              <a:lnSpc>
                <a:spcPts val="3314"/>
              </a:lnSpc>
            </a:pPr>
            <a:r>
              <a:rPr lang="en-US" sz="2549">
                <a:solidFill>
                  <a:srgbClr val="3F4042"/>
                </a:solidFill>
                <a:latin typeface="Clear Sans"/>
                <a:ea typeface="Clear Sans"/>
                <a:cs typeface="Clear Sans"/>
                <a:sym typeface="Clear Sans"/>
              </a:rPr>
              <a:t>Opinions, interpretations, conclusions and recommendations are those of the authors and are not necessarily endorsed by the Department of Defense.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445850" y="-66467"/>
            <a:ext cx="9657000" cy="1395834"/>
          </a:xfrm>
          <a:prstGeom prst="rect">
            <a:avLst/>
          </a:prstGeom>
          <a:noFill/>
          <a:ln>
            <a:noFill/>
          </a:ln>
        </p:spPr>
        <p:txBody>
          <a:bodyPr spcFirstLastPara="1" vert="horz" wrap="square" lIns="102862" tIns="51412" rIns="102862" bIns="51412" rtlCol="0" anchor="ctr" anchorCtr="0">
            <a:normAutofit/>
          </a:bodyPr>
          <a:lstStyle/>
          <a:p>
            <a:pPr algn="l"/>
            <a:r>
              <a:rPr lang="en-US" dirty="0"/>
              <a:t>‘ilities</a:t>
            </a:r>
            <a:endParaRPr dirty="0"/>
          </a:p>
        </p:txBody>
      </p:sp>
      <p:graphicFrame>
        <p:nvGraphicFramePr>
          <p:cNvPr id="2" name="Table 1">
            <a:extLst>
              <a:ext uri="{FF2B5EF4-FFF2-40B4-BE49-F238E27FC236}">
                <a16:creationId xmlns:a16="http://schemas.microsoft.com/office/drawing/2014/main" id="{36799971-2BC4-4A97-A4D7-D63C285875CF}"/>
              </a:ext>
            </a:extLst>
          </p:cNvPr>
          <p:cNvGraphicFramePr>
            <a:graphicFrameLocks noGrp="1"/>
          </p:cNvGraphicFramePr>
          <p:nvPr>
            <p:extLst>
              <p:ext uri="{D42A27DB-BD31-4B8C-83A1-F6EECF244321}">
                <p14:modId xmlns:p14="http://schemas.microsoft.com/office/powerpoint/2010/main" val="3969520956"/>
              </p:ext>
            </p:extLst>
          </p:nvPr>
        </p:nvGraphicFramePr>
        <p:xfrm>
          <a:off x="684081" y="1439371"/>
          <a:ext cx="12347838" cy="7748474"/>
        </p:xfrm>
        <a:graphic>
          <a:graphicData uri="http://schemas.openxmlformats.org/drawingml/2006/table">
            <a:tbl>
              <a:tblPr/>
              <a:tblGrid>
                <a:gridCol w="2684762">
                  <a:extLst>
                    <a:ext uri="{9D8B030D-6E8A-4147-A177-3AD203B41FA5}">
                      <a16:colId xmlns:a16="http://schemas.microsoft.com/office/drawing/2014/main" val="3357993869"/>
                    </a:ext>
                  </a:extLst>
                </a:gridCol>
                <a:gridCol w="9663076">
                  <a:extLst>
                    <a:ext uri="{9D8B030D-6E8A-4147-A177-3AD203B41FA5}">
                      <a16:colId xmlns:a16="http://schemas.microsoft.com/office/drawing/2014/main" val="4178891495"/>
                    </a:ext>
                  </a:extLst>
                </a:gridCol>
              </a:tblGrid>
              <a:tr h="997968">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Adaptability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Easily adaptable across Services or venues, is modular, can change to fit context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71075486"/>
                  </a:ext>
                </a:extLst>
              </a:tr>
              <a:tr h="997968">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Affordability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cost per user and training costs are not expensive by comparison</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628145"/>
                  </a:ext>
                </a:extLst>
              </a:tr>
              <a:tr h="607306">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Desirability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Popular at the unit level, with Command leadership, and the DoD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47793369"/>
                  </a:ext>
                </a:extLst>
              </a:tr>
              <a:tr h="997968">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Feasibility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Suitable to achieve the intended results, product will remain viable for long period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351870"/>
                  </a:ext>
                </a:extLst>
              </a:tr>
              <a:tr h="997968">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Flexibility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proprietary restrictions on use of the material or manner of presentation</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52609288"/>
                  </a:ext>
                </a:extLst>
              </a:tr>
              <a:tr h="571248">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Scalability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be delivered to large or small groups or in parts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599830"/>
                  </a:ext>
                </a:extLst>
              </a:tr>
              <a:tr h="582112">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Sustainability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not require retraining/recertification, stable cost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80448219"/>
                  </a:ext>
                </a:extLst>
              </a:tr>
              <a:tr h="997968">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Trainability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not require formal Train-the-Trainer, can be trained to in short period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775343"/>
                  </a:ext>
                </a:extLst>
              </a:tr>
              <a:tr h="997968">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Transportability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rtl="0" fontAlgn="t">
                        <a:spcBef>
                          <a:spcPts val="200"/>
                        </a:spcBef>
                        <a:spcAft>
                          <a:spcPts val="20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not require significant logistics to deliver training across non-traditional sites (deployed, field)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108398" marR="108398" marT="72264" marB="722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1424332"/>
                  </a:ext>
                </a:extLst>
              </a:tr>
            </a:tbl>
          </a:graphicData>
        </a:graphic>
      </p:graphicFrame>
      <p:sp>
        <p:nvSpPr>
          <p:cNvPr id="3" name="Rectangle 1">
            <a:extLst>
              <a:ext uri="{FF2B5EF4-FFF2-40B4-BE49-F238E27FC236}">
                <a16:creationId xmlns:a16="http://schemas.microsoft.com/office/drawing/2014/main" id="{A637687A-0694-482D-918B-DDDDC3842779}"/>
              </a:ext>
            </a:extLst>
          </p:cNvPr>
          <p:cNvSpPr>
            <a:spLocks noChangeArrowheads="1"/>
          </p:cNvSpPr>
          <p:nvPr/>
        </p:nvSpPr>
        <p:spPr bwMode="auto">
          <a:xfrm>
            <a:off x="3244851" y="2392920"/>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3369-D54A-4391-9BBF-B7D1D667B049}"/>
              </a:ext>
            </a:extLst>
          </p:cNvPr>
          <p:cNvSpPr>
            <a:spLocks noGrp="1"/>
          </p:cNvSpPr>
          <p:nvPr>
            <p:ph type="title"/>
          </p:nvPr>
        </p:nvSpPr>
        <p:spPr>
          <a:xfrm>
            <a:off x="647700" y="342900"/>
            <a:ext cx="12420600" cy="1143000"/>
          </a:xfrm>
        </p:spPr>
        <p:txBody>
          <a:bodyPr>
            <a:norm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Chaplain-Led Enrichment Activities Study </a:t>
            </a:r>
          </a:p>
        </p:txBody>
      </p:sp>
      <p:sp>
        <p:nvSpPr>
          <p:cNvPr id="3" name="Content Placeholder 2">
            <a:extLst>
              <a:ext uri="{FF2B5EF4-FFF2-40B4-BE49-F238E27FC236}">
                <a16:creationId xmlns:a16="http://schemas.microsoft.com/office/drawing/2014/main" id="{D7DDF881-D556-4DED-A68F-557C0EC058E5}"/>
              </a:ext>
            </a:extLst>
          </p:cNvPr>
          <p:cNvSpPr>
            <a:spLocks noGrp="1"/>
          </p:cNvSpPr>
          <p:nvPr>
            <p:ph idx="1"/>
          </p:nvPr>
        </p:nvSpPr>
        <p:spPr>
          <a:xfrm>
            <a:off x="762000" y="1600201"/>
            <a:ext cx="12420600" cy="8686799"/>
          </a:xfrm>
        </p:spPr>
        <p:txBody>
          <a:bodyPr>
            <a:normAutofit/>
          </a:bodyPr>
          <a:lstStyle/>
          <a:p>
            <a:r>
              <a:rPr lang="en-US" sz="3600" b="1" dirty="0">
                <a:solidFill>
                  <a:schemeClr val="accent6">
                    <a:lumMod val="50000"/>
                  </a:schemeClr>
                </a:solidFill>
              </a:rPr>
              <a:t>BLUF: Conduct a study to evaluate the effectiveness of chaplain-led marriage, family, and personal enrichment activities in improving outcomes for military members and families while establishing a framework to support scalable, low-burden program evaluation. </a:t>
            </a:r>
          </a:p>
          <a:p>
            <a:endParaRPr lang="en-US" sz="1600" b="1" dirty="0">
              <a:solidFill>
                <a:schemeClr val="accent6">
                  <a:lumMod val="50000"/>
                </a:schemeClr>
              </a:solidFill>
            </a:endParaRPr>
          </a:p>
          <a:p>
            <a:r>
              <a:rPr lang="en-US" sz="2800" b="1" dirty="0">
                <a:solidFill>
                  <a:schemeClr val="accent6">
                    <a:lumMod val="50000"/>
                  </a:schemeClr>
                </a:solidFill>
              </a:rPr>
              <a:t>Chaplain-led Programs</a:t>
            </a:r>
          </a:p>
          <a:p>
            <a:pPr lvl="1"/>
            <a:r>
              <a:rPr lang="en-US" sz="2400" b="1" dirty="0">
                <a:solidFill>
                  <a:schemeClr val="accent6">
                    <a:lumMod val="50000"/>
                  </a:schemeClr>
                </a:solidFill>
              </a:rPr>
              <a:t>Over 50 years of primary prevention</a:t>
            </a:r>
          </a:p>
          <a:p>
            <a:pPr lvl="1"/>
            <a:r>
              <a:rPr lang="en-US" sz="2400" b="1" dirty="0">
                <a:solidFill>
                  <a:schemeClr val="accent6">
                    <a:lumMod val="50000"/>
                  </a:schemeClr>
                </a:solidFill>
              </a:rPr>
              <a:t>Unique within the military support system </a:t>
            </a:r>
          </a:p>
          <a:p>
            <a:pPr lvl="1"/>
            <a:r>
              <a:rPr lang="en-US" sz="2400" b="1" dirty="0">
                <a:solidFill>
                  <a:schemeClr val="accent6">
                    <a:lumMod val="50000"/>
                  </a:schemeClr>
                </a:solidFill>
              </a:rPr>
              <a:t>Implemented across military branches in various formats</a:t>
            </a:r>
          </a:p>
          <a:p>
            <a:pPr lvl="1"/>
            <a:r>
              <a:rPr lang="en-US" sz="2400" b="1" dirty="0">
                <a:solidFill>
                  <a:schemeClr val="accent6">
                    <a:lumMod val="50000"/>
                  </a:schemeClr>
                </a:solidFill>
              </a:rPr>
              <a:t>Strengthen military marriages and enhance family and individual resilience amid deployments, relocations, and operational demands </a:t>
            </a:r>
          </a:p>
          <a:p>
            <a:r>
              <a:rPr lang="en-US" sz="2800" b="1" dirty="0">
                <a:solidFill>
                  <a:schemeClr val="accent6">
                    <a:lumMod val="50000"/>
                  </a:schemeClr>
                </a:solidFill>
              </a:rPr>
              <a:t>The Requirement</a:t>
            </a:r>
          </a:p>
          <a:p>
            <a:pPr lvl="1"/>
            <a:r>
              <a:rPr lang="en-US" sz="2400" b="1" dirty="0">
                <a:solidFill>
                  <a:schemeClr val="accent6">
                    <a:lumMod val="50000"/>
                  </a:schemeClr>
                </a:solidFill>
              </a:rPr>
              <a:t>DoD mandates evidence-based programs </a:t>
            </a:r>
          </a:p>
          <a:p>
            <a:pPr lvl="1"/>
            <a:r>
              <a:rPr lang="en-US" sz="2400" b="1" dirty="0">
                <a:solidFill>
                  <a:schemeClr val="accent6">
                    <a:lumMod val="50000"/>
                  </a:schemeClr>
                </a:solidFill>
              </a:rPr>
              <a:t>To meet DoD priorities, program evaluation frameworks must be practical, scalable, and compatible with military operational demands </a:t>
            </a:r>
          </a:p>
          <a:p>
            <a:pPr lvl="1"/>
            <a:r>
              <a:rPr lang="en-US" sz="2400" b="1" dirty="0">
                <a:solidFill>
                  <a:schemeClr val="accent6">
                    <a:lumMod val="50000"/>
                  </a:schemeClr>
                </a:solidFill>
              </a:rPr>
              <a:t>Military evaluations must minimize burdens on Service Members and program staff while still generating meaningful insights into program effectiveness</a:t>
            </a:r>
          </a:p>
          <a:p>
            <a:endParaRPr lang="en-US" dirty="0"/>
          </a:p>
        </p:txBody>
      </p:sp>
      <p:sp>
        <p:nvSpPr>
          <p:cNvPr id="8" name="Slide Number Placeholder 7">
            <a:extLst>
              <a:ext uri="{FF2B5EF4-FFF2-40B4-BE49-F238E27FC236}">
                <a16:creationId xmlns:a16="http://schemas.microsoft.com/office/drawing/2014/main" id="{2050D750-AABD-4300-86AB-7D4FFF49FB1A}"/>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78972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3369-D54A-4391-9BBF-B7D1D667B049}"/>
              </a:ext>
            </a:extLst>
          </p:cNvPr>
          <p:cNvSpPr>
            <a:spLocks noGrp="1"/>
          </p:cNvSpPr>
          <p:nvPr>
            <p:ph type="title"/>
          </p:nvPr>
        </p:nvSpPr>
        <p:spPr>
          <a:xfrm>
            <a:off x="647700" y="342900"/>
            <a:ext cx="12420600" cy="1143000"/>
          </a:xfrm>
        </p:spPr>
        <p:txBody>
          <a:bodyPr>
            <a:norm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Chaplain-Led Enrichment Activities Study </a:t>
            </a:r>
          </a:p>
        </p:txBody>
      </p:sp>
      <p:sp>
        <p:nvSpPr>
          <p:cNvPr id="3" name="Content Placeholder 2">
            <a:extLst>
              <a:ext uri="{FF2B5EF4-FFF2-40B4-BE49-F238E27FC236}">
                <a16:creationId xmlns:a16="http://schemas.microsoft.com/office/drawing/2014/main" id="{D7DDF881-D556-4DED-A68F-557C0EC058E5}"/>
              </a:ext>
            </a:extLst>
          </p:cNvPr>
          <p:cNvSpPr>
            <a:spLocks noGrp="1"/>
          </p:cNvSpPr>
          <p:nvPr>
            <p:ph idx="1"/>
          </p:nvPr>
        </p:nvSpPr>
        <p:spPr>
          <a:xfrm>
            <a:off x="762000" y="1600201"/>
            <a:ext cx="12420600" cy="8686799"/>
          </a:xfrm>
        </p:spPr>
        <p:txBody>
          <a:bodyPr>
            <a:normAutofit/>
          </a:bodyPr>
          <a:lstStyle/>
          <a:p>
            <a:r>
              <a:rPr lang="en-US" sz="3200" b="1" dirty="0">
                <a:solidFill>
                  <a:schemeClr val="accent6">
                    <a:lumMod val="50000"/>
                  </a:schemeClr>
                </a:solidFill>
              </a:rPr>
              <a:t>The Problem</a:t>
            </a:r>
          </a:p>
          <a:p>
            <a:pPr lvl="1"/>
            <a:r>
              <a:rPr lang="en-US" sz="2800" b="1" dirty="0">
                <a:solidFill>
                  <a:schemeClr val="accent6">
                    <a:lumMod val="50000"/>
                  </a:schemeClr>
                </a:solidFill>
              </a:rPr>
              <a:t>Very few family and individual enrichment-based activities have been systematically evaluated in military settings, leaving significant gaps in understanding their impact on Service Member and family readiness</a:t>
            </a:r>
          </a:p>
          <a:p>
            <a:pPr lvl="1"/>
            <a:r>
              <a:rPr lang="en-US" sz="2800" b="1" dirty="0">
                <a:solidFill>
                  <a:schemeClr val="accent6">
                    <a:lumMod val="50000"/>
                  </a:schemeClr>
                </a:solidFill>
              </a:rPr>
              <a:t>Traditional research trials relying on surveys and intensive data collection are impractical </a:t>
            </a:r>
          </a:p>
          <a:p>
            <a:r>
              <a:rPr lang="en-US" sz="3200" b="1" dirty="0">
                <a:solidFill>
                  <a:schemeClr val="accent6">
                    <a:lumMod val="50000"/>
                  </a:schemeClr>
                </a:solidFill>
              </a:rPr>
              <a:t>The Solution </a:t>
            </a:r>
          </a:p>
          <a:p>
            <a:pPr lvl="1"/>
            <a:r>
              <a:rPr lang="en-US" sz="2800" b="1" dirty="0">
                <a:solidFill>
                  <a:schemeClr val="accent6">
                    <a:lumMod val="50000"/>
                  </a:schemeClr>
                </a:solidFill>
              </a:rPr>
              <a:t>Leverage existing administrative data to conduct a large-scale, retrospective matched cohort study to generate critical insights into family and Service Member readiness </a:t>
            </a:r>
          </a:p>
          <a:p>
            <a:r>
              <a:rPr lang="en-US" sz="3200" b="1" dirty="0">
                <a:solidFill>
                  <a:schemeClr val="accent6">
                    <a:lumMod val="50000"/>
                  </a:schemeClr>
                </a:solidFill>
              </a:rPr>
              <a:t>Specific aims:</a:t>
            </a:r>
          </a:p>
          <a:p>
            <a:pPr lvl="1"/>
            <a:r>
              <a:rPr lang="en-US" sz="2800" b="1" dirty="0">
                <a:solidFill>
                  <a:schemeClr val="accent6">
                    <a:lumMod val="50000"/>
                  </a:schemeClr>
                </a:solidFill>
              </a:rPr>
              <a:t>Evaluate the role of chaplain-led marriage, family, and individual enrichment </a:t>
            </a:r>
          </a:p>
          <a:p>
            <a:pPr lvl="1"/>
            <a:r>
              <a:rPr lang="en-US" sz="2800" b="1" dirty="0">
                <a:solidFill>
                  <a:schemeClr val="accent6">
                    <a:lumMod val="50000"/>
                  </a:schemeClr>
                </a:solidFill>
              </a:rPr>
              <a:t>Examine the role of chaplain-led enrichment activities in promoting healthier families and mission-ready Service Members</a:t>
            </a:r>
          </a:p>
          <a:p>
            <a:pPr lvl="1"/>
            <a:r>
              <a:rPr lang="en-US" sz="2800" b="1" dirty="0">
                <a:solidFill>
                  <a:schemeClr val="accent6">
                    <a:lumMod val="50000"/>
                  </a:schemeClr>
                </a:solidFill>
              </a:rPr>
              <a:t>Establish a scalable, low-burden evaluation framework for military support programs</a:t>
            </a:r>
          </a:p>
          <a:p>
            <a:endParaRPr lang="en-US" dirty="0"/>
          </a:p>
        </p:txBody>
      </p:sp>
      <p:sp>
        <p:nvSpPr>
          <p:cNvPr id="8" name="Slide Number Placeholder 7">
            <a:extLst>
              <a:ext uri="{FF2B5EF4-FFF2-40B4-BE49-F238E27FC236}">
                <a16:creationId xmlns:a16="http://schemas.microsoft.com/office/drawing/2014/main" id="{4BEF2F16-E254-4C76-8A87-3E433ED876DF}"/>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216682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BBF8-B3B2-43C3-9031-DE30F3A8A952}"/>
              </a:ext>
            </a:extLst>
          </p:cNvPr>
          <p:cNvSpPr>
            <a:spLocks noGrp="1"/>
          </p:cNvSpPr>
          <p:nvPr>
            <p:ph type="title"/>
          </p:nvPr>
        </p:nvSpPr>
        <p:spPr>
          <a:xfrm>
            <a:off x="3771900" y="266700"/>
            <a:ext cx="6172200" cy="1143000"/>
          </a:xfrm>
        </p:spPr>
        <p:txBody>
          <a:bodyPr>
            <a:normAutofit/>
          </a:bodyPr>
          <a:lstStyle/>
          <a:p>
            <a:r>
              <a:rPr lang="en-US" sz="5400" dirty="0"/>
              <a:t>Our Research Motto</a:t>
            </a:r>
          </a:p>
        </p:txBody>
      </p:sp>
      <p:graphicFrame>
        <p:nvGraphicFramePr>
          <p:cNvPr id="3" name="Table 2">
            <a:extLst>
              <a:ext uri="{FF2B5EF4-FFF2-40B4-BE49-F238E27FC236}">
                <a16:creationId xmlns:a16="http://schemas.microsoft.com/office/drawing/2014/main" id="{266A7D16-F16C-4679-9120-26BB03DD26D9}"/>
              </a:ext>
            </a:extLst>
          </p:cNvPr>
          <p:cNvGraphicFramePr>
            <a:graphicFrameLocks noGrp="1"/>
          </p:cNvGraphicFramePr>
          <p:nvPr>
            <p:extLst>
              <p:ext uri="{D42A27DB-BD31-4B8C-83A1-F6EECF244321}">
                <p14:modId xmlns:p14="http://schemas.microsoft.com/office/powerpoint/2010/main" val="2765600257"/>
              </p:ext>
            </p:extLst>
          </p:nvPr>
        </p:nvGraphicFramePr>
        <p:xfrm>
          <a:off x="1066800" y="2095500"/>
          <a:ext cx="11734800" cy="685800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3421377643"/>
                    </a:ext>
                  </a:extLst>
                </a:gridCol>
                <a:gridCol w="2933700">
                  <a:extLst>
                    <a:ext uri="{9D8B030D-6E8A-4147-A177-3AD203B41FA5}">
                      <a16:colId xmlns:a16="http://schemas.microsoft.com/office/drawing/2014/main" val="2037251288"/>
                    </a:ext>
                  </a:extLst>
                </a:gridCol>
                <a:gridCol w="2933700">
                  <a:extLst>
                    <a:ext uri="{9D8B030D-6E8A-4147-A177-3AD203B41FA5}">
                      <a16:colId xmlns:a16="http://schemas.microsoft.com/office/drawing/2014/main" val="3717030718"/>
                    </a:ext>
                  </a:extLst>
                </a:gridCol>
                <a:gridCol w="2933700">
                  <a:extLst>
                    <a:ext uri="{9D8B030D-6E8A-4147-A177-3AD203B41FA5}">
                      <a16:colId xmlns:a16="http://schemas.microsoft.com/office/drawing/2014/main" val="1844110168"/>
                    </a:ext>
                  </a:extLst>
                </a:gridCol>
              </a:tblGrid>
              <a:tr h="914400">
                <a:tc>
                  <a:txBody>
                    <a:bodyPr/>
                    <a:lstStyle/>
                    <a:p>
                      <a:pPr algn="ctr"/>
                      <a:r>
                        <a:rPr lang="en-US" sz="4800" dirty="0"/>
                        <a:t>Help Us</a:t>
                      </a:r>
                    </a:p>
                  </a:txBody>
                  <a:tcPr/>
                </a:tc>
                <a:tc>
                  <a:txBody>
                    <a:bodyPr/>
                    <a:lstStyle/>
                    <a:p>
                      <a:pPr algn="ctr"/>
                      <a:r>
                        <a:rPr lang="en-US" sz="4800" dirty="0"/>
                        <a:t>Help You</a:t>
                      </a:r>
                    </a:p>
                  </a:txBody>
                  <a:tcPr/>
                </a:tc>
                <a:tc>
                  <a:txBody>
                    <a:bodyPr/>
                    <a:lstStyle/>
                    <a:p>
                      <a:pPr algn="ctr"/>
                      <a:r>
                        <a:rPr lang="en-US" sz="4800" dirty="0"/>
                        <a:t>Help Us</a:t>
                      </a:r>
                    </a:p>
                  </a:txBody>
                  <a:tcPr/>
                </a:tc>
                <a:tc>
                  <a:txBody>
                    <a:bodyPr/>
                    <a:lstStyle/>
                    <a:p>
                      <a:pPr algn="ctr"/>
                      <a:r>
                        <a:rPr lang="en-US" sz="4800" dirty="0"/>
                        <a:t>Help You</a:t>
                      </a:r>
                    </a:p>
                  </a:txBody>
                  <a:tcPr/>
                </a:tc>
                <a:extLst>
                  <a:ext uri="{0D108BD9-81ED-4DB2-BD59-A6C34878D82A}">
                    <a16:rowId xmlns:a16="http://schemas.microsoft.com/office/drawing/2014/main" val="239411469"/>
                  </a:ext>
                </a:extLst>
              </a:tr>
              <a:tr h="5498024">
                <a:tc>
                  <a:txBody>
                    <a:bodyPr/>
                    <a:lstStyle/>
                    <a:p>
                      <a:pPr algn="ctr"/>
                      <a:r>
                        <a:rPr lang="en-US" sz="4800" dirty="0"/>
                        <a:t>Tell Us What You Want to Know or Validate</a:t>
                      </a:r>
                    </a:p>
                  </a:txBody>
                  <a:tcPr/>
                </a:tc>
                <a:tc>
                  <a:txBody>
                    <a:bodyPr/>
                    <a:lstStyle/>
                    <a:p>
                      <a:pPr algn="ctr"/>
                      <a:r>
                        <a:rPr lang="en-US" sz="4800" dirty="0"/>
                        <a:t>We Will Identify If and How We Can Help You</a:t>
                      </a:r>
                    </a:p>
                  </a:txBody>
                  <a:tcPr/>
                </a:tc>
                <a:tc>
                  <a:txBody>
                    <a:bodyPr/>
                    <a:lstStyle/>
                    <a:p>
                      <a:pPr algn="ctr"/>
                      <a:r>
                        <a:rPr lang="en-US" sz="4800" dirty="0"/>
                        <a:t>You Request Our Help and  Support the  Research </a:t>
                      </a:r>
                    </a:p>
                  </a:txBody>
                  <a:tcPr/>
                </a:tc>
                <a:tc>
                  <a:txBody>
                    <a:bodyPr/>
                    <a:lstStyle/>
                    <a:p>
                      <a:pPr algn="ctr"/>
                      <a:r>
                        <a:rPr lang="en-US" sz="4800" b="0" i="0" kern="1200" dirty="0">
                          <a:solidFill>
                            <a:schemeClr val="dk1"/>
                          </a:solidFill>
                          <a:effectLst/>
                          <a:latin typeface="+mn-lt"/>
                          <a:ea typeface="+mn-ea"/>
                          <a:cs typeface="+mn-cs"/>
                        </a:rPr>
                        <a:t>We apply our expertise to deliver actionable, mission-aligned insights</a:t>
                      </a:r>
                      <a:endParaRPr lang="en-US" sz="19900" dirty="0"/>
                    </a:p>
                  </a:txBody>
                  <a:tcPr/>
                </a:tc>
                <a:extLst>
                  <a:ext uri="{0D108BD9-81ED-4DB2-BD59-A6C34878D82A}">
                    <a16:rowId xmlns:a16="http://schemas.microsoft.com/office/drawing/2014/main" val="3349957749"/>
                  </a:ext>
                </a:extLst>
              </a:tr>
            </a:tbl>
          </a:graphicData>
        </a:graphic>
      </p:graphicFrame>
      <p:sp>
        <p:nvSpPr>
          <p:cNvPr id="8" name="Slide Number Placeholder 7">
            <a:extLst>
              <a:ext uri="{FF2B5EF4-FFF2-40B4-BE49-F238E27FC236}">
                <a16:creationId xmlns:a16="http://schemas.microsoft.com/office/drawing/2014/main" id="{7F05391C-4367-4661-B8B0-A823652A3185}"/>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75674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F123-691A-4CBE-BF0C-7E6D1044E77C}"/>
              </a:ext>
            </a:extLst>
          </p:cNvPr>
          <p:cNvSpPr>
            <a:spLocks noGrp="1"/>
          </p:cNvSpPr>
          <p:nvPr>
            <p:ph type="title"/>
          </p:nvPr>
        </p:nvSpPr>
        <p:spPr>
          <a:xfrm>
            <a:off x="663455" y="681503"/>
            <a:ext cx="12389090" cy="8923994"/>
          </a:xfrm>
        </p:spPr>
        <p:txBody>
          <a:bodyPr>
            <a:normAutofit fontScale="90000"/>
          </a:bodyPr>
          <a:lstStyle/>
          <a:p>
            <a:r>
              <a:rPr lang="en-US" b="1" dirty="0"/>
              <a:t> </a:t>
            </a:r>
            <a:r>
              <a:rPr lang="en-US" sz="5400" b="1" dirty="0">
                <a:latin typeface="Calibri" panose="020F0502020204030204" pitchFamily="34" charset="0"/>
                <a:ea typeface="Calibri" panose="020F0502020204030204" pitchFamily="34" charset="0"/>
                <a:cs typeface="Calibri" panose="020F0502020204030204" pitchFamily="34" charset="0"/>
              </a:rPr>
              <a:t>CONTACT INFORMATION:</a:t>
            </a:r>
            <a:br>
              <a:rPr lang="en-US" sz="5400" dirty="0">
                <a:latin typeface="Calibri" panose="020F0502020204030204" pitchFamily="34" charset="0"/>
                <a:ea typeface="Calibri" panose="020F0502020204030204" pitchFamily="34" charset="0"/>
                <a:cs typeface="Calibri" panose="020F0502020204030204" pitchFamily="34" charset="0"/>
              </a:rPr>
            </a:br>
            <a:br>
              <a:rPr lang="en-US" sz="5400" dirty="0"/>
            </a:br>
            <a:r>
              <a:rPr lang="en-US" sz="4000" dirty="0">
                <a:latin typeface="Calibri" panose="020F0502020204030204" pitchFamily="34" charset="0"/>
                <a:ea typeface="Calibri" panose="020F0502020204030204" pitchFamily="34" charset="0"/>
                <a:cs typeface="Calibri" panose="020F0502020204030204" pitchFamily="34" charset="0"/>
              </a:rPr>
              <a:t>Dr. Sarah Carter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Research Assistant Professor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Center for the Study of Traumatic Stress</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Department of Psychiatry, USUHS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Sarah.Carter.ctr@usuhs.edu</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Office: (301) 295-0087, Cell: (208) 353-0361</a:t>
            </a:r>
            <a:br>
              <a:rPr lang="en-US" sz="4000" dirty="0">
                <a:latin typeface="Calibri" panose="020F0502020204030204" pitchFamily="34" charset="0"/>
                <a:ea typeface="Calibri" panose="020F0502020204030204" pitchFamily="34" charset="0"/>
                <a:cs typeface="Calibri" panose="020F0502020204030204" pitchFamily="34" charset="0"/>
              </a:rPr>
            </a:b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Dr. David Bynum</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Military Research Scientist</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Center for the Study of Traumatic Stress</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Department of Psychiatry, USUHS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david.bynum.ctr@usuhs.edu</a:t>
            </a:r>
            <a:br>
              <a:rPr lang="en-US" sz="4000" u="sng"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Cell: (619) 944-9506</a:t>
            </a:r>
            <a:br>
              <a:rPr lang="en-US" sz="4400" dirty="0">
                <a:latin typeface="Calibri" panose="020F0502020204030204" pitchFamily="34" charset="0"/>
                <a:ea typeface="Calibri" panose="020F0502020204030204" pitchFamily="34" charset="0"/>
                <a:cs typeface="Calibri" panose="020F0502020204030204" pitchFamily="34" charset="0"/>
              </a:rPr>
            </a:br>
            <a:br>
              <a:rPr lang="en-US" sz="5400"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344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85848"/>
            <a:ext cx="13716000" cy="4715304"/>
            <a:chOff x="0" y="0"/>
            <a:chExt cx="4816593" cy="1655854"/>
          </a:xfrm>
        </p:grpSpPr>
        <p:sp>
          <p:nvSpPr>
            <p:cNvPr id="3" name="Freeform 3"/>
            <p:cNvSpPr/>
            <p:nvPr/>
          </p:nvSpPr>
          <p:spPr>
            <a:xfrm>
              <a:off x="0" y="0"/>
              <a:ext cx="4816592" cy="1655854"/>
            </a:xfrm>
            <a:custGeom>
              <a:avLst/>
              <a:gdLst/>
              <a:ahLst/>
              <a:cxnLst/>
              <a:rect l="l" t="t" r="r" b="b"/>
              <a:pathLst>
                <a:path w="4816592" h="1655854">
                  <a:moveTo>
                    <a:pt x="0" y="0"/>
                  </a:moveTo>
                  <a:lnTo>
                    <a:pt x="4816592" y="0"/>
                  </a:lnTo>
                  <a:lnTo>
                    <a:pt x="4816592" y="1655854"/>
                  </a:lnTo>
                  <a:lnTo>
                    <a:pt x="0" y="1655854"/>
                  </a:lnTo>
                  <a:close/>
                </a:path>
              </a:pathLst>
            </a:custGeom>
            <a:solidFill>
              <a:srgbClr val="EEEEE9">
                <a:alpha val="60000"/>
              </a:srgbClr>
            </a:solidFill>
          </p:spPr>
        </p:sp>
        <p:sp>
          <p:nvSpPr>
            <p:cNvPr id="4" name="TextBox 4"/>
            <p:cNvSpPr txBox="1"/>
            <p:nvPr/>
          </p:nvSpPr>
          <p:spPr>
            <a:xfrm>
              <a:off x="0" y="-38100"/>
              <a:ext cx="4816593" cy="1693954"/>
            </a:xfrm>
            <a:prstGeom prst="rect">
              <a:avLst/>
            </a:prstGeom>
          </p:spPr>
          <p:txBody>
            <a:bodyPr lIns="38100" tIns="38100" rIns="38100" bIns="38100" rtlCol="0" anchor="ctr"/>
            <a:lstStyle/>
            <a:p>
              <a:pPr algn="ctr">
                <a:lnSpc>
                  <a:spcPts val="1994"/>
                </a:lnSpc>
              </a:pPr>
              <a:endParaRPr sz="1350" dirty="0"/>
            </a:p>
          </p:txBody>
        </p:sp>
      </p:grpSp>
      <p:grpSp>
        <p:nvGrpSpPr>
          <p:cNvPr id="5" name="Group 5"/>
          <p:cNvGrpSpPr>
            <a:grpSpLocks noChangeAspect="1"/>
          </p:cNvGrpSpPr>
          <p:nvPr/>
        </p:nvGrpSpPr>
        <p:grpSpPr>
          <a:xfrm>
            <a:off x="7700658" y="2521602"/>
            <a:ext cx="5243817" cy="5243796"/>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3086" r="-20596" b="-13763"/>
              </a:stretch>
            </a:blipFill>
          </p:spPr>
        </p:sp>
      </p:grpSp>
      <p:sp>
        <p:nvSpPr>
          <p:cNvPr id="7" name="TextBox 7"/>
          <p:cNvSpPr txBox="1"/>
          <p:nvPr/>
        </p:nvSpPr>
        <p:spPr>
          <a:xfrm>
            <a:off x="682257" y="4188619"/>
            <a:ext cx="6609331" cy="1586973"/>
          </a:xfrm>
          <a:prstGeom prst="rect">
            <a:avLst/>
          </a:prstGeom>
        </p:spPr>
        <p:txBody>
          <a:bodyPr lIns="0" tIns="0" rIns="0" bIns="0" rtlCol="0" anchor="t">
            <a:spAutoFit/>
          </a:bodyPr>
          <a:lstStyle/>
          <a:p>
            <a:pPr>
              <a:lnSpc>
                <a:spcPts val="6338"/>
              </a:lnSpc>
            </a:pPr>
            <a:r>
              <a:rPr lang="en-US" sz="4875" dirty="0">
                <a:solidFill>
                  <a:srgbClr val="1473EC"/>
                </a:solidFill>
                <a:latin typeface="Calibri" panose="020F0502020204030204" pitchFamily="34" charset="0"/>
                <a:ea typeface="Calibri" panose="020F0502020204030204" pitchFamily="34" charset="0"/>
                <a:cs typeface="Calibri" panose="020F0502020204030204" pitchFamily="34" charset="0"/>
              </a:rPr>
              <a:t>Relationship Education as Primary Prevention</a:t>
            </a:r>
          </a:p>
        </p:txBody>
      </p:sp>
      <p:sp>
        <p:nvSpPr>
          <p:cNvPr id="13" name="Slide Number Placeholder 12">
            <a:extLst>
              <a:ext uri="{FF2B5EF4-FFF2-40B4-BE49-F238E27FC236}">
                <a16:creationId xmlns:a16="http://schemas.microsoft.com/office/drawing/2014/main" id="{82ABE138-3BE8-4571-8B04-FAA46946923F}"/>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1525" y="3406100"/>
            <a:ext cx="902316" cy="9023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73EC"/>
            </a:solidFill>
          </p:spPr>
        </p:sp>
        <p:sp>
          <p:nvSpPr>
            <p:cNvPr id="4" name="TextBox 4"/>
            <p:cNvSpPr txBox="1"/>
            <p:nvPr/>
          </p:nvSpPr>
          <p:spPr>
            <a:xfrm>
              <a:off x="76200" y="28575"/>
              <a:ext cx="660400" cy="708025"/>
            </a:xfrm>
            <a:prstGeom prst="rect">
              <a:avLst/>
            </a:prstGeom>
          </p:spPr>
          <p:txBody>
            <a:bodyPr lIns="33712" tIns="33712" rIns="33712" bIns="33712" rtlCol="0" anchor="ctr"/>
            <a:lstStyle/>
            <a:p>
              <a:pPr algn="ctr">
                <a:lnSpc>
                  <a:spcPts val="1991"/>
                </a:lnSpc>
              </a:pPr>
              <a:endParaRPr sz="1350" dirty="0"/>
            </a:p>
          </p:txBody>
        </p:sp>
      </p:grpSp>
      <p:sp>
        <p:nvSpPr>
          <p:cNvPr id="5" name="Freeform 5"/>
          <p:cNvSpPr/>
          <p:nvPr/>
        </p:nvSpPr>
        <p:spPr>
          <a:xfrm>
            <a:off x="988509" y="3590772"/>
            <a:ext cx="468349" cy="532971"/>
          </a:xfrm>
          <a:custGeom>
            <a:avLst/>
            <a:gdLst/>
            <a:ahLst/>
            <a:cxnLst/>
            <a:rect l="l" t="t" r="r" b="b"/>
            <a:pathLst>
              <a:path w="624465" h="710628">
                <a:moveTo>
                  <a:pt x="0" y="0"/>
                </a:moveTo>
                <a:lnTo>
                  <a:pt x="624465" y="0"/>
                </a:lnTo>
                <a:lnTo>
                  <a:pt x="624465" y="710629"/>
                </a:lnTo>
                <a:lnTo>
                  <a:pt x="0" y="710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2166760" y="3669977"/>
            <a:ext cx="3986234" cy="321691"/>
          </a:xfrm>
          <a:prstGeom prst="rect">
            <a:avLst/>
          </a:prstGeom>
        </p:spPr>
        <p:txBody>
          <a:bodyPr lIns="0" tIns="0" rIns="0" bIns="0" rtlCol="0" anchor="t">
            <a:spAutoFit/>
          </a:bodyPr>
          <a:lstStyle/>
          <a:p>
            <a:pPr>
              <a:lnSpc>
                <a:spcPts val="2516"/>
              </a:lnSpc>
              <a:spcBef>
                <a:spcPct val="0"/>
              </a:spcBef>
            </a:pPr>
            <a:r>
              <a:rPr lang="en-US" sz="2400" b="1" spc="76" dirty="0">
                <a:solidFill>
                  <a:srgbClr val="1473EC"/>
                </a:solidFill>
                <a:latin typeface="Calibri" panose="020F0502020204030204" pitchFamily="34" charset="0"/>
                <a:ea typeface="Calibri" panose="020F0502020204030204" pitchFamily="34" charset="0"/>
                <a:cs typeface="Calibri" panose="020F0502020204030204" pitchFamily="34" charset="0"/>
              </a:rPr>
              <a:t>EVIDENCE-SUPPORTED</a:t>
            </a:r>
            <a:endParaRPr lang="en-US" sz="1950" b="1" spc="76" dirty="0">
              <a:solidFill>
                <a:srgbClr val="1473EC"/>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7"/>
          <p:cNvGrpSpPr/>
          <p:nvPr/>
        </p:nvGrpSpPr>
        <p:grpSpPr>
          <a:xfrm>
            <a:off x="771525" y="4980995"/>
            <a:ext cx="902316" cy="90231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73EC"/>
            </a:solidFill>
          </p:spPr>
        </p:sp>
        <p:sp>
          <p:nvSpPr>
            <p:cNvPr id="9" name="TextBox 9"/>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10" name="Freeform 10"/>
          <p:cNvSpPr/>
          <p:nvPr/>
        </p:nvSpPr>
        <p:spPr>
          <a:xfrm flipV="1">
            <a:off x="976224" y="5166429"/>
            <a:ext cx="492919" cy="531449"/>
          </a:xfrm>
          <a:custGeom>
            <a:avLst/>
            <a:gdLst/>
            <a:ahLst/>
            <a:cxnLst/>
            <a:rect l="l" t="t" r="r" b="b"/>
            <a:pathLst>
              <a:path w="657225" h="708598">
                <a:moveTo>
                  <a:pt x="0" y="708599"/>
                </a:moveTo>
                <a:lnTo>
                  <a:pt x="657225" y="708599"/>
                </a:lnTo>
                <a:lnTo>
                  <a:pt x="657225" y="0"/>
                </a:lnTo>
                <a:lnTo>
                  <a:pt x="0" y="0"/>
                </a:lnTo>
                <a:lnTo>
                  <a:pt x="0" y="70859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2166760" y="5271307"/>
            <a:ext cx="3986234" cy="321691"/>
          </a:xfrm>
          <a:prstGeom prst="rect">
            <a:avLst/>
          </a:prstGeom>
        </p:spPr>
        <p:txBody>
          <a:bodyPr lIns="0" tIns="0" rIns="0" bIns="0" rtlCol="0" anchor="t">
            <a:spAutoFit/>
          </a:bodyPr>
          <a:lstStyle/>
          <a:p>
            <a:pPr>
              <a:lnSpc>
                <a:spcPts val="2516"/>
              </a:lnSpc>
              <a:spcBef>
                <a:spcPct val="0"/>
              </a:spcBef>
            </a:pPr>
            <a:r>
              <a:rPr lang="en-US" sz="2400" b="1" spc="76" dirty="0">
                <a:solidFill>
                  <a:srgbClr val="1473EC"/>
                </a:solidFill>
                <a:latin typeface="Calibri" panose="020F0502020204030204" pitchFamily="34" charset="0"/>
                <a:ea typeface="Calibri" panose="020F0502020204030204" pitchFamily="34" charset="0"/>
                <a:cs typeface="Calibri" panose="020F0502020204030204" pitchFamily="34" charset="0"/>
              </a:rPr>
              <a:t>CROSS-CUTTING</a:t>
            </a:r>
          </a:p>
        </p:txBody>
      </p:sp>
      <p:grpSp>
        <p:nvGrpSpPr>
          <p:cNvPr id="12" name="Group 12"/>
          <p:cNvGrpSpPr/>
          <p:nvPr/>
        </p:nvGrpSpPr>
        <p:grpSpPr>
          <a:xfrm>
            <a:off x="7109085" y="3395747"/>
            <a:ext cx="902316" cy="90231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2C5"/>
            </a:solidFill>
          </p:spPr>
        </p:sp>
        <p:sp>
          <p:nvSpPr>
            <p:cNvPr id="14" name="TextBox 14"/>
            <p:cNvSpPr txBox="1"/>
            <p:nvPr/>
          </p:nvSpPr>
          <p:spPr>
            <a:xfrm>
              <a:off x="76200" y="28575"/>
              <a:ext cx="660400" cy="708025"/>
            </a:xfrm>
            <a:prstGeom prst="rect">
              <a:avLst/>
            </a:prstGeom>
          </p:spPr>
          <p:txBody>
            <a:bodyPr lIns="33712" tIns="33712" rIns="33712" bIns="33712" rtlCol="0" anchor="ctr"/>
            <a:lstStyle/>
            <a:p>
              <a:pPr algn="ctr">
                <a:lnSpc>
                  <a:spcPts val="1991"/>
                </a:lnSpc>
              </a:pPr>
              <a:endParaRPr sz="1350" dirty="0"/>
            </a:p>
          </p:txBody>
        </p:sp>
      </p:grpSp>
      <p:sp>
        <p:nvSpPr>
          <p:cNvPr id="15" name="Freeform 15"/>
          <p:cNvSpPr/>
          <p:nvPr/>
        </p:nvSpPr>
        <p:spPr>
          <a:xfrm>
            <a:off x="7317210" y="3592752"/>
            <a:ext cx="486067" cy="508305"/>
          </a:xfrm>
          <a:custGeom>
            <a:avLst/>
            <a:gdLst/>
            <a:ahLst/>
            <a:cxnLst/>
            <a:rect l="l" t="t" r="r" b="b"/>
            <a:pathLst>
              <a:path w="648089" h="677740">
                <a:moveTo>
                  <a:pt x="0" y="0"/>
                </a:moveTo>
                <a:lnTo>
                  <a:pt x="648089" y="0"/>
                </a:lnTo>
                <a:lnTo>
                  <a:pt x="648089" y="677740"/>
                </a:lnTo>
                <a:lnTo>
                  <a:pt x="0" y="6777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8504320" y="3658992"/>
            <a:ext cx="3986234" cy="321691"/>
          </a:xfrm>
          <a:prstGeom prst="rect">
            <a:avLst/>
          </a:prstGeom>
        </p:spPr>
        <p:txBody>
          <a:bodyPr lIns="0" tIns="0" rIns="0" bIns="0" rtlCol="0" anchor="t">
            <a:spAutoFit/>
          </a:bodyPr>
          <a:lstStyle/>
          <a:p>
            <a:pPr>
              <a:lnSpc>
                <a:spcPts val="2516"/>
              </a:lnSpc>
              <a:spcBef>
                <a:spcPct val="0"/>
              </a:spcBef>
            </a:pPr>
            <a:r>
              <a:rPr lang="en-US" sz="2400" b="1" spc="76" dirty="0">
                <a:solidFill>
                  <a:srgbClr val="2AD2C5"/>
                </a:solidFill>
                <a:latin typeface="Calibri" panose="020F0502020204030204" pitchFamily="34" charset="0"/>
                <a:ea typeface="Calibri" panose="020F0502020204030204" pitchFamily="34" charset="0"/>
                <a:cs typeface="Calibri" panose="020F0502020204030204" pitchFamily="34" charset="0"/>
              </a:rPr>
              <a:t>NON-CLINICAL</a:t>
            </a:r>
          </a:p>
        </p:txBody>
      </p:sp>
      <p:grpSp>
        <p:nvGrpSpPr>
          <p:cNvPr id="17" name="Group 17"/>
          <p:cNvGrpSpPr/>
          <p:nvPr/>
        </p:nvGrpSpPr>
        <p:grpSpPr>
          <a:xfrm>
            <a:off x="7109085" y="4982600"/>
            <a:ext cx="902316" cy="90231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2C5"/>
            </a:solidFill>
          </p:spPr>
        </p:sp>
        <p:sp>
          <p:nvSpPr>
            <p:cNvPr id="19" name="TextBox 19"/>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20" name="Freeform 20"/>
          <p:cNvSpPr/>
          <p:nvPr/>
        </p:nvSpPr>
        <p:spPr>
          <a:xfrm>
            <a:off x="7328623" y="5167910"/>
            <a:ext cx="463241" cy="531696"/>
          </a:xfrm>
          <a:custGeom>
            <a:avLst/>
            <a:gdLst/>
            <a:ahLst/>
            <a:cxnLst/>
            <a:rect l="l" t="t" r="r" b="b"/>
            <a:pathLst>
              <a:path w="617654" h="708928">
                <a:moveTo>
                  <a:pt x="0" y="0"/>
                </a:moveTo>
                <a:lnTo>
                  <a:pt x="617654" y="0"/>
                </a:lnTo>
                <a:lnTo>
                  <a:pt x="617654" y="708928"/>
                </a:lnTo>
                <a:lnTo>
                  <a:pt x="0" y="708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TextBox 21"/>
          <p:cNvSpPr txBox="1"/>
          <p:nvPr/>
        </p:nvSpPr>
        <p:spPr>
          <a:xfrm>
            <a:off x="8504320" y="5271307"/>
            <a:ext cx="3986234" cy="321691"/>
          </a:xfrm>
          <a:prstGeom prst="rect">
            <a:avLst/>
          </a:prstGeom>
        </p:spPr>
        <p:txBody>
          <a:bodyPr lIns="0" tIns="0" rIns="0" bIns="0" rtlCol="0" anchor="t">
            <a:spAutoFit/>
          </a:bodyPr>
          <a:lstStyle/>
          <a:p>
            <a:pPr>
              <a:lnSpc>
                <a:spcPts val="2516"/>
              </a:lnSpc>
              <a:spcBef>
                <a:spcPct val="0"/>
              </a:spcBef>
            </a:pPr>
            <a:r>
              <a:rPr lang="en-US" sz="2400" b="1" spc="76" dirty="0">
                <a:solidFill>
                  <a:srgbClr val="2AD2C5"/>
                </a:solidFill>
                <a:latin typeface="Calibri" panose="020F0502020204030204" pitchFamily="34" charset="0"/>
                <a:ea typeface="Calibri" panose="020F0502020204030204" pitchFamily="34" charset="0"/>
                <a:cs typeface="Calibri" panose="020F0502020204030204" pitchFamily="34" charset="0"/>
              </a:rPr>
              <a:t>FLEXIBLE DELIVERY</a:t>
            </a:r>
          </a:p>
        </p:txBody>
      </p:sp>
      <p:grpSp>
        <p:nvGrpSpPr>
          <p:cNvPr id="22" name="Group 22"/>
          <p:cNvGrpSpPr/>
          <p:nvPr/>
        </p:nvGrpSpPr>
        <p:grpSpPr>
          <a:xfrm>
            <a:off x="7109085" y="6553164"/>
            <a:ext cx="902316" cy="90231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2C5"/>
            </a:solidFill>
          </p:spPr>
        </p:sp>
        <p:sp>
          <p:nvSpPr>
            <p:cNvPr id="24" name="TextBox 24"/>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25" name="Freeform 25"/>
          <p:cNvSpPr/>
          <p:nvPr/>
        </p:nvSpPr>
        <p:spPr>
          <a:xfrm>
            <a:off x="7283017" y="6810611"/>
            <a:ext cx="554453" cy="387424"/>
          </a:xfrm>
          <a:custGeom>
            <a:avLst/>
            <a:gdLst/>
            <a:ahLst/>
            <a:cxnLst/>
            <a:rect l="l" t="t" r="r" b="b"/>
            <a:pathLst>
              <a:path w="739270" h="516565">
                <a:moveTo>
                  <a:pt x="0" y="0"/>
                </a:moveTo>
                <a:lnTo>
                  <a:pt x="739270" y="0"/>
                </a:lnTo>
                <a:lnTo>
                  <a:pt x="739270" y="516565"/>
                </a:lnTo>
                <a:lnTo>
                  <a:pt x="0" y="5165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TextBox 26"/>
          <p:cNvSpPr txBox="1"/>
          <p:nvPr/>
        </p:nvSpPr>
        <p:spPr>
          <a:xfrm>
            <a:off x="8504320" y="6915242"/>
            <a:ext cx="3986234" cy="321691"/>
          </a:xfrm>
          <a:prstGeom prst="rect">
            <a:avLst/>
          </a:prstGeom>
        </p:spPr>
        <p:txBody>
          <a:bodyPr lIns="0" tIns="0" rIns="0" bIns="0" rtlCol="0" anchor="t">
            <a:spAutoFit/>
          </a:bodyPr>
          <a:lstStyle/>
          <a:p>
            <a:pPr>
              <a:lnSpc>
                <a:spcPts val="2516"/>
              </a:lnSpc>
              <a:spcBef>
                <a:spcPct val="0"/>
              </a:spcBef>
            </a:pPr>
            <a:r>
              <a:rPr lang="en-US" sz="2400" b="1" spc="76" dirty="0">
                <a:solidFill>
                  <a:srgbClr val="2AD2C5"/>
                </a:solidFill>
                <a:latin typeface="Calibri" panose="020F0502020204030204" pitchFamily="34" charset="0"/>
                <a:ea typeface="Calibri" panose="020F0502020204030204" pitchFamily="34" charset="0"/>
                <a:cs typeface="Calibri" panose="020F0502020204030204" pitchFamily="34" charset="0"/>
              </a:rPr>
              <a:t>HIGH DEMAND</a:t>
            </a:r>
          </a:p>
        </p:txBody>
      </p:sp>
      <p:sp>
        <p:nvSpPr>
          <p:cNvPr id="27" name="TextBox 27"/>
          <p:cNvSpPr txBox="1"/>
          <p:nvPr/>
        </p:nvSpPr>
        <p:spPr>
          <a:xfrm>
            <a:off x="771526" y="8439329"/>
            <a:ext cx="8647499" cy="256096"/>
          </a:xfrm>
          <a:prstGeom prst="rect">
            <a:avLst/>
          </a:prstGeom>
        </p:spPr>
        <p:txBody>
          <a:bodyPr lIns="0" tIns="0" rIns="0" bIns="0" rtlCol="0" anchor="t">
            <a:spAutoFit/>
          </a:bodyPr>
          <a:lstStyle/>
          <a:p>
            <a:pPr>
              <a:lnSpc>
                <a:spcPts val="2100"/>
              </a:lnSpc>
            </a:pPr>
            <a:r>
              <a:rPr lang="en-US" sz="1600" b="1" dirty="0">
                <a:solidFill>
                  <a:srgbClr val="D9D9D9"/>
                </a:solidFill>
                <a:latin typeface="Calibri" panose="020F0502020204030204" pitchFamily="34" charset="0"/>
                <a:ea typeface="Calibri" panose="020F0502020204030204" pitchFamily="34" charset="0"/>
                <a:cs typeface="Calibri" panose="020F0502020204030204" pitchFamily="34" charset="0"/>
              </a:rPr>
              <a:t>DoDI 6400.09</a:t>
            </a:r>
          </a:p>
        </p:txBody>
      </p:sp>
      <p:grpSp>
        <p:nvGrpSpPr>
          <p:cNvPr id="28" name="Group 28"/>
          <p:cNvGrpSpPr/>
          <p:nvPr/>
        </p:nvGrpSpPr>
        <p:grpSpPr>
          <a:xfrm>
            <a:off x="771525" y="6553164"/>
            <a:ext cx="902316" cy="90231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73EC"/>
            </a:solidFill>
          </p:spPr>
        </p:sp>
        <p:sp>
          <p:nvSpPr>
            <p:cNvPr id="30" name="TextBox 30"/>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31" name="Freeform 31"/>
          <p:cNvSpPr/>
          <p:nvPr/>
        </p:nvSpPr>
        <p:spPr>
          <a:xfrm>
            <a:off x="990073" y="6771712"/>
            <a:ext cx="465221" cy="465221"/>
          </a:xfrm>
          <a:custGeom>
            <a:avLst/>
            <a:gdLst/>
            <a:ahLst/>
            <a:cxnLst/>
            <a:rect l="l" t="t" r="r" b="b"/>
            <a:pathLst>
              <a:path w="620295" h="620295">
                <a:moveTo>
                  <a:pt x="0" y="0"/>
                </a:moveTo>
                <a:lnTo>
                  <a:pt x="620295" y="0"/>
                </a:lnTo>
                <a:lnTo>
                  <a:pt x="620295" y="620295"/>
                </a:lnTo>
                <a:lnTo>
                  <a:pt x="0" y="6202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2" name="TextBox 32"/>
          <p:cNvSpPr txBox="1"/>
          <p:nvPr/>
        </p:nvSpPr>
        <p:spPr>
          <a:xfrm>
            <a:off x="2166760" y="6839284"/>
            <a:ext cx="3986234" cy="321691"/>
          </a:xfrm>
          <a:prstGeom prst="rect">
            <a:avLst/>
          </a:prstGeom>
        </p:spPr>
        <p:txBody>
          <a:bodyPr lIns="0" tIns="0" rIns="0" bIns="0" rtlCol="0" anchor="t">
            <a:spAutoFit/>
          </a:bodyPr>
          <a:lstStyle/>
          <a:p>
            <a:pPr>
              <a:lnSpc>
                <a:spcPts val="2516"/>
              </a:lnSpc>
              <a:spcBef>
                <a:spcPct val="0"/>
              </a:spcBef>
            </a:pPr>
            <a:r>
              <a:rPr lang="en-US" sz="2400" b="1" spc="76" dirty="0">
                <a:solidFill>
                  <a:srgbClr val="1473EC"/>
                </a:solidFill>
                <a:latin typeface="Calibri" panose="020F0502020204030204" pitchFamily="34" charset="0"/>
                <a:ea typeface="Calibri" panose="020F0502020204030204" pitchFamily="34" charset="0"/>
                <a:cs typeface="Calibri" panose="020F0502020204030204" pitchFamily="34" charset="0"/>
              </a:rPr>
              <a:t>EARLY INTERVENTION</a:t>
            </a:r>
          </a:p>
        </p:txBody>
      </p:sp>
      <p:sp>
        <p:nvSpPr>
          <p:cNvPr id="34" name="TextBox 34"/>
          <p:cNvSpPr txBox="1"/>
          <p:nvPr/>
        </p:nvSpPr>
        <p:spPr>
          <a:xfrm>
            <a:off x="771525" y="1887863"/>
            <a:ext cx="11719029" cy="528543"/>
          </a:xfrm>
          <a:prstGeom prst="rect">
            <a:avLst/>
          </a:prstGeom>
        </p:spPr>
        <p:txBody>
          <a:bodyPr lIns="0" tIns="0" rIns="0" bIns="0" rtlCol="0" anchor="t">
            <a:spAutoFit/>
          </a:bodyPr>
          <a:lstStyle/>
          <a:p>
            <a:pPr>
              <a:lnSpc>
                <a:spcPts val="4010"/>
              </a:lnSpc>
            </a:pPr>
            <a:r>
              <a:rPr lang="en-US" sz="4400" b="1" dirty="0">
                <a:solidFill>
                  <a:srgbClr val="0D1D41"/>
                </a:solidFill>
                <a:latin typeface="Calibri" panose="020F0502020204030204" pitchFamily="34" charset="0"/>
                <a:ea typeface="Calibri" panose="020F0502020204030204" pitchFamily="34" charset="0"/>
                <a:cs typeface="Calibri" panose="020F0502020204030204" pitchFamily="34" charset="0"/>
              </a:rPr>
              <a:t>Primary Prevention Program Wishlist</a:t>
            </a:r>
          </a:p>
        </p:txBody>
      </p:sp>
      <p:sp>
        <p:nvSpPr>
          <p:cNvPr id="38" name="Slide Number Placeholder 37">
            <a:extLst>
              <a:ext uri="{FF2B5EF4-FFF2-40B4-BE49-F238E27FC236}">
                <a16:creationId xmlns:a16="http://schemas.microsoft.com/office/drawing/2014/main" id="{3349B2BA-59BD-45B4-B717-F90FC3B8A789}"/>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1525" y="3352522"/>
            <a:ext cx="5381471" cy="1018551"/>
            <a:chOff x="0" y="-95249"/>
            <a:chExt cx="9567058" cy="1810756"/>
          </a:xfrm>
        </p:grpSpPr>
        <p:grpSp>
          <p:nvGrpSpPr>
            <p:cNvPr id="3" name="Group 3"/>
            <p:cNvGrpSpPr/>
            <p:nvPr/>
          </p:nvGrpSpPr>
          <p:grpSpPr>
            <a:xfrm>
              <a:off x="0" y="0"/>
              <a:ext cx="1604118" cy="160411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73EC"/>
              </a:solidFill>
            </p:spPr>
          </p:sp>
          <p:sp>
            <p:nvSpPr>
              <p:cNvPr id="5" name="TextBox 5"/>
              <p:cNvSpPr txBox="1"/>
              <p:nvPr/>
            </p:nvSpPr>
            <p:spPr>
              <a:xfrm>
                <a:off x="76200" y="28575"/>
                <a:ext cx="660400" cy="708025"/>
              </a:xfrm>
              <a:prstGeom prst="rect">
                <a:avLst/>
              </a:prstGeom>
            </p:spPr>
            <p:txBody>
              <a:bodyPr lIns="33712" tIns="33712" rIns="33712" bIns="33712" rtlCol="0" anchor="ctr"/>
              <a:lstStyle/>
              <a:p>
                <a:pPr algn="ctr">
                  <a:lnSpc>
                    <a:spcPts val="1991"/>
                  </a:lnSpc>
                </a:pPr>
                <a:endParaRPr sz="1350" dirty="0"/>
              </a:p>
            </p:txBody>
          </p:sp>
        </p:grpSp>
        <p:sp>
          <p:nvSpPr>
            <p:cNvPr id="6" name="Freeform 6"/>
            <p:cNvSpPr/>
            <p:nvPr/>
          </p:nvSpPr>
          <p:spPr>
            <a:xfrm>
              <a:off x="385749" y="340645"/>
              <a:ext cx="832620" cy="947505"/>
            </a:xfrm>
            <a:custGeom>
              <a:avLst/>
              <a:gdLst/>
              <a:ahLst/>
              <a:cxnLst/>
              <a:rect l="l" t="t" r="r" b="b"/>
              <a:pathLst>
                <a:path w="832620" h="947505">
                  <a:moveTo>
                    <a:pt x="0" y="0"/>
                  </a:moveTo>
                  <a:lnTo>
                    <a:pt x="832620" y="0"/>
                  </a:lnTo>
                  <a:lnTo>
                    <a:pt x="832620" y="947504"/>
                  </a:lnTo>
                  <a:lnTo>
                    <a:pt x="0" y="9475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2480417" y="-95249"/>
              <a:ext cx="7086639" cy="571895"/>
            </a:xfrm>
            <a:prstGeom prst="rect">
              <a:avLst/>
            </a:prstGeom>
          </p:spPr>
          <p:txBody>
            <a:bodyPr lIns="0" tIns="0" rIns="0" bIns="0" rtlCol="0" anchor="t">
              <a:spAutoFit/>
            </a:bodyPr>
            <a:lstStyle/>
            <a:p>
              <a:pPr>
                <a:lnSpc>
                  <a:spcPts val="2516"/>
                </a:lnSpc>
                <a:spcBef>
                  <a:spcPct val="0"/>
                </a:spcBef>
              </a:pPr>
              <a:r>
                <a:rPr lang="en-US" sz="2400" b="1" spc="76" dirty="0">
                  <a:solidFill>
                    <a:srgbClr val="1473EC"/>
                  </a:solidFill>
                  <a:latin typeface="Calibri" panose="020F0502020204030204" pitchFamily="34" charset="0"/>
                  <a:ea typeface="Calibri" panose="020F0502020204030204" pitchFamily="34" charset="0"/>
                  <a:cs typeface="Calibri" panose="020F0502020204030204" pitchFamily="34" charset="0"/>
                </a:rPr>
                <a:t>EVIDENCE-SUPPORTED</a:t>
              </a:r>
            </a:p>
          </p:txBody>
        </p:sp>
        <p:sp>
          <p:nvSpPr>
            <p:cNvPr id="8" name="TextBox 8"/>
            <p:cNvSpPr txBox="1"/>
            <p:nvPr/>
          </p:nvSpPr>
          <p:spPr>
            <a:xfrm>
              <a:off x="2480419" y="517915"/>
              <a:ext cx="7086639" cy="1197592"/>
            </a:xfrm>
            <a:prstGeom prst="rect">
              <a:avLst/>
            </a:prstGeom>
          </p:spPr>
          <p:txBody>
            <a:bodyPr lIns="0" tIns="0" rIns="0" bIns="0" rtlCol="0" anchor="t">
              <a:spAutoFit/>
            </a:bodyPr>
            <a:lstStyle/>
            <a:p>
              <a:pPr>
                <a:lnSpc>
                  <a:spcPts val="2700"/>
                </a:lnSpc>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Research supports reductions in IPV, alcohol use, and distress</a:t>
              </a:r>
            </a:p>
          </p:txBody>
        </p:sp>
      </p:grpSp>
      <p:grpSp>
        <p:nvGrpSpPr>
          <p:cNvPr id="9" name="Group 9"/>
          <p:cNvGrpSpPr/>
          <p:nvPr/>
        </p:nvGrpSpPr>
        <p:grpSpPr>
          <a:xfrm>
            <a:off x="771525" y="4936054"/>
            <a:ext cx="5381471" cy="1007187"/>
            <a:chOff x="0" y="-79895"/>
            <a:chExt cx="9567058" cy="1790553"/>
          </a:xfrm>
        </p:grpSpPr>
        <p:grpSp>
          <p:nvGrpSpPr>
            <p:cNvPr id="10" name="Group 10"/>
            <p:cNvGrpSpPr/>
            <p:nvPr/>
          </p:nvGrpSpPr>
          <p:grpSpPr>
            <a:xfrm>
              <a:off x="0" y="0"/>
              <a:ext cx="1604118" cy="160411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73EC"/>
              </a:solidFill>
            </p:spPr>
          </p:sp>
          <p:sp>
            <p:nvSpPr>
              <p:cNvPr id="12" name="TextBox 12"/>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13" name="Freeform 13"/>
            <p:cNvSpPr/>
            <p:nvPr/>
          </p:nvSpPr>
          <p:spPr>
            <a:xfrm flipV="1">
              <a:off x="363909" y="329660"/>
              <a:ext cx="876300" cy="944798"/>
            </a:xfrm>
            <a:custGeom>
              <a:avLst/>
              <a:gdLst/>
              <a:ahLst/>
              <a:cxnLst/>
              <a:rect l="l" t="t" r="r" b="b"/>
              <a:pathLst>
                <a:path w="876300" h="944798">
                  <a:moveTo>
                    <a:pt x="0" y="944798"/>
                  </a:moveTo>
                  <a:lnTo>
                    <a:pt x="876300" y="944798"/>
                  </a:lnTo>
                  <a:lnTo>
                    <a:pt x="876300" y="0"/>
                  </a:lnTo>
                  <a:lnTo>
                    <a:pt x="0" y="0"/>
                  </a:lnTo>
                  <a:lnTo>
                    <a:pt x="0" y="944798"/>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2480417" y="-79895"/>
              <a:ext cx="7086639" cy="571894"/>
            </a:xfrm>
            <a:prstGeom prst="rect">
              <a:avLst/>
            </a:prstGeom>
          </p:spPr>
          <p:txBody>
            <a:bodyPr lIns="0" tIns="0" rIns="0" bIns="0" rtlCol="0" anchor="t">
              <a:spAutoFit/>
            </a:bodyPr>
            <a:lstStyle/>
            <a:p>
              <a:pPr>
                <a:lnSpc>
                  <a:spcPts val="2516"/>
                </a:lnSpc>
                <a:spcBef>
                  <a:spcPct val="0"/>
                </a:spcBef>
              </a:pPr>
              <a:r>
                <a:rPr lang="en-US" sz="2400" b="1" spc="76" dirty="0">
                  <a:solidFill>
                    <a:srgbClr val="1473EC"/>
                  </a:solidFill>
                  <a:latin typeface="Calibri" panose="020F0502020204030204" pitchFamily="34" charset="0"/>
                  <a:ea typeface="Calibri" panose="020F0502020204030204" pitchFamily="34" charset="0"/>
                  <a:cs typeface="Calibri" panose="020F0502020204030204" pitchFamily="34" charset="0"/>
                </a:rPr>
                <a:t>CROSS-CUTTING</a:t>
              </a:r>
            </a:p>
          </p:txBody>
        </p:sp>
        <p:sp>
          <p:nvSpPr>
            <p:cNvPr id="15" name="TextBox 15"/>
            <p:cNvSpPr txBox="1"/>
            <p:nvPr/>
          </p:nvSpPr>
          <p:spPr>
            <a:xfrm>
              <a:off x="2480419" y="513066"/>
              <a:ext cx="7086639" cy="1197592"/>
            </a:xfrm>
            <a:prstGeom prst="rect">
              <a:avLst/>
            </a:prstGeom>
          </p:spPr>
          <p:txBody>
            <a:bodyPr lIns="0" tIns="0" rIns="0" bIns="0" rtlCol="0" anchor="t">
              <a:spAutoFit/>
            </a:bodyPr>
            <a:lstStyle/>
            <a:p>
              <a:pPr>
                <a:lnSpc>
                  <a:spcPts val="2700"/>
                </a:lnSpc>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Targets a transdiagnostic drivers of multiple harmful behaviors</a:t>
              </a:r>
            </a:p>
          </p:txBody>
        </p:sp>
      </p:grpSp>
      <p:sp>
        <p:nvSpPr>
          <p:cNvPr id="16" name="TextBox 16"/>
          <p:cNvSpPr txBox="1"/>
          <p:nvPr/>
        </p:nvSpPr>
        <p:spPr>
          <a:xfrm>
            <a:off x="782411" y="976644"/>
            <a:ext cx="12247986" cy="1477328"/>
          </a:xfrm>
          <a:prstGeom prst="rect">
            <a:avLst/>
          </a:prstGeom>
        </p:spPr>
        <p:txBody>
          <a:bodyPr wrap="square" lIns="0" tIns="0" rIns="0" bIns="0" rtlCol="0" anchor="t">
            <a:spAutoFit/>
          </a:bodyPr>
          <a:lstStyle/>
          <a:p>
            <a:r>
              <a:rPr lang="en-US" sz="4800" b="1" dirty="0">
                <a:solidFill>
                  <a:srgbClr val="0D1D41"/>
                </a:solidFill>
                <a:latin typeface="Calibri" panose="020F0502020204030204" pitchFamily="34" charset="0"/>
                <a:ea typeface="Calibri" panose="020F0502020204030204" pitchFamily="34" charset="0"/>
                <a:cs typeface="Calibri" panose="020F0502020204030204" pitchFamily="34" charset="0"/>
              </a:rPr>
              <a:t>Chaplain-Delivered Relationship Education Fulfills the Primary Prevention Program Wishlist</a:t>
            </a:r>
            <a:endParaRPr lang="en-US" sz="4050" dirty="0">
              <a:solidFill>
                <a:srgbClr val="0D1D41"/>
              </a:solidFill>
              <a:latin typeface="Cooper Hewitt Bold"/>
            </a:endParaRPr>
          </a:p>
        </p:txBody>
      </p:sp>
      <p:grpSp>
        <p:nvGrpSpPr>
          <p:cNvPr id="17" name="Group 17"/>
          <p:cNvGrpSpPr/>
          <p:nvPr/>
        </p:nvGrpSpPr>
        <p:grpSpPr>
          <a:xfrm>
            <a:off x="7109085" y="3370948"/>
            <a:ext cx="5534501" cy="1010480"/>
            <a:chOff x="0" y="-44088"/>
            <a:chExt cx="9839111" cy="1796409"/>
          </a:xfrm>
        </p:grpSpPr>
        <p:grpSp>
          <p:nvGrpSpPr>
            <p:cNvPr id="18" name="Group 18"/>
            <p:cNvGrpSpPr/>
            <p:nvPr/>
          </p:nvGrpSpPr>
          <p:grpSpPr>
            <a:xfrm>
              <a:off x="0" y="0"/>
              <a:ext cx="1604118" cy="160411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2C5"/>
              </a:solidFill>
            </p:spPr>
          </p:sp>
          <p:sp>
            <p:nvSpPr>
              <p:cNvPr id="20" name="TextBox 20"/>
              <p:cNvSpPr txBox="1"/>
              <p:nvPr/>
            </p:nvSpPr>
            <p:spPr>
              <a:xfrm>
                <a:off x="76200" y="28575"/>
                <a:ext cx="660400" cy="708025"/>
              </a:xfrm>
              <a:prstGeom prst="rect">
                <a:avLst/>
              </a:prstGeom>
            </p:spPr>
            <p:txBody>
              <a:bodyPr lIns="33712" tIns="33712" rIns="33712" bIns="33712" rtlCol="0" anchor="ctr"/>
              <a:lstStyle/>
              <a:p>
                <a:pPr algn="ctr">
                  <a:lnSpc>
                    <a:spcPts val="1991"/>
                  </a:lnSpc>
                </a:pPr>
                <a:endParaRPr sz="1350" dirty="0"/>
              </a:p>
            </p:txBody>
          </p:sp>
        </p:grpSp>
        <p:sp>
          <p:nvSpPr>
            <p:cNvPr id="21" name="Freeform 21"/>
            <p:cNvSpPr/>
            <p:nvPr/>
          </p:nvSpPr>
          <p:spPr>
            <a:xfrm>
              <a:off x="370000" y="350232"/>
              <a:ext cx="864118" cy="903653"/>
            </a:xfrm>
            <a:custGeom>
              <a:avLst/>
              <a:gdLst/>
              <a:ahLst/>
              <a:cxnLst/>
              <a:rect l="l" t="t" r="r" b="b"/>
              <a:pathLst>
                <a:path w="864118" h="903653">
                  <a:moveTo>
                    <a:pt x="0" y="0"/>
                  </a:moveTo>
                  <a:lnTo>
                    <a:pt x="864118" y="0"/>
                  </a:lnTo>
                  <a:lnTo>
                    <a:pt x="864118" y="903653"/>
                  </a:lnTo>
                  <a:lnTo>
                    <a:pt x="0" y="9036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TextBox 22"/>
            <p:cNvSpPr txBox="1"/>
            <p:nvPr/>
          </p:nvSpPr>
          <p:spPr>
            <a:xfrm>
              <a:off x="2480417" y="-44088"/>
              <a:ext cx="7086639" cy="571895"/>
            </a:xfrm>
            <a:prstGeom prst="rect">
              <a:avLst/>
            </a:prstGeom>
          </p:spPr>
          <p:txBody>
            <a:bodyPr lIns="0" tIns="0" rIns="0" bIns="0" rtlCol="0" anchor="t">
              <a:spAutoFit/>
            </a:bodyPr>
            <a:lstStyle/>
            <a:p>
              <a:pPr>
                <a:lnSpc>
                  <a:spcPts val="2516"/>
                </a:lnSpc>
                <a:spcBef>
                  <a:spcPct val="0"/>
                </a:spcBef>
              </a:pPr>
              <a:r>
                <a:rPr lang="en-US" sz="2400" b="1" spc="76" dirty="0">
                  <a:solidFill>
                    <a:srgbClr val="2AD2C5"/>
                  </a:solidFill>
                  <a:latin typeface="Calibri" panose="020F0502020204030204" pitchFamily="34" charset="0"/>
                  <a:ea typeface="Calibri" panose="020F0502020204030204" pitchFamily="34" charset="0"/>
                  <a:cs typeface="Calibri" panose="020F0502020204030204" pitchFamily="34" charset="0"/>
                </a:rPr>
                <a:t>NON-CLINICAL</a:t>
              </a:r>
            </a:p>
          </p:txBody>
        </p:sp>
        <p:sp>
          <p:nvSpPr>
            <p:cNvPr id="23" name="TextBox 23"/>
            <p:cNvSpPr txBox="1"/>
            <p:nvPr/>
          </p:nvSpPr>
          <p:spPr>
            <a:xfrm>
              <a:off x="2480417" y="554728"/>
              <a:ext cx="7358694" cy="1197593"/>
            </a:xfrm>
            <a:prstGeom prst="rect">
              <a:avLst/>
            </a:prstGeom>
          </p:spPr>
          <p:txBody>
            <a:bodyPr lIns="0" tIns="0" rIns="0" bIns="0" rtlCol="0" anchor="t">
              <a:spAutoFit/>
            </a:bodyPr>
            <a:lstStyle/>
            <a:p>
              <a:pPr>
                <a:lnSpc>
                  <a:spcPts val="2700"/>
                </a:lnSpc>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Facilitated by chaplains, community members, and/or paraprofessionals</a:t>
              </a:r>
            </a:p>
          </p:txBody>
        </p:sp>
      </p:grpSp>
      <p:grpSp>
        <p:nvGrpSpPr>
          <p:cNvPr id="24" name="Group 24"/>
          <p:cNvGrpSpPr/>
          <p:nvPr/>
        </p:nvGrpSpPr>
        <p:grpSpPr>
          <a:xfrm>
            <a:off x="7109085" y="4940686"/>
            <a:ext cx="5381471" cy="1011304"/>
            <a:chOff x="0" y="-74513"/>
            <a:chExt cx="9567058" cy="1797872"/>
          </a:xfrm>
        </p:grpSpPr>
        <p:grpSp>
          <p:nvGrpSpPr>
            <p:cNvPr id="25" name="Group 25"/>
            <p:cNvGrpSpPr/>
            <p:nvPr/>
          </p:nvGrpSpPr>
          <p:grpSpPr>
            <a:xfrm>
              <a:off x="0" y="0"/>
              <a:ext cx="1604118" cy="160411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2C5"/>
              </a:solidFill>
            </p:spPr>
          </p:sp>
          <p:sp>
            <p:nvSpPr>
              <p:cNvPr id="27" name="TextBox 27"/>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28" name="Freeform 28"/>
            <p:cNvSpPr/>
            <p:nvPr/>
          </p:nvSpPr>
          <p:spPr>
            <a:xfrm>
              <a:off x="390290" y="329440"/>
              <a:ext cx="823538" cy="945238"/>
            </a:xfrm>
            <a:custGeom>
              <a:avLst/>
              <a:gdLst/>
              <a:ahLst/>
              <a:cxnLst/>
              <a:rect l="l" t="t" r="r" b="b"/>
              <a:pathLst>
                <a:path w="823538" h="945238">
                  <a:moveTo>
                    <a:pt x="0" y="0"/>
                  </a:moveTo>
                  <a:lnTo>
                    <a:pt x="823538" y="0"/>
                  </a:lnTo>
                  <a:lnTo>
                    <a:pt x="823538" y="945238"/>
                  </a:lnTo>
                  <a:lnTo>
                    <a:pt x="0" y="9452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9" name="TextBox 29"/>
            <p:cNvSpPr txBox="1"/>
            <p:nvPr/>
          </p:nvSpPr>
          <p:spPr>
            <a:xfrm>
              <a:off x="2480417" y="-74513"/>
              <a:ext cx="7086639" cy="571894"/>
            </a:xfrm>
            <a:prstGeom prst="rect">
              <a:avLst/>
            </a:prstGeom>
          </p:spPr>
          <p:txBody>
            <a:bodyPr lIns="0" tIns="0" rIns="0" bIns="0" rtlCol="0" anchor="t">
              <a:spAutoFit/>
            </a:bodyPr>
            <a:lstStyle/>
            <a:p>
              <a:pPr>
                <a:lnSpc>
                  <a:spcPts val="2516"/>
                </a:lnSpc>
                <a:spcBef>
                  <a:spcPct val="0"/>
                </a:spcBef>
              </a:pPr>
              <a:r>
                <a:rPr lang="en-US" sz="2400" b="1" spc="76" dirty="0">
                  <a:solidFill>
                    <a:srgbClr val="2AD2C5"/>
                  </a:solidFill>
                  <a:latin typeface="Calibri" panose="020F0502020204030204" pitchFamily="34" charset="0"/>
                  <a:ea typeface="Calibri" panose="020F0502020204030204" pitchFamily="34" charset="0"/>
                  <a:cs typeface="Calibri" panose="020F0502020204030204" pitchFamily="34" charset="0"/>
                </a:rPr>
                <a:t>FLEXIBLE DELIVERY</a:t>
              </a:r>
            </a:p>
          </p:txBody>
        </p:sp>
        <p:sp>
          <p:nvSpPr>
            <p:cNvPr id="30" name="TextBox 30"/>
            <p:cNvSpPr txBox="1"/>
            <p:nvPr/>
          </p:nvSpPr>
          <p:spPr>
            <a:xfrm>
              <a:off x="2480419" y="525767"/>
              <a:ext cx="7086639" cy="1197592"/>
            </a:xfrm>
            <a:prstGeom prst="rect">
              <a:avLst/>
            </a:prstGeom>
          </p:spPr>
          <p:txBody>
            <a:bodyPr lIns="0" tIns="0" rIns="0" bIns="0" rtlCol="0" anchor="t">
              <a:spAutoFit/>
            </a:bodyPr>
            <a:lstStyle/>
            <a:p>
              <a:pPr>
                <a:lnSpc>
                  <a:spcPts val="2700"/>
                </a:lnSpc>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Delivered as a retreat, workshop, or class</a:t>
              </a:r>
            </a:p>
          </p:txBody>
        </p:sp>
      </p:grpSp>
      <p:grpSp>
        <p:nvGrpSpPr>
          <p:cNvPr id="31" name="Group 31"/>
          <p:cNvGrpSpPr/>
          <p:nvPr/>
        </p:nvGrpSpPr>
        <p:grpSpPr>
          <a:xfrm>
            <a:off x="7109085" y="6521017"/>
            <a:ext cx="5381471" cy="1348500"/>
            <a:chOff x="0" y="-57149"/>
            <a:chExt cx="9567058" cy="2397333"/>
          </a:xfrm>
        </p:grpSpPr>
        <p:grpSp>
          <p:nvGrpSpPr>
            <p:cNvPr id="32" name="Group 32"/>
            <p:cNvGrpSpPr/>
            <p:nvPr/>
          </p:nvGrpSpPr>
          <p:grpSpPr>
            <a:xfrm>
              <a:off x="0" y="0"/>
              <a:ext cx="1604118" cy="1604118"/>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D2C5"/>
              </a:solidFill>
            </p:spPr>
          </p:sp>
          <p:sp>
            <p:nvSpPr>
              <p:cNvPr id="34" name="TextBox 34"/>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35" name="Freeform 35"/>
            <p:cNvSpPr/>
            <p:nvPr/>
          </p:nvSpPr>
          <p:spPr>
            <a:xfrm>
              <a:off x="309212" y="457682"/>
              <a:ext cx="985693" cy="688753"/>
            </a:xfrm>
            <a:custGeom>
              <a:avLst/>
              <a:gdLst/>
              <a:ahLst/>
              <a:cxnLst/>
              <a:rect l="l" t="t" r="r" b="b"/>
              <a:pathLst>
                <a:path w="985693" h="688753">
                  <a:moveTo>
                    <a:pt x="0" y="0"/>
                  </a:moveTo>
                  <a:lnTo>
                    <a:pt x="985694" y="0"/>
                  </a:lnTo>
                  <a:lnTo>
                    <a:pt x="985694" y="688754"/>
                  </a:lnTo>
                  <a:lnTo>
                    <a:pt x="0" y="6887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6" name="TextBox 36"/>
            <p:cNvSpPr txBox="1"/>
            <p:nvPr/>
          </p:nvSpPr>
          <p:spPr>
            <a:xfrm>
              <a:off x="2480417" y="-57149"/>
              <a:ext cx="7086639" cy="571895"/>
            </a:xfrm>
            <a:prstGeom prst="rect">
              <a:avLst/>
            </a:prstGeom>
          </p:spPr>
          <p:txBody>
            <a:bodyPr lIns="0" tIns="0" rIns="0" bIns="0" rtlCol="0" anchor="t">
              <a:spAutoFit/>
            </a:bodyPr>
            <a:lstStyle/>
            <a:p>
              <a:pPr>
                <a:lnSpc>
                  <a:spcPts val="2516"/>
                </a:lnSpc>
                <a:spcBef>
                  <a:spcPct val="0"/>
                </a:spcBef>
              </a:pPr>
              <a:r>
                <a:rPr lang="en-US" sz="2400" b="1" spc="76" dirty="0">
                  <a:solidFill>
                    <a:srgbClr val="2AD2C5"/>
                  </a:solidFill>
                  <a:latin typeface="Calibri" panose="020F0502020204030204" pitchFamily="34" charset="0"/>
                  <a:ea typeface="Calibri" panose="020F0502020204030204" pitchFamily="34" charset="0"/>
                  <a:cs typeface="Calibri" panose="020F0502020204030204" pitchFamily="34" charset="0"/>
                </a:rPr>
                <a:t>HIGH DEMAND</a:t>
              </a:r>
            </a:p>
          </p:txBody>
        </p:sp>
        <p:sp>
          <p:nvSpPr>
            <p:cNvPr id="37" name="TextBox 37"/>
            <p:cNvSpPr txBox="1"/>
            <p:nvPr/>
          </p:nvSpPr>
          <p:spPr>
            <a:xfrm>
              <a:off x="2480419" y="541402"/>
              <a:ext cx="7086639" cy="1798782"/>
            </a:xfrm>
            <a:prstGeom prst="rect">
              <a:avLst/>
            </a:prstGeom>
          </p:spPr>
          <p:txBody>
            <a:bodyPr lIns="0" tIns="0" rIns="0" bIns="0" rtlCol="0" anchor="t">
              <a:spAutoFit/>
            </a:bodyPr>
            <a:lstStyle/>
            <a:p>
              <a:pPr>
                <a:lnSpc>
                  <a:spcPts val="2700"/>
                </a:lnSpc>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Chaplain-led enrichments events typically have long waitlists of couples wanting to attend</a:t>
              </a:r>
            </a:p>
          </p:txBody>
        </p:sp>
      </p:grpSp>
      <p:sp>
        <p:nvSpPr>
          <p:cNvPr id="38" name="TextBox 38"/>
          <p:cNvSpPr txBox="1"/>
          <p:nvPr/>
        </p:nvSpPr>
        <p:spPr>
          <a:xfrm>
            <a:off x="771526" y="8439329"/>
            <a:ext cx="8647499" cy="248914"/>
          </a:xfrm>
          <a:prstGeom prst="rect">
            <a:avLst/>
          </a:prstGeom>
        </p:spPr>
        <p:txBody>
          <a:bodyPr lIns="0" tIns="0" rIns="0" bIns="0" rtlCol="0" anchor="t">
            <a:spAutoFit/>
          </a:bodyPr>
          <a:lstStyle/>
          <a:p>
            <a:pPr>
              <a:lnSpc>
                <a:spcPts val="2100"/>
              </a:lnSpc>
            </a:pPr>
            <a:r>
              <a:rPr lang="en-US" sz="1500" dirty="0">
                <a:solidFill>
                  <a:srgbClr val="D9D9D9"/>
                </a:solidFill>
                <a:latin typeface="Clear Sans"/>
              </a:rPr>
              <a:t>DoDI 6400.09</a:t>
            </a:r>
          </a:p>
        </p:txBody>
      </p:sp>
      <p:grpSp>
        <p:nvGrpSpPr>
          <p:cNvPr id="39" name="Group 39"/>
          <p:cNvGrpSpPr/>
          <p:nvPr/>
        </p:nvGrpSpPr>
        <p:grpSpPr>
          <a:xfrm>
            <a:off x="771525" y="6521017"/>
            <a:ext cx="5649643" cy="1010331"/>
            <a:chOff x="0" y="-57149"/>
            <a:chExt cx="10043809" cy="1796144"/>
          </a:xfrm>
        </p:grpSpPr>
        <p:grpSp>
          <p:nvGrpSpPr>
            <p:cNvPr id="40" name="Group 40"/>
            <p:cNvGrpSpPr/>
            <p:nvPr/>
          </p:nvGrpSpPr>
          <p:grpSpPr>
            <a:xfrm>
              <a:off x="0" y="0"/>
              <a:ext cx="1604118" cy="1604118"/>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73EC"/>
              </a:solidFill>
            </p:spPr>
          </p:sp>
          <p:sp>
            <p:nvSpPr>
              <p:cNvPr id="42" name="TextBox 42"/>
              <p:cNvSpPr txBox="1"/>
              <p:nvPr/>
            </p:nvSpPr>
            <p:spPr>
              <a:xfrm>
                <a:off x="76200" y="9525"/>
                <a:ext cx="660400" cy="727075"/>
              </a:xfrm>
              <a:prstGeom prst="rect">
                <a:avLst/>
              </a:prstGeom>
            </p:spPr>
            <p:txBody>
              <a:bodyPr lIns="42005" tIns="42005" rIns="42005" bIns="42005" rtlCol="0" anchor="ctr"/>
              <a:lstStyle/>
              <a:p>
                <a:pPr algn="ctr">
                  <a:lnSpc>
                    <a:spcPts val="2480"/>
                  </a:lnSpc>
                </a:pPr>
                <a:endParaRPr sz="1350" dirty="0"/>
              </a:p>
            </p:txBody>
          </p:sp>
        </p:grpSp>
        <p:sp>
          <p:nvSpPr>
            <p:cNvPr id="43" name="Freeform 43"/>
            <p:cNvSpPr/>
            <p:nvPr/>
          </p:nvSpPr>
          <p:spPr>
            <a:xfrm>
              <a:off x="388529" y="388529"/>
              <a:ext cx="827060" cy="827060"/>
            </a:xfrm>
            <a:custGeom>
              <a:avLst/>
              <a:gdLst/>
              <a:ahLst/>
              <a:cxnLst/>
              <a:rect l="l" t="t" r="r" b="b"/>
              <a:pathLst>
                <a:path w="827060" h="827060">
                  <a:moveTo>
                    <a:pt x="0" y="0"/>
                  </a:moveTo>
                  <a:lnTo>
                    <a:pt x="827060" y="0"/>
                  </a:lnTo>
                  <a:lnTo>
                    <a:pt x="827060" y="827060"/>
                  </a:lnTo>
                  <a:lnTo>
                    <a:pt x="0" y="8270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4" name="TextBox 44"/>
            <p:cNvSpPr txBox="1"/>
            <p:nvPr/>
          </p:nvSpPr>
          <p:spPr>
            <a:xfrm>
              <a:off x="2480419" y="-57149"/>
              <a:ext cx="7086638" cy="571895"/>
            </a:xfrm>
            <a:prstGeom prst="rect">
              <a:avLst/>
            </a:prstGeom>
          </p:spPr>
          <p:txBody>
            <a:bodyPr lIns="0" tIns="0" rIns="0" bIns="0" rtlCol="0" anchor="t">
              <a:spAutoFit/>
            </a:bodyPr>
            <a:lstStyle/>
            <a:p>
              <a:pPr>
                <a:lnSpc>
                  <a:spcPts val="2516"/>
                </a:lnSpc>
                <a:spcBef>
                  <a:spcPct val="0"/>
                </a:spcBef>
              </a:pPr>
              <a:r>
                <a:rPr lang="en-US" sz="2400" b="1" spc="76" dirty="0">
                  <a:solidFill>
                    <a:srgbClr val="1473EC"/>
                  </a:solidFill>
                  <a:latin typeface="Calibri" panose="020F0502020204030204" pitchFamily="34" charset="0"/>
                  <a:ea typeface="Calibri" panose="020F0502020204030204" pitchFamily="34" charset="0"/>
                  <a:cs typeface="Calibri" panose="020F0502020204030204" pitchFamily="34" charset="0"/>
                </a:rPr>
                <a:t>EARLY INTERVENTION</a:t>
              </a:r>
            </a:p>
          </p:txBody>
        </p:sp>
        <p:sp>
          <p:nvSpPr>
            <p:cNvPr id="45" name="TextBox 45"/>
            <p:cNvSpPr txBox="1"/>
            <p:nvPr/>
          </p:nvSpPr>
          <p:spPr>
            <a:xfrm>
              <a:off x="2438553" y="541402"/>
              <a:ext cx="7605256" cy="1197593"/>
            </a:xfrm>
            <a:prstGeom prst="rect">
              <a:avLst/>
            </a:prstGeom>
          </p:spPr>
          <p:txBody>
            <a:bodyPr lIns="0" tIns="0" rIns="0" bIns="0" rtlCol="0" anchor="t">
              <a:spAutoFit/>
            </a:bodyPr>
            <a:lstStyle/>
            <a:p>
              <a:pPr>
                <a:lnSpc>
                  <a:spcPts val="2700"/>
                </a:lnSpc>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Versions for any stage of a relationship or single individuals</a:t>
              </a:r>
            </a:p>
          </p:txBody>
        </p:sp>
      </p:grpSp>
      <p:sp>
        <p:nvSpPr>
          <p:cNvPr id="50" name="Slide Number Placeholder 49">
            <a:extLst>
              <a:ext uri="{FF2B5EF4-FFF2-40B4-BE49-F238E27FC236}">
                <a16:creationId xmlns:a16="http://schemas.microsoft.com/office/drawing/2014/main" id="{B0766D9D-8401-4646-A9DA-7D37624D5A83}"/>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12577" y="1109988"/>
            <a:ext cx="6567810" cy="8499519"/>
          </a:xfrm>
          <a:custGeom>
            <a:avLst/>
            <a:gdLst/>
            <a:ahLst/>
            <a:cxnLst/>
            <a:rect l="l" t="t" r="r" b="b"/>
            <a:pathLst>
              <a:path w="8757080" h="11332692">
                <a:moveTo>
                  <a:pt x="0" y="0"/>
                </a:moveTo>
                <a:lnTo>
                  <a:pt x="8757081" y="0"/>
                </a:lnTo>
                <a:lnTo>
                  <a:pt x="8757081" y="11332692"/>
                </a:lnTo>
                <a:lnTo>
                  <a:pt x="0" y="11332692"/>
                </a:lnTo>
                <a:lnTo>
                  <a:pt x="0" y="0"/>
                </a:lnTo>
                <a:close/>
              </a:path>
            </a:pathLst>
          </a:custGeom>
          <a:blipFill>
            <a:blip r:embed="rId3"/>
            <a:stretch>
              <a:fillRect/>
            </a:stretch>
          </a:blipFill>
          <a:ln w="19050" cap="sq">
            <a:solidFill>
              <a:srgbClr val="7F8083"/>
            </a:solidFill>
            <a:prstDash val="solid"/>
            <a:miter/>
          </a:ln>
        </p:spPr>
      </p:sp>
      <p:grpSp>
        <p:nvGrpSpPr>
          <p:cNvPr id="3" name="Group 3"/>
          <p:cNvGrpSpPr/>
          <p:nvPr/>
        </p:nvGrpSpPr>
        <p:grpSpPr>
          <a:xfrm>
            <a:off x="7130194" y="4388232"/>
            <a:ext cx="5307009" cy="441706"/>
            <a:chOff x="0" y="0"/>
            <a:chExt cx="1863641" cy="155112"/>
          </a:xfrm>
        </p:grpSpPr>
        <p:sp>
          <p:nvSpPr>
            <p:cNvPr id="4" name="Freeform 4"/>
            <p:cNvSpPr/>
            <p:nvPr/>
          </p:nvSpPr>
          <p:spPr>
            <a:xfrm>
              <a:off x="0" y="0"/>
              <a:ext cx="1863641" cy="155112"/>
            </a:xfrm>
            <a:custGeom>
              <a:avLst/>
              <a:gdLst/>
              <a:ahLst/>
              <a:cxnLst/>
              <a:rect l="l" t="t" r="r" b="b"/>
              <a:pathLst>
                <a:path w="1863641" h="155112">
                  <a:moveTo>
                    <a:pt x="55800" y="0"/>
                  </a:moveTo>
                  <a:lnTo>
                    <a:pt x="1807842" y="0"/>
                  </a:lnTo>
                  <a:cubicBezTo>
                    <a:pt x="1838659" y="0"/>
                    <a:pt x="1863641" y="24982"/>
                    <a:pt x="1863641" y="55800"/>
                  </a:cubicBezTo>
                  <a:lnTo>
                    <a:pt x="1863641" y="99312"/>
                  </a:lnTo>
                  <a:cubicBezTo>
                    <a:pt x="1863641" y="114111"/>
                    <a:pt x="1857762" y="128304"/>
                    <a:pt x="1847298" y="138769"/>
                  </a:cubicBezTo>
                  <a:cubicBezTo>
                    <a:pt x="1836833" y="149233"/>
                    <a:pt x="1822640" y="155112"/>
                    <a:pt x="1807842" y="155112"/>
                  </a:cubicBezTo>
                  <a:lnTo>
                    <a:pt x="55800" y="155112"/>
                  </a:lnTo>
                  <a:cubicBezTo>
                    <a:pt x="41001" y="155112"/>
                    <a:pt x="26808" y="149233"/>
                    <a:pt x="16343" y="138769"/>
                  </a:cubicBezTo>
                  <a:cubicBezTo>
                    <a:pt x="5879" y="128304"/>
                    <a:pt x="0" y="114111"/>
                    <a:pt x="0" y="99312"/>
                  </a:cubicBezTo>
                  <a:lnTo>
                    <a:pt x="0" y="55800"/>
                  </a:lnTo>
                  <a:cubicBezTo>
                    <a:pt x="0" y="41001"/>
                    <a:pt x="5879" y="26808"/>
                    <a:pt x="16343" y="16343"/>
                  </a:cubicBezTo>
                  <a:cubicBezTo>
                    <a:pt x="26808" y="5879"/>
                    <a:pt x="41001" y="0"/>
                    <a:pt x="55800" y="0"/>
                  </a:cubicBezTo>
                  <a:close/>
                </a:path>
              </a:pathLst>
            </a:custGeom>
            <a:solidFill>
              <a:srgbClr val="2AD2C5">
                <a:alpha val="29804"/>
              </a:srgbClr>
            </a:solidFill>
          </p:spPr>
        </p:sp>
        <p:sp>
          <p:nvSpPr>
            <p:cNvPr id="5" name="TextBox 5"/>
            <p:cNvSpPr txBox="1"/>
            <p:nvPr/>
          </p:nvSpPr>
          <p:spPr>
            <a:xfrm>
              <a:off x="0" y="28575"/>
              <a:ext cx="1863641" cy="126537"/>
            </a:xfrm>
            <a:prstGeom prst="rect">
              <a:avLst/>
            </a:prstGeom>
          </p:spPr>
          <p:txBody>
            <a:bodyPr lIns="38100" tIns="38100" rIns="38100" bIns="38100" rtlCol="0" anchor="ctr"/>
            <a:lstStyle/>
            <a:p>
              <a:pPr algn="ctr">
                <a:lnSpc>
                  <a:spcPts val="1962"/>
                </a:lnSpc>
              </a:pPr>
              <a:endParaRPr sz="1350" dirty="0"/>
            </a:p>
          </p:txBody>
        </p:sp>
      </p:grpSp>
      <p:grpSp>
        <p:nvGrpSpPr>
          <p:cNvPr id="6" name="Group 6"/>
          <p:cNvGrpSpPr/>
          <p:nvPr/>
        </p:nvGrpSpPr>
        <p:grpSpPr>
          <a:xfrm>
            <a:off x="7130194" y="5103985"/>
            <a:ext cx="5319794" cy="293061"/>
            <a:chOff x="0" y="0"/>
            <a:chExt cx="1868130" cy="102913"/>
          </a:xfrm>
        </p:grpSpPr>
        <p:sp>
          <p:nvSpPr>
            <p:cNvPr id="7" name="Freeform 7"/>
            <p:cNvSpPr/>
            <p:nvPr/>
          </p:nvSpPr>
          <p:spPr>
            <a:xfrm>
              <a:off x="0" y="0"/>
              <a:ext cx="1868130" cy="102913"/>
            </a:xfrm>
            <a:custGeom>
              <a:avLst/>
              <a:gdLst/>
              <a:ahLst/>
              <a:cxnLst/>
              <a:rect l="l" t="t" r="r" b="b"/>
              <a:pathLst>
                <a:path w="1868130" h="102913">
                  <a:moveTo>
                    <a:pt x="51457" y="0"/>
                  </a:moveTo>
                  <a:lnTo>
                    <a:pt x="1816674" y="0"/>
                  </a:lnTo>
                  <a:cubicBezTo>
                    <a:pt x="1845092" y="0"/>
                    <a:pt x="1868130" y="23038"/>
                    <a:pt x="1868130" y="51457"/>
                  </a:cubicBezTo>
                  <a:lnTo>
                    <a:pt x="1868130" y="51457"/>
                  </a:lnTo>
                  <a:cubicBezTo>
                    <a:pt x="1868130" y="65104"/>
                    <a:pt x="1862709" y="78192"/>
                    <a:pt x="1853059" y="87842"/>
                  </a:cubicBezTo>
                  <a:cubicBezTo>
                    <a:pt x="1843409" y="97492"/>
                    <a:pt x="1830321" y="102913"/>
                    <a:pt x="1816674" y="102913"/>
                  </a:cubicBezTo>
                  <a:lnTo>
                    <a:pt x="51457" y="102913"/>
                  </a:lnTo>
                  <a:cubicBezTo>
                    <a:pt x="23038" y="102913"/>
                    <a:pt x="0" y="79875"/>
                    <a:pt x="0" y="51457"/>
                  </a:cubicBezTo>
                  <a:lnTo>
                    <a:pt x="0" y="51457"/>
                  </a:lnTo>
                  <a:cubicBezTo>
                    <a:pt x="0" y="23038"/>
                    <a:pt x="23038" y="0"/>
                    <a:pt x="51457" y="0"/>
                  </a:cubicBezTo>
                  <a:close/>
                </a:path>
              </a:pathLst>
            </a:custGeom>
            <a:solidFill>
              <a:srgbClr val="1473EC">
                <a:alpha val="29804"/>
              </a:srgbClr>
            </a:solidFill>
          </p:spPr>
        </p:sp>
        <p:sp>
          <p:nvSpPr>
            <p:cNvPr id="8" name="TextBox 8"/>
            <p:cNvSpPr txBox="1"/>
            <p:nvPr/>
          </p:nvSpPr>
          <p:spPr>
            <a:xfrm>
              <a:off x="0" y="28575"/>
              <a:ext cx="1868130" cy="74338"/>
            </a:xfrm>
            <a:prstGeom prst="rect">
              <a:avLst/>
            </a:prstGeom>
          </p:spPr>
          <p:txBody>
            <a:bodyPr lIns="38100" tIns="38100" rIns="38100" bIns="38100" rtlCol="0" anchor="ctr"/>
            <a:lstStyle/>
            <a:p>
              <a:pPr algn="ctr">
                <a:lnSpc>
                  <a:spcPts val="1962"/>
                </a:lnSpc>
              </a:pPr>
              <a:endParaRPr sz="1350" dirty="0"/>
            </a:p>
          </p:txBody>
        </p:sp>
      </p:grpSp>
      <p:grpSp>
        <p:nvGrpSpPr>
          <p:cNvPr id="9" name="Group 9"/>
          <p:cNvGrpSpPr/>
          <p:nvPr/>
        </p:nvGrpSpPr>
        <p:grpSpPr>
          <a:xfrm>
            <a:off x="7136586" y="5411334"/>
            <a:ext cx="5319794" cy="413407"/>
            <a:chOff x="0" y="0"/>
            <a:chExt cx="1868130" cy="145174"/>
          </a:xfrm>
        </p:grpSpPr>
        <p:sp>
          <p:nvSpPr>
            <p:cNvPr id="10" name="Freeform 10"/>
            <p:cNvSpPr/>
            <p:nvPr/>
          </p:nvSpPr>
          <p:spPr>
            <a:xfrm>
              <a:off x="0" y="0"/>
              <a:ext cx="1868130" cy="145174"/>
            </a:xfrm>
            <a:custGeom>
              <a:avLst/>
              <a:gdLst/>
              <a:ahLst/>
              <a:cxnLst/>
              <a:rect l="l" t="t" r="r" b="b"/>
              <a:pathLst>
                <a:path w="1868130" h="145174">
                  <a:moveTo>
                    <a:pt x="55665" y="0"/>
                  </a:moveTo>
                  <a:lnTo>
                    <a:pt x="1812465" y="0"/>
                  </a:lnTo>
                  <a:cubicBezTo>
                    <a:pt x="1843208" y="0"/>
                    <a:pt x="1868130" y="24922"/>
                    <a:pt x="1868130" y="55665"/>
                  </a:cubicBezTo>
                  <a:lnTo>
                    <a:pt x="1868130" y="89509"/>
                  </a:lnTo>
                  <a:cubicBezTo>
                    <a:pt x="1868130" y="104272"/>
                    <a:pt x="1862266" y="118431"/>
                    <a:pt x="1851826" y="128870"/>
                  </a:cubicBezTo>
                  <a:cubicBezTo>
                    <a:pt x="1841387" y="139310"/>
                    <a:pt x="1827228" y="145174"/>
                    <a:pt x="1812465" y="145174"/>
                  </a:cubicBezTo>
                  <a:lnTo>
                    <a:pt x="55665" y="145174"/>
                  </a:lnTo>
                  <a:cubicBezTo>
                    <a:pt x="40902" y="145174"/>
                    <a:pt x="26743" y="139310"/>
                    <a:pt x="16304" y="128870"/>
                  </a:cubicBezTo>
                  <a:cubicBezTo>
                    <a:pt x="5865" y="118431"/>
                    <a:pt x="0" y="104272"/>
                    <a:pt x="0" y="89509"/>
                  </a:cubicBezTo>
                  <a:lnTo>
                    <a:pt x="0" y="55665"/>
                  </a:lnTo>
                  <a:cubicBezTo>
                    <a:pt x="0" y="40902"/>
                    <a:pt x="5865" y="26743"/>
                    <a:pt x="16304" y="16304"/>
                  </a:cubicBezTo>
                  <a:cubicBezTo>
                    <a:pt x="26743" y="5865"/>
                    <a:pt x="40902" y="0"/>
                    <a:pt x="55665" y="0"/>
                  </a:cubicBezTo>
                  <a:close/>
                </a:path>
              </a:pathLst>
            </a:custGeom>
            <a:solidFill>
              <a:srgbClr val="FF9E1A">
                <a:alpha val="29804"/>
              </a:srgbClr>
            </a:solidFill>
          </p:spPr>
        </p:sp>
        <p:sp>
          <p:nvSpPr>
            <p:cNvPr id="11" name="TextBox 11"/>
            <p:cNvSpPr txBox="1"/>
            <p:nvPr/>
          </p:nvSpPr>
          <p:spPr>
            <a:xfrm>
              <a:off x="0" y="28575"/>
              <a:ext cx="1868130" cy="116599"/>
            </a:xfrm>
            <a:prstGeom prst="rect">
              <a:avLst/>
            </a:prstGeom>
          </p:spPr>
          <p:txBody>
            <a:bodyPr lIns="38100" tIns="38100" rIns="38100" bIns="38100" rtlCol="0" anchor="ctr"/>
            <a:lstStyle/>
            <a:p>
              <a:pPr algn="ctr">
                <a:lnSpc>
                  <a:spcPts val="1962"/>
                </a:lnSpc>
              </a:pPr>
              <a:endParaRPr sz="1350" dirty="0"/>
            </a:p>
          </p:txBody>
        </p:sp>
      </p:grpSp>
      <p:grpSp>
        <p:nvGrpSpPr>
          <p:cNvPr id="12" name="Group 12"/>
          <p:cNvGrpSpPr/>
          <p:nvPr/>
        </p:nvGrpSpPr>
        <p:grpSpPr>
          <a:xfrm>
            <a:off x="7136586" y="5839028"/>
            <a:ext cx="5319794" cy="413407"/>
            <a:chOff x="0" y="0"/>
            <a:chExt cx="1868130" cy="145174"/>
          </a:xfrm>
        </p:grpSpPr>
        <p:sp>
          <p:nvSpPr>
            <p:cNvPr id="13" name="Freeform 13"/>
            <p:cNvSpPr/>
            <p:nvPr/>
          </p:nvSpPr>
          <p:spPr>
            <a:xfrm>
              <a:off x="0" y="0"/>
              <a:ext cx="1868130" cy="145174"/>
            </a:xfrm>
            <a:custGeom>
              <a:avLst/>
              <a:gdLst/>
              <a:ahLst/>
              <a:cxnLst/>
              <a:rect l="l" t="t" r="r" b="b"/>
              <a:pathLst>
                <a:path w="1868130" h="145174">
                  <a:moveTo>
                    <a:pt x="55665" y="0"/>
                  </a:moveTo>
                  <a:lnTo>
                    <a:pt x="1812465" y="0"/>
                  </a:lnTo>
                  <a:cubicBezTo>
                    <a:pt x="1843208" y="0"/>
                    <a:pt x="1868130" y="24922"/>
                    <a:pt x="1868130" y="55665"/>
                  </a:cubicBezTo>
                  <a:lnTo>
                    <a:pt x="1868130" y="89509"/>
                  </a:lnTo>
                  <a:cubicBezTo>
                    <a:pt x="1868130" y="104272"/>
                    <a:pt x="1862266" y="118431"/>
                    <a:pt x="1851826" y="128870"/>
                  </a:cubicBezTo>
                  <a:cubicBezTo>
                    <a:pt x="1841387" y="139310"/>
                    <a:pt x="1827228" y="145174"/>
                    <a:pt x="1812465" y="145174"/>
                  </a:cubicBezTo>
                  <a:lnTo>
                    <a:pt x="55665" y="145174"/>
                  </a:lnTo>
                  <a:cubicBezTo>
                    <a:pt x="40902" y="145174"/>
                    <a:pt x="26743" y="139310"/>
                    <a:pt x="16304" y="128870"/>
                  </a:cubicBezTo>
                  <a:cubicBezTo>
                    <a:pt x="5865" y="118431"/>
                    <a:pt x="0" y="104272"/>
                    <a:pt x="0" y="89509"/>
                  </a:cubicBezTo>
                  <a:lnTo>
                    <a:pt x="0" y="55665"/>
                  </a:lnTo>
                  <a:cubicBezTo>
                    <a:pt x="0" y="40902"/>
                    <a:pt x="5865" y="26743"/>
                    <a:pt x="16304" y="16304"/>
                  </a:cubicBezTo>
                  <a:cubicBezTo>
                    <a:pt x="26743" y="5865"/>
                    <a:pt x="40902" y="0"/>
                    <a:pt x="55665" y="0"/>
                  </a:cubicBezTo>
                  <a:close/>
                </a:path>
              </a:pathLst>
            </a:custGeom>
            <a:solidFill>
              <a:srgbClr val="0D1D41">
                <a:alpha val="29804"/>
              </a:srgbClr>
            </a:solidFill>
          </p:spPr>
        </p:sp>
        <p:sp>
          <p:nvSpPr>
            <p:cNvPr id="14" name="TextBox 14"/>
            <p:cNvSpPr txBox="1"/>
            <p:nvPr/>
          </p:nvSpPr>
          <p:spPr>
            <a:xfrm>
              <a:off x="0" y="28575"/>
              <a:ext cx="1868130" cy="116599"/>
            </a:xfrm>
            <a:prstGeom prst="rect">
              <a:avLst/>
            </a:prstGeom>
          </p:spPr>
          <p:txBody>
            <a:bodyPr lIns="38100" tIns="38100" rIns="38100" bIns="38100" rtlCol="0" anchor="ctr"/>
            <a:lstStyle/>
            <a:p>
              <a:pPr algn="ctr">
                <a:lnSpc>
                  <a:spcPts val="1962"/>
                </a:lnSpc>
              </a:pPr>
              <a:endParaRPr sz="1350" dirty="0"/>
            </a:p>
          </p:txBody>
        </p:sp>
      </p:grpSp>
      <p:grpSp>
        <p:nvGrpSpPr>
          <p:cNvPr id="15" name="Group 15"/>
          <p:cNvGrpSpPr/>
          <p:nvPr/>
        </p:nvGrpSpPr>
        <p:grpSpPr>
          <a:xfrm>
            <a:off x="7136586" y="6266722"/>
            <a:ext cx="5319794" cy="293061"/>
            <a:chOff x="0" y="0"/>
            <a:chExt cx="1868130" cy="102913"/>
          </a:xfrm>
        </p:grpSpPr>
        <p:sp>
          <p:nvSpPr>
            <p:cNvPr id="16" name="Freeform 16"/>
            <p:cNvSpPr/>
            <p:nvPr/>
          </p:nvSpPr>
          <p:spPr>
            <a:xfrm>
              <a:off x="0" y="0"/>
              <a:ext cx="1868130" cy="102913"/>
            </a:xfrm>
            <a:custGeom>
              <a:avLst/>
              <a:gdLst/>
              <a:ahLst/>
              <a:cxnLst/>
              <a:rect l="l" t="t" r="r" b="b"/>
              <a:pathLst>
                <a:path w="1868130" h="102913">
                  <a:moveTo>
                    <a:pt x="51457" y="0"/>
                  </a:moveTo>
                  <a:lnTo>
                    <a:pt x="1816674" y="0"/>
                  </a:lnTo>
                  <a:cubicBezTo>
                    <a:pt x="1845092" y="0"/>
                    <a:pt x="1868130" y="23038"/>
                    <a:pt x="1868130" y="51457"/>
                  </a:cubicBezTo>
                  <a:lnTo>
                    <a:pt x="1868130" y="51457"/>
                  </a:lnTo>
                  <a:cubicBezTo>
                    <a:pt x="1868130" y="65104"/>
                    <a:pt x="1862709" y="78192"/>
                    <a:pt x="1853059" y="87842"/>
                  </a:cubicBezTo>
                  <a:cubicBezTo>
                    <a:pt x="1843409" y="97492"/>
                    <a:pt x="1830321" y="102913"/>
                    <a:pt x="1816674" y="102913"/>
                  </a:cubicBezTo>
                  <a:lnTo>
                    <a:pt x="51457" y="102913"/>
                  </a:lnTo>
                  <a:cubicBezTo>
                    <a:pt x="23038" y="102913"/>
                    <a:pt x="0" y="79875"/>
                    <a:pt x="0" y="51457"/>
                  </a:cubicBezTo>
                  <a:lnTo>
                    <a:pt x="0" y="51457"/>
                  </a:lnTo>
                  <a:cubicBezTo>
                    <a:pt x="0" y="23038"/>
                    <a:pt x="23038" y="0"/>
                    <a:pt x="51457" y="0"/>
                  </a:cubicBezTo>
                  <a:close/>
                </a:path>
              </a:pathLst>
            </a:custGeom>
            <a:solidFill>
              <a:srgbClr val="2AD2C5">
                <a:alpha val="29804"/>
              </a:srgbClr>
            </a:solidFill>
          </p:spPr>
        </p:sp>
        <p:sp>
          <p:nvSpPr>
            <p:cNvPr id="17" name="TextBox 17"/>
            <p:cNvSpPr txBox="1"/>
            <p:nvPr/>
          </p:nvSpPr>
          <p:spPr>
            <a:xfrm>
              <a:off x="0" y="28575"/>
              <a:ext cx="1868130" cy="74338"/>
            </a:xfrm>
            <a:prstGeom prst="rect">
              <a:avLst/>
            </a:prstGeom>
          </p:spPr>
          <p:txBody>
            <a:bodyPr lIns="38100" tIns="38100" rIns="38100" bIns="38100" rtlCol="0" anchor="ctr"/>
            <a:lstStyle/>
            <a:p>
              <a:pPr algn="ctr">
                <a:lnSpc>
                  <a:spcPts val="1962"/>
                </a:lnSpc>
              </a:pPr>
              <a:endParaRPr sz="1350" dirty="0"/>
            </a:p>
          </p:txBody>
        </p:sp>
      </p:grpSp>
      <p:grpSp>
        <p:nvGrpSpPr>
          <p:cNvPr id="18" name="Group 18"/>
          <p:cNvGrpSpPr/>
          <p:nvPr/>
        </p:nvGrpSpPr>
        <p:grpSpPr>
          <a:xfrm>
            <a:off x="1212061" y="3623015"/>
            <a:ext cx="4331216" cy="649875"/>
            <a:chOff x="0" y="0"/>
            <a:chExt cx="7699938" cy="1155333"/>
          </a:xfrm>
        </p:grpSpPr>
        <p:grpSp>
          <p:nvGrpSpPr>
            <p:cNvPr id="19" name="Group 19"/>
            <p:cNvGrpSpPr/>
            <p:nvPr/>
          </p:nvGrpSpPr>
          <p:grpSpPr>
            <a:xfrm>
              <a:off x="0" y="0"/>
              <a:ext cx="7699938" cy="1155333"/>
              <a:chOff x="0" y="0"/>
              <a:chExt cx="1520975" cy="228214"/>
            </a:xfrm>
          </p:grpSpPr>
          <p:sp>
            <p:nvSpPr>
              <p:cNvPr id="20" name="Freeform 20"/>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2AD2C5">
                  <a:alpha val="60000"/>
                </a:srgbClr>
              </a:solidFill>
            </p:spPr>
          </p:sp>
          <p:sp>
            <p:nvSpPr>
              <p:cNvPr id="21" name="TextBox 21"/>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22" name="TextBox 22"/>
            <p:cNvSpPr txBox="1"/>
            <p:nvPr/>
          </p:nvSpPr>
          <p:spPr>
            <a:xfrm>
              <a:off x="795170" y="289502"/>
              <a:ext cx="6109599" cy="547842"/>
            </a:xfrm>
            <a:prstGeom prst="rect">
              <a:avLst/>
            </a:prstGeom>
          </p:spPr>
          <p:txBody>
            <a:bodyPr lIns="0" tIns="0" rIns="0" bIns="0" rtlCol="0" anchor="t">
              <a:spAutoFit/>
            </a:bodyPr>
            <a:lstStyle/>
            <a:p>
              <a:pPr algn="ctr">
                <a:lnSpc>
                  <a:spcPts val="2516"/>
                </a:lnSpc>
                <a:spcBef>
                  <a:spcPct val="0"/>
                </a:spcBef>
              </a:pPr>
              <a:r>
                <a:rPr lang="en-US" sz="2000" b="1" spc="76" dirty="0">
                  <a:solidFill>
                    <a:srgbClr val="101010"/>
                  </a:solidFill>
                  <a:latin typeface="Calibri" panose="020F0502020204030204" pitchFamily="34" charset="0"/>
                  <a:ea typeface="Calibri" panose="020F0502020204030204" pitchFamily="34" charset="0"/>
                  <a:cs typeface="Calibri" panose="020F0502020204030204" pitchFamily="34" charset="0"/>
                </a:rPr>
                <a:t>Healthy Relationships</a:t>
              </a:r>
            </a:p>
          </p:txBody>
        </p:sp>
      </p:grpSp>
      <p:grpSp>
        <p:nvGrpSpPr>
          <p:cNvPr id="23" name="Group 23"/>
          <p:cNvGrpSpPr/>
          <p:nvPr/>
        </p:nvGrpSpPr>
        <p:grpSpPr>
          <a:xfrm>
            <a:off x="1212061" y="4456346"/>
            <a:ext cx="4331216" cy="649875"/>
            <a:chOff x="0" y="0"/>
            <a:chExt cx="7699938" cy="1155333"/>
          </a:xfrm>
        </p:grpSpPr>
        <p:grpSp>
          <p:nvGrpSpPr>
            <p:cNvPr id="24" name="Group 24"/>
            <p:cNvGrpSpPr/>
            <p:nvPr/>
          </p:nvGrpSpPr>
          <p:grpSpPr>
            <a:xfrm>
              <a:off x="0" y="0"/>
              <a:ext cx="7699938" cy="1155333"/>
              <a:chOff x="0" y="0"/>
              <a:chExt cx="1520975" cy="228214"/>
            </a:xfrm>
          </p:grpSpPr>
          <p:sp>
            <p:nvSpPr>
              <p:cNvPr id="25" name="Freeform 25"/>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1473EC">
                  <a:alpha val="60000"/>
                </a:srgbClr>
              </a:solidFill>
            </p:spPr>
          </p:sp>
          <p:sp>
            <p:nvSpPr>
              <p:cNvPr id="26" name="TextBox 26"/>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27" name="TextBox 27"/>
            <p:cNvSpPr txBox="1"/>
            <p:nvPr/>
          </p:nvSpPr>
          <p:spPr>
            <a:xfrm>
              <a:off x="795170" y="289502"/>
              <a:ext cx="6109599" cy="547842"/>
            </a:xfrm>
            <a:prstGeom prst="rect">
              <a:avLst/>
            </a:prstGeom>
          </p:spPr>
          <p:txBody>
            <a:bodyPr lIns="0" tIns="0" rIns="0" bIns="0" rtlCol="0" anchor="t">
              <a:spAutoFit/>
            </a:bodyPr>
            <a:lstStyle/>
            <a:p>
              <a:pPr algn="ctr">
                <a:lnSpc>
                  <a:spcPts val="2516"/>
                </a:lnSpc>
                <a:spcBef>
                  <a:spcPct val="0"/>
                </a:spcBef>
              </a:pPr>
              <a:r>
                <a:rPr lang="en-US" sz="2000" b="1" spc="76" dirty="0">
                  <a:solidFill>
                    <a:srgbClr val="101010"/>
                  </a:solidFill>
                  <a:latin typeface="Calibri" panose="020F0502020204030204" pitchFamily="34" charset="0"/>
                  <a:ea typeface="Calibri" panose="020F0502020204030204" pitchFamily="34" charset="0"/>
                  <a:cs typeface="Calibri" panose="020F0502020204030204" pitchFamily="34" charset="0"/>
                </a:rPr>
                <a:t>Healthy Coping</a:t>
              </a:r>
            </a:p>
          </p:txBody>
        </p:sp>
      </p:grpSp>
      <p:grpSp>
        <p:nvGrpSpPr>
          <p:cNvPr id="28" name="Group 28"/>
          <p:cNvGrpSpPr/>
          <p:nvPr/>
        </p:nvGrpSpPr>
        <p:grpSpPr>
          <a:xfrm>
            <a:off x="1212061" y="5291959"/>
            <a:ext cx="4331216" cy="649875"/>
            <a:chOff x="0" y="0"/>
            <a:chExt cx="7699938" cy="1155333"/>
          </a:xfrm>
        </p:grpSpPr>
        <p:grpSp>
          <p:nvGrpSpPr>
            <p:cNvPr id="29" name="Group 29"/>
            <p:cNvGrpSpPr/>
            <p:nvPr/>
          </p:nvGrpSpPr>
          <p:grpSpPr>
            <a:xfrm>
              <a:off x="0" y="0"/>
              <a:ext cx="7699938" cy="1155333"/>
              <a:chOff x="0" y="0"/>
              <a:chExt cx="1520975" cy="228214"/>
            </a:xfrm>
          </p:grpSpPr>
          <p:sp>
            <p:nvSpPr>
              <p:cNvPr id="30" name="Freeform 30"/>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FF9E1A">
                  <a:alpha val="60000"/>
                </a:srgbClr>
              </a:solidFill>
            </p:spPr>
          </p:sp>
          <p:sp>
            <p:nvSpPr>
              <p:cNvPr id="31" name="TextBox 31"/>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32" name="TextBox 32"/>
            <p:cNvSpPr txBox="1"/>
            <p:nvPr/>
          </p:nvSpPr>
          <p:spPr>
            <a:xfrm>
              <a:off x="795170" y="289502"/>
              <a:ext cx="6109599" cy="547842"/>
            </a:xfrm>
            <a:prstGeom prst="rect">
              <a:avLst/>
            </a:prstGeom>
          </p:spPr>
          <p:txBody>
            <a:bodyPr lIns="0" tIns="0" rIns="0" bIns="0" rtlCol="0" anchor="t">
              <a:spAutoFit/>
            </a:bodyPr>
            <a:lstStyle/>
            <a:p>
              <a:pPr algn="ctr">
                <a:lnSpc>
                  <a:spcPts val="2516"/>
                </a:lnSpc>
                <a:spcBef>
                  <a:spcPct val="0"/>
                </a:spcBef>
              </a:pPr>
              <a:r>
                <a:rPr lang="en-US" sz="2000" b="1" spc="76" dirty="0">
                  <a:solidFill>
                    <a:srgbClr val="101010"/>
                  </a:solidFill>
                  <a:latin typeface="Calibri" panose="020F0502020204030204" pitchFamily="34" charset="0"/>
                  <a:ea typeface="Calibri" panose="020F0502020204030204" pitchFamily="34" charset="0"/>
                  <a:cs typeface="Calibri" panose="020F0502020204030204" pitchFamily="34" charset="0"/>
                </a:rPr>
                <a:t>Emotional Intelligence</a:t>
              </a:r>
            </a:p>
          </p:txBody>
        </p:sp>
      </p:grpSp>
      <p:grpSp>
        <p:nvGrpSpPr>
          <p:cNvPr id="33" name="Group 33"/>
          <p:cNvGrpSpPr/>
          <p:nvPr/>
        </p:nvGrpSpPr>
        <p:grpSpPr>
          <a:xfrm>
            <a:off x="1212061" y="6127571"/>
            <a:ext cx="4331216" cy="649875"/>
            <a:chOff x="0" y="0"/>
            <a:chExt cx="7699938" cy="1155333"/>
          </a:xfrm>
        </p:grpSpPr>
        <p:grpSp>
          <p:nvGrpSpPr>
            <p:cNvPr id="34" name="Group 34"/>
            <p:cNvGrpSpPr/>
            <p:nvPr/>
          </p:nvGrpSpPr>
          <p:grpSpPr>
            <a:xfrm>
              <a:off x="0" y="0"/>
              <a:ext cx="7699938" cy="1155333"/>
              <a:chOff x="0" y="0"/>
              <a:chExt cx="1520975" cy="228214"/>
            </a:xfrm>
          </p:grpSpPr>
          <p:sp>
            <p:nvSpPr>
              <p:cNvPr id="35" name="Freeform 35"/>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0D1D41">
                  <a:alpha val="60000"/>
                </a:srgbClr>
              </a:solidFill>
            </p:spPr>
          </p:sp>
          <p:sp>
            <p:nvSpPr>
              <p:cNvPr id="36" name="TextBox 36"/>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37" name="TextBox 37"/>
            <p:cNvSpPr txBox="1"/>
            <p:nvPr/>
          </p:nvSpPr>
          <p:spPr>
            <a:xfrm>
              <a:off x="1015731" y="309244"/>
              <a:ext cx="6129531" cy="547842"/>
            </a:xfrm>
            <a:prstGeom prst="rect">
              <a:avLst/>
            </a:prstGeom>
          </p:spPr>
          <p:txBody>
            <a:bodyPr wrap="square" lIns="0" tIns="0" rIns="0" bIns="0" rtlCol="0" anchor="t">
              <a:spAutoFit/>
            </a:bodyPr>
            <a:lstStyle/>
            <a:p>
              <a:pPr algn="ctr">
                <a:lnSpc>
                  <a:spcPts val="2516"/>
                </a:lnSpc>
                <a:spcBef>
                  <a:spcPct val="0"/>
                </a:spcBef>
              </a:pPr>
              <a:r>
                <a:rPr lang="en-US" sz="2000" b="1" spc="76" dirty="0">
                  <a:solidFill>
                    <a:srgbClr val="101010"/>
                  </a:solidFill>
                  <a:latin typeface="Calibri" panose="020F0502020204030204" pitchFamily="34" charset="0"/>
                  <a:ea typeface="Calibri" panose="020F0502020204030204" pitchFamily="34" charset="0"/>
                  <a:cs typeface="Calibri" panose="020F0502020204030204" pitchFamily="34" charset="0"/>
                </a:rPr>
                <a:t>Effective Communication</a:t>
              </a:r>
            </a:p>
          </p:txBody>
        </p:sp>
      </p:grpSp>
      <p:grpSp>
        <p:nvGrpSpPr>
          <p:cNvPr id="38" name="Group 38"/>
          <p:cNvGrpSpPr/>
          <p:nvPr/>
        </p:nvGrpSpPr>
        <p:grpSpPr>
          <a:xfrm>
            <a:off x="1212061" y="6963183"/>
            <a:ext cx="4331216" cy="649875"/>
            <a:chOff x="0" y="0"/>
            <a:chExt cx="7699938" cy="1155333"/>
          </a:xfrm>
        </p:grpSpPr>
        <p:grpSp>
          <p:nvGrpSpPr>
            <p:cNvPr id="39" name="Group 39"/>
            <p:cNvGrpSpPr/>
            <p:nvPr/>
          </p:nvGrpSpPr>
          <p:grpSpPr>
            <a:xfrm>
              <a:off x="0" y="0"/>
              <a:ext cx="7699938" cy="1155333"/>
              <a:chOff x="0" y="0"/>
              <a:chExt cx="1520975" cy="228214"/>
            </a:xfrm>
          </p:grpSpPr>
          <p:sp>
            <p:nvSpPr>
              <p:cNvPr id="40" name="Freeform 40"/>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2AD2C5">
                  <a:alpha val="60000"/>
                </a:srgbClr>
              </a:solidFill>
            </p:spPr>
          </p:sp>
          <p:sp>
            <p:nvSpPr>
              <p:cNvPr id="41" name="TextBox 41"/>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42" name="TextBox 42"/>
            <p:cNvSpPr txBox="1"/>
            <p:nvPr/>
          </p:nvSpPr>
          <p:spPr>
            <a:xfrm>
              <a:off x="795170" y="289502"/>
              <a:ext cx="6109599" cy="547842"/>
            </a:xfrm>
            <a:prstGeom prst="rect">
              <a:avLst/>
            </a:prstGeom>
          </p:spPr>
          <p:txBody>
            <a:bodyPr lIns="0" tIns="0" rIns="0" bIns="0" rtlCol="0" anchor="t">
              <a:spAutoFit/>
            </a:bodyPr>
            <a:lstStyle/>
            <a:p>
              <a:pPr algn="ctr">
                <a:lnSpc>
                  <a:spcPts val="2516"/>
                </a:lnSpc>
                <a:spcBef>
                  <a:spcPct val="0"/>
                </a:spcBef>
              </a:pPr>
              <a:r>
                <a:rPr lang="en-US" sz="2000" b="1" spc="76" dirty="0">
                  <a:solidFill>
                    <a:srgbClr val="101010"/>
                  </a:solidFill>
                  <a:latin typeface="Calibri" panose="020F0502020204030204" pitchFamily="34" charset="0"/>
                  <a:ea typeface="Calibri" panose="020F0502020204030204" pitchFamily="34" charset="0"/>
                  <a:cs typeface="Calibri" panose="020F0502020204030204" pitchFamily="34" charset="0"/>
                </a:rPr>
                <a:t>Resilience</a:t>
              </a:r>
            </a:p>
          </p:txBody>
        </p:sp>
      </p:grpSp>
      <p:sp>
        <p:nvSpPr>
          <p:cNvPr id="43" name="AutoShape 43"/>
          <p:cNvSpPr/>
          <p:nvPr/>
        </p:nvSpPr>
        <p:spPr>
          <a:xfrm>
            <a:off x="5543277" y="3947952"/>
            <a:ext cx="1586917" cy="661133"/>
          </a:xfrm>
          <a:prstGeom prst="line">
            <a:avLst/>
          </a:prstGeom>
          <a:ln w="38100" cap="flat">
            <a:solidFill>
              <a:srgbClr val="000000"/>
            </a:solidFill>
            <a:prstDash val="solid"/>
            <a:headEnd type="none" w="sm" len="sm"/>
            <a:tailEnd type="none" w="sm" len="sm"/>
          </a:ln>
        </p:spPr>
      </p:sp>
      <p:sp>
        <p:nvSpPr>
          <p:cNvPr id="44" name="AutoShape 44"/>
          <p:cNvSpPr/>
          <p:nvPr/>
        </p:nvSpPr>
        <p:spPr>
          <a:xfrm>
            <a:off x="5543277" y="4781284"/>
            <a:ext cx="1586917" cy="469232"/>
          </a:xfrm>
          <a:prstGeom prst="line">
            <a:avLst/>
          </a:prstGeom>
          <a:ln w="38100" cap="flat">
            <a:solidFill>
              <a:srgbClr val="000000"/>
            </a:solidFill>
            <a:prstDash val="solid"/>
            <a:headEnd type="none" w="sm" len="sm"/>
            <a:tailEnd type="none" w="sm" len="sm"/>
          </a:ln>
        </p:spPr>
      </p:sp>
      <p:sp>
        <p:nvSpPr>
          <p:cNvPr id="45" name="AutoShape 45"/>
          <p:cNvSpPr/>
          <p:nvPr/>
        </p:nvSpPr>
        <p:spPr>
          <a:xfrm>
            <a:off x="5543277" y="5616896"/>
            <a:ext cx="1593309" cy="1140"/>
          </a:xfrm>
          <a:prstGeom prst="line">
            <a:avLst/>
          </a:prstGeom>
          <a:ln w="38100" cap="flat">
            <a:solidFill>
              <a:srgbClr val="000000"/>
            </a:solidFill>
            <a:prstDash val="solid"/>
            <a:headEnd type="none" w="sm" len="sm"/>
            <a:tailEnd type="none" w="sm" len="sm"/>
          </a:ln>
        </p:spPr>
      </p:sp>
      <p:sp>
        <p:nvSpPr>
          <p:cNvPr id="46" name="AutoShape 46"/>
          <p:cNvSpPr/>
          <p:nvPr/>
        </p:nvSpPr>
        <p:spPr>
          <a:xfrm flipV="1">
            <a:off x="5543277" y="6045730"/>
            <a:ext cx="1593309" cy="406778"/>
          </a:xfrm>
          <a:prstGeom prst="line">
            <a:avLst/>
          </a:prstGeom>
          <a:ln w="38100" cap="flat">
            <a:solidFill>
              <a:srgbClr val="000000"/>
            </a:solidFill>
            <a:prstDash val="solid"/>
            <a:headEnd type="none" w="sm" len="sm"/>
            <a:tailEnd type="none" w="sm" len="sm"/>
          </a:ln>
        </p:spPr>
      </p:sp>
      <p:sp>
        <p:nvSpPr>
          <p:cNvPr id="47" name="AutoShape 47"/>
          <p:cNvSpPr/>
          <p:nvPr/>
        </p:nvSpPr>
        <p:spPr>
          <a:xfrm flipV="1">
            <a:off x="5543277" y="6413253"/>
            <a:ext cx="1593309" cy="874868"/>
          </a:xfrm>
          <a:prstGeom prst="line">
            <a:avLst/>
          </a:prstGeom>
          <a:ln w="38100" cap="flat">
            <a:solidFill>
              <a:srgbClr val="000000"/>
            </a:solidFill>
            <a:prstDash val="solid"/>
            <a:headEnd type="none" w="sm" len="sm"/>
            <a:tailEnd type="none" w="sm" len="sm"/>
          </a:ln>
        </p:spPr>
      </p:sp>
      <p:sp>
        <p:nvSpPr>
          <p:cNvPr id="48" name="Freeform 48"/>
          <p:cNvSpPr/>
          <p:nvPr/>
        </p:nvSpPr>
        <p:spPr>
          <a:xfrm>
            <a:off x="1343885" y="3691888"/>
            <a:ext cx="599858" cy="512129"/>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9" name="TextBox 49"/>
          <p:cNvSpPr txBox="1"/>
          <p:nvPr/>
        </p:nvSpPr>
        <p:spPr>
          <a:xfrm>
            <a:off x="771525" y="1823114"/>
            <a:ext cx="5400675" cy="1041504"/>
          </a:xfrm>
          <a:prstGeom prst="rect">
            <a:avLst/>
          </a:prstGeom>
        </p:spPr>
        <p:txBody>
          <a:bodyPr wrap="square" lIns="0" tIns="0" rIns="0" bIns="0" rtlCol="0" anchor="t">
            <a:spAutoFit/>
          </a:bodyPr>
          <a:lstStyle/>
          <a:p>
            <a:pPr>
              <a:lnSpc>
                <a:spcPts val="4010"/>
              </a:lnSpc>
            </a:pPr>
            <a:r>
              <a:rPr lang="en-US" sz="4050" b="1" dirty="0">
                <a:solidFill>
                  <a:srgbClr val="0D1D41"/>
                </a:solidFill>
                <a:latin typeface="Calibri" panose="020F0502020204030204" pitchFamily="34" charset="0"/>
                <a:ea typeface="Calibri" panose="020F0502020204030204" pitchFamily="34" charset="0"/>
                <a:cs typeface="Calibri" panose="020F0502020204030204" pitchFamily="34" charset="0"/>
              </a:rPr>
              <a:t>Relationship education aligns with policy</a:t>
            </a:r>
          </a:p>
        </p:txBody>
      </p:sp>
      <p:sp>
        <p:nvSpPr>
          <p:cNvPr id="50" name="Freeform 50"/>
          <p:cNvSpPr/>
          <p:nvPr/>
        </p:nvSpPr>
        <p:spPr>
          <a:xfrm>
            <a:off x="1343885" y="4525219"/>
            <a:ext cx="599858" cy="512129"/>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1" name="Freeform 51"/>
          <p:cNvSpPr/>
          <p:nvPr/>
        </p:nvSpPr>
        <p:spPr>
          <a:xfrm>
            <a:off x="1343885" y="5361972"/>
            <a:ext cx="599858" cy="512129"/>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2" name="Freeform 52"/>
          <p:cNvSpPr/>
          <p:nvPr/>
        </p:nvSpPr>
        <p:spPr>
          <a:xfrm>
            <a:off x="1343885" y="6191865"/>
            <a:ext cx="599858" cy="512129"/>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3" name="Freeform 53"/>
          <p:cNvSpPr/>
          <p:nvPr/>
        </p:nvSpPr>
        <p:spPr>
          <a:xfrm>
            <a:off x="1343885" y="7027477"/>
            <a:ext cx="599858" cy="512129"/>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9" name="Slide Number Placeholder 58">
            <a:extLst>
              <a:ext uri="{FF2B5EF4-FFF2-40B4-BE49-F238E27FC236}">
                <a16:creationId xmlns:a16="http://schemas.microsoft.com/office/drawing/2014/main" id="{B5B181B4-1643-4D5A-AA8A-43ACA61B7DB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644331E3-62AF-4858-A948-FA95DEA16918}"/>
              </a:ext>
            </a:extLst>
          </p:cNvPr>
          <p:cNvGrpSpPr/>
          <p:nvPr/>
        </p:nvGrpSpPr>
        <p:grpSpPr>
          <a:xfrm>
            <a:off x="5181600" y="2343866"/>
            <a:ext cx="8171111" cy="5849072"/>
            <a:chOff x="1212061" y="1041441"/>
            <a:chExt cx="11873766" cy="8499519"/>
          </a:xfrm>
        </p:grpSpPr>
        <p:sp>
          <p:nvSpPr>
            <p:cNvPr id="2" name="Freeform 2"/>
            <p:cNvSpPr/>
            <p:nvPr/>
          </p:nvSpPr>
          <p:spPr>
            <a:xfrm>
              <a:off x="6518017" y="1041441"/>
              <a:ext cx="6567810" cy="8499519"/>
            </a:xfrm>
            <a:custGeom>
              <a:avLst/>
              <a:gdLst/>
              <a:ahLst/>
              <a:cxnLst/>
              <a:rect l="l" t="t" r="r" b="b"/>
              <a:pathLst>
                <a:path w="8757080" h="11332692">
                  <a:moveTo>
                    <a:pt x="0" y="0"/>
                  </a:moveTo>
                  <a:lnTo>
                    <a:pt x="8757081" y="0"/>
                  </a:lnTo>
                  <a:lnTo>
                    <a:pt x="8757081" y="11332692"/>
                  </a:lnTo>
                  <a:lnTo>
                    <a:pt x="0" y="11332692"/>
                  </a:lnTo>
                  <a:lnTo>
                    <a:pt x="0" y="0"/>
                  </a:lnTo>
                  <a:close/>
                </a:path>
              </a:pathLst>
            </a:custGeom>
            <a:blipFill>
              <a:blip r:embed="rId3"/>
              <a:stretch>
                <a:fillRect/>
              </a:stretch>
            </a:blipFill>
            <a:ln w="19050" cap="sq">
              <a:solidFill>
                <a:srgbClr val="7F8083"/>
              </a:solidFill>
              <a:prstDash val="solid"/>
              <a:miter/>
            </a:ln>
          </p:spPr>
        </p:sp>
        <p:grpSp>
          <p:nvGrpSpPr>
            <p:cNvPr id="3" name="Group 3"/>
            <p:cNvGrpSpPr/>
            <p:nvPr/>
          </p:nvGrpSpPr>
          <p:grpSpPr>
            <a:xfrm>
              <a:off x="7130194" y="4388232"/>
              <a:ext cx="5307009" cy="441706"/>
              <a:chOff x="0" y="0"/>
              <a:chExt cx="1863641" cy="155112"/>
            </a:xfrm>
          </p:grpSpPr>
          <p:sp>
            <p:nvSpPr>
              <p:cNvPr id="4" name="Freeform 4"/>
              <p:cNvSpPr/>
              <p:nvPr/>
            </p:nvSpPr>
            <p:spPr>
              <a:xfrm>
                <a:off x="0" y="0"/>
                <a:ext cx="1863641" cy="155112"/>
              </a:xfrm>
              <a:custGeom>
                <a:avLst/>
                <a:gdLst/>
                <a:ahLst/>
                <a:cxnLst/>
                <a:rect l="l" t="t" r="r" b="b"/>
                <a:pathLst>
                  <a:path w="1863641" h="155112">
                    <a:moveTo>
                      <a:pt x="55800" y="0"/>
                    </a:moveTo>
                    <a:lnTo>
                      <a:pt x="1807842" y="0"/>
                    </a:lnTo>
                    <a:cubicBezTo>
                      <a:pt x="1838659" y="0"/>
                      <a:pt x="1863641" y="24982"/>
                      <a:pt x="1863641" y="55800"/>
                    </a:cubicBezTo>
                    <a:lnTo>
                      <a:pt x="1863641" y="99312"/>
                    </a:lnTo>
                    <a:cubicBezTo>
                      <a:pt x="1863641" y="114111"/>
                      <a:pt x="1857762" y="128304"/>
                      <a:pt x="1847298" y="138769"/>
                    </a:cubicBezTo>
                    <a:cubicBezTo>
                      <a:pt x="1836833" y="149233"/>
                      <a:pt x="1822640" y="155112"/>
                      <a:pt x="1807842" y="155112"/>
                    </a:cubicBezTo>
                    <a:lnTo>
                      <a:pt x="55800" y="155112"/>
                    </a:lnTo>
                    <a:cubicBezTo>
                      <a:pt x="41001" y="155112"/>
                      <a:pt x="26808" y="149233"/>
                      <a:pt x="16343" y="138769"/>
                    </a:cubicBezTo>
                    <a:cubicBezTo>
                      <a:pt x="5879" y="128304"/>
                      <a:pt x="0" y="114111"/>
                      <a:pt x="0" y="99312"/>
                    </a:cubicBezTo>
                    <a:lnTo>
                      <a:pt x="0" y="55800"/>
                    </a:lnTo>
                    <a:cubicBezTo>
                      <a:pt x="0" y="41001"/>
                      <a:pt x="5879" y="26808"/>
                      <a:pt x="16343" y="16343"/>
                    </a:cubicBezTo>
                    <a:cubicBezTo>
                      <a:pt x="26808" y="5879"/>
                      <a:pt x="41001" y="0"/>
                      <a:pt x="55800" y="0"/>
                    </a:cubicBezTo>
                    <a:close/>
                  </a:path>
                </a:pathLst>
              </a:custGeom>
              <a:solidFill>
                <a:srgbClr val="2AD2C5">
                  <a:alpha val="29804"/>
                </a:srgbClr>
              </a:solidFill>
            </p:spPr>
          </p:sp>
          <p:sp>
            <p:nvSpPr>
              <p:cNvPr id="5" name="TextBox 5"/>
              <p:cNvSpPr txBox="1"/>
              <p:nvPr/>
            </p:nvSpPr>
            <p:spPr>
              <a:xfrm>
                <a:off x="0" y="28575"/>
                <a:ext cx="1863641" cy="126537"/>
              </a:xfrm>
              <a:prstGeom prst="rect">
                <a:avLst/>
              </a:prstGeom>
            </p:spPr>
            <p:txBody>
              <a:bodyPr lIns="38100" tIns="38100" rIns="38100" bIns="38100" rtlCol="0" anchor="ctr"/>
              <a:lstStyle/>
              <a:p>
                <a:pPr algn="ctr">
                  <a:lnSpc>
                    <a:spcPts val="1962"/>
                  </a:lnSpc>
                </a:pPr>
                <a:endParaRPr sz="1350" dirty="0"/>
              </a:p>
            </p:txBody>
          </p:sp>
        </p:grpSp>
        <p:grpSp>
          <p:nvGrpSpPr>
            <p:cNvPr id="6" name="Group 6"/>
            <p:cNvGrpSpPr/>
            <p:nvPr/>
          </p:nvGrpSpPr>
          <p:grpSpPr>
            <a:xfrm>
              <a:off x="7130194" y="5055609"/>
              <a:ext cx="5319794" cy="341437"/>
              <a:chOff x="0" y="-16988"/>
              <a:chExt cx="1868130" cy="119901"/>
            </a:xfrm>
          </p:grpSpPr>
          <p:sp>
            <p:nvSpPr>
              <p:cNvPr id="7" name="Freeform 7"/>
              <p:cNvSpPr/>
              <p:nvPr/>
            </p:nvSpPr>
            <p:spPr>
              <a:xfrm>
                <a:off x="0" y="-16988"/>
                <a:ext cx="1868130" cy="102913"/>
              </a:xfrm>
              <a:custGeom>
                <a:avLst/>
                <a:gdLst/>
                <a:ahLst/>
                <a:cxnLst/>
                <a:rect l="l" t="t" r="r" b="b"/>
                <a:pathLst>
                  <a:path w="1868130" h="102913">
                    <a:moveTo>
                      <a:pt x="51457" y="0"/>
                    </a:moveTo>
                    <a:lnTo>
                      <a:pt x="1816674" y="0"/>
                    </a:lnTo>
                    <a:cubicBezTo>
                      <a:pt x="1845092" y="0"/>
                      <a:pt x="1868130" y="23038"/>
                      <a:pt x="1868130" y="51457"/>
                    </a:cubicBezTo>
                    <a:lnTo>
                      <a:pt x="1868130" y="51457"/>
                    </a:lnTo>
                    <a:cubicBezTo>
                      <a:pt x="1868130" y="65104"/>
                      <a:pt x="1862709" y="78192"/>
                      <a:pt x="1853059" y="87842"/>
                    </a:cubicBezTo>
                    <a:cubicBezTo>
                      <a:pt x="1843409" y="97492"/>
                      <a:pt x="1830321" y="102913"/>
                      <a:pt x="1816674" y="102913"/>
                    </a:cubicBezTo>
                    <a:lnTo>
                      <a:pt x="51457" y="102913"/>
                    </a:lnTo>
                    <a:cubicBezTo>
                      <a:pt x="23038" y="102913"/>
                      <a:pt x="0" y="79875"/>
                      <a:pt x="0" y="51457"/>
                    </a:cubicBezTo>
                    <a:lnTo>
                      <a:pt x="0" y="51457"/>
                    </a:lnTo>
                    <a:cubicBezTo>
                      <a:pt x="0" y="23038"/>
                      <a:pt x="23038" y="0"/>
                      <a:pt x="51457" y="0"/>
                    </a:cubicBezTo>
                    <a:close/>
                  </a:path>
                </a:pathLst>
              </a:custGeom>
              <a:solidFill>
                <a:srgbClr val="1473EC">
                  <a:alpha val="29804"/>
                </a:srgbClr>
              </a:solidFill>
            </p:spPr>
          </p:sp>
          <p:sp>
            <p:nvSpPr>
              <p:cNvPr id="8" name="TextBox 8"/>
              <p:cNvSpPr txBox="1"/>
              <p:nvPr/>
            </p:nvSpPr>
            <p:spPr>
              <a:xfrm>
                <a:off x="0" y="28575"/>
                <a:ext cx="1868130" cy="74338"/>
              </a:xfrm>
              <a:prstGeom prst="rect">
                <a:avLst/>
              </a:prstGeom>
            </p:spPr>
            <p:txBody>
              <a:bodyPr lIns="38100" tIns="38100" rIns="38100" bIns="38100" rtlCol="0" anchor="ctr"/>
              <a:lstStyle/>
              <a:p>
                <a:pPr algn="ctr">
                  <a:lnSpc>
                    <a:spcPts val="1962"/>
                  </a:lnSpc>
                </a:pPr>
                <a:endParaRPr sz="1350" dirty="0"/>
              </a:p>
            </p:txBody>
          </p:sp>
        </p:grpSp>
        <p:grpSp>
          <p:nvGrpSpPr>
            <p:cNvPr id="9" name="Group 9"/>
            <p:cNvGrpSpPr/>
            <p:nvPr/>
          </p:nvGrpSpPr>
          <p:grpSpPr>
            <a:xfrm>
              <a:off x="7136586" y="5350918"/>
              <a:ext cx="5319794" cy="473823"/>
              <a:chOff x="0" y="-21216"/>
              <a:chExt cx="1868130" cy="166390"/>
            </a:xfrm>
          </p:grpSpPr>
          <p:sp>
            <p:nvSpPr>
              <p:cNvPr id="10" name="Freeform 10"/>
              <p:cNvSpPr/>
              <p:nvPr/>
            </p:nvSpPr>
            <p:spPr>
              <a:xfrm>
                <a:off x="0" y="-21216"/>
                <a:ext cx="1868130" cy="145174"/>
              </a:xfrm>
              <a:custGeom>
                <a:avLst/>
                <a:gdLst/>
                <a:ahLst/>
                <a:cxnLst/>
                <a:rect l="l" t="t" r="r" b="b"/>
                <a:pathLst>
                  <a:path w="1868130" h="145174">
                    <a:moveTo>
                      <a:pt x="55665" y="0"/>
                    </a:moveTo>
                    <a:lnTo>
                      <a:pt x="1812465" y="0"/>
                    </a:lnTo>
                    <a:cubicBezTo>
                      <a:pt x="1843208" y="0"/>
                      <a:pt x="1868130" y="24922"/>
                      <a:pt x="1868130" y="55665"/>
                    </a:cubicBezTo>
                    <a:lnTo>
                      <a:pt x="1868130" y="89509"/>
                    </a:lnTo>
                    <a:cubicBezTo>
                      <a:pt x="1868130" y="104272"/>
                      <a:pt x="1862266" y="118431"/>
                      <a:pt x="1851826" y="128870"/>
                    </a:cubicBezTo>
                    <a:cubicBezTo>
                      <a:pt x="1841387" y="139310"/>
                      <a:pt x="1827228" y="145174"/>
                      <a:pt x="1812465" y="145174"/>
                    </a:cubicBezTo>
                    <a:lnTo>
                      <a:pt x="55665" y="145174"/>
                    </a:lnTo>
                    <a:cubicBezTo>
                      <a:pt x="40902" y="145174"/>
                      <a:pt x="26743" y="139310"/>
                      <a:pt x="16304" y="128870"/>
                    </a:cubicBezTo>
                    <a:cubicBezTo>
                      <a:pt x="5865" y="118431"/>
                      <a:pt x="0" y="104272"/>
                      <a:pt x="0" y="89509"/>
                    </a:cubicBezTo>
                    <a:lnTo>
                      <a:pt x="0" y="55665"/>
                    </a:lnTo>
                    <a:cubicBezTo>
                      <a:pt x="0" y="40902"/>
                      <a:pt x="5865" y="26743"/>
                      <a:pt x="16304" y="16304"/>
                    </a:cubicBezTo>
                    <a:cubicBezTo>
                      <a:pt x="26743" y="5865"/>
                      <a:pt x="40902" y="0"/>
                      <a:pt x="55665" y="0"/>
                    </a:cubicBezTo>
                    <a:close/>
                  </a:path>
                </a:pathLst>
              </a:custGeom>
              <a:solidFill>
                <a:srgbClr val="FF9E1A">
                  <a:alpha val="29804"/>
                </a:srgbClr>
              </a:solidFill>
            </p:spPr>
          </p:sp>
          <p:sp>
            <p:nvSpPr>
              <p:cNvPr id="11" name="TextBox 11"/>
              <p:cNvSpPr txBox="1"/>
              <p:nvPr/>
            </p:nvSpPr>
            <p:spPr>
              <a:xfrm>
                <a:off x="0" y="28575"/>
                <a:ext cx="1868130" cy="116599"/>
              </a:xfrm>
              <a:prstGeom prst="rect">
                <a:avLst/>
              </a:prstGeom>
            </p:spPr>
            <p:txBody>
              <a:bodyPr lIns="38100" tIns="38100" rIns="38100" bIns="38100" rtlCol="0" anchor="ctr"/>
              <a:lstStyle/>
              <a:p>
                <a:pPr algn="ctr">
                  <a:lnSpc>
                    <a:spcPts val="1962"/>
                  </a:lnSpc>
                </a:pPr>
                <a:endParaRPr sz="1350" dirty="0"/>
              </a:p>
            </p:txBody>
          </p:sp>
        </p:grpSp>
        <p:grpSp>
          <p:nvGrpSpPr>
            <p:cNvPr id="12" name="Group 12"/>
            <p:cNvGrpSpPr/>
            <p:nvPr/>
          </p:nvGrpSpPr>
          <p:grpSpPr>
            <a:xfrm>
              <a:off x="7136586" y="5777712"/>
              <a:ext cx="5326187" cy="474723"/>
              <a:chOff x="0" y="-21532"/>
              <a:chExt cx="1870375" cy="166706"/>
            </a:xfrm>
          </p:grpSpPr>
          <p:sp>
            <p:nvSpPr>
              <p:cNvPr id="13" name="Freeform 13"/>
              <p:cNvSpPr/>
              <p:nvPr/>
            </p:nvSpPr>
            <p:spPr>
              <a:xfrm>
                <a:off x="2245" y="-21532"/>
                <a:ext cx="1868130" cy="145174"/>
              </a:xfrm>
              <a:custGeom>
                <a:avLst/>
                <a:gdLst/>
                <a:ahLst/>
                <a:cxnLst/>
                <a:rect l="l" t="t" r="r" b="b"/>
                <a:pathLst>
                  <a:path w="1868130" h="145174">
                    <a:moveTo>
                      <a:pt x="55665" y="0"/>
                    </a:moveTo>
                    <a:lnTo>
                      <a:pt x="1812465" y="0"/>
                    </a:lnTo>
                    <a:cubicBezTo>
                      <a:pt x="1843208" y="0"/>
                      <a:pt x="1868130" y="24922"/>
                      <a:pt x="1868130" y="55665"/>
                    </a:cubicBezTo>
                    <a:lnTo>
                      <a:pt x="1868130" y="89509"/>
                    </a:lnTo>
                    <a:cubicBezTo>
                      <a:pt x="1868130" y="104272"/>
                      <a:pt x="1862266" y="118431"/>
                      <a:pt x="1851826" y="128870"/>
                    </a:cubicBezTo>
                    <a:cubicBezTo>
                      <a:pt x="1841387" y="139310"/>
                      <a:pt x="1827228" y="145174"/>
                      <a:pt x="1812465" y="145174"/>
                    </a:cubicBezTo>
                    <a:lnTo>
                      <a:pt x="55665" y="145174"/>
                    </a:lnTo>
                    <a:cubicBezTo>
                      <a:pt x="40902" y="145174"/>
                      <a:pt x="26743" y="139310"/>
                      <a:pt x="16304" y="128870"/>
                    </a:cubicBezTo>
                    <a:cubicBezTo>
                      <a:pt x="5865" y="118431"/>
                      <a:pt x="0" y="104272"/>
                      <a:pt x="0" y="89509"/>
                    </a:cubicBezTo>
                    <a:lnTo>
                      <a:pt x="0" y="55665"/>
                    </a:lnTo>
                    <a:cubicBezTo>
                      <a:pt x="0" y="40902"/>
                      <a:pt x="5865" y="26743"/>
                      <a:pt x="16304" y="16304"/>
                    </a:cubicBezTo>
                    <a:cubicBezTo>
                      <a:pt x="26743" y="5865"/>
                      <a:pt x="40902" y="0"/>
                      <a:pt x="55665" y="0"/>
                    </a:cubicBezTo>
                    <a:close/>
                  </a:path>
                </a:pathLst>
              </a:custGeom>
              <a:solidFill>
                <a:srgbClr val="0D1D41">
                  <a:alpha val="29804"/>
                </a:srgbClr>
              </a:solidFill>
            </p:spPr>
          </p:sp>
          <p:sp>
            <p:nvSpPr>
              <p:cNvPr id="14" name="TextBox 14"/>
              <p:cNvSpPr txBox="1"/>
              <p:nvPr/>
            </p:nvSpPr>
            <p:spPr>
              <a:xfrm>
                <a:off x="0" y="28575"/>
                <a:ext cx="1868130" cy="116599"/>
              </a:xfrm>
              <a:prstGeom prst="rect">
                <a:avLst/>
              </a:prstGeom>
            </p:spPr>
            <p:txBody>
              <a:bodyPr lIns="38100" tIns="38100" rIns="38100" bIns="38100" rtlCol="0" anchor="ctr"/>
              <a:lstStyle/>
              <a:p>
                <a:pPr algn="ctr">
                  <a:lnSpc>
                    <a:spcPts val="1962"/>
                  </a:lnSpc>
                </a:pPr>
                <a:endParaRPr sz="1350" dirty="0"/>
              </a:p>
            </p:txBody>
          </p:sp>
        </p:grpSp>
        <p:grpSp>
          <p:nvGrpSpPr>
            <p:cNvPr id="15" name="Group 15"/>
            <p:cNvGrpSpPr/>
            <p:nvPr/>
          </p:nvGrpSpPr>
          <p:grpSpPr>
            <a:xfrm>
              <a:off x="7117410" y="6181141"/>
              <a:ext cx="5338970" cy="378642"/>
              <a:chOff x="-6734" y="-30053"/>
              <a:chExt cx="1874864" cy="132966"/>
            </a:xfrm>
          </p:grpSpPr>
          <p:sp>
            <p:nvSpPr>
              <p:cNvPr id="16" name="Freeform 16"/>
              <p:cNvSpPr/>
              <p:nvPr/>
            </p:nvSpPr>
            <p:spPr>
              <a:xfrm>
                <a:off x="-6734" y="-30053"/>
                <a:ext cx="1868130" cy="102913"/>
              </a:xfrm>
              <a:custGeom>
                <a:avLst/>
                <a:gdLst/>
                <a:ahLst/>
                <a:cxnLst/>
                <a:rect l="l" t="t" r="r" b="b"/>
                <a:pathLst>
                  <a:path w="1868130" h="102913">
                    <a:moveTo>
                      <a:pt x="51457" y="0"/>
                    </a:moveTo>
                    <a:lnTo>
                      <a:pt x="1816674" y="0"/>
                    </a:lnTo>
                    <a:cubicBezTo>
                      <a:pt x="1845092" y="0"/>
                      <a:pt x="1868130" y="23038"/>
                      <a:pt x="1868130" y="51457"/>
                    </a:cubicBezTo>
                    <a:lnTo>
                      <a:pt x="1868130" y="51457"/>
                    </a:lnTo>
                    <a:cubicBezTo>
                      <a:pt x="1868130" y="65104"/>
                      <a:pt x="1862709" y="78192"/>
                      <a:pt x="1853059" y="87842"/>
                    </a:cubicBezTo>
                    <a:cubicBezTo>
                      <a:pt x="1843409" y="97492"/>
                      <a:pt x="1830321" y="102913"/>
                      <a:pt x="1816674" y="102913"/>
                    </a:cubicBezTo>
                    <a:lnTo>
                      <a:pt x="51457" y="102913"/>
                    </a:lnTo>
                    <a:cubicBezTo>
                      <a:pt x="23038" y="102913"/>
                      <a:pt x="0" y="79875"/>
                      <a:pt x="0" y="51457"/>
                    </a:cubicBezTo>
                    <a:lnTo>
                      <a:pt x="0" y="51457"/>
                    </a:lnTo>
                    <a:cubicBezTo>
                      <a:pt x="0" y="23038"/>
                      <a:pt x="23038" y="0"/>
                      <a:pt x="51457" y="0"/>
                    </a:cubicBezTo>
                    <a:close/>
                  </a:path>
                </a:pathLst>
              </a:custGeom>
              <a:solidFill>
                <a:srgbClr val="2AD2C5">
                  <a:alpha val="29804"/>
                </a:srgbClr>
              </a:solidFill>
            </p:spPr>
          </p:sp>
          <p:sp>
            <p:nvSpPr>
              <p:cNvPr id="17" name="TextBox 17"/>
              <p:cNvSpPr txBox="1"/>
              <p:nvPr/>
            </p:nvSpPr>
            <p:spPr>
              <a:xfrm>
                <a:off x="0" y="28575"/>
                <a:ext cx="1868130" cy="74338"/>
              </a:xfrm>
              <a:prstGeom prst="rect">
                <a:avLst/>
              </a:prstGeom>
            </p:spPr>
            <p:txBody>
              <a:bodyPr lIns="38100" tIns="38100" rIns="38100" bIns="38100" rtlCol="0" anchor="ctr"/>
              <a:lstStyle/>
              <a:p>
                <a:pPr algn="ctr">
                  <a:lnSpc>
                    <a:spcPts val="1962"/>
                  </a:lnSpc>
                </a:pPr>
                <a:endParaRPr sz="1350" dirty="0"/>
              </a:p>
            </p:txBody>
          </p:sp>
        </p:grpSp>
        <p:grpSp>
          <p:nvGrpSpPr>
            <p:cNvPr id="18" name="Group 18"/>
            <p:cNvGrpSpPr/>
            <p:nvPr/>
          </p:nvGrpSpPr>
          <p:grpSpPr>
            <a:xfrm>
              <a:off x="1259401" y="3623015"/>
              <a:ext cx="4331216" cy="649875"/>
              <a:chOff x="0" y="0"/>
              <a:chExt cx="7699938" cy="1155333"/>
            </a:xfrm>
          </p:grpSpPr>
          <p:grpSp>
            <p:nvGrpSpPr>
              <p:cNvPr id="19" name="Group 19"/>
              <p:cNvGrpSpPr/>
              <p:nvPr/>
            </p:nvGrpSpPr>
            <p:grpSpPr>
              <a:xfrm>
                <a:off x="0" y="0"/>
                <a:ext cx="7699938" cy="1155333"/>
                <a:chOff x="0" y="0"/>
                <a:chExt cx="1520975" cy="228214"/>
              </a:xfrm>
            </p:grpSpPr>
            <p:sp>
              <p:nvSpPr>
                <p:cNvPr id="20" name="Freeform 20"/>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2AD2C5">
                    <a:alpha val="60000"/>
                  </a:srgbClr>
                </a:solidFill>
              </p:spPr>
            </p:sp>
            <p:sp>
              <p:nvSpPr>
                <p:cNvPr id="21" name="TextBox 21"/>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22" name="TextBox 22"/>
              <p:cNvSpPr txBox="1"/>
              <p:nvPr/>
            </p:nvSpPr>
            <p:spPr>
              <a:xfrm>
                <a:off x="795171" y="228227"/>
                <a:ext cx="6109599" cy="778534"/>
              </a:xfrm>
              <a:prstGeom prst="rect">
                <a:avLst/>
              </a:prstGeom>
            </p:spPr>
            <p:txBody>
              <a:bodyPr lIns="0" tIns="0" rIns="0" bIns="0" rtlCol="0" anchor="t">
                <a:spAutoFit/>
              </a:bodyPr>
              <a:lstStyle/>
              <a:p>
                <a:pPr algn="ctr">
                  <a:lnSpc>
                    <a:spcPts val="2516"/>
                  </a:lnSpc>
                  <a:spcBef>
                    <a:spcPct val="0"/>
                  </a:spcBef>
                </a:pPr>
                <a:r>
                  <a:rPr lang="en-US" spc="76" dirty="0">
                    <a:solidFill>
                      <a:srgbClr val="101010"/>
                    </a:solidFill>
                    <a:latin typeface="Calibri" panose="020F0502020204030204" pitchFamily="34" charset="0"/>
                    <a:ea typeface="Calibri" panose="020F0502020204030204" pitchFamily="34" charset="0"/>
                    <a:cs typeface="Calibri" panose="020F0502020204030204" pitchFamily="34" charset="0"/>
                  </a:rPr>
                  <a:t>Healthy Relationships</a:t>
                </a:r>
              </a:p>
            </p:txBody>
          </p:sp>
        </p:grpSp>
        <p:grpSp>
          <p:nvGrpSpPr>
            <p:cNvPr id="23" name="Group 23"/>
            <p:cNvGrpSpPr/>
            <p:nvPr/>
          </p:nvGrpSpPr>
          <p:grpSpPr>
            <a:xfrm>
              <a:off x="1259401" y="4456346"/>
              <a:ext cx="4331216" cy="649875"/>
              <a:chOff x="0" y="0"/>
              <a:chExt cx="7699938" cy="1155333"/>
            </a:xfrm>
          </p:grpSpPr>
          <p:grpSp>
            <p:nvGrpSpPr>
              <p:cNvPr id="24" name="Group 24"/>
              <p:cNvGrpSpPr/>
              <p:nvPr/>
            </p:nvGrpSpPr>
            <p:grpSpPr>
              <a:xfrm>
                <a:off x="0" y="0"/>
                <a:ext cx="7699938" cy="1155333"/>
                <a:chOff x="0" y="0"/>
                <a:chExt cx="1520975" cy="228214"/>
              </a:xfrm>
            </p:grpSpPr>
            <p:sp>
              <p:nvSpPr>
                <p:cNvPr id="25" name="Freeform 25"/>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1473EC">
                    <a:alpha val="60000"/>
                  </a:srgbClr>
                </a:solidFill>
              </p:spPr>
            </p:sp>
            <p:sp>
              <p:nvSpPr>
                <p:cNvPr id="26" name="TextBox 26"/>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27" name="TextBox 27"/>
              <p:cNvSpPr txBox="1"/>
              <p:nvPr/>
            </p:nvSpPr>
            <p:spPr>
              <a:xfrm>
                <a:off x="795171" y="184108"/>
                <a:ext cx="6109599" cy="775220"/>
              </a:xfrm>
              <a:prstGeom prst="rect">
                <a:avLst/>
              </a:prstGeom>
            </p:spPr>
            <p:txBody>
              <a:bodyPr lIns="0" tIns="0" rIns="0" bIns="0" rtlCol="0" anchor="t">
                <a:spAutoFit/>
              </a:bodyPr>
              <a:lstStyle/>
              <a:p>
                <a:pPr algn="ctr">
                  <a:lnSpc>
                    <a:spcPts val="2516"/>
                  </a:lnSpc>
                  <a:spcBef>
                    <a:spcPct val="0"/>
                  </a:spcBef>
                </a:pPr>
                <a:r>
                  <a:rPr lang="en-US" spc="76" dirty="0">
                    <a:solidFill>
                      <a:srgbClr val="101010"/>
                    </a:solidFill>
                    <a:latin typeface="Calibri" panose="020F0502020204030204" pitchFamily="34" charset="0"/>
                    <a:ea typeface="Calibri" panose="020F0502020204030204" pitchFamily="34" charset="0"/>
                    <a:cs typeface="Calibri" panose="020F0502020204030204" pitchFamily="34" charset="0"/>
                  </a:rPr>
                  <a:t>Healthy Coping</a:t>
                </a:r>
              </a:p>
            </p:txBody>
          </p:sp>
        </p:grpSp>
        <p:grpSp>
          <p:nvGrpSpPr>
            <p:cNvPr id="28" name="Group 28"/>
            <p:cNvGrpSpPr/>
            <p:nvPr/>
          </p:nvGrpSpPr>
          <p:grpSpPr>
            <a:xfrm>
              <a:off x="1259401" y="5291959"/>
              <a:ext cx="4331216" cy="649875"/>
              <a:chOff x="0" y="0"/>
              <a:chExt cx="7699938" cy="1155333"/>
            </a:xfrm>
          </p:grpSpPr>
          <p:grpSp>
            <p:nvGrpSpPr>
              <p:cNvPr id="29" name="Group 29"/>
              <p:cNvGrpSpPr/>
              <p:nvPr/>
            </p:nvGrpSpPr>
            <p:grpSpPr>
              <a:xfrm>
                <a:off x="0" y="0"/>
                <a:ext cx="7699938" cy="1155333"/>
                <a:chOff x="0" y="0"/>
                <a:chExt cx="1520975" cy="228214"/>
              </a:xfrm>
            </p:grpSpPr>
            <p:sp>
              <p:nvSpPr>
                <p:cNvPr id="30" name="Freeform 30"/>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FF9E1A">
                    <a:alpha val="60000"/>
                  </a:srgbClr>
                </a:solidFill>
              </p:spPr>
            </p:sp>
            <p:sp>
              <p:nvSpPr>
                <p:cNvPr id="31" name="TextBox 31"/>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32" name="TextBox 32"/>
              <p:cNvSpPr txBox="1"/>
              <p:nvPr/>
            </p:nvSpPr>
            <p:spPr>
              <a:xfrm>
                <a:off x="795171" y="206961"/>
                <a:ext cx="6109599" cy="778534"/>
              </a:xfrm>
              <a:prstGeom prst="rect">
                <a:avLst/>
              </a:prstGeom>
            </p:spPr>
            <p:txBody>
              <a:bodyPr lIns="0" tIns="0" rIns="0" bIns="0" rtlCol="0" anchor="t">
                <a:spAutoFit/>
              </a:bodyPr>
              <a:lstStyle/>
              <a:p>
                <a:pPr algn="ctr">
                  <a:lnSpc>
                    <a:spcPts val="2516"/>
                  </a:lnSpc>
                  <a:spcBef>
                    <a:spcPct val="0"/>
                  </a:spcBef>
                </a:pPr>
                <a:r>
                  <a:rPr lang="en-US" spc="76" dirty="0">
                    <a:solidFill>
                      <a:srgbClr val="101010"/>
                    </a:solidFill>
                    <a:latin typeface="Calibri" panose="020F0502020204030204" pitchFamily="34" charset="0"/>
                    <a:ea typeface="Calibri" panose="020F0502020204030204" pitchFamily="34" charset="0"/>
                    <a:cs typeface="Calibri" panose="020F0502020204030204" pitchFamily="34" charset="0"/>
                  </a:rPr>
                  <a:t>Emotional Intelligence</a:t>
                </a:r>
              </a:p>
            </p:txBody>
          </p:sp>
        </p:grpSp>
        <p:grpSp>
          <p:nvGrpSpPr>
            <p:cNvPr id="33" name="Group 33"/>
            <p:cNvGrpSpPr/>
            <p:nvPr/>
          </p:nvGrpSpPr>
          <p:grpSpPr>
            <a:xfrm>
              <a:off x="1212061" y="6127571"/>
              <a:ext cx="4331216" cy="649875"/>
              <a:chOff x="0" y="0"/>
              <a:chExt cx="7699938" cy="1155333"/>
            </a:xfrm>
          </p:grpSpPr>
          <p:grpSp>
            <p:nvGrpSpPr>
              <p:cNvPr id="34" name="Group 34"/>
              <p:cNvGrpSpPr/>
              <p:nvPr/>
            </p:nvGrpSpPr>
            <p:grpSpPr>
              <a:xfrm>
                <a:off x="0" y="0"/>
                <a:ext cx="7699938" cy="1155333"/>
                <a:chOff x="0" y="0"/>
                <a:chExt cx="1520975" cy="228214"/>
              </a:xfrm>
            </p:grpSpPr>
            <p:sp>
              <p:nvSpPr>
                <p:cNvPr id="35" name="Freeform 35"/>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0D1D41">
                    <a:alpha val="60000"/>
                  </a:srgbClr>
                </a:solidFill>
              </p:spPr>
            </p:sp>
            <p:sp>
              <p:nvSpPr>
                <p:cNvPr id="36" name="TextBox 36"/>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37" name="TextBox 37"/>
              <p:cNvSpPr txBox="1"/>
              <p:nvPr/>
            </p:nvSpPr>
            <p:spPr>
              <a:xfrm>
                <a:off x="1014893" y="207198"/>
                <a:ext cx="6650955" cy="778533"/>
              </a:xfrm>
              <a:prstGeom prst="rect">
                <a:avLst/>
              </a:prstGeom>
            </p:spPr>
            <p:txBody>
              <a:bodyPr wrap="square" lIns="0" tIns="0" rIns="0" bIns="0" rtlCol="0" anchor="t">
                <a:spAutoFit/>
              </a:bodyPr>
              <a:lstStyle/>
              <a:p>
                <a:pPr algn="ctr">
                  <a:lnSpc>
                    <a:spcPts val="2516"/>
                  </a:lnSpc>
                  <a:spcBef>
                    <a:spcPct val="0"/>
                  </a:spcBef>
                </a:pPr>
                <a:r>
                  <a:rPr lang="en-US" spc="76" dirty="0">
                    <a:solidFill>
                      <a:srgbClr val="101010"/>
                    </a:solidFill>
                    <a:latin typeface="Calibri" panose="020F0502020204030204" pitchFamily="34" charset="0"/>
                    <a:ea typeface="Calibri" panose="020F0502020204030204" pitchFamily="34" charset="0"/>
                    <a:cs typeface="Calibri" panose="020F0502020204030204" pitchFamily="34" charset="0"/>
                  </a:rPr>
                  <a:t>Effective Communication</a:t>
                </a:r>
              </a:p>
            </p:txBody>
          </p:sp>
        </p:grpSp>
        <p:grpSp>
          <p:nvGrpSpPr>
            <p:cNvPr id="38" name="Group 38"/>
            <p:cNvGrpSpPr/>
            <p:nvPr/>
          </p:nvGrpSpPr>
          <p:grpSpPr>
            <a:xfrm>
              <a:off x="1212061" y="6963183"/>
              <a:ext cx="4331216" cy="649875"/>
              <a:chOff x="0" y="0"/>
              <a:chExt cx="7699938" cy="1155333"/>
            </a:xfrm>
          </p:grpSpPr>
          <p:grpSp>
            <p:nvGrpSpPr>
              <p:cNvPr id="39" name="Group 39"/>
              <p:cNvGrpSpPr/>
              <p:nvPr/>
            </p:nvGrpSpPr>
            <p:grpSpPr>
              <a:xfrm>
                <a:off x="0" y="0"/>
                <a:ext cx="7699938" cy="1155333"/>
                <a:chOff x="0" y="0"/>
                <a:chExt cx="1520975" cy="228214"/>
              </a:xfrm>
            </p:grpSpPr>
            <p:sp>
              <p:nvSpPr>
                <p:cNvPr id="40" name="Freeform 40"/>
                <p:cNvSpPr/>
                <p:nvPr/>
              </p:nvSpPr>
              <p:spPr>
                <a:xfrm>
                  <a:off x="0" y="0"/>
                  <a:ext cx="1520975" cy="228214"/>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rgbClr val="2AD2C5">
                    <a:alpha val="60000"/>
                  </a:srgbClr>
                </a:solidFill>
              </p:spPr>
            </p:sp>
            <p:sp>
              <p:nvSpPr>
                <p:cNvPr id="41" name="TextBox 41"/>
                <p:cNvSpPr txBox="1"/>
                <p:nvPr/>
              </p:nvSpPr>
              <p:spPr>
                <a:xfrm>
                  <a:off x="0" y="28575"/>
                  <a:ext cx="1520975" cy="199639"/>
                </a:xfrm>
                <a:prstGeom prst="rect">
                  <a:avLst/>
                </a:prstGeom>
              </p:spPr>
              <p:txBody>
                <a:bodyPr lIns="38100" tIns="38100" rIns="38100" bIns="38100" rtlCol="0" anchor="ctr"/>
                <a:lstStyle/>
                <a:p>
                  <a:pPr algn="ctr">
                    <a:lnSpc>
                      <a:spcPts val="1962"/>
                    </a:lnSpc>
                  </a:pPr>
                  <a:endParaRPr sz="1350" dirty="0"/>
                </a:p>
              </p:txBody>
            </p:sp>
          </p:grpSp>
          <p:sp>
            <p:nvSpPr>
              <p:cNvPr id="42" name="TextBox 42"/>
              <p:cNvSpPr txBox="1"/>
              <p:nvPr/>
            </p:nvSpPr>
            <p:spPr>
              <a:xfrm>
                <a:off x="765981" y="197661"/>
                <a:ext cx="6109599" cy="775220"/>
              </a:xfrm>
              <a:prstGeom prst="rect">
                <a:avLst/>
              </a:prstGeom>
            </p:spPr>
            <p:txBody>
              <a:bodyPr lIns="0" tIns="0" rIns="0" bIns="0" rtlCol="0" anchor="t">
                <a:spAutoFit/>
              </a:bodyPr>
              <a:lstStyle/>
              <a:p>
                <a:pPr algn="ctr">
                  <a:lnSpc>
                    <a:spcPts val="2516"/>
                  </a:lnSpc>
                  <a:spcBef>
                    <a:spcPct val="0"/>
                  </a:spcBef>
                </a:pPr>
                <a:r>
                  <a:rPr lang="en-US" spc="76" dirty="0">
                    <a:solidFill>
                      <a:srgbClr val="101010"/>
                    </a:solidFill>
                    <a:latin typeface="Calibri" panose="020F0502020204030204" pitchFamily="34" charset="0"/>
                    <a:ea typeface="Calibri" panose="020F0502020204030204" pitchFamily="34" charset="0"/>
                    <a:cs typeface="Calibri" panose="020F0502020204030204" pitchFamily="34" charset="0"/>
                  </a:rPr>
                  <a:t>Resilience</a:t>
                </a:r>
              </a:p>
            </p:txBody>
          </p:sp>
        </p:grpSp>
        <p:sp>
          <p:nvSpPr>
            <p:cNvPr id="43" name="AutoShape 43"/>
            <p:cNvSpPr/>
            <p:nvPr/>
          </p:nvSpPr>
          <p:spPr>
            <a:xfrm>
              <a:off x="5590617" y="3947952"/>
              <a:ext cx="1586917" cy="661133"/>
            </a:xfrm>
            <a:prstGeom prst="line">
              <a:avLst/>
            </a:prstGeom>
            <a:ln w="38100" cap="flat">
              <a:solidFill>
                <a:srgbClr val="000000"/>
              </a:solidFill>
              <a:prstDash val="solid"/>
              <a:headEnd type="none" w="sm" len="sm"/>
              <a:tailEnd type="none" w="sm" len="sm"/>
            </a:ln>
          </p:spPr>
        </p:sp>
        <p:sp>
          <p:nvSpPr>
            <p:cNvPr id="44" name="AutoShape 44"/>
            <p:cNvSpPr/>
            <p:nvPr/>
          </p:nvSpPr>
          <p:spPr>
            <a:xfrm>
              <a:off x="5590617" y="4781284"/>
              <a:ext cx="1586917" cy="469232"/>
            </a:xfrm>
            <a:prstGeom prst="line">
              <a:avLst/>
            </a:prstGeom>
            <a:ln w="38100" cap="flat">
              <a:solidFill>
                <a:srgbClr val="000000"/>
              </a:solidFill>
              <a:prstDash val="solid"/>
              <a:headEnd type="none" w="sm" len="sm"/>
              <a:tailEnd type="none" w="sm" len="sm"/>
            </a:ln>
          </p:spPr>
        </p:sp>
        <p:sp>
          <p:nvSpPr>
            <p:cNvPr id="45" name="AutoShape 45"/>
            <p:cNvSpPr/>
            <p:nvPr/>
          </p:nvSpPr>
          <p:spPr>
            <a:xfrm>
              <a:off x="5543277" y="5616896"/>
              <a:ext cx="1593309" cy="1140"/>
            </a:xfrm>
            <a:prstGeom prst="line">
              <a:avLst/>
            </a:prstGeom>
            <a:ln w="38100" cap="flat">
              <a:solidFill>
                <a:srgbClr val="000000"/>
              </a:solidFill>
              <a:prstDash val="solid"/>
              <a:headEnd type="none" w="sm" len="sm"/>
              <a:tailEnd type="none" w="sm" len="sm"/>
            </a:ln>
          </p:spPr>
        </p:sp>
        <p:sp>
          <p:nvSpPr>
            <p:cNvPr id="46" name="AutoShape 46"/>
            <p:cNvSpPr/>
            <p:nvPr/>
          </p:nvSpPr>
          <p:spPr>
            <a:xfrm flipV="1">
              <a:off x="5543277" y="6045730"/>
              <a:ext cx="1593309" cy="406778"/>
            </a:xfrm>
            <a:prstGeom prst="line">
              <a:avLst/>
            </a:prstGeom>
            <a:ln w="38100" cap="flat">
              <a:solidFill>
                <a:srgbClr val="000000"/>
              </a:solidFill>
              <a:prstDash val="solid"/>
              <a:headEnd type="none" w="sm" len="sm"/>
              <a:tailEnd type="none" w="sm" len="sm"/>
            </a:ln>
          </p:spPr>
        </p:sp>
        <p:sp>
          <p:nvSpPr>
            <p:cNvPr id="47" name="AutoShape 47"/>
            <p:cNvSpPr/>
            <p:nvPr/>
          </p:nvSpPr>
          <p:spPr>
            <a:xfrm flipV="1">
              <a:off x="5543277" y="6413253"/>
              <a:ext cx="1593309" cy="874868"/>
            </a:xfrm>
            <a:prstGeom prst="line">
              <a:avLst/>
            </a:prstGeom>
            <a:ln w="38100" cap="flat">
              <a:solidFill>
                <a:srgbClr val="000000"/>
              </a:solidFill>
              <a:prstDash val="solid"/>
              <a:headEnd type="none" w="sm" len="sm"/>
              <a:tailEnd type="none" w="sm" len="sm"/>
            </a:ln>
          </p:spPr>
        </p:sp>
      </p:grpSp>
      <p:sp>
        <p:nvSpPr>
          <p:cNvPr id="49" name="TextBox 49"/>
          <p:cNvSpPr txBox="1"/>
          <p:nvPr/>
        </p:nvSpPr>
        <p:spPr>
          <a:xfrm>
            <a:off x="2156106" y="304727"/>
            <a:ext cx="8359494" cy="1354217"/>
          </a:xfrm>
          <a:prstGeom prst="rect">
            <a:avLst/>
          </a:prstGeom>
        </p:spPr>
        <p:txBody>
          <a:bodyPr wrap="square" lIns="0" tIns="0" rIns="0" bIns="0" rtlCol="0" anchor="t">
            <a:spAutoFit/>
          </a:bodyPr>
          <a:lstStyle/>
          <a:p>
            <a:r>
              <a:rPr lang="en-US" sz="4400" b="1" dirty="0">
                <a:solidFill>
                  <a:srgbClr val="0D1D41"/>
                </a:solidFill>
                <a:latin typeface="Calibri" panose="020F0502020204030204" pitchFamily="34" charset="0"/>
                <a:ea typeface="Calibri" panose="020F0502020204030204" pitchFamily="34" charset="0"/>
                <a:cs typeface="Calibri" panose="020F0502020204030204" pitchFamily="34" charset="0"/>
              </a:rPr>
              <a:t>Relationship education aligns with Chaplaincy*</a:t>
            </a:r>
          </a:p>
        </p:txBody>
      </p:sp>
      <p:sp>
        <p:nvSpPr>
          <p:cNvPr id="48" name="Freeform 48"/>
          <p:cNvSpPr/>
          <p:nvPr/>
        </p:nvSpPr>
        <p:spPr>
          <a:xfrm>
            <a:off x="5288485" y="4125705"/>
            <a:ext cx="357883" cy="363848"/>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0" name="Freeform 50"/>
          <p:cNvSpPr/>
          <p:nvPr/>
        </p:nvSpPr>
        <p:spPr>
          <a:xfrm>
            <a:off x="5288485" y="4717755"/>
            <a:ext cx="357883" cy="363848"/>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1" name="Freeform 51"/>
          <p:cNvSpPr/>
          <p:nvPr/>
        </p:nvSpPr>
        <p:spPr>
          <a:xfrm>
            <a:off x="5288485" y="5312236"/>
            <a:ext cx="357883" cy="363848"/>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2" name="Freeform 52"/>
          <p:cNvSpPr/>
          <p:nvPr/>
        </p:nvSpPr>
        <p:spPr>
          <a:xfrm>
            <a:off x="5288485" y="5901844"/>
            <a:ext cx="357883" cy="363848"/>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3" name="Freeform 53"/>
          <p:cNvSpPr/>
          <p:nvPr/>
        </p:nvSpPr>
        <p:spPr>
          <a:xfrm>
            <a:off x="5288485" y="6495515"/>
            <a:ext cx="357883" cy="363848"/>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7" name="Freeform 4">
            <a:extLst>
              <a:ext uri="{FF2B5EF4-FFF2-40B4-BE49-F238E27FC236}">
                <a16:creationId xmlns:a16="http://schemas.microsoft.com/office/drawing/2014/main" id="{2FE529E5-B325-4A1B-89C3-66F7DB1AD5F6}"/>
              </a:ext>
            </a:extLst>
          </p:cNvPr>
          <p:cNvSpPr/>
          <p:nvPr/>
        </p:nvSpPr>
        <p:spPr>
          <a:xfrm>
            <a:off x="363289" y="4102006"/>
            <a:ext cx="3652098" cy="303740"/>
          </a:xfrm>
          <a:custGeom>
            <a:avLst/>
            <a:gdLst/>
            <a:ahLst/>
            <a:cxnLst/>
            <a:rect l="l" t="t" r="r" b="b"/>
            <a:pathLst>
              <a:path w="1863641" h="155112">
                <a:moveTo>
                  <a:pt x="55800" y="0"/>
                </a:moveTo>
                <a:lnTo>
                  <a:pt x="1807842" y="0"/>
                </a:lnTo>
                <a:cubicBezTo>
                  <a:pt x="1838659" y="0"/>
                  <a:pt x="1863641" y="24982"/>
                  <a:pt x="1863641" y="55800"/>
                </a:cubicBezTo>
                <a:lnTo>
                  <a:pt x="1863641" y="99312"/>
                </a:lnTo>
                <a:cubicBezTo>
                  <a:pt x="1863641" y="114111"/>
                  <a:pt x="1857762" y="128304"/>
                  <a:pt x="1847298" y="138769"/>
                </a:cubicBezTo>
                <a:cubicBezTo>
                  <a:pt x="1836833" y="149233"/>
                  <a:pt x="1822640" y="155112"/>
                  <a:pt x="1807842" y="155112"/>
                </a:cubicBezTo>
                <a:lnTo>
                  <a:pt x="55800" y="155112"/>
                </a:lnTo>
                <a:cubicBezTo>
                  <a:pt x="41001" y="155112"/>
                  <a:pt x="26808" y="149233"/>
                  <a:pt x="16343" y="138769"/>
                </a:cubicBezTo>
                <a:cubicBezTo>
                  <a:pt x="5879" y="128304"/>
                  <a:pt x="0" y="114111"/>
                  <a:pt x="0" y="99312"/>
                </a:cubicBezTo>
                <a:lnTo>
                  <a:pt x="0" y="55800"/>
                </a:lnTo>
                <a:cubicBezTo>
                  <a:pt x="0" y="41001"/>
                  <a:pt x="5879" y="26808"/>
                  <a:pt x="16343" y="16343"/>
                </a:cubicBezTo>
                <a:cubicBezTo>
                  <a:pt x="26808" y="5879"/>
                  <a:pt x="41001" y="0"/>
                  <a:pt x="55800" y="0"/>
                </a:cubicBezTo>
                <a:close/>
              </a:path>
            </a:pathLst>
          </a:custGeom>
          <a:solidFill>
            <a:srgbClr val="2AD2C5">
              <a:alpha val="29804"/>
            </a:srgbClr>
          </a:solidFill>
        </p:spPr>
        <p:txBody>
          <a:bodyPr/>
          <a:lstStyle/>
          <a:p>
            <a:r>
              <a:rPr lang="en-US" dirty="0"/>
              <a:t>COCINST 5351.1, pg 13</a:t>
            </a:r>
          </a:p>
        </p:txBody>
      </p:sp>
      <p:sp>
        <p:nvSpPr>
          <p:cNvPr id="58" name="Freeform 7">
            <a:extLst>
              <a:ext uri="{FF2B5EF4-FFF2-40B4-BE49-F238E27FC236}">
                <a16:creationId xmlns:a16="http://schemas.microsoft.com/office/drawing/2014/main" id="{89CA5151-F8E8-4F85-BEE9-9E648FDFF5B4}"/>
              </a:ext>
            </a:extLst>
          </p:cNvPr>
          <p:cNvSpPr/>
          <p:nvPr/>
        </p:nvSpPr>
        <p:spPr>
          <a:xfrm>
            <a:off x="367445" y="4714224"/>
            <a:ext cx="3660896" cy="303966"/>
          </a:xfrm>
          <a:custGeom>
            <a:avLst/>
            <a:gdLst/>
            <a:ahLst/>
            <a:cxnLst/>
            <a:rect l="l" t="t" r="r" b="b"/>
            <a:pathLst>
              <a:path w="1868130" h="102913">
                <a:moveTo>
                  <a:pt x="51457" y="0"/>
                </a:moveTo>
                <a:lnTo>
                  <a:pt x="1816674" y="0"/>
                </a:lnTo>
                <a:cubicBezTo>
                  <a:pt x="1845092" y="0"/>
                  <a:pt x="1868130" y="23038"/>
                  <a:pt x="1868130" y="51457"/>
                </a:cubicBezTo>
                <a:lnTo>
                  <a:pt x="1868130" y="51457"/>
                </a:lnTo>
                <a:cubicBezTo>
                  <a:pt x="1868130" y="65104"/>
                  <a:pt x="1862709" y="78192"/>
                  <a:pt x="1853059" y="87842"/>
                </a:cubicBezTo>
                <a:cubicBezTo>
                  <a:pt x="1843409" y="97492"/>
                  <a:pt x="1830321" y="102913"/>
                  <a:pt x="1816674" y="102913"/>
                </a:cubicBezTo>
                <a:lnTo>
                  <a:pt x="51457" y="102913"/>
                </a:lnTo>
                <a:cubicBezTo>
                  <a:pt x="23038" y="102913"/>
                  <a:pt x="0" y="79875"/>
                  <a:pt x="0" y="51457"/>
                </a:cubicBezTo>
                <a:lnTo>
                  <a:pt x="0" y="51457"/>
                </a:lnTo>
                <a:cubicBezTo>
                  <a:pt x="0" y="23038"/>
                  <a:pt x="23038" y="0"/>
                  <a:pt x="51457" y="0"/>
                </a:cubicBezTo>
                <a:close/>
              </a:path>
            </a:pathLst>
          </a:custGeom>
          <a:solidFill>
            <a:srgbClr val="1473EC">
              <a:alpha val="29804"/>
            </a:srgbClr>
          </a:solidFill>
        </p:spPr>
        <p:txBody>
          <a:bodyPr/>
          <a:lstStyle/>
          <a:p>
            <a:r>
              <a:rPr lang="en-US" dirty="0"/>
              <a:t>CNICINST 1738.1, pg 2</a:t>
            </a:r>
          </a:p>
        </p:txBody>
      </p:sp>
      <p:sp>
        <p:nvSpPr>
          <p:cNvPr id="59" name="Freeform 10">
            <a:extLst>
              <a:ext uri="{FF2B5EF4-FFF2-40B4-BE49-F238E27FC236}">
                <a16:creationId xmlns:a16="http://schemas.microsoft.com/office/drawing/2014/main" id="{B790A22C-5DB3-4746-91BE-3CE6738BABB5}"/>
              </a:ext>
            </a:extLst>
          </p:cNvPr>
          <p:cNvSpPr/>
          <p:nvPr/>
        </p:nvSpPr>
        <p:spPr>
          <a:xfrm>
            <a:off x="377704" y="5349037"/>
            <a:ext cx="3660896" cy="311109"/>
          </a:xfrm>
          <a:custGeom>
            <a:avLst/>
            <a:gdLst/>
            <a:ahLst/>
            <a:cxnLst/>
            <a:rect l="l" t="t" r="r" b="b"/>
            <a:pathLst>
              <a:path w="1868130" h="145174">
                <a:moveTo>
                  <a:pt x="55665" y="0"/>
                </a:moveTo>
                <a:lnTo>
                  <a:pt x="1812465" y="0"/>
                </a:lnTo>
                <a:cubicBezTo>
                  <a:pt x="1843208" y="0"/>
                  <a:pt x="1868130" y="24922"/>
                  <a:pt x="1868130" y="55665"/>
                </a:cubicBezTo>
                <a:lnTo>
                  <a:pt x="1868130" y="89509"/>
                </a:lnTo>
                <a:cubicBezTo>
                  <a:pt x="1868130" y="104272"/>
                  <a:pt x="1862266" y="118431"/>
                  <a:pt x="1851826" y="128870"/>
                </a:cubicBezTo>
                <a:cubicBezTo>
                  <a:pt x="1841387" y="139310"/>
                  <a:pt x="1827228" y="145174"/>
                  <a:pt x="1812465" y="145174"/>
                </a:cubicBezTo>
                <a:lnTo>
                  <a:pt x="55665" y="145174"/>
                </a:lnTo>
                <a:cubicBezTo>
                  <a:pt x="40902" y="145174"/>
                  <a:pt x="26743" y="139310"/>
                  <a:pt x="16304" y="128870"/>
                </a:cubicBezTo>
                <a:cubicBezTo>
                  <a:pt x="5865" y="118431"/>
                  <a:pt x="0" y="104272"/>
                  <a:pt x="0" y="89509"/>
                </a:cubicBezTo>
                <a:lnTo>
                  <a:pt x="0" y="55665"/>
                </a:lnTo>
                <a:cubicBezTo>
                  <a:pt x="0" y="40902"/>
                  <a:pt x="5865" y="26743"/>
                  <a:pt x="16304" y="16304"/>
                </a:cubicBezTo>
                <a:cubicBezTo>
                  <a:pt x="26743" y="5865"/>
                  <a:pt x="40902" y="0"/>
                  <a:pt x="55665" y="0"/>
                </a:cubicBezTo>
                <a:close/>
              </a:path>
            </a:pathLst>
          </a:custGeom>
          <a:solidFill>
            <a:srgbClr val="FF9E1A">
              <a:alpha val="29804"/>
            </a:srgbClr>
          </a:solidFill>
        </p:spPr>
        <p:txBody>
          <a:bodyPr/>
          <a:lstStyle/>
          <a:p>
            <a:r>
              <a:rPr lang="en-US" dirty="0"/>
              <a:t>NWP 1-05, pg 3, 1-3</a:t>
            </a:r>
          </a:p>
        </p:txBody>
      </p:sp>
      <p:sp>
        <p:nvSpPr>
          <p:cNvPr id="60" name="Freeform 13">
            <a:extLst>
              <a:ext uri="{FF2B5EF4-FFF2-40B4-BE49-F238E27FC236}">
                <a16:creationId xmlns:a16="http://schemas.microsoft.com/office/drawing/2014/main" id="{BDEA043F-5D24-4EA7-8E60-0DC08AB71315}"/>
              </a:ext>
            </a:extLst>
          </p:cNvPr>
          <p:cNvSpPr/>
          <p:nvPr/>
        </p:nvSpPr>
        <p:spPr>
          <a:xfrm>
            <a:off x="354490" y="5925326"/>
            <a:ext cx="3660897" cy="325153"/>
          </a:xfrm>
          <a:custGeom>
            <a:avLst/>
            <a:gdLst/>
            <a:ahLst/>
            <a:cxnLst/>
            <a:rect l="l" t="t" r="r" b="b"/>
            <a:pathLst>
              <a:path w="1868130" h="145174">
                <a:moveTo>
                  <a:pt x="55665" y="0"/>
                </a:moveTo>
                <a:lnTo>
                  <a:pt x="1812465" y="0"/>
                </a:lnTo>
                <a:cubicBezTo>
                  <a:pt x="1843208" y="0"/>
                  <a:pt x="1868130" y="24922"/>
                  <a:pt x="1868130" y="55665"/>
                </a:cubicBezTo>
                <a:lnTo>
                  <a:pt x="1868130" y="89509"/>
                </a:lnTo>
                <a:cubicBezTo>
                  <a:pt x="1868130" y="104272"/>
                  <a:pt x="1862266" y="118431"/>
                  <a:pt x="1851826" y="128870"/>
                </a:cubicBezTo>
                <a:cubicBezTo>
                  <a:pt x="1841387" y="139310"/>
                  <a:pt x="1827228" y="145174"/>
                  <a:pt x="1812465" y="145174"/>
                </a:cubicBezTo>
                <a:lnTo>
                  <a:pt x="55665" y="145174"/>
                </a:lnTo>
                <a:cubicBezTo>
                  <a:pt x="40902" y="145174"/>
                  <a:pt x="26743" y="139310"/>
                  <a:pt x="16304" y="128870"/>
                </a:cubicBezTo>
                <a:cubicBezTo>
                  <a:pt x="5865" y="118431"/>
                  <a:pt x="0" y="104272"/>
                  <a:pt x="0" y="89509"/>
                </a:cubicBezTo>
                <a:lnTo>
                  <a:pt x="0" y="55665"/>
                </a:lnTo>
                <a:cubicBezTo>
                  <a:pt x="0" y="40902"/>
                  <a:pt x="5865" y="26743"/>
                  <a:pt x="16304" y="16304"/>
                </a:cubicBezTo>
                <a:cubicBezTo>
                  <a:pt x="26743" y="5865"/>
                  <a:pt x="40902" y="0"/>
                  <a:pt x="55665" y="0"/>
                </a:cubicBezTo>
                <a:close/>
              </a:path>
            </a:pathLst>
          </a:custGeom>
          <a:solidFill>
            <a:srgbClr val="0D1D41">
              <a:alpha val="29804"/>
            </a:srgbClr>
          </a:solidFill>
        </p:spPr>
        <p:txBody>
          <a:bodyPr/>
          <a:lstStyle/>
          <a:p>
            <a:r>
              <a:rPr lang="en-US" dirty="0"/>
              <a:t>OPNAVINST 1738.1B, pg 1</a:t>
            </a:r>
          </a:p>
        </p:txBody>
      </p:sp>
      <p:sp>
        <p:nvSpPr>
          <p:cNvPr id="61" name="Freeform 16">
            <a:extLst>
              <a:ext uri="{FF2B5EF4-FFF2-40B4-BE49-F238E27FC236}">
                <a16:creationId xmlns:a16="http://schemas.microsoft.com/office/drawing/2014/main" id="{77033199-3500-4270-9202-1CC9DF0559B5}"/>
              </a:ext>
            </a:extLst>
          </p:cNvPr>
          <p:cNvSpPr/>
          <p:nvPr/>
        </p:nvSpPr>
        <p:spPr>
          <a:xfrm>
            <a:off x="367444" y="6495871"/>
            <a:ext cx="3660897" cy="311109"/>
          </a:xfrm>
          <a:custGeom>
            <a:avLst/>
            <a:gdLst/>
            <a:ahLst/>
            <a:cxnLst/>
            <a:rect l="l" t="t" r="r" b="b"/>
            <a:pathLst>
              <a:path w="1868130" h="102913">
                <a:moveTo>
                  <a:pt x="51457" y="0"/>
                </a:moveTo>
                <a:lnTo>
                  <a:pt x="1816674" y="0"/>
                </a:lnTo>
                <a:cubicBezTo>
                  <a:pt x="1845092" y="0"/>
                  <a:pt x="1868130" y="23038"/>
                  <a:pt x="1868130" y="51457"/>
                </a:cubicBezTo>
                <a:lnTo>
                  <a:pt x="1868130" y="51457"/>
                </a:lnTo>
                <a:cubicBezTo>
                  <a:pt x="1868130" y="65104"/>
                  <a:pt x="1862709" y="78192"/>
                  <a:pt x="1853059" y="87842"/>
                </a:cubicBezTo>
                <a:cubicBezTo>
                  <a:pt x="1843409" y="97492"/>
                  <a:pt x="1830321" y="102913"/>
                  <a:pt x="1816674" y="102913"/>
                </a:cubicBezTo>
                <a:lnTo>
                  <a:pt x="51457" y="102913"/>
                </a:lnTo>
                <a:cubicBezTo>
                  <a:pt x="23038" y="102913"/>
                  <a:pt x="0" y="79875"/>
                  <a:pt x="0" y="51457"/>
                </a:cubicBezTo>
                <a:lnTo>
                  <a:pt x="0" y="51457"/>
                </a:lnTo>
                <a:cubicBezTo>
                  <a:pt x="0" y="23038"/>
                  <a:pt x="23038" y="0"/>
                  <a:pt x="51457" y="0"/>
                </a:cubicBezTo>
                <a:close/>
              </a:path>
            </a:pathLst>
          </a:custGeom>
          <a:solidFill>
            <a:schemeClr val="accent2">
              <a:lumMod val="60000"/>
              <a:lumOff val="40000"/>
              <a:alpha val="29804"/>
            </a:schemeClr>
          </a:solidFill>
        </p:spPr>
        <p:txBody>
          <a:bodyPr/>
          <a:lstStyle/>
          <a:p>
            <a:r>
              <a:rPr lang="en-US" dirty="0"/>
              <a:t>Navy Regs Ch8, Sec 0820</a:t>
            </a:r>
          </a:p>
        </p:txBody>
      </p:sp>
      <p:sp>
        <p:nvSpPr>
          <p:cNvPr id="62" name="AutoShape 43">
            <a:extLst>
              <a:ext uri="{FF2B5EF4-FFF2-40B4-BE49-F238E27FC236}">
                <a16:creationId xmlns:a16="http://schemas.microsoft.com/office/drawing/2014/main" id="{581CB0DC-BDFD-4FE0-AB5D-BF141CF84612}"/>
              </a:ext>
            </a:extLst>
          </p:cNvPr>
          <p:cNvSpPr/>
          <p:nvPr/>
        </p:nvSpPr>
        <p:spPr>
          <a:xfrm>
            <a:off x="3983561" y="4238916"/>
            <a:ext cx="1230616" cy="124122"/>
          </a:xfrm>
          <a:prstGeom prst="line">
            <a:avLst/>
          </a:prstGeom>
          <a:ln w="38100" cap="flat">
            <a:solidFill>
              <a:srgbClr val="000000"/>
            </a:solidFill>
            <a:prstDash val="solid"/>
            <a:headEnd type="none" w="sm" len="sm"/>
            <a:tailEnd type="none" w="sm" len="sm"/>
          </a:ln>
        </p:spPr>
      </p:sp>
      <p:sp>
        <p:nvSpPr>
          <p:cNvPr id="63" name="AutoShape 43">
            <a:extLst>
              <a:ext uri="{FF2B5EF4-FFF2-40B4-BE49-F238E27FC236}">
                <a16:creationId xmlns:a16="http://schemas.microsoft.com/office/drawing/2014/main" id="{7F949A85-A572-4BD1-8A18-F4BDE1AEF508}"/>
              </a:ext>
            </a:extLst>
          </p:cNvPr>
          <p:cNvSpPr/>
          <p:nvPr/>
        </p:nvSpPr>
        <p:spPr>
          <a:xfrm>
            <a:off x="3972264" y="4256519"/>
            <a:ext cx="1254867" cy="660975"/>
          </a:xfrm>
          <a:prstGeom prst="line">
            <a:avLst/>
          </a:prstGeom>
          <a:ln w="38100" cap="flat">
            <a:solidFill>
              <a:srgbClr val="000000"/>
            </a:solidFill>
            <a:prstDash val="solid"/>
            <a:headEnd type="none" w="sm" len="sm"/>
            <a:tailEnd type="none" w="sm" len="sm"/>
          </a:ln>
        </p:spPr>
      </p:sp>
      <p:sp>
        <p:nvSpPr>
          <p:cNvPr id="64" name="AutoShape 43">
            <a:extLst>
              <a:ext uri="{FF2B5EF4-FFF2-40B4-BE49-F238E27FC236}">
                <a16:creationId xmlns:a16="http://schemas.microsoft.com/office/drawing/2014/main" id="{37D4143E-70C4-458C-B331-1703D9745872}"/>
              </a:ext>
            </a:extLst>
          </p:cNvPr>
          <p:cNvSpPr/>
          <p:nvPr/>
        </p:nvSpPr>
        <p:spPr>
          <a:xfrm>
            <a:off x="3992651" y="4276680"/>
            <a:ext cx="1208573" cy="1215854"/>
          </a:xfrm>
          <a:prstGeom prst="line">
            <a:avLst/>
          </a:prstGeom>
          <a:ln w="38100" cap="flat">
            <a:solidFill>
              <a:srgbClr val="000000"/>
            </a:solidFill>
            <a:prstDash val="solid"/>
            <a:headEnd type="none" w="sm" len="sm"/>
            <a:tailEnd type="none" w="sm" len="sm"/>
          </a:ln>
        </p:spPr>
      </p:sp>
      <p:sp>
        <p:nvSpPr>
          <p:cNvPr id="65" name="AutoShape 43">
            <a:extLst>
              <a:ext uri="{FF2B5EF4-FFF2-40B4-BE49-F238E27FC236}">
                <a16:creationId xmlns:a16="http://schemas.microsoft.com/office/drawing/2014/main" id="{447C1B05-7D44-4972-AD5E-948A726CC8A3}"/>
              </a:ext>
            </a:extLst>
          </p:cNvPr>
          <p:cNvSpPr/>
          <p:nvPr/>
        </p:nvSpPr>
        <p:spPr>
          <a:xfrm>
            <a:off x="3970962" y="4261052"/>
            <a:ext cx="1223592" cy="1821449"/>
          </a:xfrm>
          <a:prstGeom prst="line">
            <a:avLst/>
          </a:prstGeom>
          <a:ln w="38100" cap="flat">
            <a:solidFill>
              <a:srgbClr val="000000"/>
            </a:solidFill>
            <a:prstDash val="solid"/>
            <a:headEnd type="none" w="sm" len="sm"/>
            <a:tailEnd type="none" w="sm" len="sm"/>
          </a:ln>
        </p:spPr>
      </p:sp>
      <p:sp>
        <p:nvSpPr>
          <p:cNvPr id="66" name="AutoShape 43">
            <a:extLst>
              <a:ext uri="{FF2B5EF4-FFF2-40B4-BE49-F238E27FC236}">
                <a16:creationId xmlns:a16="http://schemas.microsoft.com/office/drawing/2014/main" id="{95D4230C-9F59-40CF-B796-20C69CBBE202}"/>
              </a:ext>
            </a:extLst>
          </p:cNvPr>
          <p:cNvSpPr/>
          <p:nvPr/>
        </p:nvSpPr>
        <p:spPr>
          <a:xfrm>
            <a:off x="4038601" y="5507463"/>
            <a:ext cx="1160186" cy="880"/>
          </a:xfrm>
          <a:prstGeom prst="line">
            <a:avLst/>
          </a:prstGeom>
          <a:ln w="38100" cap="flat">
            <a:solidFill>
              <a:srgbClr val="000000"/>
            </a:solidFill>
            <a:prstDash val="solid"/>
            <a:headEnd type="none" w="sm" len="sm"/>
            <a:tailEnd type="none" w="sm" len="sm"/>
          </a:ln>
        </p:spPr>
      </p:sp>
      <p:sp>
        <p:nvSpPr>
          <p:cNvPr id="67" name="AutoShape 43">
            <a:extLst>
              <a:ext uri="{FF2B5EF4-FFF2-40B4-BE49-F238E27FC236}">
                <a16:creationId xmlns:a16="http://schemas.microsoft.com/office/drawing/2014/main" id="{00C67FCC-9160-476C-BE18-46FF6A3AA9CF}"/>
              </a:ext>
            </a:extLst>
          </p:cNvPr>
          <p:cNvSpPr/>
          <p:nvPr/>
        </p:nvSpPr>
        <p:spPr>
          <a:xfrm>
            <a:off x="4041039" y="5526847"/>
            <a:ext cx="1120938" cy="1115766"/>
          </a:xfrm>
          <a:prstGeom prst="line">
            <a:avLst/>
          </a:prstGeom>
          <a:ln w="38100" cap="flat">
            <a:solidFill>
              <a:srgbClr val="000000"/>
            </a:solidFill>
            <a:prstDash val="solid"/>
            <a:headEnd type="none" w="sm" len="sm"/>
            <a:tailEnd type="none" w="sm" len="sm"/>
          </a:ln>
        </p:spPr>
      </p:sp>
      <p:sp>
        <p:nvSpPr>
          <p:cNvPr id="68" name="AutoShape 47">
            <a:extLst>
              <a:ext uri="{FF2B5EF4-FFF2-40B4-BE49-F238E27FC236}">
                <a16:creationId xmlns:a16="http://schemas.microsoft.com/office/drawing/2014/main" id="{64CA4E82-6EFD-4A96-B62B-4FEEB48B124E}"/>
              </a:ext>
            </a:extLst>
          </p:cNvPr>
          <p:cNvSpPr/>
          <p:nvPr/>
        </p:nvSpPr>
        <p:spPr>
          <a:xfrm>
            <a:off x="3992651" y="6067573"/>
            <a:ext cx="1176252" cy="620307"/>
          </a:xfrm>
          <a:prstGeom prst="line">
            <a:avLst/>
          </a:prstGeom>
          <a:ln w="38100" cap="flat">
            <a:solidFill>
              <a:srgbClr val="000000"/>
            </a:solidFill>
            <a:prstDash val="solid"/>
            <a:headEnd type="none" w="sm" len="sm"/>
            <a:tailEnd type="none" w="sm" len="sm"/>
          </a:ln>
        </p:spPr>
      </p:sp>
      <p:sp>
        <p:nvSpPr>
          <p:cNvPr id="69" name="AutoShape 47">
            <a:extLst>
              <a:ext uri="{FF2B5EF4-FFF2-40B4-BE49-F238E27FC236}">
                <a16:creationId xmlns:a16="http://schemas.microsoft.com/office/drawing/2014/main" id="{8FE06CBB-72B5-4A00-AB65-F6B878E8DE75}"/>
              </a:ext>
            </a:extLst>
          </p:cNvPr>
          <p:cNvSpPr/>
          <p:nvPr/>
        </p:nvSpPr>
        <p:spPr>
          <a:xfrm flipV="1">
            <a:off x="4011698" y="4357382"/>
            <a:ext cx="1198615" cy="532891"/>
          </a:xfrm>
          <a:prstGeom prst="line">
            <a:avLst/>
          </a:prstGeom>
          <a:ln w="38100" cap="flat">
            <a:solidFill>
              <a:srgbClr val="000000"/>
            </a:solidFill>
            <a:prstDash val="solid"/>
            <a:headEnd type="none" w="sm" len="sm"/>
            <a:tailEnd type="none" w="sm" len="sm"/>
          </a:ln>
        </p:spPr>
      </p:sp>
      <p:sp>
        <p:nvSpPr>
          <p:cNvPr id="70" name="Freeform 40">
            <a:extLst>
              <a:ext uri="{FF2B5EF4-FFF2-40B4-BE49-F238E27FC236}">
                <a16:creationId xmlns:a16="http://schemas.microsoft.com/office/drawing/2014/main" id="{D8F6C207-E6B5-47E7-B48D-D65B8F57504A}"/>
              </a:ext>
            </a:extLst>
          </p:cNvPr>
          <p:cNvSpPr/>
          <p:nvPr/>
        </p:nvSpPr>
        <p:spPr>
          <a:xfrm>
            <a:off x="5181600" y="7036329"/>
            <a:ext cx="2980592" cy="447221"/>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chemeClr val="accent2">
              <a:lumMod val="60000"/>
              <a:lumOff val="40000"/>
              <a:alpha val="60000"/>
            </a:schemeClr>
          </a:solidFill>
        </p:spPr>
        <p:txBody>
          <a:bodyPr anchor="ctr"/>
          <a:lstStyle/>
          <a:p>
            <a:pPr algn="ctr"/>
            <a:r>
              <a:rPr lang="en-US" dirty="0"/>
              <a:t>Spiritual Well-Being</a:t>
            </a:r>
          </a:p>
        </p:txBody>
      </p:sp>
      <p:sp>
        <p:nvSpPr>
          <p:cNvPr id="71" name="AutoShape 47">
            <a:extLst>
              <a:ext uri="{FF2B5EF4-FFF2-40B4-BE49-F238E27FC236}">
                <a16:creationId xmlns:a16="http://schemas.microsoft.com/office/drawing/2014/main" id="{51BD401A-0AE9-4EE2-95D1-C54EA7489FA3}"/>
              </a:ext>
            </a:extLst>
          </p:cNvPr>
          <p:cNvSpPr/>
          <p:nvPr/>
        </p:nvSpPr>
        <p:spPr>
          <a:xfrm>
            <a:off x="4010496" y="6645639"/>
            <a:ext cx="1176252" cy="620307"/>
          </a:xfrm>
          <a:prstGeom prst="line">
            <a:avLst/>
          </a:prstGeom>
          <a:ln w="38100" cap="flat">
            <a:solidFill>
              <a:srgbClr val="000000"/>
            </a:solidFill>
            <a:prstDash val="solid"/>
            <a:headEnd type="none" w="sm" len="sm"/>
            <a:tailEnd type="none" w="sm" len="sm"/>
          </a:ln>
        </p:spPr>
      </p:sp>
      <p:sp>
        <p:nvSpPr>
          <p:cNvPr id="72" name="AutoShape 43">
            <a:extLst>
              <a:ext uri="{FF2B5EF4-FFF2-40B4-BE49-F238E27FC236}">
                <a16:creationId xmlns:a16="http://schemas.microsoft.com/office/drawing/2014/main" id="{3985C585-7006-40CB-9AD7-0A603DA46554}"/>
              </a:ext>
            </a:extLst>
          </p:cNvPr>
          <p:cNvSpPr/>
          <p:nvPr/>
        </p:nvSpPr>
        <p:spPr>
          <a:xfrm>
            <a:off x="4035011" y="5505218"/>
            <a:ext cx="1136332" cy="1754721"/>
          </a:xfrm>
          <a:prstGeom prst="line">
            <a:avLst/>
          </a:prstGeom>
          <a:ln w="38100" cap="flat">
            <a:solidFill>
              <a:srgbClr val="000000"/>
            </a:solidFill>
            <a:prstDash val="solid"/>
            <a:headEnd type="none" w="sm" len="sm"/>
            <a:tailEnd type="none" w="sm" len="sm"/>
          </a:ln>
        </p:spPr>
      </p:sp>
      <p:sp>
        <p:nvSpPr>
          <p:cNvPr id="73" name="AutoShape 43">
            <a:extLst>
              <a:ext uri="{FF2B5EF4-FFF2-40B4-BE49-F238E27FC236}">
                <a16:creationId xmlns:a16="http://schemas.microsoft.com/office/drawing/2014/main" id="{1B06A711-9EF9-4EE2-8483-660D8CB38CC9}"/>
              </a:ext>
            </a:extLst>
          </p:cNvPr>
          <p:cNvSpPr/>
          <p:nvPr/>
        </p:nvSpPr>
        <p:spPr>
          <a:xfrm>
            <a:off x="3983559" y="4294415"/>
            <a:ext cx="1153335" cy="2965524"/>
          </a:xfrm>
          <a:prstGeom prst="line">
            <a:avLst/>
          </a:prstGeom>
          <a:ln w="38100" cap="flat">
            <a:solidFill>
              <a:srgbClr val="000000"/>
            </a:solidFill>
            <a:prstDash val="solid"/>
            <a:headEnd type="none" w="sm" len="sm"/>
            <a:tailEnd type="none" w="sm" len="sm"/>
          </a:ln>
        </p:spPr>
      </p:sp>
      <p:sp>
        <p:nvSpPr>
          <p:cNvPr id="74" name="Freeform 40">
            <a:extLst>
              <a:ext uri="{FF2B5EF4-FFF2-40B4-BE49-F238E27FC236}">
                <a16:creationId xmlns:a16="http://schemas.microsoft.com/office/drawing/2014/main" id="{6FA000D8-7FCE-4DD9-A75F-A78923198889}"/>
              </a:ext>
            </a:extLst>
          </p:cNvPr>
          <p:cNvSpPr/>
          <p:nvPr/>
        </p:nvSpPr>
        <p:spPr>
          <a:xfrm>
            <a:off x="5201224" y="7653656"/>
            <a:ext cx="2980592" cy="539282"/>
          </a:xfrm>
          <a:custGeom>
            <a:avLst/>
            <a:gdLst/>
            <a:ahLst/>
            <a:cxnLst/>
            <a:rect l="l" t="t" r="r" b="b"/>
            <a:pathLst>
              <a:path w="1520975" h="228214">
                <a:moveTo>
                  <a:pt x="68371" y="0"/>
                </a:moveTo>
                <a:lnTo>
                  <a:pt x="1452605" y="0"/>
                </a:lnTo>
                <a:cubicBezTo>
                  <a:pt x="1490365" y="0"/>
                  <a:pt x="1520975" y="30611"/>
                  <a:pt x="1520975" y="68371"/>
                </a:cubicBezTo>
                <a:lnTo>
                  <a:pt x="1520975" y="159843"/>
                </a:lnTo>
                <a:cubicBezTo>
                  <a:pt x="1520975" y="197603"/>
                  <a:pt x="1490365" y="228214"/>
                  <a:pt x="1452605" y="228214"/>
                </a:cubicBezTo>
                <a:lnTo>
                  <a:pt x="68371" y="228214"/>
                </a:lnTo>
                <a:cubicBezTo>
                  <a:pt x="30611" y="228214"/>
                  <a:pt x="0" y="197603"/>
                  <a:pt x="0" y="159843"/>
                </a:cubicBezTo>
                <a:lnTo>
                  <a:pt x="0" y="68371"/>
                </a:lnTo>
                <a:cubicBezTo>
                  <a:pt x="0" y="30611"/>
                  <a:pt x="30611" y="0"/>
                  <a:pt x="68371" y="0"/>
                </a:cubicBezTo>
                <a:close/>
              </a:path>
            </a:pathLst>
          </a:custGeom>
          <a:solidFill>
            <a:schemeClr val="accent4">
              <a:lumMod val="75000"/>
              <a:alpha val="60000"/>
            </a:schemeClr>
          </a:solidFill>
        </p:spPr>
        <p:txBody>
          <a:bodyPr anchor="ctr"/>
          <a:lstStyle/>
          <a:p>
            <a:pPr algn="ctr"/>
            <a:r>
              <a:rPr lang="en-US" dirty="0"/>
              <a:t>Connection to the Transcendent</a:t>
            </a:r>
          </a:p>
        </p:txBody>
      </p:sp>
      <p:sp>
        <p:nvSpPr>
          <p:cNvPr id="75" name="Freeform 16">
            <a:extLst>
              <a:ext uri="{FF2B5EF4-FFF2-40B4-BE49-F238E27FC236}">
                <a16:creationId xmlns:a16="http://schemas.microsoft.com/office/drawing/2014/main" id="{0174BEB8-6B32-4214-A4DC-7E44BF691171}"/>
              </a:ext>
            </a:extLst>
          </p:cNvPr>
          <p:cNvSpPr/>
          <p:nvPr/>
        </p:nvSpPr>
        <p:spPr>
          <a:xfrm>
            <a:off x="372501" y="7081420"/>
            <a:ext cx="3660897" cy="311109"/>
          </a:xfrm>
          <a:custGeom>
            <a:avLst/>
            <a:gdLst/>
            <a:ahLst/>
            <a:cxnLst/>
            <a:rect l="l" t="t" r="r" b="b"/>
            <a:pathLst>
              <a:path w="1868130" h="102913">
                <a:moveTo>
                  <a:pt x="51457" y="0"/>
                </a:moveTo>
                <a:lnTo>
                  <a:pt x="1816674" y="0"/>
                </a:lnTo>
                <a:cubicBezTo>
                  <a:pt x="1845092" y="0"/>
                  <a:pt x="1868130" y="23038"/>
                  <a:pt x="1868130" y="51457"/>
                </a:cubicBezTo>
                <a:lnTo>
                  <a:pt x="1868130" y="51457"/>
                </a:lnTo>
                <a:cubicBezTo>
                  <a:pt x="1868130" y="65104"/>
                  <a:pt x="1862709" y="78192"/>
                  <a:pt x="1853059" y="87842"/>
                </a:cubicBezTo>
                <a:cubicBezTo>
                  <a:pt x="1843409" y="97492"/>
                  <a:pt x="1830321" y="102913"/>
                  <a:pt x="1816674" y="102913"/>
                </a:cubicBezTo>
                <a:lnTo>
                  <a:pt x="51457" y="102913"/>
                </a:lnTo>
                <a:cubicBezTo>
                  <a:pt x="23038" y="102913"/>
                  <a:pt x="0" y="79875"/>
                  <a:pt x="0" y="51457"/>
                </a:cubicBezTo>
                <a:lnTo>
                  <a:pt x="0" y="51457"/>
                </a:lnTo>
                <a:cubicBezTo>
                  <a:pt x="0" y="23038"/>
                  <a:pt x="23038" y="0"/>
                  <a:pt x="51457" y="0"/>
                </a:cubicBezTo>
                <a:close/>
              </a:path>
            </a:pathLst>
          </a:custGeom>
          <a:solidFill>
            <a:schemeClr val="accent4">
              <a:lumMod val="75000"/>
              <a:alpha val="29804"/>
            </a:schemeClr>
          </a:solidFill>
        </p:spPr>
        <p:txBody>
          <a:bodyPr/>
          <a:lstStyle/>
          <a:p>
            <a:r>
              <a:rPr lang="en-US" dirty="0"/>
              <a:t>OPNAVINST 1730.1F, pg 2</a:t>
            </a:r>
          </a:p>
        </p:txBody>
      </p:sp>
      <p:sp>
        <p:nvSpPr>
          <p:cNvPr id="76" name="AutoShape 47">
            <a:extLst>
              <a:ext uri="{FF2B5EF4-FFF2-40B4-BE49-F238E27FC236}">
                <a16:creationId xmlns:a16="http://schemas.microsoft.com/office/drawing/2014/main" id="{352D3DEA-64B4-44A6-BEEC-B4036649DFFD}"/>
              </a:ext>
            </a:extLst>
          </p:cNvPr>
          <p:cNvSpPr/>
          <p:nvPr/>
        </p:nvSpPr>
        <p:spPr>
          <a:xfrm>
            <a:off x="4005347" y="7256783"/>
            <a:ext cx="1204965" cy="706014"/>
          </a:xfrm>
          <a:prstGeom prst="line">
            <a:avLst/>
          </a:prstGeom>
          <a:ln w="38100" cap="flat">
            <a:solidFill>
              <a:srgbClr val="000000"/>
            </a:solidFill>
            <a:prstDash val="solid"/>
            <a:headEnd type="none" w="sm" len="sm"/>
            <a:tailEnd type="none" w="sm" len="sm"/>
          </a:ln>
        </p:spPr>
      </p:sp>
      <p:sp>
        <p:nvSpPr>
          <p:cNvPr id="77" name="AutoShape 43">
            <a:extLst>
              <a:ext uri="{FF2B5EF4-FFF2-40B4-BE49-F238E27FC236}">
                <a16:creationId xmlns:a16="http://schemas.microsoft.com/office/drawing/2014/main" id="{B813DB5E-21E4-4E9D-AAE3-8F5AF4F06ABD}"/>
              </a:ext>
            </a:extLst>
          </p:cNvPr>
          <p:cNvSpPr/>
          <p:nvPr/>
        </p:nvSpPr>
        <p:spPr>
          <a:xfrm>
            <a:off x="3968162" y="4288407"/>
            <a:ext cx="1229883" cy="3674389"/>
          </a:xfrm>
          <a:prstGeom prst="line">
            <a:avLst/>
          </a:prstGeom>
          <a:ln w="38100" cap="flat">
            <a:solidFill>
              <a:srgbClr val="000000"/>
            </a:solidFill>
            <a:prstDash val="solid"/>
            <a:headEnd type="none" w="sm" len="sm"/>
            <a:tailEnd type="none" w="sm" len="sm"/>
          </a:ln>
        </p:spPr>
      </p:sp>
      <p:sp>
        <p:nvSpPr>
          <p:cNvPr id="78" name="Freeform 53">
            <a:extLst>
              <a:ext uri="{FF2B5EF4-FFF2-40B4-BE49-F238E27FC236}">
                <a16:creationId xmlns:a16="http://schemas.microsoft.com/office/drawing/2014/main" id="{713D7CC1-D221-4C77-8603-43010EEA2FD2}"/>
              </a:ext>
            </a:extLst>
          </p:cNvPr>
          <p:cNvSpPr/>
          <p:nvPr/>
        </p:nvSpPr>
        <p:spPr>
          <a:xfrm>
            <a:off x="5288485" y="7084022"/>
            <a:ext cx="357883" cy="363848"/>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9" name="Freeform 53">
            <a:extLst>
              <a:ext uri="{FF2B5EF4-FFF2-40B4-BE49-F238E27FC236}">
                <a16:creationId xmlns:a16="http://schemas.microsoft.com/office/drawing/2014/main" id="{D7A05329-BE8D-4FB5-B054-278F4526ADF8}"/>
              </a:ext>
            </a:extLst>
          </p:cNvPr>
          <p:cNvSpPr/>
          <p:nvPr/>
        </p:nvSpPr>
        <p:spPr>
          <a:xfrm>
            <a:off x="5293855" y="7741373"/>
            <a:ext cx="357883" cy="363848"/>
          </a:xfrm>
          <a:custGeom>
            <a:avLst/>
            <a:gdLst/>
            <a:ahLst/>
            <a:cxnLst/>
            <a:rect l="l" t="t" r="r" b="b"/>
            <a:pathLst>
              <a:path w="799810" h="682838">
                <a:moveTo>
                  <a:pt x="0" y="0"/>
                </a:moveTo>
                <a:lnTo>
                  <a:pt x="799810" y="0"/>
                </a:lnTo>
                <a:lnTo>
                  <a:pt x="799810" y="682838"/>
                </a:lnTo>
                <a:lnTo>
                  <a:pt x="0" y="682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2" name="Slide Number Placeholder 81">
            <a:extLst>
              <a:ext uri="{FF2B5EF4-FFF2-40B4-BE49-F238E27FC236}">
                <a16:creationId xmlns:a16="http://schemas.microsoft.com/office/drawing/2014/main" id="{4863A72B-C668-4B20-96A4-0F80E7436A73}"/>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80" name="TextBox 49">
            <a:extLst>
              <a:ext uri="{FF2B5EF4-FFF2-40B4-BE49-F238E27FC236}">
                <a16:creationId xmlns:a16="http://schemas.microsoft.com/office/drawing/2014/main" id="{D5F86774-CCCD-40D2-803B-64957646CAF7}"/>
              </a:ext>
            </a:extLst>
          </p:cNvPr>
          <p:cNvSpPr txBox="1"/>
          <p:nvPr/>
        </p:nvSpPr>
        <p:spPr>
          <a:xfrm>
            <a:off x="5281820" y="9982273"/>
            <a:ext cx="2819400" cy="276999"/>
          </a:xfrm>
          <a:prstGeom prst="rect">
            <a:avLst/>
          </a:prstGeom>
        </p:spPr>
        <p:txBody>
          <a:bodyPr wrap="square" lIns="0" tIns="0" rIns="0" bIns="0" rtlCol="0" anchor="t">
            <a:spAutoFit/>
          </a:bodyPr>
          <a:lstStyle/>
          <a:p>
            <a:r>
              <a:rPr lang="en-US" b="1" dirty="0">
                <a:solidFill>
                  <a:srgbClr val="0D1D41"/>
                </a:solidFill>
                <a:latin typeface="Calibri" panose="020F0502020204030204" pitchFamily="34" charset="0"/>
                <a:ea typeface="Calibri" panose="020F0502020204030204" pitchFamily="34" charset="0"/>
                <a:cs typeface="Calibri" panose="020F0502020204030204" pitchFamily="34" charset="0"/>
              </a:rPr>
              <a:t>*As illustrated by Navy Policy</a:t>
            </a:r>
          </a:p>
        </p:txBody>
      </p:sp>
    </p:spTree>
    <p:extLst>
      <p:ext uri="{BB962C8B-B14F-4D97-AF65-F5344CB8AC3E}">
        <p14:creationId xmlns:p14="http://schemas.microsoft.com/office/powerpoint/2010/main" val="257566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a:off x="6216288" y="7691270"/>
            <a:ext cx="2625398" cy="565583"/>
          </a:xfrm>
          <a:custGeom>
            <a:avLst/>
            <a:gdLst/>
            <a:ahLst/>
            <a:cxnLst/>
            <a:rect l="l" t="t" r="r" b="b"/>
            <a:pathLst>
              <a:path w="3500530" h="754111">
                <a:moveTo>
                  <a:pt x="0" y="0"/>
                </a:moveTo>
                <a:lnTo>
                  <a:pt x="3500530" y="0"/>
                </a:lnTo>
                <a:lnTo>
                  <a:pt x="3500530" y="754112"/>
                </a:lnTo>
                <a:lnTo>
                  <a:pt x="0" y="754112"/>
                </a:lnTo>
                <a:lnTo>
                  <a:pt x="0" y="0"/>
                </a:lnTo>
                <a:close/>
              </a:path>
            </a:pathLst>
          </a:custGeom>
          <a:blipFill>
            <a:blip r:embed="rId3">
              <a:alphaModFix amt="50000"/>
              <a:extLst>
                <a:ext uri="{96DAC541-7B7A-43D3-8B79-37D633B846F1}">
                  <asvg:svgBlip xmlns:asvg="http://schemas.microsoft.com/office/drawing/2016/SVG/main" r:embed="rId4"/>
                </a:ext>
              </a:extLst>
            </a:blip>
            <a:stretch>
              <a:fillRect t="-165170"/>
            </a:stretch>
          </a:blipFill>
          <a:ln cap="sq">
            <a:noFill/>
            <a:prstDash val="solid"/>
            <a:miter/>
          </a:ln>
        </p:spPr>
      </p:sp>
      <p:sp>
        <p:nvSpPr>
          <p:cNvPr id="30" name="Freeform 30"/>
          <p:cNvSpPr/>
          <p:nvPr/>
        </p:nvSpPr>
        <p:spPr>
          <a:xfrm>
            <a:off x="6245" y="1602939"/>
            <a:ext cx="5140937" cy="7711406"/>
          </a:xfrm>
          <a:custGeom>
            <a:avLst/>
            <a:gdLst/>
            <a:ahLst/>
            <a:cxnLst/>
            <a:rect l="l" t="t" r="r" b="b"/>
            <a:pathLst>
              <a:path w="6854583" h="10281875">
                <a:moveTo>
                  <a:pt x="0" y="0"/>
                </a:moveTo>
                <a:lnTo>
                  <a:pt x="6854583" y="0"/>
                </a:lnTo>
                <a:lnTo>
                  <a:pt x="6854583" y="10281875"/>
                </a:lnTo>
                <a:lnTo>
                  <a:pt x="0" y="10281875"/>
                </a:lnTo>
                <a:lnTo>
                  <a:pt x="0" y="0"/>
                </a:lnTo>
                <a:close/>
              </a:path>
            </a:pathLst>
          </a:custGeom>
          <a:blipFill>
            <a:blip r:embed="rId5"/>
            <a:stretch>
              <a:fillRect/>
            </a:stretch>
          </a:blipFill>
        </p:spPr>
      </p:sp>
      <p:sp>
        <p:nvSpPr>
          <p:cNvPr id="31" name="Freeform 31"/>
          <p:cNvSpPr/>
          <p:nvPr/>
        </p:nvSpPr>
        <p:spPr>
          <a:xfrm>
            <a:off x="4398252" y="3350412"/>
            <a:ext cx="853990" cy="482504"/>
          </a:xfrm>
          <a:custGeom>
            <a:avLst/>
            <a:gdLst/>
            <a:ahLst/>
            <a:cxnLst/>
            <a:rect l="l" t="t" r="r" b="b"/>
            <a:pathLst>
              <a:path w="1138653" h="643339">
                <a:moveTo>
                  <a:pt x="0" y="0"/>
                </a:moveTo>
                <a:lnTo>
                  <a:pt x="1138653" y="0"/>
                </a:lnTo>
                <a:lnTo>
                  <a:pt x="1138653" y="643339"/>
                </a:lnTo>
                <a:lnTo>
                  <a:pt x="0" y="6433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TextBox 35"/>
          <p:cNvSpPr txBox="1"/>
          <p:nvPr/>
        </p:nvSpPr>
        <p:spPr>
          <a:xfrm>
            <a:off x="5444897" y="3442482"/>
            <a:ext cx="2240326" cy="271485"/>
          </a:xfrm>
          <a:prstGeom prst="rect">
            <a:avLst/>
          </a:prstGeom>
        </p:spPr>
        <p:txBody>
          <a:bodyPr lIns="0" tIns="0" rIns="0" bIns="0" rtlCol="0" anchor="t">
            <a:spAutoFit/>
          </a:bodyPr>
          <a:lstStyle/>
          <a:p>
            <a:pPr marL="0" lvl="1" algn="ctr">
              <a:lnSpc>
                <a:spcPts val="2192"/>
              </a:lnSpc>
            </a:pPr>
            <a:r>
              <a:rPr lang="en-US" sz="1687" b="1" dirty="0">
                <a:solidFill>
                  <a:srgbClr val="FFFFFF"/>
                </a:solidFill>
                <a:latin typeface="Cooper Hewitt Bold"/>
                <a:ea typeface="Cooper Hewitt Bold"/>
                <a:cs typeface="Cooper Hewitt Bold"/>
                <a:sym typeface="Cooper Hewitt Bold"/>
              </a:rPr>
              <a:t>Suicide Risk</a:t>
            </a:r>
          </a:p>
        </p:txBody>
      </p:sp>
      <p:grpSp>
        <p:nvGrpSpPr>
          <p:cNvPr id="2" name="Group 2"/>
          <p:cNvGrpSpPr/>
          <p:nvPr/>
        </p:nvGrpSpPr>
        <p:grpSpPr>
          <a:xfrm rot="16200000">
            <a:off x="5564515" y="2693980"/>
            <a:ext cx="1129754" cy="1754301"/>
            <a:chOff x="0" y="0"/>
            <a:chExt cx="660400" cy="1025481"/>
          </a:xfrm>
        </p:grpSpPr>
        <p:sp>
          <p:nvSpPr>
            <p:cNvPr id="3" name="Freeform 3"/>
            <p:cNvSpPr/>
            <p:nvPr/>
          </p:nvSpPr>
          <p:spPr>
            <a:xfrm>
              <a:off x="0" y="0"/>
              <a:ext cx="660400" cy="1025481"/>
            </a:xfrm>
            <a:custGeom>
              <a:avLst/>
              <a:gdLst/>
              <a:ahLst/>
              <a:cxnLst/>
              <a:rect l="l" t="t" r="r" b="b"/>
              <a:pathLst>
                <a:path w="660400" h="1025481">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3226"/>
                  </a:cubicBezTo>
                  <a:lnTo>
                    <a:pt x="660400" y="1025481"/>
                  </a:lnTo>
                  <a:lnTo>
                    <a:pt x="0" y="1025481"/>
                  </a:lnTo>
                  <a:lnTo>
                    <a:pt x="0" y="333740"/>
                  </a:lnTo>
                  <a:cubicBezTo>
                    <a:pt x="1782" y="185660"/>
                    <a:pt x="93019" y="64045"/>
                    <a:pt x="220252" y="19070"/>
                  </a:cubicBezTo>
                  <a:close/>
                </a:path>
              </a:pathLst>
            </a:custGeom>
            <a:solidFill>
              <a:srgbClr val="386C9C">
                <a:alpha val="49804"/>
              </a:srgbClr>
            </a:solidFill>
          </p:spPr>
        </p:sp>
        <p:sp>
          <p:nvSpPr>
            <p:cNvPr id="4" name="TextBox 4"/>
            <p:cNvSpPr txBox="1"/>
            <p:nvPr/>
          </p:nvSpPr>
          <p:spPr>
            <a:xfrm>
              <a:off x="0" y="31750"/>
              <a:ext cx="660400" cy="993731"/>
            </a:xfrm>
            <a:prstGeom prst="rect">
              <a:avLst/>
            </a:prstGeom>
          </p:spPr>
          <p:txBody>
            <a:bodyPr lIns="38100" tIns="38100" rIns="38100" bIns="38100" rtlCol="0" anchor="ctr"/>
            <a:lstStyle/>
            <a:p>
              <a:pPr algn="ctr">
                <a:lnSpc>
                  <a:spcPts val="2072"/>
                </a:lnSpc>
              </a:pPr>
              <a:endParaRPr sz="1350" dirty="0"/>
            </a:p>
          </p:txBody>
        </p:sp>
      </p:grpSp>
      <p:grpSp>
        <p:nvGrpSpPr>
          <p:cNvPr id="5" name="Group 5"/>
          <p:cNvGrpSpPr/>
          <p:nvPr/>
        </p:nvGrpSpPr>
        <p:grpSpPr>
          <a:xfrm rot="16200000">
            <a:off x="5564515" y="5339249"/>
            <a:ext cx="1129754" cy="1754301"/>
            <a:chOff x="0" y="0"/>
            <a:chExt cx="660400" cy="1025481"/>
          </a:xfrm>
        </p:grpSpPr>
        <p:sp>
          <p:nvSpPr>
            <p:cNvPr id="6" name="Freeform 6"/>
            <p:cNvSpPr/>
            <p:nvPr/>
          </p:nvSpPr>
          <p:spPr>
            <a:xfrm>
              <a:off x="0" y="0"/>
              <a:ext cx="660400" cy="1025481"/>
            </a:xfrm>
            <a:custGeom>
              <a:avLst/>
              <a:gdLst/>
              <a:ahLst/>
              <a:cxnLst/>
              <a:rect l="l" t="t" r="r" b="b"/>
              <a:pathLst>
                <a:path w="660400" h="1025481">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3226"/>
                  </a:cubicBezTo>
                  <a:lnTo>
                    <a:pt x="660400" y="1025481"/>
                  </a:lnTo>
                  <a:lnTo>
                    <a:pt x="0" y="1025481"/>
                  </a:lnTo>
                  <a:lnTo>
                    <a:pt x="0" y="333740"/>
                  </a:lnTo>
                  <a:cubicBezTo>
                    <a:pt x="1782" y="185660"/>
                    <a:pt x="93019" y="64045"/>
                    <a:pt x="220252" y="19070"/>
                  </a:cubicBezTo>
                  <a:close/>
                </a:path>
              </a:pathLst>
            </a:custGeom>
            <a:solidFill>
              <a:srgbClr val="C34D24">
                <a:alpha val="49804"/>
              </a:srgbClr>
            </a:solidFill>
          </p:spPr>
        </p:sp>
        <p:sp>
          <p:nvSpPr>
            <p:cNvPr id="7" name="TextBox 7"/>
            <p:cNvSpPr txBox="1"/>
            <p:nvPr/>
          </p:nvSpPr>
          <p:spPr>
            <a:xfrm>
              <a:off x="0" y="31750"/>
              <a:ext cx="660400" cy="993731"/>
            </a:xfrm>
            <a:prstGeom prst="rect">
              <a:avLst/>
            </a:prstGeom>
          </p:spPr>
          <p:txBody>
            <a:bodyPr lIns="38100" tIns="38100" rIns="38100" bIns="38100" rtlCol="0" anchor="ctr"/>
            <a:lstStyle/>
            <a:p>
              <a:pPr algn="ctr">
                <a:lnSpc>
                  <a:spcPts val="2072"/>
                </a:lnSpc>
              </a:pPr>
              <a:endParaRPr sz="1350" dirty="0"/>
            </a:p>
          </p:txBody>
        </p:sp>
      </p:grpSp>
      <p:grpSp>
        <p:nvGrpSpPr>
          <p:cNvPr id="8" name="Group 8"/>
          <p:cNvGrpSpPr/>
          <p:nvPr/>
        </p:nvGrpSpPr>
        <p:grpSpPr>
          <a:xfrm rot="16200000">
            <a:off x="5564515" y="4016614"/>
            <a:ext cx="1129754" cy="1754301"/>
            <a:chOff x="0" y="0"/>
            <a:chExt cx="660400" cy="1025481"/>
          </a:xfrm>
        </p:grpSpPr>
        <p:sp>
          <p:nvSpPr>
            <p:cNvPr id="9" name="Freeform 9"/>
            <p:cNvSpPr/>
            <p:nvPr/>
          </p:nvSpPr>
          <p:spPr>
            <a:xfrm>
              <a:off x="0" y="0"/>
              <a:ext cx="660400" cy="1025481"/>
            </a:xfrm>
            <a:custGeom>
              <a:avLst/>
              <a:gdLst/>
              <a:ahLst/>
              <a:cxnLst/>
              <a:rect l="l" t="t" r="r" b="b"/>
              <a:pathLst>
                <a:path w="660400" h="1025481">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3226"/>
                  </a:cubicBezTo>
                  <a:lnTo>
                    <a:pt x="660400" y="1025481"/>
                  </a:lnTo>
                  <a:lnTo>
                    <a:pt x="0" y="1025481"/>
                  </a:lnTo>
                  <a:lnTo>
                    <a:pt x="0" y="333740"/>
                  </a:lnTo>
                  <a:cubicBezTo>
                    <a:pt x="1782" y="185660"/>
                    <a:pt x="93019" y="64045"/>
                    <a:pt x="220252" y="19070"/>
                  </a:cubicBezTo>
                  <a:close/>
                </a:path>
              </a:pathLst>
            </a:custGeom>
            <a:solidFill>
              <a:srgbClr val="308FBE">
                <a:alpha val="49804"/>
              </a:srgbClr>
            </a:solidFill>
          </p:spPr>
        </p:sp>
        <p:sp>
          <p:nvSpPr>
            <p:cNvPr id="10" name="TextBox 10"/>
            <p:cNvSpPr txBox="1"/>
            <p:nvPr/>
          </p:nvSpPr>
          <p:spPr>
            <a:xfrm>
              <a:off x="0" y="31750"/>
              <a:ext cx="660400" cy="993731"/>
            </a:xfrm>
            <a:prstGeom prst="rect">
              <a:avLst/>
            </a:prstGeom>
          </p:spPr>
          <p:txBody>
            <a:bodyPr lIns="38100" tIns="38100" rIns="38100" bIns="38100" rtlCol="0" anchor="ctr"/>
            <a:lstStyle/>
            <a:p>
              <a:pPr algn="ctr">
                <a:lnSpc>
                  <a:spcPts val="2072"/>
                </a:lnSpc>
              </a:pPr>
              <a:endParaRPr sz="1350" dirty="0"/>
            </a:p>
          </p:txBody>
        </p:sp>
      </p:grpSp>
      <p:sp>
        <p:nvSpPr>
          <p:cNvPr id="11" name="Freeform 11"/>
          <p:cNvSpPr/>
          <p:nvPr/>
        </p:nvSpPr>
        <p:spPr>
          <a:xfrm>
            <a:off x="6322330" y="5018786"/>
            <a:ext cx="2625398" cy="608311"/>
          </a:xfrm>
          <a:custGeom>
            <a:avLst/>
            <a:gdLst/>
            <a:ahLst/>
            <a:cxnLst/>
            <a:rect l="l" t="t" r="r" b="b"/>
            <a:pathLst>
              <a:path w="3500530" h="811081">
                <a:moveTo>
                  <a:pt x="0" y="0"/>
                </a:moveTo>
                <a:lnTo>
                  <a:pt x="3500530" y="0"/>
                </a:lnTo>
                <a:lnTo>
                  <a:pt x="3500530" y="811081"/>
                </a:lnTo>
                <a:lnTo>
                  <a:pt x="0" y="811081"/>
                </a:lnTo>
                <a:lnTo>
                  <a:pt x="0" y="0"/>
                </a:lnTo>
                <a:close/>
              </a:path>
            </a:pathLst>
          </a:custGeom>
          <a:blipFill>
            <a:blip r:embed="rId3">
              <a:alphaModFix amt="50000"/>
              <a:extLst>
                <a:ext uri="{96DAC541-7B7A-43D3-8B79-37D633B846F1}">
                  <asvg:svgBlip xmlns:asvg="http://schemas.microsoft.com/office/drawing/2016/SVG/main" r:embed="rId8"/>
                </a:ext>
              </a:extLst>
            </a:blip>
            <a:stretch>
              <a:fillRect t="-146544"/>
            </a:stretch>
          </a:blipFill>
          <a:ln cap="sq">
            <a:noFill/>
            <a:prstDash val="solid"/>
            <a:miter/>
          </a:ln>
        </p:spPr>
      </p:sp>
      <p:grpSp>
        <p:nvGrpSpPr>
          <p:cNvPr id="12" name="Group 12"/>
          <p:cNvGrpSpPr/>
          <p:nvPr/>
        </p:nvGrpSpPr>
        <p:grpSpPr>
          <a:xfrm rot="16200000">
            <a:off x="5564515" y="6661883"/>
            <a:ext cx="1129754" cy="1754301"/>
            <a:chOff x="0" y="0"/>
            <a:chExt cx="660400" cy="1025481"/>
          </a:xfrm>
        </p:grpSpPr>
        <p:sp>
          <p:nvSpPr>
            <p:cNvPr id="13" name="Freeform 13"/>
            <p:cNvSpPr/>
            <p:nvPr/>
          </p:nvSpPr>
          <p:spPr>
            <a:xfrm>
              <a:off x="0" y="0"/>
              <a:ext cx="660400" cy="1025481"/>
            </a:xfrm>
            <a:custGeom>
              <a:avLst/>
              <a:gdLst/>
              <a:ahLst/>
              <a:cxnLst/>
              <a:rect l="l" t="t" r="r" b="b"/>
              <a:pathLst>
                <a:path w="660400" h="1025481">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3226"/>
                  </a:cubicBezTo>
                  <a:lnTo>
                    <a:pt x="660400" y="1025481"/>
                  </a:lnTo>
                  <a:lnTo>
                    <a:pt x="0" y="1025481"/>
                  </a:lnTo>
                  <a:lnTo>
                    <a:pt x="0" y="333740"/>
                  </a:lnTo>
                  <a:cubicBezTo>
                    <a:pt x="1782" y="185660"/>
                    <a:pt x="93019" y="64045"/>
                    <a:pt x="220252" y="19070"/>
                  </a:cubicBezTo>
                  <a:close/>
                </a:path>
              </a:pathLst>
            </a:custGeom>
            <a:solidFill>
              <a:srgbClr val="FF7A46">
                <a:alpha val="49804"/>
              </a:srgbClr>
            </a:solidFill>
          </p:spPr>
          <p:txBody>
            <a:bodyPr/>
            <a:lstStyle/>
            <a:p>
              <a:endParaRPr lang="en-US" dirty="0"/>
            </a:p>
          </p:txBody>
        </p:sp>
        <p:sp>
          <p:nvSpPr>
            <p:cNvPr id="14" name="TextBox 14"/>
            <p:cNvSpPr txBox="1"/>
            <p:nvPr/>
          </p:nvSpPr>
          <p:spPr>
            <a:xfrm>
              <a:off x="0" y="31750"/>
              <a:ext cx="660400" cy="993731"/>
            </a:xfrm>
            <a:prstGeom prst="rect">
              <a:avLst/>
            </a:prstGeom>
          </p:spPr>
          <p:txBody>
            <a:bodyPr lIns="38100" tIns="38100" rIns="38100" bIns="38100" rtlCol="0" anchor="ctr"/>
            <a:lstStyle/>
            <a:p>
              <a:pPr algn="ctr">
                <a:lnSpc>
                  <a:spcPts val="2072"/>
                </a:lnSpc>
              </a:pPr>
              <a:endParaRPr sz="1350" dirty="0"/>
            </a:p>
          </p:txBody>
        </p:sp>
      </p:grpSp>
      <p:sp>
        <p:nvSpPr>
          <p:cNvPr id="16" name="Freeform 16"/>
          <p:cNvSpPr/>
          <p:nvPr/>
        </p:nvSpPr>
        <p:spPr>
          <a:xfrm>
            <a:off x="6351436" y="3661583"/>
            <a:ext cx="2596532" cy="597516"/>
          </a:xfrm>
          <a:custGeom>
            <a:avLst/>
            <a:gdLst/>
            <a:ahLst/>
            <a:cxnLst/>
            <a:rect l="l" t="t" r="r" b="b"/>
            <a:pathLst>
              <a:path w="3462043" h="796688">
                <a:moveTo>
                  <a:pt x="0" y="0"/>
                </a:moveTo>
                <a:lnTo>
                  <a:pt x="3462043" y="0"/>
                </a:lnTo>
                <a:lnTo>
                  <a:pt x="3462043" y="796688"/>
                </a:lnTo>
                <a:lnTo>
                  <a:pt x="0" y="796688"/>
                </a:lnTo>
                <a:lnTo>
                  <a:pt x="0" y="0"/>
                </a:lnTo>
                <a:close/>
              </a:path>
            </a:pathLst>
          </a:custGeom>
          <a:blipFill>
            <a:blip r:embed="rId3">
              <a:alphaModFix amt="44999"/>
              <a:extLst>
                <a:ext uri="{96DAC541-7B7A-43D3-8B79-37D633B846F1}">
                  <asvg:svgBlip xmlns:asvg="http://schemas.microsoft.com/office/drawing/2016/SVG/main" r:embed="rId9"/>
                </a:ext>
              </a:extLst>
            </a:blip>
            <a:stretch>
              <a:fillRect t="-148239"/>
            </a:stretch>
          </a:blipFill>
          <a:ln cap="sq">
            <a:noFill/>
            <a:prstDash val="solid"/>
            <a:miter/>
          </a:ln>
        </p:spPr>
      </p:sp>
      <p:grpSp>
        <p:nvGrpSpPr>
          <p:cNvPr id="17" name="Group 17"/>
          <p:cNvGrpSpPr/>
          <p:nvPr/>
        </p:nvGrpSpPr>
        <p:grpSpPr>
          <a:xfrm>
            <a:off x="6322331" y="3200582"/>
            <a:ext cx="2625638" cy="741096"/>
            <a:chOff x="0" y="0"/>
            <a:chExt cx="426875" cy="120487"/>
          </a:xfrm>
        </p:grpSpPr>
        <p:sp>
          <p:nvSpPr>
            <p:cNvPr id="18" name="Freeform 18"/>
            <p:cNvSpPr/>
            <p:nvPr/>
          </p:nvSpPr>
          <p:spPr>
            <a:xfrm>
              <a:off x="0" y="0"/>
              <a:ext cx="426875" cy="120487"/>
            </a:xfrm>
            <a:custGeom>
              <a:avLst/>
              <a:gdLst/>
              <a:ahLst/>
              <a:cxnLst/>
              <a:rect l="l" t="t" r="r" b="b"/>
              <a:pathLst>
                <a:path w="426875" h="120487">
                  <a:moveTo>
                    <a:pt x="60244" y="0"/>
                  </a:moveTo>
                  <a:lnTo>
                    <a:pt x="366631" y="0"/>
                  </a:lnTo>
                  <a:cubicBezTo>
                    <a:pt x="399903" y="0"/>
                    <a:pt x="426875" y="26972"/>
                    <a:pt x="426875" y="60244"/>
                  </a:cubicBezTo>
                  <a:lnTo>
                    <a:pt x="426875" y="60244"/>
                  </a:lnTo>
                  <a:cubicBezTo>
                    <a:pt x="426875" y="93515"/>
                    <a:pt x="399903" y="120487"/>
                    <a:pt x="366631" y="120487"/>
                  </a:cubicBezTo>
                  <a:lnTo>
                    <a:pt x="60244" y="120487"/>
                  </a:lnTo>
                  <a:cubicBezTo>
                    <a:pt x="26972" y="120487"/>
                    <a:pt x="0" y="93515"/>
                    <a:pt x="0" y="60244"/>
                  </a:cubicBezTo>
                  <a:lnTo>
                    <a:pt x="0" y="60244"/>
                  </a:lnTo>
                  <a:cubicBezTo>
                    <a:pt x="0" y="26972"/>
                    <a:pt x="26972" y="0"/>
                    <a:pt x="60244" y="0"/>
                  </a:cubicBezTo>
                  <a:close/>
                </a:path>
              </a:pathLst>
            </a:custGeom>
            <a:solidFill>
              <a:srgbClr val="386C9C"/>
            </a:solidFill>
          </p:spPr>
        </p:sp>
        <p:sp>
          <p:nvSpPr>
            <p:cNvPr id="19" name="TextBox 19"/>
            <p:cNvSpPr txBox="1"/>
            <p:nvPr/>
          </p:nvSpPr>
          <p:spPr>
            <a:xfrm>
              <a:off x="0" y="-95250"/>
              <a:ext cx="426875" cy="215737"/>
            </a:xfrm>
            <a:prstGeom prst="rect">
              <a:avLst/>
            </a:prstGeom>
          </p:spPr>
          <p:txBody>
            <a:bodyPr lIns="38100" tIns="38100" rIns="38100" bIns="38100" rtlCol="0" anchor="ctr"/>
            <a:lstStyle/>
            <a:p>
              <a:pPr algn="ctr">
                <a:lnSpc>
                  <a:spcPts val="2072"/>
                </a:lnSpc>
              </a:pPr>
              <a:endParaRPr sz="1350" dirty="0"/>
            </a:p>
          </p:txBody>
        </p:sp>
      </p:grpSp>
      <p:sp>
        <p:nvSpPr>
          <p:cNvPr id="20" name="Freeform 20"/>
          <p:cNvSpPr/>
          <p:nvPr/>
        </p:nvSpPr>
        <p:spPr>
          <a:xfrm>
            <a:off x="6322330" y="6353685"/>
            <a:ext cx="2625398" cy="647099"/>
          </a:xfrm>
          <a:custGeom>
            <a:avLst/>
            <a:gdLst/>
            <a:ahLst/>
            <a:cxnLst/>
            <a:rect l="l" t="t" r="r" b="b"/>
            <a:pathLst>
              <a:path w="3500530" h="862799">
                <a:moveTo>
                  <a:pt x="0" y="0"/>
                </a:moveTo>
                <a:lnTo>
                  <a:pt x="3500530" y="0"/>
                </a:lnTo>
                <a:lnTo>
                  <a:pt x="3500530" y="862799"/>
                </a:lnTo>
                <a:lnTo>
                  <a:pt x="0" y="862799"/>
                </a:lnTo>
                <a:lnTo>
                  <a:pt x="0" y="0"/>
                </a:lnTo>
                <a:close/>
              </a:path>
            </a:pathLst>
          </a:custGeom>
          <a:blipFill>
            <a:blip r:embed="rId3">
              <a:alphaModFix amt="50000"/>
              <a:extLst>
                <a:ext uri="{96DAC541-7B7A-43D3-8B79-37D633B846F1}">
                  <asvg:svgBlip xmlns:asvg="http://schemas.microsoft.com/office/drawing/2016/SVG/main" r:embed="rId10"/>
                </a:ext>
              </a:extLst>
            </a:blip>
            <a:stretch>
              <a:fillRect t="-131766"/>
            </a:stretch>
          </a:blipFill>
          <a:ln cap="sq">
            <a:noFill/>
            <a:prstDash val="solid"/>
            <a:miter/>
          </a:ln>
        </p:spPr>
      </p:sp>
      <p:grpSp>
        <p:nvGrpSpPr>
          <p:cNvPr id="21" name="Group 21"/>
          <p:cNvGrpSpPr/>
          <p:nvPr/>
        </p:nvGrpSpPr>
        <p:grpSpPr>
          <a:xfrm>
            <a:off x="6322331" y="5845852"/>
            <a:ext cx="2625638" cy="741096"/>
            <a:chOff x="0" y="0"/>
            <a:chExt cx="426875" cy="120487"/>
          </a:xfrm>
        </p:grpSpPr>
        <p:sp>
          <p:nvSpPr>
            <p:cNvPr id="22" name="Freeform 22"/>
            <p:cNvSpPr/>
            <p:nvPr/>
          </p:nvSpPr>
          <p:spPr>
            <a:xfrm>
              <a:off x="0" y="0"/>
              <a:ext cx="426875" cy="120487"/>
            </a:xfrm>
            <a:custGeom>
              <a:avLst/>
              <a:gdLst/>
              <a:ahLst/>
              <a:cxnLst/>
              <a:rect l="l" t="t" r="r" b="b"/>
              <a:pathLst>
                <a:path w="426875" h="120487">
                  <a:moveTo>
                    <a:pt x="60244" y="0"/>
                  </a:moveTo>
                  <a:lnTo>
                    <a:pt x="366631" y="0"/>
                  </a:lnTo>
                  <a:cubicBezTo>
                    <a:pt x="399903" y="0"/>
                    <a:pt x="426875" y="26972"/>
                    <a:pt x="426875" y="60244"/>
                  </a:cubicBezTo>
                  <a:lnTo>
                    <a:pt x="426875" y="60244"/>
                  </a:lnTo>
                  <a:cubicBezTo>
                    <a:pt x="426875" y="93515"/>
                    <a:pt x="399903" y="120487"/>
                    <a:pt x="366631" y="120487"/>
                  </a:cubicBezTo>
                  <a:lnTo>
                    <a:pt x="60244" y="120487"/>
                  </a:lnTo>
                  <a:cubicBezTo>
                    <a:pt x="26972" y="120487"/>
                    <a:pt x="0" y="93515"/>
                    <a:pt x="0" y="60244"/>
                  </a:cubicBezTo>
                  <a:lnTo>
                    <a:pt x="0" y="60244"/>
                  </a:lnTo>
                  <a:cubicBezTo>
                    <a:pt x="0" y="26972"/>
                    <a:pt x="26972" y="0"/>
                    <a:pt x="60244" y="0"/>
                  </a:cubicBezTo>
                  <a:close/>
                </a:path>
              </a:pathLst>
            </a:custGeom>
            <a:solidFill>
              <a:srgbClr val="C34D24"/>
            </a:solidFill>
          </p:spPr>
        </p:sp>
        <p:sp>
          <p:nvSpPr>
            <p:cNvPr id="23" name="TextBox 23"/>
            <p:cNvSpPr txBox="1"/>
            <p:nvPr/>
          </p:nvSpPr>
          <p:spPr>
            <a:xfrm>
              <a:off x="0" y="-95250"/>
              <a:ext cx="426875" cy="215737"/>
            </a:xfrm>
            <a:prstGeom prst="rect">
              <a:avLst/>
            </a:prstGeom>
          </p:spPr>
          <p:txBody>
            <a:bodyPr lIns="38100" tIns="38100" rIns="38100" bIns="38100" rtlCol="0" anchor="ctr"/>
            <a:lstStyle/>
            <a:p>
              <a:pPr algn="ctr">
                <a:lnSpc>
                  <a:spcPts val="2072"/>
                </a:lnSpc>
              </a:pPr>
              <a:endParaRPr sz="1350" dirty="0"/>
            </a:p>
          </p:txBody>
        </p:sp>
      </p:grpSp>
      <p:grpSp>
        <p:nvGrpSpPr>
          <p:cNvPr id="24" name="Group 24"/>
          <p:cNvGrpSpPr/>
          <p:nvPr/>
        </p:nvGrpSpPr>
        <p:grpSpPr>
          <a:xfrm>
            <a:off x="6322331" y="4523217"/>
            <a:ext cx="2625638" cy="741096"/>
            <a:chOff x="0" y="0"/>
            <a:chExt cx="426875" cy="120487"/>
          </a:xfrm>
        </p:grpSpPr>
        <p:sp>
          <p:nvSpPr>
            <p:cNvPr id="25" name="Freeform 25"/>
            <p:cNvSpPr/>
            <p:nvPr/>
          </p:nvSpPr>
          <p:spPr>
            <a:xfrm>
              <a:off x="0" y="0"/>
              <a:ext cx="426875" cy="120487"/>
            </a:xfrm>
            <a:custGeom>
              <a:avLst/>
              <a:gdLst/>
              <a:ahLst/>
              <a:cxnLst/>
              <a:rect l="l" t="t" r="r" b="b"/>
              <a:pathLst>
                <a:path w="426875" h="120487">
                  <a:moveTo>
                    <a:pt x="60244" y="0"/>
                  </a:moveTo>
                  <a:lnTo>
                    <a:pt x="366631" y="0"/>
                  </a:lnTo>
                  <a:cubicBezTo>
                    <a:pt x="399903" y="0"/>
                    <a:pt x="426875" y="26972"/>
                    <a:pt x="426875" y="60244"/>
                  </a:cubicBezTo>
                  <a:lnTo>
                    <a:pt x="426875" y="60244"/>
                  </a:lnTo>
                  <a:cubicBezTo>
                    <a:pt x="426875" y="93515"/>
                    <a:pt x="399903" y="120487"/>
                    <a:pt x="366631" y="120487"/>
                  </a:cubicBezTo>
                  <a:lnTo>
                    <a:pt x="60244" y="120487"/>
                  </a:lnTo>
                  <a:cubicBezTo>
                    <a:pt x="26972" y="120487"/>
                    <a:pt x="0" y="93515"/>
                    <a:pt x="0" y="60244"/>
                  </a:cubicBezTo>
                  <a:lnTo>
                    <a:pt x="0" y="60244"/>
                  </a:lnTo>
                  <a:cubicBezTo>
                    <a:pt x="0" y="26972"/>
                    <a:pt x="26972" y="0"/>
                    <a:pt x="60244" y="0"/>
                  </a:cubicBezTo>
                  <a:close/>
                </a:path>
              </a:pathLst>
            </a:custGeom>
            <a:solidFill>
              <a:srgbClr val="308FBE"/>
            </a:solidFill>
          </p:spPr>
        </p:sp>
        <p:sp>
          <p:nvSpPr>
            <p:cNvPr id="26" name="TextBox 26"/>
            <p:cNvSpPr txBox="1"/>
            <p:nvPr/>
          </p:nvSpPr>
          <p:spPr>
            <a:xfrm>
              <a:off x="0" y="-95250"/>
              <a:ext cx="426875" cy="215737"/>
            </a:xfrm>
            <a:prstGeom prst="rect">
              <a:avLst/>
            </a:prstGeom>
          </p:spPr>
          <p:txBody>
            <a:bodyPr lIns="38100" tIns="38100" rIns="38100" bIns="38100" rtlCol="0" anchor="ctr"/>
            <a:lstStyle/>
            <a:p>
              <a:pPr algn="ctr">
                <a:lnSpc>
                  <a:spcPts val="2072"/>
                </a:lnSpc>
              </a:pPr>
              <a:endParaRPr sz="1350" dirty="0"/>
            </a:p>
          </p:txBody>
        </p:sp>
      </p:grpSp>
      <p:grpSp>
        <p:nvGrpSpPr>
          <p:cNvPr id="27" name="Group 27"/>
          <p:cNvGrpSpPr/>
          <p:nvPr/>
        </p:nvGrpSpPr>
        <p:grpSpPr>
          <a:xfrm>
            <a:off x="6322331" y="7168486"/>
            <a:ext cx="2625638" cy="741096"/>
            <a:chOff x="0" y="0"/>
            <a:chExt cx="426875" cy="120487"/>
          </a:xfrm>
        </p:grpSpPr>
        <p:sp>
          <p:nvSpPr>
            <p:cNvPr id="28" name="Freeform 28"/>
            <p:cNvSpPr/>
            <p:nvPr/>
          </p:nvSpPr>
          <p:spPr>
            <a:xfrm>
              <a:off x="0" y="0"/>
              <a:ext cx="426875" cy="120487"/>
            </a:xfrm>
            <a:custGeom>
              <a:avLst/>
              <a:gdLst/>
              <a:ahLst/>
              <a:cxnLst/>
              <a:rect l="l" t="t" r="r" b="b"/>
              <a:pathLst>
                <a:path w="426875" h="120487">
                  <a:moveTo>
                    <a:pt x="60244" y="0"/>
                  </a:moveTo>
                  <a:lnTo>
                    <a:pt x="366631" y="0"/>
                  </a:lnTo>
                  <a:cubicBezTo>
                    <a:pt x="399903" y="0"/>
                    <a:pt x="426875" y="26972"/>
                    <a:pt x="426875" y="60244"/>
                  </a:cubicBezTo>
                  <a:lnTo>
                    <a:pt x="426875" y="60244"/>
                  </a:lnTo>
                  <a:cubicBezTo>
                    <a:pt x="426875" y="93515"/>
                    <a:pt x="399903" y="120487"/>
                    <a:pt x="366631" y="120487"/>
                  </a:cubicBezTo>
                  <a:lnTo>
                    <a:pt x="60244" y="120487"/>
                  </a:lnTo>
                  <a:cubicBezTo>
                    <a:pt x="26972" y="120487"/>
                    <a:pt x="0" y="93515"/>
                    <a:pt x="0" y="60244"/>
                  </a:cubicBezTo>
                  <a:lnTo>
                    <a:pt x="0" y="60244"/>
                  </a:lnTo>
                  <a:cubicBezTo>
                    <a:pt x="0" y="26972"/>
                    <a:pt x="26972" y="0"/>
                    <a:pt x="60244" y="0"/>
                  </a:cubicBezTo>
                  <a:close/>
                </a:path>
              </a:pathLst>
            </a:custGeom>
            <a:solidFill>
              <a:srgbClr val="FF7A46"/>
            </a:solidFill>
          </p:spPr>
        </p:sp>
        <p:sp>
          <p:nvSpPr>
            <p:cNvPr id="29" name="TextBox 29"/>
            <p:cNvSpPr txBox="1"/>
            <p:nvPr/>
          </p:nvSpPr>
          <p:spPr>
            <a:xfrm>
              <a:off x="0" y="-95250"/>
              <a:ext cx="426875" cy="215737"/>
            </a:xfrm>
            <a:prstGeom prst="rect">
              <a:avLst/>
            </a:prstGeom>
          </p:spPr>
          <p:txBody>
            <a:bodyPr lIns="38100" tIns="38100" rIns="38100" bIns="38100" rtlCol="0" anchor="ctr"/>
            <a:lstStyle/>
            <a:p>
              <a:pPr algn="ctr">
                <a:lnSpc>
                  <a:spcPts val="2072"/>
                </a:lnSpc>
              </a:pPr>
              <a:endParaRPr sz="1350" dirty="0"/>
            </a:p>
          </p:txBody>
        </p:sp>
      </p:grpSp>
      <p:sp>
        <p:nvSpPr>
          <p:cNvPr id="32" name="Freeform 32"/>
          <p:cNvSpPr/>
          <p:nvPr/>
        </p:nvSpPr>
        <p:spPr>
          <a:xfrm>
            <a:off x="5629765" y="4569516"/>
            <a:ext cx="531767" cy="648497"/>
          </a:xfrm>
          <a:custGeom>
            <a:avLst/>
            <a:gdLst/>
            <a:ahLst/>
            <a:cxnLst/>
            <a:rect l="l" t="t" r="r" b="b"/>
            <a:pathLst>
              <a:path w="709023" h="864662">
                <a:moveTo>
                  <a:pt x="0" y="0"/>
                </a:moveTo>
                <a:lnTo>
                  <a:pt x="709022" y="0"/>
                </a:lnTo>
                <a:lnTo>
                  <a:pt x="709022" y="864662"/>
                </a:lnTo>
                <a:lnTo>
                  <a:pt x="0" y="8646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3" name="Freeform 33"/>
          <p:cNvSpPr/>
          <p:nvPr/>
        </p:nvSpPr>
        <p:spPr>
          <a:xfrm>
            <a:off x="5668595" y="5816590"/>
            <a:ext cx="520479" cy="799619"/>
          </a:xfrm>
          <a:custGeom>
            <a:avLst/>
            <a:gdLst/>
            <a:ahLst/>
            <a:cxnLst/>
            <a:rect l="l" t="t" r="r" b="b"/>
            <a:pathLst>
              <a:path w="693972" h="1066158">
                <a:moveTo>
                  <a:pt x="0" y="0"/>
                </a:moveTo>
                <a:lnTo>
                  <a:pt x="693972" y="0"/>
                </a:lnTo>
                <a:lnTo>
                  <a:pt x="693972" y="1066158"/>
                </a:lnTo>
                <a:lnTo>
                  <a:pt x="0" y="106615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4" name="Freeform 34"/>
          <p:cNvSpPr/>
          <p:nvPr/>
        </p:nvSpPr>
        <p:spPr>
          <a:xfrm>
            <a:off x="5718059" y="7227166"/>
            <a:ext cx="471015" cy="628020"/>
          </a:xfrm>
          <a:custGeom>
            <a:avLst/>
            <a:gdLst/>
            <a:ahLst/>
            <a:cxnLst/>
            <a:rect l="l" t="t" r="r" b="b"/>
            <a:pathLst>
              <a:path w="628020" h="837360">
                <a:moveTo>
                  <a:pt x="0" y="0"/>
                </a:moveTo>
                <a:lnTo>
                  <a:pt x="628020" y="0"/>
                </a:lnTo>
                <a:lnTo>
                  <a:pt x="628020" y="837360"/>
                </a:lnTo>
                <a:lnTo>
                  <a:pt x="0" y="8373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6" name="TextBox 36"/>
          <p:cNvSpPr txBox="1"/>
          <p:nvPr/>
        </p:nvSpPr>
        <p:spPr>
          <a:xfrm>
            <a:off x="6662502" y="5968554"/>
            <a:ext cx="1945054" cy="512961"/>
          </a:xfrm>
          <a:prstGeom prst="rect">
            <a:avLst/>
          </a:prstGeom>
        </p:spPr>
        <p:txBody>
          <a:bodyPr lIns="0" tIns="0" rIns="0" bIns="0" rtlCol="0" anchor="t">
            <a:spAutoFit/>
          </a:bodyPr>
          <a:lstStyle/>
          <a:p>
            <a:pPr marL="0" lvl="1" algn="ctr">
              <a:lnSpc>
                <a:spcPts val="2024"/>
              </a:lnSpc>
            </a:pPr>
            <a:r>
              <a:rPr lang="en-US" sz="1687" b="1" dirty="0">
                <a:solidFill>
                  <a:srgbClr val="FFFFFF"/>
                </a:solidFill>
                <a:latin typeface="Calibri" panose="020F0502020204030204" pitchFamily="34" charset="0"/>
                <a:ea typeface="Calibri" panose="020F0502020204030204" pitchFamily="34" charset="0"/>
                <a:cs typeface="Calibri" panose="020F0502020204030204" pitchFamily="34" charset="0"/>
                <a:sym typeface="Cooper Hewitt Bold"/>
              </a:rPr>
              <a:t>Alcohol &amp; Substance Misuse</a:t>
            </a:r>
          </a:p>
        </p:txBody>
      </p:sp>
      <p:sp>
        <p:nvSpPr>
          <p:cNvPr id="37" name="TextBox 37"/>
          <p:cNvSpPr txBox="1"/>
          <p:nvPr/>
        </p:nvSpPr>
        <p:spPr>
          <a:xfrm>
            <a:off x="6514986" y="4728755"/>
            <a:ext cx="2240326" cy="271485"/>
          </a:xfrm>
          <a:prstGeom prst="rect">
            <a:avLst/>
          </a:prstGeom>
        </p:spPr>
        <p:txBody>
          <a:bodyPr lIns="0" tIns="0" rIns="0" bIns="0" rtlCol="0" anchor="t">
            <a:spAutoFit/>
          </a:bodyPr>
          <a:lstStyle/>
          <a:p>
            <a:pPr marL="0" lvl="1" algn="ctr">
              <a:lnSpc>
                <a:spcPts val="2192"/>
              </a:lnSpc>
            </a:pPr>
            <a:r>
              <a:rPr lang="en-US" sz="1687" b="1" dirty="0">
                <a:solidFill>
                  <a:srgbClr val="FFFFFF"/>
                </a:solidFill>
                <a:latin typeface="Calibri" panose="020F0502020204030204" pitchFamily="34" charset="0"/>
                <a:ea typeface="Calibri" panose="020F0502020204030204" pitchFamily="34" charset="0"/>
                <a:cs typeface="Calibri" panose="020F0502020204030204" pitchFamily="34" charset="0"/>
                <a:sym typeface="Cooper Hewitt Bold"/>
              </a:rPr>
              <a:t>Depression</a:t>
            </a:r>
          </a:p>
        </p:txBody>
      </p:sp>
      <p:sp>
        <p:nvSpPr>
          <p:cNvPr id="38" name="TextBox 38"/>
          <p:cNvSpPr txBox="1"/>
          <p:nvPr/>
        </p:nvSpPr>
        <p:spPr>
          <a:xfrm>
            <a:off x="6514986" y="7269547"/>
            <a:ext cx="2240326" cy="553613"/>
          </a:xfrm>
          <a:prstGeom prst="rect">
            <a:avLst/>
          </a:prstGeom>
        </p:spPr>
        <p:txBody>
          <a:bodyPr lIns="0" tIns="0" rIns="0" bIns="0" rtlCol="0" anchor="t">
            <a:spAutoFit/>
          </a:bodyPr>
          <a:lstStyle/>
          <a:p>
            <a:pPr marL="0" lvl="1" algn="ctr">
              <a:lnSpc>
                <a:spcPts val="2192"/>
              </a:lnSpc>
            </a:pPr>
            <a:r>
              <a:rPr lang="en-US" sz="1687" b="1" dirty="0">
                <a:solidFill>
                  <a:srgbClr val="FFFFFF"/>
                </a:solidFill>
                <a:latin typeface="Calibri" panose="020F0502020204030204" pitchFamily="34" charset="0"/>
                <a:ea typeface="Calibri" panose="020F0502020204030204" pitchFamily="34" charset="0"/>
                <a:cs typeface="Calibri" panose="020F0502020204030204" pitchFamily="34" charset="0"/>
                <a:sym typeface="Cooper Hewitt Bold"/>
              </a:rPr>
              <a:t>Physical &amp; Sexual Aggression</a:t>
            </a:r>
          </a:p>
        </p:txBody>
      </p:sp>
      <p:sp>
        <p:nvSpPr>
          <p:cNvPr id="39" name="TextBox 39"/>
          <p:cNvSpPr txBox="1"/>
          <p:nvPr/>
        </p:nvSpPr>
        <p:spPr>
          <a:xfrm>
            <a:off x="8977073" y="3061645"/>
            <a:ext cx="3967402" cy="1015919"/>
          </a:xfrm>
          <a:prstGeom prst="rect">
            <a:avLst/>
          </a:prstGeom>
        </p:spPr>
        <p:txBody>
          <a:bodyPr wrap="square" lIns="0" tIns="0" rIns="0" bIns="0" rtlCol="0" anchor="t">
            <a:spAutoFit/>
          </a:bodyPr>
          <a:lstStyle/>
          <a:p>
            <a:pPr>
              <a:lnSpc>
                <a:spcPts val="2024"/>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sym typeface="Cooper Hewitt"/>
              </a:rPr>
              <a:t>With over 20,000 people studied,  those that frequently attended services were 67% less likely to die by suicide, predicting suicide up to 16 years later</a:t>
            </a:r>
          </a:p>
        </p:txBody>
      </p:sp>
      <p:sp>
        <p:nvSpPr>
          <p:cNvPr id="40" name="TextBox 40"/>
          <p:cNvSpPr txBox="1"/>
          <p:nvPr/>
        </p:nvSpPr>
        <p:spPr>
          <a:xfrm>
            <a:off x="8971878" y="4487887"/>
            <a:ext cx="3972597" cy="753220"/>
          </a:xfrm>
          <a:prstGeom prst="rect">
            <a:avLst/>
          </a:prstGeom>
        </p:spPr>
        <p:txBody>
          <a:bodyPr wrap="square" lIns="0" tIns="0" rIns="0" bIns="0" rtlCol="0" anchor="t">
            <a:spAutoFit/>
          </a:bodyPr>
          <a:lstStyle/>
          <a:p>
            <a:pPr>
              <a:lnSpc>
                <a:spcPts val="2024"/>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sym typeface="Cooper Hewitt"/>
              </a:rPr>
              <a:t>Those with strong spirituality, half as likely to experience moderate depression when looking at 5,000 in 3 countries</a:t>
            </a:r>
          </a:p>
        </p:txBody>
      </p:sp>
      <p:sp>
        <p:nvSpPr>
          <p:cNvPr id="41" name="TextBox 41"/>
          <p:cNvSpPr txBox="1"/>
          <p:nvPr/>
        </p:nvSpPr>
        <p:spPr>
          <a:xfrm>
            <a:off x="8971877" y="5722971"/>
            <a:ext cx="3972598" cy="1015919"/>
          </a:xfrm>
          <a:prstGeom prst="rect">
            <a:avLst/>
          </a:prstGeom>
        </p:spPr>
        <p:txBody>
          <a:bodyPr wrap="square" lIns="0" tIns="0" rIns="0" bIns="0" rtlCol="0" anchor="t">
            <a:spAutoFit/>
          </a:bodyPr>
          <a:lstStyle/>
          <a:p>
            <a:pPr>
              <a:lnSpc>
                <a:spcPts val="2024"/>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sym typeface="Cooper Hewitt"/>
              </a:rPr>
              <a:t>Religiosity linked with lower alcohol consumption; Spirituality associated with decreased cravings for alcohol and substances while in treatment</a:t>
            </a:r>
          </a:p>
        </p:txBody>
      </p:sp>
      <p:sp>
        <p:nvSpPr>
          <p:cNvPr id="42" name="TextBox 42"/>
          <p:cNvSpPr txBox="1"/>
          <p:nvPr/>
        </p:nvSpPr>
        <p:spPr>
          <a:xfrm>
            <a:off x="8971877" y="7204104"/>
            <a:ext cx="3972598" cy="692497"/>
          </a:xfrm>
          <a:prstGeom prst="rect">
            <a:avLst/>
          </a:prstGeom>
        </p:spPr>
        <p:txBody>
          <a:bodyPr wrap="square" lIns="0" tIns="0" rIns="0" bIns="0" rtlCol="0" anchor="t">
            <a:spAutoFit/>
          </a:bodyPr>
          <a:lstStyle/>
          <a:p>
            <a:pPr>
              <a:lnSpc>
                <a:spcPts val="1754"/>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sym typeface="Cooper Hewitt"/>
              </a:rPr>
              <a:t>Meta-analysis of 43 studies showed religiosity and spirituality was protective against physical and sexual aggression</a:t>
            </a:r>
          </a:p>
        </p:txBody>
      </p:sp>
      <p:sp>
        <p:nvSpPr>
          <p:cNvPr id="43" name="TextBox 43"/>
          <p:cNvSpPr txBox="1"/>
          <p:nvPr/>
        </p:nvSpPr>
        <p:spPr>
          <a:xfrm>
            <a:off x="3810000" y="422650"/>
            <a:ext cx="9448800" cy="974626"/>
          </a:xfrm>
          <a:prstGeom prst="rect">
            <a:avLst/>
          </a:prstGeom>
        </p:spPr>
        <p:txBody>
          <a:bodyPr wrap="square" lIns="0" tIns="0" rIns="0" bIns="0" rtlCol="0" anchor="t">
            <a:spAutoFit/>
          </a:bodyPr>
          <a:lstStyle/>
          <a:p>
            <a:pPr>
              <a:lnSpc>
                <a:spcPts val="3787"/>
              </a:lnSpc>
            </a:pPr>
            <a:r>
              <a:rPr lang="en-US" sz="3825" b="1" dirty="0">
                <a:solidFill>
                  <a:srgbClr val="0D1D41"/>
                </a:solidFill>
                <a:latin typeface="Calibri" panose="020F0502020204030204" pitchFamily="34" charset="0"/>
                <a:ea typeface="Calibri" panose="020F0502020204030204" pitchFamily="34" charset="0"/>
                <a:cs typeface="Calibri" panose="020F0502020204030204" pitchFamily="34" charset="0"/>
                <a:sym typeface="Cooper Hewitt Bold"/>
              </a:rPr>
              <a:t>Spiritual Beliefs and Practices Protect Against Harmful Behaviors</a:t>
            </a:r>
          </a:p>
        </p:txBody>
      </p:sp>
      <p:sp>
        <p:nvSpPr>
          <p:cNvPr id="44" name="TextBox 44"/>
          <p:cNvSpPr txBox="1"/>
          <p:nvPr/>
        </p:nvSpPr>
        <p:spPr>
          <a:xfrm>
            <a:off x="5718059" y="8481794"/>
            <a:ext cx="6764131" cy="749885"/>
          </a:xfrm>
          <a:prstGeom prst="rect">
            <a:avLst/>
          </a:prstGeom>
        </p:spPr>
        <p:txBody>
          <a:bodyPr wrap="square" lIns="0" tIns="0" rIns="0" bIns="0" rtlCol="0" anchor="t">
            <a:spAutoFit/>
          </a:bodyPr>
          <a:lstStyle/>
          <a:p>
            <a:pPr>
              <a:lnSpc>
                <a:spcPts val="1995"/>
              </a:lnSpc>
            </a:pPr>
            <a:r>
              <a:rPr lang="en-US" sz="1425" dirty="0">
                <a:solidFill>
                  <a:srgbClr val="BEBEBE"/>
                </a:solidFill>
                <a:latin typeface="Calibri" panose="020F0502020204030204" pitchFamily="34" charset="0"/>
                <a:ea typeface="Calibri" panose="020F0502020204030204" pitchFamily="34" charset="0"/>
                <a:cs typeface="Calibri" panose="020F0502020204030204" pitchFamily="34" charset="0"/>
                <a:sym typeface="Clear Sans"/>
              </a:rPr>
              <a:t>Miller et al. (2012); Barton, Miller et al., (2013), Kleiman &amp; Liu  (2014); Piasseschi de Bernardin Gonçalves et al (2023); Portnof et al. (2017); Chagas et al. (2022); Mason et al. (2009)</a:t>
            </a:r>
          </a:p>
        </p:txBody>
      </p:sp>
      <p:grpSp>
        <p:nvGrpSpPr>
          <p:cNvPr id="46" name="Group 45">
            <a:extLst>
              <a:ext uri="{FF2B5EF4-FFF2-40B4-BE49-F238E27FC236}">
                <a16:creationId xmlns:a16="http://schemas.microsoft.com/office/drawing/2014/main" id="{4E2387FA-27D5-489B-B503-F2EDB16EB597}"/>
              </a:ext>
            </a:extLst>
          </p:cNvPr>
          <p:cNvGrpSpPr/>
          <p:nvPr/>
        </p:nvGrpSpPr>
        <p:grpSpPr>
          <a:xfrm>
            <a:off x="5417372" y="3342940"/>
            <a:ext cx="3286971" cy="482504"/>
            <a:chOff x="4398252" y="3350412"/>
            <a:chExt cx="3286971" cy="482504"/>
          </a:xfrm>
        </p:grpSpPr>
        <p:sp>
          <p:nvSpPr>
            <p:cNvPr id="48" name="Freeform 31">
              <a:extLst>
                <a:ext uri="{FF2B5EF4-FFF2-40B4-BE49-F238E27FC236}">
                  <a16:creationId xmlns:a16="http://schemas.microsoft.com/office/drawing/2014/main" id="{72435616-249B-41C7-ABAA-2FC41DD7308A}"/>
                </a:ext>
              </a:extLst>
            </p:cNvPr>
            <p:cNvSpPr/>
            <p:nvPr/>
          </p:nvSpPr>
          <p:spPr>
            <a:xfrm>
              <a:off x="4398252" y="3350412"/>
              <a:ext cx="853990" cy="482504"/>
            </a:xfrm>
            <a:custGeom>
              <a:avLst/>
              <a:gdLst/>
              <a:ahLst/>
              <a:cxnLst/>
              <a:rect l="l" t="t" r="r" b="b"/>
              <a:pathLst>
                <a:path w="1138653" h="643339">
                  <a:moveTo>
                    <a:pt x="0" y="0"/>
                  </a:moveTo>
                  <a:lnTo>
                    <a:pt x="1138653" y="0"/>
                  </a:lnTo>
                  <a:lnTo>
                    <a:pt x="1138653" y="643339"/>
                  </a:lnTo>
                  <a:lnTo>
                    <a:pt x="0" y="6433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TextBox 35">
              <a:extLst>
                <a:ext uri="{FF2B5EF4-FFF2-40B4-BE49-F238E27FC236}">
                  <a16:creationId xmlns:a16="http://schemas.microsoft.com/office/drawing/2014/main" id="{A1270659-8163-413D-9157-18F2006AEF23}"/>
                </a:ext>
              </a:extLst>
            </p:cNvPr>
            <p:cNvSpPr txBox="1"/>
            <p:nvPr/>
          </p:nvSpPr>
          <p:spPr>
            <a:xfrm>
              <a:off x="5444897" y="3442482"/>
              <a:ext cx="2240326" cy="271485"/>
            </a:xfrm>
            <a:prstGeom prst="rect">
              <a:avLst/>
            </a:prstGeom>
          </p:spPr>
          <p:txBody>
            <a:bodyPr lIns="0" tIns="0" rIns="0" bIns="0" rtlCol="0" anchor="t">
              <a:spAutoFit/>
            </a:bodyPr>
            <a:lstStyle/>
            <a:p>
              <a:pPr marL="0" lvl="1" algn="ctr">
                <a:lnSpc>
                  <a:spcPts val="2192"/>
                </a:lnSpc>
              </a:pPr>
              <a:r>
                <a:rPr lang="en-US" sz="1687" b="1" dirty="0">
                  <a:solidFill>
                    <a:srgbClr val="FFFFFF"/>
                  </a:solidFill>
                  <a:latin typeface="Calibri" panose="020F0502020204030204" pitchFamily="34" charset="0"/>
                  <a:ea typeface="Calibri" panose="020F0502020204030204" pitchFamily="34" charset="0"/>
                  <a:cs typeface="Calibri" panose="020F0502020204030204" pitchFamily="34" charset="0"/>
                  <a:sym typeface="Cooper Hewitt Bold"/>
                </a:rPr>
                <a:t>Suicide Risk</a:t>
              </a:r>
            </a:p>
          </p:txBody>
        </p:sp>
      </p:grpSp>
      <p:sp>
        <p:nvSpPr>
          <p:cNvPr id="53" name="Slide Number Placeholder 52">
            <a:extLst>
              <a:ext uri="{FF2B5EF4-FFF2-40B4-BE49-F238E27FC236}">
                <a16:creationId xmlns:a16="http://schemas.microsoft.com/office/drawing/2014/main" id="{0924C78A-3B30-4A46-8BAA-F724C046616D}"/>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0"/>
          <p:cNvSpPr txBox="1"/>
          <p:nvPr/>
        </p:nvSpPr>
        <p:spPr>
          <a:xfrm>
            <a:off x="820897" y="1104900"/>
            <a:ext cx="12074205" cy="514436"/>
          </a:xfrm>
          <a:prstGeom prst="rect">
            <a:avLst/>
          </a:prstGeom>
        </p:spPr>
        <p:txBody>
          <a:bodyPr lIns="0" tIns="0" rIns="0" bIns="0" rtlCol="0" anchor="t">
            <a:spAutoFit/>
          </a:bodyPr>
          <a:lstStyle/>
          <a:p>
            <a:pPr>
              <a:lnSpc>
                <a:spcPts val="3787"/>
              </a:lnSpc>
            </a:pPr>
            <a:r>
              <a:rPr lang="en-US" sz="4400" b="1" dirty="0">
                <a:solidFill>
                  <a:srgbClr val="0D1D41"/>
                </a:solidFill>
                <a:latin typeface="Calibri" panose="020F0502020204030204" pitchFamily="34" charset="0"/>
                <a:ea typeface="Calibri" panose="020F0502020204030204" pitchFamily="34" charset="0"/>
                <a:cs typeface="Calibri" panose="020F0502020204030204" pitchFamily="34" charset="0"/>
                <a:sym typeface="Cooper Hewitt Bold"/>
              </a:rPr>
              <a:t>Two powerful predictors of functioning</a:t>
            </a:r>
          </a:p>
        </p:txBody>
      </p:sp>
      <p:sp>
        <p:nvSpPr>
          <p:cNvPr id="154" name="!!Green">
            <a:extLst>
              <a:ext uri="{FF2B5EF4-FFF2-40B4-BE49-F238E27FC236}">
                <a16:creationId xmlns:a16="http://schemas.microsoft.com/office/drawing/2014/main" id="{C0BD9BEF-A101-443A-8988-52F5E21DCBA4}"/>
              </a:ext>
            </a:extLst>
          </p:cNvPr>
          <p:cNvSpPr/>
          <p:nvPr/>
        </p:nvSpPr>
        <p:spPr>
          <a:xfrm>
            <a:off x="6862825" y="4297924"/>
            <a:ext cx="2283402" cy="2394871"/>
          </a:xfrm>
          <a:prstGeom prst="ellipse">
            <a:avLst/>
          </a:prstGeom>
          <a:solidFill>
            <a:srgbClr val="2AD2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Relationships">
            <a:extLst>
              <a:ext uri="{FF2B5EF4-FFF2-40B4-BE49-F238E27FC236}">
                <a16:creationId xmlns:a16="http://schemas.microsoft.com/office/drawing/2014/main" id="{04310C30-88CE-4BA1-99AE-21B9C1E094A6}"/>
              </a:ext>
            </a:extLst>
          </p:cNvPr>
          <p:cNvSpPr txBox="1"/>
          <p:nvPr/>
        </p:nvSpPr>
        <p:spPr>
          <a:xfrm flipH="1">
            <a:off x="6870863" y="5064472"/>
            <a:ext cx="2267327" cy="861774"/>
          </a:xfrm>
          <a:prstGeom prst="rect">
            <a:avLst/>
          </a:prstGeom>
        </p:spPr>
        <p:txBody>
          <a:bodyPr wrap="square" lIns="0" tIns="0" rIns="0" bIns="0" rtlCol="0" anchor="t">
            <a:spAutoFit/>
          </a:bodyPr>
          <a:lstStyle/>
          <a:p>
            <a:pPr algn="ctr"/>
            <a:r>
              <a:rPr lang="en-US" sz="2800" b="1" dirty="0">
                <a:latin typeface="Open Sauce" panose="020B0604020202020204" charset="0"/>
                <a:ea typeface="Calibri" panose="020F0502020204030204" pitchFamily="34" charset="0"/>
                <a:cs typeface="Open Sauce" panose="020B0604020202020204" charset="0"/>
                <a:sym typeface="Open Sauce"/>
              </a:rPr>
              <a:t>Relationship Functioning</a:t>
            </a:r>
          </a:p>
        </p:txBody>
      </p:sp>
      <p:grpSp>
        <p:nvGrpSpPr>
          <p:cNvPr id="8" name="!!Outcomes2">
            <a:extLst>
              <a:ext uri="{FF2B5EF4-FFF2-40B4-BE49-F238E27FC236}">
                <a16:creationId xmlns:a16="http://schemas.microsoft.com/office/drawing/2014/main" id="{6833D5A7-2C4F-4CC1-B990-3BD2E26F74F9}"/>
              </a:ext>
            </a:extLst>
          </p:cNvPr>
          <p:cNvGrpSpPr/>
          <p:nvPr/>
        </p:nvGrpSpPr>
        <p:grpSpPr>
          <a:xfrm>
            <a:off x="8524183" y="3112287"/>
            <a:ext cx="5496617" cy="3925451"/>
            <a:chOff x="8524183" y="3112287"/>
            <a:chExt cx="5496617" cy="3925451"/>
          </a:xfrm>
        </p:grpSpPr>
        <p:grpSp>
          <p:nvGrpSpPr>
            <p:cNvPr id="93" name="Group 92">
              <a:extLst>
                <a:ext uri="{FF2B5EF4-FFF2-40B4-BE49-F238E27FC236}">
                  <a16:creationId xmlns:a16="http://schemas.microsoft.com/office/drawing/2014/main" id="{A5F7EF02-75B8-47B8-84AE-8DD6A5EAE94A}"/>
                </a:ext>
              </a:extLst>
            </p:cNvPr>
            <p:cNvGrpSpPr/>
            <p:nvPr/>
          </p:nvGrpSpPr>
          <p:grpSpPr>
            <a:xfrm>
              <a:off x="9655050" y="3112287"/>
              <a:ext cx="458916" cy="481318"/>
              <a:chOff x="13027362" y="3514040"/>
              <a:chExt cx="505891" cy="505889"/>
            </a:xfrm>
          </p:grpSpPr>
          <p:sp>
            <p:nvSpPr>
              <p:cNvPr id="92" name="Oval 91">
                <a:extLst>
                  <a:ext uri="{FF2B5EF4-FFF2-40B4-BE49-F238E27FC236}">
                    <a16:creationId xmlns:a16="http://schemas.microsoft.com/office/drawing/2014/main" id="{0FE06D85-F28B-4E27-BD66-2C6F5C82CA35}"/>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TextBox 6">
                <a:extLst>
                  <a:ext uri="{FF2B5EF4-FFF2-40B4-BE49-F238E27FC236}">
                    <a16:creationId xmlns:a16="http://schemas.microsoft.com/office/drawing/2014/main" id="{5591D961-089C-40EE-9871-D53E24F24118}"/>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01</a:t>
                </a:r>
              </a:p>
            </p:txBody>
          </p:sp>
        </p:grpSp>
        <p:sp>
          <p:nvSpPr>
            <p:cNvPr id="66" name="AutoShape 19">
              <a:extLst>
                <a:ext uri="{FF2B5EF4-FFF2-40B4-BE49-F238E27FC236}">
                  <a16:creationId xmlns:a16="http://schemas.microsoft.com/office/drawing/2014/main" id="{C3226F99-D96A-448A-9E5D-6B20F2CB40CD}"/>
                </a:ext>
              </a:extLst>
            </p:cNvPr>
            <p:cNvSpPr/>
            <p:nvPr/>
          </p:nvSpPr>
          <p:spPr>
            <a:xfrm flipH="1">
              <a:off x="8524183" y="3480229"/>
              <a:ext cx="1166015" cy="845670"/>
            </a:xfrm>
            <a:prstGeom prst="line">
              <a:avLst/>
            </a:prstGeom>
            <a:ln w="12700" cap="flat">
              <a:solidFill>
                <a:srgbClr val="383B3B"/>
              </a:solidFill>
              <a:prstDash val="solid"/>
              <a:headEnd type="none" w="sm" len="sm"/>
              <a:tailEnd type="none" w="sm" len="sm"/>
            </a:ln>
          </p:spPr>
        </p:sp>
        <p:sp>
          <p:nvSpPr>
            <p:cNvPr id="67" name="AutoShape 20">
              <a:extLst>
                <a:ext uri="{FF2B5EF4-FFF2-40B4-BE49-F238E27FC236}">
                  <a16:creationId xmlns:a16="http://schemas.microsoft.com/office/drawing/2014/main" id="{346B95E3-3F86-45BE-AB1C-38A7558EFA58}"/>
                </a:ext>
              </a:extLst>
            </p:cNvPr>
            <p:cNvSpPr/>
            <p:nvPr/>
          </p:nvSpPr>
          <p:spPr>
            <a:xfrm>
              <a:off x="9083062" y="6203722"/>
              <a:ext cx="921682" cy="480119"/>
            </a:xfrm>
            <a:prstGeom prst="line">
              <a:avLst/>
            </a:prstGeom>
            <a:ln w="12700" cap="flat">
              <a:solidFill>
                <a:srgbClr val="383B3B"/>
              </a:solidFill>
              <a:prstDash val="solid"/>
              <a:headEnd type="none" w="sm" len="sm"/>
              <a:tailEnd type="none" w="sm" len="sm"/>
            </a:ln>
          </p:spPr>
        </p:sp>
        <p:sp>
          <p:nvSpPr>
            <p:cNvPr id="68" name="AutoShape 21">
              <a:extLst>
                <a:ext uri="{FF2B5EF4-FFF2-40B4-BE49-F238E27FC236}">
                  <a16:creationId xmlns:a16="http://schemas.microsoft.com/office/drawing/2014/main" id="{6B9EF5BF-6DC9-472D-8F3B-93A1B34CFF71}"/>
                </a:ext>
              </a:extLst>
            </p:cNvPr>
            <p:cNvSpPr/>
            <p:nvPr/>
          </p:nvSpPr>
          <p:spPr>
            <a:xfrm flipV="1">
              <a:off x="9093711" y="4304545"/>
              <a:ext cx="890060" cy="497805"/>
            </a:xfrm>
            <a:prstGeom prst="line">
              <a:avLst/>
            </a:prstGeom>
            <a:ln w="12700" cap="flat">
              <a:solidFill>
                <a:srgbClr val="383B3B"/>
              </a:solidFill>
              <a:prstDash val="solid"/>
              <a:headEnd type="none" w="sm" len="sm"/>
              <a:tailEnd type="none" w="sm" len="sm"/>
            </a:ln>
          </p:spPr>
        </p:sp>
        <p:sp>
          <p:nvSpPr>
            <p:cNvPr id="69" name="AutoShape 22">
              <a:extLst>
                <a:ext uri="{FF2B5EF4-FFF2-40B4-BE49-F238E27FC236}">
                  <a16:creationId xmlns:a16="http://schemas.microsoft.com/office/drawing/2014/main" id="{FB15B8EC-F1DA-4F62-AAB3-8360C8461117}"/>
                </a:ext>
              </a:extLst>
            </p:cNvPr>
            <p:cNvSpPr/>
            <p:nvPr/>
          </p:nvSpPr>
          <p:spPr>
            <a:xfrm flipV="1">
              <a:off x="9288723" y="5097108"/>
              <a:ext cx="1020068" cy="208051"/>
            </a:xfrm>
            <a:prstGeom prst="line">
              <a:avLst/>
            </a:prstGeom>
            <a:ln w="12700" cap="flat">
              <a:solidFill>
                <a:srgbClr val="383B3B"/>
              </a:solidFill>
              <a:prstDash val="solid"/>
              <a:headEnd type="none" w="sm" len="sm"/>
              <a:tailEnd type="none" w="sm" len="sm"/>
            </a:ln>
          </p:spPr>
        </p:sp>
        <p:sp>
          <p:nvSpPr>
            <p:cNvPr id="70" name="AutoShape 23">
              <a:extLst>
                <a:ext uri="{FF2B5EF4-FFF2-40B4-BE49-F238E27FC236}">
                  <a16:creationId xmlns:a16="http://schemas.microsoft.com/office/drawing/2014/main" id="{E11993D9-4352-4742-9E17-613A2C420799}"/>
                </a:ext>
              </a:extLst>
            </p:cNvPr>
            <p:cNvSpPr/>
            <p:nvPr/>
          </p:nvSpPr>
          <p:spPr>
            <a:xfrm>
              <a:off x="9282248" y="5742079"/>
              <a:ext cx="1028193" cy="158404"/>
            </a:xfrm>
            <a:prstGeom prst="line">
              <a:avLst/>
            </a:prstGeom>
            <a:ln w="12700" cap="flat">
              <a:solidFill>
                <a:srgbClr val="383B3B"/>
              </a:solidFill>
              <a:prstDash val="solid"/>
              <a:headEnd type="none" w="sm" len="sm"/>
              <a:tailEnd type="none" w="sm" len="sm"/>
            </a:ln>
          </p:spPr>
        </p:sp>
        <p:sp>
          <p:nvSpPr>
            <p:cNvPr id="72" name="TextBox 25">
              <a:extLst>
                <a:ext uri="{FF2B5EF4-FFF2-40B4-BE49-F238E27FC236}">
                  <a16:creationId xmlns:a16="http://schemas.microsoft.com/office/drawing/2014/main" id="{89191838-BF11-4DAC-9675-D2008C98BF4F}"/>
                </a:ext>
              </a:extLst>
            </p:cNvPr>
            <p:cNvSpPr txBox="1"/>
            <p:nvPr/>
          </p:nvSpPr>
          <p:spPr>
            <a:xfrm flipH="1">
              <a:off x="10310441" y="3227031"/>
              <a:ext cx="3110599"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Depression</a:t>
              </a:r>
              <a:endParaRPr lang="en-US" dirty="0">
                <a:solidFill>
                  <a:srgbClr val="383B3B"/>
                </a:solidFill>
                <a:latin typeface="Open Sauce"/>
                <a:ea typeface="Open Sauce"/>
                <a:cs typeface="Open Sauce"/>
                <a:sym typeface="Open Sauce"/>
              </a:endParaRPr>
            </a:p>
          </p:txBody>
        </p:sp>
        <p:sp>
          <p:nvSpPr>
            <p:cNvPr id="73" name="TextBox 26">
              <a:extLst>
                <a:ext uri="{FF2B5EF4-FFF2-40B4-BE49-F238E27FC236}">
                  <a16:creationId xmlns:a16="http://schemas.microsoft.com/office/drawing/2014/main" id="{F36747C4-94F0-4511-BEA5-73E40C0C54F5}"/>
                </a:ext>
              </a:extLst>
            </p:cNvPr>
            <p:cNvSpPr txBox="1"/>
            <p:nvPr/>
          </p:nvSpPr>
          <p:spPr>
            <a:xfrm flipH="1">
              <a:off x="10620899" y="4087824"/>
              <a:ext cx="3110599"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Suicide</a:t>
              </a:r>
              <a:endParaRPr lang="en-US" dirty="0">
                <a:solidFill>
                  <a:srgbClr val="383B3B"/>
                </a:solidFill>
                <a:latin typeface="Open Sauce"/>
                <a:ea typeface="Open Sauce"/>
                <a:cs typeface="Open Sauce"/>
                <a:sym typeface="Open Sauce"/>
              </a:endParaRPr>
            </a:p>
          </p:txBody>
        </p:sp>
        <p:sp>
          <p:nvSpPr>
            <p:cNvPr id="74" name="TextBox 27">
              <a:extLst>
                <a:ext uri="{FF2B5EF4-FFF2-40B4-BE49-F238E27FC236}">
                  <a16:creationId xmlns:a16="http://schemas.microsoft.com/office/drawing/2014/main" id="{A98FA695-61C8-402E-ACD5-70982FF52F1F}"/>
                </a:ext>
              </a:extLst>
            </p:cNvPr>
            <p:cNvSpPr txBox="1"/>
            <p:nvPr/>
          </p:nvSpPr>
          <p:spPr>
            <a:xfrm flipH="1">
              <a:off x="10910201" y="4970235"/>
              <a:ext cx="3110599"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Aggression</a:t>
              </a:r>
              <a:endParaRPr lang="en-US" dirty="0">
                <a:solidFill>
                  <a:srgbClr val="383B3B"/>
                </a:solidFill>
                <a:latin typeface="Open Sauce"/>
                <a:ea typeface="Open Sauce"/>
                <a:cs typeface="Open Sauce"/>
                <a:sym typeface="Open Sauce"/>
              </a:endParaRPr>
            </a:p>
          </p:txBody>
        </p:sp>
        <p:sp>
          <p:nvSpPr>
            <p:cNvPr id="75" name="TextBox 28">
              <a:extLst>
                <a:ext uri="{FF2B5EF4-FFF2-40B4-BE49-F238E27FC236}">
                  <a16:creationId xmlns:a16="http://schemas.microsoft.com/office/drawing/2014/main" id="{18661AC9-EA2A-444F-8959-ECCFC64F4645}"/>
                </a:ext>
              </a:extLst>
            </p:cNvPr>
            <p:cNvSpPr txBox="1"/>
            <p:nvPr/>
          </p:nvSpPr>
          <p:spPr>
            <a:xfrm flipH="1">
              <a:off x="10910200" y="5831159"/>
              <a:ext cx="2821297" cy="426784"/>
            </a:xfrm>
            <a:prstGeom prst="rect">
              <a:avLst/>
            </a:prstGeom>
          </p:spPr>
          <p:txBody>
            <a:bodyPr wrap="square"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Alcohol &amp; Substance Misuse</a:t>
              </a:r>
            </a:p>
          </p:txBody>
        </p:sp>
        <p:sp>
          <p:nvSpPr>
            <p:cNvPr id="76" name="TextBox 29">
              <a:extLst>
                <a:ext uri="{FF2B5EF4-FFF2-40B4-BE49-F238E27FC236}">
                  <a16:creationId xmlns:a16="http://schemas.microsoft.com/office/drawing/2014/main" id="{B6F0B239-DF82-4D2C-A544-3534251E21BB}"/>
                </a:ext>
              </a:extLst>
            </p:cNvPr>
            <p:cNvSpPr txBox="1"/>
            <p:nvPr/>
          </p:nvSpPr>
          <p:spPr>
            <a:xfrm flipH="1">
              <a:off x="10620899" y="6693498"/>
              <a:ext cx="3110599" cy="212302"/>
            </a:xfrm>
            <a:prstGeom prst="rect">
              <a:avLst/>
            </a:prstGeom>
          </p:spPr>
          <p:txBody>
            <a:bodyPr lIns="0" tIns="0" rIns="0" bIns="0" rtlCol="0" anchor="t">
              <a:spAutoFit/>
            </a:bodyPr>
            <a:lstStyle/>
            <a:p>
              <a:pPr>
                <a:lnSpc>
                  <a:spcPts val="1620"/>
                </a:lnSpc>
              </a:pPr>
              <a:r>
                <a:rPr lang="en-US" sz="2000" dirty="0">
                  <a:solidFill>
                    <a:srgbClr val="383B3B"/>
                  </a:solidFill>
                  <a:latin typeface="Open Sauce"/>
                  <a:ea typeface="Open Sauce"/>
                  <a:cs typeface="Open Sauce"/>
                  <a:sym typeface="Open Sauce"/>
                </a:rPr>
                <a:t>Resiliency</a:t>
              </a:r>
            </a:p>
          </p:txBody>
        </p:sp>
        <p:grpSp>
          <p:nvGrpSpPr>
            <p:cNvPr id="97" name="Group 96">
              <a:extLst>
                <a:ext uri="{FF2B5EF4-FFF2-40B4-BE49-F238E27FC236}">
                  <a16:creationId xmlns:a16="http://schemas.microsoft.com/office/drawing/2014/main" id="{CCCCFB26-7285-475F-B165-26CD589002DB}"/>
                </a:ext>
              </a:extLst>
            </p:cNvPr>
            <p:cNvGrpSpPr/>
            <p:nvPr/>
          </p:nvGrpSpPr>
          <p:grpSpPr>
            <a:xfrm>
              <a:off x="9971891" y="3973080"/>
              <a:ext cx="458916" cy="481318"/>
              <a:chOff x="13027362" y="3514040"/>
              <a:chExt cx="505891" cy="505889"/>
            </a:xfrm>
          </p:grpSpPr>
          <p:sp>
            <p:nvSpPr>
              <p:cNvPr id="98" name="Oval 97">
                <a:extLst>
                  <a:ext uri="{FF2B5EF4-FFF2-40B4-BE49-F238E27FC236}">
                    <a16:creationId xmlns:a16="http://schemas.microsoft.com/office/drawing/2014/main" id="{552D15A4-B697-40F4-AD69-B355F78E6E47}"/>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TextBox 6">
                <a:extLst>
                  <a:ext uri="{FF2B5EF4-FFF2-40B4-BE49-F238E27FC236}">
                    <a16:creationId xmlns:a16="http://schemas.microsoft.com/office/drawing/2014/main" id="{B3D99C5F-A6EB-4EBF-BFD1-33EBB80A5880}"/>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02</a:t>
                </a:r>
              </a:p>
            </p:txBody>
          </p:sp>
        </p:grpSp>
        <p:grpSp>
          <p:nvGrpSpPr>
            <p:cNvPr id="103" name="Group 102">
              <a:extLst>
                <a:ext uri="{FF2B5EF4-FFF2-40B4-BE49-F238E27FC236}">
                  <a16:creationId xmlns:a16="http://schemas.microsoft.com/office/drawing/2014/main" id="{6A6FFA04-39A1-45C4-9944-19DA227B3A32}"/>
                </a:ext>
              </a:extLst>
            </p:cNvPr>
            <p:cNvGrpSpPr/>
            <p:nvPr/>
          </p:nvGrpSpPr>
          <p:grpSpPr>
            <a:xfrm>
              <a:off x="10288734" y="4834832"/>
              <a:ext cx="458916" cy="481318"/>
              <a:chOff x="13027362" y="3514040"/>
              <a:chExt cx="505891" cy="505889"/>
            </a:xfrm>
          </p:grpSpPr>
          <p:sp>
            <p:nvSpPr>
              <p:cNvPr id="104" name="Oval 103">
                <a:extLst>
                  <a:ext uri="{FF2B5EF4-FFF2-40B4-BE49-F238E27FC236}">
                    <a16:creationId xmlns:a16="http://schemas.microsoft.com/office/drawing/2014/main" id="{26BDC46C-0250-4AEF-87D1-35A3C46B2BB5}"/>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5" name="TextBox 6">
                <a:extLst>
                  <a:ext uri="{FF2B5EF4-FFF2-40B4-BE49-F238E27FC236}">
                    <a16:creationId xmlns:a16="http://schemas.microsoft.com/office/drawing/2014/main" id="{2FBF863D-D365-4B1A-B8F9-7F03D9399220}"/>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03</a:t>
                </a:r>
              </a:p>
            </p:txBody>
          </p:sp>
        </p:grpSp>
        <p:grpSp>
          <p:nvGrpSpPr>
            <p:cNvPr id="109" name="Group 108">
              <a:extLst>
                <a:ext uri="{FF2B5EF4-FFF2-40B4-BE49-F238E27FC236}">
                  <a16:creationId xmlns:a16="http://schemas.microsoft.com/office/drawing/2014/main" id="{6F2FB544-0785-4F4F-9E41-BDD40AA94AA2}"/>
                </a:ext>
              </a:extLst>
            </p:cNvPr>
            <p:cNvGrpSpPr/>
            <p:nvPr/>
          </p:nvGrpSpPr>
          <p:grpSpPr>
            <a:xfrm>
              <a:off x="10288734" y="5695626"/>
              <a:ext cx="458916" cy="481318"/>
              <a:chOff x="13027362" y="3514040"/>
              <a:chExt cx="505891" cy="505889"/>
            </a:xfrm>
          </p:grpSpPr>
          <p:sp>
            <p:nvSpPr>
              <p:cNvPr id="110" name="Oval 109">
                <a:extLst>
                  <a:ext uri="{FF2B5EF4-FFF2-40B4-BE49-F238E27FC236}">
                    <a16:creationId xmlns:a16="http://schemas.microsoft.com/office/drawing/2014/main" id="{E466897D-DB5D-4738-B70B-025E28ACCC87}"/>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TextBox 6">
                <a:extLst>
                  <a:ext uri="{FF2B5EF4-FFF2-40B4-BE49-F238E27FC236}">
                    <a16:creationId xmlns:a16="http://schemas.microsoft.com/office/drawing/2014/main" id="{48C8A364-09D0-4DCA-98F7-02B71962F21F}"/>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04</a:t>
                </a:r>
              </a:p>
            </p:txBody>
          </p:sp>
        </p:grpSp>
        <p:grpSp>
          <p:nvGrpSpPr>
            <p:cNvPr id="115" name="Group 114">
              <a:extLst>
                <a:ext uri="{FF2B5EF4-FFF2-40B4-BE49-F238E27FC236}">
                  <a16:creationId xmlns:a16="http://schemas.microsoft.com/office/drawing/2014/main" id="{17F33A6D-0D25-44E6-9DF7-434ABE501CBE}"/>
                </a:ext>
              </a:extLst>
            </p:cNvPr>
            <p:cNvGrpSpPr/>
            <p:nvPr/>
          </p:nvGrpSpPr>
          <p:grpSpPr>
            <a:xfrm>
              <a:off x="9971891" y="6556420"/>
              <a:ext cx="458916" cy="481318"/>
              <a:chOff x="13027362" y="3514040"/>
              <a:chExt cx="505891" cy="505889"/>
            </a:xfrm>
          </p:grpSpPr>
          <p:sp>
            <p:nvSpPr>
              <p:cNvPr id="116" name="Oval 115">
                <a:extLst>
                  <a:ext uri="{FF2B5EF4-FFF2-40B4-BE49-F238E27FC236}">
                    <a16:creationId xmlns:a16="http://schemas.microsoft.com/office/drawing/2014/main" id="{5A9A8717-D34C-4684-A7AE-BDE7435BAC0C}"/>
                  </a:ext>
                </a:extLst>
              </p:cNvPr>
              <p:cNvSpPr/>
              <p:nvPr/>
            </p:nvSpPr>
            <p:spPr>
              <a:xfrm>
                <a:off x="13027362" y="3514040"/>
                <a:ext cx="505891" cy="505889"/>
              </a:xfrm>
              <a:prstGeom prst="ellipse">
                <a:avLst/>
              </a:prstGeom>
              <a:solidFill>
                <a:srgbClr val="2A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7" name="TextBox 6">
                <a:extLst>
                  <a:ext uri="{FF2B5EF4-FFF2-40B4-BE49-F238E27FC236}">
                    <a16:creationId xmlns:a16="http://schemas.microsoft.com/office/drawing/2014/main" id="{E7609DDA-256F-41AB-A451-DAB2ED364E47}"/>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05</a:t>
                </a:r>
              </a:p>
            </p:txBody>
          </p:sp>
        </p:grpSp>
      </p:grpSp>
      <p:sp>
        <p:nvSpPr>
          <p:cNvPr id="153" name="!!Blue">
            <a:extLst>
              <a:ext uri="{FF2B5EF4-FFF2-40B4-BE49-F238E27FC236}">
                <a16:creationId xmlns:a16="http://schemas.microsoft.com/office/drawing/2014/main" id="{B873C895-777A-4C25-83AD-C09438840C55}"/>
              </a:ext>
            </a:extLst>
          </p:cNvPr>
          <p:cNvSpPr/>
          <p:nvPr/>
        </p:nvSpPr>
        <p:spPr>
          <a:xfrm>
            <a:off x="4303225" y="4263975"/>
            <a:ext cx="2307958" cy="2346810"/>
          </a:xfrm>
          <a:prstGeom prst="ellipse">
            <a:avLst/>
          </a:prstGeom>
          <a:solidFill>
            <a:srgbClr val="1473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Spiritual"/>
          <p:cNvSpPr txBox="1"/>
          <p:nvPr/>
        </p:nvSpPr>
        <p:spPr>
          <a:xfrm>
            <a:off x="4547441" y="4791049"/>
            <a:ext cx="1819527" cy="1292662"/>
          </a:xfrm>
          <a:prstGeom prst="rect">
            <a:avLst/>
          </a:prstGeom>
        </p:spPr>
        <p:txBody>
          <a:bodyPr wrap="square" lIns="0" tIns="0" rIns="0" bIns="0" rtlCol="0" anchor="t">
            <a:spAutoFit/>
          </a:bodyPr>
          <a:lstStyle/>
          <a:p>
            <a:pPr algn="ctr"/>
            <a:r>
              <a:rPr lang="en-US" sz="2800" b="1" dirty="0">
                <a:latin typeface="Open Sauce"/>
                <a:ea typeface="Open Sauce"/>
                <a:cs typeface="Open Sauce"/>
                <a:sym typeface="Open Sauce"/>
              </a:rPr>
              <a:t>Spiritual Beliefs &amp; Behaviors</a:t>
            </a:r>
          </a:p>
        </p:txBody>
      </p:sp>
      <p:grpSp>
        <p:nvGrpSpPr>
          <p:cNvPr id="5" name="!!Outcomes1">
            <a:extLst>
              <a:ext uri="{FF2B5EF4-FFF2-40B4-BE49-F238E27FC236}">
                <a16:creationId xmlns:a16="http://schemas.microsoft.com/office/drawing/2014/main" id="{AB85719E-6C26-4D07-8382-0932F06FFC53}"/>
              </a:ext>
            </a:extLst>
          </p:cNvPr>
          <p:cNvGrpSpPr/>
          <p:nvPr/>
        </p:nvGrpSpPr>
        <p:grpSpPr>
          <a:xfrm>
            <a:off x="-641268" y="3112287"/>
            <a:ext cx="5555728" cy="3845293"/>
            <a:chOff x="-641268" y="3112287"/>
            <a:chExt cx="5555728" cy="3845293"/>
          </a:xfrm>
        </p:grpSpPr>
        <p:sp>
          <p:nvSpPr>
            <p:cNvPr id="6" name="TextBox 6"/>
            <p:cNvSpPr txBox="1"/>
            <p:nvPr/>
          </p:nvSpPr>
          <p:spPr>
            <a:xfrm>
              <a:off x="3351067" y="3156064"/>
              <a:ext cx="376879" cy="383223"/>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01</a:t>
              </a:r>
            </a:p>
          </p:txBody>
        </p:sp>
        <p:sp>
          <p:nvSpPr>
            <p:cNvPr id="9" name="TextBox 9"/>
            <p:cNvSpPr txBox="1"/>
            <p:nvPr/>
          </p:nvSpPr>
          <p:spPr>
            <a:xfrm>
              <a:off x="3030818" y="3999583"/>
              <a:ext cx="376879" cy="383223"/>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02</a:t>
              </a:r>
            </a:p>
          </p:txBody>
        </p:sp>
        <p:sp>
          <p:nvSpPr>
            <p:cNvPr id="12" name="TextBox 12"/>
            <p:cNvSpPr txBox="1"/>
            <p:nvPr/>
          </p:nvSpPr>
          <p:spPr>
            <a:xfrm>
              <a:off x="2710568" y="4843102"/>
              <a:ext cx="376879" cy="383223"/>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03</a:t>
              </a:r>
            </a:p>
          </p:txBody>
        </p:sp>
        <p:sp>
          <p:nvSpPr>
            <p:cNvPr id="15" name="TextBox 15"/>
            <p:cNvSpPr txBox="1"/>
            <p:nvPr/>
          </p:nvSpPr>
          <p:spPr>
            <a:xfrm>
              <a:off x="2710568" y="5686621"/>
              <a:ext cx="376879" cy="383223"/>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04</a:t>
              </a:r>
            </a:p>
          </p:txBody>
        </p:sp>
        <p:sp>
          <p:nvSpPr>
            <p:cNvPr id="18" name="TextBox 18"/>
            <p:cNvSpPr txBox="1"/>
            <p:nvPr/>
          </p:nvSpPr>
          <p:spPr>
            <a:xfrm>
              <a:off x="3030818" y="6530139"/>
              <a:ext cx="376879" cy="383223"/>
            </a:xfrm>
            <a:prstGeom prst="rect">
              <a:avLst/>
            </a:prstGeom>
          </p:spPr>
          <p:txBody>
            <a:bodyPr lIns="46570" tIns="46570" rIns="46570" bIns="46570" rtlCol="0" anchor="ctr"/>
            <a:lstStyle/>
            <a:p>
              <a:pPr algn="ctr">
                <a:lnSpc>
                  <a:spcPts val="1440"/>
                </a:lnSpc>
              </a:pPr>
              <a:r>
                <a:rPr lang="en-US" sz="1200" b="1" dirty="0">
                  <a:solidFill>
                    <a:srgbClr val="FFFFFF"/>
                  </a:solidFill>
                  <a:latin typeface="Open Sauce Bold"/>
                  <a:ea typeface="Open Sauce Bold"/>
                  <a:cs typeface="Open Sauce Bold"/>
                  <a:sym typeface="Open Sauce Bold"/>
                </a:rPr>
                <a:t>05</a:t>
              </a:r>
            </a:p>
          </p:txBody>
        </p:sp>
        <p:sp>
          <p:nvSpPr>
            <p:cNvPr id="19" name="AutoShape 19"/>
            <p:cNvSpPr/>
            <p:nvPr/>
          </p:nvSpPr>
          <p:spPr>
            <a:xfrm>
              <a:off x="3735906" y="3471465"/>
              <a:ext cx="1178554" cy="828699"/>
            </a:xfrm>
            <a:prstGeom prst="line">
              <a:avLst/>
            </a:prstGeom>
            <a:ln w="12700" cap="flat">
              <a:solidFill>
                <a:srgbClr val="383B3B"/>
              </a:solidFill>
              <a:prstDash val="solid"/>
              <a:headEnd type="none" w="sm" len="sm"/>
              <a:tailEnd type="none" w="sm" len="sm"/>
            </a:ln>
          </p:spPr>
        </p:sp>
        <p:sp>
          <p:nvSpPr>
            <p:cNvPr id="20" name="AutoShape 20"/>
            <p:cNvSpPr/>
            <p:nvPr/>
          </p:nvSpPr>
          <p:spPr>
            <a:xfrm flipH="1">
              <a:off x="3417978" y="6140302"/>
              <a:ext cx="931594" cy="470483"/>
            </a:xfrm>
            <a:prstGeom prst="line">
              <a:avLst/>
            </a:prstGeom>
            <a:ln w="12700" cap="flat">
              <a:solidFill>
                <a:srgbClr val="383B3B"/>
              </a:solidFill>
              <a:prstDash val="solid"/>
              <a:headEnd type="none" w="sm" len="sm"/>
              <a:tailEnd type="none" w="sm" len="sm"/>
            </a:ln>
          </p:spPr>
        </p:sp>
        <p:sp>
          <p:nvSpPr>
            <p:cNvPr id="21" name="AutoShape 21"/>
            <p:cNvSpPr/>
            <p:nvPr/>
          </p:nvSpPr>
          <p:spPr>
            <a:xfrm flipH="1" flipV="1">
              <a:off x="3439175" y="4279239"/>
              <a:ext cx="899632" cy="487815"/>
            </a:xfrm>
            <a:prstGeom prst="line">
              <a:avLst/>
            </a:prstGeom>
            <a:ln w="12700" cap="flat">
              <a:solidFill>
                <a:srgbClr val="383B3B"/>
              </a:solidFill>
              <a:prstDash val="solid"/>
              <a:headEnd type="none" w="sm" len="sm"/>
              <a:tailEnd type="none" w="sm" len="sm"/>
            </a:ln>
          </p:spPr>
        </p:sp>
        <p:sp>
          <p:nvSpPr>
            <p:cNvPr id="22" name="AutoShape 22"/>
            <p:cNvSpPr/>
            <p:nvPr/>
          </p:nvSpPr>
          <p:spPr>
            <a:xfrm flipH="1" flipV="1">
              <a:off x="3110660" y="5055897"/>
              <a:ext cx="1031038" cy="203876"/>
            </a:xfrm>
            <a:prstGeom prst="line">
              <a:avLst/>
            </a:prstGeom>
            <a:ln w="12700" cap="flat">
              <a:solidFill>
                <a:srgbClr val="383B3B"/>
              </a:solidFill>
              <a:prstDash val="solid"/>
              <a:headEnd type="none" w="sm" len="sm"/>
              <a:tailEnd type="none" w="sm" len="sm"/>
            </a:ln>
          </p:spPr>
        </p:sp>
        <p:sp>
          <p:nvSpPr>
            <p:cNvPr id="23" name="AutoShape 23"/>
            <p:cNvSpPr/>
            <p:nvPr/>
          </p:nvSpPr>
          <p:spPr>
            <a:xfrm flipH="1">
              <a:off x="3108993" y="5687924"/>
              <a:ext cx="1039250" cy="155225"/>
            </a:xfrm>
            <a:prstGeom prst="line">
              <a:avLst/>
            </a:prstGeom>
            <a:ln w="12700" cap="flat">
              <a:solidFill>
                <a:srgbClr val="383B3B"/>
              </a:solidFill>
              <a:prstDash val="solid"/>
              <a:headEnd type="none" w="sm" len="sm"/>
              <a:tailEnd type="none" w="sm" len="sm"/>
            </a:ln>
          </p:spPr>
        </p:sp>
        <p:sp>
          <p:nvSpPr>
            <p:cNvPr id="25" name="TextBox 25"/>
            <p:cNvSpPr txBox="1"/>
            <p:nvPr/>
          </p:nvSpPr>
          <p:spPr>
            <a:xfrm>
              <a:off x="-35057" y="3223349"/>
              <a:ext cx="3144050" cy="212303"/>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Depression</a:t>
              </a:r>
            </a:p>
          </p:txBody>
        </p:sp>
        <p:sp>
          <p:nvSpPr>
            <p:cNvPr id="26" name="TextBox 26"/>
            <p:cNvSpPr txBox="1"/>
            <p:nvPr/>
          </p:nvSpPr>
          <p:spPr>
            <a:xfrm>
              <a:off x="-348853" y="4066867"/>
              <a:ext cx="3144050" cy="212303"/>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Suicide</a:t>
              </a:r>
            </a:p>
          </p:txBody>
        </p:sp>
        <p:sp>
          <p:nvSpPr>
            <p:cNvPr id="27" name="TextBox 27"/>
            <p:cNvSpPr txBox="1"/>
            <p:nvPr/>
          </p:nvSpPr>
          <p:spPr>
            <a:xfrm>
              <a:off x="-641268" y="4931569"/>
              <a:ext cx="3144050" cy="212303"/>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Aggression</a:t>
              </a:r>
            </a:p>
          </p:txBody>
        </p:sp>
        <p:sp>
          <p:nvSpPr>
            <p:cNvPr id="28" name="TextBox 28"/>
            <p:cNvSpPr txBox="1"/>
            <p:nvPr/>
          </p:nvSpPr>
          <p:spPr>
            <a:xfrm>
              <a:off x="152401" y="5775217"/>
              <a:ext cx="2350382" cy="426784"/>
            </a:xfrm>
            <a:prstGeom prst="rect">
              <a:avLst/>
            </a:prstGeom>
          </p:spPr>
          <p:txBody>
            <a:bodyPr wrap="square"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Alcohol &amp; Substance Misuse</a:t>
              </a:r>
            </a:p>
          </p:txBody>
        </p:sp>
        <p:sp>
          <p:nvSpPr>
            <p:cNvPr id="29" name="TextBox 29"/>
            <p:cNvSpPr txBox="1"/>
            <p:nvPr/>
          </p:nvSpPr>
          <p:spPr>
            <a:xfrm>
              <a:off x="-348853" y="6620250"/>
              <a:ext cx="3144050" cy="212303"/>
            </a:xfrm>
            <a:prstGeom prst="rect">
              <a:avLst/>
            </a:prstGeom>
          </p:spPr>
          <p:txBody>
            <a:bodyPr lIns="0" tIns="0" rIns="0" bIns="0" rtlCol="0" anchor="t">
              <a:spAutoFit/>
            </a:bodyPr>
            <a:lstStyle/>
            <a:p>
              <a:pPr algn="r">
                <a:lnSpc>
                  <a:spcPts val="1620"/>
                </a:lnSpc>
              </a:pPr>
              <a:r>
                <a:rPr lang="en-US" sz="2000" dirty="0">
                  <a:solidFill>
                    <a:srgbClr val="383B3B"/>
                  </a:solidFill>
                  <a:latin typeface="Open Sauce"/>
                  <a:ea typeface="Open Sauce"/>
                  <a:cs typeface="Open Sauce"/>
                  <a:sym typeface="Open Sauce"/>
                </a:rPr>
                <a:t>Resiliency</a:t>
              </a:r>
              <a:endParaRPr lang="en-US" dirty="0">
                <a:solidFill>
                  <a:srgbClr val="383B3B"/>
                </a:solidFill>
                <a:latin typeface="Open Sauce"/>
                <a:ea typeface="Open Sauce"/>
                <a:cs typeface="Open Sauce"/>
                <a:sym typeface="Open Sauce"/>
              </a:endParaRPr>
            </a:p>
          </p:txBody>
        </p:sp>
        <p:grpSp>
          <p:nvGrpSpPr>
            <p:cNvPr id="124" name="Group 123">
              <a:extLst>
                <a:ext uri="{FF2B5EF4-FFF2-40B4-BE49-F238E27FC236}">
                  <a16:creationId xmlns:a16="http://schemas.microsoft.com/office/drawing/2014/main" id="{273DAACD-D0A7-4F65-8C70-D9102EE7D154}"/>
                </a:ext>
              </a:extLst>
            </p:cNvPr>
            <p:cNvGrpSpPr/>
            <p:nvPr/>
          </p:nvGrpSpPr>
          <p:grpSpPr>
            <a:xfrm>
              <a:off x="3308135" y="3112287"/>
              <a:ext cx="463851" cy="471658"/>
              <a:chOff x="13027362" y="3514040"/>
              <a:chExt cx="505891" cy="505889"/>
            </a:xfrm>
          </p:grpSpPr>
          <p:sp>
            <p:nvSpPr>
              <p:cNvPr id="125" name="Oval 124">
                <a:extLst>
                  <a:ext uri="{FF2B5EF4-FFF2-40B4-BE49-F238E27FC236}">
                    <a16:creationId xmlns:a16="http://schemas.microsoft.com/office/drawing/2014/main" id="{62D009B0-E74F-48B7-99D6-28FA42F042CF}"/>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TextBox 6">
                <a:extLst>
                  <a:ext uri="{FF2B5EF4-FFF2-40B4-BE49-F238E27FC236}">
                    <a16:creationId xmlns:a16="http://schemas.microsoft.com/office/drawing/2014/main" id="{BF50D05C-7E11-4973-92EB-4A0380B41B44}"/>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01</a:t>
                </a:r>
              </a:p>
            </p:txBody>
          </p:sp>
        </p:grpSp>
        <p:grpSp>
          <p:nvGrpSpPr>
            <p:cNvPr id="130" name="Group 129">
              <a:extLst>
                <a:ext uri="{FF2B5EF4-FFF2-40B4-BE49-F238E27FC236}">
                  <a16:creationId xmlns:a16="http://schemas.microsoft.com/office/drawing/2014/main" id="{BE2F3B56-EE04-4D4B-8AAF-6A549BCF1DCF}"/>
                </a:ext>
              </a:extLst>
            </p:cNvPr>
            <p:cNvGrpSpPr/>
            <p:nvPr/>
          </p:nvGrpSpPr>
          <p:grpSpPr>
            <a:xfrm>
              <a:off x="2987333" y="3953147"/>
              <a:ext cx="463851" cy="471658"/>
              <a:chOff x="13027362" y="3514040"/>
              <a:chExt cx="505891" cy="505889"/>
            </a:xfrm>
          </p:grpSpPr>
          <p:sp>
            <p:nvSpPr>
              <p:cNvPr id="131" name="Oval 130">
                <a:extLst>
                  <a:ext uri="{FF2B5EF4-FFF2-40B4-BE49-F238E27FC236}">
                    <a16:creationId xmlns:a16="http://schemas.microsoft.com/office/drawing/2014/main" id="{C6DA0C55-8F83-470B-B5F2-6000B5D750BB}"/>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TextBox 6">
                <a:extLst>
                  <a:ext uri="{FF2B5EF4-FFF2-40B4-BE49-F238E27FC236}">
                    <a16:creationId xmlns:a16="http://schemas.microsoft.com/office/drawing/2014/main" id="{A7C91895-2BD1-44B0-87DD-3D2F668E547C}"/>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02</a:t>
                </a:r>
              </a:p>
            </p:txBody>
          </p:sp>
        </p:grpSp>
        <p:grpSp>
          <p:nvGrpSpPr>
            <p:cNvPr id="136" name="Group 135">
              <a:extLst>
                <a:ext uri="{FF2B5EF4-FFF2-40B4-BE49-F238E27FC236}">
                  <a16:creationId xmlns:a16="http://schemas.microsoft.com/office/drawing/2014/main" id="{2F74713C-AC08-46DB-9EE8-4FA2C5BB419F}"/>
                </a:ext>
              </a:extLst>
            </p:cNvPr>
            <p:cNvGrpSpPr/>
            <p:nvPr/>
          </p:nvGrpSpPr>
          <p:grpSpPr>
            <a:xfrm>
              <a:off x="2667083" y="4798883"/>
              <a:ext cx="463851" cy="471658"/>
              <a:chOff x="13027362" y="3514040"/>
              <a:chExt cx="505891" cy="505889"/>
            </a:xfrm>
          </p:grpSpPr>
          <p:sp>
            <p:nvSpPr>
              <p:cNvPr id="137" name="Oval 136">
                <a:extLst>
                  <a:ext uri="{FF2B5EF4-FFF2-40B4-BE49-F238E27FC236}">
                    <a16:creationId xmlns:a16="http://schemas.microsoft.com/office/drawing/2014/main" id="{202D2BFE-A5AB-4484-B990-958DD32A9E34}"/>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TextBox 6">
                <a:extLst>
                  <a:ext uri="{FF2B5EF4-FFF2-40B4-BE49-F238E27FC236}">
                    <a16:creationId xmlns:a16="http://schemas.microsoft.com/office/drawing/2014/main" id="{D591C07E-7E1C-4B56-8CE6-AE7158DE2298}"/>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03</a:t>
                </a:r>
              </a:p>
            </p:txBody>
          </p:sp>
        </p:grpSp>
        <p:grpSp>
          <p:nvGrpSpPr>
            <p:cNvPr id="142" name="Group 141">
              <a:extLst>
                <a:ext uri="{FF2B5EF4-FFF2-40B4-BE49-F238E27FC236}">
                  <a16:creationId xmlns:a16="http://schemas.microsoft.com/office/drawing/2014/main" id="{E548E4E5-B48E-409A-86EE-1BEBCF21ED69}"/>
                </a:ext>
              </a:extLst>
            </p:cNvPr>
            <p:cNvGrpSpPr/>
            <p:nvPr/>
          </p:nvGrpSpPr>
          <p:grpSpPr>
            <a:xfrm>
              <a:off x="2667083" y="5642404"/>
              <a:ext cx="463851" cy="471658"/>
              <a:chOff x="13027362" y="3514040"/>
              <a:chExt cx="505891" cy="505889"/>
            </a:xfrm>
          </p:grpSpPr>
          <p:sp>
            <p:nvSpPr>
              <p:cNvPr id="143" name="Oval 142">
                <a:extLst>
                  <a:ext uri="{FF2B5EF4-FFF2-40B4-BE49-F238E27FC236}">
                    <a16:creationId xmlns:a16="http://schemas.microsoft.com/office/drawing/2014/main" id="{D2E009AD-04D0-4CD4-AA87-6CF636EFEB05}"/>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TextBox 6">
                <a:extLst>
                  <a:ext uri="{FF2B5EF4-FFF2-40B4-BE49-F238E27FC236}">
                    <a16:creationId xmlns:a16="http://schemas.microsoft.com/office/drawing/2014/main" id="{70629A3D-6598-4C28-887A-ABE668230A31}"/>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04</a:t>
                </a:r>
              </a:p>
            </p:txBody>
          </p:sp>
        </p:grpSp>
        <p:grpSp>
          <p:nvGrpSpPr>
            <p:cNvPr id="148" name="Group 147">
              <a:extLst>
                <a:ext uri="{FF2B5EF4-FFF2-40B4-BE49-F238E27FC236}">
                  <a16:creationId xmlns:a16="http://schemas.microsoft.com/office/drawing/2014/main" id="{9AFD7E62-8653-403B-86E1-9416F861D303}"/>
                </a:ext>
              </a:extLst>
            </p:cNvPr>
            <p:cNvGrpSpPr/>
            <p:nvPr/>
          </p:nvGrpSpPr>
          <p:grpSpPr>
            <a:xfrm>
              <a:off x="2985779" y="6485922"/>
              <a:ext cx="463851" cy="471658"/>
              <a:chOff x="13027362" y="3514040"/>
              <a:chExt cx="505891" cy="505889"/>
            </a:xfrm>
          </p:grpSpPr>
          <p:sp>
            <p:nvSpPr>
              <p:cNvPr id="149" name="Oval 148">
                <a:extLst>
                  <a:ext uri="{FF2B5EF4-FFF2-40B4-BE49-F238E27FC236}">
                    <a16:creationId xmlns:a16="http://schemas.microsoft.com/office/drawing/2014/main" id="{932239BF-D092-45A6-927E-D9B6B6A71B80}"/>
                  </a:ext>
                </a:extLst>
              </p:cNvPr>
              <p:cNvSpPr/>
              <p:nvPr/>
            </p:nvSpPr>
            <p:spPr>
              <a:xfrm>
                <a:off x="13027362" y="3514040"/>
                <a:ext cx="505891" cy="505889"/>
              </a:xfrm>
              <a:prstGeom prst="ellipse">
                <a:avLst/>
              </a:prstGeom>
              <a:solidFill>
                <a:srgbClr val="147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0" name="TextBox 6">
                <a:extLst>
                  <a:ext uri="{FF2B5EF4-FFF2-40B4-BE49-F238E27FC236}">
                    <a16:creationId xmlns:a16="http://schemas.microsoft.com/office/drawing/2014/main" id="{CD4067CA-2E5B-4308-A140-CC962F37B3B7}"/>
                  </a:ext>
                </a:extLst>
              </p:cNvPr>
              <p:cNvSpPr txBox="1"/>
              <p:nvPr/>
            </p:nvSpPr>
            <p:spPr>
              <a:xfrm flipH="1">
                <a:off x="13074789" y="3562473"/>
                <a:ext cx="411036" cy="411036"/>
              </a:xfrm>
              <a:prstGeom prst="rect">
                <a:avLst/>
              </a:prstGeom>
            </p:spPr>
            <p:txBody>
              <a:bodyPr lIns="46570" tIns="46570" rIns="46570" bIns="46570" rtlCol="0" anchor="ctr"/>
              <a:lstStyle/>
              <a:p>
                <a:pPr algn="ctr">
                  <a:lnSpc>
                    <a:spcPts val="1440"/>
                  </a:lnSpc>
                </a:pPr>
                <a:r>
                  <a:rPr lang="en-US" sz="1200" b="1" dirty="0">
                    <a:solidFill>
                      <a:srgbClr val="FFFFFF"/>
                    </a:solidFill>
                    <a:latin typeface="Cooper Hewitt Heavy" pitchFamily="2" charset="0"/>
                    <a:ea typeface="Cooper Hewitt Heavy" pitchFamily="2" charset="0"/>
                    <a:cs typeface="Open Sauce Bold"/>
                    <a:sym typeface="Open Sauce Bold"/>
                  </a:rPr>
                  <a:t>05</a:t>
                </a:r>
              </a:p>
            </p:txBody>
          </p:sp>
        </p:grpSp>
      </p:grpSp>
      <p:sp>
        <p:nvSpPr>
          <p:cNvPr id="10" name="Slide Number Placeholder 9">
            <a:extLst>
              <a:ext uri="{FF2B5EF4-FFF2-40B4-BE49-F238E27FC236}">
                <a16:creationId xmlns:a16="http://schemas.microsoft.com/office/drawing/2014/main" id="{7A44BB77-FC35-40F3-9AAA-82C254166F8C}"/>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2607</Words>
  <Application>Microsoft Office PowerPoint</Application>
  <PresentationFormat>Custom</PresentationFormat>
  <Paragraphs>388</Paragraphs>
  <Slides>24</Slides>
  <Notes>23</Notes>
  <HiddenSlides>6</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Cascadia Code</vt:lpstr>
      <vt:lpstr>Open Sauce Bold</vt:lpstr>
      <vt:lpstr>Cooper Hewitt Bold</vt:lpstr>
      <vt:lpstr>Cooper Hewitt Heavy</vt:lpstr>
      <vt:lpstr>Arial</vt:lpstr>
      <vt:lpstr>Inter Black</vt:lpstr>
      <vt:lpstr>Wingdings</vt:lpstr>
      <vt:lpstr>Cooper Hewitt</vt:lpstr>
      <vt:lpstr>Open Sauce</vt:lpstr>
      <vt:lpstr>Open Sans 1 Bold</vt:lpstr>
      <vt:lpstr>Cooper Hewitt Thin</vt:lpstr>
      <vt:lpstr>Arial Narrow</vt:lpstr>
      <vt:lpstr>Calibri</vt:lpstr>
      <vt:lpstr>Clear Sans</vt:lpstr>
      <vt:lpstr>Open Sans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 RESEARCH WILL DELIVER</vt:lpstr>
      <vt:lpstr>‘ilities</vt:lpstr>
      <vt:lpstr>Chaplain-Led Enrichment Activities Study </vt:lpstr>
      <vt:lpstr>Chaplain-Led Enrichment Activities Study </vt:lpstr>
      <vt:lpstr>Our Research Motto</vt:lpstr>
      <vt:lpstr> CONTACT INFORMATION:  Dr. Sarah Carter  Research Assistant Professor  Center for the Study of Traumatic Stress Department of Psychiatry, USUHS  Sarah.Carter.ctr@usuhs.edu  Office: (301) 295-0087, Cell: (208) 353-0361  Dr. David Bynum Military Research Scientist Center for the Study of Traumatic Stress Department of Psychiatry, USUHS   david.bynum.ctr@usuhs.edu Cell: (619) 944-9506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Conference 2024</dc:title>
  <dc:creator>SARAH BRICKER-CARTER</dc:creator>
  <cp:lastModifiedBy>SARAH CARTER</cp:lastModifiedBy>
  <cp:revision>108</cp:revision>
  <dcterms:created xsi:type="dcterms:W3CDTF">2006-08-16T00:00:00Z</dcterms:created>
  <dcterms:modified xsi:type="dcterms:W3CDTF">2025-09-17T16:11:05Z</dcterms:modified>
  <dc:identifier>DAGB1It6G4k</dc:identifier>
</cp:coreProperties>
</file>