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2147479306" r:id="rId5"/>
    <p:sldId id="2147479311" r:id="rId6"/>
    <p:sldId id="2147479298" r:id="rId7"/>
    <p:sldId id="294" r:id="rId8"/>
    <p:sldId id="2147479296" r:id="rId9"/>
    <p:sldId id="2147479297" r:id="rId10"/>
    <p:sldId id="2147479299" r:id="rId11"/>
    <p:sldId id="2147479288" r:id="rId12"/>
    <p:sldId id="214747930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4660"/>
  </p:normalViewPr>
  <p:slideViewPr>
    <p:cSldViewPr snapToGrid="0">
      <p:cViewPr varScale="1">
        <p:scale>
          <a:sx n="78" d="100"/>
          <a:sy n="78" d="100"/>
        </p:scale>
        <p:origin x="902" y="77"/>
      </p:cViewPr>
      <p:guideLst>
        <p:guide orient="horz" pos="792"/>
        <p:guide pos="3144"/>
        <p:guide orient="horz" pos="9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7/25/2025</a:t>
            </a:fld>
            <a:endParaRPr lang="en-US"/>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7/25/2025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5AD5-1474-FE71-FAF4-C65409486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A922C-84B6-0CB6-97AD-399DEDE83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F55A5-9754-1BEC-E8D5-A2B1B4C288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A6DC0A-8519-C050-6DE6-1AE205625B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87E61-A1B1-DA4D-A648-47F5DAA1F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2CB70-0758-EC0D-4E50-A884D7F02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FCCE2-C06C-E79C-C440-0035A4ABB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2D10A-53A3-8E45-9941-E44DFAC878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A7FBC0-F8F5-4555-042A-F34A54C5B7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87E61-A1B1-DA4D-A648-47F5DAA1F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66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a:p>
        </p:txBody>
      </p:sp>
    </p:spTree>
    <p:extLst>
      <p:ext uri="{BB962C8B-B14F-4D97-AF65-F5344CB8AC3E}">
        <p14:creationId xmlns:p14="http://schemas.microsoft.com/office/powerpoint/2010/main" val="382923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a:p>
        </p:txBody>
      </p:sp>
    </p:spTree>
    <p:extLst>
      <p:ext uri="{BB962C8B-B14F-4D97-AF65-F5344CB8AC3E}">
        <p14:creationId xmlns:p14="http://schemas.microsoft.com/office/powerpoint/2010/main" val="382748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a:p>
        </p:txBody>
      </p:sp>
    </p:spTree>
    <p:extLst>
      <p:ext uri="{BB962C8B-B14F-4D97-AF65-F5344CB8AC3E}">
        <p14:creationId xmlns:p14="http://schemas.microsoft.com/office/powerpoint/2010/main" val="428710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4C32C-D550-309A-D05D-B44053D77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E41CF-B494-9B3A-008A-6EB13BE08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7DD8D-1DB0-502B-873B-050947914C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BFD126-EE97-DA13-686B-280F3F65416F}"/>
              </a:ext>
            </a:extLst>
          </p:cNvPr>
          <p:cNvSpPr>
            <a:spLocks noGrp="1"/>
          </p:cNvSpPr>
          <p:nvPr>
            <p:ph type="sldNum" sz="quarter" idx="5"/>
          </p:nvPr>
        </p:nvSpPr>
        <p:spPr/>
        <p:txBody>
          <a:bodyPr/>
          <a:lstStyle/>
          <a:p>
            <a:fld id="{10895658-EA1F-4910-80AB-4DA76E167475}" type="slidenum">
              <a:rPr lang="en-US" smtClean="0"/>
              <a:t>7</a:t>
            </a:fld>
            <a:endParaRPr lang="en-US"/>
          </a:p>
        </p:txBody>
      </p:sp>
    </p:spTree>
    <p:extLst>
      <p:ext uri="{BB962C8B-B14F-4D97-AF65-F5344CB8AC3E}">
        <p14:creationId xmlns:p14="http://schemas.microsoft.com/office/powerpoint/2010/main" val="352434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87E61-A1B1-DA4D-A648-47F5DAA1F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77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4A858-8B0A-70C6-D260-A6FD3A705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18B65-7B63-0786-3799-89BFFF7DB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CD506-6B9D-00A4-E350-E0EFA65BAA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766EC1-D7E6-15B4-D452-B9253D1385A7}"/>
              </a:ext>
            </a:extLst>
          </p:cNvPr>
          <p:cNvSpPr>
            <a:spLocks noGrp="1"/>
          </p:cNvSpPr>
          <p:nvPr>
            <p:ph type="sldNum" sz="quarter" idx="5"/>
          </p:nvPr>
        </p:nvSpPr>
        <p:spPr/>
        <p:txBody>
          <a:bodyPr/>
          <a:lstStyle/>
          <a:p>
            <a:fld id="{10895658-EA1F-4910-80AB-4DA76E167475}" type="slidenum">
              <a:rPr lang="en-US" smtClean="0"/>
              <a:t>9</a:t>
            </a:fld>
            <a:endParaRPr lang="en-US"/>
          </a:p>
        </p:txBody>
      </p:sp>
    </p:spTree>
    <p:extLst>
      <p:ext uri="{BB962C8B-B14F-4D97-AF65-F5344CB8AC3E}">
        <p14:creationId xmlns:p14="http://schemas.microsoft.com/office/powerpoint/2010/main" val="2925392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a:t>Click to add text </a:t>
            </a:r>
          </a:p>
          <a:p>
            <a:pPr marL="685800" lvl="1" indent="-228600"/>
            <a:r>
              <a:rPr lang="en-US"/>
              <a:t>Second level</a:t>
            </a:r>
          </a:p>
          <a:p>
            <a:pPr marL="1143000" lvl="2" indent="-228600"/>
            <a:r>
              <a:rPr lang="en-US"/>
              <a:t>Third level</a:t>
            </a:r>
          </a:p>
          <a:p>
            <a:pPr marL="1600200" lvl="3" indent="-228600"/>
            <a:r>
              <a:rPr lang="en-US"/>
              <a:t>Fourth level</a:t>
            </a:r>
          </a:p>
          <a:p>
            <a:pPr marL="2057400" lvl="4" indent="-228600"/>
            <a:r>
              <a:rPr lang="en-US"/>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icon to insert table</a:t>
            </a:r>
          </a:p>
          <a:p>
            <a:endParaRPr lang="en-US"/>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838A93-82C1-2EB8-C753-D245C2FB39F5}"/>
              </a:ext>
            </a:extLst>
          </p:cNvPr>
          <p:cNvSpPr>
            <a:spLocks noGrp="1"/>
          </p:cNvSpPr>
          <p:nvPr>
            <p:ph type="dt" sz="half" idx="10"/>
          </p:nvPr>
        </p:nvSpPr>
        <p:spPr/>
        <p:txBody>
          <a:bodyPr/>
          <a:lstStyle/>
          <a:p>
            <a:fld id="{92B03D04-2E01-4D9A-8A5B-6828843DCBFE}" type="datetimeFigureOut">
              <a:rPr lang="en-US" smtClean="0"/>
              <a:t>7/25/2025</a:t>
            </a:fld>
            <a:endParaRPr lang="en-US"/>
          </a:p>
        </p:txBody>
      </p:sp>
      <p:sp>
        <p:nvSpPr>
          <p:cNvPr id="3" name="Footer Placeholder 2">
            <a:extLst>
              <a:ext uri="{FF2B5EF4-FFF2-40B4-BE49-F238E27FC236}">
                <a16:creationId xmlns:a16="http://schemas.microsoft.com/office/drawing/2014/main" id="{DC1B4AFC-681C-731B-21D7-56290FBBEE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A8809C-ADDE-0E09-4F7B-224017D12B57}"/>
              </a:ext>
            </a:extLst>
          </p:cNvPr>
          <p:cNvSpPr>
            <a:spLocks noGrp="1"/>
          </p:cNvSpPr>
          <p:nvPr>
            <p:ph type="sldNum" sz="quarter" idx="12"/>
          </p:nvPr>
        </p:nvSpPr>
        <p:spPr/>
        <p:txBody>
          <a:bodyPr/>
          <a:lstStyle/>
          <a:p>
            <a:fld id="{EA8BE6AD-8E55-4B5C-9A19-B40FACC7578C}" type="slidenum">
              <a:rPr lang="en-US" smtClean="0"/>
              <a:t>‹#›</a:t>
            </a:fld>
            <a:endParaRPr lang="en-US"/>
          </a:p>
        </p:txBody>
      </p:sp>
    </p:spTree>
    <p:extLst>
      <p:ext uri="{BB962C8B-B14F-4D97-AF65-F5344CB8AC3E}">
        <p14:creationId xmlns:p14="http://schemas.microsoft.com/office/powerpoint/2010/main" val="1328277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50" b="1" i="0">
                <a:solidFill>
                  <a:schemeClr val="tx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sz="2150" b="0" i="0">
                <a:solidFill>
                  <a:srgbClr val="464652"/>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5705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a:t>Click to add content</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 id="2147483705" r:id="rId14"/>
    <p:sldLayoutId id="2147483706"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crn.reentry.gov/crn/s/" TargetMode="External"/><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905DA1EB-4F5E-3721-8583-4F8B2ED6E6E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3066BD3-11E6-8E55-9086-9D7F0ABB82A2}"/>
              </a:ext>
            </a:extLst>
          </p:cNvPr>
          <p:cNvSpPr txBox="1"/>
          <p:nvPr/>
        </p:nvSpPr>
        <p:spPr>
          <a:xfrm>
            <a:off x="267790" y="1356444"/>
            <a:ext cx="105083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R="0" lvl="0" algn="ctr">
              <a:spcBef>
                <a:spcPts val="0"/>
              </a:spcBef>
              <a:spcAft>
                <a:spcPts val="600"/>
              </a:spcAft>
            </a:pP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12" name="Title 1">
            <a:extLst>
              <a:ext uri="{FF2B5EF4-FFF2-40B4-BE49-F238E27FC236}">
                <a16:creationId xmlns:a16="http://schemas.microsoft.com/office/drawing/2014/main" id="{6B740DD1-6332-9437-49A7-8C06D130C50B}"/>
              </a:ext>
            </a:extLst>
          </p:cNvPr>
          <p:cNvSpPr txBox="1">
            <a:spLocks/>
          </p:cNvSpPr>
          <p:nvPr/>
        </p:nvSpPr>
        <p:spPr>
          <a:xfrm>
            <a:off x="3261757" y="1095986"/>
            <a:ext cx="5521801" cy="3713377"/>
          </a:xfrm>
          <a:prstGeom prst="rect">
            <a:avLst/>
          </a:prstGeom>
        </p:spPr>
        <p:txBody>
          <a:bodyPr vert="horz" lIns="0" tIns="45720" rIns="0" bIns="45720" rtlCol="0">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marL="571500" marR="0" indent="-571500">
              <a:spcBef>
                <a:spcPts val="0"/>
              </a:spcBef>
              <a:spcAft>
                <a:spcPts val="600"/>
              </a:spcAft>
              <a:buFont typeface="Calibri" panose="020F0502020204030204" pitchFamily="34" charset="0"/>
              <a:buChar char="•"/>
            </a:pPr>
            <a:endParaRPr lang="en-US" sz="2400" dirty="0">
              <a:solidFill>
                <a:schemeClr val="bg1"/>
              </a:solidFill>
              <a:effectLst/>
              <a:latin typeface="+mn-lt"/>
              <a:ea typeface="+mn-ea"/>
              <a:cs typeface="+mn-cs"/>
            </a:endParaRPr>
          </a:p>
        </p:txBody>
      </p:sp>
      <p:pic>
        <p:nvPicPr>
          <p:cNvPr id="3" name="Picture 2" descr="Logo&#10;&#10;Description automatically generated">
            <a:extLst>
              <a:ext uri="{FF2B5EF4-FFF2-40B4-BE49-F238E27FC236}">
                <a16:creationId xmlns:a16="http://schemas.microsoft.com/office/drawing/2014/main" id="{D292D7AC-CC21-D734-253F-587CC5B94B70}"/>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41179" y="648929"/>
            <a:ext cx="5621969" cy="5177088"/>
          </a:xfrm>
          <a:prstGeom prst="rect">
            <a:avLst/>
          </a:prstGeom>
          <a:solidFill>
            <a:schemeClr val="bg1"/>
          </a:solidFill>
        </p:spPr>
      </p:pic>
      <p:sp>
        <p:nvSpPr>
          <p:cNvPr id="5" name="TextBox 4">
            <a:extLst>
              <a:ext uri="{FF2B5EF4-FFF2-40B4-BE49-F238E27FC236}">
                <a16:creationId xmlns:a16="http://schemas.microsoft.com/office/drawing/2014/main" id="{A67DAD5F-8132-43D5-C6F5-8C6986ED34F0}"/>
              </a:ext>
            </a:extLst>
          </p:cNvPr>
          <p:cNvSpPr txBox="1"/>
          <p:nvPr/>
        </p:nvSpPr>
        <p:spPr>
          <a:xfrm>
            <a:off x="6263149" y="1209368"/>
            <a:ext cx="5742038" cy="4893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effectLst/>
                <a:latin typeface="Cambria" panose="02040503050406030204" pitchFamily="18" charset="0"/>
                <a:ea typeface="Cambria" panose="02040503050406030204" pitchFamily="18" charset="0"/>
              </a:rPr>
              <a:t>Who we are: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effectLst/>
                <a:latin typeface="Cambria" panose="02040503050406030204" pitchFamily="18" charset="0"/>
                <a:ea typeface="Cambria" panose="02040503050406030204" pitchFamily="18" charset="0"/>
              </a:rPr>
              <a:t>Federal Bureau of Prisons Chaplains are individuals </a:t>
            </a:r>
            <a:r>
              <a:rPr lang="en-US" sz="1800" b="1" i="1" u="sng" dirty="0">
                <a:solidFill>
                  <a:schemeClr val="bg1"/>
                </a:solidFill>
                <a:effectLst/>
                <a:latin typeface="Cambria" panose="02040503050406030204" pitchFamily="18" charset="0"/>
                <a:ea typeface="Cambria" panose="02040503050406030204" pitchFamily="18" charset="0"/>
              </a:rPr>
              <a:t>called</a:t>
            </a:r>
            <a:r>
              <a:rPr lang="en-US" sz="1800" b="0" i="0" dirty="0">
                <a:solidFill>
                  <a:schemeClr val="bg1"/>
                </a:solidFill>
                <a:effectLst/>
                <a:latin typeface="Cambria" panose="02040503050406030204" pitchFamily="18" charset="0"/>
                <a:ea typeface="Cambria" panose="02040503050406030204" pitchFamily="18" charset="0"/>
              </a:rPr>
              <a:t> by God to engage in the vital work of correctional ministry.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effectLst/>
                <a:latin typeface="Cambria" panose="02040503050406030204" pitchFamily="18" charset="0"/>
                <a:ea typeface="Cambria" panose="02040503050406030204" pitchFamily="18" charset="0"/>
              </a:rPr>
              <a:t>BOP Chaplains draw upon robust correctional training and best practices, relying on their faith to </a:t>
            </a:r>
            <a:r>
              <a:rPr lang="en-US" sz="1800" b="1" i="1" u="sng" dirty="0">
                <a:solidFill>
                  <a:schemeClr val="bg1"/>
                </a:solidFill>
                <a:effectLst/>
                <a:latin typeface="Cambria" panose="02040503050406030204" pitchFamily="18" charset="0"/>
                <a:ea typeface="Cambria" panose="02040503050406030204" pitchFamily="18" charset="0"/>
              </a:rPr>
              <a:t>courageously</a:t>
            </a:r>
            <a:r>
              <a:rPr lang="en-US" sz="1800" b="1" i="0" dirty="0">
                <a:solidFill>
                  <a:schemeClr val="bg1"/>
                </a:solidFill>
                <a:effectLst/>
                <a:latin typeface="Cambria" panose="02040503050406030204" pitchFamily="18" charset="0"/>
                <a:ea typeface="Cambria" panose="02040503050406030204" pitchFamily="18" charset="0"/>
              </a:rPr>
              <a:t> </a:t>
            </a:r>
            <a:r>
              <a:rPr lang="en-US" sz="1800" b="0" i="0" dirty="0">
                <a:solidFill>
                  <a:schemeClr val="bg1"/>
                </a:solidFill>
                <a:effectLst/>
                <a:latin typeface="Cambria" panose="02040503050406030204" pitchFamily="18" charset="0"/>
                <a:ea typeface="Cambria" panose="02040503050406030204" pitchFamily="18" charset="0"/>
              </a:rPr>
              <a:t>face challenging situations with professionalism and effectiveness, guided by God's grace.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dirty="0">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effectLst/>
                <a:latin typeface="Cambria" panose="02040503050406030204" pitchFamily="18" charset="0"/>
                <a:ea typeface="Cambria" panose="02040503050406030204" pitchFamily="18" charset="0"/>
              </a:rPr>
              <a:t>The spiritual </a:t>
            </a:r>
            <a:r>
              <a:rPr lang="en-US" sz="1800" b="1" i="1" u="sng" dirty="0">
                <a:solidFill>
                  <a:schemeClr val="bg1"/>
                </a:solidFill>
                <a:effectLst/>
                <a:latin typeface="Cambria" panose="02040503050406030204" pitchFamily="18" charset="0"/>
                <a:ea typeface="Cambria" panose="02040503050406030204" pitchFamily="18" charset="0"/>
              </a:rPr>
              <a:t>care</a:t>
            </a:r>
            <a:r>
              <a:rPr lang="en-US" sz="1800" b="0" i="0" dirty="0">
                <a:solidFill>
                  <a:schemeClr val="bg1"/>
                </a:solidFill>
                <a:effectLst/>
                <a:latin typeface="Cambria" panose="02040503050406030204" pitchFamily="18" charset="0"/>
                <a:ea typeface="Cambria" panose="02040503050406030204" pitchFamily="18" charset="0"/>
              </a:rPr>
              <a:t> provided by Chaplains fosters healing, connection, empowerment, nurturing, and transformation in the face of brokenness, division, and despair.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effectLst/>
                <a:latin typeface="Cambria" panose="02040503050406030204" pitchFamily="18" charset="0"/>
                <a:ea typeface="Cambria" panose="02040503050406030204" pitchFamily="18" charset="0"/>
              </a:rPr>
              <a:t>Responding to the Divine </a:t>
            </a:r>
            <a:r>
              <a:rPr lang="en-US" sz="1800" b="1" i="1" u="sng" dirty="0">
                <a:solidFill>
                  <a:schemeClr val="bg1"/>
                </a:solidFill>
                <a:effectLst/>
                <a:latin typeface="Cambria" panose="02040503050406030204" pitchFamily="18" charset="0"/>
                <a:ea typeface="Cambria" panose="02040503050406030204" pitchFamily="18" charset="0"/>
              </a:rPr>
              <a:t>calling</a:t>
            </a:r>
            <a:r>
              <a:rPr lang="en-US" sz="1800" b="0" i="0" dirty="0">
                <a:solidFill>
                  <a:schemeClr val="bg1"/>
                </a:solidFill>
                <a:effectLst/>
                <a:latin typeface="Cambria" panose="02040503050406030204" pitchFamily="18" charset="0"/>
                <a:ea typeface="Cambria" panose="02040503050406030204" pitchFamily="18" charset="0"/>
              </a:rPr>
              <a:t> empowers Chaplains to act with </a:t>
            </a:r>
            <a:r>
              <a:rPr lang="en-US" sz="1800" b="1" i="1" u="sng" dirty="0">
                <a:solidFill>
                  <a:schemeClr val="bg1"/>
                </a:solidFill>
                <a:effectLst/>
                <a:latin typeface="Cambria" panose="02040503050406030204" pitchFamily="18" charset="0"/>
                <a:ea typeface="Cambria" panose="02040503050406030204" pitchFamily="18" charset="0"/>
              </a:rPr>
              <a:t>courage</a:t>
            </a:r>
            <a:r>
              <a:rPr lang="en-US" sz="1800" b="0" i="0" dirty="0">
                <a:solidFill>
                  <a:schemeClr val="bg1"/>
                </a:solidFill>
                <a:effectLst/>
                <a:latin typeface="Cambria" panose="02040503050406030204" pitchFamily="18" charset="0"/>
                <a:ea typeface="Cambria" panose="02040503050406030204" pitchFamily="18" charset="0"/>
              </a:rPr>
              <a:t> and </a:t>
            </a:r>
            <a:r>
              <a:rPr lang="en-US" sz="1800" b="1" i="1" u="sng" dirty="0">
                <a:solidFill>
                  <a:schemeClr val="bg1"/>
                </a:solidFill>
                <a:effectLst/>
                <a:latin typeface="Cambria" panose="02040503050406030204" pitchFamily="18" charset="0"/>
                <a:ea typeface="Cambria" panose="02040503050406030204" pitchFamily="18" charset="0"/>
              </a:rPr>
              <a:t>care</a:t>
            </a:r>
            <a:r>
              <a:rPr lang="en-US" sz="1800" b="0" i="0" u="sng" dirty="0">
                <a:solidFill>
                  <a:schemeClr val="bg1"/>
                </a:solidFill>
                <a:effectLst/>
                <a:latin typeface="Cambria" panose="02040503050406030204" pitchFamily="18" charset="0"/>
                <a:ea typeface="Cambria" panose="02040503050406030204" pitchFamily="18" charset="0"/>
              </a:rPr>
              <a:t> </a:t>
            </a:r>
            <a:r>
              <a:rPr lang="en-US" sz="1800" b="0" i="0" dirty="0">
                <a:solidFill>
                  <a:schemeClr val="bg1"/>
                </a:solidFill>
                <a:effectLst/>
                <a:latin typeface="Cambria" panose="02040503050406030204" pitchFamily="18" charset="0"/>
                <a:ea typeface="Cambria" panose="02040503050406030204" pitchFamily="18" charset="0"/>
              </a:rPr>
              <a:t>towards others.</a:t>
            </a:r>
            <a:endParaRPr kumimoji="0" lang="en-US" sz="18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18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147300EA-F78D-28CE-3897-878E6DE395E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5F9B60B-3820-296F-E23E-AA71EA46867D}"/>
              </a:ext>
            </a:extLst>
          </p:cNvPr>
          <p:cNvSpPr txBox="1"/>
          <p:nvPr/>
        </p:nvSpPr>
        <p:spPr>
          <a:xfrm>
            <a:off x="267790" y="1356444"/>
            <a:ext cx="105083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R="0" lvl="0" algn="ctr">
              <a:spcBef>
                <a:spcPts val="0"/>
              </a:spcBef>
              <a:spcAft>
                <a:spcPts val="600"/>
              </a:spcAft>
            </a:pP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12" name="Title 1">
            <a:extLst>
              <a:ext uri="{FF2B5EF4-FFF2-40B4-BE49-F238E27FC236}">
                <a16:creationId xmlns:a16="http://schemas.microsoft.com/office/drawing/2014/main" id="{E803E60C-5A05-F7C6-5D82-768F4E9DF0EF}"/>
              </a:ext>
            </a:extLst>
          </p:cNvPr>
          <p:cNvSpPr txBox="1">
            <a:spLocks/>
          </p:cNvSpPr>
          <p:nvPr/>
        </p:nvSpPr>
        <p:spPr>
          <a:xfrm>
            <a:off x="3261757" y="1095986"/>
            <a:ext cx="5521801" cy="3713377"/>
          </a:xfrm>
          <a:prstGeom prst="rect">
            <a:avLst/>
          </a:prstGeom>
        </p:spPr>
        <p:txBody>
          <a:bodyPr vert="horz" lIns="0" tIns="45720" rIns="0" bIns="45720" rtlCol="0">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marL="571500" marR="0" indent="-571500">
              <a:spcBef>
                <a:spcPts val="0"/>
              </a:spcBef>
              <a:spcAft>
                <a:spcPts val="600"/>
              </a:spcAft>
              <a:buFont typeface="Calibri" panose="020F0502020204030204" pitchFamily="34" charset="0"/>
              <a:buChar char="•"/>
            </a:pPr>
            <a:endParaRPr lang="en-US" sz="2400" dirty="0">
              <a:solidFill>
                <a:schemeClr val="bg1"/>
              </a:solidFill>
              <a:effectLst/>
              <a:latin typeface="+mn-lt"/>
              <a:ea typeface="+mn-ea"/>
              <a:cs typeface="+mn-cs"/>
            </a:endParaRPr>
          </a:p>
        </p:txBody>
      </p:sp>
      <p:pic>
        <p:nvPicPr>
          <p:cNvPr id="4" name="Picture 3" descr="Logo&#10;&#10;Description automatically generated with low confidence">
            <a:extLst>
              <a:ext uri="{FF2B5EF4-FFF2-40B4-BE49-F238E27FC236}">
                <a16:creationId xmlns:a16="http://schemas.microsoft.com/office/drawing/2014/main" id="{E43262D5-D46A-A5DE-9E74-0270DAA1F563}"/>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351642" y="580103"/>
            <a:ext cx="5496229" cy="5413788"/>
          </a:xfrm>
          <a:prstGeom prst="rect">
            <a:avLst/>
          </a:prstGeom>
          <a:noFill/>
        </p:spPr>
      </p:pic>
      <p:sp>
        <p:nvSpPr>
          <p:cNvPr id="5" name="TextBox 4">
            <a:extLst>
              <a:ext uri="{FF2B5EF4-FFF2-40B4-BE49-F238E27FC236}">
                <a16:creationId xmlns:a16="http://schemas.microsoft.com/office/drawing/2014/main" id="{5FA98FD1-1C5D-0CB2-BFC4-8BCF2A02E19C}"/>
              </a:ext>
            </a:extLst>
          </p:cNvPr>
          <p:cNvSpPr txBox="1"/>
          <p:nvPr/>
        </p:nvSpPr>
        <p:spPr>
          <a:xfrm>
            <a:off x="516583" y="452284"/>
            <a:ext cx="5323777" cy="6555641"/>
          </a:xfrm>
          <a:prstGeom prst="rect">
            <a:avLst/>
          </a:prstGeom>
          <a:noFill/>
        </p:spPr>
        <p:txBody>
          <a:bodyPr wrap="square">
            <a:spAutoFit/>
          </a:bodyPr>
          <a:lstStyle/>
          <a:p>
            <a:pPr algn="ctr">
              <a:buNone/>
            </a:pPr>
            <a:r>
              <a:rPr lang="en-US" sz="2400" b="1" i="0" dirty="0">
                <a:solidFill>
                  <a:schemeClr val="bg1"/>
                </a:solidFill>
                <a:effectLst/>
                <a:latin typeface="Cambria" panose="02040503050406030204" pitchFamily="18" charset="0"/>
                <a:ea typeface="Cambria" panose="02040503050406030204" pitchFamily="18" charset="0"/>
              </a:rPr>
              <a:t>What we do: </a:t>
            </a:r>
          </a:p>
          <a:p>
            <a:pPr algn="ctr">
              <a:buNone/>
            </a:pPr>
            <a:r>
              <a:rPr lang="en-US" sz="1800" b="0" i="0" dirty="0">
                <a:solidFill>
                  <a:schemeClr val="bg1"/>
                </a:solidFill>
                <a:effectLst/>
                <a:latin typeface="Cambria" panose="02040503050406030204" pitchFamily="18" charset="0"/>
                <a:ea typeface="Cambria" panose="02040503050406030204" pitchFamily="18" charset="0"/>
              </a:rPr>
              <a:t>The core principles of the Federal Bureau of Prisons Chaplaincy Services focus on </a:t>
            </a:r>
            <a:r>
              <a:rPr lang="en-US" sz="1800" b="1" i="1" u="sng" dirty="0">
                <a:solidFill>
                  <a:schemeClr val="bg1"/>
                </a:solidFill>
                <a:effectLst/>
                <a:latin typeface="Cambria" panose="02040503050406030204" pitchFamily="18" charset="0"/>
                <a:ea typeface="Cambria" panose="02040503050406030204" pitchFamily="18" charset="0"/>
              </a:rPr>
              <a:t>Reaching</a:t>
            </a:r>
            <a:r>
              <a:rPr lang="en-US" sz="1800" b="1" i="1" dirty="0">
                <a:solidFill>
                  <a:schemeClr val="bg1"/>
                </a:solidFill>
                <a:effectLst/>
                <a:latin typeface="Cambria" panose="02040503050406030204" pitchFamily="18" charset="0"/>
                <a:ea typeface="Cambria" panose="02040503050406030204" pitchFamily="18" charset="0"/>
              </a:rPr>
              <a:t>, </a:t>
            </a:r>
            <a:r>
              <a:rPr lang="en-US" sz="1800" b="1" i="1" u="sng" dirty="0">
                <a:solidFill>
                  <a:schemeClr val="bg1"/>
                </a:solidFill>
                <a:effectLst/>
                <a:latin typeface="Cambria" panose="02040503050406030204" pitchFamily="18" charset="0"/>
                <a:ea typeface="Cambria" panose="02040503050406030204" pitchFamily="18" charset="0"/>
              </a:rPr>
              <a:t>Reconciling</a:t>
            </a:r>
            <a:r>
              <a:rPr lang="en-US" sz="1800" b="1" i="1" dirty="0">
                <a:solidFill>
                  <a:schemeClr val="bg1"/>
                </a:solidFill>
                <a:effectLst/>
                <a:latin typeface="Cambria" panose="02040503050406030204" pitchFamily="18" charset="0"/>
                <a:ea typeface="Cambria" panose="02040503050406030204" pitchFamily="18" charset="0"/>
              </a:rPr>
              <a:t>,</a:t>
            </a:r>
            <a:r>
              <a:rPr lang="en-US" sz="1800" b="0" i="0" dirty="0">
                <a:solidFill>
                  <a:schemeClr val="bg1"/>
                </a:solidFill>
                <a:effectLst/>
                <a:latin typeface="Cambria" panose="02040503050406030204" pitchFamily="18" charset="0"/>
                <a:ea typeface="Cambria" panose="02040503050406030204" pitchFamily="18" charset="0"/>
              </a:rPr>
              <a:t> and </a:t>
            </a:r>
            <a:r>
              <a:rPr lang="en-US" sz="1800" b="1" i="1" u="sng" dirty="0">
                <a:solidFill>
                  <a:schemeClr val="bg1"/>
                </a:solidFill>
                <a:effectLst/>
                <a:latin typeface="Cambria" panose="02040503050406030204" pitchFamily="18" charset="0"/>
                <a:ea typeface="Cambria" panose="02040503050406030204" pitchFamily="18" charset="0"/>
              </a:rPr>
              <a:t>Restoring</a:t>
            </a:r>
            <a:r>
              <a:rPr lang="en-US" sz="1800" b="0" i="0" dirty="0">
                <a:solidFill>
                  <a:schemeClr val="bg1"/>
                </a:solidFill>
                <a:effectLst/>
                <a:latin typeface="Cambria" panose="02040503050406030204" pitchFamily="18" charset="0"/>
                <a:ea typeface="Cambria" panose="02040503050406030204" pitchFamily="18" charset="0"/>
              </a:rPr>
              <a:t> the lives of those affected by crime and incarceration. Chaplains provide quality pastoral care and presence to inmates by </a:t>
            </a:r>
            <a:r>
              <a:rPr lang="en-US" sz="1800" b="0" i="1" dirty="0">
                <a:solidFill>
                  <a:schemeClr val="bg1"/>
                </a:solidFill>
                <a:effectLst/>
                <a:latin typeface="Cambria" panose="02040503050406030204" pitchFamily="18" charset="0"/>
                <a:ea typeface="Cambria" panose="02040503050406030204" pitchFamily="18" charset="0"/>
              </a:rPr>
              <a:t>reaching</a:t>
            </a:r>
            <a:r>
              <a:rPr lang="en-US" sz="1800" b="0" i="0" dirty="0">
                <a:solidFill>
                  <a:schemeClr val="bg1"/>
                </a:solidFill>
                <a:effectLst/>
                <a:latin typeface="Cambria" panose="02040503050406030204" pitchFamily="18" charset="0"/>
                <a:ea typeface="Cambria" panose="02040503050406030204" pitchFamily="18" charset="0"/>
              </a:rPr>
              <a:t> out through pastoral and professional relationships nurtured by daily interactions. </a:t>
            </a:r>
          </a:p>
          <a:p>
            <a:pPr algn="ctr">
              <a:buNone/>
            </a:pPr>
            <a:endParaRPr lang="en-US" dirty="0">
              <a:solidFill>
                <a:schemeClr val="bg1"/>
              </a:solidFill>
              <a:latin typeface="Cambria" panose="02040503050406030204" pitchFamily="18" charset="0"/>
              <a:ea typeface="Cambria" panose="02040503050406030204" pitchFamily="18" charset="0"/>
            </a:endParaRPr>
          </a:p>
          <a:p>
            <a:pPr algn="ctr">
              <a:buNone/>
            </a:pPr>
            <a:r>
              <a:rPr lang="en-US" sz="1800" b="0" i="0" dirty="0">
                <a:solidFill>
                  <a:schemeClr val="bg1"/>
                </a:solidFill>
                <a:effectLst/>
                <a:latin typeface="Cambria" panose="02040503050406030204" pitchFamily="18" charset="0"/>
                <a:ea typeface="Cambria" panose="02040503050406030204" pitchFamily="18" charset="0"/>
              </a:rPr>
              <a:t>Chaplains provide religious accommodation through the administration of religious services and reentry programing that leads to </a:t>
            </a:r>
            <a:r>
              <a:rPr lang="en-US" sz="1800" b="1" i="1" u="sng" dirty="0">
                <a:solidFill>
                  <a:schemeClr val="bg1"/>
                </a:solidFill>
                <a:effectLst/>
                <a:latin typeface="Cambria" panose="02040503050406030204" pitchFamily="18" charset="0"/>
                <a:ea typeface="Cambria" panose="02040503050406030204" pitchFamily="18" charset="0"/>
              </a:rPr>
              <a:t>reconciling</a:t>
            </a:r>
            <a:r>
              <a:rPr lang="en-US" sz="1800" b="0" i="0" dirty="0">
                <a:solidFill>
                  <a:schemeClr val="bg1"/>
                </a:solidFill>
                <a:effectLst/>
                <a:latin typeface="Cambria" panose="02040503050406030204" pitchFamily="18" charset="0"/>
                <a:ea typeface="Cambria" panose="02040503050406030204" pitchFamily="18" charset="0"/>
              </a:rPr>
              <a:t> inmates to their respective faiths and beliefs. Chaplains provide hope, spiritual guidance, counsel, religious expertise, and reentry preparation during incarceration that leads to</a:t>
            </a:r>
            <a:r>
              <a:rPr lang="en-US" sz="1800" b="0" i="1" dirty="0">
                <a:solidFill>
                  <a:schemeClr val="bg1"/>
                </a:solidFill>
                <a:effectLst/>
                <a:latin typeface="Cambria" panose="02040503050406030204" pitchFamily="18" charset="0"/>
                <a:ea typeface="Cambria" panose="02040503050406030204" pitchFamily="18" charset="0"/>
              </a:rPr>
              <a:t> </a:t>
            </a:r>
            <a:r>
              <a:rPr lang="en-US" sz="1800" b="1" i="1" u="sng" dirty="0">
                <a:solidFill>
                  <a:schemeClr val="bg1"/>
                </a:solidFill>
                <a:effectLst/>
                <a:latin typeface="Cambria" panose="02040503050406030204" pitchFamily="18" charset="0"/>
                <a:ea typeface="Cambria" panose="02040503050406030204" pitchFamily="18" charset="0"/>
              </a:rPr>
              <a:t>restoring</a:t>
            </a:r>
            <a:r>
              <a:rPr lang="en-US" sz="1800" b="0" i="0" dirty="0">
                <a:solidFill>
                  <a:schemeClr val="bg1"/>
                </a:solidFill>
                <a:effectLst/>
                <a:latin typeface="Cambria" panose="02040503050406030204" pitchFamily="18" charset="0"/>
                <a:ea typeface="Cambria" panose="02040503050406030204" pitchFamily="18" charset="0"/>
              </a:rPr>
              <a:t> inmates as law abiding citizens. Chaplains provide an overall ministry that promotes the harmonious working together of </a:t>
            </a:r>
            <a:r>
              <a:rPr lang="en-US" sz="1800" b="1" i="1" u="sng" dirty="0">
                <a:solidFill>
                  <a:schemeClr val="bg1"/>
                </a:solidFill>
                <a:effectLst/>
                <a:latin typeface="Cambria" panose="02040503050406030204" pitchFamily="18" charset="0"/>
                <a:ea typeface="Cambria" panose="02040503050406030204" pitchFamily="18" charset="0"/>
              </a:rPr>
              <a:t>justice</a:t>
            </a:r>
            <a:r>
              <a:rPr lang="en-US" sz="1800" b="0" i="1" dirty="0">
                <a:solidFill>
                  <a:schemeClr val="bg1"/>
                </a:solidFill>
                <a:effectLst/>
                <a:latin typeface="Cambria" panose="02040503050406030204" pitchFamily="18" charset="0"/>
                <a:ea typeface="Cambria" panose="02040503050406030204" pitchFamily="18" charset="0"/>
              </a:rPr>
              <a:t> and </a:t>
            </a:r>
            <a:r>
              <a:rPr lang="en-US" sz="1800" b="1" i="1" u="sng" dirty="0">
                <a:solidFill>
                  <a:schemeClr val="bg1"/>
                </a:solidFill>
                <a:effectLst/>
                <a:latin typeface="Cambria" panose="02040503050406030204" pitchFamily="18" charset="0"/>
                <a:ea typeface="Cambria" panose="02040503050406030204" pitchFamily="18" charset="0"/>
              </a:rPr>
              <a:t>mercy</a:t>
            </a:r>
            <a:r>
              <a:rPr lang="en-US" sz="1800" b="0" i="0" dirty="0">
                <a:solidFill>
                  <a:schemeClr val="bg1"/>
                </a:solidFill>
                <a:effectLst/>
                <a:latin typeface="Cambria" panose="02040503050406030204" pitchFamily="18" charset="0"/>
                <a:ea typeface="Cambria" panose="02040503050406030204" pitchFamily="18" charset="0"/>
              </a:rPr>
              <a:t> leading to redemption in the lives of inmates, families, and society.</a:t>
            </a:r>
            <a:endParaRPr lang="en-US" b="0" i="0" dirty="0">
              <a:solidFill>
                <a:schemeClr val="bg1"/>
              </a:solidFill>
              <a:effectLst/>
              <a:latin typeface="Cambria" panose="02040503050406030204" pitchFamily="18" charset="0"/>
              <a:ea typeface="Cambria" panose="02040503050406030204" pitchFamily="18" charset="0"/>
            </a:endParaRPr>
          </a:p>
          <a:p>
            <a:pPr algn="ctr">
              <a:buNone/>
            </a:pP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023154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6934943-6A5D-4B41-B13E-C92AB2FE3500}"/>
              </a:ext>
            </a:extLst>
          </p:cNvPr>
          <p:cNvSpPr>
            <a:spLocks noGrp="1"/>
          </p:cNvSpPr>
          <p:nvPr>
            <p:ph type="sldNum" sz="quarter" idx="7"/>
          </p:nvPr>
        </p:nvSpPr>
        <p:spPr>
          <a:xfrm>
            <a:off x="11704320" y="6455664"/>
            <a:ext cx="448056" cy="365125"/>
          </a:xfrm>
        </p:spPr>
        <p:txBody>
          <a:bodyPr vert="horz" lIns="91440" tIns="45720" rIns="91440" bIns="45720" rtlCol="0" anchor="ctr">
            <a:normAutofit/>
          </a:bodyPr>
          <a:lstStyle/>
          <a:p>
            <a:pPr>
              <a:spcAft>
                <a:spcPts val="600"/>
              </a:spcAft>
            </a:pPr>
            <a:fld id="{B6F15528-21DE-4FAA-801E-634DDDAF4B2B}" type="slidenum">
              <a:rPr lang="en-US" sz="1100">
                <a:solidFill>
                  <a:srgbClr val="FFFFFF"/>
                </a:solidFill>
              </a:rPr>
              <a:pPr>
                <a:spcAft>
                  <a:spcPts val="600"/>
                </a:spcAft>
              </a:pPr>
              <a:t>3</a:t>
            </a:fld>
            <a:endParaRPr lang="en-US" sz="1100">
              <a:solidFill>
                <a:srgbClr val="FFFFFF"/>
              </a:solidFill>
            </a:endParaRPr>
          </a:p>
        </p:txBody>
      </p:sp>
      <p:pic>
        <p:nvPicPr>
          <p:cNvPr id="8" name="Picture 7" descr="A picture containing diagram&#10;&#10;AI-generated content may be incorrect.">
            <a:extLst>
              <a:ext uri="{FF2B5EF4-FFF2-40B4-BE49-F238E27FC236}">
                <a16:creationId xmlns:a16="http://schemas.microsoft.com/office/drawing/2014/main" id="{CB15B064-E9E7-3919-9D00-2B5D2C48789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69974" y="4809426"/>
            <a:ext cx="3251200" cy="182880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BF7E32A7-425D-761B-2ED6-E24C426FA3A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3226" y="4809426"/>
            <a:ext cx="3251200" cy="1828800"/>
          </a:xfrm>
          <a:prstGeom prst="rect">
            <a:avLst/>
          </a:prstGeom>
          <a:ln w="28575">
            <a:noFill/>
            <a:miter lim="800000"/>
          </a:ln>
        </p:spPr>
      </p:pic>
      <p:pic>
        <p:nvPicPr>
          <p:cNvPr id="10" name="Picture 9" descr="Graphical user interface, diagram&#10;&#10;AI-generated content may be incorrect.">
            <a:extLst>
              <a:ext uri="{FF2B5EF4-FFF2-40B4-BE49-F238E27FC236}">
                <a16:creationId xmlns:a16="http://schemas.microsoft.com/office/drawing/2014/main" id="{EFF68DC2-4480-9754-8F91-C3851F5AE39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0291" y="4809426"/>
            <a:ext cx="3251200" cy="1828800"/>
          </a:xfrm>
          <a:prstGeom prst="rect">
            <a:avLst/>
          </a:prstGeom>
        </p:spPr>
      </p:pic>
      <p:pic>
        <p:nvPicPr>
          <p:cNvPr id="11" name="Picture 10" descr="Chart&#10;&#10;AI-generated content may be incorrect.">
            <a:extLst>
              <a:ext uri="{FF2B5EF4-FFF2-40B4-BE49-F238E27FC236}">
                <a16:creationId xmlns:a16="http://schemas.microsoft.com/office/drawing/2014/main" id="{618CA2FB-0EFB-F01C-5639-1F9DD3E082A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80291" y="2698720"/>
            <a:ext cx="3251200" cy="1828800"/>
          </a:xfrm>
          <a:prstGeom prst="rect">
            <a:avLst/>
          </a:prstGeom>
        </p:spPr>
      </p:pic>
      <p:pic>
        <p:nvPicPr>
          <p:cNvPr id="12" name="Picture 11" descr="A picture containing graphical user interface&#10;&#10;AI-generated content may be incorrect.">
            <a:extLst>
              <a:ext uri="{FF2B5EF4-FFF2-40B4-BE49-F238E27FC236}">
                <a16:creationId xmlns:a16="http://schemas.microsoft.com/office/drawing/2014/main" id="{40896F02-43DC-B24E-BA2F-B6A62C05D4C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069974" y="2698720"/>
            <a:ext cx="3251200" cy="1828800"/>
          </a:xfrm>
          <a:prstGeom prst="rect">
            <a:avLst/>
          </a:prstGeom>
        </p:spPr>
      </p:pic>
      <p:pic>
        <p:nvPicPr>
          <p:cNvPr id="13" name="Picture 12" descr="Diagram&#10;&#10;AI-generated content may be incorrect.">
            <a:extLst>
              <a:ext uri="{FF2B5EF4-FFF2-40B4-BE49-F238E27FC236}">
                <a16:creationId xmlns:a16="http://schemas.microsoft.com/office/drawing/2014/main" id="{E738C656-882B-3537-91D0-67247172CDE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923226" y="2698720"/>
            <a:ext cx="3251200" cy="1828800"/>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31D9B325-EBA5-D2F7-9701-5AEC4EA29A8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80926" y="502385"/>
            <a:ext cx="3250565" cy="1828800"/>
          </a:xfrm>
          <a:prstGeom prst="rect">
            <a:avLst/>
          </a:prstGeom>
          <a:ln w="28575">
            <a:solidFill>
              <a:schemeClr val="bg1"/>
            </a:solidFill>
            <a:miter lim="800000"/>
          </a:ln>
        </p:spPr>
      </p:pic>
      <p:pic>
        <p:nvPicPr>
          <p:cNvPr id="15" name="Picture 14" descr="Diagram&#10;&#10;AI-generated content may be incorrect.">
            <a:extLst>
              <a:ext uri="{FF2B5EF4-FFF2-40B4-BE49-F238E27FC236}">
                <a16:creationId xmlns:a16="http://schemas.microsoft.com/office/drawing/2014/main" id="{696D3487-797F-F406-FCEC-38CF04AC520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069974" y="472507"/>
            <a:ext cx="3251200" cy="1828800"/>
          </a:xfrm>
          <a:prstGeom prst="rect">
            <a:avLst/>
          </a:prstGeom>
        </p:spPr>
      </p:pic>
      <p:pic>
        <p:nvPicPr>
          <p:cNvPr id="16" name="Picture 15" descr="Graphical user interface, diagram&#10;&#10;AI-generated content may be incorrect.">
            <a:extLst>
              <a:ext uri="{FF2B5EF4-FFF2-40B4-BE49-F238E27FC236}">
                <a16:creationId xmlns:a16="http://schemas.microsoft.com/office/drawing/2014/main" id="{6BB211EB-2C7C-4433-9991-935BC6F5CAA7}"/>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5155" y="472507"/>
            <a:ext cx="3251200" cy="1828800"/>
          </a:xfrm>
          <a:prstGeom prst="rect">
            <a:avLst/>
          </a:prstGeom>
          <a:noFill/>
          <a:ln>
            <a:noFill/>
          </a:ln>
        </p:spPr>
      </p:pic>
    </p:spTree>
    <p:extLst>
      <p:ext uri="{BB962C8B-B14F-4D97-AF65-F5344CB8AC3E}">
        <p14:creationId xmlns:p14="http://schemas.microsoft.com/office/powerpoint/2010/main" val="320297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4</a:t>
            </a:fld>
            <a:endParaRPr lang="en-US"/>
          </a:p>
        </p:txBody>
      </p:sp>
      <p:sp>
        <p:nvSpPr>
          <p:cNvPr id="8" name="Text Placeholder 7">
            <a:extLst>
              <a:ext uri="{FF2B5EF4-FFF2-40B4-BE49-F238E27FC236}">
                <a16:creationId xmlns:a16="http://schemas.microsoft.com/office/drawing/2014/main" id="{87441910-6501-5C60-C05A-BAFF34C25798}"/>
              </a:ext>
            </a:extLst>
          </p:cNvPr>
          <p:cNvSpPr>
            <a:spLocks noGrp="1"/>
          </p:cNvSpPr>
          <p:nvPr>
            <p:ph sz="half" idx="4294967295"/>
          </p:nvPr>
        </p:nvSpPr>
        <p:spPr>
          <a:xfrm>
            <a:off x="3303639" y="1348033"/>
            <a:ext cx="8249264" cy="5111761"/>
          </a:xfrm>
        </p:spPr>
        <p:txBody>
          <a:bodyPr>
            <a:normAutofit fontScale="85000" lnSpcReduction="10000"/>
          </a:bodyPr>
          <a:lstStyle/>
          <a:p>
            <a:pPr marL="0" indent="0">
              <a:spcAft>
                <a:spcPts val="0"/>
              </a:spcAft>
              <a:buNone/>
            </a:pPr>
            <a:r>
              <a:rPr lang="en-US" sz="2400" dirty="0">
                <a:solidFill>
                  <a:schemeClr val="bg1"/>
                </a:solidFill>
                <a:latin typeface="Cambria" panose="02040503050406030204" pitchFamily="18" charset="0"/>
                <a:ea typeface="Cambria" panose="02040503050406030204" pitchFamily="18" charset="0"/>
              </a:rPr>
              <a:t>The theologically trained Chaplains, vetted religious contractors, and chapel volunteers provide worship and sacred scripture studies in support of the inmates’ Constitutional First Amendment Religious Rights and the Religious Freedom Restoration Act (RFRA).</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r>
              <a:rPr lang="en-US" sz="2400" dirty="0">
                <a:solidFill>
                  <a:schemeClr val="bg1"/>
                </a:solidFill>
                <a:latin typeface="Cambria" panose="02040503050406030204" pitchFamily="18" charset="0"/>
                <a:ea typeface="Cambria" panose="02040503050406030204" pitchFamily="18" charset="0"/>
              </a:rPr>
              <a:t>PS 5360.10, </a:t>
            </a:r>
            <a:r>
              <a:rPr lang="en-US" sz="2400" i="1" dirty="0">
                <a:solidFill>
                  <a:schemeClr val="bg1"/>
                </a:solidFill>
                <a:latin typeface="Cambria" panose="02040503050406030204" pitchFamily="18" charset="0"/>
                <a:ea typeface="Cambria" panose="02040503050406030204" pitchFamily="18" charset="0"/>
              </a:rPr>
              <a:t>Religious Beliefs and Practices </a:t>
            </a:r>
            <a:r>
              <a:rPr lang="en-US" sz="2400" dirty="0">
                <a:solidFill>
                  <a:schemeClr val="bg1"/>
                </a:solidFill>
                <a:latin typeface="Cambria" panose="02040503050406030204" pitchFamily="18" charset="0"/>
                <a:ea typeface="Cambria" panose="02040503050406030204" pitchFamily="18" charset="0"/>
              </a:rPr>
              <a:t>and PS 3939.08 CN-2 </a:t>
            </a:r>
          </a:p>
          <a:p>
            <a:pPr marL="0" indent="0">
              <a:lnSpc>
                <a:spcPct val="100000"/>
              </a:lnSpc>
              <a:spcAft>
                <a:spcPts val="0"/>
              </a:spcAft>
              <a:buNone/>
            </a:pPr>
            <a:r>
              <a:rPr lang="en-US" sz="2400" i="1" dirty="0">
                <a:solidFill>
                  <a:schemeClr val="bg1"/>
                </a:solidFill>
                <a:latin typeface="Cambria" panose="02040503050406030204" pitchFamily="18" charset="0"/>
                <a:ea typeface="Cambria" panose="02040503050406030204" pitchFamily="18" charset="0"/>
              </a:rPr>
              <a:t>Chaplains’ Employment, Responsibilities, and Endorsement </a:t>
            </a:r>
            <a:r>
              <a:rPr lang="en-US" sz="2400" dirty="0">
                <a:solidFill>
                  <a:schemeClr val="bg1"/>
                </a:solidFill>
                <a:latin typeface="Cambria" panose="02040503050406030204" pitchFamily="18" charset="0"/>
                <a:ea typeface="Cambria" panose="02040503050406030204" pitchFamily="18" charset="0"/>
              </a:rPr>
              <a:t>guide us</a:t>
            </a:r>
            <a:r>
              <a:rPr lang="en-US" sz="2400" i="1" dirty="0">
                <a:solidFill>
                  <a:schemeClr val="bg1"/>
                </a:solidFill>
                <a:latin typeface="Cambria" panose="02040503050406030204" pitchFamily="18" charset="0"/>
                <a:ea typeface="Cambria" panose="02040503050406030204" pitchFamily="18" charset="0"/>
              </a:rPr>
              <a:t>. </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r>
              <a:rPr lang="en-US" sz="2400" dirty="0">
                <a:solidFill>
                  <a:schemeClr val="bg1"/>
                </a:solidFill>
                <a:latin typeface="Cambria" panose="02040503050406030204" pitchFamily="18" charset="0"/>
                <a:ea typeface="Cambria" panose="02040503050406030204" pitchFamily="18" charset="0"/>
              </a:rPr>
              <a:t>We</a:t>
            </a:r>
            <a:r>
              <a:rPr lang="en-US" sz="2400" b="0" i="0" dirty="0">
                <a:solidFill>
                  <a:schemeClr val="bg1"/>
                </a:solidFill>
                <a:effectLst/>
                <a:latin typeface="Cambria" panose="02040503050406030204" pitchFamily="18" charset="0"/>
                <a:ea typeface="Cambria" panose="02040503050406030204" pitchFamily="18" charset="0"/>
              </a:rPr>
              <a:t> provide religious accommodations to 28 inmate faith groups and individual religious practitioners</a:t>
            </a:r>
            <a:r>
              <a:rPr lang="en-US" sz="2400" dirty="0">
                <a:solidFill>
                  <a:schemeClr val="bg1"/>
                </a:solidFill>
                <a:latin typeface="Cambria" panose="02040503050406030204" pitchFamily="18" charset="0"/>
                <a:ea typeface="Cambria" panose="02040503050406030204" pitchFamily="18" charset="0"/>
              </a:rPr>
              <a:t>.</a:t>
            </a:r>
            <a:r>
              <a:rPr lang="en-US" sz="2400" b="0" i="0" dirty="0">
                <a:solidFill>
                  <a:schemeClr val="bg1"/>
                </a:solidFill>
                <a:effectLst/>
                <a:latin typeface="Cambria" panose="02040503050406030204" pitchFamily="18" charset="0"/>
                <a:ea typeface="Cambria" panose="02040503050406030204" pitchFamily="18" charset="0"/>
              </a:rPr>
              <a:t> </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r>
              <a:rPr lang="en-US" sz="2400" b="0" i="0" dirty="0">
                <a:solidFill>
                  <a:schemeClr val="bg1"/>
                </a:solidFill>
                <a:effectLst/>
                <a:latin typeface="Cambria" panose="02040503050406030204" pitchFamily="18" charset="0"/>
                <a:ea typeface="Cambria" panose="02040503050406030204" pitchFamily="18" charset="0"/>
              </a:rPr>
              <a:t>We </a:t>
            </a:r>
            <a:r>
              <a:rPr lang="en-US" sz="2400" dirty="0">
                <a:solidFill>
                  <a:schemeClr val="bg1"/>
                </a:solidFill>
                <a:latin typeface="Cambria" panose="02040503050406030204" pitchFamily="18" charset="0"/>
                <a:ea typeface="Cambria" panose="02040503050406030204" pitchFamily="18" charset="0"/>
              </a:rPr>
              <a:t>also </a:t>
            </a:r>
            <a:r>
              <a:rPr lang="en-US" sz="2400" b="0" i="0" dirty="0">
                <a:solidFill>
                  <a:schemeClr val="bg1"/>
                </a:solidFill>
                <a:effectLst/>
                <a:latin typeface="Cambria" panose="02040503050406030204" pitchFamily="18" charset="0"/>
                <a:ea typeface="Cambria" panose="02040503050406030204" pitchFamily="18" charset="0"/>
              </a:rPr>
              <a:t>pastoral care, crisis intervention and to foster spiritual wellness for inmates, staff, and the public.</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r>
              <a:rPr lang="en-US" sz="2400" b="0" i="0" dirty="0">
                <a:solidFill>
                  <a:schemeClr val="bg1"/>
                </a:solidFill>
                <a:effectLst/>
                <a:latin typeface="Cambria" panose="02040503050406030204" pitchFamily="18" charset="0"/>
                <a:ea typeface="Cambria" panose="02040503050406030204" pitchFamily="18" charset="0"/>
              </a:rPr>
              <a:t>Our office spearheaded end of life spiritual care, access to spiritual advisors, trauma informed grief care to inmates, staff, Executive Staff, CSTs, as well as responded to the wider religious communities prior to and following the federal executions under the first Trump Administration.  </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endParaRPr lang="en-US" sz="2400" b="0" i="0" dirty="0">
              <a:solidFill>
                <a:schemeClr val="bg1"/>
              </a:solidFill>
              <a:effectLst/>
              <a:latin typeface="Cambria" panose="02040503050406030204" pitchFamily="18" charset="0"/>
              <a:ea typeface="Cambria" panose="02040503050406030204" pitchFamily="18" charset="0"/>
            </a:endParaRP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75031FE9-9059-4FE8-B4AC-9771F23A1B89}"/>
              </a:ext>
            </a:extLst>
          </p:cNvPr>
          <p:cNvSpPr>
            <a:spLocks noGrp="1"/>
          </p:cNvSpPr>
          <p:nvPr>
            <p:ph type="title" idx="4294967295"/>
          </p:nvPr>
        </p:nvSpPr>
        <p:spPr>
          <a:xfrm>
            <a:off x="481781" y="136525"/>
            <a:ext cx="11710219" cy="1211508"/>
          </a:xfrm>
        </p:spPr>
        <p:txBody>
          <a:bodyPr>
            <a:normAutofit/>
          </a:bodyPr>
          <a:lstStyle/>
          <a:p>
            <a:r>
              <a:rPr lang="en-US" dirty="0">
                <a:solidFill>
                  <a:schemeClr val="bg1"/>
                </a:solidFill>
                <a:latin typeface="Cambria" panose="02040503050406030204" pitchFamily="18" charset="0"/>
                <a:ea typeface="Cambria" panose="02040503050406030204" pitchFamily="18" charset="0"/>
              </a:rPr>
              <a:t>Chaplaincy Services Branch</a:t>
            </a:r>
          </a:p>
        </p:txBody>
      </p:sp>
      <p:pic>
        <p:nvPicPr>
          <p:cNvPr id="4" name="Picture 3" descr="A group of men in a room&#10;&#10;AI-generated content may be incorrect.">
            <a:extLst>
              <a:ext uri="{FF2B5EF4-FFF2-40B4-BE49-F238E27FC236}">
                <a16:creationId xmlns:a16="http://schemas.microsoft.com/office/drawing/2014/main" id="{7D611D4D-8C51-CE6E-2A1A-BEFA84514803}"/>
              </a:ext>
            </a:extLst>
          </p:cNvPr>
          <p:cNvPicPr>
            <a:picLocks noChangeAspect="1"/>
          </p:cNvPicPr>
          <p:nvPr/>
        </p:nvPicPr>
        <p:blipFill>
          <a:blip r:embed="rId3"/>
          <a:stretch>
            <a:fillRect/>
          </a:stretch>
        </p:blipFill>
        <p:spPr>
          <a:xfrm>
            <a:off x="304800" y="1651818"/>
            <a:ext cx="2910348" cy="3949595"/>
          </a:xfrm>
          <a:prstGeom prst="rect">
            <a:avLst/>
          </a:prstGeom>
        </p:spPr>
      </p:pic>
    </p:spTree>
    <p:extLst>
      <p:ext uri="{BB962C8B-B14F-4D97-AF65-F5344CB8AC3E}">
        <p14:creationId xmlns:p14="http://schemas.microsoft.com/office/powerpoint/2010/main" val="363381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5</a:t>
            </a:fld>
            <a:endParaRPr lang="en-US"/>
          </a:p>
        </p:txBody>
      </p:sp>
      <p:sp>
        <p:nvSpPr>
          <p:cNvPr id="8" name="Text Placeholder 7">
            <a:extLst>
              <a:ext uri="{FF2B5EF4-FFF2-40B4-BE49-F238E27FC236}">
                <a16:creationId xmlns:a16="http://schemas.microsoft.com/office/drawing/2014/main" id="{87441910-6501-5C60-C05A-BAFF34C25798}"/>
              </a:ext>
            </a:extLst>
          </p:cNvPr>
          <p:cNvSpPr>
            <a:spLocks noGrp="1"/>
          </p:cNvSpPr>
          <p:nvPr>
            <p:ph sz="half" idx="4294967295"/>
          </p:nvPr>
        </p:nvSpPr>
        <p:spPr>
          <a:xfrm>
            <a:off x="5418306" y="1348033"/>
            <a:ext cx="6429982" cy="5295957"/>
          </a:xfrm>
        </p:spPr>
        <p:txBody>
          <a:bodyPr>
            <a:normAutofit/>
          </a:bodyPr>
          <a:lstStyle/>
          <a:p>
            <a:pPr marL="0" indent="0">
              <a:lnSpc>
                <a:spcPct val="100000"/>
              </a:lnSpc>
              <a:spcAft>
                <a:spcPts val="0"/>
              </a:spcAft>
              <a:buNone/>
            </a:pPr>
            <a:endParaRPr lang="en-US" sz="2400" b="0" i="0" dirty="0">
              <a:solidFill>
                <a:schemeClr val="bg1"/>
              </a:solidFill>
              <a:effectLst/>
              <a:latin typeface="Cambria" panose="02040503050406030204" pitchFamily="18" charset="0"/>
              <a:ea typeface="Cambria" panose="02040503050406030204" pitchFamily="18" charset="0"/>
            </a:endParaRP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p:txBody>
      </p:sp>
      <p:pic>
        <p:nvPicPr>
          <p:cNvPr id="9" name="Picture 8" descr="A picture containing logo&#10;&#10;Description automatically generated">
            <a:extLst>
              <a:ext uri="{FF2B5EF4-FFF2-40B4-BE49-F238E27FC236}">
                <a16:creationId xmlns:a16="http://schemas.microsoft.com/office/drawing/2014/main" id="{5CB8F2AB-4701-4C60-A9C3-570134C1B032}"/>
              </a:ext>
            </a:extLst>
          </p:cNvPr>
          <p:cNvPicPr>
            <a:picLocks noChangeAspect="1"/>
          </p:cNvPicPr>
          <p:nvPr/>
        </p:nvPicPr>
        <p:blipFill>
          <a:blip r:embed="rId3"/>
          <a:stretch>
            <a:fillRect/>
          </a:stretch>
        </p:blipFill>
        <p:spPr>
          <a:xfrm>
            <a:off x="929796" y="1050976"/>
            <a:ext cx="3865941" cy="4916192"/>
          </a:xfrm>
          <a:prstGeom prst="rect">
            <a:avLst/>
          </a:prstGeom>
        </p:spPr>
      </p:pic>
      <p:sp>
        <p:nvSpPr>
          <p:cNvPr id="11" name="TextBox 10">
            <a:extLst>
              <a:ext uri="{FF2B5EF4-FFF2-40B4-BE49-F238E27FC236}">
                <a16:creationId xmlns:a16="http://schemas.microsoft.com/office/drawing/2014/main" id="{A8D1A08F-3AE3-4963-8DE6-BF025BFDE35A}"/>
              </a:ext>
            </a:extLst>
          </p:cNvPr>
          <p:cNvSpPr txBox="1"/>
          <p:nvPr/>
        </p:nvSpPr>
        <p:spPr>
          <a:xfrm>
            <a:off x="5077839" y="136525"/>
            <a:ext cx="6352161" cy="7478970"/>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We are the agency’s religious experts and work with the Intelligence and Counter Terrorism Branch to strengthen chapel security and prevent inmate radicalization post 9-11.</a:t>
            </a:r>
          </a:p>
          <a:p>
            <a:pPr algn="ctr"/>
            <a:endParaRPr lang="en-US" dirty="0">
              <a:solidFill>
                <a:schemeClr val="bg1"/>
              </a:solidFill>
              <a:latin typeface="Cambria" panose="02040503050406030204" pitchFamily="18" charset="0"/>
              <a:ea typeface="Cambria" panose="02040503050406030204" pitchFamily="18" charset="0"/>
            </a:endParaRPr>
          </a:p>
          <a:p>
            <a:r>
              <a:rPr lang="en-US" sz="2400" dirty="0">
                <a:solidFill>
                  <a:schemeClr val="bg1"/>
                </a:solidFill>
                <a:latin typeface="Cambria" panose="02040503050406030204" pitchFamily="18" charset="0"/>
                <a:ea typeface="Cambria" panose="02040503050406030204" pitchFamily="18" charset="0"/>
              </a:rPr>
              <a:t>In 2021, the OIG found a lack of staffing and adequate resourcing to prevent inmate radicalization under the guise of religion.  </a:t>
            </a:r>
          </a:p>
          <a:p>
            <a:pPr algn="ctr"/>
            <a:endParaRPr lang="en-US" sz="2400" dirty="0">
              <a:solidFill>
                <a:schemeClr val="bg1"/>
              </a:solidFill>
              <a:latin typeface="Cambria" panose="02040503050406030204" pitchFamily="18" charset="0"/>
              <a:ea typeface="Cambria" panose="02040503050406030204" pitchFamily="18" charset="0"/>
            </a:endParaRPr>
          </a:p>
          <a:p>
            <a:r>
              <a:rPr lang="en-US" sz="2400" dirty="0">
                <a:solidFill>
                  <a:schemeClr val="bg1"/>
                </a:solidFill>
                <a:latin typeface="Cambria" panose="02040503050406030204" pitchFamily="18" charset="0"/>
                <a:ea typeface="Cambria" panose="02040503050406030204" pitchFamily="18" charset="0"/>
              </a:rPr>
              <a:t>Increased staffing, chapel monitoring cameras, and an updated Religious Media Library System contracts remain needed.</a:t>
            </a:r>
          </a:p>
          <a:p>
            <a:endParaRPr lang="en-US" sz="2400" dirty="0">
              <a:solidFill>
                <a:schemeClr val="bg1"/>
              </a:solidFill>
              <a:latin typeface="Cambria" panose="02040503050406030204" pitchFamily="18" charset="0"/>
              <a:ea typeface="Cambria" panose="02040503050406030204" pitchFamily="18" charset="0"/>
            </a:endParaRPr>
          </a:p>
          <a:p>
            <a:r>
              <a:rPr lang="en-US" sz="2400" dirty="0">
                <a:solidFill>
                  <a:schemeClr val="bg1"/>
                </a:solidFill>
                <a:latin typeface="Cambria" panose="02040503050406030204" pitchFamily="18" charset="0"/>
                <a:ea typeface="Cambria" panose="02040503050406030204" pitchFamily="18" charset="0"/>
              </a:rPr>
              <a:t>Chaplain staffing is at 55% of the recommended levels for Chaplains and funding for the other security contracts has been requested but not allocated.</a:t>
            </a:r>
          </a:p>
          <a:p>
            <a:pPr marL="285750" indent="-285750" algn="ctr">
              <a:buFont typeface="Arial" panose="020B0604020202020204" pitchFamily="34" charset="0"/>
              <a:buChar char="•"/>
            </a:pPr>
            <a:endParaRPr lang="en-US" sz="2400" dirty="0">
              <a:solidFill>
                <a:schemeClr val="bg1"/>
              </a:solidFill>
              <a:latin typeface="Cambria" panose="02040503050406030204" pitchFamily="18" charset="0"/>
              <a:ea typeface="Cambria" panose="02040503050406030204" pitchFamily="18" charset="0"/>
            </a:endParaRPr>
          </a:p>
          <a:p>
            <a:pPr marL="285750" indent="-285750" algn="ctr">
              <a:buFont typeface="Arial" panose="020B0604020202020204" pitchFamily="34" charset="0"/>
              <a:buChar char="•"/>
            </a:pPr>
            <a:endParaRPr lang="en-US" dirty="0">
              <a:solidFill>
                <a:schemeClr val="bg1"/>
              </a:solidFill>
              <a:latin typeface="Cambria" panose="02040503050406030204" pitchFamily="18" charset="0"/>
              <a:ea typeface="Cambria" panose="02040503050406030204" pitchFamily="18" charset="0"/>
            </a:endParaRPr>
          </a:p>
          <a:p>
            <a:pPr marL="285750" indent="-285750" algn="ctr">
              <a:buFont typeface="Arial" panose="020B0604020202020204" pitchFamily="34" charset="0"/>
              <a:buChar char="•"/>
            </a:pPr>
            <a:endParaRPr lang="en-US" dirty="0">
              <a:solidFill>
                <a:schemeClr val="bg1"/>
              </a:solidFill>
              <a:latin typeface="Cambria" panose="02040503050406030204" pitchFamily="18" charset="0"/>
              <a:ea typeface="Cambria" panose="02040503050406030204" pitchFamily="18" charset="0"/>
            </a:endParaRPr>
          </a:p>
          <a:p>
            <a:pPr algn="ctr"/>
            <a:r>
              <a:rPr lang="en-US" dirty="0">
                <a:solidFill>
                  <a:schemeClr val="bg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15923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6</a:t>
            </a:fld>
            <a:endParaRPr lang="en-US"/>
          </a:p>
        </p:txBody>
      </p:sp>
      <p:sp>
        <p:nvSpPr>
          <p:cNvPr id="8" name="Text Placeholder 7">
            <a:extLst>
              <a:ext uri="{FF2B5EF4-FFF2-40B4-BE49-F238E27FC236}">
                <a16:creationId xmlns:a16="http://schemas.microsoft.com/office/drawing/2014/main" id="{87441910-6501-5C60-C05A-BAFF34C25798}"/>
              </a:ext>
            </a:extLst>
          </p:cNvPr>
          <p:cNvSpPr>
            <a:spLocks noGrp="1"/>
          </p:cNvSpPr>
          <p:nvPr>
            <p:ph sz="half" idx="4294967295"/>
          </p:nvPr>
        </p:nvSpPr>
        <p:spPr>
          <a:xfrm>
            <a:off x="5418306" y="1348033"/>
            <a:ext cx="6429982" cy="5295957"/>
          </a:xfrm>
        </p:spPr>
        <p:txBody>
          <a:bodyPr>
            <a:normAutofit/>
          </a:bodyPr>
          <a:lstStyle/>
          <a:p>
            <a:pPr marL="0" indent="0">
              <a:lnSpc>
                <a:spcPct val="100000"/>
              </a:lnSpc>
              <a:spcAft>
                <a:spcPts val="0"/>
              </a:spcAft>
              <a:buNone/>
            </a:pPr>
            <a:endParaRPr lang="en-US" sz="2400" b="0" i="0" dirty="0">
              <a:solidFill>
                <a:schemeClr val="bg1"/>
              </a:solidFill>
              <a:effectLst/>
              <a:latin typeface="Cambria" panose="02040503050406030204" pitchFamily="18" charset="0"/>
              <a:ea typeface="Cambria" panose="02040503050406030204" pitchFamily="18" charset="0"/>
            </a:endParaRP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95FBB6C-0927-BF2B-7F0E-C3DD9F1D5CC3}"/>
              </a:ext>
            </a:extLst>
          </p:cNvPr>
          <p:cNvPicPr>
            <a:picLocks noChangeAspect="1"/>
          </p:cNvPicPr>
          <p:nvPr/>
        </p:nvPicPr>
        <p:blipFill>
          <a:blip r:embed="rId3"/>
          <a:stretch>
            <a:fillRect/>
          </a:stretch>
        </p:blipFill>
        <p:spPr>
          <a:xfrm>
            <a:off x="1073985" y="609355"/>
            <a:ext cx="10044030" cy="5639289"/>
          </a:xfrm>
          <a:prstGeom prst="rect">
            <a:avLst/>
          </a:prstGeom>
        </p:spPr>
      </p:pic>
    </p:spTree>
    <p:extLst>
      <p:ext uri="{BB962C8B-B14F-4D97-AF65-F5344CB8AC3E}">
        <p14:creationId xmlns:p14="http://schemas.microsoft.com/office/powerpoint/2010/main" val="310401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3BCEC937-9C4F-CFDD-3BC5-FC33CAE6CB16}"/>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5FB43AA7-D674-E3DE-585C-166F29985261}"/>
              </a:ext>
            </a:extLst>
          </p:cNvPr>
          <p:cNvSpPr>
            <a:spLocks noGrp="1"/>
          </p:cNvSpPr>
          <p:nvPr>
            <p:ph type="sldNum" sz="quarter" idx="12"/>
          </p:nvPr>
        </p:nvSpPr>
        <p:spPr/>
        <p:txBody>
          <a:bodyPr/>
          <a:lstStyle/>
          <a:p>
            <a:fld id="{B5CEABB6-07DC-46E8-9B57-56EC44A396E5}" type="slidenum">
              <a:rPr lang="en-US" smtClean="0"/>
              <a:pPr/>
              <a:t>7</a:t>
            </a:fld>
            <a:endParaRPr lang="en-US"/>
          </a:p>
        </p:txBody>
      </p:sp>
      <p:sp>
        <p:nvSpPr>
          <p:cNvPr id="8" name="Text Placeholder 7">
            <a:extLst>
              <a:ext uri="{FF2B5EF4-FFF2-40B4-BE49-F238E27FC236}">
                <a16:creationId xmlns:a16="http://schemas.microsoft.com/office/drawing/2014/main" id="{7F769740-690F-FC87-1AC7-F22F49A7EFE6}"/>
              </a:ext>
            </a:extLst>
          </p:cNvPr>
          <p:cNvSpPr>
            <a:spLocks noGrp="1"/>
          </p:cNvSpPr>
          <p:nvPr>
            <p:ph sz="half" idx="4294967295"/>
          </p:nvPr>
        </p:nvSpPr>
        <p:spPr>
          <a:xfrm>
            <a:off x="4385187" y="1348033"/>
            <a:ext cx="7463101" cy="5295957"/>
          </a:xfrm>
        </p:spPr>
        <p:txBody>
          <a:bodyPr>
            <a:normAutofit/>
          </a:bodyPr>
          <a:lstStyle/>
          <a:p>
            <a:pPr marL="0" indent="0">
              <a:lnSpc>
                <a:spcPct val="100000"/>
              </a:lnSpc>
              <a:spcAft>
                <a:spcPts val="0"/>
              </a:spcAft>
              <a:buNone/>
            </a:pPr>
            <a:r>
              <a:rPr lang="en-US" sz="2400" b="0" i="0" dirty="0">
                <a:solidFill>
                  <a:schemeClr val="bg1"/>
                </a:solidFill>
                <a:effectLst/>
                <a:latin typeface="Cambria" panose="02040503050406030204" pitchFamily="18" charset="0"/>
                <a:ea typeface="Cambria" panose="02040503050406030204" pitchFamily="18" charset="0"/>
              </a:rPr>
              <a:t>We offer FSA faith-based evidence-based recidivism reduction (EBRR) programs including the residential Life Connections Program (LCP), non-residential Threshold Program, the Faith-Based Conflict Management, and other approved chapel Productive Activities (PA).</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r>
              <a:rPr lang="en-US" sz="2400" b="0" i="0" dirty="0">
                <a:solidFill>
                  <a:schemeClr val="bg1"/>
                </a:solidFill>
                <a:effectLst/>
                <a:latin typeface="Cambria" panose="02040503050406030204" pitchFamily="18" charset="0"/>
                <a:ea typeface="Cambria" panose="02040503050406030204" pitchFamily="18" charset="0"/>
              </a:rPr>
              <a:t>We partner with external faith-based organizations to advance FSA chapel offerings.</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r>
              <a:rPr lang="en-US" sz="2400" b="0" i="0" dirty="0">
                <a:solidFill>
                  <a:schemeClr val="bg1"/>
                </a:solidFill>
                <a:effectLst/>
                <a:latin typeface="Cambria" panose="02040503050406030204" pitchFamily="18" charset="0"/>
                <a:ea typeface="Cambria" panose="02040503050406030204" pitchFamily="18" charset="0"/>
              </a:rPr>
              <a:t>We developed the FSA initiative, the Community Reentry Network (CRN), a national faith-based reentry database to connect </a:t>
            </a:r>
            <a:r>
              <a:rPr lang="en-US" sz="2400" dirty="0">
                <a:solidFill>
                  <a:schemeClr val="bg1"/>
                </a:solidFill>
                <a:latin typeface="Cambria" panose="02040503050406030204" pitchFamily="18" charset="0"/>
                <a:ea typeface="Cambria" panose="02040503050406030204" pitchFamily="18" charset="0"/>
              </a:rPr>
              <a:t>inmates</a:t>
            </a:r>
            <a:r>
              <a:rPr lang="en-US" sz="2400" b="0" i="0" dirty="0">
                <a:solidFill>
                  <a:schemeClr val="bg1"/>
                </a:solidFill>
                <a:effectLst/>
                <a:latin typeface="Cambria" panose="02040503050406030204" pitchFamily="18" charset="0"/>
                <a:ea typeface="Cambria" panose="02040503050406030204" pitchFamily="18" charset="0"/>
              </a:rPr>
              <a:t> with community resources to enhance reentry success. </a:t>
            </a: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99D2B520-F1D0-7102-C039-090532CE4040}"/>
              </a:ext>
            </a:extLst>
          </p:cNvPr>
          <p:cNvSpPr>
            <a:spLocks noGrp="1"/>
          </p:cNvSpPr>
          <p:nvPr>
            <p:ph type="title" idx="4294967295"/>
          </p:nvPr>
        </p:nvSpPr>
        <p:spPr>
          <a:xfrm>
            <a:off x="343713" y="136525"/>
            <a:ext cx="10953344" cy="1211508"/>
          </a:xfrm>
        </p:spPr>
        <p:txBody>
          <a:bodyPr>
            <a:normAutofit/>
          </a:bodyPr>
          <a:lstStyle/>
          <a:p>
            <a:pPr algn="just"/>
            <a:r>
              <a:rPr lang="en-US" sz="3200" dirty="0">
                <a:solidFill>
                  <a:schemeClr val="bg1"/>
                </a:solidFill>
                <a:latin typeface="Cambria" panose="02040503050406030204" pitchFamily="18" charset="0"/>
                <a:ea typeface="Cambria" panose="02040503050406030204" pitchFamily="18" charset="0"/>
              </a:rPr>
              <a:t>Faith-Based Reentry under the First Step Act (FSA) </a:t>
            </a:r>
          </a:p>
        </p:txBody>
      </p:sp>
      <p:pic>
        <p:nvPicPr>
          <p:cNvPr id="6" name="Picture 5">
            <a:extLst>
              <a:ext uri="{FF2B5EF4-FFF2-40B4-BE49-F238E27FC236}">
                <a16:creationId xmlns:a16="http://schemas.microsoft.com/office/drawing/2014/main" id="{B7C92F6D-4FC4-3638-C055-A66219556BAA}"/>
              </a:ext>
            </a:extLst>
          </p:cNvPr>
          <p:cNvPicPr>
            <a:picLocks noChangeAspect="1"/>
          </p:cNvPicPr>
          <p:nvPr/>
        </p:nvPicPr>
        <p:blipFill>
          <a:blip r:embed="rId3"/>
          <a:stretch>
            <a:fillRect/>
          </a:stretch>
        </p:blipFill>
        <p:spPr>
          <a:xfrm>
            <a:off x="237027" y="1832262"/>
            <a:ext cx="4020341" cy="3408331"/>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2379470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43E8E966-7274-7683-C061-C478D9702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59A8C-EB7D-9E1A-AA37-3B5C473ADFF8}"/>
              </a:ext>
            </a:extLst>
          </p:cNvPr>
          <p:cNvSpPr>
            <a:spLocks noGrp="1"/>
          </p:cNvSpPr>
          <p:nvPr>
            <p:ph type="title"/>
          </p:nvPr>
        </p:nvSpPr>
        <p:spPr>
          <a:xfrm>
            <a:off x="49101" y="279226"/>
            <a:ext cx="11483720" cy="1077218"/>
          </a:xfrm>
        </p:spPr>
        <p:txBody>
          <a:bodyPr wrap="square" lIns="274320" tIns="228600" bIns="228600">
            <a:spAutoFit/>
          </a:bodyPr>
          <a:lstStyle/>
          <a:p>
            <a:pPr>
              <a:lnSpc>
                <a:spcPct val="100000"/>
              </a:lnSpc>
            </a:pPr>
            <a:r>
              <a:rPr lang="en-US" sz="4000" dirty="0">
                <a:solidFill>
                  <a:schemeClr val="bg1"/>
                </a:solidFill>
                <a:latin typeface="Cambria" panose="02040503050406030204" pitchFamily="18" charset="0"/>
                <a:ea typeface="Cambria" panose="02040503050406030204" pitchFamily="18" charset="0"/>
              </a:rPr>
              <a:t>Community Reentry Network</a:t>
            </a:r>
          </a:p>
        </p:txBody>
      </p:sp>
      <p:sp>
        <p:nvSpPr>
          <p:cNvPr id="7" name="TextBox 6">
            <a:extLst>
              <a:ext uri="{FF2B5EF4-FFF2-40B4-BE49-F238E27FC236}">
                <a16:creationId xmlns:a16="http://schemas.microsoft.com/office/drawing/2014/main" id="{B5623D70-8C64-4654-E8DB-3A194E8535C7}"/>
              </a:ext>
            </a:extLst>
          </p:cNvPr>
          <p:cNvSpPr txBox="1"/>
          <p:nvPr/>
        </p:nvSpPr>
        <p:spPr>
          <a:xfrm>
            <a:off x="6965258" y="1754248"/>
            <a:ext cx="4958951" cy="383996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mbria" panose="02040503050406030204" pitchFamily="18" charset="0"/>
                <a:ea typeface="Cambria" panose="02040503050406030204" pitchFamily="18" charset="0"/>
              </a:rPr>
              <a:t>The CRN should provide reentry resources</a:t>
            </a:r>
            <a:r>
              <a:rPr lang="en-US" i="0" dirty="0">
                <a:solidFill>
                  <a:schemeClr val="bg1"/>
                </a:solidFill>
                <a:effectLst/>
                <a:latin typeface="Cambria" panose="02040503050406030204" pitchFamily="18" charset="0"/>
                <a:ea typeface="Cambria" panose="02040503050406030204" pitchFamily="18" charset="0"/>
              </a:rPr>
              <a:t> to </a:t>
            </a:r>
            <a:r>
              <a:rPr lang="en-US" dirty="0">
                <a:solidFill>
                  <a:schemeClr val="bg1"/>
                </a:solidFill>
                <a:latin typeface="Cambria" panose="02040503050406030204" pitchFamily="18" charset="0"/>
                <a:ea typeface="Cambria" panose="02040503050406030204" pitchFamily="18" charset="0"/>
              </a:rPr>
              <a:t>meet returning citizens with more organizations. </a:t>
            </a:r>
          </a:p>
          <a:p>
            <a:pPr marL="0" marR="0" lvl="0" indent="0" defTabSz="914400" rtl="0" eaLnBrk="1" fontAlgn="auto" latinLnBrk="0" hangingPunct="1">
              <a:lnSpc>
                <a:spcPct val="114000"/>
              </a:lnSpc>
              <a:spcBef>
                <a:spcPts val="0"/>
              </a:spcBef>
              <a:spcAft>
                <a:spcPts val="600"/>
              </a:spcAft>
              <a:buClrTx/>
              <a:buSzTx/>
              <a:buFont typeface="+mj-lt"/>
              <a:buNone/>
              <a:tabLst/>
              <a:defRPr/>
            </a:pPr>
            <a:endParaRPr lang="en-US" sz="2000" b="1" dirty="0">
              <a:solidFill>
                <a:schemeClr val="bg1"/>
              </a:solidFill>
              <a:latin typeface="Cambria" panose="02040503050406030204" pitchFamily="18" charset="0"/>
              <a:ea typeface="Cambria" panose="02040503050406030204" pitchFamily="18" charset="0"/>
              <a:cs typeface="Open Sans Light" panose="020B0606030504020204" pitchFamily="34" charset="0"/>
            </a:endParaRPr>
          </a:p>
          <a:p>
            <a:pPr marL="0" marR="0" lvl="0" indent="0" defTabSz="914400" rtl="0" eaLnBrk="1" fontAlgn="auto" latinLnBrk="0" hangingPunct="1">
              <a:lnSpc>
                <a:spcPct val="114000"/>
              </a:lnSpc>
              <a:spcBef>
                <a:spcPts val="0"/>
              </a:spcBef>
              <a:spcAft>
                <a:spcPts val="600"/>
              </a:spcAft>
              <a:buClrTx/>
              <a:buSzTx/>
              <a:buFont typeface="+mj-lt"/>
              <a:buNone/>
              <a:tabLst/>
              <a:defRPr/>
            </a:pPr>
            <a:r>
              <a:rPr kumimoji="0" lang="en-US"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Open Sans Light" panose="020B0606030504020204" pitchFamily="34" charset="0"/>
              </a:rPr>
              <a:t>How you can help:</a:t>
            </a:r>
          </a:p>
          <a:p>
            <a:pPr marL="285750" marR="0" lvl="0" indent="-285750" algn="l" defTabSz="914400" rtl="0" eaLnBrk="1" fontAlgn="auto" latinLnBrk="0" hangingPunct="1">
              <a:lnSpc>
                <a:spcPct val="114000"/>
              </a:lnSpc>
              <a:spcBef>
                <a:spcPts val="0"/>
              </a:spcBef>
              <a:spcAft>
                <a:spcPts val="600"/>
              </a:spcAft>
              <a:buClrTx/>
              <a:buSzTx/>
              <a:buFont typeface="Arial" panose="020B0604020202020204" pitchFamily="34" charset="0"/>
              <a:buChar char="•"/>
              <a:tabLst/>
              <a:defRPr/>
            </a:pPr>
            <a:r>
              <a:rPr lang="en-US" dirty="0">
                <a:solidFill>
                  <a:schemeClr val="bg1"/>
                </a:solidFill>
                <a:latin typeface="Cambria" panose="02040503050406030204" pitchFamily="18" charset="0"/>
                <a:ea typeface="Cambria" panose="02040503050406030204" pitchFamily="18" charset="0"/>
                <a:cs typeface="Open Sans Light" panose="020B0606030504020204" pitchFamily="34" charset="0"/>
              </a:rPr>
              <a:t>Share the CRN website with those may benefit and/or prospective potential organizations.</a:t>
            </a:r>
          </a:p>
          <a:p>
            <a:pPr marL="285750" marR="0" lvl="0" indent="-285750" algn="l" defTabSz="914400" rtl="0" eaLnBrk="1" fontAlgn="auto" latinLnBrk="0" hangingPunct="1">
              <a:lnSpc>
                <a:spcPct val="114000"/>
              </a:lnSpc>
              <a:spcBef>
                <a:spcPts val="0"/>
              </a:spcBef>
              <a:spcAft>
                <a:spcPts val="600"/>
              </a:spcAft>
              <a:buClrTx/>
              <a:buSzTx/>
              <a:buFont typeface="Arial" panose="020B0604020202020204" pitchFamily="34" charset="0"/>
              <a:buChar char="•"/>
              <a:tabLst/>
              <a:defRPr/>
            </a:pPr>
            <a:r>
              <a:rPr lang="en-US" dirty="0">
                <a:solidFill>
                  <a:schemeClr val="bg1"/>
                </a:solidFill>
                <a:latin typeface="Cambria" panose="02040503050406030204" pitchFamily="18" charset="0"/>
                <a:ea typeface="Cambria" panose="02040503050406030204" pitchFamily="18" charset="0"/>
                <a:cs typeface="Open Sans Light" panose="020B0606030504020204" pitchFamily="34" charset="0"/>
              </a:rPr>
              <a:t>Connect with non-profits and faith-based organizations (FBOs) and invite them to participate.</a:t>
            </a:r>
          </a:p>
          <a:p>
            <a:pPr marL="285750" marR="0" lvl="0" indent="-285750" algn="l" defTabSz="914400" rtl="0" eaLnBrk="1" fontAlgn="auto" latinLnBrk="0" hangingPunct="1">
              <a:lnSpc>
                <a:spcPct val="114000"/>
              </a:lnSpc>
              <a:spcBef>
                <a:spcPts val="0"/>
              </a:spcBef>
              <a:spcAft>
                <a:spcPts val="600"/>
              </a:spcAft>
              <a:buClrTx/>
              <a:buSzTx/>
              <a:buFont typeface="Arial" panose="020B0604020202020204" pitchFamily="34" charset="0"/>
              <a:buChar char="•"/>
              <a:tabLst/>
              <a:defRPr/>
            </a:pPr>
            <a:r>
              <a:rPr lang="en-US" dirty="0">
                <a:solidFill>
                  <a:schemeClr val="bg1"/>
                </a:solidFill>
                <a:effectLst/>
                <a:latin typeface="Cambria" panose="02040503050406030204" pitchFamily="18" charset="0"/>
                <a:ea typeface="Cambria" panose="02040503050406030204" pitchFamily="18" charset="0"/>
              </a:rPr>
              <a:t>If you’re a FBO </a:t>
            </a:r>
            <a:r>
              <a:rPr lang="en-US" dirty="0">
                <a:solidFill>
                  <a:schemeClr val="bg1"/>
                </a:solidFill>
                <a:latin typeface="Cambria" panose="02040503050406030204" pitchFamily="18" charset="0"/>
                <a:ea typeface="Cambria" panose="02040503050406030204" pitchFamily="18" charset="0"/>
              </a:rPr>
              <a:t>that can meet a reentry need(s), sign up to become a part of the CRN.</a:t>
            </a:r>
          </a:p>
        </p:txBody>
      </p:sp>
      <p:sp>
        <p:nvSpPr>
          <p:cNvPr id="6" name="TextBox 5">
            <a:extLst>
              <a:ext uri="{FF2B5EF4-FFF2-40B4-BE49-F238E27FC236}">
                <a16:creationId xmlns:a16="http://schemas.microsoft.com/office/drawing/2014/main" id="{10E62564-93E2-F212-FC29-E6528EA020D4}"/>
              </a:ext>
            </a:extLst>
          </p:cNvPr>
          <p:cNvSpPr txBox="1"/>
          <p:nvPr/>
        </p:nvSpPr>
        <p:spPr>
          <a:xfrm>
            <a:off x="278194" y="1246038"/>
            <a:ext cx="6431363" cy="4024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Those in custody and returning citizens can find more than 5,500 vetted faith-based </a:t>
            </a:r>
            <a:r>
              <a:rPr lang="en-US" sz="2400" dirty="0">
                <a:solidFill>
                  <a:schemeClr val="bg1"/>
                </a:solidFill>
                <a:latin typeface="Cambria" panose="02040503050406030204" pitchFamily="18" charset="0"/>
                <a:ea typeface="Cambria" panose="02040503050406030204" pitchFamily="18" charset="0"/>
              </a:rPr>
              <a:t>community </a:t>
            </a: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resources through the CRN’s national database and interactive map.  </a:t>
            </a:r>
          </a:p>
          <a:p>
            <a:pPr marR="0" lvl="0">
              <a:spcBef>
                <a:spcPts val="0"/>
              </a:spcBef>
              <a:spcAft>
                <a:spcPts val="600"/>
              </a:spcAft>
            </a:pPr>
            <a:endParaRPr lang="en-US" sz="2400" b="1" dirty="0">
              <a:solidFill>
                <a:schemeClr val="bg1"/>
              </a:solidFill>
              <a:effectLst/>
              <a:latin typeface="Cambria" panose="02040503050406030204" pitchFamily="18" charset="0"/>
              <a:ea typeface="Cambria" panose="02040503050406030204" pitchFamily="18" charset="0"/>
            </a:endParaRPr>
          </a:p>
          <a:p>
            <a:pPr marR="0" lvl="0">
              <a:spcBef>
                <a:spcPts val="0"/>
              </a:spcBef>
              <a:spcAft>
                <a:spcPts val="600"/>
              </a:spcAft>
            </a:pPr>
            <a:r>
              <a:rPr lang="en-US" sz="2800" b="0" i="0" dirty="0">
                <a:solidFill>
                  <a:schemeClr val="bg1"/>
                </a:solidFill>
                <a:effectLst/>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https://crn.reentry.gov/crn/s/</a:t>
            </a:r>
            <a:endParaRPr lang="en-US" sz="2800" dirty="0">
              <a:solidFill>
                <a:schemeClr val="bg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14000"/>
              </a:lnSpc>
              <a:spcBef>
                <a:spcPts val="0"/>
              </a:spcBef>
              <a:spcAft>
                <a:spcPts val="600"/>
              </a:spcAft>
              <a:buClrTx/>
              <a:buSzTx/>
              <a:buFont typeface="+mj-lt"/>
              <a:buNone/>
              <a:tabLst/>
              <a:defRPr/>
            </a:pPr>
            <a:endParaRPr lang="en-US" b="1" dirty="0">
              <a:solidFill>
                <a:schemeClr val="bg1"/>
              </a:solidFill>
              <a:latin typeface="Cambria" panose="02040503050406030204" pitchFamily="18" charset="0"/>
              <a:ea typeface="Cambria" panose="02040503050406030204" pitchFamily="18" charset="0"/>
              <a:cs typeface="Open Sans Light" panose="020B0606030504020204" pitchFamily="34" charset="0"/>
            </a:endParaRPr>
          </a:p>
          <a:p>
            <a:pPr marR="0" lvl="0">
              <a:spcBef>
                <a:spcPts val="0"/>
              </a:spcBef>
              <a:spcAft>
                <a:spcPts val="600"/>
              </a:spcAft>
            </a:pPr>
            <a:endParaRPr lang="en-US" b="1" i="0" dirty="0">
              <a:solidFill>
                <a:schemeClr val="bg1"/>
              </a:solidFill>
              <a:effectLst/>
              <a:latin typeface="Cambria" panose="02040503050406030204" pitchFamily="18" charset="0"/>
              <a:ea typeface="Cambria" panose="02040503050406030204" pitchFamily="18" charset="0"/>
            </a:endParaRPr>
          </a:p>
          <a:p>
            <a:pPr marR="0" lvl="0">
              <a:spcBef>
                <a:spcPts val="0"/>
              </a:spcBef>
              <a:spcAft>
                <a:spcPts val="600"/>
              </a:spcAft>
            </a:pPr>
            <a:endPar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8BF14FAC-70DE-4F1F-BE97-74EAAB2C15E5}"/>
              </a:ext>
            </a:extLst>
          </p:cNvPr>
          <p:cNvGrpSpPr/>
          <p:nvPr/>
        </p:nvGrpSpPr>
        <p:grpSpPr>
          <a:xfrm>
            <a:off x="5591702" y="3245998"/>
            <a:ext cx="1101836" cy="1077217"/>
            <a:chOff x="8714743" y="1052197"/>
            <a:chExt cx="860902" cy="860902"/>
          </a:xfrm>
        </p:grpSpPr>
        <p:sp>
          <p:nvSpPr>
            <p:cNvPr id="17" name="Oval 16">
              <a:extLst>
                <a:ext uri="{FF2B5EF4-FFF2-40B4-BE49-F238E27FC236}">
                  <a16:creationId xmlns:a16="http://schemas.microsoft.com/office/drawing/2014/main" id="{C111F614-F220-1BB7-BC58-1008E71A59D9}"/>
                </a:ext>
              </a:extLst>
            </p:cNvPr>
            <p:cNvSpPr/>
            <p:nvPr/>
          </p:nvSpPr>
          <p:spPr>
            <a:xfrm>
              <a:off x="8714743" y="1052197"/>
              <a:ext cx="860902" cy="860902"/>
            </a:xfrm>
            <a:prstGeom prst="ellipse">
              <a:avLst/>
            </a:prstGeom>
            <a:solidFill>
              <a:srgbClr val="0037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3" name="Graphic 12">
              <a:extLst>
                <a:ext uri="{FF2B5EF4-FFF2-40B4-BE49-F238E27FC236}">
                  <a16:creationId xmlns:a16="http://schemas.microsoft.com/office/drawing/2014/main" id="{347BA8FF-BA52-2B1B-1BD4-F96E217EC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45325" y="1280237"/>
              <a:ext cx="599738" cy="404823"/>
            </a:xfrm>
            <a:prstGeom prst="rect">
              <a:avLst/>
            </a:prstGeom>
          </p:spPr>
        </p:pic>
      </p:grpSp>
      <p:pic>
        <p:nvPicPr>
          <p:cNvPr id="10" name="Picture 9">
            <a:extLst>
              <a:ext uri="{FF2B5EF4-FFF2-40B4-BE49-F238E27FC236}">
                <a16:creationId xmlns:a16="http://schemas.microsoft.com/office/drawing/2014/main" id="{F9560D5D-1D3F-4E2B-8995-FBD6EA7C880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705" b="74145" l="4641" r="93790">
                        <a14:foregroundMark x1="7348" y1="30231" x2="7348" y2="30231"/>
                        <a14:foregroundMark x1="8803" y1="18854" x2="7188" y2="50597"/>
                        <a14:foregroundMark x1="4663" y1="33333" x2="4663" y2="43437"/>
                        <a14:foregroundMark x1="28935" y1="16547" x2="27116" y2="64757"/>
                        <a14:foregroundMark x1="48385" y1="4535" x2="50432" y2="4932"/>
                        <a14:foregroundMark x1="74067" y1="17661" x2="74090" y2="41527"/>
                        <a14:foregroundMark x1="74090" y1="41527" x2="75910" y2="64200"/>
                        <a14:foregroundMark x1="75910" y1="64200" x2="76843" y2="64041"/>
                        <a14:foregroundMark x1="81438" y1="54336" x2="87966" y2="35004"/>
                        <a14:foregroundMark x1="87966" y1="35004" x2="87966" y2="29594"/>
                        <a14:foregroundMark x1="91265" y1="21400" x2="89945" y2="56245"/>
                        <a14:foregroundMark x1="89945" y1="56245" x2="85919" y2="63246"/>
                        <a14:foregroundMark x1="83462" y1="15036" x2="89468" y2="15752"/>
                        <a14:foregroundMark x1="82939" y1="26651" x2="92129" y2="12013"/>
                        <a14:foregroundMark x1="71383" y1="56165" x2="72680" y2="63644"/>
                        <a14:foregroundMark x1="78981" y1="37470" x2="80892" y2="60621"/>
                        <a14:foregroundMark x1="62034" y1="3262" x2="63626" y2="3262"/>
                        <a14:foregroundMark x1="83462" y1="40095" x2="84372" y2="37072"/>
                        <a14:foregroundMark x1="93153" y1="3421" x2="93790" y2="3421"/>
                        <a14:foregroundMark x1="51501" y1="74145" x2="50637" y2="72792"/>
                        <a14:foregroundMark x1="50637" y1="2705" x2="50114" y2="2705"/>
                        <a14:foregroundMark x1="83417" y1="34845" x2="82393" y2="38027"/>
                      </a14:backgroundRemoval>
                    </a14:imgEffect>
                  </a14:imgLayer>
                </a14:imgProps>
              </a:ext>
              <a:ext uri="{28A0092B-C50C-407E-A947-70E740481C1C}">
                <a14:useLocalDpi xmlns:a14="http://schemas.microsoft.com/office/drawing/2010/main" val="0"/>
              </a:ext>
            </a:extLst>
          </a:blip>
          <a:srcRect b="19281"/>
          <a:stretch/>
        </p:blipFill>
        <p:spPr>
          <a:xfrm>
            <a:off x="7579152" y="251244"/>
            <a:ext cx="4272426" cy="1363453"/>
          </a:xfrm>
          <a:prstGeom prst="rect">
            <a:avLst/>
          </a:prstGeom>
          <a:effectLst>
            <a:softEdge rad="12700"/>
          </a:effectLst>
        </p:spPr>
      </p:pic>
      <p:sp>
        <p:nvSpPr>
          <p:cNvPr id="12" name="Title 1">
            <a:extLst>
              <a:ext uri="{FF2B5EF4-FFF2-40B4-BE49-F238E27FC236}">
                <a16:creationId xmlns:a16="http://schemas.microsoft.com/office/drawing/2014/main" id="{E4537AC3-3FD1-4BF9-B793-149B69F296EE}"/>
              </a:ext>
            </a:extLst>
          </p:cNvPr>
          <p:cNvSpPr txBox="1">
            <a:spLocks/>
          </p:cNvSpPr>
          <p:nvPr/>
        </p:nvSpPr>
        <p:spPr>
          <a:xfrm>
            <a:off x="3261757" y="1095986"/>
            <a:ext cx="5521801" cy="3713377"/>
          </a:xfrm>
          <a:prstGeom prst="rect">
            <a:avLst/>
          </a:prstGeom>
        </p:spPr>
        <p:txBody>
          <a:bodyPr vert="horz" lIns="0" tIns="45720" rIns="0" bIns="45720" rtlCol="0">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marL="571500" marR="0" indent="-571500">
              <a:spcBef>
                <a:spcPts val="0"/>
              </a:spcBef>
              <a:spcAft>
                <a:spcPts val="600"/>
              </a:spcAft>
              <a:buFont typeface="Calibri" panose="020F0502020204030204" pitchFamily="34" charset="0"/>
              <a:buChar char="•"/>
            </a:pPr>
            <a:endParaRPr lang="en-US" sz="2400" dirty="0">
              <a:solidFill>
                <a:schemeClr val="bg1"/>
              </a:solidFill>
              <a:effectLst/>
              <a:latin typeface="+mn-lt"/>
              <a:ea typeface="+mn-ea"/>
              <a:cs typeface="+mn-cs"/>
            </a:endParaRPr>
          </a:p>
        </p:txBody>
      </p:sp>
      <p:pic>
        <p:nvPicPr>
          <p:cNvPr id="14" name="Picture 13">
            <a:extLst>
              <a:ext uri="{FF2B5EF4-FFF2-40B4-BE49-F238E27FC236}">
                <a16:creationId xmlns:a16="http://schemas.microsoft.com/office/drawing/2014/main" id="{765A37BC-D1D2-42D3-9108-B33565338F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705" b="74145" l="4641" r="93790">
                        <a14:foregroundMark x1="7348" y1="30231" x2="7348" y2="30231"/>
                        <a14:foregroundMark x1="8803" y1="18854" x2="7188" y2="50597"/>
                        <a14:foregroundMark x1="4663" y1="33333" x2="4663" y2="43437"/>
                        <a14:foregroundMark x1="28935" y1="16547" x2="27116" y2="64757"/>
                        <a14:foregroundMark x1="48385" y1="4535" x2="50432" y2="4932"/>
                        <a14:foregroundMark x1="74067" y1="17661" x2="74090" y2="41527"/>
                        <a14:foregroundMark x1="74090" y1="41527" x2="75910" y2="64200"/>
                        <a14:foregroundMark x1="75910" y1="64200" x2="76843" y2="64041"/>
                        <a14:foregroundMark x1="81438" y1="54336" x2="87966" y2="35004"/>
                        <a14:foregroundMark x1="87966" y1="35004" x2="87966" y2="29594"/>
                        <a14:foregroundMark x1="91265" y1="21400" x2="89945" y2="56245"/>
                        <a14:foregroundMark x1="89945" y1="56245" x2="85919" y2="63246"/>
                        <a14:foregroundMark x1="83462" y1="15036" x2="89468" y2="15752"/>
                        <a14:foregroundMark x1="82939" y1="26651" x2="92129" y2="12013"/>
                        <a14:foregroundMark x1="71383" y1="56165" x2="72680" y2="63644"/>
                        <a14:foregroundMark x1="78981" y1="37470" x2="80892" y2="60621"/>
                        <a14:foregroundMark x1="62034" y1="3262" x2="63626" y2="3262"/>
                        <a14:foregroundMark x1="83462" y1="40095" x2="84372" y2="37072"/>
                        <a14:foregroundMark x1="93153" y1="3421" x2="93790" y2="3421"/>
                        <a14:foregroundMark x1="51501" y1="74145" x2="50637" y2="72792"/>
                        <a14:foregroundMark x1="50637" y1="2705" x2="50114" y2="2705"/>
                        <a14:foregroundMark x1="83417" y1="34845" x2="82393" y2="38027"/>
                      </a14:backgroundRemoval>
                    </a14:imgEffect>
                  </a14:imgLayer>
                </a14:imgProps>
              </a:ext>
              <a:ext uri="{28A0092B-C50C-407E-A947-70E740481C1C}">
                <a14:useLocalDpi xmlns:a14="http://schemas.microsoft.com/office/drawing/2010/main" val="0"/>
              </a:ext>
            </a:extLst>
          </a:blip>
          <a:srcRect b="19281"/>
          <a:stretch/>
        </p:blipFill>
        <p:spPr>
          <a:xfrm>
            <a:off x="7579152" y="216164"/>
            <a:ext cx="4187968" cy="1216071"/>
          </a:xfrm>
          <a:prstGeom prst="rect">
            <a:avLst/>
          </a:prstGeom>
          <a:solidFill>
            <a:schemeClr val="bg1"/>
          </a:solidFill>
          <a:effectLst>
            <a:softEdge rad="12700"/>
          </a:effectLst>
        </p:spPr>
      </p:pic>
      <p:pic>
        <p:nvPicPr>
          <p:cNvPr id="15" name="Picture 14">
            <a:extLst>
              <a:ext uri="{FF2B5EF4-FFF2-40B4-BE49-F238E27FC236}">
                <a16:creationId xmlns:a16="http://schemas.microsoft.com/office/drawing/2014/main" id="{BD4B2E99-67EB-456F-B61F-E206DAA02E5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705" b="74145" l="4641" r="93790">
                        <a14:foregroundMark x1="7348" y1="30231" x2="7348" y2="30231"/>
                        <a14:foregroundMark x1="8803" y1="18854" x2="7188" y2="50597"/>
                        <a14:foregroundMark x1="4663" y1="33333" x2="4663" y2="43437"/>
                        <a14:foregroundMark x1="28935" y1="16547" x2="27116" y2="64757"/>
                        <a14:foregroundMark x1="48385" y1="4535" x2="50432" y2="4932"/>
                        <a14:foregroundMark x1="74067" y1="17661" x2="74090" y2="41527"/>
                        <a14:foregroundMark x1="74090" y1="41527" x2="75910" y2="64200"/>
                        <a14:foregroundMark x1="75910" y1="64200" x2="76843" y2="64041"/>
                        <a14:foregroundMark x1="81438" y1="54336" x2="87966" y2="35004"/>
                        <a14:foregroundMark x1="87966" y1="35004" x2="87966" y2="29594"/>
                        <a14:foregroundMark x1="91265" y1="21400" x2="89945" y2="56245"/>
                        <a14:foregroundMark x1="89945" y1="56245" x2="85919" y2="63246"/>
                        <a14:foregroundMark x1="83462" y1="15036" x2="89468" y2="15752"/>
                        <a14:foregroundMark x1="82939" y1="26651" x2="92129" y2="12013"/>
                        <a14:foregroundMark x1="71383" y1="56165" x2="72680" y2="63644"/>
                        <a14:foregroundMark x1="78981" y1="37470" x2="80892" y2="60621"/>
                        <a14:foregroundMark x1="62034" y1="3262" x2="63626" y2="3262"/>
                        <a14:foregroundMark x1="83462" y1="40095" x2="84372" y2="37072"/>
                        <a14:foregroundMark x1="93153" y1="3421" x2="93790" y2="3421"/>
                        <a14:foregroundMark x1="51501" y1="74145" x2="50637" y2="72792"/>
                        <a14:foregroundMark x1="50637" y1="2705" x2="50114" y2="2705"/>
                        <a14:foregroundMark x1="83417" y1="34845" x2="82393" y2="38027"/>
                      </a14:backgroundRemoval>
                    </a14:imgEffect>
                  </a14:imgLayer>
                </a14:imgProps>
              </a:ext>
              <a:ext uri="{28A0092B-C50C-407E-A947-70E740481C1C}">
                <a14:useLocalDpi xmlns:a14="http://schemas.microsoft.com/office/drawing/2010/main" val="0"/>
              </a:ext>
            </a:extLst>
          </a:blip>
          <a:srcRect b="19281"/>
          <a:stretch/>
        </p:blipFill>
        <p:spPr>
          <a:xfrm>
            <a:off x="1012702" y="4593751"/>
            <a:ext cx="4187968" cy="1216071"/>
          </a:xfrm>
          <a:prstGeom prst="rect">
            <a:avLst/>
          </a:prstGeom>
          <a:solidFill>
            <a:schemeClr val="bg1"/>
          </a:solidFill>
          <a:effectLst>
            <a:softEdge rad="12700"/>
          </a:effectLst>
        </p:spPr>
      </p:pic>
    </p:spTree>
    <p:extLst>
      <p:ext uri="{BB962C8B-B14F-4D97-AF65-F5344CB8AC3E}">
        <p14:creationId xmlns:p14="http://schemas.microsoft.com/office/powerpoint/2010/main" val="343184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FC8B5FED-1330-99BB-8493-94F7426ECD05}"/>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3F94C7A8-CCB8-A323-FC19-861BCD3C69C5}"/>
              </a:ext>
            </a:extLst>
          </p:cNvPr>
          <p:cNvSpPr>
            <a:spLocks noGrp="1"/>
          </p:cNvSpPr>
          <p:nvPr>
            <p:ph type="sldNum" sz="quarter" idx="12"/>
          </p:nvPr>
        </p:nvSpPr>
        <p:spPr/>
        <p:txBody>
          <a:bodyPr/>
          <a:lstStyle/>
          <a:p>
            <a:fld id="{B5CEABB6-07DC-46E8-9B57-56EC44A396E5}" type="slidenum">
              <a:rPr lang="en-US" smtClean="0"/>
              <a:pPr/>
              <a:t>9</a:t>
            </a:fld>
            <a:endParaRPr lang="en-US"/>
          </a:p>
        </p:txBody>
      </p:sp>
      <p:sp>
        <p:nvSpPr>
          <p:cNvPr id="8" name="Text Placeholder 7">
            <a:extLst>
              <a:ext uri="{FF2B5EF4-FFF2-40B4-BE49-F238E27FC236}">
                <a16:creationId xmlns:a16="http://schemas.microsoft.com/office/drawing/2014/main" id="{DFF27DD2-395F-6133-2736-B0A5BFF06FB0}"/>
              </a:ext>
            </a:extLst>
          </p:cNvPr>
          <p:cNvSpPr>
            <a:spLocks noGrp="1"/>
          </p:cNvSpPr>
          <p:nvPr>
            <p:ph sz="half" idx="4294967295"/>
          </p:nvPr>
        </p:nvSpPr>
        <p:spPr>
          <a:xfrm>
            <a:off x="599769" y="1130710"/>
            <a:ext cx="11297262" cy="5513281"/>
          </a:xfrm>
        </p:spPr>
        <p:txBody>
          <a:bodyPr>
            <a:normAutofit/>
          </a:bodyPr>
          <a:lstStyle/>
          <a:p>
            <a:pPr>
              <a:spcAft>
                <a:spcPts val="0"/>
              </a:spcAft>
              <a:buFont typeface="Wingdings" panose="05000000000000000000" pitchFamily="2" charset="2"/>
              <a:buChar char="v"/>
            </a:pPr>
            <a:r>
              <a:rPr lang="en-US" sz="2000" dirty="0">
                <a:solidFill>
                  <a:schemeClr val="bg1"/>
                </a:solidFill>
                <a:latin typeface="Cambria" panose="02040503050406030204" pitchFamily="18" charset="0"/>
                <a:ea typeface="Cambria" panose="02040503050406030204" pitchFamily="18" charset="0"/>
              </a:rPr>
              <a:t>Pray for your endorsed BOP Chaplains and engage them about the joys of their ministry and how we can further support them through resourcing, training, and care for the care givers.</a:t>
            </a:r>
          </a:p>
          <a:p>
            <a:pPr>
              <a:spcAft>
                <a:spcPts val="0"/>
              </a:spcAft>
              <a:buFont typeface="Wingdings" panose="05000000000000000000" pitchFamily="2" charset="2"/>
              <a:buChar char="v"/>
            </a:pPr>
            <a:endParaRPr lang="en-US" sz="2000" dirty="0">
              <a:solidFill>
                <a:schemeClr val="bg1"/>
              </a:solidFill>
              <a:latin typeface="Cambria" panose="02040503050406030204" pitchFamily="18" charset="0"/>
              <a:ea typeface="Cambria" panose="02040503050406030204" pitchFamily="18" charset="0"/>
            </a:endParaRPr>
          </a:p>
          <a:p>
            <a:pPr>
              <a:spcAft>
                <a:spcPts val="0"/>
              </a:spcAft>
              <a:buFont typeface="Wingdings" panose="05000000000000000000" pitchFamily="2" charset="2"/>
              <a:buChar char="v"/>
            </a:pPr>
            <a:r>
              <a:rPr lang="en-US" sz="2000" dirty="0">
                <a:solidFill>
                  <a:schemeClr val="bg1"/>
                </a:solidFill>
                <a:latin typeface="Cambria" panose="02040503050406030204" pitchFamily="18" charset="0"/>
                <a:ea typeface="Cambria" panose="02040503050406030204" pitchFamily="18" charset="0"/>
              </a:rPr>
              <a:t>Consider visiting your BOP Chaplains at their institutions to affirm the importance of their ministry and experience ministry in a correctional environment personally.</a:t>
            </a:r>
          </a:p>
          <a:p>
            <a:pPr marL="0" indent="0">
              <a:spcAft>
                <a:spcPts val="0"/>
              </a:spcAft>
              <a:buNone/>
            </a:pPr>
            <a:endParaRPr lang="en-US" sz="2000" dirty="0">
              <a:solidFill>
                <a:schemeClr val="bg1"/>
              </a:solidFill>
              <a:latin typeface="Cambria" panose="02040503050406030204" pitchFamily="18" charset="0"/>
              <a:ea typeface="Cambria" panose="02040503050406030204" pitchFamily="18" charset="0"/>
            </a:endParaRPr>
          </a:p>
          <a:p>
            <a:pPr>
              <a:spcAft>
                <a:spcPts val="0"/>
              </a:spcAft>
              <a:buFont typeface="Wingdings" panose="05000000000000000000" pitchFamily="2" charset="2"/>
              <a:buChar char="v"/>
            </a:pPr>
            <a:r>
              <a:rPr lang="en-US" sz="2000" dirty="0">
                <a:solidFill>
                  <a:schemeClr val="bg1"/>
                </a:solidFill>
                <a:latin typeface="Cambria" panose="02040503050406030204" pitchFamily="18" charset="0"/>
                <a:ea typeface="Cambria" panose="02040503050406030204" pitchFamily="18" charset="0"/>
              </a:rPr>
              <a:t>Encourage your endorsed BOP Chaplains to practice good self care body, mind, and spirit as correctional ministry is not for the faint of heart.  </a:t>
            </a:r>
          </a:p>
          <a:p>
            <a:pPr>
              <a:spcAft>
                <a:spcPts val="0"/>
              </a:spcAft>
              <a:buFont typeface="Wingdings" panose="05000000000000000000" pitchFamily="2" charset="2"/>
              <a:buChar char="v"/>
            </a:pPr>
            <a:endParaRPr lang="en-US" sz="2000" dirty="0">
              <a:solidFill>
                <a:schemeClr val="bg1"/>
              </a:solidFill>
              <a:latin typeface="Cambria" panose="02040503050406030204" pitchFamily="18" charset="0"/>
              <a:ea typeface="Cambria" panose="02040503050406030204" pitchFamily="18" charset="0"/>
            </a:endParaRPr>
          </a:p>
          <a:p>
            <a:pPr>
              <a:spcAft>
                <a:spcPts val="0"/>
              </a:spcAft>
              <a:buFont typeface="Wingdings" panose="05000000000000000000" pitchFamily="2" charset="2"/>
              <a:buChar char="v"/>
            </a:pPr>
            <a:r>
              <a:rPr lang="en-US" sz="2000" dirty="0">
                <a:solidFill>
                  <a:schemeClr val="bg1"/>
                </a:solidFill>
                <a:latin typeface="Cambria" panose="02040503050406030204" pitchFamily="18" charset="0"/>
                <a:ea typeface="Cambria" panose="02040503050406030204" pitchFamily="18" charset="0"/>
              </a:rPr>
              <a:t>Provide annual retreats or renewal experiences for them to attend upon request following the process in our policy, PS 3939.08 CN-2.</a:t>
            </a:r>
          </a:p>
          <a:p>
            <a:pPr marL="0" indent="0">
              <a:spcAft>
                <a:spcPts val="0"/>
              </a:spcAft>
              <a:buNone/>
            </a:pPr>
            <a:endParaRPr lang="en-US" sz="2000" dirty="0">
              <a:solidFill>
                <a:schemeClr val="bg1"/>
              </a:solidFill>
              <a:latin typeface="Cambria" panose="02040503050406030204" pitchFamily="18" charset="0"/>
              <a:ea typeface="Cambria" panose="02040503050406030204" pitchFamily="18" charset="0"/>
            </a:endParaRPr>
          </a:p>
          <a:p>
            <a:pPr>
              <a:spcAft>
                <a:spcPts val="0"/>
              </a:spcAft>
              <a:buFont typeface="Wingdings" panose="05000000000000000000" pitchFamily="2" charset="2"/>
              <a:buChar char="v"/>
            </a:pPr>
            <a:r>
              <a:rPr lang="en-US" sz="2000" dirty="0">
                <a:solidFill>
                  <a:schemeClr val="bg1"/>
                </a:solidFill>
                <a:latin typeface="Cambria" panose="02040503050406030204" pitchFamily="18" charset="0"/>
                <a:ea typeface="Cambria" panose="02040503050406030204" pitchFamily="18" charset="0"/>
              </a:rPr>
              <a:t>Join us virtually for one of the </a:t>
            </a:r>
            <a:r>
              <a:rPr lang="en-US" sz="2000" i="1" dirty="0">
                <a:solidFill>
                  <a:schemeClr val="bg1"/>
                </a:solidFill>
                <a:latin typeface="Cambria" panose="02040503050406030204" pitchFamily="18" charset="0"/>
                <a:ea typeface="Cambria" panose="02040503050406030204" pitchFamily="18" charset="0"/>
              </a:rPr>
              <a:t>Chaplaincy Familiarization </a:t>
            </a:r>
            <a:r>
              <a:rPr lang="en-US" sz="2000" dirty="0">
                <a:solidFill>
                  <a:schemeClr val="bg1"/>
                </a:solidFill>
                <a:latin typeface="Cambria" panose="02040503050406030204" pitchFamily="18" charset="0"/>
                <a:ea typeface="Cambria" panose="02040503050406030204" pitchFamily="18" charset="0"/>
              </a:rPr>
              <a:t>national training sessions for our newest Chaplains in August or September.  </a:t>
            </a:r>
          </a:p>
          <a:p>
            <a:pPr>
              <a:spcAft>
                <a:spcPts val="0"/>
              </a:spcAft>
              <a:buFont typeface="Wingdings" panose="05000000000000000000" pitchFamily="2" charset="2"/>
              <a:buChar char="v"/>
            </a:pPr>
            <a:endParaRPr lang="en-US" sz="2000" dirty="0">
              <a:solidFill>
                <a:schemeClr val="bg1"/>
              </a:solidFill>
              <a:latin typeface="Cambria" panose="02040503050406030204" pitchFamily="18" charset="0"/>
              <a:ea typeface="Cambria" panose="02040503050406030204" pitchFamily="18" charset="0"/>
            </a:endParaRPr>
          </a:p>
          <a:p>
            <a:pPr>
              <a:spcAft>
                <a:spcPts val="0"/>
              </a:spcAft>
              <a:buFont typeface="Wingdings" panose="05000000000000000000" pitchFamily="2" charset="2"/>
              <a:buChar char="v"/>
            </a:pPr>
            <a:r>
              <a:rPr lang="en-US" sz="2000" dirty="0">
                <a:solidFill>
                  <a:schemeClr val="bg1"/>
                </a:solidFill>
                <a:latin typeface="Cambria" panose="02040503050406030204" pitchFamily="18" charset="0"/>
                <a:ea typeface="Cambria" panose="02040503050406030204" pitchFamily="18" charset="0"/>
              </a:rPr>
              <a:t>Partner with us to strengthen BOP Chaplains’ clinical, pastoral, and ministry skills through continuing education opportunities.</a:t>
            </a:r>
          </a:p>
          <a:p>
            <a:pPr>
              <a:spcAft>
                <a:spcPts val="0"/>
              </a:spcAft>
              <a:buFont typeface="Wingdings" panose="05000000000000000000" pitchFamily="2" charset="2"/>
              <a:buChar char="v"/>
            </a:pPr>
            <a:endParaRPr lang="en-US" sz="2000" dirty="0">
              <a:solidFill>
                <a:schemeClr val="bg1"/>
              </a:solidFill>
              <a:latin typeface="Cambria" panose="02040503050406030204" pitchFamily="18" charset="0"/>
              <a:ea typeface="Cambria" panose="02040503050406030204" pitchFamily="18" charset="0"/>
            </a:endParaRPr>
          </a:p>
          <a:p>
            <a:pPr>
              <a:spcAft>
                <a:spcPts val="0"/>
              </a:spcAft>
            </a:pPr>
            <a:endParaRPr lang="en-US" sz="2000" dirty="0">
              <a:solidFill>
                <a:schemeClr val="bg1"/>
              </a:solidFill>
              <a:latin typeface="Cambria" panose="02040503050406030204" pitchFamily="18" charset="0"/>
              <a:ea typeface="Cambria" panose="02040503050406030204" pitchFamily="18" charset="0"/>
            </a:endParaRPr>
          </a:p>
          <a:p>
            <a:pPr>
              <a:spcAft>
                <a:spcPts val="0"/>
              </a:spcAft>
            </a:pPr>
            <a:endParaRPr lang="en-US" sz="2000" dirty="0">
              <a:solidFill>
                <a:schemeClr val="bg1"/>
              </a:solidFill>
              <a:latin typeface="Cambria" panose="02040503050406030204" pitchFamily="18" charset="0"/>
              <a:ea typeface="Cambria" panose="02040503050406030204" pitchFamily="18" charset="0"/>
            </a:endParaRPr>
          </a:p>
          <a:p>
            <a:pPr>
              <a:spcAft>
                <a:spcPts val="0"/>
              </a:spcAft>
            </a:pPr>
            <a:endParaRPr lang="en-US" sz="2000" dirty="0">
              <a:solidFill>
                <a:schemeClr val="bg1"/>
              </a:solidFill>
              <a:latin typeface="Cambria" panose="02040503050406030204" pitchFamily="18" charset="0"/>
              <a:ea typeface="Cambria" panose="02040503050406030204" pitchFamily="18" charset="0"/>
            </a:endParaRPr>
          </a:p>
          <a:p>
            <a:pPr>
              <a:spcAft>
                <a:spcPts val="0"/>
              </a:spcAft>
            </a:pPr>
            <a:endParaRPr lang="en-US" sz="2000" dirty="0">
              <a:solidFill>
                <a:schemeClr val="bg1"/>
              </a:solidFill>
              <a:latin typeface="Cambria" panose="02040503050406030204" pitchFamily="18" charset="0"/>
              <a:ea typeface="Cambria" panose="02040503050406030204" pitchFamily="18" charset="0"/>
            </a:endParaRPr>
          </a:p>
          <a:p>
            <a:pPr>
              <a:spcAft>
                <a:spcPts val="0"/>
              </a:spcAft>
            </a:pPr>
            <a:endParaRPr lang="en-US" sz="2000" dirty="0">
              <a:solidFill>
                <a:schemeClr val="bg1"/>
              </a:solidFill>
              <a:latin typeface="Cambria" panose="02040503050406030204" pitchFamily="18" charset="0"/>
              <a:ea typeface="Cambria" panose="02040503050406030204" pitchFamily="18" charset="0"/>
            </a:endParaRPr>
          </a:p>
          <a:p>
            <a:pPr>
              <a:spcAft>
                <a:spcPts val="0"/>
              </a:spcAft>
            </a:pPr>
            <a:endParaRPr lang="en-US" sz="2000" dirty="0">
              <a:solidFill>
                <a:schemeClr val="bg1"/>
              </a:solidFill>
              <a:latin typeface="Cambria" panose="02040503050406030204" pitchFamily="18" charset="0"/>
              <a:ea typeface="Cambria" panose="02040503050406030204" pitchFamily="18" charset="0"/>
            </a:endParaRPr>
          </a:p>
          <a:p>
            <a:pPr marL="0" indent="0">
              <a:spcAft>
                <a:spcPts val="0"/>
              </a:spcAft>
              <a:buNone/>
            </a:pPr>
            <a:endParaRPr lang="en-US" sz="2400" dirty="0">
              <a:solidFill>
                <a:schemeClr val="bg1"/>
              </a:solidFill>
              <a:latin typeface="Cambria" panose="02040503050406030204" pitchFamily="18" charset="0"/>
              <a:ea typeface="Cambria" panose="02040503050406030204" pitchFamily="18" charset="0"/>
            </a:endParaRPr>
          </a:p>
          <a:p>
            <a:pPr>
              <a:spcAft>
                <a:spcPts val="0"/>
              </a:spcAft>
            </a:pPr>
            <a:endParaRPr lang="en-US" sz="2400" dirty="0">
              <a:solidFill>
                <a:schemeClr val="bg1"/>
              </a:solidFill>
              <a:latin typeface="Cambria" panose="02040503050406030204" pitchFamily="18" charset="0"/>
              <a:ea typeface="Cambria" panose="02040503050406030204" pitchFamily="18" charset="0"/>
            </a:endParaRPr>
          </a:p>
          <a:p>
            <a:pPr>
              <a:spcAft>
                <a:spcPts val="0"/>
              </a:spcAft>
            </a:pPr>
            <a:endParaRPr lang="en-US" sz="2400" dirty="0">
              <a:solidFill>
                <a:schemeClr val="bg1"/>
              </a:solidFill>
              <a:latin typeface="Cambria" panose="02040503050406030204" pitchFamily="18" charset="0"/>
              <a:ea typeface="Cambria" panose="02040503050406030204" pitchFamily="18" charset="0"/>
            </a:endParaRPr>
          </a:p>
          <a:p>
            <a:pPr marL="0" indent="0">
              <a:lnSpc>
                <a:spcPct val="100000"/>
              </a:lnSpc>
              <a:spcAft>
                <a:spcPts val="0"/>
              </a:spcAft>
              <a:buNone/>
            </a:pPr>
            <a:endParaRPr lang="en-US" sz="2400" dirty="0">
              <a:solidFill>
                <a:schemeClr val="bg1"/>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BB6CA399-D226-87DE-BE90-6FB2A58AA332}"/>
              </a:ext>
            </a:extLst>
          </p:cNvPr>
          <p:cNvSpPr>
            <a:spLocks noGrp="1"/>
          </p:cNvSpPr>
          <p:nvPr>
            <p:ph type="title" idx="4294967295"/>
          </p:nvPr>
        </p:nvSpPr>
        <p:spPr>
          <a:xfrm>
            <a:off x="343713" y="136525"/>
            <a:ext cx="10953344" cy="1211508"/>
          </a:xfrm>
        </p:spPr>
        <p:txBody>
          <a:bodyPr>
            <a:normAutofit/>
          </a:bodyPr>
          <a:lstStyle/>
          <a:p>
            <a:pPr algn="just"/>
            <a:r>
              <a:rPr lang="en-US" sz="3200" dirty="0">
                <a:solidFill>
                  <a:schemeClr val="bg1"/>
                </a:solidFill>
                <a:latin typeface="Cambria" panose="02040503050406030204" pitchFamily="18" charset="0"/>
                <a:ea typeface="Cambria" panose="02040503050406030204" pitchFamily="18" charset="0"/>
              </a:rPr>
              <a:t>Opportunities Needing Further Support</a:t>
            </a:r>
          </a:p>
        </p:txBody>
      </p:sp>
    </p:spTree>
    <p:extLst>
      <p:ext uri="{BB962C8B-B14F-4D97-AF65-F5344CB8AC3E}">
        <p14:creationId xmlns:p14="http://schemas.microsoft.com/office/powerpoint/2010/main" val="2344472647"/>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65614A-92F9-4391-AC3D-F3F5B0704F99}">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8903D25-5BE2-4D9E-B7D8-BE1DCAE2DC4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51406B-581B-4C29-A833-E33D8A6AB07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1948</TotalTime>
  <Words>844</Words>
  <Application>Microsoft Office PowerPoint</Application>
  <PresentationFormat>Widescreen</PresentationFormat>
  <Paragraphs>89</Paragraphs>
  <Slides>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Avenir Next LT Pro</vt:lpstr>
      <vt:lpstr>Calibri</vt:lpstr>
      <vt:lpstr>Cambria</vt:lpstr>
      <vt:lpstr>Lucida Sans Unicode</vt:lpstr>
      <vt:lpstr>Open Sans</vt:lpstr>
      <vt:lpstr>Wingdings</vt:lpstr>
      <vt:lpstr>Custom</vt:lpstr>
      <vt:lpstr>PowerPoint Presentation</vt:lpstr>
      <vt:lpstr>PowerPoint Presentation</vt:lpstr>
      <vt:lpstr>PowerPoint Presentation</vt:lpstr>
      <vt:lpstr>Chaplaincy Services Branch</vt:lpstr>
      <vt:lpstr>PowerPoint Presentation</vt:lpstr>
      <vt:lpstr>PowerPoint Presentation</vt:lpstr>
      <vt:lpstr>Faith-Based Reentry under the First Step Act (FSA) </vt:lpstr>
      <vt:lpstr>Community Reentry Network</vt:lpstr>
      <vt:lpstr>Opportunities Needing Further Support</vt:lpstr>
    </vt:vector>
  </TitlesOfParts>
  <Company>Federal Bureau of Prisons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Rxeentry Services Division  (RSD)</dc:title>
  <dc:creator>Carr, Alicia</dc:creator>
  <cp:lastModifiedBy>Kugler, Heidi</cp:lastModifiedBy>
  <cp:revision>140</cp:revision>
  <dcterms:created xsi:type="dcterms:W3CDTF">2024-08-01T18:22:31Z</dcterms:created>
  <dcterms:modified xsi:type="dcterms:W3CDTF">2025-07-25T18:19:20Z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