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notesSlides/notesSlide1.xml" ContentType="application/vnd.openxmlformats-officedocument.presentationml.notesSlide+xml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notesSlides/notesSlide2.xml" ContentType="application/vnd.openxmlformats-officedocument.presentationml.notesSlide+xml"/>
  <Override PartName="/ppt/media/image7.jpeg" ContentType="image/jpeg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 b="def" i="def"/>
      <a:tcStyle>
        <a:tcBdr/>
        <a:fill>
          <a:solidFill>
            <a:srgbClr val="E6EBF5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 b="def" i="def"/>
      <a:tcStyle>
        <a:tcBdr/>
        <a:fill>
          <a:solidFill>
            <a:srgbClr val="E6F6F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 b="def" i="def"/>
      <a:tcStyle>
        <a:tcBdr/>
        <a:fill>
          <a:solidFill>
            <a:srgbClr val="F0F4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8" name="Shape 26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www.webmd.com/brain/picture-of-the-brain" TargetMode="Externa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5" name="Shape 28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Circadian rhythm- physical, mental, and behavioral changes that follow a roughly 24-hour cycle.</a:t>
            </a:r>
          </a:p>
          <a:p>
            <a:pPr/>
            <a:r>
              <a:t>There are patterns of </a:t>
            </a:r>
            <a:r>
              <a:rPr u="sng">
                <a:solidFill>
                  <a:srgbClr val="F49100"/>
                </a:solidFill>
                <a:uFill>
                  <a:solidFill>
                    <a:srgbClr val="F49100"/>
                  </a:solidFill>
                </a:uFill>
                <a:hlinkClick r:id="rId3" invalidUrl="" action="" tgtFrame="" tooltip="" history="1" highlightClick="0" endSnd="0"/>
              </a:rPr>
              <a:t>brain</a:t>
            </a:r>
            <a:r>
              <a:t> wave activity, hormone production, cell regeneration, and other biological activities linked to this 24-hour cycle.</a:t>
            </a:r>
          </a:p>
          <a:p>
            <a:pPr/>
            <a:r>
              <a:t>The circadian rhythm is important in determining sleeping patterns such as when we sleep and when we wake, every 24 hours. The normal circadian clock is set by the light-dark cycle over 24 hours.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hape 3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3" name="Shape 3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176131" indent="-176131">
              <a:buSzPct val="100000"/>
              <a:buFont typeface="Arial"/>
              <a:buChar char="•"/>
            </a:lvl1pPr>
          </a:lstStyle>
          <a:p>
            <a:pPr/>
            <a:r>
              <a:t>People with severe insomnia take more meds, undergo more tests, and are hospitalized twice as often over a 12-month period than those without insomnia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5" name="Shape 3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6131" indent="-176131">
              <a:buSzPct val="100000"/>
              <a:buFont typeface="Arial"/>
              <a:buChar char="•"/>
            </a:pPr>
            <a:r>
              <a:t>There are many sleep conditions but the most common are: insomnia, sleep apnea, and restless leg syndrome</a:t>
            </a:r>
          </a:p>
          <a:p>
            <a:pPr marL="176131" indent="-176131">
              <a:buSzPct val="100000"/>
              <a:buFont typeface="Arial"/>
              <a:buChar char="•"/>
            </a:pPr>
            <a:r>
              <a:t>Someone with insomnia will often take 30 minutes or more to fall asleep and may get only six or fewer hours of sleep for three or more nights a week over a month or more.</a:t>
            </a:r>
          </a:p>
          <a:p>
            <a:pPr>
              <a:defRPr b="1"/>
            </a:pPr>
            <a:r>
              <a:t>Acute insomnia </a:t>
            </a:r>
            <a:r>
              <a:rPr b="0"/>
              <a:t>is brief and often happens because of life circumstances (for example, when you can't fall asleep the night before an exam, or after receiving stressful or bad news).</a:t>
            </a:r>
            <a:endParaRPr b="0"/>
          </a:p>
          <a:p>
            <a:pPr>
              <a:defRPr b="1"/>
            </a:pPr>
            <a:r>
              <a:t>Chronic insomnia</a:t>
            </a:r>
            <a:r>
              <a:rPr b="0"/>
              <a:t> is disrupted sleep that occurs at least three nights per week and lasts at least three months. 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bg>
      <p:bgPr>
        <a:gradFill flip="none" rotWithShape="1">
          <a:gsLst>
            <a:gs pos="0">
              <a:srgbClr val="004154"/>
            </a:gs>
            <a:gs pos="30000">
              <a:srgbClr val="004F65"/>
            </a:gs>
            <a:gs pos="100000">
              <a:srgbClr val="5D92B0"/>
            </a:gs>
          </a:gsLst>
          <a:lin ang="130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/>
          <p:cNvSpPr/>
          <p:nvPr/>
        </p:nvSpPr>
        <p:spPr>
          <a:xfrm>
            <a:off x="0" y="4752127"/>
            <a:ext cx="9144001" cy="2112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299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12075" y="19571"/>
                  <a:pt x="8437" y="18598"/>
                  <a:pt x="0" y="17299"/>
                </a:cubicBezTo>
                <a:close/>
              </a:path>
            </a:pathLst>
          </a:custGeom>
          <a:solidFill>
            <a:srgbClr val="7B7B7B">
              <a:alpha val="45000"/>
            </a:srgbClr>
          </a:solidFill>
          <a:ln w="12700">
            <a:miter lim="400000"/>
          </a:ln>
          <a:effectLst>
            <a:outerShdw sx="100000" sy="100000" kx="0" ky="0" algn="b" rotWithShape="0" blurRad="50800" dist="44450" dir="1620000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" name="Freeform 7"/>
          <p:cNvSpPr/>
          <p:nvPr/>
        </p:nvSpPr>
        <p:spPr>
          <a:xfrm>
            <a:off x="6105525" y="0"/>
            <a:ext cx="3038476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45"/>
                </a:moveTo>
                <a:lnTo>
                  <a:pt x="21600" y="21600"/>
                </a:lnTo>
                <a:lnTo>
                  <a:pt x="2302" y="21590"/>
                </a:lnTo>
                <a:cubicBezTo>
                  <a:pt x="14535" y="17833"/>
                  <a:pt x="18147" y="7933"/>
                  <a:pt x="0" y="0"/>
                </a:cubicBezTo>
                <a:lnTo>
                  <a:pt x="21600" y="45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 w="12700">
            <a:miter lim="400000"/>
          </a:ln>
          <a:effectLst>
            <a:outerShdw sx="100000" sy="100000" kx="0" ky="0" algn="b" rotWithShape="0" blurRad="50800" dist="50800" dir="108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" name="Title Text"/>
          <p:cNvSpPr txBox="1"/>
          <p:nvPr>
            <p:ph type="title"/>
          </p:nvPr>
        </p:nvSpPr>
        <p:spPr>
          <a:xfrm>
            <a:off x="429064" y="3337559"/>
            <a:ext cx="6480048" cy="2301241"/>
          </a:xfrm>
          <a:prstGeom prst="rect">
            <a:avLst/>
          </a:prstGeom>
        </p:spPr>
        <p:txBody>
          <a:bodyPr anchor="t"/>
          <a:lstStyle>
            <a:lvl1pPr algn="r">
              <a:defRPr b="1" cap="all">
                <a:ln w="5000" cap="flat">
                  <a:solidFill>
                    <a:srgbClr val="4E8BFF"/>
                  </a:solidFill>
                  <a:prstDash val="solid"/>
                  <a:round/>
                </a:ln>
                <a:gradFill flip="none" rotWithShape="1">
                  <a:gsLst>
                    <a:gs pos="0">
                      <a:srgbClr val="81A9FF"/>
                    </a:gs>
                    <a:gs pos="9000">
                      <a:srgbClr val="81A9FF"/>
                    </a:gs>
                    <a:gs pos="52999">
                      <a:srgbClr val="0C589D"/>
                    </a:gs>
                    <a:gs pos="90000">
                      <a:srgbClr val="81A9FF"/>
                    </a:gs>
                    <a:gs pos="100000">
                      <a:srgbClr val="81A9FF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381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" name="Body Level One…"/>
          <p:cNvSpPr txBox="1"/>
          <p:nvPr>
            <p:ph type="body" sz="quarter" idx="1"/>
          </p:nvPr>
        </p:nvSpPr>
        <p:spPr>
          <a:xfrm>
            <a:off x="433050" y="1544812"/>
            <a:ext cx="6480049" cy="1752601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r">
              <a:spcBef>
                <a:spcPts val="400"/>
              </a:spcBef>
              <a:buClrTx/>
              <a:buSzTx/>
              <a:buNone/>
              <a:defRPr sz="2000"/>
            </a:lvl1pPr>
            <a:lvl2pPr marL="0" indent="457200" algn="r">
              <a:spcBef>
                <a:spcPts val="400"/>
              </a:spcBef>
              <a:buClrTx/>
              <a:buSzTx/>
              <a:buNone/>
              <a:defRPr sz="2000"/>
            </a:lvl2pPr>
            <a:lvl3pPr marL="0" indent="914400" algn="r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 algn="r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 algn="r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bg>
      <p:bgPr>
        <a:gradFill flip="none" rotWithShape="1">
          <a:gsLst>
            <a:gs pos="0">
              <a:srgbClr val="004154"/>
            </a:gs>
            <a:gs pos="30000">
              <a:srgbClr val="004F65"/>
            </a:gs>
            <a:gs pos="100000">
              <a:srgbClr val="5D92B0"/>
            </a:gs>
          </a:gsLst>
          <a:lin ang="130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6"/>
          <p:cNvSpPr/>
          <p:nvPr/>
        </p:nvSpPr>
        <p:spPr>
          <a:xfrm>
            <a:off x="0" y="4752127"/>
            <a:ext cx="9144001" cy="2112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299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12075" y="19571"/>
                  <a:pt x="8437" y="18598"/>
                  <a:pt x="0" y="17299"/>
                </a:cubicBezTo>
                <a:close/>
              </a:path>
            </a:pathLst>
          </a:custGeom>
          <a:solidFill>
            <a:srgbClr val="7B7B7B">
              <a:alpha val="45000"/>
            </a:srgbClr>
          </a:solidFill>
          <a:ln w="12700">
            <a:miter lim="400000"/>
          </a:ln>
          <a:effectLst>
            <a:outerShdw sx="100000" sy="100000" kx="0" ky="0" algn="b" rotWithShape="0" blurRad="50800" dist="44450" dir="1620000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4" name="Freeform 8"/>
          <p:cNvSpPr/>
          <p:nvPr/>
        </p:nvSpPr>
        <p:spPr>
          <a:xfrm>
            <a:off x="6105525" y="0"/>
            <a:ext cx="3038476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45"/>
                </a:moveTo>
                <a:lnTo>
                  <a:pt x="21600" y="21600"/>
                </a:lnTo>
                <a:lnTo>
                  <a:pt x="2302" y="21590"/>
                </a:lnTo>
                <a:cubicBezTo>
                  <a:pt x="14535" y="17833"/>
                  <a:pt x="18147" y="7933"/>
                  <a:pt x="0" y="0"/>
                </a:cubicBezTo>
                <a:lnTo>
                  <a:pt x="21600" y="45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 w="12700">
            <a:miter lim="400000"/>
          </a:ln>
          <a:effectLst>
            <a:outerShdw sx="100000" sy="100000" kx="0" ky="0" algn="b" rotWithShape="0" blurRad="50800" dist="50800" dir="108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5" name="Title Text"/>
          <p:cNvSpPr txBox="1"/>
          <p:nvPr>
            <p:ph type="title"/>
          </p:nvPr>
        </p:nvSpPr>
        <p:spPr>
          <a:xfrm>
            <a:off x="685800" y="3583837"/>
            <a:ext cx="6629400" cy="182636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b="1" sz="4200">
                <a:ln w="5000" cap="flat">
                  <a:solidFill>
                    <a:srgbClr val="4E8BFF"/>
                  </a:solidFill>
                  <a:prstDash val="solid"/>
                  <a:round/>
                </a:ln>
                <a:gradFill flip="none" rotWithShape="1">
                  <a:gsLst>
                    <a:gs pos="0">
                      <a:srgbClr val="81A9FF"/>
                    </a:gs>
                    <a:gs pos="9000">
                      <a:srgbClr val="81A9FF"/>
                    </a:gs>
                    <a:gs pos="52999">
                      <a:srgbClr val="0C589D"/>
                    </a:gs>
                    <a:gs pos="90000">
                      <a:srgbClr val="81A9FF"/>
                    </a:gs>
                    <a:gs pos="100000">
                      <a:srgbClr val="81A9FF"/>
                    </a:gs>
                  </a:gsLst>
                  <a:lin ang="5400000" scaled="0"/>
                </a:gradFill>
                <a:effectLst>
                  <a:outerShdw sx="100000" sy="100000" kx="0" ky="0" algn="b" rotWithShape="0" blurRad="50800" dist="381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6" name="Body Level One…"/>
          <p:cNvSpPr txBox="1"/>
          <p:nvPr>
            <p:ph type="body" sz="quarter" idx="1"/>
          </p:nvPr>
        </p:nvSpPr>
        <p:spPr>
          <a:xfrm>
            <a:off x="685800" y="2485800"/>
            <a:ext cx="6629400" cy="106668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48055">
              <a:spcBef>
                <a:spcPts val="400"/>
              </a:spcBef>
              <a:buClrTx/>
              <a:buSzTx/>
              <a:buNone/>
              <a:defRPr sz="2000"/>
            </a:lvl2pPr>
            <a:lvl3pPr marL="0" indent="749807">
              <a:spcBef>
                <a:spcPts val="400"/>
              </a:spcBef>
              <a:buClrTx/>
              <a:buSzTx/>
              <a:buNone/>
              <a:defRPr sz="2000"/>
            </a:lvl3pPr>
            <a:lvl4pPr marL="0" indent="1042416">
              <a:spcBef>
                <a:spcPts val="400"/>
              </a:spcBef>
              <a:buClrTx/>
              <a:buSzTx/>
              <a:buNone/>
              <a:defRPr sz="2000"/>
            </a:lvl4pPr>
            <a:lvl5pPr marL="0" indent="1307591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5" name="Body Level One…"/>
          <p:cNvSpPr txBox="1"/>
          <p:nvPr>
            <p:ph type="body" sz="half" idx="1"/>
          </p:nvPr>
        </p:nvSpPr>
        <p:spPr>
          <a:xfrm>
            <a:off x="457200" y="1600200"/>
            <a:ext cx="3657600" cy="4525964"/>
          </a:xfrm>
          <a:prstGeom prst="rect">
            <a:avLst/>
          </a:prstGeom>
        </p:spPr>
        <p:txBody>
          <a:bodyPr/>
          <a:lstStyle>
            <a:lvl1pPr marL="420623" indent="-384047">
              <a:spcBef>
                <a:spcPts val="600"/>
              </a:spcBef>
              <a:defRPr sz="2600"/>
            </a:lvl1pPr>
            <a:lvl2pPr marL="772252" indent="-324196">
              <a:spcBef>
                <a:spcPts val="600"/>
              </a:spcBef>
              <a:defRPr sz="2600"/>
            </a:lvl2pPr>
            <a:lvl3pPr marL="1082649" indent="-332841">
              <a:spcBef>
                <a:spcPts val="600"/>
              </a:spcBef>
              <a:defRPr sz="2600"/>
            </a:lvl3pPr>
            <a:lvl4pPr marL="1385824" indent="-343408">
              <a:spcBef>
                <a:spcPts val="600"/>
              </a:spcBef>
              <a:defRPr sz="2600"/>
            </a:lvl4pPr>
            <a:lvl5pPr marL="1571752" indent="-264160">
              <a:spcBef>
                <a:spcPts val="600"/>
              </a:spcBef>
              <a:defRPr sz="2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itle Text"/>
          <p:cNvSpPr txBox="1"/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457201" y="5486400"/>
            <a:ext cx="4040188" cy="838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lvl1pPr>
            <a:lvl2pPr marL="0" indent="448055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lvl2pPr>
            <a:lvl3pPr marL="0" indent="749807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lvl3pPr>
            <a:lvl4pPr marL="0" indent="1042416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lvl4pPr>
            <a:lvl5pPr marL="0" indent="1307591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Text Placeholder 3"/>
          <p:cNvSpPr/>
          <p:nvPr>
            <p:ph type="body" sz="quarter" idx="21"/>
          </p:nvPr>
        </p:nvSpPr>
        <p:spPr>
          <a:xfrm>
            <a:off x="4645026" y="5486400"/>
            <a:ext cx="4041776" cy="8382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500"/>
              </a:spcBef>
              <a:buClrTx/>
              <a:buSzTx/>
              <a:buNone/>
              <a:defRPr b="1" sz="2400">
                <a:solidFill>
                  <a:schemeClr val="accent1"/>
                </a:solidFill>
              </a:defRPr>
            </a:pP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xfrm>
            <a:off x="457200" y="274320"/>
            <a:ext cx="7470648" cy="1143001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/>
          <p:nvPr>
            <p:ph type="title"/>
          </p:nvPr>
        </p:nvSpPr>
        <p:spPr>
          <a:xfrm>
            <a:off x="457200" y="1185528"/>
            <a:ext cx="3200400" cy="730251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b="1" sz="1800">
                <a:solidFill>
                  <a:schemeClr val="accent1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9" name="Body Level One…"/>
          <p:cNvSpPr txBox="1"/>
          <p:nvPr>
            <p:ph type="body" sz="quarter" idx="1"/>
          </p:nvPr>
        </p:nvSpPr>
        <p:spPr>
          <a:xfrm>
            <a:off x="457200" y="214423"/>
            <a:ext cx="2743200" cy="914401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48055">
              <a:spcBef>
                <a:spcPts val="300"/>
              </a:spcBef>
              <a:buClrTx/>
              <a:buSzTx/>
              <a:buNone/>
              <a:defRPr sz="1400"/>
            </a:lvl2pPr>
            <a:lvl3pPr marL="0" indent="749807">
              <a:spcBef>
                <a:spcPts val="300"/>
              </a:spcBef>
              <a:buClrTx/>
              <a:buSzTx/>
              <a:buNone/>
              <a:defRPr sz="1400"/>
            </a:lvl3pPr>
            <a:lvl4pPr marL="0" indent="1042416">
              <a:spcBef>
                <a:spcPts val="300"/>
              </a:spcBef>
              <a:buClrTx/>
              <a:buSzTx/>
              <a:buNone/>
              <a:defRPr sz="1400"/>
            </a:lvl4pPr>
            <a:lvl5pPr marL="0" indent="1307591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0" name="Slide Number"/>
          <p:cNvSpPr txBox="1"/>
          <p:nvPr>
            <p:ph type="sldNum" sz="quarter" idx="2"/>
          </p:nvPr>
        </p:nvSpPr>
        <p:spPr>
          <a:xfrm>
            <a:off x="8764485" y="6651644"/>
            <a:ext cx="153963" cy="135546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 Text"/>
          <p:cNvSpPr txBox="1"/>
          <p:nvPr>
            <p:ph type="title"/>
          </p:nvPr>
        </p:nvSpPr>
        <p:spPr>
          <a:xfrm>
            <a:off x="5556732" y="1705709"/>
            <a:ext cx="3053869" cy="1253809"/>
          </a:xfrm>
          <a:prstGeom prst="rect">
            <a:avLst/>
          </a:prstGeom>
        </p:spPr>
        <p:txBody>
          <a:bodyPr anchor="b"/>
          <a:lstStyle>
            <a:lvl1pPr>
              <a:defRPr b="1" sz="2200">
                <a:solidFill>
                  <a:schemeClr val="accent1"/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8" name="Picture Placeholder 2"/>
          <p:cNvSpPr/>
          <p:nvPr>
            <p:ph type="pic" sz="half" idx="21"/>
          </p:nvPr>
        </p:nvSpPr>
        <p:spPr>
          <a:xfrm>
            <a:off x="1065627" y="1019907"/>
            <a:ext cx="4114801" cy="4114801"/>
          </a:xfrm>
          <a:prstGeom prst="rect">
            <a:avLst/>
          </a:prstGeom>
          <a:ln w="50800">
            <a:solidFill>
              <a:srgbClr val="04617B"/>
            </a:solidFill>
            <a:miter lim="800000"/>
          </a:ln>
          <a:effectLst>
            <a:outerShdw sx="100000" sy="100000" kx="0" ky="0" algn="b" rotWithShape="0" blurRad="152400" dist="345000" dir="5400000">
              <a:srgbClr val="000000">
                <a:alpha val="25000"/>
              </a:srgbClr>
            </a:outerShdw>
          </a:effectLst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9" name="Body Level One…"/>
          <p:cNvSpPr txBox="1"/>
          <p:nvPr>
            <p:ph type="body" sz="quarter" idx="1"/>
          </p:nvPr>
        </p:nvSpPr>
        <p:spPr>
          <a:xfrm>
            <a:off x="5556732" y="2998765"/>
            <a:ext cx="3053868" cy="266348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200"/>
            </a:lvl1pPr>
            <a:lvl2pPr marL="0" indent="448055">
              <a:spcBef>
                <a:spcPts val="200"/>
              </a:spcBef>
              <a:buClrTx/>
              <a:buSzTx/>
              <a:buNone/>
              <a:defRPr sz="1200"/>
            </a:lvl2pPr>
            <a:lvl3pPr marL="0" indent="749807">
              <a:spcBef>
                <a:spcPts val="200"/>
              </a:spcBef>
              <a:buClrTx/>
              <a:buSzTx/>
              <a:buNone/>
              <a:defRPr sz="1200"/>
            </a:lvl3pPr>
            <a:lvl4pPr marL="0" indent="1042416">
              <a:spcBef>
                <a:spcPts val="200"/>
              </a:spcBef>
              <a:buClrTx/>
              <a:buSzTx/>
              <a:buNone/>
              <a:defRPr sz="1200"/>
            </a:lvl4pPr>
            <a:lvl5pPr marL="0" indent="1307591">
              <a:spcBef>
                <a:spcPts val="200"/>
              </a:spcBef>
              <a:buClrTx/>
              <a:buSzTx/>
              <a:buNone/>
              <a:defRPr sz="1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EX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/>
          <p:nvPr>
            <p:ph type="title"/>
          </p:nvPr>
        </p:nvSpPr>
        <p:spPr>
          <a:xfrm>
            <a:off x="457200" y="277811"/>
            <a:ext cx="8229600" cy="974726"/>
          </a:xfrm>
          <a:prstGeom prst="rect">
            <a:avLst/>
          </a:prstGeom>
        </p:spPr>
        <p:txBody>
          <a:bodyPr lIns="91424" tIns="91424" rIns="91424" bIns="91424" anchor="t"/>
          <a:lstStyle/>
          <a:p>
            <a:pPr/>
            <a:r>
              <a:t>Title Text</a:t>
            </a:r>
          </a:p>
        </p:txBody>
      </p:sp>
      <p:sp>
        <p:nvSpPr>
          <p:cNvPr id="98" name="Body Level One…"/>
          <p:cNvSpPr txBox="1"/>
          <p:nvPr>
            <p:ph type="body" idx="1"/>
          </p:nvPr>
        </p:nvSpPr>
        <p:spPr>
          <a:xfrm>
            <a:off x="457200" y="1600200"/>
            <a:ext cx="8229600" cy="4530724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spcBef>
                <a:spcPts val="0"/>
              </a:spcBef>
            </a:lvl1pPr>
            <a:lvl2pPr>
              <a:spcBef>
                <a:spcPts val="0"/>
              </a:spcBef>
            </a:lvl2pPr>
            <a:lvl3pPr>
              <a:spcBef>
                <a:spcPts val="0"/>
              </a:spcBef>
            </a:lvl3pPr>
            <a:lvl4pPr>
              <a:spcBef>
                <a:spcPts val="0"/>
              </a:spcBef>
            </a:lvl4pPr>
            <a:lvl5pPr>
              <a:spcBef>
                <a:spcPts val="0"/>
              </a:spcBef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xfrm>
            <a:off x="8321733" y="6345172"/>
            <a:ext cx="365067" cy="355666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/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90000"/>
              </a:lnSpc>
              <a:defRPr sz="60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7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6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Text"/>
          <p:cNvSpPr txBox="1"/>
          <p:nvPr>
            <p:ph type="title"/>
          </p:nvPr>
        </p:nvSpPr>
        <p:spPr>
          <a:xfrm>
            <a:off x="623887" y="1709738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5" name="Body Level One…"/>
          <p:cNvSpPr txBox="1"/>
          <p:nvPr>
            <p:ph type="body" sz="quarter" idx="1"/>
          </p:nvPr>
        </p:nvSpPr>
        <p:spPr>
          <a:xfrm>
            <a:off x="623887" y="4589462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6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4" name="Body Level One…"/>
          <p:cNvSpPr txBox="1"/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Text"/>
          <p:cNvSpPr txBox="1"/>
          <p:nvPr>
            <p:ph type="title"/>
          </p:nvPr>
        </p:nvSpPr>
        <p:spPr>
          <a:xfrm>
            <a:off x="630237" y="365125"/>
            <a:ext cx="7886701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3" name="Body Level One…"/>
          <p:cNvSpPr txBox="1"/>
          <p:nvPr>
            <p:ph type="body" sz="quarter" idx="1"/>
          </p:nvPr>
        </p:nvSpPr>
        <p:spPr>
          <a:xfrm>
            <a:off x="630237" y="1681163"/>
            <a:ext cx="3868739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4" name="Text Placeholder 4"/>
          <p:cNvSpPr/>
          <p:nvPr>
            <p:ph type="body" sz="quarter" idx="21"/>
          </p:nvPr>
        </p:nvSpPr>
        <p:spPr>
          <a:xfrm>
            <a:off x="4629150" y="1681163"/>
            <a:ext cx="38877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3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Text"/>
          <p:cNvSpPr txBox="1"/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32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8" name="Body Level One…"/>
          <p:cNvSpPr txBox="1"/>
          <p:nvPr>
            <p:ph type="body" sz="half" idx="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19200" indent="-3048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37360" indent="-36576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94560" indent="-36576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9" name="Text Placeholder 3"/>
          <p:cNvSpPr/>
          <p:nvPr>
            <p:ph type="body" sz="quarter" idx="2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itle Text"/>
          <p:cNvSpPr txBox="1"/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32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8" name="Picture Placeholder 2"/>
          <p:cNvSpPr/>
          <p:nvPr>
            <p:ph type="pic" sz="half" idx="2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179" name="Body Level One…"/>
          <p:cNvSpPr txBox="1"/>
          <p:nvPr>
            <p:ph type="body" sz="quarter" idx="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0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Text"/>
          <p:cNvSpPr txBox="1"/>
          <p:nvPr>
            <p:ph type="title"/>
          </p:nvPr>
        </p:nvSpPr>
        <p:spPr>
          <a:xfrm>
            <a:off x="1143000" y="1122362"/>
            <a:ext cx="6858000" cy="238760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90000"/>
              </a:lnSpc>
              <a:defRPr sz="60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8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 algn="ctr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7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8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Text"/>
          <p:cNvSpPr txBox="1"/>
          <p:nvPr>
            <p:ph type="title"/>
          </p:nvPr>
        </p:nvSpPr>
        <p:spPr>
          <a:xfrm>
            <a:off x="623887" y="1709738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60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6" name="Body Level One…"/>
          <p:cNvSpPr txBox="1"/>
          <p:nvPr>
            <p:ph type="body" sz="quarter" idx="1"/>
          </p:nvPr>
        </p:nvSpPr>
        <p:spPr>
          <a:xfrm>
            <a:off x="623887" y="4589462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24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7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5" name="Body Level One…"/>
          <p:cNvSpPr txBox="1"/>
          <p:nvPr>
            <p:ph type="body"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34439" indent="-320039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28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6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Text"/>
          <p:cNvSpPr txBox="1"/>
          <p:nvPr>
            <p:ph type="title"/>
          </p:nvPr>
        </p:nvSpPr>
        <p:spPr>
          <a:xfrm>
            <a:off x="630237" y="365125"/>
            <a:ext cx="7886701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4" name="Body Level One…"/>
          <p:cNvSpPr txBox="1"/>
          <p:nvPr>
            <p:ph type="body" sz="quarter" idx="1"/>
          </p:nvPr>
        </p:nvSpPr>
        <p:spPr>
          <a:xfrm>
            <a:off x="630237" y="1681163"/>
            <a:ext cx="3868739" cy="823913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5" name="Text Placeholder 4"/>
          <p:cNvSpPr/>
          <p:nvPr>
            <p:ph type="body" sz="quarter" idx="21"/>
          </p:nvPr>
        </p:nvSpPr>
        <p:spPr>
          <a:xfrm>
            <a:off x="4629150" y="1681163"/>
            <a:ext cx="38877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b="1" sz="24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26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Title Text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4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4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Text"/>
          <p:cNvSpPr txBox="1"/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32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9" name="Body Level One…"/>
          <p:cNvSpPr txBox="1"/>
          <p:nvPr>
            <p:ph type="body" sz="half" idx="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718457" indent="-261257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1219200" indent="-30480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1737360" indent="-365760">
              <a:lnSpc>
                <a:spcPct val="90000"/>
              </a:lnSpc>
              <a:spcBef>
                <a:spcPts val="1000"/>
              </a:spcBef>
              <a:buClrTx/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2194560" indent="-365760">
              <a:lnSpc>
                <a:spcPct val="90000"/>
              </a:lnSpc>
              <a:spcBef>
                <a:spcPts val="1000"/>
              </a:spcBef>
              <a:buClrTx/>
              <a:buFont typeface="Arial"/>
              <a:buChar char="•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0" name="Text Placeholder 3"/>
          <p:cNvSpPr/>
          <p:nvPr>
            <p:ph type="body" sz="quarter" idx="2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51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Text"/>
          <p:cNvSpPr txBox="1"/>
          <p:nvPr>
            <p:ph type="title"/>
          </p:nvPr>
        </p:nvSpPr>
        <p:spPr>
          <a:xfrm>
            <a:off x="630237" y="457200"/>
            <a:ext cx="2949576" cy="1600200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32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9" name="Picture Placeholder 2"/>
          <p:cNvSpPr/>
          <p:nvPr>
            <p:ph type="pic" sz="half" idx="21"/>
          </p:nvPr>
        </p:nvSpPr>
        <p:spPr>
          <a:xfrm>
            <a:off x="3887787" y="987425"/>
            <a:ext cx="462915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260" name="Body Level One…"/>
          <p:cNvSpPr txBox="1"/>
          <p:nvPr>
            <p:ph type="body" sz="quarter" idx="1"/>
          </p:nvPr>
        </p:nvSpPr>
        <p:spPr>
          <a:xfrm>
            <a:off x="630237" y="2057400"/>
            <a:ext cx="2949576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1000"/>
              </a:spcBef>
              <a:buClrTx/>
              <a:buSzTx/>
              <a:buNone/>
              <a:defRPr sz="16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1" name="Slide Number"/>
          <p:cNvSpPr txBox="1"/>
          <p:nvPr>
            <p:ph type="sldNum" sz="quarter" idx="2"/>
          </p:nvPr>
        </p:nvSpPr>
        <p:spPr>
          <a:xfrm>
            <a:off x="8256726" y="6414760"/>
            <a:ext cx="258624" cy="248305"/>
          </a:xfrm>
          <a:prstGeom prst="rect">
            <a:avLst/>
          </a:prstGeom>
        </p:spPr>
        <p:txBody>
          <a:bodyPr lIns="45719" tIns="45719" rIns="45719" bIns="45719" anchor="ctr"/>
          <a:lstStyle>
            <a:lvl1pPr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4617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/>
          <p:nvPr/>
        </p:nvSpPr>
        <p:spPr>
          <a:xfrm>
            <a:off x="0" y="4752127"/>
            <a:ext cx="9144001" cy="21129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7299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ubicBezTo>
                  <a:pt x="12075" y="19571"/>
                  <a:pt x="8437" y="18598"/>
                  <a:pt x="0" y="17299"/>
                </a:cubicBezTo>
                <a:close/>
              </a:path>
            </a:pathLst>
          </a:custGeom>
          <a:solidFill>
            <a:srgbClr val="7B7B7B">
              <a:alpha val="45000"/>
            </a:srgbClr>
          </a:solidFill>
          <a:ln w="12700">
            <a:miter lim="400000"/>
          </a:ln>
          <a:effectLst>
            <a:outerShdw sx="100000" sy="100000" kx="0" ky="0" algn="b" rotWithShape="0" blurRad="50800" dist="44450" dir="16200000">
              <a:srgbClr val="000000">
                <a:alpha val="3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" name="Freeform 15"/>
          <p:cNvSpPr/>
          <p:nvPr/>
        </p:nvSpPr>
        <p:spPr>
          <a:xfrm>
            <a:off x="7315200" y="0"/>
            <a:ext cx="1828801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57" h="21600" fill="norm" stroke="1" extrusionOk="0">
                <a:moveTo>
                  <a:pt x="19857" y="45"/>
                </a:moveTo>
                <a:lnTo>
                  <a:pt x="19857" y="21600"/>
                </a:lnTo>
                <a:lnTo>
                  <a:pt x="2116" y="21590"/>
                </a:lnTo>
                <a:cubicBezTo>
                  <a:pt x="13363" y="17833"/>
                  <a:pt x="21600" y="8652"/>
                  <a:pt x="0" y="0"/>
                </a:cubicBezTo>
                <a:lnTo>
                  <a:pt x="19857" y="45"/>
                </a:lnTo>
                <a:close/>
              </a:path>
            </a:pathLst>
          </a:custGeom>
          <a:solidFill>
            <a:srgbClr val="5A5A5A">
              <a:alpha val="40000"/>
            </a:srgbClr>
          </a:solidFill>
          <a:ln w="12700">
            <a:miter lim="400000"/>
          </a:ln>
          <a:effectLst>
            <a:outerShdw sx="100000" sy="100000" kx="0" ky="0" algn="b" rotWithShape="0" blurRad="50800" dist="50800" dir="10800000">
              <a:srgbClr val="000000">
                <a:alpha val="45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457200" y="274638"/>
            <a:ext cx="7467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457200" y="1600200"/>
            <a:ext cx="7467600" cy="45259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8761437" y="6651644"/>
            <a:ext cx="153964" cy="13554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000">
                <a:solidFill>
                  <a:srgbClr val="A0B3B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600" u="none">
          <a:solidFill>
            <a:srgbClr val="FFFFFF"/>
          </a:solidFill>
          <a:uFillTx/>
          <a:latin typeface="Franklin Gothic Book"/>
          <a:ea typeface="Franklin Gothic Book"/>
          <a:cs typeface="Franklin Gothic Book"/>
          <a:sym typeface="Franklin Gothic Book"/>
        </a:defRPr>
      </a:lvl9pPr>
    </p:titleStyle>
    <p:bodyStyle>
      <a:lvl1pPr marL="420623" marR="0" indent="-384047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0000"/>
        <a:buFontTx/>
        <a:buChar char="⦿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764579" marR="0" indent="-31652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90000"/>
        <a:buFontTx/>
        <a:buChar char="●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1069847" marR="0" indent="-32004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85000"/>
        <a:buFontTx/>
        <a:buChar char="○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1399032" marR="0" indent="-35661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90000"/>
        <a:buFontTx/>
        <a:buChar char="●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1581911" marR="0" indent="-27431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-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1792223" marR="0" indent="-27431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-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2042159" marR="0" indent="-30479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2299715" marR="0" indent="-34289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▪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2491739" marR="0" indent="-34289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b="0" baseline="0" cap="none" i="0" spc="0" strike="noStrike" sz="3000" u="none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6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le 1"/>
          <p:cNvSpPr txBox="1"/>
          <p:nvPr>
            <p:ph type="title"/>
          </p:nvPr>
        </p:nvSpPr>
        <p:spPr>
          <a:xfrm>
            <a:off x="0" y="304800"/>
            <a:ext cx="9144000" cy="3581400"/>
          </a:xfrm>
          <a:prstGeom prst="rect">
            <a:avLst/>
          </a:prstGeom>
        </p:spPr>
        <p:txBody>
          <a:bodyPr/>
          <a:lstStyle>
            <a:lvl1pPr algn="ctr">
              <a:defRPr b="1" sz="4400">
                <a:latin typeface="Aharoni"/>
                <a:ea typeface="Aharoni"/>
                <a:cs typeface="Aharoni"/>
                <a:sym typeface="Aharoni"/>
              </a:defRPr>
            </a:lvl1pPr>
          </a:lstStyle>
          <a:p>
            <a:pPr/>
            <a:br/>
          </a:p>
        </p:txBody>
      </p:sp>
      <p:sp>
        <p:nvSpPr>
          <p:cNvPr id="271" name="Rectangle 4"/>
          <p:cNvSpPr txBox="1"/>
          <p:nvPr/>
        </p:nvSpPr>
        <p:spPr>
          <a:xfrm>
            <a:off x="1493519" y="2885389"/>
            <a:ext cx="6842762" cy="2743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Sleep Deprivation, Insomnia and </a:t>
            </a:r>
          </a:p>
          <a:p>
            <a:pPr algn="ctr">
              <a:defRPr b="1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Posture</a:t>
            </a:r>
          </a:p>
          <a:p>
            <a:pPr algn="ctr">
              <a:defRPr b="1" sz="40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  <a:p>
            <a:pPr algn="ctr"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“When you maximize your sleep cycle, you </a:t>
            </a:r>
            <a:r>
              <a:rPr u="sng"/>
              <a:t>create more </a:t>
            </a:r>
            <a:r>
              <a:rPr b="1" u="sng"/>
              <a:t>ENERGY</a:t>
            </a:r>
            <a:r>
              <a:rPr u="sng"/>
              <a:t>!</a:t>
            </a:r>
            <a:r>
              <a:t>”</a:t>
            </a:r>
          </a:p>
        </p:txBody>
      </p:sp>
      <p:pic>
        <p:nvPicPr>
          <p:cNvPr id="272" name="Content Placeholder 6" descr="Content Placeholder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9575" y="594464"/>
            <a:ext cx="4505325" cy="14382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87623" y="4343400"/>
            <a:ext cx="5096007" cy="2871789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algn="ctr">
              <a:defRPr sz="4100"/>
            </a:pPr>
            <a:r>
              <a:t>Melatonin?</a:t>
            </a:r>
            <a:br/>
            <a:r>
              <a:rPr sz="2500"/>
              <a:t>The darkness hormone</a:t>
            </a:r>
          </a:p>
        </p:txBody>
      </p:sp>
      <p:pic>
        <p:nvPicPr>
          <p:cNvPr id="27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3176" y="4572000"/>
            <a:ext cx="2284449" cy="228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Picture 14" descr="Picture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43600" y="2697161"/>
            <a:ext cx="4064940" cy="16462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Picture 18" descr="Picture 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76200" y="4343400"/>
            <a:ext cx="3579377" cy="2606811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TextBox 8"/>
          <p:cNvSpPr txBox="1"/>
          <p:nvPr/>
        </p:nvSpPr>
        <p:spPr>
          <a:xfrm>
            <a:off x="579119" y="2133599"/>
            <a:ext cx="4861562" cy="2217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-We’re “diurnal” or “daywalkers”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-Darkness stimulates pineal gland melatonin release 1-2 hours later</a:t>
            </a:r>
          </a:p>
          <a:p>
            <a:pPr>
              <a:defRPr>
                <a:solidFill>
                  <a:srgbClr val="FFFFFF"/>
                </a:solidFill>
              </a:defRPr>
            </a:pPr>
          </a:p>
          <a:p>
            <a:pPr>
              <a:defRPr>
                <a:solidFill>
                  <a:srgbClr val="FFFFFF"/>
                </a:solidFill>
              </a:defRPr>
            </a:pPr>
            <a:r>
              <a:t>-ANY amount of light, even through our eyelids stops the flow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itle 1"/>
          <p:cNvSpPr txBox="1"/>
          <p:nvPr>
            <p:ph type="title"/>
          </p:nvPr>
        </p:nvSpPr>
        <p:spPr>
          <a:xfrm>
            <a:off x="414454" y="914399"/>
            <a:ext cx="8229601" cy="1020764"/>
          </a:xfrm>
          <a:prstGeom prst="rect">
            <a:avLst/>
          </a:prstGeom>
        </p:spPr>
        <p:txBody>
          <a:bodyPr/>
          <a:lstStyle/>
          <a:p>
            <a:pPr algn="ctr" defTabSz="576072">
              <a:defRPr b="1" sz="3024">
                <a:latin typeface="Aharoni"/>
                <a:ea typeface="Aharoni"/>
                <a:cs typeface="Aharoni"/>
                <a:sym typeface="Aharoni"/>
              </a:defRPr>
            </a:pPr>
            <a:r>
              <a:t>Understanding Sleep and </a:t>
            </a:r>
            <a:br/>
            <a:r>
              <a:t>the Circadian Rhythm</a:t>
            </a:r>
          </a:p>
        </p:txBody>
      </p:sp>
      <p:sp>
        <p:nvSpPr>
          <p:cNvPr id="282" name="Content Placeholder 2"/>
          <p:cNvSpPr txBox="1"/>
          <p:nvPr>
            <p:ph type="body" sz="half" idx="1"/>
          </p:nvPr>
        </p:nvSpPr>
        <p:spPr>
          <a:xfrm>
            <a:off x="457200" y="2415765"/>
            <a:ext cx="4114800" cy="4137436"/>
          </a:xfrm>
          <a:prstGeom prst="rect">
            <a:avLst/>
          </a:prstGeom>
        </p:spPr>
        <p:txBody>
          <a:bodyPr/>
          <a:lstStyle/>
          <a:p>
            <a:pPr indent="-420623" defTabSz="841247">
              <a:lnSpc>
                <a:spcPct val="80000"/>
              </a:lnSpc>
              <a:buClrTx/>
              <a:buSzPct val="95000"/>
              <a:buFont typeface="Arial"/>
              <a:buChar char="•"/>
              <a:defRPr sz="2944">
                <a:latin typeface="+mn-lt"/>
                <a:ea typeface="+mn-ea"/>
                <a:cs typeface="+mn-cs"/>
                <a:sym typeface="Calibri"/>
              </a:defRPr>
            </a:pPr>
            <a:r>
              <a:t>Internal body clock</a:t>
            </a:r>
            <a:endParaRPr sz="4232"/>
          </a:p>
          <a:p>
            <a:pPr marL="0" indent="0" defTabSz="841247">
              <a:lnSpc>
                <a:spcPct val="80000"/>
              </a:lnSpc>
              <a:spcBef>
                <a:spcPts val="400"/>
              </a:spcBef>
              <a:buSzTx/>
              <a:buFont typeface="Wingdings 2"/>
              <a:buNone/>
              <a:defRPr sz="4232">
                <a:latin typeface="+mn-lt"/>
                <a:ea typeface="+mn-ea"/>
                <a:cs typeface="+mn-cs"/>
                <a:sym typeface="Calibri"/>
              </a:defRPr>
            </a:pPr>
          </a:p>
          <a:p>
            <a:pPr indent="-420623" defTabSz="841247">
              <a:lnSpc>
                <a:spcPct val="80000"/>
              </a:lnSpc>
              <a:buClrTx/>
              <a:buSzPct val="95000"/>
              <a:buFont typeface="Arial"/>
              <a:buChar char="•"/>
              <a:defRPr sz="2944">
                <a:latin typeface="+mn-lt"/>
                <a:ea typeface="+mn-ea"/>
                <a:cs typeface="+mn-cs"/>
                <a:sym typeface="Calibri"/>
              </a:defRPr>
            </a:pPr>
            <a:r>
              <a:t>Influences when, how much, and how well people sleep</a:t>
            </a:r>
            <a:endParaRPr sz="1932"/>
          </a:p>
          <a:p>
            <a:pPr marL="0" indent="0" defTabSz="841247">
              <a:lnSpc>
                <a:spcPct val="80000"/>
              </a:lnSpc>
              <a:spcBef>
                <a:spcPts val="400"/>
              </a:spcBef>
              <a:buSzTx/>
              <a:buFont typeface="Wingdings 2"/>
              <a:buNone/>
              <a:defRPr sz="4232">
                <a:latin typeface="+mn-lt"/>
                <a:ea typeface="+mn-ea"/>
                <a:cs typeface="+mn-cs"/>
                <a:sym typeface="Calibri"/>
              </a:defRPr>
            </a:pPr>
          </a:p>
          <a:p>
            <a:pPr indent="-420623" defTabSz="841247">
              <a:lnSpc>
                <a:spcPct val="80000"/>
              </a:lnSpc>
              <a:buClrTx/>
              <a:buSzPct val="95000"/>
              <a:buFont typeface="Arial"/>
              <a:buChar char="•"/>
              <a:defRPr sz="2944">
                <a:latin typeface="+mn-lt"/>
                <a:ea typeface="+mn-ea"/>
                <a:cs typeface="+mn-cs"/>
                <a:sym typeface="Calibri"/>
              </a:defRPr>
            </a:pPr>
            <a:r>
              <a:t>“Clock hormones” slowly respond to light and darkness</a:t>
            </a:r>
          </a:p>
        </p:txBody>
      </p:sp>
      <p:pic>
        <p:nvPicPr>
          <p:cNvPr id="28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48200" y="2819400"/>
            <a:ext cx="4114800" cy="2746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8" name="Content Placeholder 2"/>
          <p:cNvSpPr txBox="1"/>
          <p:nvPr>
            <p:ph type="body" idx="1"/>
          </p:nvPr>
        </p:nvSpPr>
        <p:spPr>
          <a:xfrm>
            <a:off x="457200" y="1600201"/>
            <a:ext cx="7467600" cy="45259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8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2400" y="-1621"/>
            <a:ext cx="10390892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Waking up:</a:t>
            </a:r>
          </a:p>
        </p:txBody>
      </p:sp>
      <p:sp>
        <p:nvSpPr>
          <p:cNvPr id="292" name="Content Placeholder 2"/>
          <p:cNvSpPr txBox="1"/>
          <p:nvPr>
            <p:ph type="body" idx="1"/>
          </p:nvPr>
        </p:nvSpPr>
        <p:spPr>
          <a:xfrm>
            <a:off x="436122" y="1257024"/>
            <a:ext cx="7467601" cy="4525963"/>
          </a:xfrm>
          <a:prstGeom prst="rect">
            <a:avLst/>
          </a:prstGeom>
        </p:spPr>
        <p:txBody>
          <a:bodyPr/>
          <a:lstStyle/>
          <a:p>
            <a:pPr/>
            <a:r>
              <a:t>Sunrise</a:t>
            </a:r>
          </a:p>
          <a:p>
            <a:pPr/>
            <a:r>
              <a:t>Cortisol</a:t>
            </a:r>
          </a:p>
          <a:p>
            <a:pPr/>
            <a:r>
              <a:t>Startle</a:t>
            </a:r>
          </a:p>
          <a:p>
            <a:pPr/>
            <a:r>
              <a:t>Red nucleus</a:t>
            </a:r>
          </a:p>
          <a:p>
            <a:pPr/>
            <a:r>
              <a:t>O2 deprivation</a:t>
            </a:r>
          </a:p>
          <a:p>
            <a:pPr/>
            <a:r>
              <a:t>White noise?</a:t>
            </a:r>
          </a:p>
        </p:txBody>
      </p:sp>
      <p:pic>
        <p:nvPicPr>
          <p:cNvPr id="29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1200" y="-5033"/>
            <a:ext cx="3825241" cy="2550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4" name="Picture 10" descr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04800" y="4566661"/>
            <a:ext cx="4023360" cy="26822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11572" y="2514324"/>
            <a:ext cx="6059472" cy="4544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l="0" t="0" r="0" b="7487"/>
          <a:stretch>
            <a:fillRect/>
          </a:stretch>
        </p:blipFill>
        <p:spPr>
          <a:xfrm>
            <a:off x="2139639" y="233513"/>
            <a:ext cx="4885561" cy="6624487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TextBox 1"/>
          <p:cNvSpPr txBox="1"/>
          <p:nvPr/>
        </p:nvSpPr>
        <p:spPr>
          <a:xfrm>
            <a:off x="1018012" y="2667000"/>
            <a:ext cx="2243255" cy="437069"/>
          </a:xfrm>
          <a:prstGeom prst="rect">
            <a:avLst/>
          </a:prstGeom>
          <a:solidFill>
            <a:srgbClr val="0231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Environmental</a:t>
            </a:r>
          </a:p>
        </p:txBody>
      </p:sp>
      <p:sp>
        <p:nvSpPr>
          <p:cNvPr id="299" name="TextBox 4"/>
          <p:cNvSpPr txBox="1"/>
          <p:nvPr/>
        </p:nvSpPr>
        <p:spPr>
          <a:xfrm>
            <a:off x="6438900" y="2667000"/>
            <a:ext cx="1676400" cy="437069"/>
          </a:xfrm>
          <a:prstGeom prst="rect">
            <a:avLst/>
          </a:prstGeom>
          <a:solidFill>
            <a:srgbClr val="0231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Behavioral</a:t>
            </a:r>
          </a:p>
        </p:txBody>
      </p:sp>
      <p:sp>
        <p:nvSpPr>
          <p:cNvPr id="300" name="TextBox 5"/>
          <p:cNvSpPr txBox="1"/>
          <p:nvPr/>
        </p:nvSpPr>
        <p:spPr>
          <a:xfrm>
            <a:off x="6477000" y="5486400"/>
            <a:ext cx="1638300" cy="437069"/>
          </a:xfrm>
          <a:prstGeom prst="rect">
            <a:avLst/>
          </a:prstGeom>
          <a:solidFill>
            <a:srgbClr val="0231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Relaxation</a:t>
            </a:r>
          </a:p>
        </p:txBody>
      </p:sp>
      <p:sp>
        <p:nvSpPr>
          <p:cNvPr id="301" name="TextBox 6"/>
          <p:cNvSpPr txBox="1"/>
          <p:nvPr/>
        </p:nvSpPr>
        <p:spPr>
          <a:xfrm>
            <a:off x="1399012" y="5255564"/>
            <a:ext cx="1862255" cy="1148270"/>
          </a:xfrm>
          <a:prstGeom prst="rect">
            <a:avLst/>
          </a:prstGeom>
          <a:solidFill>
            <a:srgbClr val="02313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Obstructive Sleep  Apnea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ontent Placeholder 5"/>
          <p:cNvSpPr txBox="1"/>
          <p:nvPr>
            <p:ph type="body" sz="half" idx="1"/>
          </p:nvPr>
        </p:nvSpPr>
        <p:spPr>
          <a:xfrm>
            <a:off x="5486400" y="457199"/>
            <a:ext cx="3429000" cy="6161316"/>
          </a:xfrm>
          <a:prstGeom prst="rect">
            <a:avLst/>
          </a:prstGeom>
        </p:spPr>
        <p:txBody>
          <a:bodyPr/>
          <a:lstStyle/>
          <a:p>
            <a:pPr marL="420623" indent="-384047">
              <a:buSzPct val="80000"/>
              <a:buChar char="●"/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pic>
        <p:nvPicPr>
          <p:cNvPr id="30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8200" y="275252"/>
            <a:ext cx="7620000" cy="60493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2200" y="1143000"/>
            <a:ext cx="4419600" cy="44196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09" name="Table 3"/>
          <p:cNvGraphicFramePr/>
          <p:nvPr/>
        </p:nvGraphicFramePr>
        <p:xfrm>
          <a:off x="6858000" y="731519"/>
          <a:ext cx="2133600" cy="2714413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133600"/>
              </a:tblGrid>
              <a:tr h="387773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Hungrier &amp; tend to eat more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More likely to have an accident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Not looking your best or your most approachable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More likely to catch a cold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Losing brain tissue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More likely to get emotional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8777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Less focused and having memory problems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  <p:graphicFrame>
        <p:nvGraphicFramePr>
          <p:cNvPr id="310" name="Table 4"/>
          <p:cNvGraphicFramePr/>
          <p:nvPr/>
        </p:nvGraphicFramePr>
        <p:xfrm>
          <a:off x="152400" y="807719"/>
          <a:ext cx="2133600" cy="291084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1336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  <a:sym typeface="Calibri"/>
                        </a:rPr>
                        <a:t>Stroke risk quadruples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Obesity risk jumps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Risk of some cancers may increase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Diabetes risk goes up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Heart disease risk increases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Sperm count decreases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2000">
                          <a:latin typeface="+mn-lt"/>
                          <a:ea typeface="+mn-ea"/>
                          <a:cs typeface="+mn-cs"/>
                          <a:sym typeface="Calibri"/>
                        </a:rPr>
                        <a:t>Risk of death goes up</a:t>
                      </a:r>
                    </a:p>
                  </a:txBody>
                  <a:tcPr marL="45720" marR="45720" marT="45720" marB="4572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itle 1"/>
          <p:cNvSpPr txBox="1"/>
          <p:nvPr>
            <p:ph type="title"/>
          </p:nvPr>
        </p:nvSpPr>
        <p:spPr>
          <a:xfrm>
            <a:off x="495300" y="-195146"/>
            <a:ext cx="8229600" cy="1143001"/>
          </a:xfrm>
          <a:prstGeom prst="rect">
            <a:avLst/>
          </a:prstGeom>
        </p:spPr>
        <p:txBody>
          <a:bodyPr/>
          <a:lstStyle>
            <a:lvl1pPr>
              <a:defRPr b="1" sz="4000">
                <a:latin typeface="Aharoni"/>
                <a:ea typeface="Aharoni"/>
                <a:cs typeface="Aharoni"/>
                <a:sym typeface="Aharoni"/>
              </a:defRPr>
            </a:lvl1pPr>
          </a:lstStyle>
          <a:p>
            <a:pPr/>
            <a:r>
              <a:t>Black Box Warning: Side Effects</a:t>
            </a:r>
          </a:p>
        </p:txBody>
      </p:sp>
      <p:sp>
        <p:nvSpPr>
          <p:cNvPr id="313" name="Content Placeholder 3"/>
          <p:cNvSpPr txBox="1"/>
          <p:nvPr>
            <p:ph type="body" sz="half" idx="1"/>
          </p:nvPr>
        </p:nvSpPr>
        <p:spPr>
          <a:xfrm>
            <a:off x="683544" y="3890100"/>
            <a:ext cx="7870371" cy="2230514"/>
          </a:xfrm>
          <a:prstGeom prst="rect">
            <a:avLst/>
          </a:prstGeom>
        </p:spPr>
        <p:txBody>
          <a:bodyPr numCol="2"/>
          <a:lstStyle/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Burning or tingling in the hands, arms, feet, or legs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Changes in appetite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Constipation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Diarrhea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Difficulty keeping balance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Dizziness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Drowsiness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Dry mouth or throat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Gas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Headache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Heartburn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Stomach pain or tenderness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Uncontrollable shaking of a part of the body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Unusual dreams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Weakness</a:t>
            </a:r>
          </a:p>
          <a:p>
            <a:pPr marL="365942" indent="-334121" defTabSz="795527">
              <a:spcBef>
                <a:spcPts val="300"/>
              </a:spcBef>
              <a:buClrTx/>
              <a:defRPr sz="1392">
                <a:latin typeface="+mn-lt"/>
                <a:ea typeface="+mn-ea"/>
                <a:cs typeface="+mn-cs"/>
                <a:sym typeface="Calibri"/>
              </a:defRPr>
            </a:pPr>
            <a:r>
              <a:t>Muscle Pain</a:t>
            </a:r>
          </a:p>
        </p:txBody>
      </p:sp>
      <p:sp>
        <p:nvSpPr>
          <p:cNvPr id="314" name="Rectangle 5"/>
          <p:cNvSpPr txBox="1"/>
          <p:nvPr/>
        </p:nvSpPr>
        <p:spPr>
          <a:xfrm>
            <a:off x="702049" y="685799"/>
            <a:ext cx="7833361" cy="3093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b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Ambien, Restoril, Lunesta, Rozerem, Halcion,</a:t>
            </a:r>
          </a:p>
          <a:p>
            <a:pPr marL="285750" indent="-285750">
              <a:buSzPct val="100000"/>
              <a:buFont typeface="Arial"/>
              <a:buChar char="•"/>
              <a:defRPr b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Mixed with anti-anxiety drugs which are extremely addictive, reduce pulse/breathing rate, and cause sleep-walking.</a:t>
            </a:r>
          </a:p>
          <a:p>
            <a:pPr marL="285750" indent="-285750">
              <a:buSzPct val="100000"/>
              <a:buFont typeface="Arial"/>
              <a:buChar char="•"/>
              <a:defRPr b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Warning: </a:t>
            </a:r>
            <a:r>
              <a:rPr u="sng"/>
              <a:t>“Strange Behavior, Abnormal Thinking, Sleep Driving, Sleep Eating, Sleep Shopping”</a:t>
            </a: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FFFFFF"/>
                </a:solidFill>
              </a:defRPr>
            </a:pPr>
          </a:p>
          <a:p>
            <a:pPr marL="285750" indent="-285750">
              <a:buSzPct val="100000"/>
              <a:buFont typeface="Arial"/>
              <a:buChar char="•"/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15" name="Rectangle 7"/>
          <p:cNvSpPr/>
          <p:nvPr/>
        </p:nvSpPr>
        <p:spPr>
          <a:xfrm>
            <a:off x="2537965" y="3040290"/>
            <a:ext cx="4076701" cy="770296"/>
          </a:xfrm>
          <a:prstGeom prst="rect">
            <a:avLst/>
          </a:prstGeom>
          <a:solidFill>
            <a:srgbClr val="000000"/>
          </a:solidFill>
          <a:ln>
            <a:solidFill>
              <a:srgbClr val="FF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pc="300" sz="2400">
                <a:ln w="11430" cap="flat">
                  <a:solidFill>
                    <a:srgbClr val="F3F5FA"/>
                  </a:solidFill>
                  <a:prstDash val="solid"/>
                  <a:miter lim="800000"/>
                </a:ln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According to FDA, these drugs also cause:</a:t>
            </a:r>
          </a:p>
        </p:txBody>
      </p:sp>
      <p:pic>
        <p:nvPicPr>
          <p:cNvPr id="31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45286" y="6187747"/>
            <a:ext cx="470530" cy="467533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TextBox 4"/>
          <p:cNvSpPr txBox="1"/>
          <p:nvPr/>
        </p:nvSpPr>
        <p:spPr>
          <a:xfrm>
            <a:off x="3216647" y="6550222"/>
            <a:ext cx="3519432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/>
            <a:r>
              <a:t>Mirrored Cabinet Question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4"/>
          <p:cNvSpPr txBox="1"/>
          <p:nvPr>
            <p:ph type="title"/>
          </p:nvPr>
        </p:nvSpPr>
        <p:spPr>
          <a:xfrm>
            <a:off x="43545" y="228600"/>
            <a:ext cx="9024257" cy="1066800"/>
          </a:xfrm>
          <a:prstGeom prst="rect">
            <a:avLst/>
          </a:prstGeom>
        </p:spPr>
        <p:txBody>
          <a:bodyPr/>
          <a:lstStyle>
            <a:lvl1pPr algn="ctr">
              <a:defRPr b="1" sz="5400" u="sng">
                <a:solidFill>
                  <a:srgbClr val="FFC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1 out of 3 adults have Insomnia</a:t>
            </a:r>
          </a:p>
        </p:txBody>
      </p:sp>
      <p:sp>
        <p:nvSpPr>
          <p:cNvPr id="320" name="Content Placeholder 5"/>
          <p:cNvSpPr txBox="1"/>
          <p:nvPr>
            <p:ph type="body" sz="half" idx="1"/>
          </p:nvPr>
        </p:nvSpPr>
        <p:spPr>
          <a:xfrm>
            <a:off x="43546" y="1457437"/>
            <a:ext cx="9100454" cy="2514601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buClrTx/>
              <a:buFont typeface="Calibri"/>
              <a:buChar char="•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A disorder that can make it hard to fall asleep, stay asleep or get restful sleep </a:t>
            </a:r>
            <a:endParaRPr sz="2700"/>
          </a:p>
          <a:p>
            <a:pPr marL="0" indent="0">
              <a:spcBef>
                <a:spcPts val="0"/>
              </a:spcBef>
              <a:buSzTx/>
              <a:buFont typeface="Wingdings 2"/>
              <a:buNone/>
              <a:defRPr sz="2800">
                <a:latin typeface="+mn-lt"/>
                <a:ea typeface="+mn-ea"/>
                <a:cs typeface="+mn-cs"/>
                <a:sym typeface="Calibri"/>
              </a:defRPr>
            </a:pPr>
          </a:p>
          <a:p>
            <a:pPr marL="0" indent="0">
              <a:spcBef>
                <a:spcPts val="0"/>
              </a:spcBef>
              <a:buSzTx/>
              <a:buFont typeface="Wingdings 2"/>
              <a:buNone/>
              <a:defRPr sz="2200">
                <a:latin typeface="+mn-lt"/>
                <a:ea typeface="+mn-ea"/>
                <a:cs typeface="+mn-cs"/>
                <a:sym typeface="Calibri"/>
              </a:defRPr>
            </a:pPr>
            <a:r>
              <a:t>2 Types:</a:t>
            </a:r>
            <a:endParaRPr sz="2700"/>
          </a:p>
          <a:p>
            <a:pPr marL="0" indent="0">
              <a:spcBef>
                <a:spcPts val="0"/>
              </a:spcBef>
              <a:buSzTx/>
              <a:buFont typeface="Wingdings 2"/>
              <a:buNone/>
              <a:defRPr b="1" sz="2200" u="sng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Primary Insomnia </a:t>
            </a:r>
            <a:r>
              <a:rPr b="0" u="none">
                <a:solidFill>
                  <a:srgbClr val="FFFFFF"/>
                </a:solidFill>
              </a:rPr>
              <a:t>- </a:t>
            </a:r>
            <a:r>
              <a:rPr u="none">
                <a:solidFill>
                  <a:srgbClr val="FFFFFF"/>
                </a:solidFill>
              </a:rPr>
              <a:t>Related to a 1)Relaxation 2)Behavior 3)Environment</a:t>
            </a:r>
            <a:endParaRPr sz="2700"/>
          </a:p>
          <a:p>
            <a:pPr marL="0" indent="0">
              <a:spcBef>
                <a:spcPts val="0"/>
              </a:spcBef>
              <a:buSzTx/>
              <a:buFont typeface="Wingdings 2"/>
              <a:buNone/>
              <a:defRPr b="1" sz="2200" u="sng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Secondary Insomnia </a:t>
            </a:r>
            <a:r>
              <a:rPr b="0" u="none">
                <a:solidFill>
                  <a:srgbClr val="FFFFFF"/>
                </a:solidFill>
              </a:rPr>
              <a:t>- </a:t>
            </a:r>
            <a:r>
              <a:rPr u="none">
                <a:solidFill>
                  <a:srgbClr val="FFFFFF"/>
                </a:solidFill>
              </a:rPr>
              <a:t>Due to health, </a:t>
            </a:r>
            <a:r>
              <a:rPr>
                <a:solidFill>
                  <a:srgbClr val="FFC000"/>
                </a:solidFill>
              </a:rPr>
              <a:t>Most Common,</a:t>
            </a:r>
            <a:r>
              <a:rPr u="none">
                <a:solidFill>
                  <a:srgbClr val="FFC000"/>
                </a:solidFill>
              </a:rPr>
              <a:t> </a:t>
            </a:r>
            <a:r>
              <a:rPr u="none">
                <a:solidFill>
                  <a:srgbClr val="FFFFFF"/>
                </a:solidFill>
              </a:rPr>
              <a:t>Structural Obstruction</a:t>
            </a:r>
          </a:p>
        </p:txBody>
      </p:sp>
      <p:sp>
        <p:nvSpPr>
          <p:cNvPr id="321" name="Content Placeholder 3"/>
          <p:cNvSpPr txBox="1"/>
          <p:nvPr/>
        </p:nvSpPr>
        <p:spPr>
          <a:xfrm>
            <a:off x="45719" y="3961153"/>
            <a:ext cx="3947162" cy="2697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lvl="2" marL="1143000" indent="-2286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Asthma</a:t>
            </a:r>
          </a:p>
          <a:p>
            <a:pPr lvl="2" marL="1143000" indent="-2286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Allergies</a:t>
            </a:r>
          </a:p>
          <a:p>
            <a:pPr lvl="2" marL="1143000" indent="-2286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Depression</a:t>
            </a:r>
          </a:p>
          <a:p>
            <a:pPr lvl="2" marL="1143000" indent="-2286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Heart burn</a:t>
            </a:r>
          </a:p>
          <a:p>
            <a:pPr lvl="2" marL="1143000" indent="-2286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Joint Pain</a:t>
            </a:r>
          </a:p>
        </p:txBody>
      </p:sp>
      <p:sp>
        <p:nvSpPr>
          <p:cNvPr id="322" name="Content Placeholder 6"/>
          <p:cNvSpPr txBox="1"/>
          <p:nvPr/>
        </p:nvSpPr>
        <p:spPr>
          <a:xfrm>
            <a:off x="3017519" y="3972038"/>
            <a:ext cx="3261362" cy="2779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Headaches</a:t>
            </a:r>
            <a:endParaRPr sz="3200"/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Low Back Pain</a:t>
            </a:r>
            <a:endParaRPr sz="3200"/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Stress</a:t>
            </a:r>
            <a:endParaRPr sz="3200"/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Numbness/Tingling</a:t>
            </a:r>
            <a:endParaRPr sz="3200"/>
          </a:p>
          <a:p>
            <a:pPr marL="342900" indent="-342900">
              <a:spcBef>
                <a:spcPts val="5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Medications</a:t>
            </a:r>
            <a:endParaRPr sz="3200"/>
          </a:p>
        </p:txBody>
      </p:sp>
      <p:pic>
        <p:nvPicPr>
          <p:cNvPr id="32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76258" y="4059123"/>
            <a:ext cx="3048001" cy="20283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Screenshot 2026-10-21 at 8.50.10 AM.png" descr="Screenshot 2026-10-21 at 8.50.10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828" y="-1"/>
            <a:ext cx="7763974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250">
        <p:fade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31" name="Screenshot 2026-10-21 at 8.53.29 AM.png" descr="Screenshot 2026-10-21 at 8.53.2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6624" y="-1"/>
            <a:ext cx="6428752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35" name="Screenshot 2026-10-21 at 8.53.43 AM.png" descr="Screenshot 2026-10-21 at 8.53.43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550" y="996949"/>
            <a:ext cx="8470901" cy="4864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241"/>
          <p:cNvSpPr txBox="1"/>
          <p:nvPr>
            <p:ph type="title"/>
          </p:nvPr>
        </p:nvSpPr>
        <p:spPr>
          <a:xfrm>
            <a:off x="449317" y="381000"/>
            <a:ext cx="8229601" cy="974725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5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Today’s Offer…</a:t>
            </a:r>
          </a:p>
        </p:txBody>
      </p:sp>
      <p:pic>
        <p:nvPicPr>
          <p:cNvPr id="338" name="Shape 242" descr="Shape 24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6400" y="1600200"/>
            <a:ext cx="3421080" cy="2684785"/>
          </a:xfrm>
          <a:prstGeom prst="rect">
            <a:avLst/>
          </a:prstGeom>
          <a:ln w="12700">
            <a:miter lim="400000"/>
          </a:ln>
        </p:spPr>
      </p:pic>
      <p:sp>
        <p:nvSpPr>
          <p:cNvPr id="339" name="Shape 244"/>
          <p:cNvSpPr txBox="1"/>
          <p:nvPr/>
        </p:nvSpPr>
        <p:spPr>
          <a:xfrm>
            <a:off x="495042" y="1284823"/>
            <a:ext cx="4632951" cy="3711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Clr>
                <a:srgbClr val="F49100"/>
              </a:buClr>
              <a:buSzPct val="90000"/>
              <a:buFont typeface="Georgia"/>
              <a:buChar char="●"/>
              <a:defRPr b="1" sz="2600" u="sng">
                <a:solidFill>
                  <a:srgbClr val="FFC000"/>
                </a:solidFill>
              </a:defRPr>
            </a:pPr>
            <a:r>
              <a:t>Today only</a:t>
            </a:r>
            <a:r>
              <a:rPr b="0" u="none"/>
              <a:t> </a:t>
            </a:r>
            <a:r>
              <a:rPr b="0" u="none">
                <a:solidFill>
                  <a:srgbClr val="FFFFFF"/>
                </a:solidFill>
              </a:rPr>
              <a:t>we are offering a complete exam, 1 set of x-rays as needed, and consultation. </a:t>
            </a:r>
            <a:endParaRPr>
              <a:solidFill>
                <a:srgbClr val="FFFFFF"/>
              </a:solidFill>
            </a:endParaRP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buClr>
                <a:srgbClr val="F49100"/>
              </a:buClr>
              <a:buSzPct val="90000"/>
              <a:buFont typeface="Georgia"/>
              <a:buChar char="●"/>
              <a:defRPr sz="2600">
                <a:solidFill>
                  <a:srgbClr val="FFFFFF"/>
                </a:solidFill>
              </a:defRPr>
            </a:pPr>
            <a:r>
              <a:t>This offer is good for family members, </a:t>
            </a:r>
            <a:r>
              <a:rPr u="sng"/>
              <a:t>spouses</a:t>
            </a:r>
            <a:r>
              <a:t>, and co-workers not in attendance, but appointments must be made </a:t>
            </a:r>
            <a:r>
              <a:rPr b="1"/>
              <a:t>today</a:t>
            </a:r>
            <a:r>
              <a:t>.</a:t>
            </a:r>
          </a:p>
        </p:txBody>
      </p:sp>
      <p:sp>
        <p:nvSpPr>
          <p:cNvPr id="340" name="Rectangle 1"/>
          <p:cNvSpPr txBox="1"/>
          <p:nvPr/>
        </p:nvSpPr>
        <p:spPr>
          <a:xfrm>
            <a:off x="393368" y="5285254"/>
            <a:ext cx="7369154" cy="1614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500"/>
              </a:spcBef>
              <a:defRPr sz="3200" u="sng">
                <a:solidFill>
                  <a:srgbClr val="FFFFFF"/>
                </a:solidFill>
              </a:defRPr>
            </a:pPr>
            <a:r>
              <a:t>Non Medicare - $20 offer Today Only!!</a:t>
            </a:r>
          </a:p>
          <a:p>
            <a:pPr>
              <a:spcBef>
                <a:spcPts val="500"/>
              </a:spcBef>
              <a:defRPr sz="3200" u="sng">
                <a:solidFill>
                  <a:srgbClr val="FFFFFF"/>
                </a:solidFill>
              </a:defRPr>
            </a:pPr>
            <a:r>
              <a:t>Medicare - $100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chnic">
  <a:themeElements>
    <a:clrScheme name="Technic">
      <a:dk1>
        <a:srgbClr val="000000"/>
      </a:dk1>
      <a:lt1>
        <a:srgbClr val="04617B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Technic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chnic">
  <a:themeElements>
    <a:clrScheme name="Technic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Technic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