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84" r:id="rId3"/>
    <p:sldId id="285" r:id="rId4"/>
    <p:sldId id="286" r:id="rId5"/>
    <p:sldId id="289" r:id="rId6"/>
    <p:sldId id="290" r:id="rId7"/>
    <p:sldId id="291" r:id="rId8"/>
    <p:sldId id="294" r:id="rId9"/>
    <p:sldId id="295" r:id="rId10"/>
    <p:sldId id="296" r:id="rId11"/>
    <p:sldId id="297" r:id="rId12"/>
    <p:sldId id="298" r:id="rId13"/>
    <p:sldId id="299" r:id="rId14"/>
    <p:sldId id="300" r:id="rId15"/>
    <p:sldId id="28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F1FF"/>
    <a:srgbClr val="DE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6EC8A9-F45E-4B69-B52F-499B1930F479}" v="1" dt="2026-06-16T16:51:54.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58"/>
  </p:normalViewPr>
  <p:slideViewPr>
    <p:cSldViewPr snapToGrid="0">
      <p:cViewPr varScale="1">
        <p:scale>
          <a:sx n="120" d="100"/>
          <a:sy n="120" d="100"/>
        </p:scale>
        <p:origin x="77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7A846A-1EDB-4A76-8F4C-07A6C679A245}" type="doc">
      <dgm:prSet loTypeId="urn:microsoft.com/office/officeart/2005/8/layout/list1" loCatId="list" qsTypeId="urn:microsoft.com/office/officeart/2005/8/quickstyle/simple1#2" qsCatId="simple" csTypeId="urn:microsoft.com/office/officeart/2005/8/colors/colorful1#1" csCatId="colorful" phldr="1"/>
      <dgm:spPr/>
      <dgm:t>
        <a:bodyPr/>
        <a:lstStyle/>
        <a:p>
          <a:endParaRPr lang="en-US"/>
        </a:p>
      </dgm:t>
    </dgm:pt>
    <dgm:pt modelId="{EDBF6953-6F0F-4EDC-9DB2-5B00AFDE5552}">
      <dgm:prSet/>
      <dgm:spPr/>
      <dgm:t>
        <a:bodyPr/>
        <a:lstStyle/>
        <a:p>
          <a:r>
            <a:rPr lang="en-US" dirty="0"/>
            <a:t>Baptist Beaumont</a:t>
          </a:r>
        </a:p>
      </dgm:t>
    </dgm:pt>
    <dgm:pt modelId="{0F12E43D-8E70-4C75-91D1-12EB881F457F}" type="parTrans" cxnId="{FFD0DC67-6C49-4929-99CE-1FDC90C549BE}">
      <dgm:prSet/>
      <dgm:spPr/>
      <dgm:t>
        <a:bodyPr/>
        <a:lstStyle/>
        <a:p>
          <a:endParaRPr lang="en-US"/>
        </a:p>
      </dgm:t>
    </dgm:pt>
    <dgm:pt modelId="{0A35880F-AFF8-4FE4-89D4-588BB6A9E754}" type="sibTrans" cxnId="{FFD0DC67-6C49-4929-99CE-1FDC90C549BE}">
      <dgm:prSet/>
      <dgm:spPr/>
      <dgm:t>
        <a:bodyPr/>
        <a:lstStyle/>
        <a:p>
          <a:endParaRPr lang="en-US"/>
        </a:p>
      </dgm:t>
    </dgm:pt>
    <dgm:pt modelId="{ACB3F6FD-B1E9-4A16-8B74-1518E25DDBAC}">
      <dgm:prSet/>
      <dgm:spPr/>
      <dgm:t>
        <a:bodyPr/>
        <a:lstStyle/>
        <a:p>
          <a:r>
            <a:rPr lang="en-US" dirty="0"/>
            <a:t>Maternal:  Rebekah Landry, Mallory Defee</a:t>
          </a:r>
        </a:p>
      </dgm:t>
    </dgm:pt>
    <dgm:pt modelId="{C8905182-1C54-40E7-8C36-23BFC425B9AD}" type="parTrans" cxnId="{83847CE8-D3EC-40C9-85D4-D5C9736BF099}">
      <dgm:prSet/>
      <dgm:spPr/>
      <dgm:t>
        <a:bodyPr/>
        <a:lstStyle/>
        <a:p>
          <a:endParaRPr lang="en-US"/>
        </a:p>
      </dgm:t>
    </dgm:pt>
    <dgm:pt modelId="{272C75A5-82EC-4280-8693-2A29E906691F}" type="sibTrans" cxnId="{83847CE8-D3EC-40C9-85D4-D5C9736BF099}">
      <dgm:prSet/>
      <dgm:spPr/>
      <dgm:t>
        <a:bodyPr/>
        <a:lstStyle/>
        <a:p>
          <a:endParaRPr lang="en-US"/>
        </a:p>
      </dgm:t>
    </dgm:pt>
    <dgm:pt modelId="{EA6FF085-3B85-40EB-AD6A-49C0A1D62AFF}">
      <dgm:prSet/>
      <dgm:spPr/>
      <dgm:t>
        <a:bodyPr/>
        <a:lstStyle/>
        <a:p>
          <a:r>
            <a:rPr lang="en-US" dirty="0"/>
            <a:t>Neonatal:  Amie Coble  </a:t>
          </a:r>
        </a:p>
      </dgm:t>
    </dgm:pt>
    <dgm:pt modelId="{64B914D2-E7D2-439D-A021-9EFE28B337A8}" type="parTrans" cxnId="{8175EF0B-3930-4070-9BAD-9F67368C6F6C}">
      <dgm:prSet/>
      <dgm:spPr/>
      <dgm:t>
        <a:bodyPr/>
        <a:lstStyle/>
        <a:p>
          <a:endParaRPr lang="en-US"/>
        </a:p>
      </dgm:t>
    </dgm:pt>
    <dgm:pt modelId="{D6874FE2-C329-47A1-8FED-47E2EA10022D}" type="sibTrans" cxnId="{8175EF0B-3930-4070-9BAD-9F67368C6F6C}">
      <dgm:prSet/>
      <dgm:spPr/>
      <dgm:t>
        <a:bodyPr/>
        <a:lstStyle/>
        <a:p>
          <a:endParaRPr lang="en-US"/>
        </a:p>
      </dgm:t>
    </dgm:pt>
    <dgm:pt modelId="{DA65F5EA-8B6B-49AB-A235-42A7C66C2E35}">
      <dgm:prSet/>
      <dgm:spPr/>
      <dgm:t>
        <a:bodyPr/>
        <a:lstStyle/>
        <a:p>
          <a:r>
            <a:rPr lang="en-US" dirty="0"/>
            <a:t>Christus St. Elizabeth</a:t>
          </a:r>
        </a:p>
      </dgm:t>
    </dgm:pt>
    <dgm:pt modelId="{BA7352D9-61AF-4459-A358-AE027CF2DD02}" type="parTrans" cxnId="{4D017C9C-211A-4431-B787-222E4DDC3BC0}">
      <dgm:prSet/>
      <dgm:spPr/>
      <dgm:t>
        <a:bodyPr/>
        <a:lstStyle/>
        <a:p>
          <a:endParaRPr lang="en-US"/>
        </a:p>
      </dgm:t>
    </dgm:pt>
    <dgm:pt modelId="{5BF1B45B-B132-4FA8-9E72-2AB742840A09}" type="sibTrans" cxnId="{4D017C9C-211A-4431-B787-222E4DDC3BC0}">
      <dgm:prSet/>
      <dgm:spPr/>
      <dgm:t>
        <a:bodyPr/>
        <a:lstStyle/>
        <a:p>
          <a:endParaRPr lang="en-US"/>
        </a:p>
      </dgm:t>
    </dgm:pt>
    <dgm:pt modelId="{903353D9-B578-480F-ADA8-8A4E7F252EDA}">
      <dgm:prSet/>
      <dgm:spPr/>
      <dgm:t>
        <a:bodyPr/>
        <a:lstStyle/>
        <a:p>
          <a:r>
            <a:rPr lang="en-US" dirty="0"/>
            <a:t>Maternal:  April Waguespack  </a:t>
          </a:r>
        </a:p>
      </dgm:t>
    </dgm:pt>
    <dgm:pt modelId="{12D2A603-1B1F-4925-B1AD-111CD3DF8CE2}" type="parTrans" cxnId="{7745E9C8-C68F-4746-82B0-1BDD7E3902A7}">
      <dgm:prSet/>
      <dgm:spPr/>
      <dgm:t>
        <a:bodyPr/>
        <a:lstStyle/>
        <a:p>
          <a:endParaRPr lang="en-US"/>
        </a:p>
      </dgm:t>
    </dgm:pt>
    <dgm:pt modelId="{B45BD02F-682E-47D4-860C-9121284897DF}" type="sibTrans" cxnId="{7745E9C8-C68F-4746-82B0-1BDD7E3902A7}">
      <dgm:prSet/>
      <dgm:spPr/>
      <dgm:t>
        <a:bodyPr/>
        <a:lstStyle/>
        <a:p>
          <a:endParaRPr lang="en-US"/>
        </a:p>
      </dgm:t>
    </dgm:pt>
    <dgm:pt modelId="{DA24C110-4A8B-4E04-8B0F-03BB795DA904}">
      <dgm:prSet/>
      <dgm:spPr/>
      <dgm:t>
        <a:bodyPr/>
        <a:lstStyle/>
        <a:p>
          <a:r>
            <a:rPr lang="en-US" dirty="0"/>
            <a:t>Neonatal:  Kelli Huebel </a:t>
          </a:r>
        </a:p>
      </dgm:t>
    </dgm:pt>
    <dgm:pt modelId="{FA4022A2-C9F9-4776-B986-4F043CB88813}" type="parTrans" cxnId="{13C8C509-87F1-4002-931C-6C3A98CFE966}">
      <dgm:prSet/>
      <dgm:spPr/>
      <dgm:t>
        <a:bodyPr/>
        <a:lstStyle/>
        <a:p>
          <a:endParaRPr lang="en-US"/>
        </a:p>
      </dgm:t>
    </dgm:pt>
    <dgm:pt modelId="{C9DD0F26-2331-465A-AA05-9208CE57CA89}" type="sibTrans" cxnId="{13C8C509-87F1-4002-931C-6C3A98CFE966}">
      <dgm:prSet/>
      <dgm:spPr/>
      <dgm:t>
        <a:bodyPr/>
        <a:lstStyle/>
        <a:p>
          <a:endParaRPr lang="en-US"/>
        </a:p>
      </dgm:t>
    </dgm:pt>
    <dgm:pt modelId="{D78ADB57-1578-4989-8642-C7129B6DC621}">
      <dgm:prSet/>
      <dgm:spPr/>
      <dgm:t>
        <a:bodyPr/>
        <a:lstStyle/>
        <a:p>
          <a:r>
            <a:rPr lang="en-US" b="1" dirty="0"/>
            <a:t>Medical Center of SE Texas- **OB Services suspended May 1.2026</a:t>
          </a:r>
        </a:p>
      </dgm:t>
    </dgm:pt>
    <dgm:pt modelId="{89FCAEFE-C419-4958-A4A1-91422770C968}" type="parTrans" cxnId="{7A645AEA-E5EE-43BA-B1E2-0CC9A16C6196}">
      <dgm:prSet/>
      <dgm:spPr/>
      <dgm:t>
        <a:bodyPr/>
        <a:lstStyle/>
        <a:p>
          <a:endParaRPr lang="en-US"/>
        </a:p>
      </dgm:t>
    </dgm:pt>
    <dgm:pt modelId="{903E09B1-F2AE-4F81-8CCF-89E4EC03FB45}" type="sibTrans" cxnId="{7A645AEA-E5EE-43BA-B1E2-0CC9A16C6196}">
      <dgm:prSet/>
      <dgm:spPr/>
      <dgm:t>
        <a:bodyPr/>
        <a:lstStyle/>
        <a:p>
          <a:endParaRPr lang="en-US"/>
        </a:p>
      </dgm:t>
    </dgm:pt>
    <dgm:pt modelId="{719F5C58-2A57-4AD0-B273-287C6688F201}">
      <dgm:prSet/>
      <dgm:spPr/>
      <dgm:t>
        <a:bodyPr/>
        <a:lstStyle/>
        <a:p>
          <a:r>
            <a:rPr lang="en-US" b="0" dirty="0"/>
            <a:t>Maternal: </a:t>
          </a:r>
        </a:p>
      </dgm:t>
    </dgm:pt>
    <dgm:pt modelId="{DE39F0B2-3B28-4948-9EC9-CC115C81066F}" type="parTrans" cxnId="{D682BC1D-AEA1-4A3B-9B9B-F80C582CD718}">
      <dgm:prSet/>
      <dgm:spPr/>
      <dgm:t>
        <a:bodyPr/>
        <a:lstStyle/>
        <a:p>
          <a:endParaRPr lang="en-US"/>
        </a:p>
      </dgm:t>
    </dgm:pt>
    <dgm:pt modelId="{ECA7B774-881B-47CC-B9DB-2E11355C5A14}" type="sibTrans" cxnId="{D682BC1D-AEA1-4A3B-9B9B-F80C582CD718}">
      <dgm:prSet/>
      <dgm:spPr/>
      <dgm:t>
        <a:bodyPr/>
        <a:lstStyle/>
        <a:p>
          <a:endParaRPr lang="en-US"/>
        </a:p>
      </dgm:t>
    </dgm:pt>
    <dgm:pt modelId="{BDFA6598-6E28-484D-9017-3BCAA232F3AA}">
      <dgm:prSet/>
      <dgm:spPr/>
      <dgm:t>
        <a:bodyPr/>
        <a:lstStyle/>
        <a:p>
          <a:r>
            <a:rPr lang="en-US" b="0"/>
            <a:t>Neonatal: </a:t>
          </a:r>
        </a:p>
      </dgm:t>
    </dgm:pt>
    <dgm:pt modelId="{C1F9705C-26C2-4A86-9266-A373B42A168A}" type="parTrans" cxnId="{18F318D5-DADF-45C0-A6F6-98B5A723F42B}">
      <dgm:prSet/>
      <dgm:spPr/>
      <dgm:t>
        <a:bodyPr/>
        <a:lstStyle/>
        <a:p>
          <a:endParaRPr lang="en-US"/>
        </a:p>
      </dgm:t>
    </dgm:pt>
    <dgm:pt modelId="{3E8CD641-3120-4059-B2EC-03EABD645C77}" type="sibTrans" cxnId="{18F318D5-DADF-45C0-A6F6-98B5A723F42B}">
      <dgm:prSet/>
      <dgm:spPr/>
      <dgm:t>
        <a:bodyPr/>
        <a:lstStyle/>
        <a:p>
          <a:endParaRPr lang="en-US"/>
        </a:p>
      </dgm:t>
    </dgm:pt>
    <dgm:pt modelId="{58F4FF28-C9F8-4FDD-8E41-EF30EFB7B45E}">
      <dgm:prSet/>
      <dgm:spPr/>
      <dgm:t>
        <a:bodyPr/>
        <a:lstStyle/>
        <a:p>
          <a:r>
            <a:rPr lang="en-US"/>
            <a:t>UTMB Angleton Danbury</a:t>
          </a:r>
        </a:p>
      </dgm:t>
    </dgm:pt>
    <dgm:pt modelId="{FD8DDF1F-E5F5-4822-898B-120C1294AE08}" type="parTrans" cxnId="{D9F50437-34D2-4137-9272-78DA71764C58}">
      <dgm:prSet/>
      <dgm:spPr/>
      <dgm:t>
        <a:bodyPr/>
        <a:lstStyle/>
        <a:p>
          <a:endParaRPr lang="en-US"/>
        </a:p>
      </dgm:t>
    </dgm:pt>
    <dgm:pt modelId="{29650C0A-9284-49E5-92DD-413D5D491E14}" type="sibTrans" cxnId="{D9F50437-34D2-4137-9272-78DA71764C58}">
      <dgm:prSet/>
      <dgm:spPr/>
      <dgm:t>
        <a:bodyPr/>
        <a:lstStyle/>
        <a:p>
          <a:endParaRPr lang="en-US"/>
        </a:p>
      </dgm:t>
    </dgm:pt>
    <dgm:pt modelId="{E9CC4EA7-19BB-455A-86FB-26A2B2BB4C39}">
      <dgm:prSet/>
      <dgm:spPr/>
      <dgm:t>
        <a:bodyPr/>
        <a:lstStyle/>
        <a:p>
          <a:r>
            <a:rPr lang="en-US" dirty="0"/>
            <a:t>Maternal:  Casi Delacruz  </a:t>
          </a:r>
        </a:p>
      </dgm:t>
    </dgm:pt>
    <dgm:pt modelId="{861ED325-45A3-4E0B-9C05-4A73F744A53D}" type="parTrans" cxnId="{482B4F25-C447-45A4-BE05-8828AEC446C4}">
      <dgm:prSet/>
      <dgm:spPr/>
      <dgm:t>
        <a:bodyPr/>
        <a:lstStyle/>
        <a:p>
          <a:endParaRPr lang="en-US"/>
        </a:p>
      </dgm:t>
    </dgm:pt>
    <dgm:pt modelId="{E8CF5B34-2D1A-4E3A-9317-0F81F4B77649}" type="sibTrans" cxnId="{482B4F25-C447-45A4-BE05-8828AEC446C4}">
      <dgm:prSet/>
      <dgm:spPr/>
      <dgm:t>
        <a:bodyPr/>
        <a:lstStyle/>
        <a:p>
          <a:endParaRPr lang="en-US"/>
        </a:p>
      </dgm:t>
    </dgm:pt>
    <dgm:pt modelId="{29D8F9F9-EAFC-4525-B320-9B1E991858B0}">
      <dgm:prSet/>
      <dgm:spPr/>
      <dgm:t>
        <a:bodyPr/>
        <a:lstStyle/>
        <a:p>
          <a:r>
            <a:rPr lang="en-US" dirty="0"/>
            <a:t>Neonatal:  Casi Delacruz</a:t>
          </a:r>
        </a:p>
      </dgm:t>
    </dgm:pt>
    <dgm:pt modelId="{98D8FCC4-E760-4ADB-A704-C3DEEF1E2CCF}" type="parTrans" cxnId="{92F85BE1-AEAC-4F68-AD4F-A4FFE771D7AE}">
      <dgm:prSet/>
      <dgm:spPr/>
      <dgm:t>
        <a:bodyPr/>
        <a:lstStyle/>
        <a:p>
          <a:endParaRPr lang="en-US"/>
        </a:p>
      </dgm:t>
    </dgm:pt>
    <dgm:pt modelId="{98D7B0B4-1C6B-4C42-A353-89C96440F375}" type="sibTrans" cxnId="{92F85BE1-AEAC-4F68-AD4F-A4FFE771D7AE}">
      <dgm:prSet/>
      <dgm:spPr/>
      <dgm:t>
        <a:bodyPr/>
        <a:lstStyle/>
        <a:p>
          <a:endParaRPr lang="en-US"/>
        </a:p>
      </dgm:t>
    </dgm:pt>
    <dgm:pt modelId="{F758D88C-06C2-4777-912E-DAB810B70943}">
      <dgm:prSet/>
      <dgm:spPr/>
      <dgm:t>
        <a:bodyPr/>
        <a:lstStyle/>
        <a:p>
          <a:r>
            <a:rPr lang="en-US"/>
            <a:t>UTMB Galveston</a:t>
          </a:r>
        </a:p>
      </dgm:t>
    </dgm:pt>
    <dgm:pt modelId="{8FA9B589-9D86-4351-8771-23ED53A203BD}" type="parTrans" cxnId="{B466D1B5-0799-4A97-A472-53F35535BA05}">
      <dgm:prSet/>
      <dgm:spPr/>
      <dgm:t>
        <a:bodyPr/>
        <a:lstStyle/>
        <a:p>
          <a:endParaRPr lang="en-US"/>
        </a:p>
      </dgm:t>
    </dgm:pt>
    <dgm:pt modelId="{9ED98A4E-A981-47E9-976A-BFA6B38A32D3}" type="sibTrans" cxnId="{B466D1B5-0799-4A97-A472-53F35535BA05}">
      <dgm:prSet/>
      <dgm:spPr/>
      <dgm:t>
        <a:bodyPr/>
        <a:lstStyle/>
        <a:p>
          <a:endParaRPr lang="en-US"/>
        </a:p>
      </dgm:t>
    </dgm:pt>
    <dgm:pt modelId="{240B9FAE-6996-4D6A-8782-38A67CE144F0}">
      <dgm:prSet/>
      <dgm:spPr/>
      <dgm:t>
        <a:bodyPr/>
        <a:lstStyle/>
        <a:p>
          <a:r>
            <a:rPr lang="en-US" dirty="0"/>
            <a:t>Maternal:  Kim Stewart </a:t>
          </a:r>
        </a:p>
      </dgm:t>
    </dgm:pt>
    <dgm:pt modelId="{E30E9131-CCFA-4975-ADB5-926333271ED4}" type="parTrans" cxnId="{872849C7-4F97-4990-8CB1-207D9F2E8911}">
      <dgm:prSet/>
      <dgm:spPr/>
      <dgm:t>
        <a:bodyPr/>
        <a:lstStyle/>
        <a:p>
          <a:endParaRPr lang="en-US"/>
        </a:p>
      </dgm:t>
    </dgm:pt>
    <dgm:pt modelId="{459A6645-9C63-4F29-8133-2E3C747E1EEC}" type="sibTrans" cxnId="{872849C7-4F97-4990-8CB1-207D9F2E8911}">
      <dgm:prSet/>
      <dgm:spPr/>
      <dgm:t>
        <a:bodyPr/>
        <a:lstStyle/>
        <a:p>
          <a:endParaRPr lang="en-US"/>
        </a:p>
      </dgm:t>
    </dgm:pt>
    <dgm:pt modelId="{EDAF491D-0F4E-4130-B5BA-483D45838B42}">
      <dgm:prSet/>
      <dgm:spPr/>
      <dgm:t>
        <a:bodyPr/>
        <a:lstStyle/>
        <a:p>
          <a:r>
            <a:rPr lang="en-US" dirty="0"/>
            <a:t>Neonatal:  Amy Shapley  </a:t>
          </a:r>
        </a:p>
      </dgm:t>
    </dgm:pt>
    <dgm:pt modelId="{5D0745DE-4EA8-42CB-A614-F5F7DBBCDCD9}" type="parTrans" cxnId="{C6231B0C-7481-423A-AA71-A59363D77123}">
      <dgm:prSet/>
      <dgm:spPr/>
      <dgm:t>
        <a:bodyPr/>
        <a:lstStyle/>
        <a:p>
          <a:endParaRPr lang="en-US"/>
        </a:p>
      </dgm:t>
    </dgm:pt>
    <dgm:pt modelId="{65939965-11A7-4955-97D1-C8CB80995BDB}" type="sibTrans" cxnId="{C6231B0C-7481-423A-AA71-A59363D77123}">
      <dgm:prSet/>
      <dgm:spPr/>
      <dgm:t>
        <a:bodyPr/>
        <a:lstStyle/>
        <a:p>
          <a:endParaRPr lang="en-US"/>
        </a:p>
      </dgm:t>
    </dgm:pt>
    <dgm:pt modelId="{CF34BBC1-8898-487A-AFC8-30BBF8A0AD31}" type="pres">
      <dgm:prSet presAssocID="{F27A846A-1EDB-4A76-8F4C-07A6C679A245}" presName="linear" presStyleCnt="0">
        <dgm:presLayoutVars>
          <dgm:dir/>
          <dgm:animLvl val="lvl"/>
          <dgm:resizeHandles val="exact"/>
        </dgm:presLayoutVars>
      </dgm:prSet>
      <dgm:spPr/>
    </dgm:pt>
    <dgm:pt modelId="{DAC7B85D-CA6A-4C3C-ACC0-BC4FDD7FDA9D}" type="pres">
      <dgm:prSet presAssocID="{EDBF6953-6F0F-4EDC-9DB2-5B00AFDE5552}" presName="parentLin" presStyleCnt="0"/>
      <dgm:spPr/>
    </dgm:pt>
    <dgm:pt modelId="{EC1B3012-FCE0-4C8E-BA3B-D996FDF24FE1}" type="pres">
      <dgm:prSet presAssocID="{EDBF6953-6F0F-4EDC-9DB2-5B00AFDE5552}" presName="parentLeftMargin" presStyleLbl="node1" presStyleIdx="0" presStyleCnt="5"/>
      <dgm:spPr/>
    </dgm:pt>
    <dgm:pt modelId="{D0E3E531-8638-4CD9-8884-FFEA7E11F3FE}" type="pres">
      <dgm:prSet presAssocID="{EDBF6953-6F0F-4EDC-9DB2-5B00AFDE5552}" presName="parentText" presStyleLbl="node1" presStyleIdx="0" presStyleCnt="5">
        <dgm:presLayoutVars>
          <dgm:chMax val="0"/>
          <dgm:bulletEnabled val="1"/>
        </dgm:presLayoutVars>
      </dgm:prSet>
      <dgm:spPr/>
    </dgm:pt>
    <dgm:pt modelId="{05FA5615-DE4C-4764-B15D-5EDD58EA776C}" type="pres">
      <dgm:prSet presAssocID="{EDBF6953-6F0F-4EDC-9DB2-5B00AFDE5552}" presName="negativeSpace" presStyleCnt="0"/>
      <dgm:spPr/>
    </dgm:pt>
    <dgm:pt modelId="{5AE89847-C09B-46CC-AD13-863B2CB4E54D}" type="pres">
      <dgm:prSet presAssocID="{EDBF6953-6F0F-4EDC-9DB2-5B00AFDE5552}" presName="childText" presStyleLbl="conFgAcc1" presStyleIdx="0" presStyleCnt="5">
        <dgm:presLayoutVars>
          <dgm:bulletEnabled val="1"/>
        </dgm:presLayoutVars>
      </dgm:prSet>
      <dgm:spPr/>
    </dgm:pt>
    <dgm:pt modelId="{177BB83C-06D1-40DE-A97C-E37FDEA5F010}" type="pres">
      <dgm:prSet presAssocID="{0A35880F-AFF8-4FE4-89D4-588BB6A9E754}" presName="spaceBetweenRectangles" presStyleCnt="0"/>
      <dgm:spPr/>
    </dgm:pt>
    <dgm:pt modelId="{6076D753-1184-4845-A32C-F63341DFBD2D}" type="pres">
      <dgm:prSet presAssocID="{DA65F5EA-8B6B-49AB-A235-42A7C66C2E35}" presName="parentLin" presStyleCnt="0"/>
      <dgm:spPr/>
    </dgm:pt>
    <dgm:pt modelId="{ECA0572D-7AAB-441D-AB7A-CE4C84D8E8C4}" type="pres">
      <dgm:prSet presAssocID="{DA65F5EA-8B6B-49AB-A235-42A7C66C2E35}" presName="parentLeftMargin" presStyleLbl="node1" presStyleIdx="0" presStyleCnt="5"/>
      <dgm:spPr/>
    </dgm:pt>
    <dgm:pt modelId="{E8A6BED7-523F-47D6-9FE5-C2B7AA53309C}" type="pres">
      <dgm:prSet presAssocID="{DA65F5EA-8B6B-49AB-A235-42A7C66C2E35}" presName="parentText" presStyleLbl="node1" presStyleIdx="1" presStyleCnt="5">
        <dgm:presLayoutVars>
          <dgm:chMax val="0"/>
          <dgm:bulletEnabled val="1"/>
        </dgm:presLayoutVars>
      </dgm:prSet>
      <dgm:spPr/>
    </dgm:pt>
    <dgm:pt modelId="{F0250BD4-9F30-4409-B395-CDDB2E145931}" type="pres">
      <dgm:prSet presAssocID="{DA65F5EA-8B6B-49AB-A235-42A7C66C2E35}" presName="negativeSpace" presStyleCnt="0"/>
      <dgm:spPr/>
    </dgm:pt>
    <dgm:pt modelId="{657D43E1-11FF-45BF-9C6B-0059D4C3DC41}" type="pres">
      <dgm:prSet presAssocID="{DA65F5EA-8B6B-49AB-A235-42A7C66C2E35}" presName="childText" presStyleLbl="conFgAcc1" presStyleIdx="1" presStyleCnt="5">
        <dgm:presLayoutVars>
          <dgm:bulletEnabled val="1"/>
        </dgm:presLayoutVars>
      </dgm:prSet>
      <dgm:spPr/>
    </dgm:pt>
    <dgm:pt modelId="{D18F9E3E-A141-4535-96B2-35D0A32F9074}" type="pres">
      <dgm:prSet presAssocID="{5BF1B45B-B132-4FA8-9E72-2AB742840A09}" presName="spaceBetweenRectangles" presStyleCnt="0"/>
      <dgm:spPr/>
    </dgm:pt>
    <dgm:pt modelId="{78669E64-96F7-477A-9CED-29400594E6AF}" type="pres">
      <dgm:prSet presAssocID="{D78ADB57-1578-4989-8642-C7129B6DC621}" presName="parentLin" presStyleCnt="0"/>
      <dgm:spPr/>
    </dgm:pt>
    <dgm:pt modelId="{EBD6A9A7-F148-4774-8365-98336480CE82}" type="pres">
      <dgm:prSet presAssocID="{D78ADB57-1578-4989-8642-C7129B6DC621}" presName="parentLeftMargin" presStyleLbl="node1" presStyleIdx="1" presStyleCnt="5"/>
      <dgm:spPr/>
    </dgm:pt>
    <dgm:pt modelId="{FA2F7360-0CAE-403C-968D-F993E16848EB}" type="pres">
      <dgm:prSet presAssocID="{D78ADB57-1578-4989-8642-C7129B6DC621}" presName="parentText" presStyleLbl="node1" presStyleIdx="2" presStyleCnt="5">
        <dgm:presLayoutVars>
          <dgm:chMax val="0"/>
          <dgm:bulletEnabled val="1"/>
        </dgm:presLayoutVars>
      </dgm:prSet>
      <dgm:spPr/>
    </dgm:pt>
    <dgm:pt modelId="{FBD0A746-10F8-44CD-9CC6-D2A9690BA94B}" type="pres">
      <dgm:prSet presAssocID="{D78ADB57-1578-4989-8642-C7129B6DC621}" presName="negativeSpace" presStyleCnt="0"/>
      <dgm:spPr/>
    </dgm:pt>
    <dgm:pt modelId="{2FA981AF-F95F-435D-A937-5BF78200CC5A}" type="pres">
      <dgm:prSet presAssocID="{D78ADB57-1578-4989-8642-C7129B6DC621}" presName="childText" presStyleLbl="conFgAcc1" presStyleIdx="2" presStyleCnt="5">
        <dgm:presLayoutVars>
          <dgm:bulletEnabled val="1"/>
        </dgm:presLayoutVars>
      </dgm:prSet>
      <dgm:spPr/>
    </dgm:pt>
    <dgm:pt modelId="{65802E28-5246-4783-AA0A-3CFAABE3B7EC}" type="pres">
      <dgm:prSet presAssocID="{903E09B1-F2AE-4F81-8CCF-89E4EC03FB45}" presName="spaceBetweenRectangles" presStyleCnt="0"/>
      <dgm:spPr/>
    </dgm:pt>
    <dgm:pt modelId="{650F09F4-524D-4C2C-9073-F6D772651399}" type="pres">
      <dgm:prSet presAssocID="{58F4FF28-C9F8-4FDD-8E41-EF30EFB7B45E}" presName="parentLin" presStyleCnt="0"/>
      <dgm:spPr/>
    </dgm:pt>
    <dgm:pt modelId="{820F4C18-7FEF-45F7-8E87-9D1773E5A1AD}" type="pres">
      <dgm:prSet presAssocID="{58F4FF28-C9F8-4FDD-8E41-EF30EFB7B45E}" presName="parentLeftMargin" presStyleLbl="node1" presStyleIdx="2" presStyleCnt="5"/>
      <dgm:spPr/>
    </dgm:pt>
    <dgm:pt modelId="{AE78098D-9EAA-482A-9FB7-5511E34FB221}" type="pres">
      <dgm:prSet presAssocID="{58F4FF28-C9F8-4FDD-8E41-EF30EFB7B45E}" presName="parentText" presStyleLbl="node1" presStyleIdx="3" presStyleCnt="5">
        <dgm:presLayoutVars>
          <dgm:chMax val="0"/>
          <dgm:bulletEnabled val="1"/>
        </dgm:presLayoutVars>
      </dgm:prSet>
      <dgm:spPr/>
    </dgm:pt>
    <dgm:pt modelId="{37D94517-2238-4F14-A9AB-B4A57C189C74}" type="pres">
      <dgm:prSet presAssocID="{58F4FF28-C9F8-4FDD-8E41-EF30EFB7B45E}" presName="negativeSpace" presStyleCnt="0"/>
      <dgm:spPr/>
    </dgm:pt>
    <dgm:pt modelId="{5664CBF7-915D-4EE0-999E-7E4796E3B59D}" type="pres">
      <dgm:prSet presAssocID="{58F4FF28-C9F8-4FDD-8E41-EF30EFB7B45E}" presName="childText" presStyleLbl="conFgAcc1" presStyleIdx="3" presStyleCnt="5">
        <dgm:presLayoutVars>
          <dgm:bulletEnabled val="1"/>
        </dgm:presLayoutVars>
      </dgm:prSet>
      <dgm:spPr/>
    </dgm:pt>
    <dgm:pt modelId="{0649EF7E-627C-4019-B67E-1A1A41AA06C8}" type="pres">
      <dgm:prSet presAssocID="{29650C0A-9284-49E5-92DD-413D5D491E14}" presName="spaceBetweenRectangles" presStyleCnt="0"/>
      <dgm:spPr/>
    </dgm:pt>
    <dgm:pt modelId="{796421A4-81E2-4496-B246-7715B359EEDB}" type="pres">
      <dgm:prSet presAssocID="{F758D88C-06C2-4777-912E-DAB810B70943}" presName="parentLin" presStyleCnt="0"/>
      <dgm:spPr/>
    </dgm:pt>
    <dgm:pt modelId="{6E964D5F-ECF4-4674-913C-1E8FBE51EDB0}" type="pres">
      <dgm:prSet presAssocID="{F758D88C-06C2-4777-912E-DAB810B70943}" presName="parentLeftMargin" presStyleLbl="node1" presStyleIdx="3" presStyleCnt="5"/>
      <dgm:spPr/>
    </dgm:pt>
    <dgm:pt modelId="{65B15825-EF71-45B1-BA4F-A3043F22F5C5}" type="pres">
      <dgm:prSet presAssocID="{F758D88C-06C2-4777-912E-DAB810B70943}" presName="parentText" presStyleLbl="node1" presStyleIdx="4" presStyleCnt="5">
        <dgm:presLayoutVars>
          <dgm:chMax val="0"/>
          <dgm:bulletEnabled val="1"/>
        </dgm:presLayoutVars>
      </dgm:prSet>
      <dgm:spPr/>
    </dgm:pt>
    <dgm:pt modelId="{0423A029-13F1-4EB4-A3EF-A049018DBCF6}" type="pres">
      <dgm:prSet presAssocID="{F758D88C-06C2-4777-912E-DAB810B70943}" presName="negativeSpace" presStyleCnt="0"/>
      <dgm:spPr/>
    </dgm:pt>
    <dgm:pt modelId="{E369F9CE-B920-42AE-A8B1-87BE24BA2748}" type="pres">
      <dgm:prSet presAssocID="{F758D88C-06C2-4777-912E-DAB810B70943}" presName="childText" presStyleLbl="conFgAcc1" presStyleIdx="4" presStyleCnt="5">
        <dgm:presLayoutVars>
          <dgm:bulletEnabled val="1"/>
        </dgm:presLayoutVars>
      </dgm:prSet>
      <dgm:spPr/>
    </dgm:pt>
  </dgm:ptLst>
  <dgm:cxnLst>
    <dgm:cxn modelId="{13C8C509-87F1-4002-931C-6C3A98CFE966}" srcId="{DA65F5EA-8B6B-49AB-A235-42A7C66C2E35}" destId="{DA24C110-4A8B-4E04-8B0F-03BB795DA904}" srcOrd="1" destOrd="0" parTransId="{FA4022A2-C9F9-4776-B986-4F043CB88813}" sibTransId="{C9DD0F26-2331-465A-AA05-9208CE57CA89}"/>
    <dgm:cxn modelId="{8175EF0B-3930-4070-9BAD-9F67368C6F6C}" srcId="{EDBF6953-6F0F-4EDC-9DB2-5B00AFDE5552}" destId="{EA6FF085-3B85-40EB-AD6A-49C0A1D62AFF}" srcOrd="1" destOrd="0" parTransId="{64B914D2-E7D2-439D-A021-9EFE28B337A8}" sibTransId="{D6874FE2-C329-47A1-8FED-47E2EA10022D}"/>
    <dgm:cxn modelId="{C6231B0C-7481-423A-AA71-A59363D77123}" srcId="{F758D88C-06C2-4777-912E-DAB810B70943}" destId="{EDAF491D-0F4E-4130-B5BA-483D45838B42}" srcOrd="1" destOrd="0" parTransId="{5D0745DE-4EA8-42CB-A614-F5F7DBBCDCD9}" sibTransId="{65939965-11A7-4955-97D1-C8CB80995BDB}"/>
    <dgm:cxn modelId="{C4E3850F-AC2A-4245-B93D-A1A7AAE3BCC6}" type="presOf" srcId="{903353D9-B578-480F-ADA8-8A4E7F252EDA}" destId="{657D43E1-11FF-45BF-9C6B-0059D4C3DC41}" srcOrd="0" destOrd="0" presId="urn:microsoft.com/office/officeart/2005/8/layout/list1"/>
    <dgm:cxn modelId="{01B66B12-FFEF-440E-8B7B-DC051E7E9067}" type="presOf" srcId="{EDAF491D-0F4E-4130-B5BA-483D45838B42}" destId="{E369F9CE-B920-42AE-A8B1-87BE24BA2748}" srcOrd="0" destOrd="1" presId="urn:microsoft.com/office/officeart/2005/8/layout/list1"/>
    <dgm:cxn modelId="{E846E717-D2D2-4C5E-B413-6DF675263B8C}" type="presOf" srcId="{DA65F5EA-8B6B-49AB-A235-42A7C66C2E35}" destId="{E8A6BED7-523F-47D6-9FE5-C2B7AA53309C}" srcOrd="1" destOrd="0" presId="urn:microsoft.com/office/officeart/2005/8/layout/list1"/>
    <dgm:cxn modelId="{F60A7818-C235-4176-8AAB-3C4FBDBF0CE1}" type="presOf" srcId="{F758D88C-06C2-4777-912E-DAB810B70943}" destId="{65B15825-EF71-45B1-BA4F-A3043F22F5C5}" srcOrd="1" destOrd="0" presId="urn:microsoft.com/office/officeart/2005/8/layout/list1"/>
    <dgm:cxn modelId="{D682BC1D-AEA1-4A3B-9B9B-F80C582CD718}" srcId="{D78ADB57-1578-4989-8642-C7129B6DC621}" destId="{719F5C58-2A57-4AD0-B273-287C6688F201}" srcOrd="0" destOrd="0" parTransId="{DE39F0B2-3B28-4948-9EC9-CC115C81066F}" sibTransId="{ECA7B774-881B-47CC-B9DB-2E11355C5A14}"/>
    <dgm:cxn modelId="{BD96731E-CD98-4D0A-8A71-3886B403D830}" type="presOf" srcId="{240B9FAE-6996-4D6A-8782-38A67CE144F0}" destId="{E369F9CE-B920-42AE-A8B1-87BE24BA2748}" srcOrd="0" destOrd="0" presId="urn:microsoft.com/office/officeart/2005/8/layout/list1"/>
    <dgm:cxn modelId="{B54F9E1F-7031-4EA5-9D22-4B86A5E1DDBF}" type="presOf" srcId="{58F4FF28-C9F8-4FDD-8E41-EF30EFB7B45E}" destId="{820F4C18-7FEF-45F7-8E87-9D1773E5A1AD}" srcOrd="0" destOrd="0" presId="urn:microsoft.com/office/officeart/2005/8/layout/list1"/>
    <dgm:cxn modelId="{ABAE0420-8177-44CF-B904-2BE051F92414}" type="presOf" srcId="{F27A846A-1EDB-4A76-8F4C-07A6C679A245}" destId="{CF34BBC1-8898-487A-AFC8-30BBF8A0AD31}" srcOrd="0" destOrd="0" presId="urn:microsoft.com/office/officeart/2005/8/layout/list1"/>
    <dgm:cxn modelId="{482B4F25-C447-45A4-BE05-8828AEC446C4}" srcId="{58F4FF28-C9F8-4FDD-8E41-EF30EFB7B45E}" destId="{E9CC4EA7-19BB-455A-86FB-26A2B2BB4C39}" srcOrd="0" destOrd="0" parTransId="{861ED325-45A3-4E0B-9C05-4A73F744A53D}" sibTransId="{E8CF5B34-2D1A-4E3A-9317-0F81F4B77649}"/>
    <dgm:cxn modelId="{D9F50437-34D2-4137-9272-78DA71764C58}" srcId="{F27A846A-1EDB-4A76-8F4C-07A6C679A245}" destId="{58F4FF28-C9F8-4FDD-8E41-EF30EFB7B45E}" srcOrd="3" destOrd="0" parTransId="{FD8DDF1F-E5F5-4822-898B-120C1294AE08}" sibTransId="{29650C0A-9284-49E5-92DD-413D5D491E14}"/>
    <dgm:cxn modelId="{19908443-7B01-4954-A5AE-CF4A7674BB98}" type="presOf" srcId="{EA6FF085-3B85-40EB-AD6A-49C0A1D62AFF}" destId="{5AE89847-C09B-46CC-AD13-863B2CB4E54D}" srcOrd="0" destOrd="1" presId="urn:microsoft.com/office/officeart/2005/8/layout/list1"/>
    <dgm:cxn modelId="{6D71FE4E-D6B5-4D5C-832B-514B33287AD3}" type="presOf" srcId="{F758D88C-06C2-4777-912E-DAB810B70943}" destId="{6E964D5F-ECF4-4674-913C-1E8FBE51EDB0}" srcOrd="0" destOrd="0" presId="urn:microsoft.com/office/officeart/2005/8/layout/list1"/>
    <dgm:cxn modelId="{880FEB53-A16E-4429-B8D3-20FD560846B1}" type="presOf" srcId="{BDFA6598-6E28-484D-9017-3BCAA232F3AA}" destId="{2FA981AF-F95F-435D-A937-5BF78200CC5A}" srcOrd="0" destOrd="1" presId="urn:microsoft.com/office/officeart/2005/8/layout/list1"/>
    <dgm:cxn modelId="{083E4F62-DAD3-4E8F-BE3E-80B6D35DD287}" type="presOf" srcId="{E9CC4EA7-19BB-455A-86FB-26A2B2BB4C39}" destId="{5664CBF7-915D-4EE0-999E-7E4796E3B59D}" srcOrd="0" destOrd="0" presId="urn:microsoft.com/office/officeart/2005/8/layout/list1"/>
    <dgm:cxn modelId="{FFD0DC67-6C49-4929-99CE-1FDC90C549BE}" srcId="{F27A846A-1EDB-4A76-8F4C-07A6C679A245}" destId="{EDBF6953-6F0F-4EDC-9DB2-5B00AFDE5552}" srcOrd="0" destOrd="0" parTransId="{0F12E43D-8E70-4C75-91D1-12EB881F457F}" sibTransId="{0A35880F-AFF8-4FE4-89D4-588BB6A9E754}"/>
    <dgm:cxn modelId="{9615656D-0FD3-4A0F-9667-AA1255A67879}" type="presOf" srcId="{58F4FF28-C9F8-4FDD-8E41-EF30EFB7B45E}" destId="{AE78098D-9EAA-482A-9FB7-5511E34FB221}" srcOrd="1" destOrd="0" presId="urn:microsoft.com/office/officeart/2005/8/layout/list1"/>
    <dgm:cxn modelId="{4CB70080-EC8B-4B73-BC79-DADC1A60D7A1}" type="presOf" srcId="{ACB3F6FD-B1E9-4A16-8B74-1518E25DDBAC}" destId="{5AE89847-C09B-46CC-AD13-863B2CB4E54D}" srcOrd="0" destOrd="0" presId="urn:microsoft.com/office/officeart/2005/8/layout/list1"/>
    <dgm:cxn modelId="{DEC6B292-0DA1-4EDA-A800-41A69EA4F421}" type="presOf" srcId="{EDBF6953-6F0F-4EDC-9DB2-5B00AFDE5552}" destId="{D0E3E531-8638-4CD9-8884-FFEA7E11F3FE}" srcOrd="1" destOrd="0" presId="urn:microsoft.com/office/officeart/2005/8/layout/list1"/>
    <dgm:cxn modelId="{4D017C9C-211A-4431-B787-222E4DDC3BC0}" srcId="{F27A846A-1EDB-4A76-8F4C-07A6C679A245}" destId="{DA65F5EA-8B6B-49AB-A235-42A7C66C2E35}" srcOrd="1" destOrd="0" parTransId="{BA7352D9-61AF-4459-A358-AE027CF2DD02}" sibTransId="{5BF1B45B-B132-4FA8-9E72-2AB742840A09}"/>
    <dgm:cxn modelId="{C0E801AE-DF82-42CB-9F3A-6D062F41A2FB}" type="presOf" srcId="{719F5C58-2A57-4AD0-B273-287C6688F201}" destId="{2FA981AF-F95F-435D-A937-5BF78200CC5A}" srcOrd="0" destOrd="0" presId="urn:microsoft.com/office/officeart/2005/8/layout/list1"/>
    <dgm:cxn modelId="{5EB444AE-F20B-44B4-8E5C-F5C5641FBA2C}" type="presOf" srcId="{DA65F5EA-8B6B-49AB-A235-42A7C66C2E35}" destId="{ECA0572D-7AAB-441D-AB7A-CE4C84D8E8C4}" srcOrd="0" destOrd="0" presId="urn:microsoft.com/office/officeart/2005/8/layout/list1"/>
    <dgm:cxn modelId="{B466D1B5-0799-4A97-A472-53F35535BA05}" srcId="{F27A846A-1EDB-4A76-8F4C-07A6C679A245}" destId="{F758D88C-06C2-4777-912E-DAB810B70943}" srcOrd="4" destOrd="0" parTransId="{8FA9B589-9D86-4351-8771-23ED53A203BD}" sibTransId="{9ED98A4E-A981-47E9-976A-BFA6B38A32D3}"/>
    <dgm:cxn modelId="{C813C9B9-6E89-4DC1-A8A8-C03600E856B0}" type="presOf" srcId="{D78ADB57-1578-4989-8642-C7129B6DC621}" destId="{EBD6A9A7-F148-4774-8365-98336480CE82}" srcOrd="0" destOrd="0" presId="urn:microsoft.com/office/officeart/2005/8/layout/list1"/>
    <dgm:cxn modelId="{872849C7-4F97-4990-8CB1-207D9F2E8911}" srcId="{F758D88C-06C2-4777-912E-DAB810B70943}" destId="{240B9FAE-6996-4D6A-8782-38A67CE144F0}" srcOrd="0" destOrd="0" parTransId="{E30E9131-CCFA-4975-ADB5-926333271ED4}" sibTransId="{459A6645-9C63-4F29-8133-2E3C747E1EEC}"/>
    <dgm:cxn modelId="{7745E9C8-C68F-4746-82B0-1BDD7E3902A7}" srcId="{DA65F5EA-8B6B-49AB-A235-42A7C66C2E35}" destId="{903353D9-B578-480F-ADA8-8A4E7F252EDA}" srcOrd="0" destOrd="0" parTransId="{12D2A603-1B1F-4925-B1AD-111CD3DF8CE2}" sibTransId="{B45BD02F-682E-47D4-860C-9121284897DF}"/>
    <dgm:cxn modelId="{18F318D5-DADF-45C0-A6F6-98B5A723F42B}" srcId="{D78ADB57-1578-4989-8642-C7129B6DC621}" destId="{BDFA6598-6E28-484D-9017-3BCAA232F3AA}" srcOrd="1" destOrd="0" parTransId="{C1F9705C-26C2-4A86-9266-A373B42A168A}" sibTransId="{3E8CD641-3120-4059-B2EC-03EABD645C77}"/>
    <dgm:cxn modelId="{29579CDC-03C9-41C2-84C8-4F7E792B4655}" type="presOf" srcId="{EDBF6953-6F0F-4EDC-9DB2-5B00AFDE5552}" destId="{EC1B3012-FCE0-4C8E-BA3B-D996FDF24FE1}" srcOrd="0" destOrd="0" presId="urn:microsoft.com/office/officeart/2005/8/layout/list1"/>
    <dgm:cxn modelId="{7F7B12E1-EBDB-4ECD-9E97-18F83CEE0EF9}" type="presOf" srcId="{D78ADB57-1578-4989-8642-C7129B6DC621}" destId="{FA2F7360-0CAE-403C-968D-F993E16848EB}" srcOrd="1" destOrd="0" presId="urn:microsoft.com/office/officeart/2005/8/layout/list1"/>
    <dgm:cxn modelId="{92F85BE1-AEAC-4F68-AD4F-A4FFE771D7AE}" srcId="{58F4FF28-C9F8-4FDD-8E41-EF30EFB7B45E}" destId="{29D8F9F9-EAFC-4525-B320-9B1E991858B0}" srcOrd="1" destOrd="0" parTransId="{98D8FCC4-E760-4ADB-A704-C3DEEF1E2CCF}" sibTransId="{98D7B0B4-1C6B-4C42-A353-89C96440F375}"/>
    <dgm:cxn modelId="{83847CE8-D3EC-40C9-85D4-D5C9736BF099}" srcId="{EDBF6953-6F0F-4EDC-9DB2-5B00AFDE5552}" destId="{ACB3F6FD-B1E9-4A16-8B74-1518E25DDBAC}" srcOrd="0" destOrd="0" parTransId="{C8905182-1C54-40E7-8C36-23BFC425B9AD}" sibTransId="{272C75A5-82EC-4280-8693-2A29E906691F}"/>
    <dgm:cxn modelId="{7A645AEA-E5EE-43BA-B1E2-0CC9A16C6196}" srcId="{F27A846A-1EDB-4A76-8F4C-07A6C679A245}" destId="{D78ADB57-1578-4989-8642-C7129B6DC621}" srcOrd="2" destOrd="0" parTransId="{89FCAEFE-C419-4958-A4A1-91422770C968}" sibTransId="{903E09B1-F2AE-4F81-8CCF-89E4EC03FB45}"/>
    <dgm:cxn modelId="{67E78EF1-C069-4982-B17F-6923655F2B1C}" type="presOf" srcId="{DA24C110-4A8B-4E04-8B0F-03BB795DA904}" destId="{657D43E1-11FF-45BF-9C6B-0059D4C3DC41}" srcOrd="0" destOrd="1" presId="urn:microsoft.com/office/officeart/2005/8/layout/list1"/>
    <dgm:cxn modelId="{EDE57CFD-D7D9-4447-8B3B-934A43938BF8}" type="presOf" srcId="{29D8F9F9-EAFC-4525-B320-9B1E991858B0}" destId="{5664CBF7-915D-4EE0-999E-7E4796E3B59D}" srcOrd="0" destOrd="1" presId="urn:microsoft.com/office/officeart/2005/8/layout/list1"/>
    <dgm:cxn modelId="{5AF8E814-08B5-408D-BFE8-CC7389EE3763}" type="presParOf" srcId="{CF34BBC1-8898-487A-AFC8-30BBF8A0AD31}" destId="{DAC7B85D-CA6A-4C3C-ACC0-BC4FDD7FDA9D}" srcOrd="0" destOrd="0" presId="urn:microsoft.com/office/officeart/2005/8/layout/list1"/>
    <dgm:cxn modelId="{16995234-96BC-4A5A-9A8F-8442EFC6E934}" type="presParOf" srcId="{DAC7B85D-CA6A-4C3C-ACC0-BC4FDD7FDA9D}" destId="{EC1B3012-FCE0-4C8E-BA3B-D996FDF24FE1}" srcOrd="0" destOrd="0" presId="urn:microsoft.com/office/officeart/2005/8/layout/list1"/>
    <dgm:cxn modelId="{94DEA039-6CFC-4588-BCFB-E2C5C6BC4F0A}" type="presParOf" srcId="{DAC7B85D-CA6A-4C3C-ACC0-BC4FDD7FDA9D}" destId="{D0E3E531-8638-4CD9-8884-FFEA7E11F3FE}" srcOrd="1" destOrd="0" presId="urn:microsoft.com/office/officeart/2005/8/layout/list1"/>
    <dgm:cxn modelId="{96664375-4EAB-45F3-9177-DA3E62308B86}" type="presParOf" srcId="{CF34BBC1-8898-487A-AFC8-30BBF8A0AD31}" destId="{05FA5615-DE4C-4764-B15D-5EDD58EA776C}" srcOrd="1" destOrd="0" presId="urn:microsoft.com/office/officeart/2005/8/layout/list1"/>
    <dgm:cxn modelId="{86628F1D-A256-4A31-9A6D-0541CD6FF226}" type="presParOf" srcId="{CF34BBC1-8898-487A-AFC8-30BBF8A0AD31}" destId="{5AE89847-C09B-46CC-AD13-863B2CB4E54D}" srcOrd="2" destOrd="0" presId="urn:microsoft.com/office/officeart/2005/8/layout/list1"/>
    <dgm:cxn modelId="{E8FAC8D2-2E56-4F8F-A8CA-BC66D7205DCB}" type="presParOf" srcId="{CF34BBC1-8898-487A-AFC8-30BBF8A0AD31}" destId="{177BB83C-06D1-40DE-A97C-E37FDEA5F010}" srcOrd="3" destOrd="0" presId="urn:microsoft.com/office/officeart/2005/8/layout/list1"/>
    <dgm:cxn modelId="{7E673CAB-50B0-4C3F-A181-40BC8E6F2240}" type="presParOf" srcId="{CF34BBC1-8898-487A-AFC8-30BBF8A0AD31}" destId="{6076D753-1184-4845-A32C-F63341DFBD2D}" srcOrd="4" destOrd="0" presId="urn:microsoft.com/office/officeart/2005/8/layout/list1"/>
    <dgm:cxn modelId="{918A1557-65FA-4172-BBCB-E8A91A533F55}" type="presParOf" srcId="{6076D753-1184-4845-A32C-F63341DFBD2D}" destId="{ECA0572D-7AAB-441D-AB7A-CE4C84D8E8C4}" srcOrd="0" destOrd="0" presId="urn:microsoft.com/office/officeart/2005/8/layout/list1"/>
    <dgm:cxn modelId="{26C23A06-07F9-4855-B37F-066B314B532B}" type="presParOf" srcId="{6076D753-1184-4845-A32C-F63341DFBD2D}" destId="{E8A6BED7-523F-47D6-9FE5-C2B7AA53309C}" srcOrd="1" destOrd="0" presId="urn:microsoft.com/office/officeart/2005/8/layout/list1"/>
    <dgm:cxn modelId="{2B382528-2751-4B8A-B802-1DD331825E09}" type="presParOf" srcId="{CF34BBC1-8898-487A-AFC8-30BBF8A0AD31}" destId="{F0250BD4-9F30-4409-B395-CDDB2E145931}" srcOrd="5" destOrd="0" presId="urn:microsoft.com/office/officeart/2005/8/layout/list1"/>
    <dgm:cxn modelId="{D5364A73-C8EB-405C-952E-A12B55CC52FE}" type="presParOf" srcId="{CF34BBC1-8898-487A-AFC8-30BBF8A0AD31}" destId="{657D43E1-11FF-45BF-9C6B-0059D4C3DC41}" srcOrd="6" destOrd="0" presId="urn:microsoft.com/office/officeart/2005/8/layout/list1"/>
    <dgm:cxn modelId="{B1ECBE3B-2843-4D70-B476-20A84DFBBA5A}" type="presParOf" srcId="{CF34BBC1-8898-487A-AFC8-30BBF8A0AD31}" destId="{D18F9E3E-A141-4535-96B2-35D0A32F9074}" srcOrd="7" destOrd="0" presId="urn:microsoft.com/office/officeart/2005/8/layout/list1"/>
    <dgm:cxn modelId="{23ABD6F0-F954-4470-B387-603EF509E6AC}" type="presParOf" srcId="{CF34BBC1-8898-487A-AFC8-30BBF8A0AD31}" destId="{78669E64-96F7-477A-9CED-29400594E6AF}" srcOrd="8" destOrd="0" presId="urn:microsoft.com/office/officeart/2005/8/layout/list1"/>
    <dgm:cxn modelId="{BDBD9DF4-5BDA-492D-A938-FB26BA87480F}" type="presParOf" srcId="{78669E64-96F7-477A-9CED-29400594E6AF}" destId="{EBD6A9A7-F148-4774-8365-98336480CE82}" srcOrd="0" destOrd="0" presId="urn:microsoft.com/office/officeart/2005/8/layout/list1"/>
    <dgm:cxn modelId="{D8F5D990-15D5-4DAB-8DC2-B8C89178DB5B}" type="presParOf" srcId="{78669E64-96F7-477A-9CED-29400594E6AF}" destId="{FA2F7360-0CAE-403C-968D-F993E16848EB}" srcOrd="1" destOrd="0" presId="urn:microsoft.com/office/officeart/2005/8/layout/list1"/>
    <dgm:cxn modelId="{E6A72305-D78A-4249-997B-678D944CABB2}" type="presParOf" srcId="{CF34BBC1-8898-487A-AFC8-30BBF8A0AD31}" destId="{FBD0A746-10F8-44CD-9CC6-D2A9690BA94B}" srcOrd="9" destOrd="0" presId="urn:microsoft.com/office/officeart/2005/8/layout/list1"/>
    <dgm:cxn modelId="{1430ABE7-D3BC-4405-BA59-195A8CA29603}" type="presParOf" srcId="{CF34BBC1-8898-487A-AFC8-30BBF8A0AD31}" destId="{2FA981AF-F95F-435D-A937-5BF78200CC5A}" srcOrd="10" destOrd="0" presId="urn:microsoft.com/office/officeart/2005/8/layout/list1"/>
    <dgm:cxn modelId="{D67C7089-F0AB-4DF2-8EC1-EAF3FA1382C3}" type="presParOf" srcId="{CF34BBC1-8898-487A-AFC8-30BBF8A0AD31}" destId="{65802E28-5246-4783-AA0A-3CFAABE3B7EC}" srcOrd="11" destOrd="0" presId="urn:microsoft.com/office/officeart/2005/8/layout/list1"/>
    <dgm:cxn modelId="{1AD94060-AC4F-4A49-9E8E-B86D25D72F5D}" type="presParOf" srcId="{CF34BBC1-8898-487A-AFC8-30BBF8A0AD31}" destId="{650F09F4-524D-4C2C-9073-F6D772651399}" srcOrd="12" destOrd="0" presId="urn:microsoft.com/office/officeart/2005/8/layout/list1"/>
    <dgm:cxn modelId="{8D3634D4-270C-46C1-BDC8-A5750563952A}" type="presParOf" srcId="{650F09F4-524D-4C2C-9073-F6D772651399}" destId="{820F4C18-7FEF-45F7-8E87-9D1773E5A1AD}" srcOrd="0" destOrd="0" presId="urn:microsoft.com/office/officeart/2005/8/layout/list1"/>
    <dgm:cxn modelId="{1C79D21B-A243-4CCF-922D-CE6EEAD80EDB}" type="presParOf" srcId="{650F09F4-524D-4C2C-9073-F6D772651399}" destId="{AE78098D-9EAA-482A-9FB7-5511E34FB221}" srcOrd="1" destOrd="0" presId="urn:microsoft.com/office/officeart/2005/8/layout/list1"/>
    <dgm:cxn modelId="{8FFC4CAB-A277-4111-8865-0962089408DF}" type="presParOf" srcId="{CF34BBC1-8898-487A-AFC8-30BBF8A0AD31}" destId="{37D94517-2238-4F14-A9AB-B4A57C189C74}" srcOrd="13" destOrd="0" presId="urn:microsoft.com/office/officeart/2005/8/layout/list1"/>
    <dgm:cxn modelId="{7959E160-E220-44A3-9870-CE62EA55044E}" type="presParOf" srcId="{CF34BBC1-8898-487A-AFC8-30BBF8A0AD31}" destId="{5664CBF7-915D-4EE0-999E-7E4796E3B59D}" srcOrd="14" destOrd="0" presId="urn:microsoft.com/office/officeart/2005/8/layout/list1"/>
    <dgm:cxn modelId="{F1FAC4A2-59C6-4EA5-B34A-B9F4F1EC357F}" type="presParOf" srcId="{CF34BBC1-8898-487A-AFC8-30BBF8A0AD31}" destId="{0649EF7E-627C-4019-B67E-1A1A41AA06C8}" srcOrd="15" destOrd="0" presId="urn:microsoft.com/office/officeart/2005/8/layout/list1"/>
    <dgm:cxn modelId="{AA68D959-1371-404E-934B-C6BBC27CE2B6}" type="presParOf" srcId="{CF34BBC1-8898-487A-AFC8-30BBF8A0AD31}" destId="{796421A4-81E2-4496-B246-7715B359EEDB}" srcOrd="16" destOrd="0" presId="urn:microsoft.com/office/officeart/2005/8/layout/list1"/>
    <dgm:cxn modelId="{CD7A0901-CE5F-4B72-A608-D28A5E150C90}" type="presParOf" srcId="{796421A4-81E2-4496-B246-7715B359EEDB}" destId="{6E964D5F-ECF4-4674-913C-1E8FBE51EDB0}" srcOrd="0" destOrd="0" presId="urn:microsoft.com/office/officeart/2005/8/layout/list1"/>
    <dgm:cxn modelId="{1E8334D2-338E-422F-9BFB-2A872DF84DBC}" type="presParOf" srcId="{796421A4-81E2-4496-B246-7715B359EEDB}" destId="{65B15825-EF71-45B1-BA4F-A3043F22F5C5}" srcOrd="1" destOrd="0" presId="urn:microsoft.com/office/officeart/2005/8/layout/list1"/>
    <dgm:cxn modelId="{D813F9D6-5209-4DEF-A05B-C79DE2183A86}" type="presParOf" srcId="{CF34BBC1-8898-487A-AFC8-30BBF8A0AD31}" destId="{0423A029-13F1-4EB4-A3EF-A049018DBCF6}" srcOrd="17" destOrd="0" presId="urn:microsoft.com/office/officeart/2005/8/layout/list1"/>
    <dgm:cxn modelId="{E8B925FC-1A48-4ACF-BBCC-0D142900F8A2}" type="presParOf" srcId="{CF34BBC1-8898-487A-AFC8-30BBF8A0AD31}" destId="{E369F9CE-B920-42AE-A8B1-87BE24BA274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89847-C09B-46CC-AD13-863B2CB4E54D}">
      <dsp:nvSpPr>
        <dsp:cNvPr id="0" name=""/>
        <dsp:cNvSpPr/>
      </dsp:nvSpPr>
      <dsp:spPr>
        <a:xfrm>
          <a:off x="0" y="1107043"/>
          <a:ext cx="6949440" cy="582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208280" rIns="539354"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Maternal:  Rebekah Landry, Mallory Defee</a:t>
          </a:r>
        </a:p>
        <a:p>
          <a:pPr marL="57150" lvl="1" indent="-57150" algn="l" defTabSz="444500">
            <a:lnSpc>
              <a:spcPct val="90000"/>
            </a:lnSpc>
            <a:spcBef>
              <a:spcPct val="0"/>
            </a:spcBef>
            <a:spcAft>
              <a:spcPct val="15000"/>
            </a:spcAft>
            <a:buChar char="•"/>
          </a:pPr>
          <a:r>
            <a:rPr lang="en-US" sz="1000" kern="1200" dirty="0"/>
            <a:t>Neonatal:  Amie Coble  </a:t>
          </a:r>
        </a:p>
      </dsp:txBody>
      <dsp:txXfrm>
        <a:off x="0" y="1107043"/>
        <a:ext cx="6949440" cy="582750"/>
      </dsp:txXfrm>
    </dsp:sp>
    <dsp:sp modelId="{D0E3E531-8638-4CD9-8884-FFEA7E11F3FE}">
      <dsp:nvSpPr>
        <dsp:cNvPr id="0" name=""/>
        <dsp:cNvSpPr/>
      </dsp:nvSpPr>
      <dsp:spPr>
        <a:xfrm>
          <a:off x="347472" y="959443"/>
          <a:ext cx="4864608"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444500">
            <a:lnSpc>
              <a:spcPct val="90000"/>
            </a:lnSpc>
            <a:spcBef>
              <a:spcPct val="0"/>
            </a:spcBef>
            <a:spcAft>
              <a:spcPct val="35000"/>
            </a:spcAft>
            <a:buNone/>
          </a:pPr>
          <a:r>
            <a:rPr lang="en-US" sz="1000" kern="1200" dirty="0"/>
            <a:t>Baptist Beaumont</a:t>
          </a:r>
        </a:p>
      </dsp:txBody>
      <dsp:txXfrm>
        <a:off x="361882" y="973853"/>
        <a:ext cx="4835788" cy="266380"/>
      </dsp:txXfrm>
    </dsp:sp>
    <dsp:sp modelId="{657D43E1-11FF-45BF-9C6B-0059D4C3DC41}">
      <dsp:nvSpPr>
        <dsp:cNvPr id="0" name=""/>
        <dsp:cNvSpPr/>
      </dsp:nvSpPr>
      <dsp:spPr>
        <a:xfrm>
          <a:off x="0" y="1891393"/>
          <a:ext cx="6949440" cy="582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208280" rIns="539354"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Maternal:  April Waguespack  </a:t>
          </a:r>
        </a:p>
        <a:p>
          <a:pPr marL="57150" lvl="1" indent="-57150" algn="l" defTabSz="444500">
            <a:lnSpc>
              <a:spcPct val="90000"/>
            </a:lnSpc>
            <a:spcBef>
              <a:spcPct val="0"/>
            </a:spcBef>
            <a:spcAft>
              <a:spcPct val="15000"/>
            </a:spcAft>
            <a:buChar char="•"/>
          </a:pPr>
          <a:r>
            <a:rPr lang="en-US" sz="1000" kern="1200" dirty="0"/>
            <a:t>Neonatal:  Kelli Huebel </a:t>
          </a:r>
        </a:p>
      </dsp:txBody>
      <dsp:txXfrm>
        <a:off x="0" y="1891393"/>
        <a:ext cx="6949440" cy="582750"/>
      </dsp:txXfrm>
    </dsp:sp>
    <dsp:sp modelId="{E8A6BED7-523F-47D6-9FE5-C2B7AA53309C}">
      <dsp:nvSpPr>
        <dsp:cNvPr id="0" name=""/>
        <dsp:cNvSpPr/>
      </dsp:nvSpPr>
      <dsp:spPr>
        <a:xfrm>
          <a:off x="347472" y="1743793"/>
          <a:ext cx="4864608" cy="295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444500">
            <a:lnSpc>
              <a:spcPct val="90000"/>
            </a:lnSpc>
            <a:spcBef>
              <a:spcPct val="0"/>
            </a:spcBef>
            <a:spcAft>
              <a:spcPct val="35000"/>
            </a:spcAft>
            <a:buNone/>
          </a:pPr>
          <a:r>
            <a:rPr lang="en-US" sz="1000" kern="1200" dirty="0"/>
            <a:t>Christus St. Elizabeth</a:t>
          </a:r>
        </a:p>
      </dsp:txBody>
      <dsp:txXfrm>
        <a:off x="361882" y="1758203"/>
        <a:ext cx="4835788" cy="266380"/>
      </dsp:txXfrm>
    </dsp:sp>
    <dsp:sp modelId="{2FA981AF-F95F-435D-A937-5BF78200CC5A}">
      <dsp:nvSpPr>
        <dsp:cNvPr id="0" name=""/>
        <dsp:cNvSpPr/>
      </dsp:nvSpPr>
      <dsp:spPr>
        <a:xfrm>
          <a:off x="0" y="2675743"/>
          <a:ext cx="6949440" cy="5827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208280" rIns="539354" bIns="71120" numCol="1" spcCol="1270" anchor="t" anchorCtr="0">
          <a:noAutofit/>
        </a:bodyPr>
        <a:lstStyle/>
        <a:p>
          <a:pPr marL="57150" lvl="1" indent="-57150" algn="l" defTabSz="444500">
            <a:lnSpc>
              <a:spcPct val="90000"/>
            </a:lnSpc>
            <a:spcBef>
              <a:spcPct val="0"/>
            </a:spcBef>
            <a:spcAft>
              <a:spcPct val="15000"/>
            </a:spcAft>
            <a:buChar char="•"/>
          </a:pPr>
          <a:r>
            <a:rPr lang="en-US" sz="1000" b="0" kern="1200" dirty="0"/>
            <a:t>Maternal: </a:t>
          </a:r>
        </a:p>
        <a:p>
          <a:pPr marL="57150" lvl="1" indent="-57150" algn="l" defTabSz="444500">
            <a:lnSpc>
              <a:spcPct val="90000"/>
            </a:lnSpc>
            <a:spcBef>
              <a:spcPct val="0"/>
            </a:spcBef>
            <a:spcAft>
              <a:spcPct val="15000"/>
            </a:spcAft>
            <a:buChar char="•"/>
          </a:pPr>
          <a:r>
            <a:rPr lang="en-US" sz="1000" b="0" kern="1200"/>
            <a:t>Neonatal: </a:t>
          </a:r>
        </a:p>
      </dsp:txBody>
      <dsp:txXfrm>
        <a:off x="0" y="2675743"/>
        <a:ext cx="6949440" cy="582750"/>
      </dsp:txXfrm>
    </dsp:sp>
    <dsp:sp modelId="{FA2F7360-0CAE-403C-968D-F993E16848EB}">
      <dsp:nvSpPr>
        <dsp:cNvPr id="0" name=""/>
        <dsp:cNvSpPr/>
      </dsp:nvSpPr>
      <dsp:spPr>
        <a:xfrm>
          <a:off x="347472" y="2528143"/>
          <a:ext cx="4864608" cy="2952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444500">
            <a:lnSpc>
              <a:spcPct val="90000"/>
            </a:lnSpc>
            <a:spcBef>
              <a:spcPct val="0"/>
            </a:spcBef>
            <a:spcAft>
              <a:spcPct val="35000"/>
            </a:spcAft>
            <a:buNone/>
          </a:pPr>
          <a:r>
            <a:rPr lang="en-US" sz="1000" b="1" kern="1200" dirty="0"/>
            <a:t>Medical Center of SE Texas- **OB Services suspended May 1.2026</a:t>
          </a:r>
        </a:p>
      </dsp:txBody>
      <dsp:txXfrm>
        <a:off x="361882" y="2542553"/>
        <a:ext cx="4835788" cy="266380"/>
      </dsp:txXfrm>
    </dsp:sp>
    <dsp:sp modelId="{5664CBF7-915D-4EE0-999E-7E4796E3B59D}">
      <dsp:nvSpPr>
        <dsp:cNvPr id="0" name=""/>
        <dsp:cNvSpPr/>
      </dsp:nvSpPr>
      <dsp:spPr>
        <a:xfrm>
          <a:off x="0" y="3460094"/>
          <a:ext cx="6949440" cy="5827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208280" rIns="539354"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Maternal:  Casi Delacruz  </a:t>
          </a:r>
        </a:p>
        <a:p>
          <a:pPr marL="57150" lvl="1" indent="-57150" algn="l" defTabSz="444500">
            <a:lnSpc>
              <a:spcPct val="90000"/>
            </a:lnSpc>
            <a:spcBef>
              <a:spcPct val="0"/>
            </a:spcBef>
            <a:spcAft>
              <a:spcPct val="15000"/>
            </a:spcAft>
            <a:buChar char="•"/>
          </a:pPr>
          <a:r>
            <a:rPr lang="en-US" sz="1000" kern="1200" dirty="0"/>
            <a:t>Neonatal:  Casi Delacruz</a:t>
          </a:r>
        </a:p>
      </dsp:txBody>
      <dsp:txXfrm>
        <a:off x="0" y="3460094"/>
        <a:ext cx="6949440" cy="582750"/>
      </dsp:txXfrm>
    </dsp:sp>
    <dsp:sp modelId="{AE78098D-9EAA-482A-9FB7-5511E34FB221}">
      <dsp:nvSpPr>
        <dsp:cNvPr id="0" name=""/>
        <dsp:cNvSpPr/>
      </dsp:nvSpPr>
      <dsp:spPr>
        <a:xfrm>
          <a:off x="347472" y="3312493"/>
          <a:ext cx="4864608" cy="295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444500">
            <a:lnSpc>
              <a:spcPct val="90000"/>
            </a:lnSpc>
            <a:spcBef>
              <a:spcPct val="0"/>
            </a:spcBef>
            <a:spcAft>
              <a:spcPct val="35000"/>
            </a:spcAft>
            <a:buNone/>
          </a:pPr>
          <a:r>
            <a:rPr lang="en-US" sz="1000" kern="1200"/>
            <a:t>UTMB Angleton Danbury</a:t>
          </a:r>
        </a:p>
      </dsp:txBody>
      <dsp:txXfrm>
        <a:off x="361882" y="3326903"/>
        <a:ext cx="4835788" cy="266380"/>
      </dsp:txXfrm>
    </dsp:sp>
    <dsp:sp modelId="{E369F9CE-B920-42AE-A8B1-87BE24BA2748}">
      <dsp:nvSpPr>
        <dsp:cNvPr id="0" name=""/>
        <dsp:cNvSpPr/>
      </dsp:nvSpPr>
      <dsp:spPr>
        <a:xfrm>
          <a:off x="0" y="4244444"/>
          <a:ext cx="6949440" cy="58275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208280" rIns="539354"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Maternal:  Kim Stewart </a:t>
          </a:r>
        </a:p>
        <a:p>
          <a:pPr marL="57150" lvl="1" indent="-57150" algn="l" defTabSz="444500">
            <a:lnSpc>
              <a:spcPct val="90000"/>
            </a:lnSpc>
            <a:spcBef>
              <a:spcPct val="0"/>
            </a:spcBef>
            <a:spcAft>
              <a:spcPct val="15000"/>
            </a:spcAft>
            <a:buChar char="•"/>
          </a:pPr>
          <a:r>
            <a:rPr lang="en-US" sz="1000" kern="1200" dirty="0"/>
            <a:t>Neonatal:  Amy Shapley  </a:t>
          </a:r>
        </a:p>
      </dsp:txBody>
      <dsp:txXfrm>
        <a:off x="0" y="4244444"/>
        <a:ext cx="6949440" cy="582750"/>
      </dsp:txXfrm>
    </dsp:sp>
    <dsp:sp modelId="{65B15825-EF71-45B1-BA4F-A3043F22F5C5}">
      <dsp:nvSpPr>
        <dsp:cNvPr id="0" name=""/>
        <dsp:cNvSpPr/>
      </dsp:nvSpPr>
      <dsp:spPr>
        <a:xfrm>
          <a:off x="347472" y="4096844"/>
          <a:ext cx="4864608" cy="2952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444500">
            <a:lnSpc>
              <a:spcPct val="90000"/>
            </a:lnSpc>
            <a:spcBef>
              <a:spcPct val="0"/>
            </a:spcBef>
            <a:spcAft>
              <a:spcPct val="35000"/>
            </a:spcAft>
            <a:buNone/>
          </a:pPr>
          <a:r>
            <a:rPr lang="en-US" sz="1000" kern="1200"/>
            <a:t>UTMB Galveston</a:t>
          </a:r>
        </a:p>
      </dsp:txBody>
      <dsp:txXfrm>
        <a:off x="361882" y="4111254"/>
        <a:ext cx="4835788"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034D8-2D5F-43B8-A615-E157C6EB6142}" type="datetimeFigureOut">
              <a:rPr lang="en-US" smtClean="0"/>
              <a:t>8/17/26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3274E-689C-4602-B75A-F080831B5AC8}" type="slidenum">
              <a:rPr lang="en-US" smtClean="0"/>
              <a:t>‹#›</a:t>
            </a:fld>
            <a:endParaRPr lang="en-US"/>
          </a:p>
        </p:txBody>
      </p:sp>
    </p:spTree>
    <p:extLst>
      <p:ext uri="{BB962C8B-B14F-4D97-AF65-F5344CB8AC3E}">
        <p14:creationId xmlns:p14="http://schemas.microsoft.com/office/powerpoint/2010/main" val="3113587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MD notes that there came a point that it became clear that there was no access to the lower segment of the uterus being completed covered by the bladder. Lateral dissection on the bladder particularly the left hand side revealed large vessels all alongside the lower segment uterus and bladder. T</a:t>
            </a:r>
            <a:r>
              <a:rPr lang="en-US" sz="1200" b="0" i="0" u="none" strike="noStrike" kern="1200" baseline="0" dirty="0">
                <a:solidFill>
                  <a:schemeClr val="tx1"/>
                </a:solidFill>
                <a:latin typeface="+mn-lt"/>
                <a:ea typeface="+mn-ea"/>
                <a:cs typeface="+mn-cs"/>
              </a:rPr>
              <a:t>he entire lower segment of the uterus was inseparable from the posterior sheath of the rectus fascia except for over the bladder where there was a palpable defect in the anterior wall of the uterus in the lower segment where the fetal head could be palpated through the bladder and an apparent defect in the lower uterine segment wall. This prompted significant concern for possible placenta accreta spectrum disorder and the need for at least urology and possibly and accreta team. </a:t>
            </a:r>
          </a:p>
          <a:p>
            <a:endParaRPr lang="en-US" dirty="0"/>
          </a:p>
        </p:txBody>
      </p:sp>
      <p:sp>
        <p:nvSpPr>
          <p:cNvPr id="4" name="Slide Number Placeholder 3"/>
          <p:cNvSpPr>
            <a:spLocks noGrp="1"/>
          </p:cNvSpPr>
          <p:nvPr>
            <p:ph type="sldNum" sz="quarter" idx="5"/>
          </p:nvPr>
        </p:nvSpPr>
        <p:spPr/>
        <p:txBody>
          <a:bodyPr/>
          <a:lstStyle/>
          <a:p>
            <a:fld id="{F593274E-689C-4602-B75A-F080831B5AC8}" type="slidenum">
              <a:rPr lang="en-US" smtClean="0"/>
              <a:t>11</a:t>
            </a:fld>
            <a:endParaRPr lang="en-US"/>
          </a:p>
        </p:txBody>
      </p:sp>
    </p:spTree>
    <p:extLst>
      <p:ext uri="{BB962C8B-B14F-4D97-AF65-F5344CB8AC3E}">
        <p14:creationId xmlns:p14="http://schemas.microsoft.com/office/powerpoint/2010/main" val="4020017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8/17/26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40274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8/17/26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2017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8/17/26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7789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8/17/26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75270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8/17/26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32478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8/17/26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30047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8/17/26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0134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8/17/26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40009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8/17/26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4437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8/17/26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25838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8/17/26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34323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8/17/26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6334941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Video 12" descr="Shore With Beach Chairs">
            <a:extLst>
              <a:ext uri="{FF2B5EF4-FFF2-40B4-BE49-F238E27FC236}">
                <a16:creationId xmlns:a16="http://schemas.microsoft.com/office/drawing/2014/main" id="{40E61976-4FCC-EEC4-B8C5-8C6718955C1C}"/>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A9CCD9CD-49AE-3D3E-923B-81ECD3FBF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2015" y="-752015"/>
            <a:ext cx="6858000" cy="8362030"/>
          </a:xfrm>
          <a:prstGeom prst="rect">
            <a:avLst/>
          </a:prstGeom>
          <a:gradFill>
            <a:gsLst>
              <a:gs pos="0">
                <a:srgbClr val="000000">
                  <a:alpha val="0"/>
                </a:srgbClr>
              </a:gs>
              <a:gs pos="49000">
                <a:srgbClr val="000000">
                  <a:alpha val="47000"/>
                </a:srgbClr>
              </a:gs>
              <a:gs pos="100000">
                <a:srgbClr val="000000">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DE5AA4-B706-5A50-AC7A-190745370C5B}"/>
              </a:ext>
            </a:extLst>
          </p:cNvPr>
          <p:cNvSpPr>
            <a:spLocks noGrp="1"/>
          </p:cNvSpPr>
          <p:nvPr>
            <p:ph type="ctrTitle"/>
          </p:nvPr>
        </p:nvSpPr>
        <p:spPr>
          <a:xfrm>
            <a:off x="1932219" y="4029296"/>
            <a:ext cx="4671319" cy="1885803"/>
          </a:xfrm>
        </p:spPr>
        <p:txBody>
          <a:bodyPr>
            <a:normAutofit/>
          </a:bodyPr>
          <a:lstStyle/>
          <a:p>
            <a:r>
              <a:rPr lang="en-US" dirty="0">
                <a:solidFill>
                  <a:srgbClr val="FFFFFF"/>
                </a:solidFill>
              </a:rPr>
              <a:t>RAC-R Perinatal Committee Meeting</a:t>
            </a:r>
          </a:p>
        </p:txBody>
      </p:sp>
      <p:sp>
        <p:nvSpPr>
          <p:cNvPr id="3" name="Subtitle 2">
            <a:extLst>
              <a:ext uri="{FF2B5EF4-FFF2-40B4-BE49-F238E27FC236}">
                <a16:creationId xmlns:a16="http://schemas.microsoft.com/office/drawing/2014/main" id="{7452BFAA-17A4-BFFE-2E87-E93D75616435}"/>
              </a:ext>
            </a:extLst>
          </p:cNvPr>
          <p:cNvSpPr>
            <a:spLocks noGrp="1"/>
          </p:cNvSpPr>
          <p:nvPr>
            <p:ph type="subTitle" idx="1"/>
          </p:nvPr>
        </p:nvSpPr>
        <p:spPr>
          <a:xfrm>
            <a:off x="1932219" y="5762120"/>
            <a:ext cx="4671319" cy="624429"/>
          </a:xfrm>
        </p:spPr>
        <p:txBody>
          <a:bodyPr>
            <a:noAutofit/>
          </a:bodyPr>
          <a:lstStyle/>
          <a:p>
            <a:r>
              <a:rPr lang="en-US" sz="3200" b="1" dirty="0">
                <a:solidFill>
                  <a:srgbClr val="FFFFFF"/>
                </a:solidFill>
              </a:rPr>
              <a:t>6.9.26</a:t>
            </a:r>
          </a:p>
        </p:txBody>
      </p:sp>
      <p:pic>
        <p:nvPicPr>
          <p:cNvPr id="5" name="Picture 4" descr="A red white and blue circle with a star in the middle&#10;&#10;Description automatically generated">
            <a:extLst>
              <a:ext uri="{FF2B5EF4-FFF2-40B4-BE49-F238E27FC236}">
                <a16:creationId xmlns:a16="http://schemas.microsoft.com/office/drawing/2014/main" id="{FBFB8786-0E97-B836-5F57-1F07BE100F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530" y="306729"/>
            <a:ext cx="3948789" cy="3604871"/>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1277346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mute="1">
                <p:cTn id="12" repeatCount="indefinite" fill="hold" display="0">
                  <p:stCondLst>
                    <p:cond delay="indefinite"/>
                  </p:stCondLst>
                </p:cTn>
                <p:tgtEl>
                  <p:spTgt spid="1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BD4CA-D403-F7D5-1C4A-35C4DA1DEF1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0A7983-AD1A-9688-FA63-60EA9D577C95}"/>
              </a:ext>
            </a:extLst>
          </p:cNvPr>
          <p:cNvPicPr>
            <a:picLocks noChangeAspect="1"/>
          </p:cNvPicPr>
          <p:nvPr/>
        </p:nvPicPr>
        <p:blipFill>
          <a:blip r:embed="rId2"/>
          <a:stretch>
            <a:fillRect/>
          </a:stretch>
        </p:blipFill>
        <p:spPr>
          <a:xfrm>
            <a:off x="628176" y="357874"/>
            <a:ext cx="10935648" cy="6142252"/>
          </a:xfrm>
          <a:prstGeom prst="rect">
            <a:avLst/>
          </a:prstGeom>
        </p:spPr>
      </p:pic>
    </p:spTree>
    <p:extLst>
      <p:ext uri="{BB962C8B-B14F-4D97-AF65-F5344CB8AC3E}">
        <p14:creationId xmlns:p14="http://schemas.microsoft.com/office/powerpoint/2010/main" val="415139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3E734-2F9D-2547-09B5-1E2A7DA9909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EAD4EE-69D5-2D45-8E91-F2C527A2F6C8}"/>
              </a:ext>
            </a:extLst>
          </p:cNvPr>
          <p:cNvPicPr>
            <a:picLocks noChangeAspect="1"/>
          </p:cNvPicPr>
          <p:nvPr/>
        </p:nvPicPr>
        <p:blipFill>
          <a:blip r:embed="rId3"/>
          <a:stretch>
            <a:fillRect/>
          </a:stretch>
        </p:blipFill>
        <p:spPr>
          <a:xfrm>
            <a:off x="620555" y="338822"/>
            <a:ext cx="10950889" cy="6180356"/>
          </a:xfrm>
          <a:prstGeom prst="rect">
            <a:avLst/>
          </a:prstGeom>
        </p:spPr>
      </p:pic>
    </p:spTree>
    <p:extLst>
      <p:ext uri="{BB962C8B-B14F-4D97-AF65-F5344CB8AC3E}">
        <p14:creationId xmlns:p14="http://schemas.microsoft.com/office/powerpoint/2010/main" val="2115622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70D5F-A18F-B1AE-159A-25376FD9BC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9EF9676-B3E6-8A6D-76B3-C6CB7CA834A3}"/>
              </a:ext>
            </a:extLst>
          </p:cNvPr>
          <p:cNvPicPr>
            <a:picLocks noChangeAspect="1"/>
          </p:cNvPicPr>
          <p:nvPr/>
        </p:nvPicPr>
        <p:blipFill>
          <a:blip r:embed="rId2"/>
          <a:stretch>
            <a:fillRect/>
          </a:stretch>
        </p:blipFill>
        <p:spPr>
          <a:xfrm>
            <a:off x="616745" y="342632"/>
            <a:ext cx="10958510" cy="6172735"/>
          </a:xfrm>
          <a:prstGeom prst="rect">
            <a:avLst/>
          </a:prstGeom>
        </p:spPr>
      </p:pic>
    </p:spTree>
    <p:extLst>
      <p:ext uri="{BB962C8B-B14F-4D97-AF65-F5344CB8AC3E}">
        <p14:creationId xmlns:p14="http://schemas.microsoft.com/office/powerpoint/2010/main" val="218689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B363E-11EF-A129-1F25-747A4EF33F9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64C6653-A318-8FD4-7B69-C78E519D4F14}"/>
              </a:ext>
            </a:extLst>
          </p:cNvPr>
          <p:cNvPicPr>
            <a:picLocks noChangeAspect="1"/>
          </p:cNvPicPr>
          <p:nvPr/>
        </p:nvPicPr>
        <p:blipFill>
          <a:blip r:embed="rId2"/>
          <a:stretch>
            <a:fillRect/>
          </a:stretch>
        </p:blipFill>
        <p:spPr>
          <a:xfrm>
            <a:off x="624366" y="338822"/>
            <a:ext cx="10943268" cy="6180356"/>
          </a:xfrm>
          <a:prstGeom prst="rect">
            <a:avLst/>
          </a:prstGeom>
        </p:spPr>
      </p:pic>
    </p:spTree>
    <p:extLst>
      <p:ext uri="{BB962C8B-B14F-4D97-AF65-F5344CB8AC3E}">
        <p14:creationId xmlns:p14="http://schemas.microsoft.com/office/powerpoint/2010/main" val="1030555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41A5F-5EED-1A48-DA1F-0903EACEE621}"/>
              </a:ext>
            </a:extLst>
          </p:cNvPr>
          <p:cNvPicPr>
            <a:picLocks noChangeAspect="1"/>
          </p:cNvPicPr>
          <p:nvPr/>
        </p:nvPicPr>
        <p:blipFill>
          <a:blip r:embed="rId2"/>
          <a:stretch>
            <a:fillRect/>
          </a:stretch>
        </p:blipFill>
        <p:spPr>
          <a:xfrm>
            <a:off x="616745" y="342632"/>
            <a:ext cx="10958510" cy="6172735"/>
          </a:xfrm>
          <a:prstGeom prst="rect">
            <a:avLst/>
          </a:prstGeom>
        </p:spPr>
      </p:pic>
    </p:spTree>
    <p:extLst>
      <p:ext uri="{BB962C8B-B14F-4D97-AF65-F5344CB8AC3E}">
        <p14:creationId xmlns:p14="http://schemas.microsoft.com/office/powerpoint/2010/main" val="3634393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5" name="Picture 4" descr="Umbrellas by the beach">
            <a:extLst>
              <a:ext uri="{FF2B5EF4-FFF2-40B4-BE49-F238E27FC236}">
                <a16:creationId xmlns:a16="http://schemas.microsoft.com/office/drawing/2014/main" id="{278DB87F-FDF1-D89E-2DCC-0A189BDAF1E1}"/>
              </a:ext>
            </a:extLst>
          </p:cNvPr>
          <p:cNvPicPr>
            <a:picLocks noChangeAspect="1"/>
          </p:cNvPicPr>
          <p:nvPr/>
        </p:nvPicPr>
        <p:blipFill>
          <a:blip r:embed="rId2"/>
          <a:srcRect t="19355"/>
          <a:stretch>
            <a:fillRect/>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4E43659E-291A-173C-0AD2-4CA337530958}"/>
              </a:ext>
            </a:extLst>
          </p:cNvPr>
          <p:cNvSpPr>
            <a:spLocks noGrp="1"/>
          </p:cNvSpPr>
          <p:nvPr>
            <p:ph type="title"/>
          </p:nvPr>
        </p:nvSpPr>
        <p:spPr>
          <a:xfrm>
            <a:off x="320039" y="255830"/>
            <a:ext cx="8138160" cy="1061981"/>
          </a:xfrm>
        </p:spPr>
        <p:txBody>
          <a:bodyPr vert="horz" lIns="91440" tIns="45720" rIns="91440" bIns="45720" rtlCol="0" anchor="t">
            <a:normAutofit/>
          </a:bodyPr>
          <a:lstStyle/>
          <a:p>
            <a:r>
              <a:rPr lang="en-US" sz="4400" dirty="0">
                <a:solidFill>
                  <a:schemeClr val="accent2">
                    <a:lumMod val="20000"/>
                    <a:lumOff val="80000"/>
                  </a:schemeClr>
                </a:solidFill>
                <a:latin typeface="Abadi" panose="020B0604020104020204" pitchFamily="34" charset="0"/>
              </a:rPr>
              <a:t>When we meet again:</a:t>
            </a:r>
          </a:p>
        </p:txBody>
      </p:sp>
      <p:sp>
        <p:nvSpPr>
          <p:cNvPr id="4" name="TextBox 3">
            <a:extLst>
              <a:ext uri="{FF2B5EF4-FFF2-40B4-BE49-F238E27FC236}">
                <a16:creationId xmlns:a16="http://schemas.microsoft.com/office/drawing/2014/main" id="{7C6CFDB7-3E54-0DDF-998E-45DE9882EFD1}"/>
              </a:ext>
            </a:extLst>
          </p:cNvPr>
          <p:cNvSpPr txBox="1"/>
          <p:nvPr/>
        </p:nvSpPr>
        <p:spPr>
          <a:xfrm>
            <a:off x="2836333" y="1077175"/>
            <a:ext cx="8138160" cy="1384995"/>
          </a:xfrm>
          <a:prstGeom prst="rect">
            <a:avLst/>
          </a:prstGeom>
          <a:noFill/>
        </p:spPr>
        <p:txBody>
          <a:bodyPr wrap="square" rtlCol="0">
            <a:spAutoFit/>
          </a:bodyPr>
          <a:lstStyle/>
          <a:p>
            <a:pPr marL="285750" indent="-285750">
              <a:buFont typeface="Wingdings" panose="05000000000000000000" pitchFamily="2" charset="2"/>
              <a:buChar char="v"/>
            </a:pPr>
            <a:r>
              <a:rPr lang="en-US" sz="2800" b="1" dirty="0">
                <a:solidFill>
                  <a:srgbClr val="002060"/>
                </a:solidFill>
              </a:rPr>
              <a:t>General Assembly and Perinatal Committee meeting 9.8.26</a:t>
            </a:r>
          </a:p>
          <a:p>
            <a:pPr marL="285750" indent="-285750">
              <a:buFont typeface="Wingdings" panose="05000000000000000000" pitchFamily="2" charset="2"/>
              <a:buChar char="v"/>
            </a:pPr>
            <a:r>
              <a:rPr lang="en-US" sz="2800" b="1" dirty="0">
                <a:solidFill>
                  <a:srgbClr val="002060"/>
                </a:solidFill>
              </a:rPr>
              <a:t>RAC R Medical Directors Meeting 9.11.26</a:t>
            </a:r>
          </a:p>
        </p:txBody>
      </p:sp>
    </p:spTree>
    <p:extLst>
      <p:ext uri="{BB962C8B-B14F-4D97-AF65-F5344CB8AC3E}">
        <p14:creationId xmlns:p14="http://schemas.microsoft.com/office/powerpoint/2010/main" val="382457705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3A42A53-F182-205E-717F-34941E294F05}"/>
              </a:ext>
            </a:extLst>
          </p:cNvPr>
          <p:cNvSpPr>
            <a:spLocks noGrp="1"/>
          </p:cNvSpPr>
          <p:nvPr>
            <p:ph type="title"/>
          </p:nvPr>
        </p:nvSpPr>
        <p:spPr>
          <a:xfrm>
            <a:off x="245533" y="548638"/>
            <a:ext cx="3860124" cy="5788152"/>
          </a:xfrm>
        </p:spPr>
        <p:txBody>
          <a:bodyPr anchor="ctr">
            <a:normAutofit/>
          </a:bodyPr>
          <a:lstStyle/>
          <a:p>
            <a:r>
              <a:rPr lang="en-US" sz="4000" b="1" dirty="0">
                <a:solidFill>
                  <a:srgbClr val="002060"/>
                </a:solidFill>
                <a:latin typeface="Kermit Expanded" panose="020F0502020204030204" pitchFamily="34" charset="0"/>
                <a:ea typeface="FangSong" panose="020B0503020204020204" pitchFamily="49" charset="-122"/>
                <a:cs typeface="Aharoni" panose="02010803020104030203" pitchFamily="2" charset="-79"/>
              </a:rPr>
              <a:t>Attendance</a:t>
            </a:r>
          </a:p>
        </p:txBody>
      </p:sp>
      <p:graphicFrame>
        <p:nvGraphicFramePr>
          <p:cNvPr id="117" name="Content Placeholder 4">
            <a:extLst>
              <a:ext uri="{FF2B5EF4-FFF2-40B4-BE49-F238E27FC236}">
                <a16:creationId xmlns:a16="http://schemas.microsoft.com/office/drawing/2014/main" id="{DCFAFFF4-05A7-6A63-146E-478EBFD468AA}"/>
              </a:ext>
            </a:extLst>
          </p:cNvPr>
          <p:cNvGraphicFramePr>
            <a:graphicFrameLocks noGrp="1"/>
          </p:cNvGraphicFramePr>
          <p:nvPr>
            <p:ph idx="1"/>
            <p:extLst>
              <p:ext uri="{D42A27DB-BD31-4B8C-83A1-F6EECF244321}">
                <p14:modId xmlns:p14="http://schemas.microsoft.com/office/powerpoint/2010/main" val="2787253819"/>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5382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A9942F-A18C-9E9D-BF08-9291C54E1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DD70D6-A103-C80F-EED1-AD9CE49B3D07}"/>
              </a:ext>
            </a:extLst>
          </p:cNvPr>
          <p:cNvSpPr>
            <a:spLocks noGrp="1"/>
          </p:cNvSpPr>
          <p:nvPr>
            <p:ph type="title"/>
          </p:nvPr>
        </p:nvSpPr>
        <p:spPr>
          <a:xfrm>
            <a:off x="2809809" y="353681"/>
            <a:ext cx="6572382" cy="974310"/>
          </a:xfrm>
        </p:spPr>
        <p:txBody>
          <a:bodyPr vert="horz" lIns="91440" tIns="45720" rIns="91440" bIns="45720" rtlCol="0" anchor="b">
            <a:normAutofit fontScale="90000"/>
          </a:bodyPr>
          <a:lstStyle/>
          <a:p>
            <a:pPr algn="ctr"/>
            <a:r>
              <a:rPr lang="en-US" sz="40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TCHMB Neo Committee </a:t>
            </a:r>
            <a:r>
              <a:rPr lang="en-US" sz="4000" u="sng"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Updates</a:t>
            </a:r>
          </a:p>
        </p:txBody>
      </p:sp>
      <p:pic>
        <p:nvPicPr>
          <p:cNvPr id="7" name="Graphic 6" descr="Sun">
            <a:extLst>
              <a:ext uri="{FF2B5EF4-FFF2-40B4-BE49-F238E27FC236}">
                <a16:creationId xmlns:a16="http://schemas.microsoft.com/office/drawing/2014/main" id="{3E151070-E433-296C-1727-AE427B960E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557889" y="2374232"/>
            <a:ext cx="4330461" cy="4330461"/>
          </a:xfrm>
          <a:prstGeom prst="rect">
            <a:avLst/>
          </a:prstGeom>
        </p:spPr>
      </p:pic>
      <p:sp>
        <p:nvSpPr>
          <p:cNvPr id="4" name="TextBox 3">
            <a:extLst>
              <a:ext uri="{FF2B5EF4-FFF2-40B4-BE49-F238E27FC236}">
                <a16:creationId xmlns:a16="http://schemas.microsoft.com/office/drawing/2014/main" id="{2C3C11F0-784D-4928-FC20-CAC29BAEB65B}"/>
              </a:ext>
            </a:extLst>
          </p:cNvPr>
          <p:cNvSpPr txBox="1"/>
          <p:nvPr/>
        </p:nvSpPr>
        <p:spPr>
          <a:xfrm>
            <a:off x="1269999" y="2125133"/>
            <a:ext cx="5545667" cy="3477875"/>
          </a:xfrm>
          <a:prstGeom prst="rect">
            <a:avLst/>
          </a:prstGeom>
          <a:noFill/>
        </p:spPr>
        <p:txBody>
          <a:bodyPr wrap="square" rtlCol="0">
            <a:spAutoFit/>
          </a:bodyPr>
          <a:lstStyle/>
          <a:p>
            <a:pPr marL="285750" indent="-285750">
              <a:buFont typeface="Wingdings" panose="05000000000000000000" pitchFamily="2" charset="2"/>
              <a:buChar char="v"/>
            </a:pPr>
            <a:r>
              <a:rPr lang="en-US" sz="2200" dirty="0">
                <a:solidFill>
                  <a:srgbClr val="002060"/>
                </a:solidFill>
              </a:rPr>
              <a:t>LASSO Learning Session 2 was June 4</a:t>
            </a:r>
            <a:r>
              <a:rPr lang="en-US" sz="2200" baseline="30000" dirty="0">
                <a:solidFill>
                  <a:srgbClr val="002060"/>
                </a:solidFill>
              </a:rPr>
              <a:t>th</a:t>
            </a:r>
            <a:r>
              <a:rPr lang="en-US" sz="2200" dirty="0">
                <a:solidFill>
                  <a:srgbClr val="002060"/>
                </a:solidFill>
              </a:rPr>
              <a:t> and 5</a:t>
            </a:r>
            <a:r>
              <a:rPr lang="en-US" sz="2200" baseline="30000" dirty="0">
                <a:solidFill>
                  <a:srgbClr val="002060"/>
                </a:solidFill>
              </a:rPr>
              <a:t>th</a:t>
            </a:r>
            <a:endParaRPr lang="en-US" sz="2200" dirty="0">
              <a:solidFill>
                <a:srgbClr val="002060"/>
              </a:solidFill>
            </a:endParaRPr>
          </a:p>
          <a:p>
            <a:pPr marL="285750" indent="-285750">
              <a:buFont typeface="Wingdings" panose="05000000000000000000" pitchFamily="2" charset="2"/>
              <a:buChar char="v"/>
            </a:pPr>
            <a:r>
              <a:rPr lang="en-US" sz="2200" dirty="0">
                <a:solidFill>
                  <a:srgbClr val="002060"/>
                </a:solidFill>
              </a:rPr>
              <a:t>Onboarding enrolled hospitals into the </a:t>
            </a:r>
            <a:r>
              <a:rPr lang="en-US" sz="2200" dirty="0" err="1">
                <a:solidFill>
                  <a:srgbClr val="002060"/>
                </a:solidFill>
              </a:rPr>
              <a:t>IAMOnline</a:t>
            </a:r>
            <a:r>
              <a:rPr lang="en-US" sz="2200" dirty="0">
                <a:solidFill>
                  <a:srgbClr val="002060"/>
                </a:solidFill>
              </a:rPr>
              <a:t> data system</a:t>
            </a:r>
          </a:p>
          <a:p>
            <a:pPr marL="285750" indent="-285750">
              <a:buFont typeface="Wingdings" panose="05000000000000000000" pitchFamily="2" charset="2"/>
              <a:buChar char="v"/>
            </a:pPr>
            <a:r>
              <a:rPr lang="en-US" sz="2200" dirty="0">
                <a:solidFill>
                  <a:srgbClr val="002060"/>
                </a:solidFill>
              </a:rPr>
              <a:t>Guest presentation on NRP 9</a:t>
            </a:r>
            <a:r>
              <a:rPr lang="en-US" sz="2200" baseline="30000" dirty="0">
                <a:solidFill>
                  <a:srgbClr val="002060"/>
                </a:solidFill>
              </a:rPr>
              <a:t>th</a:t>
            </a:r>
            <a:r>
              <a:rPr lang="en-US" sz="2200" dirty="0">
                <a:solidFill>
                  <a:srgbClr val="002060"/>
                </a:solidFill>
              </a:rPr>
              <a:t> edition updates</a:t>
            </a:r>
          </a:p>
          <a:p>
            <a:pPr marL="285750" indent="-285750">
              <a:buFont typeface="Wingdings" panose="05000000000000000000" pitchFamily="2" charset="2"/>
              <a:buChar char="v"/>
            </a:pPr>
            <a:r>
              <a:rPr lang="en-US" sz="2200" dirty="0">
                <a:solidFill>
                  <a:srgbClr val="002060"/>
                </a:solidFill>
              </a:rPr>
              <a:t>Algorithm changes on umbilical cord management, routine suction de-emphasized in the initial steps, oxygen saturation table, ventilation rate</a:t>
            </a:r>
          </a:p>
        </p:txBody>
      </p:sp>
    </p:spTree>
    <p:extLst>
      <p:ext uri="{BB962C8B-B14F-4D97-AF65-F5344CB8AC3E}">
        <p14:creationId xmlns:p14="http://schemas.microsoft.com/office/powerpoint/2010/main" val="642273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2EB1FF-48AC-B45F-63B7-000B8770744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AFB6F8-7315-388D-B236-68BE70B47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191AF3-60C0-9016-D24A-C2392DBA36D1}"/>
              </a:ext>
            </a:extLst>
          </p:cNvPr>
          <p:cNvSpPr>
            <a:spLocks noGrp="1"/>
          </p:cNvSpPr>
          <p:nvPr>
            <p:ph type="title"/>
          </p:nvPr>
        </p:nvSpPr>
        <p:spPr>
          <a:xfrm>
            <a:off x="2809809" y="353681"/>
            <a:ext cx="6572382" cy="974310"/>
          </a:xfrm>
        </p:spPr>
        <p:txBody>
          <a:bodyPr vert="horz" lIns="91440" tIns="45720" rIns="91440" bIns="45720" rtlCol="0" anchor="b">
            <a:normAutofit fontScale="90000"/>
          </a:bodyPr>
          <a:lstStyle/>
          <a:p>
            <a:pPr algn="ctr"/>
            <a:r>
              <a:rPr lang="en-US" sz="40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TCHMB Maternal Committee </a:t>
            </a:r>
            <a:r>
              <a:rPr lang="en-US" sz="4000" u="sng"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Updates</a:t>
            </a:r>
          </a:p>
        </p:txBody>
      </p:sp>
      <p:pic>
        <p:nvPicPr>
          <p:cNvPr id="7" name="Graphic 6" descr="Sun">
            <a:extLst>
              <a:ext uri="{FF2B5EF4-FFF2-40B4-BE49-F238E27FC236}">
                <a16:creationId xmlns:a16="http://schemas.microsoft.com/office/drawing/2014/main" id="{E18679D5-CEDE-91DF-467B-C156ADBEE1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2527539"/>
            <a:ext cx="4330461" cy="4330461"/>
          </a:xfrm>
          <a:prstGeom prst="rect">
            <a:avLst/>
          </a:prstGeom>
        </p:spPr>
      </p:pic>
      <p:sp>
        <p:nvSpPr>
          <p:cNvPr id="3" name="TextBox 2">
            <a:extLst>
              <a:ext uri="{FF2B5EF4-FFF2-40B4-BE49-F238E27FC236}">
                <a16:creationId xmlns:a16="http://schemas.microsoft.com/office/drawing/2014/main" id="{676F5EF7-AD79-4F8A-4EF8-19C05A3D355B}"/>
              </a:ext>
            </a:extLst>
          </p:cNvPr>
          <p:cNvSpPr txBox="1"/>
          <p:nvPr/>
        </p:nvSpPr>
        <p:spPr>
          <a:xfrm>
            <a:off x="6002867" y="1981200"/>
            <a:ext cx="5088466" cy="3816429"/>
          </a:xfrm>
          <a:prstGeom prst="rect">
            <a:avLst/>
          </a:prstGeom>
          <a:noFill/>
        </p:spPr>
        <p:txBody>
          <a:bodyPr wrap="square" rtlCol="0">
            <a:spAutoFit/>
          </a:bodyPr>
          <a:lstStyle/>
          <a:p>
            <a:pPr marL="285750" indent="-285750">
              <a:buFont typeface="Wingdings" panose="05000000000000000000" pitchFamily="2" charset="2"/>
              <a:buChar char="v"/>
            </a:pPr>
            <a:r>
              <a:rPr lang="en-US" sz="2200" dirty="0">
                <a:solidFill>
                  <a:srgbClr val="002060"/>
                </a:solidFill>
              </a:rPr>
              <a:t>PPED project was highlighted in the national AIM newsletter in April</a:t>
            </a:r>
          </a:p>
          <a:p>
            <a:pPr marL="285750" indent="-285750">
              <a:buFont typeface="Wingdings" panose="05000000000000000000" pitchFamily="2" charset="2"/>
              <a:buChar char="v"/>
            </a:pPr>
            <a:r>
              <a:rPr lang="en-US" sz="2200" dirty="0">
                <a:solidFill>
                  <a:srgbClr val="002060"/>
                </a:solidFill>
              </a:rPr>
              <a:t>G. Delgado will retire from co-chair position in June and the position will be open for applicants</a:t>
            </a:r>
          </a:p>
          <a:p>
            <a:pPr marL="285750" indent="-285750">
              <a:buFont typeface="Wingdings" panose="05000000000000000000" pitchFamily="2" charset="2"/>
              <a:buChar char="v"/>
            </a:pPr>
            <a:r>
              <a:rPr lang="en-US" sz="2200" dirty="0">
                <a:solidFill>
                  <a:srgbClr val="002060"/>
                </a:solidFill>
              </a:rPr>
              <a:t>The committee will select bundle elements from the Sepsis initiative and share tools with the RACs to further support implementation; Learning Session 3 marked the completion of the AIM bundle</a:t>
            </a:r>
          </a:p>
        </p:txBody>
      </p:sp>
    </p:spTree>
    <p:extLst>
      <p:ext uri="{BB962C8B-B14F-4D97-AF65-F5344CB8AC3E}">
        <p14:creationId xmlns:p14="http://schemas.microsoft.com/office/powerpoint/2010/main" val="3022603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5" name="Picture 4" descr="Cloudy summer beach, cool, calm sea">
            <a:extLst>
              <a:ext uri="{FF2B5EF4-FFF2-40B4-BE49-F238E27FC236}">
                <a16:creationId xmlns:a16="http://schemas.microsoft.com/office/drawing/2014/main" id="{CB23340B-2A49-AE9F-2E37-255A93313343}"/>
              </a:ext>
            </a:extLst>
          </p:cNvPr>
          <p:cNvPicPr>
            <a:picLocks noChangeAspect="1"/>
          </p:cNvPicPr>
          <p:nvPr/>
        </p:nvPicPr>
        <p:blipFill>
          <a:blip r:embed="rId2"/>
          <a:srcRect b="16045"/>
          <a:stretch>
            <a:fillRect/>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4F28D75-174B-0467-FDBD-EE70A526B30F}"/>
              </a:ext>
            </a:extLst>
          </p:cNvPr>
          <p:cNvSpPr>
            <a:spLocks noGrp="1"/>
          </p:cNvSpPr>
          <p:nvPr>
            <p:ph type="title"/>
          </p:nvPr>
        </p:nvSpPr>
        <p:spPr>
          <a:xfrm>
            <a:off x="320039" y="255830"/>
            <a:ext cx="8138160" cy="1061981"/>
          </a:xfrm>
        </p:spPr>
        <p:txBody>
          <a:bodyPr vert="horz" lIns="91440" tIns="45720" rIns="91440" bIns="45720" rtlCol="0" anchor="t">
            <a:normAutofit/>
          </a:bodyPr>
          <a:lstStyle/>
          <a:p>
            <a:r>
              <a:rPr lang="en-US" sz="3400" u="sng" dirty="0"/>
              <a:t>Upcoming DSHS Calls</a:t>
            </a:r>
            <a:br>
              <a:rPr lang="en-US" sz="3400" dirty="0"/>
            </a:br>
            <a:endParaRPr lang="en-US" sz="3400" dirty="0"/>
          </a:p>
        </p:txBody>
      </p:sp>
      <p:sp>
        <p:nvSpPr>
          <p:cNvPr id="4" name="TextBox 3">
            <a:extLst>
              <a:ext uri="{FF2B5EF4-FFF2-40B4-BE49-F238E27FC236}">
                <a16:creationId xmlns:a16="http://schemas.microsoft.com/office/drawing/2014/main" id="{089F783F-416C-F20E-74EB-C0A62C617891}"/>
              </a:ext>
            </a:extLst>
          </p:cNvPr>
          <p:cNvSpPr txBox="1"/>
          <p:nvPr/>
        </p:nvSpPr>
        <p:spPr>
          <a:xfrm>
            <a:off x="2015066" y="1613097"/>
            <a:ext cx="7958667" cy="3416320"/>
          </a:xfrm>
          <a:prstGeom prst="rect">
            <a:avLst/>
          </a:prstGeom>
          <a:solidFill>
            <a:schemeClr val="bg1">
              <a:lumMod val="50000"/>
              <a:lumOff val="50000"/>
            </a:schemeClr>
          </a:solidFill>
        </p:spPr>
        <p:txBody>
          <a:bodyPr wrap="square" rtlCol="0">
            <a:spAutoFit/>
          </a:bodyPr>
          <a:lstStyle/>
          <a:p>
            <a:pPr marL="285750" indent="-285750">
              <a:buFont typeface="Wingdings" panose="05000000000000000000" pitchFamily="2" charset="2"/>
              <a:buChar char="v"/>
            </a:pPr>
            <a:r>
              <a:rPr lang="en-US" sz="3600" dirty="0"/>
              <a:t>Maternal Surveyor Training 6/11 3-4:30 pm</a:t>
            </a:r>
          </a:p>
          <a:p>
            <a:pPr marL="285750" indent="-285750">
              <a:buFont typeface="Wingdings" panose="05000000000000000000" pitchFamily="2" charset="2"/>
              <a:buChar char="v"/>
            </a:pPr>
            <a:r>
              <a:rPr lang="en-US" sz="3600" dirty="0"/>
              <a:t>Level II-IV 6/17 2-3 pm</a:t>
            </a:r>
          </a:p>
          <a:p>
            <a:pPr marL="285750" indent="-285750">
              <a:buFont typeface="Wingdings" panose="05000000000000000000" pitchFamily="2" charset="2"/>
              <a:buChar char="v"/>
            </a:pPr>
            <a:r>
              <a:rPr lang="en-US" sz="3600" dirty="0"/>
              <a:t>Perinatal QAPI Overview 6/25 3-4:30 pm</a:t>
            </a:r>
          </a:p>
          <a:p>
            <a:pPr marL="285750" indent="-285750">
              <a:buFont typeface="Wingdings" panose="05000000000000000000" pitchFamily="2" charset="2"/>
              <a:buChar char="v"/>
            </a:pPr>
            <a:r>
              <a:rPr lang="en-US" sz="3600" dirty="0"/>
              <a:t>Level I 7/1 2-3 pm</a:t>
            </a:r>
          </a:p>
        </p:txBody>
      </p:sp>
    </p:spTree>
    <p:extLst>
      <p:ext uri="{BB962C8B-B14F-4D97-AF65-F5344CB8AC3E}">
        <p14:creationId xmlns:p14="http://schemas.microsoft.com/office/powerpoint/2010/main" val="175163269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19A7-BEB3-FF26-767D-C22BA5B161F0}"/>
              </a:ext>
            </a:extLst>
          </p:cNvPr>
          <p:cNvSpPr>
            <a:spLocks noGrp="1"/>
          </p:cNvSpPr>
          <p:nvPr>
            <p:ph type="title"/>
          </p:nvPr>
        </p:nvSpPr>
        <p:spPr>
          <a:xfrm>
            <a:off x="130048" y="463973"/>
            <a:ext cx="10653578" cy="1132258"/>
          </a:xfrm>
        </p:spPr>
        <p:txBody>
          <a:bodyPr/>
          <a:lstStyle/>
          <a:p>
            <a:r>
              <a:rPr lang="en-US" u="sng" dirty="0">
                <a:solidFill>
                  <a:srgbClr val="002060"/>
                </a:solidFill>
              </a:rPr>
              <a:t>Maternal Sepsis Project</a:t>
            </a:r>
          </a:p>
        </p:txBody>
      </p:sp>
      <p:pic>
        <p:nvPicPr>
          <p:cNvPr id="5" name="Content Placeholder 4">
            <a:extLst>
              <a:ext uri="{FF2B5EF4-FFF2-40B4-BE49-F238E27FC236}">
                <a16:creationId xmlns:a16="http://schemas.microsoft.com/office/drawing/2014/main" id="{9A938E56-FDA2-A5A6-EABC-0F23C286A136}"/>
              </a:ext>
            </a:extLst>
          </p:cNvPr>
          <p:cNvPicPr>
            <a:picLocks noGrp="1" noChangeAspect="1"/>
          </p:cNvPicPr>
          <p:nvPr>
            <p:ph idx="1"/>
          </p:nvPr>
        </p:nvPicPr>
        <p:blipFill>
          <a:blip r:embed="rId2"/>
          <a:stretch>
            <a:fillRect/>
          </a:stretch>
        </p:blipFill>
        <p:spPr>
          <a:xfrm>
            <a:off x="203200" y="1286933"/>
            <a:ext cx="11514667" cy="3733800"/>
          </a:xfrm>
          <a:prstGeom prst="rect">
            <a:avLst/>
          </a:prstGeom>
          <a:ln w="38100">
            <a:solidFill>
              <a:srgbClr val="002060"/>
            </a:solidFill>
          </a:ln>
        </p:spPr>
      </p:pic>
    </p:spTree>
    <p:extLst>
      <p:ext uri="{BB962C8B-B14F-4D97-AF65-F5344CB8AC3E}">
        <p14:creationId xmlns:p14="http://schemas.microsoft.com/office/powerpoint/2010/main" val="3987995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1534F-7E81-C8A2-6749-DE143C11F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16658-EA79-6D37-CE0D-CAC997CC819E}"/>
              </a:ext>
            </a:extLst>
          </p:cNvPr>
          <p:cNvSpPr>
            <a:spLocks noGrp="1"/>
          </p:cNvSpPr>
          <p:nvPr>
            <p:ph type="title"/>
          </p:nvPr>
        </p:nvSpPr>
        <p:spPr>
          <a:xfrm>
            <a:off x="127000" y="421640"/>
            <a:ext cx="10653578" cy="1132258"/>
          </a:xfrm>
        </p:spPr>
        <p:txBody>
          <a:bodyPr/>
          <a:lstStyle/>
          <a:p>
            <a:r>
              <a:rPr lang="en-US" u="sng" dirty="0">
                <a:solidFill>
                  <a:srgbClr val="002060"/>
                </a:solidFill>
              </a:rPr>
              <a:t>Neonatal LASSO Project</a:t>
            </a:r>
          </a:p>
        </p:txBody>
      </p:sp>
      <p:pic>
        <p:nvPicPr>
          <p:cNvPr id="9" name="Content Placeholder 8">
            <a:extLst>
              <a:ext uri="{FF2B5EF4-FFF2-40B4-BE49-F238E27FC236}">
                <a16:creationId xmlns:a16="http://schemas.microsoft.com/office/drawing/2014/main" id="{8A5442D1-93E3-7DD9-ED15-A17D29C5CDED}"/>
              </a:ext>
            </a:extLst>
          </p:cNvPr>
          <p:cNvPicPr>
            <a:picLocks noGrp="1" noChangeAspect="1"/>
          </p:cNvPicPr>
          <p:nvPr>
            <p:ph idx="1"/>
          </p:nvPr>
        </p:nvPicPr>
        <p:blipFill>
          <a:blip r:embed="rId2"/>
          <a:stretch>
            <a:fillRect/>
          </a:stretch>
        </p:blipFill>
        <p:spPr>
          <a:xfrm>
            <a:off x="127000" y="1176868"/>
            <a:ext cx="11938000" cy="4411132"/>
          </a:xfrm>
          <a:prstGeom prst="rect">
            <a:avLst/>
          </a:prstGeom>
          <a:ln w="28575">
            <a:solidFill>
              <a:srgbClr val="002060"/>
            </a:solidFill>
          </a:ln>
        </p:spPr>
      </p:pic>
      <p:sp>
        <p:nvSpPr>
          <p:cNvPr id="10" name="TextBox 9">
            <a:extLst>
              <a:ext uri="{FF2B5EF4-FFF2-40B4-BE49-F238E27FC236}">
                <a16:creationId xmlns:a16="http://schemas.microsoft.com/office/drawing/2014/main" id="{16438923-6685-5DC8-68E4-D56A229319EC}"/>
              </a:ext>
            </a:extLst>
          </p:cNvPr>
          <p:cNvSpPr txBox="1"/>
          <p:nvPr/>
        </p:nvSpPr>
        <p:spPr>
          <a:xfrm>
            <a:off x="4123267" y="5901266"/>
            <a:ext cx="5274734" cy="707886"/>
          </a:xfrm>
          <a:prstGeom prst="rect">
            <a:avLst/>
          </a:prstGeom>
          <a:noFill/>
        </p:spPr>
        <p:txBody>
          <a:bodyPr wrap="square" rtlCol="0">
            <a:spAutoFit/>
          </a:bodyPr>
          <a:lstStyle/>
          <a:p>
            <a:pPr marL="285750" indent="-285750">
              <a:buFont typeface="Wingdings" panose="05000000000000000000" pitchFamily="2" charset="2"/>
              <a:buChar char="v"/>
            </a:pPr>
            <a:r>
              <a:rPr lang="en-US" sz="2000" b="1" dirty="0">
                <a:solidFill>
                  <a:srgbClr val="002060"/>
                </a:solidFill>
              </a:rPr>
              <a:t>Q1 Christus: 55.6 % for NBN </a:t>
            </a:r>
          </a:p>
          <a:p>
            <a:pPr marL="285750" indent="-285750">
              <a:buFont typeface="Wingdings" panose="05000000000000000000" pitchFamily="2" charset="2"/>
              <a:buChar char="v"/>
            </a:pPr>
            <a:r>
              <a:rPr lang="en-US" sz="2000" b="1" dirty="0">
                <a:solidFill>
                  <a:srgbClr val="002060"/>
                </a:solidFill>
              </a:rPr>
              <a:t>Q1 GMC 27.6% for NBN</a:t>
            </a:r>
          </a:p>
        </p:txBody>
      </p:sp>
    </p:spTree>
    <p:extLst>
      <p:ext uri="{BB962C8B-B14F-4D97-AF65-F5344CB8AC3E}">
        <p14:creationId xmlns:p14="http://schemas.microsoft.com/office/powerpoint/2010/main" val="1671735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57E8B-52B6-294E-65C8-B25A9F48383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E2DB4F2-5293-5116-FB60-DC3C11D9CD17}"/>
              </a:ext>
            </a:extLst>
          </p:cNvPr>
          <p:cNvPicPr>
            <a:picLocks noChangeAspect="1"/>
          </p:cNvPicPr>
          <p:nvPr/>
        </p:nvPicPr>
        <p:blipFill>
          <a:blip r:embed="rId2"/>
          <a:stretch>
            <a:fillRect/>
          </a:stretch>
        </p:blipFill>
        <p:spPr>
          <a:xfrm>
            <a:off x="609124" y="354063"/>
            <a:ext cx="10973751" cy="6149873"/>
          </a:xfrm>
          <a:prstGeom prst="rect">
            <a:avLst/>
          </a:prstGeom>
        </p:spPr>
      </p:pic>
    </p:spTree>
    <p:extLst>
      <p:ext uri="{BB962C8B-B14F-4D97-AF65-F5344CB8AC3E}">
        <p14:creationId xmlns:p14="http://schemas.microsoft.com/office/powerpoint/2010/main" val="3464127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F41DF-F0A9-C733-D979-5EF9219A99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BD9824-75B2-2F7A-E54F-6851C180448A}"/>
              </a:ext>
            </a:extLst>
          </p:cNvPr>
          <p:cNvPicPr>
            <a:picLocks noChangeAspect="1"/>
          </p:cNvPicPr>
          <p:nvPr/>
        </p:nvPicPr>
        <p:blipFill>
          <a:blip r:embed="rId2"/>
          <a:stretch>
            <a:fillRect/>
          </a:stretch>
        </p:blipFill>
        <p:spPr>
          <a:xfrm>
            <a:off x="609124" y="354063"/>
            <a:ext cx="10973751" cy="6149873"/>
          </a:xfrm>
          <a:prstGeom prst="rect">
            <a:avLst/>
          </a:prstGeom>
        </p:spPr>
      </p:pic>
    </p:spTree>
    <p:extLst>
      <p:ext uri="{BB962C8B-B14F-4D97-AF65-F5344CB8AC3E}">
        <p14:creationId xmlns:p14="http://schemas.microsoft.com/office/powerpoint/2010/main" val="4195545420"/>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5492</TotalTime>
  <Words>379</Words>
  <Application>Microsoft Macintosh PowerPoint</Application>
  <PresentationFormat>Widescreen</PresentationFormat>
  <Paragraphs>41</Paragraphs>
  <Slides>15</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Abadi</vt:lpstr>
      <vt:lpstr>ADLaM Display</vt:lpstr>
      <vt:lpstr>Aptos</vt:lpstr>
      <vt:lpstr>Arial</vt:lpstr>
      <vt:lpstr>Kermit Expanded</vt:lpstr>
      <vt:lpstr>Neue Haas Grotesk Text Pro</vt:lpstr>
      <vt:lpstr>Wingdings</vt:lpstr>
      <vt:lpstr>VanillaVTI</vt:lpstr>
      <vt:lpstr>RAC-R Perinatal Committee Meeting</vt:lpstr>
      <vt:lpstr>Attendance</vt:lpstr>
      <vt:lpstr>TCHMB Neo Committee Updates</vt:lpstr>
      <vt:lpstr>TCHMB Maternal Committee Updates</vt:lpstr>
      <vt:lpstr>Upcoming DSHS Calls </vt:lpstr>
      <vt:lpstr>Maternal Sepsis Project</vt:lpstr>
      <vt:lpstr>Neonatal LASSO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we meet again:</vt:lpstr>
    </vt:vector>
  </TitlesOfParts>
  <Company>University of Texas Medical Branch - Galveston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Stewart, Kimberly D.</dc:creator>
  <cp:lastModifiedBy>Dax Edwards</cp:lastModifiedBy>
  <cp:revision>3</cp:revision>
  <dcterms:created xsi:type="dcterms:W3CDTF">2026-06-04T18:19:28Z</dcterms:created>
  <dcterms:modified xsi:type="dcterms:W3CDTF">2026-08-17T16:57:42Z</dcterms:modified>
</cp:coreProperties>
</file>