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sldIdLst>
    <p:sldId id="256" r:id="rId5"/>
    <p:sldId id="257" r:id="rId6"/>
    <p:sldId id="260" r:id="rId7"/>
    <p:sldId id="261" r:id="rId8"/>
    <p:sldId id="263" r:id="rId9"/>
    <p:sldId id="280" r:id="rId10"/>
    <p:sldId id="278" r:id="rId11"/>
    <p:sldId id="285" r:id="rId12"/>
    <p:sldId id="286" r:id="rId13"/>
    <p:sldId id="281" r:id="rId14"/>
    <p:sldId id="282" r:id="rId15"/>
    <p:sldId id="283" r:id="rId16"/>
    <p:sldId id="267" r:id="rId17"/>
    <p:sldId id="276" r:id="rId18"/>
    <p:sldId id="284" r:id="rId19"/>
    <p:sldId id="269" r:id="rId20"/>
    <p:sldId id="288"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BEB10E-15AD-4EB7-8AF0-DCE71924CE87}" v="2" dt="2024-04-02T17:32:39.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1123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5678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2210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3644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0474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3905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7540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2341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968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3978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1/29/26</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209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1/29/26</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6317819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tcs.pressbooks.pub/nursingfundamentals/chapter/2-4-communicating-with-health-care-team-member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TexasAIM@dshs.texas.gov" TargetMode="External"/><Relationship Id="rId2" Type="http://schemas.openxmlformats.org/officeDocument/2006/relationships/hyperlink" Target="mailto:TexasAIM@dshs.text.gov" TargetMode="Externa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chmb.org/newborn-admission-temperature" TargetMode="External"/><Relationship Id="rId2" Type="http://schemas.openxmlformats.org/officeDocument/2006/relationships/hyperlink" Target="https://nam11.safelinks.protection.outlook.com/?url=https%3A%2F%2Fwww.tchmb.org%2Fpped%23map&amp;data=05%7C02%7Clmspence%40UTMB.EDU%7Cadb0db205eb2401f996208dc3d669bd8%7C7bef256d85db4526a72d31aea2546852%7C0%7C0%7C638452758145260231%7CUnknown%7CTWFpbGZsb3d8eyJWIjoiMC4wLjAwMDAiLCJQIjoiV2luMzIiLCJBTiI6Ik1haWwiLCJXVCI6Mn0%3D%7C0%7C%7C%7C&amp;sdata=VZxhH3Zj4C2AEN2T%2FjRhFoTz1uKqY4deH6SN8PZtdg0%3D&amp;reserved=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3" name="Rectangle 42">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5" name="Rectangle 44">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vy 3D art">
            <a:extLst>
              <a:ext uri="{FF2B5EF4-FFF2-40B4-BE49-F238E27FC236}">
                <a16:creationId xmlns:a16="http://schemas.microsoft.com/office/drawing/2014/main" id="{D064E28B-3666-3EBC-2870-98153E154CE5}"/>
              </a:ext>
            </a:extLst>
          </p:cNvPr>
          <p:cNvPicPr>
            <a:picLocks noChangeAspect="1"/>
          </p:cNvPicPr>
          <p:nvPr/>
        </p:nvPicPr>
        <p:blipFill rotWithShape="1">
          <a:blip r:embed="rId2">
            <a:alphaModFix amt="70000"/>
          </a:blip>
          <a:srcRect t="12641" r="-1" b="14774"/>
          <a:stretch/>
        </p:blipFill>
        <p:spPr>
          <a:xfrm>
            <a:off x="20" y="10"/>
            <a:ext cx="12188932" cy="6856614"/>
          </a:xfrm>
          <a:prstGeom prst="rect">
            <a:avLst/>
          </a:prstGeom>
        </p:spPr>
      </p:pic>
      <p:grpSp>
        <p:nvGrpSpPr>
          <p:cNvPr id="47"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38" name="Freeform: Shape 47">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39" name="Freeform: Shape 48">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40" name="Freeform: Shape 49">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42" name="Freeform: Shape 50">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44" name="Freeform: Shape 51">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a:p>
          </p:txBody>
        </p:sp>
        <p:sp>
          <p:nvSpPr>
            <p:cNvPr id="46" name="Freeform: Shape 53">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72" name="Freeform: Shape 54">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83" name="Freeform: Shape 55">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87" name="Freeform: Shape 56">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88" name="Freeform: Shape 57">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89" name="Freeform: Shape 58">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90" name="Freeform: Shape 59">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91" name="Freeform: Shape 60">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92" name="Freeform: Shape 61">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93" name="Freeform: Shape 62">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94" name="Freeform: Shape 63">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95" name="Freeform: Shape 64">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96" name="Freeform: Shape 65">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97" name="Freeform: Shape 66">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98" name="Freeform: Shape 67">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99" name="Freeform: Shape 68">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100" name="Freeform: Shape 69">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101" name="Freeform: Shape 70">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73"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74"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2" name="Freeform: Shape 75">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03" name="Freeform: Shape 76">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04" name="Freeform: Shape 77">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05" name="Freeform: Shape 78">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06" name="Freeform: Shape 79">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07" name="Freeform: Shape 80">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08" name="Freeform: Shape 81">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09" name="Freeform: Shape 74">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D3F8951-E6E9-A0BE-76A5-44EC699301FF}"/>
              </a:ext>
            </a:extLst>
          </p:cNvPr>
          <p:cNvSpPr>
            <a:spLocks noGrp="1"/>
          </p:cNvSpPr>
          <p:nvPr>
            <p:ph type="ctrTitle"/>
          </p:nvPr>
        </p:nvSpPr>
        <p:spPr>
          <a:xfrm>
            <a:off x="5001841" y="726641"/>
            <a:ext cx="5998193" cy="3187427"/>
          </a:xfrm>
        </p:spPr>
        <p:txBody>
          <a:bodyPr>
            <a:normAutofit/>
          </a:bodyPr>
          <a:lstStyle/>
          <a:p>
            <a:pPr algn="r"/>
            <a:r>
              <a:rPr lang="en-US" sz="4800" dirty="0">
                <a:solidFill>
                  <a:srgbClr val="FFFFFF"/>
                </a:solidFill>
              </a:rPr>
              <a:t>RAC R MMD/NMD Committee	</a:t>
            </a:r>
          </a:p>
        </p:txBody>
      </p:sp>
      <p:sp>
        <p:nvSpPr>
          <p:cNvPr id="3" name="Subtitle 2">
            <a:extLst>
              <a:ext uri="{FF2B5EF4-FFF2-40B4-BE49-F238E27FC236}">
                <a16:creationId xmlns:a16="http://schemas.microsoft.com/office/drawing/2014/main" id="{703A5976-365F-1A58-DAB1-DECCA8720AC0}"/>
              </a:ext>
            </a:extLst>
          </p:cNvPr>
          <p:cNvSpPr>
            <a:spLocks noGrp="1"/>
          </p:cNvSpPr>
          <p:nvPr>
            <p:ph type="subTitle" idx="1"/>
          </p:nvPr>
        </p:nvSpPr>
        <p:spPr>
          <a:xfrm>
            <a:off x="9369337" y="4069781"/>
            <a:ext cx="1618263" cy="592099"/>
          </a:xfrm>
        </p:spPr>
        <p:txBody>
          <a:bodyPr>
            <a:normAutofit/>
          </a:bodyPr>
          <a:lstStyle/>
          <a:p>
            <a:pPr algn="r"/>
            <a:r>
              <a:rPr lang="en-US" sz="2200" dirty="0">
                <a:solidFill>
                  <a:srgbClr val="FFFFFF"/>
                </a:solidFill>
              </a:rPr>
              <a:t>3/15/2024</a:t>
            </a:r>
          </a:p>
        </p:txBody>
      </p:sp>
      <p:grpSp>
        <p:nvGrpSpPr>
          <p:cNvPr id="84"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85" name="Straight Connector 84">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86" name="Straight Connector 85">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11" name="Picture 10" descr="A red white and blue circle with a star in the middle&#10;&#10;Description automatically generated">
            <a:extLst>
              <a:ext uri="{FF2B5EF4-FFF2-40B4-BE49-F238E27FC236}">
                <a16:creationId xmlns:a16="http://schemas.microsoft.com/office/drawing/2014/main" id="{05EE5FC6-9C34-3C33-78D0-D280BD57F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531" y="4543361"/>
            <a:ext cx="1815873" cy="1815873"/>
          </a:xfrm>
          <a:prstGeom prst="rect">
            <a:avLst/>
          </a:prstGeom>
        </p:spPr>
      </p:pic>
    </p:spTree>
    <p:extLst>
      <p:ext uri="{BB962C8B-B14F-4D97-AF65-F5344CB8AC3E}">
        <p14:creationId xmlns:p14="http://schemas.microsoft.com/office/powerpoint/2010/main" val="309799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FB7F-428B-6AF6-C16C-7F4F28C1C897}"/>
              </a:ext>
            </a:extLst>
          </p:cNvPr>
          <p:cNvSpPr>
            <a:spLocks noGrp="1"/>
          </p:cNvSpPr>
          <p:nvPr>
            <p:ph type="title"/>
          </p:nvPr>
        </p:nvSpPr>
        <p:spPr/>
        <p:txBody>
          <a:bodyPr>
            <a:normAutofit/>
          </a:bodyPr>
          <a:lstStyle/>
          <a:p>
            <a:r>
              <a:rPr lang="en-US" sz="3200"/>
              <a:t>Optimizing Newborn Nutrition- Approved by RAC-R MPMs &amp; NPMs 12/12/23</a:t>
            </a:r>
          </a:p>
        </p:txBody>
      </p:sp>
      <p:sp>
        <p:nvSpPr>
          <p:cNvPr id="3" name="Content Placeholder 2">
            <a:extLst>
              <a:ext uri="{FF2B5EF4-FFF2-40B4-BE49-F238E27FC236}">
                <a16:creationId xmlns:a16="http://schemas.microsoft.com/office/drawing/2014/main" id="{543C9F41-C202-7273-8D71-0F0134763073}"/>
              </a:ext>
            </a:extLst>
          </p:cNvPr>
          <p:cNvSpPr>
            <a:spLocks noGrp="1"/>
          </p:cNvSpPr>
          <p:nvPr>
            <p:ph idx="1"/>
          </p:nvPr>
        </p:nvSpPr>
        <p:spPr/>
        <p:txBody>
          <a:bodyPr>
            <a:normAutofit fontScale="62500" lnSpcReduction="20000"/>
          </a:bodyPr>
          <a:lstStyle/>
          <a:p>
            <a:r>
              <a:rPr lang="en-US" sz="2600"/>
              <a:t>QI focused with TCHMB on an increase of the percent on newborns who receive human milk as their first feeding and/or increase the percent of newborns breastfeeding at discharge. Joint MICU/MBU and L&amp;D project.</a:t>
            </a:r>
          </a:p>
          <a:p>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 Basic definition of the project: </a:t>
            </a:r>
          </a:p>
          <a:p>
            <a:r>
              <a:rPr lang="en-US" sz="1800" b="0" i="0" u="none" strike="noStrike" baseline="0">
                <a:solidFill>
                  <a:srgbClr val="000000"/>
                </a:solidFill>
                <a:latin typeface="Calibri" panose="020F0502020204030204" pitchFamily="34" charset="0"/>
              </a:rPr>
              <a:t>Supporting newborns with optimal nutrition. Mothers Own Milk (MOM) is optimal nutrition for the newborn </a:t>
            </a:r>
          </a:p>
          <a:p>
            <a:r>
              <a:rPr lang="en-US" sz="1800" b="0" i="0" u="none" strike="noStrike" baseline="0">
                <a:solidFill>
                  <a:srgbClr val="212121"/>
                </a:solidFill>
                <a:latin typeface="Arial" panose="020B0604020202020204" pitchFamily="34" charset="0"/>
              </a:rPr>
              <a:t>The questions to address: </a:t>
            </a:r>
          </a:p>
          <a:p>
            <a:pPr marL="0" indent="0">
              <a:buNone/>
            </a:pPr>
            <a:r>
              <a:rPr lang="en-US" sz="1800" b="0" i="0" u="none" strike="noStrike" baseline="0">
                <a:solidFill>
                  <a:srgbClr val="212121"/>
                </a:solidFill>
                <a:latin typeface="Calibri" panose="020F0502020204030204" pitchFamily="34" charset="0"/>
              </a:rPr>
              <a:t>a. The Problem the project seeks to address/improve (defined) – Data (NICU/MB unit/LPI/VLBW) </a:t>
            </a:r>
          </a:p>
          <a:p>
            <a:pPr marL="0" indent="0">
              <a:buNone/>
            </a:pPr>
            <a:r>
              <a:rPr lang="en-US" sz="1800" b="0" i="0" u="none" strike="noStrike" baseline="0">
                <a:solidFill>
                  <a:srgbClr val="212121"/>
                </a:solidFill>
                <a:latin typeface="Calibri" panose="020F0502020204030204" pitchFamily="34" charset="0"/>
              </a:rPr>
              <a:t>	• Low % of TX newborns with MOM feeding in first 24 hours of life </a:t>
            </a:r>
          </a:p>
          <a:p>
            <a:pPr marL="0" indent="0">
              <a:buNone/>
            </a:pPr>
            <a:r>
              <a:rPr lang="en-US" sz="1800" b="0" i="0" u="none" strike="noStrike" baseline="0">
                <a:solidFill>
                  <a:srgbClr val="212121"/>
                </a:solidFill>
                <a:latin typeface="Calibri" panose="020F0502020204030204" pitchFamily="34" charset="0"/>
              </a:rPr>
              <a:t>	• Low % of newborns discharged on MOM feeding </a:t>
            </a:r>
          </a:p>
          <a:p>
            <a:pPr marL="0" indent="0">
              <a:buNone/>
            </a:pPr>
            <a:r>
              <a:rPr lang="en-US" sz="1800" b="0" i="0" u="none" strike="noStrike" baseline="0">
                <a:solidFill>
                  <a:srgbClr val="212121"/>
                </a:solidFill>
                <a:latin typeface="Calibri" panose="020F0502020204030204" pitchFamily="34" charset="0"/>
              </a:rPr>
              <a:t>b. The potential Outcome measure(s) – Data (in All NICU, MB, VLBW, LPI neonates discharged or died) </a:t>
            </a:r>
          </a:p>
          <a:p>
            <a:pPr marL="0" indent="0">
              <a:buNone/>
            </a:pPr>
            <a:r>
              <a:rPr lang="en-US" sz="1800" b="0" i="0" u="none" strike="noStrike" baseline="0">
                <a:solidFill>
                  <a:srgbClr val="212121"/>
                </a:solidFill>
                <a:latin typeface="Calibri" panose="020F0502020204030204" pitchFamily="34" charset="0"/>
              </a:rPr>
              <a:t>	• % of babies receiving ANY MOM feeding in first 24 hours of life </a:t>
            </a:r>
          </a:p>
          <a:p>
            <a:pPr marL="0" indent="0">
              <a:buNone/>
            </a:pPr>
            <a:r>
              <a:rPr lang="en-US" sz="1800" b="0" i="0" u="none" strike="noStrike" baseline="0">
                <a:solidFill>
                  <a:srgbClr val="212121"/>
                </a:solidFill>
                <a:latin typeface="Calibri" panose="020F0502020204030204" pitchFamily="34" charset="0"/>
              </a:rPr>
              <a:t>	• % of babies receiving ANY MOM feeding on discharge/death/transfer </a:t>
            </a:r>
          </a:p>
          <a:p>
            <a:pPr marL="0" indent="0">
              <a:buNone/>
            </a:pPr>
            <a:r>
              <a:rPr lang="en-US" sz="1800" b="0" i="0" u="none" strike="noStrike" baseline="0">
                <a:solidFill>
                  <a:srgbClr val="212121"/>
                </a:solidFill>
                <a:latin typeface="Calibri" panose="020F0502020204030204" pitchFamily="34" charset="0"/>
              </a:rPr>
              <a:t>	• % of babies receiving exclusive MOM feeding on discharge/death/transfer (fortification not included…. Careful definitions needed) </a:t>
            </a:r>
          </a:p>
          <a:p>
            <a:pPr marL="0" indent="0">
              <a:buNone/>
            </a:pPr>
            <a:r>
              <a:rPr lang="en-US" sz="1800" b="0" i="0" u="none" strike="noStrike" baseline="0">
                <a:solidFill>
                  <a:srgbClr val="212121"/>
                </a:solidFill>
                <a:latin typeface="Calibri" panose="020F0502020204030204" pitchFamily="34" charset="0"/>
              </a:rPr>
              <a:t>	• % of babies receiving initial feed as MOM </a:t>
            </a:r>
          </a:p>
          <a:p>
            <a:endParaRPr lang="en-US" sz="1800" b="0" i="0" u="none" strike="noStrike" baseline="0">
              <a:solidFill>
                <a:srgbClr val="212121"/>
              </a:solidFill>
              <a:latin typeface="Calibri" panose="020F0502020204030204" pitchFamily="34" charset="0"/>
            </a:endParaRPr>
          </a:p>
          <a:p>
            <a:endParaRPr lang="en-US" sz="1800"/>
          </a:p>
          <a:p>
            <a:endParaRPr lang="en-US" sz="1800"/>
          </a:p>
        </p:txBody>
      </p:sp>
    </p:spTree>
    <p:extLst>
      <p:ext uri="{BB962C8B-B14F-4D97-AF65-F5344CB8AC3E}">
        <p14:creationId xmlns:p14="http://schemas.microsoft.com/office/powerpoint/2010/main" val="194638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6C792E-904D-E4FF-E515-D6B0F4823BA8}"/>
              </a:ext>
            </a:extLst>
          </p:cNvPr>
          <p:cNvSpPr>
            <a:spLocks noGrp="1"/>
          </p:cNvSpPr>
          <p:nvPr>
            <p:ph type="title"/>
          </p:nvPr>
        </p:nvSpPr>
        <p:spPr>
          <a:xfrm>
            <a:off x="838200" y="365125"/>
            <a:ext cx="10515600" cy="415051"/>
          </a:xfrm>
        </p:spPr>
        <p:txBody>
          <a:bodyPr>
            <a:noAutofit/>
          </a:bodyPr>
          <a:lstStyle/>
          <a:p>
            <a:r>
              <a:rPr lang="en-US" sz="3600"/>
              <a:t>Optimizing Newborn Nutrition</a:t>
            </a:r>
          </a:p>
        </p:txBody>
      </p:sp>
      <p:sp>
        <p:nvSpPr>
          <p:cNvPr id="5" name="Content Placeholder 4">
            <a:extLst>
              <a:ext uri="{FF2B5EF4-FFF2-40B4-BE49-F238E27FC236}">
                <a16:creationId xmlns:a16="http://schemas.microsoft.com/office/drawing/2014/main" id="{EF81A90E-9CB3-1421-BCAF-F060DE39534E}"/>
              </a:ext>
            </a:extLst>
          </p:cNvPr>
          <p:cNvSpPr>
            <a:spLocks noGrp="1"/>
          </p:cNvSpPr>
          <p:nvPr>
            <p:ph idx="1"/>
          </p:nvPr>
        </p:nvSpPr>
        <p:spPr>
          <a:xfrm>
            <a:off x="838200" y="922789"/>
            <a:ext cx="10515600" cy="5254174"/>
          </a:xfrm>
        </p:spPr>
        <p:txBody>
          <a:bodyPr>
            <a:normAutofit/>
          </a:bodyPr>
          <a:lstStyle/>
          <a:p>
            <a:pPr marL="0" indent="0">
              <a:buNone/>
            </a:pPr>
            <a:r>
              <a:rPr lang="en-US" sz="1400" b="0" i="0" u="none" strike="noStrike" baseline="0">
                <a:solidFill>
                  <a:srgbClr val="212121"/>
                </a:solidFill>
                <a:latin typeface="Calibri" panose="020F0502020204030204" pitchFamily="34" charset="0"/>
              </a:rPr>
              <a:t>c. the potential Intervention (s) – may be process measures </a:t>
            </a:r>
          </a:p>
          <a:p>
            <a:pPr marL="0" indent="0">
              <a:buNone/>
            </a:pPr>
            <a:r>
              <a:rPr lang="en-US" sz="1400" b="0" i="0" u="none" strike="noStrike" baseline="0">
                <a:solidFill>
                  <a:srgbClr val="212121"/>
                </a:solidFill>
                <a:latin typeface="Calibri" panose="020F0502020204030204" pitchFamily="34" charset="0"/>
              </a:rPr>
              <a:t>	• Breastmilk log </a:t>
            </a:r>
          </a:p>
          <a:p>
            <a:pPr marL="0" indent="0">
              <a:buNone/>
            </a:pPr>
            <a:r>
              <a:rPr lang="en-US" sz="1400" b="0" i="0" u="none" strike="noStrike" baseline="0">
                <a:solidFill>
                  <a:srgbClr val="212121"/>
                </a:solidFill>
                <a:latin typeface="Calibri" panose="020F0502020204030204" pitchFamily="34" charset="0"/>
              </a:rPr>
              <a:t>	• Golden Hour breastfeed or hand express/pump or skin to skin </a:t>
            </a:r>
          </a:p>
          <a:p>
            <a:pPr marL="0" indent="0">
              <a:buNone/>
            </a:pPr>
            <a:r>
              <a:rPr lang="en-US" sz="1400" b="0" i="0" u="none" strike="noStrike" baseline="0">
                <a:solidFill>
                  <a:srgbClr val="212121"/>
                </a:solidFill>
                <a:latin typeface="Calibri" panose="020F0502020204030204" pitchFamily="34" charset="0"/>
              </a:rPr>
              <a:t>	• Direct breastfeeding from non-nutritive to direct to breast </a:t>
            </a:r>
          </a:p>
          <a:p>
            <a:pPr marL="0" indent="0">
              <a:buNone/>
            </a:pPr>
            <a:r>
              <a:rPr lang="en-US" sz="1400" b="0" i="0" u="none" strike="noStrike" baseline="0">
                <a:solidFill>
                  <a:srgbClr val="212121"/>
                </a:solidFill>
                <a:latin typeface="Calibri" panose="020F0502020204030204" pitchFamily="34" charset="0"/>
              </a:rPr>
              <a:t>	• Daily breastmilk supply question checklist with positive reinforcement and lactation 	emergent consult triggered prn </a:t>
            </a:r>
          </a:p>
          <a:p>
            <a:pPr marL="0" indent="0">
              <a:buNone/>
            </a:pPr>
            <a:r>
              <a:rPr lang="en-US" sz="1400" b="0" i="0" u="none" strike="noStrike" baseline="0">
                <a:solidFill>
                  <a:srgbClr val="212121"/>
                </a:solidFill>
                <a:latin typeface="Calibri" panose="020F0502020204030204" pitchFamily="34" charset="0"/>
              </a:rPr>
              <a:t>	• Lactation specialist involvement in daily rounds </a:t>
            </a:r>
          </a:p>
          <a:p>
            <a:pPr marL="0" indent="0">
              <a:buNone/>
            </a:pPr>
            <a:r>
              <a:rPr lang="en-US" sz="1400" b="0" i="0" u="none" strike="noStrike" baseline="0">
                <a:solidFill>
                  <a:srgbClr val="212121"/>
                </a:solidFill>
                <a:latin typeface="Calibri" panose="020F0502020204030204" pitchFamily="34" charset="0"/>
              </a:rPr>
              <a:t>d. Does this project address Disparities/inequities? </a:t>
            </a:r>
          </a:p>
          <a:p>
            <a:pPr marL="0" indent="0">
              <a:buNone/>
            </a:pPr>
            <a:r>
              <a:rPr lang="en-US" sz="1400" b="0" i="0" u="none" strike="noStrike" baseline="0">
                <a:solidFill>
                  <a:srgbClr val="212121"/>
                </a:solidFill>
                <a:latin typeface="Calibri" panose="020F0502020204030204" pitchFamily="34" charset="0"/>
              </a:rPr>
              <a:t>	 • Lower versus higher breastfeeding use among differing racial/ethnic groups </a:t>
            </a:r>
          </a:p>
          <a:p>
            <a:pPr marL="0" indent="0">
              <a:buNone/>
            </a:pPr>
            <a:r>
              <a:rPr lang="en-US" sz="1400" b="0" i="0" u="none" strike="noStrike" baseline="0">
                <a:solidFill>
                  <a:srgbClr val="212121"/>
                </a:solidFill>
                <a:latin typeface="Calibri" panose="020F0502020204030204" pitchFamily="34" charset="0"/>
              </a:rPr>
              <a:t>	• Lower versus higher breastfeeding use among differing economic/educational status 	groups </a:t>
            </a:r>
          </a:p>
          <a:p>
            <a:pPr marL="0" indent="0">
              <a:buNone/>
            </a:pPr>
            <a:r>
              <a:rPr lang="en-US" sz="1400" b="0" i="0" u="none" strike="noStrike" baseline="0">
                <a:solidFill>
                  <a:srgbClr val="212121"/>
                </a:solidFill>
                <a:latin typeface="Calibri" panose="020F0502020204030204" pitchFamily="34" charset="0"/>
              </a:rPr>
              <a:t>e. Is this project Achievable statewide (practicality)? Would be heavy lift but very important and likely huge buy-in with DSHS/RAC PCR Alliance and many other organizations supporting </a:t>
            </a:r>
          </a:p>
          <a:p>
            <a:endParaRPr lang="en-US"/>
          </a:p>
        </p:txBody>
      </p:sp>
    </p:spTree>
    <p:extLst>
      <p:ext uri="{BB962C8B-B14F-4D97-AF65-F5344CB8AC3E}">
        <p14:creationId xmlns:p14="http://schemas.microsoft.com/office/powerpoint/2010/main" val="8418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7391-6869-7F75-5222-3E15241D8302}"/>
              </a:ext>
            </a:extLst>
          </p:cNvPr>
          <p:cNvSpPr>
            <a:spLocks noGrp="1"/>
          </p:cNvSpPr>
          <p:nvPr>
            <p:ph type="title"/>
          </p:nvPr>
        </p:nvSpPr>
        <p:spPr>
          <a:xfrm>
            <a:off x="838200" y="365126"/>
            <a:ext cx="10515600" cy="524108"/>
          </a:xfrm>
        </p:spPr>
        <p:txBody>
          <a:bodyPr>
            <a:noAutofit/>
          </a:bodyPr>
          <a:lstStyle/>
          <a:p>
            <a:r>
              <a:rPr lang="en-US" sz="3600"/>
              <a:t>Optimizing Newborn Nutrition</a:t>
            </a:r>
          </a:p>
        </p:txBody>
      </p:sp>
      <p:sp>
        <p:nvSpPr>
          <p:cNvPr id="3" name="Content Placeholder 2">
            <a:extLst>
              <a:ext uri="{FF2B5EF4-FFF2-40B4-BE49-F238E27FC236}">
                <a16:creationId xmlns:a16="http://schemas.microsoft.com/office/drawing/2014/main" id="{80634B9D-7322-1047-859D-FCEB6CA15840}"/>
              </a:ext>
            </a:extLst>
          </p:cNvPr>
          <p:cNvSpPr>
            <a:spLocks noGrp="1"/>
          </p:cNvSpPr>
          <p:nvPr>
            <p:ph idx="1"/>
          </p:nvPr>
        </p:nvSpPr>
        <p:spPr>
          <a:xfrm>
            <a:off x="838200" y="1040235"/>
            <a:ext cx="10515600" cy="5136728"/>
          </a:xfrm>
        </p:spPr>
        <p:txBody>
          <a:bodyPr>
            <a:normAutofit/>
          </a:bodyPr>
          <a:lstStyle/>
          <a:p>
            <a:r>
              <a:rPr lang="en-US" sz="1400" b="0" i="0" u="none" strike="noStrike" baseline="0">
                <a:solidFill>
                  <a:srgbClr val="000000"/>
                </a:solidFill>
                <a:latin typeface="Calibri" panose="020F0502020204030204" pitchFamily="34" charset="0"/>
              </a:rPr>
              <a:t>Commentary on Core interventions that could be implemented: </a:t>
            </a:r>
          </a:p>
          <a:p>
            <a:r>
              <a:rPr lang="en-US" sz="1400" b="0" i="0" u="none" strike="noStrike" baseline="0">
                <a:solidFill>
                  <a:srgbClr val="000000"/>
                </a:solidFill>
                <a:latin typeface="Calibri" panose="020F0502020204030204" pitchFamily="34" charset="0"/>
              </a:rPr>
              <a:t>Parental education, pre-birth planning infant nutrition, skin to skin at birth and attempting to latch infant within the golden hour if both mom and baby are stable. State providing an incentive to exclusive breastfeeding mothers. All participating hospitals in each RAC to initiate interventions at same time to create city-wide awareness of efforts to optimize infant nutrition. PR campaigns (grant money?), huge need for provider training (nursing and physician/APP buy-in is essential), quantification of milk pumped and received in NICU babies, GO MOM checklists, parent and provider standardized education), donor milk education as bridge to MOM </a:t>
            </a:r>
          </a:p>
          <a:p>
            <a:r>
              <a:rPr lang="en-US" sz="1400" b="0" i="0" u="none" strike="noStrike" baseline="0">
                <a:solidFill>
                  <a:srgbClr val="000000"/>
                </a:solidFill>
                <a:latin typeface="Calibri" panose="020F0502020204030204" pitchFamily="34" charset="0"/>
              </a:rPr>
              <a:t>Other considered Basic measures: </a:t>
            </a:r>
          </a:p>
          <a:p>
            <a:pPr>
              <a:buFont typeface="Courier New" panose="02070309020205020404" pitchFamily="49" charset="0"/>
              <a:buChar char="o"/>
            </a:pPr>
            <a:r>
              <a:rPr lang="en-US" sz="1400" b="0" i="0" u="none" strike="noStrike" baseline="0">
                <a:solidFill>
                  <a:srgbClr val="000000"/>
                </a:solidFill>
                <a:latin typeface="Calibri" panose="020F0502020204030204" pitchFamily="34" charset="0"/>
              </a:rPr>
              <a:t>Measure the percentage of infants who breastfeeding within the golden hour in L&amp;D. </a:t>
            </a:r>
          </a:p>
          <a:p>
            <a:pPr>
              <a:buFont typeface="Courier New" panose="02070309020205020404" pitchFamily="49" charset="0"/>
              <a:buChar char="o"/>
            </a:pPr>
            <a:r>
              <a:rPr lang="en-US" sz="1400" b="0" i="0" u="none" strike="noStrike" baseline="0">
                <a:solidFill>
                  <a:srgbClr val="000000"/>
                </a:solidFill>
                <a:latin typeface="Calibri" panose="020F0502020204030204" pitchFamily="34" charset="0"/>
              </a:rPr>
              <a:t>Measure the percentage of infants who breastfeed exclusively during the entire hospital stay in mother-baby. </a:t>
            </a:r>
          </a:p>
          <a:p>
            <a:pPr>
              <a:buFont typeface="Courier New" panose="02070309020205020404" pitchFamily="49" charset="0"/>
              <a:buChar char="o"/>
            </a:pPr>
            <a:r>
              <a:rPr lang="en-US" sz="1400" b="0" i="0" u="none" strike="noStrike" baseline="0">
                <a:solidFill>
                  <a:srgbClr val="000000"/>
                </a:solidFill>
                <a:latin typeface="Calibri" panose="020F0502020204030204" pitchFamily="34" charset="0"/>
              </a:rPr>
              <a:t>Measure the percentage of NICU patients receiving some/all breastmilk at discharge.</a:t>
            </a:r>
            <a:endParaRPr lang="en-US" sz="1400"/>
          </a:p>
        </p:txBody>
      </p:sp>
    </p:spTree>
    <p:extLst>
      <p:ext uri="{BB962C8B-B14F-4D97-AF65-F5344CB8AC3E}">
        <p14:creationId xmlns:p14="http://schemas.microsoft.com/office/powerpoint/2010/main" val="411038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1EDF-9685-BF53-44AA-3E4E42526693}"/>
              </a:ext>
            </a:extLst>
          </p:cNvPr>
          <p:cNvSpPr>
            <a:spLocks noGrp="1"/>
          </p:cNvSpPr>
          <p:nvPr>
            <p:ph type="title"/>
          </p:nvPr>
        </p:nvSpPr>
        <p:spPr/>
        <p:txBody>
          <a:bodyPr>
            <a:normAutofit/>
          </a:bodyPr>
          <a:lstStyle/>
          <a:p>
            <a:r>
              <a:rPr lang="en-US" sz="3200" dirty="0"/>
              <a:t>Committee Data Submission - Thoughts for now?</a:t>
            </a:r>
          </a:p>
        </p:txBody>
      </p:sp>
      <p:sp>
        <p:nvSpPr>
          <p:cNvPr id="3" name="Content Placeholder 2">
            <a:extLst>
              <a:ext uri="{FF2B5EF4-FFF2-40B4-BE49-F238E27FC236}">
                <a16:creationId xmlns:a16="http://schemas.microsoft.com/office/drawing/2014/main" id="{D120797C-A434-E749-62A0-57B3DFDC8D9F}"/>
              </a:ext>
            </a:extLst>
          </p:cNvPr>
          <p:cNvSpPr>
            <a:spLocks noGrp="1"/>
          </p:cNvSpPr>
          <p:nvPr>
            <p:ph idx="1"/>
          </p:nvPr>
        </p:nvSpPr>
        <p:spPr/>
        <p:txBody>
          <a:bodyPr vert="horz" lIns="91440" tIns="45720" rIns="91440" bIns="45720" rtlCol="0" anchor="t">
            <a:normAutofit/>
          </a:bodyPr>
          <a:lstStyle/>
          <a:p>
            <a:r>
              <a:rPr lang="en-US" dirty="0"/>
              <a:t>Neonatal Measures</a:t>
            </a:r>
          </a:p>
          <a:p>
            <a:r>
              <a:rPr lang="en-US" dirty="0"/>
              <a:t>Maternal Measures</a:t>
            </a:r>
          </a:p>
          <a:p>
            <a:pPr marL="0" indent="0">
              <a:buNone/>
            </a:pPr>
            <a:endParaRPr lang="en-US" dirty="0"/>
          </a:p>
          <a:p>
            <a:pPr marL="0" indent="0">
              <a:buNone/>
            </a:pPr>
            <a:r>
              <a:rPr lang="en-US" sz="2400" dirty="0"/>
              <a:t>Committee members will think on this and make a plan at the next meeting, if TCHMB project is not approved statewide by then.</a:t>
            </a:r>
          </a:p>
        </p:txBody>
      </p:sp>
    </p:spTree>
    <p:extLst>
      <p:ext uri="{BB962C8B-B14F-4D97-AF65-F5344CB8AC3E}">
        <p14:creationId xmlns:p14="http://schemas.microsoft.com/office/powerpoint/2010/main" val="127095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F148F0-977B-7A9C-0AD6-4F55F562D090}"/>
              </a:ext>
            </a:extLst>
          </p:cNvPr>
          <p:cNvSpPr txBox="1"/>
          <p:nvPr/>
        </p:nvSpPr>
        <p:spPr>
          <a:xfrm>
            <a:off x="1391138" y="1508369"/>
            <a:ext cx="8753231" cy="3693319"/>
          </a:xfrm>
          <a:prstGeom prst="rect">
            <a:avLst/>
          </a:prstGeom>
          <a:noFill/>
        </p:spPr>
        <p:txBody>
          <a:bodyPr wrap="square" lIns="91440" tIns="45720" rIns="91440" bIns="45720" rtlCol="0" anchor="t">
            <a:spAutoFit/>
          </a:bodyPr>
          <a:lstStyle/>
          <a:p>
            <a:pPr>
              <a:buClr>
                <a:schemeClr val="accent4"/>
              </a:buClr>
            </a:pPr>
            <a:endParaRPr lang="en-US" sz="1800">
              <a:cs typeface="Arial"/>
            </a:endParaRPr>
          </a:p>
          <a:p>
            <a:pPr marL="285750" indent="-285750">
              <a:buClr>
                <a:schemeClr val="accent4"/>
              </a:buClr>
              <a:buFont typeface="Wingdings" panose="05000000000000000000" pitchFamily="2" charset="2"/>
              <a:buChar char="ü"/>
            </a:pPr>
            <a:endParaRPr lang="en-US">
              <a:cs typeface="Arial"/>
            </a:endParaRPr>
          </a:p>
          <a:p>
            <a:pPr marL="285750" indent="-285750">
              <a:buClr>
                <a:schemeClr val="accent4"/>
              </a:buClr>
              <a:buFont typeface="Wingdings" panose="05000000000000000000" pitchFamily="2" charset="2"/>
              <a:buChar char="ü"/>
            </a:pPr>
            <a:r>
              <a:rPr lang="en-US">
                <a:cs typeface="Arial"/>
              </a:rPr>
              <a:t>Updated RAC-R Maternal &amp; Neo Disaster Grid and Program Manager &amp; Medical Director emailed 3/5/24.</a:t>
            </a:r>
          </a:p>
          <a:p>
            <a:pPr marL="285750" indent="-285750">
              <a:buClr>
                <a:schemeClr val="accent4"/>
              </a:buClr>
              <a:buFont typeface="Wingdings" panose="05000000000000000000" pitchFamily="2" charset="2"/>
              <a:buChar char="ü"/>
            </a:pPr>
            <a:endParaRPr lang="en-US">
              <a:cs typeface="Arial"/>
            </a:endParaRPr>
          </a:p>
          <a:p>
            <a:pPr marL="285750" indent="-285750">
              <a:buClr>
                <a:schemeClr val="accent4"/>
              </a:buClr>
              <a:buFont typeface="Wingdings" panose="05000000000000000000" pitchFamily="2" charset="2"/>
              <a:buChar char="ü"/>
            </a:pPr>
            <a:r>
              <a:rPr lang="en-US">
                <a:cs typeface="Arial"/>
              </a:rPr>
              <a:t>Suggestion for Maternal and Neo to alternate committee education during MPM and NPM committee timeframe.</a:t>
            </a:r>
          </a:p>
          <a:p>
            <a:pPr marL="285750" indent="-285750">
              <a:buClr>
                <a:schemeClr val="accent4"/>
              </a:buClr>
              <a:buFont typeface="Wingdings" panose="05000000000000000000" pitchFamily="2" charset="2"/>
              <a:buChar char="ü"/>
            </a:pPr>
            <a:endParaRPr lang="en-US">
              <a:cs typeface="Arial"/>
            </a:endParaRPr>
          </a:p>
          <a:p>
            <a:pPr marL="285750" indent="-285750">
              <a:buClr>
                <a:schemeClr val="accent4"/>
              </a:buClr>
              <a:buFont typeface="Wingdings" panose="05000000000000000000" pitchFamily="2" charset="2"/>
              <a:buChar char="ü"/>
            </a:pPr>
            <a:r>
              <a:rPr lang="en-US">
                <a:cs typeface="Arial"/>
              </a:rPr>
              <a:t>Reminder new rules are in effect for Maternal or Neo Survey. Survey guidelines are on the DSHS website. They are very helpful!</a:t>
            </a:r>
          </a:p>
          <a:p>
            <a:pPr marL="285750" indent="-285750">
              <a:buClr>
                <a:schemeClr val="accent4"/>
              </a:buClr>
              <a:buFont typeface="Wingdings" panose="05000000000000000000" pitchFamily="2" charset="2"/>
              <a:buChar char="ü"/>
            </a:pPr>
            <a:endParaRPr lang="en-US">
              <a:cs typeface="Arial"/>
            </a:endParaRPr>
          </a:p>
          <a:p>
            <a:pPr marL="285750" indent="-285750">
              <a:buClr>
                <a:schemeClr val="accent4"/>
              </a:buClr>
              <a:buFont typeface="Wingdings" panose="05000000000000000000" pitchFamily="2" charset="2"/>
              <a:buChar char="ü"/>
            </a:pPr>
            <a:r>
              <a:rPr lang="en-US">
                <a:cs typeface="Arial"/>
              </a:rPr>
              <a:t>Dr. Shannon Clark with UTMB will be speaking on debriefs at the MPD/NPD meeting Friday, 3/15 @ 0730. </a:t>
            </a:r>
          </a:p>
        </p:txBody>
      </p:sp>
    </p:spTree>
    <p:extLst>
      <p:ext uri="{BB962C8B-B14F-4D97-AF65-F5344CB8AC3E}">
        <p14:creationId xmlns:p14="http://schemas.microsoft.com/office/powerpoint/2010/main" val="266445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1"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2" name="Freeform: Shape 21">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23" name="Freeform: Shape 22">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C7724B26-E0FB-EF4D-8260-51DE75D55D79}"/>
              </a:ext>
            </a:extLst>
          </p:cNvPr>
          <p:cNvSpPr>
            <a:spLocks noGrp="1"/>
          </p:cNvSpPr>
          <p:nvPr>
            <p:ph type="title"/>
          </p:nvPr>
        </p:nvSpPr>
        <p:spPr>
          <a:xfrm>
            <a:off x="1198182" y="559813"/>
            <a:ext cx="5605358" cy="1664573"/>
          </a:xfrm>
        </p:spPr>
        <p:txBody>
          <a:bodyPr>
            <a:normAutofit/>
          </a:bodyPr>
          <a:lstStyle/>
          <a:p>
            <a:pPr>
              <a:lnSpc>
                <a:spcPct val="90000"/>
              </a:lnSpc>
            </a:pPr>
            <a:r>
              <a:rPr lang="en-US" sz="3400"/>
              <a:t>AORN – Elevated Patient Safety with Structured Hand-Off Protocols </a:t>
            </a:r>
          </a:p>
        </p:txBody>
      </p:sp>
      <p:sp>
        <p:nvSpPr>
          <p:cNvPr id="4" name="Rectangle 1">
            <a:extLst>
              <a:ext uri="{FF2B5EF4-FFF2-40B4-BE49-F238E27FC236}">
                <a16:creationId xmlns:a16="http://schemas.microsoft.com/office/drawing/2014/main" id="{C70D70FA-54E8-A221-648C-8C82A84251C1}"/>
              </a:ext>
            </a:extLst>
          </p:cNvPr>
          <p:cNvSpPr>
            <a:spLocks noGrp="1" noChangeArrowheads="1"/>
          </p:cNvSpPr>
          <p:nvPr>
            <p:ph idx="1"/>
          </p:nvPr>
        </p:nvSpPr>
        <p:spPr bwMode="auto">
          <a:xfrm>
            <a:off x="1185755" y="2384474"/>
            <a:ext cx="5604997" cy="37286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100000"/>
              </a:lnSpc>
              <a:spcBef>
                <a:spcPct val="0"/>
              </a:spcBef>
              <a:spcAft>
                <a:spcPts val="600"/>
              </a:spcAft>
              <a:buClrTx/>
              <a:buSzTx/>
              <a:buFontTx/>
              <a:buNone/>
              <a:tabLst/>
            </a:pPr>
            <a:r>
              <a:rPr kumimoji="0" lang="en-US" altLang="en-US" sz="1300" b="0" i="0" u="none" strike="noStrike" cap="none" normalizeH="0" baseline="0" dirty="0">
                <a:ln>
                  <a:noFill/>
                </a:ln>
                <a:effectLst/>
                <a:latin typeface="Arial" panose="020B0604020202020204" pitchFamily="34" charset="0"/>
              </a:rPr>
              <a:t>A Closer Look at New Updates to the Guideline for Team Communication </a:t>
            </a:r>
          </a:p>
          <a:p>
            <a:pPr marL="0" marR="0" lvl="0" indent="0" defTabSz="914400" rtl="0" eaLnBrk="0" fontAlgn="base" latinLnBrk="0" hangingPunct="0">
              <a:lnSpc>
                <a:spcPct val="100000"/>
              </a:lnSpc>
              <a:spcBef>
                <a:spcPct val="0"/>
              </a:spcBef>
              <a:spcAft>
                <a:spcPts val="600"/>
              </a:spcAft>
              <a:buClrTx/>
              <a:buSzTx/>
              <a:buFontTx/>
              <a:buNone/>
              <a:tabLst/>
            </a:pPr>
            <a:r>
              <a:rPr kumimoji="0" lang="en-US" altLang="en-US" sz="1300" b="0" i="0" u="none" strike="noStrike" cap="none" normalizeH="0" baseline="0" dirty="0">
                <a:ln>
                  <a:noFill/>
                </a:ln>
                <a:effectLst/>
                <a:latin typeface="Arial" panose="020B0604020202020204" pitchFamily="34" charset="0"/>
              </a:rPr>
              <a:t>https://www.aorn.org/article/elevate-patient-safety-with-structured-hand-off-protocols?utm_campaign=periop_today&amp;utm_medium=promotional&amp;utm_source=email&amp;utm_content=guidelines_mpl_240228&amp;mkt_tok=NTQ1LUtDUC0xNjMAAAGRkUvg95oMznFTVVZj2ybna7ac6-CqI1xUp2s2Z0owkp3MFExsNL1iiqjqqCkjeX-7A72baWQm1m-a9tUciGgFm5Lg-zW8suhZSCcTF7X9W0Ok</a:t>
            </a:r>
          </a:p>
          <a:p>
            <a:pPr marL="0" marR="0" lvl="0" indent="0" defTabSz="914400" rtl="0" eaLnBrk="0" fontAlgn="base" latinLnBrk="0" hangingPunct="0">
              <a:lnSpc>
                <a:spcPct val="100000"/>
              </a:lnSpc>
              <a:spcBef>
                <a:spcPct val="0"/>
              </a:spcBef>
              <a:spcAft>
                <a:spcPts val="600"/>
              </a:spcAft>
              <a:buClrTx/>
              <a:buSzTx/>
              <a:buFontTx/>
              <a:buNone/>
              <a:tabLst/>
            </a:pPr>
            <a:endParaRPr kumimoji="0" lang="en-US" altLang="en-US" sz="1300" b="0" i="0" u="none" strike="noStrike" cap="none" normalizeH="0" baseline="0" dirty="0">
              <a:ln>
                <a:noFill/>
              </a:ln>
              <a:effectLst/>
              <a:latin typeface="Arial" panose="020B0604020202020204" pitchFamily="34" charset="0"/>
            </a:endParaRPr>
          </a:p>
          <a:p>
            <a:pPr eaLnBrk="0" fontAlgn="base" hangingPunct="0">
              <a:lnSpc>
                <a:spcPct val="100000"/>
              </a:lnSpc>
              <a:spcBef>
                <a:spcPct val="0"/>
              </a:spcBef>
              <a:spcAft>
                <a:spcPts val="600"/>
              </a:spcAft>
              <a:buClrTx/>
            </a:pPr>
            <a:r>
              <a:rPr kumimoji="0" lang="en-US" altLang="en-US" sz="1300" b="0" i="0" u="none" strike="noStrike" cap="none" normalizeH="0" baseline="0" dirty="0">
                <a:ln>
                  <a:noFill/>
                </a:ln>
                <a:effectLst/>
                <a:latin typeface="Arial" panose="020B0604020202020204" pitchFamily="34" charset="0"/>
              </a:rPr>
              <a:t>Structured Hand-Off Protocols</a:t>
            </a:r>
          </a:p>
          <a:p>
            <a:pPr eaLnBrk="0" fontAlgn="base" hangingPunct="0">
              <a:lnSpc>
                <a:spcPct val="100000"/>
              </a:lnSpc>
              <a:spcBef>
                <a:spcPct val="0"/>
              </a:spcBef>
              <a:spcAft>
                <a:spcPts val="600"/>
              </a:spcAft>
              <a:buClrTx/>
            </a:pPr>
            <a:r>
              <a:rPr lang="en-US" altLang="en-US" sz="1300" dirty="0">
                <a:latin typeface="Arial" panose="020B0604020202020204" pitchFamily="34" charset="0"/>
              </a:rPr>
              <a:t>Importance of a Customized Structured Hand-off Process</a:t>
            </a:r>
          </a:p>
          <a:p>
            <a:pPr eaLnBrk="0" fontAlgn="base" hangingPunct="0">
              <a:lnSpc>
                <a:spcPct val="100000"/>
              </a:lnSpc>
              <a:spcBef>
                <a:spcPct val="0"/>
              </a:spcBef>
              <a:spcAft>
                <a:spcPts val="600"/>
              </a:spcAft>
              <a:buClrTx/>
            </a:pPr>
            <a:r>
              <a:rPr kumimoji="0" lang="en-US" altLang="en-US" sz="1300" b="0" i="0" u="none" strike="noStrike" cap="none" normalizeH="0" baseline="0" dirty="0">
                <a:ln>
                  <a:noFill/>
                </a:ln>
                <a:effectLst/>
                <a:latin typeface="Arial" panose="020B0604020202020204" pitchFamily="34" charset="0"/>
              </a:rPr>
              <a:t>Elements of an Effective Structured Hand-off Process</a:t>
            </a:r>
          </a:p>
          <a:p>
            <a:pPr eaLnBrk="0" fontAlgn="base" hangingPunct="0">
              <a:lnSpc>
                <a:spcPct val="100000"/>
              </a:lnSpc>
              <a:spcBef>
                <a:spcPct val="0"/>
              </a:spcBef>
              <a:spcAft>
                <a:spcPts val="600"/>
              </a:spcAft>
              <a:buClrTx/>
            </a:pPr>
            <a:r>
              <a:rPr lang="en-US" altLang="en-US" sz="1300" dirty="0">
                <a:latin typeface="Arial" panose="020B0604020202020204" pitchFamily="34" charset="0"/>
              </a:rPr>
              <a:t>Improving Quality of Information Exchanged at Hand-off</a:t>
            </a:r>
          </a:p>
          <a:p>
            <a:pPr eaLnBrk="0" fontAlgn="base" hangingPunct="0">
              <a:lnSpc>
                <a:spcPct val="100000"/>
              </a:lnSpc>
              <a:spcBef>
                <a:spcPct val="0"/>
              </a:spcBef>
              <a:spcAft>
                <a:spcPts val="600"/>
              </a:spcAft>
              <a:buClrTx/>
            </a:pPr>
            <a:r>
              <a:rPr kumimoji="0" lang="en-US" altLang="en-US" sz="1300" b="0" i="0" u="none" strike="noStrike" cap="none" normalizeH="0" baseline="0" dirty="0">
                <a:ln>
                  <a:noFill/>
                </a:ln>
                <a:effectLst/>
                <a:latin typeface="Arial" panose="020B0604020202020204" pitchFamily="34" charset="0"/>
              </a:rPr>
              <a:t>Standardized Process and the Elements to Include in Hand-off</a:t>
            </a:r>
          </a:p>
          <a:p>
            <a:pPr marL="0" indent="0" eaLnBrk="0" fontAlgn="base" hangingPunct="0">
              <a:lnSpc>
                <a:spcPct val="100000"/>
              </a:lnSpc>
              <a:spcBef>
                <a:spcPct val="0"/>
              </a:spcBef>
              <a:spcAft>
                <a:spcPts val="600"/>
              </a:spcAft>
              <a:buClrTx/>
              <a:buNone/>
            </a:pPr>
            <a:endParaRPr lang="en-US" altLang="en-US" sz="1300" dirty="0">
              <a:latin typeface="Arial" panose="020B0604020202020204" pitchFamily="34" charset="0"/>
            </a:endParaRPr>
          </a:p>
          <a:p>
            <a:pPr marL="0" indent="0" eaLnBrk="0" fontAlgn="base" hangingPunct="0">
              <a:lnSpc>
                <a:spcPct val="100000"/>
              </a:lnSpc>
              <a:spcBef>
                <a:spcPct val="0"/>
              </a:spcBef>
              <a:spcAft>
                <a:spcPts val="600"/>
              </a:spcAft>
              <a:buClrTx/>
              <a:buNone/>
            </a:pPr>
            <a:endParaRPr kumimoji="0" lang="en-US" altLang="en-US" sz="1300" b="0" i="0" u="none" strike="noStrike" cap="none" normalizeH="0" baseline="0" dirty="0">
              <a:ln>
                <a:noFill/>
              </a:ln>
              <a:effectLst/>
              <a:latin typeface="Arial" panose="020B0604020202020204" pitchFamily="34" charset="0"/>
            </a:endParaRPr>
          </a:p>
          <a:p>
            <a:pPr eaLnBrk="0" fontAlgn="base" hangingPunct="0">
              <a:lnSpc>
                <a:spcPct val="100000"/>
              </a:lnSpc>
              <a:spcBef>
                <a:spcPct val="0"/>
              </a:spcBef>
              <a:spcAft>
                <a:spcPts val="600"/>
              </a:spcAft>
              <a:buClrTx/>
            </a:pPr>
            <a:endParaRPr kumimoji="0" lang="en-US" altLang="en-US" sz="13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00000"/>
              </a:lnSpc>
              <a:spcBef>
                <a:spcPct val="0"/>
              </a:spcBef>
              <a:spcAft>
                <a:spcPts val="600"/>
              </a:spcAft>
              <a:buClrTx/>
              <a:buSzTx/>
              <a:buFontTx/>
              <a:buNone/>
              <a:tabLst/>
            </a:pPr>
            <a:endParaRPr kumimoji="0" lang="en-US" altLang="en-US" sz="1300" b="0" i="0" u="none" strike="noStrike" cap="none" normalizeH="0" baseline="0" dirty="0">
              <a:ln>
                <a:noFill/>
              </a:ln>
              <a:effectLst/>
              <a:latin typeface="Arial" panose="020B0604020202020204" pitchFamily="34" charset="0"/>
            </a:endParaRPr>
          </a:p>
        </p:txBody>
      </p:sp>
      <p:pic>
        <p:nvPicPr>
          <p:cNvPr id="11" name="Picture 10" descr="A couple of medical professionals looking at a clipboard&#10;&#10;Description automatically generated">
            <a:extLst>
              <a:ext uri="{FF2B5EF4-FFF2-40B4-BE49-F238E27FC236}">
                <a16:creationId xmlns:a16="http://schemas.microsoft.com/office/drawing/2014/main" id="{81DAAB62-C67F-4E5F-5F46-2099ED194C0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742" r="30742"/>
          <a:stretch/>
        </p:blipFill>
        <p:spPr>
          <a:xfrm>
            <a:off x="9590782" y="10"/>
            <a:ext cx="2601217" cy="3565396"/>
          </a:xfrm>
          <a:prstGeom prst="rect">
            <a:avLst/>
          </a:prstGeom>
        </p:spPr>
      </p:pic>
      <p:grpSp>
        <p:nvGrpSpPr>
          <p:cNvPr id="31"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32"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4" name="Freeform: Shape 33">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3" name="Freeform: Shape 32">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Box 11">
            <a:extLst>
              <a:ext uri="{FF2B5EF4-FFF2-40B4-BE49-F238E27FC236}">
                <a16:creationId xmlns:a16="http://schemas.microsoft.com/office/drawing/2014/main" id="{C614F116-9AB4-D6D3-62DC-25ABA73633FA}"/>
              </a:ext>
            </a:extLst>
          </p:cNvPr>
          <p:cNvSpPr txBox="1"/>
          <p:nvPr/>
        </p:nvSpPr>
        <p:spPr>
          <a:xfrm>
            <a:off x="10828992" y="6657945"/>
            <a:ext cx="1363008" cy="415498"/>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wtcs.pressbooks.pub/nursingfundamentals/chapter/2-4-communicating-with-health-care-team-membe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73271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FC8EA-EFE4-786A-EF37-1EA8C2D70FCF}"/>
              </a:ext>
            </a:extLst>
          </p:cNvPr>
          <p:cNvSpPr>
            <a:spLocks noGrp="1"/>
          </p:cNvSpPr>
          <p:nvPr>
            <p:ph idx="4294967295"/>
          </p:nvPr>
        </p:nvSpPr>
        <p:spPr>
          <a:xfrm>
            <a:off x="0" y="1825625"/>
            <a:ext cx="10515600" cy="4351338"/>
          </a:xfrm>
        </p:spPr>
        <p:txBody>
          <a:bodyPr vert="horz" lIns="91440" tIns="45720" rIns="91440" bIns="45720" rtlCol="0" anchor="t">
            <a:normAutofit/>
          </a:bodyPr>
          <a:lstStyle/>
          <a:p>
            <a:pPr marL="0" indent="0">
              <a:buNone/>
            </a:pPr>
            <a:r>
              <a:rPr lang="en-US"/>
              <a:t>Maternal Chair: Lisa Spencer, UTMB Galveston</a:t>
            </a:r>
          </a:p>
          <a:p>
            <a:pPr marL="0" indent="0">
              <a:buNone/>
            </a:pPr>
            <a:r>
              <a:rPr lang="en-US"/>
              <a:t>Neonatal Co-Chair: Yesenia Sandino, UTMB Galveston</a:t>
            </a:r>
            <a:endParaRPr lang="en-US">
              <a:cs typeface="Arial"/>
            </a:endParaRPr>
          </a:p>
          <a:p>
            <a:pPr marL="0" indent="0">
              <a:buNone/>
            </a:pPr>
            <a:r>
              <a:rPr lang="en-US" sz="2000">
                <a:cs typeface="Arial"/>
              </a:rPr>
              <a:t>*RAC Meetings 2024 – </a:t>
            </a:r>
            <a:r>
              <a:rPr lang="en-US" sz="2000" b="1" i="1">
                <a:cs typeface="Arial"/>
              </a:rPr>
              <a:t>June 4</a:t>
            </a:r>
            <a:r>
              <a:rPr lang="en-US" sz="2000" b="1" i="1" baseline="30000">
                <a:cs typeface="Arial"/>
              </a:rPr>
              <a:t>th</a:t>
            </a:r>
            <a:r>
              <a:rPr lang="en-US" sz="2000">
                <a:cs typeface="Arial"/>
              </a:rPr>
              <a:t>, Sept 10</a:t>
            </a:r>
            <a:r>
              <a:rPr lang="en-US" sz="2000" baseline="30000">
                <a:cs typeface="Arial"/>
              </a:rPr>
              <a:t>th</a:t>
            </a:r>
            <a:r>
              <a:rPr lang="en-US" sz="2000">
                <a:cs typeface="Arial"/>
              </a:rPr>
              <a:t>, Dec 12th</a:t>
            </a:r>
          </a:p>
          <a:p>
            <a:pPr marL="0" indent="0">
              <a:buNone/>
            </a:pPr>
            <a:r>
              <a:rPr lang="en-US" sz="2000">
                <a:cs typeface="Arial"/>
              </a:rPr>
              <a:t>*RAC Medical Director Meetings 2024 – </a:t>
            </a:r>
            <a:r>
              <a:rPr lang="en-US" sz="2000" b="1" i="1">
                <a:cs typeface="Arial"/>
              </a:rPr>
              <a:t>June 7</a:t>
            </a:r>
            <a:r>
              <a:rPr lang="en-US" sz="2000" b="1" i="1" baseline="30000">
                <a:cs typeface="Arial"/>
              </a:rPr>
              <a:t>th</a:t>
            </a:r>
            <a:r>
              <a:rPr lang="en-US" sz="2000">
                <a:cs typeface="Arial"/>
              </a:rPr>
              <a:t>, Sept 13</a:t>
            </a:r>
            <a:r>
              <a:rPr lang="en-US" sz="2000" baseline="30000">
                <a:cs typeface="Arial"/>
              </a:rPr>
              <a:t>th</a:t>
            </a:r>
            <a:r>
              <a:rPr lang="en-US" sz="2000">
                <a:cs typeface="Arial"/>
              </a:rPr>
              <a:t>, Dec 13</a:t>
            </a:r>
            <a:r>
              <a:rPr lang="en-US" sz="2000" baseline="30000">
                <a:cs typeface="Arial"/>
              </a:rPr>
              <a:t>th</a:t>
            </a:r>
            <a:endParaRPr lang="en-US" sz="2000">
              <a:cs typeface="Arial"/>
            </a:endParaRPr>
          </a:p>
          <a:p>
            <a:pPr marL="0" indent="0">
              <a:buNone/>
            </a:pPr>
            <a:r>
              <a:rPr lang="en-US" sz="2000">
                <a:cs typeface="Arial"/>
              </a:rPr>
              <a:t>June meeting is earlier due to availability of Baytown Community Center Availability </a:t>
            </a:r>
          </a:p>
          <a:p>
            <a:pPr marL="0" indent="0">
              <a:buNone/>
            </a:pPr>
            <a:r>
              <a:rPr lang="en-US" sz="2000">
                <a:cs typeface="Arial"/>
              </a:rPr>
              <a:t>TEAMS invites sent for director mtgs, please let me know if you haven’t received. </a:t>
            </a:r>
          </a:p>
        </p:txBody>
      </p:sp>
    </p:spTree>
    <p:extLst>
      <p:ext uri="{BB962C8B-B14F-4D97-AF65-F5344CB8AC3E}">
        <p14:creationId xmlns:p14="http://schemas.microsoft.com/office/powerpoint/2010/main" val="2179429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7" name="Freeform: Shape 6">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 name="Freeform: Shape 7">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0" name="Top Left">
            <a:extLst>
              <a:ext uri="{FF2B5EF4-FFF2-40B4-BE49-F238E27FC236}">
                <a16:creationId xmlns:a16="http://schemas.microsoft.com/office/drawing/2014/main" id="{30E2593C-D80A-46DA-80DF-172357084A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1" name="Freeform: Shape 40">
              <a:extLst>
                <a:ext uri="{FF2B5EF4-FFF2-40B4-BE49-F238E27FC236}">
                  <a16:creationId xmlns:a16="http://schemas.microsoft.com/office/drawing/2014/main" id="{01A9D4F6-4E29-4BDA-A516-7F3F736DB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Freeform: Shape 41">
              <a:extLst>
                <a:ext uri="{FF2B5EF4-FFF2-40B4-BE49-F238E27FC236}">
                  <a16:creationId xmlns:a16="http://schemas.microsoft.com/office/drawing/2014/main" id="{F21C7B06-772C-4D26-AF38-02786B9F8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98F1E44D-5255-4ED6-8D25-0616BC280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D4D73AC6-0076-449C-8676-7D0AD28D6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592273B-D4FB-437C-A81B-0CEEEB089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25058A91-09D6-41A3-B732-BD9820CAF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EB46C089-E160-4CFA-9B80-559D7A221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3A4BDAFA-2631-4743-B907-D9504D8E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E710E397-116E-5507-A01F-567B228454BF}"/>
              </a:ext>
            </a:extLst>
          </p:cNvPr>
          <p:cNvSpPr>
            <a:spLocks noGrp="1"/>
          </p:cNvSpPr>
          <p:nvPr>
            <p:ph type="ctrTitle"/>
          </p:nvPr>
        </p:nvSpPr>
        <p:spPr>
          <a:xfrm>
            <a:off x="1198182" y="559813"/>
            <a:ext cx="4814412" cy="1664573"/>
          </a:xfrm>
        </p:spPr>
        <p:txBody>
          <a:bodyPr vert="horz" lIns="91440" tIns="45720" rIns="91440" bIns="45720" rtlCol="0" anchor="ctr">
            <a:normAutofit/>
          </a:bodyPr>
          <a:lstStyle/>
          <a:p>
            <a:pPr algn="l"/>
            <a:r>
              <a:rPr lang="en-US" sz="4400" b="1" kern="1200">
                <a:solidFill>
                  <a:schemeClr val="tx2"/>
                </a:solidFill>
                <a:latin typeface="+mj-lt"/>
                <a:ea typeface="+mj-ea"/>
                <a:cs typeface="+mj-cs"/>
              </a:rPr>
              <a:t>DEBRIEFING IN OBSTETRICS</a:t>
            </a:r>
          </a:p>
        </p:txBody>
      </p:sp>
      <p:sp>
        <p:nvSpPr>
          <p:cNvPr id="3" name="Subtitle 2">
            <a:extLst>
              <a:ext uri="{FF2B5EF4-FFF2-40B4-BE49-F238E27FC236}">
                <a16:creationId xmlns:a16="http://schemas.microsoft.com/office/drawing/2014/main" id="{659F70D3-03D0-3994-2659-9ECBC0A8D2DD}"/>
              </a:ext>
            </a:extLst>
          </p:cNvPr>
          <p:cNvSpPr>
            <a:spLocks noGrp="1"/>
          </p:cNvSpPr>
          <p:nvPr>
            <p:ph type="subTitle" idx="1"/>
          </p:nvPr>
        </p:nvSpPr>
        <p:spPr>
          <a:xfrm>
            <a:off x="1185756" y="2384474"/>
            <a:ext cx="4814102" cy="3728613"/>
          </a:xfrm>
        </p:spPr>
        <p:txBody>
          <a:bodyPr vert="horz" lIns="91440" tIns="45720" rIns="91440" bIns="45720" rtlCol="0">
            <a:normAutofit/>
          </a:bodyPr>
          <a:lstStyle/>
          <a:p>
            <a:pPr indent="-228600" algn="l">
              <a:buFont typeface="Avenir Next LT Pro" panose="020B0504020202020204" pitchFamily="34" charset="0"/>
              <a:buChar char="+"/>
            </a:pPr>
            <a:r>
              <a:rPr lang="en-US" sz="1800"/>
              <a:t>Shannon M. Clark, MD</a:t>
            </a:r>
          </a:p>
          <a:p>
            <a:pPr indent="-228600" algn="l">
              <a:buFont typeface="Avenir Next LT Pro" panose="020B0504020202020204" pitchFamily="34" charset="0"/>
              <a:buChar char="+"/>
            </a:pPr>
            <a:r>
              <a:rPr lang="en-US" sz="1800"/>
              <a:t>Professor</a:t>
            </a:r>
          </a:p>
          <a:p>
            <a:pPr indent="-228600" algn="l">
              <a:buFont typeface="Avenir Next LT Pro" panose="020B0504020202020204" pitchFamily="34" charset="0"/>
              <a:buChar char="+"/>
            </a:pPr>
            <a:r>
              <a:rPr lang="en-US" sz="1800"/>
              <a:t>Director, UTMB Levels of</a:t>
            </a:r>
          </a:p>
          <a:p>
            <a:pPr indent="-228600" algn="l">
              <a:buFont typeface="Avenir Next LT Pro" panose="020B0504020202020204" pitchFamily="34" charset="0"/>
              <a:buChar char="+"/>
            </a:pPr>
            <a:r>
              <a:rPr lang="en-US" sz="1800"/>
              <a:t>   Maternal Care-Level IV           </a:t>
            </a:r>
          </a:p>
          <a:p>
            <a:pPr indent="-228600" algn="l">
              <a:buFont typeface="Avenir Next LT Pro" panose="020B0504020202020204" pitchFamily="34" charset="0"/>
              <a:buChar char="+"/>
            </a:pPr>
            <a:r>
              <a:rPr lang="en-US" sz="1800"/>
              <a:t>   Designation</a:t>
            </a:r>
          </a:p>
          <a:p>
            <a:pPr indent="-228600" algn="l">
              <a:buFont typeface="Avenir Next LT Pro" panose="020B0504020202020204" pitchFamily="34" charset="0"/>
              <a:buChar char="+"/>
            </a:pPr>
            <a:r>
              <a:rPr lang="en-US" sz="1800"/>
              <a:t>Dept. ObGyn</a:t>
            </a:r>
          </a:p>
          <a:p>
            <a:pPr indent="-228600" algn="l">
              <a:buFont typeface="Avenir Next LT Pro" panose="020B0504020202020204" pitchFamily="34" charset="0"/>
              <a:buChar char="+"/>
            </a:pPr>
            <a:r>
              <a:rPr lang="en-US" sz="1800"/>
              <a:t>Div. MFM</a:t>
            </a:r>
          </a:p>
          <a:p>
            <a:pPr indent="-228600" algn="l">
              <a:buFont typeface="Avenir Next LT Pro" panose="020B0504020202020204" pitchFamily="34" charset="0"/>
              <a:buChar char="+"/>
            </a:pPr>
            <a:r>
              <a:rPr lang="en-US" sz="1800"/>
              <a:t>UTMB-Galveston</a:t>
            </a:r>
          </a:p>
        </p:txBody>
      </p:sp>
      <p:pic>
        <p:nvPicPr>
          <p:cNvPr id="5" name="Picture 4" descr="A close-up of a person's head&#10;&#10;Description automatically generated with low confidence">
            <a:extLst>
              <a:ext uri="{FF2B5EF4-FFF2-40B4-BE49-F238E27FC236}">
                <a16:creationId xmlns:a16="http://schemas.microsoft.com/office/drawing/2014/main" id="{8490F001-AB7F-D72E-3008-3D7C9579E64A}"/>
              </a:ext>
            </a:extLst>
          </p:cNvPr>
          <p:cNvPicPr>
            <a:picLocks noChangeAspect="1"/>
          </p:cNvPicPr>
          <p:nvPr/>
        </p:nvPicPr>
        <p:blipFill rotWithShape="1">
          <a:blip r:embed="rId2"/>
          <a:srcRect l="9447" r="32071" b="2"/>
          <a:stretch/>
        </p:blipFill>
        <p:spPr>
          <a:xfrm>
            <a:off x="6626806" y="1019556"/>
            <a:ext cx="4817466" cy="4818888"/>
          </a:xfrm>
          <a:prstGeom prst="rect">
            <a:avLst/>
          </a:prstGeom>
        </p:spPr>
      </p:pic>
      <p:grpSp>
        <p:nvGrpSpPr>
          <p:cNvPr id="50" name="Bottom Right">
            <a:extLst>
              <a:ext uri="{FF2B5EF4-FFF2-40B4-BE49-F238E27FC236}">
                <a16:creationId xmlns:a16="http://schemas.microsoft.com/office/drawing/2014/main" id="{521AD032-2A8E-46DA-9ADE-ABE5E787F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1" name="Freeform: Shape 50">
              <a:extLst>
                <a:ext uri="{FF2B5EF4-FFF2-40B4-BE49-F238E27FC236}">
                  <a16:creationId xmlns:a16="http://schemas.microsoft.com/office/drawing/2014/main" id="{4C99AC15-8ABA-4F63-9321-20BC70B7C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2" name="Graphic 157">
              <a:extLst>
                <a:ext uri="{FF2B5EF4-FFF2-40B4-BE49-F238E27FC236}">
                  <a16:creationId xmlns:a16="http://schemas.microsoft.com/office/drawing/2014/main" id="{4A4D9C63-9AE2-409A-AD6F-D6B96CC608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1C414FAE-71E1-463A-AE68-63329132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2AA2E51D-8749-4E45-B4DD-111ED901B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FF8F5908-4C35-43FC-A898-D3C8C3A09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B573C509-A7F3-4312-B67F-C55BB88DD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79AB9BF4-2BB4-4BE7-98EB-B320312ED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971E7EF4-D2C5-4968-AC34-A0674E1F8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235D9000-8CED-4925-95A2-3F12C8023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3" name="Freeform: Shape 52">
              <a:extLst>
                <a:ext uri="{FF2B5EF4-FFF2-40B4-BE49-F238E27FC236}">
                  <a16:creationId xmlns:a16="http://schemas.microsoft.com/office/drawing/2014/main" id="{9F857165-8DF4-4025-B0D6-1079CDA8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1823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442727-98BB-D5D5-217D-F3D7667351E5}"/>
              </a:ext>
            </a:extLst>
          </p:cNvPr>
          <p:cNvSpPr txBox="1"/>
          <p:nvPr/>
        </p:nvSpPr>
        <p:spPr>
          <a:xfrm flipH="1">
            <a:off x="4114800" y="3159760"/>
            <a:ext cx="402336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Sagona Book"/>
                <a:cs typeface="Arial"/>
              </a:rPr>
              <a:t>Questions?</a:t>
            </a:r>
            <a:endParaRPr lang="en-US" sz="4400">
              <a:latin typeface="Sagona Book"/>
            </a:endParaRPr>
          </a:p>
        </p:txBody>
      </p:sp>
    </p:spTree>
    <p:extLst>
      <p:ext uri="{BB962C8B-B14F-4D97-AF65-F5344CB8AC3E}">
        <p14:creationId xmlns:p14="http://schemas.microsoft.com/office/powerpoint/2010/main" val="98334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61BB-43D0-17B2-4B57-F04669E11A73}"/>
              </a:ext>
            </a:extLst>
          </p:cNvPr>
          <p:cNvSpPr>
            <a:spLocks noGrp="1"/>
          </p:cNvSpPr>
          <p:nvPr>
            <p:ph type="title"/>
          </p:nvPr>
        </p:nvSpPr>
        <p:spPr/>
        <p:txBody>
          <a:bodyPr>
            <a:normAutofit fontScale="90000"/>
          </a:bodyPr>
          <a:lstStyle/>
          <a:p>
            <a:r>
              <a:rPr lang="en-US"/>
              <a:t>Attendance</a:t>
            </a:r>
            <a:br>
              <a:rPr lang="en-US"/>
            </a:br>
            <a:endParaRPr lang="en-US"/>
          </a:p>
        </p:txBody>
      </p:sp>
      <p:sp>
        <p:nvSpPr>
          <p:cNvPr id="3" name="Title 1">
            <a:extLst>
              <a:ext uri="{FF2B5EF4-FFF2-40B4-BE49-F238E27FC236}">
                <a16:creationId xmlns:a16="http://schemas.microsoft.com/office/drawing/2014/main" id="{78566179-F382-6CDD-A20B-C4B777621093}"/>
              </a:ext>
            </a:extLst>
          </p:cNvPr>
          <p:cNvSpPr txBox="1">
            <a:spLocks/>
          </p:cNvSpPr>
          <p:nvPr/>
        </p:nvSpPr>
        <p:spPr>
          <a:xfrm>
            <a:off x="838200" y="1446245"/>
            <a:ext cx="10515600" cy="504663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endParaRPr lang="en-US"/>
          </a:p>
        </p:txBody>
      </p:sp>
      <p:sp>
        <p:nvSpPr>
          <p:cNvPr id="4" name="TextBox 3">
            <a:extLst>
              <a:ext uri="{FF2B5EF4-FFF2-40B4-BE49-F238E27FC236}">
                <a16:creationId xmlns:a16="http://schemas.microsoft.com/office/drawing/2014/main" id="{CB39E118-D25B-C8A2-9DC9-1F2B5C716EA2}"/>
              </a:ext>
            </a:extLst>
          </p:cNvPr>
          <p:cNvSpPr txBox="1"/>
          <p:nvPr/>
        </p:nvSpPr>
        <p:spPr>
          <a:xfrm>
            <a:off x="914400" y="1610686"/>
            <a:ext cx="10293292" cy="4862870"/>
          </a:xfrm>
          <a:prstGeom prst="rect">
            <a:avLst/>
          </a:prstGeom>
          <a:noFill/>
        </p:spPr>
        <p:txBody>
          <a:bodyPr wrap="square" lIns="91440" tIns="45720" rIns="91440" bIns="45720" rtlCol="0" anchor="t">
            <a:spAutoFit/>
          </a:bodyPr>
          <a:lstStyle/>
          <a:p>
            <a:r>
              <a:rPr lang="en-US" sz="1400" dirty="0">
                <a:cs typeface="Arial"/>
              </a:rPr>
              <a:t>Baptist Beaumont </a:t>
            </a:r>
          </a:p>
          <a:p>
            <a:pPr marL="285750" indent="-285750">
              <a:buFont typeface="Arial"/>
              <a:buChar char="•"/>
            </a:pPr>
            <a:r>
              <a:rPr lang="en-US" sz="1400" dirty="0">
                <a:cs typeface="Arial"/>
              </a:rPr>
              <a:t>MAT- Dr. Christopher Dowdy &amp; MPM Ashleigh Williams</a:t>
            </a:r>
          </a:p>
          <a:p>
            <a:pPr marL="285750" indent="-285750">
              <a:buFont typeface="Arial"/>
              <a:buChar char="•"/>
            </a:pPr>
            <a:r>
              <a:rPr lang="en-US" sz="1400" dirty="0">
                <a:cs typeface="Arial"/>
              </a:rPr>
              <a:t>NEO- Dr. </a:t>
            </a:r>
            <a:r>
              <a:rPr lang="en-US" sz="1400" dirty="0" err="1">
                <a:cs typeface="Arial"/>
              </a:rPr>
              <a:t>Snehal</a:t>
            </a:r>
            <a:r>
              <a:rPr lang="en-US" sz="1400" dirty="0">
                <a:cs typeface="Arial"/>
              </a:rPr>
              <a:t> Doshi </a:t>
            </a:r>
          </a:p>
          <a:p>
            <a:pPr marL="285750" indent="-285750">
              <a:buFont typeface="Arial"/>
              <a:buChar char="•"/>
            </a:pPr>
            <a:endParaRPr lang="en-US" sz="1400" dirty="0">
              <a:cs typeface="Arial"/>
            </a:endParaRPr>
          </a:p>
          <a:p>
            <a:r>
              <a:rPr lang="en-US" sz="1400" dirty="0">
                <a:cs typeface="Arial"/>
              </a:rPr>
              <a:t>CHRISTUS St. Elizabeth </a:t>
            </a:r>
          </a:p>
          <a:p>
            <a:pPr marL="285750" indent="-285750">
              <a:buFont typeface="Arial"/>
              <a:buChar char="•"/>
            </a:pPr>
            <a:r>
              <a:rPr lang="en-US" sz="1400" dirty="0">
                <a:cs typeface="Arial"/>
              </a:rPr>
              <a:t>MAT- Dr. Deborah Sherman &amp; MPM April Waguespack</a:t>
            </a:r>
          </a:p>
          <a:p>
            <a:pPr marL="285750" indent="-285750">
              <a:buFont typeface="Arial"/>
              <a:buChar char="•"/>
            </a:pPr>
            <a:r>
              <a:rPr lang="en-US" sz="1400" dirty="0">
                <a:cs typeface="Arial"/>
              </a:rPr>
              <a:t>NEO- </a:t>
            </a:r>
          </a:p>
          <a:p>
            <a:pPr marL="285750" indent="-285750">
              <a:buFont typeface="Arial"/>
              <a:buChar char="•"/>
            </a:pPr>
            <a:endParaRPr lang="en-US" sz="1400" dirty="0">
              <a:cs typeface="Arial"/>
            </a:endParaRPr>
          </a:p>
          <a:p>
            <a:r>
              <a:rPr lang="en-US" sz="1400" dirty="0">
                <a:cs typeface="Arial"/>
              </a:rPr>
              <a:t>Medical Center of Southeast TX- Port Arthur</a:t>
            </a:r>
          </a:p>
          <a:p>
            <a:pPr marL="285750" indent="-285750">
              <a:buFont typeface="Arial"/>
              <a:buChar char="•"/>
            </a:pPr>
            <a:r>
              <a:rPr lang="en-US" sz="1400" dirty="0">
                <a:cs typeface="Arial"/>
              </a:rPr>
              <a:t>MAT-</a:t>
            </a:r>
          </a:p>
          <a:p>
            <a:pPr marL="285750" indent="-285750">
              <a:buFont typeface="Arial"/>
              <a:buChar char="•"/>
            </a:pPr>
            <a:r>
              <a:rPr lang="en-US" sz="1400" dirty="0">
                <a:cs typeface="Arial"/>
              </a:rPr>
              <a:t>NEO-</a:t>
            </a:r>
          </a:p>
          <a:p>
            <a:pPr marL="285750" indent="-285750">
              <a:buFont typeface="Arial"/>
              <a:buChar char="•"/>
            </a:pPr>
            <a:endParaRPr lang="en-US" sz="1400" dirty="0">
              <a:cs typeface="Arial"/>
            </a:endParaRPr>
          </a:p>
          <a:p>
            <a:r>
              <a:rPr lang="en-US" sz="1400" dirty="0">
                <a:cs typeface="Arial"/>
              </a:rPr>
              <a:t>UTMB Angleton Danbury</a:t>
            </a:r>
          </a:p>
          <a:p>
            <a:pPr marL="285750" indent="-285750">
              <a:buFont typeface="Arial"/>
              <a:buChar char="•"/>
            </a:pPr>
            <a:r>
              <a:rPr lang="en-US" sz="1400" dirty="0">
                <a:cs typeface="Arial"/>
              </a:rPr>
              <a:t>MAT- </a:t>
            </a:r>
          </a:p>
          <a:p>
            <a:pPr marL="285750" indent="-285750">
              <a:buFont typeface="Arial"/>
              <a:buChar char="•"/>
            </a:pPr>
            <a:r>
              <a:rPr lang="en-US" sz="1400" dirty="0">
                <a:cs typeface="Arial"/>
              </a:rPr>
              <a:t>NEO- Dr. Linda </a:t>
            </a:r>
            <a:r>
              <a:rPr lang="en-US" sz="1400" dirty="0" err="1">
                <a:cs typeface="Arial"/>
              </a:rPr>
              <a:t>Shelmire</a:t>
            </a:r>
            <a:r>
              <a:rPr lang="en-US" sz="1400" dirty="0">
                <a:cs typeface="Arial"/>
              </a:rPr>
              <a:t> </a:t>
            </a:r>
          </a:p>
          <a:p>
            <a:r>
              <a:rPr lang="en-US" sz="1400" dirty="0">
                <a:cs typeface="Arial"/>
              </a:rPr>
              <a:t>UTMB Galveston </a:t>
            </a:r>
          </a:p>
          <a:p>
            <a:endParaRPr lang="en-US" sz="1400" dirty="0">
              <a:cs typeface="Arial"/>
            </a:endParaRPr>
          </a:p>
          <a:p>
            <a:pPr marL="285750" indent="-285750">
              <a:buFont typeface="Arial"/>
              <a:buChar char="•"/>
            </a:pPr>
            <a:r>
              <a:rPr lang="en-US" sz="1400" dirty="0">
                <a:cs typeface="Arial"/>
              </a:rPr>
              <a:t>MAT- Dr. Luis Pacheco, Dr, Shannon Clark and Kim Stewart ANM</a:t>
            </a:r>
          </a:p>
          <a:p>
            <a:pPr marL="285750" indent="-285750">
              <a:buFont typeface="Arial"/>
              <a:buChar char="•"/>
            </a:pPr>
            <a:r>
              <a:rPr lang="en-US" sz="1400" dirty="0">
                <a:cs typeface="Arial"/>
              </a:rPr>
              <a:t>NEO- </a:t>
            </a:r>
          </a:p>
          <a:p>
            <a:pPr marL="285750" indent="-285750">
              <a:buFont typeface="Arial"/>
              <a:buChar char="•"/>
            </a:pPr>
            <a:endParaRPr lang="en-US" sz="1400" dirty="0">
              <a:cs typeface="Arial"/>
            </a:endParaRPr>
          </a:p>
          <a:p>
            <a:pPr marL="285750" indent="-285750">
              <a:buFont typeface="Arial" panose="020B0604020202020204" pitchFamily="34" charset="0"/>
              <a:buChar char="•"/>
            </a:pPr>
            <a:r>
              <a:rPr lang="en-US" sz="1400" dirty="0">
                <a:cs typeface="Arial"/>
              </a:rPr>
              <a:t>Reminder if change in medical director, program manager or CEO- Complete form on DSHS site</a:t>
            </a:r>
          </a:p>
          <a:p>
            <a:pPr marL="285750" indent="-285750">
              <a:buFont typeface="Arial" panose="020B0604020202020204" pitchFamily="34" charset="0"/>
              <a:buChar char="•"/>
            </a:pPr>
            <a:endParaRPr lang="en-US" sz="1600" dirty="0">
              <a:cs typeface="Arial"/>
            </a:endParaRPr>
          </a:p>
        </p:txBody>
      </p:sp>
    </p:spTree>
    <p:extLst>
      <p:ext uri="{BB962C8B-B14F-4D97-AF65-F5344CB8AC3E}">
        <p14:creationId xmlns:p14="http://schemas.microsoft.com/office/powerpoint/2010/main" val="146934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A77C-643E-8F45-DC75-1F722BD7E13B}"/>
              </a:ext>
            </a:extLst>
          </p:cNvPr>
          <p:cNvSpPr>
            <a:spLocks noGrp="1"/>
          </p:cNvSpPr>
          <p:nvPr>
            <p:ph type="title"/>
          </p:nvPr>
        </p:nvSpPr>
        <p:spPr>
          <a:xfrm>
            <a:off x="838200" y="365125"/>
            <a:ext cx="10515600" cy="1120775"/>
          </a:xfrm>
        </p:spPr>
        <p:txBody>
          <a:bodyPr>
            <a:normAutofit fontScale="90000"/>
          </a:bodyPr>
          <a:lstStyle/>
          <a:p>
            <a:r>
              <a:rPr lang="en-US"/>
              <a:t> DSHS QAPI Patient Safety Overview Available </a:t>
            </a:r>
          </a:p>
        </p:txBody>
      </p:sp>
      <p:sp>
        <p:nvSpPr>
          <p:cNvPr id="4" name="TextBox 3">
            <a:extLst>
              <a:ext uri="{FF2B5EF4-FFF2-40B4-BE49-F238E27FC236}">
                <a16:creationId xmlns:a16="http://schemas.microsoft.com/office/drawing/2014/main" id="{9044614C-E688-DFC8-AAA6-5FE5E80E829E}"/>
              </a:ext>
            </a:extLst>
          </p:cNvPr>
          <p:cNvSpPr txBox="1"/>
          <p:nvPr/>
        </p:nvSpPr>
        <p:spPr>
          <a:xfrm>
            <a:off x="1166069" y="1333850"/>
            <a:ext cx="8305101" cy="1477328"/>
          </a:xfrm>
          <a:prstGeom prst="rect">
            <a:avLst/>
          </a:prstGeom>
          <a:noFill/>
        </p:spPr>
        <p:txBody>
          <a:bodyPr wrap="square">
            <a:spAutoFit/>
          </a:bodyPr>
          <a:lstStyle/>
          <a:p>
            <a:endParaRPr lang="en-US"/>
          </a:p>
          <a:p>
            <a:endParaRPr lang="en-US"/>
          </a:p>
          <a:p>
            <a:endParaRPr lang="en-US"/>
          </a:p>
          <a:p>
            <a:r>
              <a:rPr lang="en-US"/>
              <a:t>https://www.dshs.texas.gov/sites/default/files/emstraumasystems/Perinatal/PDF/Handout-Perinatal-QAPI-January-23-2024.pdf</a:t>
            </a:r>
          </a:p>
        </p:txBody>
      </p:sp>
      <p:pic>
        <p:nvPicPr>
          <p:cNvPr id="7" name="Picture 6">
            <a:extLst>
              <a:ext uri="{FF2B5EF4-FFF2-40B4-BE49-F238E27FC236}">
                <a16:creationId xmlns:a16="http://schemas.microsoft.com/office/drawing/2014/main" id="{F0B4FE34-115C-F29C-D8A4-0BDACE7C277D}"/>
              </a:ext>
            </a:extLst>
          </p:cNvPr>
          <p:cNvPicPr>
            <a:picLocks noChangeAspect="1"/>
          </p:cNvPicPr>
          <p:nvPr/>
        </p:nvPicPr>
        <p:blipFill>
          <a:blip r:embed="rId2"/>
          <a:stretch>
            <a:fillRect/>
          </a:stretch>
        </p:blipFill>
        <p:spPr>
          <a:xfrm>
            <a:off x="438539" y="2892490"/>
            <a:ext cx="10646227" cy="3788228"/>
          </a:xfrm>
          <a:prstGeom prst="rect">
            <a:avLst/>
          </a:prstGeom>
        </p:spPr>
      </p:pic>
    </p:spTree>
    <p:extLst>
      <p:ext uri="{BB962C8B-B14F-4D97-AF65-F5344CB8AC3E}">
        <p14:creationId xmlns:p14="http://schemas.microsoft.com/office/powerpoint/2010/main" val="91891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59" name="Rectangle 2058">
            <a:extLst>
              <a:ext uri="{FF2B5EF4-FFF2-40B4-BE49-F238E27FC236}">
                <a16:creationId xmlns:a16="http://schemas.microsoft.com/office/drawing/2014/main" id="{FBFC6891-CBA5-427E-98AC-BF56BB033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061" name="Bottom RIght">
            <a:extLst>
              <a:ext uri="{FF2B5EF4-FFF2-40B4-BE49-F238E27FC236}">
                <a16:creationId xmlns:a16="http://schemas.microsoft.com/office/drawing/2014/main" id="{F4436A75-A020-494B-B70E-85CBD21EA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062" name="Freeform: Shape 2061">
              <a:extLst>
                <a:ext uri="{FF2B5EF4-FFF2-40B4-BE49-F238E27FC236}">
                  <a16:creationId xmlns:a16="http://schemas.microsoft.com/office/drawing/2014/main" id="{4D9AC34A-4733-4246-B384-5BBE066AB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063" name="Graphic 157">
              <a:extLst>
                <a:ext uri="{FF2B5EF4-FFF2-40B4-BE49-F238E27FC236}">
                  <a16:creationId xmlns:a16="http://schemas.microsoft.com/office/drawing/2014/main" id="{C84724B9-1248-4CA6-931C-9B9E6300498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065" name="Freeform: Shape 2064">
                <a:extLst>
                  <a:ext uri="{FF2B5EF4-FFF2-40B4-BE49-F238E27FC236}">
                    <a16:creationId xmlns:a16="http://schemas.microsoft.com/office/drawing/2014/main" id="{4C9DE4C6-CB01-4D68-93A6-8607C5D23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66" name="Freeform: Shape 2065">
                <a:extLst>
                  <a:ext uri="{FF2B5EF4-FFF2-40B4-BE49-F238E27FC236}">
                    <a16:creationId xmlns:a16="http://schemas.microsoft.com/office/drawing/2014/main" id="{C59DA521-D2B0-460E-983D-FAE00EFB2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67" name="Freeform: Shape 2066">
                <a:extLst>
                  <a:ext uri="{FF2B5EF4-FFF2-40B4-BE49-F238E27FC236}">
                    <a16:creationId xmlns:a16="http://schemas.microsoft.com/office/drawing/2014/main" id="{09CECFA9-7A18-4264-BC92-C7C99477A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68" name="Freeform: Shape 2067">
                <a:extLst>
                  <a:ext uri="{FF2B5EF4-FFF2-40B4-BE49-F238E27FC236}">
                    <a16:creationId xmlns:a16="http://schemas.microsoft.com/office/drawing/2014/main" id="{701834A6-ABDA-4C9E-A44A-7D52EEDBE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69" name="Freeform: Shape 2068">
                <a:extLst>
                  <a:ext uri="{FF2B5EF4-FFF2-40B4-BE49-F238E27FC236}">
                    <a16:creationId xmlns:a16="http://schemas.microsoft.com/office/drawing/2014/main" id="{3B3C39CA-57CB-43E8-89BC-497ECBAFB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70" name="Freeform: Shape 2069">
                <a:extLst>
                  <a:ext uri="{FF2B5EF4-FFF2-40B4-BE49-F238E27FC236}">
                    <a16:creationId xmlns:a16="http://schemas.microsoft.com/office/drawing/2014/main" id="{1B05384B-92F3-4CC1-8748-7BFCD27B7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71" name="Freeform: Shape 2070">
                <a:extLst>
                  <a:ext uri="{FF2B5EF4-FFF2-40B4-BE49-F238E27FC236}">
                    <a16:creationId xmlns:a16="http://schemas.microsoft.com/office/drawing/2014/main" id="{C7E4B4AC-919A-46C3-A98F-B36F103A2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064" name="Freeform: Shape 2063">
              <a:extLst>
                <a:ext uri="{FF2B5EF4-FFF2-40B4-BE49-F238E27FC236}">
                  <a16:creationId xmlns:a16="http://schemas.microsoft.com/office/drawing/2014/main" id="{EB61039B-1FD3-401E-83AC-C05C971D1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0" name="Picture 2">
            <a:extLst>
              <a:ext uri="{FF2B5EF4-FFF2-40B4-BE49-F238E27FC236}">
                <a16:creationId xmlns:a16="http://schemas.microsoft.com/office/drawing/2014/main" id="{FD363F27-856E-20C7-BAFC-60004F247B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76" r="-2" b="15282"/>
          <a:stretch/>
        </p:blipFill>
        <p:spPr bwMode="auto">
          <a:xfrm>
            <a:off x="619840" y="10"/>
            <a:ext cx="11084189" cy="3854020"/>
          </a:xfrm>
          <a:custGeom>
            <a:avLst/>
            <a:gdLst/>
            <a:ahLst/>
            <a:cxnLst/>
            <a:rect l="l" t="t" r="r" b="b"/>
            <a:pathLst>
              <a:path w="11084189" h="3854030">
                <a:moveTo>
                  <a:pt x="0" y="0"/>
                </a:moveTo>
                <a:lnTo>
                  <a:pt x="11084189" y="0"/>
                </a:lnTo>
                <a:lnTo>
                  <a:pt x="11061526" y="105743"/>
                </a:lnTo>
                <a:cubicBezTo>
                  <a:pt x="10536187" y="2244886"/>
                  <a:pt x="8264669" y="3854030"/>
                  <a:pt x="5542096" y="3854030"/>
                </a:cubicBezTo>
                <a:cubicBezTo>
                  <a:pt x="2819521" y="3854030"/>
                  <a:pt x="548003" y="2244886"/>
                  <a:pt x="22664" y="105743"/>
                </a:cubicBezTo>
                <a:close/>
              </a:path>
            </a:pathLst>
          </a:custGeom>
          <a:noFill/>
          <a:extLst>
            <a:ext uri="{909E8E84-426E-40DD-AFC4-6F175D3DCCD1}">
              <a14:hiddenFill xmlns:a14="http://schemas.microsoft.com/office/drawing/2010/main">
                <a:solidFill>
                  <a:srgbClr val="FFFFFF"/>
                </a:solidFill>
              </a14:hiddenFill>
            </a:ext>
          </a:extLst>
        </p:spPr>
      </p:pic>
      <p:grpSp>
        <p:nvGrpSpPr>
          <p:cNvPr id="2073" name="Top Left">
            <a:extLst>
              <a:ext uri="{FF2B5EF4-FFF2-40B4-BE49-F238E27FC236}">
                <a16:creationId xmlns:a16="http://schemas.microsoft.com/office/drawing/2014/main" id="{DB8ED0A1-FF45-4EE6-ADE8-2F2ED0D394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10849" y="15178"/>
            <a:chExt cx="2198951" cy="3331254"/>
          </a:xfrm>
        </p:grpSpPr>
        <p:sp>
          <p:nvSpPr>
            <p:cNvPr id="2074" name="Freeform: Shape 2073">
              <a:extLst>
                <a:ext uri="{FF2B5EF4-FFF2-40B4-BE49-F238E27FC236}">
                  <a16:creationId xmlns:a16="http://schemas.microsoft.com/office/drawing/2014/main" id="{71A8A514-3FF4-4ADA-AF55-B44C969B5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75" name="Freeform: Shape 2074">
              <a:extLst>
                <a:ext uri="{FF2B5EF4-FFF2-40B4-BE49-F238E27FC236}">
                  <a16:creationId xmlns:a16="http://schemas.microsoft.com/office/drawing/2014/main" id="{AEDA4578-CC87-43DF-B783-3B5D770C3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76" name="Freeform: Shape 2075">
              <a:extLst>
                <a:ext uri="{FF2B5EF4-FFF2-40B4-BE49-F238E27FC236}">
                  <a16:creationId xmlns:a16="http://schemas.microsoft.com/office/drawing/2014/main" id="{FB4F1C15-5B2E-483A-AA12-C47B50007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077" name="Freeform: Shape 2076">
              <a:extLst>
                <a:ext uri="{FF2B5EF4-FFF2-40B4-BE49-F238E27FC236}">
                  <a16:creationId xmlns:a16="http://schemas.microsoft.com/office/drawing/2014/main" id="{AEF72001-4788-44E6-8592-7099340CA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78" name="Freeform: Shape 2077">
              <a:extLst>
                <a:ext uri="{FF2B5EF4-FFF2-40B4-BE49-F238E27FC236}">
                  <a16:creationId xmlns:a16="http://schemas.microsoft.com/office/drawing/2014/main" id="{EA8C8919-696C-4290-B3EE-DDC5EDA43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79" name="Freeform: Shape 2078">
              <a:extLst>
                <a:ext uri="{FF2B5EF4-FFF2-40B4-BE49-F238E27FC236}">
                  <a16:creationId xmlns:a16="http://schemas.microsoft.com/office/drawing/2014/main" id="{437F8271-7580-41CA-B352-6393A3EA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080" name="Freeform: Shape 2079">
              <a:extLst>
                <a:ext uri="{FF2B5EF4-FFF2-40B4-BE49-F238E27FC236}">
                  <a16:creationId xmlns:a16="http://schemas.microsoft.com/office/drawing/2014/main" id="{1E1B97F8-5B65-43A1-9BC3-FEF0AD7C7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pic>
        <p:nvPicPr>
          <p:cNvPr id="6" name="Content Placeholder 5">
            <a:extLst>
              <a:ext uri="{FF2B5EF4-FFF2-40B4-BE49-F238E27FC236}">
                <a16:creationId xmlns:a16="http://schemas.microsoft.com/office/drawing/2014/main" id="{B69B6B93-682D-AAC4-25CA-143DCCC690B0}"/>
              </a:ext>
            </a:extLst>
          </p:cNvPr>
          <p:cNvPicPr>
            <a:picLocks noGrp="1" noChangeAspect="1"/>
          </p:cNvPicPr>
          <p:nvPr>
            <p:ph idx="1"/>
          </p:nvPr>
        </p:nvPicPr>
        <p:blipFill>
          <a:blip r:embed="rId3"/>
          <a:stretch>
            <a:fillRect/>
          </a:stretch>
        </p:blipFill>
        <p:spPr>
          <a:xfrm>
            <a:off x="6353175" y="4087813"/>
            <a:ext cx="5350853" cy="2668130"/>
          </a:xfrm>
        </p:spPr>
      </p:pic>
    </p:spTree>
    <p:extLst>
      <p:ext uri="{BB962C8B-B14F-4D97-AF65-F5344CB8AC3E}">
        <p14:creationId xmlns:p14="http://schemas.microsoft.com/office/powerpoint/2010/main" val="8214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348B-45F5-C37A-B085-C8443C0988C5}"/>
              </a:ext>
            </a:extLst>
          </p:cNvPr>
          <p:cNvSpPr>
            <a:spLocks noGrp="1"/>
          </p:cNvSpPr>
          <p:nvPr>
            <p:ph type="title"/>
          </p:nvPr>
        </p:nvSpPr>
        <p:spPr/>
        <p:txBody>
          <a:bodyPr>
            <a:normAutofit/>
          </a:bodyPr>
          <a:lstStyle/>
          <a:p>
            <a:r>
              <a:rPr lang="en-US" sz="4000"/>
              <a:t>Upcoming DSHS Perinatal Calls</a:t>
            </a:r>
          </a:p>
        </p:txBody>
      </p:sp>
      <p:sp>
        <p:nvSpPr>
          <p:cNvPr id="3" name="Content Placeholder 2">
            <a:extLst>
              <a:ext uri="{FF2B5EF4-FFF2-40B4-BE49-F238E27FC236}">
                <a16:creationId xmlns:a16="http://schemas.microsoft.com/office/drawing/2014/main" id="{E70E3573-915B-4EB9-EA9C-805BBC934492}"/>
              </a:ext>
            </a:extLst>
          </p:cNvPr>
          <p:cNvSpPr>
            <a:spLocks noGrp="1"/>
          </p:cNvSpPr>
          <p:nvPr>
            <p:ph idx="1"/>
          </p:nvPr>
        </p:nvSpPr>
        <p:spPr>
          <a:xfrm>
            <a:off x="838200" y="1456447"/>
            <a:ext cx="10515600" cy="1603375"/>
          </a:xfrm>
        </p:spPr>
        <p:txBody>
          <a:bodyPr vert="horz" lIns="91440" tIns="45720" rIns="91440" bIns="45720" rtlCol="0" anchor="t">
            <a:normAutofit fontScale="85000" lnSpcReduction="10000"/>
          </a:bodyPr>
          <a:lstStyle/>
          <a:p>
            <a:r>
              <a:rPr lang="en-US"/>
              <a:t>Level 3 and 4, March 20</a:t>
            </a:r>
            <a:r>
              <a:rPr lang="en-US" baseline="30000"/>
              <a:t>th</a:t>
            </a:r>
            <a:r>
              <a:rPr lang="en-US"/>
              <a:t> 2-3 PM - Occurs 3</a:t>
            </a:r>
            <a:r>
              <a:rPr lang="en-US" baseline="30000"/>
              <a:t>rd</a:t>
            </a:r>
            <a:r>
              <a:rPr lang="en-US"/>
              <a:t> Wednesday of every month </a:t>
            </a:r>
          </a:p>
          <a:p>
            <a:r>
              <a:rPr lang="en-US"/>
              <a:t>Level 1 and 2, April 3</a:t>
            </a:r>
            <a:r>
              <a:rPr lang="en-US" baseline="30000"/>
              <a:t>rd</a:t>
            </a:r>
            <a:r>
              <a:rPr lang="en-US"/>
              <a:t> 2-3 PM - Occurs 1</a:t>
            </a:r>
            <a:r>
              <a:rPr lang="en-US" baseline="30000"/>
              <a:t>st</a:t>
            </a:r>
            <a:r>
              <a:rPr lang="en-US"/>
              <a:t> Wednesday of every month</a:t>
            </a:r>
          </a:p>
          <a:p>
            <a:endParaRPr lang="en-US"/>
          </a:p>
          <a:p>
            <a:pPr marL="0" indent="0">
              <a:buNone/>
            </a:pPr>
            <a:endParaRPr lang="en-US"/>
          </a:p>
        </p:txBody>
      </p:sp>
      <p:sp>
        <p:nvSpPr>
          <p:cNvPr id="4" name="Title 1">
            <a:extLst>
              <a:ext uri="{FF2B5EF4-FFF2-40B4-BE49-F238E27FC236}">
                <a16:creationId xmlns:a16="http://schemas.microsoft.com/office/drawing/2014/main" id="{7A964FAA-AF72-A33B-0D27-CA5F9D541F9B}"/>
              </a:ext>
            </a:extLst>
          </p:cNvPr>
          <p:cNvSpPr txBox="1">
            <a:spLocks/>
          </p:cNvSpPr>
          <p:nvPr/>
        </p:nvSpPr>
        <p:spPr>
          <a:xfrm>
            <a:off x="838200" y="2986129"/>
            <a:ext cx="10515600" cy="98621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r>
              <a:rPr lang="en-US" sz="4000"/>
              <a:t>Next PAC meeting</a:t>
            </a:r>
          </a:p>
        </p:txBody>
      </p:sp>
      <p:sp>
        <p:nvSpPr>
          <p:cNvPr id="5" name="Content Placeholder 2">
            <a:extLst>
              <a:ext uri="{FF2B5EF4-FFF2-40B4-BE49-F238E27FC236}">
                <a16:creationId xmlns:a16="http://schemas.microsoft.com/office/drawing/2014/main" id="{68550665-7C8E-3216-321B-1C46098F0D62}"/>
              </a:ext>
            </a:extLst>
          </p:cNvPr>
          <p:cNvSpPr txBox="1">
            <a:spLocks/>
          </p:cNvSpPr>
          <p:nvPr/>
        </p:nvSpPr>
        <p:spPr>
          <a:xfrm>
            <a:off x="838200" y="3972342"/>
            <a:ext cx="10515600" cy="71425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Thursday, March 28</a:t>
            </a:r>
            <a:r>
              <a:rPr lang="en-US" baseline="30000"/>
              <a:t>th</a:t>
            </a:r>
            <a:r>
              <a:rPr lang="en-US"/>
              <a:t> at 0900.  Will be streamed on PAC website.</a:t>
            </a:r>
          </a:p>
          <a:p>
            <a:pPr marL="0" indent="0">
              <a:buNone/>
            </a:pPr>
            <a:r>
              <a:rPr lang="en-US"/>
              <a:t>https://www.hhs.texas.gov/about/leadership/advisory-committees/perinatal-advisory-council</a:t>
            </a:r>
          </a:p>
          <a:p>
            <a:endParaRPr lang="en-US"/>
          </a:p>
          <a:p>
            <a:pPr marL="0" indent="0">
              <a:buFont typeface="Avenir Next LT Pro" panose="020B0504020202020204" pitchFamily="34" charset="0"/>
              <a:buNone/>
            </a:pPr>
            <a:endParaRPr lang="en-US"/>
          </a:p>
        </p:txBody>
      </p:sp>
    </p:spTree>
    <p:extLst>
      <p:ext uri="{BB962C8B-B14F-4D97-AF65-F5344CB8AC3E}">
        <p14:creationId xmlns:p14="http://schemas.microsoft.com/office/powerpoint/2010/main" val="427573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F84F-44FE-A6E0-51EE-8F80DB52B9CA}"/>
              </a:ext>
            </a:extLst>
          </p:cNvPr>
          <p:cNvSpPr>
            <a:spLocks noGrp="1"/>
          </p:cNvSpPr>
          <p:nvPr>
            <p:ph type="title"/>
          </p:nvPr>
        </p:nvSpPr>
        <p:spPr/>
        <p:txBody>
          <a:bodyPr>
            <a:normAutofit/>
          </a:bodyPr>
          <a:lstStyle/>
          <a:p>
            <a:r>
              <a:rPr lang="en-US" sz="4400"/>
              <a:t>Texas AIM  </a:t>
            </a:r>
          </a:p>
        </p:txBody>
      </p:sp>
      <p:sp>
        <p:nvSpPr>
          <p:cNvPr id="3" name="Subtitle 2">
            <a:extLst>
              <a:ext uri="{FF2B5EF4-FFF2-40B4-BE49-F238E27FC236}">
                <a16:creationId xmlns:a16="http://schemas.microsoft.com/office/drawing/2014/main" id="{40F5A232-CD97-5F75-7D36-68C673E44A68}"/>
              </a:ext>
            </a:extLst>
          </p:cNvPr>
          <p:cNvSpPr>
            <a:spLocks noGrp="1"/>
          </p:cNvSpPr>
          <p:nvPr>
            <p:ph idx="1"/>
          </p:nvPr>
        </p:nvSpPr>
        <p:spPr/>
        <p:txBody>
          <a:bodyPr>
            <a:normAutofit fontScale="92500" lnSpcReduction="10000"/>
          </a:bodyPr>
          <a:lstStyle/>
          <a:p>
            <a:r>
              <a:rPr lang="en-US" sz="1800" b="1">
                <a:latin typeface="+mj-lt"/>
              </a:rPr>
              <a:t>Updated AIM Data Reporting Forms (Project Updates, Data Collected, Disaggregated &amp; Aggregated Data) Data Disaggregation Tips Race &amp; Ethnicity page . Prework information, registration, video instruction avail from TX AIM. </a:t>
            </a:r>
          </a:p>
          <a:p>
            <a:r>
              <a:rPr lang="en-US" sz="1800" b="1">
                <a:latin typeface="+mj-lt"/>
              </a:rPr>
              <a:t>Travel Scholarship avail to a </a:t>
            </a:r>
            <a:r>
              <a:rPr lang="en-US" sz="1800" b="1" u="sng">
                <a:latin typeface="+mj-lt"/>
              </a:rPr>
              <a:t>limited number </a:t>
            </a:r>
            <a:r>
              <a:rPr lang="en-US" sz="1800" b="1">
                <a:latin typeface="+mj-lt"/>
              </a:rPr>
              <a:t>of attendees. Reside more than 50 miles from venue and established member of Texas AIM. Apply by March 21</a:t>
            </a:r>
            <a:r>
              <a:rPr lang="en-US" sz="1800" b="1" baseline="30000">
                <a:latin typeface="+mj-lt"/>
              </a:rPr>
              <a:t>st</a:t>
            </a:r>
            <a:r>
              <a:rPr lang="en-US" sz="1800" b="1">
                <a:latin typeface="+mj-lt"/>
              </a:rPr>
              <a:t>. Form on website. </a:t>
            </a:r>
          </a:p>
          <a:p>
            <a:r>
              <a:rPr lang="en-US" sz="1800" b="1">
                <a:latin typeface="+mj-lt"/>
              </a:rPr>
              <a:t>If you need to submit corrections to your data email </a:t>
            </a:r>
            <a:r>
              <a:rPr lang="en-US" sz="1800" b="1">
                <a:latin typeface="+mj-lt"/>
                <a:hlinkClick r:id="rId2"/>
              </a:rPr>
              <a:t>TexasAIM@dshs.text.gov</a:t>
            </a:r>
            <a:endParaRPr lang="en-US" sz="1800" b="1">
              <a:latin typeface="+mj-lt"/>
            </a:endParaRPr>
          </a:p>
          <a:p>
            <a:r>
              <a:rPr lang="en-US" sz="1800" b="1">
                <a:effectLst/>
                <a:latin typeface="+mj-lt"/>
                <a:ea typeface="Calibri" panose="020F0502020204030204" pitchFamily="34" charset="0"/>
                <a:cs typeface="Calibri" panose="020F0502020204030204" pitchFamily="34" charset="0"/>
              </a:rPr>
              <a:t>If you need to attend a different cohort than your own, register your team for your preferred event, and then email </a:t>
            </a:r>
            <a:r>
              <a:rPr lang="en-US" sz="1800" b="1" u="sng">
                <a:solidFill>
                  <a:srgbClr val="1058FA"/>
                </a:solidFill>
                <a:effectLst/>
                <a:latin typeface="+mj-lt"/>
                <a:ea typeface="Calibri" panose="020F0502020204030204" pitchFamily="34" charset="0"/>
                <a:cs typeface="Calibri" panose="020F0502020204030204" pitchFamily="34" charset="0"/>
                <a:hlinkClick r:id="rId3"/>
              </a:rPr>
              <a:t>TexasAIM@dshs.texas.gov</a:t>
            </a:r>
            <a:r>
              <a:rPr lang="en-US" sz="1800" b="1">
                <a:effectLst/>
                <a:latin typeface="+mj-lt"/>
                <a:ea typeface="Calibri" panose="020F0502020204030204" pitchFamily="34" charset="0"/>
                <a:cs typeface="Calibri" panose="020F0502020204030204" pitchFamily="34" charset="0"/>
              </a:rPr>
              <a:t> with the names of your team members and hospital name so that we can ensure you receive cohort-specific reminders.</a:t>
            </a:r>
            <a:r>
              <a:rPr lang="en-US" sz="1800" b="1">
                <a:solidFill>
                  <a:srgbClr val="283C46"/>
                </a:solidFill>
                <a:effectLst/>
                <a:latin typeface="+mj-lt"/>
                <a:ea typeface="Calibri" panose="020F0502020204030204" pitchFamily="34" charset="0"/>
                <a:cs typeface="Calibri" panose="020F0502020204030204" pitchFamily="34" charset="0"/>
              </a:rPr>
              <a:t>  </a:t>
            </a:r>
            <a:endParaRPr lang="en-US" sz="1800" b="1">
              <a:effectLst/>
              <a:latin typeface="+mj-lt"/>
              <a:ea typeface="Calibri" panose="020F0502020204030204" pitchFamily="34" charset="0"/>
              <a:cs typeface="Calibri" panose="020F0502020204030204" pitchFamily="34" charset="0"/>
            </a:endParaRPr>
          </a:p>
          <a:p>
            <a:pPr marL="457200" lvl="1" indent="0">
              <a:buNone/>
            </a:pPr>
            <a:endParaRPr lang="en-US" sz="1600" b="1">
              <a:solidFill>
                <a:srgbClr val="000000"/>
              </a:solidFill>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4BF989C-F885-BA05-5299-82F216E6E814}"/>
              </a:ext>
            </a:extLst>
          </p:cNvPr>
          <p:cNvSpPr>
            <a:spLocks noGrp="1"/>
          </p:cNvSpPr>
          <p:nvPr>
            <p:ph type="body" sz="half" idx="2"/>
          </p:nvPr>
        </p:nvSpPr>
        <p:spPr>
          <a:xfrm>
            <a:off x="839788" y="2057400"/>
            <a:ext cx="3932237" cy="4114800"/>
          </a:xfrm>
        </p:spPr>
        <p:txBody>
          <a:bodyPr/>
          <a:lstStyle/>
          <a:p>
            <a:r>
              <a:rPr lang="en-US" i="1"/>
              <a:t>Save the date for Learning Session 3 </a:t>
            </a:r>
          </a:p>
          <a:p>
            <a:endParaRPr lang="en-US"/>
          </a:p>
        </p:txBody>
      </p:sp>
      <p:pic>
        <p:nvPicPr>
          <p:cNvPr id="6" name="Picture 5">
            <a:extLst>
              <a:ext uri="{FF2B5EF4-FFF2-40B4-BE49-F238E27FC236}">
                <a16:creationId xmlns:a16="http://schemas.microsoft.com/office/drawing/2014/main" id="{9F0B6D71-847A-1EE0-B9E9-2C80DF2128A8}"/>
              </a:ext>
            </a:extLst>
          </p:cNvPr>
          <p:cNvPicPr>
            <a:picLocks noChangeAspect="1"/>
          </p:cNvPicPr>
          <p:nvPr/>
        </p:nvPicPr>
        <p:blipFill>
          <a:blip r:embed="rId4"/>
          <a:stretch>
            <a:fillRect/>
          </a:stretch>
        </p:blipFill>
        <p:spPr>
          <a:xfrm>
            <a:off x="0" y="2429691"/>
            <a:ext cx="5266944" cy="3971110"/>
          </a:xfrm>
          <a:prstGeom prst="rect">
            <a:avLst/>
          </a:prstGeom>
        </p:spPr>
      </p:pic>
    </p:spTree>
    <p:extLst>
      <p:ext uri="{BB962C8B-B14F-4D97-AF65-F5344CB8AC3E}">
        <p14:creationId xmlns:p14="http://schemas.microsoft.com/office/powerpoint/2010/main" val="116942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9" name="Freeform: Shape 38">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49" name="Freeform: Shape 48">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53" name="Freeform: Shape 52">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66" name="Freeform: Shape 65">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72"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79" name="Rectangle 7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0"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1" name="Freeform: Shape 40">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42" name="Freeform: Shape 41">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10DF82B8-73D4-F3D5-E861-36E791AF1944}"/>
              </a:ext>
            </a:extLst>
          </p:cNvPr>
          <p:cNvSpPr>
            <a:spLocks noGrp="1"/>
          </p:cNvSpPr>
          <p:nvPr>
            <p:ph type="title"/>
          </p:nvPr>
        </p:nvSpPr>
        <p:spPr>
          <a:xfrm>
            <a:off x="1005654" y="744909"/>
            <a:ext cx="3776416" cy="3565396"/>
          </a:xfrm>
        </p:spPr>
        <p:txBody>
          <a:bodyPr vert="horz" lIns="91440" tIns="45720" rIns="91440" bIns="45720" rtlCol="0" anchor="b">
            <a:normAutofit/>
          </a:bodyPr>
          <a:lstStyle/>
          <a:p>
            <a:r>
              <a:rPr lang="en-US" sz="2400" kern="1200">
                <a:solidFill>
                  <a:schemeClr val="tx2"/>
                </a:solidFill>
                <a:latin typeface="+mj-lt"/>
                <a:ea typeface="+mj-ea"/>
                <a:cs typeface="+mj-cs"/>
              </a:rPr>
              <a:t>Texas Collaborative for Healthy Mothers and Babies “ </a:t>
            </a:r>
            <a:r>
              <a:rPr lang="en-US" sz="2400" b="1" kern="1200">
                <a:solidFill>
                  <a:schemeClr val="tx2"/>
                </a:solidFill>
                <a:latin typeface="+mj-lt"/>
                <a:ea typeface="+mj-ea"/>
                <a:cs typeface="+mj-cs"/>
              </a:rPr>
              <a:t>Leading Change and Fostering Collaboration in Perinatal Quality Involvement</a:t>
            </a:r>
            <a:r>
              <a:rPr lang="en-US" sz="2400" kern="1200">
                <a:solidFill>
                  <a:schemeClr val="tx2"/>
                </a:solidFill>
                <a:latin typeface="+mj-lt"/>
                <a:ea typeface="+mj-ea"/>
                <a:cs typeface="+mj-cs"/>
              </a:rPr>
              <a:t>” </a:t>
            </a:r>
            <a:br>
              <a:rPr lang="en-US" sz="2400" kern="1200">
                <a:solidFill>
                  <a:schemeClr val="tx2"/>
                </a:solidFill>
                <a:latin typeface="+mj-lt"/>
                <a:ea typeface="+mj-ea"/>
                <a:cs typeface="+mj-cs"/>
              </a:rPr>
            </a:br>
            <a:r>
              <a:rPr lang="en-US" sz="2400" kern="1200">
                <a:solidFill>
                  <a:schemeClr val="tx2"/>
                </a:solidFill>
                <a:latin typeface="+mj-lt"/>
                <a:ea typeface="+mj-ea"/>
                <a:cs typeface="+mj-cs"/>
              </a:rPr>
              <a:t>2/28- 3/1/2024</a:t>
            </a:r>
          </a:p>
        </p:txBody>
      </p:sp>
      <p:grpSp>
        <p:nvGrpSpPr>
          <p:cNvPr id="50"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51" name="Straight Connector 50">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54"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5" name="Freeform: Shape 54">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56"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8" name="Freeform: Shape 57">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7" name="Freeform: Shape 56">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Content Placeholder 3">
            <a:extLst>
              <a:ext uri="{FF2B5EF4-FFF2-40B4-BE49-F238E27FC236}">
                <a16:creationId xmlns:a16="http://schemas.microsoft.com/office/drawing/2014/main" id="{DE9DEB34-3319-7DDE-4CF8-8687FF3515E8}"/>
              </a:ext>
            </a:extLst>
          </p:cNvPr>
          <p:cNvSpPr>
            <a:spLocks noGrp="1"/>
          </p:cNvSpPr>
          <p:nvPr>
            <p:ph idx="1"/>
          </p:nvPr>
        </p:nvSpPr>
        <p:spPr>
          <a:xfrm>
            <a:off x="5632718" y="1380745"/>
            <a:ext cx="5721081" cy="2130552"/>
          </a:xfrm>
        </p:spPr>
        <p:txBody>
          <a:bodyPr vert="horz" lIns="91440" tIns="45720" rIns="91440" bIns="45720" rtlCol="0" anchor="t">
            <a:normAutofit/>
          </a:bodyPr>
          <a:lstStyle/>
          <a:p>
            <a:pPr marL="0" indent="0">
              <a:buNone/>
            </a:pPr>
            <a:endParaRPr lang="en-US" sz="1800" dirty="0">
              <a:cs typeface="Arial"/>
            </a:endParaRPr>
          </a:p>
          <a:p>
            <a:r>
              <a:rPr lang="en-US" sz="1800" dirty="0">
                <a:cs typeface="Arial"/>
              </a:rPr>
              <a:t>RAC </a:t>
            </a:r>
            <a:r>
              <a:rPr lang="en-US" sz="1800" dirty="0" err="1">
                <a:cs typeface="Arial"/>
              </a:rPr>
              <a:t>Commmittee</a:t>
            </a:r>
            <a:r>
              <a:rPr lang="en-US" sz="1800" dirty="0">
                <a:cs typeface="Arial"/>
              </a:rPr>
              <a:t> Comments </a:t>
            </a:r>
            <a:endParaRPr lang="en-US" dirty="0"/>
          </a:p>
          <a:p>
            <a:r>
              <a:rPr lang="en-US" sz="1800" dirty="0">
                <a:cs typeface="Arial"/>
              </a:rPr>
              <a:t>UTMB Galveston and Angleton Campus attended</a:t>
            </a:r>
          </a:p>
        </p:txBody>
      </p:sp>
    </p:spTree>
    <p:extLst>
      <p:ext uri="{BB962C8B-B14F-4D97-AF65-F5344CB8AC3E}">
        <p14:creationId xmlns:p14="http://schemas.microsoft.com/office/powerpoint/2010/main" val="108440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9587-E662-A20C-4066-DDEB2D0EB8B9}"/>
              </a:ext>
            </a:extLst>
          </p:cNvPr>
          <p:cNvSpPr>
            <a:spLocks noGrp="1"/>
          </p:cNvSpPr>
          <p:nvPr>
            <p:ph type="title"/>
          </p:nvPr>
        </p:nvSpPr>
        <p:spPr/>
        <p:txBody>
          <a:bodyPr/>
          <a:lstStyle/>
          <a:p>
            <a:r>
              <a:rPr lang="en-US"/>
              <a:t>TCHMB OB and Neo MTG</a:t>
            </a:r>
          </a:p>
        </p:txBody>
      </p:sp>
      <p:sp>
        <p:nvSpPr>
          <p:cNvPr id="3" name="Content Placeholder 2">
            <a:extLst>
              <a:ext uri="{FF2B5EF4-FFF2-40B4-BE49-F238E27FC236}">
                <a16:creationId xmlns:a16="http://schemas.microsoft.com/office/drawing/2014/main" id="{1D821A05-F583-0FD4-C263-8FF0A7276ED7}"/>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sz="1800"/>
              <a:t>New TCHMB OB Project Manager- Onyinye Omega- </a:t>
            </a:r>
            <a:r>
              <a:rPr lang="en-US" sz="1800" err="1"/>
              <a:t>Njemnobi</a:t>
            </a:r>
            <a:r>
              <a:rPr lang="en-US" sz="1800"/>
              <a:t> MTG 1/24/24 (next mtg 3/24)</a:t>
            </a:r>
          </a:p>
          <a:p>
            <a:pPr lvl="1">
              <a:buFont typeface="Courier New" panose="020B0504020202020204" pitchFamily="34" charset="0"/>
              <a:buChar char="o"/>
            </a:pPr>
            <a:r>
              <a:rPr lang="en-US" sz="1400"/>
              <a:t>RAC check-in, rereviewed individual RAC updates </a:t>
            </a:r>
            <a:endParaRPr lang="en-US" sz="1400">
              <a:cs typeface="Arial"/>
            </a:endParaRPr>
          </a:p>
          <a:p>
            <a:pPr lvl="1">
              <a:buFont typeface="Courier New" panose="020B0504020202020204" pitchFamily="34" charset="0"/>
              <a:buChar char="o"/>
            </a:pPr>
            <a:r>
              <a:rPr lang="en-US" sz="1400"/>
              <a:t>Several new Program Managers in RACs</a:t>
            </a:r>
            <a:endParaRPr lang="en-US" sz="1400">
              <a:cs typeface="Arial"/>
            </a:endParaRPr>
          </a:p>
          <a:p>
            <a:pPr lvl="1">
              <a:buFont typeface="Courier New" panose="020B0504020202020204" pitchFamily="34" charset="0"/>
              <a:buChar char="o"/>
            </a:pPr>
            <a:r>
              <a:rPr lang="en-US" sz="1400"/>
              <a:t>Discussed PPED projects currently ongoing, had a successful PPED Webinar </a:t>
            </a:r>
            <a:endParaRPr lang="en-US" sz="1400">
              <a:cs typeface="Arial"/>
            </a:endParaRPr>
          </a:p>
          <a:p>
            <a:pPr lvl="1">
              <a:buFont typeface="Courier New" panose="020B0504020202020204" pitchFamily="34" charset="0"/>
              <a:buChar char="o"/>
            </a:pPr>
            <a:r>
              <a:rPr lang="en-US" sz="1400"/>
              <a:t>Texas Maternity Map </a:t>
            </a:r>
            <a:r>
              <a:rPr lang="en-US" sz="1400" u="sng">
                <a:solidFill>
                  <a:srgbClr val="0563C1"/>
                </a:solidFill>
                <a:effectLst/>
                <a:latin typeface="Aptos"/>
                <a:ea typeface="Calibri"/>
                <a:cs typeface="Calibri"/>
                <a:hlinkClick r:id="rId2"/>
              </a:rPr>
              <a:t>https://www.tchmb.org/pped#map</a:t>
            </a:r>
            <a:endParaRPr lang="en-US" sz="1400">
              <a:latin typeface="Arial"/>
              <a:ea typeface="Calibri"/>
              <a:cs typeface="Arial"/>
            </a:endParaRPr>
          </a:p>
          <a:p>
            <a:pPr marL="457200" lvl="1" indent="0">
              <a:buNone/>
            </a:pPr>
            <a:endParaRPr lang="en-US" sz="1400" u="sng">
              <a:solidFill>
                <a:srgbClr val="0563C1"/>
              </a:solidFill>
              <a:latin typeface="Aptos"/>
              <a:ea typeface="Calibri"/>
              <a:cs typeface="Calibri"/>
            </a:endParaRPr>
          </a:p>
          <a:p>
            <a:r>
              <a:rPr lang="en-US" sz="1800"/>
              <a:t>Neo Project Manager- Sarah </a:t>
            </a:r>
            <a:r>
              <a:rPr lang="en-US" sz="1800" err="1"/>
              <a:t>McConnor</a:t>
            </a:r>
            <a:r>
              <a:rPr lang="en-US" sz="1800"/>
              <a:t> MTG 1/29/24 (next mtg 3/15)</a:t>
            </a:r>
          </a:p>
          <a:p>
            <a:pPr lvl="1">
              <a:buFont typeface="Courier New" panose="020B0504020202020204" pitchFamily="34" charset="0"/>
              <a:buChar char="o"/>
            </a:pPr>
            <a:r>
              <a:rPr lang="en-US" sz="1400"/>
              <a:t>RAC check-in, reviewed individual RAC updates</a:t>
            </a:r>
            <a:endParaRPr lang="en-US" sz="1400">
              <a:cs typeface="Arial"/>
            </a:endParaRPr>
          </a:p>
          <a:p>
            <a:pPr lvl="1">
              <a:buFont typeface="Courier New" panose="020B0504020202020204" pitchFamily="34" charset="0"/>
              <a:buChar char="o"/>
            </a:pPr>
            <a:r>
              <a:rPr lang="en-US" sz="1400"/>
              <a:t>End of NAT project Dec 2023 </a:t>
            </a:r>
            <a:r>
              <a:rPr lang="en-US" sz="1400">
                <a:hlinkClick r:id="rId3"/>
              </a:rPr>
              <a:t>https://www.tchmb.org/newborn-admission-temperature</a:t>
            </a:r>
            <a:endParaRPr lang="en-US" sz="1400">
              <a:cs typeface="Arial"/>
              <a:hlinkClick r:id="" action="ppaction://noaction"/>
            </a:endParaRPr>
          </a:p>
          <a:p>
            <a:pPr lvl="2">
              <a:buFont typeface="Wingdings" panose="020B0504020202020204" pitchFamily="34" charset="0"/>
              <a:buChar char="§"/>
            </a:pPr>
            <a:r>
              <a:rPr lang="en-US" sz="1000">
                <a:cs typeface="Arial"/>
              </a:rPr>
              <a:t>Analysis and cleaning ongoing, to send out exit surveys to hospital by end of Jan.</a:t>
            </a:r>
          </a:p>
          <a:p>
            <a:pPr lvl="1">
              <a:buFont typeface="Courier New" panose="020B0504020202020204" pitchFamily="34" charset="0"/>
              <a:buChar char="o"/>
            </a:pPr>
            <a:r>
              <a:rPr lang="en-US" sz="1400">
                <a:cs typeface="Arial"/>
              </a:rPr>
              <a:t>Reviewed options of new Neo projects- discussion surrounding need, interest, and feasibility of topics </a:t>
            </a:r>
          </a:p>
          <a:p>
            <a:pPr lvl="2">
              <a:buFont typeface="Wingdings" panose="020B0504020202020204" pitchFamily="34" charset="0"/>
              <a:buChar char="§"/>
            </a:pPr>
            <a:r>
              <a:rPr lang="en-US" sz="1000">
                <a:cs typeface="Arial"/>
              </a:rPr>
              <a:t>Overall choice was </a:t>
            </a:r>
            <a:r>
              <a:rPr lang="en-US" sz="1000">
                <a:ea typeface="+mn-lt"/>
                <a:cs typeface="+mn-lt"/>
              </a:rPr>
              <a:t>" Optimizing Newborn Nutrition," which is what RAC-R submitted too. To send out a last reach for further comments. </a:t>
            </a:r>
            <a:endParaRPr lang="en-US" sz="1000">
              <a:cs typeface="Arial"/>
            </a:endParaRPr>
          </a:p>
          <a:p>
            <a:pPr lvl="2">
              <a:buFont typeface="Wingdings" panose="020B0504020202020204" pitchFamily="34" charset="0"/>
              <a:buChar char="§"/>
            </a:pPr>
            <a:r>
              <a:rPr lang="en-US" sz="1000">
                <a:cs typeface="Arial"/>
              </a:rPr>
              <a:t>2nd choice was Screening for Parental Depression in the NICU and MBU, 3rd, Safe Sleep</a:t>
            </a:r>
          </a:p>
          <a:p>
            <a:pPr marL="457200" lvl="1" indent="0">
              <a:buNone/>
            </a:pPr>
            <a:endParaRPr lang="en-US">
              <a:cs typeface="Arial"/>
            </a:endParaRPr>
          </a:p>
        </p:txBody>
      </p:sp>
    </p:spTree>
    <p:extLst>
      <p:ext uri="{BB962C8B-B14F-4D97-AF65-F5344CB8AC3E}">
        <p14:creationId xmlns:p14="http://schemas.microsoft.com/office/powerpoint/2010/main" val="107516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D6E3F-4271-12BF-D818-A34CC44694E1}"/>
              </a:ext>
            </a:extLst>
          </p:cNvPr>
          <p:cNvSpPr>
            <a:spLocks noGrp="1"/>
          </p:cNvSpPr>
          <p:nvPr>
            <p:ph type="title"/>
          </p:nvPr>
        </p:nvSpPr>
        <p:spPr/>
        <p:txBody>
          <a:bodyPr>
            <a:normAutofit/>
          </a:bodyPr>
          <a:lstStyle/>
          <a:p>
            <a:r>
              <a:rPr lang="en-US" sz="3200"/>
              <a:t>TCHMB Example Temp Guidelines &lt;35 weeks and ≥ 35 weeks of Gestation </a:t>
            </a:r>
          </a:p>
        </p:txBody>
      </p:sp>
      <p:pic>
        <p:nvPicPr>
          <p:cNvPr id="1026" name="Picture 2">
            <a:extLst>
              <a:ext uri="{FF2B5EF4-FFF2-40B4-BE49-F238E27FC236}">
                <a16:creationId xmlns:a16="http://schemas.microsoft.com/office/drawing/2014/main" id="{072673A1-AAC1-55D2-2981-720E97F4CCB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48907" y="1391708"/>
            <a:ext cx="4210717" cy="5382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71E7A6F-F729-4672-DB96-9E87E96E6D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8245" y="1391708"/>
            <a:ext cx="4524847" cy="538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405125"/>
      </p:ext>
    </p:extLst>
  </p:cSld>
  <p:clrMapOvr>
    <a:masterClrMapping/>
  </p:clrMapOvr>
</p:sld>
</file>

<file path=ppt/theme/theme1.xml><?xml version="1.0" encoding="utf-8"?>
<a:theme xmlns:a="http://schemas.openxmlformats.org/drawingml/2006/main" name="Explore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deb949-4f21-419c-a926-0c894148f6eb">
      <Terms xmlns="http://schemas.microsoft.com/office/infopath/2007/PartnerControls"/>
    </lcf76f155ced4ddcb4097134ff3c332f>
    <TaxCatchAll xmlns="f1aa2de6-0c97-4061-bda1-8e588fdf38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CED3912E2B1546B1816707DFB40344" ma:contentTypeVersion="13" ma:contentTypeDescription="Create a new document." ma:contentTypeScope="" ma:versionID="97a36b0d9eb8506a33a9517c7483f270">
  <xsd:schema xmlns:xsd="http://www.w3.org/2001/XMLSchema" xmlns:xs="http://www.w3.org/2001/XMLSchema" xmlns:p="http://schemas.microsoft.com/office/2006/metadata/properties" xmlns:ns2="c1deb949-4f21-419c-a926-0c894148f6eb" xmlns:ns3="f1aa2de6-0c97-4061-bda1-8e588fdf38bd" targetNamespace="http://schemas.microsoft.com/office/2006/metadata/properties" ma:root="true" ma:fieldsID="c9599cd50ecf205f50f5f8a66b39a22b" ns2:_="" ns3:_="">
    <xsd:import namespace="c1deb949-4f21-419c-a926-0c894148f6eb"/>
    <xsd:import namespace="f1aa2de6-0c97-4061-bda1-8e588fdf38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eb949-4f21-419c-a926-0c894148f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71de99-8105-415e-b286-21e0a833cfc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aa2de6-0c97-4061-bda1-8e588fdf38b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b5686c7-5081-49b4-9128-d76cd3c4a4df}" ma:internalName="TaxCatchAll" ma:showField="CatchAllData" ma:web="f1aa2de6-0c97-4061-bda1-8e588fdf38b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1BAA02-C8D8-4B4F-BD15-29B68CE571CD}">
  <ds:schemaRefs>
    <ds:schemaRef ds:uri="http://schemas.openxmlformats.org/package/2006/metadata/core-properties"/>
    <ds:schemaRef ds:uri="http://www.w3.org/XML/1998/namespace"/>
    <ds:schemaRef ds:uri="f1aa2de6-0c97-4061-bda1-8e588fdf38bd"/>
    <ds:schemaRef ds:uri="http://schemas.microsoft.com/office/2006/metadata/properties"/>
    <ds:schemaRef ds:uri="http://schemas.microsoft.com/office/infopath/2007/PartnerControls"/>
    <ds:schemaRef ds:uri="http://purl.org/dc/elements/1.1/"/>
    <ds:schemaRef ds:uri="http://schemas.microsoft.com/office/2006/documentManagement/types"/>
    <ds:schemaRef ds:uri="c1deb949-4f21-419c-a926-0c894148f6eb"/>
    <ds:schemaRef ds:uri="http://purl.org/dc/dcmitype/"/>
    <ds:schemaRef ds:uri="http://purl.org/dc/terms/"/>
  </ds:schemaRefs>
</ds:datastoreItem>
</file>

<file path=customXml/itemProps2.xml><?xml version="1.0" encoding="utf-8"?>
<ds:datastoreItem xmlns:ds="http://schemas.openxmlformats.org/officeDocument/2006/customXml" ds:itemID="{1481B5FA-8017-4A1E-ADA5-6A6F8B638814}">
  <ds:schemaRefs>
    <ds:schemaRef ds:uri="http://schemas.microsoft.com/sharepoint/v3/contenttype/forms"/>
  </ds:schemaRefs>
</ds:datastoreItem>
</file>

<file path=customXml/itemProps3.xml><?xml version="1.0" encoding="utf-8"?>
<ds:datastoreItem xmlns:ds="http://schemas.openxmlformats.org/officeDocument/2006/customXml" ds:itemID="{4A70B8DD-4CC7-4F6E-AA24-551E266B4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deb949-4f21-419c-a926-0c894148f6eb"/>
    <ds:schemaRef ds:uri="f1aa2de6-0c97-4061-bda1-8e588fdf38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1420</Words>
  <Application>Microsoft Macintosh PowerPoint</Application>
  <PresentationFormat>Widescreen</PresentationFormat>
  <Paragraphs>139</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Avenir Next LT Pro</vt:lpstr>
      <vt:lpstr>AvenirNext LT Pro Medium</vt:lpstr>
      <vt:lpstr>Calibri</vt:lpstr>
      <vt:lpstr>Comic Sans MS</vt:lpstr>
      <vt:lpstr>Courier New</vt:lpstr>
      <vt:lpstr>Sagona Book</vt:lpstr>
      <vt:lpstr>Wingdings</vt:lpstr>
      <vt:lpstr>ExploreVTI</vt:lpstr>
      <vt:lpstr>RAC R MMD/NMD Committee </vt:lpstr>
      <vt:lpstr>Attendance </vt:lpstr>
      <vt:lpstr> DSHS QAPI Patient Safety Overview Available </vt:lpstr>
      <vt:lpstr>PowerPoint Presentation</vt:lpstr>
      <vt:lpstr>Upcoming DSHS Perinatal Calls</vt:lpstr>
      <vt:lpstr>Texas AIM  </vt:lpstr>
      <vt:lpstr>Texas Collaborative for Healthy Mothers and Babies “ Leading Change and Fostering Collaboration in Perinatal Quality Involvement”  2/28- 3/1/2024</vt:lpstr>
      <vt:lpstr>TCHMB OB and Neo MTG</vt:lpstr>
      <vt:lpstr>TCHMB Example Temp Guidelines &lt;35 weeks and ≥ 35 weeks of Gestation </vt:lpstr>
      <vt:lpstr>Optimizing Newborn Nutrition- Approved by RAC-R MPMs &amp; NPMs 12/12/23</vt:lpstr>
      <vt:lpstr>Optimizing Newborn Nutrition</vt:lpstr>
      <vt:lpstr>Optimizing Newborn Nutrition</vt:lpstr>
      <vt:lpstr>Committee Data Submission - Thoughts for now?</vt:lpstr>
      <vt:lpstr>PowerPoint Presentation</vt:lpstr>
      <vt:lpstr>AORN – Elevated Patient Safety with Structured Hand-Off Protocols </vt:lpstr>
      <vt:lpstr>PowerPoint Presentation</vt:lpstr>
      <vt:lpstr>DEBRIEFING IN OBSTETRICS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 R Perinatal Committee </dc:title>
  <dc:creator>Spencer, Lisa M.</dc:creator>
  <cp:lastModifiedBy>Diana Grimm-Mapp</cp:lastModifiedBy>
  <cp:revision>5</cp:revision>
  <dcterms:created xsi:type="dcterms:W3CDTF">2023-09-06T14:53:27Z</dcterms:created>
  <dcterms:modified xsi:type="dcterms:W3CDTF">2026-01-29T18:12:52Z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0x0101001ACED3912E2B1546B1816707DFB40344</vt:lpwstr>
  </property>
</Properties>
</file>