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335"/>
    <p:restoredTop sz="94694"/>
  </p:normalViewPr>
  <p:slideViewPr>
    <p:cSldViewPr snapToGrid="0">
      <p:cViewPr varScale="1">
        <p:scale>
          <a:sx n="80" d="100"/>
          <a:sy n="80" d="100"/>
        </p:scale>
        <p:origin x="9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8D58E-E06F-8C43-8CB9-C42C44D7B8F4}" type="datetimeFigureOut">
              <a:rPr lang="nl-NL" smtClean="0"/>
              <a:t>21-2-2026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E5764-A515-EB43-B7B6-3A780A9026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6841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BA332-8C3C-F540-9CAC-77D3FA853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34B1F00-DFD7-D879-FC99-D63EC6F5A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863549-4D99-8858-3198-43A6D3D20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E57E8-B00D-7944-B29F-F629FF7FB569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3EA1CB-681E-91B8-40FD-1086C0662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26B94B-C313-9042-1EEE-4E162D221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442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23BC4A-FF14-8B75-4065-B26B5CD3C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98D3CB8-63E9-6B14-9FD0-F65AC74D7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20168B9-BDFE-F56C-1ABD-A6AEEB0AC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8D5B-2388-9243-9E35-CAA8ACE7AF58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6C6A07-9A56-D678-02A7-BDF897CB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445F05-2C4E-8202-4F99-F40F49C4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74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0C64B14-6791-EA04-420D-336F36992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6570AEA-8030-4CED-B289-CCDCFF110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ED0208-EE95-A90C-89D3-EFA4598C4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20D18-97C1-6745-9577-9C095C28AFA6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7FFCCE-7BB1-55AD-722E-68DA7B48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93A40A-A4EC-E41D-8AED-7F75EFDD3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201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94D09-AC60-C9F3-8605-662CEA7C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1C945C-DDC4-4104-BABE-521F8E45F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D3BD5D-BA0F-14E2-4D40-5847526B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D3A2-56A9-BD45-A36B-3EC2B3630B14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5FEA06-59D7-C1DC-022D-AA8C109E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13578A-12BA-418F-41F8-DC9C989A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2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167E89-84F1-361C-E4FD-3C7162AD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4FD1A27-FD3C-7BF9-147C-FB370E304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940257-E13C-9BDA-CE3D-771DE03B2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A24A-4A7C-044B-8A0B-18692F297CA5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ADE411-9BD0-9BB5-49A1-7512F53C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7F2B273-4E23-5A60-EDBF-4F7EC7EED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429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2756C-22AB-CFEC-BB78-CD28C1A6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11A82F-0938-7E6F-4AF1-BFE81719B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B6A4AAF-F58B-C83C-5A46-FBB546315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17F5A06-86C1-3C5E-2535-DC9AA6DF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452A-C2A2-7D48-94AC-958424975831}" type="datetime1">
              <a:rPr lang="nl-NL" smtClean="0"/>
              <a:t>21-2-2026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B1B338-A74F-3A96-5F3D-79EBA5573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6E29D4-402B-B227-428C-080B4F0A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71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C50D7-EE13-2CFC-9C0C-9E31CC8D4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F5E0BF3-0EB3-1BE3-8913-DBA2D6A81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B80EA86-CAB8-3AA1-703E-E3273FDF2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4313F4A-EC51-8FC0-436F-73BD55A66D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82CB6AF-4665-DD87-B6F9-01CC371358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2480F55-D3CF-ACF6-4CD9-ACD5A022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FBEE7-F5B2-3540-9C70-D3C2C08D75A9}" type="datetime1">
              <a:rPr lang="nl-NL" smtClean="0"/>
              <a:t>21-2-2026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EB81B28-EB0B-E678-24FD-596631BF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6F47345-3DBD-70ED-D880-275F4C39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83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CC0201-E017-CBCF-256F-F73328427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97659A4-43A7-DA8D-BF39-7FF2BF0F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BB89-8280-9C45-AE8B-A330BFA25386}" type="datetime1">
              <a:rPr lang="nl-NL" smtClean="0"/>
              <a:t>21-2-2026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6C16886-1DF3-634F-40CB-FC12411E6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1BC075C-8AAC-F94C-AF8B-E6ECE4A5E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03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BB719AA-9EA1-47E8-394D-521B8ADE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DD7A-A50E-B549-8519-A4EC304A7400}" type="datetime1">
              <a:rPr lang="nl-NL" smtClean="0"/>
              <a:t>21-2-2026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C7203D7-96C6-FCBC-E850-0798A86D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477FA5B-4A2B-007D-642D-A03D4AB9B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284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9220C-A43D-D9D3-5F72-2C0557E4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79E34A-2B85-F2D6-8913-5AF4BC931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3AD9E8B-1F56-5704-A92E-4F06EA66F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78BFCB5-01AB-7CE3-8B32-5F9BA466E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E8E00-DFF5-2947-8BC5-A2F7D6563D6F}" type="datetime1">
              <a:rPr lang="nl-NL" smtClean="0"/>
              <a:t>21-2-2026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FE068AB-0E10-5F8F-118A-94727B5F0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B39FE4F-68FA-D4FE-DA3B-3B7632EF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162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E0FE5E-757F-4C4E-C9D8-98C53EA1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86419D9-31D9-8A32-50B6-5FFA75F6C6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3C371C2-638D-A776-C3EA-D86796E57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C274BE-3BE6-918C-F7E6-73FD5F21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62CAA-A614-9545-AE9C-97EA5E9CEFA7}" type="datetime1">
              <a:rPr lang="nl-NL" smtClean="0"/>
              <a:t>21-2-2026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E606FA-97D2-DCF6-07EB-95F1F20B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429F488-1700-489C-C29B-C0B61592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439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6662277-DE78-23B2-81A1-FB862599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583DFD-E3FE-F15C-32D4-83F8DB27C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847926-DDC6-24C2-A2B5-5661B91A0D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71BCC-B50A-4145-8FE1-6A01294D5C33}" type="datetime1">
              <a:rPr lang="nl-NL" smtClean="0"/>
              <a:t>21-2-2026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68B5B4-82F1-371D-A7FF-507FB9624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ALV Stroomland 160226 Freerk Mink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5CFB84-AE94-E573-02FC-04A61ED795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BE5C7-5A3C-9D4E-996F-F8FE5E8E2C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296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BE4EE-5121-60D4-D887-D26B5BFD8C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AARDGASVRIJ PILOT 2023, 2024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6A4A887-3BDC-2E51-B82D-81F6796A22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20 woningen in Leeuwarden, Goutum</a:t>
            </a:r>
          </a:p>
          <a:p>
            <a:r>
              <a:rPr lang="nl-NL" sz="3200" dirty="0"/>
              <a:t>Uitgevoerd door Fryslân Duurzaam i.o.v. Gemeente Leeuwarden</a:t>
            </a:r>
          </a:p>
        </p:txBody>
      </p:sp>
    </p:spTree>
    <p:extLst>
      <p:ext uri="{BB962C8B-B14F-4D97-AF65-F5344CB8AC3E}">
        <p14:creationId xmlns:p14="http://schemas.microsoft.com/office/powerpoint/2010/main" val="2024156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5F838-63BE-41E8-9E4A-9AF89B4F9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035C42-968C-8310-2FCC-AA27F375A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Isoleren; na 2000 beperkt tot beglazing, kozijnen</a:t>
            </a:r>
          </a:p>
          <a:p>
            <a:r>
              <a:rPr lang="nl-NL" dirty="0"/>
              <a:t>Kieren dichten</a:t>
            </a:r>
          </a:p>
          <a:p>
            <a:r>
              <a:rPr lang="nl-NL" dirty="0"/>
              <a:t>Balansventilatie</a:t>
            </a:r>
          </a:p>
          <a:p>
            <a:r>
              <a:rPr lang="nl-NL" dirty="0"/>
              <a:t>Zonnepanelen</a:t>
            </a:r>
          </a:p>
          <a:p>
            <a:r>
              <a:rPr lang="nl-NL" dirty="0"/>
              <a:t>Warmtepomp, hybride of vol-elektrisch; lucht, </a:t>
            </a:r>
            <a:r>
              <a:rPr lang="nl-NL" dirty="0" err="1"/>
              <a:t>opp.vl</a:t>
            </a:r>
            <a:r>
              <a:rPr lang="nl-NL" dirty="0"/>
              <a:t>. water, grondwater</a:t>
            </a:r>
          </a:p>
          <a:p>
            <a:r>
              <a:rPr lang="nl-NL" dirty="0"/>
              <a:t>Vloerverwarming of convectoren</a:t>
            </a:r>
          </a:p>
          <a:p>
            <a:r>
              <a:rPr lang="nl-NL" dirty="0"/>
              <a:t>Elektrisch koken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6B23934-EF2F-D47E-80D0-6BE75779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</p:spTree>
    <p:extLst>
      <p:ext uri="{BB962C8B-B14F-4D97-AF65-F5344CB8AC3E}">
        <p14:creationId xmlns:p14="http://schemas.microsoft.com/office/powerpoint/2010/main" val="265908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70872-744D-6FF3-7899-66318198B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31537"/>
          </a:xfrm>
        </p:spPr>
        <p:txBody>
          <a:bodyPr/>
          <a:lstStyle/>
          <a:p>
            <a:r>
              <a:rPr lang="nl-NL" dirty="0"/>
              <a:t>Investering; excl. Elektrische auto, max. zonnepanelen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95B7CF-6A16-8E76-7F87-17E5E2E05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3709"/>
            <a:ext cx="10515600" cy="3423253"/>
          </a:xfrm>
        </p:spPr>
        <p:txBody>
          <a:bodyPr/>
          <a:lstStyle/>
          <a:p>
            <a:r>
              <a:rPr lang="nl-NL" dirty="0"/>
              <a:t>Woningen van voor 2000: € 28.000-63.000</a:t>
            </a:r>
          </a:p>
          <a:p>
            <a:r>
              <a:rPr lang="nl-NL" dirty="0"/>
              <a:t>Na bouwjaar 2000: € 22.000-33.000</a:t>
            </a:r>
          </a:p>
          <a:p>
            <a:r>
              <a:rPr lang="nl-NL" dirty="0"/>
              <a:t>Verschil: isoleren.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3491F15-E962-B01B-19D2-6F4612F4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</p:spTree>
    <p:extLst>
      <p:ext uri="{BB962C8B-B14F-4D97-AF65-F5344CB8AC3E}">
        <p14:creationId xmlns:p14="http://schemas.microsoft.com/office/powerpoint/2010/main" val="1037714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950E5-B70F-CCA8-400C-96B4769B7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Gerealiseerd en gepland. </a:t>
            </a:r>
            <a:br>
              <a:rPr lang="nl-NL" dirty="0"/>
            </a:br>
            <a:r>
              <a:rPr lang="nl-NL" dirty="0"/>
              <a:t>Reden geen opvolging.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7188CA-2DAB-63CF-F857-16D47C659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3353"/>
            <a:ext cx="10515600" cy="4153610"/>
          </a:xfrm>
        </p:spPr>
        <p:txBody>
          <a:bodyPr/>
          <a:lstStyle/>
          <a:p>
            <a:r>
              <a:rPr lang="nl-NL" dirty="0"/>
              <a:t>Isoleren: 55%</a:t>
            </a:r>
          </a:p>
          <a:p>
            <a:r>
              <a:rPr lang="nl-NL" dirty="0"/>
              <a:t>Vloerverwarming en warmtepomp: 36%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REDENEN niet gepland en niet gerealiseerd:</a:t>
            </a:r>
          </a:p>
          <a:p>
            <a:endParaRPr lang="nl-NL" dirty="0"/>
          </a:p>
          <a:p>
            <a:r>
              <a:rPr lang="nl-NL" dirty="0"/>
              <a:t>Eerst hybride WP, financiën beperkend, kosten/baten niet positief, leeftijd bewoners, ingewikkelde bouwsituatie en onvoldoende steun realisatiefase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B159BE-BF99-1E1C-A4B9-74590E94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</p:spTree>
    <p:extLst>
      <p:ext uri="{BB962C8B-B14F-4D97-AF65-F5344CB8AC3E}">
        <p14:creationId xmlns:p14="http://schemas.microsoft.com/office/powerpoint/2010/main" val="265189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31C70-5190-A033-EE71-23A3AA6AB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KOSTEN BATEN, FINANCIEN excl. energiefactuur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4282DAF-59D8-8DFD-7ED5-C60BBF201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Gas als warmtevoorziening: energiefactuur € 2000-2500/jaar</a:t>
            </a:r>
          </a:p>
          <a:p>
            <a:r>
              <a:rPr lang="nl-NL" dirty="0"/>
              <a:t>Investering oudere woning erg hoog: bij lenen 4% kapitaalskosten € 1873-4750/jaar over 20 jaar </a:t>
            </a:r>
          </a:p>
          <a:p>
            <a:r>
              <a:rPr lang="nl-NL" dirty="0"/>
              <a:t>Investering woning van na 2000 redelijk tot goed geïsoleerd: bij lenen 4% kapitaalskosten € 1160-2940/jaar over 20 jaar.</a:t>
            </a:r>
          </a:p>
          <a:p>
            <a:r>
              <a:rPr lang="nl-NL" dirty="0"/>
              <a:t>Bij spaargeld: verlies rente-inkomsten tot 2% over investering.</a:t>
            </a:r>
          </a:p>
          <a:p>
            <a:r>
              <a:rPr lang="nl-NL" dirty="0"/>
              <a:t>Bij lenen via warmtefonds max. €28.000, 20 jaar, 4,33%. Tot verzamelinkomen grens €60.000: geen rente.</a:t>
            </a:r>
          </a:p>
          <a:p>
            <a:r>
              <a:rPr lang="nl-NL" dirty="0"/>
              <a:t>Voor lagere inkomens diverse extra steunmaatregelen.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4303769-C999-A0DC-4F0C-C74664FF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</p:spTree>
    <p:extLst>
      <p:ext uri="{BB962C8B-B14F-4D97-AF65-F5344CB8AC3E}">
        <p14:creationId xmlns:p14="http://schemas.microsoft.com/office/powerpoint/2010/main" val="4066851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1F91B-0E7A-2F9C-A060-7AD26CC27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0309"/>
          </a:xfrm>
        </p:spPr>
        <p:txBody>
          <a:bodyPr>
            <a:normAutofit fontScale="90000"/>
          </a:bodyPr>
          <a:lstStyle/>
          <a:p>
            <a:r>
              <a:rPr lang="nl-NL" dirty="0" err="1"/>
              <a:t>Terugleverkosten</a:t>
            </a:r>
            <a:r>
              <a:rPr lang="nl-NL" dirty="0"/>
              <a:t> en afschaffen saldering AGV. Voorbeeld verbruik 4400, </a:t>
            </a:r>
            <a:r>
              <a:rPr lang="nl-NL" dirty="0" err="1"/>
              <a:t>teruglevering</a:t>
            </a:r>
            <a:r>
              <a:rPr lang="nl-NL" dirty="0"/>
              <a:t> 4200 kWh</a:t>
            </a:r>
            <a:br>
              <a:rPr lang="nl-NL" dirty="0"/>
            </a:br>
            <a:r>
              <a:rPr lang="nl-NL" dirty="0"/>
              <a:t>Opwek ca. 6000 kWh; eigen verbruik: 30%.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0AA962-1EF1-8358-3B54-E4BD52250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1255"/>
            <a:ext cx="10515600" cy="3885708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2026: verbruik en terug-levering salderen; alleen netto verbruik betalen. </a:t>
            </a:r>
          </a:p>
          <a:p>
            <a:pPr marL="0" indent="0">
              <a:buNone/>
            </a:pPr>
            <a:r>
              <a:rPr lang="nl-NL" dirty="0"/>
              <a:t>Verbruik: 200 x € 0,22 = €44.</a:t>
            </a:r>
          </a:p>
          <a:p>
            <a:pPr marL="0" indent="0">
              <a:buNone/>
            </a:pPr>
            <a:r>
              <a:rPr lang="nl-NL" dirty="0"/>
              <a:t>Terug-leverkosten hoog: voor 4400 kWh x € 0,14: kosten €616. </a:t>
            </a:r>
          </a:p>
          <a:p>
            <a:pPr marL="0" indent="0">
              <a:buNone/>
            </a:pPr>
            <a:r>
              <a:rPr lang="nl-NL" dirty="0"/>
              <a:t>Terug-levering hoger dan verbruik: n.v.t.; vergoeding 0,15/kWh.</a:t>
            </a:r>
          </a:p>
          <a:p>
            <a:pPr marL="0" indent="0">
              <a:buNone/>
            </a:pPr>
            <a:r>
              <a:rPr lang="nl-NL" dirty="0"/>
              <a:t>Totaal variabele deel factuur: € 660.</a:t>
            </a:r>
          </a:p>
          <a:p>
            <a:endParaRPr lang="nl-NL" dirty="0"/>
          </a:p>
          <a:p>
            <a:r>
              <a:rPr lang="nl-NL" dirty="0"/>
              <a:t>2027: verbruik 4400 x 0,22 = €969</a:t>
            </a:r>
          </a:p>
          <a:p>
            <a:pPr marL="0" indent="0">
              <a:buNone/>
            </a:pPr>
            <a:r>
              <a:rPr lang="nl-NL" dirty="0"/>
              <a:t>Terug-leververgoeding 4200 x - 0,049 = - €206</a:t>
            </a:r>
          </a:p>
          <a:p>
            <a:pPr marL="0" indent="0">
              <a:buNone/>
            </a:pPr>
            <a:r>
              <a:rPr lang="nl-NL" dirty="0"/>
              <a:t>Terug-leverkosten 4200 x 0,046 = €193</a:t>
            </a:r>
          </a:p>
          <a:p>
            <a:pPr marL="0" indent="0">
              <a:buNone/>
            </a:pPr>
            <a:r>
              <a:rPr lang="nl-NL" dirty="0"/>
              <a:t>Totaal variabele deel factuur: € 956</a:t>
            </a: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72A97E6-412E-8892-538E-104A79F78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ALV Stroomland 160226 Freerk Mink</a:t>
            </a:r>
          </a:p>
        </p:txBody>
      </p:sp>
    </p:spTree>
    <p:extLst>
      <p:ext uri="{BB962C8B-B14F-4D97-AF65-F5344CB8AC3E}">
        <p14:creationId xmlns:p14="http://schemas.microsoft.com/office/powerpoint/2010/main" val="385801988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372</Words>
  <Application>Microsoft Office PowerPoint</Application>
  <PresentationFormat>Breedbeeld</PresentationFormat>
  <Paragraphs>46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AARDGASVRIJ PILOT 2023, 2024 </vt:lpstr>
      <vt:lpstr>STAPPEN</vt:lpstr>
      <vt:lpstr>Investering; excl. Elektrische auto, max. zonnepanelen</vt:lpstr>
      <vt:lpstr>Gerealiseerd en gepland.  Reden geen opvolging.</vt:lpstr>
      <vt:lpstr>KOSTEN BATEN, FINANCIEN excl. energiefactuur</vt:lpstr>
      <vt:lpstr>Terugleverkosten en afschaffen saldering AGV. Voorbeeld verbruik 4400, teruglevering 4200 kWh Opwek ca. 6000 kWh; eigen verbruik: 30%.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Freerk Mink</dc:creator>
  <cp:lastModifiedBy>Sybren Bruining</cp:lastModifiedBy>
  <cp:revision>6</cp:revision>
  <dcterms:created xsi:type="dcterms:W3CDTF">2026-01-21T15:34:17Z</dcterms:created>
  <dcterms:modified xsi:type="dcterms:W3CDTF">2026-02-21T11:02:56Z</dcterms:modified>
</cp:coreProperties>
</file>