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68c7c842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68c7c842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bbe521cef6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bbe521cef6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bbe521cef6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bbe521cef6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868c7c842c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868c7c842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bbe521cef6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bbe521cef6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bbe521ce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bbe521ce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bbe521cef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bbe521cef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bbe521cef6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bbe521cef6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be521cef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be521cef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bbe521cef6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bbe521cef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bbe521cef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bbe521cef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4294967295" type="body"/>
          </p:nvPr>
        </p:nvSpPr>
        <p:spPr>
          <a:xfrm>
            <a:off x="311700" y="20006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2600">
                <a:solidFill>
                  <a:srgbClr val="000000"/>
                </a:solidFill>
              </a:rPr>
              <a:t>Stimuleren, bevorderen en ondersteunen van </a:t>
            </a:r>
            <a:endParaRPr i="1" sz="26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2600">
                <a:solidFill>
                  <a:srgbClr val="000000"/>
                </a:solidFill>
              </a:rPr>
              <a:t>projecten mbt energiebesparing en duurzame energie </a:t>
            </a:r>
            <a:endParaRPr i="1" sz="26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" sz="2600">
                <a:solidFill>
                  <a:srgbClr val="000000"/>
                </a:solidFill>
              </a:rPr>
              <a:t>en alles wat </a:t>
            </a:r>
            <a:r>
              <a:rPr i="1" lang="en" sz="2600">
                <a:solidFill>
                  <a:srgbClr val="000000"/>
                </a:solidFill>
              </a:rPr>
              <a:t>hiermee</a:t>
            </a:r>
            <a:r>
              <a:rPr i="1" lang="en" sz="2600">
                <a:solidFill>
                  <a:srgbClr val="000000"/>
                </a:solidFill>
              </a:rPr>
              <a:t> samenhangt</a:t>
            </a:r>
            <a:endParaRPr i="1" sz="2600">
              <a:solidFill>
                <a:srgbClr val="000000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47000" y="123125"/>
            <a:ext cx="2050000" cy="205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Hoe meten we ons succes</a:t>
            </a:r>
            <a:endParaRPr/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202250" y="1176450"/>
            <a:ext cx="8520600" cy="387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0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Organisatie:</a:t>
            </a:r>
            <a:r>
              <a:rPr lang="en" sz="1600">
                <a:solidFill>
                  <a:schemeClr val="dk1"/>
                </a:solidFill>
              </a:rPr>
              <a:t>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Aantal actieve leden in werkgroepen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Minimaal 2 kennisbijeenkomsten georganiseerd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Leden-tevredenheidsscore (via enquête) &gt; 7.5.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Samenwerking:</a:t>
            </a:r>
            <a:r>
              <a:rPr lang="en" sz="1600">
                <a:solidFill>
                  <a:schemeClr val="dk1"/>
                </a:solidFill>
              </a:rPr>
              <a:t>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Minimaal 1 formele samenwerkingsovereenkomst (bijv. met SLEC);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Minimaal 2 gezamenlijke activiteiten met lokale partners.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Projecten:</a:t>
            </a:r>
            <a:r>
              <a:rPr lang="en" sz="1600">
                <a:solidFill>
                  <a:schemeClr val="dk1"/>
                </a:solidFill>
              </a:rPr>
              <a:t>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Definitief besluit genomen over eigen opwekproject;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Minimaal 1 haalbaarheidsonderzoek nieuw verdienmodel afgerond en gepresenteerd.</a:t>
            </a:r>
            <a:endParaRPr sz="16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b="1" lang="en" sz="1600">
                <a:solidFill>
                  <a:schemeClr val="dk1"/>
                </a:solidFill>
              </a:rPr>
              <a:t>Financiën:</a:t>
            </a:r>
            <a:r>
              <a:rPr lang="en" sz="1600">
                <a:solidFill>
                  <a:schemeClr val="dk1"/>
                </a:solidFill>
              </a:rPr>
              <a:t>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Begroting voor 2026 opgesteld en goedgekeurd; </a:t>
            </a:r>
            <a:endParaRPr sz="1600">
              <a:solidFill>
                <a:schemeClr val="dk1"/>
              </a:solidFill>
            </a:endParaRPr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○"/>
            </a:pPr>
            <a:r>
              <a:rPr lang="en" sz="1600">
                <a:solidFill>
                  <a:schemeClr val="dk1"/>
                </a:solidFill>
              </a:rPr>
              <a:t>Budget wordt gedurende het jaar gemonitord.</a:t>
            </a:r>
            <a:endParaRPr sz="2400"/>
          </a:p>
        </p:txBody>
      </p:sp>
      <p:pic>
        <p:nvPicPr>
          <p:cNvPr id="119" name="Google Shape;11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Hoe gaan we communiceren</a:t>
            </a:r>
            <a:endParaRPr/>
          </a:p>
        </p:txBody>
      </p:sp>
      <p:sp>
        <p:nvSpPr>
          <p:cNvPr id="125" name="Google Shape;125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Nieuwsbrief &amp;  </a:t>
            </a:r>
            <a:r>
              <a:rPr lang="en" sz="2200">
                <a:solidFill>
                  <a:schemeClr val="dk1"/>
                </a:solidFill>
              </a:rPr>
              <a:t>kwartaal rapport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Werkgroepen &amp;  lid bestuur,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Thema /kennis bijeenkomsten 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Projectplannen, projectstappen</a:t>
            </a:r>
            <a:endParaRPr sz="2200">
              <a:solidFill>
                <a:schemeClr val="dk1"/>
              </a:solidFill>
            </a:endParaRPr>
          </a:p>
        </p:txBody>
      </p:sp>
      <p:pic>
        <p:nvPicPr>
          <p:cNvPr id="126" name="Google Shape;126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Maar …………. Tempo afhankelijk van </a:t>
            </a:r>
            <a:endParaRPr/>
          </a:p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>
            <a:off x="311700" y="2038250"/>
            <a:ext cx="8520600" cy="310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Inzet van leden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Beschikbaarheid </a:t>
            </a:r>
            <a:r>
              <a:rPr lang="en" sz="2200">
                <a:solidFill>
                  <a:schemeClr val="dk1"/>
                </a:solidFill>
              </a:rPr>
              <a:t>professionele</a:t>
            </a:r>
            <a:r>
              <a:rPr lang="en" sz="2200">
                <a:solidFill>
                  <a:schemeClr val="dk1"/>
                </a:solidFill>
              </a:rPr>
              <a:t> ondersteuning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●"/>
            </a:pPr>
            <a:r>
              <a:rPr lang="en" sz="2200">
                <a:solidFill>
                  <a:schemeClr val="dk1"/>
                </a:solidFill>
              </a:rPr>
              <a:t>Onverwachte ontwikkelingen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3" name="Google Shape;13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4250" y="273575"/>
            <a:ext cx="1299550" cy="129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93550" y="3392525"/>
            <a:ext cx="2430250" cy="144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Waarom nieuwe koers?</a:t>
            </a:r>
            <a:endParaRPr/>
          </a:p>
        </p:txBody>
      </p:sp>
      <p:sp>
        <p:nvSpPr>
          <p:cNvPr id="61" name="Google Shape;61;p14"/>
          <p:cNvSpPr txBox="1"/>
          <p:nvPr/>
        </p:nvSpPr>
        <p:spPr>
          <a:xfrm>
            <a:off x="1600475" y="1121725"/>
            <a:ext cx="5444400" cy="73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Context:</a:t>
            </a:r>
            <a:r>
              <a:rPr lang="en" sz="1700">
                <a:solidFill>
                  <a:schemeClr val="dk1"/>
                </a:solidFill>
              </a:rPr>
              <a:t> Strategisch advies Raad van Advies (sept. 2025).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De Uitdagingen:</a:t>
            </a:r>
            <a:endParaRPr b="1"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Snel veranderende energiemarkt en beleid.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Toenemende druk op het elektriciteitsnet (net congestie).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De Noodzaak:</a:t>
            </a:r>
            <a:r>
              <a:rPr lang="en" sz="1700">
                <a:solidFill>
                  <a:schemeClr val="dk1"/>
                </a:solidFill>
              </a:rPr>
              <a:t> Heroriëntatie is essentieel voor een toekomstbestendige coöperatie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123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2500"/>
          </a:p>
          <a:p>
            <a:pPr indent="0" lvl="0" marL="0" rtl="0" algn="ctr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500" u="sng"/>
              <a:t>Jaarplan 2026-2027</a:t>
            </a:r>
            <a:endParaRPr b="1" sz="3900" u="sng"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860425"/>
            <a:ext cx="8520600" cy="303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457200" lvl="0" marL="0" rtl="0" algn="l">
              <a:spcBef>
                <a:spcPts val="18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3163">
                <a:solidFill>
                  <a:schemeClr val="dk1"/>
                </a:solidFill>
              </a:rPr>
              <a:t>Van strategisch advies </a:t>
            </a:r>
            <a:endParaRPr i="1" sz="3163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3163">
                <a:solidFill>
                  <a:schemeClr val="dk1"/>
                </a:solidFill>
              </a:rPr>
              <a:t>naar een </a:t>
            </a:r>
            <a:endParaRPr i="1" sz="3163">
              <a:solidFill>
                <a:schemeClr val="dk1"/>
              </a:solidFill>
            </a:endParaRPr>
          </a:p>
          <a:p>
            <a:pPr indent="45720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 sz="3163">
                <a:solidFill>
                  <a:schemeClr val="dk1"/>
                </a:solidFill>
              </a:rPr>
              <a:t>toekomstbestendige energiegemeenschap</a:t>
            </a:r>
            <a:r>
              <a:rPr i="1" lang="en" sz="2963">
                <a:solidFill>
                  <a:schemeClr val="dk1"/>
                </a:solidFill>
              </a:rPr>
              <a:t>.</a:t>
            </a:r>
            <a:endParaRPr i="1" sz="2963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100">
              <a:solidFill>
                <a:schemeClr val="dk1"/>
              </a:solidFill>
            </a:endParaRPr>
          </a:p>
          <a:p>
            <a:pPr indent="0" lvl="0" marL="45720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35">
                <a:solidFill>
                  <a:schemeClr val="dk1"/>
                </a:solidFill>
              </a:rPr>
              <a:t>februari 2026</a:t>
            </a:r>
            <a:endParaRPr sz="133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7125" y="150475"/>
            <a:ext cx="2050000" cy="205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idx="4294967295" type="body"/>
          </p:nvPr>
        </p:nvSpPr>
        <p:spPr>
          <a:xfrm>
            <a:off x="311700" y="445025"/>
            <a:ext cx="8520600" cy="464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dk1"/>
                </a:solidFill>
              </a:rPr>
              <a:t>Slide 3: Onze Visie voor 2026-2027</a:t>
            </a:r>
            <a:endParaRPr b="1" sz="1300">
              <a:solidFill>
                <a:schemeClr val="dk1"/>
              </a:solidFill>
            </a:endParaRPr>
          </a:p>
          <a:p>
            <a:pPr indent="0" lvl="0" marL="381000" marR="3810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</a:rPr>
              <a:t>"In 2027 is Stroomland een veerkrachtige, financieel gezonde coöperatie die lokaal eigenaarschap en energieneutraliteit centraal stelt."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Focus:</a:t>
            </a:r>
            <a:r>
              <a:rPr lang="en" sz="1100">
                <a:solidFill>
                  <a:schemeClr val="dk1"/>
                </a:solidFill>
              </a:rPr>
              <a:t> Energiebesparing, eigen opwek en slimme opslag.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100">
                <a:solidFill>
                  <a:schemeClr val="dk1"/>
                </a:solidFill>
              </a:rPr>
              <a:t>Doel:</a:t>
            </a:r>
            <a:r>
              <a:rPr lang="en" sz="1100">
                <a:solidFill>
                  <a:schemeClr val="dk1"/>
                </a:solidFill>
              </a:rPr>
              <a:t> Doorgroeien van energiecoöperatie naar een </a:t>
            </a:r>
            <a:r>
              <a:rPr b="1" lang="en" sz="1100">
                <a:solidFill>
                  <a:schemeClr val="dk1"/>
                </a:solidFill>
              </a:rPr>
              <a:t>duurzame energiegemeenschap</a:t>
            </a:r>
            <a:r>
              <a:rPr lang="en" sz="1100">
                <a:solidFill>
                  <a:schemeClr val="dk1"/>
                </a:solidFill>
              </a:rPr>
              <a:t>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0"/>
            <a:ext cx="8399226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45475" y="136800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/>
              <a:t>De drie Strategische Pijlers</a:t>
            </a:r>
            <a:endParaRPr sz="2300"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919925"/>
            <a:ext cx="8520600" cy="422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ct val="84615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-327630" lvl="0" marL="457200" rtl="0" algn="l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495">
                <a:solidFill>
                  <a:schemeClr val="dk1"/>
                </a:solidFill>
              </a:rPr>
              <a:t>Versterken Organisatie &amp; Betrokkenheid:</a:t>
            </a:r>
            <a:r>
              <a:rPr lang="en" sz="2495">
                <a:solidFill>
                  <a:schemeClr val="dk1"/>
                </a:solidFill>
              </a:rPr>
              <a:t> </a:t>
            </a:r>
            <a:endParaRPr sz="2495">
              <a:solidFill>
                <a:schemeClr val="dk1"/>
              </a:solidFill>
            </a:endParaRPr>
          </a:p>
          <a:p>
            <a:pPr indent="-32763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lphaLcPeriod"/>
            </a:pPr>
            <a:r>
              <a:rPr lang="en" sz="2495">
                <a:solidFill>
                  <a:schemeClr val="dk1"/>
                </a:solidFill>
              </a:rPr>
              <a:t>Professionalisering </a:t>
            </a:r>
            <a:endParaRPr sz="2495">
              <a:solidFill>
                <a:schemeClr val="dk1"/>
              </a:solidFill>
            </a:endParaRPr>
          </a:p>
          <a:p>
            <a:pPr indent="-32763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lphaLcPeriod"/>
            </a:pPr>
            <a:r>
              <a:rPr lang="en" sz="2495">
                <a:solidFill>
                  <a:schemeClr val="dk1"/>
                </a:solidFill>
              </a:rPr>
              <a:t>Meer zeggenschap &amp;  inzet van leden</a:t>
            </a:r>
            <a:endParaRPr sz="2495">
              <a:solidFill>
                <a:schemeClr val="dk1"/>
              </a:solidFill>
            </a:endParaRPr>
          </a:p>
          <a:p>
            <a:pPr indent="-32763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495">
                <a:solidFill>
                  <a:schemeClr val="dk1"/>
                </a:solidFill>
              </a:rPr>
              <a:t>Samenwerking &amp; Diversificatie:</a:t>
            </a:r>
            <a:r>
              <a:rPr lang="en" sz="2495">
                <a:solidFill>
                  <a:schemeClr val="dk1"/>
                </a:solidFill>
              </a:rPr>
              <a:t> </a:t>
            </a:r>
            <a:endParaRPr sz="2495">
              <a:solidFill>
                <a:schemeClr val="dk1"/>
              </a:solidFill>
            </a:endParaRPr>
          </a:p>
          <a:p>
            <a:pPr indent="-32763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lphaLcPeriod"/>
            </a:pPr>
            <a:r>
              <a:rPr lang="en" sz="2495">
                <a:solidFill>
                  <a:schemeClr val="dk1"/>
                </a:solidFill>
              </a:rPr>
              <a:t>Krachten bundelen (SLEC, dorpsbelangen) </a:t>
            </a:r>
            <a:endParaRPr sz="2495">
              <a:solidFill>
                <a:schemeClr val="dk1"/>
              </a:solidFill>
            </a:endParaRPr>
          </a:p>
          <a:p>
            <a:pPr indent="-327630" lvl="1" marL="9144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lphaLcPeriod"/>
            </a:pPr>
            <a:r>
              <a:rPr lang="en" sz="2495">
                <a:solidFill>
                  <a:schemeClr val="dk1"/>
                </a:solidFill>
              </a:rPr>
              <a:t>nieuwe projecten starten, nieuwe inkomsten (opwek, subsidies).</a:t>
            </a:r>
            <a:endParaRPr sz="2495">
              <a:solidFill>
                <a:schemeClr val="dk1"/>
              </a:solidFill>
            </a:endParaRPr>
          </a:p>
          <a:p>
            <a:pPr indent="-32763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AutoNum type="arabicPeriod"/>
            </a:pPr>
            <a:r>
              <a:rPr b="1" lang="en" sz="2495">
                <a:solidFill>
                  <a:schemeClr val="dk1"/>
                </a:solidFill>
              </a:rPr>
              <a:t>Gezonde Basis:</a:t>
            </a:r>
            <a:r>
              <a:rPr lang="en" sz="2495">
                <a:solidFill>
                  <a:schemeClr val="dk1"/>
                </a:solidFill>
              </a:rPr>
              <a:t> Waarborgen continuïteit via effectief financieel- en projectbeheer</a:t>
            </a:r>
            <a:endParaRPr sz="2495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/>
              <a:t> </a:t>
            </a:r>
            <a:r>
              <a:rPr lang="en" sz="2000"/>
              <a:t>Een Sterke Organisatie</a:t>
            </a:r>
            <a:endParaRPr sz="3500"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b="1" lang="en" sz="1700">
                <a:solidFill>
                  <a:schemeClr val="dk1"/>
                </a:solidFill>
              </a:rPr>
              <a:t>Governance</a:t>
            </a:r>
            <a:r>
              <a:rPr b="1" lang="en" sz="1900">
                <a:solidFill>
                  <a:schemeClr val="dk1"/>
                </a:solidFill>
              </a:rPr>
              <a:t>:</a:t>
            </a:r>
            <a:r>
              <a:rPr lang="en" sz="1700">
                <a:solidFill>
                  <a:schemeClr val="dk1"/>
                </a:solidFill>
              </a:rPr>
              <a:t> Duidelijke rollen bestuur en werkgroepen.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Professionalisering:</a:t>
            </a:r>
            <a:r>
              <a:rPr lang="en" sz="1700">
                <a:solidFill>
                  <a:schemeClr val="dk1"/>
                </a:solidFill>
              </a:rPr>
              <a:t> Inzet externe expertise (o.a. Fries Energiehuis).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Ledenparticipatie:</a:t>
            </a:r>
            <a:endParaRPr b="1"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Inzet van leden voor projecten en taken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Nieuw digitaal platform voor informatie-uitwisseling.</a:t>
            </a:r>
            <a:endParaRPr sz="1700">
              <a:solidFill>
                <a:schemeClr val="dk1"/>
              </a:solidFill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○"/>
            </a:pPr>
            <a:r>
              <a:rPr lang="en" sz="1700">
                <a:solidFill>
                  <a:schemeClr val="dk1"/>
                </a:solidFill>
              </a:rPr>
              <a:t>Organiseren van kennisdagen en bijeenkomsten.</a:t>
            </a:r>
            <a:endParaRPr sz="1700">
              <a:solidFill>
                <a:schemeClr val="dk1"/>
              </a:solidFill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b="1" lang="en" sz="1700">
                <a:solidFill>
                  <a:schemeClr val="dk1"/>
                </a:solidFill>
              </a:rPr>
              <a:t>Lobby:</a:t>
            </a:r>
            <a:r>
              <a:rPr lang="en" sz="1700">
                <a:solidFill>
                  <a:schemeClr val="dk1"/>
                </a:solidFill>
              </a:rPr>
              <a:t> Actieve stem richting gemeente Leeuwarden en netbeheerders.</a:t>
            </a:r>
            <a:endParaRPr sz="17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Strategie voor de toekomst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311700" y="1152475"/>
            <a:ext cx="8520600" cy="388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3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Lokale Kracht:</a:t>
            </a:r>
            <a:r>
              <a:rPr lang="en" sz="1400">
                <a:solidFill>
                  <a:schemeClr val="dk1"/>
                </a:solidFill>
              </a:rPr>
              <a:t> Nauwe samenwerking met dorpsbelangen en wijkverenigingen.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Schaalvergroting:</a:t>
            </a:r>
            <a:r>
              <a:rPr lang="en" sz="1400">
                <a:solidFill>
                  <a:schemeClr val="dk1"/>
                </a:solidFill>
              </a:rPr>
              <a:t> </a:t>
            </a:r>
            <a:r>
              <a:rPr b="1" lang="en" sz="1400">
                <a:solidFill>
                  <a:schemeClr val="dk1"/>
                </a:solidFill>
              </a:rPr>
              <a:t>Samenwerkende Leeuwarder Energie Coöperaties (SLEC)</a:t>
            </a:r>
            <a:r>
              <a:rPr lang="en" sz="1400">
                <a:solidFill>
                  <a:schemeClr val="dk1"/>
                </a:solidFill>
              </a:rPr>
              <a:t>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b="1" lang="en" sz="1400">
                <a:solidFill>
                  <a:schemeClr val="dk1"/>
                </a:solidFill>
              </a:rPr>
              <a:t>Nieuwe Verdienmodellen:</a:t>
            </a:r>
            <a:endParaRPr b="1" sz="1400"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Herstart project energie besparen (</a:t>
            </a:r>
            <a:r>
              <a:rPr lang="en">
                <a:solidFill>
                  <a:schemeClr val="dk1"/>
                </a:solidFill>
              </a:rPr>
              <a:t>energie coaches</a:t>
            </a:r>
            <a:r>
              <a:rPr lang="en">
                <a:solidFill>
                  <a:schemeClr val="dk1"/>
                </a:solidFill>
              </a:rPr>
              <a:t>) 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Evaluatie en vervolg project AardgasVrij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Onderzoek eigen opwekking van energie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Onderzoek naar </a:t>
            </a:r>
            <a:r>
              <a:rPr b="1" lang="en">
                <a:solidFill>
                  <a:schemeClr val="dk1"/>
                </a:solidFill>
              </a:rPr>
              <a:t>Kostprijsmodel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en">
                <a:solidFill>
                  <a:schemeClr val="dk1"/>
                </a:solidFill>
              </a:rPr>
              <a:t>Onderzoek </a:t>
            </a:r>
            <a:r>
              <a:rPr b="1" lang="en">
                <a:solidFill>
                  <a:schemeClr val="dk1"/>
                </a:solidFill>
              </a:rPr>
              <a:t>energiemanagement (energie delen) en batterijopslag</a:t>
            </a:r>
            <a:r>
              <a:rPr lang="en">
                <a:solidFill>
                  <a:schemeClr val="dk1"/>
                </a:solidFill>
              </a:rPr>
              <a:t> </a:t>
            </a:r>
            <a:endParaRPr>
              <a:solidFill>
                <a:schemeClr val="dk1"/>
              </a:solidFill>
            </a:endParaRPr>
          </a:p>
          <a:p>
            <a:pPr indent="-2984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</a:pPr>
            <a:r>
              <a:rPr lang="en">
                <a:solidFill>
                  <a:schemeClr val="dk1"/>
                </a:solidFill>
              </a:rPr>
              <a:t>Subsidies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Jaarplanning 2026 - Q1 &amp; 2</a:t>
            </a:r>
            <a:endParaRPr/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</a:rPr>
              <a:t>Q</a:t>
            </a:r>
            <a:r>
              <a:rPr b="1" lang="en" sz="1400">
                <a:solidFill>
                  <a:schemeClr val="dk1"/>
                </a:solidFill>
              </a:rPr>
              <a:t>1: Het Fundament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Nieuw bestuur en werkgroepen.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Subsidie aanvraag  voor Inhuur professionele ondersteuning.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Haalbaarheidscheck: eigen opwek en opslag.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Herstart advies energie besparen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Design Digitaal platform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400">
                <a:solidFill>
                  <a:schemeClr val="dk1"/>
                </a:solidFill>
              </a:rPr>
              <a:t>Q2: Activering</a:t>
            </a:r>
            <a:endParaRPr b="1"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Eerste grote kennisbijeenkomst voor leden.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Proef digitaal platform / ledenprotaal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Formaliseren samenwerking met SLEC.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05" name="Google Shape;105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Jaarplanning 2026 - Q 3 &amp; 4</a:t>
            </a:r>
            <a:endParaRPr/>
          </a:p>
        </p:txBody>
      </p:sp>
      <p:sp>
        <p:nvSpPr>
          <p:cNvPr id="111" name="Google Shape;111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</a:rPr>
              <a:t>Q3: Uitvoering</a:t>
            </a: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Go/No-Go over eigen opwek/opslag projecten.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Ledenportaal gaat live.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Start eerste gezamenlijke project met een dorpsbelang.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500">
                <a:solidFill>
                  <a:schemeClr val="dk1"/>
                </a:solidFill>
              </a:rPr>
              <a:t>Q4: Borging</a:t>
            </a:r>
            <a:endParaRPr b="1"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Evaluatie van de nieuwe organisatiestructuur.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Businesscase uitwerken voor nieuwe verdienmodellen.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ALV: Successen vieren en Jaarplan 2027 vaststellen.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32750" y="246225"/>
            <a:ext cx="1299550" cy="1299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