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7" r:id="rId24"/>
    <p:sldId id="279" r:id="rId25"/>
    <p:sldId id="288" r:id="rId26"/>
    <p:sldId id="280" r:id="rId27"/>
    <p:sldId id="277" r:id="rId28"/>
    <p:sldId id="286" r:id="rId29"/>
    <p:sldId id="278" r:id="rId30"/>
    <p:sldId id="305" r:id="rId31"/>
  </p:sldIdLst>
  <p:sldSz cx="12192000" cy="6858000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i4GmOcWKyWQG1Pros7JaNsVnq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475BBC-96D0-4A87-980B-DA5AD3A0E231}">
  <a:tblStyle styleId="{4E475BBC-96D0-4A87-980B-DA5AD3A0E23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848BA2-54AA-455C-B6B3-77B47245592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1"/>
    <p:restoredTop sz="94601"/>
  </p:normalViewPr>
  <p:slideViewPr>
    <p:cSldViewPr snapToGrid="0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" name="Google Shape;23;p1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>
          <a:extLst>
            <a:ext uri="{FF2B5EF4-FFF2-40B4-BE49-F238E27FC236}">
              <a16:creationId xmlns:a16="http://schemas.microsoft.com/office/drawing/2014/main" id="{7A0FE1E0-7384-4460-F895-550CE8679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:notes">
            <a:extLst>
              <a:ext uri="{FF2B5EF4-FFF2-40B4-BE49-F238E27FC236}">
                <a16:creationId xmlns:a16="http://schemas.microsoft.com/office/drawing/2014/main" id="{1E3F29C4-B532-7A57-4F2E-FBF241B88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3:notes">
            <a:extLst>
              <a:ext uri="{FF2B5EF4-FFF2-40B4-BE49-F238E27FC236}">
                <a16:creationId xmlns:a16="http://schemas.microsoft.com/office/drawing/2014/main" id="{E623DCFD-BF27-6F1B-C9B7-6426B0C1BA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3883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>
          <a:extLst>
            <a:ext uri="{FF2B5EF4-FFF2-40B4-BE49-F238E27FC236}">
              <a16:creationId xmlns:a16="http://schemas.microsoft.com/office/drawing/2014/main" id="{2FAFC25A-34A3-081F-6D7C-51FFA2E46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:notes">
            <a:extLst>
              <a:ext uri="{FF2B5EF4-FFF2-40B4-BE49-F238E27FC236}">
                <a16:creationId xmlns:a16="http://schemas.microsoft.com/office/drawing/2014/main" id="{92720CA1-8C67-43FF-E82C-D42DDF5ED4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3:notes">
            <a:extLst>
              <a:ext uri="{FF2B5EF4-FFF2-40B4-BE49-F238E27FC236}">
                <a16:creationId xmlns:a16="http://schemas.microsoft.com/office/drawing/2014/main" id="{6D7A67F3-D0CD-F669-6842-0A5A8F6811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3725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5" descr="image.jpeg"/>
          <p:cNvPicPr preferRelativeResize="0"/>
          <p:nvPr/>
        </p:nvPicPr>
        <p:blipFill rotWithShape="1">
          <a:blip r:embed="rId2">
            <a:alphaModFix/>
          </a:blip>
          <a:srcRect t="81812"/>
          <a:stretch/>
        </p:blipFill>
        <p:spPr>
          <a:xfrm>
            <a:off x="0" y="5751514"/>
            <a:ext cx="12192000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5"/>
          <p:cNvSpPr txBox="1"/>
          <p:nvPr/>
        </p:nvSpPr>
        <p:spPr>
          <a:xfrm>
            <a:off x="4078818" y="6381751"/>
            <a:ext cx="4150783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 Groene Reus Coöperatie u.a</a:t>
            </a:r>
            <a:r>
              <a:rPr lang="nl-NL" sz="12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">
  <p:cSld name="Defaul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6" descr="image.jpeg"/>
          <p:cNvPicPr preferRelativeResize="0"/>
          <p:nvPr/>
        </p:nvPicPr>
        <p:blipFill rotWithShape="1">
          <a:blip r:embed="rId2">
            <a:alphaModFix/>
          </a:blip>
          <a:srcRect t="81812"/>
          <a:stretch/>
        </p:blipFill>
        <p:spPr>
          <a:xfrm>
            <a:off x="0" y="5751514"/>
            <a:ext cx="12192000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6"/>
          <p:cNvSpPr txBox="1"/>
          <p:nvPr/>
        </p:nvSpPr>
        <p:spPr>
          <a:xfrm>
            <a:off x="4078818" y="6381751"/>
            <a:ext cx="4150783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 Groene Reus Coöperatie u.a</a:t>
            </a:r>
            <a:r>
              <a:rPr lang="nl-NL" sz="12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eg" descr="image.jpeg">
            <a:extLst>
              <a:ext uri="{FF2B5EF4-FFF2-40B4-BE49-F238E27FC236}">
                <a16:creationId xmlns:a16="http://schemas.microsoft.com/office/drawing/2014/main" id="{3B0A0E59-FDB7-1442-7700-B2C5661F7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2"/>
          <a:stretch>
            <a:fillRect/>
          </a:stretch>
        </p:blipFill>
        <p:spPr bwMode="auto">
          <a:xfrm>
            <a:off x="0" y="5751514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De Groene Reus Coöperatie u.a.">
            <a:extLst>
              <a:ext uri="{FF2B5EF4-FFF2-40B4-BE49-F238E27FC236}">
                <a16:creationId xmlns:a16="http://schemas.microsoft.com/office/drawing/2014/main" id="{3A394553-A652-5158-46D8-3CB81E8E6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818" y="6381751"/>
            <a:ext cx="4150783" cy="282575"/>
          </a:xfrm>
          <a:prstGeom prst="rect">
            <a:avLst/>
          </a:prstGeom>
          <a:noFill/>
          <a:ln>
            <a:noFill/>
          </a:ln>
        </p:spPr>
        <p:txBody>
          <a:bodyPr lIns="45719" rIns="45719">
            <a:spAutoFit/>
          </a:bodyPr>
          <a:lstStyle>
            <a:lvl1pPr hangingPunct="0">
              <a:defRPr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  <a:lvl2pPr marL="742950" indent="-285750" hangingPunct="0">
              <a:defRPr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2pPr>
            <a:lvl3pPr marL="1143000" indent="-228600" hangingPunct="0">
              <a:defRPr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3pPr>
            <a:lvl4pPr marL="1600200" indent="-228600" hangingPunct="0">
              <a:defRPr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4pPr>
            <a:lvl5pPr marL="2057400" indent="-228600" hangingPunct="0">
              <a:defRPr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algn="ctr" eaLnBrk="1">
              <a:defRPr/>
            </a:pPr>
            <a:r>
              <a:rPr lang="nl-NL" altLang="nl-NL" sz="1200">
                <a:solidFill>
                  <a:srgbClr val="FFFFFF"/>
                </a:solidFill>
              </a:rPr>
              <a:t>De Groene Reus Coöperatie u.a</a:t>
            </a:r>
            <a:r>
              <a:rPr lang="nl-NL" altLang="nl-NL" sz="1200" b="1" i="1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42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3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>
            <a:extLst>
              <a:ext uri="{FF2B5EF4-FFF2-40B4-BE49-F238E27FC236}">
                <a16:creationId xmlns:a16="http://schemas.microsoft.com/office/drawing/2014/main" id="{EF74E631-C66A-F04E-E05D-EBA893FAE59F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F51B0-3725-F645-8721-34B67281C9D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017351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4" descr="image.jpeg"/>
          <p:cNvPicPr preferRelativeResize="0"/>
          <p:nvPr/>
        </p:nvPicPr>
        <p:blipFill rotWithShape="1">
          <a:blip r:embed="rId5">
            <a:alphaModFix/>
          </a:blip>
          <a:srcRect t="81812"/>
          <a:stretch/>
        </p:blipFill>
        <p:spPr>
          <a:xfrm>
            <a:off x="0" y="5751514"/>
            <a:ext cx="12192000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4"/>
          <p:cNvSpPr txBox="1"/>
          <p:nvPr/>
        </p:nvSpPr>
        <p:spPr>
          <a:xfrm>
            <a:off x="4078818" y="6381751"/>
            <a:ext cx="4150783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 Groene Reus Coöperatie u.a</a:t>
            </a:r>
            <a:r>
              <a:rPr lang="nl-NL" sz="12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400"/>
              <a:buFont typeface="Verdana"/>
              <a:buNone/>
              <a:defRPr sz="440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318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318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318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318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318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inyurl.com/rz7rery6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tinyurl.com/mv9bsbf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4nvsybts" TargetMode="External"/><Relationship Id="rId5" Type="http://schemas.openxmlformats.org/officeDocument/2006/relationships/image" Target="../media/image4.jpg"/><Relationship Id="rId10" Type="http://schemas.openxmlformats.org/officeDocument/2006/relationships/hyperlink" Target="https://www.nefit-bosch.nl/ocs/compress-7800i-lw-m-f-21071386-p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nefit-bosch.nl/producten/warmtepompen/all-electric-warmtepompe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bobank.nl/particulieren/geld-lenen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almere.nl/energie/isoleren/lening-voor-duurzaam-wonen-in-almer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rmtefonds.nl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hyperlink" Target="https://www.rvo.nl/subsidies-financiering/isde/woningeigenaren/warmtepomp#isde-aanvragen%3A-warmtepomp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9N1SuE7-nwY?si=vieBjNsQxdOB4gHp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>
            <a:spLocks noGrp="1"/>
          </p:cNvSpPr>
          <p:nvPr>
            <p:ph type="title" idx="4294967295"/>
          </p:nvPr>
        </p:nvSpPr>
        <p:spPr>
          <a:xfrm>
            <a:off x="3767138" y="1125538"/>
            <a:ext cx="8424862" cy="273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4000" b="1">
                <a:latin typeface="Verdana"/>
                <a:ea typeface="Verdana"/>
                <a:cs typeface="Verdana"/>
                <a:sym typeface="Verdana"/>
              </a:rPr>
            </a:br>
            <a:endParaRPr sz="40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26;p1"/>
          <p:cNvSpPr txBox="1">
            <a:spLocks noGrp="1"/>
          </p:cNvSpPr>
          <p:nvPr>
            <p:ph type="body" idx="4294967295"/>
          </p:nvPr>
        </p:nvSpPr>
        <p:spPr>
          <a:xfrm>
            <a:off x="1919536" y="707499"/>
            <a:ext cx="8712324" cy="250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nl-NL" sz="4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Alternatieven voor een aardgasvrije Sieradenbuurt</a:t>
            </a:r>
            <a:endParaRPr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lang="nl-NL" sz="2400" b="1" i="1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Workshop over warmtepompen</a:t>
            </a:r>
            <a:endParaRPr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Bewonersbijeenkomst | Dinsdag 19 mei 2026</a:t>
            </a:r>
            <a:endParaRPr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Wegwijzer | Makassarweg 80 | Almere Buiten</a:t>
            </a:r>
            <a:endParaRPr sz="24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" name="Google Shape;27;p1"/>
          <p:cNvSpPr txBox="1">
            <a:spLocks noGrp="1"/>
          </p:cNvSpPr>
          <p:nvPr>
            <p:ph type="sldNum" idx="12"/>
          </p:nvPr>
        </p:nvSpPr>
        <p:spPr>
          <a:xfrm>
            <a:off x="10020686" y="6519477"/>
            <a:ext cx="1901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fld>
            <a:endParaRPr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" name="Google Shape;28;p1" descr="Gemeente-Almere-Logo - BRAND The Urban Agen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8248" y="5333631"/>
            <a:ext cx="1296144" cy="49907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2977997" y="2969074"/>
            <a:ext cx="61000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" name="Google Shape;30;p1" descr="Almeerse Wind | Energieloket Flevol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11819" y="4554137"/>
            <a:ext cx="1453696" cy="69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8935" y="5297458"/>
            <a:ext cx="976941" cy="57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 descr="TNO doel 2030: een kansrijke start voor ieder kind met CenteringZorg -  CenteringZor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48528" y="5297457"/>
            <a:ext cx="1016987" cy="57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" descr="Afbeelding met tekst, Lettertype, logo, Graphics&#10;&#10;Door AI gegenereerde inhoud is mogelijk onjuis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26104" y="4440629"/>
            <a:ext cx="2003795" cy="11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"/>
          <p:cNvSpPr txBox="1"/>
          <p:nvPr/>
        </p:nvSpPr>
        <p:spPr>
          <a:xfrm>
            <a:off x="9201219" y="4302131"/>
            <a:ext cx="2664296" cy="27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nl-NL" sz="1200" b="1" i="0" u="sng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Samenwerkingspartners</a:t>
            </a:r>
            <a:r>
              <a:rPr lang="nl-NL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/>
          </a:p>
        </p:txBody>
      </p:sp>
      <p:pic>
        <p:nvPicPr>
          <p:cNvPr id="35" name="Google Shape;35;p1" descr="logo-rabobank - Dementietafe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56050" y="4664946"/>
            <a:ext cx="976941" cy="55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Alternatief #1: Collectieve inkoop van warmtepompen</a:t>
            </a:r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  <p:pic>
        <p:nvPicPr>
          <p:cNvPr id="122" name="Google Shape;122;p9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9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9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9"/>
          <p:cNvSpPr txBox="1"/>
          <p:nvPr/>
        </p:nvSpPr>
        <p:spPr>
          <a:xfrm>
            <a:off x="605060" y="1037928"/>
            <a:ext cx="10729192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Welke typen zijn er? En welke zijn geschikt voor de Sieradenbuurt </a:t>
            </a:r>
            <a:endParaRPr/>
          </a:p>
        </p:txBody>
      </p:sp>
      <p:graphicFrame>
        <p:nvGraphicFramePr>
          <p:cNvPr id="126" name="Google Shape;126;p9"/>
          <p:cNvGraphicFramePr/>
          <p:nvPr/>
        </p:nvGraphicFramePr>
        <p:xfrm>
          <a:off x="621476" y="1573293"/>
          <a:ext cx="10729200" cy="454159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DAFEA4"/>
                    </a:gs>
                    <a:gs pos="35000">
                      <a:srgbClr val="E3FEBF"/>
                    </a:gs>
                    <a:gs pos="100000">
                      <a:srgbClr val="F4FEE6"/>
                    </a:gs>
                  </a:gsLst>
                  <a:lin ang="16200000" scaled="0"/>
                </a:gradFill>
                <a:tableStyleId>{5A848BA2-54AA-455C-B6B3-77B472455924}</a:tableStyleId>
              </a:tblPr>
              <a:tblGrid>
                <a:gridCol w="34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Typen warmtepompen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Werking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Geschikt voor Sieradenbuurt?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Lucht-Lucht warmtepompen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Gebruikt buitenlucht als bron en blaast warme (of koele) lucht je huis in, vergelijkbaar met een airco in omgekeerde stand.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Ja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Lucht-Water warmtepompen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Haalt warmte uit de buitenlucht en geeft die af aan water voor radiatoren/vloerverwarming en vaak ook tapwater.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Ja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Water-Water warmtepompen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Gebruikt grondwater als bron en geeft warmte af aan water voor je verwarmingssysteem.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Liever niet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Bodem-water warmtepompen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Haalt warmte uit de bodem via leidingen diep in de grond; hoge efficiëntie maar wel boorwerk nodig.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Nee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Ventilatielucht-water warmtepompen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Haalt warmte uit de afgezogen ventilatielucht in de woning en gebruikt die om (bijvoorbeeld) cv-water of tapwater te verwarmen.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Ja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Hybride warmtepompen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Werkt samen met een cv-ketel op gas: de warmtepomp doet het grootste deel van het jaar het werk, de ketel springt bij als het heel koud is of voor tapwater.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Tijdelijk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Alternatief #1: Collectieve inkoop van warmtepompen</a:t>
            </a:r>
            <a:endParaRPr/>
          </a:p>
        </p:txBody>
      </p:sp>
      <p:sp>
        <p:nvSpPr>
          <p:cNvPr id="132" name="Google Shape;132;p10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  <p:pic>
        <p:nvPicPr>
          <p:cNvPr id="133" name="Google Shape;133;p10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0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0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 txBox="1"/>
          <p:nvPr/>
        </p:nvSpPr>
        <p:spPr>
          <a:xfrm>
            <a:off x="605060" y="1037928"/>
            <a:ext cx="10729192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Lucht-Lucht warmtepomp</a:t>
            </a:r>
            <a:endParaRPr/>
          </a:p>
        </p:txBody>
      </p:sp>
      <p:pic>
        <p:nvPicPr>
          <p:cNvPr id="137" name="Google Shape;137;p10" descr="lucht lucht warmtepomp prij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400" y="1725215"/>
            <a:ext cx="4825168" cy="241132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8" name="Google Shape;138;p10"/>
          <p:cNvSpPr txBox="1"/>
          <p:nvPr/>
        </p:nvSpPr>
        <p:spPr>
          <a:xfrm>
            <a:off x="6096000" y="1411429"/>
            <a:ext cx="5616624" cy="42780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Functies: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Verwarming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Koeling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endParaRPr sz="1600" b="1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Toepassingen</a:t>
            </a:r>
            <a:r>
              <a:rPr lang="nl-NL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Een lucht-lucht warmtepomp is vooral nuttig in </a:t>
            </a:r>
            <a:r>
              <a:rPr lang="nl-NL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kleine, goed geïsoleerde</a:t>
            </a: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woningen. Door de isolatie kan de verwarmde (of koele) lucht lastig ontsnappen, waardoor je er optimaal van profiteert.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split </a:t>
            </a: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warmtepomp:</a:t>
            </a:r>
            <a:r>
              <a:rPr lang="nl-NL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wordt 1 binnen unit aangesloten op de buitenunit. Er kan slechts 1 ruimte worden verwarmd of gekoeld.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 split </a:t>
            </a: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warmtepomp: Er worden meerdere binnen units aangesloten op de buitenunit. Zo kan je meerdere ruimtes tegelijkertijd verwarmen of koelen.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Voordelen</a:t>
            </a:r>
            <a:r>
              <a:rPr lang="nl-NL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Relatief lage investering tussen € 4.000 en € 8.000 voor woonkamer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Verwarming en koeling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Nadelen</a:t>
            </a:r>
            <a:r>
              <a:rPr lang="nl-NL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Geen warm tapwater; er is een aparte elektrische boiler nodig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Geen ISDE-subsidie mogelijk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0" descr="wat kost een lucht warmtepomp installere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91544" y="4376522"/>
            <a:ext cx="2031908" cy="12245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Alternatief #1: Collectieve inkoop van warmtepompen</a:t>
            </a:r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  <p:pic>
        <p:nvPicPr>
          <p:cNvPr id="146" name="Google Shape;146;p11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1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1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1"/>
          <p:cNvSpPr txBox="1"/>
          <p:nvPr/>
        </p:nvSpPr>
        <p:spPr>
          <a:xfrm>
            <a:off x="605060" y="1037928"/>
            <a:ext cx="10729192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Lucht-Water warmtepomp</a:t>
            </a:r>
            <a:endParaRPr/>
          </a:p>
        </p:txBody>
      </p:sp>
      <p:pic>
        <p:nvPicPr>
          <p:cNvPr id="150" name="Google Shape;15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7488" y="3429000"/>
            <a:ext cx="2344080" cy="210277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1"/>
          <p:cNvSpPr txBox="1"/>
          <p:nvPr/>
        </p:nvSpPr>
        <p:spPr>
          <a:xfrm>
            <a:off x="5794832" y="1268759"/>
            <a:ext cx="5787568" cy="47089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Functies: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Verwarming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Koeling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 tapwater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endParaRPr sz="16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Toepassingen</a:t>
            </a:r>
            <a:r>
              <a:rPr lang="nl-NL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Geschikt voor grotere woningen vanaf energielabel B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Geschikt voor vloerverwarming en/of radiatoren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Voordelen</a:t>
            </a:r>
            <a:r>
              <a:rPr lang="nl-NL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Meerdere functies in één apparaat: verwarming, koeling en warm tapwater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Aan te sluiten op 1-fase en 3-fasen netaansluitingen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Geen bouwkundige aanpassingen nodig (één-op-één vervanging van CV-ketel)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Relatief hoog rendement van COP 4-5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Relatief laag aansluitvermogen van 5 kW</a:t>
            </a:r>
            <a:r>
              <a:rPr lang="nl-NL" sz="12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(9kW</a:t>
            </a:r>
            <a:r>
              <a:rPr lang="nl-NL" sz="12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-15kW</a:t>
            </a:r>
            <a:r>
              <a:rPr lang="nl-NL" sz="12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Stuurbaar om pieken te dempen en heeft thermische batterij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Geschikt voor toekomstige aansluiting op (Z)LT-net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ISDE-subsidie is mogelijk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Nadelen</a:t>
            </a:r>
            <a:r>
              <a:rPr lang="nl-NL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Relatief hoge investering rond € 10.000 voor hele woning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Geluidsniveau van ca. 40 dB van buiten unit (fluistertoon)</a:t>
            </a:r>
            <a:endParaRPr/>
          </a:p>
        </p:txBody>
      </p:sp>
      <p:pic>
        <p:nvPicPr>
          <p:cNvPr id="152" name="Google Shape;152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9376" y="1872608"/>
            <a:ext cx="4628902" cy="14353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1"/>
          <p:cNvCxnSpPr/>
          <p:nvPr/>
        </p:nvCxnSpPr>
        <p:spPr>
          <a:xfrm rot="10800000" flipH="1">
            <a:off x="3359696" y="2996952"/>
            <a:ext cx="1008112" cy="108012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Alternatief #1: Collectieve inkoop van warmtepompen</a:t>
            </a:r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  <p:pic>
        <p:nvPicPr>
          <p:cNvPr id="160" name="Google Shape;160;p12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2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2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2"/>
          <p:cNvSpPr txBox="1"/>
          <p:nvPr/>
        </p:nvSpPr>
        <p:spPr>
          <a:xfrm>
            <a:off x="605060" y="1037928"/>
            <a:ext cx="10729192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Ventilatielucht-Water warmtepomp</a:t>
            </a:r>
            <a:endParaRPr/>
          </a:p>
        </p:txBody>
      </p:sp>
      <p:sp>
        <p:nvSpPr>
          <p:cNvPr id="164" name="Google Shape;164;p12"/>
          <p:cNvSpPr txBox="1"/>
          <p:nvPr/>
        </p:nvSpPr>
        <p:spPr>
          <a:xfrm>
            <a:off x="5807968" y="1422968"/>
            <a:ext cx="5854835" cy="47089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Functies: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Verwarming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Koeling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 tapwater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endParaRPr sz="1600" b="1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Toepassingen</a:t>
            </a:r>
            <a:r>
              <a:rPr lang="nl-NL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Geschikt voor grotere woningen vanaf energielabel B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Geschikt voor vloerverwarming en/of radiatoren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Voordelen</a:t>
            </a:r>
            <a:r>
              <a:rPr lang="nl-NL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Meerdere functies in één apparaat: verwarming, koeling en warm tapwater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Aan te sluiten op 1-fase en 3-fasen netaansluitingen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Géén bouwkundige aanpassingen nodig (één-op-één vervanging van CV-ketel)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Relatief hoog rendement van COP 4-5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Relatief </a:t>
            </a:r>
            <a:r>
              <a:rPr lang="nl-NL" sz="12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lage</a:t>
            </a: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aansluitvermogens tussen 4kW</a:t>
            </a:r>
            <a:r>
              <a:rPr lang="nl-NL" sz="1200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 </a:t>
            </a: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6kW</a:t>
            </a:r>
            <a:r>
              <a:rPr lang="nl-NL" sz="1200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Stuurbaar om pieken te dempen en met thermische batterij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Geschikt voor toekomstige aansluiting op (</a:t>
            </a:r>
            <a:r>
              <a:rPr lang="nl-NL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)LT-net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ISDE-subsidie mogelijk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Nadelen</a:t>
            </a:r>
            <a:r>
              <a:rPr lang="nl-NL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Relatief hoge investering rond € 10.000 voor hele woning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Geluidsniveau van ca. 40 dB van buiten unit (fluistertoon)</a:t>
            </a:r>
            <a:endParaRPr dirty="0"/>
          </a:p>
        </p:txBody>
      </p:sp>
      <p:pic>
        <p:nvPicPr>
          <p:cNvPr id="165" name="Google Shape;16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1584" y="3717032"/>
            <a:ext cx="1191911" cy="22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400" y="1802913"/>
            <a:ext cx="3906695" cy="17765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12"/>
          <p:cNvCxnSpPr/>
          <p:nvPr/>
        </p:nvCxnSpPr>
        <p:spPr>
          <a:xfrm rot="10800000" flipH="1">
            <a:off x="3143672" y="3140968"/>
            <a:ext cx="936104" cy="86409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Alternatief #1: Collectieve inkoop van warmtepompen</a:t>
            </a: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  <p:pic>
        <p:nvPicPr>
          <p:cNvPr id="174" name="Google Shape;174;p13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3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3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3"/>
          <p:cNvSpPr txBox="1"/>
          <p:nvPr/>
        </p:nvSpPr>
        <p:spPr>
          <a:xfrm>
            <a:off x="605060" y="1037928"/>
            <a:ext cx="10729192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Water-water warmtepomp</a:t>
            </a:r>
            <a:endParaRPr/>
          </a:p>
        </p:txBody>
      </p:sp>
      <p:sp>
        <p:nvSpPr>
          <p:cNvPr id="178" name="Google Shape;178;p13"/>
          <p:cNvSpPr txBox="1"/>
          <p:nvPr/>
        </p:nvSpPr>
        <p:spPr>
          <a:xfrm>
            <a:off x="5807968" y="1422968"/>
            <a:ext cx="5854835" cy="47705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Functies: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Verwarming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Koeling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 tapwater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endParaRPr sz="16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Toepassingen</a:t>
            </a:r>
            <a:r>
              <a:rPr lang="nl-NL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Geschikt voor grotere woningen vanaf energielabel B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Geschikt voor vloerverwarming en/of radiatoren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Voordelen</a:t>
            </a:r>
            <a:r>
              <a:rPr lang="nl-NL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Meerdere functies in één apparaat: verwarming, koeling en warm tapwater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Aan te sluiten op 1-fase en 3-fasen netaansluitingen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Géén bouwkundige aanpassingen nodig (één-op-één vervanging van CV-ketel)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Relatief hoog rendement van COP 4-5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Aansluitvermogens tussen 6kW</a:t>
            </a:r>
            <a:r>
              <a:rPr lang="nl-NL" sz="12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12kW</a:t>
            </a:r>
            <a:r>
              <a:rPr lang="nl-NL" sz="12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Stuurbaar om pieken te dempen en met thermische batterij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Geschikt voor toekomstige aansluiting op (Z)LT-net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ISDE-subsidie mogelijk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Nadelen</a:t>
            </a:r>
            <a:r>
              <a:rPr lang="nl-NL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Relatief hoge investering rond € 10.000 voor hele woning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zal een </a:t>
            </a:r>
            <a:r>
              <a:rPr lang="nl-NL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warmtebron</a:t>
            </a: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aangelegd moeten worden onder de woning of in de tuin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is een vergunning nodig</a:t>
            </a:r>
            <a:endParaRPr/>
          </a:p>
        </p:txBody>
      </p:sp>
      <p:pic>
        <p:nvPicPr>
          <p:cNvPr id="179" name="Google Shape;17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9736" y="3861048"/>
            <a:ext cx="1008112" cy="171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400" y="1641831"/>
            <a:ext cx="2764229" cy="3501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13"/>
          <p:cNvCxnSpPr/>
          <p:nvPr/>
        </p:nvCxnSpPr>
        <p:spPr>
          <a:xfrm rot="10800000">
            <a:off x="2351584" y="4005064"/>
            <a:ext cx="1584176" cy="711791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0000" dir="5400000" rotWithShape="0">
              <a:srgbClr val="000000">
                <a:alpha val="38039"/>
              </a:srgbClr>
            </a:outerShdw>
          </a:effectLst>
        </p:spPr>
      </p:cxnSp>
      <p:cxnSp>
        <p:nvCxnSpPr>
          <p:cNvPr id="182" name="Google Shape;182;p13"/>
          <p:cNvCxnSpPr/>
          <p:nvPr/>
        </p:nvCxnSpPr>
        <p:spPr>
          <a:xfrm rot="10800000">
            <a:off x="1991544" y="3490651"/>
            <a:ext cx="1944216" cy="122620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0000" dir="5400000" rotWithShape="0">
              <a:srgbClr val="000000">
                <a:alpha val="38039"/>
              </a:srgbClr>
            </a:outerShdw>
          </a:effectLst>
        </p:spPr>
      </p:cxnSp>
      <p:cxnSp>
        <p:nvCxnSpPr>
          <p:cNvPr id="183" name="Google Shape;183;p13"/>
          <p:cNvCxnSpPr/>
          <p:nvPr/>
        </p:nvCxnSpPr>
        <p:spPr>
          <a:xfrm rot="10800000">
            <a:off x="2351584" y="2996952"/>
            <a:ext cx="1584176" cy="171990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0000" dir="5400000" rotWithShape="0">
              <a:srgbClr val="000000">
                <a:alpha val="38039"/>
              </a:srgbClr>
            </a:outerShdw>
          </a:effectLst>
        </p:spPr>
      </p:cxnSp>
      <p:cxnSp>
        <p:nvCxnSpPr>
          <p:cNvPr id="184" name="Google Shape;184;p13"/>
          <p:cNvCxnSpPr/>
          <p:nvPr/>
        </p:nvCxnSpPr>
        <p:spPr>
          <a:xfrm rot="10800000">
            <a:off x="2077514" y="2492896"/>
            <a:ext cx="1858246" cy="2223959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Alternatief #1: Collectieve inkoop van warmtepompen</a:t>
            </a:r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  <p:pic>
        <p:nvPicPr>
          <p:cNvPr id="191" name="Google Shape;191;p14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4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4"/>
          <p:cNvSpPr txBox="1"/>
          <p:nvPr/>
        </p:nvSpPr>
        <p:spPr>
          <a:xfrm>
            <a:off x="605060" y="1037928"/>
            <a:ext cx="10729192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Hybride warmtepomp</a:t>
            </a:r>
            <a:endParaRPr/>
          </a:p>
        </p:txBody>
      </p:sp>
      <p:sp>
        <p:nvSpPr>
          <p:cNvPr id="195" name="Google Shape;195;p14"/>
          <p:cNvSpPr txBox="1"/>
          <p:nvPr/>
        </p:nvSpPr>
        <p:spPr>
          <a:xfrm>
            <a:off x="5807968" y="1422968"/>
            <a:ext cx="5854835" cy="4401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Functies: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Verwarming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Koeling (niet altijd)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 tapwater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endParaRPr sz="16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Toepassingen</a:t>
            </a:r>
            <a:r>
              <a:rPr lang="nl-NL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Geschikt voor grotere woningen vanaf energielabel B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Geschikt voor vloerverwarming en/of radiatoren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Voordelen</a:t>
            </a:r>
            <a:r>
              <a:rPr lang="nl-NL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Meerdere functies in één apparaat: verwarming, koeling en warm tapwater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Aan te sluiten op 1-fase en 3-fasen netaansluitingen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Géén bouwkundige aanpassingen nodig (één-op-één vervanging van CV-ketel)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Gebruikt weinig ruimte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Aansluitvermogens 4kW</a:t>
            </a:r>
            <a:r>
              <a:rPr lang="nl-NL" sz="12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5kW</a:t>
            </a:r>
            <a:r>
              <a:rPr lang="nl-NL" sz="12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Geschikt voor toekomstige aansluiting op (Z)LT-net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Relatief lage (bruto) investering rond € 5.000 voor hele woning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ISDE-subsidie mogelijk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Nadelen</a:t>
            </a:r>
            <a:r>
              <a:rPr lang="nl-NL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Verbruikt nog steeds gas en veroorzaakt nog steeds CO</a:t>
            </a:r>
            <a:r>
              <a:rPr lang="nl-NL" sz="12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uitstoot</a:t>
            </a:r>
            <a:endParaRPr/>
          </a:p>
        </p:txBody>
      </p:sp>
      <p:pic>
        <p:nvPicPr>
          <p:cNvPr id="196" name="Google Shape;196;p14" descr="Wat kost een hybride warmtepomp in 2026?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071" y="1725215"/>
            <a:ext cx="4624887" cy="250514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Alternatief #1: Collectieve inkoop van warmtepompen</a:t>
            </a:r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  <p:pic>
        <p:nvPicPr>
          <p:cNvPr id="203" name="Google Shape;203;p15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5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5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5"/>
          <p:cNvSpPr txBox="1"/>
          <p:nvPr/>
        </p:nvSpPr>
        <p:spPr>
          <a:xfrm>
            <a:off x="605060" y="1037928"/>
            <a:ext cx="10729192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 is realistisch voor de Sieradenbuurt?</a:t>
            </a:r>
            <a:endParaRPr/>
          </a:p>
        </p:txBody>
      </p:sp>
      <p:pic>
        <p:nvPicPr>
          <p:cNvPr id="207" name="Google Shape;2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55640" y="1578038"/>
            <a:ext cx="7198568" cy="40431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8" name="Google Shape;208;p15"/>
          <p:cNvSpPr txBox="1"/>
          <p:nvPr/>
        </p:nvSpPr>
        <p:spPr>
          <a:xfrm>
            <a:off x="881735" y="1947038"/>
            <a:ext cx="1903998" cy="276999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Lucht-water warmtepomp</a:t>
            </a:r>
            <a:endParaRPr/>
          </a:p>
        </p:txBody>
      </p:sp>
      <p:sp>
        <p:nvSpPr>
          <p:cNvPr id="209" name="Google Shape;209;p15"/>
          <p:cNvSpPr txBox="1"/>
          <p:nvPr/>
        </p:nvSpPr>
        <p:spPr>
          <a:xfrm>
            <a:off x="877283" y="2811396"/>
            <a:ext cx="1903998" cy="276999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Lucht-water warmtepomp</a:t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874021" y="3588677"/>
            <a:ext cx="1903998" cy="276999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Lucht-water warmtepomp</a:t>
            </a:r>
            <a:endParaRPr/>
          </a:p>
        </p:txBody>
      </p:sp>
      <p:sp>
        <p:nvSpPr>
          <p:cNvPr id="211" name="Google Shape;211;p15"/>
          <p:cNvSpPr txBox="1"/>
          <p:nvPr/>
        </p:nvSpPr>
        <p:spPr>
          <a:xfrm>
            <a:off x="881735" y="4295117"/>
            <a:ext cx="1903998" cy="276999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Lucht-water warmtepomp</a:t>
            </a:r>
            <a:endParaRPr/>
          </a:p>
        </p:txBody>
      </p:sp>
      <p:sp>
        <p:nvSpPr>
          <p:cNvPr id="212" name="Google Shape;212;p15"/>
          <p:cNvSpPr txBox="1"/>
          <p:nvPr/>
        </p:nvSpPr>
        <p:spPr>
          <a:xfrm>
            <a:off x="833803" y="4613267"/>
            <a:ext cx="1944216" cy="276997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Bodem-water warmtepomp</a:t>
            </a:r>
            <a:endParaRPr/>
          </a:p>
        </p:txBody>
      </p:sp>
      <p:sp>
        <p:nvSpPr>
          <p:cNvPr id="213" name="Google Shape;213;p15"/>
          <p:cNvSpPr txBox="1"/>
          <p:nvPr/>
        </p:nvSpPr>
        <p:spPr>
          <a:xfrm>
            <a:off x="369855" y="2263681"/>
            <a:ext cx="2408164" cy="276997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Ventilatielucht-water warmtepomp</a:t>
            </a:r>
            <a:endParaRPr/>
          </a:p>
        </p:txBody>
      </p:sp>
      <p:sp>
        <p:nvSpPr>
          <p:cNvPr id="214" name="Google Shape;214;p15"/>
          <p:cNvSpPr txBox="1"/>
          <p:nvPr/>
        </p:nvSpPr>
        <p:spPr>
          <a:xfrm>
            <a:off x="833803" y="3112960"/>
            <a:ext cx="1944216" cy="276997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Bodem-water warmtepomp</a:t>
            </a:r>
            <a:endParaRPr/>
          </a:p>
        </p:txBody>
      </p:sp>
      <p:sp>
        <p:nvSpPr>
          <p:cNvPr id="215" name="Google Shape;215;p15"/>
          <p:cNvSpPr txBox="1"/>
          <p:nvPr/>
        </p:nvSpPr>
        <p:spPr>
          <a:xfrm>
            <a:off x="377569" y="3902487"/>
            <a:ext cx="2408164" cy="276997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Ventilatielucht-water warmtepomp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Alternatief #1: Collectieve inkoop van warmtepompen</a:t>
            </a:r>
            <a:endParaRPr/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17</a:t>
            </a:fld>
            <a:endParaRPr/>
          </a:p>
        </p:txBody>
      </p:sp>
      <p:pic>
        <p:nvPicPr>
          <p:cNvPr id="222" name="Google Shape;222;p16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6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6"/>
          <p:cNvSpPr txBox="1"/>
          <p:nvPr/>
        </p:nvSpPr>
        <p:spPr>
          <a:xfrm>
            <a:off x="605060" y="1037928"/>
            <a:ext cx="10729192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 is de praktische impact op de woning?</a:t>
            </a:r>
            <a:endParaRPr/>
          </a:p>
        </p:txBody>
      </p:sp>
      <p:graphicFrame>
        <p:nvGraphicFramePr>
          <p:cNvPr id="226" name="Google Shape;226;p16"/>
          <p:cNvGraphicFramePr/>
          <p:nvPr/>
        </p:nvGraphicFramePr>
        <p:xfrm>
          <a:off x="621474" y="1573293"/>
          <a:ext cx="11163150" cy="4297730"/>
        </p:xfrm>
        <a:graphic>
          <a:graphicData uri="http://schemas.openxmlformats.org/drawingml/2006/table">
            <a:tbl>
              <a:tblPr firstRow="1" bandRow="1">
                <a:noFill/>
                <a:tableStyleId>{5A848BA2-54AA-455C-B6B3-77B472455924}</a:tableStyleId>
              </a:tblPr>
              <a:tblGrid>
                <a:gridCol w="262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l-NL" sz="1400" u="none" strike="noStrike" cap="none"/>
                        <a:t>Typen warmtepompen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l-NL" sz="1400" u="none" strike="noStrike" cap="none"/>
                        <a:t>Praktische impact op woning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l-NL" sz="1400" u="none" strike="noStrike" cap="none"/>
                        <a:t>Mate van impact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l-NL" sz="1400" u="none" strike="noStrike" cap="none"/>
                        <a:t>Geschikt voor (Z)LT-net?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l-NL" sz="1400" u="none" strike="noStrike" cap="none"/>
                        <a:t>Lucht-Lucht warmtepompen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/>
                        <a:t>Lucht unit buiten plaatsen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/>
                        <a:t>Verwarmingsbron (warmtepomp): ruimte nodig in bijkeuken of garage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/>
                        <a:t>Tapwater: elektrische boiler (apart aanschaffen)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/>
                        <a:t>Afgiftesysteem: verwarming via de lucht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strike="noStrike" cap="none"/>
                        <a:t>LAAG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strike="noStrike" cap="none"/>
                        <a:t>NEE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l-NL" sz="1400" u="none" strike="noStrike" cap="none"/>
                        <a:t>Lucht-Water warmtepompen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/>
                        <a:t>Lucht unit buiten plaatsen 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/>
                        <a:t>Verwarmingsbron (warmtepomp): ruimte nodig in bijkeuken of garage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/>
                        <a:t>Tapwater: elektrische boiler/warmtepomp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/>
                        <a:t>Afgiftesysteem: verwarming via radiatoren of vloerverwarming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l-NL" sz="1400" u="none" strike="noStrike" cap="none"/>
                        <a:t>LAAG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l-NL" sz="1400" u="none" strike="noStrike" cap="none"/>
                        <a:t>JA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l-NL" sz="1400" u="none" strike="noStrike" cap="none"/>
                        <a:t>(mono block)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l-NL" sz="1400" u="none" strike="noStrike" cap="none"/>
                        <a:t>Ventilatielucht-water warmtepompen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/>
                        <a:t>Lucht unit binnen plaatsen (ventilatielucht)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/>
                        <a:t>Verwarmingsbron (warmtepomp): ruimte nodig in bijkeuken of garage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/>
                        <a:t>Tapwater: elektrische boiler/warmtepomp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/>
                        <a:t>Afgiftesysteem: verwarming via radiatoren of vloerverwarming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l-NL" sz="1400" u="none" strike="noStrike" cap="none"/>
                        <a:t>LAAG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l-NL" sz="1400" u="none" strike="noStrike" cap="none"/>
                        <a:t>JA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l-NL" sz="1400" u="none" strike="noStrike" cap="none"/>
                        <a:t>Hybride warmtepompen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/>
                        <a:t>Lucht-water warmtepomp komt het meeste voor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/>
                        <a:t>Verwarmingsbron (warmtepomp): ruimte nodig in bijkeuken of garage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/>
                        <a:t>Tapwater: elektrische boiler/warmtepomp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/>
                        <a:t>Afgiftesysteem: verwarming via radiatoren of vloerverwarming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l-NL" sz="1400" u="none" strike="noStrike" cap="none"/>
                        <a:t>LAAG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l-NL" sz="1400" u="none" strike="noStrike" cap="none"/>
                        <a:t>MINDER GESCHIKT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Alternatief #1: Collectieve inkoop van warmtepompen</a:t>
            </a:r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18</a:t>
            </a:fld>
            <a:endParaRPr/>
          </a:p>
        </p:txBody>
      </p:sp>
      <p:pic>
        <p:nvPicPr>
          <p:cNvPr id="233" name="Google Shape;233;p17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7"/>
          <p:cNvSpPr txBox="1"/>
          <p:nvPr/>
        </p:nvSpPr>
        <p:spPr>
          <a:xfrm>
            <a:off x="605060" y="1037928"/>
            <a:ext cx="10729192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 zijn ongeveer de investering en jaarlijkse kosten?</a:t>
            </a:r>
            <a:endParaRPr/>
          </a:p>
        </p:txBody>
      </p:sp>
      <p:graphicFrame>
        <p:nvGraphicFramePr>
          <p:cNvPr id="237" name="Google Shape;237;p17"/>
          <p:cNvGraphicFramePr/>
          <p:nvPr/>
        </p:nvGraphicFramePr>
        <p:xfrm>
          <a:off x="605060" y="1756002"/>
          <a:ext cx="9359000" cy="2123490"/>
        </p:xfrm>
        <a:graphic>
          <a:graphicData uri="http://schemas.openxmlformats.org/drawingml/2006/table">
            <a:tbl>
              <a:tblPr firstRow="1" bandRow="1">
                <a:noFill/>
                <a:tableStyleId>{5A848BA2-54AA-455C-B6B3-77B472455924}</a:tableStyleId>
              </a:tblPr>
              <a:tblGrid>
                <a:gridCol w="122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2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Leveranciers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Type warmtepomp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Vrijstaande woning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Appartement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Twee-onder-één-kap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Kleine geschakelde woning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Qvantum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Lucht-water warmtepomp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€ 9.700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€ 10.250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€ 9.700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€ 10.250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Qvantum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Water-water warmtepomp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€ 10.750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€ 10.750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€ 10.750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€ 10.750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Nefit-Bosch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Lucht-water warmtepomp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€ 12.000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€ 8.000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€ 10.000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€ 7.500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Nefit-Bosch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Water-water warmtepomp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€ 27.500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€ 15.000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€ 15.000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l-NL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€ 25.000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73E0770F-C2D7-5473-7D2A-6A89EE58CC5C}"/>
              </a:ext>
            </a:extLst>
          </p:cNvPr>
          <p:cNvSpPr txBox="1"/>
          <p:nvPr/>
        </p:nvSpPr>
        <p:spPr>
          <a:xfrm>
            <a:off x="549198" y="3949832"/>
            <a:ext cx="11093604" cy="2354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buSzPts val="1050"/>
            </a:pPr>
            <a:r>
              <a:rPr lang="nl-NL" sz="1050" b="1" u="sng" dirty="0"/>
              <a:t>Opmerkingen:</a:t>
            </a:r>
            <a:endParaRPr lang="nl-NL" sz="1050" dirty="0"/>
          </a:p>
          <a:p>
            <a:pPr marL="285750" lvl="0" indent="-285750">
              <a:buSzPts val="1050"/>
              <a:buFont typeface="Arial"/>
              <a:buChar char="•"/>
            </a:pPr>
            <a:r>
              <a:rPr lang="nl-NL" sz="1050" dirty="0"/>
              <a:t>Alle warmtepompen zijn voorzien van elektrische boilervat voor warm tapwater, verwarming en koeling.</a:t>
            </a:r>
          </a:p>
          <a:p>
            <a:pPr marL="285750" lvl="0" indent="-285750">
              <a:buSzPts val="1050"/>
              <a:buFont typeface="Arial"/>
              <a:buChar char="•"/>
            </a:pPr>
            <a:r>
              <a:rPr lang="nl-NL" sz="1050" dirty="0"/>
              <a:t>Alle warmtepompen kunnen aangesloten worden op 3-fasen èn 1-fase meterkasten. </a:t>
            </a:r>
          </a:p>
          <a:p>
            <a:pPr marL="285750" lvl="0" indent="-285750">
              <a:buSzPts val="1050"/>
              <a:buFont typeface="Arial"/>
              <a:buChar char="•"/>
            </a:pPr>
            <a:r>
              <a:rPr lang="nl-NL" sz="1050" dirty="0"/>
              <a:t>De </a:t>
            </a:r>
            <a:r>
              <a:rPr lang="nl-NL" sz="1050" dirty="0" err="1"/>
              <a:t>Qvantum</a:t>
            </a:r>
            <a:r>
              <a:rPr lang="nl-NL" sz="1050" dirty="0"/>
              <a:t> warmtepompen (lucht-water en water-water) zijn geschikt voor een toekomstige aansluiting op een (</a:t>
            </a:r>
            <a:r>
              <a:rPr lang="nl-NL" sz="1050" dirty="0" err="1"/>
              <a:t>Z</a:t>
            </a:r>
            <a:r>
              <a:rPr lang="nl-NL" sz="1050" dirty="0"/>
              <a:t>)LT-net.</a:t>
            </a:r>
          </a:p>
          <a:p>
            <a:pPr marL="285750" lvl="0" indent="-285750">
              <a:buSzPts val="1050"/>
              <a:buFont typeface="Arial"/>
              <a:buChar char="•"/>
            </a:pPr>
            <a:r>
              <a:rPr lang="nl-NL" sz="1050" dirty="0"/>
              <a:t>Dit zijn netto investeringsbedragen inclusief ISDE+ subsidies. </a:t>
            </a:r>
          </a:p>
          <a:p>
            <a:pPr marL="285750" lvl="0" indent="-285750">
              <a:buSzPts val="1050"/>
              <a:buFont typeface="Arial"/>
              <a:buChar char="•"/>
            </a:pPr>
            <a:r>
              <a:rPr lang="nl-NL" sz="1050" dirty="0"/>
              <a:t>Meer informatie over </a:t>
            </a:r>
            <a:r>
              <a:rPr lang="nl-NL" sz="1050" dirty="0" err="1"/>
              <a:t>Qvantum</a:t>
            </a:r>
            <a:r>
              <a:rPr lang="nl-NL" sz="1050" dirty="0"/>
              <a:t> lucht-water warmtepompen: </a:t>
            </a:r>
            <a:r>
              <a:rPr lang="nl-NL" sz="1050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https://tinyurl.com/4nvsybts</a:t>
            </a:r>
            <a:r>
              <a:rPr lang="nl-NL" sz="1050" dirty="0"/>
              <a:t> </a:t>
            </a:r>
          </a:p>
          <a:p>
            <a:pPr marL="285750" lvl="0" indent="-285750">
              <a:buSzPts val="1050"/>
              <a:buFont typeface="Arial"/>
              <a:buChar char="•"/>
            </a:pPr>
            <a:r>
              <a:rPr lang="nl-NL" sz="1050" dirty="0"/>
              <a:t>Meer informatie over </a:t>
            </a:r>
            <a:r>
              <a:rPr lang="nl-NL" sz="1050" dirty="0" err="1"/>
              <a:t>Qvantum</a:t>
            </a:r>
            <a:r>
              <a:rPr lang="nl-NL" sz="1050" dirty="0"/>
              <a:t> ventilatielucht-water warmtepompen: </a:t>
            </a:r>
            <a:r>
              <a:rPr lang="nl-NL" sz="1050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https://tinyurl.com/mv9bsbf4</a:t>
            </a:r>
            <a:r>
              <a:rPr lang="nl-NL" sz="1050" dirty="0"/>
              <a:t> </a:t>
            </a:r>
          </a:p>
          <a:p>
            <a:pPr marL="285750" lvl="0" indent="-285750">
              <a:buSzPts val="1050"/>
              <a:buFont typeface="Arial"/>
              <a:buChar char="•"/>
            </a:pPr>
            <a:r>
              <a:rPr lang="nl-NL" sz="1050" dirty="0"/>
              <a:t>Meer informatie over </a:t>
            </a:r>
            <a:r>
              <a:rPr lang="nl-NL" sz="1050" dirty="0" err="1"/>
              <a:t>Qvantum</a:t>
            </a:r>
            <a:r>
              <a:rPr lang="nl-NL" sz="1050" dirty="0"/>
              <a:t> water-water warmtepompen: </a:t>
            </a:r>
            <a:r>
              <a:rPr lang="nl-NL" sz="1050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https://tinyurl.com/rz7rery6</a:t>
            </a:r>
            <a:r>
              <a:rPr lang="nl-NL" sz="1050" dirty="0"/>
              <a:t> </a:t>
            </a:r>
          </a:p>
          <a:p>
            <a:pPr marL="285750" lvl="0" indent="-285750">
              <a:buSzPts val="1050"/>
              <a:buFont typeface="Arial"/>
              <a:buChar char="•"/>
            </a:pPr>
            <a:r>
              <a:rPr lang="nl-NL" sz="1050" dirty="0"/>
              <a:t>Meer informatie over Nefit-Bosch lucht-water warmtepompen: </a:t>
            </a:r>
            <a:r>
              <a:rPr lang="nl-NL" sz="1050" u="sng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https://www.nefit-bosch.nl/producten/warmtepompen/all-electric-warmtepompen/</a:t>
            </a:r>
            <a:r>
              <a:rPr lang="nl-NL" sz="1050" dirty="0"/>
              <a:t> </a:t>
            </a:r>
          </a:p>
          <a:p>
            <a:pPr marL="285750" lvl="0" indent="-285750">
              <a:buSzPts val="1050"/>
              <a:buFont typeface="Arial"/>
              <a:buChar char="•"/>
            </a:pPr>
            <a:r>
              <a:rPr lang="nl-NL" sz="1050" dirty="0"/>
              <a:t>Meer informatie over Nefit-Bosch water-water warmtepompen: </a:t>
            </a:r>
            <a:r>
              <a:rPr lang="nl-NL" sz="1050" u="sng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https://www.nefit-bosch.nl/ocs/compress-7800i-lw-m-f-21071386-p/</a:t>
            </a:r>
            <a:r>
              <a:rPr lang="nl-NL" sz="1050" dirty="0"/>
              <a:t> </a:t>
            </a:r>
          </a:p>
          <a:p>
            <a:pPr marL="285750" lvl="0" indent="-285750">
              <a:buSzPts val="1050"/>
              <a:buFont typeface="Arial"/>
              <a:buChar char="•"/>
            </a:pPr>
            <a:r>
              <a:rPr lang="nl-NL" sz="1050" dirty="0"/>
              <a:t>Voordat je een </a:t>
            </a:r>
            <a:r>
              <a:rPr lang="nl-NL" sz="1050" dirty="0" err="1"/>
              <a:t>defitieve</a:t>
            </a:r>
            <a:r>
              <a:rPr lang="nl-NL" sz="1050" dirty="0"/>
              <a:t> keuze maakt voor een bepaald type warmtepomp, gelieve dan zelf eerst een offerte op te vragen bij bijvoorbeeld </a:t>
            </a:r>
            <a:r>
              <a:rPr lang="nl-NL" sz="1050" dirty="0" err="1"/>
              <a:t>Qvantum</a:t>
            </a:r>
            <a:r>
              <a:rPr lang="nl-NL" sz="1050" dirty="0"/>
              <a:t> of Next </a:t>
            </a:r>
            <a:r>
              <a:rPr lang="nl-NL" sz="1050" dirty="0" err="1"/>
              <a:t>Generation</a:t>
            </a:r>
            <a:r>
              <a:rPr lang="nl-NL" sz="1050" dirty="0"/>
              <a:t> Woning (Nefit-Bosch).</a:t>
            </a:r>
          </a:p>
          <a:p>
            <a:pPr marL="285750" lvl="0" indent="-285750">
              <a:buSzPts val="1050"/>
              <a:buFont typeface="Arial"/>
              <a:buChar char="•"/>
            </a:pPr>
            <a:r>
              <a:rPr lang="nl-NL" sz="1050" dirty="0"/>
              <a:t>Overigens hebben we </a:t>
            </a:r>
            <a:r>
              <a:rPr lang="nl-NL" sz="1050" u="sng" dirty="0"/>
              <a:t>geen</a:t>
            </a:r>
            <a:r>
              <a:rPr lang="nl-NL" sz="1050" dirty="0"/>
              <a:t> offertes opgevraagd voor thuisbatterijen, inductiekookplaten en laadpalen. Sommige van deze producten heb je ook nodig om echt 100% all-electric te worden.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Alternatief #1: Collectieve inkoop van warmtepompen</a:t>
            </a:r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19</a:t>
            </a:fld>
            <a:endParaRPr/>
          </a:p>
        </p:txBody>
      </p:sp>
      <p:pic>
        <p:nvPicPr>
          <p:cNvPr id="245" name="Google Shape;245;p18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8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8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8"/>
          <p:cNvSpPr txBox="1"/>
          <p:nvPr/>
        </p:nvSpPr>
        <p:spPr>
          <a:xfrm>
            <a:off x="605060" y="1037928"/>
            <a:ext cx="10729192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Welk effect heeft dit op netcongestie en vice versa?</a:t>
            </a:r>
            <a:endParaRPr/>
          </a:p>
        </p:txBody>
      </p:sp>
      <p:sp>
        <p:nvSpPr>
          <p:cNvPr id="249" name="Google Shape;249;p18"/>
          <p:cNvSpPr txBox="1"/>
          <p:nvPr/>
        </p:nvSpPr>
        <p:spPr>
          <a:xfrm>
            <a:off x="605060" y="1725215"/>
            <a:ext cx="10972800" cy="28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Warmtepompen hebben een </a:t>
            </a:r>
            <a:r>
              <a:rPr lang="nl-NL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negatief effect </a:t>
            </a:r>
            <a:r>
              <a:rPr lang="nl-NL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 netcongestie als ze massaal ingeschakeld worden in de zomer of de winter.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Grootste pieken worden veroorzaakt door verwarmen van </a:t>
            </a:r>
            <a:r>
              <a:rPr lang="nl-NL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tapwater</a:t>
            </a:r>
            <a:r>
              <a:rPr lang="nl-NL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Deze pieken kunnen </a:t>
            </a:r>
            <a:r>
              <a:rPr lang="nl-NL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gedempt</a:t>
            </a:r>
            <a:r>
              <a:rPr lang="nl-NL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zelfs </a:t>
            </a:r>
            <a:r>
              <a:rPr lang="nl-NL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voorkomen</a:t>
            </a:r>
            <a:r>
              <a:rPr lang="nl-NL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worden met een thuisbatterij en/of een slim gestuurde balanswijk (smart </a:t>
            </a:r>
            <a:r>
              <a:rPr lang="nl-NL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grid</a:t>
            </a:r>
            <a:r>
              <a:rPr lang="nl-NL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Omgekeerd is het nu </a:t>
            </a:r>
            <a:r>
              <a:rPr lang="nl-NL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onmogelijk</a:t>
            </a:r>
            <a:r>
              <a:rPr lang="nl-NL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om ‘zwaardere’ warmtepompen aan te sluiten op het net. Liander geeft namelijk (2-4 jaar) géén verzwaring van je netaansluiting.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 betekent dus dat je met een </a:t>
            </a:r>
            <a:r>
              <a:rPr lang="nl-NL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bestaande 1-fase of 3-fasen </a:t>
            </a:r>
            <a:r>
              <a:rPr lang="nl-NL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aansluiting de juiste warmtepomp moet aanschaffen. En die zijn er gelukkig wel!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 txBox="1">
            <a:spLocks noGrp="1"/>
          </p:cNvSpPr>
          <p:nvPr>
            <p:ph type="title"/>
          </p:nvPr>
        </p:nvSpPr>
        <p:spPr>
          <a:xfrm>
            <a:off x="609600" y="196949"/>
            <a:ext cx="10972800" cy="59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Programma </a:t>
            </a:r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  <p:pic>
        <p:nvPicPr>
          <p:cNvPr id="42" name="Google Shape;42;p2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8328" y="274638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0139" y="380467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8516" y="302782"/>
            <a:ext cx="868757" cy="4141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" name="Google Shape;45;p2"/>
          <p:cNvGraphicFramePr/>
          <p:nvPr>
            <p:extLst>
              <p:ext uri="{D42A27DB-BD31-4B8C-83A1-F6EECF244321}">
                <p14:modId xmlns:p14="http://schemas.microsoft.com/office/powerpoint/2010/main" val="2347783063"/>
              </p:ext>
            </p:extLst>
          </p:nvPr>
        </p:nvGraphicFramePr>
        <p:xfrm>
          <a:off x="708079" y="950165"/>
          <a:ext cx="9012075" cy="5669360"/>
        </p:xfrm>
        <a:graphic>
          <a:graphicData uri="http://schemas.openxmlformats.org/drawingml/2006/table">
            <a:tbl>
              <a:tblPr firstRow="1" bandRow="1">
                <a:noFill/>
                <a:tableStyleId>{4E475BBC-96D0-4A87-980B-DA5AD3A0E231}</a:tableStyleId>
              </a:tblPr>
              <a:tblGrid>
                <a:gridCol w="51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1.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nl-NL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Inloop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19:30-20:00 uur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2.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nl-NL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Procesaanpak verduurzaming Sieradenbuurt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20:00-20:10 uur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3.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nl-NL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Stap 1: Voorlopig beeld BWW-app: 110 deelnemers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20:10-20:20 uur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4.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nl-NL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Stap 2: Alternatieven voor een aardgasvrije Sieradenbuurt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20:20-20:25 uur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5.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nl-NL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Alternatief #1: </a:t>
                      </a:r>
                      <a:r>
                        <a:rPr lang="nl-NL" sz="1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r>
                        <a:rPr lang="nl-NL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armtepompen</a:t>
                      </a:r>
                      <a:endParaRPr dirty="0"/>
                    </a:p>
                    <a:p>
                      <a:pPr marL="2857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Hoe werkt het?</a:t>
                      </a:r>
                      <a:endParaRPr dirty="0"/>
                    </a:p>
                    <a:p>
                      <a:pPr marL="2857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Welke typen zijn er?</a:t>
                      </a:r>
                      <a:endParaRPr dirty="0"/>
                    </a:p>
                    <a:p>
                      <a:pPr marL="2857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Wat is realistisch voor de Sieradenbuurt?</a:t>
                      </a:r>
                      <a:endParaRPr dirty="0"/>
                    </a:p>
                    <a:p>
                      <a:pPr marL="2857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Wat is de praktische impact op de woning?</a:t>
                      </a:r>
                      <a:endParaRPr dirty="0"/>
                    </a:p>
                    <a:p>
                      <a:pPr marL="2857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Wat zijn ongeveer de investering en jaarlijkse kosten?</a:t>
                      </a:r>
                      <a:endParaRPr dirty="0"/>
                    </a:p>
                    <a:p>
                      <a:pPr marL="2857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Welke impact heeft dit op netcongestie en </a:t>
                      </a:r>
                      <a:r>
                        <a:rPr lang="nl-NL" sz="14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vice</a:t>
                      </a:r>
                      <a:r>
                        <a:rPr lang="nl-NL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versa?</a:t>
                      </a:r>
                      <a:endParaRPr dirty="0"/>
                    </a:p>
                    <a:p>
                      <a:pPr marL="2857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Voorbeeldprojecten</a:t>
                      </a:r>
                      <a:endParaRPr dirty="0"/>
                    </a:p>
                    <a:p>
                      <a:pPr marL="2857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Hoe past dit op de behoeften van bewoners?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•"/>
                      </a:pPr>
                      <a:r>
                        <a:rPr lang="nl-NL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Is er behoefte aan collectieve inkoop?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Financieringsmogelijkheden</a:t>
                      </a:r>
                    </a:p>
                    <a:p>
                      <a:pPr marL="2857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Praktijkcase in de Sieradenbuurt: Jos woont al aardgasvrij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20:25-20:45 uur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6.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nl-NL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PAUZE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20:45-20:55 uur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7.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nl-NL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Workshop van leveranciers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Qvantum</a:t>
                      </a:r>
                      <a:r>
                        <a:rPr lang="nl-NL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: Sebastiaan Rietveld (Business Development Manager)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nl-NL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Newton Energy Solutions: Paul Bijvoet (Business Development Manager) 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 dirty="0"/>
                        <a:t>20:55-21:45 uur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/>
                        <a:t>8.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nl-NL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Afsluiting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nl-NL" sz="1600" u="none" strike="noStrike" cap="none" dirty="0"/>
                        <a:t>22:00 uur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Alternatief #1: Collectieve inkoop van warmtepompen</a:t>
            </a:r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20</a:t>
            </a:fld>
            <a:endParaRPr/>
          </a:p>
        </p:txBody>
      </p:sp>
      <p:pic>
        <p:nvPicPr>
          <p:cNvPr id="256" name="Google Shape;256;p19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9"/>
          <p:cNvSpPr txBox="1"/>
          <p:nvPr/>
        </p:nvSpPr>
        <p:spPr>
          <a:xfrm>
            <a:off x="605060" y="1037928"/>
            <a:ext cx="10729192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Voorbeeldprojecten</a:t>
            </a:r>
            <a:endParaRPr/>
          </a:p>
        </p:txBody>
      </p:sp>
      <p:sp>
        <p:nvSpPr>
          <p:cNvPr id="260" name="Google Shape;260;p19"/>
          <p:cNvSpPr txBox="1"/>
          <p:nvPr/>
        </p:nvSpPr>
        <p:spPr>
          <a:xfrm>
            <a:off x="637605" y="1802913"/>
            <a:ext cx="10729192" cy="83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Peter Rottiers</a:t>
            </a:r>
            <a:r>
              <a:rPr lang="nl-N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Braceletstraat 3: Heeft een lucht-water warmtepomp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Jos Elsgeest</a:t>
            </a: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Parureweg 5: Heeft een lucht-water warmtepomp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Alternatief #1: Collectieve inkoop van warmtepompen</a:t>
            </a:r>
            <a:endParaRPr/>
          </a:p>
        </p:txBody>
      </p:sp>
      <p:sp>
        <p:nvSpPr>
          <p:cNvPr id="266" name="Google Shape;266;p20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21</a:t>
            </a:fld>
            <a:endParaRPr/>
          </a:p>
        </p:txBody>
      </p:sp>
      <p:pic>
        <p:nvPicPr>
          <p:cNvPr id="267" name="Google Shape;267;p20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0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0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0"/>
          <p:cNvSpPr txBox="1"/>
          <p:nvPr/>
        </p:nvSpPr>
        <p:spPr>
          <a:xfrm>
            <a:off x="605060" y="1037928"/>
            <a:ext cx="10729192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Past deze oplossing op jullie behoefte?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1" name="Google Shape;271;p20"/>
          <p:cNvGraphicFramePr/>
          <p:nvPr/>
        </p:nvGraphicFramePr>
        <p:xfrm>
          <a:off x="695400" y="1648727"/>
          <a:ext cx="10566825" cy="3815140"/>
        </p:xfrm>
        <a:graphic>
          <a:graphicData uri="http://schemas.openxmlformats.org/drawingml/2006/table">
            <a:tbl>
              <a:tblPr firstRow="1" bandRow="1">
                <a:noFill/>
                <a:tableStyleId>{5A848BA2-54AA-455C-B6B3-77B472455924}</a:tableStyleId>
              </a:tblPr>
              <a:tblGrid>
                <a:gridCol w="244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l-NL" sz="1400" u="none" strike="noStrike" cap="none"/>
                        <a:t>BWW-app criteria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Score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Opmerkingen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AutoNum type="arabicPeriod"/>
                      </a:pPr>
                      <a:r>
                        <a:rPr lang="nl-NL" sz="1400" u="none" strike="noStrike" cap="none"/>
                        <a:t>Comfort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4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nl-NL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+++++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Een warmtepomp geeft veel comfort, </a:t>
                      </a:r>
                      <a:r>
                        <a:rPr lang="nl-NL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MITS</a:t>
                      </a:r>
                      <a:r>
                        <a:rPr lang="nl-N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de woning goed genoeg geïsoleerd is. De woningen in de Sieradenbuurt hebben minimaal energielabel B (prima geschikt voor een warmtepomp).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AutoNum type="arabicPeriod" startAt="2"/>
                      </a:pPr>
                      <a:r>
                        <a:rPr lang="nl-NL" sz="1400" u="none" strike="noStrike" cap="none"/>
                        <a:t>Jaarlasten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nl-NL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+++++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Een warmtepomp heeft relatief </a:t>
                      </a:r>
                      <a:r>
                        <a:rPr lang="nl-NL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lage</a:t>
                      </a:r>
                      <a:r>
                        <a:rPr lang="nl-N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jaarlasten, zeker als je zonnepanelen neemt voor de productie van je eigen elektriciteit.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AutoNum type="arabicPeriod" startAt="3"/>
                      </a:pPr>
                      <a:r>
                        <a:rPr lang="nl-NL" sz="1400" u="none" strike="noStrike" cap="none"/>
                        <a:t>Investering (v/e nieuwe oplossing)</a:t>
                      </a:r>
                      <a:endParaRPr/>
                    </a:p>
                    <a:p>
                      <a:pPr marL="3429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nl-NL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++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 investering van een warmtepomp is </a:t>
                      </a:r>
                      <a:r>
                        <a:rPr lang="nl-NL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fors</a:t>
                      </a:r>
                      <a:r>
                        <a:rPr lang="nl-N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te noemen met gemiddeld € 10.000. Echter, deze investering zou je uit de overwaarde van je woning kunnen financieren (energielabel, dus waarde van je woning neemt toe). Ook bieden banken aantrekkelijke leningen hiervoor.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AutoNum type="arabicPeriod" startAt="4"/>
                      </a:pPr>
                      <a:r>
                        <a:rPr lang="nl-NL" sz="1400" u="none" strike="noStrike" cap="none"/>
                        <a:t>Onafhankelijkheid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4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nl-NL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++++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Een warmtepomp maakt jezelf wel </a:t>
                      </a:r>
                      <a:r>
                        <a:rPr lang="nl-NL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onafhankelijk(er) </a:t>
                      </a:r>
                      <a:r>
                        <a:rPr lang="nl-N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van je energieleverancier. Als je zelf elektriciteit opwekt met zonnepanelen, dan ben je eigenlijk al bijna 100% onafhankelijk van je energieleverancier.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AutoNum type="arabicPeriod" startAt="5"/>
                      </a:pPr>
                      <a:r>
                        <a:rPr lang="nl-NL" sz="1400" u="none" strike="noStrike" cap="none"/>
                        <a:t>Energielasten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4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nl-NL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+++++</a:t>
                      </a:r>
                      <a:endParaRPr sz="14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Een warmtepomp geeft relatief </a:t>
                      </a:r>
                      <a:r>
                        <a:rPr lang="nl-NL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lage</a:t>
                      </a:r>
                      <a:r>
                        <a:rPr lang="nl-N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energielasten. Je hebt in ieder geval géén kosten meer voor gasverbruik.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2" name="Google Shape;272;p20"/>
          <p:cNvSpPr txBox="1"/>
          <p:nvPr/>
        </p:nvSpPr>
        <p:spPr>
          <a:xfrm>
            <a:off x="3584556" y="5733256"/>
            <a:ext cx="5022888" cy="36933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nl-NL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Hoe meer kruisjes, hoe beter de score!!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Alternatief #1: Collectieve inkoop van warmtepompen</a:t>
            </a:r>
            <a:endParaRPr/>
          </a:p>
        </p:txBody>
      </p:sp>
      <p:sp>
        <p:nvSpPr>
          <p:cNvPr id="278" name="Google Shape;278;p21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22</a:t>
            </a:fld>
            <a:endParaRPr/>
          </a:p>
        </p:txBody>
      </p:sp>
      <p:pic>
        <p:nvPicPr>
          <p:cNvPr id="279" name="Google Shape;279;p21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1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1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1"/>
          <p:cNvSpPr txBox="1"/>
          <p:nvPr/>
        </p:nvSpPr>
        <p:spPr>
          <a:xfrm>
            <a:off x="605060" y="1037928"/>
            <a:ext cx="10729192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Financieringsmogelijkheden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FE13466-2154-23AB-74D7-633301B199D0}"/>
              </a:ext>
            </a:extLst>
          </p:cNvPr>
          <p:cNvSpPr txBox="1"/>
          <p:nvPr/>
        </p:nvSpPr>
        <p:spPr>
          <a:xfrm>
            <a:off x="707010" y="1499591"/>
            <a:ext cx="11151910" cy="4190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u="sng" noProof="0" dirty="0"/>
              <a:t>Overwaarde van je woning</a:t>
            </a:r>
            <a:r>
              <a:rPr lang="nl-NL" sz="2000" noProof="0" dirty="0"/>
              <a:t>: vraag je eigen bank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u="sng" noProof="0" dirty="0"/>
              <a:t>Groene hypotheek</a:t>
            </a:r>
            <a:r>
              <a:rPr lang="nl-NL" sz="2000" noProof="0" dirty="0"/>
              <a:t>: alleen interessant voor </a:t>
            </a:r>
            <a:r>
              <a:rPr lang="nl-NL" sz="2000" u="sng" noProof="0" dirty="0"/>
              <a:t>nieuwbouw</a:t>
            </a:r>
            <a:r>
              <a:rPr lang="nl-NL" sz="2000" noProof="0" dirty="0"/>
              <a:t>woningen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u="sng" dirty="0"/>
              <a:t>Nationaal warmtefonds</a:t>
            </a:r>
            <a:r>
              <a:rPr lang="nl-NL" sz="2000" dirty="0"/>
              <a:t>: </a:t>
            </a:r>
            <a:r>
              <a:rPr lang="nl-NL" sz="2000" dirty="0">
                <a:hlinkClick r:id="rId6"/>
              </a:rPr>
              <a:t>https://www.warmtefonds.nl/</a:t>
            </a:r>
            <a:r>
              <a:rPr lang="nl-NL" sz="2000" dirty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u="sng" noProof="0" dirty="0"/>
              <a:t>Duurzaamheidslening via </a:t>
            </a:r>
            <a:r>
              <a:rPr lang="nl-NL" sz="2000" b="1" u="sng" noProof="0" dirty="0" err="1"/>
              <a:t>SVn</a:t>
            </a:r>
            <a:r>
              <a:rPr lang="nl-NL" sz="2000" b="1" u="sng" noProof="0" dirty="0"/>
              <a:t>/Gemeente</a:t>
            </a:r>
            <a:r>
              <a:rPr lang="nl-NL" sz="2000" dirty="0"/>
              <a:t>: </a:t>
            </a:r>
            <a:r>
              <a:rPr lang="nl-NL" sz="2000" dirty="0">
                <a:hlinkClick r:id="rId7"/>
              </a:rPr>
              <a:t>https://www.almere.nl/energie/isoleren/lening-voor-duurzaam-wonen-in-almere</a:t>
            </a:r>
            <a:r>
              <a:rPr lang="nl-NL" sz="2000" dirty="0"/>
              <a:t>  </a:t>
            </a:r>
            <a:endParaRPr lang="nl-NL" sz="2000" noProof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u="sng" noProof="0" dirty="0"/>
              <a:t>Groene leningen (bijv. Rabobank</a:t>
            </a:r>
            <a:r>
              <a:rPr lang="nl-NL" sz="2000" b="1" u="sng" dirty="0"/>
              <a:t>)</a:t>
            </a:r>
            <a:r>
              <a:rPr lang="nl-NL" sz="2000" dirty="0"/>
              <a:t>: </a:t>
            </a:r>
            <a:r>
              <a:rPr lang="nl-NL" sz="2000" dirty="0">
                <a:hlinkClick r:id="rId8"/>
              </a:rPr>
              <a:t>https://www.rabobank.nl/particulieren/geld-lenen</a:t>
            </a:r>
            <a:r>
              <a:rPr lang="nl-NL" sz="2000" dirty="0"/>
              <a:t>  </a:t>
            </a:r>
            <a:endParaRPr lang="nl-NL" sz="2000" noProof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u="sng" dirty="0"/>
              <a:t>Leasen of huren</a:t>
            </a:r>
            <a:r>
              <a:rPr lang="nl-NL" sz="2000" dirty="0"/>
              <a:t>: via Zon-X, Zonneplan of 1Komma5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u="sng" noProof="0" dirty="0"/>
              <a:t>ISDE subsidies</a:t>
            </a:r>
            <a:r>
              <a:rPr lang="nl-NL" sz="2000" dirty="0"/>
              <a:t>: </a:t>
            </a:r>
            <a:r>
              <a:rPr lang="nl-NL" sz="2000" dirty="0">
                <a:hlinkClick r:id="rId9"/>
              </a:rPr>
              <a:t>https://www.rvo.nl/subsidies-financiering/isde/woningeigenaren/warmtepomp#isde-aanvragen%3A-warmtepomp</a:t>
            </a:r>
            <a:r>
              <a:rPr lang="nl-NL" sz="2000" dirty="0"/>
              <a:t>  </a:t>
            </a:r>
            <a:endParaRPr lang="nl-NL" sz="2000" noProof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9A952-8F02-B0FA-A240-F161DB73F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437BB-B0E7-7C99-1B4E-966AC546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/>
          <a:lstStyle/>
          <a:p>
            <a:r>
              <a:rPr lang="nl-NL" sz="4000" b="1" noProof="0" dirty="0"/>
              <a:t>Vragen?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76EC61-9B58-8D01-0ACB-0777035BC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F51B0-3725-F645-8721-34B67281C9D0}" type="slidenum">
              <a:rPr lang="nl-NL" noProof="0" smtClean="0"/>
              <a:pPr>
                <a:defRPr/>
              </a:pPr>
              <a:t>23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5896074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>
          <a:extLst>
            <a:ext uri="{FF2B5EF4-FFF2-40B4-BE49-F238E27FC236}">
              <a16:creationId xmlns:a16="http://schemas.microsoft.com/office/drawing/2014/main" id="{13E1340D-2B62-0B89-84C4-9219EC4E5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>
            <a:extLst>
              <a:ext uri="{FF2B5EF4-FFF2-40B4-BE49-F238E27FC236}">
                <a16:creationId xmlns:a16="http://schemas.microsoft.com/office/drawing/2014/main" id="{C3EA0DB5-68CD-FF8F-0976-D7A8D908B2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88640"/>
            <a:ext cx="10972800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Jos woont al aardgasvrij</a:t>
            </a:r>
            <a:endParaRPr dirty="0"/>
          </a:p>
        </p:txBody>
      </p:sp>
      <p:sp>
        <p:nvSpPr>
          <p:cNvPr id="298" name="Google Shape;298;p23">
            <a:extLst>
              <a:ext uri="{FF2B5EF4-FFF2-40B4-BE49-F238E27FC236}">
                <a16:creationId xmlns:a16="http://schemas.microsoft.com/office/drawing/2014/main" id="{D289C3E3-05A3-F2D1-177E-CB772DEF4D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24</a:t>
            </a:fld>
            <a:endParaRPr/>
          </a:p>
        </p:txBody>
      </p:sp>
      <p:pic>
        <p:nvPicPr>
          <p:cNvPr id="299" name="Google Shape;299;p23" descr="logo-rabobank - Dementietafel">
            <a:extLst>
              <a:ext uri="{FF2B5EF4-FFF2-40B4-BE49-F238E27FC236}">
                <a16:creationId xmlns:a16="http://schemas.microsoft.com/office/drawing/2014/main" id="{45430EFB-475F-25F8-B312-6AFB226F0D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8328" y="274638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3" descr="Gemeente-Almere-Logo - BRAND The Urban Agency">
            <a:extLst>
              <a:ext uri="{FF2B5EF4-FFF2-40B4-BE49-F238E27FC236}">
                <a16:creationId xmlns:a16="http://schemas.microsoft.com/office/drawing/2014/main" id="{EDB37E6B-7DAA-9C96-EB8D-BFCF65D2177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0139" y="380467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3" descr="Almeerse Wind | Energieloket Flevoland">
            <a:extLst>
              <a:ext uri="{FF2B5EF4-FFF2-40B4-BE49-F238E27FC236}">
                <a16:creationId xmlns:a16="http://schemas.microsoft.com/office/drawing/2014/main" id="{C2BB4D4D-B0A6-FB6D-9F05-12975171F39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8516" y="302782"/>
            <a:ext cx="868757" cy="41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7D0526D-B774-625C-8652-E677CEF92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213032"/>
            <a:ext cx="6316534" cy="42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07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9A952-8F02-B0FA-A240-F161DB73F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437BB-B0E7-7C99-1B4E-966AC546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/>
          <a:lstStyle/>
          <a:p>
            <a:r>
              <a:rPr lang="nl-NL" sz="4000" b="1" noProof="0" dirty="0"/>
              <a:t>Vragen?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76EC61-9B58-8D01-0ACB-0777035BC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F51B0-3725-F645-8721-34B67281C9D0}" type="slidenum">
              <a:rPr lang="nl-NL" noProof="0" smtClean="0"/>
              <a:pPr>
                <a:defRPr/>
              </a:pPr>
              <a:t>25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6928787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>
          <a:extLst>
            <a:ext uri="{FF2B5EF4-FFF2-40B4-BE49-F238E27FC236}">
              <a16:creationId xmlns:a16="http://schemas.microsoft.com/office/drawing/2014/main" id="{CA99F3E2-EE75-7BE8-B967-0B77B5EA8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>
            <a:extLst>
              <a:ext uri="{FF2B5EF4-FFF2-40B4-BE49-F238E27FC236}">
                <a16:creationId xmlns:a16="http://schemas.microsoft.com/office/drawing/2014/main" id="{A44B9CEA-9E7C-D4C7-F2F6-428C89BB47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88640"/>
            <a:ext cx="10972800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Korte pauze</a:t>
            </a:r>
            <a:endParaRPr dirty="0"/>
          </a:p>
        </p:txBody>
      </p:sp>
      <p:sp>
        <p:nvSpPr>
          <p:cNvPr id="298" name="Google Shape;298;p23">
            <a:extLst>
              <a:ext uri="{FF2B5EF4-FFF2-40B4-BE49-F238E27FC236}">
                <a16:creationId xmlns:a16="http://schemas.microsoft.com/office/drawing/2014/main" id="{52F4B18E-9F40-FA41-A029-A243334059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26</a:t>
            </a:fld>
            <a:endParaRPr/>
          </a:p>
        </p:txBody>
      </p:sp>
      <p:pic>
        <p:nvPicPr>
          <p:cNvPr id="299" name="Google Shape;299;p23" descr="logo-rabobank - Dementietafel">
            <a:extLst>
              <a:ext uri="{FF2B5EF4-FFF2-40B4-BE49-F238E27FC236}">
                <a16:creationId xmlns:a16="http://schemas.microsoft.com/office/drawing/2014/main" id="{64637B7F-A715-F9C2-8319-1912C2EC1E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8328" y="274638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3" descr="Gemeente-Almere-Logo - BRAND The Urban Agency">
            <a:extLst>
              <a:ext uri="{FF2B5EF4-FFF2-40B4-BE49-F238E27FC236}">
                <a16:creationId xmlns:a16="http://schemas.microsoft.com/office/drawing/2014/main" id="{49BD488B-2412-B20D-8359-174792477D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0139" y="380467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3" descr="Almeerse Wind | Energieloket Flevoland">
            <a:extLst>
              <a:ext uri="{FF2B5EF4-FFF2-40B4-BE49-F238E27FC236}">
                <a16:creationId xmlns:a16="http://schemas.microsoft.com/office/drawing/2014/main" id="{678D0F9B-98CB-A3E1-488F-1745D81AC1E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8516" y="302782"/>
            <a:ext cx="868757" cy="41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F16C69E-A679-4600-BA54-2943576A7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038" y="2612622"/>
            <a:ext cx="2235451" cy="16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7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 txBox="1">
            <a:spLocks noGrp="1"/>
          </p:cNvSpPr>
          <p:nvPr>
            <p:ph type="title"/>
          </p:nvPr>
        </p:nvSpPr>
        <p:spPr>
          <a:xfrm>
            <a:off x="609600" y="188640"/>
            <a:ext cx="10972800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Workshops van leveranciers</a:t>
            </a:r>
            <a:endParaRPr/>
          </a:p>
        </p:txBody>
      </p:sp>
      <p:sp>
        <p:nvSpPr>
          <p:cNvPr id="288" name="Google Shape;288;p22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27</a:t>
            </a:fld>
            <a:endParaRPr/>
          </a:p>
        </p:txBody>
      </p:sp>
      <p:pic>
        <p:nvPicPr>
          <p:cNvPr id="289" name="Google Shape;289;p22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8328" y="274638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2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0139" y="380467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2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8516" y="302782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2"/>
          <p:cNvSpPr txBox="1"/>
          <p:nvPr/>
        </p:nvSpPr>
        <p:spPr>
          <a:xfrm>
            <a:off x="695400" y="2245455"/>
            <a:ext cx="109728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Qvantum</a:t>
            </a:r>
            <a:r>
              <a:rPr lang="nl-NL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Sebastiaan Rietveld (Business Development Manager)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Newton Energy Solutions</a:t>
            </a:r>
            <a:r>
              <a:rPr lang="nl-NL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Paul Bijvoet (Business Development Manager) 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9A952-8F02-B0FA-A240-F161DB73F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437BB-B0E7-7C99-1B4E-966AC546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/>
          <a:lstStyle/>
          <a:p>
            <a:r>
              <a:rPr lang="nl-NL" sz="4000" b="1" noProof="0" dirty="0"/>
              <a:t>Vragen?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76EC61-9B58-8D01-0ACB-0777035BC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F51B0-3725-F645-8721-34B67281C9D0}" type="slidenum">
              <a:rPr lang="nl-NL" noProof="0" smtClean="0"/>
              <a:pPr>
                <a:defRPr/>
              </a:pPr>
              <a:t>28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3857398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 txBox="1">
            <a:spLocks noGrp="1"/>
          </p:cNvSpPr>
          <p:nvPr>
            <p:ph type="title"/>
          </p:nvPr>
        </p:nvSpPr>
        <p:spPr>
          <a:xfrm>
            <a:off x="609600" y="188640"/>
            <a:ext cx="10972800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Afsluiting</a:t>
            </a:r>
            <a:endParaRPr dirty="0"/>
          </a:p>
        </p:txBody>
      </p:sp>
      <p:sp>
        <p:nvSpPr>
          <p:cNvPr id="298" name="Google Shape;298;p23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29</a:t>
            </a:fld>
            <a:endParaRPr/>
          </a:p>
        </p:txBody>
      </p:sp>
      <p:pic>
        <p:nvPicPr>
          <p:cNvPr id="299" name="Google Shape;299;p23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8328" y="274638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3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0139" y="380467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3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8516" y="302782"/>
            <a:ext cx="868757" cy="414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Stap 1: Voorlopig beeld BWW-app </a:t>
            </a: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  <p:pic>
        <p:nvPicPr>
          <p:cNvPr id="52" name="Google Shape;52;p3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7408" y="1268760"/>
            <a:ext cx="6478488" cy="469707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" name="Google Shape;56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91794" y="1268760"/>
            <a:ext cx="3932798" cy="491928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E5162-1C8F-1508-2AD2-3EB691BB1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7E5BE-AF17-32EB-C6D1-41B168BA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/>
          <a:lstStyle/>
          <a:p>
            <a:r>
              <a:rPr lang="nl-NL" sz="4000" b="1" noProof="0" dirty="0"/>
              <a:t>Bedankt voor je komst!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5897EF-7687-F793-DEE1-E4F91966D0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F51B0-3725-F645-8721-34B67281C9D0}" type="slidenum">
              <a:rPr lang="nl-NL" noProof="0" smtClean="0"/>
              <a:pPr>
                <a:defRPr/>
              </a:pPr>
              <a:t>30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286901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Stap 1: Voorlopig beeld BWW-app </a:t>
            </a: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  <p:pic>
        <p:nvPicPr>
          <p:cNvPr id="63" name="Google Shape;63;p4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4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4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"/>
          <p:cNvSpPr txBox="1"/>
          <p:nvPr/>
        </p:nvSpPr>
        <p:spPr>
          <a:xfrm>
            <a:off x="695400" y="1340768"/>
            <a:ext cx="11161240" cy="41549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Conclusies: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zijn pas 4 huizen aardgasvrij in de Sieradenbuurt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totale wijk verbruikt: 5.813 m</a:t>
            </a:r>
            <a:r>
              <a:rPr lang="nl-NL" sz="2400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nl-NL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109 bewoners hebben hun energieprofiel ingevuld in de BWW-app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Bewoners vinden de volgende zaken belangrijk bij een toekomstige alternatieve warmteoplossing:</a:t>
            </a:r>
            <a:endParaRPr dirty="0"/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AutoNum type="arabicPeriod"/>
            </a:pPr>
            <a:r>
              <a:rPr lang="nl-N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Comfort</a:t>
            </a:r>
            <a:endParaRPr dirty="0"/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AutoNum type="arabicPeriod"/>
            </a:pPr>
            <a:r>
              <a:rPr lang="nl-N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Jaarlasten</a:t>
            </a:r>
            <a:endParaRPr dirty="0"/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AutoNum type="arabicPeriod"/>
            </a:pPr>
            <a:r>
              <a:rPr lang="nl-N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Investering (v/e nieuwe oplossing)</a:t>
            </a:r>
            <a:endParaRPr dirty="0"/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AutoNum type="arabicPeriod"/>
            </a:pPr>
            <a:r>
              <a:rPr lang="nl-N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Onafhankelijkheid</a:t>
            </a:r>
            <a:endParaRPr dirty="0"/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AutoNum type="arabicPeriod"/>
            </a:pPr>
            <a:r>
              <a:rPr lang="nl-N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Energielasten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Stap 2: Alternatieven voor een aardgasvrije Sieradenbuurt </a:t>
            </a:r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  <p:pic>
        <p:nvPicPr>
          <p:cNvPr id="73" name="Google Shape;73;p5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5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"/>
          <p:cNvSpPr txBox="1"/>
          <p:nvPr/>
        </p:nvSpPr>
        <p:spPr>
          <a:xfrm>
            <a:off x="695400" y="1268760"/>
            <a:ext cx="10729192" cy="193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AutoNum type="arabicPeriod"/>
            </a:pPr>
            <a:r>
              <a:rPr lang="nl-N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Collectieve inkoop van warmtepompen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AutoNum type="arabicPeriod"/>
            </a:pPr>
            <a:r>
              <a:rPr lang="nl-N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Zeer Laag Temperatuur (ZLT-)net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AutoNum type="arabicPeriod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Laag Temperatuur (LT-)net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AutoNum type="arabicPeriod"/>
            </a:pPr>
            <a:r>
              <a:rPr lang="nl-N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Waterstofnet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AutoNum type="arabicPeriod"/>
            </a:pPr>
            <a:r>
              <a:rPr lang="nl-N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Balanswijkconcept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9A952-8F02-B0FA-A240-F161DB73F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437BB-B0E7-7C99-1B4E-966AC546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/>
          <a:lstStyle/>
          <a:p>
            <a:r>
              <a:rPr lang="nl-NL" sz="4000" b="1" noProof="0" dirty="0"/>
              <a:t>Vragen?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76EC61-9B58-8D01-0ACB-0777035BC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F51B0-3725-F645-8721-34B67281C9D0}" type="slidenum">
              <a:rPr lang="nl-NL" noProof="0" smtClean="0"/>
              <a:pPr>
                <a:defRPr/>
              </a:pPr>
              <a:t>6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10417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Alternatief #1: Collectieve inkoop van warmtepompen</a:t>
            </a:r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  <p:pic>
        <p:nvPicPr>
          <p:cNvPr id="83" name="Google Shape;83;p6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6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6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6"/>
          <p:cNvSpPr txBox="1"/>
          <p:nvPr/>
        </p:nvSpPr>
        <p:spPr>
          <a:xfrm>
            <a:off x="695400" y="1268760"/>
            <a:ext cx="10729192" cy="267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Hoe werkt het?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Welke typen zijn er?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 is realistisch voor de Sieradenbuurt?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 is de praktische impact op de woning?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 zijn ongeveer de investering en jaarlijkse kosten?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Welke impact heeft dit op netcongestie en vice versa?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Voorbeeldprojecten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Alternatief #1: Collectieve inkoop van warmtepompen</a:t>
            </a:r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  <p:pic>
        <p:nvPicPr>
          <p:cNvPr id="93" name="Google Shape;93;p7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7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7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7"/>
          <p:cNvSpPr txBox="1"/>
          <p:nvPr/>
        </p:nvSpPr>
        <p:spPr>
          <a:xfrm>
            <a:off x="605060" y="1037928"/>
            <a:ext cx="10729192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Hoe werkt het?</a:t>
            </a:r>
            <a:endParaRPr/>
          </a:p>
        </p:txBody>
      </p:sp>
      <p:sp>
        <p:nvSpPr>
          <p:cNvPr id="97" name="Google Shape;97;p7"/>
          <p:cNvSpPr txBox="1"/>
          <p:nvPr/>
        </p:nvSpPr>
        <p:spPr>
          <a:xfrm>
            <a:off x="1688480" y="1681731"/>
            <a:ext cx="881504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https://youtu.be/9N1SuE7-nwY?si=vieBjNsQxdOB4gHp</a:t>
            </a:r>
            <a:r>
              <a:rPr lang="nl-NL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8" name="Google Shape;9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51584" y="2325534"/>
            <a:ext cx="6614319" cy="33393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>
            <a:spLocks noGrp="1"/>
          </p:cNvSpPr>
          <p:nvPr>
            <p:ph type="title"/>
          </p:nvPr>
        </p:nvSpPr>
        <p:spPr>
          <a:xfrm>
            <a:off x="609600" y="418654"/>
            <a:ext cx="10972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latin typeface="Arial"/>
                <a:ea typeface="Arial"/>
                <a:cs typeface="Arial"/>
                <a:sym typeface="Arial"/>
              </a:rPr>
              <a:t>Alternatief #1: Collectieve inkoop van warmtepompen</a:t>
            </a:r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11151194" y="6519477"/>
            <a:ext cx="4312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  <p:pic>
        <p:nvPicPr>
          <p:cNvPr id="105" name="Google Shape;105;p8" descr="logo-rabobank - Dementietaf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3931" y="61524"/>
            <a:ext cx="916938" cy="5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8" descr="Gemeente-Almere-Logo - BRAND The Urban Agen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742" y="167353"/>
            <a:ext cx="1075519" cy="4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8" descr="Almeerse Wind | Energieloket Flevol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119" y="89668"/>
            <a:ext cx="868757" cy="414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8"/>
          <p:cNvSpPr txBox="1"/>
          <p:nvPr/>
        </p:nvSpPr>
        <p:spPr>
          <a:xfrm>
            <a:off x="605060" y="1037928"/>
            <a:ext cx="10729192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Welke typen zijn er? </a:t>
            </a:r>
            <a:endParaRPr/>
          </a:p>
        </p:txBody>
      </p:sp>
      <p:pic>
        <p:nvPicPr>
          <p:cNvPr id="109" name="Google Shape;10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1783" y="2255365"/>
            <a:ext cx="11306570" cy="234727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0" name="Google Shape;110;p8"/>
          <p:cNvSpPr/>
          <p:nvPr/>
        </p:nvSpPr>
        <p:spPr>
          <a:xfrm>
            <a:off x="263647" y="2118865"/>
            <a:ext cx="2664296" cy="2568891"/>
          </a:xfrm>
          <a:prstGeom prst="donut">
            <a:avLst>
              <a:gd name="adj" fmla="val 0"/>
            </a:avLst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2567608" y="2144554"/>
            <a:ext cx="2664296" cy="2568891"/>
          </a:xfrm>
          <a:prstGeom prst="donut">
            <a:avLst>
              <a:gd name="adj" fmla="val 0"/>
            </a:avLst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9935742" y="2144553"/>
            <a:ext cx="2109307" cy="2568891"/>
          </a:xfrm>
          <a:prstGeom prst="donut">
            <a:avLst>
              <a:gd name="adj" fmla="val 0"/>
            </a:avLst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8"/>
          <p:cNvSpPr txBox="1"/>
          <p:nvPr/>
        </p:nvSpPr>
        <p:spPr>
          <a:xfrm>
            <a:off x="839711" y="4958301"/>
            <a:ext cx="1512168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gasvrij</a:t>
            </a:r>
            <a:endParaRPr/>
          </a:p>
        </p:txBody>
      </p:sp>
      <p:sp>
        <p:nvSpPr>
          <p:cNvPr id="114" name="Google Shape;114;p8"/>
          <p:cNvSpPr txBox="1"/>
          <p:nvPr/>
        </p:nvSpPr>
        <p:spPr>
          <a:xfrm>
            <a:off x="3143672" y="4958301"/>
            <a:ext cx="1512168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gasvrij</a:t>
            </a:r>
            <a:endParaRPr/>
          </a:p>
        </p:txBody>
      </p:sp>
      <p:sp>
        <p:nvSpPr>
          <p:cNvPr id="115" name="Google Shape;115;p8"/>
          <p:cNvSpPr txBox="1"/>
          <p:nvPr/>
        </p:nvSpPr>
        <p:spPr>
          <a:xfrm>
            <a:off x="10367847" y="4957599"/>
            <a:ext cx="1512168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30% gasvrij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GR_presentatie_template">
  <a:themeElements>
    <a:clrScheme name="DGR_presentatie_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GR_presentatie_template">
  <a:themeElements>
    <a:clrScheme name="DGR_presentatie_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2149</Words>
  <Application>Microsoft Office PowerPoint</Application>
  <PresentationFormat>Breedbeeld</PresentationFormat>
  <Paragraphs>396</Paragraphs>
  <Slides>30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Arial</vt:lpstr>
      <vt:lpstr>Calibri</vt:lpstr>
      <vt:lpstr>Helvetica Neue</vt:lpstr>
      <vt:lpstr>Verdana</vt:lpstr>
      <vt:lpstr>DGR_presentatie_template</vt:lpstr>
      <vt:lpstr> </vt:lpstr>
      <vt:lpstr>Programma </vt:lpstr>
      <vt:lpstr>Stap 1: Voorlopig beeld BWW-app </vt:lpstr>
      <vt:lpstr>Stap 1: Voorlopig beeld BWW-app </vt:lpstr>
      <vt:lpstr>Stap 2: Alternatieven voor een aardgasvrije Sieradenbuurt </vt:lpstr>
      <vt:lpstr>Vragen?</vt:lpstr>
      <vt:lpstr>Alternatief #1: Collectieve inkoop van warmtepompen</vt:lpstr>
      <vt:lpstr>Alternatief #1: Collectieve inkoop van warmtepompen</vt:lpstr>
      <vt:lpstr>Alternatief #1: Collectieve inkoop van warmtepompen</vt:lpstr>
      <vt:lpstr>Alternatief #1: Collectieve inkoop van warmtepompen</vt:lpstr>
      <vt:lpstr>Alternatief #1: Collectieve inkoop van warmtepompen</vt:lpstr>
      <vt:lpstr>Alternatief #1: Collectieve inkoop van warmtepompen</vt:lpstr>
      <vt:lpstr>Alternatief #1: Collectieve inkoop van warmtepompen</vt:lpstr>
      <vt:lpstr>Alternatief #1: Collectieve inkoop van warmtepompen</vt:lpstr>
      <vt:lpstr>Alternatief #1: Collectieve inkoop van warmtepompen</vt:lpstr>
      <vt:lpstr>Alternatief #1: Collectieve inkoop van warmtepompen</vt:lpstr>
      <vt:lpstr>Alternatief #1: Collectieve inkoop van warmtepompen</vt:lpstr>
      <vt:lpstr>Alternatief #1: Collectieve inkoop van warmtepompen</vt:lpstr>
      <vt:lpstr>Alternatief #1: Collectieve inkoop van warmtepompen</vt:lpstr>
      <vt:lpstr>Alternatief #1: Collectieve inkoop van warmtepompen</vt:lpstr>
      <vt:lpstr>Alternatief #1: Collectieve inkoop van warmtepompen</vt:lpstr>
      <vt:lpstr>Alternatief #1: Collectieve inkoop van warmtepompen</vt:lpstr>
      <vt:lpstr>Vragen?</vt:lpstr>
      <vt:lpstr>Jos woont al aardgasvrij</vt:lpstr>
      <vt:lpstr>Vragen?</vt:lpstr>
      <vt:lpstr>Korte pauze</vt:lpstr>
      <vt:lpstr>Workshops van leveranciers</vt:lpstr>
      <vt:lpstr>Vragen?</vt:lpstr>
      <vt:lpstr>Afsluiting</vt:lpstr>
      <vt:lpstr>Bedankt voor je komst!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Hugo</dc:creator>
  <cp:lastModifiedBy>Nicolyn Dijkstra</cp:lastModifiedBy>
  <cp:revision>5</cp:revision>
  <dcterms:modified xsi:type="dcterms:W3CDTF">2026-05-19T07:16:36Z</dcterms:modified>
</cp:coreProperties>
</file>