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Lst>
  <p:sldSz cx="10058400" cy="7772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6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4"/>
    <p:restoredTop sz="94621"/>
  </p:normalViewPr>
  <p:slideViewPr>
    <p:cSldViewPr snapToGrid="0" snapToObjects="1">
      <p:cViewPr varScale="1">
        <p:scale>
          <a:sx n="89" d="100"/>
          <a:sy n="89" d="100"/>
        </p:scale>
        <p:origin x="11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272011"/>
            <a:ext cx="8549640" cy="2705947"/>
          </a:xfrm>
        </p:spPr>
        <p:txBody>
          <a:bodyPr anchor="b"/>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257300" y="4082310"/>
            <a:ext cx="7543800" cy="1876530"/>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4C0E7E1-45E9-2F45-BBCF-B71C7F4084E0}"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C9F42-E56B-144C-A436-B8E71E7C79A9}" type="slidenum">
              <a:rPr lang="en-US" smtClean="0"/>
              <a:t>‹#›</a:t>
            </a:fld>
            <a:endParaRPr lang="en-US"/>
          </a:p>
        </p:txBody>
      </p:sp>
    </p:spTree>
    <p:extLst>
      <p:ext uri="{BB962C8B-B14F-4D97-AF65-F5344CB8AC3E}">
        <p14:creationId xmlns:p14="http://schemas.microsoft.com/office/powerpoint/2010/main" val="3307339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C0E7E1-45E9-2F45-BBCF-B71C7F4084E0}"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C9F42-E56B-144C-A436-B8E71E7C79A9}" type="slidenum">
              <a:rPr lang="en-US" smtClean="0"/>
              <a:t>‹#›</a:t>
            </a:fld>
            <a:endParaRPr lang="en-US"/>
          </a:p>
        </p:txBody>
      </p:sp>
    </p:spTree>
    <p:extLst>
      <p:ext uri="{BB962C8B-B14F-4D97-AF65-F5344CB8AC3E}">
        <p14:creationId xmlns:p14="http://schemas.microsoft.com/office/powerpoint/2010/main" val="2730034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3" y="413808"/>
            <a:ext cx="2168843" cy="65867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1515" y="413808"/>
            <a:ext cx="6380798" cy="6586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C0E7E1-45E9-2F45-BBCF-B71C7F4084E0}"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C9F42-E56B-144C-A436-B8E71E7C79A9}" type="slidenum">
              <a:rPr lang="en-US" smtClean="0"/>
              <a:t>‹#›</a:t>
            </a:fld>
            <a:endParaRPr lang="en-US"/>
          </a:p>
        </p:txBody>
      </p:sp>
    </p:spTree>
    <p:extLst>
      <p:ext uri="{BB962C8B-B14F-4D97-AF65-F5344CB8AC3E}">
        <p14:creationId xmlns:p14="http://schemas.microsoft.com/office/powerpoint/2010/main" val="935987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C0E7E1-45E9-2F45-BBCF-B71C7F4084E0}"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C9F42-E56B-144C-A436-B8E71E7C79A9}" type="slidenum">
              <a:rPr lang="en-US" smtClean="0"/>
              <a:t>‹#›</a:t>
            </a:fld>
            <a:endParaRPr lang="en-US"/>
          </a:p>
        </p:txBody>
      </p:sp>
    </p:spTree>
    <p:extLst>
      <p:ext uri="{BB962C8B-B14F-4D97-AF65-F5344CB8AC3E}">
        <p14:creationId xmlns:p14="http://schemas.microsoft.com/office/powerpoint/2010/main" val="4121749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1937705"/>
            <a:ext cx="8675370" cy="3233102"/>
          </a:xfrm>
        </p:spPr>
        <p:txBody>
          <a:bodyPr anchor="b"/>
          <a:lstStyle>
            <a:lvl1pPr>
              <a:defRPr sz="6600"/>
            </a:lvl1pPr>
          </a:lstStyle>
          <a:p>
            <a:r>
              <a:rPr lang="en-US"/>
              <a:t>Click to edit Master title style</a:t>
            </a:r>
            <a:endParaRPr lang="en-US" dirty="0"/>
          </a:p>
        </p:txBody>
      </p:sp>
      <p:sp>
        <p:nvSpPr>
          <p:cNvPr id="3" name="Text Placeholder 2"/>
          <p:cNvSpPr>
            <a:spLocks noGrp="1"/>
          </p:cNvSpPr>
          <p:nvPr>
            <p:ph type="body" idx="1"/>
          </p:nvPr>
        </p:nvSpPr>
        <p:spPr>
          <a:xfrm>
            <a:off x="686277" y="5201393"/>
            <a:ext cx="8675370" cy="1700212"/>
          </a:xfrm>
        </p:spPr>
        <p:txBody>
          <a:bodyPr/>
          <a:lstStyle>
            <a:lvl1pPr marL="0" indent="0">
              <a:buNone/>
              <a:defRPr sz="2640">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C0E7E1-45E9-2F45-BBCF-B71C7F4084E0}"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C9F42-E56B-144C-A436-B8E71E7C79A9}" type="slidenum">
              <a:rPr lang="en-US" smtClean="0"/>
              <a:t>‹#›</a:t>
            </a:fld>
            <a:endParaRPr lang="en-US"/>
          </a:p>
        </p:txBody>
      </p:sp>
    </p:spTree>
    <p:extLst>
      <p:ext uri="{BB962C8B-B14F-4D97-AF65-F5344CB8AC3E}">
        <p14:creationId xmlns:p14="http://schemas.microsoft.com/office/powerpoint/2010/main" val="3300108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9151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206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4C0E7E1-45E9-2F45-BBCF-B71C7F4084E0}"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C9F42-E56B-144C-A436-B8E71E7C79A9}" type="slidenum">
              <a:rPr lang="en-US" smtClean="0"/>
              <a:t>‹#›</a:t>
            </a:fld>
            <a:endParaRPr lang="en-US"/>
          </a:p>
        </p:txBody>
      </p:sp>
    </p:spTree>
    <p:extLst>
      <p:ext uri="{BB962C8B-B14F-4D97-AF65-F5344CB8AC3E}">
        <p14:creationId xmlns:p14="http://schemas.microsoft.com/office/powerpoint/2010/main" val="672390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413810"/>
            <a:ext cx="8675370" cy="1502305"/>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26" y="1905318"/>
            <a:ext cx="4255174"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4" name="Content Placeholder 3"/>
          <p:cNvSpPr>
            <a:spLocks noGrp="1"/>
          </p:cNvSpPr>
          <p:nvPr>
            <p:ph sz="half" idx="2"/>
          </p:nvPr>
        </p:nvSpPr>
        <p:spPr>
          <a:xfrm>
            <a:off x="692826" y="2839085"/>
            <a:ext cx="4255174"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2066" y="1905318"/>
            <a:ext cx="4276130"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6" name="Content Placeholder 5"/>
          <p:cNvSpPr>
            <a:spLocks noGrp="1"/>
          </p:cNvSpPr>
          <p:nvPr>
            <p:ph sz="quarter" idx="4"/>
          </p:nvPr>
        </p:nvSpPr>
        <p:spPr>
          <a:xfrm>
            <a:off x="5092066" y="2839085"/>
            <a:ext cx="4276130"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C0E7E1-45E9-2F45-BBCF-B71C7F4084E0}" type="datetimeFigureOut">
              <a:rPr lang="en-US" smtClean="0"/>
              <a:t>2/23/2026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EC9F42-E56B-144C-A436-B8E71E7C79A9}" type="slidenum">
              <a:rPr lang="en-US" smtClean="0"/>
              <a:t>‹#›</a:t>
            </a:fld>
            <a:endParaRPr lang="en-US"/>
          </a:p>
        </p:txBody>
      </p:sp>
    </p:spTree>
    <p:extLst>
      <p:ext uri="{BB962C8B-B14F-4D97-AF65-F5344CB8AC3E}">
        <p14:creationId xmlns:p14="http://schemas.microsoft.com/office/powerpoint/2010/main" val="2793694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C0E7E1-45E9-2F45-BBCF-B71C7F4084E0}" type="datetimeFigureOut">
              <a:rPr lang="en-US" smtClean="0"/>
              <a:t>2/23/2026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EC9F42-E56B-144C-A436-B8E71E7C79A9}" type="slidenum">
              <a:rPr lang="en-US" smtClean="0"/>
              <a:t>‹#›</a:t>
            </a:fld>
            <a:endParaRPr lang="en-US"/>
          </a:p>
        </p:txBody>
      </p:sp>
    </p:spTree>
    <p:extLst>
      <p:ext uri="{BB962C8B-B14F-4D97-AF65-F5344CB8AC3E}">
        <p14:creationId xmlns:p14="http://schemas.microsoft.com/office/powerpoint/2010/main" val="3294708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0E7E1-45E9-2F45-BBCF-B71C7F4084E0}" type="datetimeFigureOut">
              <a:rPr lang="en-US" smtClean="0"/>
              <a:t>2/23/2026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EC9F42-E56B-144C-A436-B8E71E7C79A9}" type="slidenum">
              <a:rPr lang="en-US" smtClean="0"/>
              <a:t>‹#›</a:t>
            </a:fld>
            <a:endParaRPr lang="en-US"/>
          </a:p>
        </p:txBody>
      </p:sp>
    </p:spTree>
    <p:extLst>
      <p:ext uri="{BB962C8B-B14F-4D97-AF65-F5344CB8AC3E}">
        <p14:creationId xmlns:p14="http://schemas.microsoft.com/office/powerpoint/2010/main" val="2410255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Content Placeholder 2"/>
          <p:cNvSpPr>
            <a:spLocks noGrp="1"/>
          </p:cNvSpPr>
          <p:nvPr>
            <p:ph idx="1"/>
          </p:nvPr>
        </p:nvSpPr>
        <p:spPr>
          <a:xfrm>
            <a:off x="4276130" y="1119083"/>
            <a:ext cx="5092065" cy="5523442"/>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B4C0E7E1-45E9-2F45-BBCF-B71C7F4084E0}"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C9F42-E56B-144C-A436-B8E71E7C79A9}" type="slidenum">
              <a:rPr lang="en-US" smtClean="0"/>
              <a:t>‹#›</a:t>
            </a:fld>
            <a:endParaRPr lang="en-US"/>
          </a:p>
        </p:txBody>
      </p:sp>
    </p:spTree>
    <p:extLst>
      <p:ext uri="{BB962C8B-B14F-4D97-AF65-F5344CB8AC3E}">
        <p14:creationId xmlns:p14="http://schemas.microsoft.com/office/powerpoint/2010/main" val="661344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76130" y="1119083"/>
            <a:ext cx="5092065" cy="5523442"/>
          </a:xfr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a:t>Click icon to add picture</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B4C0E7E1-45E9-2F45-BBCF-B71C7F4084E0}"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C9F42-E56B-144C-A436-B8E71E7C79A9}" type="slidenum">
              <a:rPr lang="en-US" smtClean="0"/>
              <a:t>‹#›</a:t>
            </a:fld>
            <a:endParaRPr lang="en-US"/>
          </a:p>
        </p:txBody>
      </p:sp>
    </p:spTree>
    <p:extLst>
      <p:ext uri="{BB962C8B-B14F-4D97-AF65-F5344CB8AC3E}">
        <p14:creationId xmlns:p14="http://schemas.microsoft.com/office/powerpoint/2010/main" val="1618521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B4C0E7E1-45E9-2F45-BBCF-B71C7F4084E0}" type="datetimeFigureOut">
              <a:rPr lang="en-US" smtClean="0"/>
              <a:t>2/23/2026</a:t>
            </a:fld>
            <a:endParaRPr lang="en-US"/>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BFEC9F42-E56B-144C-A436-B8E71E7C79A9}" type="slidenum">
              <a:rPr lang="en-US" smtClean="0"/>
              <a:t>‹#›</a:t>
            </a:fld>
            <a:endParaRPr lang="en-US"/>
          </a:p>
        </p:txBody>
      </p:sp>
    </p:spTree>
    <p:extLst>
      <p:ext uri="{BB962C8B-B14F-4D97-AF65-F5344CB8AC3E}">
        <p14:creationId xmlns:p14="http://schemas.microsoft.com/office/powerpoint/2010/main" val="27972673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bit.ly/2RCX1za" TargetMode="External"/><Relationship Id="rId5" Type="http://schemas.openxmlformats.org/officeDocument/2006/relationships/hyperlink" Target="https://bit.ly/2yiCY2a" TargetMode="Externa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B982CD2D-C120-48B9-9627-5FE08A78A9E7}"/>
              </a:ext>
            </a:extLst>
          </p:cNvPr>
          <p:cNvPicPr>
            <a:picLocks noChangeAspect="1"/>
          </p:cNvPicPr>
          <p:nvPr/>
        </p:nvPicPr>
        <p:blipFill>
          <a:blip r:embed="rId2"/>
          <a:stretch>
            <a:fillRect/>
          </a:stretch>
        </p:blipFill>
        <p:spPr>
          <a:xfrm>
            <a:off x="-9525" y="-8363"/>
            <a:ext cx="10069224" cy="7780764"/>
          </a:xfrm>
          <a:prstGeom prst="rect">
            <a:avLst/>
          </a:prstGeom>
        </p:spPr>
      </p:pic>
      <p:sp>
        <p:nvSpPr>
          <p:cNvPr id="6" name="TextBox 5">
            <a:extLst>
              <a:ext uri="{FF2B5EF4-FFF2-40B4-BE49-F238E27FC236}">
                <a16:creationId xmlns:a16="http://schemas.microsoft.com/office/drawing/2014/main" id="{500E8F75-4E33-044B-A08B-FEC67C3C694C}"/>
              </a:ext>
            </a:extLst>
          </p:cNvPr>
          <p:cNvSpPr txBox="1"/>
          <p:nvPr/>
        </p:nvSpPr>
        <p:spPr>
          <a:xfrm>
            <a:off x="0" y="2921620"/>
            <a:ext cx="10058400" cy="830997"/>
          </a:xfrm>
          <a:prstGeom prst="rect">
            <a:avLst/>
          </a:prstGeom>
          <a:noFill/>
        </p:spPr>
        <p:txBody>
          <a:bodyPr wrap="square" rtlCol="0">
            <a:spAutoFit/>
          </a:bodyPr>
          <a:lstStyle/>
          <a:p>
            <a:pPr algn="ctr"/>
            <a:r>
              <a:rPr lang="en-ZA" sz="2400" b="1" dirty="0">
                <a:latin typeface="Futura" panose="020B0602020204020303" pitchFamily="34" charset="-79"/>
                <a:cs typeface="Futura" panose="020B0602020204020303" pitchFamily="34" charset="-79"/>
              </a:rPr>
              <a:t>Certificate Of EPA TSCA Title VI &amp; CARB Compliance</a:t>
            </a:r>
          </a:p>
          <a:p>
            <a:pPr algn="ctr"/>
            <a:endParaRPr lang="en-US" sz="2400" b="1" dirty="0">
              <a:latin typeface="Futura" panose="020B0602020204020303" pitchFamily="34" charset="-79"/>
              <a:cs typeface="Futura" panose="020B0602020204020303" pitchFamily="34" charset="-79"/>
            </a:endParaRPr>
          </a:p>
        </p:txBody>
      </p:sp>
      <p:sp>
        <p:nvSpPr>
          <p:cNvPr id="7" name="TextBox 6">
            <a:extLst>
              <a:ext uri="{FF2B5EF4-FFF2-40B4-BE49-F238E27FC236}">
                <a16:creationId xmlns:a16="http://schemas.microsoft.com/office/drawing/2014/main" id="{441ED2D1-138C-B940-9861-A2D3C4692C74}"/>
              </a:ext>
            </a:extLst>
          </p:cNvPr>
          <p:cNvSpPr txBox="1"/>
          <p:nvPr/>
        </p:nvSpPr>
        <p:spPr>
          <a:xfrm>
            <a:off x="791737" y="3404024"/>
            <a:ext cx="8619893" cy="1323439"/>
          </a:xfrm>
          <a:prstGeom prst="rect">
            <a:avLst/>
          </a:prstGeom>
          <a:noFill/>
        </p:spPr>
        <p:txBody>
          <a:bodyPr wrap="square" rtlCol="0">
            <a:spAutoFit/>
          </a:bodyPr>
          <a:lstStyle/>
          <a:p>
            <a:pPr algn="just"/>
            <a:r>
              <a:rPr lang="en-ZA" sz="1000" dirty="0">
                <a:latin typeface="Futura Medium" panose="020B0602020204020303" pitchFamily="34" charset="-79"/>
                <a:cs typeface="Futura Medium" panose="020B0602020204020303" pitchFamily="34" charset="-79"/>
              </a:rPr>
              <a:t>Capital </a:t>
            </a:r>
            <a:r>
              <a:rPr lang="en-ZA" sz="1000" dirty="0" err="1">
                <a:latin typeface="Futura Medium" panose="020B0602020204020303" pitchFamily="34" charset="-79"/>
                <a:cs typeface="Futura Medium" panose="020B0602020204020303" pitchFamily="34" charset="-79"/>
              </a:rPr>
              <a:t>Testing</a:t>
            </a:r>
            <a:r>
              <a:rPr lang="en-ZA" sz="1000" baseline="30000" dirty="0" err="1">
                <a:latin typeface="Futura Medium" panose="020B0602020204020303" pitchFamily="34" charset="-79"/>
                <a:cs typeface="Futura Medium" panose="020B0602020204020303" pitchFamily="34" charset="-79"/>
              </a:rPr>
              <a:t>SM</a:t>
            </a:r>
            <a:r>
              <a:rPr lang="en-ZA" sz="1000" dirty="0">
                <a:latin typeface="Futura Medium" panose="020B0602020204020303" pitchFamily="34" charset="-79"/>
                <a:cs typeface="Futura Medium" panose="020B0602020204020303" pitchFamily="34" charset="-79"/>
              </a:rPr>
              <a:t> officially recognizes the following mill’s production as certified to meet all requirements established in EPA TSCA Title VI 40 CFR Part 770 </a:t>
            </a:r>
            <a:r>
              <a:rPr lang="en-ZA" sz="1000" i="1" dirty="0">
                <a:latin typeface="Futura Medium" panose="020B0602020204020303" pitchFamily="34" charset="-79"/>
                <a:cs typeface="Futura Medium" panose="020B0602020204020303" pitchFamily="34" charset="-79"/>
              </a:rPr>
              <a:t>Formaldehyde Emission Standards for Composite Wood Products </a:t>
            </a:r>
            <a:r>
              <a:rPr lang="en-ZA" sz="1000" dirty="0">
                <a:latin typeface="Futura Medium" panose="020B0602020204020303" pitchFamily="34" charset="-79"/>
                <a:cs typeface="Futura Medium" panose="020B0602020204020303" pitchFamily="34" charset="-79"/>
              </a:rPr>
              <a:t>and Section 93120.2, Title 17, California Code of Regulations, Final Regulation Order, </a:t>
            </a:r>
            <a:r>
              <a:rPr lang="en-ZA" sz="1000" i="1" dirty="0">
                <a:latin typeface="Futura Medium" panose="020B0602020204020303" pitchFamily="34" charset="-79"/>
                <a:cs typeface="Futura Medium" panose="020B0602020204020303" pitchFamily="34" charset="-79"/>
              </a:rPr>
              <a:t>Airborne Toxic Control Measure to Reduce Formaldehyde Emissions from Composite Wood Products (ATCM).</a:t>
            </a:r>
            <a:r>
              <a:rPr lang="en-ZA" sz="1000" dirty="0">
                <a:latin typeface="Futura Medium" panose="020B0602020204020303" pitchFamily="34" charset="-79"/>
                <a:cs typeface="Futura Medium" panose="020B0602020204020303" pitchFamily="34" charset="-79"/>
              </a:rPr>
              <a:t> </a:t>
            </a:r>
            <a:br>
              <a:rPr lang="en-ZA" sz="1000" dirty="0">
                <a:latin typeface="Futura Medium" panose="020B0602020204020303" pitchFamily="34" charset="-79"/>
                <a:cs typeface="Futura Medium" panose="020B0602020204020303" pitchFamily="34" charset="-79"/>
              </a:rPr>
            </a:br>
            <a:endParaRPr lang="en-ZA" sz="1000" dirty="0">
              <a:latin typeface="Futura Medium" panose="020B0602020204020303" pitchFamily="34" charset="-79"/>
              <a:cs typeface="Futura Medium" panose="020B0602020204020303" pitchFamily="34" charset="-79"/>
            </a:endParaRPr>
          </a:p>
          <a:p>
            <a:pPr algn="just"/>
            <a:r>
              <a:rPr lang="en-ZA" sz="1000" dirty="0">
                <a:latin typeface="Futura Medium" panose="020B0602020204020303" pitchFamily="34" charset="-79"/>
                <a:cs typeface="Futura Medium" panose="020B0602020204020303" pitchFamily="34" charset="-79"/>
              </a:rPr>
              <a:t>This mill has demonstrated conformance and commitment to the quality control procedures and testing requirements necessary to ensure production meets the CARB and TSCA Title VI requirements for the hardwood plywood products listed below. These products, as defined by the mill’s quality control manual, may now carry the CARB TPC-8 label. </a:t>
            </a:r>
          </a:p>
          <a:p>
            <a:pPr algn="just"/>
            <a:endParaRPr lang="en-US" sz="1000" dirty="0">
              <a:latin typeface="Futura Medium" panose="020B0602020204020303" pitchFamily="34" charset="-79"/>
              <a:cs typeface="Futura Medium" panose="020B0602020204020303" pitchFamily="34" charset="-79"/>
            </a:endParaRPr>
          </a:p>
        </p:txBody>
      </p:sp>
      <p:sp>
        <p:nvSpPr>
          <p:cNvPr id="8" name="TextBox 7">
            <a:extLst>
              <a:ext uri="{FF2B5EF4-FFF2-40B4-BE49-F238E27FC236}">
                <a16:creationId xmlns:a16="http://schemas.microsoft.com/office/drawing/2014/main" id="{3608638D-110F-F642-ABC9-A5F02EA8B235}"/>
              </a:ext>
            </a:extLst>
          </p:cNvPr>
          <p:cNvSpPr txBox="1"/>
          <p:nvPr/>
        </p:nvSpPr>
        <p:spPr>
          <a:xfrm>
            <a:off x="-1" y="4596269"/>
            <a:ext cx="10058399" cy="1123384"/>
          </a:xfrm>
          <a:prstGeom prst="rect">
            <a:avLst/>
          </a:prstGeom>
          <a:noFill/>
        </p:spPr>
        <p:txBody>
          <a:bodyPr wrap="square" rtlCol="0">
            <a:spAutoFit/>
          </a:bodyPr>
          <a:lstStyle/>
          <a:p>
            <a:pPr algn="ctr"/>
            <a:r>
              <a:rPr lang="en-ZA" sz="3300" b="1" dirty="0" err="1">
                <a:solidFill>
                  <a:srgbClr val="276092"/>
                </a:solidFill>
                <a:latin typeface="Futura" panose="020B0602020204020303" pitchFamily="34" charset="-79"/>
                <a:cs typeface="Futura" panose="020B0602020204020303" pitchFamily="34" charset="-79"/>
              </a:rPr>
              <a:t>Rockshield</a:t>
            </a:r>
            <a:r>
              <a:rPr lang="en-ZA" sz="3300" b="1" dirty="0">
                <a:solidFill>
                  <a:srgbClr val="276092"/>
                </a:solidFill>
                <a:latin typeface="Futura" panose="020B0602020204020303" pitchFamily="34" charset="-79"/>
                <a:cs typeface="Futura" panose="020B0602020204020303" pitchFamily="34" charset="-79"/>
              </a:rPr>
              <a:t> Engineered Wood Products, ULC</a:t>
            </a:r>
          </a:p>
          <a:p>
            <a:pPr algn="ctr"/>
            <a:r>
              <a:rPr lang="en-ZA" sz="1600" dirty="0">
                <a:solidFill>
                  <a:srgbClr val="276092"/>
                </a:solidFill>
                <a:latin typeface="Futura Medium" panose="020B0602020204020303" pitchFamily="34" charset="-79"/>
                <a:cs typeface="Futura Medium" panose="020B0602020204020303" pitchFamily="34" charset="-79"/>
              </a:rPr>
              <a:t>4 Boisvert Cres., Cochrane, ON P0L 1C0 Canada</a:t>
            </a:r>
          </a:p>
          <a:p>
            <a:pPr algn="ctr"/>
            <a:endParaRPr lang="en-US" dirty="0"/>
          </a:p>
        </p:txBody>
      </p:sp>
      <p:sp>
        <p:nvSpPr>
          <p:cNvPr id="9" name="TextBox 8">
            <a:extLst>
              <a:ext uri="{FF2B5EF4-FFF2-40B4-BE49-F238E27FC236}">
                <a16:creationId xmlns:a16="http://schemas.microsoft.com/office/drawing/2014/main" id="{B5C50A1D-CA66-F248-B552-F62968AB4D49}"/>
              </a:ext>
            </a:extLst>
          </p:cNvPr>
          <p:cNvSpPr txBox="1"/>
          <p:nvPr/>
        </p:nvSpPr>
        <p:spPr>
          <a:xfrm>
            <a:off x="791247" y="5451579"/>
            <a:ext cx="8341112" cy="1338828"/>
          </a:xfrm>
          <a:prstGeom prst="rect">
            <a:avLst/>
          </a:prstGeom>
          <a:noFill/>
        </p:spPr>
        <p:txBody>
          <a:bodyPr wrap="square" rtlCol="0">
            <a:spAutoFit/>
          </a:bodyPr>
          <a:lstStyle/>
          <a:p>
            <a:pPr algn="ctr"/>
            <a:r>
              <a:rPr lang="en-ZA" sz="1100" b="1" dirty="0">
                <a:latin typeface="Futura" panose="020B0602020204020303" pitchFamily="34" charset="-79"/>
                <a:cs typeface="Futura" panose="020B0602020204020303" pitchFamily="34" charset="-79"/>
              </a:rPr>
              <a:t>PRODUCTS:</a:t>
            </a:r>
            <a:r>
              <a:rPr lang="en-ZA" b="1" dirty="0"/>
              <a:t> </a:t>
            </a:r>
            <a:endParaRPr lang="en-ZA" dirty="0"/>
          </a:p>
          <a:p>
            <a:pPr algn="ctr">
              <a:lnSpc>
                <a:spcPct val="150000"/>
              </a:lnSpc>
            </a:pPr>
            <a:r>
              <a:rPr lang="en-ZA" sz="1000" dirty="0">
                <a:latin typeface="Futura Medium" panose="020B0602020204020303" pitchFamily="34" charset="-79"/>
                <a:cs typeface="Futura Medium" panose="020B0602020204020303" pitchFamily="34" charset="-79"/>
              </a:rPr>
              <a:t>Veneer Core Hardwood Plywood – UF Resin: CARB and TSCA Title VI ULEF Exempt*</a:t>
            </a:r>
          </a:p>
          <a:p>
            <a:pPr algn="ctr">
              <a:lnSpc>
                <a:spcPct val="150000"/>
              </a:lnSpc>
            </a:pPr>
            <a:r>
              <a:rPr lang="en-ZA" sz="1000" dirty="0">
                <a:latin typeface="Futura Medium" panose="020B0602020204020303" pitchFamily="34" charset="-79"/>
                <a:cs typeface="Futura Medium" panose="020B0602020204020303" pitchFamily="34" charset="-79"/>
              </a:rPr>
              <a:t>Veneer Core Hardwood Plywood – </a:t>
            </a:r>
            <a:r>
              <a:rPr lang="en-ZA" sz="1000">
                <a:latin typeface="Futura Medium" panose="020B0602020204020303" pitchFamily="34" charset="-79"/>
                <a:cs typeface="Futura Medium" panose="020B0602020204020303" pitchFamily="34" charset="-79"/>
              </a:rPr>
              <a:t>PVA Resin: </a:t>
            </a:r>
            <a:r>
              <a:rPr lang="en-ZA" sz="1000" dirty="0">
                <a:latin typeface="Futura Medium" panose="020B0602020204020303" pitchFamily="34" charset="-79"/>
                <a:cs typeface="Futura Medium" panose="020B0602020204020303" pitchFamily="34" charset="-79"/>
              </a:rPr>
              <a:t>CARB and TSCA Title VI Certified</a:t>
            </a:r>
          </a:p>
          <a:p>
            <a:pPr algn="ctr">
              <a:lnSpc>
                <a:spcPct val="150000"/>
              </a:lnSpc>
            </a:pPr>
            <a:r>
              <a:rPr lang="en-ZA" sz="1000" dirty="0">
                <a:latin typeface="Futura Medium" panose="020B0602020204020303" pitchFamily="34" charset="-79"/>
                <a:cs typeface="Futura Medium" panose="020B0602020204020303" pitchFamily="34" charset="-79"/>
              </a:rPr>
              <a:t>Composite Core Hardwood Plywood – UF and PVA Resin: CARB Phase 2 and TSCA Title VI Certified</a:t>
            </a:r>
          </a:p>
          <a:p>
            <a:pPr algn="ctr"/>
            <a:endParaRPr lang="en-US" dirty="0"/>
          </a:p>
        </p:txBody>
      </p:sp>
      <p:cxnSp>
        <p:nvCxnSpPr>
          <p:cNvPr id="12" name="Straight Connector 11">
            <a:extLst>
              <a:ext uri="{FF2B5EF4-FFF2-40B4-BE49-F238E27FC236}">
                <a16:creationId xmlns:a16="http://schemas.microsoft.com/office/drawing/2014/main" id="{B96D541D-D5B8-3F45-890B-7844D6F4B692}"/>
              </a:ext>
            </a:extLst>
          </p:cNvPr>
          <p:cNvCxnSpPr/>
          <p:nvPr/>
        </p:nvCxnSpPr>
        <p:spPr>
          <a:xfrm>
            <a:off x="858642" y="5508705"/>
            <a:ext cx="834111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C699F24-385D-F149-8BFB-7948BFD87427}"/>
              </a:ext>
            </a:extLst>
          </p:cNvPr>
          <p:cNvCxnSpPr>
            <a:cxnSpLocks/>
          </p:cNvCxnSpPr>
          <p:nvPr/>
        </p:nvCxnSpPr>
        <p:spPr>
          <a:xfrm>
            <a:off x="6690731" y="6904358"/>
            <a:ext cx="301826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C93C3753-E08C-4E4F-96F3-6FAB72DE4C35}"/>
              </a:ext>
            </a:extLst>
          </p:cNvPr>
          <p:cNvSpPr txBox="1"/>
          <p:nvPr/>
        </p:nvSpPr>
        <p:spPr>
          <a:xfrm>
            <a:off x="6244682" y="6936045"/>
            <a:ext cx="3531217" cy="553998"/>
          </a:xfrm>
          <a:prstGeom prst="rect">
            <a:avLst/>
          </a:prstGeom>
          <a:noFill/>
        </p:spPr>
        <p:txBody>
          <a:bodyPr wrap="square" rtlCol="0">
            <a:spAutoFit/>
          </a:bodyPr>
          <a:lstStyle/>
          <a:p>
            <a:pPr algn="r"/>
            <a:r>
              <a:rPr lang="en-ZA" sz="1000" b="1" dirty="0">
                <a:latin typeface="Futura" panose="020B0602020204020303" pitchFamily="34" charset="-79"/>
                <a:cs typeface="Futura" panose="020B0602020204020303" pitchFamily="34" charset="-79"/>
              </a:rPr>
              <a:t>Josh Hosen, </a:t>
            </a:r>
            <a:br>
              <a:rPr lang="en-ZA" sz="1000" dirty="0">
                <a:latin typeface="Futura Medium" panose="020B0602020204020303" pitchFamily="34" charset="-79"/>
                <a:cs typeface="Futura Medium" panose="020B0602020204020303" pitchFamily="34" charset="-79"/>
              </a:rPr>
            </a:br>
            <a:r>
              <a:rPr lang="en-ZA" sz="1000" dirty="0">
                <a:latin typeface="Futura Medium" panose="020B0602020204020303" pitchFamily="34" charset="-79"/>
                <a:cs typeface="Futura Medium" panose="020B0602020204020303" pitchFamily="34" charset="-79"/>
              </a:rPr>
              <a:t>Managing Director, Capital </a:t>
            </a:r>
            <a:r>
              <a:rPr lang="en-ZA" sz="1000" dirty="0" err="1">
                <a:latin typeface="Futura Medium" panose="020B0602020204020303" pitchFamily="34" charset="-79"/>
                <a:cs typeface="Futura Medium" panose="020B0602020204020303" pitchFamily="34" charset="-79"/>
              </a:rPr>
              <a:t>Testing</a:t>
            </a:r>
            <a:r>
              <a:rPr lang="en-ZA" sz="1000" baseline="30000" dirty="0" err="1">
                <a:latin typeface="Futura Medium" panose="020B0602020204020303" pitchFamily="34" charset="-79"/>
                <a:cs typeface="Futura Medium" panose="020B0602020204020303" pitchFamily="34" charset="-79"/>
              </a:rPr>
              <a:t>SM</a:t>
            </a:r>
            <a:endParaRPr lang="en-ZA" sz="1000" dirty="0">
              <a:latin typeface="Futura Medium" panose="020B0602020204020303" pitchFamily="34" charset="-79"/>
              <a:cs typeface="Futura Medium" panose="020B0602020204020303" pitchFamily="34" charset="-79"/>
            </a:endParaRPr>
          </a:p>
          <a:p>
            <a:pPr algn="r"/>
            <a:endParaRPr lang="en-US" sz="1000" dirty="0">
              <a:latin typeface="Futura Medium" panose="020B0602020204020303" pitchFamily="34" charset="-79"/>
              <a:cs typeface="Futura Medium" panose="020B0602020204020303" pitchFamily="34" charset="-79"/>
            </a:endParaRPr>
          </a:p>
        </p:txBody>
      </p:sp>
      <p:sp>
        <p:nvSpPr>
          <p:cNvPr id="16" name="Rectangle 15">
            <a:extLst>
              <a:ext uri="{FF2B5EF4-FFF2-40B4-BE49-F238E27FC236}">
                <a16:creationId xmlns:a16="http://schemas.microsoft.com/office/drawing/2014/main" id="{B1E53063-AC99-BB47-9FD0-67392A950FE4}"/>
              </a:ext>
            </a:extLst>
          </p:cNvPr>
          <p:cNvSpPr/>
          <p:nvPr/>
        </p:nvSpPr>
        <p:spPr>
          <a:xfrm>
            <a:off x="0" y="7413099"/>
            <a:ext cx="10069224" cy="359301"/>
          </a:xfrm>
          <a:prstGeom prst="rect">
            <a:avLst/>
          </a:prstGeom>
          <a:solidFill>
            <a:srgbClr val="2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293B029C-F269-9941-B092-12EA302DD383}"/>
              </a:ext>
            </a:extLst>
          </p:cNvPr>
          <p:cNvPicPr>
            <a:picLocks noChangeAspect="1"/>
          </p:cNvPicPr>
          <p:nvPr/>
        </p:nvPicPr>
        <p:blipFill>
          <a:blip r:embed="rId3"/>
          <a:stretch>
            <a:fillRect/>
          </a:stretch>
        </p:blipFill>
        <p:spPr>
          <a:xfrm>
            <a:off x="4665576" y="6393460"/>
            <a:ext cx="716096" cy="990600"/>
          </a:xfrm>
          <a:prstGeom prst="rect">
            <a:avLst/>
          </a:prstGeom>
        </p:spPr>
      </p:pic>
      <p:pic>
        <p:nvPicPr>
          <p:cNvPr id="3" name="Picture 2" descr="A picture containing drawing&#10;&#10;Description automatically generated">
            <a:extLst>
              <a:ext uri="{FF2B5EF4-FFF2-40B4-BE49-F238E27FC236}">
                <a16:creationId xmlns:a16="http://schemas.microsoft.com/office/drawing/2014/main" id="{41D137F3-51E7-442D-9373-6662F7C64E98}"/>
              </a:ext>
            </a:extLst>
          </p:cNvPr>
          <p:cNvPicPr>
            <a:picLocks noChangeAspect="1"/>
          </p:cNvPicPr>
          <p:nvPr/>
        </p:nvPicPr>
        <p:blipFill>
          <a:blip r:embed="rId4"/>
          <a:stretch>
            <a:fillRect/>
          </a:stretch>
        </p:blipFill>
        <p:spPr>
          <a:xfrm>
            <a:off x="7887230" y="6287405"/>
            <a:ext cx="1714998" cy="503002"/>
          </a:xfrm>
          <a:prstGeom prst="rect">
            <a:avLst/>
          </a:prstGeom>
        </p:spPr>
      </p:pic>
      <p:sp>
        <p:nvSpPr>
          <p:cNvPr id="18" name="TextBox 17">
            <a:extLst>
              <a:ext uri="{FF2B5EF4-FFF2-40B4-BE49-F238E27FC236}">
                <a16:creationId xmlns:a16="http://schemas.microsoft.com/office/drawing/2014/main" id="{5AD120FB-65F7-4121-BA11-4DB729A94524}"/>
              </a:ext>
            </a:extLst>
          </p:cNvPr>
          <p:cNvSpPr txBox="1"/>
          <p:nvPr/>
        </p:nvSpPr>
        <p:spPr>
          <a:xfrm>
            <a:off x="129051" y="5361406"/>
            <a:ext cx="2988527" cy="2092881"/>
          </a:xfrm>
          <a:prstGeom prst="rect">
            <a:avLst/>
          </a:prstGeom>
          <a:noFill/>
        </p:spPr>
        <p:txBody>
          <a:bodyPr wrap="square" rtlCol="0">
            <a:spAutoFit/>
          </a:bodyPr>
          <a:lstStyle/>
          <a:p>
            <a:br>
              <a:rPr lang="en-US" sz="1000" dirty="0">
                <a:latin typeface="Futura Medium" panose="020B0602020204020303" pitchFamily="34" charset="-79"/>
                <a:cs typeface="Futura Medium" panose="020B0602020204020303" pitchFamily="34" charset="-79"/>
              </a:rPr>
            </a:br>
            <a:r>
              <a:rPr lang="en-ZA" sz="1000" b="1" dirty="0">
                <a:latin typeface="Futura" panose="020B0602020204020303" pitchFamily="34" charset="-79"/>
                <a:cs typeface="Futura" panose="020B0602020204020303" pitchFamily="34" charset="-79"/>
              </a:rPr>
              <a:t>Effective Date: </a:t>
            </a:r>
            <a:br>
              <a:rPr lang="en-ZA" sz="1000" dirty="0">
                <a:latin typeface="Futura Medium" panose="020B0602020204020303" pitchFamily="34" charset="-79"/>
                <a:cs typeface="Futura Medium" panose="020B0602020204020303" pitchFamily="34" charset="-79"/>
              </a:rPr>
            </a:br>
            <a:r>
              <a:rPr lang="en-ZA" sz="1000" dirty="0">
                <a:latin typeface="Futura Medium" panose="020B0602020204020303" pitchFamily="34" charset="-79"/>
                <a:cs typeface="Futura Medium" panose="020B0602020204020303" pitchFamily="34" charset="-79"/>
              </a:rPr>
              <a:t>March 31</a:t>
            </a:r>
            <a:r>
              <a:rPr lang="en-ZA" sz="1000" baseline="30000" dirty="0">
                <a:latin typeface="Futura Medium" panose="020B0602020204020303" pitchFamily="34" charset="-79"/>
                <a:cs typeface="Futura Medium" panose="020B0602020204020303" pitchFamily="34" charset="-79"/>
              </a:rPr>
              <a:t>st</a:t>
            </a:r>
            <a:r>
              <a:rPr lang="en-ZA" sz="1000" dirty="0">
                <a:latin typeface="Futura Medium" panose="020B0602020204020303" pitchFamily="34" charset="-79"/>
                <a:cs typeface="Futura Medium" panose="020B0602020204020303" pitchFamily="34" charset="-79"/>
              </a:rPr>
              <a:t>, 2020</a:t>
            </a:r>
            <a:br>
              <a:rPr lang="en-ZA" sz="1000" dirty="0">
                <a:latin typeface="Futura Medium" panose="020B0602020204020303" pitchFamily="34" charset="-79"/>
                <a:cs typeface="Futura Medium" panose="020B0602020204020303" pitchFamily="34" charset="-79"/>
              </a:rPr>
            </a:br>
            <a:endParaRPr lang="en-ZA" sz="1000" dirty="0">
              <a:latin typeface="Futura Medium" panose="020B0602020204020303" pitchFamily="34" charset="-79"/>
              <a:cs typeface="Futura Medium" panose="020B0602020204020303" pitchFamily="34" charset="-79"/>
            </a:endParaRPr>
          </a:p>
          <a:p>
            <a:r>
              <a:rPr lang="en-ZA" sz="1000" b="1" dirty="0">
                <a:latin typeface="Futura Medium" panose="020B0602020204020303" pitchFamily="34" charset="-79"/>
                <a:cs typeface="Futura Medium" panose="020B0602020204020303" pitchFamily="34" charset="-79"/>
              </a:rPr>
              <a:t>Date Re-Issued:</a:t>
            </a:r>
          </a:p>
          <a:p>
            <a:r>
              <a:rPr lang="en-ZA" sz="1000" dirty="0">
                <a:latin typeface="Futura Medium" panose="020B0602020204020303" pitchFamily="34" charset="-79"/>
                <a:cs typeface="Futura Medium" panose="020B0602020204020303" pitchFamily="34" charset="-79"/>
              </a:rPr>
              <a:t>March 15</a:t>
            </a:r>
            <a:r>
              <a:rPr lang="en-ZA" sz="1000" baseline="30000" dirty="0">
                <a:latin typeface="Futura Medium" panose="020B0602020204020303" pitchFamily="34" charset="-79"/>
                <a:cs typeface="Futura Medium" panose="020B0602020204020303" pitchFamily="34" charset="-79"/>
              </a:rPr>
              <a:t>th</a:t>
            </a:r>
            <a:r>
              <a:rPr lang="en-ZA" sz="1000" dirty="0">
                <a:latin typeface="Futura Medium" panose="020B0602020204020303" pitchFamily="34" charset="-79"/>
                <a:cs typeface="Futura Medium" panose="020B0602020204020303" pitchFamily="34" charset="-79"/>
              </a:rPr>
              <a:t>, 2024</a:t>
            </a:r>
          </a:p>
          <a:p>
            <a:endParaRPr lang="en-ZA" sz="1000" dirty="0">
              <a:latin typeface="Futura Medium" panose="020B0602020204020303" pitchFamily="34" charset="-79"/>
              <a:cs typeface="Futura Medium" panose="020B0602020204020303" pitchFamily="34" charset="-79"/>
            </a:endParaRPr>
          </a:p>
          <a:p>
            <a:r>
              <a:rPr lang="en-ZA" sz="1000" b="1" strike="sngStrike" dirty="0">
                <a:latin typeface="Futura" panose="020B0602020204020303" pitchFamily="34" charset="-79"/>
                <a:cs typeface="Futura" panose="020B0602020204020303" pitchFamily="34" charset="-79"/>
              </a:rPr>
              <a:t>Expiration Date: </a:t>
            </a:r>
            <a:br>
              <a:rPr lang="en-ZA" sz="1000" strike="sngStrike" dirty="0">
                <a:latin typeface="Futura Medium" panose="020B0602020204020303" pitchFamily="34" charset="-79"/>
                <a:cs typeface="Futura Medium" panose="020B0602020204020303" pitchFamily="34" charset="-79"/>
              </a:rPr>
            </a:br>
            <a:r>
              <a:rPr lang="en-US" sz="1000" strike="sngStrike" dirty="0">
                <a:latin typeface="Futura Medium" panose="020B0602020204020303" pitchFamily="34" charset="-79"/>
                <a:cs typeface="Futura Medium" panose="020B0602020204020303" pitchFamily="34" charset="-79"/>
              </a:rPr>
              <a:t>March 31</a:t>
            </a:r>
            <a:r>
              <a:rPr lang="en-US" sz="1000" strike="sngStrike" baseline="30000" dirty="0">
                <a:latin typeface="Futura Medium" panose="020B0602020204020303" pitchFamily="34" charset="-79"/>
                <a:cs typeface="Futura Medium" panose="020B0602020204020303" pitchFamily="34" charset="-79"/>
              </a:rPr>
              <a:t>st</a:t>
            </a:r>
            <a:r>
              <a:rPr lang="en-US" sz="1000" strike="sngStrike" dirty="0">
                <a:latin typeface="Futura Medium" panose="020B0602020204020303" pitchFamily="34" charset="-79"/>
                <a:cs typeface="Futura Medium" panose="020B0602020204020303" pitchFamily="34" charset="-79"/>
              </a:rPr>
              <a:t>, 2026</a:t>
            </a:r>
          </a:p>
          <a:p>
            <a:endParaRPr lang="en-US" sz="1000" dirty="0">
              <a:latin typeface="Futura Medium" panose="020B0602020204020303" pitchFamily="34" charset="-79"/>
              <a:cs typeface="Futura Medium" panose="020B0602020204020303" pitchFamily="34" charset="-79"/>
            </a:endParaRPr>
          </a:p>
          <a:p>
            <a:r>
              <a:rPr lang="en-US" sz="1000" b="1" dirty="0">
                <a:solidFill>
                  <a:srgbClr val="FF0000"/>
                </a:solidFill>
                <a:latin typeface="Futura Medium" panose="020B0602020204020303" pitchFamily="34" charset="-79"/>
                <a:cs typeface="Futura Medium" panose="020B0602020204020303" pitchFamily="34" charset="-79"/>
              </a:rPr>
              <a:t>CERTIFICATION SUSPENDED:</a:t>
            </a:r>
          </a:p>
          <a:p>
            <a:r>
              <a:rPr lang="en-US" sz="1000" dirty="0">
                <a:solidFill>
                  <a:srgbClr val="FF0000"/>
                </a:solidFill>
                <a:latin typeface="Futura Medium" panose="020B0602020204020303" pitchFamily="34" charset="-79"/>
                <a:cs typeface="Futura Medium" panose="020B0602020204020303" pitchFamily="34" charset="-79"/>
              </a:rPr>
              <a:t>February 23</a:t>
            </a:r>
            <a:r>
              <a:rPr lang="en-US" sz="1000" baseline="30000" dirty="0">
                <a:solidFill>
                  <a:srgbClr val="FF0000"/>
                </a:solidFill>
                <a:latin typeface="Futura Medium" panose="020B0602020204020303" pitchFamily="34" charset="-79"/>
                <a:cs typeface="Futura Medium" panose="020B0602020204020303" pitchFamily="34" charset="-79"/>
              </a:rPr>
              <a:t>rd</a:t>
            </a:r>
            <a:r>
              <a:rPr lang="en-US" sz="1000" dirty="0">
                <a:solidFill>
                  <a:srgbClr val="FF0000"/>
                </a:solidFill>
                <a:latin typeface="Futura Medium" panose="020B0602020204020303" pitchFamily="34" charset="-79"/>
                <a:cs typeface="Futura Medium" panose="020B0602020204020303" pitchFamily="34" charset="-79"/>
              </a:rPr>
              <a:t>, 2026</a:t>
            </a:r>
          </a:p>
          <a:p>
            <a:r>
              <a:rPr lang="en-US" sz="1000" dirty="0">
                <a:solidFill>
                  <a:srgbClr val="FF0000"/>
                </a:solidFill>
                <a:latin typeface="Futura Medium" panose="020B0602020204020303" pitchFamily="34" charset="-79"/>
                <a:cs typeface="Futura Medium" panose="020B0602020204020303" pitchFamily="34" charset="-79"/>
              </a:rPr>
              <a:t>REASON:  Facility Shut Down Due To Fire</a:t>
            </a:r>
          </a:p>
        </p:txBody>
      </p:sp>
      <p:sp>
        <p:nvSpPr>
          <p:cNvPr id="20" name="TextBox 19">
            <a:hlinkClick r:id="rId5"/>
            <a:extLst>
              <a:ext uri="{FF2B5EF4-FFF2-40B4-BE49-F238E27FC236}">
                <a16:creationId xmlns:a16="http://schemas.microsoft.com/office/drawing/2014/main" id="{77AB4139-9722-4B74-8E99-19DDE76C37EC}"/>
              </a:ext>
            </a:extLst>
          </p:cNvPr>
          <p:cNvSpPr txBox="1"/>
          <p:nvPr/>
        </p:nvSpPr>
        <p:spPr>
          <a:xfrm>
            <a:off x="791247" y="7459271"/>
            <a:ext cx="3632274" cy="230832"/>
          </a:xfrm>
          <a:prstGeom prst="rect">
            <a:avLst/>
          </a:prstGeom>
          <a:noFill/>
        </p:spPr>
        <p:txBody>
          <a:bodyPr wrap="square" rtlCol="0">
            <a:spAutoFit/>
          </a:bodyPr>
          <a:lstStyle/>
          <a:p>
            <a:r>
              <a:rPr lang="en-ZA" sz="900" dirty="0">
                <a:solidFill>
                  <a:schemeClr val="bg1"/>
                </a:solidFill>
                <a:latin typeface="Open Sans" panose="020B0606030504020204" pitchFamily="34" charset="0"/>
                <a:ea typeface="Open Sans" panose="020B0606030504020204" pitchFamily="34" charset="0"/>
                <a:cs typeface="Open Sans" panose="020B0606030504020204" pitchFamily="34" charset="0"/>
              </a:rPr>
              <a:t>*For current CARB exemption status, visit: https://bit.ly/2yiCY2a.</a:t>
            </a:r>
            <a:endParaRPr lang="en-US" sz="9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1" name="TextBox 20">
            <a:hlinkClick r:id="rId6"/>
            <a:extLst>
              <a:ext uri="{FF2B5EF4-FFF2-40B4-BE49-F238E27FC236}">
                <a16:creationId xmlns:a16="http://schemas.microsoft.com/office/drawing/2014/main" id="{9B27A308-2532-4047-BA0C-0A1CECE27F4E}"/>
              </a:ext>
            </a:extLst>
          </p:cNvPr>
          <p:cNvSpPr txBox="1"/>
          <p:nvPr/>
        </p:nvSpPr>
        <p:spPr>
          <a:xfrm>
            <a:off x="5030973" y="7403132"/>
            <a:ext cx="4543630" cy="369332"/>
          </a:xfrm>
          <a:prstGeom prst="rect">
            <a:avLst/>
          </a:prstGeom>
          <a:noFill/>
        </p:spPr>
        <p:txBody>
          <a:bodyPr wrap="square" rtlCol="0">
            <a:spAutoFit/>
          </a:bodyPr>
          <a:lstStyle/>
          <a:p>
            <a:pPr algn="ctr"/>
            <a:r>
              <a:rPr lang="en-US" sz="900" dirty="0">
                <a:solidFill>
                  <a:schemeClr val="bg1"/>
                </a:solidFill>
                <a:latin typeface="Open Sans" panose="020B0606030504020204" pitchFamily="34" charset="0"/>
                <a:ea typeface="Open Sans" panose="020B0606030504020204" pitchFamily="34" charset="0"/>
                <a:cs typeface="Open Sans" panose="020B0606030504020204" pitchFamily="34" charset="0"/>
              </a:rPr>
              <a:t>Verify this certificate is current by visiting our product certification directory: </a:t>
            </a:r>
          </a:p>
          <a:p>
            <a:pPr algn="ctr"/>
            <a:r>
              <a:rPr lang="en-US" sz="900" dirty="0">
                <a:solidFill>
                  <a:schemeClr val="bg1"/>
                </a:solidFill>
                <a:latin typeface="Open Sans" panose="020B0606030504020204" pitchFamily="34" charset="0"/>
                <a:ea typeface="Open Sans" panose="020B0606030504020204" pitchFamily="34" charset="0"/>
                <a:cs typeface="Open Sans" panose="020B0606030504020204" pitchFamily="34" charset="0"/>
              </a:rPr>
              <a:t>https://www.capitaltesting.org/product-certification-directory</a:t>
            </a:r>
          </a:p>
        </p:txBody>
      </p:sp>
      <p:sp>
        <p:nvSpPr>
          <p:cNvPr id="2" name="TextBox 1">
            <a:extLst>
              <a:ext uri="{FF2B5EF4-FFF2-40B4-BE49-F238E27FC236}">
                <a16:creationId xmlns:a16="http://schemas.microsoft.com/office/drawing/2014/main" id="{FAF66C34-4716-3289-2F6A-3DDC5AF370F7}"/>
              </a:ext>
            </a:extLst>
          </p:cNvPr>
          <p:cNvSpPr txBox="1"/>
          <p:nvPr/>
        </p:nvSpPr>
        <p:spPr>
          <a:xfrm rot="2213680">
            <a:off x="-615148" y="3035633"/>
            <a:ext cx="11027913" cy="1692771"/>
          </a:xfrm>
          <a:prstGeom prst="rect">
            <a:avLst/>
          </a:prstGeom>
          <a:noFill/>
        </p:spPr>
        <p:txBody>
          <a:bodyPr wrap="square" rtlCol="0">
            <a:spAutoFit/>
          </a:bodyPr>
          <a:lstStyle/>
          <a:p>
            <a:pPr algn="ctr"/>
            <a:r>
              <a:rPr lang="en-US" sz="5200" dirty="0">
                <a:solidFill>
                  <a:srgbClr val="FF0000">
                    <a:alpha val="54000"/>
                  </a:srgbClr>
                </a:solidFill>
              </a:rPr>
              <a:t>CERTIFICATION SUSPENDED </a:t>
            </a:r>
          </a:p>
          <a:p>
            <a:pPr algn="ctr"/>
            <a:r>
              <a:rPr lang="en-US" sz="5200" dirty="0">
                <a:solidFill>
                  <a:srgbClr val="FF0000">
                    <a:alpha val="54000"/>
                  </a:srgbClr>
                </a:solidFill>
              </a:rPr>
              <a:t>February 23</a:t>
            </a:r>
            <a:r>
              <a:rPr lang="en-US" sz="5200" baseline="30000" dirty="0">
                <a:solidFill>
                  <a:srgbClr val="FF0000">
                    <a:alpha val="54000"/>
                  </a:srgbClr>
                </a:solidFill>
              </a:rPr>
              <a:t>rd</a:t>
            </a:r>
            <a:r>
              <a:rPr lang="en-US" sz="5200" dirty="0">
                <a:solidFill>
                  <a:srgbClr val="FF0000">
                    <a:alpha val="54000"/>
                  </a:srgbClr>
                </a:solidFill>
              </a:rPr>
              <a:t>, 2026</a:t>
            </a:r>
          </a:p>
        </p:txBody>
      </p:sp>
    </p:spTree>
    <p:extLst>
      <p:ext uri="{BB962C8B-B14F-4D97-AF65-F5344CB8AC3E}">
        <p14:creationId xmlns:p14="http://schemas.microsoft.com/office/powerpoint/2010/main" val="891337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1485</TotalTime>
  <Words>286</Words>
  <Application>Microsoft Office PowerPoint</Application>
  <PresentationFormat>Custom</PresentationFormat>
  <Paragraphs>24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Futura</vt:lpstr>
      <vt:lpstr>Futura Medium</vt:lpstr>
      <vt:lpstr>Open Sans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Louise Louw</dc:creator>
  <cp:lastModifiedBy>Josh Hosen</cp:lastModifiedBy>
  <cp:revision>21</cp:revision>
  <dcterms:created xsi:type="dcterms:W3CDTF">2019-07-17T07:48:58Z</dcterms:created>
  <dcterms:modified xsi:type="dcterms:W3CDTF">2026-02-23T19:14:04Z</dcterms:modified>
</cp:coreProperties>
</file>