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061" r:id="rId1"/>
  </p:sldMasterIdLst>
  <p:notesMasterIdLst>
    <p:notesMasterId r:id="rId16"/>
  </p:notesMasterIdLst>
  <p:handoutMasterIdLst>
    <p:handoutMasterId r:id="rId17"/>
  </p:handoutMasterIdLst>
  <p:sldIdLst>
    <p:sldId id="256" r:id="rId2"/>
    <p:sldId id="278" r:id="rId3"/>
    <p:sldId id="281" r:id="rId4"/>
    <p:sldId id="283" r:id="rId5"/>
    <p:sldId id="287" r:id="rId6"/>
    <p:sldId id="291" r:id="rId7"/>
    <p:sldId id="293" r:id="rId8"/>
    <p:sldId id="301" r:id="rId9"/>
    <p:sldId id="303" r:id="rId10"/>
    <p:sldId id="299" r:id="rId11"/>
    <p:sldId id="257" r:id="rId12"/>
    <p:sldId id="258" r:id="rId13"/>
    <p:sldId id="279" r:id="rId14"/>
    <p:sldId id="305" r:id="rId15"/>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563" autoAdjust="0"/>
  </p:normalViewPr>
  <p:slideViewPr>
    <p:cSldViewPr>
      <p:cViewPr varScale="1">
        <p:scale>
          <a:sx n="37" d="100"/>
          <a:sy n="37" d="100"/>
        </p:scale>
        <p:origin x="1618" y="2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0" d="100"/>
          <a:sy n="50" d="100"/>
        </p:scale>
        <p:origin x="2892"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848700746171954"/>
          <c:y val="0.1351718104202492"/>
          <c:w val="0.78131178014100633"/>
          <c:h val="0.70674390841121082"/>
        </c:manualLayout>
      </c:layout>
      <c:barChart>
        <c:barDir val="col"/>
        <c:grouping val="clustered"/>
        <c:varyColors val="0"/>
        <c:ser>
          <c:idx val="0"/>
          <c:order val="0"/>
          <c:tx>
            <c:strRef>
              <c:f>Sheet1!$B$1</c:f>
              <c:strCache>
                <c:ptCount val="1"/>
                <c:pt idx="0">
                  <c:v>Funding Levels</c:v>
                </c:pt>
              </c:strCache>
            </c:strRef>
          </c:tx>
          <c:spPr>
            <a:solidFill>
              <a:schemeClr val="accent2">
                <a:lumMod val="75000"/>
              </a:schemeClr>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50" b="1"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extLst>
                <c:ext xmlns:c15="http://schemas.microsoft.com/office/drawing/2012/chart" uri="{02D57815-91ED-43cb-92C2-25804820EDAC}">
                  <c15:fullRef>
                    <c15:sqref>Sheet1!$A$7:$A$13</c15:sqref>
                  </c15:fullRef>
                </c:ext>
              </c:extLst>
              <c:f>Sheet1!$A$7:$A$13</c:f>
              <c:numCache>
                <c:formatCode>General</c:formatCode>
                <c:ptCount val="7"/>
                <c:pt idx="0">
                  <c:v>2020</c:v>
                </c:pt>
                <c:pt idx="1">
                  <c:v>2021</c:v>
                </c:pt>
                <c:pt idx="2">
                  <c:v>2022</c:v>
                </c:pt>
                <c:pt idx="3">
                  <c:v>2023</c:v>
                </c:pt>
                <c:pt idx="4">
                  <c:v>2024</c:v>
                </c:pt>
                <c:pt idx="5">
                  <c:v>2025</c:v>
                </c:pt>
                <c:pt idx="6">
                  <c:v>2026</c:v>
                </c:pt>
              </c:numCache>
            </c:numRef>
          </c:cat>
          <c:val>
            <c:numRef>
              <c:extLst>
                <c:ext xmlns:c15="http://schemas.microsoft.com/office/drawing/2012/chart" uri="{02D57815-91ED-43cb-92C2-25804820EDAC}">
                  <c15:fullRef>
                    <c15:sqref>Sheet1!$B$2:$B$11</c15:sqref>
                  </c15:fullRef>
                </c:ext>
              </c:extLst>
              <c:f>Sheet1!$B$2:$B$8</c:f>
              <c:numCache>
                <c:formatCode>_("$"* #,##0.00_);_("$"* \(#,##0.00\);_("$"* "-"??_);_(@_)</c:formatCode>
                <c:ptCount val="7"/>
                <c:pt idx="0">
                  <c:v>104867</c:v>
                </c:pt>
                <c:pt idx="1">
                  <c:v>107769</c:v>
                </c:pt>
                <c:pt idx="2">
                  <c:v>105769</c:v>
                </c:pt>
                <c:pt idx="3">
                  <c:v>118616</c:v>
                </c:pt>
                <c:pt idx="4">
                  <c:v>122227</c:v>
                </c:pt>
                <c:pt idx="5">
                  <c:v>126053</c:v>
                </c:pt>
                <c:pt idx="6">
                  <c:v>128349</c:v>
                </c:pt>
              </c:numCache>
            </c:numRef>
          </c:val>
          <c:extLst>
            <c:ext xmlns:c16="http://schemas.microsoft.com/office/drawing/2014/chart" uri="{C3380CC4-5D6E-409C-BE32-E72D297353CC}">
              <c16:uniqueId val="{00000000-73FF-4E73-AD7F-0F810A7489F7}"/>
            </c:ext>
          </c:extLst>
        </c:ser>
        <c:dLbls>
          <c:dLblPos val="outEnd"/>
          <c:showLegendKey val="0"/>
          <c:showVal val="1"/>
          <c:showCatName val="0"/>
          <c:showSerName val="0"/>
          <c:showPercent val="0"/>
          <c:showBubbleSize val="0"/>
        </c:dLbls>
        <c:gapWidth val="444"/>
        <c:overlap val="-90"/>
        <c:axId val="89604096"/>
        <c:axId val="89605632"/>
      </c:barChart>
      <c:catAx>
        <c:axId val="896040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n-lt"/>
                <a:ea typeface="+mn-ea"/>
                <a:cs typeface="+mn-cs"/>
              </a:defRPr>
            </a:pPr>
            <a:endParaRPr lang="en-US"/>
          </a:p>
        </c:txPr>
        <c:crossAx val="89605632"/>
        <c:crosses val="autoZero"/>
        <c:auto val="1"/>
        <c:lblAlgn val="ctr"/>
        <c:lblOffset val="100"/>
        <c:noMultiLvlLbl val="0"/>
      </c:catAx>
      <c:valAx>
        <c:axId val="89605632"/>
        <c:scaling>
          <c:orientation val="minMax"/>
        </c:scaling>
        <c:delete val="1"/>
        <c:axPos val="l"/>
        <c:numFmt formatCode="_(&quot;$&quot;* #,##0.00_);_(&quot;$&quot;* \(#,##0.00\);_(&quot;$&quot;* &quot;-&quot;??_);_(@_)" sourceLinked="1"/>
        <c:majorTickMark val="none"/>
        <c:minorTickMark val="none"/>
        <c:tickLblPos val="nextTo"/>
        <c:crossAx val="89604096"/>
        <c:crosses val="autoZero"/>
        <c:crossBetween val="between"/>
      </c:valAx>
      <c:spPr>
        <a:noFill/>
        <a:ln w="25400">
          <a:noFill/>
        </a:ln>
        <a:effectLst/>
      </c:spPr>
    </c:plotArea>
    <c:legend>
      <c:legendPos val="t"/>
      <c:layout>
        <c:manualLayout>
          <c:xMode val="edge"/>
          <c:yMode val="edge"/>
          <c:x val="0"/>
          <c:y val="0"/>
          <c:w val="0.21708796015882631"/>
          <c:h val="8.4213732542691419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43FF646-8411-2102-405A-F33581121DB2}"/>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7F89D8C-1817-EE15-DBC5-82452AD9728E}"/>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D01B6BFA-C811-4353-8815-6C68B8941A1E}" type="datetimeFigureOut">
              <a:rPr lang="en-US" smtClean="0"/>
              <a:t>8/23/2026</a:t>
            </a:fld>
            <a:endParaRPr lang="en-US"/>
          </a:p>
        </p:txBody>
      </p:sp>
      <p:sp>
        <p:nvSpPr>
          <p:cNvPr id="4" name="Footer Placeholder 3">
            <a:extLst>
              <a:ext uri="{FF2B5EF4-FFF2-40B4-BE49-F238E27FC236}">
                <a16:creationId xmlns:a16="http://schemas.microsoft.com/office/drawing/2014/main" id="{8F407ECB-5856-F55D-2216-EBA4178BB306}"/>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4A7EFBEA-97C0-A164-E9F7-AD9B509894C9}"/>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7250A472-67AD-4269-85D6-417C747C35A0}" type="slidenum">
              <a:rPr lang="en-US" smtClean="0"/>
              <a:t>‹#›</a:t>
            </a:fld>
            <a:endParaRPr lang="en-US"/>
          </a:p>
        </p:txBody>
      </p:sp>
    </p:spTree>
    <p:extLst>
      <p:ext uri="{BB962C8B-B14F-4D97-AF65-F5344CB8AC3E}">
        <p14:creationId xmlns:p14="http://schemas.microsoft.com/office/powerpoint/2010/main" val="18797585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938" y="0"/>
            <a:ext cx="3037840" cy="465138"/>
          </a:xfrm>
          <a:prstGeom prst="rect">
            <a:avLst/>
          </a:prstGeom>
        </p:spPr>
        <p:txBody>
          <a:bodyPr vert="horz" lIns="91440" tIns="45720" rIns="91440" bIns="45720" rtlCol="0"/>
          <a:lstStyle>
            <a:lvl1pPr algn="r">
              <a:defRPr sz="1200"/>
            </a:lvl1pPr>
          </a:lstStyle>
          <a:p>
            <a:fld id="{CB897F76-6BBB-4FDD-A3CA-4D8AA3277DE2}" type="datetimeFigureOut">
              <a:rPr lang="en-US" smtClean="0"/>
              <a:pPr/>
              <a:t>8/23/2026</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040" y="4416427"/>
            <a:ext cx="5608320" cy="41830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7840" cy="465138"/>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675"/>
            <a:ext cx="3037840" cy="465138"/>
          </a:xfrm>
          <a:prstGeom prst="rect">
            <a:avLst/>
          </a:prstGeom>
        </p:spPr>
        <p:txBody>
          <a:bodyPr vert="horz" lIns="91440" tIns="45720" rIns="91440" bIns="45720" rtlCol="0" anchor="b"/>
          <a:lstStyle>
            <a:lvl1pPr algn="r">
              <a:defRPr sz="1200"/>
            </a:lvl1pPr>
          </a:lstStyle>
          <a:p>
            <a:fld id="{80D2EA3A-1BF0-4F0E-BCEE-7D78403AD7ED}"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65163"/>
            <a:ext cx="4648200" cy="3486150"/>
          </a:xfrm>
        </p:spPr>
      </p:sp>
      <p:sp>
        <p:nvSpPr>
          <p:cNvPr id="3" name="Notes Placeholder 2"/>
          <p:cNvSpPr>
            <a:spLocks noGrp="1"/>
          </p:cNvSpPr>
          <p:nvPr>
            <p:ph type="body" idx="1"/>
          </p:nvPr>
        </p:nvSpPr>
        <p:spPr/>
        <p:txBody>
          <a:bodyPr>
            <a:normAutofit/>
          </a:bodyPr>
          <a:lstStyle/>
          <a:p>
            <a:pPr algn="just"/>
            <a:r>
              <a:rPr lang="en-US" dirty="0"/>
              <a:t>Good evening.  My name is Jennifer Petersen, and I am the Executive Director of the Monroe County Redevelopment Authority, and our agency is designated as the County’s Community Development Block Grant Program Administrator.</a:t>
            </a:r>
          </a:p>
          <a:p>
            <a:pPr algn="just"/>
            <a:endParaRPr lang="en-US" dirty="0"/>
          </a:p>
          <a:p>
            <a:pPr algn="just"/>
            <a:r>
              <a:rPr lang="en-US" dirty="0"/>
              <a:t>This evening, I will provide an overview of the Community Development Block Grant Program, which I will refer to as “CDBG.”</a:t>
            </a:r>
          </a:p>
          <a:p>
            <a:pPr algn="just"/>
            <a:endParaRPr lang="en-US" dirty="0"/>
          </a:p>
          <a:p>
            <a:pPr algn="just"/>
            <a:r>
              <a:rPr lang="en-US" dirty="0"/>
              <a:t>The Borough of East Stroudsburg, along with Monroe County, and the Borough of Stroudsburg, will begin their grant planning and the application process for the FY 2026 CDBG.</a:t>
            </a:r>
          </a:p>
          <a:p>
            <a:pPr algn="just"/>
            <a:endParaRPr lang="en-US" dirty="0"/>
          </a:p>
          <a:p>
            <a:pPr algn="just"/>
            <a:r>
              <a:rPr lang="en-US" dirty="0"/>
              <a:t>Pursuant to the County’s Citizen Participation Plan, this is the 1</a:t>
            </a:r>
            <a:r>
              <a:rPr lang="en-US" baseline="30000" dirty="0"/>
              <a:t>st</a:t>
            </a:r>
            <a:r>
              <a:rPr lang="en-US" dirty="0"/>
              <a:t> public hearing that is required during this process.  This public hearing is to provide citizens with information about the Community Development Block Grant, its eligible activities, program requirements, and expected funding allocation.  An ad notifying the public of this hearing was posted on August 24, 2026, on the Monroe County, East Stroudsburg, and Stroudsburg Boroughs’ various media sites.</a:t>
            </a:r>
          </a:p>
          <a:p>
            <a:pPr algn="just"/>
            <a:endParaRPr lang="en-US" dirty="0"/>
          </a:p>
          <a:p>
            <a:pPr algn="just"/>
            <a:r>
              <a:rPr lang="en-US" dirty="0"/>
              <a:t>A 2</a:t>
            </a:r>
            <a:r>
              <a:rPr lang="en-US" baseline="30000" dirty="0"/>
              <a:t>nd</a:t>
            </a:r>
            <a:r>
              <a:rPr lang="en-US" dirty="0"/>
              <a:t> public hearing to identify the activities proposed for the 2026 CDBG funds is scheduled for October 6</a:t>
            </a:r>
            <a:r>
              <a:rPr lang="en-US" baseline="30000" dirty="0"/>
              <a:t>th</a:t>
            </a:r>
            <a:r>
              <a:rPr lang="en-US" dirty="0"/>
              <a:t>.</a:t>
            </a:r>
          </a:p>
          <a:p>
            <a:pPr algn="just"/>
            <a:endParaRPr lang="en-US" dirty="0"/>
          </a:p>
          <a:p>
            <a:pPr algn="just"/>
            <a:r>
              <a:rPr lang="en-US" dirty="0"/>
              <a:t>The FY 2026 CDBG allocation for East Stroudsburg Borough is $</a:t>
            </a:r>
            <a:r>
              <a:rPr lang="en-US" sz="1200" kern="1200" dirty="0">
                <a:solidFill>
                  <a:schemeClr val="tx1"/>
                </a:solidFill>
                <a:effectLst/>
                <a:latin typeface="+mn-lt"/>
                <a:ea typeface="+mn-ea"/>
                <a:cs typeface="+mn-cs"/>
              </a:rPr>
              <a:t>155,079.</a:t>
            </a:r>
            <a:endParaRPr lang="en-US" dirty="0"/>
          </a:p>
        </p:txBody>
      </p:sp>
      <p:sp>
        <p:nvSpPr>
          <p:cNvPr id="4" name="Slide Number Placeholder 3"/>
          <p:cNvSpPr>
            <a:spLocks noGrp="1"/>
          </p:cNvSpPr>
          <p:nvPr>
            <p:ph type="sldNum" sz="quarter" idx="5"/>
          </p:nvPr>
        </p:nvSpPr>
        <p:spPr/>
        <p:txBody>
          <a:bodyPr/>
          <a:lstStyle/>
          <a:p>
            <a:fld id="{80D2EA3A-1BF0-4F0E-BCEE-7D78403AD7ED}" type="slidenum">
              <a:rPr lang="en-US" smtClean="0"/>
              <a:pPr/>
              <a:t>1</a:t>
            </a:fld>
            <a:endParaRPr lang="en-US" dirty="0"/>
          </a:p>
        </p:txBody>
      </p:sp>
    </p:spTree>
    <p:extLst>
      <p:ext uri="{BB962C8B-B14F-4D97-AF65-F5344CB8AC3E}">
        <p14:creationId xmlns:p14="http://schemas.microsoft.com/office/powerpoint/2010/main" val="40004132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Authority is responsible for monitoring all grant compliance including fair housing, procurement, equal opportunity, Section 504 (accessibility), labor standards (Davis-Bacon), environmental standards, and testing such as lead/radon which is required in the owner-occupied housing rehabilitation program.</a:t>
            </a:r>
          </a:p>
        </p:txBody>
      </p:sp>
      <p:sp>
        <p:nvSpPr>
          <p:cNvPr id="4" name="Slide Number Placeholder 3"/>
          <p:cNvSpPr>
            <a:spLocks noGrp="1"/>
          </p:cNvSpPr>
          <p:nvPr>
            <p:ph type="sldNum" sz="quarter" idx="5"/>
          </p:nvPr>
        </p:nvSpPr>
        <p:spPr/>
        <p:txBody>
          <a:bodyPr/>
          <a:lstStyle/>
          <a:p>
            <a:fld id="{80D2EA3A-1BF0-4F0E-BCEE-7D78403AD7ED}" type="slidenum">
              <a:rPr lang="en-US" smtClean="0"/>
              <a:pPr/>
              <a:t>10</a:t>
            </a:fld>
            <a:endParaRPr lang="en-US" dirty="0"/>
          </a:p>
        </p:txBody>
      </p:sp>
    </p:spTree>
    <p:extLst>
      <p:ext uri="{BB962C8B-B14F-4D97-AF65-F5344CB8AC3E}">
        <p14:creationId xmlns:p14="http://schemas.microsoft.com/office/powerpoint/2010/main" val="2578220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As stated earlier, the 2026 CDBG allocation for East Stroudsburg Borough is $</a:t>
            </a:r>
            <a:r>
              <a:rPr lang="en-US" sz="1200" kern="1200" dirty="0">
                <a:solidFill>
                  <a:schemeClr val="tx1"/>
                </a:solidFill>
                <a:effectLst/>
                <a:latin typeface="+mn-lt"/>
                <a:ea typeface="+mn-ea"/>
                <a:cs typeface="+mn-cs"/>
              </a:rPr>
              <a:t>155,079</a:t>
            </a:r>
            <a:r>
              <a:rPr lang="en-US" dirty="0"/>
              <a:t>.</a:t>
            </a:r>
          </a:p>
          <a:p>
            <a:pPr algn="just"/>
            <a:endParaRPr lang="en-US" dirty="0"/>
          </a:p>
        </p:txBody>
      </p:sp>
      <p:sp>
        <p:nvSpPr>
          <p:cNvPr id="4" name="Slide Number Placeholder 3"/>
          <p:cNvSpPr>
            <a:spLocks noGrp="1"/>
          </p:cNvSpPr>
          <p:nvPr>
            <p:ph type="sldNum" sz="quarter" idx="5"/>
          </p:nvPr>
        </p:nvSpPr>
        <p:spPr/>
        <p:txBody>
          <a:bodyPr/>
          <a:lstStyle/>
          <a:p>
            <a:fld id="{80D2EA3A-1BF0-4F0E-BCEE-7D78403AD7ED}" type="slidenum">
              <a:rPr lang="en-US" smtClean="0"/>
              <a:pPr/>
              <a:t>11</a:t>
            </a:fld>
            <a:endParaRPr lang="en-US" dirty="0"/>
          </a:p>
        </p:txBody>
      </p:sp>
    </p:spTree>
    <p:extLst>
      <p:ext uri="{BB962C8B-B14F-4D97-AF65-F5344CB8AC3E}">
        <p14:creationId xmlns:p14="http://schemas.microsoft.com/office/powerpoint/2010/main" val="31816113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has changed in recent years?</a:t>
            </a:r>
          </a:p>
          <a:p>
            <a:endParaRPr lang="en-US" dirty="0"/>
          </a:p>
          <a:p>
            <a:r>
              <a:rPr lang="en-US" dirty="0"/>
              <a:t>Funding from HUD!  CDBG funding has declined in recent years.  The program has never been adjusted for inflation, even though program operating costs increase annually.</a:t>
            </a:r>
          </a:p>
          <a:p>
            <a:endParaRPr lang="en-US" dirty="0"/>
          </a:p>
          <a:p>
            <a:r>
              <a:rPr lang="en-US" dirty="0"/>
              <a:t>These incremental cuts over time have meant that local applications for funding go unmet, staff positions are cut, and local projects are delayed and canceled.</a:t>
            </a:r>
          </a:p>
          <a:p>
            <a:endParaRPr lang="en-US" dirty="0"/>
          </a:p>
          <a:p>
            <a:r>
              <a:rPr lang="en-US" dirty="0"/>
              <a:t>The need for CDBG is absolute.  Even though the number of communities eligible for CDBG funding has grown, this has caused a reduction in current CDBG allocations to states and local governments because of the lack of adequate CDBG funding that is actually needed.</a:t>
            </a:r>
          </a:p>
          <a:p>
            <a:endParaRPr lang="en-US" dirty="0"/>
          </a:p>
        </p:txBody>
      </p:sp>
      <p:sp>
        <p:nvSpPr>
          <p:cNvPr id="4" name="Slide Number Placeholder 3"/>
          <p:cNvSpPr>
            <a:spLocks noGrp="1"/>
          </p:cNvSpPr>
          <p:nvPr>
            <p:ph type="sldNum" sz="quarter" idx="5"/>
          </p:nvPr>
        </p:nvSpPr>
        <p:spPr/>
        <p:txBody>
          <a:bodyPr/>
          <a:lstStyle/>
          <a:p>
            <a:fld id="{80D2EA3A-1BF0-4F0E-BCEE-7D78403AD7ED}" type="slidenum">
              <a:rPr lang="en-US" smtClean="0"/>
              <a:pPr/>
              <a:t>12</a:t>
            </a:fld>
            <a:endParaRPr lang="en-US" dirty="0"/>
          </a:p>
        </p:txBody>
      </p:sp>
    </p:spTree>
    <p:extLst>
      <p:ext uri="{BB962C8B-B14F-4D97-AF65-F5344CB8AC3E}">
        <p14:creationId xmlns:p14="http://schemas.microsoft.com/office/powerpoint/2010/main" val="11041956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D2EA3A-1BF0-4F0E-BCEE-7D78403AD7ED}" type="slidenum">
              <a:rPr lang="en-US" smtClean="0"/>
              <a:pPr/>
              <a:t>13</a:t>
            </a:fld>
            <a:endParaRPr lang="en-US" dirty="0"/>
          </a:p>
        </p:txBody>
      </p:sp>
    </p:spTree>
    <p:extLst>
      <p:ext uri="{BB962C8B-B14F-4D97-AF65-F5344CB8AC3E}">
        <p14:creationId xmlns:p14="http://schemas.microsoft.com/office/powerpoint/2010/main" val="20189928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mentioned earlier, today’s public hearing is the 1</a:t>
            </a:r>
            <a:r>
              <a:rPr lang="en-US" baseline="30000" dirty="0"/>
              <a:t>st</a:t>
            </a:r>
            <a:r>
              <a:rPr lang="en-US" dirty="0"/>
              <a:t> of 2 hearings that is required to seek input from citizens.  The County has to hold two public hearings to be eligible for program funding.   </a:t>
            </a:r>
          </a:p>
          <a:p>
            <a:endParaRPr lang="en-US" dirty="0"/>
          </a:p>
          <a:p>
            <a:r>
              <a:rPr lang="en-US" dirty="0"/>
              <a:t>The 2</a:t>
            </a:r>
            <a:r>
              <a:rPr lang="en-US" baseline="30000" dirty="0"/>
              <a:t>nd</a:t>
            </a:r>
            <a:r>
              <a:rPr lang="en-US" dirty="0"/>
              <a:t> Public Hearing will be held on October 6</a:t>
            </a:r>
            <a:r>
              <a:rPr lang="en-US" baseline="30000" dirty="0"/>
              <a:t>th</a:t>
            </a:r>
            <a:r>
              <a:rPr lang="en-US" dirty="0"/>
              <a:t>, 2026.  At this time, the Borough Council will share the proposed projects for the 2026 CDBG activities for application and authorize their submission to DCED by Resolution.</a:t>
            </a:r>
          </a:p>
          <a:p>
            <a:endParaRPr lang="en-US" dirty="0"/>
          </a:p>
          <a:p>
            <a:r>
              <a:rPr lang="en-US" dirty="0"/>
              <a:t>Thank you for your time.</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0D2EA3A-1BF0-4F0E-BCEE-7D78403AD7E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411034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CDBG is a federally enacted program adopted by the US government in 1974.  The Department of Housing and Urban Development (HUD) administers the program.  HUD distributes funding to the Commonwealth of Pennsylvania.</a:t>
            </a:r>
          </a:p>
          <a:p>
            <a:pPr algn="just"/>
            <a:endParaRPr lang="en-US" dirty="0"/>
          </a:p>
          <a:p>
            <a:pPr algn="just"/>
            <a:r>
              <a:rPr lang="en-US" dirty="0"/>
              <a:t>In 1984, the Commonwealth enacted Act 179, which created a system for distributing CDBG program funds in the Commonwealth.  Distribution occurs through three categories:  State Administration, Competitive Application, and Direct Entitlement Allocation.</a:t>
            </a:r>
          </a:p>
          <a:p>
            <a:pPr algn="just"/>
            <a:endParaRPr lang="en-US" dirty="0"/>
          </a:p>
          <a:p>
            <a:pPr algn="just"/>
            <a:r>
              <a:rPr lang="en-US" dirty="0"/>
              <a:t>In Monroe County, three government entities receive direct entitlement allocations.  Those include:  Monroe County, East Stroudsburg Borough, and Stroudsburg Borough.</a:t>
            </a:r>
          </a:p>
          <a:p>
            <a:pPr algn="just"/>
            <a:endParaRPr lang="en-US" dirty="0"/>
          </a:p>
          <a:p>
            <a:pPr algn="just"/>
            <a:r>
              <a:rPr lang="en-US" dirty="0"/>
              <a:t>While the program has changed very little since its inception, the need for the program remains.  CDBG is an important investment tool for communities and neighborhoods, but program funding must increase to meet local needs to ensure CDBG grantee communities are healthy, vibrant, and thriving.</a:t>
            </a:r>
          </a:p>
          <a:p>
            <a:pPr algn="just"/>
            <a:endParaRPr lang="en-US" dirty="0"/>
          </a:p>
        </p:txBody>
      </p:sp>
      <p:sp>
        <p:nvSpPr>
          <p:cNvPr id="4" name="Slide Number Placeholder 3"/>
          <p:cNvSpPr>
            <a:spLocks noGrp="1"/>
          </p:cNvSpPr>
          <p:nvPr>
            <p:ph type="sldNum" sz="quarter" idx="5"/>
          </p:nvPr>
        </p:nvSpPr>
        <p:spPr/>
        <p:txBody>
          <a:bodyPr/>
          <a:lstStyle/>
          <a:p>
            <a:fld id="{80D2EA3A-1BF0-4F0E-BCEE-7D78403AD7ED}" type="slidenum">
              <a:rPr lang="en-US" smtClean="0"/>
              <a:pPr/>
              <a:t>2</a:t>
            </a:fld>
            <a:endParaRPr lang="en-US" dirty="0"/>
          </a:p>
        </p:txBody>
      </p:sp>
    </p:spTree>
    <p:extLst>
      <p:ext uri="{BB962C8B-B14F-4D97-AF65-F5344CB8AC3E}">
        <p14:creationId xmlns:p14="http://schemas.microsoft.com/office/powerpoint/2010/main" val="1768822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algn="just"/>
            <a:r>
              <a:rPr lang="en-US" dirty="0"/>
              <a:t>Each project activity must meet one of three (3) federally mandated national objectives as set by HUD:</a:t>
            </a:r>
          </a:p>
          <a:p>
            <a:pPr algn="just"/>
            <a:endParaRPr lang="en-US" dirty="0"/>
          </a:p>
          <a:p>
            <a:pPr marL="228600" indent="-228600" algn="just">
              <a:buAutoNum type="arabicParenR"/>
            </a:pPr>
            <a:r>
              <a:rPr lang="en-US" dirty="0"/>
              <a:t>Benefit to low-and moderate- income persons</a:t>
            </a:r>
          </a:p>
          <a:p>
            <a:pPr marL="228600" indent="-228600" algn="just">
              <a:buAutoNum type="arabicParenR"/>
            </a:pPr>
            <a:r>
              <a:rPr lang="en-US" dirty="0"/>
              <a:t>Prevention or elimination of blight</a:t>
            </a:r>
          </a:p>
          <a:p>
            <a:pPr marL="228600" indent="-228600" algn="just">
              <a:buAutoNum type="arabicParenR"/>
            </a:pPr>
            <a:r>
              <a:rPr lang="en-US" dirty="0"/>
              <a:t>Urgent need </a:t>
            </a:r>
          </a:p>
          <a:p>
            <a:pPr algn="just"/>
            <a:endParaRPr lang="en-US" dirty="0"/>
          </a:p>
          <a:p>
            <a:pPr algn="just"/>
            <a:r>
              <a:rPr lang="en-US" dirty="0"/>
              <a:t>Grantees must be able to show that every CDBG-funded activity fits into one of these categories.  By regulation, at least 70% of funds must be allocated to programs benefitting low/moderate income persons annually.</a:t>
            </a:r>
          </a:p>
          <a:p>
            <a:pPr algn="just"/>
            <a:endParaRPr lang="en-US" dirty="0"/>
          </a:p>
          <a:p>
            <a:pPr algn="just"/>
            <a:r>
              <a:rPr lang="en-US" dirty="0"/>
              <a:t>Historically, the CDBG program in Monroe County has served 100% low to moderate income persons.  </a:t>
            </a:r>
          </a:p>
          <a:p>
            <a:endParaRPr lang="en-US" dirty="0"/>
          </a:p>
        </p:txBody>
      </p:sp>
      <p:sp>
        <p:nvSpPr>
          <p:cNvPr id="4" name="Slide Number Placeholder 3"/>
          <p:cNvSpPr>
            <a:spLocks noGrp="1"/>
          </p:cNvSpPr>
          <p:nvPr>
            <p:ph type="sldNum" sz="quarter" idx="5"/>
          </p:nvPr>
        </p:nvSpPr>
        <p:spPr/>
        <p:txBody>
          <a:bodyPr/>
          <a:lstStyle/>
          <a:p>
            <a:fld id="{80D2EA3A-1BF0-4F0E-BCEE-7D78403AD7ED}" type="slidenum">
              <a:rPr lang="en-US" smtClean="0"/>
              <a:pPr/>
              <a:t>3</a:t>
            </a:fld>
            <a:endParaRPr lang="en-US" dirty="0"/>
          </a:p>
        </p:txBody>
      </p:sp>
    </p:spTree>
    <p:extLst>
      <p:ext uri="{BB962C8B-B14F-4D97-AF65-F5344CB8AC3E}">
        <p14:creationId xmlns:p14="http://schemas.microsoft.com/office/powerpoint/2010/main" val="13819213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US" dirty="0"/>
          </a:p>
        </p:txBody>
      </p:sp>
      <p:sp>
        <p:nvSpPr>
          <p:cNvPr id="4" name="Slide Number Placeholder 3"/>
          <p:cNvSpPr>
            <a:spLocks noGrp="1"/>
          </p:cNvSpPr>
          <p:nvPr>
            <p:ph type="sldNum" sz="quarter" idx="5"/>
          </p:nvPr>
        </p:nvSpPr>
        <p:spPr/>
        <p:txBody>
          <a:bodyPr/>
          <a:lstStyle/>
          <a:p>
            <a:fld id="{80D2EA3A-1BF0-4F0E-BCEE-7D78403AD7ED}" type="slidenum">
              <a:rPr lang="en-US" smtClean="0"/>
              <a:pPr/>
              <a:t>4</a:t>
            </a:fld>
            <a:endParaRPr lang="en-US" dirty="0"/>
          </a:p>
        </p:txBody>
      </p:sp>
    </p:spTree>
    <p:extLst>
      <p:ext uri="{BB962C8B-B14F-4D97-AF65-F5344CB8AC3E}">
        <p14:creationId xmlns:p14="http://schemas.microsoft.com/office/powerpoint/2010/main" val="21143826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D2EA3A-1BF0-4F0E-BCEE-7D78403AD7ED}" type="slidenum">
              <a:rPr lang="en-US" smtClean="0"/>
              <a:pPr/>
              <a:t>5</a:t>
            </a:fld>
            <a:endParaRPr lang="en-US" dirty="0"/>
          </a:p>
        </p:txBody>
      </p:sp>
    </p:spTree>
    <p:extLst>
      <p:ext uri="{BB962C8B-B14F-4D97-AF65-F5344CB8AC3E}">
        <p14:creationId xmlns:p14="http://schemas.microsoft.com/office/powerpoint/2010/main" val="31503983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838200" y="4646612"/>
            <a:ext cx="5608320" cy="4183063"/>
          </a:xfrm>
        </p:spPr>
        <p:txBody>
          <a:bodyPr/>
          <a:lstStyle/>
          <a:p>
            <a:pPr algn="just"/>
            <a:r>
              <a:rPr lang="en-US" dirty="0"/>
              <a:t>Under the Public Facility Improvements category, the most common CDBG-funded activity for Stroudsburg Borough is Street and Road Improvements.</a:t>
            </a:r>
          </a:p>
          <a:p>
            <a:pPr algn="just"/>
            <a:endParaRPr lang="en-US" dirty="0"/>
          </a:p>
          <a:p>
            <a:pPr algn="just"/>
            <a:r>
              <a:rPr lang="en-US" dirty="0"/>
              <a:t>For the past three years, the Borough has completed street improvements using CDBG funds on:</a:t>
            </a:r>
          </a:p>
          <a:p>
            <a:pPr algn="just"/>
            <a:endParaRPr lang="en-US" dirty="0"/>
          </a:p>
          <a:p>
            <a:pPr algn="just"/>
            <a:r>
              <a:rPr lang="en-US" dirty="0"/>
              <a:t>South Green Street</a:t>
            </a:r>
          </a:p>
          <a:p>
            <a:pPr algn="just"/>
            <a:r>
              <a:rPr lang="en-US" dirty="0"/>
              <a:t>North Green Street</a:t>
            </a:r>
          </a:p>
          <a:p>
            <a:pPr algn="just"/>
            <a:r>
              <a:rPr lang="en-US" dirty="0"/>
              <a:t>Stemple Street</a:t>
            </a:r>
          </a:p>
          <a:p>
            <a:pPr algn="just"/>
            <a:r>
              <a:rPr lang="en-US" dirty="0"/>
              <a:t>East Broad Street</a:t>
            </a:r>
          </a:p>
          <a:p>
            <a:pPr algn="just"/>
            <a:r>
              <a:rPr lang="en-US" dirty="0"/>
              <a:t>Maple Avenue &amp; Berwick Heights</a:t>
            </a:r>
          </a:p>
        </p:txBody>
      </p:sp>
      <p:sp>
        <p:nvSpPr>
          <p:cNvPr id="4" name="Slide Number Placeholder 3"/>
          <p:cNvSpPr>
            <a:spLocks noGrp="1"/>
          </p:cNvSpPr>
          <p:nvPr>
            <p:ph type="sldNum" sz="quarter" idx="5"/>
          </p:nvPr>
        </p:nvSpPr>
        <p:spPr/>
        <p:txBody>
          <a:bodyPr/>
          <a:lstStyle/>
          <a:p>
            <a:fld id="{80D2EA3A-1BF0-4F0E-BCEE-7D78403AD7ED}" type="slidenum">
              <a:rPr lang="en-US" smtClean="0"/>
              <a:pPr/>
              <a:t>6</a:t>
            </a:fld>
            <a:endParaRPr lang="en-US" dirty="0"/>
          </a:p>
        </p:txBody>
      </p:sp>
    </p:spTree>
    <p:extLst>
      <p:ext uri="{BB962C8B-B14F-4D97-AF65-F5344CB8AC3E}">
        <p14:creationId xmlns:p14="http://schemas.microsoft.com/office/powerpoint/2010/main" val="3034292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D2EA3A-1BF0-4F0E-BCEE-7D78403AD7ED}" type="slidenum">
              <a:rPr lang="en-US" smtClean="0"/>
              <a:pPr/>
              <a:t>7</a:t>
            </a:fld>
            <a:endParaRPr lang="en-US" dirty="0"/>
          </a:p>
        </p:txBody>
      </p:sp>
    </p:spTree>
    <p:extLst>
      <p:ext uri="{BB962C8B-B14F-4D97-AF65-F5344CB8AC3E}">
        <p14:creationId xmlns:p14="http://schemas.microsoft.com/office/powerpoint/2010/main" val="7344112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D2EA3A-1BF0-4F0E-BCEE-7D78403AD7ED}" type="slidenum">
              <a:rPr lang="en-US" smtClean="0"/>
              <a:pPr/>
              <a:t>8</a:t>
            </a:fld>
            <a:endParaRPr lang="en-US" dirty="0"/>
          </a:p>
        </p:txBody>
      </p:sp>
    </p:spTree>
    <p:extLst>
      <p:ext uri="{BB962C8B-B14F-4D97-AF65-F5344CB8AC3E}">
        <p14:creationId xmlns:p14="http://schemas.microsoft.com/office/powerpoint/2010/main" val="39326362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“Low and Moderate Income” (LMI) means a family or household with an annual income less than 80 percent of the area median income.</a:t>
            </a:r>
          </a:p>
          <a:p>
            <a:endParaRPr lang="en-US" dirty="0"/>
          </a:p>
          <a:p>
            <a:r>
              <a:rPr lang="en-US" dirty="0"/>
              <a:t>Monroe County’s median family income = $94,900, which is a decrease from $104,400 in 2025.</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0D2EA3A-1BF0-4F0E-BCEE-7D78403AD7E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446933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CF6E728-DDE5-4128-B4E5-EBDEBC40C033}" type="datetime1">
              <a:rPr lang="en-US" smtClean="0"/>
              <a:pPr/>
              <a:t>8/23/2026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4FAA12-97F7-4EA5-8F46-F321666F12F6}" type="slidenum">
              <a:rPr lang="en-US" smtClean="0"/>
              <a:pPr/>
              <a:t>‹#›</a:t>
            </a:fld>
            <a:endParaRPr lang="en-US" dirty="0"/>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6334315"/>
            <a:ext cx="9144001" cy="659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13633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444B692-C5D3-4909-8289-6707ACB05E12}" type="datetime1">
              <a:rPr lang="en-US" smtClean="0"/>
              <a:pPr/>
              <a:t>8/23/2026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4FAA12-97F7-4EA5-8F46-F321666F12F6}" type="slidenum">
              <a:rPr lang="en-US" smtClean="0"/>
              <a:pPr/>
              <a:t>‹#›</a:t>
            </a:fld>
            <a:endParaRPr lang="en-US" dirty="0"/>
          </a:p>
        </p:txBody>
      </p:sp>
    </p:spTree>
    <p:extLst>
      <p:ext uri="{BB962C8B-B14F-4D97-AF65-F5344CB8AC3E}">
        <p14:creationId xmlns:p14="http://schemas.microsoft.com/office/powerpoint/2010/main" val="2844301645"/>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3989"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444B692-C5D3-4909-8289-6707ACB05E12}" type="datetime1">
              <a:rPr lang="en-US" smtClean="0"/>
              <a:pPr/>
              <a:t>8/23/2026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4FAA12-97F7-4EA5-8F46-F321666F12F6}" type="slidenum">
              <a:rPr lang="en-US" smtClean="0"/>
              <a:pPr/>
              <a:t>‹#›</a:t>
            </a:fld>
            <a:endParaRPr lang="en-US" dirty="0"/>
          </a:p>
        </p:txBody>
      </p:sp>
    </p:spTree>
    <p:extLst>
      <p:ext uri="{BB962C8B-B14F-4D97-AF65-F5344CB8AC3E}">
        <p14:creationId xmlns:p14="http://schemas.microsoft.com/office/powerpoint/2010/main" val="2842968505"/>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444B692-C5D3-4909-8289-6707ACB05E12}" type="datetime1">
              <a:rPr lang="en-US" smtClean="0"/>
              <a:pPr/>
              <a:t>8/23/2026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4FAA12-97F7-4EA5-8F46-F321666F12F6}" type="slidenum">
              <a:rPr lang="en-US" smtClean="0"/>
              <a:pPr/>
              <a:t>‹#›</a:t>
            </a:fld>
            <a:endParaRPr lang="en-US" dirty="0"/>
          </a:p>
        </p:txBody>
      </p:sp>
    </p:spTree>
    <p:extLst>
      <p:ext uri="{BB962C8B-B14F-4D97-AF65-F5344CB8AC3E}">
        <p14:creationId xmlns:p14="http://schemas.microsoft.com/office/powerpoint/2010/main" val="1814790462"/>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D0D63A3-9228-4370-B56B-DB437A7CFE18}" type="datetime1">
              <a:rPr lang="en-US" smtClean="0"/>
              <a:pPr/>
              <a:t>8/23/2026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4FAA12-97F7-4EA5-8F46-F321666F12F6}" type="slidenum">
              <a:rPr lang="en-US" smtClean="0"/>
              <a:pPr/>
              <a:t>‹#›</a:t>
            </a:fld>
            <a:endParaRPr lang="en-US" dirty="0"/>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6334315"/>
            <a:ext cx="9144001" cy="659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652486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444B692-C5D3-4909-8289-6707ACB05E12}" type="datetime1">
              <a:rPr lang="en-US" smtClean="0"/>
              <a:pPr/>
              <a:t>8/23/2026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34FAA12-97F7-4EA5-8F46-F321666F12F6}" type="slidenum">
              <a:rPr lang="en-US" smtClean="0"/>
              <a:pPr/>
              <a:t>‹#›</a:t>
            </a:fld>
            <a:endParaRPr lang="en-US" dirty="0"/>
          </a:p>
        </p:txBody>
      </p:sp>
    </p:spTree>
    <p:extLst>
      <p:ext uri="{BB962C8B-B14F-4D97-AF65-F5344CB8AC3E}">
        <p14:creationId xmlns:p14="http://schemas.microsoft.com/office/powerpoint/2010/main" val="219638733"/>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2960" y="2582334"/>
            <a:ext cx="370332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440" y="2582334"/>
            <a:ext cx="370332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444B692-C5D3-4909-8289-6707ACB05E12}" type="datetime1">
              <a:rPr lang="en-US" smtClean="0"/>
              <a:pPr/>
              <a:t>8/23/2026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34FAA12-97F7-4EA5-8F46-F321666F12F6}" type="slidenum">
              <a:rPr lang="en-US" smtClean="0"/>
              <a:pPr/>
              <a:t>‹#›</a:t>
            </a:fld>
            <a:endParaRPr lang="en-US" dirty="0"/>
          </a:p>
        </p:txBody>
      </p:sp>
    </p:spTree>
    <p:extLst>
      <p:ext uri="{BB962C8B-B14F-4D97-AF65-F5344CB8AC3E}">
        <p14:creationId xmlns:p14="http://schemas.microsoft.com/office/powerpoint/2010/main" val="3233633683"/>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2A220B0-9109-4129-BA9F-48567B1FAA8E}" type="datetime1">
              <a:rPr lang="en-US" smtClean="0"/>
              <a:pPr/>
              <a:t>8/23/2026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34FAA12-97F7-4EA5-8F46-F321666F12F6}" type="slidenum">
              <a:rPr lang="en-US" smtClean="0"/>
              <a:pPr/>
              <a:t>‹#›</a:t>
            </a:fld>
            <a:endParaRPr lang="en-US" dirty="0"/>
          </a:p>
        </p:txBody>
      </p:sp>
    </p:spTree>
    <p:extLst>
      <p:ext uri="{BB962C8B-B14F-4D97-AF65-F5344CB8AC3E}">
        <p14:creationId xmlns:p14="http://schemas.microsoft.com/office/powerpoint/2010/main" val="20299853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D4A73AE-EBA5-41AC-929D-1EE2BC05771E}" type="datetime1">
              <a:rPr lang="en-US" smtClean="0"/>
              <a:pPr/>
              <a:t>8/23/2026</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E34FAA12-97F7-4EA5-8F46-F321666F12F6}" type="slidenum">
              <a:rPr lang="en-US" smtClean="0"/>
              <a:pPr/>
              <a:t>‹#›</a:t>
            </a:fld>
            <a:endParaRPr lang="en-US" dirty="0"/>
          </a:p>
        </p:txBody>
      </p:sp>
    </p:spTree>
    <p:extLst>
      <p:ext uri="{BB962C8B-B14F-4D97-AF65-F5344CB8AC3E}">
        <p14:creationId xmlns:p14="http://schemas.microsoft.com/office/powerpoint/2010/main" val="10536098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E444B692-C5D3-4909-8289-6707ACB05E12}" type="datetime1">
              <a:rPr lang="en-US" smtClean="0"/>
              <a:pPr/>
              <a:t>8/23/2026</a:t>
            </a:fld>
            <a:endParaRPr lang="en-US" dirty="0"/>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E34FAA12-97F7-4EA5-8F46-F321666F12F6}" type="slidenum">
              <a:rPr lang="en-US" smtClean="0"/>
              <a:pPr/>
              <a:t>‹#›</a:t>
            </a:fld>
            <a:endParaRPr lang="en-US" dirty="0"/>
          </a:p>
        </p:txBody>
      </p:sp>
    </p:spTree>
    <p:extLst>
      <p:ext uri="{BB962C8B-B14F-4D97-AF65-F5344CB8AC3E}">
        <p14:creationId xmlns:p14="http://schemas.microsoft.com/office/powerpoint/2010/main" val="4142116293"/>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444B692-C5D3-4909-8289-6707ACB05E12}" type="datetime1">
              <a:rPr lang="en-US" smtClean="0"/>
              <a:pPr/>
              <a:t>8/23/2026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34FAA12-97F7-4EA5-8F46-F321666F12F6}" type="slidenum">
              <a:rPr lang="en-US" smtClean="0"/>
              <a:pPr/>
              <a:t>‹#›</a:t>
            </a:fld>
            <a:endParaRPr lang="en-US" dirty="0"/>
          </a:p>
        </p:txBody>
      </p:sp>
    </p:spTree>
    <p:extLst>
      <p:ext uri="{BB962C8B-B14F-4D97-AF65-F5344CB8AC3E}">
        <p14:creationId xmlns:p14="http://schemas.microsoft.com/office/powerpoint/2010/main" val="1936602300"/>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E444B692-C5D3-4909-8289-6707ACB05E12}" type="datetime1">
              <a:rPr lang="en-US" smtClean="0"/>
              <a:pPr/>
              <a:t>8/23/2026</a:t>
            </a:fld>
            <a:endParaRPr lang="en-US" dirty="0"/>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E34FAA12-97F7-4EA5-8F46-F321666F12F6}" type="slidenum">
              <a:rPr lang="en-US" smtClean="0"/>
              <a:pPr/>
              <a:t>‹#›</a:t>
            </a:fld>
            <a:endParaRPr lang="en-US" dirty="0"/>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3383155"/>
      </p:ext>
    </p:extLst>
  </p:cSld>
  <p:clrMap bg1="lt1" tx1="dk1" bg2="lt2" tx2="dk2" accent1="accent1" accent2="accent2" accent3="accent3" accent4="accent4" accent5="accent5" accent6="accent6" hlink="hlink" folHlink="folHlink"/>
  <p:sldLayoutIdLst>
    <p:sldLayoutId id="2147485062" r:id="rId1"/>
    <p:sldLayoutId id="2147485063" r:id="rId2"/>
    <p:sldLayoutId id="2147485064" r:id="rId3"/>
    <p:sldLayoutId id="2147485065" r:id="rId4"/>
    <p:sldLayoutId id="2147485066" r:id="rId5"/>
    <p:sldLayoutId id="2147485067" r:id="rId6"/>
    <p:sldLayoutId id="2147485068" r:id="rId7"/>
    <p:sldLayoutId id="2147485069" r:id="rId8"/>
    <p:sldLayoutId id="2147485070" r:id="rId9"/>
    <p:sldLayoutId id="2147485071" r:id="rId10"/>
    <p:sldLayoutId id="2147485072" r:id="rId1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picserver.org/f" TargetMode="Externa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2601" y="2760416"/>
            <a:ext cx="5334000" cy="1430584"/>
          </a:xfrm>
        </p:spPr>
        <p:txBody>
          <a:bodyPr>
            <a:noAutofit/>
          </a:bodyPr>
          <a:lstStyle/>
          <a:p>
            <a:pPr algn="ctr"/>
            <a:r>
              <a:rPr lang="en-US" sz="2800" b="1" dirty="0">
                <a:solidFill>
                  <a:schemeClr val="tx1"/>
                </a:solidFill>
                <a:effectLst>
                  <a:outerShdw blurRad="38100" dist="38100" dir="2700000" algn="tl">
                    <a:srgbClr val="000000">
                      <a:alpha val="43137"/>
                    </a:srgbClr>
                  </a:outerShdw>
                </a:effectLst>
              </a:rPr>
              <a:t>EAST STROUDSBURG BOROUGH</a:t>
            </a:r>
            <a:br>
              <a:rPr lang="en-US" sz="2400" b="1" dirty="0">
                <a:solidFill>
                  <a:schemeClr val="tx1"/>
                </a:solidFill>
                <a:effectLst>
                  <a:outerShdw blurRad="38100" dist="38100" dir="2700000" algn="tl">
                    <a:srgbClr val="000000">
                      <a:alpha val="43137"/>
                    </a:srgbClr>
                  </a:outerShdw>
                </a:effectLst>
              </a:rPr>
            </a:br>
            <a:br>
              <a:rPr lang="en-US" sz="2000" b="1" dirty="0">
                <a:solidFill>
                  <a:schemeClr val="tx1"/>
                </a:solidFill>
                <a:effectLst>
                  <a:outerShdw blurRad="38100" dist="38100" dir="2700000" algn="tl">
                    <a:srgbClr val="000000">
                      <a:alpha val="43137"/>
                    </a:srgbClr>
                  </a:outerShdw>
                </a:effectLst>
              </a:rPr>
            </a:br>
            <a:endParaRPr lang="en-US" sz="2000" b="1" dirty="0">
              <a:solidFill>
                <a:schemeClr val="tx1"/>
              </a:solidFill>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554667" y="4284414"/>
            <a:ext cx="7854696" cy="1201985"/>
          </a:xfrm>
        </p:spPr>
        <p:txBody>
          <a:bodyPr>
            <a:normAutofit fontScale="25000" lnSpcReduction="20000"/>
          </a:bodyPr>
          <a:lstStyle/>
          <a:p>
            <a:pPr algn="ctr"/>
            <a:endParaRPr lang="en-US" sz="5600" b="1" dirty="0">
              <a:effectLst>
                <a:outerShdw blurRad="38100" dist="38100" dir="2700000" algn="tl">
                  <a:srgbClr val="000000">
                    <a:alpha val="43137"/>
                  </a:srgbClr>
                </a:outerShdw>
              </a:effectLst>
            </a:endParaRPr>
          </a:p>
          <a:p>
            <a:pPr algn="ctr"/>
            <a:r>
              <a:rPr lang="en-US" sz="6400" b="1" dirty="0">
                <a:effectLst>
                  <a:outerShdw blurRad="38100" dist="38100" dir="2700000" algn="tl">
                    <a:srgbClr val="000000">
                      <a:alpha val="43137"/>
                    </a:srgbClr>
                  </a:outerShdw>
                </a:effectLst>
              </a:rPr>
              <a:t>Public Hearing on Housing and Community Development Needs</a:t>
            </a:r>
          </a:p>
          <a:p>
            <a:pPr algn="ctr"/>
            <a:r>
              <a:rPr lang="en-US" sz="6400" b="1" dirty="0">
                <a:effectLst>
                  <a:outerShdw blurRad="38100" dist="38100" dir="2700000" algn="tl">
                    <a:srgbClr val="000000">
                      <a:alpha val="43137"/>
                    </a:srgbClr>
                  </a:outerShdw>
                </a:effectLst>
              </a:rPr>
              <a:t>Tuesday, September 1, 2026</a:t>
            </a:r>
          </a:p>
          <a:p>
            <a:pPr algn="ctr"/>
            <a:r>
              <a:rPr lang="en-US" sz="6400" b="1" dirty="0">
                <a:effectLst>
                  <a:outerShdw blurRad="38100" dist="38100" dir="2700000" algn="tl">
                    <a:srgbClr val="000000">
                      <a:alpha val="43137"/>
                    </a:srgbClr>
                  </a:outerShdw>
                </a:effectLst>
              </a:rPr>
              <a:t>2026 Community Development Block Grant Program</a:t>
            </a:r>
          </a:p>
        </p:txBody>
      </p:sp>
      <p:sp>
        <p:nvSpPr>
          <p:cNvPr id="4" name="Slide Number Placeholder 3"/>
          <p:cNvSpPr>
            <a:spLocks noGrp="1"/>
          </p:cNvSpPr>
          <p:nvPr>
            <p:ph type="sldNum" sz="quarter" idx="12"/>
          </p:nvPr>
        </p:nvSpPr>
        <p:spPr/>
        <p:txBody>
          <a:bodyPr/>
          <a:lstStyle/>
          <a:p>
            <a:fld id="{E34FAA12-97F7-4EA5-8F46-F321666F12F6}" type="slidenum">
              <a:rPr lang="en-US" smtClean="0"/>
              <a:pPr/>
              <a:t>1</a:t>
            </a:fld>
            <a:endParaRPr lang="en-US" dirty="0"/>
          </a:p>
        </p:txBody>
      </p:sp>
      <p:pic>
        <p:nvPicPr>
          <p:cNvPr id="5" name="Picture 4" descr="C:\Users\WS03\AppData\Local\Temp\dc86o4pce.jpeg"/>
          <p:cNvPicPr/>
          <p:nvPr/>
        </p:nvPicPr>
        <p:blipFill>
          <a:blip r:embed="rId3" cstate="print"/>
          <a:srcRect/>
          <a:stretch>
            <a:fillRect/>
          </a:stretch>
        </p:blipFill>
        <p:spPr bwMode="auto">
          <a:xfrm>
            <a:off x="838201" y="5715000"/>
            <a:ext cx="533400" cy="590550"/>
          </a:xfrm>
          <a:prstGeom prst="rect">
            <a:avLst/>
          </a:prstGeom>
          <a:noFill/>
          <a:ln w="9525">
            <a:noFill/>
            <a:miter lim="800000"/>
            <a:headEnd/>
            <a:tailEnd/>
          </a:ln>
        </p:spPr>
      </p:pic>
      <p:pic>
        <p:nvPicPr>
          <p:cNvPr id="6" name="Picture 5" descr="[1.5 inch Equal Housing Opportunity Logo]"/>
          <p:cNvPicPr/>
          <p:nvPr/>
        </p:nvPicPr>
        <p:blipFill>
          <a:blip r:embed="rId4" cstate="print"/>
          <a:srcRect/>
          <a:stretch>
            <a:fillRect/>
          </a:stretch>
        </p:blipFill>
        <p:spPr bwMode="auto">
          <a:xfrm>
            <a:off x="7010400" y="5638800"/>
            <a:ext cx="685800" cy="609601"/>
          </a:xfrm>
          <a:prstGeom prst="rect">
            <a:avLst/>
          </a:prstGeom>
          <a:noFill/>
          <a:ln w="9525">
            <a:noFill/>
            <a:miter lim="800000"/>
            <a:headEnd/>
            <a:tailEnd/>
          </a:ln>
        </p:spPr>
      </p:pic>
      <p:pic>
        <p:nvPicPr>
          <p:cNvPr id="8" name="Picture 7" descr="CDBG-770x513">
            <a:extLst>
              <a:ext uri="{FF2B5EF4-FFF2-40B4-BE49-F238E27FC236}">
                <a16:creationId xmlns:a16="http://schemas.microsoft.com/office/drawing/2014/main" id="{91B6521A-A345-441A-843A-77DDFEBA512C}"/>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943100" y="364878"/>
            <a:ext cx="4953001" cy="264661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066800"/>
            <a:ext cx="8229600" cy="1143000"/>
          </a:xfrm>
        </p:spPr>
        <p:txBody>
          <a:bodyPr>
            <a:normAutofit fontScale="90000"/>
          </a:bodyPr>
          <a:lstStyle/>
          <a:p>
            <a:pPr algn="ctr"/>
            <a:r>
              <a:rPr lang="en-US" sz="4000" b="1" dirty="0"/>
              <a:t>PROGRAM REQUIREMENTS</a:t>
            </a:r>
            <a:br>
              <a:rPr lang="en-US" sz="4000" b="1" dirty="0"/>
            </a:br>
            <a:r>
              <a:rPr lang="en-US" sz="1600" b="1" dirty="0"/>
              <a:t>CDBG funds are federal funds, therefore, there are a number of significant Federal Overlay Statutes, which must be followed in order to comply with federal requirements.  Some of these are:</a:t>
            </a:r>
            <a:br>
              <a:rPr lang="en-US" sz="2000" b="1" dirty="0"/>
            </a:br>
            <a:endParaRPr lang="en-US" sz="4000" b="1" dirty="0"/>
          </a:p>
        </p:txBody>
      </p:sp>
      <p:sp>
        <p:nvSpPr>
          <p:cNvPr id="3" name="Content Placeholder 2"/>
          <p:cNvSpPr>
            <a:spLocks noGrp="1"/>
          </p:cNvSpPr>
          <p:nvPr>
            <p:ph idx="1"/>
          </p:nvPr>
        </p:nvSpPr>
        <p:spPr>
          <a:xfrm>
            <a:off x="800099" y="1828800"/>
            <a:ext cx="7543801" cy="4478866"/>
          </a:xfrm>
          <a:solidFill>
            <a:schemeClr val="accent2">
              <a:lumMod val="20000"/>
              <a:lumOff val="80000"/>
            </a:schemeClr>
          </a:solidFill>
        </p:spPr>
        <p:txBody>
          <a:bodyPr>
            <a:noAutofit/>
          </a:bodyPr>
          <a:lstStyle/>
          <a:p>
            <a:pPr algn="just">
              <a:buClr>
                <a:schemeClr val="accent2">
                  <a:lumMod val="75000"/>
                </a:schemeClr>
              </a:buClr>
              <a:buFont typeface="Wingdings" panose="05000000000000000000" pitchFamily="2" charset="2"/>
              <a:buChar char="v"/>
            </a:pPr>
            <a:r>
              <a:rPr lang="en-US" sz="1100" b="1" dirty="0"/>
              <a:t>70% of funds must benefit low-to moderate income persons.</a:t>
            </a:r>
          </a:p>
          <a:p>
            <a:pPr algn="just">
              <a:buClr>
                <a:schemeClr val="accent2">
                  <a:lumMod val="75000"/>
                </a:schemeClr>
              </a:buClr>
              <a:buFont typeface="Wingdings" panose="05000000000000000000" pitchFamily="2" charset="2"/>
              <a:buChar char="v"/>
            </a:pPr>
            <a:r>
              <a:rPr lang="en-US" sz="1100" b="1" dirty="0"/>
              <a:t>Only 18% of CDBG funds can be used for administrative purposes in any proposed program</a:t>
            </a:r>
          </a:p>
          <a:p>
            <a:pPr algn="just">
              <a:buClr>
                <a:schemeClr val="accent2">
                  <a:lumMod val="75000"/>
                </a:schemeClr>
              </a:buClr>
              <a:buFont typeface="Wingdings" panose="05000000000000000000" pitchFamily="2" charset="2"/>
              <a:buChar char="v"/>
            </a:pPr>
            <a:r>
              <a:rPr lang="en-US" sz="1100" b="1" dirty="0"/>
              <a:t>ALL activities must be eligible for funding and meet a National Objective </a:t>
            </a:r>
          </a:p>
          <a:p>
            <a:pPr algn="just">
              <a:buClr>
                <a:schemeClr val="accent2">
                  <a:lumMod val="75000"/>
                </a:schemeClr>
              </a:buClr>
              <a:buFont typeface="Wingdings" panose="05000000000000000000" pitchFamily="2" charset="2"/>
              <a:buChar char="v"/>
            </a:pPr>
            <a:r>
              <a:rPr lang="en-US" sz="1100" b="1" dirty="0"/>
              <a:t>Survey Methodology (Census or Sampling)</a:t>
            </a:r>
          </a:p>
          <a:p>
            <a:pPr algn="just">
              <a:buClr>
                <a:schemeClr val="accent2">
                  <a:lumMod val="75000"/>
                </a:schemeClr>
              </a:buClr>
              <a:buFont typeface="Wingdings" panose="05000000000000000000" pitchFamily="2" charset="2"/>
              <a:buChar char="v"/>
            </a:pPr>
            <a:r>
              <a:rPr lang="en-US" sz="1100" b="1" dirty="0"/>
              <a:t>Citizen Participation Requirements</a:t>
            </a:r>
          </a:p>
          <a:p>
            <a:pPr algn="just">
              <a:buClr>
                <a:schemeClr val="accent2">
                  <a:lumMod val="75000"/>
                </a:schemeClr>
              </a:buClr>
              <a:buFont typeface="Wingdings" panose="05000000000000000000" pitchFamily="2" charset="2"/>
              <a:buChar char="v"/>
            </a:pPr>
            <a:r>
              <a:rPr lang="en-US" sz="1100" b="1" dirty="0"/>
              <a:t>Fair Housing, Equal Opportunity, Handicapped Accessibility </a:t>
            </a:r>
          </a:p>
          <a:p>
            <a:pPr algn="just">
              <a:buClr>
                <a:schemeClr val="accent2">
                  <a:lumMod val="75000"/>
                </a:schemeClr>
              </a:buClr>
              <a:buFont typeface="Wingdings" panose="05000000000000000000" pitchFamily="2" charset="2"/>
              <a:buChar char="v"/>
            </a:pPr>
            <a:r>
              <a:rPr lang="en-US" sz="1100" b="1" dirty="0"/>
              <a:t>Procurement and Conflict of Interest</a:t>
            </a:r>
          </a:p>
          <a:p>
            <a:pPr algn="just">
              <a:buClr>
                <a:schemeClr val="accent2">
                  <a:lumMod val="75000"/>
                </a:schemeClr>
              </a:buClr>
              <a:buFont typeface="Wingdings" panose="05000000000000000000" pitchFamily="2" charset="2"/>
              <a:buChar char="v"/>
            </a:pPr>
            <a:r>
              <a:rPr lang="en-US" sz="1100" b="1" dirty="0"/>
              <a:t>Environmental Standards</a:t>
            </a:r>
          </a:p>
          <a:p>
            <a:pPr algn="just">
              <a:buClr>
                <a:schemeClr val="accent2">
                  <a:lumMod val="75000"/>
                </a:schemeClr>
              </a:buClr>
              <a:buFont typeface="Wingdings" panose="05000000000000000000" pitchFamily="2" charset="2"/>
              <a:buChar char="v"/>
            </a:pPr>
            <a:r>
              <a:rPr lang="en-US" sz="1100" b="1" dirty="0"/>
              <a:t>Testing (Lead and Radon)</a:t>
            </a:r>
          </a:p>
          <a:p>
            <a:pPr algn="just">
              <a:buClr>
                <a:schemeClr val="accent2">
                  <a:lumMod val="75000"/>
                </a:schemeClr>
              </a:buClr>
              <a:buFont typeface="Wingdings" panose="05000000000000000000" pitchFamily="2" charset="2"/>
              <a:buChar char="v"/>
            </a:pPr>
            <a:r>
              <a:rPr lang="en-US" sz="1100" b="1" dirty="0"/>
              <a:t>Labor Standards (Davis Bacon)</a:t>
            </a:r>
          </a:p>
          <a:p>
            <a:pPr algn="just">
              <a:buClr>
                <a:schemeClr val="accent2">
                  <a:lumMod val="75000"/>
                </a:schemeClr>
              </a:buClr>
              <a:buFont typeface="Wingdings" panose="05000000000000000000" pitchFamily="2" charset="2"/>
              <a:buChar char="v"/>
            </a:pPr>
            <a:r>
              <a:rPr lang="en-US" sz="1100" b="1" dirty="0"/>
              <a:t>Section 3</a:t>
            </a:r>
          </a:p>
          <a:p>
            <a:pPr algn="just">
              <a:buClr>
                <a:schemeClr val="accent2">
                  <a:lumMod val="75000"/>
                </a:schemeClr>
              </a:buClr>
              <a:buFont typeface="Wingdings" panose="05000000000000000000" pitchFamily="2" charset="2"/>
              <a:buChar char="v"/>
            </a:pPr>
            <a:r>
              <a:rPr lang="en-US" sz="1100" b="1" dirty="0"/>
              <a:t>Financial Management</a:t>
            </a:r>
          </a:p>
          <a:p>
            <a:pPr algn="just">
              <a:buClr>
                <a:schemeClr val="accent2">
                  <a:lumMod val="75000"/>
                </a:schemeClr>
              </a:buClr>
              <a:buFont typeface="Wingdings" panose="05000000000000000000" pitchFamily="2" charset="2"/>
              <a:buChar char="v"/>
            </a:pPr>
            <a:r>
              <a:rPr lang="en-US" sz="1100" b="1" dirty="0"/>
              <a:t>Reporting and Monitoring</a:t>
            </a:r>
          </a:p>
          <a:p>
            <a:pPr algn="just">
              <a:buClr>
                <a:schemeClr val="accent2">
                  <a:lumMod val="75000"/>
                </a:schemeClr>
              </a:buClr>
              <a:buFont typeface="Wingdings" panose="05000000000000000000" pitchFamily="2" charset="2"/>
              <a:buChar char="v"/>
            </a:pPr>
            <a:r>
              <a:rPr lang="en-US" sz="1100" b="1" dirty="0"/>
              <a:t>Recordkeeping and Closeout</a:t>
            </a:r>
          </a:p>
        </p:txBody>
      </p:sp>
      <p:sp>
        <p:nvSpPr>
          <p:cNvPr id="4" name="Slide Number Placeholder 3"/>
          <p:cNvSpPr>
            <a:spLocks noGrp="1"/>
          </p:cNvSpPr>
          <p:nvPr>
            <p:ph type="sldNum" sz="quarter" idx="12"/>
          </p:nvPr>
        </p:nvSpPr>
        <p:spPr/>
        <p:txBody>
          <a:bodyPr/>
          <a:lstStyle/>
          <a:p>
            <a:fld id="{E34FAA12-97F7-4EA5-8F46-F321666F12F6}" type="slidenum">
              <a:rPr lang="en-US" smtClean="0"/>
              <a:pPr/>
              <a:t>10</a:t>
            </a:fld>
            <a:endParaRPr lang="en-US" dirty="0"/>
          </a:p>
        </p:txBody>
      </p:sp>
      <p:pic>
        <p:nvPicPr>
          <p:cNvPr id="5" name="Picture 4">
            <a:extLst>
              <a:ext uri="{FF2B5EF4-FFF2-40B4-BE49-F238E27FC236}">
                <a16:creationId xmlns:a16="http://schemas.microsoft.com/office/drawing/2014/main" id="{6CA0F187-BD47-4F79-BA1D-44F69AEFFC61}"/>
              </a:ext>
            </a:extLst>
          </p:cNvPr>
          <p:cNvPicPr>
            <a:picLocks noChangeAspect="1"/>
          </p:cNvPicPr>
          <p:nvPr/>
        </p:nvPicPr>
        <p:blipFill>
          <a:blip r:embed="rId3"/>
          <a:stretch>
            <a:fillRect/>
          </a:stretch>
        </p:blipFill>
        <p:spPr>
          <a:xfrm>
            <a:off x="4419600" y="2971800"/>
            <a:ext cx="3276600" cy="235981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3509914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353312"/>
          </a:xfrm>
        </p:spPr>
        <p:txBody>
          <a:bodyPr>
            <a:normAutofit/>
          </a:bodyPr>
          <a:lstStyle/>
          <a:p>
            <a:pPr algn="ctr"/>
            <a:r>
              <a:rPr lang="en-US" dirty="0"/>
              <a:t>FY 2026 CDBG ALLOCATIONS</a:t>
            </a:r>
            <a:br>
              <a:rPr lang="en-US" dirty="0"/>
            </a:br>
            <a:endParaRPr lang="en-US" dirty="0"/>
          </a:p>
        </p:txBody>
      </p:sp>
      <p:sp>
        <p:nvSpPr>
          <p:cNvPr id="3" name="Content Placeholder 2"/>
          <p:cNvSpPr>
            <a:spLocks noGrp="1"/>
          </p:cNvSpPr>
          <p:nvPr>
            <p:ph idx="1"/>
          </p:nvPr>
        </p:nvSpPr>
        <p:spPr>
          <a:xfrm>
            <a:off x="457200" y="2133600"/>
            <a:ext cx="8229600" cy="4191000"/>
          </a:xfrm>
        </p:spPr>
        <p:txBody>
          <a:bodyPr>
            <a:normAutofit/>
          </a:bodyPr>
          <a:lstStyle/>
          <a:p>
            <a:pPr algn="ctr"/>
            <a:endParaRPr lang="en-US" sz="4000" b="1" dirty="0">
              <a:highlight>
                <a:srgbClr val="FFFF00"/>
              </a:highlight>
            </a:endParaRPr>
          </a:p>
          <a:p>
            <a:pPr algn="ctr"/>
            <a:r>
              <a:rPr lang="en-US" sz="3200" b="1" dirty="0"/>
              <a:t>EAST STROUDSBURG BOROUGH = $155,079</a:t>
            </a:r>
          </a:p>
          <a:p>
            <a:pPr algn="ctr"/>
            <a:endParaRPr lang="en-US" sz="2400" b="1" dirty="0"/>
          </a:p>
        </p:txBody>
      </p:sp>
      <p:sp>
        <p:nvSpPr>
          <p:cNvPr id="5" name="Slide Number Placeholder 4"/>
          <p:cNvSpPr>
            <a:spLocks noGrp="1"/>
          </p:cNvSpPr>
          <p:nvPr>
            <p:ph type="sldNum" sz="quarter" idx="12"/>
          </p:nvPr>
        </p:nvSpPr>
        <p:spPr/>
        <p:txBody>
          <a:bodyPr/>
          <a:lstStyle/>
          <a:p>
            <a:fld id="{E34FAA12-97F7-4EA5-8F46-F321666F12F6}" type="slidenum">
              <a:rPr lang="en-US" smtClean="0"/>
              <a:pPr/>
              <a:t>11</a:t>
            </a:fld>
            <a:endParaRPr lang="en-US" dirty="0"/>
          </a:p>
        </p:txBody>
      </p:sp>
      <p:pic>
        <p:nvPicPr>
          <p:cNvPr id="12" name="Picture 11">
            <a:extLst>
              <a:ext uri="{FF2B5EF4-FFF2-40B4-BE49-F238E27FC236}">
                <a16:creationId xmlns:a16="http://schemas.microsoft.com/office/drawing/2014/main" id="{853F1E26-F338-4847-8934-A68EBA4EA40E}"/>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905000" y="4343400"/>
            <a:ext cx="5520344" cy="1671886"/>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79412"/>
            <a:ext cx="8229600" cy="1219200"/>
          </a:xfrm>
        </p:spPr>
        <p:txBody>
          <a:bodyPr>
            <a:normAutofit fontScale="90000"/>
          </a:bodyPr>
          <a:lstStyle/>
          <a:p>
            <a:pPr algn="ct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r>
              <a:rPr lang="en-US" b="1" dirty="0"/>
              <a:t>East Stroudsburg Borough</a:t>
            </a:r>
            <a:br>
              <a:rPr lang="en-US" dirty="0"/>
            </a:br>
            <a:r>
              <a:rPr lang="en-US" sz="4400" dirty="0"/>
              <a:t>CDBG Award History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84985339"/>
              </p:ext>
            </p:extLst>
          </p:nvPr>
        </p:nvGraphicFramePr>
        <p:xfrm>
          <a:off x="1151138" y="1905000"/>
          <a:ext cx="6621262" cy="4267200"/>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p:cNvSpPr>
            <a:spLocks noGrp="1"/>
          </p:cNvSpPr>
          <p:nvPr>
            <p:ph type="sldNum" sz="quarter" idx="12"/>
          </p:nvPr>
        </p:nvSpPr>
        <p:spPr/>
        <p:txBody>
          <a:bodyPr/>
          <a:lstStyle/>
          <a:p>
            <a:fld id="{E34FAA12-97F7-4EA5-8F46-F321666F12F6}" type="slidenum">
              <a:rPr lang="en-US" smtClean="0"/>
              <a:pPr/>
              <a:t>12</a:t>
            </a:fld>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28BE28-C6DB-488E-BEA7-85FAD1B94FCA}"/>
              </a:ext>
            </a:extLst>
          </p:cNvPr>
          <p:cNvSpPr>
            <a:spLocks noGrp="1"/>
          </p:cNvSpPr>
          <p:nvPr>
            <p:ph type="title"/>
          </p:nvPr>
        </p:nvSpPr>
        <p:spPr>
          <a:xfrm>
            <a:off x="822960" y="762000"/>
            <a:ext cx="7543800" cy="975361"/>
          </a:xfrm>
        </p:spPr>
        <p:txBody>
          <a:bodyPr>
            <a:normAutofit/>
          </a:bodyPr>
          <a:lstStyle/>
          <a:p>
            <a:pPr algn="ctr"/>
            <a:r>
              <a:rPr lang="en-US" sz="4400" b="1" dirty="0"/>
              <a:t>How are the funds distributed?</a:t>
            </a:r>
          </a:p>
        </p:txBody>
      </p:sp>
      <p:sp>
        <p:nvSpPr>
          <p:cNvPr id="3" name="Content Placeholder 2">
            <a:extLst>
              <a:ext uri="{FF2B5EF4-FFF2-40B4-BE49-F238E27FC236}">
                <a16:creationId xmlns:a16="http://schemas.microsoft.com/office/drawing/2014/main" id="{92D19479-C737-4FEB-A2DA-0F05B5808630}"/>
              </a:ext>
            </a:extLst>
          </p:cNvPr>
          <p:cNvSpPr>
            <a:spLocks noGrp="1"/>
          </p:cNvSpPr>
          <p:nvPr>
            <p:ph idx="1"/>
          </p:nvPr>
        </p:nvSpPr>
        <p:spPr/>
        <p:txBody>
          <a:bodyPr/>
          <a:lstStyle/>
          <a:p>
            <a:r>
              <a:rPr lang="en-US" dirty="0"/>
              <a:t>An annual open </a:t>
            </a:r>
            <a:r>
              <a:rPr lang="en-US" b="1" dirty="0"/>
              <a:t>proposal process </a:t>
            </a:r>
            <a:r>
              <a:rPr lang="en-US" dirty="0"/>
              <a:t>is conducted allowing community agencies (non-profits and units of local government) to apply for use of funds.</a:t>
            </a:r>
          </a:p>
          <a:p>
            <a:pPr algn="r"/>
            <a:r>
              <a:rPr lang="en-US" sz="2800" b="1" dirty="0"/>
              <a:t> Process has begun!</a:t>
            </a:r>
          </a:p>
          <a:p>
            <a:pPr algn="ctr"/>
            <a:endParaRPr lang="en-US" b="1" dirty="0"/>
          </a:p>
          <a:p>
            <a:endParaRPr lang="en-US" dirty="0"/>
          </a:p>
          <a:p>
            <a:endParaRPr lang="en-US" dirty="0"/>
          </a:p>
        </p:txBody>
      </p:sp>
      <p:sp>
        <p:nvSpPr>
          <p:cNvPr id="4" name="Slide Number Placeholder 3">
            <a:extLst>
              <a:ext uri="{FF2B5EF4-FFF2-40B4-BE49-F238E27FC236}">
                <a16:creationId xmlns:a16="http://schemas.microsoft.com/office/drawing/2014/main" id="{33351056-5F81-47FB-8B10-A8B8013EBED7}"/>
              </a:ext>
            </a:extLst>
          </p:cNvPr>
          <p:cNvSpPr>
            <a:spLocks noGrp="1"/>
          </p:cNvSpPr>
          <p:nvPr>
            <p:ph type="sldNum" sz="quarter" idx="12"/>
          </p:nvPr>
        </p:nvSpPr>
        <p:spPr/>
        <p:txBody>
          <a:bodyPr/>
          <a:lstStyle/>
          <a:p>
            <a:fld id="{E34FAA12-97F7-4EA5-8F46-F321666F12F6}" type="slidenum">
              <a:rPr lang="en-US" smtClean="0"/>
              <a:pPr/>
              <a:t>13</a:t>
            </a:fld>
            <a:endParaRPr lang="en-US" dirty="0"/>
          </a:p>
        </p:txBody>
      </p:sp>
      <p:pic>
        <p:nvPicPr>
          <p:cNvPr id="5" name="Picture 4">
            <a:extLst>
              <a:ext uri="{FF2B5EF4-FFF2-40B4-BE49-F238E27FC236}">
                <a16:creationId xmlns:a16="http://schemas.microsoft.com/office/drawing/2014/main" id="{3590FE82-A8F0-4963-8E1E-35C519375808}"/>
              </a:ext>
            </a:extLst>
          </p:cNvPr>
          <p:cNvPicPr>
            <a:picLocks noChangeAspect="1"/>
          </p:cNvPicPr>
          <p:nvPr/>
        </p:nvPicPr>
        <p:blipFill rotWithShape="1">
          <a:blip r:embed="rId3">
            <a:extLst>
              <a:ext uri="{28A0092B-C50C-407E-A947-70E740481C1C}">
                <a14:useLocalDpi xmlns:a14="http://schemas.microsoft.com/office/drawing/2010/main" val="0"/>
              </a:ext>
            </a:extLst>
          </a:blip>
          <a:srcRect t="21750" b="29601"/>
          <a:stretch/>
        </p:blipFill>
        <p:spPr>
          <a:xfrm rot="1315861">
            <a:off x="1839260" y="3496754"/>
            <a:ext cx="5464659" cy="170902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5906851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381000"/>
            <a:ext cx="8229600" cy="1143000"/>
          </a:xfrm>
        </p:spPr>
        <p:txBody>
          <a:bodyPr>
            <a:normAutofit/>
          </a:bodyPr>
          <a:lstStyle/>
          <a:p>
            <a:pPr algn="ctr"/>
            <a:r>
              <a:rPr lang="en-US" sz="4000" b="1" dirty="0"/>
              <a:t>APPLICATION PREPARATION SCHEDULE</a:t>
            </a:r>
            <a:br>
              <a:rPr lang="en-US" sz="4000" b="1" dirty="0"/>
            </a:br>
            <a:r>
              <a:rPr lang="en-US" sz="4000" b="1" dirty="0"/>
              <a:t>2026 CDBG Program</a:t>
            </a:r>
          </a:p>
        </p:txBody>
      </p:sp>
      <p:sp>
        <p:nvSpPr>
          <p:cNvPr id="10" name="Slide Number Placeholder 9"/>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34FAA12-97F7-4EA5-8F46-F321666F12F6}"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4" name="Right Arrow 3"/>
          <p:cNvSpPr/>
          <p:nvPr/>
        </p:nvSpPr>
        <p:spPr>
          <a:xfrm>
            <a:off x="495300" y="2362200"/>
            <a:ext cx="8039100" cy="3124200"/>
          </a:xfrm>
          <a:prstGeom prst="rightArrow">
            <a:avLst/>
          </a:prstGeom>
          <a:solidFill>
            <a:schemeClr val="accent2">
              <a:lumMod val="40000"/>
              <a:lumOff val="60000"/>
            </a:schemeClr>
          </a:solidFill>
          <a:ln>
            <a:solidFill>
              <a:schemeClr val="tx1">
                <a:lumMod val="85000"/>
                <a:lumOff val="15000"/>
              </a:schemeClr>
            </a:solidFill>
          </a:ln>
          <a:effectLst>
            <a:glow rad="101600">
              <a:schemeClr val="accent2">
                <a:satMod val="175000"/>
                <a:alpha val="40000"/>
              </a:schemeClr>
            </a:glow>
          </a:effectLst>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p:cNvSpPr/>
          <p:nvPr/>
        </p:nvSpPr>
        <p:spPr>
          <a:xfrm>
            <a:off x="609600" y="3291248"/>
            <a:ext cx="1600200" cy="1295400"/>
          </a:xfrm>
          <a:prstGeom prst="rect">
            <a:avLst/>
          </a:prstGeom>
          <a:ln>
            <a:solidFill>
              <a:schemeClr val="tx1">
                <a:lumMod val="95000"/>
                <a:lumOff val="5000"/>
              </a:schemeClr>
            </a:solidFill>
          </a:ln>
          <a:scene3d>
            <a:camera prst="orthographicFront"/>
            <a:lightRig rig="threePt" dir="t"/>
          </a:scene3d>
          <a:sp3d>
            <a:bevelT w="139700" h="139700" prst="divot"/>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September 1, 2026</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rPr>
              <a:t>1</a:t>
            </a:r>
            <a:r>
              <a:rPr kumimoji="0" lang="en-US" sz="1400" b="1" i="0" u="none" strike="noStrike" kern="1200" cap="none" spc="0" normalizeH="0" baseline="30000" noProof="0" dirty="0">
                <a:ln>
                  <a:noFill/>
                </a:ln>
                <a:solidFill>
                  <a:prstClr val="white"/>
                </a:solidFill>
                <a:effectLst/>
                <a:uLnTx/>
                <a:uFillTx/>
                <a:latin typeface="Calibri" panose="020F0502020204030204"/>
                <a:ea typeface="+mn-ea"/>
                <a:cs typeface="+mn-cs"/>
              </a:rPr>
              <a:t>st</a:t>
            </a:r>
            <a:r>
              <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rPr>
              <a:t> Public Hearing</a:t>
            </a:r>
          </a:p>
        </p:txBody>
      </p:sp>
      <p:sp>
        <p:nvSpPr>
          <p:cNvPr id="7" name="Rectangle 6"/>
          <p:cNvSpPr/>
          <p:nvPr/>
        </p:nvSpPr>
        <p:spPr>
          <a:xfrm>
            <a:off x="2324100" y="3291248"/>
            <a:ext cx="1676400" cy="1295400"/>
          </a:xfrm>
          <a:prstGeom prst="rect">
            <a:avLst/>
          </a:prstGeom>
          <a:ln>
            <a:solidFill>
              <a:schemeClr val="tx1">
                <a:lumMod val="95000"/>
                <a:lumOff val="5000"/>
              </a:schemeClr>
            </a:solidFill>
          </a:ln>
          <a:scene3d>
            <a:camera prst="orthographicFront"/>
            <a:lightRig rig="threePt" dir="t"/>
          </a:scene3d>
          <a:sp3d>
            <a:bevelT w="139700" h="139700" prst="divot"/>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October 6, 2026</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rPr>
              <a:t>2</a:t>
            </a:r>
            <a:r>
              <a:rPr kumimoji="0" lang="en-US" sz="1400" b="1" i="0" u="none" strike="noStrike" kern="1200" cap="none" spc="0" normalizeH="0" baseline="30000" noProof="0" dirty="0">
                <a:ln>
                  <a:noFill/>
                </a:ln>
                <a:solidFill>
                  <a:prstClr val="white"/>
                </a:solidFill>
                <a:effectLst/>
                <a:uLnTx/>
                <a:uFillTx/>
                <a:latin typeface="Calibri" panose="020F0502020204030204"/>
                <a:ea typeface="+mn-ea"/>
                <a:cs typeface="+mn-cs"/>
              </a:rPr>
              <a:t>nd</a:t>
            </a:r>
            <a:r>
              <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rPr>
              <a:t> Public Hearing</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4139184" y="3276600"/>
            <a:ext cx="1676400" cy="1295400"/>
          </a:xfrm>
          <a:prstGeom prst="rect">
            <a:avLst/>
          </a:prstGeom>
          <a:ln>
            <a:solidFill>
              <a:schemeClr val="tx1">
                <a:lumMod val="95000"/>
                <a:lumOff val="5000"/>
              </a:schemeClr>
            </a:solidFill>
          </a:ln>
          <a:scene3d>
            <a:camera prst="orthographicFront"/>
            <a:lightRig rig="threePt" dir="t"/>
          </a:scene3d>
          <a:sp3d>
            <a:bevelT w="139700" h="139700" prst="divot"/>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rPr>
              <a:t>October 30, 2026</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rPr>
              <a:t>DCEDs Submission Deadline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p:cNvSpPr/>
          <p:nvPr/>
        </p:nvSpPr>
        <p:spPr>
          <a:xfrm>
            <a:off x="5923788" y="3276600"/>
            <a:ext cx="1600200" cy="1295400"/>
          </a:xfrm>
          <a:prstGeom prst="rect">
            <a:avLst/>
          </a:prstGeom>
          <a:ln>
            <a:solidFill>
              <a:schemeClr val="tx1">
                <a:lumMod val="95000"/>
                <a:lumOff val="5000"/>
              </a:schemeClr>
            </a:solidFill>
          </a:ln>
          <a:scene3d>
            <a:camera prst="orthographicFront"/>
            <a:lightRig rig="threePt" dir="t"/>
          </a:scene3d>
          <a:sp3d>
            <a:bevelT w="139700" h="139700" prst="divot"/>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rPr>
              <a:t>March 2027:</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rPr>
              <a:t>Anticipated Application Approval by </a:t>
            </a:r>
            <a:r>
              <a:rPr kumimoji="0" lang="en-US" sz="1400" b="1" i="0" u="none" strike="noStrike" kern="1200" cap="none" spc="0" normalizeH="0" baseline="0" noProof="0" dirty="0" err="1">
                <a:ln>
                  <a:noFill/>
                </a:ln>
                <a:solidFill>
                  <a:prstClr val="white"/>
                </a:solidFill>
                <a:effectLst/>
                <a:uLnTx/>
                <a:uFillTx/>
                <a:latin typeface="Calibri" panose="020F0502020204030204"/>
                <a:ea typeface="+mn-ea"/>
                <a:cs typeface="+mn-cs"/>
              </a:rPr>
              <a:t>PaDCED</a:t>
            </a:r>
            <a:endPar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CDD41-5323-40EF-A5A0-DA2508724F23}"/>
              </a:ext>
            </a:extLst>
          </p:cNvPr>
          <p:cNvSpPr>
            <a:spLocks noGrp="1"/>
          </p:cNvSpPr>
          <p:nvPr>
            <p:ph type="title"/>
          </p:nvPr>
        </p:nvSpPr>
        <p:spPr>
          <a:xfrm>
            <a:off x="822960" y="286605"/>
            <a:ext cx="7543800" cy="1084996"/>
          </a:xfrm>
        </p:spPr>
        <p:txBody>
          <a:bodyPr>
            <a:normAutofit/>
          </a:bodyPr>
          <a:lstStyle/>
          <a:p>
            <a:r>
              <a:rPr lang="en-US" b="1" dirty="0"/>
              <a:t>CDBG Overview</a:t>
            </a:r>
          </a:p>
        </p:txBody>
      </p:sp>
      <p:sp>
        <p:nvSpPr>
          <p:cNvPr id="4" name="Slide Number Placeholder 3">
            <a:extLst>
              <a:ext uri="{FF2B5EF4-FFF2-40B4-BE49-F238E27FC236}">
                <a16:creationId xmlns:a16="http://schemas.microsoft.com/office/drawing/2014/main" id="{41FFF99E-3330-45FA-B557-936A50F8CAD0}"/>
              </a:ext>
            </a:extLst>
          </p:cNvPr>
          <p:cNvSpPr>
            <a:spLocks noGrp="1"/>
          </p:cNvSpPr>
          <p:nvPr>
            <p:ph type="sldNum" sz="quarter" idx="12"/>
          </p:nvPr>
        </p:nvSpPr>
        <p:spPr/>
        <p:txBody>
          <a:bodyPr/>
          <a:lstStyle/>
          <a:p>
            <a:fld id="{E34FAA12-97F7-4EA5-8F46-F321666F12F6}" type="slidenum">
              <a:rPr lang="en-US" smtClean="0"/>
              <a:pPr/>
              <a:t>2</a:t>
            </a:fld>
            <a:endParaRPr lang="en-US" dirty="0"/>
          </a:p>
        </p:txBody>
      </p:sp>
      <p:pic>
        <p:nvPicPr>
          <p:cNvPr id="5" name="Content Placeholder 4">
            <a:extLst>
              <a:ext uri="{FF2B5EF4-FFF2-40B4-BE49-F238E27FC236}">
                <a16:creationId xmlns:a16="http://schemas.microsoft.com/office/drawing/2014/main" id="{0CF3F2E5-4E6E-41B2-BEBC-F32D54A1CEDA}"/>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438400" y="4648200"/>
            <a:ext cx="4267200" cy="1579418"/>
          </a:xfrm>
          <a:prstGeom prst="rect">
            <a:avLst/>
          </a:prstGeom>
          <a:ln/>
        </p:spPr>
        <p:style>
          <a:lnRef idx="0">
            <a:schemeClr val="accent1"/>
          </a:lnRef>
          <a:fillRef idx="3">
            <a:schemeClr val="accent1"/>
          </a:fillRef>
          <a:effectRef idx="3">
            <a:schemeClr val="accent1"/>
          </a:effectRef>
          <a:fontRef idx="minor">
            <a:schemeClr val="lt1"/>
          </a:fontRef>
        </p:style>
      </p:pic>
      <p:sp>
        <p:nvSpPr>
          <p:cNvPr id="11" name="Folded Corner 1">
            <a:extLst>
              <a:ext uri="{FF2B5EF4-FFF2-40B4-BE49-F238E27FC236}">
                <a16:creationId xmlns:a16="http://schemas.microsoft.com/office/drawing/2014/main" id="{C382C089-20F8-4182-8C70-A1AA353BF5C2}"/>
              </a:ext>
            </a:extLst>
          </p:cNvPr>
          <p:cNvSpPr/>
          <p:nvPr/>
        </p:nvSpPr>
        <p:spPr>
          <a:xfrm>
            <a:off x="822960" y="1828800"/>
            <a:ext cx="8016241" cy="2590800"/>
          </a:xfrm>
          <a:prstGeom prst="foldedCorner">
            <a:avLst/>
          </a:prstGeom>
          <a:solidFill>
            <a:srgbClr val="FFFFB9"/>
          </a:solidFill>
          <a:ln w="28575">
            <a:solidFill>
              <a:schemeClr val="bg1"/>
            </a:solidFill>
          </a:ln>
          <a:effectLst>
            <a:outerShdw blurRad="50800" dist="38100" dir="5400000" algn="t"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rtlCol="0" anchor="t"/>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br>
              <a:rPr lang="en-US" sz="700" b="1" dirty="0">
                <a:solidFill>
                  <a:srgbClr val="696969"/>
                </a:solidFill>
                <a:latin typeface="MV Boli" pitchFamily="2" charset="0"/>
                <a:cs typeface="MV Boli" pitchFamily="2" charset="0"/>
              </a:rPr>
            </a:br>
            <a:r>
              <a:rPr lang="en-US" sz="1400" b="1" dirty="0">
                <a:solidFill>
                  <a:srgbClr val="696969"/>
                </a:solidFill>
                <a:latin typeface="MV Boli" pitchFamily="2" charset="0"/>
                <a:cs typeface="MV Boli" pitchFamily="2" charset="0"/>
              </a:rPr>
              <a:t>CDBG 101</a:t>
            </a:r>
          </a:p>
          <a:p>
            <a:pPr algn="ctr"/>
            <a:r>
              <a:rPr lang="en-US" sz="1400" b="1" dirty="0">
                <a:solidFill>
                  <a:srgbClr val="696969"/>
                </a:solidFill>
                <a:latin typeface="MV Boli" pitchFamily="2" charset="0"/>
                <a:cs typeface="MV Boli" pitchFamily="2" charset="0"/>
              </a:rPr>
              <a:t>What is CDBG?</a:t>
            </a:r>
            <a:br>
              <a:rPr lang="en-US" sz="1400" b="1" dirty="0">
                <a:solidFill>
                  <a:srgbClr val="696969"/>
                </a:solidFill>
                <a:latin typeface="MV Boli" pitchFamily="2" charset="0"/>
                <a:cs typeface="MV Boli" pitchFamily="2" charset="0"/>
              </a:rPr>
            </a:br>
            <a:endParaRPr lang="en-US" sz="1400" b="1" dirty="0">
              <a:solidFill>
                <a:schemeClr val="bg1"/>
              </a:solidFill>
              <a:latin typeface="Helvetica" pitchFamily="34" charset="0"/>
              <a:cs typeface="Helvetica" pitchFamily="34" charset="0"/>
            </a:endParaRPr>
          </a:p>
          <a:p>
            <a:pPr algn="ctr"/>
            <a:r>
              <a:rPr lang="en-US" sz="1400" b="1" dirty="0">
                <a:solidFill>
                  <a:srgbClr val="696969"/>
                </a:solidFill>
                <a:latin typeface="Helvetica" pitchFamily="34" charset="0"/>
                <a:cs typeface="Helvetica" pitchFamily="34" charset="0"/>
              </a:rPr>
              <a:t>The Community Development Block Grant (CDBG) is an annual grant program funded by  HUD (known as the Department of Housing &amp; Urban Development) to localities and states to assist in the development of viable communities.  These viable communities are achieved by providing principally for persons of low- and moderate-income:</a:t>
            </a:r>
          </a:p>
          <a:p>
            <a:pPr marL="285750" indent="-285750" algn="ctr">
              <a:buFont typeface="Wingdings" panose="05000000000000000000" pitchFamily="2" charset="2"/>
              <a:buChar char="q"/>
            </a:pPr>
            <a:r>
              <a:rPr lang="en-US" sz="1400" b="1" dirty="0">
                <a:solidFill>
                  <a:srgbClr val="696969"/>
                </a:solidFill>
                <a:latin typeface="Helvetica" pitchFamily="34" charset="0"/>
                <a:cs typeface="Helvetica" pitchFamily="34" charset="0"/>
              </a:rPr>
              <a:t>Decent housing</a:t>
            </a:r>
          </a:p>
          <a:p>
            <a:pPr marL="285750" indent="-285750" algn="ctr">
              <a:buFont typeface="Wingdings" panose="05000000000000000000" pitchFamily="2" charset="2"/>
              <a:buChar char="q"/>
            </a:pPr>
            <a:r>
              <a:rPr lang="en-US" sz="1400" b="1" dirty="0">
                <a:solidFill>
                  <a:srgbClr val="696969"/>
                </a:solidFill>
                <a:latin typeface="Helvetica" pitchFamily="34" charset="0"/>
                <a:cs typeface="Helvetica" pitchFamily="34" charset="0"/>
              </a:rPr>
              <a:t>A suitable living environment</a:t>
            </a:r>
          </a:p>
          <a:p>
            <a:pPr marL="285750" indent="-285750" algn="ctr">
              <a:buFont typeface="Wingdings" panose="05000000000000000000" pitchFamily="2" charset="2"/>
              <a:buChar char="q"/>
            </a:pPr>
            <a:r>
              <a:rPr lang="en-US" sz="1400" b="1" dirty="0">
                <a:solidFill>
                  <a:srgbClr val="696969"/>
                </a:solidFill>
                <a:latin typeface="Helvetica" pitchFamily="34" charset="0"/>
                <a:cs typeface="Helvetica" pitchFamily="34" charset="0"/>
              </a:rPr>
              <a:t>Expended economic opportunities</a:t>
            </a:r>
          </a:p>
          <a:p>
            <a:pPr algn="ctr"/>
            <a:endParaRPr lang="en-US" sz="1400" b="1" dirty="0">
              <a:solidFill>
                <a:srgbClr val="696969"/>
              </a:solidFill>
              <a:latin typeface="Helvetica" pitchFamily="34" charset="0"/>
              <a:cs typeface="Helvetica" pitchFamily="34" charset="0"/>
            </a:endParaRPr>
          </a:p>
          <a:p>
            <a:pPr algn="ctr"/>
            <a:endParaRPr lang="en-US" b="1" dirty="0">
              <a:solidFill>
                <a:schemeClr val="bg1"/>
              </a:solidFill>
              <a:latin typeface="Helvetica" pitchFamily="34" charset="0"/>
              <a:cs typeface="Helvetica" pitchFamily="34" charset="0"/>
            </a:endParaRPr>
          </a:p>
        </p:txBody>
      </p:sp>
    </p:spTree>
    <p:extLst>
      <p:ext uri="{BB962C8B-B14F-4D97-AF65-F5344CB8AC3E}">
        <p14:creationId xmlns:p14="http://schemas.microsoft.com/office/powerpoint/2010/main" val="14811598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CDBG PROGRAM OVERVIEW</a:t>
            </a:r>
            <a:endParaRPr lang="en-US" dirty="0"/>
          </a:p>
        </p:txBody>
      </p:sp>
      <p:sp>
        <p:nvSpPr>
          <p:cNvPr id="3" name="Content Placeholder 2"/>
          <p:cNvSpPr>
            <a:spLocks noGrp="1"/>
          </p:cNvSpPr>
          <p:nvPr>
            <p:ph idx="1"/>
          </p:nvPr>
        </p:nvSpPr>
        <p:spPr>
          <a:ln>
            <a:solidFill>
              <a:schemeClr val="accent1"/>
            </a:solidFill>
          </a:ln>
        </p:spPr>
        <p:txBody>
          <a:bodyPr>
            <a:normAutofit fontScale="85000" lnSpcReduction="10000"/>
          </a:bodyPr>
          <a:lstStyle/>
          <a:p>
            <a:pPr marL="201168" lvl="1" indent="0">
              <a:buNone/>
            </a:pPr>
            <a:r>
              <a:rPr lang="en-US" sz="2400" b="1" dirty="0"/>
              <a:t>CDBG Program Activities</a:t>
            </a:r>
          </a:p>
          <a:p>
            <a:pPr marL="201168" lvl="1" indent="0">
              <a:buNone/>
            </a:pPr>
            <a:endParaRPr lang="en-US" sz="2400" dirty="0"/>
          </a:p>
          <a:p>
            <a:pPr marL="201168" lvl="1" indent="0">
              <a:buNone/>
            </a:pPr>
            <a:r>
              <a:rPr lang="en-US" sz="1600" dirty="0"/>
              <a:t>There are a wide range of more than 20 activities that are eligible under the CDBG Program.  Grantees are free to select those activities that best meet the needs of their communities.  However, in order to ensure that the primary objective of the CDBG Program is met – the benefit to –low and moderate-income persons – grantees must ensure that all activities meet a National Objective:</a:t>
            </a:r>
          </a:p>
          <a:p>
            <a:pPr marL="201168" lvl="1" indent="0">
              <a:buNone/>
            </a:pPr>
            <a:endParaRPr lang="en-US" sz="1600" dirty="0"/>
          </a:p>
          <a:p>
            <a:pPr lvl="1">
              <a:buClr>
                <a:schemeClr val="tx1"/>
              </a:buClr>
              <a:buFont typeface="Wingdings" panose="05000000000000000000" pitchFamily="2" charset="2"/>
              <a:buChar char="§"/>
            </a:pPr>
            <a:r>
              <a:rPr lang="en-US" sz="1600" dirty="0"/>
              <a:t>Benefit low- and moderate-income persons</a:t>
            </a:r>
          </a:p>
          <a:p>
            <a:pPr lvl="1">
              <a:buClr>
                <a:schemeClr val="tx1"/>
              </a:buClr>
              <a:buFont typeface="Wingdings" panose="05000000000000000000" pitchFamily="2" charset="2"/>
              <a:buChar char="§"/>
            </a:pPr>
            <a:r>
              <a:rPr lang="en-US" sz="1600" dirty="0"/>
              <a:t>Aid in the prevention or elimination of slums or blight</a:t>
            </a:r>
          </a:p>
          <a:p>
            <a:pPr lvl="1">
              <a:buClr>
                <a:schemeClr val="tx1"/>
              </a:buClr>
              <a:buFont typeface="Wingdings" panose="05000000000000000000" pitchFamily="2" charset="2"/>
              <a:buChar char="§"/>
            </a:pPr>
            <a:r>
              <a:rPr lang="en-US" sz="1600" dirty="0"/>
              <a:t>Meet a need having a particular urgency (urgent need) that the grantee is unable to finance</a:t>
            </a:r>
          </a:p>
          <a:p>
            <a:pPr marL="201168" lvl="1" indent="0">
              <a:buClr>
                <a:schemeClr val="tx1"/>
              </a:buClr>
              <a:buNone/>
            </a:pPr>
            <a:r>
              <a:rPr lang="en-US" sz="1600" dirty="0"/>
              <a:t> </a:t>
            </a:r>
          </a:p>
          <a:p>
            <a:pPr marL="201168" lvl="1" indent="0" algn="ctr">
              <a:buClr>
                <a:schemeClr val="tx1"/>
              </a:buClr>
              <a:buNone/>
            </a:pPr>
            <a:r>
              <a:rPr lang="en-US" sz="1600" b="1" dirty="0"/>
              <a:t>Grantees must be able to show that every CDBG-funded activity fits into one of these categories.</a:t>
            </a:r>
          </a:p>
          <a:p>
            <a:pPr marL="201168" lvl="1" indent="0" algn="ctr">
              <a:buClr>
                <a:schemeClr val="tx1"/>
              </a:buClr>
              <a:buNone/>
            </a:pPr>
            <a:endParaRPr lang="en-US" sz="1600" dirty="0"/>
          </a:p>
          <a:p>
            <a:pPr marL="201168" lvl="1" indent="0" algn="ctr">
              <a:buClr>
                <a:schemeClr val="tx1"/>
              </a:buClr>
              <a:buNone/>
            </a:pPr>
            <a:r>
              <a:rPr lang="en-US" sz="1600" b="1" dirty="0"/>
              <a:t>By regulation, at least 70% of funds must be allocated to programs benefitting low/moderate income persons annually. </a:t>
            </a:r>
          </a:p>
          <a:p>
            <a:pPr algn="just">
              <a:buNone/>
            </a:pPr>
            <a:r>
              <a:rPr lang="en-US" sz="1800" dirty="0"/>
              <a:t>	</a:t>
            </a:r>
            <a:endParaRPr lang="en-US" sz="1400" dirty="0"/>
          </a:p>
          <a:p>
            <a:endParaRPr lang="en-US" dirty="0"/>
          </a:p>
        </p:txBody>
      </p:sp>
      <p:sp>
        <p:nvSpPr>
          <p:cNvPr id="4" name="Slide Number Placeholder 3"/>
          <p:cNvSpPr>
            <a:spLocks noGrp="1"/>
          </p:cNvSpPr>
          <p:nvPr>
            <p:ph type="sldNum" sz="quarter" idx="12"/>
          </p:nvPr>
        </p:nvSpPr>
        <p:spPr/>
        <p:txBody>
          <a:bodyPr/>
          <a:lstStyle/>
          <a:p>
            <a:fld id="{E34FAA12-97F7-4EA5-8F46-F321666F12F6}" type="slidenum">
              <a:rPr lang="en-US" smtClean="0"/>
              <a:pPr/>
              <a:t>3</a:t>
            </a:fld>
            <a:endParaRPr lang="en-US" dirty="0"/>
          </a:p>
        </p:txBody>
      </p:sp>
    </p:spTree>
    <p:extLst>
      <p:ext uri="{BB962C8B-B14F-4D97-AF65-F5344CB8AC3E}">
        <p14:creationId xmlns:p14="http://schemas.microsoft.com/office/powerpoint/2010/main" val="458262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59" y="228600"/>
            <a:ext cx="7543800" cy="899161"/>
          </a:xfrm>
        </p:spPr>
        <p:txBody>
          <a:bodyPr>
            <a:noAutofit/>
          </a:bodyPr>
          <a:lstStyle/>
          <a:p>
            <a:pPr algn="ctr"/>
            <a:r>
              <a:rPr lang="en-US" sz="4000" b="1" dirty="0"/>
              <a:t>CDBG - OVERVIEW</a:t>
            </a:r>
          </a:p>
        </p:txBody>
      </p:sp>
      <p:sp>
        <p:nvSpPr>
          <p:cNvPr id="3" name="Content Placeholder 2"/>
          <p:cNvSpPr>
            <a:spLocks noGrp="1"/>
          </p:cNvSpPr>
          <p:nvPr>
            <p:ph idx="1"/>
          </p:nvPr>
        </p:nvSpPr>
        <p:spPr>
          <a:xfrm>
            <a:off x="685800" y="1845734"/>
            <a:ext cx="7723563" cy="4326466"/>
          </a:xfrm>
        </p:spPr>
        <p:txBody>
          <a:bodyPr>
            <a:normAutofit/>
          </a:bodyPr>
          <a:lstStyle/>
          <a:p>
            <a:pPr marL="0" indent="0" algn="ctr">
              <a:buNone/>
            </a:pPr>
            <a:r>
              <a:rPr lang="en-US" sz="2400" b="1" dirty="0"/>
              <a:t>Eligible Activities</a:t>
            </a:r>
          </a:p>
          <a:p>
            <a:pPr algn="ctr">
              <a:buClrTx/>
              <a:buFont typeface="Wingdings" panose="05000000000000000000" pitchFamily="2" charset="2"/>
              <a:buChar char="§"/>
            </a:pPr>
            <a:r>
              <a:rPr lang="en-US" sz="1400" dirty="0"/>
              <a:t>  CDBG can support a variety of project types.</a:t>
            </a:r>
          </a:p>
          <a:p>
            <a:pPr algn="ctr">
              <a:buClrTx/>
              <a:buFont typeface="Wingdings" panose="05000000000000000000" pitchFamily="2" charset="2"/>
              <a:buChar char="§"/>
            </a:pPr>
            <a:r>
              <a:rPr lang="en-US" sz="1400"/>
              <a:t>  Most </a:t>
            </a:r>
            <a:r>
              <a:rPr lang="en-US" sz="1400" dirty="0"/>
              <a:t>activities that benefit low- and moderate-income individuals and meet the needs of the community are eligible.</a:t>
            </a:r>
          </a:p>
          <a:p>
            <a:pPr algn="ctr">
              <a:buClrTx/>
              <a:buFont typeface="Wingdings" panose="05000000000000000000" pitchFamily="2" charset="2"/>
              <a:buChar char="§"/>
            </a:pPr>
            <a:r>
              <a:rPr lang="en-US" sz="1400" i="1" dirty="0"/>
              <a:t>  However, the regulations make the funding complicated to use.</a:t>
            </a:r>
          </a:p>
          <a:p>
            <a:pPr marL="0" indent="0" algn="ctr">
              <a:buClrTx/>
              <a:buNone/>
            </a:pPr>
            <a:endParaRPr lang="en-US" sz="1400" i="1" dirty="0"/>
          </a:p>
          <a:p>
            <a:pPr marL="0" indent="0" algn="ctr">
              <a:buNone/>
            </a:pPr>
            <a:r>
              <a:rPr lang="en-US" sz="2400" b="1" dirty="0"/>
              <a:t>Four Primary Funding Categories:</a:t>
            </a:r>
          </a:p>
          <a:p>
            <a:pPr algn="ctr">
              <a:buClrTx/>
              <a:buFont typeface="Wingdings" panose="05000000000000000000" pitchFamily="2" charset="2"/>
              <a:buChar char="Ø"/>
            </a:pPr>
            <a:r>
              <a:rPr lang="en-US" sz="1400" dirty="0"/>
              <a:t>  Public Service</a:t>
            </a:r>
          </a:p>
          <a:p>
            <a:pPr algn="ctr">
              <a:buClrTx/>
              <a:buFont typeface="Wingdings" panose="05000000000000000000" pitchFamily="2" charset="2"/>
              <a:buChar char="Ø"/>
            </a:pPr>
            <a:r>
              <a:rPr lang="en-US" sz="1400" dirty="0"/>
              <a:t>Public Facility or Infrastructure Improvements</a:t>
            </a:r>
          </a:p>
          <a:p>
            <a:pPr algn="ctr">
              <a:buClrTx/>
              <a:buFont typeface="Wingdings" panose="05000000000000000000" pitchFamily="2" charset="2"/>
              <a:buChar char="Ø"/>
            </a:pPr>
            <a:r>
              <a:rPr lang="en-US" sz="1400" dirty="0"/>
              <a:t>Economic Development</a:t>
            </a:r>
          </a:p>
          <a:p>
            <a:pPr algn="ctr">
              <a:buClrTx/>
              <a:buFont typeface="Wingdings" panose="05000000000000000000" pitchFamily="2" charset="2"/>
              <a:buChar char="Ø"/>
            </a:pPr>
            <a:r>
              <a:rPr lang="en-US" sz="1400" dirty="0"/>
              <a:t>Housing	</a:t>
            </a:r>
          </a:p>
          <a:p>
            <a:pPr>
              <a:buFont typeface="Arial" panose="020B0604020202020204" pitchFamily="34" charset="0"/>
              <a:buChar char="•"/>
            </a:pPr>
            <a:endParaRPr lang="en-US" sz="1400" b="1" i="1" dirty="0"/>
          </a:p>
          <a:p>
            <a:pPr marL="514350" indent="-514350">
              <a:buAutoNum type="arabicPeriod"/>
            </a:pPr>
            <a:endParaRPr lang="en-US" dirty="0"/>
          </a:p>
          <a:p>
            <a:pPr marL="514350" indent="-514350">
              <a:buNone/>
            </a:pPr>
            <a:endParaRPr lang="en-US" dirty="0"/>
          </a:p>
        </p:txBody>
      </p:sp>
      <p:sp>
        <p:nvSpPr>
          <p:cNvPr id="7" name="Slide Number Placeholder 6"/>
          <p:cNvSpPr>
            <a:spLocks noGrp="1"/>
          </p:cNvSpPr>
          <p:nvPr>
            <p:ph type="sldNum" sz="quarter" idx="12"/>
          </p:nvPr>
        </p:nvSpPr>
        <p:spPr/>
        <p:txBody>
          <a:bodyPr/>
          <a:lstStyle/>
          <a:p>
            <a:fld id="{E34FAA12-97F7-4EA5-8F46-F321666F12F6}" type="slidenum">
              <a:rPr lang="en-US" smtClean="0"/>
              <a:pPr/>
              <a:t>4</a:t>
            </a:fld>
            <a:endParaRPr lang="en-US" dirty="0"/>
          </a:p>
        </p:txBody>
      </p:sp>
    </p:spTree>
    <p:extLst>
      <p:ext uri="{BB962C8B-B14F-4D97-AF65-F5344CB8AC3E}">
        <p14:creationId xmlns:p14="http://schemas.microsoft.com/office/powerpoint/2010/main" val="31964634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229600" cy="1143000"/>
          </a:xfrm>
        </p:spPr>
        <p:txBody>
          <a:bodyPr>
            <a:noAutofit/>
          </a:bodyPr>
          <a:lstStyle/>
          <a:p>
            <a:pPr algn="ctr"/>
            <a:r>
              <a:rPr lang="en-US" sz="4000" b="1" dirty="0"/>
              <a:t>CDBG  - Overview</a:t>
            </a:r>
          </a:p>
        </p:txBody>
      </p:sp>
      <p:sp>
        <p:nvSpPr>
          <p:cNvPr id="3" name="Content Placeholder 2"/>
          <p:cNvSpPr>
            <a:spLocks noGrp="1"/>
          </p:cNvSpPr>
          <p:nvPr>
            <p:ph idx="1"/>
          </p:nvPr>
        </p:nvSpPr>
        <p:spPr>
          <a:xfrm>
            <a:off x="838199" y="2209800"/>
            <a:ext cx="7571163" cy="3962400"/>
          </a:xfrm>
        </p:spPr>
        <p:txBody>
          <a:bodyPr>
            <a:normAutofit fontScale="70000" lnSpcReduction="20000"/>
          </a:bodyPr>
          <a:lstStyle/>
          <a:p>
            <a:pPr marL="514350" indent="-514350">
              <a:lnSpc>
                <a:spcPct val="110000"/>
              </a:lnSpc>
              <a:spcBef>
                <a:spcPts val="0"/>
              </a:spcBef>
              <a:spcAft>
                <a:spcPts val="0"/>
              </a:spcAft>
              <a:buNone/>
            </a:pPr>
            <a:r>
              <a:rPr lang="en-US" dirty="0"/>
              <a:t> </a:t>
            </a:r>
            <a:r>
              <a:rPr lang="en-US" sz="2900" b="1" dirty="0"/>
              <a:t>Public Services</a:t>
            </a:r>
            <a:r>
              <a:rPr lang="en-US" sz="2900" dirty="0"/>
              <a:t>:  </a:t>
            </a:r>
            <a:r>
              <a:rPr lang="en-US" dirty="0"/>
              <a:t>	Direct, quantifiable social service delivery to eligible clients.  </a:t>
            </a:r>
          </a:p>
          <a:p>
            <a:pPr marL="514350" indent="-514350">
              <a:lnSpc>
                <a:spcPct val="110000"/>
              </a:lnSpc>
              <a:spcBef>
                <a:spcPts val="0"/>
              </a:spcBef>
              <a:spcAft>
                <a:spcPts val="0"/>
              </a:spcAft>
              <a:buNone/>
            </a:pPr>
            <a:r>
              <a:rPr lang="en-US" dirty="0"/>
              <a:t>			Category capped per regulation – 15% of funding</a:t>
            </a:r>
          </a:p>
          <a:p>
            <a:pPr marL="514350" indent="-514350" algn="just">
              <a:lnSpc>
                <a:spcPct val="120000"/>
              </a:lnSpc>
              <a:spcBef>
                <a:spcPts val="0"/>
              </a:spcBef>
              <a:spcAft>
                <a:spcPts val="0"/>
              </a:spcAft>
              <a:buNone/>
            </a:pPr>
            <a:endParaRPr lang="en-US" sz="2000" dirty="0"/>
          </a:p>
          <a:p>
            <a:pPr marL="514350" indent="-514350" algn="just">
              <a:lnSpc>
                <a:spcPct val="120000"/>
              </a:lnSpc>
              <a:spcBef>
                <a:spcPts val="0"/>
              </a:spcBef>
              <a:spcAft>
                <a:spcPts val="0"/>
              </a:spcAft>
              <a:buNone/>
            </a:pPr>
            <a:r>
              <a:rPr lang="en-US" dirty="0"/>
              <a:t>Activities eligible under this category include (but are not limited to):</a:t>
            </a:r>
          </a:p>
          <a:p>
            <a:pPr marL="514350" indent="-514350" algn="just">
              <a:lnSpc>
                <a:spcPct val="120000"/>
              </a:lnSpc>
              <a:spcBef>
                <a:spcPts val="0"/>
              </a:spcBef>
              <a:spcAft>
                <a:spcPts val="0"/>
              </a:spcAft>
              <a:buNone/>
            </a:pPr>
            <a:endParaRPr lang="en-US" dirty="0"/>
          </a:p>
          <a:p>
            <a:pPr algn="just">
              <a:lnSpc>
                <a:spcPct val="120000"/>
              </a:lnSpc>
              <a:spcBef>
                <a:spcPts val="0"/>
              </a:spcBef>
              <a:spcAft>
                <a:spcPts val="0"/>
              </a:spcAft>
              <a:buClrTx/>
              <a:buFont typeface="Wingdings" panose="05000000000000000000" pitchFamily="2" charset="2"/>
              <a:buChar char="q"/>
            </a:pPr>
            <a:r>
              <a:rPr lang="en-US" sz="2000" dirty="0"/>
              <a:t>  Job Training</a:t>
            </a:r>
          </a:p>
          <a:p>
            <a:pPr algn="just">
              <a:lnSpc>
                <a:spcPct val="120000"/>
              </a:lnSpc>
              <a:spcBef>
                <a:spcPts val="0"/>
              </a:spcBef>
              <a:spcAft>
                <a:spcPts val="0"/>
              </a:spcAft>
              <a:buClrTx/>
              <a:buFont typeface="Wingdings" panose="05000000000000000000" pitchFamily="2" charset="2"/>
              <a:buChar char="q"/>
            </a:pPr>
            <a:r>
              <a:rPr lang="en-US" dirty="0"/>
              <a:t>  </a:t>
            </a:r>
            <a:r>
              <a:rPr lang="en-US" sz="2000" dirty="0"/>
              <a:t>Child Care</a:t>
            </a:r>
          </a:p>
          <a:p>
            <a:pPr algn="just">
              <a:lnSpc>
                <a:spcPct val="120000"/>
              </a:lnSpc>
              <a:spcBef>
                <a:spcPts val="0"/>
              </a:spcBef>
              <a:spcAft>
                <a:spcPts val="0"/>
              </a:spcAft>
              <a:buClrTx/>
              <a:buFont typeface="Wingdings" panose="05000000000000000000" pitchFamily="2" charset="2"/>
              <a:buChar char="q"/>
            </a:pPr>
            <a:r>
              <a:rPr lang="en-US" dirty="0"/>
              <a:t>  </a:t>
            </a:r>
            <a:r>
              <a:rPr lang="en-US" sz="2000" dirty="0"/>
              <a:t>Health Services</a:t>
            </a:r>
          </a:p>
          <a:p>
            <a:pPr algn="just">
              <a:lnSpc>
                <a:spcPct val="120000"/>
              </a:lnSpc>
              <a:spcBef>
                <a:spcPts val="0"/>
              </a:spcBef>
              <a:spcAft>
                <a:spcPts val="0"/>
              </a:spcAft>
              <a:buClrTx/>
              <a:buFont typeface="Wingdings" panose="05000000000000000000" pitchFamily="2" charset="2"/>
              <a:buChar char="q"/>
            </a:pPr>
            <a:r>
              <a:rPr lang="en-US" dirty="0"/>
              <a:t>  </a:t>
            </a:r>
            <a:r>
              <a:rPr lang="en-US" sz="2000" dirty="0"/>
              <a:t>Senior Services</a:t>
            </a:r>
          </a:p>
          <a:p>
            <a:pPr algn="just">
              <a:lnSpc>
                <a:spcPct val="120000"/>
              </a:lnSpc>
              <a:spcBef>
                <a:spcPts val="0"/>
              </a:spcBef>
              <a:spcAft>
                <a:spcPts val="0"/>
              </a:spcAft>
              <a:buClrTx/>
              <a:buFont typeface="Wingdings" panose="05000000000000000000" pitchFamily="2" charset="2"/>
              <a:buChar char="q"/>
            </a:pPr>
            <a:r>
              <a:rPr lang="en-US" dirty="0"/>
              <a:t>  </a:t>
            </a:r>
            <a:r>
              <a:rPr lang="en-US" sz="2000" dirty="0"/>
              <a:t>Afterschool Programs</a:t>
            </a:r>
          </a:p>
          <a:p>
            <a:pPr algn="just">
              <a:lnSpc>
                <a:spcPct val="120000"/>
              </a:lnSpc>
              <a:spcBef>
                <a:spcPts val="0"/>
              </a:spcBef>
              <a:spcAft>
                <a:spcPts val="0"/>
              </a:spcAft>
              <a:buClrTx/>
              <a:buFont typeface="Wingdings" panose="05000000000000000000" pitchFamily="2" charset="2"/>
              <a:buChar char="q"/>
            </a:pPr>
            <a:r>
              <a:rPr lang="en-US" dirty="0"/>
              <a:t>  </a:t>
            </a:r>
            <a:r>
              <a:rPr lang="en-US" sz="2000" dirty="0"/>
              <a:t>Homeless Services</a:t>
            </a:r>
          </a:p>
          <a:p>
            <a:pPr algn="just">
              <a:lnSpc>
                <a:spcPct val="120000"/>
              </a:lnSpc>
              <a:spcBef>
                <a:spcPts val="0"/>
              </a:spcBef>
              <a:spcAft>
                <a:spcPts val="0"/>
              </a:spcAft>
              <a:buClrTx/>
              <a:buFont typeface="Wingdings" panose="05000000000000000000" pitchFamily="2" charset="2"/>
              <a:buChar char="q"/>
            </a:pPr>
            <a:r>
              <a:rPr lang="en-US" dirty="0"/>
              <a:t>  </a:t>
            </a:r>
            <a:r>
              <a:rPr lang="en-US" sz="2000" dirty="0"/>
              <a:t>Domestic Violence Prevention</a:t>
            </a:r>
          </a:p>
          <a:p>
            <a:pPr algn="just">
              <a:lnSpc>
                <a:spcPct val="120000"/>
              </a:lnSpc>
              <a:spcBef>
                <a:spcPts val="0"/>
              </a:spcBef>
              <a:spcAft>
                <a:spcPts val="0"/>
              </a:spcAft>
              <a:buClrTx/>
              <a:buFont typeface="Wingdings" panose="05000000000000000000" pitchFamily="2" charset="2"/>
              <a:buChar char="q"/>
            </a:pPr>
            <a:r>
              <a:rPr lang="en-US" dirty="0"/>
              <a:t>  </a:t>
            </a:r>
            <a:r>
              <a:rPr lang="en-US" sz="2000" dirty="0"/>
              <a:t>Legal Services</a:t>
            </a:r>
          </a:p>
          <a:p>
            <a:pPr algn="just">
              <a:lnSpc>
                <a:spcPct val="120000"/>
              </a:lnSpc>
              <a:spcBef>
                <a:spcPts val="0"/>
              </a:spcBef>
              <a:spcAft>
                <a:spcPts val="0"/>
              </a:spcAft>
              <a:buClrTx/>
              <a:buFont typeface="Wingdings" panose="05000000000000000000" pitchFamily="2" charset="2"/>
              <a:buChar char="q"/>
            </a:pPr>
            <a:r>
              <a:rPr lang="en-US" dirty="0"/>
              <a:t>  Housing Counseling</a:t>
            </a:r>
          </a:p>
          <a:p>
            <a:pPr algn="just">
              <a:lnSpc>
                <a:spcPct val="120000"/>
              </a:lnSpc>
              <a:spcBef>
                <a:spcPts val="0"/>
              </a:spcBef>
              <a:spcAft>
                <a:spcPts val="0"/>
              </a:spcAft>
              <a:buClrTx/>
              <a:buFont typeface="Wingdings" panose="05000000000000000000" pitchFamily="2" charset="2"/>
              <a:buChar char="q"/>
            </a:pPr>
            <a:r>
              <a:rPr lang="en-US" sz="2000" dirty="0"/>
              <a:t>  Food Banks</a:t>
            </a:r>
          </a:p>
          <a:p>
            <a:pPr marL="514350" indent="-514350" algn="just">
              <a:buNone/>
            </a:pPr>
            <a:r>
              <a:rPr lang="en-US" sz="2000" dirty="0"/>
              <a:t>	</a:t>
            </a:r>
          </a:p>
          <a:p>
            <a:pPr marL="514350" indent="-514350" algn="just">
              <a:buNone/>
            </a:pPr>
            <a:endParaRPr lang="en-US" sz="2000" dirty="0"/>
          </a:p>
          <a:p>
            <a:pPr marL="514350" indent="-514350">
              <a:buNone/>
            </a:pPr>
            <a:endParaRPr lang="en-US" sz="2000" dirty="0"/>
          </a:p>
        </p:txBody>
      </p:sp>
      <p:sp>
        <p:nvSpPr>
          <p:cNvPr id="5" name="Slide Number Placeholder 4"/>
          <p:cNvSpPr>
            <a:spLocks noGrp="1"/>
          </p:cNvSpPr>
          <p:nvPr>
            <p:ph type="sldNum" sz="quarter" idx="12"/>
          </p:nvPr>
        </p:nvSpPr>
        <p:spPr/>
        <p:txBody>
          <a:bodyPr/>
          <a:lstStyle/>
          <a:p>
            <a:fld id="{E34FAA12-97F7-4EA5-8F46-F321666F12F6}" type="slidenum">
              <a:rPr lang="en-US" smtClean="0"/>
              <a:pPr/>
              <a:t>5</a:t>
            </a:fld>
            <a:endParaRPr lang="en-US" dirty="0"/>
          </a:p>
        </p:txBody>
      </p:sp>
    </p:spTree>
    <p:extLst>
      <p:ext uri="{BB962C8B-B14F-4D97-AF65-F5344CB8AC3E}">
        <p14:creationId xmlns:p14="http://schemas.microsoft.com/office/powerpoint/2010/main" val="6591278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19100"/>
            <a:ext cx="8229600" cy="1143000"/>
          </a:xfrm>
        </p:spPr>
        <p:txBody>
          <a:bodyPr>
            <a:noAutofit/>
          </a:bodyPr>
          <a:lstStyle/>
          <a:p>
            <a:pPr algn="ctr"/>
            <a:r>
              <a:rPr lang="en-US" sz="4000" b="1" dirty="0"/>
              <a:t>CDBG – OVERVIEW	</a:t>
            </a:r>
          </a:p>
        </p:txBody>
      </p:sp>
      <p:sp>
        <p:nvSpPr>
          <p:cNvPr id="3" name="Content Placeholder 2"/>
          <p:cNvSpPr>
            <a:spLocks noGrp="1"/>
          </p:cNvSpPr>
          <p:nvPr>
            <p:ph idx="1"/>
          </p:nvPr>
        </p:nvSpPr>
        <p:spPr>
          <a:xfrm>
            <a:off x="381000" y="2286000"/>
            <a:ext cx="8229600" cy="4389120"/>
          </a:xfrm>
        </p:spPr>
        <p:txBody>
          <a:bodyPr>
            <a:normAutofit/>
          </a:bodyPr>
          <a:lstStyle/>
          <a:p>
            <a:pPr marL="514350" indent="-514350">
              <a:lnSpc>
                <a:spcPct val="110000"/>
              </a:lnSpc>
              <a:spcBef>
                <a:spcPts val="0"/>
              </a:spcBef>
              <a:spcAft>
                <a:spcPts val="0"/>
              </a:spcAft>
              <a:buNone/>
            </a:pPr>
            <a:r>
              <a:rPr lang="en-US" dirty="0"/>
              <a:t> </a:t>
            </a:r>
            <a:r>
              <a:rPr lang="en-US" sz="2400" b="1" dirty="0"/>
              <a:t>Public Facility Improvements:</a:t>
            </a:r>
            <a:r>
              <a:rPr lang="en-US" sz="1800" dirty="0"/>
              <a:t>  </a:t>
            </a:r>
            <a:r>
              <a:rPr lang="en-US" sz="1400" dirty="0"/>
              <a:t>Improvements to publicly-owned facilities and infrastructure such as streets, playgrounds, and underground utilities, and buildings owned by non-profits that are open to the general public.</a:t>
            </a:r>
          </a:p>
          <a:p>
            <a:pPr marL="514350" indent="-514350">
              <a:lnSpc>
                <a:spcPct val="110000"/>
              </a:lnSpc>
              <a:spcBef>
                <a:spcPts val="0"/>
              </a:spcBef>
              <a:spcAft>
                <a:spcPts val="0"/>
              </a:spcAft>
              <a:buNone/>
            </a:pPr>
            <a:endParaRPr lang="en-US" sz="1800" dirty="0"/>
          </a:p>
          <a:p>
            <a:pPr marL="514350" indent="-514350">
              <a:lnSpc>
                <a:spcPct val="110000"/>
              </a:lnSpc>
              <a:spcBef>
                <a:spcPts val="0"/>
              </a:spcBef>
              <a:spcAft>
                <a:spcPts val="0"/>
              </a:spcAft>
              <a:buNone/>
            </a:pPr>
            <a:r>
              <a:rPr lang="en-US" sz="1400" dirty="0"/>
              <a:t>Activities eligible under this category include (but are not limited to):</a:t>
            </a:r>
          </a:p>
          <a:p>
            <a:pPr marL="514350" indent="-514350" algn="just">
              <a:lnSpc>
                <a:spcPct val="120000"/>
              </a:lnSpc>
              <a:spcBef>
                <a:spcPts val="0"/>
              </a:spcBef>
              <a:spcAft>
                <a:spcPts val="0"/>
              </a:spcAft>
              <a:buNone/>
            </a:pPr>
            <a:endParaRPr lang="en-US" sz="1400" dirty="0"/>
          </a:p>
          <a:p>
            <a:pPr algn="just">
              <a:lnSpc>
                <a:spcPct val="120000"/>
              </a:lnSpc>
              <a:spcBef>
                <a:spcPts val="0"/>
              </a:spcBef>
              <a:spcAft>
                <a:spcPts val="0"/>
              </a:spcAft>
              <a:buClrTx/>
              <a:buFont typeface="Wingdings" panose="05000000000000000000" pitchFamily="2" charset="2"/>
              <a:buChar char="q"/>
            </a:pPr>
            <a:r>
              <a:rPr lang="en-US" sz="1400" dirty="0"/>
              <a:t>  Rehabilitation or construction of a neighborhood community center</a:t>
            </a:r>
          </a:p>
          <a:p>
            <a:pPr algn="just">
              <a:lnSpc>
                <a:spcPct val="120000"/>
              </a:lnSpc>
              <a:spcBef>
                <a:spcPts val="0"/>
              </a:spcBef>
              <a:spcAft>
                <a:spcPts val="0"/>
              </a:spcAft>
              <a:buClrTx/>
              <a:buFont typeface="Wingdings" panose="05000000000000000000" pitchFamily="2" charset="2"/>
              <a:buChar char="q"/>
            </a:pPr>
            <a:r>
              <a:rPr lang="en-US" sz="1400" dirty="0"/>
              <a:t>  Rehabilitation o construction of a homeless shelter</a:t>
            </a:r>
          </a:p>
          <a:p>
            <a:pPr algn="just">
              <a:lnSpc>
                <a:spcPct val="120000"/>
              </a:lnSpc>
              <a:spcBef>
                <a:spcPts val="0"/>
              </a:spcBef>
              <a:spcAft>
                <a:spcPts val="0"/>
              </a:spcAft>
              <a:buClrTx/>
              <a:buFont typeface="Wingdings" panose="05000000000000000000" pitchFamily="2" charset="2"/>
              <a:buChar char="q"/>
            </a:pPr>
            <a:r>
              <a:rPr lang="en-US" sz="1400" dirty="0"/>
              <a:t>  Rehabilitation or construction of facilities serving persons with disabilities</a:t>
            </a:r>
          </a:p>
          <a:p>
            <a:pPr algn="just">
              <a:lnSpc>
                <a:spcPct val="120000"/>
              </a:lnSpc>
              <a:spcBef>
                <a:spcPts val="0"/>
              </a:spcBef>
              <a:spcAft>
                <a:spcPts val="0"/>
              </a:spcAft>
              <a:buClrTx/>
              <a:buFont typeface="Wingdings" panose="05000000000000000000" pitchFamily="2" charset="2"/>
              <a:buChar char="q"/>
            </a:pPr>
            <a:r>
              <a:rPr lang="en-US" sz="1400" dirty="0"/>
              <a:t>  Improvements to public libraries</a:t>
            </a:r>
          </a:p>
          <a:p>
            <a:pPr algn="just">
              <a:lnSpc>
                <a:spcPct val="120000"/>
              </a:lnSpc>
              <a:spcBef>
                <a:spcPts val="0"/>
              </a:spcBef>
              <a:spcAft>
                <a:spcPts val="0"/>
              </a:spcAft>
              <a:buClrTx/>
              <a:buFont typeface="Wingdings" panose="05000000000000000000" pitchFamily="2" charset="2"/>
              <a:buChar char="q"/>
            </a:pPr>
            <a:r>
              <a:rPr lang="en-US" sz="1400" dirty="0"/>
              <a:t>  ADA modifications at public facilities</a:t>
            </a:r>
          </a:p>
          <a:p>
            <a:pPr algn="just">
              <a:lnSpc>
                <a:spcPct val="120000"/>
              </a:lnSpc>
              <a:spcBef>
                <a:spcPts val="0"/>
              </a:spcBef>
              <a:spcAft>
                <a:spcPts val="0"/>
              </a:spcAft>
              <a:buClrTx/>
              <a:buFont typeface="Wingdings" panose="05000000000000000000" pitchFamily="2" charset="2"/>
              <a:buChar char="q"/>
            </a:pPr>
            <a:r>
              <a:rPr lang="en-US" sz="1400" dirty="0"/>
              <a:t>  Installation of broadband infrastructure</a:t>
            </a:r>
          </a:p>
          <a:p>
            <a:pPr algn="just">
              <a:lnSpc>
                <a:spcPct val="120000"/>
              </a:lnSpc>
              <a:spcBef>
                <a:spcPts val="0"/>
              </a:spcBef>
              <a:spcAft>
                <a:spcPts val="0"/>
              </a:spcAft>
              <a:buFont typeface="Arial" panose="020B0604020202020204" pitchFamily="34" charset="0"/>
              <a:buChar char="•"/>
            </a:pPr>
            <a:endParaRPr lang="en-US" sz="1800" dirty="0"/>
          </a:p>
          <a:p>
            <a:pPr marL="514350" indent="-514350" algn="just">
              <a:buNone/>
            </a:pPr>
            <a:r>
              <a:rPr lang="en-US" sz="1800" dirty="0"/>
              <a:t>	</a:t>
            </a:r>
          </a:p>
          <a:p>
            <a:pPr marL="514350" indent="-514350" algn="just">
              <a:buNone/>
            </a:pPr>
            <a:endParaRPr lang="en-US" sz="1800" b="1" dirty="0"/>
          </a:p>
          <a:p>
            <a:pPr marL="514350" indent="-514350"/>
            <a:endParaRPr lang="en-US" sz="1800" b="1" dirty="0"/>
          </a:p>
          <a:p>
            <a:pPr marL="514350" indent="-514350" algn="ctr">
              <a:buNone/>
            </a:pPr>
            <a:endParaRPr lang="en-US" b="1" dirty="0"/>
          </a:p>
          <a:p>
            <a:pPr marL="514350" indent="-514350">
              <a:buNone/>
            </a:pPr>
            <a:endParaRPr lang="en-US" dirty="0"/>
          </a:p>
          <a:p>
            <a:pPr marL="514350" indent="-514350">
              <a:buNone/>
            </a:pPr>
            <a:endParaRPr lang="en-US" dirty="0"/>
          </a:p>
          <a:p>
            <a:pPr marL="514350" indent="-514350">
              <a:buNone/>
            </a:pPr>
            <a:endParaRPr lang="en-US" dirty="0"/>
          </a:p>
        </p:txBody>
      </p:sp>
      <p:sp>
        <p:nvSpPr>
          <p:cNvPr id="5" name="Slide Number Placeholder 4"/>
          <p:cNvSpPr>
            <a:spLocks noGrp="1"/>
          </p:cNvSpPr>
          <p:nvPr>
            <p:ph type="sldNum" sz="quarter" idx="12"/>
          </p:nvPr>
        </p:nvSpPr>
        <p:spPr/>
        <p:txBody>
          <a:bodyPr/>
          <a:lstStyle/>
          <a:p>
            <a:fld id="{E34FAA12-97F7-4EA5-8F46-F321666F12F6}" type="slidenum">
              <a:rPr lang="en-US" smtClean="0"/>
              <a:pPr/>
              <a:t>6</a:t>
            </a:fld>
            <a:endParaRPr lang="en-US" dirty="0"/>
          </a:p>
        </p:txBody>
      </p:sp>
    </p:spTree>
    <p:extLst>
      <p:ext uri="{BB962C8B-B14F-4D97-AF65-F5344CB8AC3E}">
        <p14:creationId xmlns:p14="http://schemas.microsoft.com/office/powerpoint/2010/main" val="5841715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38536"/>
          </a:xfrm>
        </p:spPr>
        <p:txBody>
          <a:bodyPr>
            <a:noAutofit/>
          </a:bodyPr>
          <a:lstStyle/>
          <a:p>
            <a:pPr algn="ct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r>
              <a:rPr lang="en-US" sz="4000" b="1" dirty="0"/>
              <a:t>CDBG - OVERVIEW</a:t>
            </a:r>
            <a:endParaRPr lang="en-US" sz="4000" u="sng" dirty="0"/>
          </a:p>
        </p:txBody>
      </p:sp>
      <p:sp>
        <p:nvSpPr>
          <p:cNvPr id="3" name="Content Placeholder 2"/>
          <p:cNvSpPr>
            <a:spLocks noGrp="1"/>
          </p:cNvSpPr>
          <p:nvPr>
            <p:ph idx="1"/>
          </p:nvPr>
        </p:nvSpPr>
        <p:spPr>
          <a:xfrm>
            <a:off x="760964" y="1714226"/>
            <a:ext cx="7543801" cy="4023360"/>
          </a:xfrm>
        </p:spPr>
        <p:txBody>
          <a:bodyPr>
            <a:normAutofit fontScale="32500" lnSpcReduction="20000"/>
          </a:bodyPr>
          <a:lstStyle/>
          <a:p>
            <a:pPr marL="514350" indent="-514350">
              <a:lnSpc>
                <a:spcPct val="110000"/>
              </a:lnSpc>
              <a:spcBef>
                <a:spcPts val="0"/>
              </a:spcBef>
              <a:spcAft>
                <a:spcPts val="0"/>
              </a:spcAft>
              <a:buNone/>
            </a:pPr>
            <a:endParaRPr lang="en-US" sz="5400" b="1" dirty="0"/>
          </a:p>
          <a:p>
            <a:pPr marL="514350" indent="-514350">
              <a:lnSpc>
                <a:spcPct val="110000"/>
              </a:lnSpc>
              <a:spcBef>
                <a:spcPts val="0"/>
              </a:spcBef>
              <a:spcAft>
                <a:spcPts val="0"/>
              </a:spcAft>
              <a:buNone/>
            </a:pPr>
            <a:r>
              <a:rPr lang="en-US" sz="5400" b="1" dirty="0"/>
              <a:t>Economic Development</a:t>
            </a:r>
            <a:r>
              <a:rPr lang="en-US" sz="5400" dirty="0"/>
              <a:t>: 	</a:t>
            </a:r>
            <a:r>
              <a:rPr lang="en-US" sz="4300" dirty="0"/>
              <a:t>Activities to foster economic opportunity, including 				microenterprise and small business development, 					commercial and industrial development, and job 					creation, job retention, and job training activities.</a:t>
            </a:r>
          </a:p>
          <a:p>
            <a:pPr marL="514350" indent="-514350">
              <a:lnSpc>
                <a:spcPct val="110000"/>
              </a:lnSpc>
              <a:spcBef>
                <a:spcPts val="0"/>
              </a:spcBef>
              <a:spcAft>
                <a:spcPts val="0"/>
              </a:spcAft>
              <a:buNone/>
            </a:pPr>
            <a:endParaRPr lang="en-US" sz="4300" dirty="0"/>
          </a:p>
          <a:p>
            <a:pPr marL="514350" indent="-514350">
              <a:lnSpc>
                <a:spcPct val="110000"/>
              </a:lnSpc>
              <a:spcBef>
                <a:spcPts val="0"/>
              </a:spcBef>
              <a:spcAft>
                <a:spcPts val="0"/>
              </a:spcAft>
              <a:buNone/>
            </a:pPr>
            <a:endParaRPr lang="en-US" sz="4300" dirty="0"/>
          </a:p>
          <a:p>
            <a:pPr marL="514350" indent="-514350" algn="just">
              <a:lnSpc>
                <a:spcPct val="120000"/>
              </a:lnSpc>
              <a:spcBef>
                <a:spcPts val="0"/>
              </a:spcBef>
              <a:spcAft>
                <a:spcPts val="0"/>
              </a:spcAft>
              <a:buNone/>
            </a:pPr>
            <a:endParaRPr lang="en-US" sz="4300" dirty="0"/>
          </a:p>
          <a:p>
            <a:pPr marL="514350" indent="-514350" algn="just">
              <a:lnSpc>
                <a:spcPct val="120000"/>
              </a:lnSpc>
              <a:spcBef>
                <a:spcPts val="0"/>
              </a:spcBef>
              <a:spcAft>
                <a:spcPts val="0"/>
              </a:spcAft>
              <a:buNone/>
            </a:pPr>
            <a:r>
              <a:rPr lang="en-US" sz="4300" dirty="0"/>
              <a:t>Activities eligible include:</a:t>
            </a:r>
          </a:p>
          <a:p>
            <a:pPr marL="514350" indent="-514350" algn="just">
              <a:lnSpc>
                <a:spcPct val="120000"/>
              </a:lnSpc>
              <a:spcBef>
                <a:spcPts val="0"/>
              </a:spcBef>
              <a:spcAft>
                <a:spcPts val="0"/>
              </a:spcAft>
              <a:buNone/>
            </a:pPr>
            <a:endParaRPr lang="en-US" sz="4300" dirty="0"/>
          </a:p>
          <a:p>
            <a:pPr algn="just">
              <a:lnSpc>
                <a:spcPct val="120000"/>
              </a:lnSpc>
              <a:spcBef>
                <a:spcPts val="0"/>
              </a:spcBef>
              <a:spcAft>
                <a:spcPts val="0"/>
              </a:spcAft>
              <a:buClrTx/>
              <a:buFont typeface="Wingdings" panose="05000000000000000000" pitchFamily="2" charset="2"/>
              <a:buChar char="q"/>
            </a:pPr>
            <a:r>
              <a:rPr lang="en-US" sz="4300" dirty="0"/>
              <a:t>  Technical assistance programs and workshops for small businesses</a:t>
            </a:r>
          </a:p>
          <a:p>
            <a:pPr algn="just">
              <a:lnSpc>
                <a:spcPct val="120000"/>
              </a:lnSpc>
              <a:spcBef>
                <a:spcPts val="0"/>
              </a:spcBef>
              <a:spcAft>
                <a:spcPts val="0"/>
              </a:spcAft>
              <a:buClrTx/>
              <a:buFont typeface="Wingdings" panose="05000000000000000000" pitchFamily="2" charset="2"/>
              <a:buChar char="q"/>
            </a:pPr>
            <a:r>
              <a:rPr lang="en-US" sz="4300" dirty="0"/>
              <a:t>  Grant programs for small businesses</a:t>
            </a:r>
          </a:p>
          <a:p>
            <a:pPr algn="just">
              <a:lnSpc>
                <a:spcPct val="120000"/>
              </a:lnSpc>
              <a:spcBef>
                <a:spcPts val="0"/>
              </a:spcBef>
              <a:spcAft>
                <a:spcPts val="0"/>
              </a:spcAft>
              <a:buClrTx/>
              <a:buFont typeface="Wingdings" panose="05000000000000000000" pitchFamily="2" charset="2"/>
              <a:buChar char="q"/>
            </a:pPr>
            <a:r>
              <a:rPr lang="en-US" sz="4300" dirty="0"/>
              <a:t>  Business district façade improvement programs</a:t>
            </a:r>
          </a:p>
          <a:p>
            <a:pPr marL="0" indent="0" algn="just">
              <a:lnSpc>
                <a:spcPct val="120000"/>
              </a:lnSpc>
              <a:spcBef>
                <a:spcPts val="0"/>
              </a:spcBef>
              <a:spcAft>
                <a:spcPts val="0"/>
              </a:spcAft>
              <a:buNone/>
            </a:pPr>
            <a:endParaRPr lang="en-US" sz="4000" dirty="0"/>
          </a:p>
          <a:p>
            <a:pPr marL="0" indent="0" algn="just">
              <a:lnSpc>
                <a:spcPct val="120000"/>
              </a:lnSpc>
              <a:spcBef>
                <a:spcPts val="0"/>
              </a:spcBef>
              <a:spcAft>
                <a:spcPts val="0"/>
              </a:spcAft>
              <a:buNone/>
            </a:pPr>
            <a:endParaRPr lang="en-US" sz="4000" dirty="0"/>
          </a:p>
          <a:p>
            <a:pPr marL="514350" indent="-514350" algn="just">
              <a:buNone/>
            </a:pPr>
            <a:r>
              <a:rPr lang="en-US" sz="4000" dirty="0"/>
              <a:t>	</a:t>
            </a:r>
          </a:p>
          <a:p>
            <a:pPr algn="just"/>
            <a:endParaRPr lang="en-US" sz="4000" dirty="0"/>
          </a:p>
        </p:txBody>
      </p:sp>
      <p:sp>
        <p:nvSpPr>
          <p:cNvPr id="5" name="Slide Number Placeholder 4"/>
          <p:cNvSpPr>
            <a:spLocks noGrp="1"/>
          </p:cNvSpPr>
          <p:nvPr>
            <p:ph type="sldNum" sz="quarter" idx="12"/>
          </p:nvPr>
        </p:nvSpPr>
        <p:spPr/>
        <p:txBody>
          <a:bodyPr/>
          <a:lstStyle/>
          <a:p>
            <a:fld id="{E34FAA12-97F7-4EA5-8F46-F321666F12F6}" type="slidenum">
              <a:rPr lang="en-US" smtClean="0"/>
              <a:pPr/>
              <a:t>7</a:t>
            </a:fld>
            <a:endParaRPr lang="en-US" dirty="0"/>
          </a:p>
        </p:txBody>
      </p:sp>
      <p:sp>
        <p:nvSpPr>
          <p:cNvPr id="8" name="TextBox 7">
            <a:extLst>
              <a:ext uri="{FF2B5EF4-FFF2-40B4-BE49-F238E27FC236}">
                <a16:creationId xmlns:a16="http://schemas.microsoft.com/office/drawing/2014/main" id="{68F33F7C-19CE-45B4-9599-B1066965C6DB}"/>
              </a:ext>
            </a:extLst>
          </p:cNvPr>
          <p:cNvSpPr txBox="1"/>
          <p:nvPr/>
        </p:nvSpPr>
        <p:spPr>
          <a:xfrm>
            <a:off x="3749041" y="3545530"/>
            <a:ext cx="4572000" cy="707886"/>
          </a:xfrm>
          <a:prstGeom prst="rect">
            <a:avLst/>
          </a:prstGeom>
          <a:noFill/>
        </p:spPr>
        <p:txBody>
          <a:bodyPr wrap="square">
            <a:spAutoFit/>
          </a:bodyPr>
          <a:lstStyle/>
          <a:p>
            <a:endParaRPr lang="en-US" sz="4000" b="1" u="sng" dirty="0">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28364252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38536"/>
          </a:xfrm>
        </p:spPr>
        <p:txBody>
          <a:bodyPr>
            <a:noAutofit/>
          </a:bodyPr>
          <a:lstStyle/>
          <a:p>
            <a:pPr algn="ct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r>
              <a:rPr lang="en-US" sz="4000" b="1" dirty="0"/>
              <a:t>CDBG - OVERVIEW</a:t>
            </a:r>
            <a:endParaRPr lang="en-US" sz="4000" u="sng" dirty="0"/>
          </a:p>
        </p:txBody>
      </p:sp>
      <p:sp>
        <p:nvSpPr>
          <p:cNvPr id="3" name="Content Placeholder 2"/>
          <p:cNvSpPr>
            <a:spLocks noGrp="1"/>
          </p:cNvSpPr>
          <p:nvPr>
            <p:ph idx="1"/>
          </p:nvPr>
        </p:nvSpPr>
        <p:spPr/>
        <p:txBody>
          <a:bodyPr>
            <a:normAutofit/>
          </a:bodyPr>
          <a:lstStyle/>
          <a:p>
            <a:pPr marL="514350" indent="-514350">
              <a:lnSpc>
                <a:spcPct val="110000"/>
              </a:lnSpc>
              <a:spcBef>
                <a:spcPts val="0"/>
              </a:spcBef>
              <a:spcAft>
                <a:spcPts val="0"/>
              </a:spcAft>
              <a:buNone/>
            </a:pPr>
            <a:r>
              <a:rPr lang="en-US" sz="2100" b="1" dirty="0"/>
              <a:t>Housing</a:t>
            </a:r>
            <a:r>
              <a:rPr lang="en-US" sz="2100" dirty="0"/>
              <a:t>:</a:t>
            </a:r>
            <a:r>
              <a:rPr lang="en-US" sz="1400" dirty="0"/>
              <a:t>	activities to foster safe, affordable housing opportunities for 				low/moderate income households.</a:t>
            </a:r>
          </a:p>
          <a:p>
            <a:pPr marL="514350" indent="-514350" algn="just">
              <a:lnSpc>
                <a:spcPct val="120000"/>
              </a:lnSpc>
              <a:spcBef>
                <a:spcPts val="0"/>
              </a:spcBef>
              <a:spcAft>
                <a:spcPts val="0"/>
              </a:spcAft>
              <a:buNone/>
            </a:pPr>
            <a:endParaRPr lang="en-US" sz="1400" dirty="0"/>
          </a:p>
          <a:p>
            <a:pPr marL="514350" indent="-514350" algn="just">
              <a:lnSpc>
                <a:spcPct val="120000"/>
              </a:lnSpc>
              <a:spcBef>
                <a:spcPts val="0"/>
              </a:spcBef>
              <a:spcAft>
                <a:spcPts val="0"/>
              </a:spcAft>
              <a:buNone/>
            </a:pPr>
            <a:endParaRPr lang="en-US" sz="1400" dirty="0"/>
          </a:p>
          <a:p>
            <a:pPr marL="514350" indent="-514350" algn="just">
              <a:lnSpc>
                <a:spcPct val="120000"/>
              </a:lnSpc>
              <a:spcBef>
                <a:spcPts val="0"/>
              </a:spcBef>
              <a:spcAft>
                <a:spcPts val="0"/>
              </a:spcAft>
              <a:buNone/>
            </a:pPr>
            <a:r>
              <a:rPr lang="en-US" sz="1400" dirty="0"/>
              <a:t>Activities eligible include:</a:t>
            </a:r>
          </a:p>
          <a:p>
            <a:pPr marL="514350" indent="-514350" algn="just">
              <a:lnSpc>
                <a:spcPct val="120000"/>
              </a:lnSpc>
              <a:spcBef>
                <a:spcPts val="0"/>
              </a:spcBef>
              <a:spcAft>
                <a:spcPts val="0"/>
              </a:spcAft>
              <a:buNone/>
            </a:pPr>
            <a:endParaRPr lang="en-US" sz="1400" dirty="0"/>
          </a:p>
          <a:p>
            <a:pPr algn="just">
              <a:lnSpc>
                <a:spcPct val="120000"/>
              </a:lnSpc>
              <a:spcBef>
                <a:spcPts val="0"/>
              </a:spcBef>
              <a:spcAft>
                <a:spcPts val="0"/>
              </a:spcAft>
              <a:buClrTx/>
              <a:buFont typeface="Wingdings" panose="05000000000000000000" pitchFamily="2" charset="2"/>
              <a:buChar char=""/>
            </a:pPr>
            <a:r>
              <a:rPr lang="en-US" sz="1400" dirty="0"/>
              <a:t>  Housing rehabilitation programs</a:t>
            </a:r>
          </a:p>
          <a:p>
            <a:pPr algn="just">
              <a:lnSpc>
                <a:spcPct val="120000"/>
              </a:lnSpc>
              <a:spcBef>
                <a:spcPts val="0"/>
              </a:spcBef>
              <a:spcAft>
                <a:spcPts val="0"/>
              </a:spcAft>
              <a:buClrTx/>
              <a:buFont typeface="Wingdings" panose="05000000000000000000" pitchFamily="2" charset="2"/>
              <a:buChar char=""/>
            </a:pPr>
            <a:r>
              <a:rPr lang="en-US" sz="1400" dirty="0"/>
              <a:t>  Energy efficiency &amp; weatherization programs</a:t>
            </a:r>
          </a:p>
          <a:p>
            <a:pPr algn="just">
              <a:lnSpc>
                <a:spcPct val="120000"/>
              </a:lnSpc>
              <a:spcBef>
                <a:spcPts val="0"/>
              </a:spcBef>
              <a:spcAft>
                <a:spcPts val="0"/>
              </a:spcAft>
              <a:buClrTx/>
              <a:buFont typeface="Wingdings" panose="05000000000000000000" pitchFamily="2" charset="2"/>
              <a:buChar char=""/>
            </a:pPr>
            <a:r>
              <a:rPr lang="en-US" sz="1400" dirty="0"/>
              <a:t>  Acquisition &amp; site improvements for housing.</a:t>
            </a:r>
          </a:p>
          <a:p>
            <a:pPr marL="0" indent="0" algn="just">
              <a:lnSpc>
                <a:spcPct val="120000"/>
              </a:lnSpc>
              <a:spcBef>
                <a:spcPts val="0"/>
              </a:spcBef>
              <a:spcAft>
                <a:spcPts val="0"/>
              </a:spcAft>
              <a:buNone/>
            </a:pPr>
            <a:endParaRPr lang="en-US" sz="2200" dirty="0"/>
          </a:p>
          <a:p>
            <a:pPr marL="514350" indent="-514350" algn="just">
              <a:buNone/>
            </a:pPr>
            <a:r>
              <a:rPr lang="en-US" sz="4000" dirty="0"/>
              <a:t>	</a:t>
            </a:r>
          </a:p>
          <a:p>
            <a:pPr algn="just"/>
            <a:endParaRPr lang="en-US" sz="4000" dirty="0"/>
          </a:p>
        </p:txBody>
      </p:sp>
      <p:sp>
        <p:nvSpPr>
          <p:cNvPr id="5" name="Slide Number Placeholder 4"/>
          <p:cNvSpPr>
            <a:spLocks noGrp="1"/>
          </p:cNvSpPr>
          <p:nvPr>
            <p:ph type="sldNum" sz="quarter" idx="12"/>
          </p:nvPr>
        </p:nvSpPr>
        <p:spPr/>
        <p:txBody>
          <a:bodyPr/>
          <a:lstStyle/>
          <a:p>
            <a:fld id="{E34FAA12-97F7-4EA5-8F46-F321666F12F6}" type="slidenum">
              <a:rPr lang="en-US" smtClean="0"/>
              <a:pPr/>
              <a:t>8</a:t>
            </a:fld>
            <a:endParaRPr lang="en-US" dirty="0"/>
          </a:p>
        </p:txBody>
      </p:sp>
      <p:sp>
        <p:nvSpPr>
          <p:cNvPr id="8" name="TextBox 7">
            <a:extLst>
              <a:ext uri="{FF2B5EF4-FFF2-40B4-BE49-F238E27FC236}">
                <a16:creationId xmlns:a16="http://schemas.microsoft.com/office/drawing/2014/main" id="{68F33F7C-19CE-45B4-9599-B1066965C6DB}"/>
              </a:ext>
            </a:extLst>
          </p:cNvPr>
          <p:cNvSpPr txBox="1"/>
          <p:nvPr/>
        </p:nvSpPr>
        <p:spPr>
          <a:xfrm>
            <a:off x="3749041" y="3545530"/>
            <a:ext cx="4572000" cy="707886"/>
          </a:xfrm>
          <a:prstGeom prst="rect">
            <a:avLst/>
          </a:prstGeom>
          <a:noFill/>
        </p:spPr>
        <p:txBody>
          <a:bodyPr wrap="square">
            <a:spAutoFit/>
          </a:bodyPr>
          <a:lstStyle/>
          <a:p>
            <a:endParaRPr lang="en-US" sz="4000" b="1" u="sng" dirty="0">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16786671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05000"/>
            <a:ext cx="8229600" cy="762000"/>
          </a:xfrm>
        </p:spPr>
        <p:txBody>
          <a:bodyPr>
            <a:noAutofit/>
          </a:bodyPr>
          <a:lstStyle/>
          <a:p>
            <a:pPr algn="ctr"/>
            <a:br>
              <a:rPr lang="en-US" sz="2800" b="1" dirty="0"/>
            </a:br>
            <a:br>
              <a:rPr lang="en-US" sz="2800" b="1" dirty="0"/>
            </a:br>
            <a:br>
              <a:rPr lang="en-US" sz="2800" b="1" dirty="0"/>
            </a:br>
            <a:br>
              <a:rPr lang="en-US" sz="2800" b="1" dirty="0"/>
            </a:br>
            <a:br>
              <a:rPr lang="en-US" sz="2800" b="1" dirty="0"/>
            </a:br>
            <a:br>
              <a:rPr lang="en-US" sz="2800" b="1" dirty="0"/>
            </a:br>
            <a:br>
              <a:rPr lang="en-US" sz="2800" b="1" dirty="0"/>
            </a:br>
            <a:r>
              <a:rPr lang="en-US" sz="2800" b="1" dirty="0"/>
              <a:t>LOW &amp; MODERATE INCOME BENEFIT</a:t>
            </a:r>
            <a:br>
              <a:rPr lang="en-US" sz="2800" b="1" dirty="0"/>
            </a:br>
            <a:r>
              <a:rPr lang="en-US" sz="1200" b="1" dirty="0"/>
              <a:t>In order for a project or program to qualify for CDBG funds, 51% of the program beneficiaries must meet low and moderate income as defined by HUD.   </a:t>
            </a:r>
            <a:br>
              <a:rPr lang="en-US" sz="2800" dirty="0"/>
            </a:br>
            <a:br>
              <a:rPr lang="en-US" sz="2800" dirty="0"/>
            </a:br>
            <a:r>
              <a:rPr lang="en-US" sz="2400" b="1" dirty="0">
                <a:effectLst>
                  <a:outerShdw blurRad="38100" dist="38100" dir="2700000" algn="tl">
                    <a:srgbClr val="000000">
                      <a:alpha val="43137"/>
                    </a:srgbClr>
                  </a:outerShdw>
                </a:effectLst>
              </a:rPr>
              <a:t>2026 Adjusted HOME Income Limits for Monroe County </a:t>
            </a:r>
            <a:r>
              <a:rPr lang="en-US" sz="2000" b="1" dirty="0">
                <a:effectLst>
                  <a:outerShdw blurRad="38100" dist="38100" dir="2700000" algn="tl">
                    <a:srgbClr val="000000">
                      <a:alpha val="43137"/>
                    </a:srgbClr>
                  </a:outerShdw>
                </a:effectLst>
              </a:rPr>
              <a:t>(MFI=$94,900)</a:t>
            </a:r>
            <a:br>
              <a:rPr lang="en-US" sz="2000" b="1" dirty="0">
                <a:effectLst>
                  <a:outerShdw blurRad="38100" dist="38100" dir="2700000" algn="tl">
                    <a:srgbClr val="000000">
                      <a:alpha val="43137"/>
                    </a:srgbClr>
                  </a:outerShdw>
                </a:effectLst>
              </a:rPr>
            </a:br>
            <a:r>
              <a:rPr lang="en-US" sz="1200" b="1" dirty="0">
                <a:effectLst>
                  <a:outerShdw blurRad="38100" dist="38100" dir="2700000" algn="tl">
                    <a:srgbClr val="000000">
                      <a:alpha val="43137"/>
                    </a:srgbClr>
                  </a:outerShdw>
                </a:effectLst>
              </a:rPr>
              <a:t>(BASED ON A HOUSEHOLD OF 4)</a:t>
            </a:r>
            <a:br>
              <a:rPr lang="en-US" sz="1200" b="1" dirty="0">
                <a:effectLst>
                  <a:outerShdw blurRad="38100" dist="38100" dir="2700000" algn="tl">
                    <a:srgbClr val="000000">
                      <a:alpha val="43137"/>
                    </a:srgbClr>
                  </a:outerShdw>
                </a:effectLst>
              </a:rPr>
            </a:br>
            <a:r>
              <a:rPr lang="en-US" sz="1200" b="1" dirty="0">
                <a:effectLst>
                  <a:outerShdw blurRad="38100" dist="38100" dir="2700000" algn="tl">
                    <a:srgbClr val="000000">
                      <a:alpha val="43137"/>
                    </a:srgbClr>
                  </a:outerShdw>
                </a:effectLst>
              </a:rPr>
              <a:t>Effective: 06/01/2026 (updated annually)</a:t>
            </a:r>
            <a:endParaRPr lang="en-US" sz="2000" b="1" dirty="0">
              <a:effectLst>
                <a:outerShdw blurRad="38100" dist="38100" dir="2700000" algn="tl">
                  <a:srgbClr val="000000">
                    <a:alpha val="43137"/>
                  </a:srgbClr>
                </a:outerShdw>
              </a:effectLs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92941715"/>
              </p:ext>
            </p:extLst>
          </p:nvPr>
        </p:nvGraphicFramePr>
        <p:xfrm>
          <a:off x="457200" y="2667000"/>
          <a:ext cx="8229600" cy="3601720"/>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370840">
                <a:tc>
                  <a:txBody>
                    <a:bodyPr/>
                    <a:lstStyle/>
                    <a:p>
                      <a:pPr algn="ctr"/>
                      <a:r>
                        <a:rPr lang="en-US" dirty="0"/>
                        <a:t>Family/Household</a:t>
                      </a:r>
                      <a:r>
                        <a:rPr lang="en-US" baseline="0" dirty="0"/>
                        <a:t> Size</a:t>
                      </a:r>
                      <a:endParaRPr lang="en-US" dirty="0"/>
                    </a:p>
                  </a:txBody>
                  <a:tcPr>
                    <a:solidFill>
                      <a:schemeClr val="accent3">
                        <a:lumMod val="75000"/>
                      </a:schemeClr>
                    </a:solidFill>
                  </a:tcPr>
                </a:tc>
                <a:tc>
                  <a:txBody>
                    <a:bodyPr/>
                    <a:lstStyle/>
                    <a:p>
                      <a:pPr algn="ctr"/>
                      <a:r>
                        <a:rPr lang="en-US" dirty="0"/>
                        <a:t>Low-Mod Income </a:t>
                      </a:r>
                      <a:br>
                        <a:rPr lang="en-US" dirty="0"/>
                      </a:br>
                      <a:r>
                        <a:rPr lang="en-US" dirty="0"/>
                        <a:t>(80% AMI)</a:t>
                      </a:r>
                    </a:p>
                  </a:txBody>
                  <a:tcPr>
                    <a:solidFill>
                      <a:schemeClr val="accent2">
                        <a:lumMod val="75000"/>
                      </a:schemeClr>
                    </a:solidFill>
                  </a:tcPr>
                </a:tc>
                <a:tc>
                  <a:txBody>
                    <a:bodyPr/>
                    <a:lstStyle/>
                    <a:p>
                      <a:pPr algn="ctr"/>
                      <a:r>
                        <a:rPr lang="en-US" dirty="0"/>
                        <a:t>Very Low Income (50%AMI)</a:t>
                      </a:r>
                    </a:p>
                  </a:txBody>
                  <a:tcPr>
                    <a:solidFill>
                      <a:schemeClr val="accent1">
                        <a:lumMod val="75000"/>
                      </a:schemeClr>
                    </a:solidFill>
                  </a:tcPr>
                </a:tc>
                <a:extLst>
                  <a:ext uri="{0D108BD9-81ED-4DB2-BD59-A6C34878D82A}">
                    <a16:rowId xmlns:a16="http://schemas.microsoft.com/office/drawing/2014/main" val="10000"/>
                  </a:ext>
                </a:extLst>
              </a:tr>
              <a:tr h="370840">
                <a:tc>
                  <a:txBody>
                    <a:bodyPr/>
                    <a:lstStyle/>
                    <a:p>
                      <a:r>
                        <a:rPr lang="en-US" dirty="0"/>
                        <a:t>1 person</a:t>
                      </a:r>
                    </a:p>
                  </a:txBody>
                  <a:tcPr/>
                </a:tc>
                <a:tc>
                  <a:txBody>
                    <a:bodyPr/>
                    <a:lstStyle/>
                    <a:p>
                      <a:r>
                        <a:rPr lang="en-US" dirty="0"/>
                        <a:t>$55,550</a:t>
                      </a:r>
                    </a:p>
                  </a:txBody>
                  <a:tcPr/>
                </a:tc>
                <a:tc>
                  <a:txBody>
                    <a:bodyPr/>
                    <a:lstStyle/>
                    <a:p>
                      <a:r>
                        <a:rPr lang="en-US" dirty="0"/>
                        <a:t>$34,750</a:t>
                      </a:r>
                    </a:p>
                  </a:txBody>
                  <a:tcPr/>
                </a:tc>
                <a:extLst>
                  <a:ext uri="{0D108BD9-81ED-4DB2-BD59-A6C34878D82A}">
                    <a16:rowId xmlns:a16="http://schemas.microsoft.com/office/drawing/2014/main" val="10001"/>
                  </a:ext>
                </a:extLst>
              </a:tr>
              <a:tr h="360680">
                <a:tc>
                  <a:txBody>
                    <a:bodyPr/>
                    <a:lstStyle/>
                    <a:p>
                      <a:r>
                        <a:rPr lang="en-US" dirty="0"/>
                        <a:t>2</a:t>
                      </a:r>
                      <a:r>
                        <a:rPr lang="en-US" baseline="0" dirty="0"/>
                        <a:t> person</a:t>
                      </a:r>
                      <a:endParaRPr lang="en-US" dirty="0"/>
                    </a:p>
                  </a:txBody>
                  <a:tcPr/>
                </a:tc>
                <a:tc>
                  <a:txBody>
                    <a:bodyPr/>
                    <a:lstStyle/>
                    <a:p>
                      <a:r>
                        <a:rPr lang="en-US" dirty="0"/>
                        <a:t>$63,500</a:t>
                      </a:r>
                    </a:p>
                  </a:txBody>
                  <a:tcPr/>
                </a:tc>
                <a:tc>
                  <a:txBody>
                    <a:bodyPr/>
                    <a:lstStyle/>
                    <a:p>
                      <a:r>
                        <a:rPr lang="en-US" dirty="0"/>
                        <a:t>$39,750</a:t>
                      </a:r>
                    </a:p>
                  </a:txBody>
                  <a:tcPr/>
                </a:tc>
                <a:extLst>
                  <a:ext uri="{0D108BD9-81ED-4DB2-BD59-A6C34878D82A}">
                    <a16:rowId xmlns:a16="http://schemas.microsoft.com/office/drawing/2014/main" val="10002"/>
                  </a:ext>
                </a:extLst>
              </a:tr>
              <a:tr h="370840">
                <a:tc>
                  <a:txBody>
                    <a:bodyPr/>
                    <a:lstStyle/>
                    <a:p>
                      <a:r>
                        <a:rPr lang="en-US" dirty="0"/>
                        <a:t>3 person</a:t>
                      </a:r>
                    </a:p>
                  </a:txBody>
                  <a:tcPr/>
                </a:tc>
                <a:tc>
                  <a:txBody>
                    <a:bodyPr/>
                    <a:lstStyle/>
                    <a:p>
                      <a:r>
                        <a:rPr lang="en-US" dirty="0"/>
                        <a:t>$71,450</a:t>
                      </a:r>
                    </a:p>
                  </a:txBody>
                  <a:tcPr/>
                </a:tc>
                <a:tc>
                  <a:txBody>
                    <a:bodyPr/>
                    <a:lstStyle/>
                    <a:p>
                      <a:r>
                        <a:rPr lang="en-US" dirty="0"/>
                        <a:t>$44,650</a:t>
                      </a:r>
                    </a:p>
                  </a:txBody>
                  <a:tcPr/>
                </a:tc>
                <a:extLst>
                  <a:ext uri="{0D108BD9-81ED-4DB2-BD59-A6C34878D82A}">
                    <a16:rowId xmlns:a16="http://schemas.microsoft.com/office/drawing/2014/main" val="10003"/>
                  </a:ext>
                </a:extLst>
              </a:tr>
              <a:tr h="370840">
                <a:tc>
                  <a:txBody>
                    <a:bodyPr/>
                    <a:lstStyle/>
                    <a:p>
                      <a:r>
                        <a:rPr lang="en-US" dirty="0"/>
                        <a:t>4 person</a:t>
                      </a:r>
                    </a:p>
                  </a:txBody>
                  <a:tcPr/>
                </a:tc>
                <a:tc>
                  <a:txBody>
                    <a:bodyPr/>
                    <a:lstStyle/>
                    <a:p>
                      <a:r>
                        <a:rPr lang="en-US" dirty="0"/>
                        <a:t>$79,350</a:t>
                      </a:r>
                    </a:p>
                  </a:txBody>
                  <a:tcPr/>
                </a:tc>
                <a:tc>
                  <a:txBody>
                    <a:bodyPr/>
                    <a:lstStyle/>
                    <a:p>
                      <a:r>
                        <a:rPr lang="en-US" dirty="0"/>
                        <a:t>$49,600</a:t>
                      </a:r>
                    </a:p>
                  </a:txBody>
                  <a:tcPr/>
                </a:tc>
                <a:extLst>
                  <a:ext uri="{0D108BD9-81ED-4DB2-BD59-A6C34878D82A}">
                    <a16:rowId xmlns:a16="http://schemas.microsoft.com/office/drawing/2014/main" val="10004"/>
                  </a:ext>
                </a:extLst>
              </a:tr>
              <a:tr h="370840">
                <a:tc>
                  <a:txBody>
                    <a:bodyPr/>
                    <a:lstStyle/>
                    <a:p>
                      <a:r>
                        <a:rPr lang="en-US" dirty="0"/>
                        <a:t>5 person</a:t>
                      </a:r>
                    </a:p>
                  </a:txBody>
                  <a:tcPr/>
                </a:tc>
                <a:tc>
                  <a:txBody>
                    <a:bodyPr/>
                    <a:lstStyle/>
                    <a:p>
                      <a:r>
                        <a:rPr lang="en-US" dirty="0"/>
                        <a:t>$85,700</a:t>
                      </a:r>
                    </a:p>
                  </a:txBody>
                  <a:tcPr/>
                </a:tc>
                <a:tc>
                  <a:txBody>
                    <a:bodyPr/>
                    <a:lstStyle/>
                    <a:p>
                      <a:r>
                        <a:rPr lang="en-US" dirty="0"/>
                        <a:t>$53,600</a:t>
                      </a:r>
                    </a:p>
                  </a:txBody>
                  <a:tcPr/>
                </a:tc>
                <a:extLst>
                  <a:ext uri="{0D108BD9-81ED-4DB2-BD59-A6C34878D82A}">
                    <a16:rowId xmlns:a16="http://schemas.microsoft.com/office/drawing/2014/main" val="10005"/>
                  </a:ext>
                </a:extLst>
              </a:tr>
              <a:tr h="370840">
                <a:tc>
                  <a:txBody>
                    <a:bodyPr/>
                    <a:lstStyle/>
                    <a:p>
                      <a:r>
                        <a:rPr lang="en-US" dirty="0"/>
                        <a:t>6 person</a:t>
                      </a:r>
                    </a:p>
                  </a:txBody>
                  <a:tcPr/>
                </a:tc>
                <a:tc>
                  <a:txBody>
                    <a:bodyPr/>
                    <a:lstStyle/>
                    <a:p>
                      <a:r>
                        <a:rPr lang="en-US" dirty="0"/>
                        <a:t>$92,100</a:t>
                      </a:r>
                    </a:p>
                  </a:txBody>
                  <a:tcPr/>
                </a:tc>
                <a:tc>
                  <a:txBody>
                    <a:bodyPr/>
                    <a:lstStyle/>
                    <a:p>
                      <a:r>
                        <a:rPr lang="en-US" dirty="0"/>
                        <a:t>$57,600</a:t>
                      </a:r>
                    </a:p>
                  </a:txBody>
                  <a:tcPr/>
                </a:tc>
                <a:extLst>
                  <a:ext uri="{0D108BD9-81ED-4DB2-BD59-A6C34878D82A}">
                    <a16:rowId xmlns:a16="http://schemas.microsoft.com/office/drawing/2014/main" val="10006"/>
                  </a:ext>
                </a:extLst>
              </a:tr>
              <a:tr h="370840">
                <a:tc>
                  <a:txBody>
                    <a:bodyPr/>
                    <a:lstStyle/>
                    <a:p>
                      <a:r>
                        <a:rPr lang="en-US" dirty="0"/>
                        <a:t>7 person</a:t>
                      </a:r>
                    </a:p>
                  </a:txBody>
                  <a:tcPr/>
                </a:tc>
                <a:tc>
                  <a:txBody>
                    <a:bodyPr/>
                    <a:lstStyle/>
                    <a:p>
                      <a:r>
                        <a:rPr lang="en-US" dirty="0"/>
                        <a:t>$98,400</a:t>
                      </a:r>
                    </a:p>
                  </a:txBody>
                  <a:tcPr/>
                </a:tc>
                <a:tc>
                  <a:txBody>
                    <a:bodyPr/>
                    <a:lstStyle/>
                    <a:p>
                      <a:r>
                        <a:rPr lang="en-US" dirty="0"/>
                        <a:t>$61,550</a:t>
                      </a:r>
                    </a:p>
                  </a:txBody>
                  <a:tcPr/>
                </a:tc>
                <a:extLst>
                  <a:ext uri="{0D108BD9-81ED-4DB2-BD59-A6C34878D82A}">
                    <a16:rowId xmlns:a16="http://schemas.microsoft.com/office/drawing/2014/main" val="10007"/>
                  </a:ext>
                </a:extLst>
              </a:tr>
              <a:tr h="370840">
                <a:tc>
                  <a:txBody>
                    <a:bodyPr/>
                    <a:lstStyle/>
                    <a:p>
                      <a:r>
                        <a:rPr lang="en-US" dirty="0"/>
                        <a:t>8 +person</a:t>
                      </a:r>
                    </a:p>
                  </a:txBody>
                  <a:tcPr/>
                </a:tc>
                <a:tc>
                  <a:txBody>
                    <a:bodyPr/>
                    <a:lstStyle/>
                    <a:p>
                      <a:r>
                        <a:rPr lang="en-US" dirty="0"/>
                        <a:t>$104,750</a:t>
                      </a:r>
                    </a:p>
                  </a:txBody>
                  <a:tcPr/>
                </a:tc>
                <a:tc>
                  <a:txBody>
                    <a:bodyPr/>
                    <a:lstStyle/>
                    <a:p>
                      <a:r>
                        <a:rPr lang="en-US" dirty="0"/>
                        <a:t>$65,550</a:t>
                      </a:r>
                    </a:p>
                  </a:txBody>
                  <a:tcPr/>
                </a:tc>
                <a:extLst>
                  <a:ext uri="{0D108BD9-81ED-4DB2-BD59-A6C34878D82A}">
                    <a16:rowId xmlns:a16="http://schemas.microsoft.com/office/drawing/2014/main" val="10008"/>
                  </a:ext>
                </a:extLst>
              </a:tr>
            </a:tbl>
          </a:graphicData>
        </a:graphic>
      </p:graphicFrame>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34FAA12-97F7-4EA5-8F46-F321666F12F6}"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9125979"/>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TM03457475[[fn=Frame]]</Template>
  <TotalTime>3829</TotalTime>
  <Words>1858</Words>
  <Application>Microsoft Office PowerPoint</Application>
  <PresentationFormat>On-screen Show (4:3)</PresentationFormat>
  <Paragraphs>241</Paragraphs>
  <Slides>14</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Calibri</vt:lpstr>
      <vt:lpstr>Calibri Light</vt:lpstr>
      <vt:lpstr>Helvetica</vt:lpstr>
      <vt:lpstr>MV Boli</vt:lpstr>
      <vt:lpstr>Wingdings</vt:lpstr>
      <vt:lpstr>Retrospect</vt:lpstr>
      <vt:lpstr>EAST STROUDSBURG BOROUGH  </vt:lpstr>
      <vt:lpstr>CDBG Overview</vt:lpstr>
      <vt:lpstr>CDBG PROGRAM OVERVIEW</vt:lpstr>
      <vt:lpstr>CDBG - OVERVIEW</vt:lpstr>
      <vt:lpstr>CDBG  - Overview</vt:lpstr>
      <vt:lpstr>CDBG – OVERVIEW </vt:lpstr>
      <vt:lpstr>                     CDBG - OVERVIEW</vt:lpstr>
      <vt:lpstr>                     CDBG - OVERVIEW</vt:lpstr>
      <vt:lpstr>       LOW &amp; MODERATE INCOME BENEFIT In order for a project or program to qualify for CDBG funds, 51% of the program beneficiaries must meet low and moderate income as defined by HUD.     2026 Adjusted HOME Income Limits for Monroe County (MFI=$94,900) (BASED ON A HOUSEHOLD OF 4) Effective: 06/01/2026 (updated annually)</vt:lpstr>
      <vt:lpstr>PROGRAM REQUIREMENTS CDBG funds are federal funds, therefore, there are a number of significant Federal Overlay Statutes, which must be followed in order to comply with federal requirements.  Some of these are: </vt:lpstr>
      <vt:lpstr>FY 2026 CDBG ALLOCATIONS </vt:lpstr>
      <vt:lpstr>          East Stroudsburg Borough CDBG Award History </vt:lpstr>
      <vt:lpstr>How are the funds distributed?</vt:lpstr>
      <vt:lpstr>APPLICATION PREPARATION SCHEDULE 2026 CDBG Program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COUNTY OF MONROE on behalf of  East Stroudsburg Borough Stroudsburg Borough</dc:title>
  <dc:creator>WS03</dc:creator>
  <cp:lastModifiedBy>Jennifer Strauch</cp:lastModifiedBy>
  <cp:revision>200</cp:revision>
  <cp:lastPrinted>2025-09-09T18:26:45Z</cp:lastPrinted>
  <dcterms:created xsi:type="dcterms:W3CDTF">2016-07-28T18:48:10Z</dcterms:created>
  <dcterms:modified xsi:type="dcterms:W3CDTF">2026-08-23T21:14:37Z</dcterms:modified>
</cp:coreProperties>
</file>