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t Nic" userId="963c48e12c6cab00" providerId="LiveId" clId="{DD7CEDFF-1FAE-4525-A271-2DBF39B153F0}"/>
    <pc:docChg chg="delSld">
      <pc:chgData name="Bart Nic" userId="963c48e12c6cab00" providerId="LiveId" clId="{DD7CEDFF-1FAE-4525-A271-2DBF39B153F0}" dt="2026-05-07T11:00:53.035" v="0" actId="47"/>
      <pc:docMkLst>
        <pc:docMk/>
      </pc:docMkLst>
      <pc:sldChg chg="del">
        <pc:chgData name="Bart Nic" userId="963c48e12c6cab00" providerId="LiveId" clId="{DD7CEDFF-1FAE-4525-A271-2DBF39B153F0}" dt="2026-05-07T11:00:53.035" v="0" actId="47"/>
        <pc:sldMkLst>
          <pc:docMk/>
          <pc:sldMk cId="2914006128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87BEC-4DB8-F10B-D21A-1573559A7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F2959-7682-FDC6-C95E-A0CD7A0EE8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22BF3-52BE-7705-5582-7FF1A6E4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F7CA8-F2F7-52A1-93EE-6B60B0D2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B78D0-B801-0F11-1621-F82B995B1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2168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FCA71-9FC1-749D-D5CC-61E5BC6F3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6D11A7-6908-DC15-AB77-8CA64AD16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B62C2-14D5-60FE-EBEE-4D4573EB2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7B140-A96D-5E47-D58A-D48B9FA87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2EC1C-EE75-2FEA-F0AF-A1BBD671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428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E5B64A-6EE3-D808-3EB9-0A8B46A71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4B1FF-251E-F2B1-BA71-396B0F94F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52560-CA81-2FF5-3329-1FEA97799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45619-D86B-197C-5AA5-A0FC4DBB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A256D-C6A8-9B20-761C-A2A95D26A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7233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356A5-FFCB-062E-0676-A78988E77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CF29-EAEF-8FDF-F18B-47CA6FA67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86B23-6793-B7BF-D8C3-141B6434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93164-E312-E058-5EB0-8415233D8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3895-2879-ECDC-6011-968C75DC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581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60DE0-02C9-577E-75A7-0620CC006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BAA9C-96FC-0FFB-6CCF-0D2F118A2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7AAC9-AFB6-7718-0D6A-04A78E2AD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52E1-F910-4367-4596-40E6692C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9CD9F-4C5B-A68C-6589-4AD8A238D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9360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3C0C4-9051-05C6-1F19-BF1E63FA3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E7D26-3D65-C8C9-C84F-A9CE3D9E5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5BBC19-843F-478C-A4E3-A518DE93E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B6B29-4799-A7BA-AE78-B458E70C4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6D878-CFF9-C7A6-C9BA-BF95F229D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C46BD-F669-700B-B4FE-82E28CD43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598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4567E-E2A1-5073-DA3E-18647BFA3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2647E-30D7-1535-25F7-B5BB1413D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6CDA76-F340-590B-48D1-C693BBC39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E30DA-F4C1-B3C8-DE14-BE9E7A791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3F678E-57E4-9736-AF0E-A5EAA9D33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13C9A5-5C96-86F9-94A5-4BB020B9B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1BD6-0B3C-0DCD-3583-8D192C03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14EFC0-08E2-EEF4-004F-8A967C687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009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5476C-3349-9C1C-A965-9C0FC6DF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777F6-F595-CEE3-7CEB-4B87F0853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E8EFF5-C558-6C54-CF36-81267A708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3D6E78-639E-762B-5AA7-AB517CFB8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7445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3C49FA-224C-41F7-7F3D-480A2DDB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91B3FB-3422-3350-732D-F62D1D90B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EA6AD-367D-7D34-025B-2ED9A2CE4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83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0350C-A4E1-BC41-6170-6B8E57786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284E0-26B6-1748-7A86-CB96CCEB2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47929-2EDF-9EF1-E699-C05972C97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C27B0-5283-F50A-A3E8-E8FD0B672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A3A6E-ADB4-A960-9EB6-4354038A3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5EC5D-1F39-FA92-BA82-8D6E27E35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2914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D9FA-3D0A-758A-8AA4-3ADCD6F0B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EB3C32-A703-38AE-8FDE-ECAEACF93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40020F-E94F-6D0B-2874-6FBF257CC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342C2-7742-4379-F64D-465C3450A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94B63-8AB1-7560-6D02-445A13288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F649E-E9ED-2AB1-FB90-FA37FF69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9926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4A7084-56CE-3E4C-0484-0ED76BD11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8DA08-46EE-FB22-278E-A02A0D03E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2575B-2AA5-B502-F77D-CC439F4197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688645-0E27-44F7-A6B6-87E2714604BC}" type="datetimeFigureOut">
              <a:rPr lang="en-AU" smtClean="0"/>
              <a:t>7/05/2026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E9E8-9512-D554-4407-FA668302D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2B99-03C6-252F-854A-D6828857D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2C5049-D7CF-44C5-930E-DFD0D908EB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245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977E8-68EB-B661-9A9E-3FB6487A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9818" y="106403"/>
            <a:ext cx="6934719" cy="6580708"/>
          </a:xfrm>
          <a:ln w="57150">
            <a:solidFill>
              <a:schemeClr val="tx2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1600" b="1" dirty="0">
                <a:solidFill>
                  <a:schemeClr val="tx2"/>
                </a:solidFill>
                <a:latin typeface="Arial Black" panose="020B0A04020102020204" pitchFamily="34" charset="0"/>
              </a:rPr>
              <a:t>Child Safety &amp; Wellbeing at Our Club</a:t>
            </a:r>
          </a:p>
          <a:p>
            <a:r>
              <a:rPr lang="en-AU" sz="1200" b="1" dirty="0"/>
              <a:t>Our club is committed to providing a safe, inclusive, and respectful environment for all children and young people involved in our football community.</a:t>
            </a:r>
          </a:p>
          <a:p>
            <a:r>
              <a:rPr lang="en-AU" sz="1200" b="1" dirty="0"/>
              <a:t>The safety and wellbeing of children and young people is a shared responsibility — and everyone in our club has a role to play.</a:t>
            </a:r>
          </a:p>
          <a:p>
            <a:r>
              <a:rPr lang="en-AU" sz="1200" b="1" dirty="0"/>
              <a:t>We have zero tolerance for child abuse, harm, neglect, or grooming, and are committed to acting in the best interests of children and young people at all times.</a:t>
            </a:r>
          </a:p>
          <a:p>
            <a:pPr marL="0" indent="0">
              <a:buNone/>
            </a:pPr>
            <a:r>
              <a:rPr lang="en-AU" sz="1600" b="1" dirty="0">
                <a:solidFill>
                  <a:schemeClr val="tx2"/>
                </a:solidFill>
                <a:latin typeface="Arial Black" panose="020B0A04020102020204" pitchFamily="34" charset="0"/>
              </a:rPr>
              <a:t>Raising a Child Safety Concern</a:t>
            </a:r>
          </a:p>
          <a:p>
            <a:r>
              <a:rPr lang="en-AU" sz="1200" b="1" dirty="0"/>
              <a:t>If you have a concern about the safety or wellbeing of a child or young person — or something simply doesn’t feel right — we encourage you to speak up.</a:t>
            </a:r>
          </a:p>
          <a:p>
            <a:r>
              <a:rPr lang="en-AU" sz="1200" b="1" dirty="0"/>
              <a:t>Our club uses the SAFE Child Safety Portal, a secure online system that allows child safety concerns to be reported and managed confidentially, respectfully, and in line with our Child Safety Policy and legal obligations.</a:t>
            </a:r>
          </a:p>
          <a:p>
            <a:pPr marL="0" indent="0">
              <a:buNone/>
            </a:pPr>
            <a:r>
              <a:rPr lang="en-AU" sz="1500" b="1" dirty="0"/>
              <a:t>SAFE can be used to report:</a:t>
            </a:r>
          </a:p>
          <a:p>
            <a:pPr marL="673200" lvl="1" indent="-144000">
              <a:lnSpc>
                <a:spcPct val="120000"/>
              </a:lnSpc>
            </a:pPr>
            <a:r>
              <a:rPr lang="en-AU" sz="1100" b="1" dirty="0"/>
              <a:t>A child safety concern, incident, allegation, or disclosure</a:t>
            </a:r>
          </a:p>
          <a:p>
            <a:pPr marL="673200" lvl="1" indent="-144000">
              <a:lnSpc>
                <a:spcPct val="120000"/>
              </a:lnSpc>
            </a:pPr>
            <a:r>
              <a:rPr lang="en-AU" sz="1100" b="1" dirty="0"/>
              <a:t>A reasonable suspicion of harm or inappropriate behaviour</a:t>
            </a:r>
          </a:p>
          <a:p>
            <a:pPr marL="673200" lvl="1" indent="-144000">
              <a:lnSpc>
                <a:spcPct val="120000"/>
              </a:lnSpc>
            </a:pPr>
            <a:r>
              <a:rPr lang="en-AU" sz="1100" b="1" dirty="0"/>
              <a:t>Behaviour that makes you feel uncomfortable or unsafe</a:t>
            </a:r>
          </a:p>
          <a:p>
            <a:pPr marL="0" indent="0">
              <a:buNone/>
            </a:pPr>
            <a:r>
              <a:rPr lang="en-A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do not need to be certain to make a report</a:t>
            </a:r>
          </a:p>
          <a:p>
            <a:r>
              <a:rPr lang="en-AU" sz="1200" b="1" dirty="0"/>
              <a:t>Reports may be submitted by parents, carers, players, coaches, volunteers, officials, or members of the community. You may choose to submit a report anonymously.</a:t>
            </a:r>
          </a:p>
          <a:p>
            <a:pPr marL="0" indent="0">
              <a:buNone/>
            </a:pPr>
            <a:r>
              <a:rPr lang="en-AU" sz="1600" b="1" dirty="0">
                <a:solidFill>
                  <a:schemeClr val="tx2"/>
                </a:solidFill>
                <a:latin typeface="Arial Black" panose="020B0A04020102020204" pitchFamily="34" charset="0"/>
              </a:rPr>
              <a:t>What Happens Next</a:t>
            </a:r>
          </a:p>
          <a:p>
            <a:pPr marL="0" indent="0">
              <a:buNone/>
            </a:pPr>
            <a:r>
              <a:rPr lang="en-AU" sz="1100" b="1" dirty="0"/>
              <a:t>Once you submit a report through SAFE:</a:t>
            </a:r>
          </a:p>
          <a:p>
            <a:pPr lvl="1"/>
            <a:r>
              <a:rPr lang="en-AU" sz="1100" b="1" dirty="0"/>
              <a:t>The information is securely received and recorded</a:t>
            </a:r>
          </a:p>
          <a:p>
            <a:pPr lvl="1"/>
            <a:r>
              <a:rPr lang="en-AU" sz="1100" b="1" dirty="0"/>
              <a:t>It is reviewed by the club’s nominated Child Safety Officer (CSO)</a:t>
            </a:r>
          </a:p>
          <a:p>
            <a:pPr lvl="1"/>
            <a:r>
              <a:rPr lang="en-AU" sz="1100" b="1" dirty="0"/>
              <a:t>The matter is assessed and managed in line with child safety policies and reporting obligations</a:t>
            </a:r>
          </a:p>
          <a:p>
            <a:pPr marL="0" indent="0">
              <a:buNone/>
            </a:pPr>
            <a:r>
              <a:rPr lang="en-AU" sz="1200" b="1" dirty="0"/>
              <a:t>Further detail about how reports are handled is provided within the SAFE portal.</a:t>
            </a:r>
          </a:p>
          <a:p>
            <a:pPr marL="0" indent="0">
              <a:buNone/>
            </a:pPr>
            <a:endParaRPr lang="en-AU" sz="1200" dirty="0"/>
          </a:p>
          <a:p>
            <a:pPr marL="0" indent="0">
              <a:buNone/>
            </a:pPr>
            <a:endParaRPr lang="en-AU" sz="1200" dirty="0"/>
          </a:p>
          <a:p>
            <a:pPr marL="0" indent="0">
              <a:buNone/>
            </a:pPr>
            <a:endParaRPr lang="en-AU" sz="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026114-FE0C-EC79-7BA0-7A1A08907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79" y="64949"/>
            <a:ext cx="4846263" cy="478327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E319E04-4397-61B4-DA34-51BC705B8DF1}"/>
              </a:ext>
            </a:extLst>
          </p:cNvPr>
          <p:cNvSpPr/>
          <p:nvPr/>
        </p:nvSpPr>
        <p:spPr>
          <a:xfrm>
            <a:off x="128962" y="4932785"/>
            <a:ext cx="4846263" cy="1754326"/>
          </a:xfrm>
          <a:prstGeom prst="rect">
            <a:avLst/>
          </a:prstGeom>
          <a:solidFill>
            <a:srgbClr val="FFC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AU" sz="5400" b="1" dirty="0">
                <a:solidFill>
                  <a:schemeClr val="tx2"/>
                </a:solidFill>
                <a:latin typeface="Arial Narrow" panose="020B0606020202030204" pitchFamily="34" charset="0"/>
              </a:rPr>
              <a:t>IMMEDIATE RISK</a:t>
            </a:r>
          </a:p>
          <a:p>
            <a:pPr algn="ctr"/>
            <a:endParaRPr lang="en-A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8E4B61-0B45-6A32-4AD9-63F8FD22E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-99944" y="5809948"/>
            <a:ext cx="5249862" cy="695627"/>
          </a:xfrm>
        </p:spPr>
        <p:txBody>
          <a:bodyPr>
            <a:normAutofit/>
          </a:bodyPr>
          <a:lstStyle/>
          <a:p>
            <a:pPr algn="ctr"/>
            <a:r>
              <a:rPr lang="en-AU" b="1" dirty="0"/>
              <a:t>If a child or young person is in immediate danger, </a:t>
            </a:r>
          </a:p>
          <a:p>
            <a:pPr algn="ctr"/>
            <a:r>
              <a:rPr lang="en-AU" b="1" dirty="0">
                <a:latin typeface="Arial Black" panose="020B0A04020102020204" pitchFamily="34" charset="0"/>
              </a:rPr>
              <a:t>CONTACT EMERGENCY SERVICES ON 000</a:t>
            </a:r>
            <a:endParaRPr lang="en-AU" sz="18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en-AU" dirty="0"/>
          </a:p>
        </p:txBody>
      </p:sp>
      <p:pic>
        <p:nvPicPr>
          <p:cNvPr id="1028" name="Picture 4" descr="Sports Buddy">
            <a:extLst>
              <a:ext uri="{FF2B5EF4-FFF2-40B4-BE49-F238E27FC236}">
                <a16:creationId xmlns:a16="http://schemas.microsoft.com/office/drawing/2014/main" id="{002C8192-7B28-1C7B-5FBC-BAEAAC4DD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728" y="3114676"/>
            <a:ext cx="2112384" cy="139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2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321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Black</vt:lpstr>
      <vt:lpstr>Arial Narrow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Bart Nic</dc:creator>
  <cp:lastModifiedBy>Bart Nic</cp:lastModifiedBy>
  <cp:revision>1</cp:revision>
  <dcterms:created xsi:type="dcterms:W3CDTF">2026-05-07T10:34:51Z</dcterms:created>
  <dcterms:modified xsi:type="dcterms:W3CDTF">2026-05-07T11:00:59Z</dcterms:modified>
</cp:coreProperties>
</file>