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848" r:id="rId4"/>
    <p:sldMasterId id="2147483860" r:id="rId5"/>
    <p:sldMasterId id="2147483877" r:id="rId6"/>
    <p:sldMasterId id="2147483907" r:id="rId7"/>
    <p:sldMasterId id="2147483919" r:id="rId8"/>
    <p:sldMasterId id="2147483955" r:id="rId9"/>
  </p:sldMasterIdLst>
  <p:notesMasterIdLst>
    <p:notesMasterId r:id="rId53"/>
  </p:notesMasterIdLst>
  <p:sldIdLst>
    <p:sldId id="257" r:id="rId10"/>
    <p:sldId id="356" r:id="rId11"/>
    <p:sldId id="357" r:id="rId12"/>
    <p:sldId id="358" r:id="rId13"/>
    <p:sldId id="260" r:id="rId14"/>
    <p:sldId id="263" r:id="rId15"/>
    <p:sldId id="342" r:id="rId16"/>
    <p:sldId id="265" r:id="rId17"/>
    <p:sldId id="303" r:id="rId18"/>
    <p:sldId id="364" r:id="rId19"/>
    <p:sldId id="275" r:id="rId20"/>
    <p:sldId id="281" r:id="rId21"/>
    <p:sldId id="277" r:id="rId22"/>
    <p:sldId id="278" r:id="rId23"/>
    <p:sldId id="280" r:id="rId24"/>
    <p:sldId id="284" r:id="rId25"/>
    <p:sldId id="283" r:id="rId26"/>
    <p:sldId id="286" r:id="rId27"/>
    <p:sldId id="301" r:id="rId28"/>
    <p:sldId id="349" r:id="rId29"/>
    <p:sldId id="325" r:id="rId30"/>
    <p:sldId id="327" r:id="rId31"/>
    <p:sldId id="307" r:id="rId32"/>
    <p:sldId id="309" r:id="rId33"/>
    <p:sldId id="310" r:id="rId34"/>
    <p:sldId id="311" r:id="rId35"/>
    <p:sldId id="312" r:id="rId36"/>
    <p:sldId id="314" r:id="rId37"/>
    <p:sldId id="315" r:id="rId38"/>
    <p:sldId id="316" r:id="rId39"/>
    <p:sldId id="317" r:id="rId40"/>
    <p:sldId id="318" r:id="rId41"/>
    <p:sldId id="319" r:id="rId42"/>
    <p:sldId id="320" r:id="rId43"/>
    <p:sldId id="321" r:id="rId44"/>
    <p:sldId id="322" r:id="rId45"/>
    <p:sldId id="323" r:id="rId46"/>
    <p:sldId id="324" r:id="rId47"/>
    <p:sldId id="332" r:id="rId48"/>
    <p:sldId id="333" r:id="rId49"/>
    <p:sldId id="335" r:id="rId50"/>
    <p:sldId id="336" r:id="rId51"/>
    <p:sldId id="33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ige Wallace" initials="PW" lastIdx="8" clrIdx="0">
    <p:extLst>
      <p:ext uri="{19B8F6BF-5375-455C-9EA6-DF929625EA0E}">
        <p15:presenceInfo xmlns:p15="http://schemas.microsoft.com/office/powerpoint/2012/main" userId="S-1-5-21-2326650701-4113057208-2941439821-11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92" d="100"/>
          <a:sy n="92" d="100"/>
        </p:scale>
        <p:origin x="1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1A78F-D1D4-41EC-853A-32C81EDC1D8C}" type="doc">
      <dgm:prSet loTypeId="urn:microsoft.com/office/officeart/2005/8/layout/default" loCatId="list" qsTypeId="urn:microsoft.com/office/officeart/2005/8/quickstyle/simple4" qsCatId="simple" csTypeId="urn:microsoft.com/office/officeart/2005/8/colors/accent5_2" csCatId="accent5" phldr="1"/>
      <dgm:spPr/>
      <dgm:t>
        <a:bodyPr/>
        <a:lstStyle/>
        <a:p>
          <a:endParaRPr lang="en-US"/>
        </a:p>
      </dgm:t>
    </dgm:pt>
    <dgm:pt modelId="{6BBEB95C-362F-4DD4-B975-46B115B1CC66}">
      <dgm:prSet custT="1"/>
      <dgm:spPr>
        <a:solidFill>
          <a:schemeClr val="accent1"/>
        </a:solidFill>
      </dgm:spPr>
      <dgm:t>
        <a:bodyPr/>
        <a:lstStyle/>
        <a:p>
          <a:pPr rtl="0"/>
          <a:r>
            <a:rPr lang="en-US" sz="1200" dirty="0">
              <a:latin typeface="+mj-lt"/>
            </a:rPr>
            <a:t>Professional Athletes</a:t>
          </a:r>
          <a:endParaRPr lang="en-US" sz="1200" b="0" i="0" u="none" strike="noStrike" cap="none" baseline="0" noProof="0" dirty="0">
            <a:solidFill>
              <a:srgbClr val="010000"/>
            </a:solidFill>
            <a:latin typeface="+mj-lt"/>
          </a:endParaRPr>
        </a:p>
      </dgm:t>
    </dgm:pt>
    <dgm:pt modelId="{7DC0A598-9A19-4B09-95F9-7C6A86973092}" type="parTrans" cxnId="{4CF65E4E-DE35-4A08-961E-D7301DB6E8DA}">
      <dgm:prSet/>
      <dgm:spPr/>
      <dgm:t>
        <a:bodyPr/>
        <a:lstStyle/>
        <a:p>
          <a:endParaRPr lang="en-US" sz="1200"/>
        </a:p>
      </dgm:t>
    </dgm:pt>
    <dgm:pt modelId="{2B9C4F1D-4413-4176-B8BD-27C1130D26FE}" type="sibTrans" cxnId="{4CF65E4E-DE35-4A08-961E-D7301DB6E8DA}">
      <dgm:prSet/>
      <dgm:spPr/>
      <dgm:t>
        <a:bodyPr/>
        <a:lstStyle/>
        <a:p>
          <a:endParaRPr lang="en-US" sz="1200"/>
        </a:p>
      </dgm:t>
    </dgm:pt>
    <dgm:pt modelId="{4BC4A85B-2A36-4CCB-917D-E6F00FDAEAB2}">
      <dgm:prSet custT="1"/>
      <dgm:spPr>
        <a:solidFill>
          <a:schemeClr val="accent1"/>
        </a:solidFill>
      </dgm:spPr>
      <dgm:t>
        <a:bodyPr/>
        <a:lstStyle/>
        <a:p>
          <a:pPr rtl="0"/>
          <a:r>
            <a:rPr lang="en-US" sz="1200">
              <a:latin typeface="+mj-lt"/>
            </a:rPr>
            <a:t>Crop Duster</a:t>
          </a:r>
        </a:p>
      </dgm:t>
    </dgm:pt>
    <dgm:pt modelId="{2EF59174-A91E-4AE5-AE7D-BF9638AB54FD}" type="parTrans" cxnId="{A96672BD-1CD9-4650-AABA-AE517561485A}">
      <dgm:prSet/>
      <dgm:spPr/>
      <dgm:t>
        <a:bodyPr/>
        <a:lstStyle/>
        <a:p>
          <a:endParaRPr lang="en-US" sz="1200"/>
        </a:p>
      </dgm:t>
    </dgm:pt>
    <dgm:pt modelId="{C3982148-0FC6-4A66-8B5D-55BE0F6AC900}" type="sibTrans" cxnId="{A96672BD-1CD9-4650-AABA-AE517561485A}">
      <dgm:prSet/>
      <dgm:spPr/>
      <dgm:t>
        <a:bodyPr/>
        <a:lstStyle/>
        <a:p>
          <a:endParaRPr lang="en-US" sz="1200"/>
        </a:p>
      </dgm:t>
    </dgm:pt>
    <dgm:pt modelId="{5614EB69-9F46-4C33-95CD-6BC07B8CCAB9}">
      <dgm:prSet custT="1"/>
      <dgm:spPr>
        <a:solidFill>
          <a:schemeClr val="accent1"/>
        </a:solidFill>
      </dgm:spPr>
      <dgm:t>
        <a:bodyPr/>
        <a:lstStyle/>
        <a:p>
          <a:pPr rtl="0"/>
          <a:r>
            <a:rPr lang="en-US" sz="1200">
              <a:latin typeface="+mj-lt"/>
            </a:rPr>
            <a:t>Security Guards</a:t>
          </a:r>
        </a:p>
      </dgm:t>
    </dgm:pt>
    <dgm:pt modelId="{4EB515C5-21C8-414D-94ED-812670E5D7D9}" type="parTrans" cxnId="{69C18C18-1B42-4539-B128-C5D99E978593}">
      <dgm:prSet/>
      <dgm:spPr/>
      <dgm:t>
        <a:bodyPr/>
        <a:lstStyle/>
        <a:p>
          <a:endParaRPr lang="en-US" sz="1200"/>
        </a:p>
      </dgm:t>
    </dgm:pt>
    <dgm:pt modelId="{07E412A4-608E-437E-B81B-4A82B9FDB952}" type="sibTrans" cxnId="{69C18C18-1B42-4539-B128-C5D99E978593}">
      <dgm:prSet/>
      <dgm:spPr/>
      <dgm:t>
        <a:bodyPr/>
        <a:lstStyle/>
        <a:p>
          <a:endParaRPr lang="en-US" sz="1200"/>
        </a:p>
      </dgm:t>
    </dgm:pt>
    <dgm:pt modelId="{19FBA921-D7C3-42E8-BBE0-1AD7A2B41FAC}">
      <dgm:prSet custT="1"/>
      <dgm:spPr>
        <a:solidFill>
          <a:schemeClr val="accent1"/>
        </a:solidFill>
      </dgm:spPr>
      <dgm:t>
        <a:bodyPr/>
        <a:lstStyle/>
        <a:p>
          <a:pPr rtl="0"/>
          <a:r>
            <a:rPr lang="en-US" sz="1200">
              <a:latin typeface="+mj-lt"/>
            </a:rPr>
            <a:t>Rodeo Riders</a:t>
          </a:r>
        </a:p>
      </dgm:t>
    </dgm:pt>
    <dgm:pt modelId="{A144F2BD-60B4-4800-AE6C-EC9C57CA5442}" type="parTrans" cxnId="{C8CBF47F-86C9-436A-AF7A-CD254AECF624}">
      <dgm:prSet/>
      <dgm:spPr/>
      <dgm:t>
        <a:bodyPr/>
        <a:lstStyle/>
        <a:p>
          <a:endParaRPr lang="en-US" sz="1200"/>
        </a:p>
      </dgm:t>
    </dgm:pt>
    <dgm:pt modelId="{700ED3E1-2D2A-439E-9FF6-55234DC1D168}" type="sibTrans" cxnId="{C8CBF47F-86C9-436A-AF7A-CD254AECF624}">
      <dgm:prSet/>
      <dgm:spPr/>
      <dgm:t>
        <a:bodyPr/>
        <a:lstStyle/>
        <a:p>
          <a:endParaRPr lang="en-US" sz="1200"/>
        </a:p>
      </dgm:t>
    </dgm:pt>
    <dgm:pt modelId="{29B9037D-EFA7-4091-B978-B04FF0EB8DB0}">
      <dgm:prSet custT="1"/>
      <dgm:spPr>
        <a:solidFill>
          <a:schemeClr val="accent1"/>
        </a:solidFill>
      </dgm:spPr>
      <dgm:t>
        <a:bodyPr/>
        <a:lstStyle/>
        <a:p>
          <a:pPr rtl="0"/>
          <a:r>
            <a:rPr lang="en-US" sz="1200">
              <a:latin typeface="+mj-lt"/>
            </a:rPr>
            <a:t>Migrant Workers</a:t>
          </a:r>
        </a:p>
      </dgm:t>
    </dgm:pt>
    <dgm:pt modelId="{56713775-ADBE-4126-945D-38DE0007A5D3}" type="parTrans" cxnId="{669DBD02-F16C-455B-B648-47EC41090C83}">
      <dgm:prSet/>
      <dgm:spPr/>
      <dgm:t>
        <a:bodyPr/>
        <a:lstStyle/>
        <a:p>
          <a:endParaRPr lang="en-US" sz="1200"/>
        </a:p>
      </dgm:t>
    </dgm:pt>
    <dgm:pt modelId="{640C850B-6B02-4FCB-8800-965C274E87AC}" type="sibTrans" cxnId="{669DBD02-F16C-455B-B648-47EC41090C83}">
      <dgm:prSet/>
      <dgm:spPr/>
      <dgm:t>
        <a:bodyPr/>
        <a:lstStyle/>
        <a:p>
          <a:endParaRPr lang="en-US" sz="1200"/>
        </a:p>
      </dgm:t>
    </dgm:pt>
    <dgm:pt modelId="{E8911B9A-9C13-4E0A-BE6C-E7EC8CCEA122}">
      <dgm:prSet custT="1"/>
      <dgm:spPr>
        <a:solidFill>
          <a:schemeClr val="accent1"/>
        </a:solidFill>
      </dgm:spPr>
      <dgm:t>
        <a:bodyPr/>
        <a:lstStyle/>
        <a:p>
          <a:pPr rtl="0"/>
          <a:r>
            <a:rPr lang="en-US" sz="1200">
              <a:latin typeface="+mj-lt"/>
            </a:rPr>
            <a:t>Taxi Drivers</a:t>
          </a:r>
        </a:p>
      </dgm:t>
    </dgm:pt>
    <dgm:pt modelId="{8C17D567-44A9-487D-9B50-28922C4150AE}" type="parTrans" cxnId="{6602D0E9-9719-4758-B1DA-3011F7732659}">
      <dgm:prSet/>
      <dgm:spPr/>
      <dgm:t>
        <a:bodyPr/>
        <a:lstStyle/>
        <a:p>
          <a:endParaRPr lang="en-US" sz="1200"/>
        </a:p>
      </dgm:t>
    </dgm:pt>
    <dgm:pt modelId="{39F758DF-5B6A-4C00-941F-7F805C2DBB58}" type="sibTrans" cxnId="{6602D0E9-9719-4758-B1DA-3011F7732659}">
      <dgm:prSet/>
      <dgm:spPr/>
      <dgm:t>
        <a:bodyPr/>
        <a:lstStyle/>
        <a:p>
          <a:endParaRPr lang="en-US" sz="1200"/>
        </a:p>
      </dgm:t>
    </dgm:pt>
    <dgm:pt modelId="{503ED8A6-71CB-49B5-892A-F17B407F401D}">
      <dgm:prSet phldr="0" custT="1"/>
      <dgm:spPr>
        <a:solidFill>
          <a:schemeClr val="accent1"/>
        </a:solidFill>
      </dgm:spPr>
      <dgm:t>
        <a:bodyPr/>
        <a:lstStyle/>
        <a:p>
          <a:r>
            <a:rPr lang="en-US" sz="1200">
              <a:latin typeface="+mj-lt"/>
            </a:rPr>
            <a:t>Window Washers</a:t>
          </a:r>
        </a:p>
      </dgm:t>
    </dgm:pt>
    <dgm:pt modelId="{F4356118-C4EA-4ECA-925C-5D80BF431A25}" type="parTrans" cxnId="{B804D35B-456E-4383-9B26-FB9CD88E163B}">
      <dgm:prSet/>
      <dgm:spPr/>
      <dgm:t>
        <a:bodyPr/>
        <a:lstStyle/>
        <a:p>
          <a:endParaRPr lang="en-US" sz="1200"/>
        </a:p>
      </dgm:t>
    </dgm:pt>
    <dgm:pt modelId="{DEBDC45A-E1C2-4C64-AB13-4549BC3AD3A1}" type="sibTrans" cxnId="{B804D35B-456E-4383-9B26-FB9CD88E163B}">
      <dgm:prSet/>
      <dgm:spPr/>
      <dgm:t>
        <a:bodyPr/>
        <a:lstStyle/>
        <a:p>
          <a:endParaRPr lang="en-US" sz="1200"/>
        </a:p>
      </dgm:t>
    </dgm:pt>
    <dgm:pt modelId="{9CEF042A-DC7D-456E-9FFA-11F87944DAA1}">
      <dgm:prSet phldr="0" custT="1"/>
      <dgm:spPr>
        <a:solidFill>
          <a:schemeClr val="accent1"/>
        </a:solidFill>
      </dgm:spPr>
      <dgm:t>
        <a:bodyPr/>
        <a:lstStyle/>
        <a:p>
          <a:pPr rtl="0"/>
          <a:r>
            <a:rPr lang="en-US" sz="1200" dirty="0">
              <a:latin typeface="+mj-lt"/>
            </a:rPr>
            <a:t>Miners</a:t>
          </a:r>
        </a:p>
      </dgm:t>
    </dgm:pt>
    <dgm:pt modelId="{D272DA3A-A600-4172-816A-13920D81F321}" type="parTrans" cxnId="{AB4A4D63-96A0-4289-B4BD-EC418C082A7F}">
      <dgm:prSet/>
      <dgm:spPr/>
      <dgm:t>
        <a:bodyPr/>
        <a:lstStyle/>
        <a:p>
          <a:endParaRPr lang="en-US" sz="1200"/>
        </a:p>
      </dgm:t>
    </dgm:pt>
    <dgm:pt modelId="{F88AD9DA-FD44-45FE-A138-4439C7D461C3}" type="sibTrans" cxnId="{AB4A4D63-96A0-4289-B4BD-EC418C082A7F}">
      <dgm:prSet/>
      <dgm:spPr/>
      <dgm:t>
        <a:bodyPr/>
        <a:lstStyle/>
        <a:p>
          <a:endParaRPr lang="en-US" sz="1200"/>
        </a:p>
      </dgm:t>
    </dgm:pt>
    <dgm:pt modelId="{63A82A59-70A4-49DE-9579-122F1A414618}">
      <dgm:prSet phldr="0" custT="1"/>
      <dgm:spPr>
        <a:solidFill>
          <a:schemeClr val="accent1"/>
        </a:solidFill>
      </dgm:spPr>
      <dgm:t>
        <a:bodyPr/>
        <a:lstStyle/>
        <a:p>
          <a:r>
            <a:rPr lang="en-US" sz="1200">
              <a:latin typeface="+mj-lt"/>
            </a:rPr>
            <a:t>Federal Workers</a:t>
          </a:r>
        </a:p>
      </dgm:t>
    </dgm:pt>
    <dgm:pt modelId="{C6471317-2F0C-4328-9195-8E92C9310EFF}" type="parTrans" cxnId="{6D9C20A5-CACB-4AA6-87D3-479933F7A698}">
      <dgm:prSet/>
      <dgm:spPr/>
      <dgm:t>
        <a:bodyPr/>
        <a:lstStyle/>
        <a:p>
          <a:endParaRPr lang="en-US" sz="1200"/>
        </a:p>
      </dgm:t>
    </dgm:pt>
    <dgm:pt modelId="{0098494A-E8F0-4224-84CC-04F81439F8B8}" type="sibTrans" cxnId="{6D9C20A5-CACB-4AA6-87D3-479933F7A698}">
      <dgm:prSet/>
      <dgm:spPr/>
      <dgm:t>
        <a:bodyPr/>
        <a:lstStyle/>
        <a:p>
          <a:endParaRPr lang="en-US" sz="1200"/>
        </a:p>
      </dgm:t>
    </dgm:pt>
    <dgm:pt modelId="{4ACBF273-31E7-498E-81F1-A09FC9E0F461}">
      <dgm:prSet phldr="0" custT="1"/>
      <dgm:spPr>
        <a:solidFill>
          <a:schemeClr val="accent1"/>
        </a:solidFill>
      </dgm:spPr>
      <dgm:t>
        <a:bodyPr/>
        <a:lstStyle/>
        <a:p>
          <a:pPr rtl="0"/>
          <a:r>
            <a:rPr lang="en-US" sz="1200">
              <a:latin typeface="+mj-lt"/>
            </a:rPr>
            <a:t>Policemen</a:t>
          </a:r>
        </a:p>
      </dgm:t>
    </dgm:pt>
    <dgm:pt modelId="{668CC78B-DBA1-4132-A6D0-808391C3ACCC}" type="parTrans" cxnId="{6F858E2A-C7A8-4042-A6EC-05F622A967F1}">
      <dgm:prSet/>
      <dgm:spPr/>
      <dgm:t>
        <a:bodyPr/>
        <a:lstStyle/>
        <a:p>
          <a:endParaRPr lang="en-US" sz="1200"/>
        </a:p>
      </dgm:t>
    </dgm:pt>
    <dgm:pt modelId="{9EAE6AAC-5DF0-4DFE-B14E-9326ADE6BDCB}" type="sibTrans" cxnId="{6F858E2A-C7A8-4042-A6EC-05F622A967F1}">
      <dgm:prSet/>
      <dgm:spPr/>
      <dgm:t>
        <a:bodyPr/>
        <a:lstStyle/>
        <a:p>
          <a:endParaRPr lang="en-US" sz="1200"/>
        </a:p>
      </dgm:t>
    </dgm:pt>
    <dgm:pt modelId="{B37CDB38-A0EC-432A-9925-C106D05AB248}">
      <dgm:prSet phldr="0" custT="1"/>
      <dgm:spPr>
        <a:solidFill>
          <a:schemeClr val="accent1"/>
        </a:solidFill>
      </dgm:spPr>
      <dgm:t>
        <a:bodyPr/>
        <a:lstStyle/>
        <a:p>
          <a:r>
            <a:rPr lang="en-US" sz="1200">
              <a:latin typeface="+mj-lt"/>
            </a:rPr>
            <a:t>Highway Workers</a:t>
          </a:r>
        </a:p>
      </dgm:t>
    </dgm:pt>
    <dgm:pt modelId="{D5EC93C3-8C96-4B38-A32B-B56AF3E04210}" type="parTrans" cxnId="{F9066996-7B83-456D-B5B7-3AEEDAF1EAA6}">
      <dgm:prSet/>
      <dgm:spPr/>
      <dgm:t>
        <a:bodyPr/>
        <a:lstStyle/>
        <a:p>
          <a:endParaRPr lang="en-US" sz="1200"/>
        </a:p>
      </dgm:t>
    </dgm:pt>
    <dgm:pt modelId="{E49A2915-D2F3-41A0-A8B5-520A2108187C}" type="sibTrans" cxnId="{F9066996-7B83-456D-B5B7-3AEEDAF1EAA6}">
      <dgm:prSet/>
      <dgm:spPr/>
      <dgm:t>
        <a:bodyPr/>
        <a:lstStyle/>
        <a:p>
          <a:endParaRPr lang="en-US" sz="1200"/>
        </a:p>
      </dgm:t>
    </dgm:pt>
    <dgm:pt modelId="{CDF6D457-E799-45B0-90ED-1CAA76167B04}">
      <dgm:prSet phldr="0" custT="1"/>
      <dgm:spPr>
        <a:solidFill>
          <a:schemeClr val="accent1"/>
        </a:solidFill>
      </dgm:spPr>
      <dgm:t>
        <a:bodyPr/>
        <a:lstStyle/>
        <a:p>
          <a:r>
            <a:rPr lang="en-US" sz="1200">
              <a:latin typeface="+mj-lt"/>
            </a:rPr>
            <a:t>Quarry Workers</a:t>
          </a:r>
        </a:p>
      </dgm:t>
    </dgm:pt>
    <dgm:pt modelId="{C9460F21-79F2-4117-81F3-60FB7FF704CB}" type="parTrans" cxnId="{916F71B7-7FE8-4BE0-BFA6-535DEAEA09E3}">
      <dgm:prSet/>
      <dgm:spPr/>
      <dgm:t>
        <a:bodyPr/>
        <a:lstStyle/>
        <a:p>
          <a:endParaRPr lang="en-US" sz="1200"/>
        </a:p>
      </dgm:t>
    </dgm:pt>
    <dgm:pt modelId="{91665E8C-2D01-48E4-95EA-5C07CDD6D1D8}" type="sibTrans" cxnId="{916F71B7-7FE8-4BE0-BFA6-535DEAEA09E3}">
      <dgm:prSet/>
      <dgm:spPr/>
      <dgm:t>
        <a:bodyPr/>
        <a:lstStyle/>
        <a:p>
          <a:endParaRPr lang="en-US" sz="1200"/>
        </a:p>
      </dgm:t>
    </dgm:pt>
    <dgm:pt modelId="{1E90D0BF-E6D5-4D25-AD87-DB9ED5985232}">
      <dgm:prSet phldr="0" custT="1"/>
      <dgm:spPr>
        <a:solidFill>
          <a:schemeClr val="accent1"/>
        </a:solidFill>
      </dgm:spPr>
      <dgm:t>
        <a:bodyPr/>
        <a:lstStyle/>
        <a:p>
          <a:pPr rtl="0"/>
          <a:r>
            <a:rPr lang="en-US" sz="1200">
              <a:latin typeface="+mj-lt"/>
            </a:rPr>
            <a:t>Loggers</a:t>
          </a:r>
        </a:p>
      </dgm:t>
    </dgm:pt>
    <dgm:pt modelId="{21FEA1D8-1744-403C-AE31-9401CF6829FF}" type="parTrans" cxnId="{E1A520AE-3DAA-4C22-8AC0-56FFAE8A8480}">
      <dgm:prSet/>
      <dgm:spPr/>
      <dgm:t>
        <a:bodyPr/>
        <a:lstStyle/>
        <a:p>
          <a:endParaRPr lang="en-US" sz="1200"/>
        </a:p>
      </dgm:t>
    </dgm:pt>
    <dgm:pt modelId="{2D3625BC-55C5-4E78-84D4-DDEBEC9B24CF}" type="sibTrans" cxnId="{E1A520AE-3DAA-4C22-8AC0-56FFAE8A8480}">
      <dgm:prSet/>
      <dgm:spPr/>
      <dgm:t>
        <a:bodyPr/>
        <a:lstStyle/>
        <a:p>
          <a:endParaRPr lang="en-US" sz="1200"/>
        </a:p>
      </dgm:t>
    </dgm:pt>
    <dgm:pt modelId="{56A8B449-7FAF-401D-888D-597E1E4C9433}">
      <dgm:prSet phldr="0" custT="1"/>
      <dgm:spPr>
        <a:solidFill>
          <a:schemeClr val="accent1"/>
        </a:solidFill>
      </dgm:spPr>
      <dgm:t>
        <a:bodyPr/>
        <a:lstStyle/>
        <a:p>
          <a:r>
            <a:rPr lang="en-US" sz="1200">
              <a:latin typeface="+mj-lt"/>
            </a:rPr>
            <a:t>Oil Field Workers</a:t>
          </a:r>
        </a:p>
      </dgm:t>
    </dgm:pt>
    <dgm:pt modelId="{FBDA14DF-238C-44CE-B51A-A4DE46FF6CBA}" type="parTrans" cxnId="{641648EB-698F-4C38-8A46-528697CCA3C7}">
      <dgm:prSet/>
      <dgm:spPr/>
      <dgm:t>
        <a:bodyPr/>
        <a:lstStyle/>
        <a:p>
          <a:endParaRPr lang="en-US" sz="1200"/>
        </a:p>
      </dgm:t>
    </dgm:pt>
    <dgm:pt modelId="{E7C8A154-4BAE-47B4-9DFE-590CF2D1D6ED}" type="sibTrans" cxnId="{641648EB-698F-4C38-8A46-528697CCA3C7}">
      <dgm:prSet/>
      <dgm:spPr/>
      <dgm:t>
        <a:bodyPr/>
        <a:lstStyle/>
        <a:p>
          <a:endParaRPr lang="en-US" sz="1200"/>
        </a:p>
      </dgm:t>
    </dgm:pt>
    <dgm:pt modelId="{DEEF8C76-F274-485C-A195-723437C3122D}">
      <dgm:prSet phldr="0" custT="1"/>
      <dgm:spPr>
        <a:solidFill>
          <a:schemeClr val="accent1"/>
        </a:solidFill>
      </dgm:spPr>
      <dgm:t>
        <a:bodyPr/>
        <a:lstStyle/>
        <a:p>
          <a:pPr rtl="0"/>
          <a:r>
            <a:rPr lang="en-US" sz="1200">
              <a:latin typeface="+mj-lt"/>
            </a:rPr>
            <a:t>Firemen</a:t>
          </a:r>
        </a:p>
      </dgm:t>
    </dgm:pt>
    <dgm:pt modelId="{F4C7C727-E96B-4126-A152-B5D7C30F2309}" type="parTrans" cxnId="{17530C2C-73F6-4820-BB5C-82FDBD32349F}">
      <dgm:prSet/>
      <dgm:spPr/>
      <dgm:t>
        <a:bodyPr/>
        <a:lstStyle/>
        <a:p>
          <a:endParaRPr lang="en-US" sz="1200"/>
        </a:p>
      </dgm:t>
    </dgm:pt>
    <dgm:pt modelId="{260901C6-E3BF-4D9F-927E-58D625E7DA40}" type="sibTrans" cxnId="{17530C2C-73F6-4820-BB5C-82FDBD32349F}">
      <dgm:prSet/>
      <dgm:spPr/>
      <dgm:t>
        <a:bodyPr/>
        <a:lstStyle/>
        <a:p>
          <a:endParaRPr lang="en-US" sz="1200"/>
        </a:p>
      </dgm:t>
    </dgm:pt>
    <dgm:pt modelId="{AF854589-8EF3-4EA4-90E8-58DAFAAFB6D5}">
      <dgm:prSet phldr="0" custT="1"/>
      <dgm:spPr>
        <a:solidFill>
          <a:schemeClr val="accent1"/>
        </a:solidFill>
      </dgm:spPr>
      <dgm:t>
        <a:bodyPr/>
        <a:lstStyle/>
        <a:p>
          <a:r>
            <a:rPr lang="en-US" sz="1200">
              <a:latin typeface="+mj-lt"/>
            </a:rPr>
            <a:t>Entertainers</a:t>
          </a:r>
        </a:p>
      </dgm:t>
    </dgm:pt>
    <dgm:pt modelId="{24AF17F7-D316-495E-9D56-1678AC35EBA6}" type="parTrans" cxnId="{8522D15C-20C1-4616-A360-CC0E142012CF}">
      <dgm:prSet/>
      <dgm:spPr/>
      <dgm:t>
        <a:bodyPr/>
        <a:lstStyle/>
        <a:p>
          <a:endParaRPr lang="en-US" sz="1200"/>
        </a:p>
      </dgm:t>
    </dgm:pt>
    <dgm:pt modelId="{652A8EEE-35AB-4C57-8876-C061192BF3EE}" type="sibTrans" cxnId="{8522D15C-20C1-4616-A360-CC0E142012CF}">
      <dgm:prSet/>
      <dgm:spPr/>
      <dgm:t>
        <a:bodyPr/>
        <a:lstStyle/>
        <a:p>
          <a:endParaRPr lang="en-US" sz="1200"/>
        </a:p>
      </dgm:t>
    </dgm:pt>
    <dgm:pt modelId="{2433D676-3B65-4A5D-BAD9-6D3E4571650E}" type="pres">
      <dgm:prSet presAssocID="{5E41A78F-D1D4-41EC-853A-32C81EDC1D8C}" presName="diagram" presStyleCnt="0">
        <dgm:presLayoutVars>
          <dgm:dir/>
          <dgm:resizeHandles val="exact"/>
        </dgm:presLayoutVars>
      </dgm:prSet>
      <dgm:spPr/>
    </dgm:pt>
    <dgm:pt modelId="{6ACA55F2-EEB0-4720-82BE-0C0B06C01E33}" type="pres">
      <dgm:prSet presAssocID="{6BBEB95C-362F-4DD4-B975-46B115B1CC66}" presName="node" presStyleLbl="node1" presStyleIdx="0" presStyleCnt="16">
        <dgm:presLayoutVars>
          <dgm:bulletEnabled val="1"/>
        </dgm:presLayoutVars>
      </dgm:prSet>
      <dgm:spPr/>
    </dgm:pt>
    <dgm:pt modelId="{C683DD69-7EDD-401D-8B2C-D07A1F80D20A}" type="pres">
      <dgm:prSet presAssocID="{2B9C4F1D-4413-4176-B8BD-27C1130D26FE}" presName="sibTrans" presStyleCnt="0"/>
      <dgm:spPr/>
    </dgm:pt>
    <dgm:pt modelId="{8DFC0E4A-6778-48AE-968E-A950C544524F}" type="pres">
      <dgm:prSet presAssocID="{503ED8A6-71CB-49B5-892A-F17B407F401D}" presName="node" presStyleLbl="node1" presStyleIdx="1" presStyleCnt="16">
        <dgm:presLayoutVars>
          <dgm:bulletEnabled val="1"/>
        </dgm:presLayoutVars>
      </dgm:prSet>
      <dgm:spPr/>
    </dgm:pt>
    <dgm:pt modelId="{230EA128-B743-49DD-A9A9-1B1A120300F7}" type="pres">
      <dgm:prSet presAssocID="{DEBDC45A-E1C2-4C64-AB13-4549BC3AD3A1}" presName="sibTrans" presStyleCnt="0"/>
      <dgm:spPr/>
    </dgm:pt>
    <dgm:pt modelId="{46405AF8-6686-457B-A5BC-D8429F7517FC}" type="pres">
      <dgm:prSet presAssocID="{9CEF042A-DC7D-456E-9FFA-11F87944DAA1}" presName="node" presStyleLbl="node1" presStyleIdx="2" presStyleCnt="16">
        <dgm:presLayoutVars>
          <dgm:bulletEnabled val="1"/>
        </dgm:presLayoutVars>
      </dgm:prSet>
      <dgm:spPr/>
    </dgm:pt>
    <dgm:pt modelId="{988FB447-DE6B-4DE0-A175-CC7730C506A3}" type="pres">
      <dgm:prSet presAssocID="{F88AD9DA-FD44-45FE-A138-4439C7D461C3}" presName="sibTrans" presStyleCnt="0"/>
      <dgm:spPr/>
    </dgm:pt>
    <dgm:pt modelId="{A1A72DEC-F774-4BFF-B2B0-F367D4301167}" type="pres">
      <dgm:prSet presAssocID="{4BC4A85B-2A36-4CCB-917D-E6F00FDAEAB2}" presName="node" presStyleLbl="node1" presStyleIdx="3" presStyleCnt="16">
        <dgm:presLayoutVars>
          <dgm:bulletEnabled val="1"/>
        </dgm:presLayoutVars>
      </dgm:prSet>
      <dgm:spPr/>
    </dgm:pt>
    <dgm:pt modelId="{7B1D69E8-F5F4-4582-9E8F-80E1B2CE5497}" type="pres">
      <dgm:prSet presAssocID="{C3982148-0FC6-4A66-8B5D-55BE0F6AC900}" presName="sibTrans" presStyleCnt="0"/>
      <dgm:spPr/>
    </dgm:pt>
    <dgm:pt modelId="{05B3AA6B-1326-4A52-A984-8BB948AB889D}" type="pres">
      <dgm:prSet presAssocID="{63A82A59-70A4-49DE-9579-122F1A414618}" presName="node" presStyleLbl="node1" presStyleIdx="4" presStyleCnt="16">
        <dgm:presLayoutVars>
          <dgm:bulletEnabled val="1"/>
        </dgm:presLayoutVars>
      </dgm:prSet>
      <dgm:spPr/>
    </dgm:pt>
    <dgm:pt modelId="{E5D79D25-7E20-4148-874A-93B583D2F7B5}" type="pres">
      <dgm:prSet presAssocID="{0098494A-E8F0-4224-84CC-04F81439F8B8}" presName="sibTrans" presStyleCnt="0"/>
      <dgm:spPr/>
    </dgm:pt>
    <dgm:pt modelId="{61BCBA3A-B06F-483A-8430-8885ACC4A3AC}" type="pres">
      <dgm:prSet presAssocID="{4ACBF273-31E7-498E-81F1-A09FC9E0F461}" presName="node" presStyleLbl="node1" presStyleIdx="5" presStyleCnt="16">
        <dgm:presLayoutVars>
          <dgm:bulletEnabled val="1"/>
        </dgm:presLayoutVars>
      </dgm:prSet>
      <dgm:spPr/>
    </dgm:pt>
    <dgm:pt modelId="{4BCDE4E6-D50A-4DCB-9221-474B810B9AF0}" type="pres">
      <dgm:prSet presAssocID="{9EAE6AAC-5DF0-4DFE-B14E-9326ADE6BDCB}" presName="sibTrans" presStyleCnt="0"/>
      <dgm:spPr/>
    </dgm:pt>
    <dgm:pt modelId="{179B8243-3D2D-4ACD-94DC-469DFA6C3154}" type="pres">
      <dgm:prSet presAssocID="{5614EB69-9F46-4C33-95CD-6BC07B8CCAB9}" presName="node" presStyleLbl="node1" presStyleIdx="6" presStyleCnt="16">
        <dgm:presLayoutVars>
          <dgm:bulletEnabled val="1"/>
        </dgm:presLayoutVars>
      </dgm:prSet>
      <dgm:spPr/>
    </dgm:pt>
    <dgm:pt modelId="{F20B6374-A672-4F69-9F34-7BAE174EB29E}" type="pres">
      <dgm:prSet presAssocID="{07E412A4-608E-437E-B81B-4A82B9FDB952}" presName="sibTrans" presStyleCnt="0"/>
      <dgm:spPr/>
    </dgm:pt>
    <dgm:pt modelId="{C7427404-DBA9-4F31-BB44-C87A1AE4497C}" type="pres">
      <dgm:prSet presAssocID="{B37CDB38-A0EC-432A-9925-C106D05AB248}" presName="node" presStyleLbl="node1" presStyleIdx="7" presStyleCnt="16">
        <dgm:presLayoutVars>
          <dgm:bulletEnabled val="1"/>
        </dgm:presLayoutVars>
      </dgm:prSet>
      <dgm:spPr/>
    </dgm:pt>
    <dgm:pt modelId="{4F6852F0-B0A5-42E8-A0DC-172353A8426F}" type="pres">
      <dgm:prSet presAssocID="{E49A2915-D2F3-41A0-A8B5-520A2108187C}" presName="sibTrans" presStyleCnt="0"/>
      <dgm:spPr/>
    </dgm:pt>
    <dgm:pt modelId="{2B8FA67E-F340-4D0C-8543-55BDC4C0D9C7}" type="pres">
      <dgm:prSet presAssocID="{19FBA921-D7C3-42E8-BBE0-1AD7A2B41FAC}" presName="node" presStyleLbl="node1" presStyleIdx="8" presStyleCnt="16">
        <dgm:presLayoutVars>
          <dgm:bulletEnabled val="1"/>
        </dgm:presLayoutVars>
      </dgm:prSet>
      <dgm:spPr/>
    </dgm:pt>
    <dgm:pt modelId="{9EEA8AB7-61A3-4C7C-B023-43D1E9B4BA44}" type="pres">
      <dgm:prSet presAssocID="{700ED3E1-2D2A-439E-9FF6-55234DC1D168}" presName="sibTrans" presStyleCnt="0"/>
      <dgm:spPr/>
    </dgm:pt>
    <dgm:pt modelId="{46FF8C2F-9036-450D-9245-E155A663F2D6}" type="pres">
      <dgm:prSet presAssocID="{1E90D0BF-E6D5-4D25-AD87-DB9ED5985232}" presName="node" presStyleLbl="node1" presStyleIdx="9" presStyleCnt="16">
        <dgm:presLayoutVars>
          <dgm:bulletEnabled val="1"/>
        </dgm:presLayoutVars>
      </dgm:prSet>
      <dgm:spPr/>
    </dgm:pt>
    <dgm:pt modelId="{023EEA6F-FBBD-4DFF-A084-5BFF5ED403AA}" type="pres">
      <dgm:prSet presAssocID="{2D3625BC-55C5-4E78-84D4-DDEBEC9B24CF}" presName="sibTrans" presStyleCnt="0"/>
      <dgm:spPr/>
    </dgm:pt>
    <dgm:pt modelId="{0B219BEC-19BD-46D6-AC27-8CC38698729C}" type="pres">
      <dgm:prSet presAssocID="{CDF6D457-E799-45B0-90ED-1CAA76167B04}" presName="node" presStyleLbl="node1" presStyleIdx="10" presStyleCnt="16">
        <dgm:presLayoutVars>
          <dgm:bulletEnabled val="1"/>
        </dgm:presLayoutVars>
      </dgm:prSet>
      <dgm:spPr/>
    </dgm:pt>
    <dgm:pt modelId="{D56CD102-AD65-409A-88AC-34F13A7887C0}" type="pres">
      <dgm:prSet presAssocID="{91665E8C-2D01-48E4-95EA-5C07CDD6D1D8}" presName="sibTrans" presStyleCnt="0"/>
      <dgm:spPr/>
    </dgm:pt>
    <dgm:pt modelId="{5263D782-CC96-48E5-94CC-628991D21663}" type="pres">
      <dgm:prSet presAssocID="{29B9037D-EFA7-4091-B978-B04FF0EB8DB0}" presName="node" presStyleLbl="node1" presStyleIdx="11" presStyleCnt="16">
        <dgm:presLayoutVars>
          <dgm:bulletEnabled val="1"/>
        </dgm:presLayoutVars>
      </dgm:prSet>
      <dgm:spPr/>
    </dgm:pt>
    <dgm:pt modelId="{C0CCF21A-9BCB-4055-8B5B-2F8AE64B271A}" type="pres">
      <dgm:prSet presAssocID="{640C850B-6B02-4FCB-8800-965C274E87AC}" presName="sibTrans" presStyleCnt="0"/>
      <dgm:spPr/>
    </dgm:pt>
    <dgm:pt modelId="{51B52766-9C3E-4AA7-9938-E2C0E5758889}" type="pres">
      <dgm:prSet presAssocID="{56A8B449-7FAF-401D-888D-597E1E4C9433}" presName="node" presStyleLbl="node1" presStyleIdx="12" presStyleCnt="16">
        <dgm:presLayoutVars>
          <dgm:bulletEnabled val="1"/>
        </dgm:presLayoutVars>
      </dgm:prSet>
      <dgm:spPr/>
    </dgm:pt>
    <dgm:pt modelId="{1308B1D0-166B-4CA4-99B6-B842F0B8C7D0}" type="pres">
      <dgm:prSet presAssocID="{E7C8A154-4BAE-47B4-9DFE-590CF2D1D6ED}" presName="sibTrans" presStyleCnt="0"/>
      <dgm:spPr/>
    </dgm:pt>
    <dgm:pt modelId="{301944B1-690A-4BCE-9593-B40CFB83FB30}" type="pres">
      <dgm:prSet presAssocID="{E8911B9A-9C13-4E0A-BE6C-E7EC8CCEA122}" presName="node" presStyleLbl="node1" presStyleIdx="13" presStyleCnt="16">
        <dgm:presLayoutVars>
          <dgm:bulletEnabled val="1"/>
        </dgm:presLayoutVars>
      </dgm:prSet>
      <dgm:spPr/>
    </dgm:pt>
    <dgm:pt modelId="{BF1F28B7-86A7-42AD-A44F-FB37D42C1242}" type="pres">
      <dgm:prSet presAssocID="{39F758DF-5B6A-4C00-941F-7F805C2DBB58}" presName="sibTrans" presStyleCnt="0"/>
      <dgm:spPr/>
    </dgm:pt>
    <dgm:pt modelId="{A72640FB-AD48-4492-B205-323456C6B0BE}" type="pres">
      <dgm:prSet presAssocID="{DEEF8C76-F274-485C-A195-723437C3122D}" presName="node" presStyleLbl="node1" presStyleIdx="14" presStyleCnt="16">
        <dgm:presLayoutVars>
          <dgm:bulletEnabled val="1"/>
        </dgm:presLayoutVars>
      </dgm:prSet>
      <dgm:spPr/>
    </dgm:pt>
    <dgm:pt modelId="{1DCE856C-FCA3-4A1B-8149-399CF1657823}" type="pres">
      <dgm:prSet presAssocID="{260901C6-E3BF-4D9F-927E-58D625E7DA40}" presName="sibTrans" presStyleCnt="0"/>
      <dgm:spPr/>
    </dgm:pt>
    <dgm:pt modelId="{40093FCC-A94F-4D87-A7C9-AD5BAE71CDD8}" type="pres">
      <dgm:prSet presAssocID="{AF854589-8EF3-4EA4-90E8-58DAFAAFB6D5}" presName="node" presStyleLbl="node1" presStyleIdx="15" presStyleCnt="16">
        <dgm:presLayoutVars>
          <dgm:bulletEnabled val="1"/>
        </dgm:presLayoutVars>
      </dgm:prSet>
      <dgm:spPr/>
    </dgm:pt>
  </dgm:ptLst>
  <dgm:cxnLst>
    <dgm:cxn modelId="{669DBD02-F16C-455B-B648-47EC41090C83}" srcId="{5E41A78F-D1D4-41EC-853A-32C81EDC1D8C}" destId="{29B9037D-EFA7-4091-B978-B04FF0EB8DB0}" srcOrd="11" destOrd="0" parTransId="{56713775-ADBE-4126-945D-38DE0007A5D3}" sibTransId="{640C850B-6B02-4FCB-8800-965C274E87AC}"/>
    <dgm:cxn modelId="{1CB91113-7BCD-49EF-801C-D47C07B037B4}" type="presOf" srcId="{6BBEB95C-362F-4DD4-B975-46B115B1CC66}" destId="{6ACA55F2-EEB0-4720-82BE-0C0B06C01E33}" srcOrd="0" destOrd="0" presId="urn:microsoft.com/office/officeart/2005/8/layout/default"/>
    <dgm:cxn modelId="{C3732C15-0FB1-4B79-81F0-E7DBA06259C3}" type="presOf" srcId="{4ACBF273-31E7-498E-81F1-A09FC9E0F461}" destId="{61BCBA3A-B06F-483A-8430-8885ACC4A3AC}" srcOrd="0" destOrd="0" presId="urn:microsoft.com/office/officeart/2005/8/layout/default"/>
    <dgm:cxn modelId="{69C18C18-1B42-4539-B128-C5D99E978593}" srcId="{5E41A78F-D1D4-41EC-853A-32C81EDC1D8C}" destId="{5614EB69-9F46-4C33-95CD-6BC07B8CCAB9}" srcOrd="6" destOrd="0" parTransId="{4EB515C5-21C8-414D-94ED-812670E5D7D9}" sibTransId="{07E412A4-608E-437E-B81B-4A82B9FDB952}"/>
    <dgm:cxn modelId="{CD451519-F16D-418A-A019-6B3848CBEF3E}" type="presOf" srcId="{1E90D0BF-E6D5-4D25-AD87-DB9ED5985232}" destId="{46FF8C2F-9036-450D-9245-E155A663F2D6}" srcOrd="0" destOrd="0" presId="urn:microsoft.com/office/officeart/2005/8/layout/default"/>
    <dgm:cxn modelId="{03B4C620-A008-476F-A113-8CB0A1FA60D1}" type="presOf" srcId="{DEEF8C76-F274-485C-A195-723437C3122D}" destId="{A72640FB-AD48-4492-B205-323456C6B0BE}" srcOrd="0" destOrd="0" presId="urn:microsoft.com/office/officeart/2005/8/layout/default"/>
    <dgm:cxn modelId="{6F858E2A-C7A8-4042-A6EC-05F622A967F1}" srcId="{5E41A78F-D1D4-41EC-853A-32C81EDC1D8C}" destId="{4ACBF273-31E7-498E-81F1-A09FC9E0F461}" srcOrd="5" destOrd="0" parTransId="{668CC78B-DBA1-4132-A6D0-808391C3ACCC}" sibTransId="{9EAE6AAC-5DF0-4DFE-B14E-9326ADE6BDCB}"/>
    <dgm:cxn modelId="{17530C2C-73F6-4820-BB5C-82FDBD32349F}" srcId="{5E41A78F-D1D4-41EC-853A-32C81EDC1D8C}" destId="{DEEF8C76-F274-485C-A195-723437C3122D}" srcOrd="14" destOrd="0" parTransId="{F4C7C727-E96B-4126-A152-B5D7C30F2309}" sibTransId="{260901C6-E3BF-4D9F-927E-58D625E7DA40}"/>
    <dgm:cxn modelId="{B804D35B-456E-4383-9B26-FB9CD88E163B}" srcId="{5E41A78F-D1D4-41EC-853A-32C81EDC1D8C}" destId="{503ED8A6-71CB-49B5-892A-F17B407F401D}" srcOrd="1" destOrd="0" parTransId="{F4356118-C4EA-4ECA-925C-5D80BF431A25}" sibTransId="{DEBDC45A-E1C2-4C64-AB13-4549BC3AD3A1}"/>
    <dgm:cxn modelId="{8522D15C-20C1-4616-A360-CC0E142012CF}" srcId="{5E41A78F-D1D4-41EC-853A-32C81EDC1D8C}" destId="{AF854589-8EF3-4EA4-90E8-58DAFAAFB6D5}" srcOrd="15" destOrd="0" parTransId="{24AF17F7-D316-495E-9D56-1678AC35EBA6}" sibTransId="{652A8EEE-35AB-4C57-8876-C061192BF3EE}"/>
    <dgm:cxn modelId="{60D64E5E-C284-48C7-8B33-2E00A98FFD58}" type="presOf" srcId="{19FBA921-D7C3-42E8-BBE0-1AD7A2B41FAC}" destId="{2B8FA67E-F340-4D0C-8543-55BDC4C0D9C7}" srcOrd="0" destOrd="0" presId="urn:microsoft.com/office/officeart/2005/8/layout/default"/>
    <dgm:cxn modelId="{AB4A4D63-96A0-4289-B4BD-EC418C082A7F}" srcId="{5E41A78F-D1D4-41EC-853A-32C81EDC1D8C}" destId="{9CEF042A-DC7D-456E-9FFA-11F87944DAA1}" srcOrd="2" destOrd="0" parTransId="{D272DA3A-A600-4172-816A-13920D81F321}" sibTransId="{F88AD9DA-FD44-45FE-A138-4439C7D461C3}"/>
    <dgm:cxn modelId="{0CD0ED66-1845-4386-BE96-CB0B7D2B782F}" type="presOf" srcId="{E8911B9A-9C13-4E0A-BE6C-E7EC8CCEA122}" destId="{301944B1-690A-4BCE-9593-B40CFB83FB30}" srcOrd="0" destOrd="0" presId="urn:microsoft.com/office/officeart/2005/8/layout/default"/>
    <dgm:cxn modelId="{73474A49-162B-415E-B471-D520FFCCEB37}" type="presOf" srcId="{503ED8A6-71CB-49B5-892A-F17B407F401D}" destId="{8DFC0E4A-6778-48AE-968E-A950C544524F}" srcOrd="0" destOrd="0" presId="urn:microsoft.com/office/officeart/2005/8/layout/default"/>
    <dgm:cxn modelId="{4CF65E4E-DE35-4A08-961E-D7301DB6E8DA}" srcId="{5E41A78F-D1D4-41EC-853A-32C81EDC1D8C}" destId="{6BBEB95C-362F-4DD4-B975-46B115B1CC66}" srcOrd="0" destOrd="0" parTransId="{7DC0A598-9A19-4B09-95F9-7C6A86973092}" sibTransId="{2B9C4F1D-4413-4176-B8BD-27C1130D26FE}"/>
    <dgm:cxn modelId="{FD85F772-83A0-4A15-A11B-80F66AFD00AF}" type="presOf" srcId="{5E41A78F-D1D4-41EC-853A-32C81EDC1D8C}" destId="{2433D676-3B65-4A5D-BAD9-6D3E4571650E}" srcOrd="0" destOrd="0" presId="urn:microsoft.com/office/officeart/2005/8/layout/default"/>
    <dgm:cxn modelId="{24DE2C75-2E50-45A6-955E-26FEFC13120A}" type="presOf" srcId="{63A82A59-70A4-49DE-9579-122F1A414618}" destId="{05B3AA6B-1326-4A52-A984-8BB948AB889D}" srcOrd="0" destOrd="0" presId="urn:microsoft.com/office/officeart/2005/8/layout/default"/>
    <dgm:cxn modelId="{84E9E155-06FE-41D0-86E7-219B12E327AA}" type="presOf" srcId="{56A8B449-7FAF-401D-888D-597E1E4C9433}" destId="{51B52766-9C3E-4AA7-9938-E2C0E5758889}" srcOrd="0" destOrd="0" presId="urn:microsoft.com/office/officeart/2005/8/layout/default"/>
    <dgm:cxn modelId="{C8CBF47F-86C9-436A-AF7A-CD254AECF624}" srcId="{5E41A78F-D1D4-41EC-853A-32C81EDC1D8C}" destId="{19FBA921-D7C3-42E8-BBE0-1AD7A2B41FAC}" srcOrd="8" destOrd="0" parTransId="{A144F2BD-60B4-4800-AE6C-EC9C57CA5442}" sibTransId="{700ED3E1-2D2A-439E-9FF6-55234DC1D168}"/>
    <dgm:cxn modelId="{DF570E85-EA4A-4E6D-AB14-68098AD851BD}" type="presOf" srcId="{5614EB69-9F46-4C33-95CD-6BC07B8CCAB9}" destId="{179B8243-3D2D-4ACD-94DC-469DFA6C3154}" srcOrd="0" destOrd="0" presId="urn:microsoft.com/office/officeart/2005/8/layout/default"/>
    <dgm:cxn modelId="{0FEA2F86-82DD-49A8-BFCB-06C2EFAD73CC}" type="presOf" srcId="{9CEF042A-DC7D-456E-9FFA-11F87944DAA1}" destId="{46405AF8-6686-457B-A5BC-D8429F7517FC}" srcOrd="0" destOrd="0" presId="urn:microsoft.com/office/officeart/2005/8/layout/default"/>
    <dgm:cxn modelId="{F9066996-7B83-456D-B5B7-3AEEDAF1EAA6}" srcId="{5E41A78F-D1D4-41EC-853A-32C81EDC1D8C}" destId="{B37CDB38-A0EC-432A-9925-C106D05AB248}" srcOrd="7" destOrd="0" parTransId="{D5EC93C3-8C96-4B38-A32B-B56AF3E04210}" sibTransId="{E49A2915-D2F3-41A0-A8B5-520A2108187C}"/>
    <dgm:cxn modelId="{6D9C20A5-CACB-4AA6-87D3-479933F7A698}" srcId="{5E41A78F-D1D4-41EC-853A-32C81EDC1D8C}" destId="{63A82A59-70A4-49DE-9579-122F1A414618}" srcOrd="4" destOrd="0" parTransId="{C6471317-2F0C-4328-9195-8E92C9310EFF}" sibTransId="{0098494A-E8F0-4224-84CC-04F81439F8B8}"/>
    <dgm:cxn modelId="{E1A520AE-3DAA-4C22-8AC0-56FFAE8A8480}" srcId="{5E41A78F-D1D4-41EC-853A-32C81EDC1D8C}" destId="{1E90D0BF-E6D5-4D25-AD87-DB9ED5985232}" srcOrd="9" destOrd="0" parTransId="{21FEA1D8-1744-403C-AE31-9401CF6829FF}" sibTransId="{2D3625BC-55C5-4E78-84D4-DDEBEC9B24CF}"/>
    <dgm:cxn modelId="{5A2527B1-9A2D-4340-86A0-DF8AA65378BC}" type="presOf" srcId="{AF854589-8EF3-4EA4-90E8-58DAFAAFB6D5}" destId="{40093FCC-A94F-4D87-A7C9-AD5BAE71CDD8}" srcOrd="0" destOrd="0" presId="urn:microsoft.com/office/officeart/2005/8/layout/default"/>
    <dgm:cxn modelId="{74EEB0B2-F633-4F35-A4AE-ECDC542B8C52}" type="presOf" srcId="{B37CDB38-A0EC-432A-9925-C106D05AB248}" destId="{C7427404-DBA9-4F31-BB44-C87A1AE4497C}" srcOrd="0" destOrd="0" presId="urn:microsoft.com/office/officeart/2005/8/layout/default"/>
    <dgm:cxn modelId="{916F71B7-7FE8-4BE0-BFA6-535DEAEA09E3}" srcId="{5E41A78F-D1D4-41EC-853A-32C81EDC1D8C}" destId="{CDF6D457-E799-45B0-90ED-1CAA76167B04}" srcOrd="10" destOrd="0" parTransId="{C9460F21-79F2-4117-81F3-60FB7FF704CB}" sibTransId="{91665E8C-2D01-48E4-95EA-5C07CDD6D1D8}"/>
    <dgm:cxn modelId="{A96672BD-1CD9-4650-AABA-AE517561485A}" srcId="{5E41A78F-D1D4-41EC-853A-32C81EDC1D8C}" destId="{4BC4A85B-2A36-4CCB-917D-E6F00FDAEAB2}" srcOrd="3" destOrd="0" parTransId="{2EF59174-A91E-4AE5-AE7D-BF9638AB54FD}" sibTransId="{C3982148-0FC6-4A66-8B5D-55BE0F6AC900}"/>
    <dgm:cxn modelId="{FB2501D9-6DAB-498A-8503-8142C81B4CDF}" type="presOf" srcId="{CDF6D457-E799-45B0-90ED-1CAA76167B04}" destId="{0B219BEC-19BD-46D6-AC27-8CC38698729C}" srcOrd="0" destOrd="0" presId="urn:microsoft.com/office/officeart/2005/8/layout/default"/>
    <dgm:cxn modelId="{491E5BDB-27B9-4EB9-8D5F-B7FD4D3C9024}" type="presOf" srcId="{4BC4A85B-2A36-4CCB-917D-E6F00FDAEAB2}" destId="{A1A72DEC-F774-4BFF-B2B0-F367D4301167}" srcOrd="0" destOrd="0" presId="urn:microsoft.com/office/officeart/2005/8/layout/default"/>
    <dgm:cxn modelId="{96CFB8DB-25FE-49C6-B4E1-F51FC42E2CBC}" type="presOf" srcId="{29B9037D-EFA7-4091-B978-B04FF0EB8DB0}" destId="{5263D782-CC96-48E5-94CC-628991D21663}" srcOrd="0" destOrd="0" presId="urn:microsoft.com/office/officeart/2005/8/layout/default"/>
    <dgm:cxn modelId="{6602D0E9-9719-4758-B1DA-3011F7732659}" srcId="{5E41A78F-D1D4-41EC-853A-32C81EDC1D8C}" destId="{E8911B9A-9C13-4E0A-BE6C-E7EC8CCEA122}" srcOrd="13" destOrd="0" parTransId="{8C17D567-44A9-487D-9B50-28922C4150AE}" sibTransId="{39F758DF-5B6A-4C00-941F-7F805C2DBB58}"/>
    <dgm:cxn modelId="{641648EB-698F-4C38-8A46-528697CCA3C7}" srcId="{5E41A78F-D1D4-41EC-853A-32C81EDC1D8C}" destId="{56A8B449-7FAF-401D-888D-597E1E4C9433}" srcOrd="12" destOrd="0" parTransId="{FBDA14DF-238C-44CE-B51A-A4DE46FF6CBA}" sibTransId="{E7C8A154-4BAE-47B4-9DFE-590CF2D1D6ED}"/>
    <dgm:cxn modelId="{1836854E-04BE-4615-9B9E-255DBE5BED8C}" type="presParOf" srcId="{2433D676-3B65-4A5D-BAD9-6D3E4571650E}" destId="{6ACA55F2-EEB0-4720-82BE-0C0B06C01E33}" srcOrd="0" destOrd="0" presId="urn:microsoft.com/office/officeart/2005/8/layout/default"/>
    <dgm:cxn modelId="{A555389F-3269-49F9-A4B5-C4665B5194D2}" type="presParOf" srcId="{2433D676-3B65-4A5D-BAD9-6D3E4571650E}" destId="{C683DD69-7EDD-401D-8B2C-D07A1F80D20A}" srcOrd="1" destOrd="0" presId="urn:microsoft.com/office/officeart/2005/8/layout/default"/>
    <dgm:cxn modelId="{AC846066-4E0F-4CC9-AAB6-4C99C481539D}" type="presParOf" srcId="{2433D676-3B65-4A5D-BAD9-6D3E4571650E}" destId="{8DFC0E4A-6778-48AE-968E-A950C544524F}" srcOrd="2" destOrd="0" presId="urn:microsoft.com/office/officeart/2005/8/layout/default"/>
    <dgm:cxn modelId="{AEA6C147-3ECD-463F-AD2E-FCA62E50508B}" type="presParOf" srcId="{2433D676-3B65-4A5D-BAD9-6D3E4571650E}" destId="{230EA128-B743-49DD-A9A9-1B1A120300F7}" srcOrd="3" destOrd="0" presId="urn:microsoft.com/office/officeart/2005/8/layout/default"/>
    <dgm:cxn modelId="{A6584CAD-9FB1-402D-AA9D-B5A97BCBD04D}" type="presParOf" srcId="{2433D676-3B65-4A5D-BAD9-6D3E4571650E}" destId="{46405AF8-6686-457B-A5BC-D8429F7517FC}" srcOrd="4" destOrd="0" presId="urn:microsoft.com/office/officeart/2005/8/layout/default"/>
    <dgm:cxn modelId="{C9FA986B-384D-420B-82B4-7D70287AC6E3}" type="presParOf" srcId="{2433D676-3B65-4A5D-BAD9-6D3E4571650E}" destId="{988FB447-DE6B-4DE0-A175-CC7730C506A3}" srcOrd="5" destOrd="0" presId="urn:microsoft.com/office/officeart/2005/8/layout/default"/>
    <dgm:cxn modelId="{299525DE-95A7-4B14-B08F-0ED97A407967}" type="presParOf" srcId="{2433D676-3B65-4A5D-BAD9-6D3E4571650E}" destId="{A1A72DEC-F774-4BFF-B2B0-F367D4301167}" srcOrd="6" destOrd="0" presId="urn:microsoft.com/office/officeart/2005/8/layout/default"/>
    <dgm:cxn modelId="{174C18F3-54A6-42FD-A4A4-4FEBC1D2FFAB}" type="presParOf" srcId="{2433D676-3B65-4A5D-BAD9-6D3E4571650E}" destId="{7B1D69E8-F5F4-4582-9E8F-80E1B2CE5497}" srcOrd="7" destOrd="0" presId="urn:microsoft.com/office/officeart/2005/8/layout/default"/>
    <dgm:cxn modelId="{6F6805C9-8804-49DB-85C7-50CBC6D8AA92}" type="presParOf" srcId="{2433D676-3B65-4A5D-BAD9-6D3E4571650E}" destId="{05B3AA6B-1326-4A52-A984-8BB948AB889D}" srcOrd="8" destOrd="0" presId="urn:microsoft.com/office/officeart/2005/8/layout/default"/>
    <dgm:cxn modelId="{7218BD22-DD48-4194-B217-76A1884EE160}" type="presParOf" srcId="{2433D676-3B65-4A5D-BAD9-6D3E4571650E}" destId="{E5D79D25-7E20-4148-874A-93B583D2F7B5}" srcOrd="9" destOrd="0" presId="urn:microsoft.com/office/officeart/2005/8/layout/default"/>
    <dgm:cxn modelId="{4ECE701C-A2F0-4433-8A12-FF0229CC3B35}" type="presParOf" srcId="{2433D676-3B65-4A5D-BAD9-6D3E4571650E}" destId="{61BCBA3A-B06F-483A-8430-8885ACC4A3AC}" srcOrd="10" destOrd="0" presId="urn:microsoft.com/office/officeart/2005/8/layout/default"/>
    <dgm:cxn modelId="{F35F2DE2-FC81-4944-BAFE-65074E1D7689}" type="presParOf" srcId="{2433D676-3B65-4A5D-BAD9-6D3E4571650E}" destId="{4BCDE4E6-D50A-4DCB-9221-474B810B9AF0}" srcOrd="11" destOrd="0" presId="urn:microsoft.com/office/officeart/2005/8/layout/default"/>
    <dgm:cxn modelId="{F89BFB79-DF4F-4B39-92BC-124FDAA15B68}" type="presParOf" srcId="{2433D676-3B65-4A5D-BAD9-6D3E4571650E}" destId="{179B8243-3D2D-4ACD-94DC-469DFA6C3154}" srcOrd="12" destOrd="0" presId="urn:microsoft.com/office/officeart/2005/8/layout/default"/>
    <dgm:cxn modelId="{CF0055D8-16A1-4180-99CD-9A6C07B75CB4}" type="presParOf" srcId="{2433D676-3B65-4A5D-BAD9-6D3E4571650E}" destId="{F20B6374-A672-4F69-9F34-7BAE174EB29E}" srcOrd="13" destOrd="0" presId="urn:microsoft.com/office/officeart/2005/8/layout/default"/>
    <dgm:cxn modelId="{A24747B7-5522-4E73-AE72-3DB7845BFF84}" type="presParOf" srcId="{2433D676-3B65-4A5D-BAD9-6D3E4571650E}" destId="{C7427404-DBA9-4F31-BB44-C87A1AE4497C}" srcOrd="14" destOrd="0" presId="urn:microsoft.com/office/officeart/2005/8/layout/default"/>
    <dgm:cxn modelId="{F60E07A6-8366-42AE-BC91-15752E75A1FD}" type="presParOf" srcId="{2433D676-3B65-4A5D-BAD9-6D3E4571650E}" destId="{4F6852F0-B0A5-42E8-A0DC-172353A8426F}" srcOrd="15" destOrd="0" presId="urn:microsoft.com/office/officeart/2005/8/layout/default"/>
    <dgm:cxn modelId="{33648629-F2C4-4EAE-93F5-BFA11BC4E0A5}" type="presParOf" srcId="{2433D676-3B65-4A5D-BAD9-6D3E4571650E}" destId="{2B8FA67E-F340-4D0C-8543-55BDC4C0D9C7}" srcOrd="16" destOrd="0" presId="urn:microsoft.com/office/officeart/2005/8/layout/default"/>
    <dgm:cxn modelId="{8C52D8F0-9C66-4097-B25F-9C46A539BB02}" type="presParOf" srcId="{2433D676-3B65-4A5D-BAD9-6D3E4571650E}" destId="{9EEA8AB7-61A3-4C7C-B023-43D1E9B4BA44}" srcOrd="17" destOrd="0" presId="urn:microsoft.com/office/officeart/2005/8/layout/default"/>
    <dgm:cxn modelId="{0E675385-B032-4A04-90ED-7FE187476012}" type="presParOf" srcId="{2433D676-3B65-4A5D-BAD9-6D3E4571650E}" destId="{46FF8C2F-9036-450D-9245-E155A663F2D6}" srcOrd="18" destOrd="0" presId="urn:microsoft.com/office/officeart/2005/8/layout/default"/>
    <dgm:cxn modelId="{8C6DC117-B2F4-4EC1-B914-136D97832890}" type="presParOf" srcId="{2433D676-3B65-4A5D-BAD9-6D3E4571650E}" destId="{023EEA6F-FBBD-4DFF-A084-5BFF5ED403AA}" srcOrd="19" destOrd="0" presId="urn:microsoft.com/office/officeart/2005/8/layout/default"/>
    <dgm:cxn modelId="{CC17A4DB-341E-4725-9CE6-951EA7344F66}" type="presParOf" srcId="{2433D676-3B65-4A5D-BAD9-6D3E4571650E}" destId="{0B219BEC-19BD-46D6-AC27-8CC38698729C}" srcOrd="20" destOrd="0" presId="urn:microsoft.com/office/officeart/2005/8/layout/default"/>
    <dgm:cxn modelId="{F38D261D-C43B-49E9-BAFB-1D9FF0DF0689}" type="presParOf" srcId="{2433D676-3B65-4A5D-BAD9-6D3E4571650E}" destId="{D56CD102-AD65-409A-88AC-34F13A7887C0}" srcOrd="21" destOrd="0" presId="urn:microsoft.com/office/officeart/2005/8/layout/default"/>
    <dgm:cxn modelId="{087D1AEA-EDF3-422F-BA7D-6146194D87EC}" type="presParOf" srcId="{2433D676-3B65-4A5D-BAD9-6D3E4571650E}" destId="{5263D782-CC96-48E5-94CC-628991D21663}" srcOrd="22" destOrd="0" presId="urn:microsoft.com/office/officeart/2005/8/layout/default"/>
    <dgm:cxn modelId="{39763CFE-4779-44F6-A934-4F1B5786F584}" type="presParOf" srcId="{2433D676-3B65-4A5D-BAD9-6D3E4571650E}" destId="{C0CCF21A-9BCB-4055-8B5B-2F8AE64B271A}" srcOrd="23" destOrd="0" presId="urn:microsoft.com/office/officeart/2005/8/layout/default"/>
    <dgm:cxn modelId="{640A2877-575A-4C5A-871C-B7D8C86F43EB}" type="presParOf" srcId="{2433D676-3B65-4A5D-BAD9-6D3E4571650E}" destId="{51B52766-9C3E-4AA7-9938-E2C0E5758889}" srcOrd="24" destOrd="0" presId="urn:microsoft.com/office/officeart/2005/8/layout/default"/>
    <dgm:cxn modelId="{517BA202-59A8-4608-9F3C-ACE136142B01}" type="presParOf" srcId="{2433D676-3B65-4A5D-BAD9-6D3E4571650E}" destId="{1308B1D0-166B-4CA4-99B6-B842F0B8C7D0}" srcOrd="25" destOrd="0" presId="urn:microsoft.com/office/officeart/2005/8/layout/default"/>
    <dgm:cxn modelId="{00699F82-65EE-44EC-AF61-0D7574EF443F}" type="presParOf" srcId="{2433D676-3B65-4A5D-BAD9-6D3E4571650E}" destId="{301944B1-690A-4BCE-9593-B40CFB83FB30}" srcOrd="26" destOrd="0" presId="urn:microsoft.com/office/officeart/2005/8/layout/default"/>
    <dgm:cxn modelId="{460B7258-BB5F-44D3-AB71-3EE50A7FFF1B}" type="presParOf" srcId="{2433D676-3B65-4A5D-BAD9-6D3E4571650E}" destId="{BF1F28B7-86A7-42AD-A44F-FB37D42C1242}" srcOrd="27" destOrd="0" presId="urn:microsoft.com/office/officeart/2005/8/layout/default"/>
    <dgm:cxn modelId="{3BFE5EB5-1F48-4960-A7F6-D5B048223BA7}" type="presParOf" srcId="{2433D676-3B65-4A5D-BAD9-6D3E4571650E}" destId="{A72640FB-AD48-4492-B205-323456C6B0BE}" srcOrd="28" destOrd="0" presId="urn:microsoft.com/office/officeart/2005/8/layout/default"/>
    <dgm:cxn modelId="{8E161419-B352-43DC-B04A-5FB2675DF303}" type="presParOf" srcId="{2433D676-3B65-4A5D-BAD9-6D3E4571650E}" destId="{1DCE856C-FCA3-4A1B-8149-399CF1657823}" srcOrd="29" destOrd="0" presId="urn:microsoft.com/office/officeart/2005/8/layout/default"/>
    <dgm:cxn modelId="{DB32EA32-D7A1-42A5-A667-E5724622DB16}" type="presParOf" srcId="{2433D676-3B65-4A5D-BAD9-6D3E4571650E}" destId="{40093FCC-A94F-4D87-A7C9-AD5BAE71CDD8}" srcOrd="3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A55F2-EEB0-4720-82BE-0C0B06C01E33}">
      <dsp:nvSpPr>
        <dsp:cNvPr id="0" name=""/>
        <dsp:cNvSpPr/>
      </dsp:nvSpPr>
      <dsp:spPr>
        <a:xfrm>
          <a:off x="1172"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mj-lt"/>
            </a:rPr>
            <a:t>Professional Athletes</a:t>
          </a:r>
          <a:endParaRPr lang="en-US" sz="1200" b="0" i="0" u="none" strike="noStrike" kern="1200" cap="none" baseline="0" noProof="0" dirty="0">
            <a:solidFill>
              <a:srgbClr val="010000"/>
            </a:solidFill>
            <a:latin typeface="+mj-lt"/>
          </a:endParaRPr>
        </a:p>
      </dsp:txBody>
      <dsp:txXfrm>
        <a:off x="1172" y="247583"/>
        <a:ext cx="1477235" cy="886341"/>
      </dsp:txXfrm>
    </dsp:sp>
    <dsp:sp modelId="{8DFC0E4A-6778-48AE-968E-A950C544524F}">
      <dsp:nvSpPr>
        <dsp:cNvPr id="0" name=""/>
        <dsp:cNvSpPr/>
      </dsp:nvSpPr>
      <dsp:spPr>
        <a:xfrm>
          <a:off x="1626131"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Window Washers</a:t>
          </a:r>
        </a:p>
      </dsp:txBody>
      <dsp:txXfrm>
        <a:off x="1626131" y="247583"/>
        <a:ext cx="1477235" cy="886341"/>
      </dsp:txXfrm>
    </dsp:sp>
    <dsp:sp modelId="{46405AF8-6686-457B-A5BC-D8429F7517FC}">
      <dsp:nvSpPr>
        <dsp:cNvPr id="0" name=""/>
        <dsp:cNvSpPr/>
      </dsp:nvSpPr>
      <dsp:spPr>
        <a:xfrm>
          <a:off x="3251090"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mj-lt"/>
            </a:rPr>
            <a:t>Miners</a:t>
          </a:r>
        </a:p>
      </dsp:txBody>
      <dsp:txXfrm>
        <a:off x="3251090" y="247583"/>
        <a:ext cx="1477235" cy="886341"/>
      </dsp:txXfrm>
    </dsp:sp>
    <dsp:sp modelId="{A1A72DEC-F774-4BFF-B2B0-F367D4301167}">
      <dsp:nvSpPr>
        <dsp:cNvPr id="0" name=""/>
        <dsp:cNvSpPr/>
      </dsp:nvSpPr>
      <dsp:spPr>
        <a:xfrm>
          <a:off x="4876049"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Crop Duster</a:t>
          </a:r>
        </a:p>
      </dsp:txBody>
      <dsp:txXfrm>
        <a:off x="4876049" y="247583"/>
        <a:ext cx="1477235" cy="886341"/>
      </dsp:txXfrm>
    </dsp:sp>
    <dsp:sp modelId="{05B3AA6B-1326-4A52-A984-8BB948AB889D}">
      <dsp:nvSpPr>
        <dsp:cNvPr id="0" name=""/>
        <dsp:cNvSpPr/>
      </dsp:nvSpPr>
      <dsp:spPr>
        <a:xfrm>
          <a:off x="6501008"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Federal Workers</a:t>
          </a:r>
        </a:p>
      </dsp:txBody>
      <dsp:txXfrm>
        <a:off x="6501008" y="247583"/>
        <a:ext cx="1477235" cy="886341"/>
      </dsp:txXfrm>
    </dsp:sp>
    <dsp:sp modelId="{61BCBA3A-B06F-483A-8430-8885ACC4A3AC}">
      <dsp:nvSpPr>
        <dsp:cNvPr id="0" name=""/>
        <dsp:cNvSpPr/>
      </dsp:nvSpPr>
      <dsp:spPr>
        <a:xfrm>
          <a:off x="8125967" y="24758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Policemen</a:t>
          </a:r>
        </a:p>
      </dsp:txBody>
      <dsp:txXfrm>
        <a:off x="8125967" y="247583"/>
        <a:ext cx="1477235" cy="886341"/>
      </dsp:txXfrm>
    </dsp:sp>
    <dsp:sp modelId="{179B8243-3D2D-4ACD-94DC-469DFA6C3154}">
      <dsp:nvSpPr>
        <dsp:cNvPr id="0" name=""/>
        <dsp:cNvSpPr/>
      </dsp:nvSpPr>
      <dsp:spPr>
        <a:xfrm>
          <a:off x="1172"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Security Guards</a:t>
          </a:r>
        </a:p>
      </dsp:txBody>
      <dsp:txXfrm>
        <a:off x="1172" y="1281648"/>
        <a:ext cx="1477235" cy="886341"/>
      </dsp:txXfrm>
    </dsp:sp>
    <dsp:sp modelId="{C7427404-DBA9-4F31-BB44-C87A1AE4497C}">
      <dsp:nvSpPr>
        <dsp:cNvPr id="0" name=""/>
        <dsp:cNvSpPr/>
      </dsp:nvSpPr>
      <dsp:spPr>
        <a:xfrm>
          <a:off x="1626131"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Highway Workers</a:t>
          </a:r>
        </a:p>
      </dsp:txBody>
      <dsp:txXfrm>
        <a:off x="1626131" y="1281648"/>
        <a:ext cx="1477235" cy="886341"/>
      </dsp:txXfrm>
    </dsp:sp>
    <dsp:sp modelId="{2B8FA67E-F340-4D0C-8543-55BDC4C0D9C7}">
      <dsp:nvSpPr>
        <dsp:cNvPr id="0" name=""/>
        <dsp:cNvSpPr/>
      </dsp:nvSpPr>
      <dsp:spPr>
        <a:xfrm>
          <a:off x="3251090"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Rodeo Riders</a:t>
          </a:r>
        </a:p>
      </dsp:txBody>
      <dsp:txXfrm>
        <a:off x="3251090" y="1281648"/>
        <a:ext cx="1477235" cy="886341"/>
      </dsp:txXfrm>
    </dsp:sp>
    <dsp:sp modelId="{46FF8C2F-9036-450D-9245-E155A663F2D6}">
      <dsp:nvSpPr>
        <dsp:cNvPr id="0" name=""/>
        <dsp:cNvSpPr/>
      </dsp:nvSpPr>
      <dsp:spPr>
        <a:xfrm>
          <a:off x="4876049"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Loggers</a:t>
          </a:r>
        </a:p>
      </dsp:txBody>
      <dsp:txXfrm>
        <a:off x="4876049" y="1281648"/>
        <a:ext cx="1477235" cy="886341"/>
      </dsp:txXfrm>
    </dsp:sp>
    <dsp:sp modelId="{0B219BEC-19BD-46D6-AC27-8CC38698729C}">
      <dsp:nvSpPr>
        <dsp:cNvPr id="0" name=""/>
        <dsp:cNvSpPr/>
      </dsp:nvSpPr>
      <dsp:spPr>
        <a:xfrm>
          <a:off x="6501008"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Quarry Workers</a:t>
          </a:r>
        </a:p>
      </dsp:txBody>
      <dsp:txXfrm>
        <a:off x="6501008" y="1281648"/>
        <a:ext cx="1477235" cy="886341"/>
      </dsp:txXfrm>
    </dsp:sp>
    <dsp:sp modelId="{5263D782-CC96-48E5-94CC-628991D21663}">
      <dsp:nvSpPr>
        <dsp:cNvPr id="0" name=""/>
        <dsp:cNvSpPr/>
      </dsp:nvSpPr>
      <dsp:spPr>
        <a:xfrm>
          <a:off x="8125967" y="1281648"/>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Migrant Workers</a:t>
          </a:r>
        </a:p>
      </dsp:txBody>
      <dsp:txXfrm>
        <a:off x="8125967" y="1281648"/>
        <a:ext cx="1477235" cy="886341"/>
      </dsp:txXfrm>
    </dsp:sp>
    <dsp:sp modelId="{51B52766-9C3E-4AA7-9938-E2C0E5758889}">
      <dsp:nvSpPr>
        <dsp:cNvPr id="0" name=""/>
        <dsp:cNvSpPr/>
      </dsp:nvSpPr>
      <dsp:spPr>
        <a:xfrm>
          <a:off x="1626131" y="231571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Oil Field Workers</a:t>
          </a:r>
        </a:p>
      </dsp:txBody>
      <dsp:txXfrm>
        <a:off x="1626131" y="2315713"/>
        <a:ext cx="1477235" cy="886341"/>
      </dsp:txXfrm>
    </dsp:sp>
    <dsp:sp modelId="{301944B1-690A-4BCE-9593-B40CFB83FB30}">
      <dsp:nvSpPr>
        <dsp:cNvPr id="0" name=""/>
        <dsp:cNvSpPr/>
      </dsp:nvSpPr>
      <dsp:spPr>
        <a:xfrm>
          <a:off x="3251090" y="231571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Taxi Drivers</a:t>
          </a:r>
        </a:p>
      </dsp:txBody>
      <dsp:txXfrm>
        <a:off x="3251090" y="2315713"/>
        <a:ext cx="1477235" cy="886341"/>
      </dsp:txXfrm>
    </dsp:sp>
    <dsp:sp modelId="{A72640FB-AD48-4492-B205-323456C6B0BE}">
      <dsp:nvSpPr>
        <dsp:cNvPr id="0" name=""/>
        <dsp:cNvSpPr/>
      </dsp:nvSpPr>
      <dsp:spPr>
        <a:xfrm>
          <a:off x="4876049" y="231571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mj-lt"/>
            </a:rPr>
            <a:t>Firemen</a:t>
          </a:r>
        </a:p>
      </dsp:txBody>
      <dsp:txXfrm>
        <a:off x="4876049" y="2315713"/>
        <a:ext cx="1477235" cy="886341"/>
      </dsp:txXfrm>
    </dsp:sp>
    <dsp:sp modelId="{40093FCC-A94F-4D87-A7C9-AD5BAE71CDD8}">
      <dsp:nvSpPr>
        <dsp:cNvPr id="0" name=""/>
        <dsp:cNvSpPr/>
      </dsp:nvSpPr>
      <dsp:spPr>
        <a:xfrm>
          <a:off x="6501008" y="2315713"/>
          <a:ext cx="1477235" cy="886341"/>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Entertainers</a:t>
          </a:r>
        </a:p>
      </dsp:txBody>
      <dsp:txXfrm>
        <a:off x="6501008" y="2315713"/>
        <a:ext cx="1477235" cy="8863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F9A09-7F75-44D4-BC02-6D68B8F86408}"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6812A-3E5D-404E-AA5A-DC630EA351F1}" type="slidenum">
              <a:rPr lang="en-US" smtClean="0"/>
              <a:t>‹#›</a:t>
            </a:fld>
            <a:endParaRPr lang="en-US"/>
          </a:p>
        </p:txBody>
      </p:sp>
    </p:spTree>
    <p:extLst>
      <p:ext uri="{BB962C8B-B14F-4D97-AF65-F5344CB8AC3E}">
        <p14:creationId xmlns:p14="http://schemas.microsoft.com/office/powerpoint/2010/main" val="19647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Assistant Vice President in Marketing for U65 Products</a:t>
            </a:r>
          </a:p>
          <a:p>
            <a:pPr marL="171450" indent="-171450">
              <a:buFontTx/>
              <a:buChar char="-"/>
            </a:pPr>
            <a:r>
              <a:rPr lang="en-US" baseline="0" dirty="0"/>
              <a:t>Not an agent or sales man</a:t>
            </a:r>
          </a:p>
          <a:p>
            <a:pPr marL="171450" indent="-171450">
              <a:buFontTx/>
              <a:buChar char="-"/>
            </a:pPr>
            <a:r>
              <a:rPr lang="en-US" baseline="0" dirty="0"/>
              <a:t>21 years of experience</a:t>
            </a:r>
          </a:p>
          <a:p>
            <a:pPr marL="171450" indent="-171450">
              <a:buFontTx/>
              <a:buChar char="-"/>
            </a:pPr>
            <a:r>
              <a:rPr lang="en-US" baseline="0" dirty="0"/>
              <a:t>Attended over 1,000 agent sales presentations</a:t>
            </a:r>
          </a:p>
          <a:p>
            <a:pPr marL="171450" indent="-171450">
              <a:buFontTx/>
              <a:buChar char="-"/>
            </a:pPr>
            <a:r>
              <a:rPr lang="en-US" baseline="0" dirty="0"/>
              <a:t>Can’t pronounce all terms</a:t>
            </a:r>
          </a:p>
          <a:p>
            <a:pPr marL="171450" indent="-171450">
              <a:buFontTx/>
              <a:buChar char="-"/>
            </a:pPr>
            <a:r>
              <a:rPr lang="en-US" baseline="0" dirty="0"/>
              <a:t>You and I will be </a:t>
            </a:r>
            <a:r>
              <a:rPr lang="en-US" baseline="0" dirty="0" err="1"/>
              <a:t>bffs</a:t>
            </a:r>
            <a:r>
              <a:rPr lang="en-US" baseline="0" dirty="0"/>
              <a:t> for the next 3 days. Simply means you get to ask me any questions.  </a:t>
            </a:r>
            <a:endParaRPr lang="en-US" dirty="0"/>
          </a:p>
        </p:txBody>
      </p:sp>
      <p:sp>
        <p:nvSpPr>
          <p:cNvPr id="4" name="Slide Number Placeholder 3"/>
          <p:cNvSpPr>
            <a:spLocks noGrp="1"/>
          </p:cNvSpPr>
          <p:nvPr>
            <p:ph type="sldNum" sz="quarter" idx="10"/>
          </p:nvPr>
        </p:nvSpPr>
        <p:spPr/>
        <p:txBody>
          <a:bodyPr/>
          <a:lstStyle/>
          <a:p>
            <a:fld id="{73E82EF8-3AC0-4082-A156-22A0B2036A55}" type="slidenum">
              <a:rPr lang="en-US" smtClean="0"/>
              <a:t>1</a:t>
            </a:fld>
            <a:endParaRPr lang="en-US"/>
          </a:p>
        </p:txBody>
      </p:sp>
    </p:spTree>
    <p:extLst>
      <p:ext uri="{BB962C8B-B14F-4D97-AF65-F5344CB8AC3E}">
        <p14:creationId xmlns:p14="http://schemas.microsoft.com/office/powerpoint/2010/main" val="334911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Kent</a:t>
            </a:r>
          </a:p>
        </p:txBody>
      </p:sp>
      <p:sp>
        <p:nvSpPr>
          <p:cNvPr id="4" name="Slide Number Placeholder 3"/>
          <p:cNvSpPr>
            <a:spLocks noGrp="1"/>
          </p:cNvSpPr>
          <p:nvPr>
            <p:ph type="sldNum" sz="quarter" idx="5"/>
          </p:nvPr>
        </p:nvSpPr>
        <p:spPr/>
        <p:txBody>
          <a:bodyPr/>
          <a:lstStyle/>
          <a:p>
            <a:fld id="{19A483FF-6379-4A30-8964-76E5BD43E87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60168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39659-9E5E-4DB5-BFEB-CCF54C506FE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7686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39659-9E5E-4DB5-BFEB-CCF54C506F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2813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-reverse order</a:t>
            </a:r>
          </a:p>
          <a:p>
            <a:r>
              <a:rPr lang="en-US" dirty="0"/>
              <a:t>-change to 2019</a:t>
            </a:r>
          </a:p>
          <a:p>
            <a:endParaRPr lang="en-US" dirty="0"/>
          </a:p>
        </p:txBody>
      </p:sp>
      <p:sp>
        <p:nvSpPr>
          <p:cNvPr id="4" name="Slide Number Placeholder 3"/>
          <p:cNvSpPr>
            <a:spLocks noGrp="1"/>
          </p:cNvSpPr>
          <p:nvPr>
            <p:ph type="sldNum" sz="quarter" idx="10"/>
          </p:nvPr>
        </p:nvSpPr>
        <p:spPr/>
        <p:txBody>
          <a:bodyPr/>
          <a:lstStyle/>
          <a:p>
            <a:fld id="{61839659-9E5E-4DB5-BFEB-CCF54C506FE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9340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COMPLETE</a:t>
            </a:r>
          </a:p>
        </p:txBody>
      </p:sp>
      <p:sp>
        <p:nvSpPr>
          <p:cNvPr id="4" name="Slide Number Placeholder 3"/>
          <p:cNvSpPr>
            <a:spLocks noGrp="1"/>
          </p:cNvSpPr>
          <p:nvPr>
            <p:ph type="sldNum" sz="quarter" idx="5"/>
          </p:nvPr>
        </p:nvSpPr>
        <p:spPr/>
        <p:txBody>
          <a:bodyPr/>
          <a:lstStyle/>
          <a:p>
            <a:fld id="{6D2EC947-58C1-4176-91F3-BBD596BDAF6F}"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3623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24005" hangingPunct="0">
              <a:lnSpc>
                <a:spcPct val="90000"/>
              </a:lnSpc>
            </a:pPr>
            <a:r>
              <a:rPr lang="en-US" sz="900" dirty="0">
                <a:sym typeface="Montserrat-Regular"/>
              </a:rPr>
              <a:t>-BCAR on 12  &amp;17</a:t>
            </a:r>
          </a:p>
          <a:p>
            <a:pPr defTabSz="824005" hangingPunct="0">
              <a:lnSpc>
                <a:spcPct val="90000"/>
              </a:lnSpc>
            </a:pPr>
            <a:r>
              <a:rPr lang="en-US" sz="900" dirty="0">
                <a:sym typeface="Montserrat-Regular"/>
              </a:rPr>
              <a:t>-Explain to general public;  under AM best primary calculation New Era has scored equivalent of an A very strong rating; formula generated by AM best</a:t>
            </a:r>
          </a:p>
          <a:p>
            <a:pPr defTabSz="824005" hangingPunct="0">
              <a:lnSpc>
                <a:spcPct val="90000"/>
              </a:lnSpc>
            </a:pPr>
            <a:r>
              <a:rPr lang="en-US" sz="900" dirty="0">
                <a:sym typeface="Montserrat-Regular"/>
              </a:rPr>
              <a:t>-define </a:t>
            </a:r>
            <a:r>
              <a:rPr lang="en-US" sz="900" dirty="0" err="1">
                <a:sym typeface="Montserrat-Regular"/>
              </a:rPr>
              <a:t>bcar</a:t>
            </a:r>
            <a:r>
              <a:rPr lang="en-US" sz="900" dirty="0">
                <a:sym typeface="Montserrat-Regular"/>
              </a:rPr>
              <a:t> as most important indication; balance street strength is very strong and that is A+ </a:t>
            </a:r>
          </a:p>
          <a:p>
            <a:pPr defTabSz="824005" hangingPunct="0">
              <a:lnSpc>
                <a:spcPct val="90000"/>
              </a:lnSpc>
            </a:pPr>
            <a:r>
              <a:rPr lang="en-US" sz="900" dirty="0">
                <a:sym typeface="Montserrat-Regular"/>
              </a:rPr>
              <a:t>-new eras risk assessment is very strong based on based capital ration = very strong equivalent to a very strong rating</a:t>
            </a:r>
          </a:p>
          <a:p>
            <a:pPr defTabSz="824005" hangingPunct="0">
              <a:lnSpc>
                <a:spcPct val="90000"/>
              </a:lnSpc>
            </a:pPr>
            <a:r>
              <a:rPr lang="en-US" sz="900" dirty="0">
                <a:sym typeface="Montserrat-Regular"/>
              </a:rPr>
              <a:t>-most important to have capital to support liabilities</a:t>
            </a:r>
          </a:p>
          <a:p>
            <a:pPr defTabSz="824005" hangingPunct="0">
              <a:lnSpc>
                <a:spcPct val="90000"/>
              </a:lnSpc>
            </a:pPr>
            <a:endParaRPr lang="en-US" sz="900" dirty="0">
              <a:sym typeface="Montserrat-Regular"/>
            </a:endParaRPr>
          </a:p>
          <a:p>
            <a:pPr defTabSz="824005" hangingPunct="0">
              <a:lnSpc>
                <a:spcPct val="90000"/>
              </a:lnSpc>
            </a:pPr>
            <a:endParaRPr lang="en-US" sz="900" dirty="0">
              <a:sym typeface="Montserrat-Regular"/>
            </a:endParaRPr>
          </a:p>
          <a:p>
            <a:pPr defTabSz="824005" hangingPunct="0">
              <a:lnSpc>
                <a:spcPct val="90000"/>
              </a:lnSpc>
            </a:pPr>
            <a:endParaRPr lang="en-US" sz="900" dirty="0">
              <a:sym typeface="Montserrat-Regular"/>
            </a:endParaRPr>
          </a:p>
          <a:p>
            <a:pPr defTabSz="824005" hangingPunct="0">
              <a:lnSpc>
                <a:spcPct val="90000"/>
              </a:lnSpc>
            </a:pPr>
            <a:r>
              <a:rPr lang="en-US" b="1" dirty="0">
                <a:sym typeface="Montserrat-Regular"/>
              </a:rPr>
              <a:t>Risk Based Capital (RBC) Ratios</a:t>
            </a:r>
            <a:endParaRPr lang="en-US" sz="900" dirty="0">
              <a:sym typeface="Montserrat-Regular"/>
            </a:endParaRPr>
          </a:p>
          <a:p>
            <a:pPr defTabSz="824005" hangingPunct="0">
              <a:lnSpc>
                <a:spcPct val="90000"/>
              </a:lnSpc>
            </a:pPr>
            <a:r>
              <a:rPr lang="en-US" dirty="0">
                <a:sym typeface="Montserrat-Regular"/>
              </a:rPr>
              <a:t>New Era Life Insurance Group exceeds </a:t>
            </a:r>
            <a:r>
              <a:rPr lang="en-US" b="1" dirty="0">
                <a:solidFill>
                  <a:srgbClr val="0070C0"/>
                </a:solidFill>
                <a:sym typeface="Montserrat-Regular"/>
              </a:rPr>
              <a:t>775% </a:t>
            </a:r>
            <a:r>
              <a:rPr lang="en-US" dirty="0">
                <a:sym typeface="Montserrat-Regular"/>
              </a:rPr>
              <a:t>overall</a:t>
            </a:r>
          </a:p>
          <a:p>
            <a:pPr marL="171140" indent="-171140" defTabSz="824005" hangingPunct="0">
              <a:lnSpc>
                <a:spcPct val="90000"/>
              </a:lnSpc>
              <a:buFont typeface="Arial" panose="020B0604020202020204" pitchFamily="34" charset="0"/>
              <a:buChar char="•"/>
            </a:pPr>
            <a:r>
              <a:rPr lang="en-US" dirty="0">
                <a:sym typeface="Montserrat-Regular"/>
              </a:rPr>
              <a:t>New Era Life Insurance Company:  </a:t>
            </a:r>
            <a:r>
              <a:rPr lang="en-US" b="1" dirty="0">
                <a:solidFill>
                  <a:srgbClr val="0070C0"/>
                </a:solidFill>
                <a:sym typeface="Montserrat-Regular"/>
              </a:rPr>
              <a:t>849%</a:t>
            </a:r>
          </a:p>
          <a:p>
            <a:pPr marL="171140" indent="-171140" defTabSz="824005" hangingPunct="0">
              <a:lnSpc>
                <a:spcPct val="90000"/>
              </a:lnSpc>
              <a:buFont typeface="Arial" panose="020B0604020202020204" pitchFamily="34" charset="0"/>
              <a:buChar char="•"/>
            </a:pPr>
            <a:r>
              <a:rPr lang="en-US" dirty="0">
                <a:sym typeface="Montserrat-Regular"/>
              </a:rPr>
              <a:t>Philadelphia American Life Insurance Company:  </a:t>
            </a:r>
            <a:r>
              <a:rPr lang="en-US" b="1" dirty="0">
                <a:solidFill>
                  <a:srgbClr val="0070C0"/>
                </a:solidFill>
                <a:sym typeface="Montserrat-Regular"/>
              </a:rPr>
              <a:t>702%</a:t>
            </a:r>
          </a:p>
          <a:p>
            <a:endParaRPr lang="en-US" dirty="0"/>
          </a:p>
        </p:txBody>
      </p:sp>
      <p:sp>
        <p:nvSpPr>
          <p:cNvPr id="4" name="Slide Number Placeholder 3"/>
          <p:cNvSpPr>
            <a:spLocks noGrp="1"/>
          </p:cNvSpPr>
          <p:nvPr>
            <p:ph type="sldNum" sz="quarter" idx="10"/>
          </p:nvPr>
        </p:nvSpPr>
        <p:spPr/>
        <p:txBody>
          <a:bodyPr/>
          <a:lstStyle/>
          <a:p>
            <a:fld id="{61839659-9E5E-4DB5-BFEB-CCF54C506F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10590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Jimmy</a:t>
            </a:r>
            <a:endParaRPr lang="en-US" dirty="0"/>
          </a:p>
          <a:p>
            <a:endParaRPr lang="en-US" dirty="0"/>
          </a:p>
          <a:p>
            <a:r>
              <a:rPr lang="en-US" dirty="0"/>
              <a:t>Today I quoted you three different policies from the same company to use as freestanding health insurance.  The accident/critical illness rider and specified disease are not frivolous extras.  They are necessary to minimize your out of pocket costs were you to need emergency services such as care flight or ER services due to an accident/heart attack/cancer/stroke</a:t>
            </a:r>
            <a:endParaRPr lang="en-US" dirty="0">
              <a:cs typeface="Calibri"/>
            </a:endParaRPr>
          </a:p>
        </p:txBody>
      </p:sp>
      <p:sp>
        <p:nvSpPr>
          <p:cNvPr id="4" name="Slide Number Placeholder 3"/>
          <p:cNvSpPr>
            <a:spLocks noGrp="1"/>
          </p:cNvSpPr>
          <p:nvPr>
            <p:ph type="sldNum" sz="quarter" idx="10"/>
          </p:nvPr>
        </p:nvSpPr>
        <p:spPr/>
        <p:txBody>
          <a:bodyPr/>
          <a:lstStyle/>
          <a:p>
            <a:fld id="{19A483FF-6379-4A30-8964-76E5BD43E87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9890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Amy </a:t>
            </a:r>
            <a:r>
              <a:rPr lang="en-US" dirty="0" err="1">
                <a:cs typeface="Calibri"/>
              </a:rPr>
              <a:t>tyler</a:t>
            </a:r>
            <a:endParaRPr lang="en-US" dirty="0">
              <a:cs typeface="Calibri"/>
            </a:endParaRPr>
          </a:p>
        </p:txBody>
      </p:sp>
      <p:sp>
        <p:nvSpPr>
          <p:cNvPr id="4" name="Slide Number Placeholder 3"/>
          <p:cNvSpPr>
            <a:spLocks noGrp="1"/>
          </p:cNvSpPr>
          <p:nvPr>
            <p:ph type="sldNum" sz="quarter" idx="5"/>
          </p:nvPr>
        </p:nvSpPr>
        <p:spPr/>
        <p:txBody>
          <a:bodyPr/>
          <a:lstStyle/>
          <a:p>
            <a:fld id="{19A483FF-6379-4A30-8964-76E5BD43E87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40361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Kent</a:t>
            </a:r>
          </a:p>
        </p:txBody>
      </p:sp>
      <p:sp>
        <p:nvSpPr>
          <p:cNvPr id="4" name="Slide Number Placeholder 3"/>
          <p:cNvSpPr>
            <a:spLocks noGrp="1"/>
          </p:cNvSpPr>
          <p:nvPr>
            <p:ph type="sldNum" sz="quarter" idx="5"/>
          </p:nvPr>
        </p:nvSpPr>
        <p:spPr/>
        <p:txBody>
          <a:bodyPr/>
          <a:lstStyle/>
          <a:p>
            <a:fld id="{19A483FF-6379-4A30-8964-76E5BD43E87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49808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762CF5-EE21-4A61-BF4A-68BD5884802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166304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762CF5-EE21-4A61-BF4A-68BD5884802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244483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CDCC8-FABA-461B-BBA9-921C9155DE80}" type="datetime1">
              <a:rPr lang="en-US" smtClean="0">
                <a:solidFill>
                  <a:srgbClr val="000000">
                    <a:tint val="75000"/>
                  </a:srgbClr>
                </a:solidFill>
              </a:rPr>
              <a:pPr/>
              <a:t>11/5/2024</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03019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9C4541-F052-4E5C-99A3-4BCB09710815}"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40508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CB72B-29DF-4F71-A375-EB110CE0D4AD}"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873456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7935C-F661-48F5-B61F-193344374C44}"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41774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EE778-3791-4E81-8EBE-0D67F8146C7B}"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29033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440968-C28E-4028-83F1-3265EFB9EFD7}"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14244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4BCC3-B55D-40F2-932F-E1914EC2C3CD}"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553214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8DD35-3A23-4FB7-B693-97D0E66169AF}"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570539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DF5C1-676B-4F11-802B-41BBE11249FC}"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774298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34AE18-0622-44AF-ABF7-EC02AFD74AFF}" type="datetime1">
              <a:rPr lang="en-US" smtClean="0">
                <a:solidFill>
                  <a:srgbClr val="000000">
                    <a:tint val="75000"/>
                  </a:srgbClr>
                </a:solidFill>
              </a:rPr>
              <a:pPr/>
              <a:t>11/5/2024</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8501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762CF5-EE21-4A61-BF4A-68BD5884802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22244999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B1C0B6-91EA-47FA-904F-D93414BF2B00}" type="datetime1">
              <a:rPr lang="en-US" smtClean="0">
                <a:solidFill>
                  <a:srgbClr val="000000">
                    <a:tint val="75000"/>
                  </a:srgbClr>
                </a:solidFill>
              </a:rPr>
              <a:pPr/>
              <a:t>11/5/2024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60845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CDCC8-FABA-461B-BBA9-921C9155DE80}" type="datetime1">
              <a:rPr lang="en-US" smtClean="0">
                <a:solidFill>
                  <a:srgbClr val="000000">
                    <a:tint val="75000"/>
                  </a:srgbClr>
                </a:solidFill>
              </a:rPr>
              <a:pPr/>
              <a:t>11/5/2024</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50532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9C4541-F052-4E5C-99A3-4BCB09710815}"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720466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CB72B-29DF-4F71-A375-EB110CE0D4AD}"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46159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7935C-F661-48F5-B61F-193344374C44}"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22731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EE778-3791-4E81-8EBE-0D67F8146C7B}"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64736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Slide #0">
    <p:spTree>
      <p:nvGrpSpPr>
        <p:cNvPr id="1" name=""/>
        <p:cNvGrpSpPr/>
        <p:nvPr/>
      </p:nvGrpSpPr>
      <p:grpSpPr>
        <a:xfrm>
          <a:off x="0" y="0"/>
          <a:ext cx="0" cy="0"/>
          <a:chOff x="0" y="0"/>
          <a:chExt cx="0" cy="0"/>
        </a:xfrm>
      </p:grpSpPr>
      <p:sp>
        <p:nvSpPr>
          <p:cNvPr id="11" name="Slide Number"/>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4855247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E586-639C-27D3-E667-DBD809FD1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7CCAA4-0C90-6B13-3AD3-D583A4E29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9FBE3-21A8-AD66-57E2-BC5CA522099A}"/>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8ED023-610A-8468-F7A6-65735C0F9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58C3E92-A841-093B-ADB9-F95D767BE6E4}"/>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603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611C-39CC-4E83-B65F-C1613B0D9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146AF-CB36-978F-1E0D-89D02F1A19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DEBFC-C8E3-C605-46B7-CCC066E2AEF2}"/>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80A87A-5AFC-FD74-9C36-679EDE74FD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99E1974-EE5D-6145-D55A-D70F9C49CDB3}"/>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249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AA2D-727F-59E5-75B9-36529906A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A8A52-1EB2-9300-5A32-E6930D3EE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15AEDB-D993-E098-E30C-95AA63424A75}"/>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F9045C-5508-0105-F58A-B3081A10AF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F56679-F39D-DF08-B43C-FC791FD3F342}"/>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905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4489-DF7C-9D8F-44EC-F4EB7E031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0F53E-B2E1-35E2-9432-96983DB0BC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D38-DC22-25DE-BFCD-DC958099B8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F310DE-851E-4C0F-BA5F-7F92A2AD8044}"/>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743AC-558C-8588-925B-77086F3AF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B74106C-01EB-E61F-CA38-EECF0E480FD2}"/>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82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C3E3-C2C3-BF83-EDCD-C3B948ACB6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52217C-5ADD-A763-9384-97906868A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1011E-EE77-EACC-7563-3811B9E4B5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13B46-B610-628E-48CD-9242D43A9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2D0172-B7DF-C2C4-F413-1545467413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6F62A-E570-1181-D5BE-D3C919C259EF}"/>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D14626A-98E2-41E4-9639-7349BA1617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F19A90C-64F9-420C-E3ED-42C118128447}"/>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101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6F-ED0B-A014-AB1F-53C66E926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A3596A-94D4-0DAB-F44A-B2133A71AF50}"/>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66EA154-AE83-8D43-1B08-D0268AF6B40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AD7BCC5-8004-0E62-4103-55CD403F5C62}"/>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224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B65E5-EF07-ED02-D612-030D46D36CBE}"/>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C36D9A-B5BD-7EB0-D4B2-2D930472344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0F1F9C-2F63-F869-6C49-409CE8B735FD}"/>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11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762CF5-EE21-4A61-BF4A-68BD5884802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2079221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6010-0CC4-FA37-F688-F0AE75DF2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B2AF16-F329-6721-EB6C-4781A8E2A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4A8C4A-42DE-EDD2-A621-4348EFF4C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007C5-BA7E-2734-18C2-B84662682DE7}"/>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001A98-BBED-0ACC-4203-AF7A1E18AF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B38BFA5-DC64-D6B1-4216-13917E804383}"/>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783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9663-1221-DBD2-8EA2-68ECA7BC6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A0D99-15DA-74FE-338B-61D8F5EC6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3479C0-1EC5-4A60-6B90-6EC73C1C0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D6F98-33BB-2D50-E70F-33D6BE55F7E5}"/>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4B8B7AF-650D-31EB-0836-E7677D9A2ED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CE350B3-078B-135A-49E4-55023842EC28}"/>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75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68D92-2B9C-13CC-5C3F-A0CDD23BBD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BB4857-9637-D33B-D8B1-9A5AD4E52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A5AF0-2953-0492-1DE7-BDF635F5B311}"/>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7D3BF6-825B-48D3-72E2-DEEE48D0A7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8D702F-F5B2-AE1B-F02A-EA047A016837}"/>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179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A0D0F-C6C2-5E46-FA39-E7DEAB6F4D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E4DFEB-08D0-9314-6B2D-DA7EF2CEF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28CD2-9BD7-0E98-AB83-28D49A591EEB}"/>
              </a:ext>
            </a:extLst>
          </p:cNvPr>
          <p:cNvSpPr>
            <a:spLocks noGrp="1"/>
          </p:cNvSpPr>
          <p:nvPr>
            <p:ph type="dt" sz="half" idx="10"/>
          </p:nvPr>
        </p:nvSpPr>
        <p:spPr/>
        <p:txBody>
          <a:body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E21C5E-BCC1-AD40-193F-2D397F7A56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1F197CE-1E6A-12B4-70F2-D553582F50F4}"/>
              </a:ext>
            </a:extLst>
          </p:cNvPr>
          <p:cNvSpPr>
            <a:spLocks noGrp="1"/>
          </p:cNvSpPr>
          <p:nvPr>
            <p:ph type="sldNum" sz="quarter" idx="12"/>
          </p:nvPr>
        </p:nvSpPr>
        <p:spPr/>
        <p:txBody>
          <a:body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457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68FD36-7464-4C6D-9A5C-A968490F0A39}" type="datetime8">
              <a:rPr lang="en-US" smtClean="0">
                <a:solidFill>
                  <a:prstClr val="black">
                    <a:tint val="75000"/>
                  </a:prstClr>
                </a:solidFill>
              </a:rPr>
              <a:pPr/>
              <a:t>11/5/2024 3:20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873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97025-8D6B-461D-949D-00566774CCC2}" type="datetime8">
              <a:rPr lang="en-US" smtClean="0">
                <a:solidFill>
                  <a:prstClr val="black">
                    <a:tint val="75000"/>
                  </a:prstClr>
                </a:solidFill>
              </a:rPr>
              <a:pPr/>
              <a:t>11/5/2024 3:20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323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527399-1786-4D61-8295-E093BAE8F085}" type="datetime8">
              <a:rPr lang="en-US" smtClean="0">
                <a:solidFill>
                  <a:prstClr val="black">
                    <a:tint val="75000"/>
                  </a:prstClr>
                </a:solidFill>
              </a:rPr>
              <a:pPr/>
              <a:t>11/5/2024 3:20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887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DE35A4-BD4F-41E3-BF87-0B101DCBCCAB}" type="datetime8">
              <a:rPr lang="en-US" smtClean="0">
                <a:solidFill>
                  <a:prstClr val="black">
                    <a:tint val="75000"/>
                  </a:prstClr>
                </a:solidFill>
              </a:rPr>
              <a:pPr/>
              <a:t>11/5/2024 3:20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145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76CA2A-0664-4515-975E-AA9876EACE0F}" type="datetime8">
              <a:rPr lang="en-US" smtClean="0">
                <a:solidFill>
                  <a:prstClr val="black">
                    <a:tint val="75000"/>
                  </a:prstClr>
                </a:solidFill>
              </a:rPr>
              <a:pPr/>
              <a:t>11/5/2024 3:20 PM</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226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143AC5-C660-41DD-8260-933FBBB8DC07}" type="datetime8">
              <a:rPr lang="en-US" smtClean="0">
                <a:solidFill>
                  <a:prstClr val="black">
                    <a:tint val="75000"/>
                  </a:prstClr>
                </a:solidFill>
              </a:rPr>
              <a:pPr/>
              <a:t>11/5/2024 3:20 PM</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15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762CF5-EE21-4A61-BF4A-68BD58848027}"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4105164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84570-CC19-43D9-8325-500CFEDC7F5F}" type="datetime8">
              <a:rPr lang="en-US" smtClean="0">
                <a:solidFill>
                  <a:prstClr val="black">
                    <a:tint val="75000"/>
                  </a:prstClr>
                </a:solidFill>
              </a:rPr>
              <a:pPr/>
              <a:t>11/5/2024 3:20 PM</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55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7879B-B93E-43E3-B98E-5E0064AB5A45}" type="datetime8">
              <a:rPr lang="en-US" smtClean="0">
                <a:solidFill>
                  <a:prstClr val="black">
                    <a:tint val="75000"/>
                  </a:prstClr>
                </a:solidFill>
              </a:rPr>
              <a:pPr/>
              <a:t>11/5/2024 3:20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991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2FC088-66DF-4C90-9FD1-2F99FB75ED0E}" type="datetime8">
              <a:rPr lang="en-US" smtClean="0">
                <a:solidFill>
                  <a:prstClr val="black">
                    <a:tint val="75000"/>
                  </a:prstClr>
                </a:solidFill>
              </a:rPr>
              <a:pPr/>
              <a:t>11/5/2024 3:20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33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62A9B-6A2C-485C-AA0F-24EBFB0A67B8}" type="datetime8">
              <a:rPr lang="en-US" smtClean="0">
                <a:solidFill>
                  <a:prstClr val="black">
                    <a:tint val="75000"/>
                  </a:prstClr>
                </a:solidFill>
              </a:rPr>
              <a:pPr/>
              <a:t>11/5/2024 3:20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119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B63AD-1DF6-4992-8625-0B98ECB5724C}" type="datetime8">
              <a:rPr lang="en-US" smtClean="0">
                <a:solidFill>
                  <a:prstClr val="black">
                    <a:tint val="75000"/>
                  </a:prstClr>
                </a:solidFill>
              </a:rPr>
              <a:pPr/>
              <a:t>11/5/2024 3:20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900A5-5FB1-41BD-B05C-875B98B3969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54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am 3">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29094F7-F6F1-408F-9B5F-02B8418DAD3F}"/>
              </a:ext>
            </a:extLst>
          </p:cNvPr>
          <p:cNvSpPr>
            <a:spLocks noGrp="1"/>
          </p:cNvSpPr>
          <p:nvPr>
            <p:ph type="pic" sz="quarter" idx="11"/>
          </p:nvPr>
        </p:nvSpPr>
        <p:spPr>
          <a:xfrm>
            <a:off x="7426051" y="4600978"/>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pattFill prst="pct5">
            <a:fgClr>
              <a:schemeClr val="accent1"/>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20" name="Picture Placeholder 19">
            <a:extLst>
              <a:ext uri="{FF2B5EF4-FFF2-40B4-BE49-F238E27FC236}">
                <a16:creationId xmlns:a16="http://schemas.microsoft.com/office/drawing/2014/main" id="{1DFF96B3-495A-4348-B166-DB4C61C1CB65}"/>
              </a:ext>
            </a:extLst>
          </p:cNvPr>
          <p:cNvSpPr>
            <a:spLocks noGrp="1"/>
          </p:cNvSpPr>
          <p:nvPr>
            <p:ph type="pic" sz="quarter" idx="12"/>
          </p:nvPr>
        </p:nvSpPr>
        <p:spPr>
          <a:xfrm>
            <a:off x="7426051" y="274428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pattFill prst="pct5">
            <a:fgClr>
              <a:schemeClr val="accent1"/>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9" name="Picture Placeholder 18">
            <a:extLst>
              <a:ext uri="{FF2B5EF4-FFF2-40B4-BE49-F238E27FC236}">
                <a16:creationId xmlns:a16="http://schemas.microsoft.com/office/drawing/2014/main" id="{0260F0B0-FE5D-4707-91C8-B754A1CA9F05}"/>
              </a:ext>
            </a:extLst>
          </p:cNvPr>
          <p:cNvSpPr>
            <a:spLocks noGrp="1"/>
          </p:cNvSpPr>
          <p:nvPr>
            <p:ph type="pic" sz="quarter" idx="13"/>
          </p:nvPr>
        </p:nvSpPr>
        <p:spPr>
          <a:xfrm>
            <a:off x="7426051" y="88760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pattFill prst="pct5">
            <a:fgClr>
              <a:schemeClr val="accent1"/>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8" name="Picture Placeholder 17">
            <a:extLst>
              <a:ext uri="{FF2B5EF4-FFF2-40B4-BE49-F238E27FC236}">
                <a16:creationId xmlns:a16="http://schemas.microsoft.com/office/drawing/2014/main" id="{A1B2E933-BF74-48A0-898F-037E7BF5ACEE}"/>
              </a:ext>
            </a:extLst>
          </p:cNvPr>
          <p:cNvSpPr>
            <a:spLocks noGrp="1"/>
          </p:cNvSpPr>
          <p:nvPr>
            <p:ph type="pic" sz="quarter" idx="14"/>
          </p:nvPr>
        </p:nvSpPr>
        <p:spPr>
          <a:xfrm>
            <a:off x="942426" y="885425"/>
            <a:ext cx="4408868" cy="5087155"/>
          </a:xfrm>
          <a:custGeom>
            <a:avLst/>
            <a:gdLst>
              <a:gd name="connsiteX0" fmla="*/ 0 w 4408868"/>
              <a:gd name="connsiteY0" fmla="*/ 0 h 5087155"/>
              <a:gd name="connsiteX1" fmla="*/ 4408868 w 4408868"/>
              <a:gd name="connsiteY1" fmla="*/ 0 h 5087155"/>
              <a:gd name="connsiteX2" fmla="*/ 4408868 w 4408868"/>
              <a:gd name="connsiteY2" fmla="*/ 5087155 h 5087155"/>
              <a:gd name="connsiteX3" fmla="*/ 0 w 4408868"/>
              <a:gd name="connsiteY3" fmla="*/ 5087155 h 5087155"/>
            </a:gdLst>
            <a:ahLst/>
            <a:cxnLst>
              <a:cxn ang="0">
                <a:pos x="connsiteX0" y="connsiteY0"/>
              </a:cxn>
              <a:cxn ang="0">
                <a:pos x="connsiteX1" y="connsiteY1"/>
              </a:cxn>
              <a:cxn ang="0">
                <a:pos x="connsiteX2" y="connsiteY2"/>
              </a:cxn>
              <a:cxn ang="0">
                <a:pos x="connsiteX3" y="connsiteY3"/>
              </a:cxn>
            </a:cxnLst>
            <a:rect l="l" t="t" r="r" b="b"/>
            <a:pathLst>
              <a:path w="4408868" h="5087155">
                <a:moveTo>
                  <a:pt x="0" y="0"/>
                </a:moveTo>
                <a:lnTo>
                  <a:pt x="4408868" y="0"/>
                </a:lnTo>
                <a:lnTo>
                  <a:pt x="4408868" y="5087155"/>
                </a:lnTo>
                <a:lnTo>
                  <a:pt x="0" y="5087155"/>
                </a:lnTo>
                <a:close/>
              </a:path>
            </a:pathLst>
          </a:custGeom>
          <a:pattFill prst="pct5">
            <a:fgClr>
              <a:schemeClr val="accent1"/>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61894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BACAF-6846-4F40-8365-3B4C0988BE3C}"/>
              </a:ext>
            </a:extLst>
          </p:cNvPr>
          <p:cNvSpPr/>
          <p:nvPr userDrawn="1"/>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a:solidFill>
                  <a:prstClr val="white"/>
                </a:solidFill>
              </a:rPr>
              <a:t>v</a:t>
            </a:r>
          </a:p>
        </p:txBody>
      </p:sp>
    </p:spTree>
    <p:extLst>
      <p:ext uri="{BB962C8B-B14F-4D97-AF65-F5344CB8AC3E}">
        <p14:creationId xmlns:p14="http://schemas.microsoft.com/office/powerpoint/2010/main" val="3884504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F3B1A-9C90-4D31-B0EA-D479C5FA2393}"/>
              </a:ext>
            </a:extLst>
          </p:cNvPr>
          <p:cNvSpPr>
            <a:spLocks noGrp="1"/>
          </p:cNvSpPr>
          <p:nvPr>
            <p:ph type="pic" sz="quarter" idx="10"/>
          </p:nvPr>
        </p:nvSpPr>
        <p:spPr>
          <a:xfrm>
            <a:off x="0" y="0"/>
            <a:ext cx="12192000" cy="6858000"/>
          </a:xfrm>
          <a:gradFill flip="none" rotWithShape="1">
            <a:gsLst>
              <a:gs pos="33000">
                <a:schemeClr val="bg1">
                  <a:lumMod val="85000"/>
                </a:schemeClr>
              </a:gs>
              <a:gs pos="100000">
                <a:schemeClr val="bg1">
                  <a:lumMod val="75000"/>
                </a:schemeClr>
              </a:gs>
            </a:gsLst>
            <a:lin ang="8100000" scaled="1"/>
            <a:tileRect/>
          </a:gradFill>
          <a:ln>
            <a:noFill/>
          </a:ln>
        </p:spPr>
        <p:txBody>
          <a:bodyPr/>
          <a:lstStyle/>
          <a:p>
            <a:endParaRPr lang="en-US"/>
          </a:p>
        </p:txBody>
      </p:sp>
    </p:spTree>
    <p:extLst>
      <p:ext uri="{BB962C8B-B14F-4D97-AF65-F5344CB8AC3E}">
        <p14:creationId xmlns:p14="http://schemas.microsoft.com/office/powerpoint/2010/main" val="412778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5C39A0-D771-4AA5-9A98-0E31834AC8DC}"/>
              </a:ext>
            </a:extLst>
          </p:cNvPr>
          <p:cNvSpPr>
            <a:spLocks noGrp="1"/>
          </p:cNvSpPr>
          <p:nvPr>
            <p:ph type="pic" sz="quarter" idx="10"/>
          </p:nvPr>
        </p:nvSpPr>
        <p:spPr>
          <a:xfrm>
            <a:off x="1015207" y="990600"/>
            <a:ext cx="6094413" cy="4876800"/>
          </a:xfrm>
          <a:custGeom>
            <a:avLst/>
            <a:gdLst>
              <a:gd name="connsiteX0" fmla="*/ 0 w 6094413"/>
              <a:gd name="connsiteY0" fmla="*/ 0 h 4876800"/>
              <a:gd name="connsiteX1" fmla="*/ 6094413 w 6094413"/>
              <a:gd name="connsiteY1" fmla="*/ 0 h 4876800"/>
              <a:gd name="connsiteX2" fmla="*/ 6094413 w 6094413"/>
              <a:gd name="connsiteY2" fmla="*/ 4876800 h 4876800"/>
              <a:gd name="connsiteX3" fmla="*/ 0 w 6094413"/>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6094413" h="4876800">
                <a:moveTo>
                  <a:pt x="0" y="0"/>
                </a:moveTo>
                <a:lnTo>
                  <a:pt x="6094413" y="0"/>
                </a:lnTo>
                <a:lnTo>
                  <a:pt x="6094413" y="4876800"/>
                </a:lnTo>
                <a:lnTo>
                  <a:pt x="0" y="4876800"/>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a:p>
        </p:txBody>
      </p:sp>
    </p:spTree>
    <p:extLst>
      <p:ext uri="{BB962C8B-B14F-4D97-AF65-F5344CB8AC3E}">
        <p14:creationId xmlns:p14="http://schemas.microsoft.com/office/powerpoint/2010/main" val="2897323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0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73B2AD-B7AB-4BEB-9CBB-13E3612CE739}"/>
              </a:ext>
            </a:extLst>
          </p:cNvPr>
          <p:cNvSpPr>
            <a:spLocks noGrp="1"/>
          </p:cNvSpPr>
          <p:nvPr>
            <p:ph type="pic" sz="quarter" idx="10"/>
          </p:nvPr>
        </p:nvSpPr>
        <p:spPr>
          <a:xfrm>
            <a:off x="1019176" y="990601"/>
            <a:ext cx="10155238" cy="2438400"/>
          </a:xfrm>
          <a:custGeom>
            <a:avLst/>
            <a:gdLst>
              <a:gd name="connsiteX0" fmla="*/ 0 w 10155238"/>
              <a:gd name="connsiteY0" fmla="*/ 0 h 3284175"/>
              <a:gd name="connsiteX1" fmla="*/ 10155238 w 10155238"/>
              <a:gd name="connsiteY1" fmla="*/ 0 h 3284175"/>
              <a:gd name="connsiteX2" fmla="*/ 10155238 w 10155238"/>
              <a:gd name="connsiteY2" fmla="*/ 3284175 h 3284175"/>
              <a:gd name="connsiteX3" fmla="*/ 0 w 10155238"/>
              <a:gd name="connsiteY3" fmla="*/ 3284175 h 3284175"/>
            </a:gdLst>
            <a:ahLst/>
            <a:cxnLst>
              <a:cxn ang="0">
                <a:pos x="connsiteX0" y="connsiteY0"/>
              </a:cxn>
              <a:cxn ang="0">
                <a:pos x="connsiteX1" y="connsiteY1"/>
              </a:cxn>
              <a:cxn ang="0">
                <a:pos x="connsiteX2" y="connsiteY2"/>
              </a:cxn>
              <a:cxn ang="0">
                <a:pos x="connsiteX3" y="connsiteY3"/>
              </a:cxn>
            </a:cxnLst>
            <a:rect l="l" t="t" r="r" b="b"/>
            <a:pathLst>
              <a:path w="10155238" h="3284175">
                <a:moveTo>
                  <a:pt x="0" y="0"/>
                </a:moveTo>
                <a:lnTo>
                  <a:pt x="10155238" y="0"/>
                </a:lnTo>
                <a:lnTo>
                  <a:pt x="10155238" y="3284175"/>
                </a:lnTo>
                <a:lnTo>
                  <a:pt x="0" y="3284175"/>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a:p>
        </p:txBody>
      </p:sp>
    </p:spTree>
    <p:extLst>
      <p:ext uri="{BB962C8B-B14F-4D97-AF65-F5344CB8AC3E}">
        <p14:creationId xmlns:p14="http://schemas.microsoft.com/office/powerpoint/2010/main" val="341904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762CF5-EE21-4A61-BF4A-68BD5884802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1326260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3766-747E-1D3A-F6FE-88BEAA124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75653-1BBC-19C0-48BF-9032B2BC3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D71CA1-1A06-61EA-7C02-E38D3B4CB557}"/>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043F4EC-87A0-1FBF-6BFB-7B7CC48EEA96}"/>
              </a:ext>
            </a:extLst>
          </p:cNvPr>
          <p:cNvSpPr>
            <a:spLocks noGrp="1"/>
          </p:cNvSpPr>
          <p:nvPr>
            <p:ph type="ftr" sz="quarter" idx="11"/>
          </p:nvPr>
        </p:nvSpPr>
        <p:spPr/>
        <p:txBody>
          <a:body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E31C6E94-5AD8-7121-B6AD-27646A4DFBE2}"/>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3438201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A4DE-77C5-3494-448A-B102D6574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AF397-6563-2237-C510-9BEE810538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0776E-1A1A-4ADB-B63C-79A367D09245}"/>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96744E47-5EDE-B294-1A10-FAF204E6A052}"/>
              </a:ext>
            </a:extLst>
          </p:cNvPr>
          <p:cNvSpPr>
            <a:spLocks noGrp="1"/>
          </p:cNvSpPr>
          <p:nvPr>
            <p:ph type="ftr" sz="quarter" idx="11"/>
          </p:nvPr>
        </p:nvSpPr>
        <p:spPr/>
        <p:txBody>
          <a:body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95D0974F-644C-237C-5E36-EC761E10C302}"/>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416274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CCE1-4628-8B0D-BCD7-ED244F7117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A80E9E-1A12-9C21-64A3-4D89775ED6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F32FC-82C9-59C8-547F-A22B746CEDB8}"/>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37EE427-E6A0-54A3-2352-1DBD417417C7}"/>
              </a:ext>
            </a:extLst>
          </p:cNvPr>
          <p:cNvSpPr>
            <a:spLocks noGrp="1"/>
          </p:cNvSpPr>
          <p:nvPr>
            <p:ph type="ftr" sz="quarter" idx="11"/>
          </p:nvPr>
        </p:nvSpPr>
        <p:spPr/>
        <p:txBody>
          <a:body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8561E8-A92E-7E9D-75D7-DC4D06200C1E}"/>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181176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CA4C-3DB7-A68C-1093-ABA072D2C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CC8BF-A32B-86D9-A08E-248F603B6D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5E3ACA-DDF2-1097-C41D-7567477A74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57C64-4991-82A4-8492-BF86308637B2}"/>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DC94FD0-4547-1B14-0F29-227F24FC3CFB}"/>
              </a:ext>
            </a:extLst>
          </p:cNvPr>
          <p:cNvSpPr>
            <a:spLocks noGrp="1"/>
          </p:cNvSpPr>
          <p:nvPr>
            <p:ph type="ftr" sz="quarter" idx="11"/>
          </p:nvPr>
        </p:nvSpPr>
        <p:spPr/>
        <p:txBody>
          <a:bodyPr/>
          <a:lstStyle/>
          <a:p>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ECA3C80-42EB-875F-8331-2872814D94F7}"/>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3050234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2693-9469-FFC0-E164-733EF3CBED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D3E784-6855-5ED2-5179-F2C14F216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885AC-C35D-A677-0BE5-E38310E61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1CE0EE-56F4-15E6-8348-5185197DA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0E715E-AE98-35E7-137C-7C4D95A433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A1582A-7E4C-7297-E5F0-6E7BA29794A5}"/>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DA9C28C0-A312-32B9-7A68-51126B6F9AB9}"/>
              </a:ext>
            </a:extLst>
          </p:cNvPr>
          <p:cNvSpPr>
            <a:spLocks noGrp="1"/>
          </p:cNvSpPr>
          <p:nvPr>
            <p:ph type="ftr" sz="quarter" idx="11"/>
          </p:nvPr>
        </p:nvSpPr>
        <p:spPr/>
        <p:txBody>
          <a:bodyPr/>
          <a:lstStyle/>
          <a:p>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0985FC0D-2E02-BB9B-58AE-1EA48BDA72A4}"/>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57543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DB87-6F28-9A7A-D0B4-99B56C1FC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B8443A-5082-FFD4-806F-62C70C987A1C}"/>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FB44E785-E51C-35E4-3FAA-6EA0378F1786}"/>
              </a:ext>
            </a:extLst>
          </p:cNvPr>
          <p:cNvSpPr>
            <a:spLocks noGrp="1"/>
          </p:cNvSpPr>
          <p:nvPr>
            <p:ph type="ftr" sz="quarter" idx="11"/>
          </p:nvPr>
        </p:nvSpPr>
        <p:spPr/>
        <p:txBody>
          <a:bodyPr/>
          <a:lstStyle/>
          <a:p>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05C386AA-4C60-2DC6-9012-D44A27CACCB9}"/>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1768146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BDF250-23D2-0FF8-9962-08DBCA1FAE18}"/>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DFAE6D86-2157-28B6-8FA5-6C74A6AE17A9}"/>
              </a:ext>
            </a:extLst>
          </p:cNvPr>
          <p:cNvSpPr>
            <a:spLocks noGrp="1"/>
          </p:cNvSpPr>
          <p:nvPr>
            <p:ph type="ftr" sz="quarter" idx="11"/>
          </p:nvPr>
        </p:nvSpPr>
        <p:spPr/>
        <p:txBody>
          <a:bodyPr/>
          <a:lstStyle/>
          <a:p>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48133153-E0C7-E6C0-0CDF-05E4EEB2382B}"/>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708579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AB084-5BF4-BD12-082C-2B1ABA182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05237C-0C11-9E57-69E5-FB00797FC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10FD17-479E-8430-A124-70A8F0BDC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2623B-AAA0-5F5B-347B-3A47AAADAD0E}"/>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F0EF4A4E-8CDE-6828-3250-50C3926DEAAA}"/>
              </a:ext>
            </a:extLst>
          </p:cNvPr>
          <p:cNvSpPr>
            <a:spLocks noGrp="1"/>
          </p:cNvSpPr>
          <p:nvPr>
            <p:ph type="ftr" sz="quarter" idx="11"/>
          </p:nvPr>
        </p:nvSpPr>
        <p:spPr/>
        <p:txBody>
          <a:bodyPr/>
          <a:lstStyle/>
          <a:p>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6C7F4099-BD5F-1E2D-9416-410DB944D559}"/>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270542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12C3-5F58-9BF5-0D7A-6AC93E204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7F332-09CE-5388-B277-97CB473369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399FE7-CAB4-C8CF-4DB2-C65FCC0A6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C8D67-142C-5C15-3F5C-FE2CBEEF6D69}"/>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0A72FD2E-2C7A-D940-B540-8CA6AD105E46}"/>
              </a:ext>
            </a:extLst>
          </p:cNvPr>
          <p:cNvSpPr>
            <a:spLocks noGrp="1"/>
          </p:cNvSpPr>
          <p:nvPr>
            <p:ph type="ftr" sz="quarter" idx="11"/>
          </p:nvPr>
        </p:nvSpPr>
        <p:spPr/>
        <p:txBody>
          <a:bodyPr/>
          <a:lstStyle/>
          <a:p>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56357E4-FD28-B3F3-BE0E-FB869696DD6A}"/>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600437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DDB6-714E-B2CB-DBAE-F7B9986899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F42396-7D5A-8020-13EF-7DF7262853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F3987-6BC5-C6F5-BC89-733A4B2DF30F}"/>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81844E01-90B6-CDCD-9871-25B88FFC6B9B}"/>
              </a:ext>
            </a:extLst>
          </p:cNvPr>
          <p:cNvSpPr>
            <a:spLocks noGrp="1"/>
          </p:cNvSpPr>
          <p:nvPr>
            <p:ph type="ftr" sz="quarter" idx="11"/>
          </p:nvPr>
        </p:nvSpPr>
        <p:spPr/>
        <p:txBody>
          <a:body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7AF19304-E146-5DE4-F276-053256FC0914}"/>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23450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762CF5-EE21-4A61-BF4A-68BD58848027}"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4118418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FCAC7-D93A-C854-22EF-AD2599FD4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B18868-F16C-CE4A-6E55-9B185B8E8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9D7DC-D1B4-100F-1798-19FD33D21F39}"/>
              </a:ext>
            </a:extLst>
          </p:cNvPr>
          <p:cNvSpPr>
            <a:spLocks noGrp="1"/>
          </p:cNvSpPr>
          <p:nvPr>
            <p:ph type="dt" sz="half" idx="10"/>
          </p:nvPr>
        </p:nvSpPr>
        <p:spPr/>
        <p:txBody>
          <a:body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E169B1A5-DF64-3B0E-2D48-1C654CB17CC4}"/>
              </a:ext>
            </a:extLst>
          </p:cNvPr>
          <p:cNvSpPr>
            <a:spLocks noGrp="1"/>
          </p:cNvSpPr>
          <p:nvPr>
            <p:ph type="ftr" sz="quarter" idx="11"/>
          </p:nvPr>
        </p:nvSpPr>
        <p:spPr/>
        <p:txBody>
          <a:body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8B7BFAF0-E149-2CD0-CD2A-D1ECCD4CFDF8}"/>
              </a:ext>
            </a:extLst>
          </p:cNvPr>
          <p:cNvSpPr>
            <a:spLocks noGrp="1"/>
          </p:cNvSpPr>
          <p:nvPr>
            <p:ph type="sldNum" sz="quarter" idx="12"/>
          </p:nvPr>
        </p:nvSpPr>
        <p:spPr/>
        <p:txBody>
          <a:body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4096157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2963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4846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944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1394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375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655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893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8614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226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762CF5-EE21-4A61-BF4A-68BD58848027}"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2586820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389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188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5C39A0-D771-4AA5-9A98-0E31834AC8DC}"/>
              </a:ext>
            </a:extLst>
          </p:cNvPr>
          <p:cNvSpPr>
            <a:spLocks noGrp="1"/>
          </p:cNvSpPr>
          <p:nvPr>
            <p:ph type="pic" sz="quarter" idx="10"/>
          </p:nvPr>
        </p:nvSpPr>
        <p:spPr>
          <a:xfrm>
            <a:off x="1015207" y="990600"/>
            <a:ext cx="6094413" cy="4876800"/>
          </a:xfrm>
          <a:custGeom>
            <a:avLst/>
            <a:gdLst>
              <a:gd name="connsiteX0" fmla="*/ 0 w 6094413"/>
              <a:gd name="connsiteY0" fmla="*/ 0 h 4876800"/>
              <a:gd name="connsiteX1" fmla="*/ 6094413 w 6094413"/>
              <a:gd name="connsiteY1" fmla="*/ 0 h 4876800"/>
              <a:gd name="connsiteX2" fmla="*/ 6094413 w 6094413"/>
              <a:gd name="connsiteY2" fmla="*/ 4876800 h 4876800"/>
              <a:gd name="connsiteX3" fmla="*/ 0 w 6094413"/>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6094413" h="4876800">
                <a:moveTo>
                  <a:pt x="0" y="0"/>
                </a:moveTo>
                <a:lnTo>
                  <a:pt x="6094413" y="0"/>
                </a:lnTo>
                <a:lnTo>
                  <a:pt x="6094413" y="4876800"/>
                </a:lnTo>
                <a:lnTo>
                  <a:pt x="0" y="4876800"/>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dirty="0"/>
          </a:p>
        </p:txBody>
      </p:sp>
    </p:spTree>
    <p:extLst>
      <p:ext uri="{BB962C8B-B14F-4D97-AF65-F5344CB8AC3E}">
        <p14:creationId xmlns:p14="http://schemas.microsoft.com/office/powerpoint/2010/main" val="1989643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Slide #0">
    <p:spTree>
      <p:nvGrpSpPr>
        <p:cNvPr id="1" name=""/>
        <p:cNvGrpSpPr/>
        <p:nvPr/>
      </p:nvGrpSpPr>
      <p:grpSpPr>
        <a:xfrm>
          <a:off x="0" y="0"/>
          <a:ext cx="0" cy="0"/>
          <a:chOff x="0" y="0"/>
          <a:chExt cx="0" cy="0"/>
        </a:xfrm>
      </p:grpSpPr>
      <p:sp>
        <p:nvSpPr>
          <p:cNvPr id="11" name="Slide Number"/>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66595045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7B2278C-E254-42C5-ADF1-3B5A2A768F6A}"/>
              </a:ext>
            </a:extLst>
          </p:cNvPr>
          <p:cNvSpPr>
            <a:spLocks noGrp="1"/>
          </p:cNvSpPr>
          <p:nvPr>
            <p:ph type="pic" sz="quarter" idx="10"/>
          </p:nvPr>
        </p:nvSpPr>
        <p:spPr>
          <a:xfrm>
            <a:off x="7113588" y="0"/>
            <a:ext cx="5078412" cy="6857998"/>
          </a:xfrm>
          <a:custGeom>
            <a:avLst/>
            <a:gdLst>
              <a:gd name="connsiteX0" fmla="*/ 0 w 5078412"/>
              <a:gd name="connsiteY0" fmla="*/ 0 h 6857998"/>
              <a:gd name="connsiteX1" fmla="*/ 5078412 w 5078412"/>
              <a:gd name="connsiteY1" fmla="*/ 0 h 6857998"/>
              <a:gd name="connsiteX2" fmla="*/ 5078412 w 5078412"/>
              <a:gd name="connsiteY2" fmla="*/ 6857998 h 6857998"/>
              <a:gd name="connsiteX3" fmla="*/ 0 w 507841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078412" h="6857998">
                <a:moveTo>
                  <a:pt x="0" y="0"/>
                </a:moveTo>
                <a:lnTo>
                  <a:pt x="5078412" y="0"/>
                </a:lnTo>
                <a:lnTo>
                  <a:pt x="5078412" y="6857998"/>
                </a:lnTo>
                <a:lnTo>
                  <a:pt x="0" y="6857998"/>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dirty="0"/>
          </a:p>
        </p:txBody>
      </p:sp>
    </p:spTree>
    <p:extLst>
      <p:ext uri="{BB962C8B-B14F-4D97-AF65-F5344CB8AC3E}">
        <p14:creationId xmlns:p14="http://schemas.microsoft.com/office/powerpoint/2010/main" val="2243693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BACAF-6846-4F40-8365-3B4C0988BE3C}"/>
              </a:ext>
            </a:extLst>
          </p:cNvPr>
          <p:cNvSpPr/>
          <p:nvPr userDrawn="1"/>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v</a:t>
            </a:r>
          </a:p>
        </p:txBody>
      </p:sp>
    </p:spTree>
    <p:extLst>
      <p:ext uri="{BB962C8B-B14F-4D97-AF65-F5344CB8AC3E}">
        <p14:creationId xmlns:p14="http://schemas.microsoft.com/office/powerpoint/2010/main" val="240200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F3B1A-9C90-4D31-B0EA-D479C5FA2393}"/>
              </a:ext>
            </a:extLst>
          </p:cNvPr>
          <p:cNvSpPr>
            <a:spLocks noGrp="1"/>
          </p:cNvSpPr>
          <p:nvPr>
            <p:ph type="pic" sz="quarter" idx="10"/>
          </p:nvPr>
        </p:nvSpPr>
        <p:spPr>
          <a:xfrm>
            <a:off x="0" y="0"/>
            <a:ext cx="12192000" cy="6858000"/>
          </a:xfrm>
          <a:gradFill flip="none" rotWithShape="1">
            <a:gsLst>
              <a:gs pos="33000">
                <a:schemeClr val="bg1">
                  <a:lumMod val="85000"/>
                </a:schemeClr>
              </a:gs>
              <a:gs pos="100000">
                <a:schemeClr val="bg1">
                  <a:lumMod val="75000"/>
                </a:schemeClr>
              </a:gs>
            </a:gsLst>
            <a:lin ang="8100000" scaled="1"/>
            <a:tileRect/>
          </a:gradFill>
          <a:ln>
            <a:noFill/>
          </a:ln>
        </p:spPr>
        <p:txBody>
          <a:bodyPr/>
          <a:lstStyle/>
          <a:p>
            <a:endParaRPr lang="en-US" dirty="0"/>
          </a:p>
        </p:txBody>
      </p:sp>
    </p:spTree>
    <p:extLst>
      <p:ext uri="{BB962C8B-B14F-4D97-AF65-F5344CB8AC3E}">
        <p14:creationId xmlns:p14="http://schemas.microsoft.com/office/powerpoint/2010/main" val="2371215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5299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37002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727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62CF5-EE21-4A61-BF4A-68BD58848027}"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1735851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1551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098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4695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9600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4351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7624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61243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83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5C39A0-D771-4AA5-9A98-0E31834AC8DC}"/>
              </a:ext>
            </a:extLst>
          </p:cNvPr>
          <p:cNvSpPr>
            <a:spLocks noGrp="1"/>
          </p:cNvSpPr>
          <p:nvPr>
            <p:ph type="pic" sz="quarter" idx="10"/>
          </p:nvPr>
        </p:nvSpPr>
        <p:spPr>
          <a:xfrm>
            <a:off x="1015207" y="990600"/>
            <a:ext cx="6094413" cy="4876800"/>
          </a:xfrm>
          <a:custGeom>
            <a:avLst/>
            <a:gdLst>
              <a:gd name="connsiteX0" fmla="*/ 0 w 6094413"/>
              <a:gd name="connsiteY0" fmla="*/ 0 h 4876800"/>
              <a:gd name="connsiteX1" fmla="*/ 6094413 w 6094413"/>
              <a:gd name="connsiteY1" fmla="*/ 0 h 4876800"/>
              <a:gd name="connsiteX2" fmla="*/ 6094413 w 6094413"/>
              <a:gd name="connsiteY2" fmla="*/ 4876800 h 4876800"/>
              <a:gd name="connsiteX3" fmla="*/ 0 w 6094413"/>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6094413" h="4876800">
                <a:moveTo>
                  <a:pt x="0" y="0"/>
                </a:moveTo>
                <a:lnTo>
                  <a:pt x="6094413" y="0"/>
                </a:lnTo>
                <a:lnTo>
                  <a:pt x="6094413" y="4876800"/>
                </a:lnTo>
                <a:lnTo>
                  <a:pt x="0" y="4876800"/>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dirty="0"/>
          </a:p>
        </p:txBody>
      </p:sp>
    </p:spTree>
    <p:extLst>
      <p:ext uri="{BB962C8B-B14F-4D97-AF65-F5344CB8AC3E}">
        <p14:creationId xmlns:p14="http://schemas.microsoft.com/office/powerpoint/2010/main" val="12284933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Slide #0">
    <p:spTree>
      <p:nvGrpSpPr>
        <p:cNvPr id="1" name=""/>
        <p:cNvGrpSpPr/>
        <p:nvPr/>
      </p:nvGrpSpPr>
      <p:grpSpPr>
        <a:xfrm>
          <a:off x="0" y="0"/>
          <a:ext cx="0" cy="0"/>
          <a:chOff x="0" y="0"/>
          <a:chExt cx="0" cy="0"/>
        </a:xfrm>
      </p:grpSpPr>
      <p:sp>
        <p:nvSpPr>
          <p:cNvPr id="11" name="Slide Number"/>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00141132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62CF5-EE21-4A61-BF4A-68BD5884802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1011490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7B2278C-E254-42C5-ADF1-3B5A2A768F6A}"/>
              </a:ext>
            </a:extLst>
          </p:cNvPr>
          <p:cNvSpPr>
            <a:spLocks noGrp="1"/>
          </p:cNvSpPr>
          <p:nvPr>
            <p:ph type="pic" sz="quarter" idx="10"/>
          </p:nvPr>
        </p:nvSpPr>
        <p:spPr>
          <a:xfrm>
            <a:off x="7113588" y="0"/>
            <a:ext cx="5078412" cy="6857998"/>
          </a:xfrm>
          <a:custGeom>
            <a:avLst/>
            <a:gdLst>
              <a:gd name="connsiteX0" fmla="*/ 0 w 5078412"/>
              <a:gd name="connsiteY0" fmla="*/ 0 h 6857998"/>
              <a:gd name="connsiteX1" fmla="*/ 5078412 w 5078412"/>
              <a:gd name="connsiteY1" fmla="*/ 0 h 6857998"/>
              <a:gd name="connsiteX2" fmla="*/ 5078412 w 5078412"/>
              <a:gd name="connsiteY2" fmla="*/ 6857998 h 6857998"/>
              <a:gd name="connsiteX3" fmla="*/ 0 w 507841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078412" h="6857998">
                <a:moveTo>
                  <a:pt x="0" y="0"/>
                </a:moveTo>
                <a:lnTo>
                  <a:pt x="5078412" y="0"/>
                </a:lnTo>
                <a:lnTo>
                  <a:pt x="5078412" y="6857998"/>
                </a:lnTo>
                <a:lnTo>
                  <a:pt x="0" y="6857998"/>
                </a:lnTo>
                <a:close/>
              </a:path>
            </a:pathLst>
          </a:custGeom>
          <a:gradFill flip="none" rotWithShape="1">
            <a:gsLst>
              <a:gs pos="33000">
                <a:schemeClr val="bg1">
                  <a:lumMod val="85000"/>
                </a:schemeClr>
              </a:gs>
              <a:gs pos="100000">
                <a:schemeClr val="bg1">
                  <a:lumMod val="75000"/>
                </a:schemeClr>
              </a:gs>
            </a:gsLst>
            <a:lin ang="8100000" scaled="1"/>
            <a:tileRect/>
          </a:gradFill>
          <a:ln>
            <a:noFill/>
          </a:ln>
        </p:spPr>
        <p:txBody>
          <a:bodyPr wrap="square">
            <a:noAutofit/>
          </a:bodyPr>
          <a:lstStyle/>
          <a:p>
            <a:endParaRPr lang="en-US" dirty="0"/>
          </a:p>
        </p:txBody>
      </p:sp>
    </p:spTree>
    <p:extLst>
      <p:ext uri="{BB962C8B-B14F-4D97-AF65-F5344CB8AC3E}">
        <p14:creationId xmlns:p14="http://schemas.microsoft.com/office/powerpoint/2010/main" val="1075240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BACAF-6846-4F40-8365-3B4C0988BE3C}"/>
              </a:ext>
            </a:extLst>
          </p:cNvPr>
          <p:cNvSpPr/>
          <p:nvPr userDrawn="1"/>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dirty="0">
                <a:solidFill>
                  <a:prstClr val="white"/>
                </a:solidFill>
              </a:rPr>
              <a:t>v</a:t>
            </a:r>
          </a:p>
        </p:txBody>
      </p:sp>
    </p:spTree>
    <p:extLst>
      <p:ext uri="{BB962C8B-B14F-4D97-AF65-F5344CB8AC3E}">
        <p14:creationId xmlns:p14="http://schemas.microsoft.com/office/powerpoint/2010/main" val="939715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F3B1A-9C90-4D31-B0EA-D479C5FA2393}"/>
              </a:ext>
            </a:extLst>
          </p:cNvPr>
          <p:cNvSpPr>
            <a:spLocks noGrp="1"/>
          </p:cNvSpPr>
          <p:nvPr>
            <p:ph type="pic" sz="quarter" idx="10"/>
          </p:nvPr>
        </p:nvSpPr>
        <p:spPr>
          <a:xfrm>
            <a:off x="0" y="0"/>
            <a:ext cx="12192000" cy="6858000"/>
          </a:xfrm>
          <a:gradFill flip="none" rotWithShape="1">
            <a:gsLst>
              <a:gs pos="33000">
                <a:schemeClr val="bg1">
                  <a:lumMod val="85000"/>
                </a:schemeClr>
              </a:gs>
              <a:gs pos="100000">
                <a:schemeClr val="bg1">
                  <a:lumMod val="75000"/>
                </a:schemeClr>
              </a:gs>
            </a:gsLst>
            <a:lin ang="8100000" scaled="1"/>
            <a:tileRect/>
          </a:gradFill>
          <a:ln>
            <a:noFill/>
          </a:ln>
        </p:spPr>
        <p:txBody>
          <a:bodyPr/>
          <a:lstStyle/>
          <a:p>
            <a:endParaRPr lang="en-US" dirty="0"/>
          </a:p>
        </p:txBody>
      </p:sp>
    </p:spTree>
    <p:extLst>
      <p:ext uri="{BB962C8B-B14F-4D97-AF65-F5344CB8AC3E}">
        <p14:creationId xmlns:p14="http://schemas.microsoft.com/office/powerpoint/2010/main" val="917713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440968-C28E-4028-83F1-3265EFB9EFD7}"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11420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4BCC3-B55D-40F2-932F-E1914EC2C3CD}"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406971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8DD35-3A23-4FB7-B693-97D0E66169AF}"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60635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DF5C1-676B-4F11-802B-41BBE11249FC}"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47660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34AE18-0622-44AF-ABF7-EC02AFD74AFF}" type="datetime1">
              <a:rPr lang="en-US" smtClean="0">
                <a:solidFill>
                  <a:srgbClr val="000000">
                    <a:tint val="75000"/>
                  </a:srgbClr>
                </a:solidFill>
              </a:rPr>
              <a:pPr/>
              <a:t>11/5/2024</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21623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B1C0B6-91EA-47FA-904F-D93414BF2B00}" type="datetime1">
              <a:rPr lang="en-US" smtClean="0">
                <a:solidFill>
                  <a:srgbClr val="000000">
                    <a:tint val="75000"/>
                  </a:srgbClr>
                </a:solidFill>
              </a:rPr>
              <a:pPr/>
              <a:t>11/5/2024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63243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CDCC8-FABA-461B-BBA9-921C9155DE80}" type="datetime1">
              <a:rPr lang="en-US" smtClean="0">
                <a:solidFill>
                  <a:srgbClr val="000000">
                    <a:tint val="75000"/>
                  </a:srgbClr>
                </a:solidFill>
              </a:rPr>
              <a:pPr/>
              <a:t>11/5/2024</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5559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62CF5-EE21-4A61-BF4A-68BD58848027}"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18368-332D-4D5F-A2E8-D0A171E1B5E7}" type="slidenum">
              <a:rPr lang="en-US" smtClean="0"/>
              <a:t>‹#›</a:t>
            </a:fld>
            <a:endParaRPr lang="en-US"/>
          </a:p>
        </p:txBody>
      </p:sp>
    </p:spTree>
    <p:extLst>
      <p:ext uri="{BB962C8B-B14F-4D97-AF65-F5344CB8AC3E}">
        <p14:creationId xmlns:p14="http://schemas.microsoft.com/office/powerpoint/2010/main" val="344233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9C4541-F052-4E5C-99A3-4BCB09710815}"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63489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CB72B-29DF-4F71-A375-EB110CE0D4AD}"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50034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7935C-F661-48F5-B61F-193344374C44}"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86819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EE778-3791-4E81-8EBE-0D67F8146C7B}"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63659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440968-C28E-4028-83F1-3265EFB9EFD7}"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898307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4BCC3-B55D-40F2-932F-E1914EC2C3CD}"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624218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8DD35-3A23-4FB7-B693-97D0E66169AF}"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15489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DF5C1-676B-4F11-802B-41BBE11249FC}" type="datetime1">
              <a:rPr lang="en-US" smtClean="0">
                <a:solidFill>
                  <a:srgbClr val="000000">
                    <a:tint val="75000"/>
                  </a:srgbClr>
                </a:solidFill>
              </a:rPr>
              <a:pPr/>
              <a:t>11/5/2024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906510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34AE18-0622-44AF-ABF7-EC02AFD74AFF}" type="datetime1">
              <a:rPr lang="en-US" smtClean="0">
                <a:solidFill>
                  <a:srgbClr val="000000">
                    <a:tint val="75000"/>
                  </a:srgbClr>
                </a:solidFill>
              </a:rPr>
              <a:pPr/>
              <a:t>11/5/2024</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43416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B1C0B6-91EA-47FA-904F-D93414BF2B00}" type="datetime1">
              <a:rPr lang="en-US" smtClean="0">
                <a:solidFill>
                  <a:srgbClr val="000000">
                    <a:tint val="75000"/>
                  </a:srgbClr>
                </a:solidFill>
              </a:rPr>
              <a:pPr/>
              <a:t>11/5/2024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8194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62CF5-EE21-4A61-BF4A-68BD58848027}"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18368-332D-4D5F-A2E8-D0A171E1B5E7}" type="slidenum">
              <a:rPr lang="en-US" smtClean="0"/>
              <a:t>‹#›</a:t>
            </a:fld>
            <a:endParaRPr lang="en-US"/>
          </a:p>
        </p:txBody>
      </p:sp>
    </p:spTree>
    <p:extLst>
      <p:ext uri="{BB962C8B-B14F-4D97-AF65-F5344CB8AC3E}">
        <p14:creationId xmlns:p14="http://schemas.microsoft.com/office/powerpoint/2010/main" val="3665473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94B1DE-A041-B0AA-76AD-A62977AD6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E2462D-C7ED-86CD-FB80-D76CEBF4CD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D3FF-74F9-5015-0EF2-693D1D289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257E0-56DB-4F8E-AA7C-45CC2EA5AE78}"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34C0FC-122C-030D-C630-31EA83686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1867C70-1450-8F31-2F81-75AE5286E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67B8-C1D0-4F10-BA9A-47AC16797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537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4218D7A1-165F-4474-9830-5A600DD30877}" type="datetime8">
              <a:rPr lang="en-US" smtClean="0">
                <a:solidFill>
                  <a:prstClr val="black">
                    <a:tint val="75000"/>
                  </a:prstClr>
                </a:solidFill>
              </a:rPr>
              <a:pPr defTabSz="914446"/>
              <a:t>11/5/2024 3:20 PM</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73C900A5-5FB1-41BD-B05C-875B98B3969A}"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40442684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AAB58-696B-3E93-448E-548575E18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D239FF-34AE-ED8D-AE71-CC0E78566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5ED7B-43B6-EBE4-A2B4-4BCE986370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307635-779C-4F65-AAA6-5B6DA8D46B3D}" type="datetimeFigureOut">
              <a:rPr lang="en-US" smtClean="0">
                <a:solidFill>
                  <a:prstClr val="black">
                    <a:tint val="82000"/>
                  </a:prstClr>
                </a:solidFill>
              </a:rPr>
              <a:pPr/>
              <a:t>11/5/2024</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D591B08-4458-5908-B8F2-646D63C824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99F480EB-3C10-329C-0C27-6B8E9CBF4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102751-BBB1-42BA-9FF6-8ED534B8FCD7}" type="slidenum">
              <a:rPr lang="en-US" smtClean="0">
                <a:solidFill>
                  <a:prstClr val="black">
                    <a:tint val="82000"/>
                  </a:prstClr>
                </a:solidFill>
              </a:rPr>
              <a:pPr/>
              <a:t>‹#›</a:t>
            </a:fld>
            <a:endParaRPr lang="en-US">
              <a:solidFill>
                <a:prstClr val="black">
                  <a:tint val="82000"/>
                </a:prstClr>
              </a:solidFill>
            </a:endParaRPr>
          </a:p>
        </p:txBody>
      </p:sp>
    </p:spTree>
    <p:extLst>
      <p:ext uri="{BB962C8B-B14F-4D97-AF65-F5344CB8AC3E}">
        <p14:creationId xmlns:p14="http://schemas.microsoft.com/office/powerpoint/2010/main" val="22576211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B1D7A-8143-4717-8FFA-F3FCFA296688}" type="datetimeFigureOut">
              <a:rPr lang="en-US" smtClean="0">
                <a:solidFill>
                  <a:prstClr val="black">
                    <a:tint val="75000"/>
                  </a:prstClr>
                </a:solidFill>
              </a:rPr>
              <a:pPr/>
              <a:t>11/5/2024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D4CF9-3182-469B-BE23-07CA631D9DA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633646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8B6B1D7A-8143-4717-8FFA-F3FCFA296688}" type="datetimeFigureOut">
              <a:rPr lang="en-US" smtClean="0">
                <a:solidFill>
                  <a:prstClr val="black">
                    <a:tint val="75000"/>
                  </a:prstClr>
                </a:solidFill>
              </a:rPr>
              <a:pPr defTabSz="914446"/>
              <a:t>11/5/2024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3B8D4CF9-3182-469B-BE23-07CA631D9DAA}" type="slidenum">
              <a:rPr lang="en-US" smtClean="0">
                <a:solidFill>
                  <a:prstClr val="black">
                    <a:tint val="75000"/>
                  </a:prstClr>
                </a:solidFill>
              </a:rPr>
              <a:pPr defTabSz="914446"/>
              <a:t>‹#›</a:t>
            </a:fld>
            <a:endParaRPr lang="en-US" dirty="0">
              <a:solidFill>
                <a:prstClr val="black">
                  <a:tint val="75000"/>
                </a:prstClr>
              </a:solidFill>
            </a:endParaRPr>
          </a:p>
        </p:txBody>
      </p:sp>
    </p:spTree>
    <p:extLst>
      <p:ext uri="{BB962C8B-B14F-4D97-AF65-F5344CB8AC3E}">
        <p14:creationId xmlns:p14="http://schemas.microsoft.com/office/powerpoint/2010/main" val="9482022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CC1E5-757A-4E0B-A8A7-C42D3D436373}"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0622836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CC1E5-757A-4E0B-A8A7-C42D3D436373}"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5412750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CC1E5-757A-4E0B-A8A7-C42D3D436373}" type="datetime1">
              <a:rPr lang="en-US" smtClean="0">
                <a:solidFill>
                  <a:srgbClr val="000000">
                    <a:tint val="75000"/>
                  </a:srgbClr>
                </a:solidFill>
              </a:rPr>
              <a:pPr/>
              <a:t>11/5/2024</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ABFA-E912-4899-8797-8CDDD7F6CB8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5974768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30.xml"/><Relationship Id="rId4" Type="http://schemas.openxmlformats.org/officeDocument/2006/relationships/image" Target="../media/image17.tm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30.xml"/><Relationship Id="rId4" Type="http://schemas.openxmlformats.org/officeDocument/2006/relationships/image" Target="../media/image26.tmp"/></Relationships>
</file>

<file path=ppt/slides/_rels/slide1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4.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C0E2E7-6BFC-6A71-9484-8EBA4086E402}"/>
              </a:ext>
            </a:extLst>
          </p:cNvPr>
          <p:cNvGrpSpPr>
            <a:grpSpLocks/>
          </p:cNvGrpSpPr>
          <p:nvPr/>
        </p:nvGrpSpPr>
        <p:grpSpPr>
          <a:xfrm>
            <a:off x="187570" y="2198002"/>
            <a:ext cx="11793897" cy="4095190"/>
            <a:chOff x="187570" y="-1881286"/>
            <a:chExt cx="5820454" cy="7860055"/>
          </a:xfrm>
          <a:solidFill>
            <a:srgbClr val="0063B4"/>
          </a:solidFill>
        </p:grpSpPr>
        <p:sp>
          <p:nvSpPr>
            <p:cNvPr id="7" name="Rectangle: Rounded Corners 6">
              <a:extLst>
                <a:ext uri="{FF2B5EF4-FFF2-40B4-BE49-F238E27FC236}">
                  <a16:creationId xmlns:a16="http://schemas.microsoft.com/office/drawing/2014/main" id="{201F9E9A-F7D7-934D-BA08-0BCAE410DE97}"/>
                </a:ext>
              </a:extLst>
            </p:cNvPr>
            <p:cNvSpPr>
              <a:spLocks/>
            </p:cNvSpPr>
            <p:nvPr/>
          </p:nvSpPr>
          <p:spPr>
            <a:xfrm>
              <a:off x="187570" y="-272353"/>
              <a:ext cx="5820454" cy="140458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1A582D2E-B240-EA5F-CFF2-7900C8E62BC6}"/>
                </a:ext>
              </a:extLst>
            </p:cNvPr>
            <p:cNvSpPr>
              <a:spLocks/>
            </p:cNvSpPr>
            <p:nvPr/>
          </p:nvSpPr>
          <p:spPr>
            <a:xfrm>
              <a:off x="187570" y="-1881286"/>
              <a:ext cx="5820454" cy="78600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A1ED6CE0-6E92-7C41-882D-B9312185FBB9}"/>
              </a:ext>
            </a:extLst>
          </p:cNvPr>
          <p:cNvSpPr>
            <a:spLocks noGrp="1"/>
          </p:cNvSpPr>
          <p:nvPr>
            <p:ph type="ctrTitle"/>
          </p:nvPr>
        </p:nvSpPr>
        <p:spPr>
          <a:xfrm>
            <a:off x="1933458" y="2914630"/>
            <a:ext cx="8299938" cy="1867594"/>
          </a:xfrm>
        </p:spPr>
        <p:txBody>
          <a:bodyPr>
            <a:normAutofit/>
          </a:bodyPr>
          <a:lstStyle/>
          <a:p>
            <a:r>
              <a:rPr lang="en-US" b="1" dirty="0">
                <a:solidFill>
                  <a:schemeClr val="bg1"/>
                </a:solidFill>
                <a:latin typeface="Orpheus Pro" panose="02000000000000000000" pitchFamily="50" charset="0"/>
              </a:rPr>
              <a:t>General Product Studies</a:t>
            </a:r>
            <a:br>
              <a:rPr lang="en-US" b="1" dirty="0">
                <a:solidFill>
                  <a:schemeClr val="bg1"/>
                </a:solidFill>
                <a:latin typeface="Orpheus Pro" panose="02000000000000000000" pitchFamily="50" charset="0"/>
              </a:rPr>
            </a:br>
            <a:endParaRPr lang="en-US" b="1" dirty="0">
              <a:solidFill>
                <a:schemeClr val="bg1"/>
              </a:solidFill>
              <a:latin typeface="Orpheus Pro" panose="02000000000000000000" pitchFamily="50" charset="0"/>
            </a:endParaRPr>
          </a:p>
        </p:txBody>
      </p:sp>
      <p:sp>
        <p:nvSpPr>
          <p:cNvPr id="5" name="TextBox 4">
            <a:extLst>
              <a:ext uri="{FF2B5EF4-FFF2-40B4-BE49-F238E27FC236}">
                <a16:creationId xmlns:a16="http://schemas.microsoft.com/office/drawing/2014/main" id="{4B8C0178-00B8-A275-5C5A-CD0A213C1487}"/>
              </a:ext>
            </a:extLst>
          </p:cNvPr>
          <p:cNvSpPr txBox="1"/>
          <p:nvPr/>
        </p:nvSpPr>
        <p:spPr>
          <a:xfrm>
            <a:off x="2985120" y="3889732"/>
            <a:ext cx="6196614" cy="1323439"/>
          </a:xfrm>
          <a:prstGeom prst="rect">
            <a:avLst/>
          </a:prstGeom>
          <a:noFill/>
        </p:spPr>
        <p:txBody>
          <a:bodyPr wrap="square" rtlCol="0">
            <a:spAutoFit/>
          </a:bodyPr>
          <a:lstStyle/>
          <a:p>
            <a:pPr algn="ctr"/>
            <a:r>
              <a:rPr lang="en-US" sz="1600" dirty="0">
                <a:solidFill>
                  <a:prstClr val="white"/>
                </a:solidFill>
                <a:latin typeface="Century Gothic" panose="020B0502020202020204" pitchFamily="34" charset="0"/>
              </a:rPr>
              <a:t>Hosted by PAL's U65 Marketing Team</a:t>
            </a:r>
          </a:p>
          <a:p>
            <a:pPr algn="ctr"/>
            <a:r>
              <a:rPr lang="en-US" sz="1600" dirty="0">
                <a:solidFill>
                  <a:prstClr val="white"/>
                </a:solidFill>
                <a:latin typeface="Century Gothic" panose="020B0502020202020204" pitchFamily="34" charset="0"/>
              </a:rPr>
              <a:t>Jeffrey Urbano</a:t>
            </a:r>
          </a:p>
          <a:p>
            <a:pPr algn="ctr"/>
            <a:r>
              <a:rPr lang="en-US" sz="1600" dirty="0">
                <a:solidFill>
                  <a:prstClr val="white"/>
                </a:solidFill>
                <a:latin typeface="Century Gothic" panose="020B0502020202020204" pitchFamily="34" charset="0"/>
              </a:rPr>
              <a:t>Dave Collett</a:t>
            </a:r>
          </a:p>
          <a:p>
            <a:pPr algn="ctr"/>
            <a:endParaRPr lang="en-US" sz="1600" dirty="0">
              <a:solidFill>
                <a:prstClr val="white"/>
              </a:solidFill>
              <a:latin typeface="Century Gothic" panose="020B0502020202020204" pitchFamily="34" charset="0"/>
            </a:endParaRPr>
          </a:p>
          <a:p>
            <a:pPr algn="ctr"/>
            <a:endParaRPr lang="en-US" sz="1600"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44F8388D-F8DC-4D66-3982-2D06BF2331CD}"/>
              </a:ext>
            </a:extLst>
          </p:cNvPr>
          <p:cNvSpPr txBox="1"/>
          <p:nvPr/>
        </p:nvSpPr>
        <p:spPr>
          <a:xfrm>
            <a:off x="382115" y="6482181"/>
            <a:ext cx="1180988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rgbClr val="E7E6E6">
                    <a:lumMod val="25000"/>
                  </a:srgbClr>
                </a:solidFill>
                <a:latin typeface="Century Gothic" panose="020B0502020202020204" pitchFamily="34" charset="0"/>
              </a:rPr>
              <a:t>Confidential and proprietary; redistribution, recording or copying is prohibited without written consent from Philadelphia American Life Insurance Co.</a:t>
            </a:r>
          </a:p>
          <a:p>
            <a:pPr algn="ctr"/>
            <a:r>
              <a:rPr lang="en-US" sz="800" dirty="0">
                <a:solidFill>
                  <a:srgbClr val="E7E6E6">
                    <a:lumMod val="25000"/>
                  </a:srgbClr>
                </a:solidFill>
                <a:latin typeface="Century Gothic" panose="020B0502020202020204" pitchFamily="34" charset="0"/>
              </a:rPr>
              <a:t>Copyright © 2024 by Philadelphia American Life Insurance Company. All rights reserved.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508" y="260412"/>
            <a:ext cx="8907838" cy="1266406"/>
          </a:xfrm>
          <a:prstGeom prst="rect">
            <a:avLst/>
          </a:prstGeom>
        </p:spPr>
      </p:pic>
    </p:spTree>
    <p:extLst>
      <p:ext uri="{BB962C8B-B14F-4D97-AF65-F5344CB8AC3E}">
        <p14:creationId xmlns:p14="http://schemas.microsoft.com/office/powerpoint/2010/main" val="280248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176761" y="3573675"/>
            <a:ext cx="6739468" cy="2772228"/>
          </a:xfrm>
          <a:prstGeom prst="round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1"/>
          <p:cNvSpPr txBox="1"/>
          <p:nvPr/>
        </p:nvSpPr>
        <p:spPr>
          <a:xfrm>
            <a:off x="6697250" y="735074"/>
            <a:ext cx="5218979" cy="2263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5500" hangingPunct="0">
              <a:lnSpc>
                <a:spcPct val="90000"/>
              </a:lnSpc>
            </a:pPr>
            <a:endParaRPr lang="en-US" sz="1000" dirty="0">
              <a:solidFill>
                <a:srgbClr val="000000"/>
              </a:solidFill>
              <a:sym typeface="Montserrat-Regular"/>
            </a:endParaRPr>
          </a:p>
          <a:p>
            <a:pPr defTabSz="825500" hangingPunct="0">
              <a:lnSpc>
                <a:spcPct val="90000"/>
              </a:lnSpc>
            </a:pPr>
            <a:r>
              <a:rPr lang="en-US" b="1" dirty="0">
                <a:solidFill>
                  <a:srgbClr val="0080D1"/>
                </a:solidFill>
                <a:sym typeface="Montserrat-Regular"/>
              </a:rPr>
              <a:t>New Era’s Risk Assessment Is Equivalent to an A (Very Strong) Rating</a:t>
            </a:r>
          </a:p>
          <a:p>
            <a:pPr defTabSz="825500" hangingPunct="0">
              <a:lnSpc>
                <a:spcPct val="90000"/>
              </a:lnSpc>
            </a:pPr>
            <a:endParaRPr lang="en-US" sz="1000" dirty="0">
              <a:solidFill>
                <a:srgbClr val="000000"/>
              </a:solidFill>
              <a:sym typeface="Montserrat-Regular"/>
            </a:endParaRPr>
          </a:p>
          <a:p>
            <a:pPr defTabSz="825500" hangingPunct="0">
              <a:lnSpc>
                <a:spcPct val="150000"/>
              </a:lnSpc>
            </a:pPr>
            <a:r>
              <a:rPr lang="en-US" sz="1200" b="1" dirty="0">
                <a:solidFill>
                  <a:srgbClr val="000000"/>
                </a:solidFill>
                <a:sym typeface="Montserrat-Regular"/>
              </a:rPr>
              <a:t>Did you know? </a:t>
            </a:r>
            <a:r>
              <a:rPr lang="en-US" sz="1200" dirty="0">
                <a:solidFill>
                  <a:srgbClr val="000000"/>
                </a:solidFill>
                <a:sym typeface="Montserrat-Regular"/>
              </a:rPr>
              <a:t>AM Best uses their own formulas to determine financial strength of a company?  Based on their primary indicator, the Best’s Capital Adequacy Ratio (BCAR), New Era’s risk assessment has remained in the “very strong” category since 2017.  </a:t>
            </a:r>
            <a:r>
              <a:rPr lang="en-US" sz="1200" b="1" dirty="0">
                <a:solidFill>
                  <a:srgbClr val="000000"/>
                </a:solidFill>
                <a:sym typeface="Montserrat-Regular"/>
              </a:rPr>
              <a:t>The “very strong” category is equivalent to an A rating!</a:t>
            </a:r>
          </a:p>
        </p:txBody>
      </p:sp>
      <p:sp>
        <p:nvSpPr>
          <p:cNvPr id="6" name="TextBox 5"/>
          <p:cNvSpPr txBox="1"/>
          <p:nvPr/>
        </p:nvSpPr>
        <p:spPr>
          <a:xfrm>
            <a:off x="6697250" y="3897960"/>
            <a:ext cx="5030196" cy="2123658"/>
          </a:xfrm>
          <a:prstGeom prst="rect">
            <a:avLst/>
          </a:prstGeom>
          <a:noFill/>
        </p:spPr>
        <p:txBody>
          <a:bodyPr wrap="square" rtlCol="0">
            <a:spAutoFit/>
          </a:bodyPr>
          <a:lstStyle/>
          <a:p>
            <a:pPr>
              <a:lnSpc>
                <a:spcPct val="150000"/>
              </a:lnSpc>
            </a:pPr>
            <a:r>
              <a:rPr lang="en-US" sz="1100" i="1" dirty="0">
                <a:solidFill>
                  <a:srgbClr val="000000"/>
                </a:solidFill>
              </a:rPr>
              <a:t>“New Era Group’s consumer-focus has proven to be an effective strategy for the Group. The ratings reflect New Era Group’s balance sheet strength, which AM Best assesses as strong ... supported by its very strong level of risk-adjusted capitalization. The Group’s capital and surplus continued to increase in 2021 … with primary drivers being an increase in net income and unrealized gains. The Group has no financial operating leverage, low reinsurance and no surplus notes.”</a:t>
            </a:r>
          </a:p>
          <a:p>
            <a:pPr>
              <a:lnSpc>
                <a:spcPct val="150000"/>
              </a:lnSpc>
            </a:pPr>
            <a:r>
              <a:rPr lang="en-US" sz="1100" i="1" dirty="0">
                <a:solidFill>
                  <a:srgbClr val="000000"/>
                </a:solidFill>
              </a:rPr>
              <a:t>-A.M. Best Company, Inc.</a:t>
            </a:r>
          </a:p>
        </p:txBody>
      </p:sp>
      <p:sp>
        <p:nvSpPr>
          <p:cNvPr id="8" name="Rounded Rectangle 7"/>
          <p:cNvSpPr/>
          <p:nvPr/>
        </p:nvSpPr>
        <p:spPr>
          <a:xfrm>
            <a:off x="207359" y="159657"/>
            <a:ext cx="6193441" cy="6545943"/>
          </a:xfrm>
          <a:prstGeom prst="roundRect">
            <a:avLst/>
          </a:prstGeom>
          <a:solidFill>
            <a:srgbClr val="0080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735455" y="904379"/>
            <a:ext cx="5198533" cy="3339376"/>
          </a:xfrm>
          <a:prstGeom prst="rect">
            <a:avLst/>
          </a:prstGeom>
          <a:noFill/>
        </p:spPr>
        <p:txBody>
          <a:bodyPr wrap="square" rtlCol="0">
            <a:spAutoFit/>
          </a:bodyPr>
          <a:lstStyle/>
          <a:p>
            <a:pPr algn="ctr"/>
            <a:r>
              <a:rPr lang="en-US" sz="11500" b="1" dirty="0">
                <a:solidFill>
                  <a:prstClr val="white"/>
                </a:solidFill>
                <a:latin typeface="Orpheus Pro" panose="02000000000000000000" pitchFamily="50" charset="0"/>
              </a:rPr>
              <a:t>A-</a:t>
            </a:r>
          </a:p>
          <a:p>
            <a:pPr algn="ctr"/>
            <a:r>
              <a:rPr lang="en-US" sz="9600" b="1" dirty="0">
                <a:solidFill>
                  <a:prstClr val="white"/>
                </a:solidFill>
                <a:latin typeface="Orpheus Pro" panose="02000000000000000000" pitchFamily="50" charset="0"/>
              </a:rPr>
              <a:t>Excellent</a:t>
            </a:r>
          </a:p>
        </p:txBody>
      </p:sp>
      <p:sp>
        <p:nvSpPr>
          <p:cNvPr id="10" name="TextBox 9"/>
          <p:cNvSpPr txBox="1"/>
          <p:nvPr/>
        </p:nvSpPr>
        <p:spPr>
          <a:xfrm>
            <a:off x="829732" y="4959789"/>
            <a:ext cx="5009980" cy="1200329"/>
          </a:xfrm>
          <a:prstGeom prst="rect">
            <a:avLst/>
          </a:prstGeom>
          <a:noFill/>
        </p:spPr>
        <p:txBody>
          <a:bodyPr wrap="square" rtlCol="0">
            <a:spAutoFit/>
          </a:bodyPr>
          <a:lstStyle/>
          <a:p>
            <a:pPr algn="ctr"/>
            <a:r>
              <a:rPr lang="en-US" sz="2400" dirty="0">
                <a:solidFill>
                  <a:prstClr val="white"/>
                </a:solidFill>
                <a:sym typeface="Montserrat-Regular"/>
              </a:rPr>
              <a:t>AM Best Rating</a:t>
            </a:r>
          </a:p>
          <a:p>
            <a:pPr algn="ctr"/>
            <a:r>
              <a:rPr lang="en-US" sz="2400" dirty="0">
                <a:solidFill>
                  <a:prstClr val="white"/>
                </a:solidFill>
                <a:sym typeface="Montserrat-Regular"/>
              </a:rPr>
              <a:t>for New Era Life Insurance Companies</a:t>
            </a:r>
          </a:p>
        </p:txBody>
      </p:sp>
    </p:spTree>
    <p:extLst>
      <p:ext uri="{BB962C8B-B14F-4D97-AF65-F5344CB8AC3E}">
        <p14:creationId xmlns:p14="http://schemas.microsoft.com/office/powerpoint/2010/main" val="1517230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03" y="348343"/>
            <a:ext cx="5933509" cy="5534058"/>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014" y="209005"/>
            <a:ext cx="5740169" cy="4646804"/>
          </a:xfrm>
          <a:prstGeom prst="rect">
            <a:avLst/>
          </a:prstGeom>
        </p:spPr>
      </p:pic>
    </p:spTree>
    <p:extLst>
      <p:ext uri="{BB962C8B-B14F-4D97-AF65-F5344CB8AC3E}">
        <p14:creationId xmlns:p14="http://schemas.microsoft.com/office/powerpoint/2010/main" val="191996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40" y="839772"/>
            <a:ext cx="5582429" cy="876422"/>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27" y="1716194"/>
            <a:ext cx="5906324" cy="1733792"/>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788" y="839772"/>
            <a:ext cx="5925377" cy="4896533"/>
          </a:xfrm>
          <a:prstGeom prst="rect">
            <a:avLst/>
          </a:prstGeom>
        </p:spPr>
      </p:pic>
      <p:sp>
        <p:nvSpPr>
          <p:cNvPr id="7" name="TextBox 6"/>
          <p:cNvSpPr txBox="1"/>
          <p:nvPr/>
        </p:nvSpPr>
        <p:spPr>
          <a:xfrm>
            <a:off x="1134845" y="3594777"/>
            <a:ext cx="4064688" cy="1231106"/>
          </a:xfrm>
          <a:prstGeom prst="rect">
            <a:avLst/>
          </a:prstGeom>
          <a:noFill/>
        </p:spPr>
        <p:txBody>
          <a:bodyPr wrap="square" rtlCol="0">
            <a:spAutoFit/>
          </a:bodyPr>
          <a:lstStyle/>
          <a:p>
            <a:pPr algn="ctr"/>
            <a:r>
              <a:rPr lang="en-US" sz="2800" dirty="0"/>
              <a:t>1 Member = $5,000,000</a:t>
            </a:r>
          </a:p>
          <a:p>
            <a:pPr algn="ctr"/>
            <a:r>
              <a:rPr lang="en-US" sz="2800" dirty="0"/>
              <a:t>5 Members = $5,000,000</a:t>
            </a:r>
          </a:p>
          <a:p>
            <a:endParaRPr lang="en-US" dirty="0"/>
          </a:p>
        </p:txBody>
      </p:sp>
      <p:sp>
        <p:nvSpPr>
          <p:cNvPr id="8" name="TextBox 7"/>
          <p:cNvSpPr txBox="1"/>
          <p:nvPr/>
        </p:nvSpPr>
        <p:spPr>
          <a:xfrm>
            <a:off x="8340673" y="5736305"/>
            <a:ext cx="2550427" cy="800219"/>
          </a:xfrm>
          <a:prstGeom prst="rect">
            <a:avLst/>
          </a:prstGeom>
          <a:noFill/>
        </p:spPr>
        <p:txBody>
          <a:bodyPr wrap="square" rtlCol="0">
            <a:spAutoFit/>
          </a:bodyPr>
          <a:lstStyle/>
          <a:p>
            <a:pPr algn="ctr"/>
            <a:r>
              <a:rPr lang="en-US" sz="2800" dirty="0"/>
              <a:t>Per Member</a:t>
            </a:r>
          </a:p>
          <a:p>
            <a:endParaRPr lang="en-US" dirty="0"/>
          </a:p>
        </p:txBody>
      </p:sp>
    </p:spTree>
    <p:extLst>
      <p:ext uri="{BB962C8B-B14F-4D97-AF65-F5344CB8AC3E}">
        <p14:creationId xmlns:p14="http://schemas.microsoft.com/office/powerpoint/2010/main" val="228070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07245" y="5615353"/>
            <a:ext cx="1891611" cy="369332"/>
          </a:xfrm>
          <a:prstGeom prst="rect">
            <a:avLst/>
          </a:prstGeom>
          <a:noFill/>
        </p:spPr>
        <p:txBody>
          <a:bodyPr wrap="square" rtlCol="0">
            <a:spAutoFit/>
          </a:bodyPr>
          <a:lstStyle/>
          <a:p>
            <a:r>
              <a:rPr lang="en-US" dirty="0"/>
              <a:t>$78.97 Per Month</a:t>
            </a:r>
          </a:p>
        </p:txBody>
      </p:sp>
      <p:sp>
        <p:nvSpPr>
          <p:cNvPr id="13" name="TextBox 12"/>
          <p:cNvSpPr txBox="1"/>
          <p:nvPr/>
        </p:nvSpPr>
        <p:spPr>
          <a:xfrm>
            <a:off x="777836" y="3178763"/>
            <a:ext cx="2550427" cy="2585323"/>
          </a:xfrm>
          <a:prstGeom prst="rect">
            <a:avLst/>
          </a:prstGeom>
          <a:noFill/>
        </p:spPr>
        <p:txBody>
          <a:bodyPr wrap="square" rtlCol="0">
            <a:spAutoFit/>
          </a:bodyPr>
          <a:lstStyle/>
          <a:p>
            <a:pPr algn="ctr"/>
            <a:r>
              <a:rPr lang="en-US" sz="1200" dirty="0"/>
              <a:t>$250,000 Calendar Year Max</a:t>
            </a:r>
          </a:p>
          <a:p>
            <a:pPr algn="ctr"/>
            <a:r>
              <a:rPr lang="en-US" sz="1200" u="sng" dirty="0"/>
              <a:t>1 Unit</a:t>
            </a:r>
            <a:br>
              <a:rPr lang="en-US" sz="1200" dirty="0"/>
            </a:br>
            <a:r>
              <a:rPr lang="en-US" sz="1200" dirty="0"/>
              <a:t>$2,500 Calendar Year Deductible</a:t>
            </a:r>
          </a:p>
          <a:p>
            <a:pPr algn="ctr"/>
            <a:endParaRPr lang="en-US" sz="1200" dirty="0"/>
          </a:p>
          <a:p>
            <a:pPr algn="ctr"/>
            <a:r>
              <a:rPr lang="en-US" sz="1200" dirty="0"/>
              <a:t>Notable Benefits:</a:t>
            </a:r>
          </a:p>
          <a:p>
            <a:pPr algn="ctr"/>
            <a:r>
              <a:rPr lang="en-US" sz="1200" dirty="0"/>
              <a:t>Physician’s Benefit $80 per day</a:t>
            </a:r>
          </a:p>
          <a:p>
            <a:pPr algn="ctr"/>
            <a:r>
              <a:rPr lang="en-US" sz="1200" dirty="0"/>
              <a:t>Urgent Care $150 per day</a:t>
            </a:r>
          </a:p>
          <a:p>
            <a:pPr algn="ctr"/>
            <a:r>
              <a:rPr lang="en-US" sz="1200" dirty="0"/>
              <a:t>Generic Prescription $5 per</a:t>
            </a:r>
            <a:br>
              <a:rPr lang="en-US" sz="1200" dirty="0"/>
            </a:br>
            <a:r>
              <a:rPr lang="en-US" sz="1200" dirty="0"/>
              <a:t>Brand Name Prescription $10 per day</a:t>
            </a:r>
          </a:p>
          <a:p>
            <a:pPr algn="ctr"/>
            <a:r>
              <a:rPr lang="en-US" sz="1200" dirty="0"/>
              <a:t>Hospital Confinement $3,000 per day</a:t>
            </a:r>
            <a:br>
              <a:rPr lang="en-US" sz="1200" dirty="0"/>
            </a:br>
            <a:r>
              <a:rPr lang="en-US" sz="1200" dirty="0"/>
              <a:t>Preventive Services $125 per year</a:t>
            </a:r>
          </a:p>
          <a:p>
            <a:pPr algn="ctr"/>
            <a:r>
              <a:rPr lang="en-US" sz="1200" dirty="0"/>
              <a:t>Unlimited Telehealth </a:t>
            </a:r>
            <a:r>
              <a:rPr lang="en-US" sz="1200" u="sng" dirty="0"/>
              <a:t>FREE</a:t>
            </a:r>
          </a:p>
          <a:p>
            <a:endParaRPr lang="en-US" dirty="0"/>
          </a:p>
        </p:txBody>
      </p:sp>
      <p:pic>
        <p:nvPicPr>
          <p:cNvPr id="14" name="Picture 13"/>
          <p:cNvPicPr>
            <a:picLocks noChangeAspect="1"/>
          </p:cNvPicPr>
          <p:nvPr/>
        </p:nvPicPr>
        <p:blipFill>
          <a:blip r:embed="rId2"/>
          <a:stretch>
            <a:fillRect/>
          </a:stretch>
        </p:blipFill>
        <p:spPr>
          <a:xfrm>
            <a:off x="532404" y="520295"/>
            <a:ext cx="3041290" cy="2512506"/>
          </a:xfrm>
          <a:prstGeom prst="rect">
            <a:avLst/>
          </a:prstGeom>
        </p:spPr>
      </p:pic>
      <p:sp>
        <p:nvSpPr>
          <p:cNvPr id="15" name="Oval 14"/>
          <p:cNvSpPr/>
          <p:nvPr/>
        </p:nvSpPr>
        <p:spPr>
          <a:xfrm>
            <a:off x="1804450" y="705402"/>
            <a:ext cx="347159" cy="330926"/>
          </a:xfrm>
          <a:prstGeom prst="ellipse">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821868" y="1215585"/>
            <a:ext cx="823031" cy="810838"/>
          </a:xfrm>
          <a:prstGeom prst="rect">
            <a:avLst/>
          </a:prstGeom>
        </p:spPr>
      </p:pic>
      <p:pic>
        <p:nvPicPr>
          <p:cNvPr id="17" name="Picture 16"/>
          <p:cNvPicPr>
            <a:picLocks noChangeAspect="1"/>
          </p:cNvPicPr>
          <p:nvPr/>
        </p:nvPicPr>
        <p:blipFill>
          <a:blip r:embed="rId3"/>
          <a:stretch>
            <a:fillRect/>
          </a:stretch>
        </p:blipFill>
        <p:spPr>
          <a:xfrm>
            <a:off x="1546244" y="2179546"/>
            <a:ext cx="823031" cy="810838"/>
          </a:xfrm>
          <a:prstGeom prst="rect">
            <a:avLst/>
          </a:prstGeom>
        </p:spPr>
      </p:pic>
      <p:sp>
        <p:nvSpPr>
          <p:cNvPr id="18" name="TextBox 17"/>
          <p:cNvSpPr txBox="1"/>
          <p:nvPr/>
        </p:nvSpPr>
        <p:spPr>
          <a:xfrm>
            <a:off x="5404925" y="5615353"/>
            <a:ext cx="2023486" cy="369332"/>
          </a:xfrm>
          <a:prstGeom prst="rect">
            <a:avLst/>
          </a:prstGeom>
          <a:noFill/>
        </p:spPr>
        <p:txBody>
          <a:bodyPr wrap="square" rtlCol="0">
            <a:spAutoFit/>
          </a:bodyPr>
          <a:lstStyle/>
          <a:p>
            <a:r>
              <a:rPr lang="en-US" dirty="0"/>
              <a:t>$130.07 Per Month</a:t>
            </a:r>
          </a:p>
        </p:txBody>
      </p:sp>
      <p:pic>
        <p:nvPicPr>
          <p:cNvPr id="19" name="Picture 18"/>
          <p:cNvPicPr>
            <a:picLocks noChangeAspect="1"/>
          </p:cNvPicPr>
          <p:nvPr/>
        </p:nvPicPr>
        <p:blipFill>
          <a:blip r:embed="rId4"/>
          <a:stretch>
            <a:fillRect/>
          </a:stretch>
        </p:blipFill>
        <p:spPr>
          <a:xfrm>
            <a:off x="4653293" y="520295"/>
            <a:ext cx="3042168" cy="2517866"/>
          </a:xfrm>
          <a:prstGeom prst="rect">
            <a:avLst/>
          </a:prstGeom>
        </p:spPr>
      </p:pic>
      <p:sp>
        <p:nvSpPr>
          <p:cNvPr id="20" name="Oval 19"/>
          <p:cNvSpPr/>
          <p:nvPr/>
        </p:nvSpPr>
        <p:spPr>
          <a:xfrm>
            <a:off x="6429129" y="718106"/>
            <a:ext cx="347159" cy="321850"/>
          </a:xfrm>
          <a:prstGeom prst="ellipse">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5504747" y="1206876"/>
            <a:ext cx="823031" cy="810838"/>
          </a:xfrm>
          <a:prstGeom prst="rect">
            <a:avLst/>
          </a:prstGeom>
        </p:spPr>
      </p:pic>
      <p:pic>
        <p:nvPicPr>
          <p:cNvPr id="22" name="Picture 21"/>
          <p:cNvPicPr>
            <a:picLocks noChangeAspect="1"/>
          </p:cNvPicPr>
          <p:nvPr/>
        </p:nvPicPr>
        <p:blipFill>
          <a:blip r:embed="rId3"/>
          <a:stretch>
            <a:fillRect/>
          </a:stretch>
        </p:blipFill>
        <p:spPr>
          <a:xfrm>
            <a:off x="5661044" y="2188255"/>
            <a:ext cx="823031" cy="810838"/>
          </a:xfrm>
          <a:prstGeom prst="rect">
            <a:avLst/>
          </a:prstGeom>
        </p:spPr>
      </p:pic>
      <p:sp>
        <p:nvSpPr>
          <p:cNvPr id="23" name="TextBox 22"/>
          <p:cNvSpPr txBox="1"/>
          <p:nvPr/>
        </p:nvSpPr>
        <p:spPr>
          <a:xfrm>
            <a:off x="4971506" y="3178763"/>
            <a:ext cx="2550427" cy="2769989"/>
          </a:xfrm>
          <a:prstGeom prst="rect">
            <a:avLst/>
          </a:prstGeom>
          <a:noFill/>
        </p:spPr>
        <p:txBody>
          <a:bodyPr wrap="square" rtlCol="0">
            <a:spAutoFit/>
          </a:bodyPr>
          <a:lstStyle/>
          <a:p>
            <a:pPr algn="ctr"/>
            <a:r>
              <a:rPr lang="en-US" sz="1200" dirty="0"/>
              <a:t>$250,000 Calendar Year Max</a:t>
            </a:r>
          </a:p>
          <a:p>
            <a:pPr algn="ctr"/>
            <a:r>
              <a:rPr lang="en-US" sz="1200" u="sng" dirty="0"/>
              <a:t>2 Units</a:t>
            </a:r>
            <a:br>
              <a:rPr lang="en-US" sz="1200" dirty="0"/>
            </a:br>
            <a:r>
              <a:rPr lang="en-US" sz="1200" u="sng" dirty="0"/>
              <a:t>$5,000 Calendar Year Deductible</a:t>
            </a:r>
          </a:p>
          <a:p>
            <a:pPr algn="ctr"/>
            <a:endParaRPr lang="en-US" sz="1200" dirty="0"/>
          </a:p>
          <a:p>
            <a:pPr algn="ctr"/>
            <a:r>
              <a:rPr lang="en-US" sz="1200" dirty="0"/>
              <a:t>Notable Benefits:</a:t>
            </a:r>
          </a:p>
          <a:p>
            <a:pPr algn="ctr"/>
            <a:r>
              <a:rPr lang="en-US" sz="1200" dirty="0"/>
              <a:t>Physician’s Benefit $120 per day</a:t>
            </a:r>
          </a:p>
          <a:p>
            <a:pPr algn="ctr"/>
            <a:r>
              <a:rPr lang="en-US" sz="1200" dirty="0"/>
              <a:t>Urgent Care $200 per day</a:t>
            </a:r>
          </a:p>
          <a:p>
            <a:pPr algn="ctr"/>
            <a:r>
              <a:rPr lang="en-US" sz="1200" dirty="0"/>
              <a:t>Generic Prescription $10 per</a:t>
            </a:r>
            <a:br>
              <a:rPr lang="en-US" sz="1200" dirty="0"/>
            </a:br>
            <a:r>
              <a:rPr lang="en-US" sz="1200" dirty="0"/>
              <a:t>Brand Name Prescription $20 per day</a:t>
            </a:r>
          </a:p>
          <a:p>
            <a:pPr algn="ctr"/>
            <a:r>
              <a:rPr lang="en-US" sz="1200" dirty="0"/>
              <a:t>Hospital Confinement $6,000 per day</a:t>
            </a:r>
            <a:br>
              <a:rPr lang="en-US" sz="1200" dirty="0"/>
            </a:br>
            <a:r>
              <a:rPr lang="en-US" sz="1200" dirty="0"/>
              <a:t>Preventive Services $125 per year</a:t>
            </a:r>
            <a:br>
              <a:rPr lang="en-US" sz="1200" dirty="0"/>
            </a:br>
            <a:r>
              <a:rPr lang="en-US" sz="1200" dirty="0"/>
              <a:t>Unlimited Telehealth </a:t>
            </a:r>
            <a:r>
              <a:rPr lang="en-US" sz="1200" u="sng" dirty="0"/>
              <a:t>FREE</a:t>
            </a:r>
          </a:p>
          <a:p>
            <a:pPr algn="ctr"/>
            <a:endParaRPr lang="en-US" sz="1200" dirty="0"/>
          </a:p>
          <a:p>
            <a:endParaRPr lang="en-US" dirty="0"/>
          </a:p>
        </p:txBody>
      </p:sp>
      <p:sp>
        <p:nvSpPr>
          <p:cNvPr id="24" name="TextBox 23"/>
          <p:cNvSpPr txBox="1"/>
          <p:nvPr/>
        </p:nvSpPr>
        <p:spPr>
          <a:xfrm>
            <a:off x="9467706" y="5615353"/>
            <a:ext cx="2088568" cy="369332"/>
          </a:xfrm>
          <a:prstGeom prst="rect">
            <a:avLst/>
          </a:prstGeom>
          <a:noFill/>
        </p:spPr>
        <p:txBody>
          <a:bodyPr wrap="square" rtlCol="0">
            <a:spAutoFit/>
          </a:bodyPr>
          <a:lstStyle/>
          <a:p>
            <a:r>
              <a:rPr lang="en-US" dirty="0"/>
              <a:t>$358.94 Per Month</a:t>
            </a:r>
          </a:p>
        </p:txBody>
      </p:sp>
      <p:pic>
        <p:nvPicPr>
          <p:cNvPr id="25" name="Picture 24"/>
          <p:cNvPicPr>
            <a:picLocks noChangeAspect="1"/>
          </p:cNvPicPr>
          <p:nvPr/>
        </p:nvPicPr>
        <p:blipFill>
          <a:blip r:embed="rId4"/>
          <a:stretch>
            <a:fillRect/>
          </a:stretch>
        </p:blipFill>
        <p:spPr>
          <a:xfrm>
            <a:off x="8611339" y="472518"/>
            <a:ext cx="3042168" cy="2517866"/>
          </a:xfrm>
          <a:prstGeom prst="rect">
            <a:avLst/>
          </a:prstGeom>
        </p:spPr>
      </p:pic>
      <p:sp>
        <p:nvSpPr>
          <p:cNvPr id="26" name="TextBox 25"/>
          <p:cNvSpPr txBox="1"/>
          <p:nvPr/>
        </p:nvSpPr>
        <p:spPr>
          <a:xfrm>
            <a:off x="8857209" y="3178763"/>
            <a:ext cx="2550427" cy="2769989"/>
          </a:xfrm>
          <a:prstGeom prst="rect">
            <a:avLst/>
          </a:prstGeom>
          <a:noFill/>
        </p:spPr>
        <p:txBody>
          <a:bodyPr wrap="square" rtlCol="0">
            <a:spAutoFit/>
          </a:bodyPr>
          <a:lstStyle/>
          <a:p>
            <a:pPr algn="ctr"/>
            <a:r>
              <a:rPr lang="en-US" sz="1200" u="sng" dirty="0"/>
              <a:t>$1,000,000 Calendar Year Max</a:t>
            </a:r>
          </a:p>
          <a:p>
            <a:pPr algn="ctr"/>
            <a:r>
              <a:rPr lang="en-US" sz="1200" u="sng" dirty="0"/>
              <a:t>3 Units</a:t>
            </a:r>
            <a:br>
              <a:rPr lang="en-US" sz="1200" dirty="0"/>
            </a:br>
            <a:r>
              <a:rPr lang="en-US" sz="1200" u="sng" dirty="0"/>
              <a:t>$1,000 Calendar Year Deductible</a:t>
            </a:r>
          </a:p>
          <a:p>
            <a:pPr algn="ctr"/>
            <a:endParaRPr lang="en-US" sz="1200" dirty="0"/>
          </a:p>
          <a:p>
            <a:pPr algn="ctr"/>
            <a:r>
              <a:rPr lang="en-US" sz="1200" dirty="0"/>
              <a:t>Notable Benefits:</a:t>
            </a:r>
          </a:p>
          <a:p>
            <a:pPr algn="ctr"/>
            <a:r>
              <a:rPr lang="en-US" sz="1200" dirty="0"/>
              <a:t>Physician’s Benefit $160 per day</a:t>
            </a:r>
          </a:p>
          <a:p>
            <a:pPr algn="ctr"/>
            <a:r>
              <a:rPr lang="en-US" sz="1200" dirty="0"/>
              <a:t>Urgent Care $250 per day</a:t>
            </a:r>
          </a:p>
          <a:p>
            <a:pPr algn="ctr"/>
            <a:r>
              <a:rPr lang="en-US" sz="1200" dirty="0"/>
              <a:t>Generic Prescription $15 per</a:t>
            </a:r>
            <a:br>
              <a:rPr lang="en-US" sz="1200" dirty="0"/>
            </a:br>
            <a:r>
              <a:rPr lang="en-US" sz="1200" dirty="0"/>
              <a:t>Brand Name Prescription $30 per day</a:t>
            </a:r>
          </a:p>
          <a:p>
            <a:pPr algn="ctr"/>
            <a:r>
              <a:rPr lang="en-US" sz="1200" dirty="0"/>
              <a:t>Hospital Confinement $9,000 per day</a:t>
            </a:r>
            <a:br>
              <a:rPr lang="en-US" sz="1200" dirty="0"/>
            </a:br>
            <a:r>
              <a:rPr lang="en-US" sz="1200" dirty="0"/>
              <a:t>Preventive Services $125 per year</a:t>
            </a:r>
            <a:br>
              <a:rPr lang="en-US" sz="1200" dirty="0"/>
            </a:br>
            <a:r>
              <a:rPr lang="en-US" sz="1200" dirty="0"/>
              <a:t>Unlimited Telehealth </a:t>
            </a:r>
            <a:r>
              <a:rPr lang="en-US" sz="1200" u="sng" dirty="0"/>
              <a:t>FREE</a:t>
            </a:r>
          </a:p>
          <a:p>
            <a:pPr algn="ctr"/>
            <a:endParaRPr lang="en-US" sz="1200" dirty="0"/>
          </a:p>
          <a:p>
            <a:endParaRPr lang="en-US" dirty="0"/>
          </a:p>
        </p:txBody>
      </p:sp>
      <p:sp>
        <p:nvSpPr>
          <p:cNvPr id="27" name="Oval 26"/>
          <p:cNvSpPr/>
          <p:nvPr/>
        </p:nvSpPr>
        <p:spPr>
          <a:xfrm>
            <a:off x="10874856" y="661857"/>
            <a:ext cx="347159" cy="321850"/>
          </a:xfrm>
          <a:prstGeom prst="ellipse">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639734" y="1401740"/>
            <a:ext cx="347159" cy="321850"/>
          </a:xfrm>
          <a:prstGeom prst="ellipse">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a:stretch>
            <a:fillRect/>
          </a:stretch>
        </p:blipFill>
        <p:spPr>
          <a:xfrm>
            <a:off x="10619441" y="2138008"/>
            <a:ext cx="823031" cy="798645"/>
          </a:xfrm>
          <a:prstGeom prst="rect">
            <a:avLst/>
          </a:prstGeom>
        </p:spPr>
      </p:pic>
    </p:spTree>
    <p:extLst>
      <p:ext uri="{BB962C8B-B14F-4D97-AF65-F5344CB8AC3E}">
        <p14:creationId xmlns:p14="http://schemas.microsoft.com/office/powerpoint/2010/main" val="1916601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393" y="94306"/>
            <a:ext cx="5744377" cy="6763694"/>
          </a:xfrm>
          <a:prstGeom prst="rect">
            <a:avLst/>
          </a:prstGeom>
        </p:spPr>
      </p:pic>
      <p:sp>
        <p:nvSpPr>
          <p:cNvPr id="6" name="Rectangle 5"/>
          <p:cNvSpPr/>
          <p:nvPr/>
        </p:nvSpPr>
        <p:spPr>
          <a:xfrm>
            <a:off x="8017596" y="236564"/>
            <a:ext cx="740230" cy="6479177"/>
          </a:xfrm>
          <a:prstGeom prst="rect">
            <a:avLst/>
          </a:prstGeom>
          <a:no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4423" y="252548"/>
            <a:ext cx="740230" cy="6479177"/>
          </a:xfrm>
          <a:prstGeom prst="rect">
            <a:avLst/>
          </a:prstGeom>
          <a:no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51249" y="252548"/>
            <a:ext cx="740230" cy="6479177"/>
          </a:xfrm>
          <a:prstGeom prst="rect">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3022" y="1027611"/>
            <a:ext cx="2550427" cy="646331"/>
          </a:xfrm>
          <a:prstGeom prst="rect">
            <a:avLst/>
          </a:prstGeom>
          <a:noFill/>
          <a:effectLst>
            <a:glow rad="139700">
              <a:schemeClr val="accent4">
                <a:satMod val="175000"/>
                <a:alpha val="40000"/>
              </a:schemeClr>
            </a:glow>
          </a:effectLst>
        </p:spPr>
        <p:txBody>
          <a:bodyPr wrap="square" rtlCol="0">
            <a:spAutoFit/>
          </a:bodyPr>
          <a:lstStyle/>
          <a:p>
            <a:pPr algn="ctr"/>
            <a:r>
              <a:rPr lang="en-US" sz="1200" dirty="0"/>
              <a:t>Yellow = 1 Unit</a:t>
            </a:r>
          </a:p>
          <a:p>
            <a:pPr algn="ctr"/>
            <a:r>
              <a:rPr lang="en-US" sz="1200" dirty="0"/>
              <a:t>Blue = 2 Units</a:t>
            </a:r>
          </a:p>
          <a:p>
            <a:pPr algn="ctr"/>
            <a:r>
              <a:rPr lang="en-US" sz="1200" dirty="0"/>
              <a:t>Red = 3 Units</a:t>
            </a:r>
            <a:endParaRPr lang="en-US" dirty="0"/>
          </a:p>
        </p:txBody>
      </p:sp>
      <p:sp>
        <p:nvSpPr>
          <p:cNvPr id="10" name="TextBox 9"/>
          <p:cNvSpPr txBox="1"/>
          <p:nvPr/>
        </p:nvSpPr>
        <p:spPr>
          <a:xfrm>
            <a:off x="463022" y="2438534"/>
            <a:ext cx="2550427" cy="2585323"/>
          </a:xfrm>
          <a:prstGeom prst="rect">
            <a:avLst/>
          </a:prstGeom>
          <a:noFill/>
        </p:spPr>
        <p:txBody>
          <a:bodyPr wrap="square" rtlCol="0">
            <a:spAutoFit/>
          </a:bodyPr>
          <a:lstStyle/>
          <a:p>
            <a:pPr algn="ctr"/>
            <a:r>
              <a:rPr lang="en-US" sz="1200" dirty="0"/>
              <a:t>$250,000 Calendar Year Max</a:t>
            </a:r>
          </a:p>
          <a:p>
            <a:pPr algn="ctr"/>
            <a:r>
              <a:rPr lang="en-US" sz="1200" u="sng" dirty="0"/>
              <a:t>1 Unit</a:t>
            </a:r>
            <a:br>
              <a:rPr lang="en-US" sz="1200" dirty="0"/>
            </a:br>
            <a:r>
              <a:rPr lang="en-US" sz="1200" dirty="0"/>
              <a:t>$2,500 Calendar Year Deductible</a:t>
            </a:r>
          </a:p>
          <a:p>
            <a:pPr algn="ctr"/>
            <a:endParaRPr lang="en-US" sz="1200" dirty="0"/>
          </a:p>
          <a:p>
            <a:pPr algn="ctr"/>
            <a:r>
              <a:rPr lang="en-US" sz="1200" dirty="0"/>
              <a:t>Notable Benefits:</a:t>
            </a:r>
          </a:p>
          <a:p>
            <a:pPr algn="ctr"/>
            <a:r>
              <a:rPr lang="en-US" sz="1200" dirty="0"/>
              <a:t>Physician’s Benefit $80 per day</a:t>
            </a:r>
          </a:p>
          <a:p>
            <a:pPr algn="ctr"/>
            <a:r>
              <a:rPr lang="en-US" sz="1200" dirty="0"/>
              <a:t>Urgent Care $150 per day</a:t>
            </a:r>
          </a:p>
          <a:p>
            <a:pPr algn="ctr"/>
            <a:r>
              <a:rPr lang="en-US" sz="1200" dirty="0"/>
              <a:t>Generic Prescription $5 per</a:t>
            </a:r>
            <a:br>
              <a:rPr lang="en-US" sz="1200" dirty="0"/>
            </a:br>
            <a:r>
              <a:rPr lang="en-US" sz="1200" dirty="0"/>
              <a:t>Brand Name Prescription $10 per day</a:t>
            </a:r>
          </a:p>
          <a:p>
            <a:pPr algn="ctr"/>
            <a:r>
              <a:rPr lang="en-US" sz="1200" dirty="0"/>
              <a:t>Hospital Confinement $3,000 per day</a:t>
            </a:r>
            <a:br>
              <a:rPr lang="en-US" sz="1200" dirty="0"/>
            </a:br>
            <a:r>
              <a:rPr lang="en-US" sz="1200" dirty="0"/>
              <a:t>Preventive Services $125 per year</a:t>
            </a:r>
          </a:p>
          <a:p>
            <a:pPr algn="ctr"/>
            <a:r>
              <a:rPr lang="en-US" sz="1200" dirty="0"/>
              <a:t>Unlimited Telehealth </a:t>
            </a:r>
            <a:r>
              <a:rPr lang="en-US" sz="1200" u="sng" dirty="0"/>
              <a:t>FREE</a:t>
            </a:r>
          </a:p>
          <a:p>
            <a:endParaRPr lang="en-US" dirty="0"/>
          </a:p>
        </p:txBody>
      </p:sp>
      <p:sp>
        <p:nvSpPr>
          <p:cNvPr id="11" name="TextBox 10"/>
          <p:cNvSpPr txBox="1"/>
          <p:nvPr/>
        </p:nvSpPr>
        <p:spPr>
          <a:xfrm>
            <a:off x="9249095" y="2438534"/>
            <a:ext cx="2550427" cy="2769989"/>
          </a:xfrm>
          <a:prstGeom prst="rect">
            <a:avLst/>
          </a:prstGeom>
          <a:noFill/>
        </p:spPr>
        <p:txBody>
          <a:bodyPr wrap="square" rtlCol="0">
            <a:spAutoFit/>
          </a:bodyPr>
          <a:lstStyle/>
          <a:p>
            <a:pPr algn="ctr"/>
            <a:r>
              <a:rPr lang="en-US" sz="1200" u="sng" dirty="0"/>
              <a:t>$1,000,000 Calendar Year Max</a:t>
            </a:r>
          </a:p>
          <a:p>
            <a:pPr algn="ctr"/>
            <a:r>
              <a:rPr lang="en-US" sz="1200" u="sng" dirty="0"/>
              <a:t>3 Units</a:t>
            </a:r>
            <a:br>
              <a:rPr lang="en-US" sz="1200" dirty="0"/>
            </a:br>
            <a:r>
              <a:rPr lang="en-US" sz="1200" u="sng" dirty="0"/>
              <a:t>$1,000 Calendar Year Deductible</a:t>
            </a:r>
          </a:p>
          <a:p>
            <a:pPr algn="ctr"/>
            <a:endParaRPr lang="en-US" sz="1200" dirty="0"/>
          </a:p>
          <a:p>
            <a:pPr algn="ctr"/>
            <a:r>
              <a:rPr lang="en-US" sz="1200" dirty="0"/>
              <a:t>Notable Benefits:</a:t>
            </a:r>
          </a:p>
          <a:p>
            <a:pPr algn="ctr"/>
            <a:r>
              <a:rPr lang="en-US" sz="1200" dirty="0"/>
              <a:t>Physician’s Benefit $160 per day</a:t>
            </a:r>
          </a:p>
          <a:p>
            <a:pPr algn="ctr"/>
            <a:r>
              <a:rPr lang="en-US" sz="1200" dirty="0"/>
              <a:t>Urgent Care $250 per day</a:t>
            </a:r>
          </a:p>
          <a:p>
            <a:pPr algn="ctr"/>
            <a:r>
              <a:rPr lang="en-US" sz="1200" dirty="0"/>
              <a:t>Generic Prescription $15 per</a:t>
            </a:r>
            <a:br>
              <a:rPr lang="en-US" sz="1200" dirty="0"/>
            </a:br>
            <a:r>
              <a:rPr lang="en-US" sz="1200" dirty="0"/>
              <a:t>Brand Name Prescription $30 per day</a:t>
            </a:r>
          </a:p>
          <a:p>
            <a:pPr algn="ctr"/>
            <a:r>
              <a:rPr lang="en-US" sz="1200" dirty="0"/>
              <a:t>Hospital Confinement $9,000 per day</a:t>
            </a:r>
            <a:br>
              <a:rPr lang="en-US" sz="1200" dirty="0"/>
            </a:br>
            <a:r>
              <a:rPr lang="en-US" sz="1200" dirty="0"/>
              <a:t>Preventive Services $125 per year</a:t>
            </a:r>
            <a:br>
              <a:rPr lang="en-US" sz="1200" dirty="0"/>
            </a:br>
            <a:r>
              <a:rPr lang="en-US" sz="1200" dirty="0"/>
              <a:t>Unlimited Telehealth </a:t>
            </a:r>
            <a:r>
              <a:rPr lang="en-US" sz="1200" u="sng" dirty="0"/>
              <a:t>FREE</a:t>
            </a:r>
          </a:p>
          <a:p>
            <a:pPr algn="ctr"/>
            <a:endParaRPr lang="en-US" sz="1200" dirty="0"/>
          </a:p>
          <a:p>
            <a:endParaRPr lang="en-US" dirty="0"/>
          </a:p>
        </p:txBody>
      </p:sp>
    </p:spTree>
    <p:extLst>
      <p:ext uri="{BB962C8B-B14F-4D97-AF65-F5344CB8AC3E}">
        <p14:creationId xmlns:p14="http://schemas.microsoft.com/office/powerpoint/2010/main" val="280990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12" y="378190"/>
            <a:ext cx="5801535" cy="3210373"/>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96" y="3755235"/>
            <a:ext cx="5668166" cy="2848373"/>
          </a:xfrm>
          <a:prstGeom prst="rect">
            <a:avLst/>
          </a:prstGeom>
        </p:spPr>
      </p:pic>
      <p:pic>
        <p:nvPicPr>
          <p:cNvPr id="6" name="Picture 5"/>
          <p:cNvPicPr>
            <a:picLocks noChangeAspect="1"/>
          </p:cNvPicPr>
          <p:nvPr/>
        </p:nvPicPr>
        <p:blipFill>
          <a:blip r:embed="rId4"/>
          <a:stretch>
            <a:fillRect/>
          </a:stretch>
        </p:blipFill>
        <p:spPr>
          <a:xfrm>
            <a:off x="6095149" y="1627174"/>
            <a:ext cx="6096851" cy="3429479"/>
          </a:xfrm>
          <a:prstGeom prst="rect">
            <a:avLst/>
          </a:prstGeom>
        </p:spPr>
      </p:pic>
      <p:sp>
        <p:nvSpPr>
          <p:cNvPr id="7" name="Wave 6"/>
          <p:cNvSpPr/>
          <p:nvPr/>
        </p:nvSpPr>
        <p:spPr>
          <a:xfrm>
            <a:off x="8253846" y="545482"/>
            <a:ext cx="2006513" cy="914400"/>
          </a:xfrm>
          <a:prstGeom prst="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prstClr val="black"/>
                </a:solidFill>
              </a:rPr>
              <a:t>PAL Average Hospital Stay since 2011 is 3.5 days</a:t>
            </a:r>
          </a:p>
        </p:txBody>
      </p:sp>
    </p:spTree>
    <p:extLst>
      <p:ext uri="{BB962C8B-B14F-4D97-AF65-F5344CB8AC3E}">
        <p14:creationId xmlns:p14="http://schemas.microsoft.com/office/powerpoint/2010/main" val="41281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12" y="378190"/>
            <a:ext cx="5801535" cy="3210373"/>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96" y="3755235"/>
            <a:ext cx="5668166" cy="2848373"/>
          </a:xfrm>
          <a:prstGeom prst="rect">
            <a:avLst/>
          </a:prstGeom>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753" y="314596"/>
            <a:ext cx="5609127" cy="5580473"/>
          </a:xfrm>
          <a:prstGeom prst="rect">
            <a:avLst/>
          </a:prstGeom>
        </p:spPr>
      </p:pic>
      <p:sp>
        <p:nvSpPr>
          <p:cNvPr id="8" name="TextBox 7"/>
          <p:cNvSpPr txBox="1"/>
          <p:nvPr/>
        </p:nvSpPr>
        <p:spPr>
          <a:xfrm>
            <a:off x="7782102" y="5957277"/>
            <a:ext cx="2550427" cy="646331"/>
          </a:xfrm>
          <a:prstGeom prst="rect">
            <a:avLst/>
          </a:prstGeom>
          <a:noFill/>
          <a:effectLst>
            <a:glow rad="139700">
              <a:schemeClr val="accent4">
                <a:satMod val="175000"/>
                <a:alpha val="40000"/>
              </a:schemeClr>
            </a:glow>
          </a:effectLst>
        </p:spPr>
        <p:txBody>
          <a:bodyPr wrap="square" rtlCol="0">
            <a:spAutoFit/>
          </a:bodyPr>
          <a:lstStyle/>
          <a:p>
            <a:pPr algn="ctr"/>
            <a:r>
              <a:rPr lang="en-US" sz="1200" dirty="0"/>
              <a:t>Hospital Confinement Benefit is based on the number of days you have stayed in a calendar year.</a:t>
            </a:r>
            <a:endParaRPr lang="en-US" dirty="0"/>
          </a:p>
        </p:txBody>
      </p:sp>
    </p:spTree>
    <p:extLst>
      <p:ext uri="{BB962C8B-B14F-4D97-AF65-F5344CB8AC3E}">
        <p14:creationId xmlns:p14="http://schemas.microsoft.com/office/powerpoint/2010/main" val="295137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39" y="380910"/>
            <a:ext cx="3946142" cy="968920"/>
          </a:xfrm>
        </p:spPr>
        <p:txBody>
          <a:bodyPr>
            <a:normAutofit fontScale="90000"/>
          </a:bodyPr>
          <a:lstStyle/>
          <a:p>
            <a:pPr algn="ctr"/>
            <a:r>
              <a:rPr lang="en-US" sz="2800" dirty="0">
                <a:solidFill>
                  <a:srgbClr val="0059DE"/>
                </a:solidFill>
              </a:rPr>
              <a:t>Outpatient Hospital</a:t>
            </a:r>
            <a:br>
              <a:rPr lang="en-US" sz="2800" dirty="0">
                <a:solidFill>
                  <a:srgbClr val="0059DE"/>
                </a:solidFill>
              </a:rPr>
            </a:br>
            <a:r>
              <a:rPr lang="en-US" sz="2800" dirty="0">
                <a:solidFill>
                  <a:srgbClr val="0059DE"/>
                </a:solidFill>
              </a:rPr>
              <a:t> or </a:t>
            </a:r>
            <a:br>
              <a:rPr lang="en-US" sz="2800" dirty="0">
                <a:solidFill>
                  <a:srgbClr val="0059DE"/>
                </a:solidFill>
              </a:rPr>
            </a:br>
            <a:r>
              <a:rPr lang="en-US" sz="2800" dirty="0">
                <a:solidFill>
                  <a:srgbClr val="0059DE"/>
                </a:solidFill>
              </a:rPr>
              <a:t>Ambulatory Center Benefits</a:t>
            </a:r>
          </a:p>
        </p:txBody>
      </p:sp>
      <p:sp>
        <p:nvSpPr>
          <p:cNvPr id="11" name="object 3"/>
          <p:cNvSpPr txBox="1"/>
          <p:nvPr/>
        </p:nvSpPr>
        <p:spPr>
          <a:xfrm>
            <a:off x="4528931" y="6272758"/>
            <a:ext cx="7349086" cy="500137"/>
          </a:xfrm>
          <a:prstGeom prst="rect">
            <a:avLst/>
          </a:prstGeom>
        </p:spPr>
        <p:txBody>
          <a:bodyPr vert="horz" wrap="square" lIns="0" tIns="30480" rIns="0" bIns="0" rtlCol="0">
            <a:spAutoFit/>
          </a:bodyPr>
          <a:lstStyle/>
          <a:p>
            <a:pPr marL="38100">
              <a:spcBef>
                <a:spcPts val="240"/>
              </a:spcBef>
            </a:pPr>
            <a:r>
              <a:rPr sz="700" b="1" dirty="0">
                <a:solidFill>
                  <a:prstClr val="black"/>
                </a:solidFill>
                <a:latin typeface="Century Gothic"/>
                <a:cs typeface="Century Gothic"/>
              </a:rPr>
              <a:t>Benefit</a:t>
            </a:r>
            <a:r>
              <a:rPr sz="700" b="1" spc="-10" dirty="0">
                <a:solidFill>
                  <a:prstClr val="black"/>
                </a:solidFill>
                <a:latin typeface="Century Gothic"/>
                <a:cs typeface="Century Gothic"/>
              </a:rPr>
              <a:t> </a:t>
            </a:r>
            <a:r>
              <a:rPr sz="700" b="1" dirty="0">
                <a:solidFill>
                  <a:prstClr val="black"/>
                </a:solidFill>
                <a:latin typeface="Century Gothic"/>
                <a:cs typeface="Century Gothic"/>
              </a:rPr>
              <a:t>availability,</a:t>
            </a:r>
            <a:r>
              <a:rPr sz="700" b="1" spc="-5" dirty="0">
                <a:solidFill>
                  <a:prstClr val="black"/>
                </a:solidFill>
                <a:latin typeface="Century Gothic"/>
                <a:cs typeface="Century Gothic"/>
              </a:rPr>
              <a:t> </a:t>
            </a:r>
            <a:r>
              <a:rPr sz="700" b="1" dirty="0">
                <a:solidFill>
                  <a:prstClr val="black"/>
                </a:solidFill>
                <a:latin typeface="Century Gothic"/>
                <a:cs typeface="Century Gothic"/>
              </a:rPr>
              <a:t>exclusions</a:t>
            </a:r>
            <a:r>
              <a:rPr sz="700" b="1" spc="-10" dirty="0">
                <a:solidFill>
                  <a:prstClr val="black"/>
                </a:solidFill>
                <a:latin typeface="Century Gothic"/>
                <a:cs typeface="Century Gothic"/>
              </a:rPr>
              <a:t> </a:t>
            </a:r>
            <a:r>
              <a:rPr sz="700" b="1" dirty="0">
                <a:solidFill>
                  <a:prstClr val="black"/>
                </a:solidFill>
                <a:latin typeface="Century Gothic"/>
                <a:cs typeface="Century Gothic"/>
              </a:rPr>
              <a:t>and</a:t>
            </a:r>
            <a:r>
              <a:rPr sz="700" b="1" spc="-5" dirty="0">
                <a:solidFill>
                  <a:prstClr val="black"/>
                </a:solidFill>
                <a:latin typeface="Century Gothic"/>
                <a:cs typeface="Century Gothic"/>
              </a:rPr>
              <a:t> </a:t>
            </a:r>
            <a:r>
              <a:rPr sz="700" b="1" dirty="0">
                <a:solidFill>
                  <a:prstClr val="black"/>
                </a:solidFill>
                <a:latin typeface="Century Gothic"/>
                <a:cs typeface="Century Gothic"/>
              </a:rPr>
              <a:t>limitations</a:t>
            </a:r>
            <a:r>
              <a:rPr sz="700" b="1" spc="-10" dirty="0">
                <a:solidFill>
                  <a:prstClr val="black"/>
                </a:solidFill>
                <a:latin typeface="Century Gothic"/>
                <a:cs typeface="Century Gothic"/>
              </a:rPr>
              <a:t> </a:t>
            </a:r>
            <a:r>
              <a:rPr sz="700" b="1" dirty="0">
                <a:solidFill>
                  <a:prstClr val="black"/>
                </a:solidFill>
                <a:latin typeface="Century Gothic"/>
                <a:cs typeface="Century Gothic"/>
              </a:rPr>
              <a:t>may</a:t>
            </a:r>
            <a:r>
              <a:rPr sz="700" b="1" spc="-5" dirty="0">
                <a:solidFill>
                  <a:prstClr val="black"/>
                </a:solidFill>
                <a:latin typeface="Century Gothic"/>
                <a:cs typeface="Century Gothic"/>
              </a:rPr>
              <a:t> </a:t>
            </a:r>
            <a:r>
              <a:rPr sz="700" b="1" dirty="0">
                <a:solidFill>
                  <a:prstClr val="black"/>
                </a:solidFill>
                <a:latin typeface="Century Gothic"/>
                <a:cs typeface="Century Gothic"/>
              </a:rPr>
              <a:t>vary</a:t>
            </a:r>
            <a:r>
              <a:rPr sz="700" b="1" spc="-10" dirty="0">
                <a:solidFill>
                  <a:prstClr val="black"/>
                </a:solidFill>
                <a:latin typeface="Century Gothic"/>
                <a:cs typeface="Century Gothic"/>
              </a:rPr>
              <a:t> </a:t>
            </a:r>
            <a:r>
              <a:rPr sz="700" b="1" dirty="0">
                <a:solidFill>
                  <a:prstClr val="black"/>
                </a:solidFill>
                <a:latin typeface="Century Gothic"/>
                <a:cs typeface="Century Gothic"/>
              </a:rPr>
              <a:t>by</a:t>
            </a:r>
            <a:r>
              <a:rPr sz="700" b="1" spc="-5" dirty="0">
                <a:solidFill>
                  <a:prstClr val="black"/>
                </a:solidFill>
                <a:latin typeface="Century Gothic"/>
                <a:cs typeface="Century Gothic"/>
              </a:rPr>
              <a:t> </a:t>
            </a:r>
            <a:r>
              <a:rPr sz="700" b="1" dirty="0">
                <a:solidFill>
                  <a:prstClr val="black"/>
                </a:solidFill>
                <a:latin typeface="Century Gothic"/>
                <a:cs typeface="Century Gothic"/>
              </a:rPr>
              <a:t>state.</a:t>
            </a:r>
            <a:r>
              <a:rPr sz="700" b="1" spc="210" dirty="0">
                <a:solidFill>
                  <a:prstClr val="black"/>
                </a:solidFill>
                <a:latin typeface="Century Gothic"/>
                <a:cs typeface="Century Gothic"/>
              </a:rPr>
              <a:t> </a:t>
            </a:r>
            <a:r>
              <a:rPr sz="700" b="1" dirty="0">
                <a:solidFill>
                  <a:prstClr val="black"/>
                </a:solidFill>
                <a:latin typeface="Century Gothic"/>
                <a:cs typeface="Century Gothic"/>
              </a:rPr>
              <a:t>Please</a:t>
            </a:r>
            <a:r>
              <a:rPr sz="700" b="1" spc="-10" dirty="0">
                <a:solidFill>
                  <a:prstClr val="black"/>
                </a:solidFill>
                <a:latin typeface="Century Gothic"/>
                <a:cs typeface="Century Gothic"/>
              </a:rPr>
              <a:t> </a:t>
            </a:r>
            <a:r>
              <a:rPr sz="700" b="1" dirty="0">
                <a:solidFill>
                  <a:prstClr val="black"/>
                </a:solidFill>
                <a:latin typeface="Century Gothic"/>
                <a:cs typeface="Century Gothic"/>
              </a:rPr>
              <a:t>refer</a:t>
            </a:r>
            <a:r>
              <a:rPr sz="700" b="1" spc="-5" dirty="0">
                <a:solidFill>
                  <a:prstClr val="black"/>
                </a:solidFill>
                <a:latin typeface="Century Gothic"/>
                <a:cs typeface="Century Gothic"/>
              </a:rPr>
              <a:t> </a:t>
            </a:r>
            <a:r>
              <a:rPr sz="700" b="1" dirty="0">
                <a:solidFill>
                  <a:prstClr val="black"/>
                </a:solidFill>
                <a:latin typeface="Century Gothic"/>
                <a:cs typeface="Century Gothic"/>
              </a:rPr>
              <a:t>to</a:t>
            </a:r>
            <a:r>
              <a:rPr sz="700" b="1" spc="-10" dirty="0">
                <a:solidFill>
                  <a:prstClr val="black"/>
                </a:solidFill>
                <a:latin typeface="Century Gothic"/>
                <a:cs typeface="Century Gothic"/>
              </a:rPr>
              <a:t> </a:t>
            </a:r>
            <a:r>
              <a:rPr sz="700" b="1" dirty="0">
                <a:solidFill>
                  <a:prstClr val="black"/>
                </a:solidFill>
                <a:latin typeface="Century Gothic"/>
                <a:cs typeface="Century Gothic"/>
              </a:rPr>
              <a:t>the</a:t>
            </a:r>
            <a:r>
              <a:rPr sz="700" b="1" spc="-5" dirty="0">
                <a:solidFill>
                  <a:prstClr val="black"/>
                </a:solidFill>
                <a:latin typeface="Century Gothic"/>
                <a:cs typeface="Century Gothic"/>
              </a:rPr>
              <a:t> </a:t>
            </a:r>
            <a:r>
              <a:rPr sz="700" b="1" dirty="0">
                <a:solidFill>
                  <a:prstClr val="black"/>
                </a:solidFill>
                <a:latin typeface="Century Gothic"/>
                <a:cs typeface="Century Gothic"/>
              </a:rPr>
              <a:t>policy</a:t>
            </a:r>
            <a:r>
              <a:rPr sz="700" b="1" spc="-5" dirty="0">
                <a:solidFill>
                  <a:prstClr val="black"/>
                </a:solidFill>
                <a:latin typeface="Century Gothic"/>
                <a:cs typeface="Century Gothic"/>
              </a:rPr>
              <a:t> </a:t>
            </a:r>
            <a:r>
              <a:rPr sz="700" b="1" dirty="0">
                <a:solidFill>
                  <a:prstClr val="black"/>
                </a:solidFill>
                <a:latin typeface="Century Gothic"/>
                <a:cs typeface="Century Gothic"/>
              </a:rPr>
              <a:t>in</a:t>
            </a:r>
            <a:r>
              <a:rPr sz="700" b="1" spc="-10" dirty="0">
                <a:solidFill>
                  <a:prstClr val="black"/>
                </a:solidFill>
                <a:latin typeface="Century Gothic"/>
                <a:cs typeface="Century Gothic"/>
              </a:rPr>
              <a:t> </a:t>
            </a:r>
            <a:r>
              <a:rPr sz="700" b="1" dirty="0">
                <a:solidFill>
                  <a:prstClr val="black"/>
                </a:solidFill>
                <a:latin typeface="Century Gothic"/>
                <a:cs typeface="Century Gothic"/>
              </a:rPr>
              <a:t>your</a:t>
            </a:r>
            <a:r>
              <a:rPr sz="700" b="1" spc="-5" dirty="0">
                <a:solidFill>
                  <a:prstClr val="black"/>
                </a:solidFill>
                <a:latin typeface="Century Gothic"/>
                <a:cs typeface="Century Gothic"/>
              </a:rPr>
              <a:t> </a:t>
            </a:r>
            <a:r>
              <a:rPr sz="700" b="1" dirty="0">
                <a:solidFill>
                  <a:prstClr val="black"/>
                </a:solidFill>
                <a:latin typeface="Century Gothic"/>
                <a:cs typeface="Century Gothic"/>
              </a:rPr>
              <a:t>state</a:t>
            </a:r>
            <a:r>
              <a:rPr sz="700" b="1" spc="-10" dirty="0">
                <a:solidFill>
                  <a:prstClr val="black"/>
                </a:solidFill>
                <a:latin typeface="Century Gothic"/>
                <a:cs typeface="Century Gothic"/>
              </a:rPr>
              <a:t> </a:t>
            </a:r>
            <a:r>
              <a:rPr sz="700" b="1" dirty="0">
                <a:solidFill>
                  <a:prstClr val="black"/>
                </a:solidFill>
                <a:latin typeface="Century Gothic"/>
                <a:cs typeface="Century Gothic"/>
              </a:rPr>
              <a:t>for</a:t>
            </a:r>
            <a:r>
              <a:rPr sz="700" b="1" spc="-5" dirty="0">
                <a:solidFill>
                  <a:prstClr val="black"/>
                </a:solidFill>
                <a:latin typeface="Century Gothic"/>
                <a:cs typeface="Century Gothic"/>
              </a:rPr>
              <a:t> </a:t>
            </a:r>
            <a:r>
              <a:rPr sz="700" b="1" dirty="0">
                <a:solidFill>
                  <a:prstClr val="black"/>
                </a:solidFill>
                <a:latin typeface="Century Gothic"/>
                <a:cs typeface="Century Gothic"/>
              </a:rPr>
              <a:t>more</a:t>
            </a:r>
            <a:r>
              <a:rPr sz="700" b="1" spc="-10" dirty="0">
                <a:solidFill>
                  <a:prstClr val="black"/>
                </a:solidFill>
                <a:latin typeface="Century Gothic"/>
                <a:cs typeface="Century Gothic"/>
              </a:rPr>
              <a:t> information.</a:t>
            </a:r>
            <a:endParaRPr sz="700" dirty="0">
              <a:solidFill>
                <a:prstClr val="black"/>
              </a:solidFill>
              <a:latin typeface="Century Gothic"/>
              <a:cs typeface="Century Gothic"/>
            </a:endParaRPr>
          </a:p>
          <a:p>
            <a:pPr marL="38100">
              <a:spcBef>
                <a:spcPts val="140"/>
              </a:spcBef>
            </a:pPr>
            <a:r>
              <a:rPr sz="600" i="1" baseline="30864" dirty="0">
                <a:solidFill>
                  <a:prstClr val="black"/>
                </a:solidFill>
                <a:latin typeface="Century Gothic"/>
                <a:cs typeface="Century Gothic"/>
              </a:rPr>
              <a:t>2</a:t>
            </a:r>
            <a:r>
              <a:rPr sz="700" i="1" dirty="0">
                <a:solidFill>
                  <a:prstClr val="black"/>
                </a:solidFill>
                <a:latin typeface="Century Gothic"/>
                <a:cs typeface="Century Gothic"/>
              </a:rPr>
              <a:t>There</a:t>
            </a:r>
            <a:r>
              <a:rPr sz="700" i="1" spc="-10" dirty="0">
                <a:solidFill>
                  <a:prstClr val="black"/>
                </a:solidFill>
                <a:latin typeface="Century Gothic"/>
                <a:cs typeface="Century Gothic"/>
              </a:rPr>
              <a:t> </a:t>
            </a:r>
            <a:r>
              <a:rPr sz="700" i="1" dirty="0">
                <a:solidFill>
                  <a:prstClr val="black"/>
                </a:solidFill>
                <a:latin typeface="Century Gothic"/>
                <a:cs typeface="Century Gothic"/>
              </a:rPr>
              <a:t>is</a:t>
            </a:r>
            <a:r>
              <a:rPr sz="700" i="1" spc="-5" dirty="0">
                <a:solidFill>
                  <a:prstClr val="black"/>
                </a:solidFill>
                <a:latin typeface="Century Gothic"/>
                <a:cs typeface="Century Gothic"/>
              </a:rPr>
              <a:t> </a:t>
            </a:r>
            <a:r>
              <a:rPr sz="700" i="1" dirty="0">
                <a:solidFill>
                  <a:prstClr val="black"/>
                </a:solidFill>
                <a:latin typeface="Century Gothic"/>
                <a:cs typeface="Century Gothic"/>
              </a:rPr>
              <a:t>a</a:t>
            </a:r>
            <a:r>
              <a:rPr sz="700" i="1" spc="-5" dirty="0">
                <a:solidFill>
                  <a:prstClr val="black"/>
                </a:solidFill>
                <a:latin typeface="Century Gothic"/>
                <a:cs typeface="Century Gothic"/>
              </a:rPr>
              <a:t> </a:t>
            </a:r>
            <a:r>
              <a:rPr sz="700" i="1" dirty="0">
                <a:solidFill>
                  <a:prstClr val="black"/>
                </a:solidFill>
                <a:latin typeface="Century Gothic"/>
                <a:cs typeface="Century Gothic"/>
              </a:rPr>
              <a:t>maximum</a:t>
            </a:r>
            <a:r>
              <a:rPr sz="700" i="1" spc="-5" dirty="0">
                <a:solidFill>
                  <a:prstClr val="black"/>
                </a:solidFill>
                <a:latin typeface="Century Gothic"/>
                <a:cs typeface="Century Gothic"/>
              </a:rPr>
              <a:t> </a:t>
            </a:r>
            <a:r>
              <a:rPr sz="700" i="1" dirty="0">
                <a:solidFill>
                  <a:prstClr val="black"/>
                </a:solidFill>
                <a:latin typeface="Century Gothic"/>
                <a:cs typeface="Century Gothic"/>
              </a:rPr>
              <a:t>of</a:t>
            </a:r>
            <a:r>
              <a:rPr sz="700" i="1" spc="-5" dirty="0">
                <a:solidFill>
                  <a:prstClr val="black"/>
                </a:solidFill>
                <a:latin typeface="Century Gothic"/>
                <a:cs typeface="Century Gothic"/>
              </a:rPr>
              <a:t> </a:t>
            </a:r>
            <a:r>
              <a:rPr sz="700" i="1" dirty="0">
                <a:solidFill>
                  <a:prstClr val="black"/>
                </a:solidFill>
                <a:latin typeface="Century Gothic"/>
                <a:cs typeface="Century Gothic"/>
              </a:rPr>
              <a:t>combined</a:t>
            </a:r>
            <a:r>
              <a:rPr sz="700" i="1" spc="-5" dirty="0">
                <a:solidFill>
                  <a:prstClr val="black"/>
                </a:solidFill>
                <a:latin typeface="Century Gothic"/>
                <a:cs typeface="Century Gothic"/>
              </a:rPr>
              <a:t> </a:t>
            </a:r>
            <a:r>
              <a:rPr sz="700" i="1" dirty="0">
                <a:solidFill>
                  <a:prstClr val="black"/>
                </a:solidFill>
                <a:latin typeface="Century Gothic"/>
                <a:cs typeface="Century Gothic"/>
              </a:rPr>
              <a:t>limit</a:t>
            </a:r>
            <a:r>
              <a:rPr sz="700" i="1" spc="-5" dirty="0">
                <a:solidFill>
                  <a:prstClr val="black"/>
                </a:solidFill>
                <a:latin typeface="Century Gothic"/>
                <a:cs typeface="Century Gothic"/>
              </a:rPr>
              <a:t> </a:t>
            </a:r>
            <a:r>
              <a:rPr sz="700" i="1" dirty="0">
                <a:solidFill>
                  <a:prstClr val="black"/>
                </a:solidFill>
                <a:latin typeface="Century Gothic"/>
                <a:cs typeface="Century Gothic"/>
              </a:rPr>
              <a:t>for</a:t>
            </a:r>
            <a:r>
              <a:rPr sz="700" i="1" spc="-10" dirty="0">
                <a:solidFill>
                  <a:prstClr val="black"/>
                </a:solidFill>
                <a:latin typeface="Century Gothic"/>
                <a:cs typeface="Century Gothic"/>
              </a:rPr>
              <a:t> </a:t>
            </a:r>
            <a:r>
              <a:rPr sz="700" i="1" dirty="0">
                <a:solidFill>
                  <a:prstClr val="black"/>
                </a:solidFill>
                <a:latin typeface="Century Gothic"/>
                <a:cs typeface="Century Gothic"/>
              </a:rPr>
              <a:t>the</a:t>
            </a:r>
            <a:r>
              <a:rPr sz="700" i="1" spc="-5" dirty="0">
                <a:solidFill>
                  <a:prstClr val="black"/>
                </a:solidFill>
                <a:latin typeface="Century Gothic"/>
                <a:cs typeface="Century Gothic"/>
              </a:rPr>
              <a:t> </a:t>
            </a:r>
            <a:r>
              <a:rPr sz="700" i="1" dirty="0">
                <a:solidFill>
                  <a:prstClr val="black"/>
                </a:solidFill>
                <a:latin typeface="Century Gothic"/>
                <a:cs typeface="Century Gothic"/>
              </a:rPr>
              <a:t>Urgent</a:t>
            </a:r>
            <a:r>
              <a:rPr sz="700" i="1" spc="-5" dirty="0">
                <a:solidFill>
                  <a:prstClr val="black"/>
                </a:solidFill>
                <a:latin typeface="Century Gothic"/>
                <a:cs typeface="Century Gothic"/>
              </a:rPr>
              <a:t> </a:t>
            </a:r>
            <a:r>
              <a:rPr sz="700" i="1" dirty="0">
                <a:solidFill>
                  <a:prstClr val="black"/>
                </a:solidFill>
                <a:latin typeface="Century Gothic"/>
                <a:cs typeface="Century Gothic"/>
              </a:rPr>
              <a:t>Care</a:t>
            </a:r>
            <a:r>
              <a:rPr sz="700" i="1" spc="-5" dirty="0">
                <a:solidFill>
                  <a:prstClr val="black"/>
                </a:solidFill>
                <a:latin typeface="Century Gothic"/>
                <a:cs typeface="Century Gothic"/>
              </a:rPr>
              <a:t> </a:t>
            </a:r>
            <a:r>
              <a:rPr sz="700" i="1" dirty="0">
                <a:solidFill>
                  <a:prstClr val="black"/>
                </a:solidFill>
                <a:latin typeface="Century Gothic"/>
                <a:cs typeface="Century Gothic"/>
              </a:rPr>
              <a:t>and</a:t>
            </a:r>
            <a:r>
              <a:rPr sz="700" i="1" spc="-5" dirty="0">
                <a:solidFill>
                  <a:prstClr val="black"/>
                </a:solidFill>
                <a:latin typeface="Century Gothic"/>
                <a:cs typeface="Century Gothic"/>
              </a:rPr>
              <a:t> </a:t>
            </a:r>
            <a:r>
              <a:rPr sz="700" i="1" dirty="0">
                <a:solidFill>
                  <a:prstClr val="black"/>
                </a:solidFill>
                <a:latin typeface="Century Gothic"/>
                <a:cs typeface="Century Gothic"/>
              </a:rPr>
              <a:t>Emergency</a:t>
            </a:r>
            <a:r>
              <a:rPr sz="700" i="1" spc="-5" dirty="0">
                <a:solidFill>
                  <a:prstClr val="black"/>
                </a:solidFill>
                <a:latin typeface="Century Gothic"/>
                <a:cs typeface="Century Gothic"/>
              </a:rPr>
              <a:t> </a:t>
            </a:r>
            <a:r>
              <a:rPr sz="700" i="1" dirty="0">
                <a:solidFill>
                  <a:prstClr val="black"/>
                </a:solidFill>
                <a:latin typeface="Century Gothic"/>
                <a:cs typeface="Century Gothic"/>
              </a:rPr>
              <a:t>Department</a:t>
            </a:r>
            <a:r>
              <a:rPr sz="700" i="1" spc="-5" dirty="0">
                <a:solidFill>
                  <a:prstClr val="black"/>
                </a:solidFill>
                <a:latin typeface="Century Gothic"/>
                <a:cs typeface="Century Gothic"/>
              </a:rPr>
              <a:t> </a:t>
            </a:r>
            <a:r>
              <a:rPr sz="700" i="1" dirty="0">
                <a:solidFill>
                  <a:prstClr val="black"/>
                </a:solidFill>
                <a:latin typeface="Century Gothic"/>
                <a:cs typeface="Century Gothic"/>
              </a:rPr>
              <a:t>Benefits;</a:t>
            </a:r>
            <a:r>
              <a:rPr sz="700" i="1" spc="-5" dirty="0">
                <a:solidFill>
                  <a:prstClr val="black"/>
                </a:solidFill>
                <a:latin typeface="Century Gothic"/>
                <a:cs typeface="Century Gothic"/>
              </a:rPr>
              <a:t> </a:t>
            </a:r>
            <a:r>
              <a:rPr sz="700" i="1" dirty="0">
                <a:solidFill>
                  <a:prstClr val="black"/>
                </a:solidFill>
                <a:latin typeface="Century Gothic"/>
                <a:cs typeface="Century Gothic"/>
              </a:rPr>
              <a:t>includes</a:t>
            </a:r>
            <a:r>
              <a:rPr sz="700" i="1" spc="-10" dirty="0">
                <a:solidFill>
                  <a:prstClr val="black"/>
                </a:solidFill>
                <a:latin typeface="Century Gothic"/>
                <a:cs typeface="Century Gothic"/>
              </a:rPr>
              <a:t> </a:t>
            </a:r>
            <a:r>
              <a:rPr sz="700" i="1" dirty="0">
                <a:solidFill>
                  <a:prstClr val="black"/>
                </a:solidFill>
                <a:latin typeface="Century Gothic"/>
                <a:cs typeface="Century Gothic"/>
              </a:rPr>
              <a:t>up</a:t>
            </a:r>
            <a:r>
              <a:rPr sz="700" i="1" spc="-5" dirty="0">
                <a:solidFill>
                  <a:prstClr val="black"/>
                </a:solidFill>
                <a:latin typeface="Century Gothic"/>
                <a:cs typeface="Century Gothic"/>
              </a:rPr>
              <a:t> </a:t>
            </a:r>
            <a:r>
              <a:rPr sz="700" i="1" dirty="0">
                <a:solidFill>
                  <a:prstClr val="black"/>
                </a:solidFill>
                <a:latin typeface="Century Gothic"/>
                <a:cs typeface="Century Gothic"/>
              </a:rPr>
              <a:t>to</a:t>
            </a:r>
            <a:r>
              <a:rPr sz="700" i="1" spc="-5" dirty="0">
                <a:solidFill>
                  <a:prstClr val="black"/>
                </a:solidFill>
                <a:latin typeface="Century Gothic"/>
                <a:cs typeface="Century Gothic"/>
              </a:rPr>
              <a:t> </a:t>
            </a:r>
            <a:r>
              <a:rPr sz="700" i="1" dirty="0">
                <a:solidFill>
                  <a:prstClr val="black"/>
                </a:solidFill>
                <a:latin typeface="Century Gothic"/>
                <a:cs typeface="Century Gothic"/>
              </a:rPr>
              <a:t>4</a:t>
            </a:r>
            <a:r>
              <a:rPr sz="700" i="1" spc="-5" dirty="0">
                <a:solidFill>
                  <a:prstClr val="black"/>
                </a:solidFill>
                <a:latin typeface="Century Gothic"/>
                <a:cs typeface="Century Gothic"/>
              </a:rPr>
              <a:t> </a:t>
            </a:r>
            <a:r>
              <a:rPr sz="700" i="1" dirty="0">
                <a:solidFill>
                  <a:prstClr val="black"/>
                </a:solidFill>
                <a:latin typeface="Century Gothic"/>
                <a:cs typeface="Century Gothic"/>
              </a:rPr>
              <a:t>days</a:t>
            </a:r>
            <a:r>
              <a:rPr sz="700" i="1" spc="-5" dirty="0">
                <a:solidFill>
                  <a:prstClr val="black"/>
                </a:solidFill>
                <a:latin typeface="Century Gothic"/>
                <a:cs typeface="Century Gothic"/>
              </a:rPr>
              <a:t> </a:t>
            </a:r>
            <a:r>
              <a:rPr sz="700" i="1" dirty="0">
                <a:solidFill>
                  <a:prstClr val="black"/>
                </a:solidFill>
                <a:latin typeface="Century Gothic"/>
                <a:cs typeface="Century Gothic"/>
              </a:rPr>
              <a:t>per</a:t>
            </a:r>
            <a:r>
              <a:rPr sz="700" i="1" spc="-5" dirty="0">
                <a:solidFill>
                  <a:prstClr val="black"/>
                </a:solidFill>
                <a:latin typeface="Century Gothic"/>
                <a:cs typeface="Century Gothic"/>
              </a:rPr>
              <a:t> </a:t>
            </a:r>
            <a:r>
              <a:rPr sz="700" i="1" dirty="0">
                <a:solidFill>
                  <a:prstClr val="black"/>
                </a:solidFill>
                <a:latin typeface="Century Gothic"/>
                <a:cs typeface="Century Gothic"/>
              </a:rPr>
              <a:t>Calendar</a:t>
            </a:r>
            <a:r>
              <a:rPr sz="700" i="1" spc="-5" dirty="0">
                <a:solidFill>
                  <a:prstClr val="black"/>
                </a:solidFill>
                <a:latin typeface="Century Gothic"/>
                <a:cs typeface="Century Gothic"/>
              </a:rPr>
              <a:t> </a:t>
            </a:r>
            <a:r>
              <a:rPr sz="700" i="1" spc="-10" dirty="0">
                <a:solidFill>
                  <a:prstClr val="black"/>
                </a:solidFill>
                <a:latin typeface="Century Gothic"/>
                <a:cs typeface="Century Gothic"/>
              </a:rPr>
              <a:t>Year.</a:t>
            </a:r>
            <a:endParaRPr sz="700" dirty="0">
              <a:solidFill>
                <a:prstClr val="black"/>
              </a:solidFill>
              <a:latin typeface="Century Gothic"/>
              <a:cs typeface="Century Gothic"/>
            </a:endParaRPr>
          </a:p>
          <a:p>
            <a:pPr marL="38100">
              <a:spcBef>
                <a:spcPts val="140"/>
              </a:spcBef>
            </a:pPr>
            <a:r>
              <a:rPr sz="600" i="1" baseline="30864" dirty="0">
                <a:solidFill>
                  <a:prstClr val="black"/>
                </a:solidFill>
                <a:latin typeface="Century Gothic"/>
                <a:cs typeface="Century Gothic"/>
              </a:rPr>
              <a:t>3</a:t>
            </a:r>
            <a:r>
              <a:rPr sz="700" i="1" dirty="0">
                <a:solidFill>
                  <a:prstClr val="black"/>
                </a:solidFill>
                <a:latin typeface="Century Gothic"/>
                <a:cs typeface="Century Gothic"/>
              </a:rPr>
              <a:t>The</a:t>
            </a:r>
            <a:r>
              <a:rPr sz="700" i="1" spc="-5" dirty="0">
                <a:solidFill>
                  <a:prstClr val="black"/>
                </a:solidFill>
                <a:latin typeface="Century Gothic"/>
                <a:cs typeface="Century Gothic"/>
              </a:rPr>
              <a:t> </a:t>
            </a:r>
            <a:r>
              <a:rPr sz="700" i="1" dirty="0">
                <a:solidFill>
                  <a:prstClr val="black"/>
                </a:solidFill>
                <a:latin typeface="Century Gothic"/>
                <a:cs typeface="Century Gothic"/>
              </a:rPr>
              <a:t>Calendar Year</a:t>
            </a:r>
            <a:r>
              <a:rPr sz="700" i="1" spc="-5" dirty="0">
                <a:solidFill>
                  <a:prstClr val="black"/>
                </a:solidFill>
                <a:latin typeface="Century Gothic"/>
                <a:cs typeface="Century Gothic"/>
              </a:rPr>
              <a:t> </a:t>
            </a:r>
            <a:r>
              <a:rPr sz="700" i="1" dirty="0">
                <a:solidFill>
                  <a:prstClr val="black"/>
                </a:solidFill>
                <a:latin typeface="Century Gothic"/>
                <a:cs typeface="Century Gothic"/>
              </a:rPr>
              <a:t>Maximum for</a:t>
            </a:r>
            <a:r>
              <a:rPr sz="700" i="1" spc="-5" dirty="0">
                <a:solidFill>
                  <a:prstClr val="black"/>
                </a:solidFill>
                <a:latin typeface="Century Gothic"/>
                <a:cs typeface="Century Gothic"/>
              </a:rPr>
              <a:t> </a:t>
            </a:r>
            <a:r>
              <a:rPr sz="700" i="1" dirty="0">
                <a:solidFill>
                  <a:prstClr val="black"/>
                </a:solidFill>
                <a:latin typeface="Century Gothic"/>
                <a:cs typeface="Century Gothic"/>
              </a:rPr>
              <a:t>Surgical </a:t>
            </a:r>
            <a:r>
              <a:rPr sz="700" i="1" spc="-10" dirty="0">
                <a:solidFill>
                  <a:prstClr val="black"/>
                </a:solidFill>
                <a:latin typeface="Century Gothic"/>
                <a:cs typeface="Century Gothic"/>
              </a:rPr>
              <a:t>Benefits</a:t>
            </a:r>
            <a:r>
              <a:rPr sz="700" i="1" spc="-5" dirty="0">
                <a:solidFill>
                  <a:prstClr val="black"/>
                </a:solidFill>
                <a:latin typeface="Century Gothic"/>
                <a:cs typeface="Century Gothic"/>
              </a:rPr>
              <a:t> </a:t>
            </a:r>
            <a:r>
              <a:rPr sz="700" i="1" dirty="0">
                <a:solidFill>
                  <a:prstClr val="black"/>
                </a:solidFill>
                <a:latin typeface="Century Gothic"/>
                <a:cs typeface="Century Gothic"/>
              </a:rPr>
              <a:t>is </a:t>
            </a:r>
            <a:r>
              <a:rPr sz="700" i="1" spc="-10" dirty="0">
                <a:solidFill>
                  <a:prstClr val="black"/>
                </a:solidFill>
                <a:latin typeface="Century Gothic"/>
                <a:cs typeface="Century Gothic"/>
              </a:rPr>
              <a:t>$50,000.</a:t>
            </a:r>
            <a:endParaRPr sz="700" dirty="0">
              <a:solidFill>
                <a:prstClr val="black"/>
              </a:solidFill>
              <a:latin typeface="Century Gothic"/>
              <a:cs typeface="Century Gothic"/>
            </a:endParaRPr>
          </a:p>
          <a:p>
            <a:pPr marL="38100">
              <a:spcBef>
                <a:spcPts val="140"/>
              </a:spcBef>
            </a:pPr>
            <a:r>
              <a:rPr sz="600" i="1" baseline="30864" dirty="0">
                <a:solidFill>
                  <a:prstClr val="black"/>
                </a:solidFill>
                <a:latin typeface="Century Gothic"/>
                <a:cs typeface="Century Gothic"/>
              </a:rPr>
              <a:t>4</a:t>
            </a:r>
            <a:r>
              <a:rPr sz="700" i="1" dirty="0">
                <a:solidFill>
                  <a:prstClr val="black"/>
                </a:solidFill>
                <a:latin typeface="Century Gothic"/>
                <a:cs typeface="Century Gothic"/>
              </a:rPr>
              <a:t>The</a:t>
            </a:r>
            <a:r>
              <a:rPr sz="700" i="1" spc="-5" dirty="0">
                <a:solidFill>
                  <a:prstClr val="black"/>
                </a:solidFill>
                <a:latin typeface="Century Gothic"/>
                <a:cs typeface="Century Gothic"/>
              </a:rPr>
              <a:t> </a:t>
            </a:r>
            <a:r>
              <a:rPr sz="700" i="1" dirty="0">
                <a:solidFill>
                  <a:prstClr val="black"/>
                </a:solidFill>
                <a:latin typeface="Century Gothic"/>
                <a:cs typeface="Century Gothic"/>
              </a:rPr>
              <a:t>Surgical</a:t>
            </a:r>
            <a:r>
              <a:rPr sz="700" i="1" spc="-5" dirty="0">
                <a:solidFill>
                  <a:prstClr val="black"/>
                </a:solidFill>
                <a:latin typeface="Century Gothic"/>
                <a:cs typeface="Century Gothic"/>
              </a:rPr>
              <a:t> </a:t>
            </a:r>
            <a:r>
              <a:rPr sz="700" i="1" dirty="0">
                <a:solidFill>
                  <a:prstClr val="black"/>
                </a:solidFill>
                <a:latin typeface="Century Gothic"/>
                <a:cs typeface="Century Gothic"/>
              </a:rPr>
              <a:t>Schedule</a:t>
            </a:r>
            <a:r>
              <a:rPr sz="700" i="1" spc="-5" dirty="0">
                <a:solidFill>
                  <a:prstClr val="black"/>
                </a:solidFill>
                <a:latin typeface="Century Gothic"/>
                <a:cs typeface="Century Gothic"/>
              </a:rPr>
              <a:t> </a:t>
            </a:r>
            <a:r>
              <a:rPr sz="700" i="1" dirty="0">
                <a:solidFill>
                  <a:prstClr val="black"/>
                </a:solidFill>
                <a:latin typeface="Century Gothic"/>
                <a:cs typeface="Century Gothic"/>
              </a:rPr>
              <a:t>can be</a:t>
            </a:r>
            <a:r>
              <a:rPr sz="700" i="1" spc="-5" dirty="0">
                <a:solidFill>
                  <a:prstClr val="black"/>
                </a:solidFill>
                <a:latin typeface="Century Gothic"/>
                <a:cs typeface="Century Gothic"/>
              </a:rPr>
              <a:t> </a:t>
            </a:r>
            <a:r>
              <a:rPr sz="700" i="1" dirty="0">
                <a:solidFill>
                  <a:prstClr val="black"/>
                </a:solidFill>
                <a:latin typeface="Century Gothic"/>
                <a:cs typeface="Century Gothic"/>
              </a:rPr>
              <a:t>found</a:t>
            </a:r>
            <a:r>
              <a:rPr sz="700" i="1" spc="-5" dirty="0">
                <a:solidFill>
                  <a:prstClr val="black"/>
                </a:solidFill>
                <a:latin typeface="Century Gothic"/>
                <a:cs typeface="Century Gothic"/>
              </a:rPr>
              <a:t> </a:t>
            </a:r>
            <a:r>
              <a:rPr sz="700" i="1" dirty="0">
                <a:solidFill>
                  <a:prstClr val="black"/>
                </a:solidFill>
                <a:latin typeface="Century Gothic"/>
                <a:cs typeface="Century Gothic"/>
              </a:rPr>
              <a:t>in the</a:t>
            </a:r>
            <a:r>
              <a:rPr sz="700" i="1" spc="-5" dirty="0">
                <a:solidFill>
                  <a:prstClr val="black"/>
                </a:solidFill>
                <a:latin typeface="Century Gothic"/>
                <a:cs typeface="Century Gothic"/>
              </a:rPr>
              <a:t> </a:t>
            </a:r>
            <a:r>
              <a:rPr sz="700" i="1" spc="-10" dirty="0">
                <a:solidFill>
                  <a:prstClr val="black"/>
                </a:solidFill>
                <a:latin typeface="Century Gothic"/>
                <a:cs typeface="Century Gothic"/>
              </a:rPr>
              <a:t>Policy.</a:t>
            </a:r>
            <a:endParaRPr sz="700" dirty="0">
              <a:solidFill>
                <a:prstClr val="black"/>
              </a:solidFill>
              <a:latin typeface="Century Gothic"/>
              <a:cs typeface="Century Gothic"/>
            </a:endParaRPr>
          </a:p>
        </p:txBody>
      </p:sp>
      <p:sp>
        <p:nvSpPr>
          <p:cNvPr id="6" name="TextBox 5"/>
          <p:cNvSpPr txBox="1"/>
          <p:nvPr/>
        </p:nvSpPr>
        <p:spPr>
          <a:xfrm>
            <a:off x="1045582" y="1504572"/>
            <a:ext cx="2253256" cy="646331"/>
          </a:xfrm>
          <a:prstGeom prst="rect">
            <a:avLst/>
          </a:prstGeom>
          <a:solidFill>
            <a:srgbClr val="FF0000"/>
          </a:solidFill>
        </p:spPr>
        <p:txBody>
          <a:bodyPr wrap="square" rtlCol="0">
            <a:spAutoFit/>
          </a:bodyPr>
          <a:lstStyle/>
          <a:p>
            <a:pPr algn="ctr"/>
            <a:r>
              <a:rPr lang="en-US" sz="1200" dirty="0">
                <a:solidFill>
                  <a:srgbClr val="FFFFFF"/>
                </a:solidFill>
              </a:rPr>
              <a:t>Laparoscopic Cholecystectomy</a:t>
            </a:r>
            <a:br>
              <a:rPr lang="en-US" sz="1200" dirty="0">
                <a:solidFill>
                  <a:srgbClr val="FFFFFF"/>
                </a:solidFill>
              </a:rPr>
            </a:br>
            <a:r>
              <a:rPr lang="en-US" sz="1200" dirty="0">
                <a:solidFill>
                  <a:srgbClr val="FFFFFF"/>
                </a:solidFill>
              </a:rPr>
              <a:t>Gall Bladder Surgery</a:t>
            </a:r>
          </a:p>
          <a:p>
            <a:pPr algn="ctr"/>
            <a:r>
              <a:rPr lang="en-US" sz="1200" u="sng" dirty="0">
                <a:solidFill>
                  <a:srgbClr val="FFFFFF"/>
                </a:solidFill>
              </a:rPr>
              <a:t>3 Units</a:t>
            </a:r>
          </a:p>
        </p:txBody>
      </p:sp>
      <p:sp>
        <p:nvSpPr>
          <p:cNvPr id="16" name="TextBox 15"/>
          <p:cNvSpPr txBox="1"/>
          <p:nvPr/>
        </p:nvSpPr>
        <p:spPr>
          <a:xfrm>
            <a:off x="967901" y="2191810"/>
            <a:ext cx="2550427" cy="4247317"/>
          </a:xfrm>
          <a:prstGeom prst="rect">
            <a:avLst/>
          </a:prstGeom>
          <a:noFill/>
        </p:spPr>
        <p:txBody>
          <a:bodyPr wrap="square" rtlCol="0">
            <a:spAutoFit/>
          </a:bodyPr>
          <a:lstStyle/>
          <a:p>
            <a:pPr algn="ctr"/>
            <a:endParaRPr lang="en-US" sz="1200" dirty="0"/>
          </a:p>
          <a:p>
            <a:pPr algn="ctr"/>
            <a:r>
              <a:rPr lang="en-US" sz="1200" dirty="0"/>
              <a:t>PAL Surgical Schedule for Gallbladder</a:t>
            </a:r>
            <a:br>
              <a:rPr lang="en-US" sz="1200" dirty="0"/>
            </a:br>
            <a:r>
              <a:rPr lang="en-US" sz="1200" dirty="0"/>
              <a:t>Surgeon</a:t>
            </a:r>
            <a:br>
              <a:rPr lang="en-US" sz="1200" dirty="0"/>
            </a:br>
            <a:r>
              <a:rPr lang="en-US" sz="1200" dirty="0"/>
              <a:t>Assistant Surgeon</a:t>
            </a:r>
          </a:p>
          <a:p>
            <a:pPr algn="ctr"/>
            <a:r>
              <a:rPr lang="en-US" sz="1200" dirty="0"/>
              <a:t>Anesthesia</a:t>
            </a:r>
          </a:p>
          <a:p>
            <a:pPr algn="ctr"/>
            <a:endParaRPr lang="en-US" sz="1200" dirty="0"/>
          </a:p>
          <a:p>
            <a:pPr algn="ctr"/>
            <a:r>
              <a:rPr lang="en-US" sz="1200" dirty="0"/>
              <a:t>Facility ($4,500) + Surgeon ($655 x 3) + Assistant Surgeon ($131 x 3) + Anesthesia ($163 x 3)</a:t>
            </a:r>
          </a:p>
          <a:p>
            <a:pPr algn="ctr"/>
            <a:r>
              <a:rPr lang="en-US" sz="1200" dirty="0"/>
              <a:t>PAL Total Benefits 3 Units</a:t>
            </a:r>
            <a:br>
              <a:rPr lang="en-US" sz="1200" dirty="0"/>
            </a:br>
            <a:r>
              <a:rPr lang="en-US" sz="1200" dirty="0"/>
              <a:t> $7,347*</a:t>
            </a:r>
          </a:p>
          <a:p>
            <a:pPr algn="ctr"/>
            <a:endParaRPr lang="en-US" sz="1200" dirty="0"/>
          </a:p>
          <a:p>
            <a:pPr algn="ctr"/>
            <a:r>
              <a:rPr lang="en-US" sz="1200" dirty="0"/>
              <a:t>PAL Fair Price Tool </a:t>
            </a:r>
            <a:br>
              <a:rPr lang="en-US" sz="1200" dirty="0"/>
            </a:br>
            <a:r>
              <a:rPr lang="en-US" sz="1200" dirty="0"/>
              <a:t>Avg. $7,657</a:t>
            </a:r>
            <a:br>
              <a:rPr lang="en-US" sz="1200" dirty="0"/>
            </a:br>
            <a:br>
              <a:rPr lang="en-US" sz="1200" dirty="0"/>
            </a:br>
            <a:r>
              <a:rPr lang="en-US" sz="1200" dirty="0"/>
              <a:t>MD Save National Price</a:t>
            </a:r>
            <a:br>
              <a:rPr lang="en-US" sz="1200" dirty="0"/>
            </a:br>
            <a:r>
              <a:rPr lang="en-US" sz="1200" dirty="0"/>
              <a:t>Avg. $19,748</a:t>
            </a:r>
            <a:br>
              <a:rPr lang="en-US" sz="1200" dirty="0"/>
            </a:br>
            <a:endParaRPr lang="en-US" sz="1200" dirty="0"/>
          </a:p>
          <a:p>
            <a:pPr algn="ctr"/>
            <a:r>
              <a:rPr lang="en-US" sz="1200" dirty="0"/>
              <a:t>Oklahoma Surgery Center</a:t>
            </a:r>
            <a:br>
              <a:rPr lang="en-US" sz="1200" dirty="0"/>
            </a:br>
            <a:r>
              <a:rPr lang="en-US" sz="1200" dirty="0"/>
              <a:t>All-In Bundle Cost: $6,836</a:t>
            </a:r>
          </a:p>
          <a:p>
            <a:endParaRPr lang="en-US" dirty="0"/>
          </a:p>
          <a:p>
            <a:r>
              <a:rPr lang="en-US" sz="1200" dirty="0"/>
              <a:t>*Estimated Benefits</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87" y="70203"/>
            <a:ext cx="5133879" cy="2507244"/>
          </a:xfrm>
          <a:prstGeom prst="rect">
            <a:avLst/>
          </a:prstGeom>
        </p:spPr>
      </p:pic>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87" y="2446953"/>
            <a:ext cx="5164191" cy="3744841"/>
          </a:xfrm>
          <a:prstGeom prst="rect">
            <a:avLst/>
          </a:prstGeom>
        </p:spPr>
      </p:pic>
    </p:spTree>
    <p:extLst>
      <p:ext uri="{BB962C8B-B14F-4D97-AF65-F5344CB8AC3E}">
        <p14:creationId xmlns:p14="http://schemas.microsoft.com/office/powerpoint/2010/main" val="348683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27" y="208502"/>
            <a:ext cx="3989464" cy="1162737"/>
          </a:xfrm>
        </p:spPr>
        <p:txBody>
          <a:bodyPr>
            <a:normAutofit fontScale="90000"/>
          </a:bodyPr>
          <a:lstStyle/>
          <a:p>
            <a:pPr algn="ctr"/>
            <a:r>
              <a:rPr lang="en-US" dirty="0">
                <a:solidFill>
                  <a:srgbClr val="0059DE"/>
                </a:solidFill>
              </a:rPr>
              <a:t>Outpatient Services</a:t>
            </a:r>
          </a:p>
        </p:txBody>
      </p:sp>
      <p:sp>
        <p:nvSpPr>
          <p:cNvPr id="5" name="object 3"/>
          <p:cNvSpPr txBox="1"/>
          <p:nvPr/>
        </p:nvSpPr>
        <p:spPr>
          <a:xfrm>
            <a:off x="4841653" y="6222722"/>
            <a:ext cx="7056120" cy="444500"/>
          </a:xfrm>
          <a:prstGeom prst="rect">
            <a:avLst/>
          </a:prstGeom>
        </p:spPr>
        <p:txBody>
          <a:bodyPr vert="horz" wrap="square" lIns="0" tIns="30480" rIns="0" bIns="0" rtlCol="0">
            <a:spAutoFit/>
          </a:bodyPr>
          <a:lstStyle/>
          <a:p>
            <a:pPr marL="38100">
              <a:spcBef>
                <a:spcPts val="240"/>
              </a:spcBef>
            </a:pPr>
            <a:r>
              <a:rPr sz="800" b="1" dirty="0">
                <a:solidFill>
                  <a:prstClr val="black"/>
                </a:solidFill>
                <a:latin typeface="Century Gothic"/>
                <a:cs typeface="Century Gothic"/>
              </a:rPr>
              <a:t>Benefit</a:t>
            </a:r>
            <a:r>
              <a:rPr sz="800" b="1" spc="-10" dirty="0">
                <a:solidFill>
                  <a:prstClr val="black"/>
                </a:solidFill>
                <a:latin typeface="Century Gothic"/>
                <a:cs typeface="Century Gothic"/>
              </a:rPr>
              <a:t> </a:t>
            </a:r>
            <a:r>
              <a:rPr sz="800" b="1" dirty="0">
                <a:solidFill>
                  <a:prstClr val="black"/>
                </a:solidFill>
                <a:latin typeface="Century Gothic"/>
                <a:cs typeface="Century Gothic"/>
              </a:rPr>
              <a:t>availability,</a:t>
            </a:r>
            <a:r>
              <a:rPr sz="800" b="1" spc="-5" dirty="0">
                <a:solidFill>
                  <a:prstClr val="black"/>
                </a:solidFill>
                <a:latin typeface="Century Gothic"/>
                <a:cs typeface="Century Gothic"/>
              </a:rPr>
              <a:t> </a:t>
            </a:r>
            <a:r>
              <a:rPr sz="800" b="1" dirty="0">
                <a:solidFill>
                  <a:prstClr val="black"/>
                </a:solidFill>
                <a:latin typeface="Century Gothic"/>
                <a:cs typeface="Century Gothic"/>
              </a:rPr>
              <a:t>exclusions</a:t>
            </a:r>
            <a:r>
              <a:rPr sz="800" b="1" spc="-10" dirty="0">
                <a:solidFill>
                  <a:prstClr val="black"/>
                </a:solidFill>
                <a:latin typeface="Century Gothic"/>
                <a:cs typeface="Century Gothic"/>
              </a:rPr>
              <a:t> </a:t>
            </a:r>
            <a:r>
              <a:rPr sz="800" b="1" dirty="0">
                <a:solidFill>
                  <a:prstClr val="black"/>
                </a:solidFill>
                <a:latin typeface="Century Gothic"/>
                <a:cs typeface="Century Gothic"/>
              </a:rPr>
              <a:t>and</a:t>
            </a:r>
            <a:r>
              <a:rPr sz="800" b="1" spc="-5" dirty="0">
                <a:solidFill>
                  <a:prstClr val="black"/>
                </a:solidFill>
                <a:latin typeface="Century Gothic"/>
                <a:cs typeface="Century Gothic"/>
              </a:rPr>
              <a:t> </a:t>
            </a:r>
            <a:r>
              <a:rPr sz="800" b="1" dirty="0">
                <a:solidFill>
                  <a:prstClr val="black"/>
                </a:solidFill>
                <a:latin typeface="Century Gothic"/>
                <a:cs typeface="Century Gothic"/>
              </a:rPr>
              <a:t>limitations</a:t>
            </a:r>
            <a:r>
              <a:rPr sz="800" b="1" spc="-10" dirty="0">
                <a:solidFill>
                  <a:prstClr val="black"/>
                </a:solidFill>
                <a:latin typeface="Century Gothic"/>
                <a:cs typeface="Century Gothic"/>
              </a:rPr>
              <a:t> </a:t>
            </a:r>
            <a:r>
              <a:rPr sz="800" b="1" dirty="0">
                <a:solidFill>
                  <a:prstClr val="black"/>
                </a:solidFill>
                <a:latin typeface="Century Gothic"/>
                <a:cs typeface="Century Gothic"/>
              </a:rPr>
              <a:t>may</a:t>
            </a:r>
            <a:r>
              <a:rPr sz="800" b="1" spc="-5" dirty="0">
                <a:solidFill>
                  <a:prstClr val="black"/>
                </a:solidFill>
                <a:latin typeface="Century Gothic"/>
                <a:cs typeface="Century Gothic"/>
              </a:rPr>
              <a:t> </a:t>
            </a:r>
            <a:r>
              <a:rPr sz="800" b="1" dirty="0">
                <a:solidFill>
                  <a:prstClr val="black"/>
                </a:solidFill>
                <a:latin typeface="Century Gothic"/>
                <a:cs typeface="Century Gothic"/>
              </a:rPr>
              <a:t>vary</a:t>
            </a:r>
            <a:r>
              <a:rPr sz="800" b="1" spc="-10" dirty="0">
                <a:solidFill>
                  <a:prstClr val="black"/>
                </a:solidFill>
                <a:latin typeface="Century Gothic"/>
                <a:cs typeface="Century Gothic"/>
              </a:rPr>
              <a:t> </a:t>
            </a:r>
            <a:r>
              <a:rPr sz="800" b="1" dirty="0">
                <a:solidFill>
                  <a:prstClr val="black"/>
                </a:solidFill>
                <a:latin typeface="Century Gothic"/>
                <a:cs typeface="Century Gothic"/>
              </a:rPr>
              <a:t>by</a:t>
            </a:r>
            <a:r>
              <a:rPr sz="800" b="1" spc="-5" dirty="0">
                <a:solidFill>
                  <a:prstClr val="black"/>
                </a:solidFill>
                <a:latin typeface="Century Gothic"/>
                <a:cs typeface="Century Gothic"/>
              </a:rPr>
              <a:t> </a:t>
            </a:r>
            <a:r>
              <a:rPr sz="800" b="1" dirty="0">
                <a:solidFill>
                  <a:prstClr val="black"/>
                </a:solidFill>
                <a:latin typeface="Century Gothic"/>
                <a:cs typeface="Century Gothic"/>
              </a:rPr>
              <a:t>state.</a:t>
            </a:r>
            <a:r>
              <a:rPr sz="800" b="1" spc="210" dirty="0">
                <a:solidFill>
                  <a:prstClr val="black"/>
                </a:solidFill>
                <a:latin typeface="Century Gothic"/>
                <a:cs typeface="Century Gothic"/>
              </a:rPr>
              <a:t> </a:t>
            </a:r>
            <a:r>
              <a:rPr sz="800" b="1" dirty="0">
                <a:solidFill>
                  <a:prstClr val="black"/>
                </a:solidFill>
                <a:latin typeface="Century Gothic"/>
                <a:cs typeface="Century Gothic"/>
              </a:rPr>
              <a:t>Please</a:t>
            </a:r>
            <a:r>
              <a:rPr sz="800" b="1" spc="-10" dirty="0">
                <a:solidFill>
                  <a:prstClr val="black"/>
                </a:solidFill>
                <a:latin typeface="Century Gothic"/>
                <a:cs typeface="Century Gothic"/>
              </a:rPr>
              <a:t> </a:t>
            </a:r>
            <a:r>
              <a:rPr sz="800" b="1" dirty="0">
                <a:solidFill>
                  <a:prstClr val="black"/>
                </a:solidFill>
                <a:latin typeface="Century Gothic"/>
                <a:cs typeface="Century Gothic"/>
              </a:rPr>
              <a:t>refer</a:t>
            </a:r>
            <a:r>
              <a:rPr sz="800" b="1" spc="-5" dirty="0">
                <a:solidFill>
                  <a:prstClr val="black"/>
                </a:solidFill>
                <a:latin typeface="Century Gothic"/>
                <a:cs typeface="Century Gothic"/>
              </a:rPr>
              <a:t> </a:t>
            </a:r>
            <a:r>
              <a:rPr sz="800" b="1" dirty="0">
                <a:solidFill>
                  <a:prstClr val="black"/>
                </a:solidFill>
                <a:latin typeface="Century Gothic"/>
                <a:cs typeface="Century Gothic"/>
              </a:rPr>
              <a:t>to</a:t>
            </a:r>
            <a:r>
              <a:rPr sz="800" b="1" spc="-10" dirty="0">
                <a:solidFill>
                  <a:prstClr val="black"/>
                </a:solidFill>
                <a:latin typeface="Century Gothic"/>
                <a:cs typeface="Century Gothic"/>
              </a:rPr>
              <a:t> </a:t>
            </a:r>
            <a:r>
              <a:rPr sz="800" b="1" dirty="0">
                <a:solidFill>
                  <a:prstClr val="black"/>
                </a:solidFill>
                <a:latin typeface="Century Gothic"/>
                <a:cs typeface="Century Gothic"/>
              </a:rPr>
              <a:t>the</a:t>
            </a:r>
            <a:r>
              <a:rPr sz="800" b="1" spc="-5" dirty="0">
                <a:solidFill>
                  <a:prstClr val="black"/>
                </a:solidFill>
                <a:latin typeface="Century Gothic"/>
                <a:cs typeface="Century Gothic"/>
              </a:rPr>
              <a:t> </a:t>
            </a:r>
            <a:r>
              <a:rPr sz="800" b="1" dirty="0">
                <a:solidFill>
                  <a:prstClr val="black"/>
                </a:solidFill>
                <a:latin typeface="Century Gothic"/>
                <a:cs typeface="Century Gothic"/>
              </a:rPr>
              <a:t>policy</a:t>
            </a:r>
            <a:r>
              <a:rPr sz="800" b="1" spc="-5" dirty="0">
                <a:solidFill>
                  <a:prstClr val="black"/>
                </a:solidFill>
                <a:latin typeface="Century Gothic"/>
                <a:cs typeface="Century Gothic"/>
              </a:rPr>
              <a:t> </a:t>
            </a:r>
            <a:r>
              <a:rPr sz="800" b="1" dirty="0">
                <a:solidFill>
                  <a:prstClr val="black"/>
                </a:solidFill>
                <a:latin typeface="Century Gothic"/>
                <a:cs typeface="Century Gothic"/>
              </a:rPr>
              <a:t>in</a:t>
            </a:r>
            <a:r>
              <a:rPr sz="800" b="1" spc="-10" dirty="0">
                <a:solidFill>
                  <a:prstClr val="black"/>
                </a:solidFill>
                <a:latin typeface="Century Gothic"/>
                <a:cs typeface="Century Gothic"/>
              </a:rPr>
              <a:t> </a:t>
            </a:r>
            <a:r>
              <a:rPr sz="800" b="1" dirty="0">
                <a:solidFill>
                  <a:prstClr val="black"/>
                </a:solidFill>
                <a:latin typeface="Century Gothic"/>
                <a:cs typeface="Century Gothic"/>
              </a:rPr>
              <a:t>your</a:t>
            </a:r>
            <a:r>
              <a:rPr sz="800" b="1" spc="-5" dirty="0">
                <a:solidFill>
                  <a:prstClr val="black"/>
                </a:solidFill>
                <a:latin typeface="Century Gothic"/>
                <a:cs typeface="Century Gothic"/>
              </a:rPr>
              <a:t> </a:t>
            </a:r>
            <a:r>
              <a:rPr sz="800" b="1" dirty="0">
                <a:solidFill>
                  <a:prstClr val="black"/>
                </a:solidFill>
                <a:latin typeface="Century Gothic"/>
                <a:cs typeface="Century Gothic"/>
              </a:rPr>
              <a:t>state</a:t>
            </a:r>
            <a:r>
              <a:rPr sz="800" b="1" spc="-10" dirty="0">
                <a:solidFill>
                  <a:prstClr val="black"/>
                </a:solidFill>
                <a:latin typeface="Century Gothic"/>
                <a:cs typeface="Century Gothic"/>
              </a:rPr>
              <a:t> </a:t>
            </a:r>
            <a:r>
              <a:rPr sz="800" b="1" dirty="0">
                <a:solidFill>
                  <a:prstClr val="black"/>
                </a:solidFill>
                <a:latin typeface="Century Gothic"/>
                <a:cs typeface="Century Gothic"/>
              </a:rPr>
              <a:t>for</a:t>
            </a:r>
            <a:r>
              <a:rPr sz="800" b="1" spc="-5" dirty="0">
                <a:solidFill>
                  <a:prstClr val="black"/>
                </a:solidFill>
                <a:latin typeface="Century Gothic"/>
                <a:cs typeface="Century Gothic"/>
              </a:rPr>
              <a:t> </a:t>
            </a:r>
            <a:r>
              <a:rPr sz="800" b="1" dirty="0">
                <a:solidFill>
                  <a:prstClr val="black"/>
                </a:solidFill>
                <a:latin typeface="Century Gothic"/>
                <a:cs typeface="Century Gothic"/>
              </a:rPr>
              <a:t>more</a:t>
            </a:r>
            <a:r>
              <a:rPr sz="800" b="1" spc="-10" dirty="0">
                <a:solidFill>
                  <a:prstClr val="black"/>
                </a:solidFill>
                <a:latin typeface="Century Gothic"/>
                <a:cs typeface="Century Gothic"/>
              </a:rPr>
              <a:t> information.</a:t>
            </a:r>
            <a:endParaRPr sz="800" dirty="0">
              <a:solidFill>
                <a:prstClr val="black"/>
              </a:solidFill>
              <a:latin typeface="Century Gothic"/>
              <a:cs typeface="Century Gothic"/>
            </a:endParaRPr>
          </a:p>
          <a:p>
            <a:pPr marL="38100" marR="30480">
              <a:lnSpc>
                <a:spcPct val="114599"/>
              </a:lnSpc>
            </a:pPr>
            <a:r>
              <a:rPr sz="675" i="1" baseline="30864" dirty="0">
                <a:solidFill>
                  <a:prstClr val="black"/>
                </a:solidFill>
                <a:latin typeface="Century Gothic"/>
                <a:cs typeface="Century Gothic"/>
              </a:rPr>
              <a:t>1</a:t>
            </a:r>
            <a:r>
              <a:rPr sz="800" i="1" dirty="0">
                <a:solidFill>
                  <a:prstClr val="black"/>
                </a:solidFill>
                <a:latin typeface="Century Gothic"/>
                <a:cs typeface="Century Gothic"/>
              </a:rPr>
              <a:t>There</a:t>
            </a:r>
            <a:r>
              <a:rPr sz="800" i="1" spc="-5" dirty="0">
                <a:solidFill>
                  <a:prstClr val="black"/>
                </a:solidFill>
                <a:latin typeface="Century Gothic"/>
                <a:cs typeface="Century Gothic"/>
              </a:rPr>
              <a:t> </a:t>
            </a:r>
            <a:r>
              <a:rPr sz="800" i="1" dirty="0">
                <a:solidFill>
                  <a:prstClr val="black"/>
                </a:solidFill>
                <a:latin typeface="Century Gothic"/>
                <a:cs typeface="Century Gothic"/>
              </a:rPr>
              <a:t>is</a:t>
            </a:r>
            <a:r>
              <a:rPr sz="800" i="1" spc="-5" dirty="0">
                <a:solidFill>
                  <a:prstClr val="black"/>
                </a:solidFill>
                <a:latin typeface="Century Gothic"/>
                <a:cs typeface="Century Gothic"/>
              </a:rPr>
              <a:t> </a:t>
            </a:r>
            <a:r>
              <a:rPr sz="800" i="1" dirty="0">
                <a:solidFill>
                  <a:prstClr val="black"/>
                </a:solidFill>
                <a:latin typeface="Century Gothic"/>
                <a:cs typeface="Century Gothic"/>
              </a:rPr>
              <a:t>a</a:t>
            </a:r>
            <a:r>
              <a:rPr sz="800" i="1" spc="-5" dirty="0">
                <a:solidFill>
                  <a:prstClr val="black"/>
                </a:solidFill>
                <a:latin typeface="Century Gothic"/>
                <a:cs typeface="Century Gothic"/>
              </a:rPr>
              <a:t> </a:t>
            </a:r>
            <a:r>
              <a:rPr sz="800" i="1" dirty="0">
                <a:solidFill>
                  <a:prstClr val="black"/>
                </a:solidFill>
                <a:latin typeface="Century Gothic"/>
                <a:cs typeface="Century Gothic"/>
              </a:rPr>
              <a:t>maximum</a:t>
            </a:r>
            <a:r>
              <a:rPr sz="800" i="1" spc="-5" dirty="0">
                <a:solidFill>
                  <a:prstClr val="black"/>
                </a:solidFill>
                <a:latin typeface="Century Gothic"/>
                <a:cs typeface="Century Gothic"/>
              </a:rPr>
              <a:t> </a:t>
            </a:r>
            <a:r>
              <a:rPr sz="800" i="1" dirty="0">
                <a:solidFill>
                  <a:prstClr val="black"/>
                </a:solidFill>
                <a:latin typeface="Century Gothic"/>
                <a:cs typeface="Century Gothic"/>
              </a:rPr>
              <a:t>of</a:t>
            </a:r>
            <a:r>
              <a:rPr sz="800" i="1" spc="-5" dirty="0">
                <a:solidFill>
                  <a:prstClr val="black"/>
                </a:solidFill>
                <a:latin typeface="Century Gothic"/>
                <a:cs typeface="Century Gothic"/>
              </a:rPr>
              <a:t> </a:t>
            </a:r>
            <a:r>
              <a:rPr sz="800" i="1" dirty="0">
                <a:solidFill>
                  <a:prstClr val="black"/>
                </a:solidFill>
                <a:latin typeface="Century Gothic"/>
                <a:cs typeface="Century Gothic"/>
              </a:rPr>
              <a:t>combined</a:t>
            </a:r>
            <a:r>
              <a:rPr sz="800" i="1" spc="-5" dirty="0">
                <a:solidFill>
                  <a:prstClr val="black"/>
                </a:solidFill>
                <a:latin typeface="Century Gothic"/>
                <a:cs typeface="Century Gothic"/>
              </a:rPr>
              <a:t> </a:t>
            </a:r>
            <a:r>
              <a:rPr sz="800" i="1" dirty="0">
                <a:solidFill>
                  <a:prstClr val="black"/>
                </a:solidFill>
                <a:latin typeface="Century Gothic"/>
                <a:cs typeface="Century Gothic"/>
              </a:rPr>
              <a:t>limit</a:t>
            </a:r>
            <a:r>
              <a:rPr sz="800" i="1" spc="-5" dirty="0">
                <a:solidFill>
                  <a:prstClr val="black"/>
                </a:solidFill>
                <a:latin typeface="Century Gothic"/>
                <a:cs typeface="Century Gothic"/>
              </a:rPr>
              <a:t> </a:t>
            </a:r>
            <a:r>
              <a:rPr sz="800" i="1" dirty="0">
                <a:solidFill>
                  <a:prstClr val="black"/>
                </a:solidFill>
                <a:latin typeface="Century Gothic"/>
                <a:cs typeface="Century Gothic"/>
              </a:rPr>
              <a:t>for</a:t>
            </a:r>
            <a:r>
              <a:rPr sz="800" i="1" spc="-5" dirty="0">
                <a:solidFill>
                  <a:prstClr val="black"/>
                </a:solidFill>
                <a:latin typeface="Century Gothic"/>
                <a:cs typeface="Century Gothic"/>
              </a:rPr>
              <a:t> </a:t>
            </a:r>
            <a:r>
              <a:rPr sz="800" i="1" dirty="0">
                <a:solidFill>
                  <a:prstClr val="black"/>
                </a:solidFill>
                <a:latin typeface="Century Gothic"/>
                <a:cs typeface="Century Gothic"/>
              </a:rPr>
              <a:t>the Physician</a:t>
            </a:r>
            <a:r>
              <a:rPr sz="800" i="1" spc="-5" dirty="0">
                <a:solidFill>
                  <a:prstClr val="black"/>
                </a:solidFill>
                <a:latin typeface="Century Gothic"/>
                <a:cs typeface="Century Gothic"/>
              </a:rPr>
              <a:t> </a:t>
            </a:r>
            <a:r>
              <a:rPr sz="800" i="1" dirty="0">
                <a:solidFill>
                  <a:prstClr val="black"/>
                </a:solidFill>
                <a:latin typeface="Century Gothic"/>
                <a:cs typeface="Century Gothic"/>
              </a:rPr>
              <a:t>and</a:t>
            </a:r>
            <a:r>
              <a:rPr sz="800" i="1" spc="-5" dirty="0">
                <a:solidFill>
                  <a:prstClr val="black"/>
                </a:solidFill>
                <a:latin typeface="Century Gothic"/>
                <a:cs typeface="Century Gothic"/>
              </a:rPr>
              <a:t> </a:t>
            </a:r>
            <a:r>
              <a:rPr sz="800" i="1" dirty="0">
                <a:solidFill>
                  <a:prstClr val="black"/>
                </a:solidFill>
                <a:latin typeface="Century Gothic"/>
                <a:cs typeface="Century Gothic"/>
              </a:rPr>
              <a:t>Chiropractor</a:t>
            </a:r>
            <a:r>
              <a:rPr sz="800" i="1" spc="-5" dirty="0">
                <a:solidFill>
                  <a:prstClr val="black"/>
                </a:solidFill>
                <a:latin typeface="Century Gothic"/>
                <a:cs typeface="Century Gothic"/>
              </a:rPr>
              <a:t> </a:t>
            </a:r>
            <a:r>
              <a:rPr sz="800" i="1" dirty="0">
                <a:solidFill>
                  <a:prstClr val="black"/>
                </a:solidFill>
                <a:latin typeface="Century Gothic"/>
                <a:cs typeface="Century Gothic"/>
              </a:rPr>
              <a:t>Benefits;</a:t>
            </a:r>
            <a:r>
              <a:rPr sz="800" i="1" spc="-5" dirty="0">
                <a:solidFill>
                  <a:prstClr val="black"/>
                </a:solidFill>
                <a:latin typeface="Century Gothic"/>
                <a:cs typeface="Century Gothic"/>
              </a:rPr>
              <a:t> </a:t>
            </a:r>
            <a:r>
              <a:rPr sz="800" i="1" dirty="0">
                <a:solidFill>
                  <a:prstClr val="black"/>
                </a:solidFill>
                <a:latin typeface="Century Gothic"/>
                <a:cs typeface="Century Gothic"/>
              </a:rPr>
              <a:t>includes</a:t>
            </a:r>
            <a:r>
              <a:rPr sz="800" i="1" spc="-5" dirty="0">
                <a:solidFill>
                  <a:prstClr val="black"/>
                </a:solidFill>
                <a:latin typeface="Century Gothic"/>
                <a:cs typeface="Century Gothic"/>
              </a:rPr>
              <a:t> </a:t>
            </a:r>
            <a:r>
              <a:rPr sz="800" i="1" dirty="0">
                <a:solidFill>
                  <a:prstClr val="black"/>
                </a:solidFill>
                <a:latin typeface="Century Gothic"/>
                <a:cs typeface="Century Gothic"/>
              </a:rPr>
              <a:t>up</a:t>
            </a:r>
            <a:r>
              <a:rPr sz="800" i="1" spc="-5" dirty="0">
                <a:solidFill>
                  <a:prstClr val="black"/>
                </a:solidFill>
                <a:latin typeface="Century Gothic"/>
                <a:cs typeface="Century Gothic"/>
              </a:rPr>
              <a:t> </a:t>
            </a:r>
            <a:r>
              <a:rPr sz="800" i="1" dirty="0">
                <a:solidFill>
                  <a:prstClr val="black"/>
                </a:solidFill>
                <a:latin typeface="Century Gothic"/>
                <a:cs typeface="Century Gothic"/>
              </a:rPr>
              <a:t>to</a:t>
            </a:r>
            <a:r>
              <a:rPr sz="800" i="1" spc="-5" dirty="0">
                <a:solidFill>
                  <a:prstClr val="black"/>
                </a:solidFill>
                <a:latin typeface="Century Gothic"/>
                <a:cs typeface="Century Gothic"/>
              </a:rPr>
              <a:t> </a:t>
            </a:r>
            <a:r>
              <a:rPr sz="800" i="1" dirty="0">
                <a:solidFill>
                  <a:prstClr val="black"/>
                </a:solidFill>
                <a:latin typeface="Century Gothic"/>
                <a:cs typeface="Century Gothic"/>
              </a:rPr>
              <a:t>20 days</a:t>
            </a:r>
            <a:r>
              <a:rPr sz="800" i="1" spc="-5" dirty="0">
                <a:solidFill>
                  <a:prstClr val="black"/>
                </a:solidFill>
                <a:latin typeface="Century Gothic"/>
                <a:cs typeface="Century Gothic"/>
              </a:rPr>
              <a:t> </a:t>
            </a:r>
            <a:r>
              <a:rPr sz="800" i="1" dirty="0">
                <a:solidFill>
                  <a:prstClr val="black"/>
                </a:solidFill>
                <a:latin typeface="Century Gothic"/>
                <a:cs typeface="Century Gothic"/>
              </a:rPr>
              <a:t>for</a:t>
            </a:r>
            <a:r>
              <a:rPr sz="800" i="1" spc="-5" dirty="0">
                <a:solidFill>
                  <a:prstClr val="black"/>
                </a:solidFill>
                <a:latin typeface="Century Gothic"/>
                <a:cs typeface="Century Gothic"/>
              </a:rPr>
              <a:t> </a:t>
            </a:r>
            <a:r>
              <a:rPr sz="800" i="1" dirty="0">
                <a:solidFill>
                  <a:prstClr val="black"/>
                </a:solidFill>
                <a:latin typeface="Century Gothic"/>
                <a:cs typeface="Century Gothic"/>
              </a:rPr>
              <a:t>Three</a:t>
            </a:r>
            <a:r>
              <a:rPr sz="800" i="1" spc="-5" dirty="0">
                <a:solidFill>
                  <a:prstClr val="black"/>
                </a:solidFill>
                <a:latin typeface="Century Gothic"/>
                <a:cs typeface="Century Gothic"/>
              </a:rPr>
              <a:t> </a:t>
            </a:r>
            <a:r>
              <a:rPr sz="800" i="1" dirty="0">
                <a:solidFill>
                  <a:prstClr val="black"/>
                </a:solidFill>
                <a:latin typeface="Century Gothic"/>
                <a:cs typeface="Century Gothic"/>
              </a:rPr>
              <a:t>Unit</a:t>
            </a:r>
            <a:r>
              <a:rPr sz="800" i="1" spc="-5" dirty="0">
                <a:solidFill>
                  <a:prstClr val="black"/>
                </a:solidFill>
                <a:latin typeface="Century Gothic"/>
                <a:cs typeface="Century Gothic"/>
              </a:rPr>
              <a:t> </a:t>
            </a:r>
            <a:r>
              <a:rPr sz="800" i="1" dirty="0">
                <a:solidFill>
                  <a:prstClr val="black"/>
                </a:solidFill>
                <a:latin typeface="Century Gothic"/>
                <a:cs typeface="Century Gothic"/>
              </a:rPr>
              <a:t>Plans,</a:t>
            </a:r>
            <a:r>
              <a:rPr sz="800" i="1" spc="-5" dirty="0">
                <a:solidFill>
                  <a:prstClr val="black"/>
                </a:solidFill>
                <a:latin typeface="Century Gothic"/>
                <a:cs typeface="Century Gothic"/>
              </a:rPr>
              <a:t> </a:t>
            </a:r>
            <a:r>
              <a:rPr sz="800" i="1" dirty="0">
                <a:solidFill>
                  <a:prstClr val="black"/>
                </a:solidFill>
                <a:latin typeface="Century Gothic"/>
                <a:cs typeface="Century Gothic"/>
              </a:rPr>
              <a:t>up</a:t>
            </a:r>
            <a:r>
              <a:rPr sz="800" i="1" spc="-5" dirty="0">
                <a:solidFill>
                  <a:prstClr val="black"/>
                </a:solidFill>
                <a:latin typeface="Century Gothic"/>
                <a:cs typeface="Century Gothic"/>
              </a:rPr>
              <a:t> </a:t>
            </a:r>
            <a:r>
              <a:rPr sz="800" i="1" dirty="0">
                <a:solidFill>
                  <a:prstClr val="black"/>
                </a:solidFill>
                <a:latin typeface="Century Gothic"/>
                <a:cs typeface="Century Gothic"/>
              </a:rPr>
              <a:t>to</a:t>
            </a:r>
            <a:r>
              <a:rPr sz="800" i="1" spc="-5" dirty="0">
                <a:solidFill>
                  <a:prstClr val="black"/>
                </a:solidFill>
                <a:latin typeface="Century Gothic"/>
                <a:cs typeface="Century Gothic"/>
              </a:rPr>
              <a:t> </a:t>
            </a:r>
            <a:r>
              <a:rPr sz="800" i="1" dirty="0">
                <a:solidFill>
                  <a:prstClr val="black"/>
                </a:solidFill>
                <a:latin typeface="Century Gothic"/>
                <a:cs typeface="Century Gothic"/>
              </a:rPr>
              <a:t>16</a:t>
            </a:r>
            <a:r>
              <a:rPr sz="800" i="1" spc="-5" dirty="0">
                <a:solidFill>
                  <a:prstClr val="black"/>
                </a:solidFill>
                <a:latin typeface="Century Gothic"/>
                <a:cs typeface="Century Gothic"/>
              </a:rPr>
              <a:t> </a:t>
            </a:r>
            <a:r>
              <a:rPr sz="800" i="1" dirty="0">
                <a:solidFill>
                  <a:prstClr val="black"/>
                </a:solidFill>
                <a:latin typeface="Century Gothic"/>
                <a:cs typeface="Century Gothic"/>
              </a:rPr>
              <a:t>days </a:t>
            </a:r>
            <a:r>
              <a:rPr sz="800" i="1" spc="-25" dirty="0">
                <a:solidFill>
                  <a:prstClr val="black"/>
                </a:solidFill>
                <a:latin typeface="Century Gothic"/>
                <a:cs typeface="Century Gothic"/>
              </a:rPr>
              <a:t>for</a:t>
            </a:r>
            <a:r>
              <a:rPr sz="800" i="1" dirty="0">
                <a:solidFill>
                  <a:prstClr val="black"/>
                </a:solidFill>
                <a:latin typeface="Century Gothic"/>
                <a:cs typeface="Century Gothic"/>
              </a:rPr>
              <a:t> Two</a:t>
            </a:r>
            <a:r>
              <a:rPr sz="800" i="1" spc="-5" dirty="0">
                <a:solidFill>
                  <a:prstClr val="black"/>
                </a:solidFill>
                <a:latin typeface="Century Gothic"/>
                <a:cs typeface="Century Gothic"/>
              </a:rPr>
              <a:t> </a:t>
            </a:r>
            <a:r>
              <a:rPr sz="800" i="1" dirty="0">
                <a:solidFill>
                  <a:prstClr val="black"/>
                </a:solidFill>
                <a:latin typeface="Century Gothic"/>
                <a:cs typeface="Century Gothic"/>
              </a:rPr>
              <a:t>Unit Plans,</a:t>
            </a:r>
            <a:r>
              <a:rPr sz="800" i="1" spc="-5" dirty="0">
                <a:solidFill>
                  <a:prstClr val="black"/>
                </a:solidFill>
                <a:latin typeface="Century Gothic"/>
                <a:cs typeface="Century Gothic"/>
              </a:rPr>
              <a:t> </a:t>
            </a:r>
            <a:r>
              <a:rPr sz="800" i="1" dirty="0">
                <a:solidFill>
                  <a:prstClr val="black"/>
                </a:solidFill>
                <a:latin typeface="Century Gothic"/>
                <a:cs typeface="Century Gothic"/>
              </a:rPr>
              <a:t>and up to</a:t>
            </a:r>
            <a:r>
              <a:rPr sz="800" i="1" spc="-5" dirty="0">
                <a:solidFill>
                  <a:prstClr val="black"/>
                </a:solidFill>
                <a:latin typeface="Century Gothic"/>
                <a:cs typeface="Century Gothic"/>
              </a:rPr>
              <a:t> </a:t>
            </a:r>
            <a:r>
              <a:rPr sz="800" i="1" dirty="0">
                <a:solidFill>
                  <a:prstClr val="black"/>
                </a:solidFill>
                <a:latin typeface="Century Gothic"/>
                <a:cs typeface="Century Gothic"/>
              </a:rPr>
              <a:t>12 days per</a:t>
            </a:r>
            <a:r>
              <a:rPr sz="800" i="1" spc="-5" dirty="0">
                <a:solidFill>
                  <a:prstClr val="black"/>
                </a:solidFill>
                <a:latin typeface="Century Gothic"/>
                <a:cs typeface="Century Gothic"/>
              </a:rPr>
              <a:t> </a:t>
            </a:r>
            <a:r>
              <a:rPr sz="800" i="1" dirty="0">
                <a:solidFill>
                  <a:prstClr val="black"/>
                </a:solidFill>
                <a:latin typeface="Century Gothic"/>
                <a:cs typeface="Century Gothic"/>
              </a:rPr>
              <a:t>One Unit Plan,</a:t>
            </a:r>
            <a:r>
              <a:rPr sz="800" i="1" spc="-5" dirty="0">
                <a:solidFill>
                  <a:prstClr val="black"/>
                </a:solidFill>
                <a:latin typeface="Century Gothic"/>
                <a:cs typeface="Century Gothic"/>
              </a:rPr>
              <a:t> </a:t>
            </a:r>
            <a:r>
              <a:rPr sz="800" i="1" dirty="0">
                <a:solidFill>
                  <a:prstClr val="black"/>
                </a:solidFill>
                <a:latin typeface="Century Gothic"/>
                <a:cs typeface="Century Gothic"/>
              </a:rPr>
              <a:t>per Calendar </a:t>
            </a:r>
            <a:r>
              <a:rPr sz="800" i="1" spc="-10" dirty="0">
                <a:solidFill>
                  <a:prstClr val="black"/>
                </a:solidFill>
                <a:latin typeface="Century Gothic"/>
                <a:cs typeface="Century Gothic"/>
              </a:rPr>
              <a:t>Year.</a:t>
            </a:r>
            <a:endParaRPr sz="800" dirty="0">
              <a:solidFill>
                <a:prstClr val="black"/>
              </a:solidFill>
              <a:latin typeface="Century Gothic"/>
              <a:cs typeface="Century Gothic"/>
            </a:endParaRPr>
          </a:p>
        </p:txBody>
      </p:sp>
      <p:sp>
        <p:nvSpPr>
          <p:cNvPr id="6" name="TextBox 5"/>
          <p:cNvSpPr txBox="1"/>
          <p:nvPr/>
        </p:nvSpPr>
        <p:spPr>
          <a:xfrm>
            <a:off x="-444803" y="6544111"/>
            <a:ext cx="4085112" cy="246221"/>
          </a:xfrm>
          <a:prstGeom prst="rect">
            <a:avLst/>
          </a:prstGeom>
          <a:noFill/>
        </p:spPr>
        <p:txBody>
          <a:bodyPr wrap="square" rtlCol="0">
            <a:spAutoFit/>
          </a:bodyPr>
          <a:lstStyle/>
          <a:p>
            <a:pPr algn="ctr"/>
            <a:r>
              <a:rPr lang="en-US" sz="1000" b="1" dirty="0">
                <a:solidFill>
                  <a:prstClr val="black"/>
                </a:solidFill>
              </a:rPr>
              <a:t>PROPRIETARY &amp; CONFIDENTIAL 10.27.2023</a:t>
            </a:r>
          </a:p>
        </p:txBody>
      </p:sp>
      <p:sp>
        <p:nvSpPr>
          <p:cNvPr id="7" name="Wave 6"/>
          <p:cNvSpPr/>
          <p:nvPr/>
        </p:nvSpPr>
        <p:spPr>
          <a:xfrm>
            <a:off x="466313" y="1519708"/>
            <a:ext cx="3757344" cy="914400"/>
          </a:xfrm>
          <a:prstGeom prst="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60655" y="1746075"/>
            <a:ext cx="3663001" cy="461665"/>
          </a:xfrm>
          <a:prstGeom prst="rect">
            <a:avLst/>
          </a:prstGeom>
          <a:noFill/>
        </p:spPr>
        <p:txBody>
          <a:bodyPr wrap="square" rtlCol="0">
            <a:spAutoFit/>
          </a:bodyPr>
          <a:lstStyle/>
          <a:p>
            <a:pPr algn="ctr"/>
            <a:r>
              <a:rPr lang="en-US" sz="1200" dirty="0">
                <a:solidFill>
                  <a:prstClr val="black"/>
                </a:solidFill>
              </a:rPr>
              <a:t>&lt;.005% of policyholders reach their outpatient calendar year max per year*</a:t>
            </a:r>
          </a:p>
        </p:txBody>
      </p:sp>
      <p:sp>
        <p:nvSpPr>
          <p:cNvPr id="9" name="TextBox 8"/>
          <p:cNvSpPr txBox="1"/>
          <p:nvPr/>
        </p:nvSpPr>
        <p:spPr>
          <a:xfrm>
            <a:off x="246727" y="5976908"/>
            <a:ext cx="2552671" cy="400110"/>
          </a:xfrm>
          <a:prstGeom prst="rect">
            <a:avLst/>
          </a:prstGeom>
          <a:noFill/>
        </p:spPr>
        <p:txBody>
          <a:bodyPr wrap="square" rtlCol="0">
            <a:spAutoFit/>
          </a:bodyPr>
          <a:lstStyle/>
          <a:p>
            <a:r>
              <a:rPr lang="en-US" sz="1000" dirty="0">
                <a:solidFill>
                  <a:prstClr val="black"/>
                </a:solidFill>
              </a:rPr>
              <a:t>*Based on PAL claims data for hospital indemnity plans</a:t>
            </a:r>
          </a:p>
        </p:txBody>
      </p:sp>
      <p:sp>
        <p:nvSpPr>
          <p:cNvPr id="10" name="Wave 9"/>
          <p:cNvSpPr/>
          <p:nvPr/>
        </p:nvSpPr>
        <p:spPr>
          <a:xfrm>
            <a:off x="466313" y="2659079"/>
            <a:ext cx="3757344" cy="914400"/>
          </a:xfrm>
          <a:prstGeom prst="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60655" y="2885446"/>
            <a:ext cx="3663001" cy="461665"/>
          </a:xfrm>
          <a:prstGeom prst="rect">
            <a:avLst/>
          </a:prstGeom>
          <a:noFill/>
        </p:spPr>
        <p:txBody>
          <a:bodyPr wrap="square" rtlCol="0">
            <a:spAutoFit/>
          </a:bodyPr>
          <a:lstStyle/>
          <a:p>
            <a:pPr algn="ctr"/>
            <a:r>
              <a:rPr lang="en-US" sz="1200" dirty="0">
                <a:solidFill>
                  <a:prstClr val="black"/>
                </a:solidFill>
              </a:rPr>
              <a:t>6% of policyholders utilize more than 6 doctor visits per year*</a:t>
            </a:r>
          </a:p>
        </p:txBody>
      </p:sp>
      <p:cxnSp>
        <p:nvCxnSpPr>
          <p:cNvPr id="12" name="Straight Connector 11"/>
          <p:cNvCxnSpPr>
            <a:endCxn id="13" idx="3"/>
          </p:cNvCxnSpPr>
          <p:nvPr/>
        </p:nvCxnSpPr>
        <p:spPr>
          <a:xfrm flipH="1">
            <a:off x="3471613" y="3237016"/>
            <a:ext cx="1368135" cy="9130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18357" y="3826853"/>
            <a:ext cx="2253256" cy="646331"/>
          </a:xfrm>
          <a:prstGeom prst="rect">
            <a:avLst/>
          </a:prstGeom>
          <a:solidFill>
            <a:srgbClr val="FF0000"/>
          </a:solidFill>
        </p:spPr>
        <p:txBody>
          <a:bodyPr wrap="square" rtlCol="0">
            <a:spAutoFit/>
          </a:bodyPr>
          <a:lstStyle/>
          <a:p>
            <a:pPr algn="ctr"/>
            <a:r>
              <a:rPr lang="en-US" sz="1200" dirty="0">
                <a:solidFill>
                  <a:srgbClr val="FFFFFF"/>
                </a:solidFill>
              </a:rPr>
              <a:t>New benefit due to the popularity of therapy services</a:t>
            </a:r>
          </a:p>
        </p:txBody>
      </p:sp>
      <p:pic>
        <p:nvPicPr>
          <p:cNvPr id="14" name="Content Placeholder 1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9748" y="208502"/>
            <a:ext cx="6194012" cy="5894496"/>
          </a:xfrm>
        </p:spPr>
      </p:pic>
    </p:spTree>
    <p:extLst>
      <p:ext uri="{BB962C8B-B14F-4D97-AF65-F5344CB8AC3E}">
        <p14:creationId xmlns:p14="http://schemas.microsoft.com/office/powerpoint/2010/main" val="386937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76" y="2176354"/>
            <a:ext cx="2701954" cy="745817"/>
          </a:xfrm>
        </p:spPr>
        <p:txBody>
          <a:bodyPr>
            <a:normAutofit fontScale="90000"/>
          </a:bodyPr>
          <a:lstStyle/>
          <a:p>
            <a:r>
              <a:rPr lang="en-US" dirty="0">
                <a:solidFill>
                  <a:srgbClr val="0059DE"/>
                </a:solidFill>
              </a:rPr>
              <a:t>Outpatient Services</a:t>
            </a:r>
          </a:p>
        </p:txBody>
      </p:sp>
      <p:sp>
        <p:nvSpPr>
          <p:cNvPr id="6" name="object 3"/>
          <p:cNvSpPr txBox="1"/>
          <p:nvPr/>
        </p:nvSpPr>
        <p:spPr>
          <a:xfrm>
            <a:off x="3846287" y="6228026"/>
            <a:ext cx="8233859" cy="561692"/>
          </a:xfrm>
          <a:prstGeom prst="rect">
            <a:avLst/>
          </a:prstGeom>
        </p:spPr>
        <p:txBody>
          <a:bodyPr vert="horz" wrap="square" lIns="0" tIns="30480" rIns="0" bIns="0" rtlCol="0">
            <a:spAutoFit/>
          </a:bodyPr>
          <a:lstStyle/>
          <a:p>
            <a:pPr marL="38100">
              <a:spcBef>
                <a:spcPts val="240"/>
              </a:spcBef>
            </a:pPr>
            <a:r>
              <a:rPr sz="800" b="1" dirty="0">
                <a:solidFill>
                  <a:prstClr val="black"/>
                </a:solidFill>
                <a:latin typeface="Century Gothic"/>
                <a:cs typeface="Century Gothic"/>
              </a:rPr>
              <a:t>Benefit</a:t>
            </a:r>
            <a:r>
              <a:rPr sz="800" b="1" spc="-10" dirty="0">
                <a:solidFill>
                  <a:prstClr val="black"/>
                </a:solidFill>
                <a:latin typeface="Century Gothic"/>
                <a:cs typeface="Century Gothic"/>
              </a:rPr>
              <a:t> </a:t>
            </a:r>
            <a:r>
              <a:rPr sz="800" b="1" dirty="0">
                <a:solidFill>
                  <a:prstClr val="black"/>
                </a:solidFill>
                <a:latin typeface="Century Gothic"/>
                <a:cs typeface="Century Gothic"/>
              </a:rPr>
              <a:t>availability,</a:t>
            </a:r>
            <a:r>
              <a:rPr sz="800" b="1" spc="-5" dirty="0">
                <a:solidFill>
                  <a:prstClr val="black"/>
                </a:solidFill>
                <a:latin typeface="Century Gothic"/>
                <a:cs typeface="Century Gothic"/>
              </a:rPr>
              <a:t> </a:t>
            </a:r>
            <a:r>
              <a:rPr sz="800" b="1" dirty="0">
                <a:solidFill>
                  <a:prstClr val="black"/>
                </a:solidFill>
                <a:latin typeface="Century Gothic"/>
                <a:cs typeface="Century Gothic"/>
              </a:rPr>
              <a:t>exclusions</a:t>
            </a:r>
            <a:r>
              <a:rPr sz="800" b="1" spc="-10" dirty="0">
                <a:solidFill>
                  <a:prstClr val="black"/>
                </a:solidFill>
                <a:latin typeface="Century Gothic"/>
                <a:cs typeface="Century Gothic"/>
              </a:rPr>
              <a:t> </a:t>
            </a:r>
            <a:r>
              <a:rPr sz="800" b="1" dirty="0">
                <a:solidFill>
                  <a:prstClr val="black"/>
                </a:solidFill>
                <a:latin typeface="Century Gothic"/>
                <a:cs typeface="Century Gothic"/>
              </a:rPr>
              <a:t>and</a:t>
            </a:r>
            <a:r>
              <a:rPr sz="800" b="1" spc="-5" dirty="0">
                <a:solidFill>
                  <a:prstClr val="black"/>
                </a:solidFill>
                <a:latin typeface="Century Gothic"/>
                <a:cs typeface="Century Gothic"/>
              </a:rPr>
              <a:t> </a:t>
            </a:r>
            <a:r>
              <a:rPr sz="800" b="1" dirty="0">
                <a:solidFill>
                  <a:prstClr val="black"/>
                </a:solidFill>
                <a:latin typeface="Century Gothic"/>
                <a:cs typeface="Century Gothic"/>
              </a:rPr>
              <a:t>limitations</a:t>
            </a:r>
            <a:r>
              <a:rPr sz="800" b="1" spc="-10" dirty="0">
                <a:solidFill>
                  <a:prstClr val="black"/>
                </a:solidFill>
                <a:latin typeface="Century Gothic"/>
                <a:cs typeface="Century Gothic"/>
              </a:rPr>
              <a:t> </a:t>
            </a:r>
            <a:r>
              <a:rPr sz="800" b="1" dirty="0">
                <a:solidFill>
                  <a:prstClr val="black"/>
                </a:solidFill>
                <a:latin typeface="Century Gothic"/>
                <a:cs typeface="Century Gothic"/>
              </a:rPr>
              <a:t>may</a:t>
            </a:r>
            <a:r>
              <a:rPr sz="800" b="1" spc="-5" dirty="0">
                <a:solidFill>
                  <a:prstClr val="black"/>
                </a:solidFill>
                <a:latin typeface="Century Gothic"/>
                <a:cs typeface="Century Gothic"/>
              </a:rPr>
              <a:t> </a:t>
            </a:r>
            <a:r>
              <a:rPr sz="800" b="1" dirty="0">
                <a:solidFill>
                  <a:prstClr val="black"/>
                </a:solidFill>
                <a:latin typeface="Century Gothic"/>
                <a:cs typeface="Century Gothic"/>
              </a:rPr>
              <a:t>vary</a:t>
            </a:r>
            <a:r>
              <a:rPr sz="800" b="1" spc="-10" dirty="0">
                <a:solidFill>
                  <a:prstClr val="black"/>
                </a:solidFill>
                <a:latin typeface="Century Gothic"/>
                <a:cs typeface="Century Gothic"/>
              </a:rPr>
              <a:t> </a:t>
            </a:r>
            <a:r>
              <a:rPr sz="800" b="1" dirty="0">
                <a:solidFill>
                  <a:prstClr val="black"/>
                </a:solidFill>
                <a:latin typeface="Century Gothic"/>
                <a:cs typeface="Century Gothic"/>
              </a:rPr>
              <a:t>by</a:t>
            </a:r>
            <a:r>
              <a:rPr sz="800" b="1" spc="-5" dirty="0">
                <a:solidFill>
                  <a:prstClr val="black"/>
                </a:solidFill>
                <a:latin typeface="Century Gothic"/>
                <a:cs typeface="Century Gothic"/>
              </a:rPr>
              <a:t> </a:t>
            </a:r>
            <a:r>
              <a:rPr sz="800" b="1" dirty="0">
                <a:solidFill>
                  <a:prstClr val="black"/>
                </a:solidFill>
                <a:latin typeface="Century Gothic"/>
                <a:cs typeface="Century Gothic"/>
              </a:rPr>
              <a:t>state.</a:t>
            </a:r>
            <a:r>
              <a:rPr sz="800" b="1" spc="210" dirty="0">
                <a:solidFill>
                  <a:prstClr val="black"/>
                </a:solidFill>
                <a:latin typeface="Century Gothic"/>
                <a:cs typeface="Century Gothic"/>
              </a:rPr>
              <a:t> </a:t>
            </a:r>
            <a:r>
              <a:rPr sz="800" b="1" dirty="0">
                <a:solidFill>
                  <a:prstClr val="black"/>
                </a:solidFill>
                <a:latin typeface="Century Gothic"/>
                <a:cs typeface="Century Gothic"/>
              </a:rPr>
              <a:t>Please</a:t>
            </a:r>
            <a:r>
              <a:rPr sz="800" b="1" spc="-10" dirty="0">
                <a:solidFill>
                  <a:prstClr val="black"/>
                </a:solidFill>
                <a:latin typeface="Century Gothic"/>
                <a:cs typeface="Century Gothic"/>
              </a:rPr>
              <a:t> </a:t>
            </a:r>
            <a:r>
              <a:rPr sz="800" b="1" dirty="0">
                <a:solidFill>
                  <a:prstClr val="black"/>
                </a:solidFill>
                <a:latin typeface="Century Gothic"/>
                <a:cs typeface="Century Gothic"/>
              </a:rPr>
              <a:t>refer</a:t>
            </a:r>
            <a:r>
              <a:rPr sz="800" b="1" spc="-5" dirty="0">
                <a:solidFill>
                  <a:prstClr val="black"/>
                </a:solidFill>
                <a:latin typeface="Century Gothic"/>
                <a:cs typeface="Century Gothic"/>
              </a:rPr>
              <a:t> </a:t>
            </a:r>
            <a:r>
              <a:rPr sz="800" b="1" dirty="0">
                <a:solidFill>
                  <a:prstClr val="black"/>
                </a:solidFill>
                <a:latin typeface="Century Gothic"/>
                <a:cs typeface="Century Gothic"/>
              </a:rPr>
              <a:t>to</a:t>
            </a:r>
            <a:r>
              <a:rPr sz="800" b="1" spc="-10" dirty="0">
                <a:solidFill>
                  <a:prstClr val="black"/>
                </a:solidFill>
                <a:latin typeface="Century Gothic"/>
                <a:cs typeface="Century Gothic"/>
              </a:rPr>
              <a:t> </a:t>
            </a:r>
            <a:r>
              <a:rPr sz="800" b="1" dirty="0">
                <a:solidFill>
                  <a:prstClr val="black"/>
                </a:solidFill>
                <a:latin typeface="Century Gothic"/>
                <a:cs typeface="Century Gothic"/>
              </a:rPr>
              <a:t>the</a:t>
            </a:r>
            <a:r>
              <a:rPr sz="800" b="1" spc="-5" dirty="0">
                <a:solidFill>
                  <a:prstClr val="black"/>
                </a:solidFill>
                <a:latin typeface="Century Gothic"/>
                <a:cs typeface="Century Gothic"/>
              </a:rPr>
              <a:t> </a:t>
            </a:r>
            <a:r>
              <a:rPr sz="800" b="1" dirty="0">
                <a:solidFill>
                  <a:prstClr val="black"/>
                </a:solidFill>
                <a:latin typeface="Century Gothic"/>
                <a:cs typeface="Century Gothic"/>
              </a:rPr>
              <a:t>policy</a:t>
            </a:r>
            <a:r>
              <a:rPr sz="800" b="1" spc="-5" dirty="0">
                <a:solidFill>
                  <a:prstClr val="black"/>
                </a:solidFill>
                <a:latin typeface="Century Gothic"/>
                <a:cs typeface="Century Gothic"/>
              </a:rPr>
              <a:t> </a:t>
            </a:r>
            <a:r>
              <a:rPr sz="800" b="1" dirty="0">
                <a:solidFill>
                  <a:prstClr val="black"/>
                </a:solidFill>
                <a:latin typeface="Century Gothic"/>
                <a:cs typeface="Century Gothic"/>
              </a:rPr>
              <a:t>in</a:t>
            </a:r>
            <a:r>
              <a:rPr sz="800" b="1" spc="-10" dirty="0">
                <a:solidFill>
                  <a:prstClr val="black"/>
                </a:solidFill>
                <a:latin typeface="Century Gothic"/>
                <a:cs typeface="Century Gothic"/>
              </a:rPr>
              <a:t> </a:t>
            </a:r>
            <a:r>
              <a:rPr sz="800" b="1" dirty="0">
                <a:solidFill>
                  <a:prstClr val="black"/>
                </a:solidFill>
                <a:latin typeface="Century Gothic"/>
                <a:cs typeface="Century Gothic"/>
              </a:rPr>
              <a:t>your</a:t>
            </a:r>
            <a:r>
              <a:rPr sz="800" b="1" spc="-5" dirty="0">
                <a:solidFill>
                  <a:prstClr val="black"/>
                </a:solidFill>
                <a:latin typeface="Century Gothic"/>
                <a:cs typeface="Century Gothic"/>
              </a:rPr>
              <a:t> </a:t>
            </a:r>
            <a:r>
              <a:rPr sz="800" b="1" dirty="0">
                <a:solidFill>
                  <a:prstClr val="black"/>
                </a:solidFill>
                <a:latin typeface="Century Gothic"/>
                <a:cs typeface="Century Gothic"/>
              </a:rPr>
              <a:t>state</a:t>
            </a:r>
            <a:r>
              <a:rPr sz="800" b="1" spc="-10" dirty="0">
                <a:solidFill>
                  <a:prstClr val="black"/>
                </a:solidFill>
                <a:latin typeface="Century Gothic"/>
                <a:cs typeface="Century Gothic"/>
              </a:rPr>
              <a:t> </a:t>
            </a:r>
            <a:r>
              <a:rPr sz="800" b="1" dirty="0">
                <a:solidFill>
                  <a:prstClr val="black"/>
                </a:solidFill>
                <a:latin typeface="Century Gothic"/>
                <a:cs typeface="Century Gothic"/>
              </a:rPr>
              <a:t>for</a:t>
            </a:r>
            <a:r>
              <a:rPr sz="800" b="1" spc="-5" dirty="0">
                <a:solidFill>
                  <a:prstClr val="black"/>
                </a:solidFill>
                <a:latin typeface="Century Gothic"/>
                <a:cs typeface="Century Gothic"/>
              </a:rPr>
              <a:t> </a:t>
            </a:r>
            <a:r>
              <a:rPr sz="800" b="1" dirty="0">
                <a:solidFill>
                  <a:prstClr val="black"/>
                </a:solidFill>
                <a:latin typeface="Century Gothic"/>
                <a:cs typeface="Century Gothic"/>
              </a:rPr>
              <a:t>more</a:t>
            </a:r>
            <a:r>
              <a:rPr sz="800" b="1" spc="-10" dirty="0">
                <a:solidFill>
                  <a:prstClr val="black"/>
                </a:solidFill>
                <a:latin typeface="Century Gothic"/>
                <a:cs typeface="Century Gothic"/>
              </a:rPr>
              <a:t> information.</a:t>
            </a:r>
            <a:endParaRPr sz="800" dirty="0">
              <a:solidFill>
                <a:prstClr val="black"/>
              </a:solidFill>
              <a:latin typeface="Century Gothic"/>
              <a:cs typeface="Century Gothic"/>
            </a:endParaRPr>
          </a:p>
          <a:p>
            <a:pPr marL="38100">
              <a:spcBef>
                <a:spcPts val="140"/>
              </a:spcBef>
            </a:pPr>
            <a:r>
              <a:rPr sz="675" i="1" baseline="30864" dirty="0">
                <a:solidFill>
                  <a:prstClr val="black"/>
                </a:solidFill>
                <a:latin typeface="Century Gothic"/>
                <a:cs typeface="Century Gothic"/>
              </a:rPr>
              <a:t>2</a:t>
            </a:r>
            <a:r>
              <a:rPr sz="800" i="1" dirty="0">
                <a:solidFill>
                  <a:prstClr val="black"/>
                </a:solidFill>
                <a:latin typeface="Century Gothic"/>
                <a:cs typeface="Century Gothic"/>
              </a:rPr>
              <a:t>There</a:t>
            </a:r>
            <a:r>
              <a:rPr sz="800" i="1" spc="-10" dirty="0">
                <a:solidFill>
                  <a:prstClr val="black"/>
                </a:solidFill>
                <a:latin typeface="Century Gothic"/>
                <a:cs typeface="Century Gothic"/>
              </a:rPr>
              <a:t> </a:t>
            </a:r>
            <a:r>
              <a:rPr sz="800" i="1" dirty="0">
                <a:solidFill>
                  <a:prstClr val="black"/>
                </a:solidFill>
                <a:latin typeface="Century Gothic"/>
                <a:cs typeface="Century Gothic"/>
              </a:rPr>
              <a:t>is</a:t>
            </a:r>
            <a:r>
              <a:rPr sz="800" i="1" spc="-5" dirty="0">
                <a:solidFill>
                  <a:prstClr val="black"/>
                </a:solidFill>
                <a:latin typeface="Century Gothic"/>
                <a:cs typeface="Century Gothic"/>
              </a:rPr>
              <a:t> </a:t>
            </a:r>
            <a:r>
              <a:rPr sz="800" i="1" dirty="0">
                <a:solidFill>
                  <a:prstClr val="black"/>
                </a:solidFill>
                <a:latin typeface="Century Gothic"/>
                <a:cs typeface="Century Gothic"/>
              </a:rPr>
              <a:t>a</a:t>
            </a:r>
            <a:r>
              <a:rPr sz="800" i="1" spc="-5" dirty="0">
                <a:solidFill>
                  <a:prstClr val="black"/>
                </a:solidFill>
                <a:latin typeface="Century Gothic"/>
                <a:cs typeface="Century Gothic"/>
              </a:rPr>
              <a:t> </a:t>
            </a:r>
            <a:r>
              <a:rPr sz="800" i="1" dirty="0">
                <a:solidFill>
                  <a:prstClr val="black"/>
                </a:solidFill>
                <a:latin typeface="Century Gothic"/>
                <a:cs typeface="Century Gothic"/>
              </a:rPr>
              <a:t>maximum</a:t>
            </a:r>
            <a:r>
              <a:rPr sz="800" i="1" spc="-5" dirty="0">
                <a:solidFill>
                  <a:prstClr val="black"/>
                </a:solidFill>
                <a:latin typeface="Century Gothic"/>
                <a:cs typeface="Century Gothic"/>
              </a:rPr>
              <a:t> </a:t>
            </a:r>
            <a:r>
              <a:rPr sz="800" i="1" dirty="0">
                <a:solidFill>
                  <a:prstClr val="black"/>
                </a:solidFill>
                <a:latin typeface="Century Gothic"/>
                <a:cs typeface="Century Gothic"/>
              </a:rPr>
              <a:t>of</a:t>
            </a:r>
            <a:r>
              <a:rPr sz="800" i="1" spc="-5" dirty="0">
                <a:solidFill>
                  <a:prstClr val="black"/>
                </a:solidFill>
                <a:latin typeface="Century Gothic"/>
                <a:cs typeface="Century Gothic"/>
              </a:rPr>
              <a:t> </a:t>
            </a:r>
            <a:r>
              <a:rPr sz="800" i="1" dirty="0">
                <a:solidFill>
                  <a:prstClr val="black"/>
                </a:solidFill>
                <a:latin typeface="Century Gothic"/>
                <a:cs typeface="Century Gothic"/>
              </a:rPr>
              <a:t>combined</a:t>
            </a:r>
            <a:r>
              <a:rPr sz="800" i="1" spc="-5" dirty="0">
                <a:solidFill>
                  <a:prstClr val="black"/>
                </a:solidFill>
                <a:latin typeface="Century Gothic"/>
                <a:cs typeface="Century Gothic"/>
              </a:rPr>
              <a:t> </a:t>
            </a:r>
            <a:r>
              <a:rPr sz="800" i="1" dirty="0">
                <a:solidFill>
                  <a:prstClr val="black"/>
                </a:solidFill>
                <a:latin typeface="Century Gothic"/>
                <a:cs typeface="Century Gothic"/>
              </a:rPr>
              <a:t>limit</a:t>
            </a:r>
            <a:r>
              <a:rPr sz="800" i="1" spc="-5" dirty="0">
                <a:solidFill>
                  <a:prstClr val="black"/>
                </a:solidFill>
                <a:latin typeface="Century Gothic"/>
                <a:cs typeface="Century Gothic"/>
              </a:rPr>
              <a:t> </a:t>
            </a:r>
            <a:r>
              <a:rPr sz="800" i="1" dirty="0">
                <a:solidFill>
                  <a:prstClr val="black"/>
                </a:solidFill>
                <a:latin typeface="Century Gothic"/>
                <a:cs typeface="Century Gothic"/>
              </a:rPr>
              <a:t>for</a:t>
            </a:r>
            <a:r>
              <a:rPr sz="800" i="1" spc="-10" dirty="0">
                <a:solidFill>
                  <a:prstClr val="black"/>
                </a:solidFill>
                <a:latin typeface="Century Gothic"/>
                <a:cs typeface="Century Gothic"/>
              </a:rPr>
              <a:t> </a:t>
            </a:r>
            <a:r>
              <a:rPr sz="800" i="1" dirty="0">
                <a:solidFill>
                  <a:prstClr val="black"/>
                </a:solidFill>
                <a:latin typeface="Century Gothic"/>
                <a:cs typeface="Century Gothic"/>
              </a:rPr>
              <a:t>the</a:t>
            </a:r>
            <a:r>
              <a:rPr sz="800" i="1" spc="-5" dirty="0">
                <a:solidFill>
                  <a:prstClr val="black"/>
                </a:solidFill>
                <a:latin typeface="Century Gothic"/>
                <a:cs typeface="Century Gothic"/>
              </a:rPr>
              <a:t> </a:t>
            </a:r>
            <a:r>
              <a:rPr sz="800" i="1" dirty="0">
                <a:solidFill>
                  <a:prstClr val="black"/>
                </a:solidFill>
                <a:latin typeface="Century Gothic"/>
                <a:cs typeface="Century Gothic"/>
              </a:rPr>
              <a:t>Urgent</a:t>
            </a:r>
            <a:r>
              <a:rPr sz="800" i="1" spc="-5" dirty="0">
                <a:solidFill>
                  <a:prstClr val="black"/>
                </a:solidFill>
                <a:latin typeface="Century Gothic"/>
                <a:cs typeface="Century Gothic"/>
              </a:rPr>
              <a:t> </a:t>
            </a:r>
            <a:r>
              <a:rPr sz="800" i="1" dirty="0">
                <a:solidFill>
                  <a:prstClr val="black"/>
                </a:solidFill>
                <a:latin typeface="Century Gothic"/>
                <a:cs typeface="Century Gothic"/>
              </a:rPr>
              <a:t>Care</a:t>
            </a:r>
            <a:r>
              <a:rPr sz="800" i="1" spc="-5" dirty="0">
                <a:solidFill>
                  <a:prstClr val="black"/>
                </a:solidFill>
                <a:latin typeface="Century Gothic"/>
                <a:cs typeface="Century Gothic"/>
              </a:rPr>
              <a:t> </a:t>
            </a:r>
            <a:r>
              <a:rPr sz="800" i="1" dirty="0">
                <a:solidFill>
                  <a:prstClr val="black"/>
                </a:solidFill>
                <a:latin typeface="Century Gothic"/>
                <a:cs typeface="Century Gothic"/>
              </a:rPr>
              <a:t>and</a:t>
            </a:r>
            <a:r>
              <a:rPr sz="800" i="1" spc="-5" dirty="0">
                <a:solidFill>
                  <a:prstClr val="black"/>
                </a:solidFill>
                <a:latin typeface="Century Gothic"/>
                <a:cs typeface="Century Gothic"/>
              </a:rPr>
              <a:t> </a:t>
            </a:r>
            <a:r>
              <a:rPr sz="800" i="1" dirty="0">
                <a:solidFill>
                  <a:prstClr val="black"/>
                </a:solidFill>
                <a:latin typeface="Century Gothic"/>
                <a:cs typeface="Century Gothic"/>
              </a:rPr>
              <a:t>Emergency</a:t>
            </a:r>
            <a:r>
              <a:rPr sz="800" i="1" spc="-5" dirty="0">
                <a:solidFill>
                  <a:prstClr val="black"/>
                </a:solidFill>
                <a:latin typeface="Century Gothic"/>
                <a:cs typeface="Century Gothic"/>
              </a:rPr>
              <a:t> </a:t>
            </a:r>
            <a:r>
              <a:rPr sz="800" i="1" dirty="0">
                <a:solidFill>
                  <a:prstClr val="black"/>
                </a:solidFill>
                <a:latin typeface="Century Gothic"/>
                <a:cs typeface="Century Gothic"/>
              </a:rPr>
              <a:t>Department</a:t>
            </a:r>
            <a:r>
              <a:rPr sz="800" i="1" spc="-5" dirty="0">
                <a:solidFill>
                  <a:prstClr val="black"/>
                </a:solidFill>
                <a:latin typeface="Century Gothic"/>
                <a:cs typeface="Century Gothic"/>
              </a:rPr>
              <a:t> </a:t>
            </a:r>
            <a:r>
              <a:rPr sz="800" i="1" dirty="0">
                <a:solidFill>
                  <a:prstClr val="black"/>
                </a:solidFill>
                <a:latin typeface="Century Gothic"/>
                <a:cs typeface="Century Gothic"/>
              </a:rPr>
              <a:t>Benefits;</a:t>
            </a:r>
            <a:r>
              <a:rPr sz="800" i="1" spc="-5" dirty="0">
                <a:solidFill>
                  <a:prstClr val="black"/>
                </a:solidFill>
                <a:latin typeface="Century Gothic"/>
                <a:cs typeface="Century Gothic"/>
              </a:rPr>
              <a:t> </a:t>
            </a:r>
            <a:r>
              <a:rPr sz="800" i="1" dirty="0">
                <a:solidFill>
                  <a:prstClr val="black"/>
                </a:solidFill>
                <a:latin typeface="Century Gothic"/>
                <a:cs typeface="Century Gothic"/>
              </a:rPr>
              <a:t>includes</a:t>
            </a:r>
            <a:r>
              <a:rPr sz="800" i="1" spc="-10" dirty="0">
                <a:solidFill>
                  <a:prstClr val="black"/>
                </a:solidFill>
                <a:latin typeface="Century Gothic"/>
                <a:cs typeface="Century Gothic"/>
              </a:rPr>
              <a:t> </a:t>
            </a:r>
            <a:r>
              <a:rPr sz="800" i="1" dirty="0">
                <a:solidFill>
                  <a:prstClr val="black"/>
                </a:solidFill>
                <a:latin typeface="Century Gothic"/>
                <a:cs typeface="Century Gothic"/>
              </a:rPr>
              <a:t>up</a:t>
            </a:r>
            <a:r>
              <a:rPr sz="800" i="1" spc="-5" dirty="0">
                <a:solidFill>
                  <a:prstClr val="black"/>
                </a:solidFill>
                <a:latin typeface="Century Gothic"/>
                <a:cs typeface="Century Gothic"/>
              </a:rPr>
              <a:t> </a:t>
            </a:r>
            <a:r>
              <a:rPr sz="800" i="1" dirty="0">
                <a:solidFill>
                  <a:prstClr val="black"/>
                </a:solidFill>
                <a:latin typeface="Century Gothic"/>
                <a:cs typeface="Century Gothic"/>
              </a:rPr>
              <a:t>to</a:t>
            </a:r>
            <a:r>
              <a:rPr sz="800" i="1" spc="-5" dirty="0">
                <a:solidFill>
                  <a:prstClr val="black"/>
                </a:solidFill>
                <a:latin typeface="Century Gothic"/>
                <a:cs typeface="Century Gothic"/>
              </a:rPr>
              <a:t> </a:t>
            </a:r>
            <a:r>
              <a:rPr sz="800" i="1" dirty="0">
                <a:solidFill>
                  <a:prstClr val="black"/>
                </a:solidFill>
                <a:latin typeface="Century Gothic"/>
                <a:cs typeface="Century Gothic"/>
              </a:rPr>
              <a:t>4</a:t>
            </a:r>
            <a:r>
              <a:rPr sz="800" i="1" spc="-5" dirty="0">
                <a:solidFill>
                  <a:prstClr val="black"/>
                </a:solidFill>
                <a:latin typeface="Century Gothic"/>
                <a:cs typeface="Century Gothic"/>
              </a:rPr>
              <a:t> </a:t>
            </a:r>
            <a:r>
              <a:rPr sz="800" i="1" dirty="0">
                <a:solidFill>
                  <a:prstClr val="black"/>
                </a:solidFill>
                <a:latin typeface="Century Gothic"/>
                <a:cs typeface="Century Gothic"/>
              </a:rPr>
              <a:t>days</a:t>
            </a:r>
            <a:r>
              <a:rPr sz="800" i="1" spc="-5" dirty="0">
                <a:solidFill>
                  <a:prstClr val="black"/>
                </a:solidFill>
                <a:latin typeface="Century Gothic"/>
                <a:cs typeface="Century Gothic"/>
              </a:rPr>
              <a:t> </a:t>
            </a:r>
            <a:r>
              <a:rPr sz="800" i="1" dirty="0">
                <a:solidFill>
                  <a:prstClr val="black"/>
                </a:solidFill>
                <a:latin typeface="Century Gothic"/>
                <a:cs typeface="Century Gothic"/>
              </a:rPr>
              <a:t>per</a:t>
            </a:r>
            <a:r>
              <a:rPr sz="800" i="1" spc="-5" dirty="0">
                <a:solidFill>
                  <a:prstClr val="black"/>
                </a:solidFill>
                <a:latin typeface="Century Gothic"/>
                <a:cs typeface="Century Gothic"/>
              </a:rPr>
              <a:t> </a:t>
            </a:r>
            <a:r>
              <a:rPr sz="800" i="1" dirty="0">
                <a:solidFill>
                  <a:prstClr val="black"/>
                </a:solidFill>
                <a:latin typeface="Century Gothic"/>
                <a:cs typeface="Century Gothic"/>
              </a:rPr>
              <a:t>Calendar</a:t>
            </a:r>
            <a:r>
              <a:rPr sz="800" i="1" spc="-5" dirty="0">
                <a:solidFill>
                  <a:prstClr val="black"/>
                </a:solidFill>
                <a:latin typeface="Century Gothic"/>
                <a:cs typeface="Century Gothic"/>
              </a:rPr>
              <a:t> </a:t>
            </a:r>
            <a:r>
              <a:rPr sz="800" i="1" spc="-10" dirty="0">
                <a:solidFill>
                  <a:prstClr val="black"/>
                </a:solidFill>
                <a:latin typeface="Century Gothic"/>
                <a:cs typeface="Century Gothic"/>
              </a:rPr>
              <a:t>Year.</a:t>
            </a:r>
            <a:endParaRPr sz="800" dirty="0">
              <a:solidFill>
                <a:prstClr val="black"/>
              </a:solidFill>
              <a:latin typeface="Century Gothic"/>
              <a:cs typeface="Century Gothic"/>
            </a:endParaRPr>
          </a:p>
          <a:p>
            <a:pPr marL="38100">
              <a:spcBef>
                <a:spcPts val="140"/>
              </a:spcBef>
            </a:pPr>
            <a:r>
              <a:rPr sz="675" i="1" baseline="30864" dirty="0">
                <a:solidFill>
                  <a:prstClr val="black"/>
                </a:solidFill>
                <a:latin typeface="Century Gothic"/>
                <a:cs typeface="Century Gothic"/>
              </a:rPr>
              <a:t>3</a:t>
            </a:r>
            <a:r>
              <a:rPr sz="800" i="1" dirty="0">
                <a:solidFill>
                  <a:prstClr val="black"/>
                </a:solidFill>
                <a:latin typeface="Century Gothic"/>
                <a:cs typeface="Century Gothic"/>
              </a:rPr>
              <a:t>The</a:t>
            </a:r>
            <a:r>
              <a:rPr sz="800" i="1" spc="-5" dirty="0">
                <a:solidFill>
                  <a:prstClr val="black"/>
                </a:solidFill>
                <a:latin typeface="Century Gothic"/>
                <a:cs typeface="Century Gothic"/>
              </a:rPr>
              <a:t> </a:t>
            </a:r>
            <a:r>
              <a:rPr sz="800" i="1" dirty="0">
                <a:solidFill>
                  <a:prstClr val="black"/>
                </a:solidFill>
                <a:latin typeface="Century Gothic"/>
                <a:cs typeface="Century Gothic"/>
              </a:rPr>
              <a:t>Calendar Year</a:t>
            </a:r>
            <a:r>
              <a:rPr sz="800" i="1" spc="-5" dirty="0">
                <a:solidFill>
                  <a:prstClr val="black"/>
                </a:solidFill>
                <a:latin typeface="Century Gothic"/>
                <a:cs typeface="Century Gothic"/>
              </a:rPr>
              <a:t> </a:t>
            </a:r>
            <a:r>
              <a:rPr sz="800" i="1" dirty="0">
                <a:solidFill>
                  <a:prstClr val="black"/>
                </a:solidFill>
                <a:latin typeface="Century Gothic"/>
                <a:cs typeface="Century Gothic"/>
              </a:rPr>
              <a:t>Maximum for</a:t>
            </a:r>
            <a:r>
              <a:rPr sz="800" i="1" spc="-5" dirty="0">
                <a:solidFill>
                  <a:prstClr val="black"/>
                </a:solidFill>
                <a:latin typeface="Century Gothic"/>
                <a:cs typeface="Century Gothic"/>
              </a:rPr>
              <a:t> </a:t>
            </a:r>
            <a:r>
              <a:rPr sz="800" i="1" dirty="0">
                <a:solidFill>
                  <a:prstClr val="black"/>
                </a:solidFill>
                <a:latin typeface="Century Gothic"/>
                <a:cs typeface="Century Gothic"/>
              </a:rPr>
              <a:t>Surgical </a:t>
            </a:r>
            <a:r>
              <a:rPr sz="800" i="1" spc="-10" dirty="0">
                <a:solidFill>
                  <a:prstClr val="black"/>
                </a:solidFill>
                <a:latin typeface="Century Gothic"/>
                <a:cs typeface="Century Gothic"/>
              </a:rPr>
              <a:t>Benefits</a:t>
            </a:r>
            <a:r>
              <a:rPr sz="800" i="1" spc="-5" dirty="0">
                <a:solidFill>
                  <a:prstClr val="black"/>
                </a:solidFill>
                <a:latin typeface="Century Gothic"/>
                <a:cs typeface="Century Gothic"/>
              </a:rPr>
              <a:t> </a:t>
            </a:r>
            <a:r>
              <a:rPr sz="800" i="1" dirty="0">
                <a:solidFill>
                  <a:prstClr val="black"/>
                </a:solidFill>
                <a:latin typeface="Century Gothic"/>
                <a:cs typeface="Century Gothic"/>
              </a:rPr>
              <a:t>is </a:t>
            </a:r>
            <a:r>
              <a:rPr sz="800" i="1" spc="-10" dirty="0">
                <a:solidFill>
                  <a:prstClr val="black"/>
                </a:solidFill>
                <a:latin typeface="Century Gothic"/>
                <a:cs typeface="Century Gothic"/>
              </a:rPr>
              <a:t>$50,000.</a:t>
            </a:r>
            <a:endParaRPr sz="800" dirty="0">
              <a:solidFill>
                <a:prstClr val="black"/>
              </a:solidFill>
              <a:latin typeface="Century Gothic"/>
              <a:cs typeface="Century Gothic"/>
            </a:endParaRPr>
          </a:p>
          <a:p>
            <a:pPr marL="38100">
              <a:spcBef>
                <a:spcPts val="140"/>
              </a:spcBef>
            </a:pPr>
            <a:r>
              <a:rPr sz="675" i="1" baseline="30864" dirty="0">
                <a:solidFill>
                  <a:prstClr val="black"/>
                </a:solidFill>
                <a:latin typeface="Century Gothic"/>
                <a:cs typeface="Century Gothic"/>
              </a:rPr>
              <a:t>4</a:t>
            </a:r>
            <a:r>
              <a:rPr sz="800" i="1" dirty="0">
                <a:solidFill>
                  <a:prstClr val="black"/>
                </a:solidFill>
                <a:latin typeface="Century Gothic"/>
                <a:cs typeface="Century Gothic"/>
              </a:rPr>
              <a:t>The</a:t>
            </a:r>
            <a:r>
              <a:rPr sz="800" i="1" spc="-5" dirty="0">
                <a:solidFill>
                  <a:prstClr val="black"/>
                </a:solidFill>
                <a:latin typeface="Century Gothic"/>
                <a:cs typeface="Century Gothic"/>
              </a:rPr>
              <a:t> </a:t>
            </a:r>
            <a:r>
              <a:rPr sz="800" i="1" dirty="0">
                <a:solidFill>
                  <a:prstClr val="black"/>
                </a:solidFill>
                <a:latin typeface="Century Gothic"/>
                <a:cs typeface="Century Gothic"/>
              </a:rPr>
              <a:t>Surgical</a:t>
            </a:r>
            <a:r>
              <a:rPr sz="800" i="1" spc="-5" dirty="0">
                <a:solidFill>
                  <a:prstClr val="black"/>
                </a:solidFill>
                <a:latin typeface="Century Gothic"/>
                <a:cs typeface="Century Gothic"/>
              </a:rPr>
              <a:t> </a:t>
            </a:r>
            <a:r>
              <a:rPr sz="800" i="1" dirty="0">
                <a:solidFill>
                  <a:prstClr val="black"/>
                </a:solidFill>
                <a:latin typeface="Century Gothic"/>
                <a:cs typeface="Century Gothic"/>
              </a:rPr>
              <a:t>Schedule</a:t>
            </a:r>
            <a:r>
              <a:rPr sz="800" i="1" spc="-5" dirty="0">
                <a:solidFill>
                  <a:prstClr val="black"/>
                </a:solidFill>
                <a:latin typeface="Century Gothic"/>
                <a:cs typeface="Century Gothic"/>
              </a:rPr>
              <a:t> </a:t>
            </a:r>
            <a:r>
              <a:rPr sz="800" i="1" dirty="0">
                <a:solidFill>
                  <a:prstClr val="black"/>
                </a:solidFill>
                <a:latin typeface="Century Gothic"/>
                <a:cs typeface="Century Gothic"/>
              </a:rPr>
              <a:t>can be</a:t>
            </a:r>
            <a:r>
              <a:rPr sz="800" i="1" spc="-5" dirty="0">
                <a:solidFill>
                  <a:prstClr val="black"/>
                </a:solidFill>
                <a:latin typeface="Century Gothic"/>
                <a:cs typeface="Century Gothic"/>
              </a:rPr>
              <a:t> </a:t>
            </a:r>
            <a:r>
              <a:rPr sz="800" i="1" dirty="0">
                <a:solidFill>
                  <a:prstClr val="black"/>
                </a:solidFill>
                <a:latin typeface="Century Gothic"/>
                <a:cs typeface="Century Gothic"/>
              </a:rPr>
              <a:t>found</a:t>
            </a:r>
            <a:r>
              <a:rPr sz="800" i="1" spc="-5" dirty="0">
                <a:solidFill>
                  <a:prstClr val="black"/>
                </a:solidFill>
                <a:latin typeface="Century Gothic"/>
                <a:cs typeface="Century Gothic"/>
              </a:rPr>
              <a:t> </a:t>
            </a:r>
            <a:r>
              <a:rPr sz="800" i="1" dirty="0">
                <a:solidFill>
                  <a:prstClr val="black"/>
                </a:solidFill>
                <a:latin typeface="Century Gothic"/>
                <a:cs typeface="Century Gothic"/>
              </a:rPr>
              <a:t>in the</a:t>
            </a:r>
            <a:r>
              <a:rPr sz="800" i="1" spc="-5" dirty="0">
                <a:solidFill>
                  <a:prstClr val="black"/>
                </a:solidFill>
                <a:latin typeface="Century Gothic"/>
                <a:cs typeface="Century Gothic"/>
              </a:rPr>
              <a:t> </a:t>
            </a:r>
            <a:r>
              <a:rPr sz="800" i="1" spc="-10" dirty="0">
                <a:solidFill>
                  <a:prstClr val="black"/>
                </a:solidFill>
                <a:latin typeface="Century Gothic"/>
                <a:cs typeface="Century Gothic"/>
              </a:rPr>
              <a:t>Policy.</a:t>
            </a:r>
            <a:endParaRPr sz="800" dirty="0">
              <a:solidFill>
                <a:prstClr val="black"/>
              </a:solidFill>
              <a:latin typeface="Century Gothic"/>
              <a:cs typeface="Century Gothic"/>
            </a:endParaRPr>
          </a:p>
        </p:txBody>
      </p:sp>
      <p:sp>
        <p:nvSpPr>
          <p:cNvPr id="10" name="TextBox 9"/>
          <p:cNvSpPr txBox="1"/>
          <p:nvPr/>
        </p:nvSpPr>
        <p:spPr>
          <a:xfrm>
            <a:off x="-238825" y="6562876"/>
            <a:ext cx="4085112" cy="276999"/>
          </a:xfrm>
          <a:prstGeom prst="rect">
            <a:avLst/>
          </a:prstGeom>
          <a:noFill/>
        </p:spPr>
        <p:txBody>
          <a:bodyPr wrap="square" rtlCol="0">
            <a:spAutoFit/>
          </a:bodyPr>
          <a:lstStyle/>
          <a:p>
            <a:pPr algn="ctr"/>
            <a:r>
              <a:rPr lang="en-US" sz="1200" b="1" dirty="0">
                <a:solidFill>
                  <a:prstClr val="black"/>
                </a:solidFill>
              </a:rPr>
              <a:t>PROPRIETARY &amp; CONFIDENTIAL 10.30.2023</a:t>
            </a:r>
          </a:p>
        </p:txBody>
      </p:sp>
      <p:cxnSp>
        <p:nvCxnSpPr>
          <p:cNvPr id="9" name="Straight Connector 8"/>
          <p:cNvCxnSpPr/>
          <p:nvPr/>
        </p:nvCxnSpPr>
        <p:spPr>
          <a:xfrm flipH="1">
            <a:off x="2545746" y="1106938"/>
            <a:ext cx="1300541" cy="3915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9633" y="1236911"/>
            <a:ext cx="2206112" cy="523220"/>
          </a:xfrm>
          <a:prstGeom prst="rect">
            <a:avLst/>
          </a:prstGeom>
          <a:solidFill>
            <a:srgbClr val="FF0000"/>
          </a:solidFill>
        </p:spPr>
        <p:txBody>
          <a:bodyPr wrap="square" rtlCol="0">
            <a:spAutoFit/>
          </a:bodyPr>
          <a:lstStyle/>
          <a:p>
            <a:pPr algn="ctr"/>
            <a:r>
              <a:rPr lang="en-US" sz="1400" dirty="0">
                <a:solidFill>
                  <a:schemeClr val="bg1"/>
                </a:solidFill>
              </a:rPr>
              <a:t>60 days</a:t>
            </a:r>
          </a:p>
          <a:p>
            <a:pPr algn="ctr"/>
            <a:r>
              <a:rPr lang="en-US" sz="1400" dirty="0">
                <a:solidFill>
                  <a:schemeClr val="bg1"/>
                </a:solidFill>
              </a:rPr>
              <a:t> waiting period</a:t>
            </a:r>
          </a:p>
        </p:txBody>
      </p:sp>
      <p:pic>
        <p:nvPicPr>
          <p:cNvPr id="13" name="Content Placeholder 1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7269" y="56312"/>
            <a:ext cx="5677988" cy="6147683"/>
          </a:xfrm>
        </p:spPr>
      </p:pic>
    </p:spTree>
    <p:extLst>
      <p:ext uri="{BB962C8B-B14F-4D97-AF65-F5344CB8AC3E}">
        <p14:creationId xmlns:p14="http://schemas.microsoft.com/office/powerpoint/2010/main" val="3814863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450161" cy="6858000"/>
          </a:xfrm>
          <a:prstGeom prst="rect">
            <a:avLst/>
          </a:prstGeom>
          <a:solidFill>
            <a:srgbClr val="008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ounded Rectangle 2"/>
          <p:cNvSpPr/>
          <p:nvPr/>
        </p:nvSpPr>
        <p:spPr>
          <a:xfrm>
            <a:off x="216809" y="3568539"/>
            <a:ext cx="3934466" cy="670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aphicFrame>
        <p:nvGraphicFramePr>
          <p:cNvPr id="59" name="Table 58"/>
          <p:cNvGraphicFramePr>
            <a:graphicFrameLocks noGrp="1"/>
          </p:cNvGraphicFramePr>
          <p:nvPr>
            <p:extLst>
              <p:ext uri="{D42A27DB-BD31-4B8C-83A1-F6EECF244321}">
                <p14:modId xmlns:p14="http://schemas.microsoft.com/office/powerpoint/2010/main" val="1088644466"/>
              </p:ext>
            </p:extLst>
          </p:nvPr>
        </p:nvGraphicFramePr>
        <p:xfrm>
          <a:off x="198542" y="3679603"/>
          <a:ext cx="3931920" cy="1920240"/>
        </p:xfrm>
        <a:graphic>
          <a:graphicData uri="http://schemas.openxmlformats.org/drawingml/2006/table">
            <a:tbl>
              <a:tblPr firstRow="1" bandRow="1">
                <a:tableStyleId>{5C22544A-7EE6-4342-B048-85BDC9FD1C3A}</a:tableStyleId>
              </a:tblPr>
              <a:tblGrid>
                <a:gridCol w="1965960">
                  <a:extLst>
                    <a:ext uri="{9D8B030D-6E8A-4147-A177-3AD203B41FA5}">
                      <a16:colId xmlns:a16="http://schemas.microsoft.com/office/drawing/2014/main" val="20000"/>
                    </a:ext>
                  </a:extLst>
                </a:gridCol>
                <a:gridCol w="1965960">
                  <a:extLst>
                    <a:ext uri="{9D8B030D-6E8A-4147-A177-3AD203B41FA5}">
                      <a16:colId xmlns:a16="http://schemas.microsoft.com/office/drawing/2014/main" val="20001"/>
                    </a:ext>
                  </a:extLst>
                </a:gridCol>
              </a:tblGrid>
              <a:tr h="600075">
                <a:tc>
                  <a:txBody>
                    <a:bodyPr/>
                    <a:lstStyle/>
                    <a:p>
                      <a:pPr algn="ctr"/>
                      <a:r>
                        <a:rPr lang="en-US" sz="2400" dirty="0">
                          <a:solidFill>
                            <a:srgbClr val="0080D1"/>
                          </a:solidFill>
                          <a:latin typeface="Garamond" panose="02020404030301010803" pitchFamily="18" charset="0"/>
                          <a:ea typeface="Century Gothic" charset="0"/>
                          <a:cs typeface="Century Gothic" charset="0"/>
                        </a:rPr>
                        <a:t>1990</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0080D1"/>
                          </a:solidFill>
                          <a:latin typeface="Garamond" panose="02020404030301010803" pitchFamily="18" charset="0"/>
                          <a:ea typeface="Century Gothic" charset="0"/>
                          <a:cs typeface="Century Gothic" charset="0"/>
                        </a:rPr>
                        <a:t>2023</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055">
                <a:tc>
                  <a:txBody>
                    <a:bodyPr/>
                    <a:lstStyle/>
                    <a:p>
                      <a:pPr algn="ctr"/>
                      <a:r>
                        <a:rPr lang="en-US" sz="1400" dirty="0">
                          <a:solidFill>
                            <a:schemeClr val="bg1"/>
                          </a:solidFill>
                          <a:latin typeface="+mn-lt"/>
                          <a:ea typeface="Century Gothic" charset="0"/>
                          <a:cs typeface="Century Gothic" charset="0"/>
                        </a:rPr>
                        <a:t>0 members</a:t>
                      </a:r>
                    </a:p>
                  </a:txBody>
                  <a:tcPr>
                    <a:lnL w="12700" cmpd="sng">
                      <a:noFill/>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mn-lt"/>
                          <a:ea typeface="Century Gothic" charset="0"/>
                          <a:cs typeface="Century Gothic" charset="0"/>
                        </a:rPr>
                        <a:t>220</a:t>
                      </a:r>
                      <a:r>
                        <a:rPr lang="en-US" sz="1400" baseline="0" dirty="0">
                          <a:solidFill>
                            <a:schemeClr val="bg1"/>
                          </a:solidFill>
                          <a:latin typeface="+mn-lt"/>
                          <a:ea typeface="Century Gothic" charset="0"/>
                          <a:cs typeface="Century Gothic" charset="0"/>
                        </a:rPr>
                        <a:t>K+</a:t>
                      </a:r>
                      <a:r>
                        <a:rPr lang="en-US" sz="1400" dirty="0">
                          <a:solidFill>
                            <a:schemeClr val="bg1"/>
                          </a:solidFill>
                          <a:latin typeface="+mn-lt"/>
                          <a:ea typeface="Century Gothic" charset="0"/>
                          <a:cs typeface="Century Gothic" charset="0"/>
                        </a:rPr>
                        <a:t> members</a:t>
                      </a:r>
                    </a:p>
                  </a:txBody>
                  <a:tcPr>
                    <a:lnL w="6350" cap="flat" cmpd="sng" algn="ctr">
                      <a:solidFill>
                        <a:schemeClr val="bg1"/>
                      </a:solidFill>
                      <a:prstDash val="solid"/>
                      <a:round/>
                      <a:headEnd type="none" w="med" len="med"/>
                      <a:tailEnd type="none" w="med" len="med"/>
                    </a:lnL>
                    <a:lnR w="12700" cmpd="sng">
                      <a:noFill/>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055">
                <a:tc>
                  <a:txBody>
                    <a:bodyPr/>
                    <a:lstStyle/>
                    <a:p>
                      <a:pPr algn="ctr"/>
                      <a:r>
                        <a:rPr lang="en-US" sz="1400" dirty="0">
                          <a:solidFill>
                            <a:schemeClr val="bg1"/>
                          </a:solidFill>
                          <a:latin typeface="+mn-lt"/>
                          <a:ea typeface="Century Gothic" charset="0"/>
                          <a:cs typeface="Century Gothic" charset="0"/>
                        </a:rPr>
                        <a:t>$0 in AP</a:t>
                      </a:r>
                      <a:r>
                        <a:rPr lang="en-US" sz="1400" baseline="30000" dirty="0">
                          <a:solidFill>
                            <a:schemeClr val="bg1"/>
                          </a:solidFill>
                          <a:latin typeface="+mn-lt"/>
                          <a:ea typeface="Century Gothic" charset="0"/>
                          <a:cs typeface="Century Gothic" charset="0"/>
                        </a:rPr>
                        <a:t>1</a:t>
                      </a:r>
                      <a:endParaRPr lang="en-US" sz="1400" dirty="0">
                        <a:solidFill>
                          <a:schemeClr val="bg1"/>
                        </a:solidFill>
                        <a:latin typeface="+mn-lt"/>
                        <a:ea typeface="Century Gothic" charset="0"/>
                        <a:cs typeface="Century Gothic" charset="0"/>
                      </a:endParaRPr>
                    </a:p>
                  </a:txBody>
                  <a:tcP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mn-lt"/>
                          <a:ea typeface="Century Gothic" charset="0"/>
                          <a:cs typeface="Century Gothic" charset="0"/>
                        </a:rPr>
                        <a:t>$520M</a:t>
                      </a:r>
                      <a:r>
                        <a:rPr lang="en-US" sz="1400" baseline="0" dirty="0">
                          <a:solidFill>
                            <a:schemeClr val="bg1"/>
                          </a:solidFill>
                          <a:latin typeface="+mn-lt"/>
                          <a:ea typeface="Century Gothic" charset="0"/>
                          <a:cs typeface="Century Gothic" charset="0"/>
                        </a:rPr>
                        <a:t> </a:t>
                      </a:r>
                      <a:r>
                        <a:rPr lang="en-US" sz="1400" dirty="0">
                          <a:solidFill>
                            <a:schemeClr val="bg1"/>
                          </a:solidFill>
                          <a:latin typeface="+mn-lt"/>
                          <a:ea typeface="Century Gothic" charset="0"/>
                          <a:cs typeface="Century Gothic" charset="0"/>
                        </a:rPr>
                        <a:t>in AP</a:t>
                      </a:r>
                      <a:r>
                        <a:rPr lang="en-US" sz="1400" baseline="30000" dirty="0">
                          <a:solidFill>
                            <a:schemeClr val="bg1"/>
                          </a:solidFill>
                          <a:latin typeface="+mn-lt"/>
                          <a:ea typeface="Century Gothic" charset="0"/>
                          <a:cs typeface="Century Gothic" charset="0"/>
                        </a:rPr>
                        <a:t>1</a:t>
                      </a:r>
                    </a:p>
                  </a:txBody>
                  <a:tcP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055">
                <a:tc>
                  <a:txBody>
                    <a:bodyPr/>
                    <a:lstStyle/>
                    <a:p>
                      <a:pPr algn="ctr"/>
                      <a:r>
                        <a:rPr lang="en-US" sz="1400" dirty="0">
                          <a:solidFill>
                            <a:schemeClr val="bg1"/>
                          </a:solidFill>
                          <a:latin typeface="+mn-lt"/>
                          <a:ea typeface="Century Gothic" charset="0"/>
                          <a:cs typeface="Century Gothic" charset="0"/>
                        </a:rPr>
                        <a:t>1 state license</a:t>
                      </a:r>
                    </a:p>
                  </a:txBody>
                  <a:tcP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mn-lt"/>
                          <a:ea typeface="Century Gothic" charset="0"/>
                          <a:cs typeface="Century Gothic" charset="0"/>
                        </a:rPr>
                        <a:t>48 state licenses</a:t>
                      </a:r>
                    </a:p>
                  </a:txBody>
                  <a:tcP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0" name="Rectangle 59"/>
          <p:cNvSpPr/>
          <p:nvPr/>
        </p:nvSpPr>
        <p:spPr>
          <a:xfrm>
            <a:off x="4450161" y="0"/>
            <a:ext cx="7741839" cy="6858000"/>
          </a:xfrm>
          <a:prstGeom prst="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79959" y="1157535"/>
            <a:ext cx="10515600" cy="1325563"/>
          </a:xfrm>
        </p:spPr>
        <p:txBody>
          <a:bodyPr>
            <a:noAutofit/>
          </a:bodyPr>
          <a:lstStyle/>
          <a:p>
            <a:r>
              <a:rPr lang="en-US" sz="6000" b="1" dirty="0">
                <a:solidFill>
                  <a:schemeClr val="bg1"/>
                </a:solidFill>
                <a:latin typeface="Garamond" panose="02020404030301010803" pitchFamily="18" charset="0"/>
              </a:rPr>
              <a:t>Marketing</a:t>
            </a:r>
            <a:br>
              <a:rPr lang="en-US" sz="6000" b="1" dirty="0">
                <a:solidFill>
                  <a:schemeClr val="bg1"/>
                </a:solidFill>
                <a:latin typeface="Garamond" panose="02020404030301010803" pitchFamily="18" charset="0"/>
              </a:rPr>
            </a:br>
            <a:r>
              <a:rPr lang="en-US" sz="6000" b="1" dirty="0">
                <a:solidFill>
                  <a:schemeClr val="bg1"/>
                </a:solidFill>
                <a:latin typeface="Garamond" panose="02020404030301010803" pitchFamily="18" charset="0"/>
              </a:rPr>
              <a:t>Overview</a:t>
            </a:r>
          </a:p>
        </p:txBody>
      </p:sp>
      <p:grpSp>
        <p:nvGrpSpPr>
          <p:cNvPr id="4" name="Group"/>
          <p:cNvGrpSpPr/>
          <p:nvPr/>
        </p:nvGrpSpPr>
        <p:grpSpPr>
          <a:xfrm>
            <a:off x="5139287" y="1223528"/>
            <a:ext cx="6589319" cy="4410944"/>
            <a:chOff x="-1" y="-1"/>
            <a:chExt cx="8701468" cy="5688640"/>
          </a:xfrm>
          <a:solidFill>
            <a:srgbClr val="61C9F2"/>
          </a:solidFill>
          <a:effectLst>
            <a:outerShdw blurRad="50800" dist="38100" dir="2700000" algn="tl" rotWithShape="0">
              <a:prstClr val="black">
                <a:alpha val="40000"/>
              </a:prstClr>
            </a:outerShdw>
          </a:effectLst>
        </p:grpSpPr>
        <p:sp>
          <p:nvSpPr>
            <p:cNvPr id="8" name="Shape"/>
            <p:cNvSpPr/>
            <p:nvPr/>
          </p:nvSpPr>
          <p:spPr>
            <a:xfrm>
              <a:off x="655479" y="-1"/>
              <a:ext cx="1084461" cy="804811"/>
            </a:xfrm>
            <a:custGeom>
              <a:avLst/>
              <a:gdLst/>
              <a:ahLst/>
              <a:cxnLst>
                <a:cxn ang="0">
                  <a:pos x="wd2" y="hd2"/>
                </a:cxn>
                <a:cxn ang="5400000">
                  <a:pos x="wd2" y="hd2"/>
                </a:cxn>
                <a:cxn ang="10800000">
                  <a:pos x="wd2" y="hd2"/>
                </a:cxn>
                <a:cxn ang="16200000">
                  <a:pos x="wd2" y="hd2"/>
                </a:cxn>
              </a:cxnLst>
              <a:rect l="0" t="0" r="r" b="b"/>
              <a:pathLst>
                <a:path w="21600" h="21600" extrusionOk="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9" name="Shape"/>
            <p:cNvSpPr/>
            <p:nvPr/>
          </p:nvSpPr>
          <p:spPr>
            <a:xfrm>
              <a:off x="2274671" y="2834320"/>
              <a:ext cx="1139434" cy="1169720"/>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0" name="Shape"/>
            <p:cNvSpPr/>
            <p:nvPr/>
          </p:nvSpPr>
          <p:spPr>
            <a:xfrm>
              <a:off x="2699455" y="3056563"/>
              <a:ext cx="2258875" cy="2229467"/>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1" name="Shape"/>
            <p:cNvSpPr/>
            <p:nvPr/>
          </p:nvSpPr>
          <p:spPr>
            <a:xfrm>
              <a:off x="1350129" y="2694351"/>
              <a:ext cx="1094452" cy="1289692"/>
            </a:xfrm>
            <a:custGeom>
              <a:avLst/>
              <a:gdLst/>
              <a:ahLst/>
              <a:cxnLst>
                <a:cxn ang="0">
                  <a:pos x="wd2" y="hd2"/>
                </a:cxn>
                <a:cxn ang="5400000">
                  <a:pos x="wd2" y="hd2"/>
                </a:cxn>
                <a:cxn ang="10800000">
                  <a:pos x="wd2" y="hd2"/>
                </a:cxn>
                <a:cxn ang="16200000">
                  <a:pos x="wd2" y="hd2"/>
                </a:cxn>
              </a:cxnLst>
              <a:rect l="0" t="0" r="r" b="b"/>
              <a:pathLst>
                <a:path w="21600" h="21600" extrusionOk="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2" name="Shape"/>
            <p:cNvSpPr/>
            <p:nvPr/>
          </p:nvSpPr>
          <p:spPr>
            <a:xfrm>
              <a:off x="240682" y="1304686"/>
              <a:ext cx="1284359" cy="2224470"/>
            </a:xfrm>
            <a:custGeom>
              <a:avLst/>
              <a:gdLst/>
              <a:ahLst/>
              <a:cxnLst>
                <a:cxn ang="0">
                  <a:pos x="wd2" y="hd2"/>
                </a:cxn>
                <a:cxn ang="5400000">
                  <a:pos x="wd2" y="hd2"/>
                </a:cxn>
                <a:cxn ang="10800000">
                  <a:pos x="wd2" y="hd2"/>
                </a:cxn>
                <a:cxn ang="16200000">
                  <a:pos x="wd2" y="hd2"/>
                </a:cxn>
              </a:cxnLst>
              <a:rect l="0" t="0" r="r" b="b"/>
              <a:pathLst>
                <a:path w="21600" h="21600" extrusionOk="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3" name="Shape"/>
            <p:cNvSpPr/>
            <p:nvPr/>
          </p:nvSpPr>
          <p:spPr>
            <a:xfrm>
              <a:off x="3394113" y="2957644"/>
              <a:ext cx="1404301" cy="737569"/>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4" name="Shape"/>
            <p:cNvSpPr/>
            <p:nvPr/>
          </p:nvSpPr>
          <p:spPr>
            <a:xfrm>
              <a:off x="3574024" y="2339440"/>
              <a:ext cx="1189407" cy="6598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5" name="Shape"/>
            <p:cNvSpPr/>
            <p:nvPr/>
          </p:nvSpPr>
          <p:spPr>
            <a:xfrm>
              <a:off x="3324149" y="1709590"/>
              <a:ext cx="1324340" cy="6698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6" name="Shape"/>
            <p:cNvSpPr/>
            <p:nvPr/>
          </p:nvSpPr>
          <p:spPr>
            <a:xfrm>
              <a:off x="3364127" y="1109734"/>
              <a:ext cx="1139434" cy="759821"/>
            </a:xfrm>
            <a:custGeom>
              <a:avLst/>
              <a:gdLst/>
              <a:ahLst/>
              <a:cxnLst>
                <a:cxn ang="0">
                  <a:pos x="wd2" y="hd2"/>
                </a:cxn>
                <a:cxn ang="5400000">
                  <a:pos x="wd2" y="hd2"/>
                </a:cxn>
                <a:cxn ang="10800000">
                  <a:pos x="wd2" y="hd2"/>
                </a:cxn>
                <a:cxn ang="16200000">
                  <a:pos x="wd2" y="hd2"/>
                </a:cxn>
              </a:cxnLst>
              <a:rect l="0" t="0" r="r" b="b"/>
              <a:pathLst>
                <a:path w="21600" h="21600" extrusionOk="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7" name="Shape"/>
            <p:cNvSpPr/>
            <p:nvPr/>
          </p:nvSpPr>
          <p:spPr>
            <a:xfrm>
              <a:off x="2264676" y="1164718"/>
              <a:ext cx="1144430" cy="944776"/>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8" name="Shape"/>
            <p:cNvSpPr/>
            <p:nvPr/>
          </p:nvSpPr>
          <p:spPr>
            <a:xfrm>
              <a:off x="3424099" y="484881"/>
              <a:ext cx="1064470" cy="684841"/>
            </a:xfrm>
            <a:custGeom>
              <a:avLst/>
              <a:gdLst/>
              <a:ahLst/>
              <a:cxnLst>
                <a:cxn ang="0">
                  <a:pos x="wd2" y="hd2"/>
                </a:cxn>
                <a:cxn ang="5400000">
                  <a:pos x="wd2" y="hd2"/>
                </a:cxn>
                <a:cxn ang="10800000">
                  <a:pos x="wd2" y="hd2"/>
                </a:cxn>
                <a:cxn ang="16200000">
                  <a:pos x="wd2" y="hd2"/>
                </a:cxn>
              </a:cxnLst>
              <a:rect l="0" t="0" r="r" b="b"/>
              <a:pathLst>
                <a:path w="21600" h="21600" extrusionOk="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19" name="Shape"/>
            <p:cNvSpPr/>
            <p:nvPr/>
          </p:nvSpPr>
          <p:spPr>
            <a:xfrm>
              <a:off x="2444586" y="2024515"/>
              <a:ext cx="1189408" cy="934779"/>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0" name="Shape"/>
            <p:cNvSpPr/>
            <p:nvPr/>
          </p:nvSpPr>
          <p:spPr>
            <a:xfrm>
              <a:off x="1654980" y="1689594"/>
              <a:ext cx="914545" cy="1144729"/>
            </a:xfrm>
            <a:custGeom>
              <a:avLst/>
              <a:gdLst/>
              <a:ahLst/>
              <a:cxnLst>
                <a:cxn ang="0">
                  <a:pos x="wd2" y="hd2"/>
                </a:cxn>
                <a:cxn ang="5400000">
                  <a:pos x="wd2" y="hd2"/>
                </a:cxn>
                <a:cxn ang="10800000">
                  <a:pos x="wd2" y="hd2"/>
                </a:cxn>
                <a:cxn ang="16200000">
                  <a:pos x="wd2" y="hd2"/>
                </a:cxn>
              </a:cxnLst>
              <a:rect l="0" t="0" r="r" b="b"/>
              <a:pathLst>
                <a:path w="21600" h="21600" extrusionOk="0">
                  <a:moveTo>
                    <a:pt x="21600" y="6320"/>
                  </a:moveTo>
                  <a:lnTo>
                    <a:pt x="14400" y="5376"/>
                  </a:lnTo>
                  <a:lnTo>
                    <a:pt x="15226" y="1603"/>
                  </a:lnTo>
                  <a:lnTo>
                    <a:pt x="4603" y="0"/>
                  </a:lnTo>
                  <a:lnTo>
                    <a:pt x="0" y="18959"/>
                  </a:lnTo>
                  <a:lnTo>
                    <a:pt x="18649" y="21600"/>
                  </a:lnTo>
                  <a:lnTo>
                    <a:pt x="21600" y="632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1" name="Shape"/>
            <p:cNvSpPr/>
            <p:nvPr/>
          </p:nvSpPr>
          <p:spPr>
            <a:xfrm>
              <a:off x="800405" y="1479646"/>
              <a:ext cx="1049478" cy="1589619"/>
            </a:xfrm>
            <a:custGeom>
              <a:avLst/>
              <a:gdLst/>
              <a:ahLst/>
              <a:cxnLst>
                <a:cxn ang="0">
                  <a:pos x="wd2" y="hd2"/>
                </a:cxn>
                <a:cxn ang="5400000">
                  <a:pos x="wd2" y="hd2"/>
                </a:cxn>
                <a:cxn ang="10800000">
                  <a:pos x="wd2" y="hd2"/>
                </a:cxn>
                <a:cxn ang="16200000">
                  <a:pos x="wd2" y="hd2"/>
                </a:cxn>
              </a:cxnLst>
              <a:rect l="0" t="0" r="r" b="b"/>
              <a:pathLst>
                <a:path w="21600" h="21600" extrusionOk="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2" name="Shape"/>
            <p:cNvSpPr/>
            <p:nvPr/>
          </p:nvSpPr>
          <p:spPr>
            <a:xfrm>
              <a:off x="355627" y="489881"/>
              <a:ext cx="1304350" cy="1104738"/>
            </a:xfrm>
            <a:custGeom>
              <a:avLst/>
              <a:gdLst/>
              <a:ahLst/>
              <a:cxnLst>
                <a:cxn ang="0">
                  <a:pos x="wd2" y="hd2"/>
                </a:cxn>
                <a:cxn ang="5400000">
                  <a:pos x="wd2" y="hd2"/>
                </a:cxn>
                <a:cxn ang="10800000">
                  <a:pos x="wd2" y="hd2"/>
                </a:cxn>
                <a:cxn ang="16200000">
                  <a:pos x="wd2" y="hd2"/>
                </a:cxn>
              </a:cxnLst>
              <a:rect l="0" t="0" r="r" b="b"/>
              <a:pathLst>
                <a:path w="21600" h="21600" extrusionOk="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3" name="Shape"/>
            <p:cNvSpPr/>
            <p:nvPr/>
          </p:nvSpPr>
          <p:spPr>
            <a:xfrm>
              <a:off x="1420093" y="194952"/>
              <a:ext cx="964520" cy="1579621"/>
            </a:xfrm>
            <a:custGeom>
              <a:avLst/>
              <a:gdLst/>
              <a:ahLst/>
              <a:cxnLst>
                <a:cxn ang="0">
                  <a:pos x="wd2" y="hd2"/>
                </a:cxn>
                <a:cxn ang="5400000">
                  <a:pos x="wd2" y="hd2"/>
                </a:cxn>
                <a:cxn ang="10800000">
                  <a:pos x="wd2" y="hd2"/>
                </a:cxn>
                <a:cxn ang="16200000">
                  <a:pos x="wd2" y="hd2"/>
                </a:cxn>
              </a:cxnLst>
              <a:rect l="0" t="0" r="r" b="b"/>
              <a:pathLst>
                <a:path w="21600" h="21600" extrusionOk="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4" name="Shape"/>
            <p:cNvSpPr/>
            <p:nvPr/>
          </p:nvSpPr>
          <p:spPr>
            <a:xfrm>
              <a:off x="1829891" y="229943"/>
              <a:ext cx="1654175" cy="1069747"/>
            </a:xfrm>
            <a:custGeom>
              <a:avLst/>
              <a:gdLst/>
              <a:ahLst/>
              <a:cxnLst>
                <a:cxn ang="0">
                  <a:pos x="wd2" y="hd2"/>
                </a:cxn>
                <a:cxn ang="5400000">
                  <a:pos x="wd2" y="hd2"/>
                </a:cxn>
                <a:cxn ang="10800000">
                  <a:pos x="wd2" y="hd2"/>
                </a:cxn>
                <a:cxn ang="16200000">
                  <a:pos x="wd2" y="hd2"/>
                </a:cxn>
              </a:cxnLst>
              <a:rect l="0" t="0" r="r" b="b"/>
              <a:pathLst>
                <a:path w="21600" h="21600" extrusionOk="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5" name="Shape"/>
            <p:cNvSpPr/>
            <p:nvPr/>
          </p:nvSpPr>
          <p:spPr>
            <a:xfrm>
              <a:off x="8116757" y="359914"/>
              <a:ext cx="584710" cy="934778"/>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6" name="Shape"/>
            <p:cNvSpPr/>
            <p:nvPr/>
          </p:nvSpPr>
          <p:spPr>
            <a:xfrm>
              <a:off x="6992318" y="999762"/>
              <a:ext cx="1209398" cy="889789"/>
            </a:xfrm>
            <a:custGeom>
              <a:avLst/>
              <a:gdLst/>
              <a:ahLst/>
              <a:cxnLst>
                <a:cxn ang="0">
                  <a:pos x="wd2" y="hd2"/>
                </a:cxn>
                <a:cxn ang="5400000">
                  <a:pos x="wd2" y="hd2"/>
                </a:cxn>
                <a:cxn ang="10800000">
                  <a:pos x="wd2" y="hd2"/>
                </a:cxn>
                <a:cxn ang="16200000">
                  <a:pos x="wd2" y="hd2"/>
                </a:cxn>
              </a:cxnLst>
              <a:rect l="0" t="0" r="r" b="b"/>
              <a:pathLst>
                <a:path w="21600" h="21600" extrusionOk="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solidFill>
              <a:schemeClr val="bg1">
                <a:lumMod val="75000"/>
              </a:schemeClr>
            </a:solid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7" name="Shape"/>
            <p:cNvSpPr/>
            <p:nvPr/>
          </p:nvSpPr>
          <p:spPr>
            <a:xfrm>
              <a:off x="7806911" y="939774"/>
              <a:ext cx="279863" cy="504882"/>
            </a:xfrm>
            <a:custGeom>
              <a:avLst/>
              <a:gdLst/>
              <a:ahLst/>
              <a:cxnLst>
                <a:cxn ang="0">
                  <a:pos x="wd2" y="hd2"/>
                </a:cxn>
                <a:cxn ang="5400000">
                  <a:pos x="wd2" y="hd2"/>
                </a:cxn>
                <a:cxn ang="10800000">
                  <a:pos x="wd2" y="hd2"/>
                </a:cxn>
                <a:cxn ang="16200000">
                  <a:pos x="wd2" y="hd2"/>
                </a:cxn>
              </a:cxnLst>
              <a:rect l="0" t="0" r="r" b="b"/>
              <a:pathLst>
                <a:path w="21600" h="21600" extrusionOk="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8" name="Shape"/>
            <p:cNvSpPr/>
            <p:nvPr/>
          </p:nvSpPr>
          <p:spPr>
            <a:xfrm>
              <a:off x="8026801" y="874789"/>
              <a:ext cx="249876" cy="554868"/>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29" name="Shape"/>
            <p:cNvSpPr/>
            <p:nvPr/>
          </p:nvSpPr>
          <p:spPr>
            <a:xfrm>
              <a:off x="7931853" y="1549629"/>
              <a:ext cx="279862" cy="254941"/>
            </a:xfrm>
            <a:custGeom>
              <a:avLst/>
              <a:gdLst/>
              <a:ahLst/>
              <a:cxnLst>
                <a:cxn ang="0">
                  <a:pos x="wd2" y="hd2"/>
                </a:cxn>
                <a:cxn ang="5400000">
                  <a:pos x="wd2" y="hd2"/>
                </a:cxn>
                <a:cxn ang="10800000">
                  <a:pos x="wd2" y="hd2"/>
                </a:cxn>
                <a:cxn ang="16200000">
                  <a:pos x="wd2" y="hd2"/>
                </a:cxn>
              </a:cxnLst>
              <a:rect l="0" t="0" r="r" b="b"/>
              <a:pathLst>
                <a:path w="21600" h="21600" extrusionOk="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0" name="Shape"/>
            <p:cNvSpPr/>
            <p:nvPr/>
          </p:nvSpPr>
          <p:spPr>
            <a:xfrm>
              <a:off x="8181728" y="1524632"/>
              <a:ext cx="119942" cy="154965"/>
            </a:xfrm>
            <a:custGeom>
              <a:avLst/>
              <a:gdLst/>
              <a:ahLst/>
              <a:cxnLst>
                <a:cxn ang="0">
                  <a:pos x="wd2" y="hd2"/>
                </a:cxn>
                <a:cxn ang="5400000">
                  <a:pos x="wd2" y="hd2"/>
                </a:cxn>
                <a:cxn ang="10800000">
                  <a:pos x="wd2" y="hd2"/>
                </a:cxn>
                <a:cxn ang="16200000">
                  <a:pos x="wd2" y="hd2"/>
                </a:cxn>
              </a:cxnLst>
              <a:rect l="0" t="0" r="r" b="b"/>
              <a:pathLst>
                <a:path w="21600" h="21600" extrusionOk="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1" name="Shape"/>
            <p:cNvSpPr/>
            <p:nvPr/>
          </p:nvSpPr>
          <p:spPr>
            <a:xfrm>
              <a:off x="7931853" y="1344675"/>
              <a:ext cx="544728" cy="274937"/>
            </a:xfrm>
            <a:custGeom>
              <a:avLst/>
              <a:gdLst/>
              <a:ahLst/>
              <a:cxnLst>
                <a:cxn ang="0">
                  <a:pos x="wd2" y="hd2"/>
                </a:cxn>
                <a:cxn ang="5400000">
                  <a:pos x="wd2" y="hd2"/>
                </a:cxn>
                <a:cxn ang="10800000">
                  <a:pos x="wd2" y="hd2"/>
                </a:cxn>
                <a:cxn ang="16200000">
                  <a:pos x="wd2" y="hd2"/>
                </a:cxn>
              </a:cxnLst>
              <a:rect l="0" t="0" r="r" b="b"/>
              <a:pathLst>
                <a:path w="21600" h="21600" extrusionOk="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2" name="Shape"/>
            <p:cNvSpPr/>
            <p:nvPr/>
          </p:nvSpPr>
          <p:spPr>
            <a:xfrm>
              <a:off x="8351642" y="1602415"/>
              <a:ext cx="49975" cy="32196"/>
            </a:xfrm>
            <a:custGeom>
              <a:avLst/>
              <a:gdLst/>
              <a:ahLst/>
              <a:cxnLst>
                <a:cxn ang="0">
                  <a:pos x="wd2" y="hd2"/>
                </a:cxn>
                <a:cxn ang="5400000">
                  <a:pos x="wd2" y="hd2"/>
                </a:cxn>
                <a:cxn ang="10800000">
                  <a:pos x="wd2" y="hd2"/>
                </a:cxn>
                <a:cxn ang="16200000">
                  <a:pos x="wd2" y="hd2"/>
                </a:cxn>
              </a:cxnLst>
              <a:rect l="0" t="0" r="r" b="b"/>
              <a:pathLst>
                <a:path w="21600" h="19872" extrusionOk="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3" name="Shape"/>
            <p:cNvSpPr/>
            <p:nvPr/>
          </p:nvSpPr>
          <p:spPr>
            <a:xfrm>
              <a:off x="7721955" y="1789573"/>
              <a:ext cx="209895" cy="469887"/>
            </a:xfrm>
            <a:custGeom>
              <a:avLst/>
              <a:gdLst/>
              <a:ahLst/>
              <a:cxnLst>
                <a:cxn ang="0">
                  <a:pos x="wd2" y="hd2"/>
                </a:cxn>
                <a:cxn ang="5400000">
                  <a:pos x="wd2" y="hd2"/>
                </a:cxn>
                <a:cxn ang="10800000">
                  <a:pos x="wd2" y="hd2"/>
                </a:cxn>
                <a:cxn ang="16200000">
                  <a:pos x="wd2" y="hd2"/>
                </a:cxn>
              </a:cxnLst>
              <a:rect l="0" t="0" r="r" b="b"/>
              <a:pathLst>
                <a:path w="21600" h="21600" extrusionOk="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4" name="Shape"/>
            <p:cNvSpPr/>
            <p:nvPr/>
          </p:nvSpPr>
          <p:spPr>
            <a:xfrm>
              <a:off x="7681978" y="2114494"/>
              <a:ext cx="164917" cy="269937"/>
            </a:xfrm>
            <a:custGeom>
              <a:avLst/>
              <a:gdLst/>
              <a:ahLst/>
              <a:cxnLst>
                <a:cxn ang="0">
                  <a:pos x="wd2" y="hd2"/>
                </a:cxn>
                <a:cxn ang="5400000">
                  <a:pos x="wd2" y="hd2"/>
                </a:cxn>
                <a:cxn ang="10800000">
                  <a:pos x="wd2" y="hd2"/>
                </a:cxn>
                <a:cxn ang="16200000">
                  <a:pos x="wd2" y="hd2"/>
                </a:cxn>
              </a:cxnLst>
              <a:rect l="0" t="0" r="r" b="b"/>
              <a:pathLst>
                <a:path w="21600" h="21600" extrusionOk="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5" name="Shape"/>
            <p:cNvSpPr/>
            <p:nvPr/>
          </p:nvSpPr>
          <p:spPr>
            <a:xfrm>
              <a:off x="6882374" y="1664598"/>
              <a:ext cx="939533" cy="609855"/>
            </a:xfrm>
            <a:custGeom>
              <a:avLst/>
              <a:gdLst/>
              <a:ahLst/>
              <a:cxnLst>
                <a:cxn ang="0">
                  <a:pos x="wd2" y="hd2"/>
                </a:cxn>
                <a:cxn ang="5400000">
                  <a:pos x="wd2" y="hd2"/>
                </a:cxn>
                <a:cxn ang="10800000">
                  <a:pos x="wd2" y="hd2"/>
                </a:cxn>
                <a:cxn ang="16200000">
                  <a:pos x="wd2" y="hd2"/>
                </a:cxn>
              </a:cxnLst>
              <a:rect l="0" t="0" r="r" b="b"/>
              <a:pathLst>
                <a:path w="21600" h="21600" extrusionOk="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6" name="Shape"/>
            <p:cNvSpPr/>
            <p:nvPr/>
          </p:nvSpPr>
          <p:spPr>
            <a:xfrm>
              <a:off x="6002813" y="4109019"/>
              <a:ext cx="1454274" cy="1139729"/>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7" name="Shape"/>
            <p:cNvSpPr/>
            <p:nvPr/>
          </p:nvSpPr>
          <p:spPr>
            <a:xfrm>
              <a:off x="4873376" y="3809086"/>
              <a:ext cx="909549" cy="804811"/>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8" name="Shape"/>
            <p:cNvSpPr/>
            <p:nvPr/>
          </p:nvSpPr>
          <p:spPr>
            <a:xfrm>
              <a:off x="4763430" y="3089260"/>
              <a:ext cx="814595" cy="734829"/>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39" name="Shape"/>
            <p:cNvSpPr/>
            <p:nvPr/>
          </p:nvSpPr>
          <p:spPr>
            <a:xfrm>
              <a:off x="5493068" y="2939297"/>
              <a:ext cx="1379313" cy="449891"/>
            </a:xfrm>
            <a:custGeom>
              <a:avLst/>
              <a:gdLst/>
              <a:ahLst/>
              <a:cxnLst>
                <a:cxn ang="0">
                  <a:pos x="wd2" y="hd2"/>
                </a:cxn>
                <a:cxn ang="5400000">
                  <a:pos x="wd2" y="hd2"/>
                </a:cxn>
                <a:cxn ang="10800000">
                  <a:pos x="wd2" y="hd2"/>
                </a:cxn>
                <a:cxn ang="16200000">
                  <a:pos x="wd2" y="hd2"/>
                </a:cxn>
              </a:cxnLst>
              <a:rect l="0" t="0" r="r" b="b"/>
              <a:pathLst>
                <a:path w="21600" h="21600" extrusionOk="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0" name="Shape"/>
            <p:cNvSpPr/>
            <p:nvPr/>
          </p:nvSpPr>
          <p:spPr>
            <a:xfrm>
              <a:off x="6472580" y="2789330"/>
              <a:ext cx="1379313" cy="609856"/>
            </a:xfrm>
            <a:custGeom>
              <a:avLst/>
              <a:gdLst/>
              <a:ahLst/>
              <a:cxnLst>
                <a:cxn ang="0">
                  <a:pos x="wd2" y="hd2"/>
                </a:cxn>
                <a:cxn ang="5400000">
                  <a:pos x="wd2" y="hd2"/>
                </a:cxn>
                <a:cxn ang="10800000">
                  <a:pos x="wd2" y="hd2"/>
                </a:cxn>
                <a:cxn ang="16200000">
                  <a:pos x="wd2" y="hd2"/>
                </a:cxn>
              </a:cxnLst>
              <a:rect l="0" t="0" r="r" b="b"/>
              <a:pathLst>
                <a:path w="21600" h="21600" extrusionOk="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1" name="Shape"/>
            <p:cNvSpPr/>
            <p:nvPr/>
          </p:nvSpPr>
          <p:spPr>
            <a:xfrm>
              <a:off x="6272678" y="3289213"/>
              <a:ext cx="849577" cy="914786"/>
            </a:xfrm>
            <a:custGeom>
              <a:avLst/>
              <a:gdLst/>
              <a:ahLst/>
              <a:cxnLst>
                <a:cxn ang="0">
                  <a:pos x="wd2" y="hd2"/>
                </a:cxn>
                <a:cxn ang="5400000">
                  <a:pos x="wd2" y="hd2"/>
                </a:cxn>
                <a:cxn ang="10800000">
                  <a:pos x="wd2" y="hd2"/>
                </a:cxn>
                <a:cxn ang="16200000">
                  <a:pos x="wd2" y="hd2"/>
                </a:cxn>
              </a:cxnLst>
              <a:rect l="0" t="0" r="r" b="b"/>
              <a:pathLst>
                <a:path w="21600" h="21600" extrusionOk="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2" name="Shape"/>
            <p:cNvSpPr/>
            <p:nvPr/>
          </p:nvSpPr>
          <p:spPr>
            <a:xfrm>
              <a:off x="6552540" y="2274455"/>
              <a:ext cx="1239384" cy="694837"/>
            </a:xfrm>
            <a:custGeom>
              <a:avLst/>
              <a:gdLst/>
              <a:ahLst/>
              <a:cxnLst>
                <a:cxn ang="0">
                  <a:pos x="wd2" y="hd2"/>
                </a:cxn>
                <a:cxn ang="5400000">
                  <a:pos x="wd2" y="hd2"/>
                </a:cxn>
                <a:cxn ang="10800000">
                  <a:pos x="wd2" y="hd2"/>
                </a:cxn>
                <a:cxn ang="16200000">
                  <a:pos x="wd2" y="hd2"/>
                </a:cxn>
              </a:cxnLst>
              <a:rect l="0" t="0" r="r" b="b"/>
              <a:pathLst>
                <a:path w="21600" h="21600" extrusionOk="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3" name="Shape"/>
            <p:cNvSpPr/>
            <p:nvPr/>
          </p:nvSpPr>
          <p:spPr>
            <a:xfrm>
              <a:off x="6662484" y="3214230"/>
              <a:ext cx="799604" cy="619854"/>
            </a:xfrm>
            <a:custGeom>
              <a:avLst/>
              <a:gdLst/>
              <a:ahLst/>
              <a:cxnLst>
                <a:cxn ang="0">
                  <a:pos x="wd2" y="hd2"/>
                </a:cxn>
                <a:cxn ang="5400000">
                  <a:pos x="wd2" y="hd2"/>
                </a:cxn>
                <a:cxn ang="10800000">
                  <a:pos x="wd2" y="hd2"/>
                </a:cxn>
                <a:cxn ang="16200000">
                  <a:pos x="wd2" y="hd2"/>
                </a:cxn>
              </a:cxnLst>
              <a:rect l="0" t="0" r="r" b="b"/>
              <a:pathLst>
                <a:path w="21600" h="21600" extrusionOk="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4" name="Shape"/>
            <p:cNvSpPr/>
            <p:nvPr/>
          </p:nvSpPr>
          <p:spPr>
            <a:xfrm>
              <a:off x="5837894" y="3329202"/>
              <a:ext cx="629688" cy="1009758"/>
            </a:xfrm>
            <a:custGeom>
              <a:avLst/>
              <a:gdLst/>
              <a:ahLst/>
              <a:cxnLst>
                <a:cxn ang="0">
                  <a:pos x="wd2" y="hd2"/>
                </a:cxn>
                <a:cxn ang="5400000">
                  <a:pos x="wd2" y="hd2"/>
                </a:cxn>
                <a:cxn ang="10800000">
                  <a:pos x="wd2" y="hd2"/>
                </a:cxn>
                <a:cxn ang="16200000">
                  <a:pos x="wd2" y="hd2"/>
                </a:cxn>
              </a:cxnLst>
              <a:rect l="0" t="0" r="r" b="b"/>
              <a:pathLst>
                <a:path w="21600" h="21600" extrusionOk="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5" name="Shape"/>
            <p:cNvSpPr/>
            <p:nvPr/>
          </p:nvSpPr>
          <p:spPr>
            <a:xfrm>
              <a:off x="5288167" y="3364193"/>
              <a:ext cx="579714" cy="1014759"/>
            </a:xfrm>
            <a:custGeom>
              <a:avLst/>
              <a:gdLst/>
              <a:ahLst/>
              <a:cxnLst>
                <a:cxn ang="0">
                  <a:pos x="wd2" y="hd2"/>
                </a:cxn>
                <a:cxn ang="5400000">
                  <a:pos x="wd2" y="hd2"/>
                </a:cxn>
                <a:cxn ang="10800000">
                  <a:pos x="wd2" y="hd2"/>
                </a:cxn>
                <a:cxn ang="16200000">
                  <a:pos x="wd2" y="hd2"/>
                </a:cxn>
              </a:cxnLst>
              <a:rect l="0" t="0" r="r" b="b"/>
              <a:pathLst>
                <a:path w="21600" h="21600" extrusionOk="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6" name="Shape"/>
            <p:cNvSpPr/>
            <p:nvPr/>
          </p:nvSpPr>
          <p:spPr>
            <a:xfrm>
              <a:off x="7117259" y="2139487"/>
              <a:ext cx="719643" cy="524877"/>
            </a:xfrm>
            <a:custGeom>
              <a:avLst/>
              <a:gdLst/>
              <a:ahLst/>
              <a:cxnLst>
                <a:cxn ang="0">
                  <a:pos x="wd2" y="hd2"/>
                </a:cxn>
                <a:cxn ang="5400000">
                  <a:pos x="wd2" y="hd2"/>
                </a:cxn>
                <a:cxn ang="10800000">
                  <a:pos x="wd2" y="hd2"/>
                </a:cxn>
                <a:cxn ang="16200000">
                  <a:pos x="wd2" y="hd2"/>
                </a:cxn>
              </a:cxnLst>
              <a:rect l="0" t="0" r="r" b="b"/>
              <a:pathLst>
                <a:path w="21600" h="21600" extrusionOk="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7" name="Shape"/>
            <p:cNvSpPr/>
            <p:nvPr/>
          </p:nvSpPr>
          <p:spPr>
            <a:xfrm>
              <a:off x="6677475" y="2079502"/>
              <a:ext cx="739634" cy="729828"/>
            </a:xfrm>
            <a:custGeom>
              <a:avLst/>
              <a:gdLst/>
              <a:ahLst/>
              <a:cxnLst>
                <a:cxn ang="0">
                  <a:pos x="wd2" y="hd2"/>
                </a:cxn>
                <a:cxn ang="5400000">
                  <a:pos x="wd2" y="hd2"/>
                </a:cxn>
                <a:cxn ang="10800000">
                  <a:pos x="wd2" y="hd2"/>
                </a:cxn>
                <a:cxn ang="16200000">
                  <a:pos x="wd2" y="hd2"/>
                </a:cxn>
              </a:cxnLst>
              <a:rect l="0" t="0" r="r" b="b"/>
              <a:pathLst>
                <a:path w="21600" h="21600" extrusionOk="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8" name="Shape"/>
            <p:cNvSpPr/>
            <p:nvPr/>
          </p:nvSpPr>
          <p:spPr>
            <a:xfrm>
              <a:off x="5593019" y="2469408"/>
              <a:ext cx="1179412" cy="609855"/>
            </a:xfrm>
            <a:custGeom>
              <a:avLst/>
              <a:gdLst/>
              <a:ahLst/>
              <a:cxnLst>
                <a:cxn ang="0">
                  <a:pos x="wd2" y="hd2"/>
                </a:cxn>
                <a:cxn ang="5400000">
                  <a:pos x="wd2" y="hd2"/>
                </a:cxn>
                <a:cxn ang="10800000">
                  <a:pos x="wd2" y="hd2"/>
                </a:cxn>
                <a:cxn ang="16200000">
                  <a:pos x="wd2" y="hd2"/>
                </a:cxn>
              </a:cxnLst>
              <a:rect l="0" t="0" r="r" b="b"/>
              <a:pathLst>
                <a:path w="21600" h="21600" extrusionOk="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49" name="Shape"/>
            <p:cNvSpPr/>
            <p:nvPr/>
          </p:nvSpPr>
          <p:spPr>
            <a:xfrm>
              <a:off x="4588516" y="2254459"/>
              <a:ext cx="1074466" cy="934778"/>
            </a:xfrm>
            <a:custGeom>
              <a:avLst/>
              <a:gdLst/>
              <a:ahLst/>
              <a:cxnLst>
                <a:cxn ang="0">
                  <a:pos x="wd2" y="hd2"/>
                </a:cxn>
                <a:cxn ang="5400000">
                  <a:pos x="wd2" y="hd2"/>
                </a:cxn>
                <a:cxn ang="10800000">
                  <a:pos x="wd2" y="hd2"/>
                </a:cxn>
                <a:cxn ang="16200000">
                  <a:pos x="wd2" y="hd2"/>
                </a:cxn>
              </a:cxnLst>
              <a:rect l="0" t="0" r="r" b="b"/>
              <a:pathLst>
                <a:path w="21600" h="21600" extrusionOk="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0" name="Shape"/>
            <p:cNvSpPr/>
            <p:nvPr/>
          </p:nvSpPr>
          <p:spPr>
            <a:xfrm>
              <a:off x="4398610" y="459887"/>
              <a:ext cx="1039483" cy="1209712"/>
            </a:xfrm>
            <a:custGeom>
              <a:avLst/>
              <a:gdLst/>
              <a:ahLst/>
              <a:cxnLst>
                <a:cxn ang="0">
                  <a:pos x="wd2" y="hd2"/>
                </a:cxn>
                <a:cxn ang="5400000">
                  <a:pos x="wd2" y="hd2"/>
                </a:cxn>
                <a:cxn ang="10800000">
                  <a:pos x="wd2" y="hd2"/>
                </a:cxn>
                <a:cxn ang="16200000">
                  <a:pos x="wd2" y="hd2"/>
                </a:cxn>
              </a:cxnLst>
              <a:rect l="0" t="0" r="r" b="b"/>
              <a:pathLst>
                <a:path w="21600" h="21600" extrusionOk="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1" name="Shape"/>
            <p:cNvSpPr/>
            <p:nvPr/>
          </p:nvSpPr>
          <p:spPr>
            <a:xfrm>
              <a:off x="5353139" y="814804"/>
              <a:ext cx="1214394" cy="1144730"/>
            </a:xfrm>
            <a:custGeom>
              <a:avLst/>
              <a:gdLst/>
              <a:ahLst/>
              <a:cxnLst>
                <a:cxn ang="0">
                  <a:pos x="wd2" y="hd2"/>
                </a:cxn>
                <a:cxn ang="5400000">
                  <a:pos x="wd2" y="hd2"/>
                </a:cxn>
                <a:cxn ang="10800000">
                  <a:pos x="wd2" y="hd2"/>
                </a:cxn>
                <a:cxn ang="16200000">
                  <a:pos x="wd2" y="hd2"/>
                </a:cxn>
              </a:cxnLst>
              <a:rect l="0" t="0" r="r" b="b"/>
              <a:pathLst>
                <a:path w="21600" h="21600" extrusionOk="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2" name="Shape"/>
            <p:cNvSpPr/>
            <p:nvPr/>
          </p:nvSpPr>
          <p:spPr>
            <a:xfrm>
              <a:off x="5008309" y="949772"/>
              <a:ext cx="849577" cy="904788"/>
            </a:xfrm>
            <a:custGeom>
              <a:avLst/>
              <a:gdLst/>
              <a:ahLst/>
              <a:cxnLst>
                <a:cxn ang="0">
                  <a:pos x="wd2" y="hd2"/>
                </a:cxn>
                <a:cxn ang="5400000">
                  <a:pos x="wd2" y="hd2"/>
                </a:cxn>
                <a:cxn ang="10800000">
                  <a:pos x="wd2" y="hd2"/>
                </a:cxn>
                <a:cxn ang="16200000">
                  <a:pos x="wd2" y="hd2"/>
                </a:cxn>
              </a:cxnLst>
              <a:rect l="0" t="0" r="r" b="b"/>
              <a:pathLst>
                <a:path w="21600" h="21600" extrusionOk="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3" name="Shape"/>
            <p:cNvSpPr/>
            <p:nvPr/>
          </p:nvSpPr>
          <p:spPr>
            <a:xfrm>
              <a:off x="6252689" y="1804566"/>
              <a:ext cx="679665" cy="779815"/>
            </a:xfrm>
            <a:custGeom>
              <a:avLst/>
              <a:gdLst/>
              <a:ahLst/>
              <a:cxnLst>
                <a:cxn ang="0">
                  <a:pos x="wd2" y="hd2"/>
                </a:cxn>
                <a:cxn ang="5400000">
                  <a:pos x="wd2" y="hd2"/>
                </a:cxn>
                <a:cxn ang="10800000">
                  <a:pos x="wd2" y="hd2"/>
                </a:cxn>
                <a:cxn ang="16200000">
                  <a:pos x="wd2" y="hd2"/>
                </a:cxn>
              </a:cxnLst>
              <a:rect l="0" t="0" r="r" b="b"/>
              <a:pathLst>
                <a:path w="21600" h="21600" extrusionOk="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4" name="Shape"/>
            <p:cNvSpPr/>
            <p:nvPr/>
          </p:nvSpPr>
          <p:spPr>
            <a:xfrm>
              <a:off x="5812907" y="1939537"/>
              <a:ext cx="499752" cy="859795"/>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5" name="Shape"/>
            <p:cNvSpPr/>
            <p:nvPr/>
          </p:nvSpPr>
          <p:spPr>
            <a:xfrm>
              <a:off x="5248189" y="1829562"/>
              <a:ext cx="644679" cy="1129731"/>
            </a:xfrm>
            <a:custGeom>
              <a:avLst/>
              <a:gdLst/>
              <a:ahLst/>
              <a:cxnLst>
                <a:cxn ang="0">
                  <a:pos x="wd2" y="hd2"/>
                </a:cxn>
                <a:cxn ang="5400000">
                  <a:pos x="wd2" y="hd2"/>
                </a:cxn>
                <a:cxn ang="10800000">
                  <a:pos x="wd2" y="hd2"/>
                </a:cxn>
                <a:cxn ang="16200000">
                  <a:pos x="wd2" y="hd2"/>
                </a:cxn>
              </a:cxnLst>
              <a:rect l="0" t="0" r="r" b="b"/>
              <a:pathLst>
                <a:path w="21600" h="21600" extrusionOk="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6" name="Shape"/>
            <p:cNvSpPr/>
            <p:nvPr/>
          </p:nvSpPr>
          <p:spPr>
            <a:xfrm>
              <a:off x="4458582" y="1579619"/>
              <a:ext cx="979514" cy="719830"/>
            </a:xfrm>
            <a:custGeom>
              <a:avLst/>
              <a:gdLst/>
              <a:ahLst/>
              <a:cxnLst>
                <a:cxn ang="0">
                  <a:pos x="wd2" y="hd2"/>
                </a:cxn>
                <a:cxn ang="5400000">
                  <a:pos x="wd2" y="hd2"/>
                </a:cxn>
                <a:cxn ang="10800000">
                  <a:pos x="wd2" y="hd2"/>
                </a:cxn>
                <a:cxn ang="16200000">
                  <a:pos x="wd2" y="hd2"/>
                </a:cxn>
              </a:cxnLst>
              <a:rect l="0" t="0" r="r" b="b"/>
              <a:pathLst>
                <a:path w="21600" h="21600" extrusionOk="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7" name="Shape"/>
            <p:cNvSpPr/>
            <p:nvPr/>
          </p:nvSpPr>
          <p:spPr>
            <a:xfrm>
              <a:off x="-1" y="3994043"/>
              <a:ext cx="2179719" cy="1694596"/>
            </a:xfrm>
            <a:custGeom>
              <a:avLst/>
              <a:gdLst/>
              <a:ahLst/>
              <a:cxnLst>
                <a:cxn ang="0">
                  <a:pos x="wd2" y="hd2"/>
                </a:cxn>
                <a:cxn ang="5400000">
                  <a:pos x="wd2" y="hd2"/>
                </a:cxn>
                <a:cxn ang="10800000">
                  <a:pos x="wd2" y="hd2"/>
                </a:cxn>
                <a:cxn ang="16200000">
                  <a:pos x="wd2" y="hd2"/>
                </a:cxn>
              </a:cxnLst>
              <a:rect l="0" t="0" r="r" b="b"/>
              <a:pathLst>
                <a:path w="21559" h="21600" extrusionOk="0">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sp>
          <p:nvSpPr>
            <p:cNvPr id="58" name="Shape"/>
            <p:cNvSpPr/>
            <p:nvPr/>
          </p:nvSpPr>
          <p:spPr>
            <a:xfrm>
              <a:off x="2369622" y="4793850"/>
              <a:ext cx="1329337" cy="844803"/>
            </a:xfrm>
            <a:custGeom>
              <a:avLst/>
              <a:gdLst/>
              <a:ahLst/>
              <a:cxnLst>
                <a:cxn ang="0">
                  <a:pos x="wd2" y="hd2"/>
                </a:cxn>
                <a:cxn ang="5400000">
                  <a:pos x="wd2" y="hd2"/>
                </a:cxn>
                <a:cxn ang="10800000">
                  <a:pos x="wd2" y="hd2"/>
                </a:cxn>
                <a:cxn ang="16200000">
                  <a:pos x="wd2" y="hd2"/>
                </a:cxn>
              </a:cxnLst>
              <a:rect l="0" t="0" r="r" b="b"/>
              <a:pathLst>
                <a:path w="21600" h="21600" extrusionOk="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grpFill/>
            <a:ln w="12700" cap="flat">
              <a:solidFill>
                <a:schemeClr val="bg1"/>
              </a:solid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200" cap="none" spc="0">
                  <a:solidFill>
                    <a:srgbClr val="FFFFFF"/>
                  </a:solidFill>
                  <a:latin typeface="Helvetica Light"/>
                  <a:ea typeface="Helvetica Light"/>
                  <a:cs typeface="Helvetica Light"/>
                  <a:sym typeface="Helvetica Light"/>
                </a:defRPr>
              </a:pPr>
              <a:endParaRPr sz="3200" dirty="0">
                <a:solidFill>
                  <a:srgbClr val="FFFFFF"/>
                </a:solidFill>
                <a:ea typeface="Helvetica Light"/>
                <a:cs typeface="Helvetica Light"/>
                <a:sym typeface="Helvetica Light"/>
              </a:endParaRPr>
            </a:p>
          </p:txBody>
        </p:sp>
      </p:grpSp>
      <p:sp>
        <p:nvSpPr>
          <p:cNvPr id="5" name="TextBox 3"/>
          <p:cNvSpPr txBox="1"/>
          <p:nvPr/>
        </p:nvSpPr>
        <p:spPr>
          <a:xfrm>
            <a:off x="9327173" y="5506565"/>
            <a:ext cx="4106534" cy="988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5500" hangingPunct="0">
              <a:lnSpc>
                <a:spcPct val="90000"/>
              </a:lnSpc>
            </a:pPr>
            <a:r>
              <a:rPr lang="en-US" sz="1600" i="1" dirty="0">
                <a:solidFill>
                  <a:srgbClr val="000000"/>
                </a:solidFill>
                <a:sym typeface="Montserrat-Regular"/>
              </a:rPr>
              <a:t>48 states</a:t>
            </a:r>
          </a:p>
          <a:p>
            <a:pPr defTabSz="825500" hangingPunct="0">
              <a:lnSpc>
                <a:spcPct val="90000"/>
              </a:lnSpc>
            </a:pPr>
            <a:r>
              <a:rPr lang="en-US" sz="1600" i="1" dirty="0">
                <a:solidFill>
                  <a:srgbClr val="000000"/>
                </a:solidFill>
                <a:sym typeface="Montserrat-Regular"/>
              </a:rPr>
              <a:t>Washington D.C.</a:t>
            </a:r>
          </a:p>
          <a:p>
            <a:pPr defTabSz="825500" hangingPunct="0">
              <a:lnSpc>
                <a:spcPct val="90000"/>
              </a:lnSpc>
            </a:pPr>
            <a:r>
              <a:rPr lang="en-US" sz="1600" i="1" dirty="0">
                <a:solidFill>
                  <a:srgbClr val="000000"/>
                </a:solidFill>
                <a:sym typeface="Montserrat-Regular"/>
              </a:rPr>
              <a:t>Virgin Islands</a:t>
            </a:r>
          </a:p>
          <a:p>
            <a:pPr defTabSz="825500" hangingPunct="0">
              <a:lnSpc>
                <a:spcPct val="90000"/>
              </a:lnSpc>
            </a:pPr>
            <a:endParaRPr lang="en-US" sz="1600" i="1" dirty="0">
              <a:solidFill>
                <a:srgbClr val="000000"/>
              </a:solidFill>
              <a:sym typeface="Montserrat-Regular"/>
            </a:endParaRPr>
          </a:p>
        </p:txBody>
      </p:sp>
      <p:sp>
        <p:nvSpPr>
          <p:cNvPr id="6" name="TextBox 5"/>
          <p:cNvSpPr txBox="1"/>
          <p:nvPr/>
        </p:nvSpPr>
        <p:spPr>
          <a:xfrm>
            <a:off x="178216" y="6570751"/>
            <a:ext cx="3376246" cy="276999"/>
          </a:xfrm>
          <a:prstGeom prst="rect">
            <a:avLst/>
          </a:prstGeom>
          <a:noFill/>
        </p:spPr>
        <p:txBody>
          <a:bodyPr wrap="square" rtlCol="0">
            <a:spAutoFit/>
          </a:bodyPr>
          <a:lstStyle/>
          <a:p>
            <a:r>
              <a:rPr lang="en-US" sz="1200" i="1" baseline="30000" dirty="0">
                <a:solidFill>
                  <a:prstClr val="white"/>
                </a:solidFill>
                <a:ea typeface="Century Gothic" charset="0"/>
                <a:cs typeface="Century Gothic" charset="0"/>
              </a:rPr>
              <a:t>1</a:t>
            </a:r>
            <a:r>
              <a:rPr lang="en-US" sz="1200" i="1" dirty="0">
                <a:solidFill>
                  <a:prstClr val="white"/>
                </a:solidFill>
                <a:ea typeface="Century Gothic" charset="0"/>
                <a:cs typeface="Century Gothic" charset="0"/>
              </a:rPr>
              <a:t>Annualized Premium</a:t>
            </a:r>
            <a:endParaRPr lang="en-US" sz="1200" i="1" dirty="0">
              <a:solidFill>
                <a:prstClr val="white"/>
              </a:solidFill>
            </a:endParaRPr>
          </a:p>
        </p:txBody>
      </p:sp>
    </p:spTree>
    <p:extLst>
      <p:ext uri="{BB962C8B-B14F-4D97-AF65-F5344CB8AC3E}">
        <p14:creationId xmlns:p14="http://schemas.microsoft.com/office/powerpoint/2010/main" val="136489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p:nvPr/>
        </p:nvSpPr>
        <p:spPr>
          <a:xfrm>
            <a:off x="146304" y="965720"/>
            <a:ext cx="2139950" cy="405880"/>
          </a:xfrm>
          <a:prstGeom prst="rect">
            <a:avLst/>
          </a:prstGeom>
          <a:solidFill>
            <a:srgbClr val="006FC0"/>
          </a:solidFill>
          <a:ln w="12191">
            <a:solidFill>
              <a:srgbClr val="5B9BD4"/>
            </a:solidFill>
          </a:ln>
        </p:spPr>
        <p:txBody>
          <a:bodyPr vert="horz" wrap="square" lIns="0" tIns="66675" rIns="0" bIns="0" rtlCol="0">
            <a:spAutoFit/>
          </a:bodyPr>
          <a:lstStyle/>
          <a:p>
            <a:pPr algn="ctr">
              <a:spcBef>
                <a:spcPts val="525"/>
              </a:spcBef>
            </a:pPr>
            <a:r>
              <a:rPr lang="en-US" sz="1100" spc="-5" dirty="0">
                <a:solidFill>
                  <a:srgbClr val="FFFFFF"/>
                </a:solidFill>
                <a:latin typeface="Century Gothic"/>
                <a:cs typeface="Century Gothic"/>
              </a:rPr>
              <a:t>Optimum Health Saver</a:t>
            </a:r>
            <a:br>
              <a:rPr lang="en-US" sz="1100" spc="-5" dirty="0">
                <a:solidFill>
                  <a:srgbClr val="FFFFFF"/>
                </a:solidFill>
                <a:latin typeface="Century Gothic"/>
                <a:cs typeface="Century Gothic"/>
              </a:rPr>
            </a:br>
            <a:endParaRPr sz="1100" dirty="0">
              <a:solidFill>
                <a:prstClr val="black"/>
              </a:solidFill>
              <a:latin typeface="Century Gothic"/>
              <a:cs typeface="Century Gothic"/>
            </a:endParaRPr>
          </a:p>
        </p:txBody>
      </p:sp>
      <p:sp>
        <p:nvSpPr>
          <p:cNvPr id="4" name="object 4"/>
          <p:cNvSpPr txBox="1"/>
          <p:nvPr/>
        </p:nvSpPr>
        <p:spPr>
          <a:xfrm>
            <a:off x="146304" y="1267967"/>
            <a:ext cx="2139950" cy="5044440"/>
          </a:xfrm>
          <a:prstGeom prst="rect">
            <a:avLst/>
          </a:prstGeom>
          <a:solidFill>
            <a:srgbClr val="D2DEEE">
              <a:alpha val="90194"/>
            </a:srgbClr>
          </a:solidFill>
        </p:spPr>
        <p:txBody>
          <a:bodyPr vert="horz" wrap="square" lIns="0" tIns="54610" rIns="0" bIns="0" rtlCol="0">
            <a:spAutoFit/>
          </a:bodyPr>
          <a:lstStyle/>
          <a:p>
            <a:pPr marL="150495" indent="-85725">
              <a:spcBef>
                <a:spcPts val="430"/>
              </a:spcBef>
              <a:buSzPct val="90909"/>
              <a:buFont typeface="Century Gothic"/>
              <a:buChar char="•"/>
              <a:tabLst>
                <a:tab pos="151130" algn="l"/>
              </a:tabLst>
            </a:pPr>
            <a:r>
              <a:rPr sz="1100" b="1" spc="-5" dirty="0">
                <a:solidFill>
                  <a:prstClr val="black"/>
                </a:solidFill>
                <a:latin typeface="Century Gothic"/>
                <a:cs typeface="Century Gothic"/>
              </a:rPr>
              <a:t>Rich outpatient benefits</a:t>
            </a:r>
            <a:r>
              <a:rPr sz="1100" b="1" spc="-15" dirty="0">
                <a:solidFill>
                  <a:prstClr val="black"/>
                </a:solidFill>
                <a:latin typeface="Century Gothic"/>
                <a:cs typeface="Century Gothic"/>
              </a:rPr>
              <a:t> </a:t>
            </a:r>
            <a:r>
              <a:rPr sz="1100" b="1" dirty="0">
                <a:solidFill>
                  <a:prstClr val="black"/>
                </a:solidFill>
                <a:latin typeface="Century Gothic"/>
                <a:cs typeface="Century Gothic"/>
              </a:rPr>
              <a:t>with</a:t>
            </a:r>
            <a:endParaRPr sz="1100" dirty="0">
              <a:solidFill>
                <a:prstClr val="black"/>
              </a:solidFill>
              <a:latin typeface="Century Gothic"/>
              <a:cs typeface="Century Gothic"/>
            </a:endParaRPr>
          </a:p>
          <a:p>
            <a:pPr marL="123189"/>
            <a:r>
              <a:rPr sz="1100" b="1" dirty="0">
                <a:solidFill>
                  <a:prstClr val="black"/>
                </a:solidFill>
                <a:latin typeface="Century Gothic"/>
                <a:cs typeface="Century Gothic"/>
              </a:rPr>
              <a:t>$0</a:t>
            </a:r>
            <a:r>
              <a:rPr sz="1100" b="1" spc="-20" dirty="0">
                <a:solidFill>
                  <a:prstClr val="black"/>
                </a:solidFill>
                <a:latin typeface="Century Gothic"/>
                <a:cs typeface="Century Gothic"/>
              </a:rPr>
              <a:t> </a:t>
            </a:r>
            <a:r>
              <a:rPr sz="1100" b="1" spc="-5" dirty="0">
                <a:solidFill>
                  <a:prstClr val="black"/>
                </a:solidFill>
                <a:latin typeface="Century Gothic"/>
                <a:cs typeface="Century Gothic"/>
              </a:rPr>
              <a:t>deductible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spc="-5" dirty="0">
                <a:solidFill>
                  <a:prstClr val="black"/>
                </a:solidFill>
                <a:latin typeface="Century Gothic"/>
                <a:cs typeface="Century Gothic"/>
              </a:rPr>
              <a:t>Physicians</a:t>
            </a:r>
            <a:r>
              <a:rPr sz="1100" b="1" spc="-80" dirty="0">
                <a:solidFill>
                  <a:prstClr val="black"/>
                </a:solidFill>
                <a:latin typeface="Century Gothic"/>
                <a:cs typeface="Century Gothic"/>
              </a:rPr>
              <a:t> </a:t>
            </a:r>
            <a:r>
              <a:rPr sz="1100" b="1" dirty="0">
                <a:solidFill>
                  <a:prstClr val="black"/>
                </a:solidFill>
                <a:latin typeface="Century Gothic"/>
                <a:cs typeface="Century Gothic"/>
              </a:rPr>
              <a:t>Care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dirty="0">
                <a:solidFill>
                  <a:prstClr val="black"/>
                </a:solidFill>
                <a:latin typeface="Century Gothic"/>
                <a:cs typeface="Century Gothic"/>
              </a:rPr>
              <a:t>Preventive</a:t>
            </a:r>
            <a:r>
              <a:rPr sz="1100" b="1" spc="-114" dirty="0">
                <a:solidFill>
                  <a:prstClr val="black"/>
                </a:solidFill>
                <a:latin typeface="Century Gothic"/>
                <a:cs typeface="Century Gothic"/>
              </a:rPr>
              <a:t> </a:t>
            </a:r>
            <a:r>
              <a:rPr sz="1100" b="1" dirty="0">
                <a:solidFill>
                  <a:prstClr val="black"/>
                </a:solidFill>
                <a:latin typeface="Century Gothic"/>
                <a:cs typeface="Century Gothic"/>
              </a:rPr>
              <a:t>Care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spc="-5" dirty="0">
                <a:solidFill>
                  <a:prstClr val="black"/>
                </a:solidFill>
                <a:latin typeface="Century Gothic"/>
                <a:cs typeface="Century Gothic"/>
              </a:rPr>
              <a:t>Urgent</a:t>
            </a:r>
            <a:r>
              <a:rPr sz="1100" b="1" dirty="0">
                <a:solidFill>
                  <a:prstClr val="black"/>
                </a:solidFill>
                <a:latin typeface="Century Gothic"/>
                <a:cs typeface="Century Gothic"/>
              </a:rPr>
              <a:t> Care</a:t>
            </a:r>
            <a:endParaRPr sz="1100" dirty="0">
              <a:solidFill>
                <a:prstClr val="black"/>
              </a:solidFill>
              <a:latin typeface="Century Gothic"/>
              <a:cs typeface="Century Gothic"/>
            </a:endParaRPr>
          </a:p>
          <a:p>
            <a:pPr marL="180975" marR="140335" lvl="1" indent="-58419">
              <a:spcBef>
                <a:spcPts val="215"/>
              </a:spcBef>
              <a:buSzPct val="90909"/>
              <a:buFont typeface="Century Gothic"/>
              <a:buChar char="•"/>
              <a:tabLst>
                <a:tab pos="209550" algn="l"/>
              </a:tabLst>
            </a:pPr>
            <a:r>
              <a:rPr sz="1100" b="1" spc="-10" dirty="0">
                <a:solidFill>
                  <a:prstClr val="black"/>
                </a:solidFill>
                <a:latin typeface="Century Gothic"/>
                <a:cs typeface="Century Gothic"/>
              </a:rPr>
              <a:t>Labs, </a:t>
            </a:r>
            <a:r>
              <a:rPr sz="1100" b="1" spc="-5" dirty="0">
                <a:solidFill>
                  <a:prstClr val="black"/>
                </a:solidFill>
                <a:latin typeface="Century Gothic"/>
                <a:cs typeface="Century Gothic"/>
              </a:rPr>
              <a:t>X-rays, Testing, MRIs,  </a:t>
            </a:r>
            <a:r>
              <a:rPr sz="1100" b="1" spc="-10" dirty="0">
                <a:solidFill>
                  <a:prstClr val="black"/>
                </a:solidFill>
                <a:latin typeface="Century Gothic"/>
                <a:cs typeface="Century Gothic"/>
              </a:rPr>
              <a:t>etc.</a:t>
            </a:r>
            <a:endParaRPr sz="1100" dirty="0">
              <a:solidFill>
                <a:prstClr val="black"/>
              </a:solidFill>
              <a:latin typeface="Century Gothic"/>
              <a:cs typeface="Century Gothic"/>
            </a:endParaRPr>
          </a:p>
          <a:p>
            <a:pPr marL="123189" marR="158115" indent="-58419">
              <a:spcBef>
                <a:spcPts val="219"/>
              </a:spcBef>
              <a:buSzPct val="90909"/>
              <a:buFontTx/>
              <a:buChar char="•"/>
              <a:tabLst>
                <a:tab pos="151765" algn="l"/>
              </a:tabLst>
            </a:pPr>
            <a:r>
              <a:rPr sz="1100" spc="-5" dirty="0">
                <a:solidFill>
                  <a:prstClr val="black"/>
                </a:solidFill>
                <a:latin typeface="Century Gothic"/>
                <a:cs typeface="Century Gothic"/>
              </a:rPr>
              <a:t>Inpatient benefits </a:t>
            </a:r>
            <a:r>
              <a:rPr sz="1100" dirty="0">
                <a:solidFill>
                  <a:prstClr val="black"/>
                </a:solidFill>
                <a:latin typeface="Century Gothic"/>
                <a:cs typeface="Century Gothic"/>
              </a:rPr>
              <a:t>to </a:t>
            </a:r>
            <a:r>
              <a:rPr sz="1100" spc="-5" dirty="0">
                <a:solidFill>
                  <a:prstClr val="black"/>
                </a:solidFill>
                <a:latin typeface="Century Gothic"/>
                <a:cs typeface="Century Gothic"/>
              </a:rPr>
              <a:t>help  cover healthcare</a:t>
            </a:r>
            <a:r>
              <a:rPr sz="1100" spc="-25" dirty="0">
                <a:solidFill>
                  <a:prstClr val="black"/>
                </a:solidFill>
                <a:latin typeface="Century Gothic"/>
                <a:cs typeface="Century Gothic"/>
              </a:rPr>
              <a:t> </a:t>
            </a:r>
            <a:r>
              <a:rPr sz="1100" spc="-5" dirty="0">
                <a:solidFill>
                  <a:prstClr val="black"/>
                </a:solidFill>
                <a:latin typeface="Century Gothic"/>
                <a:cs typeface="Century Gothic"/>
              </a:rPr>
              <a:t>expenses</a:t>
            </a:r>
            <a:endParaRPr sz="1100" dirty="0">
              <a:solidFill>
                <a:prstClr val="black"/>
              </a:solidFill>
              <a:latin typeface="Century Gothic"/>
              <a:cs typeface="Century Gothic"/>
            </a:endParaRPr>
          </a:p>
          <a:p>
            <a:pPr marL="151130" indent="-86360">
              <a:spcBef>
                <a:spcPts val="215"/>
              </a:spcBef>
              <a:buSzPct val="90909"/>
              <a:buFont typeface="Century Gothic"/>
              <a:buChar char="•"/>
              <a:tabLst>
                <a:tab pos="15176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5" name="object 5"/>
          <p:cNvSpPr txBox="1"/>
          <p:nvPr/>
        </p:nvSpPr>
        <p:spPr>
          <a:xfrm>
            <a:off x="2590800" y="957072"/>
            <a:ext cx="2136775" cy="317500"/>
          </a:xfrm>
          <a:prstGeom prst="rect">
            <a:avLst/>
          </a:prstGeom>
          <a:solidFill>
            <a:srgbClr val="BE9000"/>
          </a:solidFill>
        </p:spPr>
        <p:txBody>
          <a:bodyPr vert="horz" wrap="square" lIns="0" tIns="64135" rIns="0" bIns="0" rtlCol="0">
            <a:spAutoFit/>
          </a:bodyPr>
          <a:lstStyle/>
          <a:p>
            <a:pPr marL="189865">
              <a:spcBef>
                <a:spcPts val="505"/>
              </a:spcBef>
            </a:pPr>
            <a:r>
              <a:rPr sz="1100" spc="-10" dirty="0">
                <a:solidFill>
                  <a:srgbClr val="FFFFFF"/>
                </a:solidFill>
                <a:latin typeface="Century Gothic"/>
                <a:cs typeface="Century Gothic"/>
              </a:rPr>
              <a:t>24-Hr </a:t>
            </a:r>
            <a:r>
              <a:rPr sz="1100" dirty="0">
                <a:solidFill>
                  <a:srgbClr val="FFFFFF"/>
                </a:solidFill>
                <a:latin typeface="Century Gothic"/>
                <a:cs typeface="Century Gothic"/>
              </a:rPr>
              <a:t>Enhanced</a:t>
            </a:r>
            <a:r>
              <a:rPr sz="1100" spc="-10" dirty="0">
                <a:solidFill>
                  <a:srgbClr val="FFFFFF"/>
                </a:solidFill>
                <a:latin typeface="Century Gothic"/>
                <a:cs typeface="Century Gothic"/>
              </a:rPr>
              <a:t> </a:t>
            </a:r>
            <a:r>
              <a:rPr sz="1100" dirty="0">
                <a:solidFill>
                  <a:srgbClr val="FFFFFF"/>
                </a:solidFill>
                <a:latin typeface="Century Gothic"/>
                <a:cs typeface="Century Gothic"/>
              </a:rPr>
              <a:t>Accident</a:t>
            </a:r>
            <a:endParaRPr sz="1100">
              <a:solidFill>
                <a:prstClr val="black"/>
              </a:solidFill>
              <a:latin typeface="Century Gothic"/>
              <a:cs typeface="Century Gothic"/>
            </a:endParaRPr>
          </a:p>
        </p:txBody>
      </p:sp>
      <p:sp>
        <p:nvSpPr>
          <p:cNvPr id="6" name="object 6"/>
          <p:cNvSpPr txBox="1"/>
          <p:nvPr/>
        </p:nvSpPr>
        <p:spPr>
          <a:xfrm>
            <a:off x="2590800" y="1274063"/>
            <a:ext cx="2136775" cy="5038725"/>
          </a:xfrm>
          <a:prstGeom prst="rect">
            <a:avLst/>
          </a:prstGeom>
          <a:solidFill>
            <a:srgbClr val="FFF1CC">
              <a:alpha val="90194"/>
            </a:srgbClr>
          </a:solidFill>
        </p:spPr>
        <p:txBody>
          <a:bodyPr vert="horz" wrap="square" lIns="0" tIns="48260" rIns="0" bIns="0" rtlCol="0">
            <a:spAutoFit/>
          </a:bodyPr>
          <a:lstStyle/>
          <a:p>
            <a:pPr marL="143510" indent="-86360">
              <a:spcBef>
                <a:spcPts val="380"/>
              </a:spcBef>
              <a:buSzPct val="90909"/>
              <a:buFont typeface="Century Gothic"/>
              <a:buChar char="•"/>
              <a:tabLst>
                <a:tab pos="144145" algn="l"/>
              </a:tabLst>
            </a:pPr>
            <a:r>
              <a:rPr sz="1100" b="1" spc="-5" dirty="0">
                <a:solidFill>
                  <a:prstClr val="black"/>
                </a:solidFill>
                <a:latin typeface="Century Gothic"/>
                <a:cs typeface="Century Gothic"/>
              </a:rPr>
              <a:t>Accidental </a:t>
            </a:r>
            <a:r>
              <a:rPr sz="1100" b="1" dirty="0">
                <a:solidFill>
                  <a:prstClr val="black"/>
                </a:solidFill>
                <a:latin typeface="Century Gothic"/>
                <a:cs typeface="Century Gothic"/>
              </a:rPr>
              <a:t>Injury</a:t>
            </a:r>
            <a:r>
              <a:rPr sz="1100" b="1" spc="-50" dirty="0">
                <a:solidFill>
                  <a:prstClr val="black"/>
                </a:solidFill>
                <a:latin typeface="Century Gothic"/>
                <a:cs typeface="Century Gothic"/>
              </a:rPr>
              <a:t> </a:t>
            </a:r>
            <a:r>
              <a:rPr sz="1100" b="1"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15"/>
              </a:spcBef>
              <a:buSzPct val="90909"/>
              <a:buFontTx/>
              <a:buChar char="•"/>
              <a:tabLst>
                <a:tab pos="144145" algn="l"/>
              </a:tabLst>
            </a:pPr>
            <a:r>
              <a:rPr sz="1100" dirty="0">
                <a:solidFill>
                  <a:prstClr val="black"/>
                </a:solidFill>
                <a:latin typeface="Century Gothic"/>
                <a:cs typeface="Century Gothic"/>
              </a:rPr>
              <a:t>Accidental </a:t>
            </a:r>
            <a:r>
              <a:rPr sz="1100" spc="-5" dirty="0">
                <a:solidFill>
                  <a:prstClr val="black"/>
                </a:solidFill>
                <a:latin typeface="Century Gothic"/>
                <a:cs typeface="Century Gothic"/>
              </a:rPr>
              <a:t>Death</a:t>
            </a:r>
            <a:r>
              <a:rPr sz="1100" spc="-60" dirty="0">
                <a:solidFill>
                  <a:prstClr val="black"/>
                </a:solidFill>
                <a:latin typeface="Century Gothic"/>
                <a:cs typeface="Century Gothic"/>
              </a:rPr>
              <a:t> </a:t>
            </a:r>
            <a:r>
              <a:rPr sz="1100"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15570" marR="241935" indent="-58419">
              <a:spcBef>
                <a:spcPts val="240"/>
              </a:spcBef>
              <a:buSzPct val="90909"/>
              <a:buFont typeface="Century Gothic"/>
              <a:buChar char="•"/>
              <a:tabLst>
                <a:tab pos="144145" algn="l"/>
              </a:tabLst>
            </a:pPr>
            <a:r>
              <a:rPr sz="1100" b="1" dirty="0">
                <a:solidFill>
                  <a:prstClr val="black"/>
                </a:solidFill>
                <a:latin typeface="Century Gothic"/>
                <a:cs typeface="Century Gothic"/>
              </a:rPr>
              <a:t>Ground </a:t>
            </a:r>
            <a:r>
              <a:rPr sz="1100" b="1" spc="-10" dirty="0">
                <a:solidFill>
                  <a:prstClr val="black"/>
                </a:solidFill>
                <a:latin typeface="Century Gothic"/>
                <a:cs typeface="Century Gothic"/>
              </a:rPr>
              <a:t>or </a:t>
            </a:r>
            <a:r>
              <a:rPr sz="1100" b="1" spc="-5" dirty="0">
                <a:solidFill>
                  <a:prstClr val="black"/>
                </a:solidFill>
                <a:latin typeface="Century Gothic"/>
                <a:cs typeface="Century Gothic"/>
              </a:rPr>
              <a:t>Air</a:t>
            </a:r>
            <a:r>
              <a:rPr sz="1100" b="1" spc="-75" dirty="0">
                <a:solidFill>
                  <a:prstClr val="black"/>
                </a:solidFill>
                <a:latin typeface="Century Gothic"/>
                <a:cs typeface="Century Gothic"/>
              </a:rPr>
              <a:t> </a:t>
            </a:r>
            <a:r>
              <a:rPr sz="1100" b="1" spc="-5" dirty="0">
                <a:solidFill>
                  <a:prstClr val="black"/>
                </a:solidFill>
                <a:latin typeface="Century Gothic"/>
                <a:cs typeface="Century Gothic"/>
              </a:rPr>
              <a:t>Ambulance  benefit</a:t>
            </a:r>
            <a:endParaRPr sz="1100" dirty="0">
              <a:solidFill>
                <a:prstClr val="black"/>
              </a:solidFill>
              <a:latin typeface="Century Gothic"/>
              <a:cs typeface="Century Gothic"/>
            </a:endParaRPr>
          </a:p>
          <a:p>
            <a:pPr marL="143510" indent="-86360">
              <a:spcBef>
                <a:spcPts val="195"/>
              </a:spcBef>
              <a:buSzPct val="90909"/>
              <a:buFontTx/>
              <a:buChar char="•"/>
              <a:tabLst>
                <a:tab pos="144145" algn="l"/>
              </a:tabLst>
            </a:pPr>
            <a:r>
              <a:rPr sz="1100" spc="-5" dirty="0">
                <a:solidFill>
                  <a:prstClr val="black"/>
                </a:solidFill>
                <a:latin typeface="Century Gothic"/>
                <a:cs typeface="Century Gothic"/>
              </a:rPr>
              <a:t>Hospital </a:t>
            </a:r>
            <a:r>
              <a:rPr sz="1100" dirty="0">
                <a:solidFill>
                  <a:prstClr val="black"/>
                </a:solidFill>
                <a:latin typeface="Century Gothic"/>
                <a:cs typeface="Century Gothic"/>
              </a:rPr>
              <a:t>income</a:t>
            </a:r>
            <a:r>
              <a:rPr sz="1100" spc="-65" dirty="0">
                <a:solidFill>
                  <a:prstClr val="black"/>
                </a:solidFill>
                <a:latin typeface="Century Gothic"/>
                <a:cs typeface="Century Gothic"/>
              </a:rPr>
              <a:t> </a:t>
            </a:r>
            <a:r>
              <a:rPr sz="1100"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40"/>
              </a:spcBef>
              <a:buSzPct val="90909"/>
              <a:buFont typeface="Century Gothic"/>
              <a:buChar char="•"/>
              <a:tabLst>
                <a:tab pos="144145" algn="l"/>
              </a:tabLst>
            </a:pPr>
            <a:r>
              <a:rPr sz="1100" b="1" spc="-10" dirty="0">
                <a:solidFill>
                  <a:prstClr val="black"/>
                </a:solidFill>
                <a:latin typeface="Century Gothic"/>
                <a:cs typeface="Century Gothic"/>
              </a:rPr>
              <a:t>Dismemberment</a:t>
            </a:r>
            <a:r>
              <a:rPr sz="1100" b="1" dirty="0">
                <a:solidFill>
                  <a:prstClr val="black"/>
                </a:solidFill>
                <a:latin typeface="Century Gothic"/>
                <a:cs typeface="Century Gothic"/>
              </a:rPr>
              <a:t> </a:t>
            </a:r>
            <a:r>
              <a:rPr sz="1100" b="1"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15"/>
              </a:spcBef>
              <a:buSzPct val="90909"/>
              <a:buFontTx/>
              <a:buChar char="•"/>
              <a:tabLst>
                <a:tab pos="144145" algn="l"/>
              </a:tabLst>
            </a:pPr>
            <a:r>
              <a:rPr sz="1100" dirty="0">
                <a:solidFill>
                  <a:prstClr val="black"/>
                </a:solidFill>
                <a:latin typeface="Century Gothic"/>
                <a:cs typeface="Century Gothic"/>
              </a:rPr>
              <a:t>Riders:</a:t>
            </a:r>
          </a:p>
          <a:p>
            <a:pPr marL="201295" lvl="1" indent="-86360">
              <a:spcBef>
                <a:spcPts val="215"/>
              </a:spcBef>
              <a:buSzPct val="90909"/>
              <a:buFontTx/>
              <a:buChar char="•"/>
              <a:tabLst>
                <a:tab pos="201930" algn="l"/>
              </a:tabLst>
            </a:pPr>
            <a:r>
              <a:rPr sz="1100" spc="-5" dirty="0">
                <a:solidFill>
                  <a:prstClr val="black"/>
                </a:solidFill>
                <a:latin typeface="Century Gothic"/>
                <a:cs typeface="Century Gothic"/>
              </a:rPr>
              <a:t>Medical</a:t>
            </a:r>
            <a:r>
              <a:rPr sz="1100" spc="-95" dirty="0">
                <a:solidFill>
                  <a:prstClr val="black"/>
                </a:solidFill>
                <a:latin typeface="Century Gothic"/>
                <a:cs typeface="Century Gothic"/>
              </a:rPr>
              <a:t> </a:t>
            </a:r>
            <a:r>
              <a:rPr sz="1100" dirty="0">
                <a:solidFill>
                  <a:prstClr val="black"/>
                </a:solidFill>
                <a:latin typeface="Century Gothic"/>
                <a:cs typeface="Century Gothic"/>
              </a:rPr>
              <a:t>Expense</a:t>
            </a:r>
          </a:p>
          <a:p>
            <a:pPr marL="201295" lvl="1" indent="-86360">
              <a:spcBef>
                <a:spcPts val="215"/>
              </a:spcBef>
              <a:buSzPct val="90909"/>
              <a:buFontTx/>
              <a:buChar char="•"/>
              <a:tabLst>
                <a:tab pos="201930" algn="l"/>
              </a:tabLst>
            </a:pPr>
            <a:r>
              <a:rPr sz="1100" spc="-5" dirty="0">
                <a:solidFill>
                  <a:prstClr val="black"/>
                </a:solidFill>
                <a:latin typeface="Century Gothic"/>
                <a:cs typeface="Century Gothic"/>
              </a:rPr>
              <a:t>Disability</a:t>
            </a:r>
            <a:r>
              <a:rPr sz="1100" spc="-50" dirty="0">
                <a:solidFill>
                  <a:prstClr val="black"/>
                </a:solidFill>
                <a:latin typeface="Century Gothic"/>
                <a:cs typeface="Century Gothic"/>
              </a:rPr>
              <a:t> </a:t>
            </a:r>
            <a:r>
              <a:rPr sz="1100" spc="-5" dirty="0">
                <a:solidFill>
                  <a:prstClr val="black"/>
                </a:solidFill>
                <a:latin typeface="Century Gothic"/>
                <a:cs typeface="Century Gothic"/>
              </a:rPr>
              <a:t>Income</a:t>
            </a:r>
            <a:endParaRPr sz="1100" dirty="0">
              <a:solidFill>
                <a:prstClr val="black"/>
              </a:solidFill>
              <a:latin typeface="Century Gothic"/>
              <a:cs typeface="Century Gothic"/>
            </a:endParaRPr>
          </a:p>
          <a:p>
            <a:pPr marL="143510" indent="-86360">
              <a:spcBef>
                <a:spcPts val="240"/>
              </a:spcBef>
              <a:buSzPct val="90909"/>
              <a:buFont typeface="Century Gothic"/>
              <a:buChar char="•"/>
              <a:tabLst>
                <a:tab pos="14414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7" name="object 7"/>
          <p:cNvSpPr txBox="1"/>
          <p:nvPr/>
        </p:nvSpPr>
        <p:spPr>
          <a:xfrm>
            <a:off x="5026152" y="966216"/>
            <a:ext cx="2139950" cy="307975"/>
          </a:xfrm>
          <a:prstGeom prst="rect">
            <a:avLst/>
          </a:prstGeom>
          <a:solidFill>
            <a:srgbClr val="BE9000"/>
          </a:solidFill>
        </p:spPr>
        <p:txBody>
          <a:bodyPr vert="horz" wrap="square" lIns="0" tIns="64769" rIns="0" bIns="0" rtlCol="0">
            <a:spAutoFit/>
          </a:bodyPr>
          <a:lstStyle/>
          <a:p>
            <a:pPr marL="109220">
              <a:spcBef>
                <a:spcPts val="509"/>
              </a:spcBef>
            </a:pPr>
            <a:r>
              <a:rPr sz="1100" spc="-5" dirty="0">
                <a:solidFill>
                  <a:srgbClr val="FFFFFF"/>
                </a:solidFill>
                <a:latin typeface="Century Gothic"/>
                <a:cs typeface="Century Gothic"/>
              </a:rPr>
              <a:t>Individual </a:t>
            </a:r>
            <a:r>
              <a:rPr sz="1100" dirty="0">
                <a:solidFill>
                  <a:srgbClr val="FFFFFF"/>
                </a:solidFill>
                <a:latin typeface="Century Gothic"/>
                <a:cs typeface="Century Gothic"/>
              </a:rPr>
              <a:t>Accident</a:t>
            </a:r>
            <a:r>
              <a:rPr sz="1100" spc="-50" dirty="0">
                <a:solidFill>
                  <a:srgbClr val="FFFFFF"/>
                </a:solidFill>
                <a:latin typeface="Century Gothic"/>
                <a:cs typeface="Century Gothic"/>
              </a:rPr>
              <a:t> </a:t>
            </a:r>
            <a:r>
              <a:rPr sz="1100" dirty="0">
                <a:solidFill>
                  <a:srgbClr val="FFFFFF"/>
                </a:solidFill>
                <a:latin typeface="Century Gothic"/>
                <a:cs typeface="Century Gothic"/>
              </a:rPr>
              <a:t>Expense</a:t>
            </a:r>
            <a:endParaRPr sz="1100">
              <a:solidFill>
                <a:prstClr val="black"/>
              </a:solidFill>
              <a:latin typeface="Century Gothic"/>
              <a:cs typeface="Century Gothic"/>
            </a:endParaRPr>
          </a:p>
        </p:txBody>
      </p:sp>
      <p:sp>
        <p:nvSpPr>
          <p:cNvPr id="8" name="object 8"/>
          <p:cNvSpPr txBox="1"/>
          <p:nvPr/>
        </p:nvSpPr>
        <p:spPr>
          <a:xfrm>
            <a:off x="5026152" y="1274063"/>
            <a:ext cx="2139950" cy="1090042"/>
          </a:xfrm>
          <a:prstGeom prst="rect">
            <a:avLst/>
          </a:prstGeom>
          <a:solidFill>
            <a:srgbClr val="FFF1CC">
              <a:alpha val="90194"/>
            </a:srgbClr>
          </a:solidFill>
        </p:spPr>
        <p:txBody>
          <a:bodyPr vert="horz" wrap="square" lIns="0" tIns="48260" rIns="0" bIns="0" rtlCol="0">
            <a:spAutoFit/>
          </a:bodyPr>
          <a:lstStyle/>
          <a:p>
            <a:pPr marL="117475" marR="92710" indent="-58419">
              <a:spcBef>
                <a:spcPts val="380"/>
              </a:spcBef>
              <a:buSzPct val="90909"/>
              <a:buFont typeface="Century Gothic"/>
              <a:buChar char="•"/>
              <a:tabLst>
                <a:tab pos="145415" algn="l"/>
              </a:tabLst>
            </a:pPr>
            <a:r>
              <a:rPr sz="1100" b="1" spc="-5" dirty="0">
                <a:solidFill>
                  <a:prstClr val="black"/>
                </a:solidFill>
                <a:latin typeface="Century Gothic"/>
                <a:cs typeface="Century Gothic"/>
              </a:rPr>
              <a:t>Actual charges </a:t>
            </a:r>
            <a:r>
              <a:rPr sz="1100" b="1" spc="-10" dirty="0">
                <a:solidFill>
                  <a:prstClr val="black"/>
                </a:solidFill>
                <a:latin typeface="Century Gothic"/>
                <a:cs typeface="Century Gothic"/>
              </a:rPr>
              <a:t>(as </a:t>
            </a:r>
            <a:r>
              <a:rPr sz="1100" b="1" spc="-5" dirty="0">
                <a:solidFill>
                  <a:prstClr val="black"/>
                </a:solidFill>
                <a:latin typeface="Century Gothic"/>
                <a:cs typeface="Century Gothic"/>
              </a:rPr>
              <a:t>defined)  for covered </a:t>
            </a:r>
            <a:r>
              <a:rPr sz="1100" b="1" spc="-10" dirty="0">
                <a:solidFill>
                  <a:prstClr val="black"/>
                </a:solidFill>
                <a:latin typeface="Century Gothic"/>
                <a:cs typeface="Century Gothic"/>
              </a:rPr>
              <a:t>expenses  </a:t>
            </a:r>
            <a:r>
              <a:rPr sz="1100" b="1" dirty="0">
                <a:solidFill>
                  <a:prstClr val="black"/>
                </a:solidFill>
                <a:latin typeface="Century Gothic"/>
                <a:cs typeface="Century Gothic"/>
              </a:rPr>
              <a:t>incurred while </a:t>
            </a:r>
            <a:r>
              <a:rPr sz="1100" b="1" spc="-10" dirty="0">
                <a:solidFill>
                  <a:prstClr val="black"/>
                </a:solidFill>
                <a:latin typeface="Century Gothic"/>
                <a:cs typeface="Century Gothic"/>
              </a:rPr>
              <a:t>Hospital  </a:t>
            </a:r>
            <a:r>
              <a:rPr sz="1100" b="1" spc="-5" dirty="0">
                <a:solidFill>
                  <a:prstClr val="black"/>
                </a:solidFill>
                <a:latin typeface="Century Gothic"/>
                <a:cs typeface="Century Gothic"/>
              </a:rPr>
              <a:t>Confined </a:t>
            </a:r>
            <a:r>
              <a:rPr sz="1100" b="1" dirty="0">
                <a:solidFill>
                  <a:prstClr val="black"/>
                </a:solidFill>
                <a:latin typeface="Century Gothic"/>
                <a:cs typeface="Century Gothic"/>
              </a:rPr>
              <a:t>due to a </a:t>
            </a:r>
            <a:r>
              <a:rPr sz="1100" b="1" spc="-5" dirty="0">
                <a:solidFill>
                  <a:prstClr val="black"/>
                </a:solidFill>
                <a:latin typeface="Century Gothic"/>
                <a:cs typeface="Century Gothic"/>
              </a:rPr>
              <a:t>costly  </a:t>
            </a:r>
            <a:r>
              <a:rPr sz="1100" b="1" dirty="0">
                <a:solidFill>
                  <a:prstClr val="black"/>
                </a:solidFill>
                <a:latin typeface="Century Gothic"/>
                <a:cs typeface="Century Gothic"/>
              </a:rPr>
              <a:t>Injury</a:t>
            </a:r>
            <a:endParaRPr sz="1100" dirty="0">
              <a:solidFill>
                <a:prstClr val="black"/>
              </a:solidFill>
              <a:latin typeface="Century Gothic"/>
              <a:cs typeface="Century Gothic"/>
            </a:endParaRPr>
          </a:p>
          <a:p>
            <a:pPr marL="144780" indent="-86360">
              <a:spcBef>
                <a:spcPts val="215"/>
              </a:spcBef>
              <a:buSzPct val="90909"/>
              <a:buFont typeface="Century Gothic"/>
              <a:buChar char="•"/>
              <a:tabLst>
                <a:tab pos="14541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9" name="object 9"/>
          <p:cNvSpPr txBox="1"/>
          <p:nvPr/>
        </p:nvSpPr>
        <p:spPr>
          <a:xfrm>
            <a:off x="7464552" y="957072"/>
            <a:ext cx="2136775" cy="317500"/>
          </a:xfrm>
          <a:prstGeom prst="rect">
            <a:avLst/>
          </a:prstGeom>
          <a:solidFill>
            <a:srgbClr val="A9D18E"/>
          </a:solidFill>
        </p:spPr>
        <p:txBody>
          <a:bodyPr vert="horz" wrap="square" lIns="0" tIns="64135" rIns="0" bIns="0" rtlCol="0">
            <a:spAutoFit/>
          </a:bodyPr>
          <a:lstStyle/>
          <a:p>
            <a:pPr marL="168910">
              <a:spcBef>
                <a:spcPts val="505"/>
              </a:spcBef>
            </a:pPr>
            <a:r>
              <a:rPr sz="1100" spc="-5" dirty="0">
                <a:solidFill>
                  <a:srgbClr val="FFFFFF"/>
                </a:solidFill>
                <a:latin typeface="Century Gothic"/>
                <a:cs typeface="Century Gothic"/>
              </a:rPr>
              <a:t>Critical Illness </a:t>
            </a:r>
            <a:r>
              <a:rPr sz="1100" dirty="0">
                <a:solidFill>
                  <a:srgbClr val="FFFFFF"/>
                </a:solidFill>
                <a:latin typeface="Century Gothic"/>
                <a:cs typeface="Century Gothic"/>
              </a:rPr>
              <a:t>Rider /</a:t>
            </a:r>
            <a:r>
              <a:rPr sz="1100" spc="-25" dirty="0">
                <a:solidFill>
                  <a:srgbClr val="FFFFFF"/>
                </a:solidFill>
                <a:latin typeface="Century Gothic"/>
                <a:cs typeface="Century Gothic"/>
              </a:rPr>
              <a:t> </a:t>
            </a:r>
            <a:r>
              <a:rPr sz="1100" spc="-5" dirty="0">
                <a:solidFill>
                  <a:srgbClr val="FFFFFF"/>
                </a:solidFill>
                <a:latin typeface="Century Gothic"/>
                <a:cs typeface="Century Gothic"/>
              </a:rPr>
              <a:t>Policy</a:t>
            </a:r>
            <a:endParaRPr sz="1100">
              <a:solidFill>
                <a:prstClr val="black"/>
              </a:solidFill>
              <a:latin typeface="Century Gothic"/>
              <a:cs typeface="Century Gothic"/>
            </a:endParaRPr>
          </a:p>
        </p:txBody>
      </p:sp>
      <p:sp>
        <p:nvSpPr>
          <p:cNvPr id="10" name="object 10"/>
          <p:cNvSpPr txBox="1"/>
          <p:nvPr/>
        </p:nvSpPr>
        <p:spPr>
          <a:xfrm>
            <a:off x="7464552" y="1274063"/>
            <a:ext cx="2136775" cy="3208571"/>
          </a:xfrm>
          <a:prstGeom prst="rect">
            <a:avLst/>
          </a:prstGeom>
          <a:solidFill>
            <a:srgbClr val="E1EFD9">
              <a:alpha val="90194"/>
            </a:srgbClr>
          </a:solidFill>
        </p:spPr>
        <p:txBody>
          <a:bodyPr vert="horz" wrap="square" lIns="0" tIns="48260" rIns="0" bIns="0" rtlCol="0">
            <a:spAutoFit/>
          </a:bodyPr>
          <a:lstStyle/>
          <a:p>
            <a:pPr marL="115570" marR="210820" indent="-58419" algn="just">
              <a:spcBef>
                <a:spcPts val="380"/>
              </a:spcBef>
              <a:buSzPct val="90909"/>
              <a:buFont typeface="Century Gothic"/>
              <a:buChar char="•"/>
              <a:tabLst>
                <a:tab pos="144145" algn="l"/>
              </a:tabLst>
            </a:pPr>
            <a:r>
              <a:rPr sz="1100" b="1" spc="-5" dirty="0">
                <a:solidFill>
                  <a:prstClr val="black"/>
                </a:solidFill>
                <a:latin typeface="Century Gothic"/>
                <a:cs typeface="Century Gothic"/>
              </a:rPr>
              <a:t>Lump </a:t>
            </a:r>
            <a:r>
              <a:rPr sz="1100" b="1" dirty="0">
                <a:solidFill>
                  <a:prstClr val="black"/>
                </a:solidFill>
                <a:latin typeface="Century Gothic"/>
                <a:cs typeface="Century Gothic"/>
              </a:rPr>
              <a:t>sum </a:t>
            </a:r>
            <a:r>
              <a:rPr sz="1100" b="1" spc="-10" dirty="0">
                <a:solidFill>
                  <a:prstClr val="black"/>
                </a:solidFill>
                <a:latin typeface="Century Gothic"/>
                <a:cs typeface="Century Gothic"/>
              </a:rPr>
              <a:t>of cash </a:t>
            </a:r>
            <a:r>
              <a:rPr sz="1100" b="1" dirty="0">
                <a:solidFill>
                  <a:prstClr val="black"/>
                </a:solidFill>
                <a:latin typeface="Century Gothic"/>
                <a:cs typeface="Century Gothic"/>
              </a:rPr>
              <a:t>to use </a:t>
            </a:r>
            <a:r>
              <a:rPr sz="1100" b="1" spc="-5" dirty="0">
                <a:solidFill>
                  <a:prstClr val="black"/>
                </a:solidFill>
                <a:latin typeface="Century Gothic"/>
                <a:cs typeface="Century Gothic"/>
              </a:rPr>
              <a:t>if  </a:t>
            </a:r>
            <a:r>
              <a:rPr sz="1100" b="1" spc="-10" dirty="0">
                <a:solidFill>
                  <a:prstClr val="black"/>
                </a:solidFill>
                <a:latin typeface="Century Gothic"/>
                <a:cs typeface="Century Gothic"/>
              </a:rPr>
              <a:t>diagnosed </a:t>
            </a:r>
            <a:r>
              <a:rPr sz="1100" b="1" dirty="0">
                <a:solidFill>
                  <a:prstClr val="black"/>
                </a:solidFill>
                <a:latin typeface="Century Gothic"/>
                <a:cs typeface="Century Gothic"/>
              </a:rPr>
              <a:t>with a </a:t>
            </a:r>
            <a:r>
              <a:rPr sz="1100" b="1" spc="-10" dirty="0">
                <a:solidFill>
                  <a:prstClr val="black"/>
                </a:solidFill>
                <a:latin typeface="Century Gothic"/>
                <a:cs typeface="Century Gothic"/>
              </a:rPr>
              <a:t>covered  </a:t>
            </a:r>
            <a:r>
              <a:rPr sz="1100" b="1" spc="-5" dirty="0">
                <a:solidFill>
                  <a:prstClr val="black"/>
                </a:solidFill>
                <a:latin typeface="Century Gothic"/>
                <a:cs typeface="Century Gothic"/>
              </a:rPr>
              <a:t>illness</a:t>
            </a:r>
            <a:endParaRPr sz="1100" dirty="0">
              <a:solidFill>
                <a:prstClr val="black"/>
              </a:solidFill>
              <a:latin typeface="Century Gothic"/>
              <a:cs typeface="Century Gothic"/>
            </a:endParaRPr>
          </a:p>
          <a:p>
            <a:pPr marL="201295" lvl="1" indent="-86360" algn="just">
              <a:spcBef>
                <a:spcPts val="215"/>
              </a:spcBef>
              <a:buSzPct val="90909"/>
              <a:buFont typeface="Century Gothic"/>
              <a:buChar char="•"/>
              <a:tabLst>
                <a:tab pos="201930" algn="l"/>
              </a:tabLst>
            </a:pPr>
            <a:r>
              <a:rPr sz="1100" b="1" spc="-5" dirty="0">
                <a:solidFill>
                  <a:prstClr val="black"/>
                </a:solidFill>
                <a:latin typeface="Century Gothic"/>
                <a:cs typeface="Century Gothic"/>
              </a:rPr>
              <a:t>Cancer</a:t>
            </a:r>
            <a:r>
              <a:rPr sz="1100" b="1" spc="5" dirty="0">
                <a:solidFill>
                  <a:prstClr val="black"/>
                </a:solidFill>
                <a:latin typeface="Century Gothic"/>
                <a:cs typeface="Century Gothic"/>
              </a:rPr>
              <a:t> </a:t>
            </a:r>
            <a:r>
              <a:rPr sz="1100" b="1" spc="-5" dirty="0">
                <a:solidFill>
                  <a:prstClr val="black"/>
                </a:solidFill>
                <a:latin typeface="Century Gothic"/>
                <a:cs typeface="Century Gothic"/>
              </a:rPr>
              <a:t>(internal)</a:t>
            </a:r>
            <a:endParaRPr sz="1100" dirty="0">
              <a:solidFill>
                <a:prstClr val="black"/>
              </a:solidFill>
              <a:latin typeface="Century Gothic"/>
              <a:cs typeface="Century Gothic"/>
            </a:endParaRPr>
          </a:p>
          <a:p>
            <a:pPr marL="173990" marR="259079" lvl="1" indent="-58419" algn="just">
              <a:spcBef>
                <a:spcPts val="219"/>
              </a:spcBef>
              <a:buSzPct val="90909"/>
              <a:buFont typeface="Century Gothic"/>
              <a:buChar char="•"/>
              <a:tabLst>
                <a:tab pos="201930" algn="l"/>
              </a:tabLst>
            </a:pPr>
            <a:r>
              <a:rPr sz="1100" b="1" spc="-5" dirty="0">
                <a:solidFill>
                  <a:prstClr val="black"/>
                </a:solidFill>
                <a:latin typeface="Century Gothic"/>
                <a:cs typeface="Century Gothic"/>
              </a:rPr>
              <a:t>Non-invasive</a:t>
            </a:r>
            <a:r>
              <a:rPr sz="1100" b="1" spc="-75" dirty="0">
                <a:solidFill>
                  <a:prstClr val="black"/>
                </a:solidFill>
                <a:latin typeface="Century Gothic"/>
                <a:cs typeface="Century Gothic"/>
              </a:rPr>
              <a:t> </a:t>
            </a:r>
            <a:r>
              <a:rPr sz="1100" b="1" spc="-5" dirty="0">
                <a:solidFill>
                  <a:prstClr val="black"/>
                </a:solidFill>
                <a:latin typeface="Century Gothic"/>
                <a:cs typeface="Century Gothic"/>
              </a:rPr>
              <a:t>carcinoma  in-situ</a:t>
            </a:r>
            <a:endParaRPr sz="1100" dirty="0">
              <a:solidFill>
                <a:prstClr val="black"/>
              </a:solidFill>
              <a:latin typeface="Century Gothic"/>
              <a:cs typeface="Century Gothic"/>
            </a:endParaRPr>
          </a:p>
          <a:p>
            <a:pPr marL="201295" lvl="1" indent="-86360" algn="just">
              <a:spcBef>
                <a:spcPts val="215"/>
              </a:spcBef>
              <a:buSzPct val="90909"/>
              <a:buFont typeface="Century Gothic"/>
              <a:buChar char="•"/>
              <a:tabLst>
                <a:tab pos="201930" algn="l"/>
              </a:tabLst>
            </a:pPr>
            <a:r>
              <a:rPr sz="1100" b="1" spc="-5" dirty="0">
                <a:solidFill>
                  <a:prstClr val="black"/>
                </a:solidFill>
                <a:latin typeface="Century Gothic"/>
                <a:cs typeface="Century Gothic"/>
              </a:rPr>
              <a:t>Heart</a:t>
            </a:r>
            <a:r>
              <a:rPr sz="1100" b="1" dirty="0">
                <a:solidFill>
                  <a:prstClr val="black"/>
                </a:solidFill>
                <a:latin typeface="Century Gothic"/>
                <a:cs typeface="Century Gothic"/>
              </a:rPr>
              <a:t> </a:t>
            </a:r>
            <a:r>
              <a:rPr sz="1100" b="1" spc="-5" dirty="0">
                <a:solidFill>
                  <a:prstClr val="black"/>
                </a:solidFill>
                <a:latin typeface="Century Gothic"/>
                <a:cs typeface="Century Gothic"/>
              </a:rPr>
              <a:t>attack</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dirty="0">
                <a:solidFill>
                  <a:prstClr val="black"/>
                </a:solidFill>
                <a:latin typeface="Century Gothic"/>
                <a:cs typeface="Century Gothic"/>
              </a:rPr>
              <a:t>Stroke</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Coronary </a:t>
            </a:r>
            <a:r>
              <a:rPr sz="1100" b="1" dirty="0">
                <a:solidFill>
                  <a:prstClr val="black"/>
                </a:solidFill>
                <a:latin typeface="Century Gothic"/>
                <a:cs typeface="Century Gothic"/>
              </a:rPr>
              <a:t>artery</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bypass</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Angioplasty</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Pacemaker</a:t>
            </a:r>
            <a:r>
              <a:rPr sz="1100" b="1" dirty="0">
                <a:solidFill>
                  <a:prstClr val="black"/>
                </a:solidFill>
                <a:latin typeface="Century Gothic"/>
                <a:cs typeface="Century Gothic"/>
              </a:rPr>
              <a:t> </a:t>
            </a:r>
            <a:r>
              <a:rPr sz="1100" b="1" spc="-5" dirty="0">
                <a:solidFill>
                  <a:prstClr val="black"/>
                </a:solidFill>
                <a:latin typeface="Century Gothic"/>
                <a:cs typeface="Century Gothic"/>
              </a:rPr>
              <a:t>implant</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dirty="0">
                <a:solidFill>
                  <a:prstClr val="black"/>
                </a:solidFill>
                <a:latin typeface="Century Gothic"/>
                <a:cs typeface="Century Gothic"/>
              </a:rPr>
              <a:t>End </a:t>
            </a:r>
            <a:r>
              <a:rPr sz="1100" b="1" spc="-5" dirty="0">
                <a:solidFill>
                  <a:prstClr val="black"/>
                </a:solidFill>
                <a:latin typeface="Century Gothic"/>
                <a:cs typeface="Century Gothic"/>
              </a:rPr>
              <a:t>Stage Renal</a:t>
            </a:r>
            <a:r>
              <a:rPr sz="1100" b="1" spc="-40" dirty="0">
                <a:solidFill>
                  <a:prstClr val="black"/>
                </a:solidFill>
                <a:latin typeface="Century Gothic"/>
                <a:cs typeface="Century Gothic"/>
              </a:rPr>
              <a:t> </a:t>
            </a:r>
            <a:r>
              <a:rPr sz="1100" b="1" spc="-5" dirty="0">
                <a:solidFill>
                  <a:prstClr val="black"/>
                </a:solidFill>
                <a:latin typeface="Century Gothic"/>
                <a:cs typeface="Century Gothic"/>
              </a:rPr>
              <a:t>Failure</a:t>
            </a:r>
            <a:endParaRPr sz="1100" dirty="0">
              <a:solidFill>
                <a:prstClr val="black"/>
              </a:solidFill>
              <a:latin typeface="Century Gothic"/>
              <a:cs typeface="Century Gothic"/>
            </a:endParaRPr>
          </a:p>
          <a:p>
            <a:pPr marL="201295" lvl="1" indent="-86360">
              <a:spcBef>
                <a:spcPts val="219"/>
              </a:spcBef>
              <a:buSzPct val="90909"/>
              <a:buFont typeface="Century Gothic"/>
              <a:buChar char="•"/>
              <a:tabLst>
                <a:tab pos="201930" algn="l"/>
              </a:tabLst>
            </a:pPr>
            <a:r>
              <a:rPr sz="1100" b="1" dirty="0">
                <a:solidFill>
                  <a:prstClr val="black"/>
                </a:solidFill>
                <a:latin typeface="Century Gothic"/>
                <a:cs typeface="Century Gothic"/>
              </a:rPr>
              <a:t>Organ</a:t>
            </a:r>
            <a:r>
              <a:rPr sz="1100" b="1" spc="-20" dirty="0">
                <a:solidFill>
                  <a:prstClr val="black"/>
                </a:solidFill>
                <a:latin typeface="Century Gothic"/>
                <a:cs typeface="Century Gothic"/>
              </a:rPr>
              <a:t> </a:t>
            </a:r>
            <a:r>
              <a:rPr sz="1100" b="1" spc="-5" dirty="0">
                <a:solidFill>
                  <a:prstClr val="black"/>
                </a:solidFill>
                <a:latin typeface="Century Gothic"/>
                <a:cs typeface="Century Gothic"/>
              </a:rPr>
              <a:t>transplant</a:t>
            </a:r>
            <a:endParaRPr sz="1100" dirty="0">
              <a:solidFill>
                <a:prstClr val="black"/>
              </a:solidFill>
              <a:latin typeface="Century Gothic"/>
              <a:cs typeface="Century Gothic"/>
            </a:endParaRPr>
          </a:p>
          <a:p>
            <a:pPr marL="115570" marR="78105" indent="-58419">
              <a:spcBef>
                <a:spcPts val="215"/>
              </a:spcBef>
              <a:buSzPct val="90909"/>
              <a:buFontTx/>
              <a:buChar char="•"/>
              <a:tabLst>
                <a:tab pos="144145" algn="l"/>
              </a:tabLst>
            </a:pPr>
            <a:r>
              <a:rPr sz="1100" spc="-5" dirty="0">
                <a:solidFill>
                  <a:prstClr val="black"/>
                </a:solidFill>
                <a:latin typeface="Century Gothic"/>
                <a:cs typeface="Century Gothic"/>
              </a:rPr>
              <a:t>Provides additional income*  </a:t>
            </a:r>
            <a:r>
              <a:rPr sz="1100" dirty="0">
                <a:solidFill>
                  <a:prstClr val="black"/>
                </a:solidFill>
                <a:latin typeface="Century Gothic"/>
                <a:cs typeface="Century Gothic"/>
              </a:rPr>
              <a:t>to </a:t>
            </a:r>
            <a:r>
              <a:rPr sz="1100" spc="-5" dirty="0">
                <a:solidFill>
                  <a:prstClr val="black"/>
                </a:solidFill>
                <a:latin typeface="Century Gothic"/>
                <a:cs typeface="Century Gothic"/>
              </a:rPr>
              <a:t>help </a:t>
            </a:r>
            <a:r>
              <a:rPr sz="1100" spc="-10" dirty="0">
                <a:solidFill>
                  <a:prstClr val="black"/>
                </a:solidFill>
                <a:latin typeface="Century Gothic"/>
                <a:cs typeface="Century Gothic"/>
              </a:rPr>
              <a:t>pay </a:t>
            </a:r>
            <a:r>
              <a:rPr sz="1100" spc="-5" dirty="0">
                <a:solidFill>
                  <a:prstClr val="black"/>
                </a:solidFill>
                <a:latin typeface="Century Gothic"/>
                <a:cs typeface="Century Gothic"/>
              </a:rPr>
              <a:t>for </a:t>
            </a:r>
            <a:r>
              <a:rPr sz="1100" dirty="0">
                <a:solidFill>
                  <a:prstClr val="black"/>
                </a:solidFill>
                <a:latin typeface="Century Gothic"/>
                <a:cs typeface="Century Gothic"/>
              </a:rPr>
              <a:t>mortgage,  </a:t>
            </a:r>
            <a:r>
              <a:rPr sz="1100" spc="-5" dirty="0">
                <a:solidFill>
                  <a:prstClr val="black"/>
                </a:solidFill>
                <a:latin typeface="Century Gothic"/>
                <a:cs typeface="Century Gothic"/>
              </a:rPr>
              <a:t>travel expenses,</a:t>
            </a:r>
            <a:r>
              <a:rPr sz="1100" spc="-35" dirty="0">
                <a:solidFill>
                  <a:prstClr val="black"/>
                </a:solidFill>
                <a:latin typeface="Century Gothic"/>
                <a:cs typeface="Century Gothic"/>
              </a:rPr>
              <a:t> </a:t>
            </a:r>
            <a:r>
              <a:rPr sz="1100" dirty="0">
                <a:solidFill>
                  <a:prstClr val="black"/>
                </a:solidFill>
                <a:latin typeface="Century Gothic"/>
                <a:cs typeface="Century Gothic"/>
              </a:rPr>
              <a:t>etc.</a:t>
            </a:r>
          </a:p>
          <a:p>
            <a:pPr marL="143510" indent="-86360">
              <a:spcBef>
                <a:spcPts val="215"/>
              </a:spcBef>
              <a:buSzPct val="90909"/>
              <a:buFontTx/>
              <a:buChar char="•"/>
              <a:tabLst>
                <a:tab pos="144145" algn="l"/>
              </a:tabLst>
            </a:pPr>
            <a:r>
              <a:rPr sz="1100" dirty="0">
                <a:solidFill>
                  <a:prstClr val="black"/>
                </a:solidFill>
                <a:latin typeface="Century Gothic"/>
                <a:cs typeface="Century Gothic"/>
              </a:rPr>
              <a:t>No network</a:t>
            </a:r>
            <a:r>
              <a:rPr sz="1100" spc="-35" dirty="0">
                <a:solidFill>
                  <a:prstClr val="black"/>
                </a:solidFill>
                <a:latin typeface="Century Gothic"/>
                <a:cs typeface="Century Gothic"/>
              </a:rPr>
              <a:t> </a:t>
            </a:r>
            <a:r>
              <a:rPr sz="1100" dirty="0">
                <a:solidFill>
                  <a:prstClr val="black"/>
                </a:solidFill>
                <a:latin typeface="Century Gothic"/>
                <a:cs typeface="Century Gothic"/>
              </a:rPr>
              <a:t>restrictions</a:t>
            </a:r>
          </a:p>
        </p:txBody>
      </p:sp>
      <p:sp>
        <p:nvSpPr>
          <p:cNvPr id="11" name="object 11"/>
          <p:cNvSpPr txBox="1"/>
          <p:nvPr/>
        </p:nvSpPr>
        <p:spPr>
          <a:xfrm>
            <a:off x="9899904" y="957072"/>
            <a:ext cx="2139950" cy="317500"/>
          </a:xfrm>
          <a:prstGeom prst="rect">
            <a:avLst/>
          </a:prstGeom>
          <a:solidFill>
            <a:srgbClr val="A9D18E"/>
          </a:solidFill>
        </p:spPr>
        <p:txBody>
          <a:bodyPr vert="horz" wrap="square" lIns="0" tIns="64135" rIns="0" bIns="0" rtlCol="0">
            <a:spAutoFit/>
          </a:bodyPr>
          <a:lstStyle/>
          <a:p>
            <a:pPr marL="255904">
              <a:spcBef>
                <a:spcPts val="505"/>
              </a:spcBef>
            </a:pPr>
            <a:r>
              <a:rPr sz="1100" spc="-5" dirty="0">
                <a:solidFill>
                  <a:srgbClr val="FFFFFF"/>
                </a:solidFill>
                <a:latin typeface="Century Gothic"/>
                <a:cs typeface="Century Gothic"/>
              </a:rPr>
              <a:t>Specified Disease</a:t>
            </a:r>
            <a:r>
              <a:rPr sz="1100" dirty="0">
                <a:solidFill>
                  <a:srgbClr val="FFFFFF"/>
                </a:solidFill>
                <a:latin typeface="Century Gothic"/>
                <a:cs typeface="Century Gothic"/>
              </a:rPr>
              <a:t> </a:t>
            </a:r>
            <a:r>
              <a:rPr sz="1100" spc="-5" dirty="0">
                <a:solidFill>
                  <a:srgbClr val="FFFFFF"/>
                </a:solidFill>
                <a:latin typeface="Century Gothic"/>
                <a:cs typeface="Century Gothic"/>
              </a:rPr>
              <a:t>Policy</a:t>
            </a:r>
            <a:endParaRPr sz="1100">
              <a:solidFill>
                <a:prstClr val="black"/>
              </a:solidFill>
              <a:latin typeface="Century Gothic"/>
              <a:cs typeface="Century Gothic"/>
            </a:endParaRPr>
          </a:p>
        </p:txBody>
      </p:sp>
      <p:sp>
        <p:nvSpPr>
          <p:cNvPr id="12" name="object 12"/>
          <p:cNvSpPr txBox="1"/>
          <p:nvPr/>
        </p:nvSpPr>
        <p:spPr>
          <a:xfrm>
            <a:off x="9899904" y="1274063"/>
            <a:ext cx="2139950" cy="5038725"/>
          </a:xfrm>
          <a:prstGeom prst="rect">
            <a:avLst/>
          </a:prstGeom>
          <a:solidFill>
            <a:srgbClr val="E1EFD9">
              <a:alpha val="90194"/>
            </a:srgbClr>
          </a:solidFill>
        </p:spPr>
        <p:txBody>
          <a:bodyPr vert="horz" wrap="square" lIns="0" tIns="48260" rIns="0" bIns="0" rtlCol="0">
            <a:spAutoFit/>
          </a:bodyPr>
          <a:lstStyle/>
          <a:p>
            <a:pPr marL="117475" marR="92710" indent="-58419">
              <a:spcBef>
                <a:spcPts val="380"/>
              </a:spcBef>
              <a:buSzPct val="90909"/>
              <a:buFont typeface="Century Gothic"/>
              <a:buChar char="•"/>
              <a:tabLst>
                <a:tab pos="146050" algn="l"/>
              </a:tabLst>
            </a:pPr>
            <a:r>
              <a:rPr sz="1100" b="1" spc="-5" dirty="0">
                <a:solidFill>
                  <a:prstClr val="black"/>
                </a:solidFill>
                <a:latin typeface="Century Gothic"/>
                <a:cs typeface="Century Gothic"/>
              </a:rPr>
              <a:t>Actual charges </a:t>
            </a:r>
            <a:r>
              <a:rPr sz="1100" b="1" spc="-10" dirty="0">
                <a:solidFill>
                  <a:prstClr val="black"/>
                </a:solidFill>
                <a:latin typeface="Century Gothic"/>
                <a:cs typeface="Century Gothic"/>
              </a:rPr>
              <a:t>(as </a:t>
            </a:r>
            <a:r>
              <a:rPr sz="1100" b="1" spc="-5" dirty="0">
                <a:solidFill>
                  <a:prstClr val="black"/>
                </a:solidFill>
                <a:latin typeface="Century Gothic"/>
                <a:cs typeface="Century Gothic"/>
              </a:rPr>
              <a:t>defined)  for covered </a:t>
            </a:r>
            <a:r>
              <a:rPr sz="1100" b="1" spc="-10" dirty="0">
                <a:solidFill>
                  <a:prstClr val="black"/>
                </a:solidFill>
                <a:latin typeface="Century Gothic"/>
                <a:cs typeface="Century Gothic"/>
              </a:rPr>
              <a:t>expenses  </a:t>
            </a:r>
            <a:r>
              <a:rPr sz="1100" b="1" dirty="0">
                <a:solidFill>
                  <a:prstClr val="black"/>
                </a:solidFill>
                <a:latin typeface="Century Gothic"/>
                <a:cs typeface="Century Gothic"/>
              </a:rPr>
              <a:t>incurred </a:t>
            </a:r>
            <a:r>
              <a:rPr sz="1100" b="1" spc="-5" dirty="0">
                <a:solidFill>
                  <a:prstClr val="black"/>
                </a:solidFill>
                <a:latin typeface="Century Gothic"/>
                <a:cs typeface="Century Gothic"/>
              </a:rPr>
              <a:t>for </a:t>
            </a:r>
            <a:r>
              <a:rPr sz="1100" b="1" dirty="0">
                <a:solidFill>
                  <a:prstClr val="black"/>
                </a:solidFill>
                <a:latin typeface="Century Gothic"/>
                <a:cs typeface="Century Gothic"/>
              </a:rPr>
              <a:t>a </a:t>
            </a:r>
            <a:r>
              <a:rPr sz="1100" b="1" spc="-5" dirty="0">
                <a:solidFill>
                  <a:prstClr val="black"/>
                </a:solidFill>
                <a:latin typeface="Century Gothic"/>
                <a:cs typeface="Century Gothic"/>
              </a:rPr>
              <a:t>costly  covered diagnosis </a:t>
            </a:r>
            <a:r>
              <a:rPr sz="1100" b="1" spc="-15" dirty="0">
                <a:solidFill>
                  <a:prstClr val="black"/>
                </a:solidFill>
                <a:latin typeface="Century Gothic"/>
                <a:cs typeface="Century Gothic"/>
              </a:rPr>
              <a:t>or  </a:t>
            </a:r>
            <a:r>
              <a:rPr sz="1100" b="1" spc="-5" dirty="0">
                <a:solidFill>
                  <a:prstClr val="black"/>
                </a:solidFill>
                <a:latin typeface="Century Gothic"/>
                <a:cs typeface="Century Gothic"/>
              </a:rPr>
              <a:t>procedure</a:t>
            </a:r>
            <a:endParaRPr sz="1100" dirty="0">
              <a:solidFill>
                <a:prstClr val="black"/>
              </a:solidFill>
              <a:latin typeface="Century Gothic"/>
              <a:cs typeface="Century Gothic"/>
            </a:endParaRPr>
          </a:p>
          <a:p>
            <a:pPr marL="203200" lvl="1" indent="-86360">
              <a:spcBef>
                <a:spcPts val="219"/>
              </a:spcBef>
              <a:buSzPct val="90909"/>
              <a:buFont typeface="Century Gothic"/>
              <a:buChar char="•"/>
              <a:tabLst>
                <a:tab pos="203835" algn="l"/>
              </a:tabLst>
            </a:pPr>
            <a:r>
              <a:rPr sz="1100" b="1" dirty="0">
                <a:solidFill>
                  <a:prstClr val="black"/>
                </a:solidFill>
                <a:latin typeface="Century Gothic"/>
                <a:cs typeface="Century Gothic"/>
              </a:rPr>
              <a:t>Stroke</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Heart</a:t>
            </a:r>
            <a:r>
              <a:rPr sz="1100" b="1" dirty="0">
                <a:solidFill>
                  <a:prstClr val="black"/>
                </a:solidFill>
                <a:latin typeface="Century Gothic"/>
                <a:cs typeface="Century Gothic"/>
              </a:rPr>
              <a:t> </a:t>
            </a:r>
            <a:r>
              <a:rPr sz="1100" b="1" spc="-5" dirty="0">
                <a:solidFill>
                  <a:prstClr val="black"/>
                </a:solidFill>
                <a:latin typeface="Century Gothic"/>
                <a:cs typeface="Century Gothic"/>
              </a:rPr>
              <a:t>attack</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Cancer</a:t>
            </a:r>
            <a:r>
              <a:rPr sz="1100" b="1" spc="5" dirty="0">
                <a:solidFill>
                  <a:prstClr val="black"/>
                </a:solidFill>
                <a:latin typeface="Century Gothic"/>
                <a:cs typeface="Century Gothic"/>
              </a:rPr>
              <a:t> </a:t>
            </a:r>
            <a:r>
              <a:rPr sz="1100" b="1" spc="-5" dirty="0">
                <a:solidFill>
                  <a:prstClr val="black"/>
                </a:solidFill>
                <a:latin typeface="Century Gothic"/>
                <a:cs typeface="Century Gothic"/>
              </a:rPr>
              <a:t>(internal)</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Angioplasty</a:t>
            </a:r>
            <a:endParaRPr sz="1100" dirty="0">
              <a:solidFill>
                <a:prstClr val="black"/>
              </a:solidFill>
              <a:latin typeface="Century Gothic"/>
              <a:cs typeface="Century Gothic"/>
            </a:endParaRPr>
          </a:p>
          <a:p>
            <a:pPr marL="175260" marR="342900" lvl="1" indent="-58419">
              <a:spcBef>
                <a:spcPts val="215"/>
              </a:spcBef>
              <a:buSzPct val="90909"/>
              <a:buFont typeface="Century Gothic"/>
              <a:buChar char="•"/>
              <a:tabLst>
                <a:tab pos="203835" algn="l"/>
              </a:tabLst>
            </a:pPr>
            <a:r>
              <a:rPr sz="1100" b="1" spc="-5" dirty="0">
                <a:solidFill>
                  <a:prstClr val="black"/>
                </a:solidFill>
                <a:latin typeface="Century Gothic"/>
                <a:cs typeface="Century Gothic"/>
              </a:rPr>
              <a:t>Coronary </a:t>
            </a:r>
            <a:r>
              <a:rPr sz="1100" b="1" dirty="0">
                <a:solidFill>
                  <a:prstClr val="black"/>
                </a:solidFill>
                <a:latin typeface="Century Gothic"/>
                <a:cs typeface="Century Gothic"/>
              </a:rPr>
              <a:t>artery</a:t>
            </a:r>
            <a:r>
              <a:rPr sz="1100" b="1" spc="-80" dirty="0">
                <a:solidFill>
                  <a:prstClr val="black"/>
                </a:solidFill>
                <a:latin typeface="Century Gothic"/>
                <a:cs typeface="Century Gothic"/>
              </a:rPr>
              <a:t> </a:t>
            </a:r>
            <a:r>
              <a:rPr sz="1100" b="1" spc="-5" dirty="0">
                <a:solidFill>
                  <a:prstClr val="black"/>
                </a:solidFill>
                <a:latin typeface="Century Gothic"/>
                <a:cs typeface="Century Gothic"/>
              </a:rPr>
              <a:t>bypass  surgery</a:t>
            </a:r>
            <a:endParaRPr sz="1100" dirty="0">
              <a:solidFill>
                <a:prstClr val="black"/>
              </a:solidFill>
              <a:latin typeface="Century Gothic"/>
              <a:cs typeface="Century Gothic"/>
            </a:endParaRPr>
          </a:p>
          <a:p>
            <a:pPr marL="175260" marR="422275" lvl="1" indent="-58419">
              <a:spcBef>
                <a:spcPts val="215"/>
              </a:spcBef>
              <a:buSzPct val="90909"/>
              <a:buFont typeface="Century Gothic"/>
              <a:buChar char="•"/>
              <a:tabLst>
                <a:tab pos="203835" algn="l"/>
              </a:tabLst>
            </a:pPr>
            <a:r>
              <a:rPr sz="1100" b="1" spc="-5" dirty="0">
                <a:solidFill>
                  <a:prstClr val="black"/>
                </a:solidFill>
                <a:latin typeface="Century Gothic"/>
                <a:cs typeface="Century Gothic"/>
              </a:rPr>
              <a:t>Pacemaker implant </a:t>
            </a:r>
            <a:r>
              <a:rPr sz="1100" b="1" spc="-15" dirty="0">
                <a:solidFill>
                  <a:prstClr val="black"/>
                </a:solidFill>
                <a:latin typeface="Century Gothic"/>
                <a:cs typeface="Century Gothic"/>
              </a:rPr>
              <a:t>or  </a:t>
            </a:r>
            <a:r>
              <a:rPr sz="1100" b="1" spc="-5" dirty="0">
                <a:solidFill>
                  <a:prstClr val="black"/>
                </a:solidFill>
                <a:latin typeface="Century Gothic"/>
                <a:cs typeface="Century Gothic"/>
              </a:rPr>
              <a:t>insertion </a:t>
            </a:r>
            <a:r>
              <a:rPr sz="1100" b="1" spc="-10" dirty="0">
                <a:solidFill>
                  <a:prstClr val="black"/>
                </a:solidFill>
                <a:latin typeface="Century Gothic"/>
                <a:cs typeface="Century Gothic"/>
              </a:rPr>
              <a:t>of</a:t>
            </a:r>
            <a:r>
              <a:rPr sz="1100" b="1" spc="-45" dirty="0">
                <a:solidFill>
                  <a:prstClr val="black"/>
                </a:solidFill>
                <a:latin typeface="Century Gothic"/>
                <a:cs typeface="Century Gothic"/>
              </a:rPr>
              <a:t> </a:t>
            </a:r>
            <a:r>
              <a:rPr sz="1100" b="1" spc="-5" dirty="0">
                <a:solidFill>
                  <a:prstClr val="black"/>
                </a:solidFill>
                <a:latin typeface="Century Gothic"/>
                <a:cs typeface="Century Gothic"/>
              </a:rPr>
              <a:t>defibrillator</a:t>
            </a:r>
            <a:endParaRPr sz="1100" dirty="0">
              <a:solidFill>
                <a:prstClr val="black"/>
              </a:solidFill>
              <a:latin typeface="Century Gothic"/>
              <a:cs typeface="Century Gothic"/>
            </a:endParaRPr>
          </a:p>
          <a:p>
            <a:pPr marL="203200" lvl="1" indent="-86360">
              <a:spcBef>
                <a:spcPts val="219"/>
              </a:spcBef>
              <a:buSzPct val="90909"/>
              <a:buFont typeface="Century Gothic"/>
              <a:buChar char="•"/>
              <a:tabLst>
                <a:tab pos="203835" algn="l"/>
              </a:tabLst>
            </a:pPr>
            <a:r>
              <a:rPr sz="1100" b="1" spc="-5" dirty="0">
                <a:solidFill>
                  <a:prstClr val="black"/>
                </a:solidFill>
                <a:latin typeface="Century Gothic"/>
                <a:cs typeface="Century Gothic"/>
              </a:rPr>
              <a:t>Heart </a:t>
            </a:r>
            <a:r>
              <a:rPr sz="1100" b="1" dirty="0">
                <a:solidFill>
                  <a:prstClr val="black"/>
                </a:solidFill>
                <a:latin typeface="Century Gothic"/>
                <a:cs typeface="Century Gothic"/>
              </a:rPr>
              <a:t>valve</a:t>
            </a:r>
            <a:r>
              <a:rPr sz="1100" b="1" spc="-10" dirty="0">
                <a:solidFill>
                  <a:prstClr val="black"/>
                </a:solidFill>
                <a:latin typeface="Century Gothic"/>
                <a:cs typeface="Century Gothic"/>
              </a:rPr>
              <a:t> </a:t>
            </a:r>
            <a:r>
              <a:rPr sz="1100" b="1" spc="-5" dirty="0">
                <a:solidFill>
                  <a:prstClr val="black"/>
                </a:solidFill>
                <a:latin typeface="Century Gothic"/>
                <a:cs typeface="Century Gothic"/>
              </a:rPr>
              <a:t>surgery</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Amputation</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Joint</a:t>
            </a:r>
            <a:r>
              <a:rPr sz="1100" b="1" spc="-20" dirty="0">
                <a:solidFill>
                  <a:prstClr val="black"/>
                </a:solidFill>
                <a:latin typeface="Century Gothic"/>
                <a:cs typeface="Century Gothic"/>
              </a:rPr>
              <a:t> </a:t>
            </a:r>
            <a:r>
              <a:rPr sz="1100" b="1" spc="-10" dirty="0">
                <a:solidFill>
                  <a:prstClr val="black"/>
                </a:solidFill>
                <a:latin typeface="Century Gothic"/>
                <a:cs typeface="Century Gothic"/>
              </a:rPr>
              <a:t>replacement</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dirty="0">
                <a:solidFill>
                  <a:prstClr val="black"/>
                </a:solidFill>
                <a:latin typeface="Century Gothic"/>
                <a:cs typeface="Century Gothic"/>
              </a:rPr>
              <a:t>End </a:t>
            </a:r>
            <a:r>
              <a:rPr sz="1100" b="1" spc="-5" dirty="0">
                <a:solidFill>
                  <a:prstClr val="black"/>
                </a:solidFill>
                <a:latin typeface="Century Gothic"/>
                <a:cs typeface="Century Gothic"/>
              </a:rPr>
              <a:t>Stage Renal</a:t>
            </a:r>
            <a:r>
              <a:rPr sz="1100" b="1" spc="-40" dirty="0">
                <a:solidFill>
                  <a:prstClr val="black"/>
                </a:solidFill>
                <a:latin typeface="Century Gothic"/>
                <a:cs typeface="Century Gothic"/>
              </a:rPr>
              <a:t> </a:t>
            </a:r>
            <a:r>
              <a:rPr sz="1100" b="1" spc="-5" dirty="0">
                <a:solidFill>
                  <a:prstClr val="black"/>
                </a:solidFill>
                <a:latin typeface="Century Gothic"/>
                <a:cs typeface="Century Gothic"/>
              </a:rPr>
              <a:t>Failure</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10" dirty="0">
                <a:solidFill>
                  <a:prstClr val="black"/>
                </a:solidFill>
                <a:latin typeface="Century Gothic"/>
                <a:cs typeface="Century Gothic"/>
              </a:rPr>
              <a:t>ALS</a:t>
            </a:r>
            <a:endParaRPr sz="1100" dirty="0">
              <a:solidFill>
                <a:prstClr val="black"/>
              </a:solidFill>
              <a:latin typeface="Century Gothic"/>
              <a:cs typeface="Century Gothic"/>
            </a:endParaRPr>
          </a:p>
          <a:p>
            <a:pPr marL="175260" marR="102235" lvl="1" indent="-58419">
              <a:lnSpc>
                <a:spcPts val="1300"/>
              </a:lnSpc>
              <a:spcBef>
                <a:spcPts val="275"/>
              </a:spcBef>
              <a:buSzPct val="90909"/>
              <a:buFont typeface="Century Gothic"/>
              <a:buChar char="•"/>
              <a:tabLst>
                <a:tab pos="203835" algn="l"/>
              </a:tabLst>
            </a:pPr>
            <a:r>
              <a:rPr sz="1100" b="1" spc="-5" dirty="0">
                <a:solidFill>
                  <a:prstClr val="black"/>
                </a:solidFill>
                <a:latin typeface="Century Gothic"/>
                <a:cs typeface="Century Gothic"/>
              </a:rPr>
              <a:t>Major organ </a:t>
            </a:r>
            <a:r>
              <a:rPr sz="1100" b="1" dirty="0">
                <a:solidFill>
                  <a:prstClr val="black"/>
                </a:solidFill>
                <a:latin typeface="Century Gothic"/>
                <a:cs typeface="Century Gothic"/>
              </a:rPr>
              <a:t>failure /</a:t>
            </a:r>
            <a:r>
              <a:rPr sz="1100" b="1" spc="-70" dirty="0">
                <a:solidFill>
                  <a:prstClr val="black"/>
                </a:solidFill>
                <a:latin typeface="Century Gothic"/>
                <a:cs typeface="Century Gothic"/>
              </a:rPr>
              <a:t> </a:t>
            </a:r>
            <a:r>
              <a:rPr sz="1100" b="1" spc="-10" dirty="0">
                <a:solidFill>
                  <a:prstClr val="black"/>
                </a:solidFill>
                <a:latin typeface="Century Gothic"/>
                <a:cs typeface="Century Gothic"/>
              </a:rPr>
              <a:t>organ  </a:t>
            </a:r>
            <a:r>
              <a:rPr sz="1100" b="1" spc="-5" dirty="0">
                <a:solidFill>
                  <a:prstClr val="black"/>
                </a:solidFill>
                <a:latin typeface="Century Gothic"/>
                <a:cs typeface="Century Gothic"/>
              </a:rPr>
              <a:t>transplant</a:t>
            </a:r>
            <a:endParaRPr sz="1100" dirty="0">
              <a:solidFill>
                <a:prstClr val="black"/>
              </a:solidFill>
              <a:latin typeface="Century Gothic"/>
              <a:cs typeface="Century Gothic"/>
            </a:endParaRPr>
          </a:p>
          <a:p>
            <a:pPr marL="203200" lvl="1" indent="-86360">
              <a:spcBef>
                <a:spcPts val="175"/>
              </a:spcBef>
              <a:buSzPct val="90909"/>
              <a:buFont typeface="Century Gothic"/>
              <a:buChar char="•"/>
              <a:tabLst>
                <a:tab pos="203835" algn="l"/>
              </a:tabLst>
            </a:pPr>
            <a:r>
              <a:rPr sz="1100" b="1" dirty="0">
                <a:solidFill>
                  <a:prstClr val="black"/>
                </a:solidFill>
                <a:latin typeface="Century Gothic"/>
                <a:cs typeface="Century Gothic"/>
              </a:rPr>
              <a:t>Ruptured</a:t>
            </a:r>
            <a:r>
              <a:rPr sz="1100" b="1" spc="-35" dirty="0">
                <a:solidFill>
                  <a:prstClr val="black"/>
                </a:solidFill>
                <a:latin typeface="Century Gothic"/>
                <a:cs typeface="Century Gothic"/>
              </a:rPr>
              <a:t> </a:t>
            </a:r>
            <a:r>
              <a:rPr sz="1100" b="1" dirty="0">
                <a:solidFill>
                  <a:prstClr val="black"/>
                </a:solidFill>
                <a:latin typeface="Century Gothic"/>
                <a:cs typeface="Century Gothic"/>
              </a:rPr>
              <a:t>aneurysm</a:t>
            </a:r>
            <a:endParaRPr sz="1100" dirty="0">
              <a:solidFill>
                <a:prstClr val="black"/>
              </a:solidFill>
              <a:latin typeface="Century Gothic"/>
              <a:cs typeface="Century Gothic"/>
            </a:endParaRPr>
          </a:p>
          <a:p>
            <a:pPr marL="117475" marR="137160" indent="-58419">
              <a:spcBef>
                <a:spcPts val="215"/>
              </a:spcBef>
              <a:buSzPct val="90909"/>
              <a:buFontTx/>
              <a:buChar char="•"/>
              <a:tabLst>
                <a:tab pos="146050" algn="l"/>
              </a:tabLst>
            </a:pPr>
            <a:r>
              <a:rPr sz="1100" dirty="0">
                <a:solidFill>
                  <a:prstClr val="black"/>
                </a:solidFill>
                <a:latin typeface="Century Gothic"/>
                <a:cs typeface="Century Gothic"/>
              </a:rPr>
              <a:t>Protection on a</a:t>
            </a:r>
            <a:r>
              <a:rPr sz="1100" spc="-95" dirty="0">
                <a:solidFill>
                  <a:prstClr val="black"/>
                </a:solidFill>
                <a:latin typeface="Century Gothic"/>
                <a:cs typeface="Century Gothic"/>
              </a:rPr>
              <a:t> </a:t>
            </a:r>
            <a:r>
              <a:rPr sz="1100" spc="-5" dirty="0">
                <a:solidFill>
                  <a:prstClr val="black"/>
                </a:solidFill>
                <a:latin typeface="Century Gothic"/>
                <a:cs typeface="Century Gothic"/>
              </a:rPr>
              <a:t>permanent  basis (unlike</a:t>
            </a:r>
            <a:r>
              <a:rPr sz="1100" spc="15" dirty="0">
                <a:solidFill>
                  <a:prstClr val="black"/>
                </a:solidFill>
                <a:latin typeface="Century Gothic"/>
                <a:cs typeface="Century Gothic"/>
              </a:rPr>
              <a:t> </a:t>
            </a:r>
            <a:r>
              <a:rPr sz="1100" dirty="0">
                <a:solidFill>
                  <a:prstClr val="black"/>
                </a:solidFill>
                <a:latin typeface="Century Gothic"/>
                <a:cs typeface="Century Gothic"/>
              </a:rPr>
              <a:t>STM)</a:t>
            </a:r>
          </a:p>
          <a:p>
            <a:pPr marL="117475" marR="710565" indent="-58419">
              <a:spcBef>
                <a:spcPts val="240"/>
              </a:spcBef>
              <a:buSzPct val="90909"/>
              <a:buFont typeface="Century Gothic"/>
              <a:buChar char="•"/>
              <a:tabLst>
                <a:tab pos="146050" algn="l"/>
              </a:tabLst>
            </a:pPr>
            <a:r>
              <a:rPr sz="1100" b="1" spc="-5" dirty="0">
                <a:solidFill>
                  <a:prstClr val="black"/>
                </a:solidFill>
                <a:latin typeface="Century Gothic"/>
                <a:cs typeface="Century Gothic"/>
              </a:rPr>
              <a:t>Expanded</a:t>
            </a:r>
            <a:r>
              <a:rPr sz="1100" b="1" spc="-70" dirty="0">
                <a:solidFill>
                  <a:prstClr val="black"/>
                </a:solidFill>
                <a:latin typeface="Century Gothic"/>
                <a:cs typeface="Century Gothic"/>
              </a:rPr>
              <a:t> </a:t>
            </a:r>
            <a:r>
              <a:rPr sz="1100" b="1" dirty="0">
                <a:solidFill>
                  <a:prstClr val="black"/>
                </a:solidFill>
                <a:latin typeface="Century Gothic"/>
                <a:cs typeface="Century Gothic"/>
              </a:rPr>
              <a:t>network  </a:t>
            </a:r>
            <a:r>
              <a:rPr sz="1100" b="1" spc="-5" dirty="0">
                <a:solidFill>
                  <a:prstClr val="black"/>
                </a:solidFill>
                <a:latin typeface="Century Gothic"/>
                <a:cs typeface="Century Gothic"/>
              </a:rPr>
              <a:t>available</a:t>
            </a:r>
            <a:endParaRPr sz="1100" dirty="0">
              <a:solidFill>
                <a:prstClr val="black"/>
              </a:solidFill>
              <a:latin typeface="Century Gothic"/>
              <a:cs typeface="Century Gothic"/>
            </a:endParaRPr>
          </a:p>
          <a:p>
            <a:pPr marL="145415" indent="-86360">
              <a:spcBef>
                <a:spcPts val="190"/>
              </a:spcBef>
              <a:buSzPct val="90909"/>
              <a:buFontTx/>
              <a:buChar char="•"/>
              <a:tabLst>
                <a:tab pos="146050" algn="l"/>
              </a:tabLst>
            </a:pPr>
            <a:r>
              <a:rPr sz="1100" dirty="0">
                <a:solidFill>
                  <a:prstClr val="black"/>
                </a:solidFill>
                <a:latin typeface="Century Gothic"/>
                <a:cs typeface="Century Gothic"/>
              </a:rPr>
              <a:t>No network</a:t>
            </a:r>
            <a:r>
              <a:rPr sz="1100" spc="-35" dirty="0">
                <a:solidFill>
                  <a:prstClr val="black"/>
                </a:solidFill>
                <a:latin typeface="Century Gothic"/>
                <a:cs typeface="Century Gothic"/>
              </a:rPr>
              <a:t> </a:t>
            </a:r>
            <a:r>
              <a:rPr sz="1100" dirty="0">
                <a:solidFill>
                  <a:prstClr val="black"/>
                </a:solidFill>
                <a:latin typeface="Century Gothic"/>
                <a:cs typeface="Century Gothic"/>
              </a:rPr>
              <a:t>restrictions</a:t>
            </a:r>
          </a:p>
        </p:txBody>
      </p:sp>
      <p:sp>
        <p:nvSpPr>
          <p:cNvPr id="14" name="TextBox 13">
            <a:extLst>
              <a:ext uri="{FF2B5EF4-FFF2-40B4-BE49-F238E27FC236}">
                <a16:creationId xmlns:a16="http://schemas.microsoft.com/office/drawing/2014/main" id="{CACA8CCA-ABE6-C0CC-0863-7596AB5C493C}"/>
              </a:ext>
            </a:extLst>
          </p:cNvPr>
          <p:cNvSpPr txBox="1"/>
          <p:nvPr/>
        </p:nvSpPr>
        <p:spPr>
          <a:xfrm>
            <a:off x="0" y="188589"/>
            <a:ext cx="12192000" cy="646331"/>
          </a:xfrm>
          <a:prstGeom prst="rect">
            <a:avLst/>
          </a:prstGeom>
          <a:noFill/>
        </p:spPr>
        <p:txBody>
          <a:bodyPr wrap="square" rtlCol="0" anchor="t">
            <a:spAutoFit/>
          </a:bodyPr>
          <a:lstStyle/>
          <a:p>
            <a:pPr algn="ctr"/>
            <a:r>
              <a:rPr lang="en-US" sz="3600" b="1" kern="100" dirty="0">
                <a:solidFill>
                  <a:srgbClr val="0070C0"/>
                </a:solidFill>
                <a:latin typeface="Orpheus Pro" panose="02000000000000000000" pitchFamily="50" charset="0"/>
                <a:cs typeface="Poppins SemiBold" panose="00000700000000000000" pitchFamily="2" charset="0"/>
              </a:rPr>
              <a:t>Bundling for Health &amp; Income Protection</a:t>
            </a:r>
          </a:p>
        </p:txBody>
      </p:sp>
      <p:sp>
        <p:nvSpPr>
          <p:cNvPr id="13" name="TextBox 12"/>
          <p:cNvSpPr txBox="1"/>
          <p:nvPr/>
        </p:nvSpPr>
        <p:spPr>
          <a:xfrm>
            <a:off x="5094514" y="6211669"/>
            <a:ext cx="5591175" cy="646331"/>
          </a:xfrm>
          <a:prstGeom prst="rect">
            <a:avLst/>
          </a:prstGeom>
          <a:noFill/>
        </p:spPr>
        <p:txBody>
          <a:bodyPr wrap="square" rtlCol="0">
            <a:spAutoFit/>
          </a:bodyPr>
          <a:lstStyle/>
          <a:p>
            <a:r>
              <a:rPr lang="en-US" sz="3600" b="1" dirty="0">
                <a:solidFill>
                  <a:schemeClr val="accent5">
                    <a:lumMod val="75000"/>
                  </a:schemeClr>
                </a:solidFill>
              </a:rPr>
              <a:t>$239.78</a:t>
            </a:r>
          </a:p>
        </p:txBody>
      </p:sp>
      <p:sp>
        <p:nvSpPr>
          <p:cNvPr id="15" name="TextBox 14"/>
          <p:cNvSpPr txBox="1"/>
          <p:nvPr/>
        </p:nvSpPr>
        <p:spPr>
          <a:xfrm>
            <a:off x="519113" y="5404961"/>
            <a:ext cx="1114425" cy="369332"/>
          </a:xfrm>
          <a:prstGeom prst="rect">
            <a:avLst/>
          </a:prstGeom>
          <a:solidFill>
            <a:schemeClr val="accent1">
              <a:lumMod val="75000"/>
            </a:schemeClr>
          </a:solid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$130.07</a:t>
            </a:r>
          </a:p>
        </p:txBody>
      </p:sp>
      <p:sp>
        <p:nvSpPr>
          <p:cNvPr id="16" name="TextBox 15"/>
          <p:cNvSpPr txBox="1"/>
          <p:nvPr/>
        </p:nvSpPr>
        <p:spPr>
          <a:xfrm>
            <a:off x="3028950" y="5410200"/>
            <a:ext cx="1114425" cy="369332"/>
          </a:xfrm>
          <a:prstGeom prst="rect">
            <a:avLst/>
          </a:prstGeom>
          <a:solidFill>
            <a:schemeClr val="accent1">
              <a:lumMod val="75000"/>
            </a:schemeClr>
          </a:solid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$31.05</a:t>
            </a:r>
          </a:p>
        </p:txBody>
      </p:sp>
      <p:sp>
        <p:nvSpPr>
          <p:cNvPr id="17" name="TextBox 16"/>
          <p:cNvSpPr txBox="1"/>
          <p:nvPr/>
        </p:nvSpPr>
        <p:spPr>
          <a:xfrm>
            <a:off x="5538787" y="5410200"/>
            <a:ext cx="1114425" cy="369332"/>
          </a:xfrm>
          <a:prstGeom prst="rect">
            <a:avLst/>
          </a:prstGeom>
          <a:solidFill>
            <a:schemeClr val="accent1">
              <a:lumMod val="75000"/>
            </a:schemeClr>
          </a:solid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$21.16</a:t>
            </a:r>
          </a:p>
        </p:txBody>
      </p:sp>
      <p:sp>
        <p:nvSpPr>
          <p:cNvPr id="18" name="TextBox 17"/>
          <p:cNvSpPr txBox="1"/>
          <p:nvPr/>
        </p:nvSpPr>
        <p:spPr>
          <a:xfrm>
            <a:off x="8043862" y="5404961"/>
            <a:ext cx="1114425" cy="369332"/>
          </a:xfrm>
          <a:prstGeom prst="rect">
            <a:avLst/>
          </a:prstGeom>
          <a:solidFill>
            <a:schemeClr val="accent1">
              <a:lumMod val="75000"/>
            </a:schemeClr>
          </a:solid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$30.98</a:t>
            </a:r>
          </a:p>
        </p:txBody>
      </p:sp>
      <p:sp>
        <p:nvSpPr>
          <p:cNvPr id="19" name="TextBox 18"/>
          <p:cNvSpPr txBox="1"/>
          <p:nvPr/>
        </p:nvSpPr>
        <p:spPr>
          <a:xfrm>
            <a:off x="10312881" y="6211669"/>
            <a:ext cx="1114425" cy="369332"/>
          </a:xfrm>
          <a:prstGeom prst="rect">
            <a:avLst/>
          </a:prstGeom>
          <a:solidFill>
            <a:schemeClr val="accent1">
              <a:lumMod val="75000"/>
            </a:schemeClr>
          </a:solid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$26.52</a:t>
            </a:r>
          </a:p>
        </p:txBody>
      </p:sp>
    </p:spTree>
    <p:extLst>
      <p:ext uri="{BB962C8B-B14F-4D97-AF65-F5344CB8AC3E}">
        <p14:creationId xmlns:p14="http://schemas.microsoft.com/office/powerpoint/2010/main" val="344670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33425" y="552450"/>
            <a:ext cx="4371975" cy="5953125"/>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371599" y="1266825"/>
            <a:ext cx="3162300" cy="1384995"/>
          </a:xfrm>
          <a:prstGeom prst="rect">
            <a:avLst/>
          </a:prstGeom>
          <a:noFill/>
        </p:spPr>
        <p:txBody>
          <a:bodyPr wrap="square" rtlCol="0">
            <a:spAutoFit/>
          </a:bodyPr>
          <a:lstStyle/>
          <a:p>
            <a:pPr algn="ctr"/>
            <a:r>
              <a:rPr lang="en-US" sz="2800" i="1" dirty="0">
                <a:solidFill>
                  <a:srgbClr val="0070C0"/>
                </a:solidFill>
                <a:latin typeface="Century Gothic" panose="020B0502020202020204" pitchFamily="34" charset="0"/>
              </a:rPr>
              <a:t>Standalone</a:t>
            </a:r>
          </a:p>
          <a:p>
            <a:pPr algn="ctr"/>
            <a:r>
              <a:rPr lang="en-US" sz="2800" b="1" dirty="0">
                <a:solidFill>
                  <a:srgbClr val="0070C0"/>
                </a:solidFill>
                <a:latin typeface="Century Gothic" panose="020B0502020202020204" pitchFamily="34" charset="0"/>
              </a:rPr>
              <a:t>Optimum Health Saver</a:t>
            </a:r>
          </a:p>
        </p:txBody>
      </p:sp>
      <p:sp>
        <p:nvSpPr>
          <p:cNvPr id="6" name="TextBox 5"/>
          <p:cNvSpPr txBox="1"/>
          <p:nvPr/>
        </p:nvSpPr>
        <p:spPr>
          <a:xfrm>
            <a:off x="1509712" y="3095625"/>
            <a:ext cx="2886075" cy="923330"/>
          </a:xfrm>
          <a:prstGeom prst="rect">
            <a:avLst/>
          </a:prstGeom>
          <a:noFill/>
        </p:spPr>
        <p:txBody>
          <a:bodyPr wrap="square" rtlCol="0">
            <a:spAutoFit/>
          </a:bodyPr>
          <a:lstStyle/>
          <a:p>
            <a:pPr algn="ctr"/>
            <a:r>
              <a:rPr lang="en-US" dirty="0">
                <a:solidFill>
                  <a:prstClr val="black"/>
                </a:solidFill>
                <a:latin typeface="Century Gothic" panose="020B0502020202020204" pitchFamily="34" charset="0"/>
              </a:rPr>
              <a:t>$1,000,000 CYM</a:t>
            </a:r>
          </a:p>
          <a:p>
            <a:pPr algn="ctr"/>
            <a:r>
              <a:rPr lang="en-US" dirty="0">
                <a:solidFill>
                  <a:prstClr val="black"/>
                </a:solidFill>
                <a:latin typeface="Century Gothic" panose="020B0502020202020204" pitchFamily="34" charset="0"/>
              </a:rPr>
              <a:t>Three Units</a:t>
            </a:r>
          </a:p>
          <a:p>
            <a:pPr algn="ctr"/>
            <a:r>
              <a:rPr lang="en-US" dirty="0">
                <a:solidFill>
                  <a:prstClr val="black"/>
                </a:solidFill>
                <a:latin typeface="Century Gothic" panose="020B0502020202020204" pitchFamily="34" charset="0"/>
              </a:rPr>
              <a:t>$2,500 CY Deductible</a:t>
            </a:r>
          </a:p>
        </p:txBody>
      </p:sp>
      <p:sp>
        <p:nvSpPr>
          <p:cNvPr id="7" name="TextBox 6"/>
          <p:cNvSpPr txBox="1"/>
          <p:nvPr/>
        </p:nvSpPr>
        <p:spPr>
          <a:xfrm>
            <a:off x="1624012" y="4968359"/>
            <a:ext cx="2590800" cy="1107996"/>
          </a:xfrm>
          <a:prstGeom prst="rect">
            <a:avLst/>
          </a:prstGeom>
          <a:noFill/>
        </p:spPr>
        <p:txBody>
          <a:bodyPr wrap="square" rtlCol="0">
            <a:spAutoFit/>
          </a:bodyPr>
          <a:lstStyle/>
          <a:p>
            <a:pPr algn="ctr"/>
            <a:r>
              <a:rPr lang="en-US" sz="6600" dirty="0">
                <a:solidFill>
                  <a:srgbClr val="0070C0"/>
                </a:solidFill>
                <a:latin typeface="Century Gothic" panose="020B0502020202020204" pitchFamily="34" charset="0"/>
              </a:rPr>
              <a:t>$291</a:t>
            </a:r>
          </a:p>
        </p:txBody>
      </p:sp>
      <p:sp>
        <p:nvSpPr>
          <p:cNvPr id="9" name="Rounded Rectangle 8"/>
          <p:cNvSpPr/>
          <p:nvPr/>
        </p:nvSpPr>
        <p:spPr>
          <a:xfrm>
            <a:off x="7000875" y="552450"/>
            <a:ext cx="4371975" cy="5953125"/>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639049" y="1266825"/>
            <a:ext cx="3162300" cy="1384995"/>
          </a:xfrm>
          <a:prstGeom prst="rect">
            <a:avLst/>
          </a:prstGeom>
          <a:noFill/>
        </p:spPr>
        <p:txBody>
          <a:bodyPr wrap="square" rtlCol="0">
            <a:spAutoFit/>
          </a:bodyPr>
          <a:lstStyle/>
          <a:p>
            <a:pPr algn="ctr"/>
            <a:r>
              <a:rPr lang="en-US" sz="2800" i="1" dirty="0">
                <a:solidFill>
                  <a:srgbClr val="0070C0"/>
                </a:solidFill>
                <a:latin typeface="Century Gothic" panose="020B0502020202020204" pitchFamily="34" charset="0"/>
              </a:rPr>
              <a:t>Bundled</a:t>
            </a:r>
          </a:p>
          <a:p>
            <a:pPr algn="ctr"/>
            <a:r>
              <a:rPr lang="en-US" sz="2800" b="1" dirty="0">
                <a:solidFill>
                  <a:srgbClr val="0070C0"/>
                </a:solidFill>
                <a:latin typeface="Century Gothic" panose="020B0502020202020204" pitchFamily="34" charset="0"/>
              </a:rPr>
              <a:t>Optimum Health Saver</a:t>
            </a:r>
          </a:p>
        </p:txBody>
      </p:sp>
      <p:sp>
        <p:nvSpPr>
          <p:cNvPr id="11" name="TextBox 10"/>
          <p:cNvSpPr txBox="1"/>
          <p:nvPr/>
        </p:nvSpPr>
        <p:spPr>
          <a:xfrm>
            <a:off x="7000875" y="2663250"/>
            <a:ext cx="4371975" cy="2062103"/>
          </a:xfrm>
          <a:prstGeom prst="rect">
            <a:avLst/>
          </a:prstGeom>
          <a:noFill/>
        </p:spPr>
        <p:txBody>
          <a:bodyPr wrap="square" rtlCol="0">
            <a:spAutoFit/>
          </a:bodyPr>
          <a:lstStyle/>
          <a:p>
            <a:pPr algn="ctr"/>
            <a:r>
              <a:rPr lang="en-US" dirty="0">
                <a:solidFill>
                  <a:prstClr val="black"/>
                </a:solidFill>
                <a:latin typeface="Century Gothic" panose="020B0502020202020204" pitchFamily="34" charset="0"/>
              </a:rPr>
              <a:t>$250,000 CYM</a:t>
            </a:r>
          </a:p>
          <a:p>
            <a:pPr algn="ctr"/>
            <a:r>
              <a:rPr lang="en-US" dirty="0">
                <a:solidFill>
                  <a:prstClr val="black"/>
                </a:solidFill>
                <a:latin typeface="Century Gothic" panose="020B0502020202020204" pitchFamily="34" charset="0"/>
              </a:rPr>
              <a:t>Three Units</a:t>
            </a:r>
          </a:p>
          <a:p>
            <a:pPr algn="ctr"/>
            <a:r>
              <a:rPr lang="en-US" dirty="0">
                <a:solidFill>
                  <a:prstClr val="black"/>
                </a:solidFill>
                <a:latin typeface="Century Gothic" panose="020B0502020202020204" pitchFamily="34" charset="0"/>
              </a:rPr>
              <a:t>$5,000 CY Deductible</a:t>
            </a:r>
          </a:p>
          <a:p>
            <a:pPr algn="ctr"/>
            <a:endParaRPr lang="en-US" dirty="0">
              <a:solidFill>
                <a:prstClr val="black"/>
              </a:solidFill>
              <a:latin typeface="Century Gothic" panose="020B0502020202020204" pitchFamily="34" charset="0"/>
            </a:endParaRPr>
          </a:p>
          <a:p>
            <a:pPr algn="ctr"/>
            <a:r>
              <a:rPr lang="en-US" sz="1400" dirty="0">
                <a:solidFill>
                  <a:prstClr val="black"/>
                </a:solidFill>
                <a:latin typeface="Century Gothic" panose="020B0502020202020204" pitchFamily="34" charset="0"/>
              </a:rPr>
              <a:t>+ 24-Hr Accident, Two Unit</a:t>
            </a:r>
          </a:p>
          <a:p>
            <a:pPr algn="ctr"/>
            <a:r>
              <a:rPr lang="en-US" sz="1400" dirty="0">
                <a:solidFill>
                  <a:prstClr val="black"/>
                </a:solidFill>
                <a:latin typeface="Century Gothic" panose="020B0502020202020204" pitchFamily="34" charset="0"/>
              </a:rPr>
              <a:t>+ Critical Illness, $15,000</a:t>
            </a:r>
          </a:p>
          <a:p>
            <a:pPr algn="ctr"/>
            <a:r>
              <a:rPr lang="en-US" sz="1400" dirty="0">
                <a:solidFill>
                  <a:prstClr val="black"/>
                </a:solidFill>
                <a:latin typeface="Century Gothic" panose="020B0502020202020204" pitchFamily="34" charset="0"/>
              </a:rPr>
              <a:t>+ Specified Disease, $50,000 Deductible</a:t>
            </a:r>
          </a:p>
          <a:p>
            <a:pPr algn="ctr"/>
            <a:r>
              <a:rPr lang="en-US" sz="1400" dirty="0">
                <a:solidFill>
                  <a:prstClr val="black"/>
                </a:solidFill>
                <a:latin typeface="Century Gothic" panose="020B0502020202020204" pitchFamily="34" charset="0"/>
              </a:rPr>
              <a:t>+ Catastrophic Accident, $50,000 Deductible</a:t>
            </a:r>
          </a:p>
        </p:txBody>
      </p:sp>
      <p:sp>
        <p:nvSpPr>
          <p:cNvPr id="12" name="TextBox 11"/>
          <p:cNvSpPr txBox="1"/>
          <p:nvPr/>
        </p:nvSpPr>
        <p:spPr>
          <a:xfrm>
            <a:off x="7891462" y="4968359"/>
            <a:ext cx="2590800" cy="1107996"/>
          </a:xfrm>
          <a:prstGeom prst="rect">
            <a:avLst/>
          </a:prstGeom>
          <a:noFill/>
        </p:spPr>
        <p:txBody>
          <a:bodyPr wrap="square" rtlCol="0">
            <a:spAutoFit/>
          </a:bodyPr>
          <a:lstStyle/>
          <a:p>
            <a:pPr algn="ctr"/>
            <a:r>
              <a:rPr lang="en-US" sz="6600" dirty="0">
                <a:solidFill>
                  <a:srgbClr val="0070C0"/>
                </a:solidFill>
                <a:latin typeface="Century Gothic" panose="020B0502020202020204" pitchFamily="34" charset="0"/>
              </a:rPr>
              <a:t>$299</a:t>
            </a:r>
          </a:p>
        </p:txBody>
      </p:sp>
    </p:spTree>
    <p:extLst>
      <p:ext uri="{BB962C8B-B14F-4D97-AF65-F5344CB8AC3E}">
        <p14:creationId xmlns:p14="http://schemas.microsoft.com/office/powerpoint/2010/main" val="828644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14325"/>
            <a:ext cx="11296650" cy="461665"/>
          </a:xfrm>
          <a:prstGeom prst="rect">
            <a:avLst/>
          </a:prstGeom>
          <a:noFill/>
        </p:spPr>
        <p:txBody>
          <a:bodyPr wrap="square" rtlCol="0">
            <a:spAutoFit/>
          </a:bodyPr>
          <a:lstStyle/>
          <a:p>
            <a:pPr algn="ctr"/>
            <a:r>
              <a:rPr lang="en-US" sz="2400" b="1" dirty="0">
                <a:solidFill>
                  <a:srgbClr val="0070C0"/>
                </a:solidFill>
                <a:latin typeface="Century Gothic" panose="020B0502020202020204" pitchFamily="34" charset="0"/>
              </a:rPr>
              <a:t>Example:  Chemo Treatment</a:t>
            </a:r>
          </a:p>
        </p:txBody>
      </p:sp>
      <p:sp>
        <p:nvSpPr>
          <p:cNvPr id="5" name="Rounded Rectangle 4"/>
          <p:cNvSpPr/>
          <p:nvPr/>
        </p:nvSpPr>
        <p:spPr>
          <a:xfrm>
            <a:off x="733425" y="1181100"/>
            <a:ext cx="4371975" cy="5324475"/>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371599" y="1266825"/>
            <a:ext cx="3162300" cy="1384995"/>
          </a:xfrm>
          <a:prstGeom prst="rect">
            <a:avLst/>
          </a:prstGeom>
          <a:noFill/>
        </p:spPr>
        <p:txBody>
          <a:bodyPr wrap="square" rtlCol="0">
            <a:spAutoFit/>
          </a:bodyPr>
          <a:lstStyle/>
          <a:p>
            <a:pPr algn="ctr"/>
            <a:r>
              <a:rPr lang="en-US" sz="2800" i="1" dirty="0">
                <a:solidFill>
                  <a:srgbClr val="0070C0"/>
                </a:solidFill>
                <a:latin typeface="Century Gothic" panose="020B0502020202020204" pitchFamily="34" charset="0"/>
              </a:rPr>
              <a:t>Standalone</a:t>
            </a:r>
          </a:p>
          <a:p>
            <a:pPr algn="ctr"/>
            <a:r>
              <a:rPr lang="en-US" sz="2800" b="1" dirty="0">
                <a:solidFill>
                  <a:srgbClr val="0070C0"/>
                </a:solidFill>
                <a:latin typeface="Century Gothic" panose="020B0502020202020204" pitchFamily="34" charset="0"/>
              </a:rPr>
              <a:t>Optimum Health Saver</a:t>
            </a:r>
          </a:p>
        </p:txBody>
      </p:sp>
      <p:sp>
        <p:nvSpPr>
          <p:cNvPr id="7" name="Rounded Rectangle 6"/>
          <p:cNvSpPr/>
          <p:nvPr/>
        </p:nvSpPr>
        <p:spPr>
          <a:xfrm>
            <a:off x="7000875" y="1181100"/>
            <a:ext cx="4371975" cy="5324475"/>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39049" y="1266825"/>
            <a:ext cx="3162300" cy="1384995"/>
          </a:xfrm>
          <a:prstGeom prst="rect">
            <a:avLst/>
          </a:prstGeom>
          <a:noFill/>
        </p:spPr>
        <p:txBody>
          <a:bodyPr wrap="square" rtlCol="0">
            <a:spAutoFit/>
          </a:bodyPr>
          <a:lstStyle/>
          <a:p>
            <a:pPr algn="ctr"/>
            <a:r>
              <a:rPr lang="en-US" sz="2800" i="1" dirty="0">
                <a:solidFill>
                  <a:srgbClr val="0070C0"/>
                </a:solidFill>
                <a:latin typeface="Century Gothic" panose="020B0502020202020204" pitchFamily="34" charset="0"/>
              </a:rPr>
              <a:t>Bundled</a:t>
            </a:r>
          </a:p>
          <a:p>
            <a:pPr algn="ctr"/>
            <a:r>
              <a:rPr lang="en-US" sz="2800" b="1" dirty="0">
                <a:solidFill>
                  <a:srgbClr val="0070C0"/>
                </a:solidFill>
                <a:latin typeface="Century Gothic" panose="020B0502020202020204" pitchFamily="34" charset="0"/>
              </a:rPr>
              <a:t>Optimum Health Saver</a:t>
            </a:r>
          </a:p>
        </p:txBody>
      </p:sp>
      <p:graphicFrame>
        <p:nvGraphicFramePr>
          <p:cNvPr id="9" name="Table 8"/>
          <p:cNvGraphicFramePr>
            <a:graphicFrameLocks noGrp="1"/>
          </p:cNvGraphicFramePr>
          <p:nvPr/>
        </p:nvGraphicFramePr>
        <p:xfrm>
          <a:off x="930273" y="3161705"/>
          <a:ext cx="3978276" cy="1181496"/>
        </p:xfrm>
        <a:graphic>
          <a:graphicData uri="http://schemas.openxmlformats.org/drawingml/2006/table">
            <a:tbl>
              <a:tblPr firstRow="1" bandRow="1">
                <a:tableStyleId>{5C22544A-7EE6-4342-B048-85BDC9FD1C3A}</a:tableStyleId>
              </a:tblPr>
              <a:tblGrid>
                <a:gridCol w="2692400">
                  <a:extLst>
                    <a:ext uri="{9D8B030D-6E8A-4147-A177-3AD203B41FA5}">
                      <a16:colId xmlns:a16="http://schemas.microsoft.com/office/drawing/2014/main" val="20000"/>
                    </a:ext>
                  </a:extLst>
                </a:gridCol>
                <a:gridCol w="1285876">
                  <a:extLst>
                    <a:ext uri="{9D8B030D-6E8A-4147-A177-3AD203B41FA5}">
                      <a16:colId xmlns:a16="http://schemas.microsoft.com/office/drawing/2014/main" val="20001"/>
                    </a:ext>
                  </a:extLst>
                </a:gridCol>
              </a:tblGrid>
              <a:tr h="590748">
                <a:tc>
                  <a:txBody>
                    <a:bodyPr/>
                    <a:lstStyle/>
                    <a:p>
                      <a:pPr algn="ctr"/>
                      <a:r>
                        <a:rPr lang="en-US" sz="1600" dirty="0">
                          <a:latin typeface="Century Gothic" panose="020B0502020202020204" pitchFamily="34" charset="0"/>
                        </a:rPr>
                        <a:t>Plan Benefit</a:t>
                      </a:r>
                    </a:p>
                  </a:txBody>
                  <a:tcPr anchor="ctr"/>
                </a:tc>
                <a:tc>
                  <a:txBody>
                    <a:bodyPr/>
                    <a:lstStyle/>
                    <a:p>
                      <a:pPr algn="ctr"/>
                      <a:r>
                        <a:rPr lang="en-US" sz="1600" dirty="0">
                          <a:latin typeface="Century Gothic" panose="020B0502020202020204" pitchFamily="34" charset="0"/>
                        </a:rPr>
                        <a:t>Payable</a:t>
                      </a:r>
                    </a:p>
                  </a:txBody>
                  <a:tcPr anchor="ctr"/>
                </a:tc>
                <a:extLst>
                  <a:ext uri="{0D108BD9-81ED-4DB2-BD59-A6C34878D82A}">
                    <a16:rowId xmlns:a16="http://schemas.microsoft.com/office/drawing/2014/main" val="10000"/>
                  </a:ext>
                </a:extLst>
              </a:tr>
              <a:tr h="590748">
                <a:tc>
                  <a:txBody>
                    <a:bodyPr/>
                    <a:lstStyle/>
                    <a:p>
                      <a:pPr algn="l"/>
                      <a:r>
                        <a:rPr lang="en-US" sz="1600" dirty="0">
                          <a:latin typeface="Century Gothic" panose="020B0502020202020204" pitchFamily="34" charset="0"/>
                        </a:rPr>
                        <a:t>Optimum</a:t>
                      </a:r>
                    </a:p>
                    <a:p>
                      <a:pPr algn="l"/>
                      <a:r>
                        <a:rPr lang="en-US" sz="1600" dirty="0">
                          <a:latin typeface="Century Gothic" panose="020B0502020202020204" pitchFamily="34" charset="0"/>
                        </a:rPr>
                        <a:t>Chemo Benefit </a:t>
                      </a:r>
                      <a:r>
                        <a:rPr lang="en-US" sz="1200" dirty="0">
                          <a:latin typeface="Century Gothic" panose="020B0502020202020204" pitchFamily="34" charset="0"/>
                        </a:rPr>
                        <a:t>(12*$2,250)</a:t>
                      </a:r>
                    </a:p>
                  </a:txBody>
                  <a:tcPr anchor="ctr"/>
                </a:tc>
                <a:tc>
                  <a:txBody>
                    <a:bodyPr/>
                    <a:lstStyle/>
                    <a:p>
                      <a:pPr algn="r"/>
                      <a:r>
                        <a:rPr lang="en-US" sz="1600" dirty="0">
                          <a:latin typeface="Century Gothic" panose="020B0502020202020204" pitchFamily="34" charset="0"/>
                        </a:rPr>
                        <a:t>$19,000</a:t>
                      </a:r>
                    </a:p>
                  </a:txBody>
                  <a:tcPr anchor="ctr"/>
                </a:tc>
                <a:extLst>
                  <a:ext uri="{0D108BD9-81ED-4DB2-BD59-A6C34878D82A}">
                    <a16:rowId xmlns:a16="http://schemas.microsoft.com/office/drawing/2014/main" val="10001"/>
                  </a:ext>
                </a:extLst>
              </a:tr>
            </a:tbl>
          </a:graphicData>
        </a:graphic>
      </p:graphicFrame>
      <p:sp>
        <p:nvSpPr>
          <p:cNvPr id="10" name="TextBox 9"/>
          <p:cNvSpPr txBox="1"/>
          <p:nvPr/>
        </p:nvSpPr>
        <p:spPr>
          <a:xfrm>
            <a:off x="733424" y="5136504"/>
            <a:ext cx="4371975" cy="1384995"/>
          </a:xfrm>
          <a:prstGeom prst="rect">
            <a:avLst/>
          </a:prstGeom>
          <a:noFill/>
        </p:spPr>
        <p:txBody>
          <a:bodyPr wrap="square" rtlCol="0">
            <a:spAutoFit/>
          </a:bodyPr>
          <a:lstStyle/>
          <a:p>
            <a:pPr algn="ctr"/>
            <a:r>
              <a:rPr lang="en-US" dirty="0">
                <a:solidFill>
                  <a:srgbClr val="0070C0"/>
                </a:solidFill>
                <a:latin typeface="Century Gothic" panose="020B0502020202020204" pitchFamily="34" charset="0"/>
              </a:rPr>
              <a:t>Total Payable </a:t>
            </a:r>
            <a:r>
              <a:rPr lang="en-US" sz="6600" dirty="0">
                <a:solidFill>
                  <a:srgbClr val="0070C0"/>
                </a:solidFill>
                <a:latin typeface="Century Gothic" panose="020B0502020202020204" pitchFamily="34" charset="0"/>
              </a:rPr>
              <a:t>$19,000</a:t>
            </a:r>
          </a:p>
        </p:txBody>
      </p:sp>
      <p:graphicFrame>
        <p:nvGraphicFramePr>
          <p:cNvPr id="11" name="Table 10"/>
          <p:cNvGraphicFramePr>
            <a:graphicFrameLocks noGrp="1"/>
          </p:cNvGraphicFramePr>
          <p:nvPr/>
        </p:nvGraphicFramePr>
        <p:xfrm>
          <a:off x="7231061" y="2625081"/>
          <a:ext cx="3978276" cy="2362992"/>
        </p:xfrm>
        <a:graphic>
          <a:graphicData uri="http://schemas.openxmlformats.org/drawingml/2006/table">
            <a:tbl>
              <a:tblPr firstRow="1" bandRow="1">
                <a:tableStyleId>{5C22544A-7EE6-4342-B048-85BDC9FD1C3A}</a:tableStyleId>
              </a:tblPr>
              <a:tblGrid>
                <a:gridCol w="2692400">
                  <a:extLst>
                    <a:ext uri="{9D8B030D-6E8A-4147-A177-3AD203B41FA5}">
                      <a16:colId xmlns:a16="http://schemas.microsoft.com/office/drawing/2014/main" val="20000"/>
                    </a:ext>
                  </a:extLst>
                </a:gridCol>
                <a:gridCol w="1285876">
                  <a:extLst>
                    <a:ext uri="{9D8B030D-6E8A-4147-A177-3AD203B41FA5}">
                      <a16:colId xmlns:a16="http://schemas.microsoft.com/office/drawing/2014/main" val="20001"/>
                    </a:ext>
                  </a:extLst>
                </a:gridCol>
              </a:tblGrid>
              <a:tr h="590748">
                <a:tc>
                  <a:txBody>
                    <a:bodyPr/>
                    <a:lstStyle/>
                    <a:p>
                      <a:pPr algn="ctr"/>
                      <a:r>
                        <a:rPr lang="en-US" sz="1600" dirty="0">
                          <a:latin typeface="Century Gothic" panose="020B0502020202020204" pitchFamily="34" charset="0"/>
                        </a:rPr>
                        <a:t>Plan Benefit</a:t>
                      </a:r>
                    </a:p>
                  </a:txBody>
                  <a:tcPr anchor="ctr"/>
                </a:tc>
                <a:tc>
                  <a:txBody>
                    <a:bodyPr/>
                    <a:lstStyle/>
                    <a:p>
                      <a:pPr algn="ctr"/>
                      <a:r>
                        <a:rPr lang="en-US" sz="1600" dirty="0">
                          <a:latin typeface="Century Gothic" panose="020B0502020202020204" pitchFamily="34" charset="0"/>
                        </a:rPr>
                        <a:t>Payable</a:t>
                      </a:r>
                    </a:p>
                  </a:txBody>
                  <a:tcPr anchor="ctr"/>
                </a:tc>
                <a:extLst>
                  <a:ext uri="{0D108BD9-81ED-4DB2-BD59-A6C34878D82A}">
                    <a16:rowId xmlns:a16="http://schemas.microsoft.com/office/drawing/2014/main" val="10000"/>
                  </a:ext>
                </a:extLst>
              </a:tr>
              <a:tr h="590748">
                <a:tc>
                  <a:txBody>
                    <a:bodyPr/>
                    <a:lstStyle/>
                    <a:p>
                      <a:pPr algn="l"/>
                      <a:r>
                        <a:rPr lang="en-US" sz="1600" dirty="0">
                          <a:latin typeface="Century Gothic" panose="020B0502020202020204" pitchFamily="34" charset="0"/>
                        </a:rPr>
                        <a:t>Optimum</a:t>
                      </a:r>
                    </a:p>
                    <a:p>
                      <a:pPr algn="l"/>
                      <a:r>
                        <a:rPr lang="en-US" sz="1600" dirty="0">
                          <a:latin typeface="Century Gothic" panose="020B0502020202020204" pitchFamily="34" charset="0"/>
                        </a:rPr>
                        <a:t>Chemo Benefit </a:t>
                      </a:r>
                      <a:r>
                        <a:rPr lang="en-US" sz="1200" dirty="0">
                          <a:latin typeface="Century Gothic" panose="020B0502020202020204" pitchFamily="34" charset="0"/>
                        </a:rPr>
                        <a:t>(12*$2,250)</a:t>
                      </a:r>
                    </a:p>
                  </a:txBody>
                  <a:tcPr anchor="ctr"/>
                </a:tc>
                <a:tc>
                  <a:txBody>
                    <a:bodyPr/>
                    <a:lstStyle/>
                    <a:p>
                      <a:pPr algn="r"/>
                      <a:r>
                        <a:rPr lang="en-US" sz="1600" dirty="0">
                          <a:latin typeface="Century Gothic" panose="020B0502020202020204" pitchFamily="34" charset="0"/>
                        </a:rPr>
                        <a:t>$19,000</a:t>
                      </a:r>
                    </a:p>
                  </a:txBody>
                  <a:tcPr anchor="ctr"/>
                </a:tc>
                <a:extLst>
                  <a:ext uri="{0D108BD9-81ED-4DB2-BD59-A6C34878D82A}">
                    <a16:rowId xmlns:a16="http://schemas.microsoft.com/office/drawing/2014/main" val="10001"/>
                  </a:ext>
                </a:extLst>
              </a:tr>
              <a:tr h="590748">
                <a:tc>
                  <a:txBody>
                    <a:bodyPr/>
                    <a:lstStyle/>
                    <a:p>
                      <a:pPr algn="l"/>
                      <a:r>
                        <a:rPr lang="en-US" sz="1600" dirty="0">
                          <a:latin typeface="Century Gothic" panose="020B0502020202020204" pitchFamily="34" charset="0"/>
                        </a:rPr>
                        <a:t>SPD </a:t>
                      </a:r>
                      <a:r>
                        <a:rPr lang="en-US" sz="1200" dirty="0">
                          <a:latin typeface="Century Gothic" panose="020B0502020202020204" pitchFamily="34" charset="0"/>
                        </a:rPr>
                        <a:t>($180,000 - $50,000)</a:t>
                      </a:r>
                    </a:p>
                  </a:txBody>
                  <a:tcPr anchor="ctr"/>
                </a:tc>
                <a:tc>
                  <a:txBody>
                    <a:bodyPr/>
                    <a:lstStyle/>
                    <a:p>
                      <a:pPr algn="r"/>
                      <a:r>
                        <a:rPr lang="en-US" sz="1600" dirty="0">
                          <a:latin typeface="Century Gothic" panose="020B0502020202020204" pitchFamily="34" charset="0"/>
                        </a:rPr>
                        <a:t>$130,000</a:t>
                      </a:r>
                    </a:p>
                  </a:txBody>
                  <a:tcPr anchor="ctr"/>
                </a:tc>
                <a:extLst>
                  <a:ext uri="{0D108BD9-81ED-4DB2-BD59-A6C34878D82A}">
                    <a16:rowId xmlns:a16="http://schemas.microsoft.com/office/drawing/2014/main" val="10002"/>
                  </a:ext>
                </a:extLst>
              </a:tr>
              <a:tr h="590748">
                <a:tc>
                  <a:txBody>
                    <a:bodyPr/>
                    <a:lstStyle/>
                    <a:p>
                      <a:pPr algn="l"/>
                      <a:r>
                        <a:rPr lang="en-US" sz="1600" dirty="0">
                          <a:latin typeface="Century Gothic" panose="020B0502020202020204" pitchFamily="34" charset="0"/>
                        </a:rPr>
                        <a:t>Critical Illness</a:t>
                      </a:r>
                    </a:p>
                  </a:txBody>
                  <a:tcPr anchor="ctr"/>
                </a:tc>
                <a:tc>
                  <a:txBody>
                    <a:bodyPr/>
                    <a:lstStyle/>
                    <a:p>
                      <a:pPr algn="r"/>
                      <a:r>
                        <a:rPr lang="en-US" sz="1600" dirty="0">
                          <a:latin typeface="Century Gothic" panose="020B0502020202020204" pitchFamily="34" charset="0"/>
                        </a:rPr>
                        <a:t>$15,000</a:t>
                      </a:r>
                    </a:p>
                  </a:txBody>
                  <a:tcPr anchor="ctr"/>
                </a:tc>
                <a:extLst>
                  <a:ext uri="{0D108BD9-81ED-4DB2-BD59-A6C34878D82A}">
                    <a16:rowId xmlns:a16="http://schemas.microsoft.com/office/drawing/2014/main" val="10003"/>
                  </a:ext>
                </a:extLst>
              </a:tr>
            </a:tbl>
          </a:graphicData>
        </a:graphic>
      </p:graphicFrame>
      <p:sp>
        <p:nvSpPr>
          <p:cNvPr id="12" name="TextBox 11"/>
          <p:cNvSpPr txBox="1"/>
          <p:nvPr/>
        </p:nvSpPr>
        <p:spPr>
          <a:xfrm>
            <a:off x="7000875" y="5136504"/>
            <a:ext cx="4371975" cy="1384995"/>
          </a:xfrm>
          <a:prstGeom prst="rect">
            <a:avLst/>
          </a:prstGeom>
          <a:noFill/>
        </p:spPr>
        <p:txBody>
          <a:bodyPr wrap="square" rtlCol="0">
            <a:spAutoFit/>
          </a:bodyPr>
          <a:lstStyle/>
          <a:p>
            <a:pPr algn="ctr"/>
            <a:r>
              <a:rPr lang="en-US" dirty="0">
                <a:solidFill>
                  <a:srgbClr val="0070C0"/>
                </a:solidFill>
                <a:latin typeface="Century Gothic" panose="020B0502020202020204" pitchFamily="34" charset="0"/>
              </a:rPr>
              <a:t>Total Payable </a:t>
            </a:r>
          </a:p>
          <a:p>
            <a:pPr algn="ctr"/>
            <a:r>
              <a:rPr lang="en-US" sz="6600" dirty="0">
                <a:solidFill>
                  <a:srgbClr val="0070C0"/>
                </a:solidFill>
                <a:latin typeface="Century Gothic" panose="020B0502020202020204" pitchFamily="34" charset="0"/>
              </a:rPr>
              <a:t>$164,000</a:t>
            </a:r>
          </a:p>
        </p:txBody>
      </p:sp>
    </p:spTree>
    <p:extLst>
      <p:ext uri="{BB962C8B-B14F-4D97-AF65-F5344CB8AC3E}">
        <p14:creationId xmlns:p14="http://schemas.microsoft.com/office/powerpoint/2010/main" val="528807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433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p:nvSpPr>
        <p:spPr>
          <a:xfrm>
            <a:off x="7480092" y="809469"/>
            <a:ext cx="4107305" cy="566072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244929" y="4112439"/>
            <a:ext cx="6620566" cy="2308324"/>
          </a:xfrm>
          <a:prstGeom prst="rect">
            <a:avLst/>
          </a:prstGeom>
          <a:noFill/>
        </p:spPr>
        <p:txBody>
          <a:bodyPr wrap="square" rtlCol="0">
            <a:spAutoFit/>
          </a:bodyPr>
          <a:lstStyle/>
          <a:p>
            <a:r>
              <a:rPr lang="en-US" b="1" dirty="0">
                <a:solidFill>
                  <a:prstClr val="black"/>
                </a:solidFill>
                <a:latin typeface="Garamond" panose="02020404030301010803" pitchFamily="18" charset="0"/>
              </a:rPr>
              <a:t>Coverage</a:t>
            </a:r>
            <a:r>
              <a:rPr lang="en-US" baseline="30000" dirty="0">
                <a:solidFill>
                  <a:prstClr val="black"/>
                </a:solidFill>
                <a:latin typeface="Garamond" panose="02020404030301010803" pitchFamily="18" charset="0"/>
              </a:rPr>
              <a:t>1</a:t>
            </a:r>
            <a:endParaRPr lang="en-US" b="1" dirty="0">
              <a:solidFill>
                <a:prstClr val="black"/>
              </a:solidFill>
              <a:latin typeface="Garamond" panose="02020404030301010803" pitchFamily="18" charset="0"/>
            </a:endParaRPr>
          </a:p>
          <a:p>
            <a:pPr marL="285750" indent="-285750">
              <a:buFont typeface="Arial" panose="020B0604020202020204" pitchFamily="34" charset="0"/>
              <a:buChar char="•"/>
            </a:pPr>
            <a:r>
              <a:rPr lang="en-US" dirty="0">
                <a:solidFill>
                  <a:prstClr val="black"/>
                </a:solidFill>
                <a:latin typeface="Atlanta" panose="020B0502020202020204" pitchFamily="34" charset="0"/>
              </a:rPr>
              <a:t>Coverage from $10,000 - $50,000</a:t>
            </a:r>
          </a:p>
          <a:p>
            <a:pPr marL="285750" indent="-285750">
              <a:buFont typeface="Arial" panose="020B0604020202020204" pitchFamily="34" charset="0"/>
              <a:buChar char="•"/>
            </a:pPr>
            <a:r>
              <a:rPr lang="en-US" dirty="0">
                <a:solidFill>
                  <a:prstClr val="black"/>
                </a:solidFill>
                <a:latin typeface="Atlanta" panose="020B0502020202020204" pitchFamily="34" charset="0"/>
              </a:rPr>
              <a:t>Available in $5,000 increments</a:t>
            </a:r>
          </a:p>
          <a:p>
            <a:pPr marL="285750" indent="-285750">
              <a:buFont typeface="Arial" panose="020B0604020202020204" pitchFamily="34" charset="0"/>
              <a:buChar char="•"/>
            </a:pPr>
            <a:r>
              <a:rPr lang="en-US" dirty="0">
                <a:solidFill>
                  <a:prstClr val="black"/>
                </a:solidFill>
                <a:latin typeface="Atlanta" panose="020B0502020202020204" pitchFamily="34" charset="0"/>
              </a:rPr>
              <a:t>30 Day Elimination Period</a:t>
            </a:r>
          </a:p>
          <a:p>
            <a:pPr marL="285750" indent="-285750">
              <a:buFont typeface="Arial" panose="020B0604020202020204" pitchFamily="34" charset="0"/>
              <a:buChar char="•"/>
            </a:pPr>
            <a:r>
              <a:rPr lang="en-US" dirty="0">
                <a:solidFill>
                  <a:prstClr val="black"/>
                </a:solidFill>
                <a:latin typeface="Atlanta" panose="020B0502020202020204" pitchFamily="34" charset="0"/>
              </a:rPr>
              <a:t>Benefits for certain conditions may be reduced</a:t>
            </a:r>
          </a:p>
          <a:p>
            <a:pPr marL="285750" indent="-285750">
              <a:buFont typeface="Arial" panose="020B0604020202020204" pitchFamily="34" charset="0"/>
              <a:buChar char="•"/>
            </a:pPr>
            <a:r>
              <a:rPr lang="en-US" dirty="0">
                <a:solidFill>
                  <a:prstClr val="black"/>
                </a:solidFill>
                <a:latin typeface="Atlanta" panose="020B0502020202020204" pitchFamily="34" charset="0"/>
              </a:rPr>
              <a:t>Pays face value once</a:t>
            </a:r>
          </a:p>
          <a:p>
            <a:pPr marL="285750" indent="-285750">
              <a:buFont typeface="Arial" panose="020B0604020202020204" pitchFamily="34" charset="0"/>
              <a:buChar char="•"/>
            </a:pPr>
            <a:r>
              <a:rPr lang="en-US" dirty="0">
                <a:solidFill>
                  <a:prstClr val="black"/>
                </a:solidFill>
                <a:latin typeface="Atlanta" panose="020B0502020202020204" pitchFamily="34" charset="0"/>
              </a:rPr>
              <a:t>Children may have up to $10,000 in coverage if they are part of a policy with an adult</a:t>
            </a:r>
          </a:p>
        </p:txBody>
      </p:sp>
      <p:sp>
        <p:nvSpPr>
          <p:cNvPr id="4" name="TextBox 3"/>
          <p:cNvSpPr txBox="1"/>
          <p:nvPr/>
        </p:nvSpPr>
        <p:spPr>
          <a:xfrm>
            <a:off x="220173" y="6470198"/>
            <a:ext cx="8490857" cy="246221"/>
          </a:xfrm>
          <a:prstGeom prst="rect">
            <a:avLst/>
          </a:prstGeom>
          <a:noFill/>
        </p:spPr>
        <p:txBody>
          <a:bodyPr wrap="square" rtlCol="0">
            <a:spAutoFit/>
          </a:bodyPr>
          <a:lstStyle/>
          <a:p>
            <a:r>
              <a:rPr lang="en-US" sz="1000" baseline="30000" dirty="0">
                <a:solidFill>
                  <a:prstClr val="black"/>
                </a:solidFill>
              </a:rPr>
              <a:t>1</a:t>
            </a:r>
            <a:r>
              <a:rPr lang="en-US" sz="1000" dirty="0">
                <a:solidFill>
                  <a:prstClr val="black"/>
                </a:solidFill>
              </a:rPr>
              <a:t>Refer to underwriting guide for more details</a:t>
            </a:r>
          </a:p>
        </p:txBody>
      </p:sp>
      <p:sp>
        <p:nvSpPr>
          <p:cNvPr id="6" name="Title 1"/>
          <p:cNvSpPr txBox="1">
            <a:spLocks/>
          </p:cNvSpPr>
          <p:nvPr/>
        </p:nvSpPr>
        <p:spPr>
          <a:xfrm>
            <a:off x="220173" y="450991"/>
            <a:ext cx="8711944" cy="854251"/>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Critical Illness Rider</a:t>
            </a:r>
          </a:p>
          <a:p>
            <a:r>
              <a:rPr lang="en-US" sz="2300" i="1" dirty="0">
                <a:solidFill>
                  <a:prstClr val="white"/>
                </a:solidFill>
                <a:latin typeface="Orpheus Pro" panose="02000000000000000000" pitchFamily="50" charset="0"/>
              </a:rPr>
              <a:t>Major Illness Enhancement</a:t>
            </a:r>
          </a:p>
        </p:txBody>
      </p:sp>
      <p:sp>
        <p:nvSpPr>
          <p:cNvPr id="7" name="TextBox 6"/>
          <p:cNvSpPr txBox="1"/>
          <p:nvPr/>
        </p:nvSpPr>
        <p:spPr>
          <a:xfrm>
            <a:off x="244929" y="1890360"/>
            <a:ext cx="6305773" cy="1754326"/>
          </a:xfrm>
          <a:prstGeom prst="rect">
            <a:avLst/>
          </a:prstGeom>
          <a:noFill/>
        </p:spPr>
        <p:txBody>
          <a:bodyPr wrap="square" rtlCol="0">
            <a:spAutoFit/>
          </a:bodyPr>
          <a:lstStyle/>
          <a:p>
            <a:r>
              <a:rPr lang="en-US" b="1" dirty="0">
                <a:solidFill>
                  <a:prstClr val="black"/>
                </a:solidFill>
                <a:latin typeface="Garamond" panose="02020404030301010803" pitchFamily="18" charset="0"/>
              </a:rPr>
              <a:t>Why Critical Illness?</a:t>
            </a:r>
          </a:p>
          <a:p>
            <a:pPr marL="285750" indent="-285750">
              <a:buFont typeface="Arial" panose="020B0604020202020204" pitchFamily="34" charset="0"/>
              <a:buChar char="•"/>
            </a:pPr>
            <a:r>
              <a:rPr lang="en-US" dirty="0">
                <a:solidFill>
                  <a:prstClr val="black"/>
                </a:solidFill>
              </a:rPr>
              <a:t>Eases financial pressure by providing a lump sum payment</a:t>
            </a:r>
          </a:p>
          <a:p>
            <a:pPr marL="285750" indent="-285750">
              <a:buFont typeface="Arial" panose="020B0604020202020204" pitchFamily="34" charset="0"/>
              <a:buChar char="•"/>
            </a:pPr>
            <a:r>
              <a:rPr lang="en-US" dirty="0">
                <a:solidFill>
                  <a:prstClr val="black"/>
                </a:solidFill>
              </a:rPr>
              <a:t>Can be used to help cover out-of-pocket expenses, replace lost income, etc.</a:t>
            </a:r>
          </a:p>
          <a:p>
            <a:pPr marL="285750" indent="-285750">
              <a:buFont typeface="Arial" panose="020B0604020202020204" pitchFamily="34" charset="0"/>
              <a:buChar char="•"/>
            </a:pPr>
            <a:r>
              <a:rPr lang="en-US" dirty="0">
                <a:solidFill>
                  <a:prstClr val="black"/>
                </a:solidFill>
              </a:rPr>
              <a:t>Pays in addition to HCS</a:t>
            </a:r>
          </a:p>
        </p:txBody>
      </p:sp>
      <p:sp>
        <p:nvSpPr>
          <p:cNvPr id="8" name="Rectangle 7"/>
          <p:cNvSpPr/>
          <p:nvPr/>
        </p:nvSpPr>
        <p:spPr>
          <a:xfrm>
            <a:off x="8171384" y="2325656"/>
            <a:ext cx="3082977" cy="3252172"/>
          </a:xfrm>
          <a:prstGeom prst="rect">
            <a:avLst/>
          </a:prstGeom>
        </p:spPr>
        <p:txBody>
          <a:bodyPr wrap="square">
            <a:spAutoFit/>
          </a:bodyPr>
          <a:lstStyle/>
          <a:p>
            <a:r>
              <a:rPr lang="en-US" sz="3200" b="1" baseline="30000" dirty="0">
                <a:solidFill>
                  <a:srgbClr val="404041"/>
                </a:solidFill>
                <a:latin typeface="Garamond" panose="02020404030301010803" pitchFamily="18" charset="0"/>
              </a:rPr>
              <a:t>Covered Conditions</a:t>
            </a:r>
          </a:p>
          <a:p>
            <a:pPr marL="342900" indent="-342900">
              <a:buFont typeface="Wingdings" panose="05000000000000000000" pitchFamily="2" charset="2"/>
              <a:buChar char="ü"/>
            </a:pPr>
            <a:r>
              <a:rPr lang="en-US" sz="2400" baseline="30000" dirty="0">
                <a:solidFill>
                  <a:srgbClr val="404041"/>
                </a:solidFill>
              </a:rPr>
              <a:t>Stroke</a:t>
            </a:r>
          </a:p>
          <a:p>
            <a:pPr marL="342900" indent="-342900">
              <a:buFont typeface="Wingdings" panose="05000000000000000000" pitchFamily="2" charset="2"/>
              <a:buChar char="ü"/>
            </a:pPr>
            <a:r>
              <a:rPr lang="en-US" sz="2400" baseline="30000" dirty="0">
                <a:solidFill>
                  <a:srgbClr val="404041"/>
                </a:solidFill>
              </a:rPr>
              <a:t>Coronary Artery Bypass Surgery</a:t>
            </a:r>
          </a:p>
          <a:p>
            <a:pPr marL="342900" indent="-342900">
              <a:buFont typeface="Wingdings" panose="05000000000000000000" pitchFamily="2" charset="2"/>
              <a:buChar char="ü"/>
            </a:pPr>
            <a:r>
              <a:rPr lang="en-US" sz="2400" baseline="30000" dirty="0">
                <a:solidFill>
                  <a:srgbClr val="404041"/>
                </a:solidFill>
              </a:rPr>
              <a:t>Angioplasty</a:t>
            </a:r>
          </a:p>
          <a:p>
            <a:pPr marL="342900" indent="-342900">
              <a:buFont typeface="Wingdings" panose="05000000000000000000" pitchFamily="2" charset="2"/>
              <a:buChar char="ü"/>
            </a:pPr>
            <a:r>
              <a:rPr lang="en-US" sz="2400" baseline="30000" dirty="0">
                <a:solidFill>
                  <a:srgbClr val="404041"/>
                </a:solidFill>
              </a:rPr>
              <a:t>Cancer (Internal Cancer)</a:t>
            </a:r>
          </a:p>
          <a:p>
            <a:pPr marL="342900" indent="-342900">
              <a:buFont typeface="Wingdings" panose="05000000000000000000" pitchFamily="2" charset="2"/>
              <a:buChar char="ü"/>
            </a:pPr>
            <a:r>
              <a:rPr lang="en-US" sz="2400" baseline="30000" dirty="0">
                <a:solidFill>
                  <a:srgbClr val="404041"/>
                </a:solidFill>
              </a:rPr>
              <a:t>Non-Invasive Carcinoma In Situ</a:t>
            </a:r>
          </a:p>
          <a:p>
            <a:pPr marL="342900" indent="-342900">
              <a:buFont typeface="Wingdings" panose="05000000000000000000" pitchFamily="2" charset="2"/>
              <a:buChar char="ü"/>
            </a:pPr>
            <a:r>
              <a:rPr lang="en-US" sz="2400" baseline="30000" dirty="0">
                <a:solidFill>
                  <a:srgbClr val="404041"/>
                </a:solidFill>
              </a:rPr>
              <a:t>Heart Attack</a:t>
            </a:r>
          </a:p>
          <a:p>
            <a:pPr marL="342900" indent="-342900">
              <a:buFont typeface="Wingdings" panose="05000000000000000000" pitchFamily="2" charset="2"/>
              <a:buChar char="ü"/>
            </a:pPr>
            <a:r>
              <a:rPr lang="en-US" sz="2400" baseline="30000" dirty="0">
                <a:solidFill>
                  <a:srgbClr val="404041"/>
                </a:solidFill>
              </a:rPr>
              <a:t>Pacemaker Implant</a:t>
            </a:r>
          </a:p>
          <a:p>
            <a:pPr marL="342900" indent="-342900">
              <a:buFont typeface="Wingdings" panose="05000000000000000000" pitchFamily="2" charset="2"/>
              <a:buChar char="ü"/>
            </a:pPr>
            <a:r>
              <a:rPr lang="en-US" sz="2400" baseline="30000" dirty="0">
                <a:solidFill>
                  <a:srgbClr val="404041"/>
                </a:solidFill>
              </a:rPr>
              <a:t>End Stage Renal Failure</a:t>
            </a:r>
          </a:p>
          <a:p>
            <a:pPr marL="342900" indent="-342900">
              <a:buFont typeface="Wingdings" panose="05000000000000000000" pitchFamily="2" charset="2"/>
              <a:buChar char="ü"/>
            </a:pPr>
            <a:r>
              <a:rPr lang="en-US" sz="2400" baseline="30000" dirty="0">
                <a:solidFill>
                  <a:srgbClr val="404041"/>
                </a:solidFill>
              </a:rPr>
              <a:t>Major Organ Transplant</a:t>
            </a:r>
            <a:endParaRPr lang="en-US" sz="2400" dirty="0">
              <a:solidFill>
                <a:prstClr val="black"/>
              </a:solidFill>
            </a:endParaRPr>
          </a:p>
        </p:txBody>
      </p:sp>
    </p:spTree>
    <p:extLst>
      <p:ext uri="{BB962C8B-B14F-4D97-AF65-F5344CB8AC3E}">
        <p14:creationId xmlns:p14="http://schemas.microsoft.com/office/powerpoint/2010/main" val="32285441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Text, letter&#10;&#10;Description automatically generated">
            <a:extLst>
              <a:ext uri="{FF2B5EF4-FFF2-40B4-BE49-F238E27FC236}">
                <a16:creationId xmlns:a16="http://schemas.microsoft.com/office/drawing/2014/main" id="{A2E92707-444B-48FB-945E-770A3FEE8D24}"/>
              </a:ext>
            </a:extLst>
          </p:cNvPr>
          <p:cNvPicPr>
            <a:picLocks noChangeAspect="1"/>
          </p:cNvPicPr>
          <p:nvPr/>
        </p:nvPicPr>
        <p:blipFill>
          <a:blip r:embed="rId2"/>
          <a:stretch>
            <a:fillRect/>
          </a:stretch>
        </p:blipFill>
        <p:spPr>
          <a:xfrm>
            <a:off x="4041666" y="3543162"/>
            <a:ext cx="7803964" cy="1865418"/>
          </a:xfrm>
          <a:prstGeom prst="rect">
            <a:avLst/>
          </a:prstGeom>
          <a:solidFill>
            <a:schemeClr val="accent1"/>
          </a:solidFill>
          <a:ln>
            <a:solidFill>
              <a:schemeClr val="accent1"/>
            </a:solidFill>
          </a:ln>
        </p:spPr>
      </p:pic>
      <p:sp>
        <p:nvSpPr>
          <p:cNvPr id="7" name="Title 1">
            <a:extLst>
              <a:ext uri="{FF2B5EF4-FFF2-40B4-BE49-F238E27FC236}">
                <a16:creationId xmlns:a16="http://schemas.microsoft.com/office/drawing/2014/main" id="{DD58A04E-6AE4-4888-AF73-6EF315AF4152}"/>
              </a:ext>
            </a:extLst>
          </p:cNvPr>
          <p:cNvSpPr txBox="1">
            <a:spLocks/>
          </p:cNvSpPr>
          <p:nvPr/>
        </p:nvSpPr>
        <p:spPr>
          <a:xfrm>
            <a:off x="175202" y="492306"/>
            <a:ext cx="10420966" cy="466927"/>
          </a:xfrm>
          <a:prstGeom prst="rect">
            <a:avLst/>
          </a:prstGeom>
        </p:spPr>
        <p:txBody>
          <a:bodyPr lIns="91440" tIns="45720" rIns="91440" bIns="4572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6001" b="1" dirty="0">
                <a:solidFill>
                  <a:srgbClr val="0070C0"/>
                </a:solidFill>
                <a:latin typeface="Garamond" panose="02020404030301010803" pitchFamily="18" charset="0"/>
              </a:rPr>
              <a:t>Bundling Example One:</a:t>
            </a:r>
          </a:p>
          <a:p>
            <a:pPr>
              <a:lnSpc>
                <a:spcPct val="120000"/>
              </a:lnSpc>
            </a:pPr>
            <a:r>
              <a:rPr lang="en-US" sz="16001" b="1" i="1" dirty="0">
                <a:solidFill>
                  <a:srgbClr val="0070C0"/>
                </a:solidFill>
                <a:latin typeface="Garamond" panose="02020404030301010803" pitchFamily="18" charset="0"/>
              </a:rPr>
              <a:t>14 Day Confinement Due to Severe Stroke</a:t>
            </a:r>
          </a:p>
        </p:txBody>
      </p:sp>
      <p:sp>
        <p:nvSpPr>
          <p:cNvPr id="2" name="TextBox 1"/>
          <p:cNvSpPr txBox="1"/>
          <p:nvPr/>
        </p:nvSpPr>
        <p:spPr>
          <a:xfrm>
            <a:off x="175203" y="3325548"/>
            <a:ext cx="3735421" cy="1061829"/>
          </a:xfrm>
          <a:prstGeom prst="rect">
            <a:avLst/>
          </a:prstGeom>
          <a:noFill/>
        </p:spPr>
        <p:txBody>
          <a:bodyPr wrap="square" rtlCol="0">
            <a:spAutoFit/>
          </a:bodyPr>
          <a:lstStyle/>
          <a:p>
            <a:pPr defTabSz="914446">
              <a:lnSpc>
                <a:spcPct val="150000"/>
              </a:lnSpc>
            </a:pPr>
            <a:r>
              <a:rPr lang="en-US" b="1" dirty="0">
                <a:solidFill>
                  <a:srgbClr val="0070C0"/>
                </a:solidFill>
                <a:latin typeface="Garamond" panose="02020404030301010803" pitchFamily="18" charset="0"/>
              </a:rPr>
              <a:t>Confinement for Major Illness</a:t>
            </a:r>
          </a:p>
          <a:p>
            <a:pPr marL="174634" indent="-174634" defTabSz="914446">
              <a:lnSpc>
                <a:spcPct val="150000"/>
              </a:lnSpc>
              <a:buFont typeface="Arial" panose="020B0604020202020204" pitchFamily="34" charset="0"/>
              <a:buChar char="•"/>
            </a:pPr>
            <a:r>
              <a:rPr lang="en-US" sz="1200" dirty="0">
                <a:solidFill>
                  <a:prstClr val="black"/>
                </a:solidFill>
              </a:rPr>
              <a:t>5 nights in ICU</a:t>
            </a:r>
          </a:p>
          <a:p>
            <a:pPr marL="174634" indent="-174634" defTabSz="914446">
              <a:lnSpc>
                <a:spcPct val="150000"/>
              </a:lnSpc>
              <a:buFont typeface="Arial" panose="020B0604020202020204" pitchFamily="34" charset="0"/>
              <a:buChar char="•"/>
            </a:pPr>
            <a:r>
              <a:rPr lang="en-US" sz="1200" dirty="0">
                <a:solidFill>
                  <a:prstClr val="black"/>
                </a:solidFill>
              </a:rPr>
              <a:t>9 nights in hospital room</a:t>
            </a:r>
          </a:p>
        </p:txBody>
      </p:sp>
      <p:sp>
        <p:nvSpPr>
          <p:cNvPr id="8" name="TextBox 7"/>
          <p:cNvSpPr txBox="1"/>
          <p:nvPr/>
        </p:nvSpPr>
        <p:spPr>
          <a:xfrm>
            <a:off x="175202" y="1714859"/>
            <a:ext cx="4357992" cy="1902059"/>
          </a:xfrm>
          <a:prstGeom prst="rect">
            <a:avLst/>
          </a:prstGeom>
          <a:noFill/>
        </p:spPr>
        <p:txBody>
          <a:bodyPr wrap="square" rtlCol="0">
            <a:spAutoFit/>
          </a:bodyPr>
          <a:lstStyle/>
          <a:p>
            <a:pPr defTabSz="914446"/>
            <a:r>
              <a:rPr lang="en-US" b="1" dirty="0">
                <a:solidFill>
                  <a:srgbClr val="0070C0"/>
                </a:solidFill>
                <a:latin typeface="Garamond" panose="02020404030301010803" pitchFamily="18" charset="0"/>
              </a:rPr>
              <a:t>Plans</a:t>
            </a:r>
          </a:p>
          <a:p>
            <a:pPr marL="174634" indent="-174634" defTabSz="914446">
              <a:lnSpc>
                <a:spcPct val="170000"/>
              </a:lnSpc>
              <a:buFont typeface="Arial" panose="020B0604020202020204" pitchFamily="34" charset="0"/>
              <a:buChar char="•"/>
            </a:pPr>
            <a:r>
              <a:rPr lang="en-US" sz="1200" dirty="0">
                <a:solidFill>
                  <a:prstClr val="black"/>
                </a:solidFill>
              </a:rPr>
              <a:t>HSP Gold - Two Unit Plan; $5,000 CY Deductible</a:t>
            </a:r>
          </a:p>
          <a:p>
            <a:pPr marL="174634" indent="-174634" defTabSz="914446">
              <a:lnSpc>
                <a:spcPct val="170000"/>
              </a:lnSpc>
              <a:buFont typeface="Arial" panose="020B0604020202020204" pitchFamily="34" charset="0"/>
              <a:buChar char="•"/>
            </a:pPr>
            <a:r>
              <a:rPr lang="en-US" sz="1200" dirty="0">
                <a:solidFill>
                  <a:prstClr val="black"/>
                </a:solidFill>
              </a:rPr>
              <a:t>Critical Illness Rider - $30,000 Benefit</a:t>
            </a:r>
          </a:p>
          <a:p>
            <a:pPr marL="174634" indent="-174634" defTabSz="914446">
              <a:lnSpc>
                <a:spcPct val="170000"/>
              </a:lnSpc>
              <a:buFont typeface="Arial" panose="020B0604020202020204" pitchFamily="34" charset="0"/>
              <a:buChar char="•"/>
            </a:pPr>
            <a:r>
              <a:rPr lang="en-US" sz="1200" dirty="0">
                <a:solidFill>
                  <a:prstClr val="black"/>
                </a:solidFill>
              </a:rPr>
              <a:t>Specified Disease Plus - $75,000 deductible; $250,000 CYM</a:t>
            </a:r>
          </a:p>
          <a:p>
            <a:pPr defTabSz="914446"/>
            <a:endParaRPr lang="en-US" dirty="0">
              <a:solidFill>
                <a:prstClr val="black"/>
              </a:solidFill>
            </a:endParaRPr>
          </a:p>
        </p:txBody>
      </p:sp>
      <p:sp>
        <p:nvSpPr>
          <p:cNvPr id="9" name="TextBox 8"/>
          <p:cNvSpPr txBox="1"/>
          <p:nvPr/>
        </p:nvSpPr>
        <p:spPr>
          <a:xfrm>
            <a:off x="175202" y="4797124"/>
            <a:ext cx="10628450" cy="1061829"/>
          </a:xfrm>
          <a:prstGeom prst="rect">
            <a:avLst/>
          </a:prstGeom>
          <a:noFill/>
        </p:spPr>
        <p:txBody>
          <a:bodyPr wrap="square" rtlCol="0">
            <a:spAutoFit/>
          </a:bodyPr>
          <a:lstStyle/>
          <a:p>
            <a:pPr defTabSz="914446">
              <a:lnSpc>
                <a:spcPct val="150000"/>
              </a:lnSpc>
            </a:pPr>
            <a:r>
              <a:rPr lang="en-US" b="1" dirty="0">
                <a:solidFill>
                  <a:srgbClr val="0070C0"/>
                </a:solidFill>
                <a:latin typeface="Garamond" panose="02020404030301010803" pitchFamily="18" charset="0"/>
              </a:rPr>
              <a:t>Provider/Facility/Hospital Charges</a:t>
            </a:r>
          </a:p>
          <a:p>
            <a:pPr marL="174634" indent="-174634" defTabSz="914446">
              <a:lnSpc>
                <a:spcPct val="150000"/>
              </a:lnSpc>
              <a:buFont typeface="Arial" panose="020B0604020202020204" pitchFamily="34" charset="0"/>
              <a:buChar char="•"/>
            </a:pPr>
            <a:r>
              <a:rPr lang="en-US" sz="1200" dirty="0">
                <a:solidFill>
                  <a:prstClr val="black"/>
                </a:solidFill>
              </a:rPr>
              <a:t>$225,769.48 original charge</a:t>
            </a:r>
          </a:p>
          <a:p>
            <a:pPr marL="174634" indent="-174634" defTabSz="914446">
              <a:lnSpc>
                <a:spcPct val="150000"/>
              </a:lnSpc>
              <a:buFont typeface="Arial" panose="020B0604020202020204" pitchFamily="34" charset="0"/>
              <a:buChar char="•"/>
            </a:pPr>
            <a:r>
              <a:rPr lang="en-US" sz="1200" dirty="0">
                <a:solidFill>
                  <a:prstClr val="black"/>
                </a:solidFill>
              </a:rPr>
              <a:t>$125,265.55 after network discount</a:t>
            </a:r>
          </a:p>
        </p:txBody>
      </p:sp>
    </p:spTree>
    <p:extLst>
      <p:ext uri="{BB962C8B-B14F-4D97-AF65-F5344CB8AC3E}">
        <p14:creationId xmlns:p14="http://schemas.microsoft.com/office/powerpoint/2010/main" val="1414855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 y="0"/>
            <a:ext cx="4377447"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endParaRPr>
          </a:p>
        </p:txBody>
      </p:sp>
      <p:graphicFrame>
        <p:nvGraphicFramePr>
          <p:cNvPr id="2" name="Table 1"/>
          <p:cNvGraphicFramePr>
            <a:graphicFrameLocks noGrp="1"/>
          </p:cNvGraphicFramePr>
          <p:nvPr/>
        </p:nvGraphicFramePr>
        <p:xfrm>
          <a:off x="5717794" y="342143"/>
          <a:ext cx="4980562" cy="1963313"/>
        </p:xfrm>
        <a:graphic>
          <a:graphicData uri="http://schemas.openxmlformats.org/drawingml/2006/table">
            <a:tbl>
              <a:tblPr firstRow="1" bandRow="1">
                <a:tableStyleId>{2D5ABB26-0587-4C30-8999-92F81FD0307C}</a:tableStyleId>
              </a:tblPr>
              <a:tblGrid>
                <a:gridCol w="3225482">
                  <a:extLst>
                    <a:ext uri="{9D8B030D-6E8A-4147-A177-3AD203B41FA5}">
                      <a16:colId xmlns:a16="http://schemas.microsoft.com/office/drawing/2014/main" val="20000"/>
                    </a:ext>
                  </a:extLst>
                </a:gridCol>
                <a:gridCol w="1755080">
                  <a:extLst>
                    <a:ext uri="{9D8B030D-6E8A-4147-A177-3AD203B41FA5}">
                      <a16:colId xmlns:a16="http://schemas.microsoft.com/office/drawing/2014/main" val="20001"/>
                    </a:ext>
                  </a:extLst>
                </a:gridCol>
              </a:tblGrid>
              <a:tr h="523629">
                <a:tc>
                  <a:txBody>
                    <a:bodyPr/>
                    <a:lstStyle/>
                    <a:p>
                      <a:endParaRPr lang="en-US" sz="2700" dirty="0"/>
                    </a:p>
                  </a:txBody>
                  <a:tcPr/>
                </a:tc>
                <a:tc>
                  <a:txBody>
                    <a:bodyPr/>
                    <a:lstStyle/>
                    <a:p>
                      <a:endParaRPr lang="en-US" sz="2700" dirty="0"/>
                    </a:p>
                  </a:txBody>
                  <a:tcPr/>
                </a:tc>
                <a:extLst>
                  <a:ext uri="{0D108BD9-81ED-4DB2-BD59-A6C34878D82A}">
                    <a16:rowId xmlns:a16="http://schemas.microsoft.com/office/drawing/2014/main" val="10000"/>
                  </a:ext>
                </a:extLst>
              </a:tr>
              <a:tr h="428008">
                <a:tc>
                  <a:txBody>
                    <a:bodyPr/>
                    <a:lstStyle/>
                    <a:p>
                      <a:r>
                        <a:rPr lang="en-US" sz="1400" dirty="0"/>
                        <a:t>Initial Provider Charges</a:t>
                      </a:r>
                    </a:p>
                  </a:txBody>
                  <a:tcPr>
                    <a:noFill/>
                  </a:tcPr>
                </a:tc>
                <a:tc>
                  <a:txBody>
                    <a:bodyPr/>
                    <a:lstStyle/>
                    <a:p>
                      <a:pPr algn="r"/>
                      <a:r>
                        <a:rPr lang="en-US" sz="1400" dirty="0"/>
                        <a:t>$225,769.48</a:t>
                      </a:r>
                    </a:p>
                  </a:txBody>
                  <a:tcPr>
                    <a:noFill/>
                  </a:tcPr>
                </a:tc>
                <a:extLst>
                  <a:ext uri="{0D108BD9-81ED-4DB2-BD59-A6C34878D82A}">
                    <a16:rowId xmlns:a16="http://schemas.microsoft.com/office/drawing/2014/main" val="10001"/>
                  </a:ext>
                </a:extLst>
              </a:tr>
              <a:tr h="515566">
                <a:tc>
                  <a:txBody>
                    <a:bodyPr/>
                    <a:lstStyle/>
                    <a:p>
                      <a:r>
                        <a:rPr lang="en-US" sz="1400" dirty="0"/>
                        <a:t>Network</a:t>
                      </a:r>
                      <a:r>
                        <a:rPr lang="en-US" sz="1400" baseline="0" dirty="0"/>
                        <a:t> Discount</a:t>
                      </a:r>
                      <a:endParaRPr lang="en-US" sz="1400" dirty="0"/>
                    </a:p>
                  </a:txBody>
                  <a:tcPr>
                    <a:lnB w="19050" cap="flat" cmpd="sng" algn="ctr">
                      <a:solidFill>
                        <a:schemeClr val="tx1"/>
                      </a:solidFill>
                      <a:prstDash val="solid"/>
                      <a:round/>
                      <a:headEnd type="none" w="med" len="med"/>
                      <a:tailEnd type="none" w="med" len="med"/>
                    </a:lnB>
                    <a:noFill/>
                  </a:tcPr>
                </a:tc>
                <a:tc>
                  <a:txBody>
                    <a:bodyPr/>
                    <a:lstStyle/>
                    <a:p>
                      <a:pPr algn="r"/>
                      <a:r>
                        <a:rPr lang="en-US" sz="1400" dirty="0"/>
                        <a:t>- $74,503.93</a:t>
                      </a:r>
                    </a:p>
                  </a:txBody>
                  <a:tcP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96110">
                <a:tc>
                  <a:txBody>
                    <a:bodyPr/>
                    <a:lstStyle/>
                    <a:p>
                      <a:r>
                        <a:rPr lang="en-US" sz="1400" b="1" baseline="0" dirty="0"/>
                        <a:t>Actual Provider Charges</a:t>
                      </a:r>
                      <a:endParaRPr lang="en-US" sz="1400" b="1" dirty="0"/>
                    </a:p>
                  </a:txBody>
                  <a:tcPr anchor="ctr">
                    <a:lnT w="19050" cap="flat" cmpd="sng" algn="ctr">
                      <a:solidFill>
                        <a:schemeClr val="tx1"/>
                      </a:solidFill>
                      <a:prstDash val="solid"/>
                      <a:round/>
                      <a:headEnd type="none" w="med" len="med"/>
                      <a:tailEnd type="none" w="med" len="med"/>
                    </a:lnT>
                    <a:noFill/>
                  </a:tcPr>
                </a:tc>
                <a:tc>
                  <a:txBody>
                    <a:bodyPr/>
                    <a:lstStyle/>
                    <a:p>
                      <a:pPr algn="r"/>
                      <a:r>
                        <a:rPr lang="en-US" sz="1400" b="1" dirty="0"/>
                        <a:t>$125,265.55</a:t>
                      </a:r>
                    </a:p>
                  </a:txBody>
                  <a:tcPr anchor="ctr">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19059432"/>
              </p:ext>
            </p:extLst>
          </p:nvPr>
        </p:nvGraphicFramePr>
        <p:xfrm>
          <a:off x="604740" y="1061158"/>
          <a:ext cx="3200400" cy="2261774"/>
        </p:xfrm>
        <a:graphic>
          <a:graphicData uri="http://schemas.openxmlformats.org/drawingml/2006/table">
            <a:tbl>
              <a:tblPr firstRow="1" bandRow="1">
                <a:tableStyleId>{2D5ABB26-0587-4C30-8999-92F81FD0307C}</a:tableStyleId>
              </a:tblPr>
              <a:tblGrid>
                <a:gridCol w="2003423">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528907">
                <a:tc>
                  <a:txBody>
                    <a:bodyPr/>
                    <a:lstStyle/>
                    <a:p>
                      <a:r>
                        <a:rPr lang="en-US" sz="1100" dirty="0"/>
                        <a:t>HSP Gold ICU</a:t>
                      </a:r>
                      <a:r>
                        <a:rPr lang="en-US" sz="1100" baseline="0" dirty="0"/>
                        <a:t> Benefit</a:t>
                      </a:r>
                    </a:p>
                    <a:p>
                      <a:r>
                        <a:rPr lang="en-US" sz="1100" i="1" baseline="0" dirty="0"/>
                        <a:t>($4,500 per day X 5 days)</a:t>
                      </a:r>
                      <a:endParaRPr lang="en-US" sz="1100" i="1" dirty="0"/>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tc>
                  <a:txBody>
                    <a:bodyPr/>
                    <a:lstStyle/>
                    <a:p>
                      <a:pPr algn="r"/>
                      <a:r>
                        <a:rPr lang="en-US" sz="1100" dirty="0"/>
                        <a:t>$22,500</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0"/>
                  </a:ext>
                </a:extLst>
              </a:tr>
              <a:tr h="528907">
                <a:tc>
                  <a:txBody>
                    <a:bodyPr/>
                    <a:lstStyle/>
                    <a:p>
                      <a:r>
                        <a:rPr lang="en-US" sz="1100" dirty="0"/>
                        <a:t>HSP Gold HC Benefit</a:t>
                      </a:r>
                      <a:br>
                        <a:rPr lang="en-US" sz="1100" dirty="0"/>
                      </a:br>
                      <a:r>
                        <a:rPr lang="en-US" sz="1100" dirty="0"/>
                        <a:t>($3,000</a:t>
                      </a:r>
                      <a:r>
                        <a:rPr lang="en-US" sz="1100" baseline="0" dirty="0"/>
                        <a:t> per day X 9 days)</a:t>
                      </a:r>
                      <a:endParaRPr lang="en-US" sz="1100" i="1" dirty="0"/>
                    </a:p>
                  </a:txBody>
                  <a:tcPr anchor="ctr">
                    <a:lnL w="6350" cap="flat" cmpd="sng" algn="ctr">
                      <a:solidFill>
                        <a:schemeClr val="tx1"/>
                      </a:solidFill>
                      <a:prstDash val="solid"/>
                      <a:round/>
                      <a:headEnd type="none" w="med" len="med"/>
                      <a:tailEnd type="none" w="med" len="med"/>
                    </a:lnL>
                    <a:noFill/>
                  </a:tcPr>
                </a:tc>
                <a:tc>
                  <a:txBody>
                    <a:bodyPr/>
                    <a:lstStyle/>
                    <a:p>
                      <a:pPr algn="r"/>
                      <a:r>
                        <a:rPr lang="en-US" sz="1100" dirty="0"/>
                        <a:t> + $27,000</a:t>
                      </a:r>
                    </a:p>
                  </a:txBody>
                  <a:tcPr anchor="ctr">
                    <a:lnR w="63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609600">
                <a:tc>
                  <a:txBody>
                    <a:bodyPr/>
                    <a:lstStyle/>
                    <a:p>
                      <a:r>
                        <a:rPr lang="en-US" sz="1100" dirty="0"/>
                        <a:t>HSP Gold Admission Benefit</a:t>
                      </a:r>
                      <a:endParaRPr lang="en-US" sz="1100" i="1" dirty="0"/>
                    </a:p>
                  </a:txBody>
                  <a:tcPr anchor="ctr">
                    <a:lnL w="63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r"/>
                      <a:r>
                        <a:rPr lang="en-US" sz="1100" dirty="0"/>
                        <a:t>+</a:t>
                      </a:r>
                      <a:r>
                        <a:rPr lang="en-US" sz="1100" baseline="0" dirty="0"/>
                        <a:t> </a:t>
                      </a:r>
                      <a:r>
                        <a:rPr lang="en-US" sz="1100" dirty="0"/>
                        <a:t>$2,000</a:t>
                      </a:r>
                    </a:p>
                  </a:txBody>
                  <a:tcPr anchor="ctr">
                    <a:lnR w="63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28907">
                <a:tc>
                  <a:txBody>
                    <a:bodyPr/>
                    <a:lstStyle/>
                    <a:p>
                      <a:r>
                        <a:rPr lang="en-US" sz="1100" b="1" dirty="0"/>
                        <a:t>HSP</a:t>
                      </a:r>
                      <a:r>
                        <a:rPr lang="en-US" sz="1100" b="1" baseline="0" dirty="0"/>
                        <a:t> Gold Total </a:t>
                      </a:r>
                      <a:endParaRPr lang="en-US" sz="1100" b="1" dirty="0"/>
                    </a:p>
                    <a:p>
                      <a:r>
                        <a:rPr lang="en-US" sz="1100" b="1" dirty="0"/>
                        <a:t>Benefits</a:t>
                      </a:r>
                      <a:r>
                        <a:rPr lang="en-US" sz="1100" b="1" baseline="0" dirty="0"/>
                        <a:t> </a:t>
                      </a:r>
                      <a:r>
                        <a:rPr lang="en-US" sz="1100" b="1" dirty="0"/>
                        <a:t>Payable</a:t>
                      </a:r>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sz="1100" b="1" dirty="0"/>
                        <a:t>$51,500</a:t>
                      </a:r>
                    </a:p>
                    <a:p>
                      <a:pPr marL="171450" indent="-171450" algn="r">
                        <a:buFontTx/>
                        <a:buChar char="-"/>
                      </a:pPr>
                      <a:r>
                        <a:rPr lang="en-US" sz="1100" b="1" dirty="0"/>
                        <a:t>$5,000</a:t>
                      </a:r>
                    </a:p>
                    <a:p>
                      <a:pPr marL="171450" indent="-171450" algn="r">
                        <a:buFontTx/>
                        <a:buChar char="-"/>
                      </a:pPr>
                      <a:r>
                        <a:rPr lang="en-US" sz="1100" b="1" dirty="0"/>
                        <a:t>= $46,500</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nvGraphicFramePr>
        <p:xfrm>
          <a:off x="604740" y="3686732"/>
          <a:ext cx="3200401" cy="1010726"/>
        </p:xfrm>
        <a:graphic>
          <a:graphicData uri="http://schemas.openxmlformats.org/drawingml/2006/table">
            <a:tbl>
              <a:tblPr firstRow="1" bandRow="1">
                <a:tableStyleId>{2D5ABB26-0587-4C30-8999-92F81FD0307C}</a:tableStyleId>
              </a:tblPr>
              <a:tblGrid>
                <a:gridCol w="2003424">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381830">
                <a:tc>
                  <a:txBody>
                    <a:bodyPr/>
                    <a:lstStyle/>
                    <a:p>
                      <a:r>
                        <a:rPr lang="en-US" sz="1100" dirty="0"/>
                        <a:t>Critical Illness Rider</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100" dirty="0"/>
                        <a:t>$30,000.00</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28896">
                <a:tc>
                  <a:txBody>
                    <a:bodyPr/>
                    <a:lstStyle/>
                    <a:p>
                      <a:r>
                        <a:rPr lang="en-US" sz="1100" b="1" dirty="0"/>
                        <a:t>Critical Illness Rider</a:t>
                      </a:r>
                      <a:endParaRPr lang="en-US" sz="1100" b="1" baseline="0" dirty="0"/>
                    </a:p>
                    <a:p>
                      <a:r>
                        <a:rPr lang="en-US" sz="1100" b="1" baseline="0" dirty="0"/>
                        <a:t>Benefits Payable</a:t>
                      </a:r>
                      <a:endParaRPr lang="en-US" sz="1100" b="1" dirty="0"/>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sz="1100" b="1" dirty="0"/>
                        <a:t>$30,000.00</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730563109"/>
              </p:ext>
            </p:extLst>
          </p:nvPr>
        </p:nvGraphicFramePr>
        <p:xfrm>
          <a:off x="604740" y="5207403"/>
          <a:ext cx="3200400" cy="1477766"/>
        </p:xfrm>
        <a:graphic>
          <a:graphicData uri="http://schemas.openxmlformats.org/drawingml/2006/table">
            <a:tbl>
              <a:tblPr firstRow="1" bandRow="1">
                <a:tableStyleId>{2D5ABB26-0587-4C30-8999-92F81FD0307C}</a:tableStyleId>
              </a:tblPr>
              <a:tblGrid>
                <a:gridCol w="2003423">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436880">
                <a:tc>
                  <a:txBody>
                    <a:bodyPr/>
                    <a:lstStyle/>
                    <a:p>
                      <a:r>
                        <a:rPr lang="en-US" sz="1100" dirty="0"/>
                        <a:t>Specified Disease Charges</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noFill/>
                  </a:tcPr>
                </a:tc>
                <a:tc>
                  <a:txBody>
                    <a:bodyPr/>
                    <a:lstStyle/>
                    <a:p>
                      <a:pPr algn="r"/>
                      <a:r>
                        <a:rPr lang="en-US" sz="1100" dirty="0"/>
                        <a:t>$125,265.55</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0"/>
                  </a:ext>
                </a:extLst>
              </a:tr>
              <a:tr h="520443">
                <a:tc>
                  <a:txBody>
                    <a:bodyPr/>
                    <a:lstStyle/>
                    <a:p>
                      <a:r>
                        <a:rPr lang="en-US" sz="1100" baseline="0" dirty="0"/>
                        <a:t>Deductible to meet</a:t>
                      </a:r>
                      <a:endParaRPr lang="en-US" sz="1100" dirty="0"/>
                    </a:p>
                  </a:txBody>
                  <a:tcPr anchor="ctr">
                    <a:lnL w="63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r"/>
                      <a:r>
                        <a:rPr lang="en-US" sz="1100" dirty="0"/>
                        <a:t>- $75,000.00</a:t>
                      </a:r>
                    </a:p>
                  </a:txBody>
                  <a:tcPr anchor="ctr">
                    <a:lnR w="63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20443">
                <a:tc>
                  <a:txBody>
                    <a:bodyPr/>
                    <a:lstStyle/>
                    <a:p>
                      <a:r>
                        <a:rPr lang="en-US" sz="1100" b="1" dirty="0"/>
                        <a:t>Specified Disease</a:t>
                      </a:r>
                    </a:p>
                    <a:p>
                      <a:r>
                        <a:rPr lang="en-US" sz="1100" b="1" dirty="0"/>
                        <a:t>Benefits Payable</a:t>
                      </a:r>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sz="1100" b="1" dirty="0"/>
                        <a:t>$50,265.55</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565827274"/>
              </p:ext>
            </p:extLst>
          </p:nvPr>
        </p:nvGraphicFramePr>
        <p:xfrm>
          <a:off x="4830508" y="3061894"/>
          <a:ext cx="6930235" cy="2342738"/>
        </p:xfrm>
        <a:graphic>
          <a:graphicData uri="http://schemas.openxmlformats.org/drawingml/2006/table">
            <a:tbl>
              <a:tblPr firstRow="1" bandRow="1">
                <a:tableStyleId>{2D5ABB26-0587-4C30-8999-92F81FD0307C}</a:tableStyleId>
              </a:tblPr>
              <a:tblGrid>
                <a:gridCol w="1386047">
                  <a:extLst>
                    <a:ext uri="{9D8B030D-6E8A-4147-A177-3AD203B41FA5}">
                      <a16:colId xmlns:a16="http://schemas.microsoft.com/office/drawing/2014/main" val="20000"/>
                    </a:ext>
                  </a:extLst>
                </a:gridCol>
                <a:gridCol w="1386047">
                  <a:extLst>
                    <a:ext uri="{9D8B030D-6E8A-4147-A177-3AD203B41FA5}">
                      <a16:colId xmlns:a16="http://schemas.microsoft.com/office/drawing/2014/main" val="20001"/>
                    </a:ext>
                  </a:extLst>
                </a:gridCol>
                <a:gridCol w="1386047">
                  <a:extLst>
                    <a:ext uri="{9D8B030D-6E8A-4147-A177-3AD203B41FA5}">
                      <a16:colId xmlns:a16="http://schemas.microsoft.com/office/drawing/2014/main" val="20002"/>
                    </a:ext>
                  </a:extLst>
                </a:gridCol>
                <a:gridCol w="1386047">
                  <a:extLst>
                    <a:ext uri="{9D8B030D-6E8A-4147-A177-3AD203B41FA5}">
                      <a16:colId xmlns:a16="http://schemas.microsoft.com/office/drawing/2014/main" val="20003"/>
                    </a:ext>
                  </a:extLst>
                </a:gridCol>
                <a:gridCol w="1386047">
                  <a:extLst>
                    <a:ext uri="{9D8B030D-6E8A-4147-A177-3AD203B41FA5}">
                      <a16:colId xmlns:a16="http://schemas.microsoft.com/office/drawing/2014/main" val="20004"/>
                    </a:ext>
                  </a:extLst>
                </a:gridCol>
              </a:tblGrid>
              <a:tr h="822960">
                <a:tc>
                  <a:txBody>
                    <a:bodyPr/>
                    <a:lstStyle/>
                    <a:p>
                      <a:pPr algn="ctr"/>
                      <a:r>
                        <a:rPr lang="en-US" sz="1600" b="1" dirty="0">
                          <a:solidFill>
                            <a:schemeClr val="bg1"/>
                          </a:solidFill>
                          <a:latin typeface="Garamond" panose="02020404030301010803" pitchFamily="18" charset="0"/>
                        </a:rPr>
                        <a:t>HSP Gold</a:t>
                      </a:r>
                    </a:p>
                    <a:p>
                      <a:pPr algn="ctr"/>
                      <a:r>
                        <a:rPr lang="en-US" sz="1600" b="1" dirty="0">
                          <a:solidFill>
                            <a:schemeClr val="bg1"/>
                          </a:solidFill>
                          <a:latin typeface="Garamond" panose="02020404030301010803" pitchFamily="18" charset="0"/>
                        </a:rPr>
                        <a:t>Benefits Paid</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Critical Illness Benefits Paid</a:t>
                      </a: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Specified Disease Benefits Paid</a:t>
                      </a: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Total</a:t>
                      </a:r>
                      <a:endParaRPr lang="en-US" sz="1600" b="1" baseline="0" dirty="0">
                        <a:solidFill>
                          <a:schemeClr val="bg1"/>
                        </a:solidFill>
                        <a:latin typeface="Garamond" panose="02020404030301010803" pitchFamily="18" charset="0"/>
                      </a:endParaRPr>
                    </a:p>
                    <a:p>
                      <a:pPr algn="ctr"/>
                      <a:r>
                        <a:rPr lang="en-US" sz="1600" b="1" baseline="0" dirty="0">
                          <a:solidFill>
                            <a:schemeClr val="bg1"/>
                          </a:solidFill>
                          <a:latin typeface="Garamond" panose="02020404030301010803" pitchFamily="18" charset="0"/>
                        </a:rPr>
                        <a:t>Benefits Paid</a:t>
                      </a:r>
                      <a:endParaRPr lang="en-US" sz="1600" b="1" dirty="0">
                        <a:solidFill>
                          <a:schemeClr val="bg1"/>
                        </a:solidFill>
                        <a:latin typeface="Garamond" panose="02020404030301010803" pitchFamily="18" charset="0"/>
                      </a:endParaRP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Outcome</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00"/>
                  </a:ext>
                </a:extLst>
              </a:tr>
              <a:tr h="752526">
                <a:tc>
                  <a:txBody>
                    <a:bodyPr/>
                    <a:lstStyle/>
                    <a:p>
                      <a:pPr algn="ctr"/>
                      <a:r>
                        <a:rPr lang="en-US" sz="1400" dirty="0"/>
                        <a:t>$46,500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dirty="0"/>
                        <a:t>$30,000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dirty="0"/>
                        <a:t>$50,265.55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b="1" dirty="0"/>
                        <a:t>$126,765.55 </a:t>
                      </a:r>
                    </a:p>
                    <a:p>
                      <a:pPr algn="ctr"/>
                      <a:r>
                        <a:rPr lang="en-US" sz="1100" b="1" dirty="0">
                          <a:solidFill>
                            <a:schemeClr val="bg2">
                              <a:lumMod val="75000"/>
                            </a:schemeClr>
                          </a:solidFill>
                        </a:rPr>
                        <a:t>-$125,265.55 Bill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rPr>
                        <a:t>$1,500</a:t>
                      </a:r>
                    </a:p>
                    <a:p>
                      <a:pPr algn="ctr"/>
                      <a:r>
                        <a:rPr lang="en-US" sz="1100" b="0" dirty="0">
                          <a:solidFill>
                            <a:schemeClr val="tx1"/>
                          </a:solidFill>
                        </a:rPr>
                        <a:t>Excess Benefits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767252">
                <a:tc>
                  <a:txBody>
                    <a:bodyPr/>
                    <a:lstStyle/>
                    <a:p>
                      <a:pPr algn="ctr"/>
                      <a:r>
                        <a:rPr lang="en-US" sz="1400" dirty="0"/>
                        <a:t>$46,500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dirty="0"/>
                        <a:t>None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dirty="0"/>
                        <a:t>$50,265.55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b="1" dirty="0"/>
                        <a:t>$96,765.55</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200" b="1" dirty="0">
                          <a:solidFill>
                            <a:schemeClr val="bg2">
                              <a:lumMod val="75000"/>
                            </a:schemeClr>
                          </a:solidFill>
                        </a:rPr>
                        <a:t>-$125,265.55 Bill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rPr>
                        <a:t>$28,500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Out-of-Pocket</a:t>
                      </a:r>
                      <a:r>
                        <a:rPr lang="en-US" sz="1100" b="0" baseline="0" dirty="0">
                          <a:solidFill>
                            <a:schemeClr val="tx1"/>
                          </a:solidFill>
                        </a:rPr>
                        <a:t> / Balance Bill</a:t>
                      </a:r>
                      <a:endParaRPr lang="en-US" sz="11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10002"/>
                  </a:ext>
                </a:extLst>
              </a:tr>
            </a:tbl>
          </a:graphicData>
        </a:graphic>
      </p:graphicFrame>
      <p:sp>
        <p:nvSpPr>
          <p:cNvPr id="34" name="TextBox 33"/>
          <p:cNvSpPr txBox="1"/>
          <p:nvPr/>
        </p:nvSpPr>
        <p:spPr>
          <a:xfrm>
            <a:off x="462786" y="263712"/>
            <a:ext cx="3924389" cy="646331"/>
          </a:xfrm>
          <a:prstGeom prst="rect">
            <a:avLst/>
          </a:prstGeom>
          <a:noFill/>
        </p:spPr>
        <p:txBody>
          <a:bodyPr wrap="square" rtlCol="0">
            <a:spAutoFit/>
          </a:bodyPr>
          <a:lstStyle/>
          <a:p>
            <a:pPr defTabSz="914446"/>
            <a:r>
              <a:rPr lang="en-US" b="1" dirty="0">
                <a:solidFill>
                  <a:prstClr val="black"/>
                </a:solidFill>
                <a:latin typeface="Garamond" panose="02020404030301010803" pitchFamily="18" charset="0"/>
              </a:rPr>
              <a:t>Benefits Payable</a:t>
            </a:r>
          </a:p>
          <a:p>
            <a:pPr defTabSz="914446"/>
            <a:r>
              <a:rPr lang="en-US" b="1" i="1" dirty="0">
                <a:solidFill>
                  <a:prstClr val="black"/>
                </a:solidFill>
                <a:latin typeface="Garamond" panose="02020404030301010803" pitchFamily="18" charset="0"/>
              </a:rPr>
              <a:t>Example One</a:t>
            </a:r>
          </a:p>
        </p:txBody>
      </p:sp>
    </p:spTree>
    <p:extLst>
      <p:ext uri="{BB962C8B-B14F-4D97-AF65-F5344CB8AC3E}">
        <p14:creationId xmlns:p14="http://schemas.microsoft.com/office/powerpoint/2010/main" val="54378407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38" y="0"/>
            <a:ext cx="11682724" cy="6858000"/>
          </a:xfrm>
          <a:prstGeom prst="rect">
            <a:avLst/>
          </a:prstGeom>
        </p:spPr>
      </p:pic>
    </p:spTree>
    <p:extLst>
      <p:ext uri="{BB962C8B-B14F-4D97-AF65-F5344CB8AC3E}">
        <p14:creationId xmlns:p14="http://schemas.microsoft.com/office/powerpoint/2010/main" val="396566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4858" t="7813" r="24666" b="7813"/>
          <a:stretch/>
        </p:blipFill>
        <p:spPr>
          <a:xfrm>
            <a:off x="5301343" y="0"/>
            <a:ext cx="6890657" cy="7678982"/>
          </a:xfrm>
        </p:spPr>
      </p:pic>
      <p:sp>
        <p:nvSpPr>
          <p:cNvPr id="3" name="TextBox 2"/>
          <p:cNvSpPr txBox="1"/>
          <p:nvPr/>
        </p:nvSpPr>
        <p:spPr>
          <a:xfrm>
            <a:off x="275135" y="1849210"/>
            <a:ext cx="4306006" cy="1877437"/>
          </a:xfrm>
          <a:prstGeom prst="rect">
            <a:avLst/>
          </a:prstGeom>
          <a:noFill/>
        </p:spPr>
        <p:txBody>
          <a:bodyPr wrap="square" lIns="91440" tIns="45720" rIns="91440" bIns="45720" rtlCol="0" anchor="t">
            <a:spAutoFit/>
          </a:bodyPr>
          <a:lstStyle/>
          <a:p>
            <a:r>
              <a:rPr lang="en-US" b="1" dirty="0">
                <a:solidFill>
                  <a:prstClr val="black"/>
                </a:solidFill>
                <a:latin typeface="Garamond" panose="02020404030301010803" pitchFamily="18" charset="0"/>
              </a:rPr>
              <a:t>Why 24-Hour Accident?</a:t>
            </a:r>
          </a:p>
          <a:p>
            <a:pPr marL="342900" indent="-342900">
              <a:buFont typeface="Wingdings"/>
              <a:buChar char="ü"/>
            </a:pPr>
            <a:r>
              <a:rPr lang="en-US" sz="1400" dirty="0">
                <a:solidFill>
                  <a:prstClr val="black"/>
                </a:solidFill>
                <a:latin typeface="Atlanta"/>
              </a:rPr>
              <a:t>World-wide protection</a:t>
            </a:r>
          </a:p>
          <a:p>
            <a:pPr marL="342900" indent="-342900">
              <a:buFont typeface="Wingdings"/>
              <a:buChar char="ü"/>
            </a:pPr>
            <a:r>
              <a:rPr lang="en-US" sz="1400" dirty="0">
                <a:solidFill>
                  <a:prstClr val="black"/>
                </a:solidFill>
                <a:latin typeface="Atlanta"/>
              </a:rPr>
              <a:t>Core component to client’s bundle</a:t>
            </a:r>
          </a:p>
          <a:p>
            <a:pPr marL="342900" indent="-342900">
              <a:buFont typeface="Wingdings"/>
              <a:buChar char="ü"/>
            </a:pPr>
            <a:r>
              <a:rPr lang="en-US" sz="1400" dirty="0">
                <a:solidFill>
                  <a:prstClr val="black"/>
                </a:solidFill>
                <a:latin typeface="Atlanta"/>
              </a:rPr>
              <a:t>Pays actual charges for covered medical treatment up to amount shown per unit</a:t>
            </a:r>
            <a:r>
              <a:rPr lang="en-US" sz="1400" baseline="30000" dirty="0">
                <a:solidFill>
                  <a:prstClr val="black"/>
                </a:solidFill>
                <a:latin typeface="Atlanta"/>
              </a:rPr>
              <a:t>1</a:t>
            </a:r>
          </a:p>
          <a:p>
            <a:pPr marL="342900" indent="-342900">
              <a:buFont typeface="Wingdings"/>
              <a:buChar char="ü"/>
            </a:pPr>
            <a:r>
              <a:rPr lang="en-US" sz="1400" dirty="0">
                <a:solidFill>
                  <a:prstClr val="black"/>
                </a:solidFill>
                <a:latin typeface="Atlanta"/>
                <a:cs typeface="Calibri"/>
              </a:rPr>
              <a:t>Pays in addition to HCS</a:t>
            </a:r>
          </a:p>
          <a:p>
            <a:pPr marL="342900" indent="-342900">
              <a:buFont typeface="Wingdings"/>
              <a:buChar char="ü"/>
            </a:pPr>
            <a:r>
              <a:rPr lang="en-US" sz="1400" dirty="0">
                <a:solidFill>
                  <a:prstClr val="black"/>
                </a:solidFill>
                <a:latin typeface="Atlanta"/>
                <a:cs typeface="Calibri"/>
              </a:rPr>
              <a:t>Helps plug the ER and ambulance holes in HCS</a:t>
            </a:r>
            <a:endParaRPr lang="en-US" sz="1400" dirty="0">
              <a:solidFill>
                <a:prstClr val="black"/>
              </a:solidFill>
              <a:cs typeface="Calibri"/>
            </a:endParaRPr>
          </a:p>
        </p:txBody>
      </p:sp>
      <p:sp>
        <p:nvSpPr>
          <p:cNvPr id="11" name="TextBox 10">
            <a:extLst>
              <a:ext uri="{FF2B5EF4-FFF2-40B4-BE49-F238E27FC236}">
                <a16:creationId xmlns:a16="http://schemas.microsoft.com/office/drawing/2014/main" id="{1059437E-90DB-4509-9902-3AC05439848C}"/>
              </a:ext>
            </a:extLst>
          </p:cNvPr>
          <p:cNvSpPr txBox="1"/>
          <p:nvPr/>
        </p:nvSpPr>
        <p:spPr>
          <a:xfrm>
            <a:off x="0" y="6642847"/>
            <a:ext cx="9332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prstClr val="black"/>
                </a:solidFill>
                <a:latin typeface="Atlanta"/>
              </a:rPr>
              <a:t>Copyright © 2021 by Philadelphia American Life Insurance Company. All rights reserved.</a:t>
            </a:r>
            <a:endParaRPr lang="en-US" sz="800" dirty="0">
              <a:solidFill>
                <a:prstClr val="black"/>
              </a:solidFill>
              <a:cs typeface="Calibri"/>
            </a:endParaRPr>
          </a:p>
        </p:txBody>
      </p:sp>
      <p:sp>
        <p:nvSpPr>
          <p:cNvPr id="8" name="Rectangle 7"/>
          <p:cNvSpPr/>
          <p:nvPr/>
        </p:nvSpPr>
        <p:spPr>
          <a:xfrm>
            <a:off x="0" y="-16796"/>
            <a:ext cx="12192000" cy="1433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txBox="1">
            <a:spLocks/>
          </p:cNvSpPr>
          <p:nvPr/>
        </p:nvSpPr>
        <p:spPr>
          <a:xfrm>
            <a:off x="225169" y="372061"/>
            <a:ext cx="8711944" cy="854251"/>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24-Hour Enhanced Accident Expense</a:t>
            </a:r>
          </a:p>
          <a:p>
            <a:r>
              <a:rPr lang="en-US" sz="3300" i="1" dirty="0">
                <a:solidFill>
                  <a:prstClr val="white"/>
                </a:solidFill>
                <a:latin typeface="Orpheus Pro" panose="02000000000000000000" pitchFamily="50" charset="0"/>
              </a:rPr>
              <a:t>Accident Enhancement</a:t>
            </a:r>
          </a:p>
        </p:txBody>
      </p:sp>
      <p:sp>
        <p:nvSpPr>
          <p:cNvPr id="13" name="TextBox 12"/>
          <p:cNvSpPr txBox="1"/>
          <p:nvPr/>
        </p:nvSpPr>
        <p:spPr>
          <a:xfrm>
            <a:off x="275135" y="3962418"/>
            <a:ext cx="4306006" cy="1661993"/>
          </a:xfrm>
          <a:prstGeom prst="rect">
            <a:avLst/>
          </a:prstGeom>
          <a:noFill/>
        </p:spPr>
        <p:txBody>
          <a:bodyPr wrap="square" lIns="91440" tIns="45720" rIns="91440" bIns="45720" rtlCol="0" anchor="t">
            <a:spAutoFit/>
          </a:bodyPr>
          <a:lstStyle/>
          <a:p>
            <a:r>
              <a:rPr lang="en-US" b="1" dirty="0">
                <a:solidFill>
                  <a:prstClr val="black"/>
                </a:solidFill>
                <a:latin typeface="Garamond" panose="02020404030301010803" pitchFamily="18" charset="0"/>
              </a:rPr>
              <a:t>Coverage</a:t>
            </a:r>
            <a:r>
              <a:rPr lang="en-US" b="1" baseline="30000" dirty="0">
                <a:solidFill>
                  <a:prstClr val="black"/>
                </a:solidFill>
                <a:latin typeface="Garamond" panose="02020404030301010803" pitchFamily="18" charset="0"/>
              </a:rPr>
              <a:t>2</a:t>
            </a:r>
          </a:p>
          <a:p>
            <a:pPr marL="342900" indent="-342900">
              <a:buFont typeface="Wingdings"/>
              <a:buChar char="ü"/>
            </a:pPr>
            <a:r>
              <a:rPr lang="en-US" sz="1400" dirty="0">
                <a:solidFill>
                  <a:prstClr val="black"/>
                </a:solidFill>
                <a:latin typeface="Atlanta"/>
              </a:rPr>
              <a:t>Up to $10,000 for ambulance transportation</a:t>
            </a:r>
          </a:p>
          <a:p>
            <a:pPr marL="342900" indent="-342900">
              <a:buFont typeface="Wingdings"/>
              <a:buChar char="ü"/>
            </a:pPr>
            <a:r>
              <a:rPr lang="en-US" sz="1400" dirty="0">
                <a:solidFill>
                  <a:prstClr val="black"/>
                </a:solidFill>
                <a:latin typeface="Atlanta"/>
              </a:rPr>
              <a:t>Up to $100,000 accidental death benefit</a:t>
            </a:r>
          </a:p>
          <a:p>
            <a:pPr marL="342900" indent="-342900">
              <a:buFont typeface="Wingdings"/>
              <a:buChar char="ü"/>
            </a:pPr>
            <a:r>
              <a:rPr lang="en-US" sz="1400" dirty="0">
                <a:solidFill>
                  <a:prstClr val="black"/>
                </a:solidFill>
                <a:latin typeface="Atlanta"/>
                <a:cs typeface="Calibri"/>
              </a:rPr>
              <a:t>$50 deductible applies for expenses incurred in an emergency room only</a:t>
            </a:r>
          </a:p>
          <a:p>
            <a:pPr marL="342900" indent="-342900">
              <a:buFont typeface="Wingdings"/>
              <a:buChar char="ü"/>
            </a:pPr>
            <a:r>
              <a:rPr lang="en-US" sz="1400" dirty="0">
                <a:solidFill>
                  <a:prstClr val="black"/>
                </a:solidFill>
                <a:latin typeface="Atlanta"/>
                <a:cs typeface="Calibri"/>
              </a:rPr>
              <a:t>Expenses must be incurred within 45 days of the accident causing injury</a:t>
            </a:r>
            <a:endParaRPr lang="en-US" sz="1400" dirty="0">
              <a:solidFill>
                <a:prstClr val="black"/>
              </a:solidFill>
              <a:cs typeface="Calibri"/>
            </a:endParaRPr>
          </a:p>
        </p:txBody>
      </p:sp>
      <p:sp>
        <p:nvSpPr>
          <p:cNvPr id="14" name="TextBox 13"/>
          <p:cNvSpPr txBox="1"/>
          <p:nvPr/>
        </p:nvSpPr>
        <p:spPr>
          <a:xfrm>
            <a:off x="225169" y="6242737"/>
            <a:ext cx="8490857" cy="400110"/>
          </a:xfrm>
          <a:prstGeom prst="rect">
            <a:avLst/>
          </a:prstGeom>
          <a:noFill/>
        </p:spPr>
        <p:txBody>
          <a:bodyPr wrap="square" rtlCol="0">
            <a:spAutoFit/>
          </a:bodyPr>
          <a:lstStyle/>
          <a:p>
            <a:r>
              <a:rPr lang="en-US" sz="1000" baseline="30000" dirty="0">
                <a:solidFill>
                  <a:prstClr val="black"/>
                </a:solidFill>
              </a:rPr>
              <a:t>1</a:t>
            </a:r>
            <a:r>
              <a:rPr lang="en-US" sz="1000" dirty="0">
                <a:solidFill>
                  <a:prstClr val="black"/>
                </a:solidFill>
              </a:rPr>
              <a:t>Except in states where the indemnity version is approved</a:t>
            </a:r>
            <a:endParaRPr lang="en-US" sz="1000" baseline="30000" dirty="0">
              <a:solidFill>
                <a:prstClr val="black"/>
              </a:solidFill>
            </a:endParaRPr>
          </a:p>
          <a:p>
            <a:r>
              <a:rPr lang="en-US" sz="1000" baseline="30000" dirty="0">
                <a:solidFill>
                  <a:prstClr val="black"/>
                </a:solidFill>
              </a:rPr>
              <a:t>2</a:t>
            </a:r>
            <a:r>
              <a:rPr lang="en-US" sz="1000" dirty="0">
                <a:solidFill>
                  <a:prstClr val="black"/>
                </a:solidFill>
              </a:rPr>
              <a:t>Refer to underwriting guide for more details</a:t>
            </a:r>
          </a:p>
        </p:txBody>
      </p:sp>
    </p:spTree>
    <p:extLst>
      <p:ext uri="{BB962C8B-B14F-4D97-AF65-F5344CB8AC3E}">
        <p14:creationId xmlns:p14="http://schemas.microsoft.com/office/powerpoint/2010/main" val="38523862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92339"/>
            <a:ext cx="5743927" cy="3474659"/>
          </a:xfrm>
          <a:prstGeom prst="rect">
            <a:avLst/>
          </a:prstGeom>
        </p:spPr>
      </p:pic>
      <p:sp>
        <p:nvSpPr>
          <p:cNvPr id="6" name="Rectangle 5"/>
          <p:cNvSpPr/>
          <p:nvPr/>
        </p:nvSpPr>
        <p:spPr>
          <a:xfrm>
            <a:off x="343128" y="1075859"/>
            <a:ext cx="5752872" cy="4389759"/>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Content Placeholder 2">
            <a:extLst>
              <a:ext uri="{FF2B5EF4-FFF2-40B4-BE49-F238E27FC236}">
                <a16:creationId xmlns:a16="http://schemas.microsoft.com/office/drawing/2014/main" id="{99867732-10FC-45BA-8C13-9FAF12FA32A2}"/>
              </a:ext>
            </a:extLst>
          </p:cNvPr>
          <p:cNvSpPr txBox="1">
            <a:spLocks/>
          </p:cNvSpPr>
          <p:nvPr/>
        </p:nvSpPr>
        <p:spPr>
          <a:xfrm>
            <a:off x="343128" y="2717256"/>
            <a:ext cx="5380352" cy="323204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prstClr val="black"/>
                </a:solidFill>
                <a:latin typeface="Atlanta"/>
              </a:rPr>
              <a:t>This rider is for the policy owner only</a:t>
            </a:r>
          </a:p>
          <a:p>
            <a:r>
              <a:rPr lang="en-US" sz="1400" dirty="0">
                <a:solidFill>
                  <a:prstClr val="black"/>
                </a:solidFill>
                <a:latin typeface="Atlanta"/>
              </a:rPr>
              <a:t>Must be fully disabled due to an accident</a:t>
            </a:r>
            <a:endParaRPr lang="en-US" sz="1400" dirty="0">
              <a:solidFill>
                <a:prstClr val="black"/>
              </a:solidFill>
              <a:latin typeface="Atlanta" panose="020B0502020202020204" pitchFamily="34" charset="0"/>
            </a:endParaRPr>
          </a:p>
          <a:p>
            <a:r>
              <a:rPr lang="en-US" sz="1400" dirty="0">
                <a:solidFill>
                  <a:prstClr val="black"/>
                </a:solidFill>
                <a:latin typeface="Atlanta"/>
              </a:rPr>
              <a:t>Options for 12 months or 24 months of benefits</a:t>
            </a:r>
          </a:p>
          <a:p>
            <a:r>
              <a:rPr lang="en-US" sz="1400" dirty="0">
                <a:solidFill>
                  <a:prstClr val="black"/>
                </a:solidFill>
                <a:latin typeface="Atlanta"/>
              </a:rPr>
              <a:t>Options for up to $1,000 or $2,000/month of benefits</a:t>
            </a:r>
          </a:p>
          <a:p>
            <a:r>
              <a:rPr lang="en-US" sz="1400" dirty="0">
                <a:solidFill>
                  <a:prstClr val="black"/>
                </a:solidFill>
                <a:latin typeface="Atlanta"/>
              </a:rPr>
              <a:t>Cannot be more than 60% of income</a:t>
            </a:r>
          </a:p>
          <a:p>
            <a:r>
              <a:rPr lang="en-US" sz="1400" dirty="0">
                <a:solidFill>
                  <a:prstClr val="black"/>
                </a:solidFill>
                <a:latin typeface="Atlanta"/>
              </a:rPr>
              <a:t>31 day elimination period, then 30 days before first check</a:t>
            </a:r>
          </a:p>
        </p:txBody>
      </p:sp>
      <p:sp>
        <p:nvSpPr>
          <p:cNvPr id="11" name="TextBox 10">
            <a:extLst>
              <a:ext uri="{FF2B5EF4-FFF2-40B4-BE49-F238E27FC236}">
                <a16:creationId xmlns:a16="http://schemas.microsoft.com/office/drawing/2014/main" id="{1059437E-90DB-4509-9902-3AC05439848C}"/>
              </a:ext>
            </a:extLst>
          </p:cNvPr>
          <p:cNvSpPr txBox="1"/>
          <p:nvPr/>
        </p:nvSpPr>
        <p:spPr>
          <a:xfrm>
            <a:off x="0" y="6642847"/>
            <a:ext cx="9332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prstClr val="black"/>
                </a:solidFill>
                <a:latin typeface="Atlanta"/>
              </a:rPr>
              <a:t>Copyright © 2021 by Philadelphia American Life Insurance Company. All rights reserved.</a:t>
            </a:r>
            <a:endParaRPr lang="en-US" sz="800" dirty="0">
              <a:solidFill>
                <a:prstClr val="black"/>
              </a:solidFill>
              <a:cs typeface="Calibri"/>
            </a:endParaRPr>
          </a:p>
        </p:txBody>
      </p:sp>
      <p:sp>
        <p:nvSpPr>
          <p:cNvPr id="12" name="Rectangle 11"/>
          <p:cNvSpPr/>
          <p:nvPr/>
        </p:nvSpPr>
        <p:spPr>
          <a:xfrm>
            <a:off x="0" y="-16796"/>
            <a:ext cx="12192000" cy="1433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
          <p:cNvSpPr txBox="1">
            <a:spLocks/>
          </p:cNvSpPr>
          <p:nvPr/>
        </p:nvSpPr>
        <p:spPr>
          <a:xfrm>
            <a:off x="225169" y="372061"/>
            <a:ext cx="8711944" cy="854251"/>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Accident Disability Income Rider</a:t>
            </a:r>
          </a:p>
          <a:p>
            <a:r>
              <a:rPr lang="en-US" sz="3300" i="1" dirty="0">
                <a:solidFill>
                  <a:prstClr val="white"/>
                </a:solidFill>
                <a:latin typeface="Orpheus Pro" panose="02000000000000000000" pitchFamily="50" charset="0"/>
              </a:rPr>
              <a:t>24-Hour Accident Available Rider</a:t>
            </a:r>
          </a:p>
        </p:txBody>
      </p:sp>
    </p:spTree>
    <p:extLst>
      <p:ext uri="{BB962C8B-B14F-4D97-AF65-F5344CB8AC3E}">
        <p14:creationId xmlns:p14="http://schemas.microsoft.com/office/powerpoint/2010/main" val="3100429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6796"/>
            <a:ext cx="12192000" cy="1433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itle 1"/>
          <p:cNvSpPr txBox="1">
            <a:spLocks/>
          </p:cNvSpPr>
          <p:nvPr/>
        </p:nvSpPr>
        <p:spPr>
          <a:xfrm>
            <a:off x="225169" y="372061"/>
            <a:ext cx="8711944" cy="854251"/>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24-Hour Enhanced Accident Expense</a:t>
            </a:r>
          </a:p>
          <a:p>
            <a:r>
              <a:rPr lang="en-US" sz="3300" i="1" dirty="0">
                <a:solidFill>
                  <a:prstClr val="white"/>
                </a:solidFill>
                <a:latin typeface="Orpheus Pro" panose="02000000000000000000" pitchFamily="50" charset="0"/>
              </a:rPr>
              <a:t>Accident Enhancement</a:t>
            </a:r>
          </a:p>
        </p:txBody>
      </p:sp>
      <p:sp>
        <p:nvSpPr>
          <p:cNvPr id="3" name="Title 1">
            <a:extLst>
              <a:ext uri="{FF2B5EF4-FFF2-40B4-BE49-F238E27FC236}">
                <a16:creationId xmlns:a16="http://schemas.microsoft.com/office/drawing/2014/main" id="{A2EA9C37-56A7-48CF-9A47-9A85AE0C8387}"/>
              </a:ext>
            </a:extLst>
          </p:cNvPr>
          <p:cNvSpPr txBox="1">
            <a:spLocks/>
          </p:cNvSpPr>
          <p:nvPr/>
        </p:nvSpPr>
        <p:spPr>
          <a:xfrm>
            <a:off x="1256264" y="1992417"/>
            <a:ext cx="9603272" cy="96075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70C0"/>
                </a:solidFill>
                <a:latin typeface="Garamond" panose="02020404030301010803" pitchFamily="18" charset="0"/>
              </a:rPr>
              <a:t>Uninsurable Occupations</a:t>
            </a:r>
          </a:p>
        </p:txBody>
      </p:sp>
      <p:graphicFrame>
        <p:nvGraphicFramePr>
          <p:cNvPr id="4" name="Content Placeholder 2">
            <a:extLst>
              <a:ext uri="{FF2B5EF4-FFF2-40B4-BE49-F238E27FC236}">
                <a16:creationId xmlns:a16="http://schemas.microsoft.com/office/drawing/2014/main" id="{230BACF0-F710-41FD-A6DE-699DA33B331F}"/>
              </a:ext>
            </a:extLst>
          </p:cNvPr>
          <p:cNvGraphicFramePr>
            <a:graphicFrameLocks/>
          </p:cNvGraphicFramePr>
          <p:nvPr/>
        </p:nvGraphicFramePr>
        <p:xfrm>
          <a:off x="1319093" y="2617281"/>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059437E-90DB-4509-9902-3AC05439848C}"/>
              </a:ext>
            </a:extLst>
          </p:cNvPr>
          <p:cNvSpPr txBox="1"/>
          <p:nvPr/>
        </p:nvSpPr>
        <p:spPr>
          <a:xfrm>
            <a:off x="0" y="6642847"/>
            <a:ext cx="9332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prstClr val="black"/>
                </a:solidFill>
                <a:latin typeface="Atlanta"/>
              </a:rPr>
              <a:t>Copyright © 2021 by Philadelphia American Life Insurance Company. All rights reserved.</a:t>
            </a:r>
            <a:endParaRPr lang="en-US" sz="800" dirty="0">
              <a:solidFill>
                <a:prstClr val="black"/>
              </a:solidFill>
              <a:cs typeface="Calibri"/>
            </a:endParaRPr>
          </a:p>
        </p:txBody>
      </p:sp>
    </p:spTree>
    <p:extLst>
      <p:ext uri="{BB962C8B-B14F-4D97-AF65-F5344CB8AC3E}">
        <p14:creationId xmlns:p14="http://schemas.microsoft.com/office/powerpoint/2010/main" val="282148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D1"/>
        </a:solidFill>
        <a:effectLst/>
      </p:bgPr>
    </p:bg>
    <p:spTree>
      <p:nvGrpSpPr>
        <p:cNvPr id="1" name=""/>
        <p:cNvGrpSpPr/>
        <p:nvPr/>
      </p:nvGrpSpPr>
      <p:grpSpPr>
        <a:xfrm>
          <a:off x="0" y="0"/>
          <a:ext cx="0" cy="0"/>
          <a:chOff x="0" y="0"/>
          <a:chExt cx="0" cy="0"/>
        </a:xfrm>
      </p:grpSpPr>
      <p:sp>
        <p:nvSpPr>
          <p:cNvPr id="5" name="Rectangle 4"/>
          <p:cNvSpPr/>
          <p:nvPr/>
        </p:nvSpPr>
        <p:spPr>
          <a:xfrm>
            <a:off x="6066200" y="-85344"/>
            <a:ext cx="6125800" cy="7229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rot="2176531">
            <a:off x="3232864" y="-776908"/>
            <a:ext cx="7479172" cy="9516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6098518" y="1150554"/>
            <a:ext cx="2850099" cy="4727067"/>
          </a:xfrm>
          <a:prstGeom prst="round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6214194" y="3054325"/>
            <a:ext cx="2643232" cy="1077218"/>
          </a:xfrm>
          <a:prstGeom prst="rect">
            <a:avLst/>
          </a:prstGeom>
          <a:noFill/>
        </p:spPr>
        <p:txBody>
          <a:bodyPr wrap="square" rtlCol="0">
            <a:spAutoFit/>
          </a:bodyPr>
          <a:lstStyle/>
          <a:p>
            <a:pPr algn="ctr"/>
            <a:r>
              <a:rPr lang="en-US" sz="3200" b="1" dirty="0">
                <a:solidFill>
                  <a:srgbClr val="0080D1"/>
                </a:solidFill>
                <a:latin typeface="Garamond" panose="02020404030301010803" pitchFamily="18" charset="0"/>
              </a:rPr>
              <a:t>Annuity Market</a:t>
            </a:r>
          </a:p>
        </p:txBody>
      </p:sp>
      <p:sp>
        <p:nvSpPr>
          <p:cNvPr id="2" name="Title 1"/>
          <p:cNvSpPr>
            <a:spLocks noGrp="1"/>
          </p:cNvSpPr>
          <p:nvPr>
            <p:ph type="title"/>
          </p:nvPr>
        </p:nvSpPr>
        <p:spPr>
          <a:xfrm>
            <a:off x="124501" y="2133503"/>
            <a:ext cx="4070936" cy="2527517"/>
          </a:xfrm>
        </p:spPr>
        <p:txBody>
          <a:bodyPr>
            <a:noAutofit/>
          </a:bodyPr>
          <a:lstStyle/>
          <a:p>
            <a:r>
              <a:rPr lang="en-US" b="1" dirty="0">
                <a:solidFill>
                  <a:schemeClr val="bg1"/>
                </a:solidFill>
                <a:latin typeface="Garamond" panose="02020404030301010803" pitchFamily="18" charset="0"/>
              </a:rPr>
              <a:t>Markets</a:t>
            </a:r>
            <a:br>
              <a:rPr lang="en-US" b="1" dirty="0">
                <a:solidFill>
                  <a:schemeClr val="bg1"/>
                </a:solidFill>
                <a:latin typeface="Garamond" panose="02020404030301010803" pitchFamily="18" charset="0"/>
              </a:rPr>
            </a:br>
            <a:r>
              <a:rPr lang="en-US" b="1" dirty="0">
                <a:solidFill>
                  <a:schemeClr val="bg1"/>
                </a:solidFill>
                <a:latin typeface="Garamond" panose="02020404030301010803" pitchFamily="18" charset="0"/>
              </a:rPr>
              <a:t>&amp; Product Lines</a:t>
            </a:r>
          </a:p>
        </p:txBody>
      </p:sp>
      <p:sp>
        <p:nvSpPr>
          <p:cNvPr id="4" name="TextBox 7"/>
          <p:cNvSpPr txBox="1"/>
          <p:nvPr/>
        </p:nvSpPr>
        <p:spPr>
          <a:xfrm>
            <a:off x="6313020" y="4156601"/>
            <a:ext cx="265016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Low surrender</a:t>
            </a:r>
          </a:p>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Short duration</a:t>
            </a:r>
          </a:p>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Higher credit interest</a:t>
            </a:r>
          </a:p>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Guaranteed interest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18" b="10876"/>
          <a:stretch/>
        </p:blipFill>
        <p:spPr>
          <a:xfrm>
            <a:off x="6352120" y="1438559"/>
            <a:ext cx="2333553" cy="1389888"/>
          </a:xfrm>
          <a:prstGeom prst="roundRect">
            <a:avLst>
              <a:gd name="adj" fmla="val 16667"/>
            </a:avLst>
          </a:prstGeom>
          <a:ln>
            <a:noFill/>
          </a:ln>
          <a:effectLst>
            <a:outerShdw blurRad="76200" dist="38100" dir="7800000" algn="tl" rotWithShape="0">
              <a:srgbClr val="000000">
                <a:alpha val="40000"/>
              </a:srgbClr>
            </a:outerShdw>
          </a:effectLst>
        </p:spPr>
      </p:pic>
      <p:sp>
        <p:nvSpPr>
          <p:cNvPr id="29" name="Rounded Rectangle 28"/>
          <p:cNvSpPr/>
          <p:nvPr/>
        </p:nvSpPr>
        <p:spPr>
          <a:xfrm>
            <a:off x="9119134" y="1150555"/>
            <a:ext cx="2850099" cy="4727066"/>
          </a:xfrm>
          <a:prstGeom prst="round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9234810" y="3054325"/>
            <a:ext cx="2643232" cy="1077218"/>
          </a:xfrm>
          <a:prstGeom prst="rect">
            <a:avLst/>
          </a:prstGeom>
          <a:noFill/>
        </p:spPr>
        <p:txBody>
          <a:bodyPr wrap="square" rtlCol="0">
            <a:spAutoFit/>
          </a:bodyPr>
          <a:lstStyle/>
          <a:p>
            <a:pPr algn="ctr"/>
            <a:r>
              <a:rPr lang="en-US" sz="3200" b="1" dirty="0">
                <a:solidFill>
                  <a:srgbClr val="0080D1"/>
                </a:solidFill>
                <a:latin typeface="Garamond" panose="02020404030301010803" pitchFamily="18" charset="0"/>
              </a:rPr>
              <a:t>Senior</a:t>
            </a:r>
          </a:p>
          <a:p>
            <a:pPr algn="ctr"/>
            <a:r>
              <a:rPr lang="en-US" sz="3200" b="1" dirty="0">
                <a:solidFill>
                  <a:srgbClr val="0080D1"/>
                </a:solidFill>
                <a:latin typeface="Garamond" panose="02020404030301010803" pitchFamily="18" charset="0"/>
              </a:rPr>
              <a:t>Market</a:t>
            </a:r>
          </a:p>
        </p:txBody>
      </p:sp>
      <p:sp>
        <p:nvSpPr>
          <p:cNvPr id="33" name="TextBox 7"/>
          <p:cNvSpPr txBox="1"/>
          <p:nvPr/>
        </p:nvSpPr>
        <p:spPr>
          <a:xfrm>
            <a:off x="9372736" y="4090806"/>
            <a:ext cx="2650169"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Medicare Supplement</a:t>
            </a:r>
          </a:p>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Final expense</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1593" y="1438559"/>
            <a:ext cx="2348125" cy="1389888"/>
          </a:xfrm>
          <a:prstGeom prst="roundRect">
            <a:avLst>
              <a:gd name="adj" fmla="val 16667"/>
            </a:avLst>
          </a:prstGeom>
          <a:ln>
            <a:noFill/>
          </a:ln>
          <a:effectLst>
            <a:outerShdw blurRad="76200" dist="38100" dir="7800000" algn="tl" rotWithShape="0">
              <a:srgbClr val="000000">
                <a:alpha val="40000"/>
              </a:srgbClr>
            </a:outerShdw>
          </a:effectLst>
        </p:spPr>
      </p:pic>
      <p:sp>
        <p:nvSpPr>
          <p:cNvPr id="35" name="Rounded Rectangle 34"/>
          <p:cNvSpPr/>
          <p:nvPr/>
        </p:nvSpPr>
        <p:spPr>
          <a:xfrm>
            <a:off x="3088930" y="1150555"/>
            <a:ext cx="2850099" cy="4727066"/>
          </a:xfrm>
          <a:prstGeom prst="round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3204606" y="3054325"/>
            <a:ext cx="2643232" cy="1077218"/>
          </a:xfrm>
          <a:prstGeom prst="rect">
            <a:avLst/>
          </a:prstGeom>
          <a:noFill/>
        </p:spPr>
        <p:txBody>
          <a:bodyPr wrap="square" rtlCol="0">
            <a:spAutoFit/>
          </a:bodyPr>
          <a:lstStyle/>
          <a:p>
            <a:pPr algn="ctr"/>
            <a:r>
              <a:rPr lang="en-US" sz="3200" b="1" dirty="0">
                <a:solidFill>
                  <a:srgbClr val="0080D1"/>
                </a:solidFill>
                <a:latin typeface="Garamond" panose="02020404030301010803" pitchFamily="18" charset="0"/>
              </a:rPr>
              <a:t>U65 Health</a:t>
            </a:r>
          </a:p>
          <a:p>
            <a:pPr algn="ctr"/>
            <a:r>
              <a:rPr lang="en-US" sz="3200" b="1" dirty="0">
                <a:solidFill>
                  <a:srgbClr val="0080D1"/>
                </a:solidFill>
                <a:latin typeface="Garamond" panose="02020404030301010803" pitchFamily="18" charset="0"/>
              </a:rPr>
              <a:t>Market</a:t>
            </a:r>
          </a:p>
        </p:txBody>
      </p:sp>
      <p:sp>
        <p:nvSpPr>
          <p:cNvPr id="37" name="TextBox 7"/>
          <p:cNvSpPr txBox="1"/>
          <p:nvPr/>
        </p:nvSpPr>
        <p:spPr>
          <a:xfrm>
            <a:off x="3378986" y="4113890"/>
            <a:ext cx="2650169" cy="107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Hospital indemnity</a:t>
            </a:r>
          </a:p>
          <a:p>
            <a:pPr marL="171450" indent="-171450" defTabSz="825500" hangingPunct="0">
              <a:lnSpc>
                <a:spcPct val="150000"/>
              </a:lnSpc>
              <a:buFont typeface="Arial" panose="020B0604020202020204" pitchFamily="34" charset="0"/>
              <a:buChar char="•"/>
            </a:pPr>
            <a:r>
              <a:rPr lang="en-US" sz="1400" dirty="0">
                <a:solidFill>
                  <a:srgbClr val="000000"/>
                </a:solidFill>
                <a:sym typeface="Montserrat-Regular"/>
              </a:rPr>
              <a:t>Other Supplemental A&amp;H plans</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445" y="1438559"/>
            <a:ext cx="2333553" cy="1389888"/>
          </a:xfrm>
          <a:prstGeom prst="roundRect">
            <a:avLst>
              <a:gd name="adj" fmla="val 16667"/>
            </a:avLst>
          </a:prstGeom>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693434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0" y="3810000"/>
            <a:ext cx="5638800" cy="3048000"/>
          </a:xfrm>
          <a:prstGeom prst="rect">
            <a:avLst/>
          </a:prstGeom>
          <a:solidFill>
            <a:srgbClr val="0070B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 name="Rectangle 2"/>
          <p:cNvSpPr>
            <a:spLocks noChangeArrowheads="1"/>
          </p:cNvSpPr>
          <p:nvPr/>
        </p:nvSpPr>
        <p:spPr bwMode="auto">
          <a:xfrm>
            <a:off x="1524000" y="3810000"/>
            <a:ext cx="5638800" cy="304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4" name="Rectangle 2"/>
          <p:cNvSpPr>
            <a:spLocks noChangeArrowheads="1"/>
          </p:cNvSpPr>
          <p:nvPr/>
        </p:nvSpPr>
        <p:spPr bwMode="auto">
          <a:xfrm>
            <a:off x="1524000" y="1066800"/>
            <a:ext cx="9144000" cy="152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5"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7"/>
          <p:cNvGrpSpPr>
            <a:grpSpLocks/>
          </p:cNvGrpSpPr>
          <p:nvPr/>
        </p:nvGrpSpPr>
        <p:grpSpPr bwMode="auto">
          <a:xfrm>
            <a:off x="3581400" y="762000"/>
            <a:ext cx="3276600" cy="3429000"/>
            <a:chOff x="2133600" y="914400"/>
            <a:chExt cx="3276600" cy="3429000"/>
          </a:xfrm>
        </p:grpSpPr>
        <p:sp>
          <p:nvSpPr>
            <p:cNvPr id="7" name="TextBox 52"/>
            <p:cNvSpPr txBox="1">
              <a:spLocks noChangeArrowheads="1"/>
            </p:cNvSpPr>
            <p:nvPr/>
          </p:nvSpPr>
          <p:spPr bwMode="auto">
            <a:xfrm>
              <a:off x="3505200" y="914400"/>
              <a:ext cx="1905000" cy="30777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Trebuchet MS" pitchFamily="34" charset="0"/>
                  <a:cs typeface="Arial" pitchFamily="34" charset="0"/>
                </a:defRPr>
              </a:lvl1pPr>
              <a:lvl2pPr marL="742950" indent="-285750" eaLnBrk="0" hangingPunct="0">
                <a:defRPr sz="3200">
                  <a:solidFill>
                    <a:schemeClr val="tx1"/>
                  </a:solidFill>
                  <a:latin typeface="Trebuchet MS" pitchFamily="34" charset="0"/>
                  <a:cs typeface="Arial" pitchFamily="34" charset="0"/>
                </a:defRPr>
              </a:lvl2pPr>
              <a:lvl3pPr marL="1143000" indent="-228600" eaLnBrk="0" hangingPunct="0">
                <a:defRPr sz="3200">
                  <a:solidFill>
                    <a:schemeClr val="tx1"/>
                  </a:solidFill>
                  <a:latin typeface="Trebuchet MS" pitchFamily="34" charset="0"/>
                  <a:cs typeface="Arial" pitchFamily="34" charset="0"/>
                </a:defRPr>
              </a:lvl3pPr>
              <a:lvl4pPr marL="1600200" indent="-228600" eaLnBrk="0" hangingPunct="0">
                <a:defRPr sz="3200">
                  <a:solidFill>
                    <a:schemeClr val="tx1"/>
                  </a:solidFill>
                  <a:latin typeface="Trebuchet MS" pitchFamily="34" charset="0"/>
                  <a:cs typeface="Arial" pitchFamily="34" charset="0"/>
                </a:defRPr>
              </a:lvl4pPr>
              <a:lvl5pPr marL="2057400" indent="-228600" eaLnBrk="0" hangingPunct="0">
                <a:defRPr sz="3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Trebuchet MS" pitchFamily="34" charset="0"/>
                  <a:cs typeface="Arial" pitchFamily="34" charset="0"/>
                </a:defRPr>
              </a:lvl9pPr>
            </a:lstStyle>
            <a:p>
              <a:pPr algn="ctr" eaLnBrk="1" hangingPunct="1"/>
              <a:r>
                <a:rPr lang="en-US" sz="1400" dirty="0">
                  <a:solidFill>
                    <a:prstClr val="black"/>
                  </a:solidFill>
                  <a:latin typeface="Arial" pitchFamily="34" charset="0"/>
                </a:rPr>
                <a:t>General Anesthesia</a:t>
              </a:r>
            </a:p>
          </p:txBody>
        </p:sp>
        <p:cxnSp>
          <p:nvCxnSpPr>
            <p:cNvPr id="8" name="Straight Arrow Connector 7"/>
            <p:cNvCxnSpPr/>
            <p:nvPr/>
          </p:nvCxnSpPr>
          <p:spPr>
            <a:xfrm flipH="1">
              <a:off x="2133600" y="1219200"/>
              <a:ext cx="2514600" cy="3124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5867400" y="4876800"/>
            <a:ext cx="4572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8305800" y="533400"/>
            <a:ext cx="1676400" cy="152400"/>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8305800" y="762000"/>
            <a:ext cx="1676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6000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0" y="3810000"/>
            <a:ext cx="5638800" cy="3048000"/>
          </a:xfrm>
          <a:prstGeom prst="rect">
            <a:avLst/>
          </a:prstGeom>
          <a:solidFill>
            <a:srgbClr val="0070B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 name="Rectangle 2"/>
          <p:cNvSpPr>
            <a:spLocks noChangeArrowheads="1"/>
          </p:cNvSpPr>
          <p:nvPr/>
        </p:nvSpPr>
        <p:spPr bwMode="auto">
          <a:xfrm>
            <a:off x="1524000" y="3810000"/>
            <a:ext cx="5638800" cy="304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4" name="Rectangle 2"/>
          <p:cNvSpPr>
            <a:spLocks noChangeArrowheads="1"/>
          </p:cNvSpPr>
          <p:nvPr/>
        </p:nvSpPr>
        <p:spPr bwMode="auto">
          <a:xfrm>
            <a:off x="1524000" y="1066800"/>
            <a:ext cx="9144000" cy="152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00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7"/>
          <p:cNvGrpSpPr>
            <a:grpSpLocks/>
          </p:cNvGrpSpPr>
          <p:nvPr/>
        </p:nvGrpSpPr>
        <p:grpSpPr bwMode="auto">
          <a:xfrm>
            <a:off x="3581400" y="609600"/>
            <a:ext cx="3276600" cy="3429000"/>
            <a:chOff x="2133600" y="914400"/>
            <a:chExt cx="3276600" cy="3429000"/>
          </a:xfrm>
        </p:grpSpPr>
        <p:sp>
          <p:nvSpPr>
            <p:cNvPr id="7" name="TextBox 52"/>
            <p:cNvSpPr txBox="1">
              <a:spLocks noChangeArrowheads="1"/>
            </p:cNvSpPr>
            <p:nvPr/>
          </p:nvSpPr>
          <p:spPr bwMode="auto">
            <a:xfrm>
              <a:off x="3505200" y="914400"/>
              <a:ext cx="1905000" cy="30777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1"/>
                  </a:solidFill>
                  <a:latin typeface="Trebuchet MS" pitchFamily="34" charset="0"/>
                  <a:cs typeface="Arial" pitchFamily="34" charset="0"/>
                </a:defRPr>
              </a:lvl1pPr>
              <a:lvl2pPr marL="742950" indent="-285750" eaLnBrk="0" hangingPunct="0">
                <a:defRPr sz="3200">
                  <a:solidFill>
                    <a:schemeClr val="tx1"/>
                  </a:solidFill>
                  <a:latin typeface="Trebuchet MS" pitchFamily="34" charset="0"/>
                  <a:cs typeface="Arial" pitchFamily="34" charset="0"/>
                </a:defRPr>
              </a:lvl2pPr>
              <a:lvl3pPr marL="1143000" indent="-228600" eaLnBrk="0" hangingPunct="0">
                <a:defRPr sz="3200">
                  <a:solidFill>
                    <a:schemeClr val="tx1"/>
                  </a:solidFill>
                  <a:latin typeface="Trebuchet MS" pitchFamily="34" charset="0"/>
                  <a:cs typeface="Arial" pitchFamily="34" charset="0"/>
                </a:defRPr>
              </a:lvl3pPr>
              <a:lvl4pPr marL="1600200" indent="-228600" eaLnBrk="0" hangingPunct="0">
                <a:defRPr sz="3200">
                  <a:solidFill>
                    <a:schemeClr val="tx1"/>
                  </a:solidFill>
                  <a:latin typeface="Trebuchet MS" pitchFamily="34" charset="0"/>
                  <a:cs typeface="Arial" pitchFamily="34" charset="0"/>
                </a:defRPr>
              </a:lvl4pPr>
              <a:lvl5pPr marL="2057400" indent="-228600" eaLnBrk="0" hangingPunct="0">
                <a:defRPr sz="3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Trebuchet MS" pitchFamily="34" charset="0"/>
                  <a:cs typeface="Arial" pitchFamily="34" charset="0"/>
                </a:defRPr>
              </a:lvl9pPr>
            </a:lstStyle>
            <a:p>
              <a:pPr algn="ctr" eaLnBrk="1" hangingPunct="1"/>
              <a:r>
                <a:rPr lang="en-US" sz="1400" dirty="0">
                  <a:solidFill>
                    <a:prstClr val="black"/>
                  </a:solidFill>
                  <a:latin typeface="Arial" pitchFamily="34" charset="0"/>
                </a:rPr>
                <a:t>Metacarpal Fracture</a:t>
              </a:r>
            </a:p>
          </p:txBody>
        </p:sp>
        <p:cxnSp>
          <p:nvCxnSpPr>
            <p:cNvPr id="8" name="Straight Arrow Connector 7"/>
            <p:cNvCxnSpPr/>
            <p:nvPr/>
          </p:nvCxnSpPr>
          <p:spPr>
            <a:xfrm flipH="1">
              <a:off x="2133600" y="1219200"/>
              <a:ext cx="2514600" cy="3124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5791200" y="5562600"/>
            <a:ext cx="47244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8383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596938" y="3209516"/>
            <a:ext cx="1687475" cy="657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6" name="Rectangle 55"/>
          <p:cNvSpPr/>
          <p:nvPr/>
        </p:nvSpPr>
        <p:spPr>
          <a:xfrm>
            <a:off x="6932795" y="3306754"/>
            <a:ext cx="1840098" cy="6747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9" name="Rectangle 58"/>
          <p:cNvSpPr/>
          <p:nvPr/>
        </p:nvSpPr>
        <p:spPr>
          <a:xfrm>
            <a:off x="9191714" y="3209516"/>
            <a:ext cx="1784221" cy="6570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2" name="Rectangle 61"/>
          <p:cNvSpPr/>
          <p:nvPr/>
        </p:nvSpPr>
        <p:spPr>
          <a:xfrm>
            <a:off x="4254426" y="4987303"/>
            <a:ext cx="1355273" cy="5421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1059437E-90DB-4509-9902-3AC05439848C}"/>
              </a:ext>
            </a:extLst>
          </p:cNvPr>
          <p:cNvSpPr txBox="1"/>
          <p:nvPr/>
        </p:nvSpPr>
        <p:spPr>
          <a:xfrm>
            <a:off x="0" y="6642847"/>
            <a:ext cx="9332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prstClr val="black"/>
                </a:solidFill>
                <a:latin typeface="Atlanta"/>
              </a:rPr>
              <a:t>Copyright © 2021 by Philadelphia American Life Insurance Company. All rights reserved.</a:t>
            </a:r>
            <a:endParaRPr lang="en-US" sz="800" dirty="0">
              <a:solidFill>
                <a:prstClr val="black"/>
              </a:solidFill>
              <a:cs typeface="Calibri"/>
            </a:endParaRPr>
          </a:p>
        </p:txBody>
      </p:sp>
      <p:sp>
        <p:nvSpPr>
          <p:cNvPr id="15" name="Rectangle 14"/>
          <p:cNvSpPr/>
          <p:nvPr/>
        </p:nvSpPr>
        <p:spPr>
          <a:xfrm>
            <a:off x="0" y="-8786"/>
            <a:ext cx="12534900" cy="1433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txBox="1">
            <a:spLocks/>
          </p:cNvSpPr>
          <p:nvPr/>
        </p:nvSpPr>
        <p:spPr>
          <a:xfrm>
            <a:off x="150578" y="406194"/>
            <a:ext cx="8711944" cy="85425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Specified Disease Policy</a:t>
            </a:r>
          </a:p>
          <a:p>
            <a:r>
              <a:rPr lang="en-US" sz="1700" i="1" dirty="0">
                <a:solidFill>
                  <a:prstClr val="white"/>
                </a:solidFill>
                <a:latin typeface="Orpheus Pro" panose="02000000000000000000" pitchFamily="50" charset="0"/>
              </a:rPr>
              <a:t>Major Illness Comprehensive Coverage</a:t>
            </a:r>
          </a:p>
        </p:txBody>
      </p:sp>
      <p:sp>
        <p:nvSpPr>
          <p:cNvPr id="3" name="TextBox 2"/>
          <p:cNvSpPr txBox="1"/>
          <p:nvPr/>
        </p:nvSpPr>
        <p:spPr>
          <a:xfrm>
            <a:off x="150578" y="1782711"/>
            <a:ext cx="5459121" cy="2031325"/>
          </a:xfrm>
          <a:prstGeom prst="rect">
            <a:avLst/>
          </a:prstGeom>
          <a:noFill/>
        </p:spPr>
        <p:txBody>
          <a:bodyPr wrap="square" rtlCol="0">
            <a:spAutoFit/>
          </a:bodyPr>
          <a:lstStyle/>
          <a:p>
            <a:r>
              <a:rPr lang="en-US" b="1" dirty="0">
                <a:solidFill>
                  <a:prstClr val="black"/>
                </a:solidFill>
              </a:rPr>
              <a:t>Why Specified Disease?</a:t>
            </a:r>
          </a:p>
          <a:p>
            <a:pPr marL="285750" indent="-285750">
              <a:buFont typeface="Arial" panose="020B0604020202020204" pitchFamily="34" charset="0"/>
              <a:buChar char="•"/>
            </a:pPr>
            <a:r>
              <a:rPr lang="en-US" dirty="0">
                <a:solidFill>
                  <a:prstClr val="black"/>
                </a:solidFill>
              </a:rPr>
              <a:t>Pays actual charges for all eligible expenses as a result of a covered major illness/disease</a:t>
            </a:r>
          </a:p>
          <a:p>
            <a:pPr marL="285750" indent="-285750">
              <a:buFont typeface="Arial" panose="020B0604020202020204" pitchFamily="34" charset="0"/>
              <a:buChar char="•"/>
            </a:pPr>
            <a:r>
              <a:rPr lang="en-US" dirty="0">
                <a:solidFill>
                  <a:prstClr val="black"/>
                </a:solidFill>
              </a:rPr>
              <a:t>Gives freedom to choose any doctor</a:t>
            </a:r>
          </a:p>
          <a:p>
            <a:pPr marL="285750" indent="-285750">
              <a:buFont typeface="Arial" panose="020B0604020202020204" pitchFamily="34" charset="0"/>
              <a:buChar char="•"/>
            </a:pPr>
            <a:r>
              <a:rPr lang="en-US" dirty="0">
                <a:solidFill>
                  <a:prstClr val="black"/>
                </a:solidFill>
              </a:rPr>
              <a:t>Provides access to extended First Health network</a:t>
            </a:r>
          </a:p>
          <a:p>
            <a:pPr marL="285750" indent="-285750">
              <a:buFont typeface="Arial" panose="020B0604020202020204" pitchFamily="34" charset="0"/>
              <a:buChar char="•"/>
            </a:pPr>
            <a:r>
              <a:rPr lang="en-US" dirty="0">
                <a:solidFill>
                  <a:prstClr val="black"/>
                </a:solidFill>
              </a:rPr>
              <a:t>Pays in addition to health policy</a:t>
            </a:r>
          </a:p>
        </p:txBody>
      </p:sp>
      <p:sp>
        <p:nvSpPr>
          <p:cNvPr id="6" name="TextBox 5"/>
          <p:cNvSpPr txBox="1"/>
          <p:nvPr/>
        </p:nvSpPr>
        <p:spPr>
          <a:xfrm>
            <a:off x="189383" y="4036686"/>
            <a:ext cx="5420316" cy="2308324"/>
          </a:xfrm>
          <a:prstGeom prst="rect">
            <a:avLst/>
          </a:prstGeom>
          <a:noFill/>
        </p:spPr>
        <p:txBody>
          <a:bodyPr wrap="square" rtlCol="0">
            <a:spAutoFit/>
          </a:bodyPr>
          <a:lstStyle/>
          <a:p>
            <a:r>
              <a:rPr lang="en-US" b="1" dirty="0">
                <a:solidFill>
                  <a:prstClr val="black"/>
                </a:solidFill>
              </a:rPr>
              <a:t>Coverage</a:t>
            </a:r>
          </a:p>
          <a:p>
            <a:pPr marL="285750" indent="-285750">
              <a:buFont typeface="Arial" panose="020B0604020202020204" pitchFamily="34" charset="0"/>
              <a:buChar char="•"/>
            </a:pPr>
            <a:r>
              <a:rPr lang="en-US" dirty="0">
                <a:solidFill>
                  <a:prstClr val="black"/>
                </a:solidFill>
              </a:rPr>
              <a:t>Covers both inpatient and outpatient services</a:t>
            </a:r>
          </a:p>
          <a:p>
            <a:pPr marL="285750" indent="-285750">
              <a:buFont typeface="Arial" panose="020B0604020202020204" pitchFamily="34" charset="0"/>
              <a:buChar char="•"/>
            </a:pPr>
            <a:r>
              <a:rPr lang="en-US" dirty="0">
                <a:solidFill>
                  <a:prstClr val="black"/>
                </a:solidFill>
              </a:rPr>
              <a:t>Covers prescription drugs</a:t>
            </a:r>
          </a:p>
          <a:p>
            <a:pPr marL="285750" indent="-285750">
              <a:buFont typeface="Arial" panose="020B0604020202020204" pitchFamily="34" charset="0"/>
              <a:buChar char="•"/>
            </a:pPr>
            <a:r>
              <a:rPr lang="en-US" dirty="0">
                <a:solidFill>
                  <a:prstClr val="black"/>
                </a:solidFill>
              </a:rPr>
              <a:t>Specified Disease deductible must have a $5,000 spread from Critical Illness Rider benefit</a:t>
            </a:r>
          </a:p>
          <a:p>
            <a:endParaRPr lang="en-US" dirty="0">
              <a:solidFill>
                <a:prstClr val="black"/>
              </a:solidFill>
            </a:endParaRPr>
          </a:p>
        </p:txBody>
      </p:sp>
      <p:pic>
        <p:nvPicPr>
          <p:cNvPr id="2" name="Picture 1"/>
          <p:cNvPicPr>
            <a:picLocks noChangeAspect="1"/>
          </p:cNvPicPr>
          <p:nvPr/>
        </p:nvPicPr>
        <p:blipFill>
          <a:blip r:embed="rId3"/>
          <a:stretch>
            <a:fillRect/>
          </a:stretch>
        </p:blipFill>
        <p:spPr>
          <a:xfrm>
            <a:off x="6781172" y="404316"/>
            <a:ext cx="5059945" cy="6238531"/>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3666616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6490" y="1181083"/>
            <a:ext cx="9480790" cy="4050478"/>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53816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87F8E0-8D32-7B6E-041B-AE66ABA7932D}"/>
              </a:ext>
            </a:extLst>
          </p:cNvPr>
          <p:cNvSpPr txBox="1"/>
          <p:nvPr/>
        </p:nvSpPr>
        <p:spPr>
          <a:xfrm>
            <a:off x="429823" y="3182218"/>
            <a:ext cx="475504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prstClr val="black"/>
                </a:solidFill>
                <a:ea typeface="+mn-lt"/>
                <a:cs typeface="+mn-lt"/>
              </a:rPr>
              <a:t>$250,000 CYM</a:t>
            </a:r>
          </a:p>
          <a:p>
            <a:pPr algn="ctr"/>
            <a:r>
              <a:rPr lang="en-US" sz="1600" dirty="0">
                <a:solidFill>
                  <a:prstClr val="black"/>
                </a:solidFill>
                <a:ea typeface="+mn-lt"/>
                <a:cs typeface="+mn-lt"/>
              </a:rPr>
              <a:t>Mother – 40 years old / non-smoker</a:t>
            </a:r>
            <a:endParaRPr lang="en-US" sz="1600" dirty="0">
              <a:solidFill>
                <a:prstClr val="black"/>
              </a:solidFill>
              <a:cs typeface="Arial"/>
            </a:endParaRPr>
          </a:p>
          <a:p>
            <a:pPr algn="ctr"/>
            <a:r>
              <a:rPr lang="en-US" sz="1600" dirty="0">
                <a:solidFill>
                  <a:prstClr val="black"/>
                </a:solidFill>
                <a:ea typeface="+mn-lt"/>
                <a:cs typeface="+mn-lt"/>
              </a:rPr>
              <a:t>Father – 40 years old / non-smoker</a:t>
            </a:r>
          </a:p>
          <a:p>
            <a:pPr algn="ctr"/>
            <a:r>
              <a:rPr lang="en-US" sz="1600" dirty="0">
                <a:solidFill>
                  <a:prstClr val="black"/>
                </a:solidFill>
                <a:ea typeface="+mn-lt"/>
                <a:cs typeface="+mn-lt"/>
              </a:rPr>
              <a:t>Two children</a:t>
            </a:r>
            <a:endParaRPr lang="en-US" sz="1600" dirty="0">
              <a:solidFill>
                <a:prstClr val="black"/>
              </a:solidFill>
            </a:endParaRPr>
          </a:p>
        </p:txBody>
      </p:sp>
      <p:sp>
        <p:nvSpPr>
          <p:cNvPr id="8" name="Rectangle 7"/>
          <p:cNvSpPr/>
          <p:nvPr/>
        </p:nvSpPr>
        <p:spPr>
          <a:xfrm>
            <a:off x="0" y="-8786"/>
            <a:ext cx="12534900" cy="1433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a:xfrm>
            <a:off x="150578" y="406194"/>
            <a:ext cx="8711944" cy="8542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Specified Disease</a:t>
            </a:r>
          </a:p>
        </p:txBody>
      </p:sp>
      <p:sp>
        <p:nvSpPr>
          <p:cNvPr id="10" name="TextBox 9"/>
          <p:cNvSpPr txBox="1"/>
          <p:nvPr/>
        </p:nvSpPr>
        <p:spPr>
          <a:xfrm>
            <a:off x="294911" y="1723869"/>
            <a:ext cx="11712210" cy="584775"/>
          </a:xfrm>
          <a:prstGeom prst="rect">
            <a:avLst/>
          </a:prstGeom>
          <a:noFill/>
        </p:spPr>
        <p:txBody>
          <a:bodyPr wrap="square" rtlCol="0">
            <a:spAutoFit/>
          </a:bodyPr>
          <a:lstStyle/>
          <a:p>
            <a:r>
              <a:rPr lang="en-US" sz="3200" b="1" dirty="0">
                <a:solidFill>
                  <a:srgbClr val="0070C0"/>
                </a:solidFill>
              </a:rPr>
              <a:t>Affordable rates for individuals and the entire family!</a:t>
            </a:r>
          </a:p>
        </p:txBody>
      </p:sp>
      <p:graphicFrame>
        <p:nvGraphicFramePr>
          <p:cNvPr id="11" name="Table 10"/>
          <p:cNvGraphicFramePr>
            <a:graphicFrameLocks noGrp="1"/>
          </p:cNvGraphicFramePr>
          <p:nvPr/>
        </p:nvGraphicFramePr>
        <p:xfrm>
          <a:off x="539646" y="4295267"/>
          <a:ext cx="4744048" cy="2159389"/>
        </p:xfrm>
        <a:graphic>
          <a:graphicData uri="http://schemas.openxmlformats.org/drawingml/2006/table">
            <a:tbl>
              <a:tblPr firstRow="1" bandRow="1">
                <a:tableStyleId>{72833802-FEF1-4C79-8D5D-14CF1EAF98D9}</a:tableStyleId>
              </a:tblPr>
              <a:tblGrid>
                <a:gridCol w="2372024">
                  <a:extLst>
                    <a:ext uri="{9D8B030D-6E8A-4147-A177-3AD203B41FA5}">
                      <a16:colId xmlns:a16="http://schemas.microsoft.com/office/drawing/2014/main" val="20000"/>
                    </a:ext>
                  </a:extLst>
                </a:gridCol>
                <a:gridCol w="2372024">
                  <a:extLst>
                    <a:ext uri="{9D8B030D-6E8A-4147-A177-3AD203B41FA5}">
                      <a16:colId xmlns:a16="http://schemas.microsoft.com/office/drawing/2014/main" val="20001"/>
                    </a:ext>
                  </a:extLst>
                </a:gridCol>
              </a:tblGrid>
              <a:tr h="696349">
                <a:tc>
                  <a:txBody>
                    <a:bodyPr/>
                    <a:lstStyle/>
                    <a:p>
                      <a:pPr algn="ctr"/>
                      <a:r>
                        <a:rPr lang="en-US" dirty="0"/>
                        <a:t>Calendar</a:t>
                      </a:r>
                      <a:r>
                        <a:rPr lang="en-US" baseline="0" dirty="0"/>
                        <a:t> Year Deductible</a:t>
                      </a:r>
                      <a:endParaRPr lang="en-US" dirty="0"/>
                    </a:p>
                  </a:txBody>
                  <a:tcPr>
                    <a:solidFill>
                      <a:srgbClr val="0070C0"/>
                    </a:solidFill>
                  </a:tcPr>
                </a:tc>
                <a:tc>
                  <a:txBody>
                    <a:bodyPr/>
                    <a:lstStyle/>
                    <a:p>
                      <a:pPr algn="ctr"/>
                      <a:r>
                        <a:rPr lang="en-US" dirty="0"/>
                        <a:t>Rate</a:t>
                      </a:r>
                    </a:p>
                  </a:txBody>
                  <a:tcPr>
                    <a:solidFill>
                      <a:srgbClr val="0070C0"/>
                    </a:solidFill>
                  </a:tcPr>
                </a:tc>
                <a:extLst>
                  <a:ext uri="{0D108BD9-81ED-4DB2-BD59-A6C34878D82A}">
                    <a16:rowId xmlns:a16="http://schemas.microsoft.com/office/drawing/2014/main" val="10000"/>
                  </a:ext>
                </a:extLst>
              </a:tr>
              <a:tr h="0">
                <a:tc>
                  <a:txBody>
                    <a:bodyPr/>
                    <a:lstStyle/>
                    <a:p>
                      <a:pPr algn="ctr"/>
                      <a:r>
                        <a:rPr lang="en-US" dirty="0"/>
                        <a:t>$25,000</a:t>
                      </a:r>
                    </a:p>
                  </a:txBody>
                  <a:tcPr/>
                </a:tc>
                <a:tc>
                  <a:txBody>
                    <a:bodyPr/>
                    <a:lstStyle/>
                    <a:p>
                      <a:pPr algn="ctr"/>
                      <a:r>
                        <a:rPr lang="en-US" dirty="0"/>
                        <a:t>$119.29</a:t>
                      </a:r>
                    </a:p>
                  </a:txBody>
                  <a:tcPr/>
                </a:tc>
                <a:extLst>
                  <a:ext uri="{0D108BD9-81ED-4DB2-BD59-A6C34878D82A}">
                    <a16:rowId xmlns:a16="http://schemas.microsoft.com/office/drawing/2014/main" val="10001"/>
                  </a:ext>
                </a:extLst>
              </a:tr>
              <a:tr h="0">
                <a:tc>
                  <a:txBody>
                    <a:bodyPr/>
                    <a:lstStyle/>
                    <a:p>
                      <a:pPr algn="ctr"/>
                      <a:r>
                        <a:rPr lang="en-US" dirty="0"/>
                        <a:t>$50,000</a:t>
                      </a:r>
                    </a:p>
                  </a:txBody>
                  <a:tcPr/>
                </a:tc>
                <a:tc>
                  <a:txBody>
                    <a:bodyPr/>
                    <a:lstStyle/>
                    <a:p>
                      <a:pPr algn="ctr"/>
                      <a:r>
                        <a:rPr lang="en-US" dirty="0"/>
                        <a:t>$71.58</a:t>
                      </a:r>
                    </a:p>
                  </a:txBody>
                  <a:tcPr/>
                </a:tc>
                <a:extLst>
                  <a:ext uri="{0D108BD9-81ED-4DB2-BD59-A6C34878D82A}">
                    <a16:rowId xmlns:a16="http://schemas.microsoft.com/office/drawing/2014/main" val="10002"/>
                  </a:ext>
                </a:extLst>
              </a:tr>
              <a:tr h="0">
                <a:tc>
                  <a:txBody>
                    <a:bodyPr/>
                    <a:lstStyle/>
                    <a:p>
                      <a:pPr algn="ctr"/>
                      <a:r>
                        <a:rPr lang="en-US" dirty="0"/>
                        <a:t>$75,000</a:t>
                      </a:r>
                    </a:p>
                  </a:txBody>
                  <a:tcPr/>
                </a:tc>
                <a:tc>
                  <a:txBody>
                    <a:bodyPr/>
                    <a:lstStyle/>
                    <a:p>
                      <a:pPr algn="ctr"/>
                      <a:r>
                        <a:rPr lang="en-US" dirty="0"/>
                        <a:t>$42.95</a:t>
                      </a:r>
                    </a:p>
                  </a:txBody>
                  <a:tcPr/>
                </a:tc>
                <a:extLst>
                  <a:ext uri="{0D108BD9-81ED-4DB2-BD59-A6C34878D82A}">
                    <a16:rowId xmlns:a16="http://schemas.microsoft.com/office/drawing/2014/main" val="10003"/>
                  </a:ext>
                </a:extLst>
              </a:tr>
              <a:tr h="0">
                <a:tc>
                  <a:txBody>
                    <a:bodyPr/>
                    <a:lstStyle/>
                    <a:p>
                      <a:pPr algn="ctr"/>
                      <a:r>
                        <a:rPr lang="en-US" dirty="0"/>
                        <a:t>$100,000</a:t>
                      </a:r>
                    </a:p>
                  </a:txBody>
                  <a:tcPr/>
                </a:tc>
                <a:tc>
                  <a:txBody>
                    <a:bodyPr/>
                    <a:lstStyle/>
                    <a:p>
                      <a:pPr algn="ctr"/>
                      <a:r>
                        <a:rPr lang="en-US" dirty="0"/>
                        <a:t>$25.77</a:t>
                      </a:r>
                    </a:p>
                  </a:txBody>
                  <a:tcPr/>
                </a:tc>
                <a:extLst>
                  <a:ext uri="{0D108BD9-81ED-4DB2-BD59-A6C34878D82A}">
                    <a16:rowId xmlns:a16="http://schemas.microsoft.com/office/drawing/2014/main" val="10004"/>
                  </a:ext>
                </a:extLst>
              </a:tr>
            </a:tbl>
          </a:graphicData>
        </a:graphic>
      </p:graphicFrame>
      <p:sp>
        <p:nvSpPr>
          <p:cNvPr id="12" name="TextBox 11"/>
          <p:cNvSpPr txBox="1"/>
          <p:nvPr/>
        </p:nvSpPr>
        <p:spPr>
          <a:xfrm>
            <a:off x="539646" y="2788170"/>
            <a:ext cx="4645225" cy="369332"/>
          </a:xfrm>
          <a:prstGeom prst="rect">
            <a:avLst/>
          </a:prstGeom>
          <a:noFill/>
        </p:spPr>
        <p:txBody>
          <a:bodyPr wrap="square" rtlCol="0">
            <a:spAutoFit/>
          </a:bodyPr>
          <a:lstStyle/>
          <a:p>
            <a:pPr algn="ctr"/>
            <a:r>
              <a:rPr lang="en-US" b="1" dirty="0">
                <a:solidFill>
                  <a:prstClr val="black"/>
                </a:solidFill>
              </a:rPr>
              <a:t>Sample Rates for Family of Four</a:t>
            </a:r>
          </a:p>
        </p:txBody>
      </p:sp>
      <p:sp>
        <p:nvSpPr>
          <p:cNvPr id="13" name="TextBox 12"/>
          <p:cNvSpPr txBox="1"/>
          <p:nvPr/>
        </p:nvSpPr>
        <p:spPr>
          <a:xfrm>
            <a:off x="6843897" y="2812886"/>
            <a:ext cx="4645225" cy="369332"/>
          </a:xfrm>
          <a:prstGeom prst="rect">
            <a:avLst/>
          </a:prstGeom>
          <a:noFill/>
        </p:spPr>
        <p:txBody>
          <a:bodyPr wrap="square" rtlCol="0">
            <a:spAutoFit/>
          </a:bodyPr>
          <a:lstStyle/>
          <a:p>
            <a:pPr algn="ctr"/>
            <a:r>
              <a:rPr lang="en-US" b="1" dirty="0">
                <a:solidFill>
                  <a:prstClr val="black"/>
                </a:solidFill>
              </a:rPr>
              <a:t>Sample Rates for Individual</a:t>
            </a:r>
          </a:p>
        </p:txBody>
      </p:sp>
      <p:graphicFrame>
        <p:nvGraphicFramePr>
          <p:cNvPr id="14" name="Table 13"/>
          <p:cNvGraphicFramePr>
            <a:graphicFrameLocks noGrp="1"/>
          </p:cNvGraphicFramePr>
          <p:nvPr/>
        </p:nvGraphicFramePr>
        <p:xfrm>
          <a:off x="6957935" y="4295266"/>
          <a:ext cx="4744048" cy="1062109"/>
        </p:xfrm>
        <a:graphic>
          <a:graphicData uri="http://schemas.openxmlformats.org/drawingml/2006/table">
            <a:tbl>
              <a:tblPr firstRow="1" bandRow="1">
                <a:tableStyleId>{72833802-FEF1-4C79-8D5D-14CF1EAF98D9}</a:tableStyleId>
              </a:tblPr>
              <a:tblGrid>
                <a:gridCol w="2372024">
                  <a:extLst>
                    <a:ext uri="{9D8B030D-6E8A-4147-A177-3AD203B41FA5}">
                      <a16:colId xmlns:a16="http://schemas.microsoft.com/office/drawing/2014/main" val="20000"/>
                    </a:ext>
                  </a:extLst>
                </a:gridCol>
                <a:gridCol w="2372024">
                  <a:extLst>
                    <a:ext uri="{9D8B030D-6E8A-4147-A177-3AD203B41FA5}">
                      <a16:colId xmlns:a16="http://schemas.microsoft.com/office/drawing/2014/main" val="20001"/>
                    </a:ext>
                  </a:extLst>
                </a:gridCol>
              </a:tblGrid>
              <a:tr h="696349">
                <a:tc>
                  <a:txBody>
                    <a:bodyPr/>
                    <a:lstStyle/>
                    <a:p>
                      <a:pPr algn="ctr"/>
                      <a:r>
                        <a:rPr lang="en-US" dirty="0"/>
                        <a:t>Calendar</a:t>
                      </a:r>
                      <a:r>
                        <a:rPr lang="en-US" baseline="0" dirty="0"/>
                        <a:t> Year Deductible</a:t>
                      </a:r>
                      <a:endParaRPr lang="en-US" dirty="0"/>
                    </a:p>
                  </a:txBody>
                  <a:tcPr>
                    <a:solidFill>
                      <a:srgbClr val="0070C0"/>
                    </a:solidFill>
                  </a:tcPr>
                </a:tc>
                <a:tc>
                  <a:txBody>
                    <a:bodyPr/>
                    <a:lstStyle/>
                    <a:p>
                      <a:pPr algn="ctr"/>
                      <a:r>
                        <a:rPr lang="en-US" dirty="0"/>
                        <a:t>Rate</a:t>
                      </a:r>
                    </a:p>
                  </a:txBody>
                  <a:tcPr>
                    <a:solidFill>
                      <a:srgbClr val="0070C0"/>
                    </a:solidFill>
                  </a:tcPr>
                </a:tc>
                <a:extLst>
                  <a:ext uri="{0D108BD9-81ED-4DB2-BD59-A6C34878D82A}">
                    <a16:rowId xmlns:a16="http://schemas.microsoft.com/office/drawing/2014/main" val="10000"/>
                  </a:ext>
                </a:extLst>
              </a:tr>
              <a:tr h="0">
                <a:tc>
                  <a:txBody>
                    <a:bodyPr/>
                    <a:lstStyle/>
                    <a:p>
                      <a:pPr algn="ctr"/>
                      <a:r>
                        <a:rPr lang="en-US" dirty="0"/>
                        <a:t>$50,000</a:t>
                      </a:r>
                    </a:p>
                  </a:txBody>
                  <a:tcPr/>
                </a:tc>
                <a:tc>
                  <a:txBody>
                    <a:bodyPr/>
                    <a:lstStyle/>
                    <a:p>
                      <a:pPr algn="ctr"/>
                      <a:r>
                        <a:rPr lang="en-US" dirty="0"/>
                        <a:t>Less than $23</a:t>
                      </a:r>
                    </a:p>
                  </a:txBody>
                  <a:tcPr/>
                </a:tc>
                <a:extLst>
                  <a:ext uri="{0D108BD9-81ED-4DB2-BD59-A6C34878D82A}">
                    <a16:rowId xmlns:a16="http://schemas.microsoft.com/office/drawing/2014/main" val="10001"/>
                  </a:ext>
                </a:extLst>
              </a:tr>
            </a:tbl>
          </a:graphicData>
        </a:graphic>
      </p:graphicFrame>
      <p:sp>
        <p:nvSpPr>
          <p:cNvPr id="15" name="TextBox 14">
            <a:extLst>
              <a:ext uri="{FF2B5EF4-FFF2-40B4-BE49-F238E27FC236}">
                <a16:creationId xmlns:a16="http://schemas.microsoft.com/office/drawing/2014/main" id="{A287F8E0-8D32-7B6E-041B-AE66ABA7932D}"/>
              </a:ext>
            </a:extLst>
          </p:cNvPr>
          <p:cNvSpPr txBox="1"/>
          <p:nvPr/>
        </p:nvSpPr>
        <p:spPr>
          <a:xfrm>
            <a:off x="6946935" y="3157502"/>
            <a:ext cx="47550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prstClr val="black"/>
                </a:solidFill>
                <a:ea typeface="+mn-lt"/>
                <a:cs typeface="+mn-lt"/>
              </a:rPr>
              <a:t>$250,000 CYM</a:t>
            </a:r>
          </a:p>
          <a:p>
            <a:pPr algn="ctr"/>
            <a:r>
              <a:rPr lang="en-US" sz="1600" dirty="0">
                <a:solidFill>
                  <a:prstClr val="black"/>
                </a:solidFill>
                <a:ea typeface="+mn-lt"/>
                <a:cs typeface="+mn-lt"/>
              </a:rPr>
              <a:t>Male – 38 years old / non-smoker</a:t>
            </a:r>
            <a:endParaRPr lang="en-US" sz="1600" dirty="0">
              <a:solidFill>
                <a:prstClr val="black"/>
              </a:solidFill>
            </a:endParaRPr>
          </a:p>
        </p:txBody>
      </p:sp>
    </p:spTree>
    <p:extLst>
      <p:ext uri="{BB962C8B-B14F-4D97-AF65-F5344CB8AC3E}">
        <p14:creationId xmlns:p14="http://schemas.microsoft.com/office/powerpoint/2010/main" val="190248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0757" y="1563595"/>
            <a:ext cx="6536987" cy="2368833"/>
          </a:xfrm>
          <a:prstGeom prst="rect">
            <a:avLst/>
          </a:prstGeom>
          <a:ln>
            <a:solidFill>
              <a:srgbClr val="0070C0"/>
            </a:solidFill>
          </a:ln>
        </p:spPr>
      </p:pic>
      <p:sp>
        <p:nvSpPr>
          <p:cNvPr id="11" name="Rounded Rectangle 10"/>
          <p:cNvSpPr/>
          <p:nvPr/>
        </p:nvSpPr>
        <p:spPr>
          <a:xfrm>
            <a:off x="8151883" y="1373521"/>
            <a:ext cx="953207" cy="4814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endParaRPr>
          </a:p>
        </p:txBody>
      </p:sp>
      <p:sp>
        <p:nvSpPr>
          <p:cNvPr id="7" name="Title 1">
            <a:extLst>
              <a:ext uri="{FF2B5EF4-FFF2-40B4-BE49-F238E27FC236}">
                <a16:creationId xmlns:a16="http://schemas.microsoft.com/office/drawing/2014/main" id="{DD58A04E-6AE4-4888-AF73-6EF315AF4152}"/>
              </a:ext>
            </a:extLst>
          </p:cNvPr>
          <p:cNvSpPr txBox="1">
            <a:spLocks/>
          </p:cNvSpPr>
          <p:nvPr/>
        </p:nvSpPr>
        <p:spPr>
          <a:xfrm>
            <a:off x="175202" y="492306"/>
            <a:ext cx="10420966" cy="466927"/>
          </a:xfrm>
          <a:prstGeom prst="rect">
            <a:avLst/>
          </a:prstGeom>
        </p:spPr>
        <p:txBody>
          <a:bodyPr lIns="91440" tIns="45720" rIns="91440" bIns="4572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6001" b="1" dirty="0">
                <a:solidFill>
                  <a:srgbClr val="0070C0"/>
                </a:solidFill>
                <a:latin typeface="Garamond" panose="02020404030301010803" pitchFamily="18" charset="0"/>
              </a:rPr>
              <a:t>Bundling Example Two:</a:t>
            </a:r>
          </a:p>
          <a:p>
            <a:pPr>
              <a:lnSpc>
                <a:spcPct val="120000"/>
              </a:lnSpc>
            </a:pPr>
            <a:r>
              <a:rPr lang="en-US" sz="16001" b="1" i="1" dirty="0">
                <a:solidFill>
                  <a:srgbClr val="0070C0"/>
                </a:solidFill>
                <a:latin typeface="Garamond" panose="02020404030301010803" pitchFamily="18" charset="0"/>
              </a:rPr>
              <a:t>Oral Chemotherapy Treatment</a:t>
            </a:r>
          </a:p>
        </p:txBody>
      </p:sp>
      <p:sp>
        <p:nvSpPr>
          <p:cNvPr id="2" name="TextBox 1"/>
          <p:cNvSpPr txBox="1"/>
          <p:nvPr/>
        </p:nvSpPr>
        <p:spPr>
          <a:xfrm>
            <a:off x="175202" y="3655749"/>
            <a:ext cx="4912364" cy="784830"/>
          </a:xfrm>
          <a:prstGeom prst="rect">
            <a:avLst/>
          </a:prstGeom>
          <a:noFill/>
        </p:spPr>
        <p:txBody>
          <a:bodyPr wrap="square" rtlCol="0">
            <a:spAutoFit/>
          </a:bodyPr>
          <a:lstStyle/>
          <a:p>
            <a:pPr defTabSz="914446">
              <a:lnSpc>
                <a:spcPct val="150000"/>
              </a:lnSpc>
            </a:pPr>
            <a:r>
              <a:rPr lang="en-US" b="1" dirty="0">
                <a:solidFill>
                  <a:srgbClr val="0070C0"/>
                </a:solidFill>
                <a:latin typeface="Garamond" panose="02020404030301010803" pitchFamily="18" charset="0"/>
              </a:rPr>
              <a:t>Services</a:t>
            </a:r>
          </a:p>
          <a:p>
            <a:pPr marL="174634" indent="-174634" defTabSz="914446">
              <a:lnSpc>
                <a:spcPct val="150000"/>
              </a:lnSpc>
              <a:buFont typeface="Arial" panose="020B0604020202020204" pitchFamily="34" charset="0"/>
              <a:buChar char="•"/>
            </a:pPr>
            <a:r>
              <a:rPr lang="en-US" sz="1200" dirty="0">
                <a:solidFill>
                  <a:prstClr val="black"/>
                </a:solidFill>
              </a:rPr>
              <a:t>1 monthly dose of oral chemotherapy for 12 months</a:t>
            </a:r>
          </a:p>
        </p:txBody>
      </p:sp>
      <p:sp>
        <p:nvSpPr>
          <p:cNvPr id="8" name="TextBox 7"/>
          <p:cNvSpPr txBox="1"/>
          <p:nvPr/>
        </p:nvSpPr>
        <p:spPr>
          <a:xfrm>
            <a:off x="175202" y="2045060"/>
            <a:ext cx="4357992" cy="1588127"/>
          </a:xfrm>
          <a:prstGeom prst="rect">
            <a:avLst/>
          </a:prstGeom>
          <a:noFill/>
        </p:spPr>
        <p:txBody>
          <a:bodyPr wrap="square" rtlCol="0">
            <a:spAutoFit/>
          </a:bodyPr>
          <a:lstStyle/>
          <a:p>
            <a:pPr defTabSz="914446"/>
            <a:r>
              <a:rPr lang="en-US" b="1" dirty="0">
                <a:solidFill>
                  <a:srgbClr val="0070C0"/>
                </a:solidFill>
                <a:latin typeface="Garamond" panose="02020404030301010803" pitchFamily="18" charset="0"/>
              </a:rPr>
              <a:t>Plans</a:t>
            </a:r>
          </a:p>
          <a:p>
            <a:pPr marL="174634" indent="-174634" defTabSz="914446">
              <a:lnSpc>
                <a:spcPct val="170000"/>
              </a:lnSpc>
              <a:buFont typeface="Arial" panose="020B0604020202020204" pitchFamily="34" charset="0"/>
              <a:buChar char="•"/>
            </a:pPr>
            <a:r>
              <a:rPr lang="en-US" sz="1200" dirty="0">
                <a:solidFill>
                  <a:prstClr val="black"/>
                </a:solidFill>
              </a:rPr>
              <a:t>HSPG - Two Unit Plan; $2,500 deductible</a:t>
            </a:r>
          </a:p>
          <a:p>
            <a:pPr marL="174634" indent="-174634" defTabSz="914446">
              <a:lnSpc>
                <a:spcPct val="170000"/>
              </a:lnSpc>
              <a:buFont typeface="Arial" panose="020B0604020202020204" pitchFamily="34" charset="0"/>
              <a:buChar char="•"/>
            </a:pPr>
            <a:r>
              <a:rPr lang="en-US" sz="1200" dirty="0">
                <a:solidFill>
                  <a:prstClr val="black"/>
                </a:solidFill>
              </a:rPr>
              <a:t>Critical Illness Rider - $20,000 benefit</a:t>
            </a:r>
          </a:p>
          <a:p>
            <a:pPr marL="174634" indent="-174634" defTabSz="914446">
              <a:lnSpc>
                <a:spcPct val="170000"/>
              </a:lnSpc>
              <a:buFont typeface="Arial" panose="020B0604020202020204" pitchFamily="34" charset="0"/>
              <a:buChar char="•"/>
            </a:pPr>
            <a:r>
              <a:rPr lang="en-US" sz="1200" dirty="0">
                <a:solidFill>
                  <a:prstClr val="black"/>
                </a:solidFill>
              </a:rPr>
              <a:t>Specified Disease - $25,000 deductible; $250,000 CYM</a:t>
            </a:r>
          </a:p>
          <a:p>
            <a:pPr defTabSz="914446"/>
            <a:endParaRPr lang="en-US" dirty="0">
              <a:solidFill>
                <a:prstClr val="black"/>
              </a:solidFill>
            </a:endParaRPr>
          </a:p>
        </p:txBody>
      </p:sp>
      <p:sp>
        <p:nvSpPr>
          <p:cNvPr id="9" name="TextBox 8"/>
          <p:cNvSpPr txBox="1"/>
          <p:nvPr/>
        </p:nvSpPr>
        <p:spPr>
          <a:xfrm>
            <a:off x="175202" y="4777129"/>
            <a:ext cx="10628450" cy="784830"/>
          </a:xfrm>
          <a:prstGeom prst="rect">
            <a:avLst/>
          </a:prstGeom>
          <a:noFill/>
        </p:spPr>
        <p:txBody>
          <a:bodyPr wrap="square" rtlCol="0">
            <a:spAutoFit/>
          </a:bodyPr>
          <a:lstStyle/>
          <a:p>
            <a:pPr defTabSz="914446">
              <a:lnSpc>
                <a:spcPct val="150000"/>
              </a:lnSpc>
            </a:pPr>
            <a:r>
              <a:rPr lang="en-US" b="1" dirty="0">
                <a:solidFill>
                  <a:srgbClr val="0070C0"/>
                </a:solidFill>
                <a:latin typeface="Garamond" panose="02020404030301010803" pitchFamily="18" charset="0"/>
              </a:rPr>
              <a:t>Provider/Facility/Hospital Charges</a:t>
            </a:r>
          </a:p>
          <a:p>
            <a:pPr marL="174634" indent="-174634" defTabSz="914446">
              <a:lnSpc>
                <a:spcPct val="150000"/>
              </a:lnSpc>
              <a:buFont typeface="Arial" panose="020B0604020202020204" pitchFamily="34" charset="0"/>
              <a:buChar char="•"/>
            </a:pPr>
            <a:r>
              <a:rPr lang="en-US" sz="1200" dirty="0">
                <a:solidFill>
                  <a:prstClr val="black"/>
                </a:solidFill>
              </a:rPr>
              <a:t>$228,732.36 billed ($19,061.03 per dose)</a:t>
            </a:r>
          </a:p>
        </p:txBody>
      </p:sp>
      <p:pic>
        <p:nvPicPr>
          <p:cNvPr id="6" name="Picture 5"/>
          <p:cNvPicPr>
            <a:picLocks noChangeAspect="1"/>
          </p:cNvPicPr>
          <p:nvPr/>
        </p:nvPicPr>
        <p:blipFill>
          <a:blip r:embed="rId3"/>
          <a:stretch>
            <a:fillRect/>
          </a:stretch>
        </p:blipFill>
        <p:spPr>
          <a:xfrm>
            <a:off x="5330757" y="4271526"/>
            <a:ext cx="6536987" cy="2382406"/>
          </a:xfrm>
          <a:prstGeom prst="rect">
            <a:avLst/>
          </a:prstGeom>
          <a:ln>
            <a:solidFill>
              <a:srgbClr val="0070C0"/>
            </a:solidFill>
          </a:ln>
        </p:spPr>
      </p:pic>
      <p:sp>
        <p:nvSpPr>
          <p:cNvPr id="10" name="TextBox 9"/>
          <p:cNvSpPr txBox="1"/>
          <p:nvPr/>
        </p:nvSpPr>
        <p:spPr>
          <a:xfrm>
            <a:off x="8205332" y="1429586"/>
            <a:ext cx="846306" cy="369332"/>
          </a:xfrm>
          <a:prstGeom prst="rect">
            <a:avLst/>
          </a:prstGeom>
          <a:noFill/>
        </p:spPr>
        <p:txBody>
          <a:bodyPr wrap="square" rtlCol="0">
            <a:spAutoFit/>
          </a:bodyPr>
          <a:lstStyle/>
          <a:p>
            <a:pPr defTabSz="914446"/>
            <a:r>
              <a:rPr lang="en-US" b="1" dirty="0">
                <a:solidFill>
                  <a:prstClr val="black"/>
                </a:solidFill>
                <a:latin typeface="Garamond" panose="02020404030301010803" pitchFamily="18" charset="0"/>
              </a:rPr>
              <a:t>HSPG</a:t>
            </a:r>
          </a:p>
        </p:txBody>
      </p:sp>
      <p:sp>
        <p:nvSpPr>
          <p:cNvPr id="12" name="Rounded Rectangle 11"/>
          <p:cNvSpPr/>
          <p:nvPr/>
        </p:nvSpPr>
        <p:spPr>
          <a:xfrm>
            <a:off x="8151883" y="4107831"/>
            <a:ext cx="953207" cy="4814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endParaRPr>
          </a:p>
        </p:txBody>
      </p:sp>
      <p:sp>
        <p:nvSpPr>
          <p:cNvPr id="13" name="TextBox 12"/>
          <p:cNvSpPr txBox="1"/>
          <p:nvPr/>
        </p:nvSpPr>
        <p:spPr>
          <a:xfrm>
            <a:off x="8205332" y="4163897"/>
            <a:ext cx="846306" cy="369332"/>
          </a:xfrm>
          <a:prstGeom prst="rect">
            <a:avLst/>
          </a:prstGeom>
          <a:noFill/>
        </p:spPr>
        <p:txBody>
          <a:bodyPr wrap="square" rtlCol="0">
            <a:spAutoFit/>
          </a:bodyPr>
          <a:lstStyle/>
          <a:p>
            <a:pPr algn="ctr" defTabSz="914446"/>
            <a:r>
              <a:rPr lang="en-US" b="1" dirty="0">
                <a:solidFill>
                  <a:prstClr val="black"/>
                </a:solidFill>
                <a:latin typeface="Garamond" panose="02020404030301010803" pitchFamily="18" charset="0"/>
              </a:rPr>
              <a:t>SPD</a:t>
            </a:r>
          </a:p>
        </p:txBody>
      </p:sp>
    </p:spTree>
    <p:extLst>
      <p:ext uri="{BB962C8B-B14F-4D97-AF65-F5344CB8AC3E}">
        <p14:creationId xmlns:p14="http://schemas.microsoft.com/office/powerpoint/2010/main" val="23483408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8" grpId="0"/>
      <p:bldP spid="9" grpId="0"/>
      <p:bldP spid="10" grpId="0"/>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4114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endParaRPr>
          </a:p>
        </p:txBody>
      </p:sp>
      <p:graphicFrame>
        <p:nvGraphicFramePr>
          <p:cNvPr id="3" name="Table 2"/>
          <p:cNvGraphicFramePr>
            <a:graphicFrameLocks noGrp="1"/>
          </p:cNvGraphicFramePr>
          <p:nvPr/>
        </p:nvGraphicFramePr>
        <p:xfrm>
          <a:off x="5717794" y="338050"/>
          <a:ext cx="4980562" cy="2165824"/>
        </p:xfrm>
        <a:graphic>
          <a:graphicData uri="http://schemas.openxmlformats.org/drawingml/2006/table">
            <a:tbl>
              <a:tblPr firstRow="1" bandRow="1">
                <a:tableStyleId>{2D5ABB26-0587-4C30-8999-92F81FD0307C}</a:tableStyleId>
              </a:tblPr>
              <a:tblGrid>
                <a:gridCol w="3225482">
                  <a:extLst>
                    <a:ext uri="{9D8B030D-6E8A-4147-A177-3AD203B41FA5}">
                      <a16:colId xmlns:a16="http://schemas.microsoft.com/office/drawing/2014/main" val="20000"/>
                    </a:ext>
                  </a:extLst>
                </a:gridCol>
                <a:gridCol w="1755080">
                  <a:extLst>
                    <a:ext uri="{9D8B030D-6E8A-4147-A177-3AD203B41FA5}">
                      <a16:colId xmlns:a16="http://schemas.microsoft.com/office/drawing/2014/main" val="20001"/>
                    </a:ext>
                  </a:extLst>
                </a:gridCol>
              </a:tblGrid>
              <a:tr h="523629">
                <a:tc>
                  <a:txBody>
                    <a:bodyPr/>
                    <a:lstStyle/>
                    <a:p>
                      <a:endParaRPr lang="en-US" sz="2700" dirty="0"/>
                    </a:p>
                  </a:txBody>
                  <a:tcPr/>
                </a:tc>
                <a:tc>
                  <a:txBody>
                    <a:bodyPr/>
                    <a:lstStyle/>
                    <a:p>
                      <a:endParaRPr lang="en-US" sz="2700" dirty="0"/>
                    </a:p>
                  </a:txBody>
                  <a:tcPr/>
                </a:tc>
                <a:extLst>
                  <a:ext uri="{0D108BD9-81ED-4DB2-BD59-A6C34878D82A}">
                    <a16:rowId xmlns:a16="http://schemas.microsoft.com/office/drawing/2014/main" val="10000"/>
                  </a:ext>
                </a:extLst>
              </a:tr>
              <a:tr h="679911">
                <a:tc>
                  <a:txBody>
                    <a:bodyPr/>
                    <a:lstStyle/>
                    <a:p>
                      <a:r>
                        <a:rPr lang="en-US" sz="1400" dirty="0"/>
                        <a:t>Chemo Charges</a:t>
                      </a:r>
                    </a:p>
                    <a:p>
                      <a:r>
                        <a:rPr lang="en-US" sz="1400" dirty="0"/>
                        <a:t>($19,061.03 X 12</a:t>
                      </a:r>
                      <a:r>
                        <a:rPr lang="en-US" sz="1400" baseline="0" dirty="0"/>
                        <a:t> doses)</a:t>
                      </a:r>
                      <a:endParaRPr lang="en-US" sz="1400" dirty="0"/>
                    </a:p>
                  </a:txBody>
                  <a:tcPr>
                    <a:noFill/>
                  </a:tcPr>
                </a:tc>
                <a:tc>
                  <a:txBody>
                    <a:bodyPr/>
                    <a:lstStyle/>
                    <a:p>
                      <a:pPr algn="r"/>
                      <a:r>
                        <a:rPr lang="en-US" sz="1400" dirty="0"/>
                        <a:t>+ $228,732.36</a:t>
                      </a:r>
                    </a:p>
                  </a:txBody>
                  <a:tcPr>
                    <a:noFill/>
                  </a:tcPr>
                </a:tc>
                <a:extLst>
                  <a:ext uri="{0D108BD9-81ED-4DB2-BD59-A6C34878D82A}">
                    <a16:rowId xmlns:a16="http://schemas.microsoft.com/office/drawing/2014/main" val="10001"/>
                  </a:ext>
                </a:extLst>
              </a:tr>
              <a:tr h="473036">
                <a:tc>
                  <a:txBody>
                    <a:bodyPr/>
                    <a:lstStyle/>
                    <a:p>
                      <a:r>
                        <a:rPr lang="en-US" sz="1400" dirty="0"/>
                        <a:t>Network</a:t>
                      </a:r>
                      <a:r>
                        <a:rPr lang="en-US" sz="1400" baseline="0" dirty="0"/>
                        <a:t> Discount (Not In-Network)</a:t>
                      </a:r>
                      <a:endParaRPr lang="en-US" sz="1400" dirty="0"/>
                    </a:p>
                  </a:txBody>
                  <a:tcPr>
                    <a:lnB w="19050" cap="flat" cmpd="sng" algn="ctr">
                      <a:solidFill>
                        <a:schemeClr val="tx1"/>
                      </a:solidFill>
                      <a:prstDash val="solid"/>
                      <a:round/>
                      <a:headEnd type="none" w="med" len="med"/>
                      <a:tailEnd type="none" w="med" len="med"/>
                    </a:lnB>
                    <a:noFill/>
                  </a:tcPr>
                </a:tc>
                <a:tc>
                  <a:txBody>
                    <a:bodyPr/>
                    <a:lstStyle/>
                    <a:p>
                      <a:pPr algn="r"/>
                      <a:r>
                        <a:rPr lang="en-US" sz="1400" dirty="0"/>
                        <a:t>- $0</a:t>
                      </a:r>
                    </a:p>
                  </a:txBody>
                  <a:tcP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89248">
                <a:tc>
                  <a:txBody>
                    <a:bodyPr/>
                    <a:lstStyle/>
                    <a:p>
                      <a:r>
                        <a:rPr lang="en-US" sz="1400" b="1" baseline="0" dirty="0"/>
                        <a:t>Actual Provider Charges</a:t>
                      </a:r>
                      <a:endParaRPr lang="en-US" sz="1400" b="1" dirty="0"/>
                    </a:p>
                  </a:txBody>
                  <a:tcPr anchor="ctr">
                    <a:lnT w="19050" cap="flat" cmpd="sng" algn="ctr">
                      <a:solidFill>
                        <a:schemeClr val="tx1"/>
                      </a:solidFill>
                      <a:prstDash val="solid"/>
                      <a:round/>
                      <a:headEnd type="none" w="med" len="med"/>
                      <a:tailEnd type="none" w="med" len="med"/>
                    </a:lnT>
                    <a:noFill/>
                  </a:tcPr>
                </a:tc>
                <a:tc>
                  <a:txBody>
                    <a:bodyPr/>
                    <a:lstStyle/>
                    <a:p>
                      <a:pPr algn="r"/>
                      <a:r>
                        <a:rPr lang="en-US" sz="1400" b="1" dirty="0"/>
                        <a:t>$228,732.36</a:t>
                      </a:r>
                    </a:p>
                  </a:txBody>
                  <a:tcPr anchor="ctr">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62786" y="1090341"/>
          <a:ext cx="3200400" cy="1166477"/>
        </p:xfrm>
        <a:graphic>
          <a:graphicData uri="http://schemas.openxmlformats.org/drawingml/2006/table">
            <a:tbl>
              <a:tblPr firstRow="1" bandRow="1">
                <a:tableStyleId>{2D5ABB26-0587-4C30-8999-92F81FD0307C}</a:tableStyleId>
              </a:tblPr>
              <a:tblGrid>
                <a:gridCol w="2003423">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612000">
                <a:tc>
                  <a:txBody>
                    <a:bodyPr/>
                    <a:lstStyle/>
                    <a:p>
                      <a:r>
                        <a:rPr lang="en-US" sz="1100" dirty="0"/>
                        <a:t>HSPG Chemo</a:t>
                      </a:r>
                      <a:r>
                        <a:rPr lang="en-US" sz="1100" baseline="0" dirty="0"/>
                        <a:t> Benefit</a:t>
                      </a:r>
                    </a:p>
                    <a:p>
                      <a:r>
                        <a:rPr lang="en-US" sz="1100" i="1" baseline="0" dirty="0"/>
                        <a:t>($1,500 X 12)</a:t>
                      </a:r>
                      <a:endParaRPr lang="en-US" sz="1100" i="1" dirty="0"/>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100" dirty="0"/>
                        <a:t>$18,000</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4477">
                <a:tc>
                  <a:txBody>
                    <a:bodyPr/>
                    <a:lstStyle/>
                    <a:p>
                      <a:r>
                        <a:rPr lang="en-US" sz="1100" b="1" dirty="0"/>
                        <a:t>HSPG</a:t>
                      </a:r>
                    </a:p>
                    <a:p>
                      <a:r>
                        <a:rPr lang="en-US" sz="1100" b="1" dirty="0"/>
                        <a:t>Benefits Payable</a:t>
                      </a:r>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sz="1100" b="1" dirty="0"/>
                        <a:t>$18,000</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457202" y="2472914"/>
          <a:ext cx="3200401" cy="1251465"/>
        </p:xfrm>
        <a:graphic>
          <a:graphicData uri="http://schemas.openxmlformats.org/drawingml/2006/table">
            <a:tbl>
              <a:tblPr firstRow="1" bandRow="1">
                <a:tableStyleId>{2D5ABB26-0587-4C30-8999-92F81FD0307C}</a:tableStyleId>
              </a:tblPr>
              <a:tblGrid>
                <a:gridCol w="2003424">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622569">
                <a:tc>
                  <a:txBody>
                    <a:bodyPr/>
                    <a:lstStyle/>
                    <a:p>
                      <a:r>
                        <a:rPr lang="en-US" sz="1100" dirty="0"/>
                        <a:t>Critical Illness Rider</a:t>
                      </a:r>
                    </a:p>
                    <a:p>
                      <a:r>
                        <a:rPr lang="en-US" sz="1100" dirty="0"/>
                        <a:t>($20,000 X 25%)*</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100" dirty="0"/>
                        <a:t>$5,000</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28896">
                <a:tc>
                  <a:txBody>
                    <a:bodyPr/>
                    <a:lstStyle/>
                    <a:p>
                      <a:r>
                        <a:rPr lang="en-US" sz="1100" b="1" dirty="0"/>
                        <a:t>Critical Illness Rider</a:t>
                      </a:r>
                      <a:endParaRPr lang="en-US" sz="1100" b="1" baseline="0" dirty="0"/>
                    </a:p>
                    <a:p>
                      <a:r>
                        <a:rPr lang="en-US" sz="1100" b="1" baseline="0" dirty="0"/>
                        <a:t>Benefits Payable</a:t>
                      </a:r>
                      <a:endParaRPr lang="en-US" sz="1100" b="1" dirty="0"/>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en-US" sz="1100" b="1" dirty="0"/>
                        <a:t>$5,000</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457202" y="3940454"/>
          <a:ext cx="3200400" cy="2077986"/>
        </p:xfrm>
        <a:graphic>
          <a:graphicData uri="http://schemas.openxmlformats.org/drawingml/2006/table">
            <a:tbl>
              <a:tblPr firstRow="1" bandRow="1">
                <a:tableStyleId>{2D5ABB26-0587-4C30-8999-92F81FD0307C}</a:tableStyleId>
              </a:tblPr>
              <a:tblGrid>
                <a:gridCol w="2003423">
                  <a:extLst>
                    <a:ext uri="{9D8B030D-6E8A-4147-A177-3AD203B41FA5}">
                      <a16:colId xmlns:a16="http://schemas.microsoft.com/office/drawing/2014/main" val="20000"/>
                    </a:ext>
                  </a:extLst>
                </a:gridCol>
                <a:gridCol w="1196977">
                  <a:extLst>
                    <a:ext uri="{9D8B030D-6E8A-4147-A177-3AD203B41FA5}">
                      <a16:colId xmlns:a16="http://schemas.microsoft.com/office/drawing/2014/main" val="20001"/>
                    </a:ext>
                  </a:extLst>
                </a:gridCol>
              </a:tblGrid>
              <a:tr h="315981">
                <a:tc>
                  <a:txBody>
                    <a:bodyPr/>
                    <a:lstStyle/>
                    <a:p>
                      <a:r>
                        <a:rPr lang="en-US" sz="1100" dirty="0"/>
                        <a:t>Specified Disease CYM</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a:noFill/>
                    </a:lnB>
                    <a:noFill/>
                  </a:tcPr>
                </a:tc>
                <a:tc>
                  <a:txBody>
                    <a:bodyPr/>
                    <a:lstStyle/>
                    <a:p>
                      <a:pPr algn="r"/>
                      <a:r>
                        <a:rPr lang="en-US" sz="1100" dirty="0"/>
                        <a:t>$250,000</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00"/>
                  </a:ext>
                </a:extLst>
              </a:tr>
              <a:tr h="315981">
                <a:tc>
                  <a:txBody>
                    <a:bodyPr/>
                    <a:lstStyle/>
                    <a:p>
                      <a:r>
                        <a:rPr lang="en-US" sz="1100" dirty="0"/>
                        <a:t>Deductible to meet**</a:t>
                      </a:r>
                    </a:p>
                  </a:txBody>
                  <a:tcPr anchor="ctr">
                    <a:lnL w="6350" cap="flat" cmpd="sng" algn="ctr">
                      <a:solidFill>
                        <a:schemeClr val="tx1"/>
                      </a:solidFill>
                      <a:prstDash val="solid"/>
                      <a:round/>
                      <a:headEnd type="none" w="med" len="med"/>
                      <a:tailEnd type="none" w="med" len="med"/>
                    </a:lnL>
                    <a:lnT w="6350" cap="flat" cmpd="sng" algn="ctr">
                      <a:noFill/>
                      <a:prstDash val="solid"/>
                      <a:round/>
                      <a:headEnd type="none" w="med" len="med"/>
                      <a:tailEnd type="none" w="med" len="med"/>
                    </a:lnT>
                    <a:lnB>
                      <a:noFill/>
                    </a:lnB>
                    <a:noFill/>
                  </a:tcPr>
                </a:tc>
                <a:tc>
                  <a:txBody>
                    <a:bodyPr/>
                    <a:lstStyle/>
                    <a:p>
                      <a:pPr algn="r"/>
                      <a:r>
                        <a:rPr lang="en-US" sz="1100" dirty="0"/>
                        <a:t>- $0</a:t>
                      </a:r>
                    </a:p>
                  </a:txBody>
                  <a:tcPr anchor="ctr">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noFill/>
                  </a:tcPr>
                </a:tc>
                <a:extLst>
                  <a:ext uri="{0D108BD9-81ED-4DB2-BD59-A6C34878D82A}">
                    <a16:rowId xmlns:a16="http://schemas.microsoft.com/office/drawing/2014/main" val="10001"/>
                  </a:ext>
                </a:extLst>
              </a:tr>
              <a:tr h="315981">
                <a:tc>
                  <a:txBody>
                    <a:bodyPr/>
                    <a:lstStyle/>
                    <a:p>
                      <a:r>
                        <a:rPr lang="en-US" sz="1100" dirty="0"/>
                        <a:t>Previous CY</a:t>
                      </a:r>
                      <a:r>
                        <a:rPr lang="en-US" sz="1100" baseline="0" dirty="0"/>
                        <a:t> Claims Paid</a:t>
                      </a:r>
                      <a:endParaRPr lang="en-US" sz="1100" dirty="0"/>
                    </a:p>
                  </a:txBody>
                  <a:tcPr anchor="ctr">
                    <a:lnL w="6350" cap="flat" cmpd="sng" algn="ctr">
                      <a:solidFill>
                        <a:schemeClr val="tx1"/>
                      </a:solidFill>
                      <a:prstDash val="solid"/>
                      <a:round/>
                      <a:headEnd type="none" w="med" len="med"/>
                      <a:tailEnd type="none" w="med" len="med"/>
                    </a:lnL>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US" sz="1100" dirty="0"/>
                        <a:t>- $66,216.94</a:t>
                      </a:r>
                    </a:p>
                  </a:txBody>
                  <a:tcPr anchor="ctr">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Remaining Specified Disease Benefits Available</a:t>
                      </a:r>
                    </a:p>
                  </a:txBody>
                  <a:tcPr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t>$183,783.06</a:t>
                      </a:r>
                    </a:p>
                  </a:txBody>
                  <a:tcPr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0443">
                <a:tc>
                  <a:txBody>
                    <a:bodyPr/>
                    <a:lstStyle/>
                    <a:p>
                      <a:r>
                        <a:rPr lang="en-US" sz="1000" b="1" dirty="0"/>
                        <a:t>Specified Disease Benefits Payable</a:t>
                      </a:r>
                    </a:p>
                  </a:txBody>
                  <a:tcPr anchor="ctr">
                    <a:lnL w="63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1" dirty="0"/>
                        <a:t>$183,783.06</a:t>
                      </a:r>
                    </a:p>
                  </a:txBody>
                  <a:tcPr anchor="ctr">
                    <a:lnL>
                      <a:noFill/>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4742959" y="3334270"/>
          <a:ext cx="6930235" cy="2599604"/>
        </p:xfrm>
        <a:graphic>
          <a:graphicData uri="http://schemas.openxmlformats.org/drawingml/2006/table">
            <a:tbl>
              <a:tblPr firstRow="1" bandRow="1">
                <a:tableStyleId>{2D5ABB26-0587-4C30-8999-92F81FD0307C}</a:tableStyleId>
              </a:tblPr>
              <a:tblGrid>
                <a:gridCol w="1386047">
                  <a:extLst>
                    <a:ext uri="{9D8B030D-6E8A-4147-A177-3AD203B41FA5}">
                      <a16:colId xmlns:a16="http://schemas.microsoft.com/office/drawing/2014/main" val="20000"/>
                    </a:ext>
                  </a:extLst>
                </a:gridCol>
                <a:gridCol w="1386047">
                  <a:extLst>
                    <a:ext uri="{9D8B030D-6E8A-4147-A177-3AD203B41FA5}">
                      <a16:colId xmlns:a16="http://schemas.microsoft.com/office/drawing/2014/main" val="20001"/>
                    </a:ext>
                  </a:extLst>
                </a:gridCol>
                <a:gridCol w="1386047">
                  <a:extLst>
                    <a:ext uri="{9D8B030D-6E8A-4147-A177-3AD203B41FA5}">
                      <a16:colId xmlns:a16="http://schemas.microsoft.com/office/drawing/2014/main" val="20002"/>
                    </a:ext>
                  </a:extLst>
                </a:gridCol>
                <a:gridCol w="1386047">
                  <a:extLst>
                    <a:ext uri="{9D8B030D-6E8A-4147-A177-3AD203B41FA5}">
                      <a16:colId xmlns:a16="http://schemas.microsoft.com/office/drawing/2014/main" val="20003"/>
                    </a:ext>
                  </a:extLst>
                </a:gridCol>
                <a:gridCol w="1386047">
                  <a:extLst>
                    <a:ext uri="{9D8B030D-6E8A-4147-A177-3AD203B41FA5}">
                      <a16:colId xmlns:a16="http://schemas.microsoft.com/office/drawing/2014/main" val="20004"/>
                    </a:ext>
                  </a:extLst>
                </a:gridCol>
              </a:tblGrid>
              <a:tr h="904218">
                <a:tc>
                  <a:txBody>
                    <a:bodyPr/>
                    <a:lstStyle/>
                    <a:p>
                      <a:pPr algn="ctr"/>
                      <a:r>
                        <a:rPr lang="en-US" sz="1600" b="1" dirty="0">
                          <a:solidFill>
                            <a:schemeClr val="bg1"/>
                          </a:solidFill>
                          <a:latin typeface="Garamond" panose="02020404030301010803" pitchFamily="18" charset="0"/>
                        </a:rPr>
                        <a:t>HSPG Benefits Paid</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Critical Illness Benefits Paid</a:t>
                      </a: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Specified Disease Benefits Paid</a:t>
                      </a: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Total</a:t>
                      </a:r>
                      <a:r>
                        <a:rPr lang="en-US" sz="1600" b="1" baseline="0" dirty="0">
                          <a:solidFill>
                            <a:schemeClr val="bg1"/>
                          </a:solidFill>
                          <a:latin typeface="Garamond" panose="02020404030301010803" pitchFamily="18" charset="0"/>
                        </a:rPr>
                        <a:t> Benefits Paid</a:t>
                      </a:r>
                      <a:endParaRPr lang="en-US" sz="1600" b="1" dirty="0">
                        <a:solidFill>
                          <a:schemeClr val="bg1"/>
                        </a:solidFill>
                        <a:latin typeface="Garamond" panose="02020404030301010803" pitchFamily="18" charset="0"/>
                      </a:endParaRPr>
                    </a:p>
                  </a:txBody>
                  <a:tcPr anchor="ctr">
                    <a:lnT w="6350" cap="flat" cmpd="sng" algn="ctr">
                      <a:solidFill>
                        <a:schemeClr val="tx1"/>
                      </a:solidFill>
                      <a:prstDash val="solid"/>
                      <a:round/>
                      <a:headEnd type="none" w="med" len="med"/>
                      <a:tailEnd type="none" w="med" len="med"/>
                    </a:lnT>
                    <a:solidFill>
                      <a:srgbClr val="0070C0"/>
                    </a:solidFill>
                  </a:tcPr>
                </a:tc>
                <a:tc>
                  <a:txBody>
                    <a:bodyPr/>
                    <a:lstStyle/>
                    <a:p>
                      <a:pPr algn="ctr"/>
                      <a:r>
                        <a:rPr lang="en-US" sz="1600" b="1" dirty="0">
                          <a:solidFill>
                            <a:schemeClr val="bg1"/>
                          </a:solidFill>
                          <a:latin typeface="Garamond" panose="02020404030301010803" pitchFamily="18" charset="0"/>
                        </a:rPr>
                        <a:t>Outcome</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00"/>
                  </a:ext>
                </a:extLst>
              </a:tr>
              <a:tr h="847693">
                <a:tc>
                  <a:txBody>
                    <a:bodyPr/>
                    <a:lstStyle/>
                    <a:p>
                      <a:pPr algn="ctr"/>
                      <a:r>
                        <a:rPr lang="en-US" sz="1400" dirty="0"/>
                        <a:t>$18,000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dirty="0"/>
                        <a:t>$5,000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dirty="0"/>
                        <a:t>$183,783.06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b="1" dirty="0"/>
                        <a:t>$206,783.06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rPr>
                        <a:t>$21,949.30</a:t>
                      </a:r>
                    </a:p>
                    <a:p>
                      <a:pPr algn="ctr"/>
                      <a:r>
                        <a:rPr lang="en-US" sz="1100" b="0" dirty="0">
                          <a:solidFill>
                            <a:schemeClr val="tx1"/>
                          </a:solidFill>
                        </a:rPr>
                        <a:t>Out-of-Pocket</a:t>
                      </a:r>
                      <a:r>
                        <a:rPr lang="en-US" sz="1100" b="0" baseline="0" dirty="0">
                          <a:solidFill>
                            <a:schemeClr val="tx1"/>
                          </a:solidFill>
                        </a:rPr>
                        <a:t> / Balance Bill</a:t>
                      </a:r>
                      <a:endParaRPr lang="en-US" sz="11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847693">
                <a:tc>
                  <a:txBody>
                    <a:bodyPr/>
                    <a:lstStyle/>
                    <a:p>
                      <a:pPr algn="ctr"/>
                      <a:r>
                        <a:rPr lang="en-US" sz="1400" dirty="0"/>
                        <a:t>$18,000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dirty="0"/>
                        <a:t>None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dirty="0"/>
                        <a:t>None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b="1" dirty="0"/>
                        <a:t>$18,000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rPr>
                        <a:t>$210,732.36</a:t>
                      </a:r>
                    </a:p>
                    <a:p>
                      <a:pPr algn="ctr"/>
                      <a:r>
                        <a:rPr lang="en-US" sz="1100" b="0" dirty="0">
                          <a:solidFill>
                            <a:schemeClr val="tx1"/>
                          </a:solidFill>
                        </a:rPr>
                        <a:t>Out-of-Pocket</a:t>
                      </a:r>
                      <a:r>
                        <a:rPr lang="en-US" sz="1100" b="0" baseline="0" dirty="0">
                          <a:solidFill>
                            <a:schemeClr val="tx1"/>
                          </a:solidFill>
                        </a:rPr>
                        <a:t> / Balance Bill</a:t>
                      </a:r>
                      <a:endParaRPr lang="en-US" sz="11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10002"/>
                  </a:ext>
                </a:extLst>
              </a:tr>
            </a:tbl>
          </a:graphicData>
        </a:graphic>
      </p:graphicFrame>
      <p:sp>
        <p:nvSpPr>
          <p:cNvPr id="10" name="TextBox 9"/>
          <p:cNvSpPr txBox="1"/>
          <p:nvPr/>
        </p:nvSpPr>
        <p:spPr>
          <a:xfrm>
            <a:off x="175100" y="6154226"/>
            <a:ext cx="3706237" cy="553998"/>
          </a:xfrm>
          <a:prstGeom prst="rect">
            <a:avLst/>
          </a:prstGeom>
          <a:noFill/>
        </p:spPr>
        <p:txBody>
          <a:bodyPr wrap="square" rtlCol="0">
            <a:spAutoFit/>
          </a:bodyPr>
          <a:lstStyle/>
          <a:p>
            <a:pPr defTabSz="914446"/>
            <a:r>
              <a:rPr lang="en-US" sz="1000" i="1" dirty="0">
                <a:solidFill>
                  <a:prstClr val="black"/>
                </a:solidFill>
              </a:rPr>
              <a:t>*If diagnosed within first 90 days, CI benefits reduce to 25% of face value</a:t>
            </a:r>
          </a:p>
          <a:p>
            <a:pPr defTabSz="914446"/>
            <a:r>
              <a:rPr lang="en-US" sz="1000" i="1" dirty="0">
                <a:solidFill>
                  <a:prstClr val="black"/>
                </a:solidFill>
              </a:rPr>
              <a:t>**Deductible previously met</a:t>
            </a:r>
          </a:p>
        </p:txBody>
      </p:sp>
      <p:sp>
        <p:nvSpPr>
          <p:cNvPr id="12" name="TextBox 11"/>
          <p:cNvSpPr txBox="1"/>
          <p:nvPr/>
        </p:nvSpPr>
        <p:spPr>
          <a:xfrm>
            <a:off x="462786" y="263712"/>
            <a:ext cx="3924389" cy="646331"/>
          </a:xfrm>
          <a:prstGeom prst="rect">
            <a:avLst/>
          </a:prstGeom>
          <a:noFill/>
        </p:spPr>
        <p:txBody>
          <a:bodyPr wrap="square" rtlCol="0">
            <a:spAutoFit/>
          </a:bodyPr>
          <a:lstStyle/>
          <a:p>
            <a:pPr defTabSz="914446"/>
            <a:r>
              <a:rPr lang="en-US" b="1" dirty="0">
                <a:solidFill>
                  <a:prstClr val="black"/>
                </a:solidFill>
                <a:latin typeface="Garamond" panose="02020404030301010803" pitchFamily="18" charset="0"/>
              </a:rPr>
              <a:t>Benefits Payable</a:t>
            </a:r>
          </a:p>
          <a:p>
            <a:pPr defTabSz="914446"/>
            <a:r>
              <a:rPr lang="en-US" b="1" i="1" dirty="0">
                <a:solidFill>
                  <a:prstClr val="black"/>
                </a:solidFill>
                <a:latin typeface="Garamond" panose="02020404030301010803" pitchFamily="18" charset="0"/>
              </a:rPr>
              <a:t>Example Two</a:t>
            </a:r>
          </a:p>
        </p:txBody>
      </p:sp>
    </p:spTree>
    <p:extLst>
      <p:ext uri="{BB962C8B-B14F-4D97-AF65-F5344CB8AC3E}">
        <p14:creationId xmlns:p14="http://schemas.microsoft.com/office/powerpoint/2010/main" val="145491607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Catastrophic Accident</a:t>
            </a:r>
          </a:p>
        </p:txBody>
      </p:sp>
      <p:sp>
        <p:nvSpPr>
          <p:cNvPr id="4" name="Rectangle 3"/>
          <p:cNvSpPr/>
          <p:nvPr/>
        </p:nvSpPr>
        <p:spPr>
          <a:xfrm>
            <a:off x="0" y="0"/>
            <a:ext cx="12534900" cy="1433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txBox="1">
            <a:spLocks/>
          </p:cNvSpPr>
          <p:nvPr/>
        </p:nvSpPr>
        <p:spPr>
          <a:xfrm>
            <a:off x="416503" y="471985"/>
            <a:ext cx="8711944" cy="854251"/>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white"/>
                </a:solidFill>
                <a:latin typeface="Orpheus Pro" panose="02000000000000000000" pitchFamily="50" charset="0"/>
              </a:rPr>
              <a:t>Catastrophic Accident</a:t>
            </a:r>
          </a:p>
          <a:p>
            <a:r>
              <a:rPr lang="en-US" sz="4800" dirty="0">
                <a:solidFill>
                  <a:prstClr val="white"/>
                </a:solidFill>
                <a:latin typeface="Orpheus Pro" panose="02000000000000000000" pitchFamily="50" charset="0"/>
              </a:rPr>
              <a:t>Expense</a:t>
            </a:r>
            <a:endParaRPr lang="en-US" sz="4800" b="1" dirty="0">
              <a:solidFill>
                <a:prstClr val="white"/>
              </a:solidFill>
              <a:latin typeface="Orpheus Pro" panose="02000000000000000000" pitchFamily="50" charset="0"/>
            </a:endParaRPr>
          </a:p>
        </p:txBody>
      </p:sp>
      <p:sp>
        <p:nvSpPr>
          <p:cNvPr id="6" name="TextBox 5"/>
          <p:cNvSpPr txBox="1"/>
          <p:nvPr/>
        </p:nvSpPr>
        <p:spPr>
          <a:xfrm>
            <a:off x="150579" y="1782711"/>
            <a:ext cx="5386622" cy="1754326"/>
          </a:xfrm>
          <a:prstGeom prst="rect">
            <a:avLst/>
          </a:prstGeom>
          <a:noFill/>
        </p:spPr>
        <p:txBody>
          <a:bodyPr wrap="square" rtlCol="0">
            <a:spAutoFit/>
          </a:bodyPr>
          <a:lstStyle/>
          <a:p>
            <a:r>
              <a:rPr lang="en-US" b="1" dirty="0">
                <a:solidFill>
                  <a:prstClr val="black"/>
                </a:solidFill>
              </a:rPr>
              <a:t>Why Catastrophic Accident?</a:t>
            </a:r>
          </a:p>
          <a:p>
            <a:pPr marL="285750" indent="-285750">
              <a:buFont typeface="Arial" panose="020B0604020202020204" pitchFamily="34" charset="0"/>
              <a:buChar char="•"/>
            </a:pPr>
            <a:r>
              <a:rPr lang="en-US" dirty="0">
                <a:solidFill>
                  <a:prstClr val="black"/>
                </a:solidFill>
              </a:rPr>
              <a:t>Pays actual charges for all eligible expenses as a result of a covered accident causing injury</a:t>
            </a:r>
          </a:p>
          <a:p>
            <a:pPr marL="285750" indent="-285750">
              <a:buFont typeface="Arial" panose="020B0604020202020204" pitchFamily="34" charset="0"/>
              <a:buChar char="•"/>
            </a:pPr>
            <a:r>
              <a:rPr lang="en-US" dirty="0">
                <a:solidFill>
                  <a:prstClr val="black"/>
                </a:solidFill>
              </a:rPr>
              <a:t>Gives freedom to choose any doctor</a:t>
            </a:r>
          </a:p>
          <a:p>
            <a:pPr marL="285750" indent="-285750">
              <a:buFont typeface="Arial" panose="020B0604020202020204" pitchFamily="34" charset="0"/>
              <a:buChar char="•"/>
            </a:pPr>
            <a:r>
              <a:rPr lang="en-US" dirty="0">
                <a:solidFill>
                  <a:prstClr val="black"/>
                </a:solidFill>
              </a:rPr>
              <a:t>Pays in addition to health policy</a:t>
            </a:r>
          </a:p>
        </p:txBody>
      </p:sp>
      <p:sp>
        <p:nvSpPr>
          <p:cNvPr id="7" name="TextBox 6"/>
          <p:cNvSpPr txBox="1"/>
          <p:nvPr/>
        </p:nvSpPr>
        <p:spPr>
          <a:xfrm>
            <a:off x="189383" y="4456117"/>
            <a:ext cx="10183810" cy="923330"/>
          </a:xfrm>
          <a:prstGeom prst="rect">
            <a:avLst/>
          </a:prstGeom>
          <a:noFill/>
        </p:spPr>
        <p:txBody>
          <a:bodyPr wrap="square" rtlCol="0">
            <a:spAutoFit/>
          </a:bodyPr>
          <a:lstStyle/>
          <a:p>
            <a:r>
              <a:rPr lang="en-US" b="1" dirty="0">
                <a:solidFill>
                  <a:prstClr val="black"/>
                </a:solidFill>
              </a:rPr>
              <a:t>Coverage</a:t>
            </a:r>
          </a:p>
          <a:p>
            <a:pPr marL="285750" indent="-285750">
              <a:buFont typeface="Arial" panose="020B0604020202020204" pitchFamily="34" charset="0"/>
              <a:buChar char="•"/>
            </a:pPr>
            <a:r>
              <a:rPr lang="en-US" dirty="0">
                <a:solidFill>
                  <a:prstClr val="black"/>
                </a:solidFill>
              </a:rPr>
              <a:t>Covers both inpatient and outpatient services</a:t>
            </a:r>
          </a:p>
          <a:p>
            <a:pPr marL="285750" indent="-285750">
              <a:buFont typeface="Arial" panose="020B0604020202020204" pitchFamily="34" charset="0"/>
              <a:buChar char="•"/>
            </a:pPr>
            <a:r>
              <a:rPr lang="en-US" dirty="0">
                <a:solidFill>
                  <a:prstClr val="black"/>
                </a:solidFill>
              </a:rPr>
              <a:t>Covers prescription drugs</a:t>
            </a:r>
          </a:p>
        </p:txBody>
      </p:sp>
      <p:pic>
        <p:nvPicPr>
          <p:cNvPr id="3" name="Picture 2"/>
          <p:cNvPicPr>
            <a:picLocks noChangeAspect="1"/>
          </p:cNvPicPr>
          <p:nvPr/>
        </p:nvPicPr>
        <p:blipFill>
          <a:blip r:embed="rId2"/>
          <a:stretch>
            <a:fillRect/>
          </a:stretch>
        </p:blipFill>
        <p:spPr>
          <a:xfrm>
            <a:off x="7109060" y="471985"/>
            <a:ext cx="4666437" cy="6106160"/>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222580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769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20754" y="126913"/>
            <a:ext cx="12123175" cy="523220"/>
          </a:xfrm>
          <a:prstGeom prst="rect">
            <a:avLst/>
          </a:prstGeom>
          <a:noFill/>
        </p:spPr>
        <p:txBody>
          <a:bodyPr wrap="square" rtlCol="0">
            <a:spAutoFit/>
          </a:bodyPr>
          <a:lstStyle/>
          <a:p>
            <a:r>
              <a:rPr lang="en-US" sz="2800" b="1" dirty="0">
                <a:solidFill>
                  <a:prstClr val="white"/>
                </a:solidFill>
                <a:latin typeface="Garamond" panose="02020404030301010803" pitchFamily="18" charset="0"/>
              </a:rPr>
              <a:t>Catastrophic ATV Accident Example</a:t>
            </a:r>
          </a:p>
        </p:txBody>
      </p:sp>
      <p:sp>
        <p:nvSpPr>
          <p:cNvPr id="4" name="TextBox 3"/>
          <p:cNvSpPr txBox="1"/>
          <p:nvPr/>
        </p:nvSpPr>
        <p:spPr>
          <a:xfrm>
            <a:off x="448492" y="903895"/>
            <a:ext cx="4283929" cy="923330"/>
          </a:xfrm>
          <a:prstGeom prst="rect">
            <a:avLst/>
          </a:prstGeom>
          <a:noFill/>
        </p:spPr>
        <p:txBody>
          <a:bodyPr wrap="square" rtlCol="0">
            <a:spAutoFit/>
          </a:bodyPr>
          <a:lstStyle/>
          <a:p>
            <a:r>
              <a:rPr lang="en-US" b="1" dirty="0">
                <a:solidFill>
                  <a:prstClr val="black"/>
                </a:solidFill>
              </a:rPr>
              <a:t>Provider/Hospital Charges</a:t>
            </a:r>
          </a:p>
          <a:p>
            <a:pPr marL="285750" indent="-285750">
              <a:buFont typeface="Arial" panose="020B0604020202020204" pitchFamily="34" charset="0"/>
              <a:buChar char="•"/>
            </a:pPr>
            <a:r>
              <a:rPr lang="en-US" dirty="0">
                <a:solidFill>
                  <a:prstClr val="black"/>
                </a:solidFill>
              </a:rPr>
              <a:t>20 nights in ICU</a:t>
            </a:r>
          </a:p>
          <a:p>
            <a:pPr marL="285750" indent="-285750">
              <a:buFont typeface="Arial" panose="020B0604020202020204" pitchFamily="34" charset="0"/>
              <a:buChar char="•"/>
            </a:pPr>
            <a:r>
              <a:rPr lang="en-US" dirty="0">
                <a:solidFill>
                  <a:prstClr val="black"/>
                </a:solidFill>
              </a:rPr>
              <a:t>2 nights in hospital room</a:t>
            </a:r>
          </a:p>
        </p:txBody>
      </p:sp>
      <p:sp>
        <p:nvSpPr>
          <p:cNvPr id="5" name="TextBox 4"/>
          <p:cNvSpPr txBox="1"/>
          <p:nvPr/>
        </p:nvSpPr>
        <p:spPr>
          <a:xfrm>
            <a:off x="4235116" y="902471"/>
            <a:ext cx="7636042" cy="646331"/>
          </a:xfrm>
          <a:prstGeom prst="rect">
            <a:avLst/>
          </a:prstGeom>
          <a:noFill/>
        </p:spPr>
        <p:txBody>
          <a:bodyPr wrap="square" rtlCol="0">
            <a:spAutoFit/>
          </a:bodyPr>
          <a:lstStyle/>
          <a:p>
            <a:r>
              <a:rPr lang="en-US" b="1" dirty="0">
                <a:solidFill>
                  <a:prstClr val="black"/>
                </a:solidFill>
              </a:rPr>
              <a:t>Bundle:  </a:t>
            </a:r>
            <a:r>
              <a:rPr lang="en-US" dirty="0">
                <a:solidFill>
                  <a:prstClr val="black"/>
                </a:solidFill>
              </a:rPr>
              <a:t>Two Unit HSP Gold with $5,000 CY Deductible; $100,000 Catastrophic Accident Deductible with $250,000 CYM </a:t>
            </a:r>
          </a:p>
        </p:txBody>
      </p:sp>
      <p:graphicFrame>
        <p:nvGraphicFramePr>
          <p:cNvPr id="6" name="Table 5"/>
          <p:cNvGraphicFramePr>
            <a:graphicFrameLocks noGrp="1"/>
          </p:cNvGraphicFramePr>
          <p:nvPr>
            <p:extLst>
              <p:ext uri="{D42A27DB-BD31-4B8C-83A1-F6EECF244321}">
                <p14:modId xmlns:p14="http://schemas.microsoft.com/office/powerpoint/2010/main" val="3265964387"/>
              </p:ext>
            </p:extLst>
          </p:nvPr>
        </p:nvGraphicFramePr>
        <p:xfrm>
          <a:off x="1140321" y="1470174"/>
          <a:ext cx="3592100" cy="5156589"/>
        </p:xfrm>
        <a:graphic>
          <a:graphicData uri="http://schemas.openxmlformats.org/drawingml/2006/table">
            <a:tbl>
              <a:tblPr firstRow="1" bandRow="1">
                <a:tableStyleId>{2D5ABB26-0587-4C30-8999-92F81FD0307C}</a:tableStyleId>
              </a:tblPr>
              <a:tblGrid>
                <a:gridCol w="249482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tblGrid>
              <a:tr h="52362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0">
                <a:tc>
                  <a:txBody>
                    <a:bodyPr/>
                    <a:lstStyle/>
                    <a:p>
                      <a:r>
                        <a:rPr lang="en-US" sz="1100" b="1" baseline="0" dirty="0"/>
                        <a:t>Actual Provider Charges</a:t>
                      </a:r>
                      <a:endParaRPr lang="en-US" sz="1100" b="1" dirty="0"/>
                    </a:p>
                  </a:txBody>
                  <a:tcPr>
                    <a:solidFill>
                      <a:schemeClr val="accent2">
                        <a:lumMod val="20000"/>
                        <a:lumOff val="80000"/>
                      </a:schemeClr>
                    </a:solidFill>
                  </a:tcPr>
                </a:tc>
                <a:tc>
                  <a:txBody>
                    <a:bodyPr/>
                    <a:lstStyle/>
                    <a:p>
                      <a:pPr algn="r"/>
                      <a:r>
                        <a:rPr lang="en-US" sz="1100" b="1" dirty="0"/>
                        <a:t>$278,000</a:t>
                      </a:r>
                    </a:p>
                  </a:txBody>
                  <a:tcPr>
                    <a:solidFill>
                      <a:schemeClr val="accent2">
                        <a:lumMod val="20000"/>
                        <a:lumOff val="80000"/>
                      </a:schemeClr>
                    </a:solidFill>
                  </a:tcPr>
                </a:tc>
                <a:extLst>
                  <a:ext uri="{0D108BD9-81ED-4DB2-BD59-A6C34878D82A}">
                    <a16:rowId xmlns:a16="http://schemas.microsoft.com/office/drawing/2014/main" val="10001"/>
                  </a:ext>
                </a:extLst>
              </a:tr>
              <a:tr h="0">
                <a:tc>
                  <a:txBody>
                    <a:bodyPr/>
                    <a:lstStyle/>
                    <a:p>
                      <a:endParaRPr lang="en-US" sz="1100" dirty="0"/>
                    </a:p>
                  </a:txBody>
                  <a:tcPr/>
                </a:tc>
                <a:tc>
                  <a:txBody>
                    <a:bodyPr/>
                    <a:lstStyle/>
                    <a:p>
                      <a:pPr algn="r"/>
                      <a:endParaRPr lang="en-US" sz="1100" dirty="0"/>
                    </a:p>
                  </a:txBody>
                  <a:tcPr/>
                </a:tc>
                <a:extLst>
                  <a:ext uri="{0D108BD9-81ED-4DB2-BD59-A6C34878D82A}">
                    <a16:rowId xmlns:a16="http://schemas.microsoft.com/office/drawing/2014/main" val="10002"/>
                  </a:ext>
                </a:extLst>
              </a:tr>
              <a:tr h="185878">
                <a:tc>
                  <a:txBody>
                    <a:bodyPr/>
                    <a:lstStyle/>
                    <a:p>
                      <a:r>
                        <a:rPr lang="en-US" sz="1100" dirty="0"/>
                        <a:t>HSP Gold ICU Benefit (injury)</a:t>
                      </a:r>
                      <a:endParaRPr lang="en-US" sz="1100" baseline="0" dirty="0"/>
                    </a:p>
                    <a:p>
                      <a:r>
                        <a:rPr lang="en-US" sz="1100" i="1" baseline="0" dirty="0"/>
                        <a:t>($5,000 per day X 20 days)</a:t>
                      </a:r>
                      <a:endParaRPr lang="en-US" sz="1100" i="1" dirty="0"/>
                    </a:p>
                  </a:txBody>
                  <a:tcPr>
                    <a:solidFill>
                      <a:schemeClr val="accent6">
                        <a:lumMod val="20000"/>
                        <a:lumOff val="80000"/>
                      </a:schemeClr>
                    </a:solidFill>
                  </a:tcPr>
                </a:tc>
                <a:tc>
                  <a:txBody>
                    <a:bodyPr/>
                    <a:lstStyle/>
                    <a:p>
                      <a:pPr algn="r"/>
                      <a:r>
                        <a:rPr lang="en-US" sz="1100" dirty="0"/>
                        <a:t>$100,000</a:t>
                      </a:r>
                    </a:p>
                  </a:txBody>
                  <a:tcPr>
                    <a:solidFill>
                      <a:schemeClr val="accent6">
                        <a:lumMod val="20000"/>
                        <a:lumOff val="80000"/>
                      </a:schemeClr>
                    </a:solidFill>
                  </a:tcPr>
                </a:tc>
                <a:extLst>
                  <a:ext uri="{0D108BD9-81ED-4DB2-BD59-A6C34878D82A}">
                    <a16:rowId xmlns:a16="http://schemas.microsoft.com/office/drawing/2014/main" val="10003"/>
                  </a:ext>
                </a:extLst>
              </a:tr>
              <a:tr h="185878">
                <a:tc>
                  <a:txBody>
                    <a:bodyPr/>
                    <a:lstStyle/>
                    <a:p>
                      <a:r>
                        <a:rPr lang="en-US" sz="1100" dirty="0"/>
                        <a:t>HSP</a:t>
                      </a:r>
                      <a:r>
                        <a:rPr lang="en-US" sz="1100" baseline="0" dirty="0"/>
                        <a:t> Gold HC Benefit (injury)</a:t>
                      </a:r>
                      <a:endParaRPr lang="en-US" sz="1100" dirty="0"/>
                    </a:p>
                    <a:p>
                      <a:r>
                        <a:rPr lang="en-US" sz="1100" i="1" dirty="0"/>
                        <a:t>($4,500 per day X 2</a:t>
                      </a:r>
                      <a:r>
                        <a:rPr lang="en-US" sz="1100" i="1" baseline="0" dirty="0"/>
                        <a:t> days</a:t>
                      </a:r>
                      <a:r>
                        <a:rPr lang="en-US" sz="1100" i="1" dirty="0"/>
                        <a:t>)</a:t>
                      </a:r>
                    </a:p>
                  </a:txBody>
                  <a:tcPr>
                    <a:solidFill>
                      <a:schemeClr val="accent6">
                        <a:lumMod val="20000"/>
                        <a:lumOff val="80000"/>
                      </a:schemeClr>
                    </a:solidFill>
                  </a:tcPr>
                </a:tc>
                <a:tc>
                  <a:txBody>
                    <a:bodyPr/>
                    <a:lstStyle/>
                    <a:p>
                      <a:pPr algn="r"/>
                      <a:r>
                        <a:rPr lang="en-US" sz="1100" dirty="0"/>
                        <a:t>$9,000</a:t>
                      </a:r>
                    </a:p>
                  </a:txBody>
                  <a:tcPr>
                    <a:solidFill>
                      <a:schemeClr val="accent6">
                        <a:lumMod val="20000"/>
                        <a:lumOff val="80000"/>
                      </a:schemeClr>
                    </a:solidFill>
                  </a:tcPr>
                </a:tc>
                <a:extLst>
                  <a:ext uri="{0D108BD9-81ED-4DB2-BD59-A6C34878D82A}">
                    <a16:rowId xmlns:a16="http://schemas.microsoft.com/office/drawing/2014/main" val="10004"/>
                  </a:ext>
                </a:extLst>
              </a:tr>
              <a:tr h="185878">
                <a:tc>
                  <a:txBody>
                    <a:bodyPr/>
                    <a:lstStyle/>
                    <a:p>
                      <a:r>
                        <a:rPr lang="en-US" sz="1100" dirty="0"/>
                        <a:t>HSP Gold Admission Benefit</a:t>
                      </a:r>
                      <a:endParaRPr lang="en-US" sz="1100" i="1" dirty="0"/>
                    </a:p>
                  </a:txBody>
                  <a:tcPr>
                    <a:solidFill>
                      <a:schemeClr val="accent6">
                        <a:lumMod val="20000"/>
                        <a:lumOff val="80000"/>
                      </a:schemeClr>
                    </a:solidFill>
                  </a:tcPr>
                </a:tc>
                <a:tc>
                  <a:txBody>
                    <a:bodyPr/>
                    <a:lstStyle/>
                    <a:p>
                      <a:pPr algn="r"/>
                      <a:r>
                        <a:rPr lang="en-US" sz="1100" dirty="0"/>
                        <a:t>$2,000</a:t>
                      </a:r>
                    </a:p>
                  </a:txBody>
                  <a:tcPr>
                    <a:solidFill>
                      <a:schemeClr val="accent6">
                        <a:lumMod val="20000"/>
                        <a:lumOff val="80000"/>
                      </a:schemeClr>
                    </a:solidFill>
                  </a:tcPr>
                </a:tc>
                <a:extLst>
                  <a:ext uri="{0D108BD9-81ED-4DB2-BD59-A6C34878D82A}">
                    <a16:rowId xmlns:a16="http://schemas.microsoft.com/office/drawing/2014/main" val="10005"/>
                  </a:ext>
                </a:extLst>
              </a:tr>
              <a:tr h="185878">
                <a:tc>
                  <a:txBody>
                    <a:bodyPr/>
                    <a:lstStyle/>
                    <a:p>
                      <a:r>
                        <a:rPr lang="en-US" sz="1100" b="1" dirty="0"/>
                        <a:t>HSP</a:t>
                      </a:r>
                      <a:r>
                        <a:rPr lang="en-US" sz="1100" b="1" baseline="0" dirty="0"/>
                        <a:t> Gold</a:t>
                      </a:r>
                      <a:r>
                        <a:rPr lang="en-US" sz="1100" b="1" dirty="0"/>
                        <a:t> Benefits Payable</a:t>
                      </a:r>
                    </a:p>
                  </a:txBody>
                  <a:tcPr>
                    <a:solidFill>
                      <a:schemeClr val="accent6">
                        <a:lumMod val="20000"/>
                        <a:lumOff val="80000"/>
                      </a:schemeClr>
                    </a:solidFill>
                  </a:tcPr>
                </a:tc>
                <a:tc>
                  <a:txBody>
                    <a:bodyPr/>
                    <a:lstStyle/>
                    <a:p>
                      <a:pPr algn="r"/>
                      <a:r>
                        <a:rPr lang="en-US" sz="1100" b="1" dirty="0"/>
                        <a:t>$111,000</a:t>
                      </a:r>
                    </a:p>
                    <a:p>
                      <a:pPr marL="171450" indent="-171450" algn="r">
                        <a:buFontTx/>
                        <a:buChar char="-"/>
                      </a:pPr>
                      <a:r>
                        <a:rPr lang="en-US" sz="1100" b="1" dirty="0"/>
                        <a:t>$5,000</a:t>
                      </a:r>
                    </a:p>
                    <a:p>
                      <a:pPr marL="171450" indent="-171450" algn="r">
                        <a:buFontTx/>
                        <a:buChar char="-"/>
                      </a:pPr>
                      <a:r>
                        <a:rPr lang="en-US" sz="1100" b="1" dirty="0"/>
                        <a:t>= $106,000</a:t>
                      </a:r>
                    </a:p>
                  </a:txBody>
                  <a:tcPr>
                    <a:solidFill>
                      <a:schemeClr val="accent6">
                        <a:lumMod val="20000"/>
                        <a:lumOff val="80000"/>
                      </a:schemeClr>
                    </a:solidFill>
                  </a:tcPr>
                </a:tc>
                <a:extLst>
                  <a:ext uri="{0D108BD9-81ED-4DB2-BD59-A6C34878D82A}">
                    <a16:rowId xmlns:a16="http://schemas.microsoft.com/office/drawing/2014/main" val="10006"/>
                  </a:ext>
                </a:extLst>
              </a:tr>
              <a:tr h="185878">
                <a:tc>
                  <a:txBody>
                    <a:bodyPr/>
                    <a:lstStyle/>
                    <a:p>
                      <a:endParaRPr lang="en-US" sz="1100" b="1" dirty="0"/>
                    </a:p>
                  </a:txBody>
                  <a:tcPr>
                    <a:solidFill>
                      <a:schemeClr val="bg1"/>
                    </a:solidFill>
                  </a:tcPr>
                </a:tc>
                <a:tc>
                  <a:txBody>
                    <a:bodyPr/>
                    <a:lstStyle/>
                    <a:p>
                      <a:pPr algn="r"/>
                      <a:endParaRPr lang="en-US" sz="1100" b="1" dirty="0"/>
                    </a:p>
                  </a:txBody>
                  <a:tcPr>
                    <a:solidFill>
                      <a:schemeClr val="bg1"/>
                    </a:solidFill>
                  </a:tcPr>
                </a:tc>
                <a:extLst>
                  <a:ext uri="{0D108BD9-81ED-4DB2-BD59-A6C34878D82A}">
                    <a16:rowId xmlns:a16="http://schemas.microsoft.com/office/drawing/2014/main" val="10007"/>
                  </a:ext>
                </a:extLst>
              </a:tr>
              <a:tr h="185878">
                <a:tc>
                  <a:txBody>
                    <a:bodyPr/>
                    <a:lstStyle/>
                    <a:p>
                      <a:r>
                        <a:rPr lang="en-US" sz="1100" dirty="0"/>
                        <a:t>Accident Charges</a:t>
                      </a:r>
                    </a:p>
                  </a:txBody>
                  <a:tcPr>
                    <a:solidFill>
                      <a:schemeClr val="accent6">
                        <a:lumMod val="60000"/>
                        <a:lumOff val="40000"/>
                      </a:schemeClr>
                    </a:solidFill>
                  </a:tcPr>
                </a:tc>
                <a:tc>
                  <a:txBody>
                    <a:bodyPr/>
                    <a:lstStyle/>
                    <a:p>
                      <a:pPr algn="r"/>
                      <a:r>
                        <a:rPr lang="en-US" sz="1100" dirty="0"/>
                        <a:t>$278,000</a:t>
                      </a:r>
                    </a:p>
                  </a:txBody>
                  <a:tcPr>
                    <a:solidFill>
                      <a:schemeClr val="accent6">
                        <a:lumMod val="60000"/>
                        <a:lumOff val="40000"/>
                      </a:schemeClr>
                    </a:solidFill>
                  </a:tcPr>
                </a:tc>
                <a:extLst>
                  <a:ext uri="{0D108BD9-81ED-4DB2-BD59-A6C34878D82A}">
                    <a16:rowId xmlns:a16="http://schemas.microsoft.com/office/drawing/2014/main" val="10008"/>
                  </a:ext>
                </a:extLst>
              </a:tr>
              <a:tr h="185878">
                <a:tc>
                  <a:txBody>
                    <a:bodyPr/>
                    <a:lstStyle/>
                    <a:p>
                      <a:r>
                        <a:rPr lang="en-US" sz="1100" baseline="0" dirty="0"/>
                        <a:t>Catastrophic Accident Deductible</a:t>
                      </a:r>
                      <a:endParaRPr lang="en-US" sz="1100" dirty="0"/>
                    </a:p>
                  </a:txBody>
                  <a:tcPr>
                    <a:solidFill>
                      <a:schemeClr val="accent6">
                        <a:lumMod val="60000"/>
                        <a:lumOff val="40000"/>
                      </a:schemeClr>
                    </a:solidFill>
                  </a:tcPr>
                </a:tc>
                <a:tc>
                  <a:txBody>
                    <a:bodyPr/>
                    <a:lstStyle/>
                    <a:p>
                      <a:pPr algn="r"/>
                      <a:r>
                        <a:rPr lang="en-US" sz="1100" dirty="0"/>
                        <a:t>- $100,000</a:t>
                      </a:r>
                    </a:p>
                  </a:txBody>
                  <a:tcPr>
                    <a:solidFill>
                      <a:schemeClr val="accent6">
                        <a:lumMod val="60000"/>
                        <a:lumOff val="40000"/>
                      </a:schemeClr>
                    </a:solidFill>
                  </a:tcPr>
                </a:tc>
                <a:extLst>
                  <a:ext uri="{0D108BD9-81ED-4DB2-BD59-A6C34878D82A}">
                    <a16:rowId xmlns:a16="http://schemas.microsoft.com/office/drawing/2014/main" val="10009"/>
                  </a:ext>
                </a:extLst>
              </a:tr>
              <a:tr h="185878">
                <a:tc>
                  <a:txBody>
                    <a:bodyPr/>
                    <a:lstStyle/>
                    <a:p>
                      <a:r>
                        <a:rPr lang="en-US" sz="1100" b="1" dirty="0"/>
                        <a:t>Catastrophic Accident Benefits Payable</a:t>
                      </a:r>
                    </a:p>
                  </a:txBody>
                  <a:tcPr>
                    <a:solidFill>
                      <a:schemeClr val="accent6">
                        <a:lumMod val="60000"/>
                        <a:lumOff val="40000"/>
                      </a:schemeClr>
                    </a:solidFill>
                  </a:tcPr>
                </a:tc>
                <a:tc>
                  <a:txBody>
                    <a:bodyPr/>
                    <a:lstStyle/>
                    <a:p>
                      <a:pPr algn="r"/>
                      <a:r>
                        <a:rPr lang="en-US" sz="1100" b="1" dirty="0"/>
                        <a:t>$168,000</a:t>
                      </a:r>
                    </a:p>
                  </a:txBody>
                  <a:tcPr>
                    <a:solidFill>
                      <a:schemeClr val="accent6">
                        <a:lumMod val="60000"/>
                        <a:lumOff val="40000"/>
                      </a:schemeClr>
                    </a:solidFill>
                  </a:tcPr>
                </a:tc>
                <a:extLst>
                  <a:ext uri="{0D108BD9-81ED-4DB2-BD59-A6C34878D82A}">
                    <a16:rowId xmlns:a16="http://schemas.microsoft.com/office/drawing/2014/main" val="10010"/>
                  </a:ext>
                </a:extLst>
              </a:tr>
              <a:tr h="185878">
                <a:tc>
                  <a:txBody>
                    <a:bodyPr/>
                    <a:lstStyle/>
                    <a:p>
                      <a:endParaRPr lang="en-US" sz="1100" b="1" dirty="0"/>
                    </a:p>
                  </a:txBody>
                  <a:tcPr>
                    <a:solidFill>
                      <a:schemeClr val="bg1"/>
                    </a:solidFill>
                  </a:tcPr>
                </a:tc>
                <a:tc>
                  <a:txBody>
                    <a:bodyPr/>
                    <a:lstStyle/>
                    <a:p>
                      <a:pPr algn="r"/>
                      <a:endParaRPr lang="en-US" sz="1100" b="1" dirty="0"/>
                    </a:p>
                  </a:txBody>
                  <a:tcPr>
                    <a:solidFill>
                      <a:schemeClr val="bg1"/>
                    </a:solidFill>
                  </a:tcPr>
                </a:tc>
                <a:extLst>
                  <a:ext uri="{0D108BD9-81ED-4DB2-BD59-A6C34878D82A}">
                    <a16:rowId xmlns:a16="http://schemas.microsoft.com/office/drawing/2014/main" val="10011"/>
                  </a:ext>
                </a:extLst>
              </a:tr>
              <a:tr h="185878">
                <a:tc>
                  <a:txBody>
                    <a:bodyPr/>
                    <a:lstStyle/>
                    <a:p>
                      <a:r>
                        <a:rPr lang="en-US" sz="1100" b="0" dirty="0"/>
                        <a:t>Total</a:t>
                      </a:r>
                      <a:r>
                        <a:rPr lang="en-US" sz="1100" b="0" baseline="0" dirty="0"/>
                        <a:t> Bundled Benefits Payable</a:t>
                      </a:r>
                      <a:endParaRPr lang="en-US" sz="1100" b="0" dirty="0"/>
                    </a:p>
                  </a:txBody>
                  <a:tcPr>
                    <a:solidFill>
                      <a:schemeClr val="accent4">
                        <a:lumMod val="20000"/>
                        <a:lumOff val="80000"/>
                      </a:schemeClr>
                    </a:solidFill>
                  </a:tcPr>
                </a:tc>
                <a:tc>
                  <a:txBody>
                    <a:bodyPr/>
                    <a:lstStyle/>
                    <a:p>
                      <a:pPr algn="r"/>
                      <a:r>
                        <a:rPr lang="en-US" sz="1100" b="0" dirty="0"/>
                        <a:t>$274,000</a:t>
                      </a:r>
                    </a:p>
                  </a:txBody>
                  <a:tcPr>
                    <a:solidFill>
                      <a:schemeClr val="accent4">
                        <a:lumMod val="20000"/>
                        <a:lumOff val="80000"/>
                      </a:schemeClr>
                    </a:solidFill>
                  </a:tcPr>
                </a:tc>
                <a:extLst>
                  <a:ext uri="{0D108BD9-81ED-4DB2-BD59-A6C34878D82A}">
                    <a16:rowId xmlns:a16="http://schemas.microsoft.com/office/drawing/2014/main" val="10012"/>
                  </a:ext>
                </a:extLst>
              </a:tr>
              <a:tr h="185878">
                <a:tc>
                  <a:txBody>
                    <a:bodyPr/>
                    <a:lstStyle/>
                    <a:p>
                      <a:r>
                        <a:rPr lang="en-US" sz="1100" b="0" dirty="0"/>
                        <a:t>Total</a:t>
                      </a:r>
                      <a:r>
                        <a:rPr lang="en-US" sz="1100" b="0" baseline="0" dirty="0"/>
                        <a:t> Provider Charges</a:t>
                      </a:r>
                      <a:endParaRPr lang="en-US" sz="1100" b="0" dirty="0"/>
                    </a:p>
                  </a:txBody>
                  <a:tcPr>
                    <a:solidFill>
                      <a:schemeClr val="accent4">
                        <a:lumMod val="20000"/>
                        <a:lumOff val="80000"/>
                      </a:schemeClr>
                    </a:solidFill>
                  </a:tcPr>
                </a:tc>
                <a:tc>
                  <a:txBody>
                    <a:bodyPr/>
                    <a:lstStyle/>
                    <a:p>
                      <a:pPr algn="r"/>
                      <a:r>
                        <a:rPr lang="en-US" sz="1100" b="0" dirty="0"/>
                        <a:t>- $278,000</a:t>
                      </a:r>
                    </a:p>
                  </a:txBody>
                  <a:tcPr>
                    <a:solidFill>
                      <a:schemeClr val="accent4">
                        <a:lumMod val="20000"/>
                        <a:lumOff val="80000"/>
                      </a:schemeClr>
                    </a:solidFill>
                  </a:tcPr>
                </a:tc>
                <a:extLst>
                  <a:ext uri="{0D108BD9-81ED-4DB2-BD59-A6C34878D82A}">
                    <a16:rowId xmlns:a16="http://schemas.microsoft.com/office/drawing/2014/main" val="10013"/>
                  </a:ext>
                </a:extLst>
              </a:tr>
              <a:tr h="185878">
                <a:tc>
                  <a:txBody>
                    <a:bodyPr/>
                    <a:lstStyle/>
                    <a:p>
                      <a:r>
                        <a:rPr lang="en-US" sz="1100" b="1" dirty="0">
                          <a:solidFill>
                            <a:srgbClr val="FF0000"/>
                          </a:solidFill>
                        </a:rPr>
                        <a:t>Out-of-Pocket</a:t>
                      </a:r>
                      <a:r>
                        <a:rPr lang="en-US" sz="1100" b="1" baseline="0" dirty="0">
                          <a:solidFill>
                            <a:srgbClr val="FF0000"/>
                          </a:solidFill>
                        </a:rPr>
                        <a:t> Owed by Insured</a:t>
                      </a:r>
                      <a:endParaRPr lang="en-US" sz="1100" b="1" dirty="0">
                        <a:solidFill>
                          <a:srgbClr val="FF0000"/>
                        </a:solidFill>
                      </a:endParaRPr>
                    </a:p>
                  </a:txBody>
                  <a:tcPr>
                    <a:solidFill>
                      <a:schemeClr val="accent4">
                        <a:lumMod val="20000"/>
                        <a:lumOff val="80000"/>
                      </a:schemeClr>
                    </a:solidFill>
                  </a:tcPr>
                </a:tc>
                <a:tc>
                  <a:txBody>
                    <a:bodyPr/>
                    <a:lstStyle/>
                    <a:p>
                      <a:pPr algn="r"/>
                      <a:r>
                        <a:rPr lang="en-US" sz="1100" b="1" dirty="0">
                          <a:solidFill>
                            <a:srgbClr val="FF0000"/>
                          </a:solidFill>
                        </a:rPr>
                        <a:t>-$4,000</a:t>
                      </a:r>
                    </a:p>
                  </a:txBody>
                  <a:tcPr>
                    <a:solidFill>
                      <a:schemeClr val="accent4">
                        <a:lumMod val="20000"/>
                        <a:lumOff val="80000"/>
                      </a:schemeClr>
                    </a:solidFill>
                  </a:tcPr>
                </a:tc>
                <a:extLst>
                  <a:ext uri="{0D108BD9-81ED-4DB2-BD59-A6C34878D82A}">
                    <a16:rowId xmlns:a16="http://schemas.microsoft.com/office/drawing/2014/main" val="1001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04360530"/>
              </p:ext>
            </p:extLst>
          </p:nvPr>
        </p:nvGraphicFramePr>
        <p:xfrm>
          <a:off x="7198425" y="1470173"/>
          <a:ext cx="3592100" cy="5156589"/>
        </p:xfrm>
        <a:graphic>
          <a:graphicData uri="http://schemas.openxmlformats.org/drawingml/2006/table">
            <a:tbl>
              <a:tblPr firstRow="1" bandRow="1">
                <a:tableStyleId>{2D5ABB26-0587-4C30-8999-92F81FD0307C}</a:tableStyleId>
              </a:tblPr>
              <a:tblGrid>
                <a:gridCol w="249482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tblGrid>
              <a:tr h="52362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0">
                <a:tc>
                  <a:txBody>
                    <a:bodyPr/>
                    <a:lstStyle/>
                    <a:p>
                      <a:r>
                        <a:rPr lang="en-US" sz="1100" b="1" baseline="0" dirty="0"/>
                        <a:t>Actual Provider Charges</a:t>
                      </a:r>
                      <a:endParaRPr lang="en-US" sz="1100" b="1" dirty="0"/>
                    </a:p>
                  </a:txBody>
                  <a:tcPr>
                    <a:solidFill>
                      <a:schemeClr val="accent2">
                        <a:lumMod val="20000"/>
                        <a:lumOff val="80000"/>
                      </a:schemeClr>
                    </a:solidFill>
                  </a:tcPr>
                </a:tc>
                <a:tc>
                  <a:txBody>
                    <a:bodyPr/>
                    <a:lstStyle/>
                    <a:p>
                      <a:pPr algn="r"/>
                      <a:r>
                        <a:rPr lang="en-US" sz="1100" b="1" dirty="0"/>
                        <a:t>$278,000</a:t>
                      </a:r>
                    </a:p>
                  </a:txBody>
                  <a:tcPr>
                    <a:solidFill>
                      <a:schemeClr val="accent2">
                        <a:lumMod val="20000"/>
                        <a:lumOff val="80000"/>
                      </a:schemeClr>
                    </a:solidFill>
                  </a:tcPr>
                </a:tc>
                <a:extLst>
                  <a:ext uri="{0D108BD9-81ED-4DB2-BD59-A6C34878D82A}">
                    <a16:rowId xmlns:a16="http://schemas.microsoft.com/office/drawing/2014/main" val="10001"/>
                  </a:ext>
                </a:extLst>
              </a:tr>
              <a:tr h="0">
                <a:tc>
                  <a:txBody>
                    <a:bodyPr/>
                    <a:lstStyle/>
                    <a:p>
                      <a:endParaRPr lang="en-US" sz="1100" dirty="0"/>
                    </a:p>
                  </a:txBody>
                  <a:tcPr/>
                </a:tc>
                <a:tc>
                  <a:txBody>
                    <a:bodyPr/>
                    <a:lstStyle/>
                    <a:p>
                      <a:pPr algn="r"/>
                      <a:endParaRPr lang="en-US" sz="1100" dirty="0"/>
                    </a:p>
                  </a:txBody>
                  <a:tcPr/>
                </a:tc>
                <a:extLst>
                  <a:ext uri="{0D108BD9-81ED-4DB2-BD59-A6C34878D82A}">
                    <a16:rowId xmlns:a16="http://schemas.microsoft.com/office/drawing/2014/main" val="10002"/>
                  </a:ext>
                </a:extLst>
              </a:tr>
              <a:tr h="185878">
                <a:tc>
                  <a:txBody>
                    <a:bodyPr/>
                    <a:lstStyle/>
                    <a:p>
                      <a:r>
                        <a:rPr lang="en-US" sz="1100" dirty="0"/>
                        <a:t>HSP</a:t>
                      </a:r>
                      <a:r>
                        <a:rPr lang="en-US" sz="1100" baseline="0" dirty="0"/>
                        <a:t> Gold ICU Benefit (injury)</a:t>
                      </a:r>
                    </a:p>
                    <a:p>
                      <a:r>
                        <a:rPr lang="en-US" sz="1100" i="1" baseline="0" dirty="0"/>
                        <a:t>($5,000 per day X 20 days)</a:t>
                      </a:r>
                      <a:endParaRPr lang="en-US" sz="1100" i="1" dirty="0"/>
                    </a:p>
                  </a:txBody>
                  <a:tcPr>
                    <a:solidFill>
                      <a:schemeClr val="accent6">
                        <a:lumMod val="20000"/>
                        <a:lumOff val="80000"/>
                      </a:schemeClr>
                    </a:solidFill>
                  </a:tcPr>
                </a:tc>
                <a:tc>
                  <a:txBody>
                    <a:bodyPr/>
                    <a:lstStyle/>
                    <a:p>
                      <a:pPr algn="r"/>
                      <a:r>
                        <a:rPr lang="en-US" sz="1100" dirty="0"/>
                        <a:t>$100,00</a:t>
                      </a:r>
                    </a:p>
                  </a:txBody>
                  <a:tcPr>
                    <a:solidFill>
                      <a:schemeClr val="accent6">
                        <a:lumMod val="20000"/>
                        <a:lumOff val="80000"/>
                      </a:schemeClr>
                    </a:solidFill>
                  </a:tcPr>
                </a:tc>
                <a:extLst>
                  <a:ext uri="{0D108BD9-81ED-4DB2-BD59-A6C34878D82A}">
                    <a16:rowId xmlns:a16="http://schemas.microsoft.com/office/drawing/2014/main" val="10003"/>
                  </a:ext>
                </a:extLst>
              </a:tr>
              <a:tr h="185878">
                <a:tc>
                  <a:txBody>
                    <a:bodyPr/>
                    <a:lstStyle/>
                    <a:p>
                      <a:r>
                        <a:rPr lang="en-US" sz="1100" dirty="0"/>
                        <a:t>HSP Gold HC Benefit</a:t>
                      </a:r>
                      <a:r>
                        <a:rPr lang="en-US" sz="1100" baseline="0" dirty="0"/>
                        <a:t> (injury)</a:t>
                      </a:r>
                      <a:endParaRPr lang="en-US" sz="1100" dirty="0"/>
                    </a:p>
                    <a:p>
                      <a:r>
                        <a:rPr lang="en-US" sz="1100" i="1" dirty="0"/>
                        <a:t>($4,500 per day X 2</a:t>
                      </a:r>
                      <a:r>
                        <a:rPr lang="en-US" sz="1100" i="1" baseline="0" dirty="0"/>
                        <a:t> days</a:t>
                      </a:r>
                      <a:r>
                        <a:rPr lang="en-US" sz="1100" i="1" dirty="0"/>
                        <a:t>)</a:t>
                      </a:r>
                    </a:p>
                  </a:txBody>
                  <a:tcPr>
                    <a:solidFill>
                      <a:schemeClr val="accent6">
                        <a:lumMod val="20000"/>
                        <a:lumOff val="80000"/>
                      </a:schemeClr>
                    </a:solidFill>
                  </a:tcPr>
                </a:tc>
                <a:tc>
                  <a:txBody>
                    <a:bodyPr/>
                    <a:lstStyle/>
                    <a:p>
                      <a:pPr algn="r"/>
                      <a:r>
                        <a:rPr lang="en-US" sz="1100" dirty="0"/>
                        <a:t>$9,000</a:t>
                      </a:r>
                    </a:p>
                  </a:txBody>
                  <a:tcPr>
                    <a:solidFill>
                      <a:schemeClr val="accent6">
                        <a:lumMod val="20000"/>
                        <a:lumOff val="80000"/>
                      </a:schemeClr>
                    </a:solidFill>
                  </a:tcPr>
                </a:tc>
                <a:extLst>
                  <a:ext uri="{0D108BD9-81ED-4DB2-BD59-A6C34878D82A}">
                    <a16:rowId xmlns:a16="http://schemas.microsoft.com/office/drawing/2014/main" val="10004"/>
                  </a:ext>
                </a:extLst>
              </a:tr>
              <a:tr h="185878">
                <a:tc>
                  <a:txBody>
                    <a:bodyPr/>
                    <a:lstStyle/>
                    <a:p>
                      <a:r>
                        <a:rPr lang="en-US" sz="1100" dirty="0"/>
                        <a:t>HSP Gold Admission Benefit</a:t>
                      </a:r>
                      <a:endParaRPr lang="en-US" sz="1100" baseline="0" dirty="0"/>
                    </a:p>
                    <a:p>
                      <a:endParaRPr lang="en-US" sz="1100" i="1" dirty="0"/>
                    </a:p>
                  </a:txBody>
                  <a:tcPr>
                    <a:solidFill>
                      <a:schemeClr val="accent6">
                        <a:lumMod val="20000"/>
                        <a:lumOff val="80000"/>
                      </a:schemeClr>
                    </a:solidFill>
                  </a:tcPr>
                </a:tc>
                <a:tc>
                  <a:txBody>
                    <a:bodyPr/>
                    <a:lstStyle/>
                    <a:p>
                      <a:pPr algn="r"/>
                      <a:r>
                        <a:rPr lang="en-US" sz="1100" dirty="0"/>
                        <a:t>$2,000</a:t>
                      </a:r>
                    </a:p>
                  </a:txBody>
                  <a:tcPr>
                    <a:solidFill>
                      <a:schemeClr val="accent6">
                        <a:lumMod val="20000"/>
                        <a:lumOff val="80000"/>
                      </a:schemeClr>
                    </a:solidFill>
                  </a:tcPr>
                </a:tc>
                <a:extLst>
                  <a:ext uri="{0D108BD9-81ED-4DB2-BD59-A6C34878D82A}">
                    <a16:rowId xmlns:a16="http://schemas.microsoft.com/office/drawing/2014/main" val="10005"/>
                  </a:ext>
                </a:extLst>
              </a:tr>
              <a:tr h="185878">
                <a:tc>
                  <a:txBody>
                    <a:bodyPr/>
                    <a:lstStyle/>
                    <a:p>
                      <a:r>
                        <a:rPr lang="en-US" sz="1100" b="1" dirty="0"/>
                        <a:t>HSP Gold Benefits Payable</a:t>
                      </a:r>
                    </a:p>
                  </a:txBody>
                  <a:tcPr>
                    <a:solidFill>
                      <a:schemeClr val="accent6">
                        <a:lumMod val="20000"/>
                        <a:lumOff val="80000"/>
                      </a:schemeClr>
                    </a:solidFill>
                  </a:tcPr>
                </a:tc>
                <a:tc>
                  <a:txBody>
                    <a:bodyPr/>
                    <a:lstStyle/>
                    <a:p>
                      <a:pPr algn="r"/>
                      <a:r>
                        <a:rPr lang="en-US" sz="1100" b="1" dirty="0"/>
                        <a:t>$111,000</a:t>
                      </a:r>
                    </a:p>
                    <a:p>
                      <a:pPr algn="r"/>
                      <a:r>
                        <a:rPr lang="en-US" sz="1100" b="1" dirty="0"/>
                        <a:t>-$5,000</a:t>
                      </a:r>
                    </a:p>
                    <a:p>
                      <a:pPr algn="r"/>
                      <a:r>
                        <a:rPr lang="en-US" sz="1100" b="1" dirty="0"/>
                        <a:t>= $106,000</a:t>
                      </a:r>
                    </a:p>
                  </a:txBody>
                  <a:tcPr>
                    <a:solidFill>
                      <a:schemeClr val="accent6">
                        <a:lumMod val="20000"/>
                        <a:lumOff val="80000"/>
                      </a:schemeClr>
                    </a:solidFill>
                  </a:tcPr>
                </a:tc>
                <a:extLst>
                  <a:ext uri="{0D108BD9-81ED-4DB2-BD59-A6C34878D82A}">
                    <a16:rowId xmlns:a16="http://schemas.microsoft.com/office/drawing/2014/main" val="10006"/>
                  </a:ext>
                </a:extLst>
              </a:tr>
              <a:tr h="185878">
                <a:tc>
                  <a:txBody>
                    <a:bodyPr/>
                    <a:lstStyle/>
                    <a:p>
                      <a:endParaRPr lang="en-US" sz="1100" b="1" dirty="0"/>
                    </a:p>
                  </a:txBody>
                  <a:tcPr>
                    <a:solidFill>
                      <a:schemeClr val="bg1"/>
                    </a:solidFill>
                  </a:tcPr>
                </a:tc>
                <a:tc>
                  <a:txBody>
                    <a:bodyPr/>
                    <a:lstStyle/>
                    <a:p>
                      <a:pPr algn="r"/>
                      <a:endParaRPr lang="en-US" sz="1100" b="1" dirty="0"/>
                    </a:p>
                  </a:txBody>
                  <a:tcPr>
                    <a:solidFill>
                      <a:schemeClr val="bg1"/>
                    </a:solidFill>
                  </a:tcPr>
                </a:tc>
                <a:extLst>
                  <a:ext uri="{0D108BD9-81ED-4DB2-BD59-A6C34878D82A}">
                    <a16:rowId xmlns:a16="http://schemas.microsoft.com/office/drawing/2014/main" val="10007"/>
                  </a:ext>
                </a:extLst>
              </a:tr>
              <a:tr h="185878">
                <a:tc>
                  <a:txBody>
                    <a:bodyPr/>
                    <a:lstStyle/>
                    <a:p>
                      <a:endParaRPr lang="en-US" sz="1100" dirty="0"/>
                    </a:p>
                  </a:txBody>
                  <a:tcPr>
                    <a:solidFill>
                      <a:schemeClr val="bg1"/>
                    </a:solidFill>
                  </a:tcPr>
                </a:tc>
                <a:tc>
                  <a:txBody>
                    <a:bodyPr/>
                    <a:lstStyle/>
                    <a:p>
                      <a:pPr algn="r"/>
                      <a:endParaRPr lang="en-US" sz="1100" dirty="0"/>
                    </a:p>
                  </a:txBody>
                  <a:tcPr>
                    <a:solidFill>
                      <a:schemeClr val="bg1"/>
                    </a:solidFill>
                  </a:tcPr>
                </a:tc>
                <a:extLst>
                  <a:ext uri="{0D108BD9-81ED-4DB2-BD59-A6C34878D82A}">
                    <a16:rowId xmlns:a16="http://schemas.microsoft.com/office/drawing/2014/main" val="10008"/>
                  </a:ext>
                </a:extLst>
              </a:tr>
              <a:tr h="185878">
                <a:tc>
                  <a:txBody>
                    <a:bodyPr/>
                    <a:lstStyle/>
                    <a:p>
                      <a:endParaRPr lang="en-US" sz="1100" dirty="0"/>
                    </a:p>
                  </a:txBody>
                  <a:tcPr>
                    <a:solidFill>
                      <a:schemeClr val="bg1"/>
                    </a:solidFill>
                  </a:tcPr>
                </a:tc>
                <a:tc>
                  <a:txBody>
                    <a:bodyPr/>
                    <a:lstStyle/>
                    <a:p>
                      <a:pPr algn="r"/>
                      <a:endParaRPr lang="en-US" sz="1100" dirty="0"/>
                    </a:p>
                  </a:txBody>
                  <a:tcPr>
                    <a:solidFill>
                      <a:schemeClr val="bg1"/>
                    </a:solidFill>
                  </a:tcPr>
                </a:tc>
                <a:extLst>
                  <a:ext uri="{0D108BD9-81ED-4DB2-BD59-A6C34878D82A}">
                    <a16:rowId xmlns:a16="http://schemas.microsoft.com/office/drawing/2014/main" val="10009"/>
                  </a:ext>
                </a:extLst>
              </a:tr>
              <a:tr h="185878">
                <a:tc>
                  <a:txBody>
                    <a:bodyPr/>
                    <a:lstStyle/>
                    <a:p>
                      <a:endParaRPr lang="en-US" sz="1100" b="1" dirty="0"/>
                    </a:p>
                    <a:p>
                      <a:endParaRPr lang="en-US" sz="1100" b="1" dirty="0"/>
                    </a:p>
                  </a:txBody>
                  <a:tcPr>
                    <a:solidFill>
                      <a:schemeClr val="bg1"/>
                    </a:solidFill>
                  </a:tcPr>
                </a:tc>
                <a:tc>
                  <a:txBody>
                    <a:bodyPr/>
                    <a:lstStyle/>
                    <a:p>
                      <a:pPr algn="r"/>
                      <a:endParaRPr lang="en-US" sz="1100" b="1" dirty="0"/>
                    </a:p>
                  </a:txBody>
                  <a:tcPr>
                    <a:solidFill>
                      <a:schemeClr val="bg1"/>
                    </a:solidFill>
                  </a:tcPr>
                </a:tc>
                <a:extLst>
                  <a:ext uri="{0D108BD9-81ED-4DB2-BD59-A6C34878D82A}">
                    <a16:rowId xmlns:a16="http://schemas.microsoft.com/office/drawing/2014/main" val="10010"/>
                  </a:ext>
                </a:extLst>
              </a:tr>
              <a:tr h="185878">
                <a:tc>
                  <a:txBody>
                    <a:bodyPr/>
                    <a:lstStyle/>
                    <a:p>
                      <a:endParaRPr lang="en-US" sz="1100" b="1" dirty="0"/>
                    </a:p>
                  </a:txBody>
                  <a:tcPr>
                    <a:solidFill>
                      <a:schemeClr val="bg1"/>
                    </a:solidFill>
                  </a:tcPr>
                </a:tc>
                <a:tc>
                  <a:txBody>
                    <a:bodyPr/>
                    <a:lstStyle/>
                    <a:p>
                      <a:pPr algn="r"/>
                      <a:endParaRPr lang="en-US" sz="1100" b="1" dirty="0"/>
                    </a:p>
                  </a:txBody>
                  <a:tcPr>
                    <a:solidFill>
                      <a:schemeClr val="bg1"/>
                    </a:solidFill>
                  </a:tcPr>
                </a:tc>
                <a:extLst>
                  <a:ext uri="{0D108BD9-81ED-4DB2-BD59-A6C34878D82A}">
                    <a16:rowId xmlns:a16="http://schemas.microsoft.com/office/drawing/2014/main" val="10011"/>
                  </a:ext>
                </a:extLst>
              </a:tr>
              <a:tr h="185878">
                <a:tc>
                  <a:txBody>
                    <a:bodyPr/>
                    <a:lstStyle/>
                    <a:p>
                      <a:r>
                        <a:rPr lang="en-US" sz="1100" b="0" dirty="0"/>
                        <a:t>Total</a:t>
                      </a:r>
                      <a:r>
                        <a:rPr lang="en-US" sz="1100" b="0" baseline="0" dirty="0"/>
                        <a:t> HSP Gold Benefits Payable</a:t>
                      </a:r>
                      <a:endParaRPr lang="en-US" sz="1100" b="0" dirty="0"/>
                    </a:p>
                  </a:txBody>
                  <a:tcPr>
                    <a:solidFill>
                      <a:schemeClr val="accent4">
                        <a:lumMod val="20000"/>
                        <a:lumOff val="80000"/>
                      </a:schemeClr>
                    </a:solidFill>
                  </a:tcPr>
                </a:tc>
                <a:tc>
                  <a:txBody>
                    <a:bodyPr/>
                    <a:lstStyle/>
                    <a:p>
                      <a:pPr algn="r"/>
                      <a:r>
                        <a:rPr lang="en-US" sz="1100" b="0" dirty="0"/>
                        <a:t>$106,000</a:t>
                      </a:r>
                    </a:p>
                  </a:txBody>
                  <a:tcPr>
                    <a:solidFill>
                      <a:schemeClr val="accent4">
                        <a:lumMod val="20000"/>
                        <a:lumOff val="80000"/>
                      </a:schemeClr>
                    </a:solidFill>
                  </a:tcPr>
                </a:tc>
                <a:extLst>
                  <a:ext uri="{0D108BD9-81ED-4DB2-BD59-A6C34878D82A}">
                    <a16:rowId xmlns:a16="http://schemas.microsoft.com/office/drawing/2014/main" val="10012"/>
                  </a:ext>
                </a:extLst>
              </a:tr>
              <a:tr h="185878">
                <a:tc>
                  <a:txBody>
                    <a:bodyPr/>
                    <a:lstStyle/>
                    <a:p>
                      <a:r>
                        <a:rPr lang="en-US" sz="1100" b="0" dirty="0"/>
                        <a:t>Total</a:t>
                      </a:r>
                      <a:r>
                        <a:rPr lang="en-US" sz="1100" b="0" baseline="0" dirty="0"/>
                        <a:t> Provider Charges</a:t>
                      </a:r>
                      <a:endParaRPr lang="en-US" sz="1100" b="0" dirty="0"/>
                    </a:p>
                  </a:txBody>
                  <a:tcPr>
                    <a:solidFill>
                      <a:schemeClr val="accent4">
                        <a:lumMod val="20000"/>
                        <a:lumOff val="80000"/>
                      </a:schemeClr>
                    </a:solidFill>
                  </a:tcPr>
                </a:tc>
                <a:tc>
                  <a:txBody>
                    <a:bodyPr/>
                    <a:lstStyle/>
                    <a:p>
                      <a:pPr algn="r"/>
                      <a:r>
                        <a:rPr lang="en-US" sz="1100" b="0" dirty="0"/>
                        <a:t>- $278,000</a:t>
                      </a:r>
                    </a:p>
                  </a:txBody>
                  <a:tcPr>
                    <a:solidFill>
                      <a:schemeClr val="accent4">
                        <a:lumMod val="20000"/>
                        <a:lumOff val="80000"/>
                      </a:schemeClr>
                    </a:solidFill>
                  </a:tcPr>
                </a:tc>
                <a:extLst>
                  <a:ext uri="{0D108BD9-81ED-4DB2-BD59-A6C34878D82A}">
                    <a16:rowId xmlns:a16="http://schemas.microsoft.com/office/drawing/2014/main" val="10013"/>
                  </a:ext>
                </a:extLst>
              </a:tr>
              <a:tr h="185878">
                <a:tc>
                  <a:txBody>
                    <a:bodyPr/>
                    <a:lstStyle/>
                    <a:p>
                      <a:r>
                        <a:rPr lang="en-US" sz="1100" b="1" dirty="0">
                          <a:solidFill>
                            <a:srgbClr val="FF0000"/>
                          </a:solidFill>
                        </a:rPr>
                        <a:t>Out-of-Pocket Owed by Insured</a:t>
                      </a:r>
                    </a:p>
                  </a:txBody>
                  <a:tcPr>
                    <a:solidFill>
                      <a:schemeClr val="accent4">
                        <a:lumMod val="20000"/>
                        <a:lumOff val="80000"/>
                      </a:schemeClr>
                    </a:solidFill>
                  </a:tcPr>
                </a:tc>
                <a:tc>
                  <a:txBody>
                    <a:bodyPr/>
                    <a:lstStyle/>
                    <a:p>
                      <a:pPr algn="r"/>
                      <a:r>
                        <a:rPr lang="en-US" sz="1100" b="1" dirty="0">
                          <a:solidFill>
                            <a:srgbClr val="FF0000"/>
                          </a:solidFill>
                        </a:rPr>
                        <a:t>-$172,000</a:t>
                      </a:r>
                    </a:p>
                  </a:txBody>
                  <a:tcPr>
                    <a:solidFill>
                      <a:schemeClr val="accent4">
                        <a:lumMod val="20000"/>
                        <a:lumOff val="8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111979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562" y="-143123"/>
            <a:ext cx="5629524" cy="729134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3200">
              <a:solidFill>
                <a:srgbClr val="FFFFFF"/>
              </a:solidFill>
              <a:latin typeface="Helvetica Light"/>
              <a:ea typeface="Helvetica Light"/>
              <a:cs typeface="Helvetica Light"/>
              <a:sym typeface="Helvetica Light"/>
            </a:endParaRPr>
          </a:p>
        </p:txBody>
      </p:sp>
      <p:sp>
        <p:nvSpPr>
          <p:cNvPr id="3" name="TextBox 2"/>
          <p:cNvSpPr txBox="1"/>
          <p:nvPr/>
        </p:nvSpPr>
        <p:spPr>
          <a:xfrm>
            <a:off x="285213" y="3502550"/>
            <a:ext cx="3775898"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HSP Gold Payout</a:t>
            </a:r>
          </a:p>
        </p:txBody>
      </p:sp>
      <p:graphicFrame>
        <p:nvGraphicFramePr>
          <p:cNvPr id="7" name="Table 6"/>
          <p:cNvGraphicFramePr>
            <a:graphicFrameLocks noGrp="1"/>
          </p:cNvGraphicFramePr>
          <p:nvPr/>
        </p:nvGraphicFramePr>
        <p:xfrm>
          <a:off x="285213" y="4172317"/>
          <a:ext cx="4690676" cy="1188720"/>
        </p:xfrm>
        <a:graphic>
          <a:graphicData uri="http://schemas.openxmlformats.org/drawingml/2006/table">
            <a:tbl>
              <a:tblPr firstRow="1" bandRow="1">
                <a:tableStyleId>{2D5ABB26-0587-4C30-8999-92F81FD0307C}</a:tableStyleId>
              </a:tblPr>
              <a:tblGrid>
                <a:gridCol w="3323431">
                  <a:extLst>
                    <a:ext uri="{9D8B030D-6E8A-4147-A177-3AD203B41FA5}">
                      <a16:colId xmlns:a16="http://schemas.microsoft.com/office/drawing/2014/main" val="20000"/>
                    </a:ext>
                  </a:extLst>
                </a:gridCol>
                <a:gridCol w="1367245">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Physician Indemnity Benefit</a:t>
                      </a:r>
                    </a:p>
                  </a:txBody>
                  <a:tcPr anchor="b"/>
                </a:tc>
                <a:tc>
                  <a:txBody>
                    <a:bodyPr/>
                    <a:lstStyle/>
                    <a:p>
                      <a:pPr algn="r"/>
                      <a:r>
                        <a:rPr lang="en-US" sz="2000" dirty="0">
                          <a:solidFill>
                            <a:schemeClr val="bg1"/>
                          </a:solidFill>
                          <a:latin typeface="Atlanta" panose="020B0502020202020204" pitchFamily="34" charset="0"/>
                        </a:rPr>
                        <a:t>$160.00</a:t>
                      </a:r>
                    </a:p>
                  </a:txBody>
                  <a:tcPr anchor="b"/>
                </a:tc>
                <a:extLst>
                  <a:ext uri="{0D108BD9-81ED-4DB2-BD59-A6C34878D82A}">
                    <a16:rowId xmlns:a16="http://schemas.microsoft.com/office/drawing/2014/main" val="10000"/>
                  </a:ext>
                </a:extLst>
              </a:tr>
              <a:tr h="124427">
                <a:tc>
                  <a:txBody>
                    <a:bodyPr/>
                    <a:lstStyle/>
                    <a:p>
                      <a:pPr algn="l"/>
                      <a:r>
                        <a:rPr lang="en-US" sz="1800" dirty="0">
                          <a:solidFill>
                            <a:schemeClr val="bg1"/>
                          </a:solidFill>
                          <a:latin typeface="Atlanta" panose="020B0502020202020204" pitchFamily="34" charset="0"/>
                        </a:rPr>
                        <a:t>Surgery Benefit</a:t>
                      </a:r>
                      <a:r>
                        <a:rPr lang="en-US" sz="1800" baseline="0" dirty="0">
                          <a:solidFill>
                            <a:schemeClr val="bg1"/>
                          </a:solidFill>
                          <a:latin typeface="Atlanta" panose="020B0502020202020204" pitchFamily="34" charset="0"/>
                        </a:rPr>
                        <a:t> </a:t>
                      </a:r>
                      <a:endParaRPr lang="en-US" sz="1800" dirty="0">
                        <a:solidFill>
                          <a:schemeClr val="bg1"/>
                        </a:solidFill>
                        <a:latin typeface="Atlanta" panose="020B0502020202020204" pitchFamily="34" charset="0"/>
                      </a:endParaRPr>
                    </a:p>
                  </a:txBody>
                  <a:tcPr anchor="b"/>
                </a:tc>
                <a:tc>
                  <a:txBody>
                    <a:bodyPr/>
                    <a:lstStyle/>
                    <a:p>
                      <a:pPr algn="r"/>
                      <a:r>
                        <a:rPr lang="en-US" sz="2000" u="sng" dirty="0">
                          <a:solidFill>
                            <a:schemeClr val="bg1"/>
                          </a:solidFill>
                          <a:latin typeface="Atlanta" panose="020B0502020202020204" pitchFamily="34" charset="0"/>
                        </a:rPr>
                        <a:t> $200.00</a:t>
                      </a:r>
                    </a:p>
                  </a:txBody>
                  <a:tcPr anchor="b"/>
                </a:tc>
                <a:extLst>
                  <a:ext uri="{0D108BD9-81ED-4DB2-BD59-A6C34878D82A}">
                    <a16:rowId xmlns:a16="http://schemas.microsoft.com/office/drawing/2014/main" val="10001"/>
                  </a:ext>
                </a:extLst>
              </a:tr>
              <a:tr h="355382">
                <a:tc>
                  <a:txBody>
                    <a:bodyPr/>
                    <a:lstStyle/>
                    <a:p>
                      <a:pPr algn="l"/>
                      <a:r>
                        <a:rPr lang="en-US" sz="1800" dirty="0">
                          <a:solidFill>
                            <a:srgbClr val="0070C0"/>
                          </a:solidFill>
                          <a:latin typeface="Atlanta" panose="020B0502020202020204" pitchFamily="34" charset="0"/>
                        </a:rPr>
                        <a:t>Total Benefit</a:t>
                      </a: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accent5"/>
                          </a:solidFill>
                          <a:latin typeface="Atlanta" panose="020B0502020202020204" pitchFamily="34" charset="0"/>
                        </a:rPr>
                        <a:t>360.00</a:t>
                      </a:r>
                    </a:p>
                  </a:txBody>
                  <a:tcPr anchor="b">
                    <a:solidFill>
                      <a:schemeClr val="bg1"/>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7035114" y="1351005"/>
            <a:ext cx="4769708" cy="27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5861222" y="214185"/>
            <a:ext cx="5943600" cy="6038334"/>
          </a:xfrm>
          <a:prstGeom prst="rect">
            <a:avLst/>
          </a:prstGeom>
        </p:spPr>
      </p:pic>
      <p:sp>
        <p:nvSpPr>
          <p:cNvPr id="5" name="Rectangle 4"/>
          <p:cNvSpPr/>
          <p:nvPr/>
        </p:nvSpPr>
        <p:spPr>
          <a:xfrm>
            <a:off x="7109254" y="963827"/>
            <a:ext cx="4366054" cy="46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11190" y="5540413"/>
            <a:ext cx="483872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000" b="1" dirty="0">
                <a:solidFill>
                  <a:prstClr val="white"/>
                </a:solidFill>
                <a:latin typeface="Atlanta" panose="020B0502020202020204" pitchFamily="34" charset="0"/>
                <a:sym typeface="Montserrat-Regular"/>
              </a:rPr>
              <a:t>Out of Pocket Cost	-$44.80</a:t>
            </a:r>
            <a:endParaRPr lang="en-US" sz="2800" b="1" dirty="0">
              <a:solidFill>
                <a:prstClr val="white"/>
              </a:solidFill>
              <a:latin typeface="Atlanta" panose="020B0502020202020204" pitchFamily="34" charset="0"/>
              <a:sym typeface="Montserrat-Regular"/>
            </a:endParaRPr>
          </a:p>
        </p:txBody>
      </p:sp>
      <p:graphicFrame>
        <p:nvGraphicFramePr>
          <p:cNvPr id="15" name="Table 14"/>
          <p:cNvGraphicFramePr>
            <a:graphicFrameLocks noGrp="1"/>
          </p:cNvGraphicFramePr>
          <p:nvPr/>
        </p:nvGraphicFramePr>
        <p:xfrm>
          <a:off x="211190" y="1420237"/>
          <a:ext cx="4690676" cy="1493520"/>
        </p:xfrm>
        <a:graphic>
          <a:graphicData uri="http://schemas.openxmlformats.org/drawingml/2006/table">
            <a:tbl>
              <a:tblPr firstRow="1" bandRow="1">
                <a:tableStyleId>{2D5ABB26-0587-4C30-8999-92F81FD0307C}</a:tableStyleId>
              </a:tblPr>
              <a:tblGrid>
                <a:gridCol w="3323431">
                  <a:extLst>
                    <a:ext uri="{9D8B030D-6E8A-4147-A177-3AD203B41FA5}">
                      <a16:colId xmlns:a16="http://schemas.microsoft.com/office/drawing/2014/main" val="20000"/>
                    </a:ext>
                  </a:extLst>
                </a:gridCol>
                <a:gridCol w="1367245">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Total</a:t>
                      </a:r>
                      <a:r>
                        <a:rPr lang="en-US" sz="1800" baseline="0" dirty="0">
                          <a:solidFill>
                            <a:schemeClr val="bg1"/>
                          </a:solidFill>
                          <a:latin typeface="Atlanta" panose="020B0502020202020204" pitchFamily="34" charset="0"/>
                        </a:rPr>
                        <a:t> Bill</a:t>
                      </a:r>
                      <a:endParaRPr lang="en-US" sz="1800" dirty="0">
                        <a:solidFill>
                          <a:schemeClr val="bg1"/>
                        </a:solidFill>
                        <a:latin typeface="Atlanta" panose="020B0502020202020204" pitchFamily="34" charset="0"/>
                      </a:endParaRPr>
                    </a:p>
                  </a:txBody>
                  <a:tcPr anchor="b"/>
                </a:tc>
                <a:tc>
                  <a:txBody>
                    <a:bodyPr/>
                    <a:lstStyle/>
                    <a:p>
                      <a:pPr algn="r"/>
                      <a:r>
                        <a:rPr lang="en-US" sz="2000" dirty="0">
                          <a:solidFill>
                            <a:schemeClr val="bg1"/>
                          </a:solidFill>
                          <a:latin typeface="Atlanta" panose="020B0502020202020204" pitchFamily="34" charset="0"/>
                        </a:rPr>
                        <a:t>$404.80</a:t>
                      </a:r>
                    </a:p>
                  </a:txBody>
                  <a:tcPr anchor="b"/>
                </a:tc>
                <a:extLst>
                  <a:ext uri="{0D108BD9-81ED-4DB2-BD59-A6C34878D82A}">
                    <a16:rowId xmlns:a16="http://schemas.microsoft.com/office/drawing/2014/main" val="10000"/>
                  </a:ext>
                </a:extLst>
              </a:tr>
              <a:tr h="124427">
                <a:tc>
                  <a:txBody>
                    <a:bodyPr/>
                    <a:lstStyle/>
                    <a:p>
                      <a:pPr algn="l"/>
                      <a:r>
                        <a:rPr lang="en-US" sz="1800" dirty="0">
                          <a:solidFill>
                            <a:schemeClr val="bg1"/>
                          </a:solidFill>
                          <a:latin typeface="Atlanta" panose="020B0502020202020204" pitchFamily="34" charset="0"/>
                        </a:rPr>
                        <a:t>Major Medical PPO Deductible</a:t>
                      </a:r>
                    </a:p>
                  </a:txBody>
                  <a:tcPr anchor="b"/>
                </a:tc>
                <a:tc>
                  <a:txBody>
                    <a:bodyPr/>
                    <a:lstStyle/>
                    <a:p>
                      <a:pPr algn="r"/>
                      <a:r>
                        <a:rPr lang="en-US" sz="2000" u="sng" dirty="0">
                          <a:solidFill>
                            <a:schemeClr val="bg1"/>
                          </a:solidFill>
                          <a:latin typeface="Atlanta" panose="020B0502020202020204" pitchFamily="34" charset="0"/>
                        </a:rPr>
                        <a:t> $1,000</a:t>
                      </a:r>
                      <a:r>
                        <a:rPr lang="en-US" sz="2000" u="sng" baseline="0" dirty="0">
                          <a:solidFill>
                            <a:schemeClr val="bg1"/>
                          </a:solidFill>
                          <a:latin typeface="Atlanta" panose="020B0502020202020204" pitchFamily="34" charset="0"/>
                        </a:rPr>
                        <a:t>.00</a:t>
                      </a:r>
                      <a:endParaRPr lang="en-US" sz="2000" u="sng" dirty="0">
                        <a:solidFill>
                          <a:schemeClr val="bg1"/>
                        </a:solidFill>
                        <a:latin typeface="Atlanta" panose="020B0502020202020204" pitchFamily="34" charset="0"/>
                      </a:endParaRPr>
                    </a:p>
                  </a:txBody>
                  <a:tcPr anchor="b"/>
                </a:tc>
                <a:extLst>
                  <a:ext uri="{0D108BD9-81ED-4DB2-BD59-A6C34878D82A}">
                    <a16:rowId xmlns:a16="http://schemas.microsoft.com/office/drawing/2014/main" val="10001"/>
                  </a:ext>
                </a:extLst>
              </a:tr>
              <a:tr h="355382">
                <a:tc>
                  <a:txBody>
                    <a:bodyPr/>
                    <a:lstStyle/>
                    <a:p>
                      <a:pPr algn="l"/>
                      <a:r>
                        <a:rPr lang="en-US" sz="1800" dirty="0">
                          <a:solidFill>
                            <a:srgbClr val="0070C0"/>
                          </a:solidFill>
                          <a:latin typeface="Atlanta" panose="020B0502020202020204" pitchFamily="34" charset="0"/>
                        </a:rPr>
                        <a:t>Out of Pocket</a:t>
                      </a:r>
                      <a:r>
                        <a:rPr lang="en-US" sz="1800" baseline="0" dirty="0">
                          <a:solidFill>
                            <a:srgbClr val="0070C0"/>
                          </a:solidFill>
                          <a:latin typeface="Atlanta" panose="020B0502020202020204" pitchFamily="34" charset="0"/>
                        </a:rPr>
                        <a:t> Cost</a:t>
                      </a:r>
                      <a:endParaRPr lang="en-US" sz="1800" dirty="0">
                        <a:solidFill>
                          <a:srgbClr val="0070C0"/>
                        </a:solidFill>
                        <a:latin typeface="Atlanta" panose="020B0502020202020204" pitchFamily="34" charset="0"/>
                      </a:endParaRP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accent5"/>
                          </a:solidFill>
                          <a:latin typeface="Atlanta" panose="020B0502020202020204" pitchFamily="34" charset="0"/>
                        </a:rPr>
                        <a:t>404.80</a:t>
                      </a:r>
                    </a:p>
                  </a:txBody>
                  <a:tcPr anchor="b">
                    <a:solidFill>
                      <a:schemeClr val="bg1"/>
                    </a:solidFill>
                  </a:tcPr>
                </a:tc>
                <a:extLst>
                  <a:ext uri="{0D108BD9-81ED-4DB2-BD59-A6C34878D82A}">
                    <a16:rowId xmlns:a16="http://schemas.microsoft.com/office/drawing/2014/main" val="10002"/>
                  </a:ext>
                </a:extLst>
              </a:tr>
            </a:tbl>
          </a:graphicData>
        </a:graphic>
      </p:graphicFrame>
      <p:sp>
        <p:nvSpPr>
          <p:cNvPr id="16" name="TextBox 15"/>
          <p:cNvSpPr txBox="1"/>
          <p:nvPr/>
        </p:nvSpPr>
        <p:spPr>
          <a:xfrm>
            <a:off x="211190" y="929846"/>
            <a:ext cx="3775898"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Major Medical Payout</a:t>
            </a:r>
          </a:p>
        </p:txBody>
      </p:sp>
    </p:spTree>
    <p:extLst>
      <p:ext uri="{BB962C8B-B14F-4D97-AF65-F5344CB8AC3E}">
        <p14:creationId xmlns:p14="http://schemas.microsoft.com/office/powerpoint/2010/main" val="23315594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42" y="280055"/>
            <a:ext cx="10515600" cy="488063"/>
          </a:xfrm>
        </p:spPr>
        <p:txBody>
          <a:bodyPr>
            <a:normAutofit fontScale="90000"/>
          </a:bodyPr>
          <a:lstStyle/>
          <a:p>
            <a:pPr algn="ctr"/>
            <a:r>
              <a:rPr lang="en-US" b="1" dirty="0">
                <a:solidFill>
                  <a:srgbClr val="0080D1"/>
                </a:solidFill>
                <a:latin typeface="Garamond" panose="02020404030301010803" pitchFamily="18" charset="0"/>
              </a:rPr>
              <a:t>Marketing Outlook</a:t>
            </a:r>
          </a:p>
        </p:txBody>
      </p:sp>
      <p:sp>
        <p:nvSpPr>
          <p:cNvPr id="12" name="Rounded Rectangle 11"/>
          <p:cNvSpPr/>
          <p:nvPr/>
        </p:nvSpPr>
        <p:spPr>
          <a:xfrm>
            <a:off x="139652" y="1348523"/>
            <a:ext cx="3521575" cy="1443774"/>
          </a:xfrm>
          <a:prstGeom prst="roundRect">
            <a:avLst/>
          </a:prstGeom>
          <a:solidFill>
            <a:srgbClr val="008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28"/>
          <p:cNvSpPr txBox="1"/>
          <p:nvPr/>
        </p:nvSpPr>
        <p:spPr>
          <a:xfrm>
            <a:off x="139652" y="1465116"/>
            <a:ext cx="352157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hangingPunct="0">
              <a:lnSpc>
                <a:spcPct val="90000"/>
              </a:lnSpc>
            </a:pPr>
            <a:r>
              <a:rPr lang="en-US" sz="2400" b="1" dirty="0">
                <a:solidFill>
                  <a:prstClr val="white"/>
                </a:solidFill>
                <a:latin typeface="Garamond" panose="02020404030301010803" pitchFamily="18" charset="0"/>
                <a:sym typeface="Montserrat-Regular"/>
              </a:rPr>
              <a:t>Annuity</a:t>
            </a:r>
          </a:p>
          <a:p>
            <a:pPr algn="ctr" defTabSz="825500" hangingPunct="0">
              <a:lnSpc>
                <a:spcPct val="90000"/>
              </a:lnSpc>
            </a:pPr>
            <a:r>
              <a:rPr lang="en-US" sz="2400" b="1" dirty="0">
                <a:solidFill>
                  <a:prstClr val="white"/>
                </a:solidFill>
                <a:latin typeface="Garamond" panose="02020404030301010803" pitchFamily="18" charset="0"/>
                <a:sym typeface="Montserrat-Regular"/>
              </a:rPr>
              <a:t>New Money Products</a:t>
            </a:r>
          </a:p>
          <a:p>
            <a:pPr algn="ctr" defTabSz="825500" hangingPunct="0">
              <a:lnSpc>
                <a:spcPct val="90000"/>
              </a:lnSpc>
            </a:pPr>
            <a:r>
              <a:rPr lang="en-US" sz="1600" i="1" dirty="0">
                <a:solidFill>
                  <a:prstClr val="white"/>
                </a:solidFill>
                <a:sym typeface="Montserrat-Regular"/>
              </a:rPr>
              <a:t>New Business Premium</a:t>
            </a:r>
          </a:p>
          <a:p>
            <a:pPr algn="ctr" defTabSz="825500" hangingPunct="0">
              <a:lnSpc>
                <a:spcPct val="90000"/>
              </a:lnSpc>
            </a:pPr>
            <a:r>
              <a:rPr lang="en-US" sz="1600" i="1" dirty="0">
                <a:solidFill>
                  <a:prstClr val="white"/>
                </a:solidFill>
                <a:sym typeface="Montserrat-Regular"/>
              </a:rPr>
              <a:t>(Issued and Paid)</a:t>
            </a:r>
          </a:p>
        </p:txBody>
      </p:sp>
      <p:graphicFrame>
        <p:nvGraphicFramePr>
          <p:cNvPr id="18" name="Table 17"/>
          <p:cNvGraphicFramePr>
            <a:graphicFrameLocks noGrp="1"/>
          </p:cNvGraphicFramePr>
          <p:nvPr>
            <p:extLst>
              <p:ext uri="{D42A27DB-BD31-4B8C-83A1-F6EECF244321}">
                <p14:modId xmlns:p14="http://schemas.microsoft.com/office/powerpoint/2010/main" val="2715516117"/>
              </p:ext>
            </p:extLst>
          </p:nvPr>
        </p:nvGraphicFramePr>
        <p:xfrm>
          <a:off x="388232" y="2382603"/>
          <a:ext cx="3024414" cy="4092183"/>
        </p:xfrm>
        <a:graphic>
          <a:graphicData uri="http://schemas.openxmlformats.org/drawingml/2006/table">
            <a:tbl>
              <a:tblPr firstRow="1" bandRow="1">
                <a:tableStyleId>{5C22544A-7EE6-4342-B048-85BDC9FD1C3A}</a:tableStyleId>
              </a:tblPr>
              <a:tblGrid>
                <a:gridCol w="1512207">
                  <a:extLst>
                    <a:ext uri="{9D8B030D-6E8A-4147-A177-3AD203B41FA5}">
                      <a16:colId xmlns:a16="http://schemas.microsoft.com/office/drawing/2014/main" val="20000"/>
                    </a:ext>
                  </a:extLst>
                </a:gridCol>
                <a:gridCol w="1512207">
                  <a:extLst>
                    <a:ext uri="{9D8B030D-6E8A-4147-A177-3AD203B41FA5}">
                      <a16:colId xmlns:a16="http://schemas.microsoft.com/office/drawing/2014/main" val="20001"/>
                    </a:ext>
                  </a:extLst>
                </a:gridCol>
              </a:tblGrid>
              <a:tr h="454687">
                <a:tc>
                  <a:txBody>
                    <a:bodyPr/>
                    <a:lstStyle/>
                    <a:p>
                      <a:pPr algn="ctr"/>
                      <a:endParaRPr lang="en-US" sz="1100"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4687">
                <a:tc>
                  <a:txBody>
                    <a:bodyPr/>
                    <a:lstStyle/>
                    <a:p>
                      <a:pPr algn="ctr"/>
                      <a:r>
                        <a:rPr lang="en-US" sz="1100" dirty="0"/>
                        <a:t>2019</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$71 million</a:t>
                      </a: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687">
                <a:tc>
                  <a:txBody>
                    <a:bodyPr/>
                    <a:lstStyle/>
                    <a:p>
                      <a:pPr algn="ctr"/>
                      <a:r>
                        <a:rPr lang="en-US" sz="1100" dirty="0"/>
                        <a:t>2020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$71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4687">
                <a:tc>
                  <a:txBody>
                    <a:bodyPr/>
                    <a:lstStyle/>
                    <a:p>
                      <a:pPr algn="ctr"/>
                      <a:r>
                        <a:rPr lang="en-US" sz="1100" dirty="0"/>
                        <a:t>2021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$120</a:t>
                      </a:r>
                      <a:r>
                        <a:rPr lang="en-US" sz="1100" baseline="0" dirty="0"/>
                        <a:t> million</a:t>
                      </a:r>
                      <a:endParaRPr lang="en-US" sz="11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4687">
                <a:tc>
                  <a:txBody>
                    <a:bodyPr/>
                    <a:lstStyle/>
                    <a:p>
                      <a:pPr algn="ctr"/>
                      <a:r>
                        <a:rPr lang="en-US" sz="1100" dirty="0"/>
                        <a:t>2022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$52.7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4687">
                <a:tc>
                  <a:txBody>
                    <a:bodyPr/>
                    <a:lstStyle/>
                    <a:p>
                      <a:pPr algn="ctr"/>
                      <a:r>
                        <a:rPr lang="en-US" sz="1100" dirty="0"/>
                        <a:t>2023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$120.2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4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2024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$120.0</a:t>
                      </a:r>
                      <a:r>
                        <a:rPr lang="en-US" sz="1100" baseline="0" dirty="0"/>
                        <a:t> million</a:t>
                      </a:r>
                      <a:endParaRPr lang="en-US" sz="11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4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2025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$120.0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4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2026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100" dirty="0"/>
                        <a:t>$120.0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9" name="Rounded Rectangle 18"/>
          <p:cNvSpPr/>
          <p:nvPr/>
        </p:nvSpPr>
        <p:spPr>
          <a:xfrm>
            <a:off x="4268880" y="1348523"/>
            <a:ext cx="3586690" cy="1443774"/>
          </a:xfrm>
          <a:prstGeom prst="roundRect">
            <a:avLst/>
          </a:prstGeom>
          <a:solidFill>
            <a:srgbClr val="D9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27"/>
          <p:cNvSpPr txBox="1"/>
          <p:nvPr/>
        </p:nvSpPr>
        <p:spPr>
          <a:xfrm>
            <a:off x="4246125" y="1476123"/>
            <a:ext cx="36322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hangingPunct="0">
              <a:lnSpc>
                <a:spcPct val="90000"/>
              </a:lnSpc>
            </a:pPr>
            <a:r>
              <a:rPr lang="en-US" sz="2400" b="1" dirty="0">
                <a:solidFill>
                  <a:srgbClr val="000000"/>
                </a:solidFill>
                <a:latin typeface="Garamond" panose="02020404030301010803" pitchFamily="18" charset="0"/>
                <a:sym typeface="Montserrat-Regular"/>
              </a:rPr>
              <a:t>Medicare</a:t>
            </a:r>
          </a:p>
          <a:p>
            <a:pPr algn="ctr" defTabSz="825500" hangingPunct="0">
              <a:lnSpc>
                <a:spcPct val="90000"/>
              </a:lnSpc>
            </a:pPr>
            <a:r>
              <a:rPr lang="en-US" sz="2400" b="1" dirty="0">
                <a:solidFill>
                  <a:srgbClr val="000000"/>
                </a:solidFill>
                <a:latin typeface="Garamond" panose="02020404030301010803" pitchFamily="18" charset="0"/>
                <a:sym typeface="Montserrat-Regular"/>
              </a:rPr>
              <a:t>Supplement Products</a:t>
            </a:r>
          </a:p>
          <a:p>
            <a:pPr algn="ctr" defTabSz="825500" hangingPunct="0">
              <a:lnSpc>
                <a:spcPct val="90000"/>
              </a:lnSpc>
            </a:pPr>
            <a:r>
              <a:rPr lang="en-US" sz="1600" i="1" dirty="0">
                <a:solidFill>
                  <a:srgbClr val="000000"/>
                </a:solidFill>
                <a:sym typeface="Montserrat-Regular"/>
              </a:rPr>
              <a:t>New Business Premium</a:t>
            </a:r>
          </a:p>
          <a:p>
            <a:pPr algn="ctr" defTabSz="825500" hangingPunct="0">
              <a:lnSpc>
                <a:spcPct val="90000"/>
              </a:lnSpc>
            </a:pPr>
            <a:r>
              <a:rPr lang="en-US" sz="1600" i="1" dirty="0">
                <a:solidFill>
                  <a:srgbClr val="000000"/>
                </a:solidFill>
                <a:sym typeface="Montserrat-Regular"/>
              </a:rPr>
              <a:t>(Issued and Paid)</a:t>
            </a:r>
          </a:p>
        </p:txBody>
      </p:sp>
      <p:graphicFrame>
        <p:nvGraphicFramePr>
          <p:cNvPr id="21" name="Table 20"/>
          <p:cNvGraphicFramePr>
            <a:graphicFrameLocks noGrp="1"/>
          </p:cNvGraphicFramePr>
          <p:nvPr>
            <p:extLst>
              <p:ext uri="{D42A27DB-BD31-4B8C-83A1-F6EECF244321}">
                <p14:modId xmlns:p14="http://schemas.microsoft.com/office/powerpoint/2010/main" val="2490742348"/>
              </p:ext>
            </p:extLst>
          </p:nvPr>
        </p:nvGraphicFramePr>
        <p:xfrm>
          <a:off x="4534888" y="2370054"/>
          <a:ext cx="3054674" cy="4094487"/>
        </p:xfrm>
        <a:graphic>
          <a:graphicData uri="http://schemas.openxmlformats.org/drawingml/2006/table">
            <a:tbl>
              <a:tblPr firstRow="1" bandRow="1">
                <a:tableStyleId>{5C22544A-7EE6-4342-B048-85BDC9FD1C3A}</a:tableStyleId>
              </a:tblPr>
              <a:tblGrid>
                <a:gridCol w="1527337">
                  <a:extLst>
                    <a:ext uri="{9D8B030D-6E8A-4147-A177-3AD203B41FA5}">
                      <a16:colId xmlns:a16="http://schemas.microsoft.com/office/drawing/2014/main" val="20000"/>
                    </a:ext>
                  </a:extLst>
                </a:gridCol>
                <a:gridCol w="1527337">
                  <a:extLst>
                    <a:ext uri="{9D8B030D-6E8A-4147-A177-3AD203B41FA5}">
                      <a16:colId xmlns:a16="http://schemas.microsoft.com/office/drawing/2014/main" val="20001"/>
                    </a:ext>
                  </a:extLst>
                </a:gridCol>
              </a:tblGrid>
              <a:tr h="454943">
                <a:tc>
                  <a:txBody>
                    <a:bodyPr/>
                    <a:lstStyle/>
                    <a:p>
                      <a:pPr algn="ctr"/>
                      <a:endParaRPr lang="en-US" sz="1100"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4943">
                <a:tc>
                  <a:txBody>
                    <a:bodyPr/>
                    <a:lstStyle/>
                    <a:p>
                      <a:pPr algn="ctr"/>
                      <a:r>
                        <a:rPr lang="en-US" sz="1100" dirty="0"/>
                        <a:t>2019</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$34 million</a:t>
                      </a: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943">
                <a:tc>
                  <a:txBody>
                    <a:bodyPr/>
                    <a:lstStyle/>
                    <a:p>
                      <a:pPr algn="ctr"/>
                      <a:r>
                        <a:rPr lang="en-US" sz="1100" dirty="0"/>
                        <a:t>2020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$19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4943">
                <a:tc>
                  <a:txBody>
                    <a:bodyPr/>
                    <a:lstStyle/>
                    <a:p>
                      <a:pPr algn="ctr"/>
                      <a:r>
                        <a:rPr lang="en-US" sz="1100" dirty="0"/>
                        <a:t>2021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$19.4</a:t>
                      </a:r>
                      <a:r>
                        <a:rPr lang="en-US" sz="1100" baseline="0" dirty="0"/>
                        <a:t> million</a:t>
                      </a:r>
                      <a:endParaRPr lang="en-US" sz="11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4943">
                <a:tc>
                  <a:txBody>
                    <a:bodyPr/>
                    <a:lstStyle/>
                    <a:p>
                      <a:pPr algn="ctr"/>
                      <a:r>
                        <a:rPr lang="en-US" sz="1100" dirty="0"/>
                        <a:t>2022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$14.7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4943">
                <a:tc>
                  <a:txBody>
                    <a:bodyPr/>
                    <a:lstStyle/>
                    <a:p>
                      <a:pPr algn="ctr"/>
                      <a:r>
                        <a:rPr lang="en-US" sz="1100" dirty="0"/>
                        <a:t>2023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$8.3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2024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$9.0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2025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2026 </a:t>
                      </a:r>
                      <a:r>
                        <a:rPr lang="en-US" sz="1100" kern="1200" dirty="0">
                          <a:solidFill>
                            <a:schemeClr val="dk1"/>
                          </a:solidFill>
                          <a:latin typeface="+mn-lt"/>
                          <a:ea typeface="+mn-ea"/>
                          <a:cs typeface="+mn-cs"/>
                        </a:rPr>
                        <a:t>(P)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100" dirty="0"/>
                        <a:t>$11.5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2" name="Rounded Rectangle 21"/>
          <p:cNvSpPr/>
          <p:nvPr/>
        </p:nvSpPr>
        <p:spPr>
          <a:xfrm>
            <a:off x="8463224" y="1337515"/>
            <a:ext cx="3570506" cy="1457737"/>
          </a:xfrm>
          <a:prstGeom prst="roundRect">
            <a:avLst/>
          </a:prstGeom>
          <a:solidFill>
            <a:srgbClr val="61C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8317629" y="1465116"/>
            <a:ext cx="3861696" cy="1155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hangingPunct="0">
              <a:lnSpc>
                <a:spcPct val="90000"/>
              </a:lnSpc>
            </a:pPr>
            <a:r>
              <a:rPr lang="en-US" sz="2400" b="1" dirty="0">
                <a:solidFill>
                  <a:prstClr val="white"/>
                </a:solidFill>
                <a:latin typeface="Garamond" panose="02020404030301010803" pitchFamily="18" charset="0"/>
                <a:sym typeface="Montserrat-Regular"/>
              </a:rPr>
              <a:t>Under 65</a:t>
            </a:r>
          </a:p>
          <a:p>
            <a:pPr algn="ctr" defTabSz="825500" hangingPunct="0">
              <a:lnSpc>
                <a:spcPct val="90000"/>
              </a:lnSpc>
            </a:pPr>
            <a:r>
              <a:rPr lang="en-US" sz="2400" b="1" dirty="0">
                <a:solidFill>
                  <a:prstClr val="white"/>
                </a:solidFill>
                <a:latin typeface="Garamond" panose="02020404030301010803" pitchFamily="18" charset="0"/>
                <a:sym typeface="Montserrat-Regular"/>
              </a:rPr>
              <a:t>Insurance Products</a:t>
            </a:r>
          </a:p>
          <a:p>
            <a:pPr algn="ctr" defTabSz="825500" hangingPunct="0">
              <a:lnSpc>
                <a:spcPct val="90000"/>
              </a:lnSpc>
            </a:pPr>
            <a:r>
              <a:rPr lang="en-US" sz="1400" i="1" dirty="0">
                <a:solidFill>
                  <a:prstClr val="white"/>
                </a:solidFill>
                <a:sym typeface="Montserrat-Regular"/>
              </a:rPr>
              <a:t>New Business Premium</a:t>
            </a:r>
          </a:p>
          <a:p>
            <a:pPr algn="ctr" defTabSz="825500" hangingPunct="0">
              <a:lnSpc>
                <a:spcPct val="90000"/>
              </a:lnSpc>
            </a:pPr>
            <a:r>
              <a:rPr lang="en-US" sz="1400" i="1" dirty="0">
                <a:solidFill>
                  <a:prstClr val="white"/>
                </a:solidFill>
                <a:sym typeface="Montserrat-Regular"/>
              </a:rPr>
              <a:t>(Issued and Paid)</a:t>
            </a:r>
          </a:p>
        </p:txBody>
      </p:sp>
      <p:graphicFrame>
        <p:nvGraphicFramePr>
          <p:cNvPr id="24" name="Table 23"/>
          <p:cNvGraphicFramePr>
            <a:graphicFrameLocks noGrp="1"/>
          </p:cNvGraphicFramePr>
          <p:nvPr>
            <p:extLst>
              <p:ext uri="{D42A27DB-BD31-4B8C-83A1-F6EECF244321}">
                <p14:modId xmlns:p14="http://schemas.microsoft.com/office/powerpoint/2010/main" val="2975443681"/>
              </p:ext>
            </p:extLst>
          </p:nvPr>
        </p:nvGraphicFramePr>
        <p:xfrm>
          <a:off x="8835846" y="2368747"/>
          <a:ext cx="2960514" cy="4094487"/>
        </p:xfrm>
        <a:graphic>
          <a:graphicData uri="http://schemas.openxmlformats.org/drawingml/2006/table">
            <a:tbl>
              <a:tblPr firstRow="1" bandRow="1">
                <a:tableStyleId>{5C22544A-7EE6-4342-B048-85BDC9FD1C3A}</a:tableStyleId>
              </a:tblPr>
              <a:tblGrid>
                <a:gridCol w="1480257">
                  <a:extLst>
                    <a:ext uri="{9D8B030D-6E8A-4147-A177-3AD203B41FA5}">
                      <a16:colId xmlns:a16="http://schemas.microsoft.com/office/drawing/2014/main" val="20000"/>
                    </a:ext>
                  </a:extLst>
                </a:gridCol>
                <a:gridCol w="1480257">
                  <a:extLst>
                    <a:ext uri="{9D8B030D-6E8A-4147-A177-3AD203B41FA5}">
                      <a16:colId xmlns:a16="http://schemas.microsoft.com/office/drawing/2014/main" val="20001"/>
                    </a:ext>
                  </a:extLst>
                </a:gridCol>
              </a:tblGrid>
              <a:tr h="454943">
                <a:tc>
                  <a:txBody>
                    <a:bodyPr/>
                    <a:lstStyle/>
                    <a:p>
                      <a:pPr algn="ctr"/>
                      <a:endParaRPr lang="en-US" sz="1100" i="1"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4943">
                <a:tc>
                  <a:txBody>
                    <a:bodyPr/>
                    <a:lstStyle/>
                    <a:p>
                      <a:pPr algn="ctr"/>
                      <a:r>
                        <a:rPr lang="en-US" sz="1100" dirty="0"/>
                        <a:t>2019</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$101.2 million</a:t>
                      </a: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943">
                <a:tc>
                  <a:txBody>
                    <a:bodyPr/>
                    <a:lstStyle/>
                    <a:p>
                      <a:pPr algn="ctr"/>
                      <a:r>
                        <a:rPr lang="en-US" sz="1100" dirty="0"/>
                        <a:t>2020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$114.5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4943">
                <a:tc>
                  <a:txBody>
                    <a:bodyPr/>
                    <a:lstStyle/>
                    <a:p>
                      <a:pPr algn="ctr"/>
                      <a:r>
                        <a:rPr lang="en-US" sz="1100" dirty="0"/>
                        <a:t>2021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$114.5</a:t>
                      </a:r>
                      <a:r>
                        <a:rPr lang="en-US" sz="1100" baseline="0" dirty="0"/>
                        <a:t> million</a:t>
                      </a:r>
                      <a:endParaRPr lang="en-US" sz="11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4943">
                <a:tc>
                  <a:txBody>
                    <a:bodyPr/>
                    <a:lstStyle/>
                    <a:p>
                      <a:pPr algn="ctr"/>
                      <a:r>
                        <a:rPr lang="en-US" sz="1100" dirty="0"/>
                        <a:t>2022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$89.7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4943">
                <a:tc>
                  <a:txBody>
                    <a:bodyPr/>
                    <a:lstStyle/>
                    <a:p>
                      <a:pPr algn="ctr"/>
                      <a:r>
                        <a:rPr lang="en-US" sz="1100" dirty="0"/>
                        <a:t>2023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$72.5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2024 (P)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100" kern="1200" dirty="0">
                          <a:solidFill>
                            <a:schemeClr val="dk1"/>
                          </a:solidFill>
                          <a:latin typeface="+mn-lt"/>
                          <a:ea typeface="+mn-ea"/>
                          <a:cs typeface="+mn-cs"/>
                        </a:rPr>
                        <a:t>$80.0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4943">
                <a:tc>
                  <a:txBody>
                    <a:bodyPr/>
                    <a:lstStyle/>
                    <a:p>
                      <a:pPr marL="0" algn="ctr" defTabSz="914400" rtl="0" eaLnBrk="1" latinLnBrk="0" hangingPunct="1"/>
                      <a:r>
                        <a:rPr lang="en-US" sz="1100" kern="1200" dirty="0">
                          <a:solidFill>
                            <a:schemeClr val="dk1"/>
                          </a:solidFill>
                          <a:latin typeface="+mn-lt"/>
                          <a:ea typeface="+mn-ea"/>
                          <a:cs typeface="+mn-cs"/>
                        </a:rPr>
                        <a:t>2025 (P)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100" kern="1200" dirty="0">
                          <a:solidFill>
                            <a:schemeClr val="dk1"/>
                          </a:solidFill>
                          <a:latin typeface="+mn-lt"/>
                          <a:ea typeface="+mn-ea"/>
                          <a:cs typeface="+mn-cs"/>
                        </a:rPr>
                        <a:t>$90.0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4943">
                <a:tc>
                  <a:txBody>
                    <a:bodyPr/>
                    <a:lstStyle/>
                    <a:p>
                      <a:pPr marL="0" algn="ctr" defTabSz="914400" rtl="0" eaLnBrk="1" latinLnBrk="0" hangingPunct="1"/>
                      <a:r>
                        <a:rPr lang="en-US" sz="1100" kern="1200" dirty="0">
                          <a:solidFill>
                            <a:schemeClr val="dk1"/>
                          </a:solidFill>
                          <a:latin typeface="+mn-lt"/>
                          <a:ea typeface="+mn-ea"/>
                          <a:cs typeface="+mn-cs"/>
                        </a:rPr>
                        <a:t>2026 (P)</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latinLnBrk="0" hangingPunct="1"/>
                      <a:r>
                        <a:rPr lang="en-US" sz="1100" kern="1200" dirty="0">
                          <a:solidFill>
                            <a:schemeClr val="dk1"/>
                          </a:solidFill>
                          <a:latin typeface="+mn-lt"/>
                          <a:ea typeface="+mn-ea"/>
                          <a:cs typeface="+mn-cs"/>
                        </a:rPr>
                        <a:t>$100.0 million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9102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562" y="-143123"/>
            <a:ext cx="5629524" cy="729134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3200">
              <a:solidFill>
                <a:srgbClr val="FFFFFF"/>
              </a:solidFill>
              <a:latin typeface="Helvetica Light"/>
              <a:ea typeface="Helvetica Light"/>
              <a:cs typeface="Helvetica Light"/>
              <a:sym typeface="Helvetica Light"/>
            </a:endParaRPr>
          </a:p>
        </p:txBody>
      </p:sp>
      <p:sp>
        <p:nvSpPr>
          <p:cNvPr id="3" name="TextBox 2"/>
          <p:cNvSpPr txBox="1"/>
          <p:nvPr/>
        </p:nvSpPr>
        <p:spPr>
          <a:xfrm>
            <a:off x="211190" y="2968201"/>
            <a:ext cx="3775898"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Cashier</a:t>
            </a:r>
          </a:p>
        </p:txBody>
      </p:sp>
      <p:graphicFrame>
        <p:nvGraphicFramePr>
          <p:cNvPr id="7" name="Table 6"/>
          <p:cNvGraphicFramePr>
            <a:graphicFrameLocks noGrp="1"/>
          </p:cNvGraphicFramePr>
          <p:nvPr/>
        </p:nvGraphicFramePr>
        <p:xfrm>
          <a:off x="285213" y="3515833"/>
          <a:ext cx="4690676" cy="1188720"/>
        </p:xfrm>
        <a:graphic>
          <a:graphicData uri="http://schemas.openxmlformats.org/drawingml/2006/table">
            <a:tbl>
              <a:tblPr firstRow="1" bandRow="1">
                <a:tableStyleId>{2D5ABB26-0587-4C30-8999-92F81FD0307C}</a:tableStyleId>
              </a:tblPr>
              <a:tblGrid>
                <a:gridCol w="3323431">
                  <a:extLst>
                    <a:ext uri="{9D8B030D-6E8A-4147-A177-3AD203B41FA5}">
                      <a16:colId xmlns:a16="http://schemas.microsoft.com/office/drawing/2014/main" val="20000"/>
                    </a:ext>
                  </a:extLst>
                </a:gridCol>
                <a:gridCol w="1367245">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Insurance Cost</a:t>
                      </a:r>
                    </a:p>
                  </a:txBody>
                  <a:tcPr anchor="b"/>
                </a:tc>
                <a:tc>
                  <a:txBody>
                    <a:bodyPr/>
                    <a:lstStyle/>
                    <a:p>
                      <a:pPr algn="r"/>
                      <a:r>
                        <a:rPr lang="en-US" sz="2000" dirty="0">
                          <a:solidFill>
                            <a:schemeClr val="bg1"/>
                          </a:solidFill>
                          <a:latin typeface="Atlanta" panose="020B0502020202020204" pitchFamily="34" charset="0"/>
                        </a:rPr>
                        <a:t>$300.00</a:t>
                      </a:r>
                    </a:p>
                  </a:txBody>
                  <a:tcPr anchor="b"/>
                </a:tc>
                <a:extLst>
                  <a:ext uri="{0D108BD9-81ED-4DB2-BD59-A6C34878D82A}">
                    <a16:rowId xmlns:a16="http://schemas.microsoft.com/office/drawing/2014/main" val="10000"/>
                  </a:ext>
                </a:extLst>
              </a:tr>
              <a:tr h="124427">
                <a:tc>
                  <a:txBody>
                    <a:bodyPr/>
                    <a:lstStyle/>
                    <a:p>
                      <a:pPr algn="l"/>
                      <a:r>
                        <a:rPr lang="en-US" sz="1800" dirty="0">
                          <a:solidFill>
                            <a:schemeClr val="bg1"/>
                          </a:solidFill>
                          <a:latin typeface="Atlanta" panose="020B0502020202020204" pitchFamily="34" charset="0"/>
                        </a:rPr>
                        <a:t>50%</a:t>
                      </a:r>
                      <a:r>
                        <a:rPr lang="en-US" sz="1800" baseline="0" dirty="0">
                          <a:solidFill>
                            <a:schemeClr val="bg1"/>
                          </a:solidFill>
                          <a:latin typeface="Atlanta" panose="020B0502020202020204" pitchFamily="34" charset="0"/>
                        </a:rPr>
                        <a:t> Network Discount</a:t>
                      </a:r>
                      <a:endParaRPr lang="en-US" sz="1800" dirty="0">
                        <a:solidFill>
                          <a:schemeClr val="bg1"/>
                        </a:solidFill>
                        <a:latin typeface="Atlanta" panose="020B0502020202020204" pitchFamily="34" charset="0"/>
                      </a:endParaRPr>
                    </a:p>
                  </a:txBody>
                  <a:tcPr anchor="b"/>
                </a:tc>
                <a:tc>
                  <a:txBody>
                    <a:bodyPr/>
                    <a:lstStyle/>
                    <a:p>
                      <a:pPr algn="r"/>
                      <a:r>
                        <a:rPr lang="en-US" sz="2000" u="sng" dirty="0">
                          <a:solidFill>
                            <a:schemeClr val="bg1"/>
                          </a:solidFill>
                          <a:latin typeface="Atlanta" panose="020B0502020202020204" pitchFamily="34" charset="0"/>
                        </a:rPr>
                        <a:t> $150.00</a:t>
                      </a:r>
                    </a:p>
                  </a:txBody>
                  <a:tcPr anchor="b"/>
                </a:tc>
                <a:extLst>
                  <a:ext uri="{0D108BD9-81ED-4DB2-BD59-A6C34878D82A}">
                    <a16:rowId xmlns:a16="http://schemas.microsoft.com/office/drawing/2014/main" val="10001"/>
                  </a:ext>
                </a:extLst>
              </a:tr>
              <a:tr h="355382">
                <a:tc>
                  <a:txBody>
                    <a:bodyPr/>
                    <a:lstStyle/>
                    <a:p>
                      <a:pPr algn="l"/>
                      <a:r>
                        <a:rPr lang="en-US" sz="1800" dirty="0">
                          <a:solidFill>
                            <a:srgbClr val="0070C0"/>
                          </a:solidFill>
                          <a:latin typeface="Atlanta" panose="020B0502020202020204" pitchFamily="34" charset="0"/>
                        </a:rPr>
                        <a:t>Total Cost</a:t>
                      </a: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accent5"/>
                          </a:solidFill>
                          <a:latin typeface="Atlanta" panose="020B0502020202020204" pitchFamily="34" charset="0"/>
                        </a:rPr>
                        <a:t>150.00</a:t>
                      </a:r>
                    </a:p>
                  </a:txBody>
                  <a:tcPr anchor="b">
                    <a:solidFill>
                      <a:schemeClr val="bg1"/>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7035114" y="1351005"/>
            <a:ext cx="4769708" cy="27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7109254" y="963827"/>
            <a:ext cx="4366054" cy="46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5" name="Table 14"/>
          <p:cNvGraphicFramePr>
            <a:graphicFrameLocks noGrp="1"/>
          </p:cNvGraphicFramePr>
          <p:nvPr/>
        </p:nvGraphicFramePr>
        <p:xfrm>
          <a:off x="211190" y="1420237"/>
          <a:ext cx="4690676" cy="792480"/>
        </p:xfrm>
        <a:graphic>
          <a:graphicData uri="http://schemas.openxmlformats.org/drawingml/2006/table">
            <a:tbl>
              <a:tblPr firstRow="1" bandRow="1">
                <a:tableStyleId>{2D5ABB26-0587-4C30-8999-92F81FD0307C}</a:tableStyleId>
              </a:tblPr>
              <a:tblGrid>
                <a:gridCol w="3323431">
                  <a:extLst>
                    <a:ext uri="{9D8B030D-6E8A-4147-A177-3AD203B41FA5}">
                      <a16:colId xmlns:a16="http://schemas.microsoft.com/office/drawing/2014/main" val="20000"/>
                    </a:ext>
                  </a:extLst>
                </a:gridCol>
                <a:gridCol w="1367245">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Cash Price</a:t>
                      </a:r>
                    </a:p>
                  </a:txBody>
                  <a:tcPr anchor="b"/>
                </a:tc>
                <a:tc>
                  <a:txBody>
                    <a:bodyPr/>
                    <a:lstStyle/>
                    <a:p>
                      <a:pPr algn="r"/>
                      <a:endParaRPr lang="en-US" sz="2000" dirty="0">
                        <a:solidFill>
                          <a:schemeClr val="bg1"/>
                        </a:solidFill>
                        <a:latin typeface="Atlanta" panose="020B0502020202020204" pitchFamily="34" charset="0"/>
                      </a:endParaRPr>
                    </a:p>
                  </a:txBody>
                  <a:tcPr anchor="b"/>
                </a:tc>
                <a:extLst>
                  <a:ext uri="{0D108BD9-81ED-4DB2-BD59-A6C34878D82A}">
                    <a16:rowId xmlns:a16="http://schemas.microsoft.com/office/drawing/2014/main" val="10000"/>
                  </a:ext>
                </a:extLst>
              </a:tr>
              <a:tr h="355382">
                <a:tc>
                  <a:txBody>
                    <a:bodyPr/>
                    <a:lstStyle/>
                    <a:p>
                      <a:pPr algn="l"/>
                      <a:r>
                        <a:rPr lang="en-US" sz="1800" dirty="0">
                          <a:solidFill>
                            <a:srgbClr val="0070C0"/>
                          </a:solidFill>
                          <a:latin typeface="Atlanta" panose="020B0502020202020204" pitchFamily="34" charset="0"/>
                        </a:rPr>
                        <a:t>Self-Pay Price</a:t>
                      </a: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accent5"/>
                          </a:solidFill>
                          <a:latin typeface="Atlanta" panose="020B0502020202020204" pitchFamily="34" charset="0"/>
                        </a:rPr>
                        <a:t>99.00</a:t>
                      </a:r>
                    </a:p>
                  </a:txBody>
                  <a:tcPr anchor="b">
                    <a:solidFill>
                      <a:schemeClr val="bg1"/>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211190" y="929846"/>
            <a:ext cx="3775898"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Solis Mammography</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276" y="929846"/>
            <a:ext cx="6494724" cy="4567102"/>
          </a:xfrm>
          <a:prstGeom prst="rect">
            <a:avLst/>
          </a:prstGeom>
        </p:spPr>
      </p:pic>
      <p:sp>
        <p:nvSpPr>
          <p:cNvPr id="6" name="Rectangle 5"/>
          <p:cNvSpPr/>
          <p:nvPr/>
        </p:nvSpPr>
        <p:spPr>
          <a:xfrm>
            <a:off x="7183394" y="2166997"/>
            <a:ext cx="4810897" cy="6585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1864879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picture containing text, receipt&#10;&#10;Description generated with very high confidence">
            <a:extLst>
              <a:ext uri="{FF2B5EF4-FFF2-40B4-BE49-F238E27FC236}">
                <a16:creationId xmlns:a16="http://schemas.microsoft.com/office/drawing/2014/main" id="{99945187-392D-4ADE-A4EF-B4B5C74AEFC4}"/>
              </a:ext>
            </a:extLst>
          </p:cNvPr>
          <p:cNvPicPr>
            <a:picLocks noChangeAspect="1"/>
          </p:cNvPicPr>
          <p:nvPr/>
        </p:nvPicPr>
        <p:blipFill>
          <a:blip r:embed="rId2"/>
          <a:stretch>
            <a:fillRect/>
          </a:stretch>
        </p:blipFill>
        <p:spPr>
          <a:xfrm>
            <a:off x="5786361" y="3899415"/>
            <a:ext cx="6257069" cy="2362043"/>
          </a:xfrm>
          <a:prstGeom prst="rect">
            <a:avLst/>
          </a:prstGeom>
          <a:ln>
            <a:solidFill>
              <a:srgbClr val="0070C0"/>
            </a:solidFill>
          </a:ln>
        </p:spPr>
      </p:pic>
      <p:sp>
        <p:nvSpPr>
          <p:cNvPr id="8" name="Rectangle 7"/>
          <p:cNvSpPr/>
          <p:nvPr/>
        </p:nvSpPr>
        <p:spPr>
          <a:xfrm>
            <a:off x="-71562" y="-143123"/>
            <a:ext cx="5629524" cy="729134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3200">
              <a:solidFill>
                <a:srgbClr val="FFFFFF"/>
              </a:solidFill>
              <a:latin typeface="Helvetica Light"/>
              <a:ea typeface="Helvetica Light"/>
              <a:cs typeface="Helvetica Light"/>
              <a:sym typeface="Helvetica Light"/>
            </a:endParaRPr>
          </a:p>
        </p:txBody>
      </p:sp>
      <p:sp>
        <p:nvSpPr>
          <p:cNvPr id="3" name="TextBox 2"/>
          <p:cNvSpPr txBox="1"/>
          <p:nvPr/>
        </p:nvSpPr>
        <p:spPr>
          <a:xfrm>
            <a:off x="342878" y="1553678"/>
            <a:ext cx="3775898" cy="878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Physician Visit Example</a:t>
            </a:r>
          </a:p>
        </p:txBody>
      </p:sp>
      <p:graphicFrame>
        <p:nvGraphicFramePr>
          <p:cNvPr id="7" name="Table 6"/>
          <p:cNvGraphicFramePr>
            <a:graphicFrameLocks noGrp="1"/>
          </p:cNvGraphicFramePr>
          <p:nvPr/>
        </p:nvGraphicFramePr>
        <p:xfrm>
          <a:off x="342878" y="3073323"/>
          <a:ext cx="4690676" cy="1188720"/>
        </p:xfrm>
        <a:graphic>
          <a:graphicData uri="http://schemas.openxmlformats.org/drawingml/2006/table">
            <a:tbl>
              <a:tblPr firstRow="1" bandRow="1">
                <a:tableStyleId>{2D5ABB26-0587-4C30-8999-92F81FD0307C}</a:tableStyleId>
              </a:tblPr>
              <a:tblGrid>
                <a:gridCol w="3323431">
                  <a:extLst>
                    <a:ext uri="{9D8B030D-6E8A-4147-A177-3AD203B41FA5}">
                      <a16:colId xmlns:a16="http://schemas.microsoft.com/office/drawing/2014/main" val="20000"/>
                    </a:ext>
                  </a:extLst>
                </a:gridCol>
                <a:gridCol w="1367245">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Physician Indemnity Benefit</a:t>
                      </a:r>
                    </a:p>
                  </a:txBody>
                  <a:tcPr anchor="b"/>
                </a:tc>
                <a:tc>
                  <a:txBody>
                    <a:bodyPr/>
                    <a:lstStyle/>
                    <a:p>
                      <a:pPr algn="r"/>
                      <a:r>
                        <a:rPr lang="en-US" sz="2000" dirty="0">
                          <a:solidFill>
                            <a:schemeClr val="bg1"/>
                          </a:solidFill>
                          <a:latin typeface="Atlanta" panose="020B0502020202020204" pitchFamily="34" charset="0"/>
                        </a:rPr>
                        <a:t>$120.00</a:t>
                      </a:r>
                    </a:p>
                  </a:txBody>
                  <a:tcPr anchor="b"/>
                </a:tc>
                <a:extLst>
                  <a:ext uri="{0D108BD9-81ED-4DB2-BD59-A6C34878D82A}">
                    <a16:rowId xmlns:a16="http://schemas.microsoft.com/office/drawing/2014/main" val="10000"/>
                  </a:ext>
                </a:extLst>
              </a:tr>
              <a:tr h="124427">
                <a:tc>
                  <a:txBody>
                    <a:bodyPr/>
                    <a:lstStyle/>
                    <a:p>
                      <a:pPr algn="l"/>
                      <a:r>
                        <a:rPr lang="en-US" sz="1800" dirty="0">
                          <a:solidFill>
                            <a:schemeClr val="bg1"/>
                          </a:solidFill>
                          <a:latin typeface="Atlanta" panose="020B0502020202020204" pitchFamily="34" charset="0"/>
                        </a:rPr>
                        <a:t>Charges Paid to Provider</a:t>
                      </a:r>
                    </a:p>
                  </a:txBody>
                  <a:tcPr anchor="b"/>
                </a:tc>
                <a:tc>
                  <a:txBody>
                    <a:bodyPr/>
                    <a:lstStyle/>
                    <a:p>
                      <a:pPr algn="r"/>
                      <a:r>
                        <a:rPr lang="en-US" sz="2000" u="sng" dirty="0">
                          <a:solidFill>
                            <a:schemeClr val="bg1"/>
                          </a:solidFill>
                          <a:latin typeface="Atlanta" panose="020B0502020202020204" pitchFamily="34" charset="0"/>
                        </a:rPr>
                        <a:t>- $113.13</a:t>
                      </a:r>
                    </a:p>
                  </a:txBody>
                  <a:tcPr anchor="b"/>
                </a:tc>
                <a:extLst>
                  <a:ext uri="{0D108BD9-81ED-4DB2-BD59-A6C34878D82A}">
                    <a16:rowId xmlns:a16="http://schemas.microsoft.com/office/drawing/2014/main" val="10001"/>
                  </a:ext>
                </a:extLst>
              </a:tr>
              <a:tr h="355382">
                <a:tc>
                  <a:txBody>
                    <a:bodyPr/>
                    <a:lstStyle/>
                    <a:p>
                      <a:pPr algn="l"/>
                      <a:r>
                        <a:rPr lang="en-US" sz="1800" dirty="0">
                          <a:solidFill>
                            <a:srgbClr val="0070C0"/>
                          </a:solidFill>
                          <a:latin typeface="Atlanta" panose="020B0502020202020204" pitchFamily="34" charset="0"/>
                        </a:rPr>
                        <a:t>Excess Indemnity</a:t>
                      </a: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bg1"/>
                          </a:solidFill>
                          <a:latin typeface="Atlanta" panose="020B0502020202020204" pitchFamily="34" charset="0"/>
                        </a:rPr>
                        <a:t>00</a:t>
                      </a:r>
                      <a:r>
                        <a:rPr lang="en-US" sz="2000" dirty="0">
                          <a:solidFill>
                            <a:srgbClr val="0070C0"/>
                          </a:solidFill>
                          <a:latin typeface="Atlanta" panose="020B0502020202020204" pitchFamily="34" charset="0"/>
                        </a:rPr>
                        <a:t>6.87</a:t>
                      </a:r>
                    </a:p>
                  </a:txBody>
                  <a:tcPr anchor="b">
                    <a:solidFill>
                      <a:schemeClr val="bg1"/>
                    </a:solidFill>
                  </a:tcPr>
                </a:tc>
                <a:extLst>
                  <a:ext uri="{0D108BD9-81ED-4DB2-BD59-A6C34878D82A}">
                    <a16:rowId xmlns:a16="http://schemas.microsoft.com/office/drawing/2014/main" val="10002"/>
                  </a:ext>
                </a:extLst>
              </a:tr>
            </a:tbl>
          </a:graphicData>
        </a:graphic>
      </p:graphicFrame>
      <p:pic>
        <p:nvPicPr>
          <p:cNvPr id="10" name="Picture 3" descr="A screenshot of text&#10;&#10;Description generated with very high confidence">
            <a:extLst>
              <a:ext uri="{FF2B5EF4-FFF2-40B4-BE49-F238E27FC236}">
                <a16:creationId xmlns:a16="http://schemas.microsoft.com/office/drawing/2014/main" id="{143BCEE7-59D0-4690-A341-C3A35D3598B9}"/>
              </a:ext>
            </a:extLst>
          </p:cNvPr>
          <p:cNvPicPr>
            <a:picLocks noChangeAspect="1"/>
          </p:cNvPicPr>
          <p:nvPr/>
        </p:nvPicPr>
        <p:blipFill>
          <a:blip r:embed="rId3"/>
          <a:stretch>
            <a:fillRect/>
          </a:stretch>
        </p:blipFill>
        <p:spPr>
          <a:xfrm>
            <a:off x="5803779" y="857374"/>
            <a:ext cx="6177318" cy="2347380"/>
          </a:xfrm>
          <a:prstGeom prst="rect">
            <a:avLst/>
          </a:prstGeom>
          <a:ln>
            <a:solidFill>
              <a:srgbClr val="0070C0"/>
            </a:solidFill>
          </a:ln>
        </p:spPr>
      </p:pic>
      <p:sp>
        <p:nvSpPr>
          <p:cNvPr id="12" name="Rectangle 11"/>
          <p:cNvSpPr/>
          <p:nvPr/>
        </p:nvSpPr>
        <p:spPr>
          <a:xfrm>
            <a:off x="6548845" y="5503814"/>
            <a:ext cx="1793966" cy="487680"/>
          </a:xfrm>
          <a:prstGeom prst="rect">
            <a:avLst/>
          </a:prstGeom>
          <a:blipFill>
            <a:blip r:embed="rId4"/>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3200">
              <a:solidFill>
                <a:srgbClr val="FFFFFF"/>
              </a:solidFill>
              <a:latin typeface="Helvetica Light"/>
              <a:ea typeface="Helvetica Light"/>
              <a:cs typeface="Helvetica Light"/>
              <a:sym typeface="Helvetica Light"/>
            </a:endParaRPr>
          </a:p>
        </p:txBody>
      </p:sp>
      <p:sp>
        <p:nvSpPr>
          <p:cNvPr id="2" name="Rectangle 1"/>
          <p:cNvSpPr/>
          <p:nvPr/>
        </p:nvSpPr>
        <p:spPr>
          <a:xfrm>
            <a:off x="7035114" y="1351005"/>
            <a:ext cx="4769708" cy="27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606746" y="4827373"/>
            <a:ext cx="3781168" cy="255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724275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563" y="-143123"/>
            <a:ext cx="12611905" cy="2876275"/>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3200">
              <a:solidFill>
                <a:srgbClr val="FFFFFF"/>
              </a:solidFill>
              <a:latin typeface="Helvetica Light"/>
              <a:ea typeface="Helvetica Light"/>
              <a:cs typeface="Helvetica Light"/>
              <a:sym typeface="Helvetica Light"/>
            </a:endParaRPr>
          </a:p>
        </p:txBody>
      </p:sp>
      <p:sp>
        <p:nvSpPr>
          <p:cNvPr id="3" name="TextBox 2"/>
          <p:cNvSpPr txBox="1"/>
          <p:nvPr/>
        </p:nvSpPr>
        <p:spPr>
          <a:xfrm>
            <a:off x="287084" y="397757"/>
            <a:ext cx="6290269"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90000"/>
              </a:lnSpc>
            </a:pPr>
            <a:r>
              <a:rPr lang="en-US" sz="2800" b="1" dirty="0">
                <a:solidFill>
                  <a:prstClr val="white"/>
                </a:solidFill>
                <a:latin typeface="Atlanta" panose="020B0502020202020204" pitchFamily="34" charset="0"/>
                <a:sym typeface="Montserrat-Regular"/>
              </a:rPr>
              <a:t>Pre-Existing Condition Example</a:t>
            </a:r>
          </a:p>
        </p:txBody>
      </p:sp>
      <p:graphicFrame>
        <p:nvGraphicFramePr>
          <p:cNvPr id="7" name="Table 6"/>
          <p:cNvGraphicFramePr>
            <a:graphicFrameLocks noGrp="1"/>
          </p:cNvGraphicFramePr>
          <p:nvPr/>
        </p:nvGraphicFramePr>
        <p:xfrm>
          <a:off x="357422" y="1200217"/>
          <a:ext cx="5394729" cy="1188720"/>
        </p:xfrm>
        <a:graphic>
          <a:graphicData uri="http://schemas.openxmlformats.org/drawingml/2006/table">
            <a:tbl>
              <a:tblPr firstRow="1" bandRow="1">
                <a:tableStyleId>{2D5ABB26-0587-4C30-8999-92F81FD0307C}</a:tableStyleId>
              </a:tblPr>
              <a:tblGrid>
                <a:gridCol w="3726703">
                  <a:extLst>
                    <a:ext uri="{9D8B030D-6E8A-4147-A177-3AD203B41FA5}">
                      <a16:colId xmlns:a16="http://schemas.microsoft.com/office/drawing/2014/main" val="20000"/>
                    </a:ext>
                  </a:extLst>
                </a:gridCol>
                <a:gridCol w="1668026">
                  <a:extLst>
                    <a:ext uri="{9D8B030D-6E8A-4147-A177-3AD203B41FA5}">
                      <a16:colId xmlns:a16="http://schemas.microsoft.com/office/drawing/2014/main" val="20001"/>
                    </a:ext>
                  </a:extLst>
                </a:gridCol>
              </a:tblGrid>
              <a:tr h="329836">
                <a:tc>
                  <a:txBody>
                    <a:bodyPr/>
                    <a:lstStyle/>
                    <a:p>
                      <a:pPr algn="l"/>
                      <a:r>
                        <a:rPr lang="en-US" sz="1800" dirty="0">
                          <a:solidFill>
                            <a:schemeClr val="bg1"/>
                          </a:solidFill>
                          <a:latin typeface="Atlanta" panose="020B0502020202020204" pitchFamily="34" charset="0"/>
                        </a:rPr>
                        <a:t>Total Billed</a:t>
                      </a:r>
                    </a:p>
                  </a:txBody>
                  <a:tcPr anchor="b"/>
                </a:tc>
                <a:tc>
                  <a:txBody>
                    <a:bodyPr/>
                    <a:lstStyle/>
                    <a:p>
                      <a:pPr algn="r"/>
                      <a:r>
                        <a:rPr lang="en-US" sz="2000" dirty="0">
                          <a:solidFill>
                            <a:schemeClr val="bg1"/>
                          </a:solidFill>
                          <a:latin typeface="Atlanta" panose="020B0502020202020204" pitchFamily="34" charset="0"/>
                        </a:rPr>
                        <a:t>$125.00</a:t>
                      </a:r>
                    </a:p>
                  </a:txBody>
                  <a:tcPr anchor="b"/>
                </a:tc>
                <a:extLst>
                  <a:ext uri="{0D108BD9-81ED-4DB2-BD59-A6C34878D82A}">
                    <a16:rowId xmlns:a16="http://schemas.microsoft.com/office/drawing/2014/main" val="10000"/>
                  </a:ext>
                </a:extLst>
              </a:tr>
              <a:tr h="124427">
                <a:tc>
                  <a:txBody>
                    <a:bodyPr/>
                    <a:lstStyle/>
                    <a:p>
                      <a:pPr algn="l"/>
                      <a:r>
                        <a:rPr lang="en-US" sz="1800" dirty="0">
                          <a:solidFill>
                            <a:schemeClr val="bg1"/>
                          </a:solidFill>
                          <a:latin typeface="Atlanta" panose="020B0502020202020204" pitchFamily="34" charset="0"/>
                        </a:rPr>
                        <a:t>Network</a:t>
                      </a:r>
                      <a:r>
                        <a:rPr lang="en-US" sz="1800" baseline="0" dirty="0">
                          <a:solidFill>
                            <a:schemeClr val="bg1"/>
                          </a:solidFill>
                          <a:latin typeface="Atlanta" panose="020B0502020202020204" pitchFamily="34" charset="0"/>
                        </a:rPr>
                        <a:t> Discount Applied</a:t>
                      </a:r>
                      <a:endParaRPr lang="en-US" sz="1800" dirty="0">
                        <a:solidFill>
                          <a:schemeClr val="bg1"/>
                        </a:solidFill>
                        <a:latin typeface="Atlanta" panose="020B0502020202020204" pitchFamily="34" charset="0"/>
                      </a:endParaRPr>
                    </a:p>
                  </a:txBody>
                  <a:tcPr anchor="b"/>
                </a:tc>
                <a:tc>
                  <a:txBody>
                    <a:bodyPr/>
                    <a:lstStyle/>
                    <a:p>
                      <a:pPr algn="r"/>
                      <a:r>
                        <a:rPr lang="en-US" sz="2000" u="sng" dirty="0">
                          <a:solidFill>
                            <a:schemeClr val="bg1"/>
                          </a:solidFill>
                          <a:latin typeface="Atlanta" panose="020B0502020202020204" pitchFamily="34" charset="0"/>
                        </a:rPr>
                        <a:t>- $</a:t>
                      </a:r>
                      <a:r>
                        <a:rPr lang="en-US" sz="2000" u="sng" baseline="0" dirty="0">
                          <a:solidFill>
                            <a:schemeClr val="bg1"/>
                          </a:solidFill>
                          <a:latin typeface="Atlanta" panose="020B0502020202020204" pitchFamily="34" charset="0"/>
                        </a:rPr>
                        <a:t>  </a:t>
                      </a:r>
                      <a:r>
                        <a:rPr lang="en-US" sz="2000" u="sng" dirty="0">
                          <a:solidFill>
                            <a:schemeClr val="bg1"/>
                          </a:solidFill>
                          <a:latin typeface="Atlanta" panose="020B0502020202020204" pitchFamily="34" charset="0"/>
                        </a:rPr>
                        <a:t>58.18</a:t>
                      </a:r>
                    </a:p>
                  </a:txBody>
                  <a:tcPr anchor="b"/>
                </a:tc>
                <a:extLst>
                  <a:ext uri="{0D108BD9-81ED-4DB2-BD59-A6C34878D82A}">
                    <a16:rowId xmlns:a16="http://schemas.microsoft.com/office/drawing/2014/main" val="10001"/>
                  </a:ext>
                </a:extLst>
              </a:tr>
              <a:tr h="355382">
                <a:tc>
                  <a:txBody>
                    <a:bodyPr/>
                    <a:lstStyle/>
                    <a:p>
                      <a:pPr algn="l"/>
                      <a:r>
                        <a:rPr lang="en-US" sz="1800" dirty="0">
                          <a:solidFill>
                            <a:srgbClr val="0070C0"/>
                          </a:solidFill>
                          <a:latin typeface="Atlanta" panose="020B0502020202020204" pitchFamily="34" charset="0"/>
                        </a:rPr>
                        <a:t>Non-Covered Amount</a:t>
                      </a:r>
                      <a:r>
                        <a:rPr lang="en-US" sz="1800" baseline="0" dirty="0">
                          <a:solidFill>
                            <a:srgbClr val="0070C0"/>
                          </a:solidFill>
                          <a:latin typeface="Atlanta" panose="020B0502020202020204" pitchFamily="34" charset="0"/>
                        </a:rPr>
                        <a:t> Owed</a:t>
                      </a:r>
                      <a:endParaRPr lang="en-US" sz="1800" dirty="0">
                        <a:solidFill>
                          <a:srgbClr val="0070C0"/>
                        </a:solidFill>
                        <a:latin typeface="Atlanta" panose="020B0502020202020204" pitchFamily="34" charset="0"/>
                      </a:endParaRPr>
                    </a:p>
                  </a:txBody>
                  <a:tcPr anchor="b">
                    <a:solidFill>
                      <a:schemeClr val="bg1"/>
                    </a:solidFill>
                  </a:tcPr>
                </a:tc>
                <a:tc>
                  <a:txBody>
                    <a:bodyPr/>
                    <a:lstStyle/>
                    <a:p>
                      <a:pPr algn="r"/>
                      <a:r>
                        <a:rPr lang="en-US" sz="2000" dirty="0">
                          <a:solidFill>
                            <a:srgbClr val="0070C0"/>
                          </a:solidFill>
                          <a:latin typeface="Atlanta" panose="020B0502020202020204" pitchFamily="34" charset="0"/>
                        </a:rPr>
                        <a:t>$</a:t>
                      </a:r>
                      <a:r>
                        <a:rPr lang="en-US" sz="2000" dirty="0">
                          <a:solidFill>
                            <a:schemeClr val="bg1"/>
                          </a:solidFill>
                          <a:latin typeface="Atlanta" panose="020B0502020202020204" pitchFamily="34" charset="0"/>
                        </a:rPr>
                        <a:t>0</a:t>
                      </a:r>
                      <a:r>
                        <a:rPr lang="en-US" sz="2000" dirty="0">
                          <a:solidFill>
                            <a:srgbClr val="0070C0"/>
                          </a:solidFill>
                          <a:latin typeface="Atlanta" panose="020B0502020202020204" pitchFamily="34" charset="0"/>
                        </a:rPr>
                        <a:t>66.82</a:t>
                      </a:r>
                    </a:p>
                  </a:txBody>
                  <a:tcPr anchor="b">
                    <a:solidFill>
                      <a:schemeClr val="bg1"/>
                    </a:solidFill>
                  </a:tcPr>
                </a:tc>
                <a:extLst>
                  <a:ext uri="{0D108BD9-81ED-4DB2-BD59-A6C34878D82A}">
                    <a16:rowId xmlns:a16="http://schemas.microsoft.com/office/drawing/2014/main" val="10002"/>
                  </a:ext>
                </a:extLst>
              </a:tr>
            </a:tbl>
          </a:graphicData>
        </a:graphic>
      </p:graphicFrame>
      <p:pic>
        <p:nvPicPr>
          <p:cNvPr id="10" name="Picture 2" descr="A screenshot of a cell phone&#10;&#10;Description generated with high confidence">
            <a:extLst>
              <a:ext uri="{FF2B5EF4-FFF2-40B4-BE49-F238E27FC236}">
                <a16:creationId xmlns:a16="http://schemas.microsoft.com/office/drawing/2014/main" id="{7071CF3C-9BD0-4CC5-B7E6-3850FD4F87A7}"/>
              </a:ext>
            </a:extLst>
          </p:cNvPr>
          <p:cNvPicPr>
            <a:picLocks noChangeAspect="1"/>
          </p:cNvPicPr>
          <p:nvPr/>
        </p:nvPicPr>
        <p:blipFill>
          <a:blip r:embed="rId2"/>
          <a:stretch>
            <a:fillRect/>
          </a:stretch>
        </p:blipFill>
        <p:spPr>
          <a:xfrm>
            <a:off x="1680279" y="3056493"/>
            <a:ext cx="9108219" cy="3392810"/>
          </a:xfrm>
          <a:prstGeom prst="rect">
            <a:avLst/>
          </a:prstGeom>
          <a:ln>
            <a:solidFill>
              <a:srgbClr val="0070C0"/>
            </a:solidFill>
          </a:ln>
        </p:spPr>
      </p:pic>
      <p:sp>
        <p:nvSpPr>
          <p:cNvPr id="5" name="Rectangle 4"/>
          <p:cNvSpPr/>
          <p:nvPr/>
        </p:nvSpPr>
        <p:spPr>
          <a:xfrm>
            <a:off x="8249698" y="5566787"/>
            <a:ext cx="2488560" cy="160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4530811" y="3888259"/>
            <a:ext cx="6013621" cy="387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5635384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9026"/>
          <a:stretch/>
        </p:blipFill>
        <p:spPr>
          <a:xfrm>
            <a:off x="4939144" y="494691"/>
            <a:ext cx="6885709" cy="2816541"/>
          </a:xfrm>
          <a:prstGeom prst="rect">
            <a:avLst/>
          </a:prstGeom>
          <a:ln>
            <a:solidFill>
              <a:srgbClr val="0070C0"/>
            </a:solidFill>
          </a:ln>
        </p:spPr>
      </p:pic>
      <p:pic>
        <p:nvPicPr>
          <p:cNvPr id="3" name="Picture 2"/>
          <p:cNvPicPr>
            <a:picLocks noChangeAspect="1"/>
          </p:cNvPicPr>
          <p:nvPr/>
        </p:nvPicPr>
        <p:blipFill>
          <a:blip r:embed="rId3"/>
          <a:stretch>
            <a:fillRect/>
          </a:stretch>
        </p:blipFill>
        <p:spPr>
          <a:xfrm>
            <a:off x="4942211" y="3969328"/>
            <a:ext cx="6958843" cy="2382982"/>
          </a:xfrm>
          <a:prstGeom prst="rect">
            <a:avLst/>
          </a:prstGeom>
          <a:ln>
            <a:solidFill>
              <a:srgbClr val="0070C0"/>
            </a:solidFill>
          </a:ln>
        </p:spPr>
      </p:pic>
      <p:sp>
        <p:nvSpPr>
          <p:cNvPr id="4" name="Rectangle 3"/>
          <p:cNvSpPr/>
          <p:nvPr/>
        </p:nvSpPr>
        <p:spPr>
          <a:xfrm>
            <a:off x="-55418" y="0"/>
            <a:ext cx="4502727" cy="701732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8489" y="143566"/>
            <a:ext cx="4294909" cy="1384995"/>
          </a:xfrm>
          <a:prstGeom prst="rect">
            <a:avLst/>
          </a:prstGeom>
          <a:noFill/>
        </p:spPr>
        <p:txBody>
          <a:bodyPr wrap="square" rtlCol="0">
            <a:spAutoFit/>
          </a:bodyPr>
          <a:lstStyle/>
          <a:p>
            <a:r>
              <a:rPr lang="en-US" sz="2800" b="1" dirty="0">
                <a:solidFill>
                  <a:prstClr val="white"/>
                </a:solidFill>
                <a:latin typeface="Atlanta" panose="020B0502020202020204" pitchFamily="34" charset="0"/>
              </a:rPr>
              <a:t>Deductible Example</a:t>
            </a:r>
          </a:p>
          <a:p>
            <a:r>
              <a:rPr lang="en-US" sz="2800" dirty="0">
                <a:solidFill>
                  <a:prstClr val="white"/>
                </a:solidFill>
                <a:latin typeface="Atlanta" panose="020B0502020202020204" pitchFamily="34" charset="0"/>
              </a:rPr>
              <a:t>Admitted to ICU Due to COVID</a:t>
            </a:r>
          </a:p>
        </p:txBody>
      </p:sp>
      <p:graphicFrame>
        <p:nvGraphicFramePr>
          <p:cNvPr id="6" name="Table 5"/>
          <p:cNvGraphicFramePr>
            <a:graphicFrameLocks noGrp="1"/>
          </p:cNvGraphicFramePr>
          <p:nvPr/>
        </p:nvGraphicFramePr>
        <p:xfrm>
          <a:off x="118916" y="4132173"/>
          <a:ext cx="4154054" cy="2028611"/>
        </p:xfrm>
        <a:graphic>
          <a:graphicData uri="http://schemas.openxmlformats.org/drawingml/2006/table">
            <a:tbl>
              <a:tblPr firstRow="1" bandRow="1">
                <a:tableStyleId>{5C22544A-7EE6-4342-B048-85BDC9FD1C3A}</a:tableStyleId>
              </a:tblPr>
              <a:tblGrid>
                <a:gridCol w="2699327">
                  <a:extLst>
                    <a:ext uri="{9D8B030D-6E8A-4147-A177-3AD203B41FA5}">
                      <a16:colId xmlns:a16="http://schemas.microsoft.com/office/drawing/2014/main" val="20000"/>
                    </a:ext>
                  </a:extLst>
                </a:gridCol>
                <a:gridCol w="1454727">
                  <a:extLst>
                    <a:ext uri="{9D8B030D-6E8A-4147-A177-3AD203B41FA5}">
                      <a16:colId xmlns:a16="http://schemas.microsoft.com/office/drawing/2014/main" val="20001"/>
                    </a:ext>
                  </a:extLst>
                </a:gridCol>
              </a:tblGrid>
              <a:tr h="733209">
                <a:tc>
                  <a:txBody>
                    <a:bodyPr/>
                    <a:lstStyle/>
                    <a:p>
                      <a:pPr algn="l"/>
                      <a:endParaRPr lang="en-US" dirty="0">
                        <a:solidFill>
                          <a:schemeClr val="bg1"/>
                        </a:solidFill>
                        <a:latin typeface="Atlanta"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dirty="0">
                        <a:solidFill>
                          <a:schemeClr val="bg1"/>
                        </a:solidFill>
                        <a:latin typeface="Atlanta"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7701">
                <a:tc>
                  <a:txBody>
                    <a:bodyPr/>
                    <a:lstStyle/>
                    <a:p>
                      <a:pPr algn="l"/>
                      <a:r>
                        <a:rPr lang="en-US" dirty="0">
                          <a:solidFill>
                            <a:schemeClr val="bg1"/>
                          </a:solidFill>
                          <a:latin typeface="Atlanta" panose="020B0502020202020204" pitchFamily="34" charset="0"/>
                        </a:rPr>
                        <a:t>Benefits Payable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dirty="0">
                          <a:solidFill>
                            <a:schemeClr val="bg1"/>
                          </a:solidFill>
                          <a:latin typeface="Atlanta" panose="020B0502020202020204" pitchFamily="34" charset="0"/>
                        </a:rPr>
                        <a:t>  $9,000.00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7701">
                <a:tc>
                  <a:txBody>
                    <a:bodyPr/>
                    <a:lstStyle/>
                    <a:p>
                      <a:pPr algn="l"/>
                      <a:r>
                        <a:rPr lang="en-US" dirty="0">
                          <a:solidFill>
                            <a:schemeClr val="bg1"/>
                          </a:solidFill>
                          <a:latin typeface="Atlanta" panose="020B0502020202020204" pitchFamily="34" charset="0"/>
                        </a:rPr>
                        <a:t>Paid to Provider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dirty="0">
                          <a:solidFill>
                            <a:schemeClr val="bg1"/>
                          </a:solidFill>
                          <a:latin typeface="Atlanta" panose="020B0502020202020204" pitchFamily="34" charset="0"/>
                        </a:rPr>
                        <a:t>- $6,163.30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1059437E-90DB-4509-9902-3AC05439848C}"/>
              </a:ext>
            </a:extLst>
          </p:cNvPr>
          <p:cNvSpPr txBox="1"/>
          <p:nvPr/>
        </p:nvSpPr>
        <p:spPr>
          <a:xfrm>
            <a:off x="7675418" y="6642556"/>
            <a:ext cx="9332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prstClr val="black"/>
                </a:solidFill>
                <a:latin typeface="Atlanta"/>
              </a:rPr>
              <a:t>Copyright © 2021 by Philadelphia American Life Insurance Company. All rights reserved.</a:t>
            </a:r>
            <a:endParaRPr lang="en-US" sz="800" dirty="0">
              <a:solidFill>
                <a:prstClr val="black"/>
              </a:solidFill>
              <a:cs typeface="Calibri"/>
            </a:endParaRPr>
          </a:p>
        </p:txBody>
      </p:sp>
      <p:graphicFrame>
        <p:nvGraphicFramePr>
          <p:cNvPr id="8" name="Table 7"/>
          <p:cNvGraphicFramePr>
            <a:graphicFrameLocks noGrp="1"/>
          </p:cNvGraphicFramePr>
          <p:nvPr/>
        </p:nvGraphicFramePr>
        <p:xfrm>
          <a:off x="118916" y="1672127"/>
          <a:ext cx="4154054" cy="2316480"/>
        </p:xfrm>
        <a:graphic>
          <a:graphicData uri="http://schemas.openxmlformats.org/drawingml/2006/table">
            <a:tbl>
              <a:tblPr firstRow="1" bandRow="1">
                <a:tableStyleId>{5C22544A-7EE6-4342-B048-85BDC9FD1C3A}</a:tableStyleId>
              </a:tblPr>
              <a:tblGrid>
                <a:gridCol w="3261847">
                  <a:extLst>
                    <a:ext uri="{9D8B030D-6E8A-4147-A177-3AD203B41FA5}">
                      <a16:colId xmlns:a16="http://schemas.microsoft.com/office/drawing/2014/main" val="20000"/>
                    </a:ext>
                  </a:extLst>
                </a:gridCol>
                <a:gridCol w="892207">
                  <a:extLst>
                    <a:ext uri="{9D8B030D-6E8A-4147-A177-3AD203B41FA5}">
                      <a16:colId xmlns:a16="http://schemas.microsoft.com/office/drawing/2014/main" val="20001"/>
                    </a:ext>
                  </a:extLst>
                </a:gridCol>
              </a:tblGrid>
              <a:tr h="647701">
                <a:tc>
                  <a:txBody>
                    <a:bodyPr/>
                    <a:lstStyle/>
                    <a:p>
                      <a:pPr algn="l"/>
                      <a:r>
                        <a:rPr lang="en-US" dirty="0">
                          <a:solidFill>
                            <a:schemeClr val="bg1"/>
                          </a:solidFill>
                          <a:latin typeface="Atlanta" panose="020B0502020202020204" pitchFamily="34" charset="0"/>
                        </a:rPr>
                        <a:t>Co</a:t>
                      </a:r>
                      <a:r>
                        <a:rPr lang="en-US" sz="1600" dirty="0">
                          <a:solidFill>
                            <a:schemeClr val="bg1"/>
                          </a:solidFill>
                          <a:latin typeface="Atlanta" panose="020B0502020202020204" pitchFamily="34" charset="0"/>
                        </a:rPr>
                        <a:t>verage:</a:t>
                      </a:r>
                      <a:br>
                        <a:rPr lang="en-US" sz="1600" dirty="0">
                          <a:solidFill>
                            <a:schemeClr val="bg1"/>
                          </a:solidFill>
                          <a:latin typeface="Atlanta" panose="020B0502020202020204" pitchFamily="34" charset="0"/>
                        </a:rPr>
                      </a:br>
                      <a:r>
                        <a:rPr lang="en-US" sz="1600" dirty="0">
                          <a:solidFill>
                            <a:schemeClr val="bg1"/>
                          </a:solidFill>
                          <a:latin typeface="Atlanta" panose="020B0502020202020204" pitchFamily="34" charset="0"/>
                        </a:rPr>
                        <a:t>HSP Gold 2 Units / $7,500</a:t>
                      </a:r>
                      <a:r>
                        <a:rPr lang="en-US" sz="1600" baseline="0" dirty="0">
                          <a:solidFill>
                            <a:schemeClr val="bg1"/>
                          </a:solidFill>
                          <a:latin typeface="Atlanta" panose="020B0502020202020204" pitchFamily="34" charset="0"/>
                        </a:rPr>
                        <a:t> Deductible</a:t>
                      </a:r>
                      <a:endParaRPr lang="en-US" sz="1600" dirty="0">
                        <a:solidFill>
                          <a:schemeClr val="bg1"/>
                        </a:solidFill>
                        <a:latin typeface="Atlanta"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dirty="0">
                        <a:solidFill>
                          <a:schemeClr val="bg1"/>
                        </a:solidFill>
                        <a:latin typeface="Atlanta"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7701">
                <a:tc>
                  <a:txBody>
                    <a:bodyPr/>
                    <a:lstStyle/>
                    <a:p>
                      <a:pPr algn="l"/>
                      <a:r>
                        <a:rPr lang="en-US" dirty="0">
                          <a:solidFill>
                            <a:schemeClr val="bg1"/>
                          </a:solidFill>
                          <a:latin typeface="Atlanta" panose="020B0502020202020204" pitchFamily="34" charset="0"/>
                        </a:rPr>
                        <a:t>Day 1 $4,500 +</a:t>
                      </a:r>
                      <a:br>
                        <a:rPr lang="en-US" dirty="0">
                          <a:solidFill>
                            <a:schemeClr val="bg1"/>
                          </a:solidFill>
                          <a:latin typeface="Atlanta" panose="020B0502020202020204" pitchFamily="34" charset="0"/>
                        </a:rPr>
                      </a:br>
                      <a:r>
                        <a:rPr lang="en-US" dirty="0">
                          <a:solidFill>
                            <a:schemeClr val="bg1"/>
                          </a:solidFill>
                          <a:latin typeface="Atlanta" panose="020B0502020202020204" pitchFamily="34" charset="0"/>
                        </a:rPr>
                        <a:t>Day</a:t>
                      </a:r>
                      <a:r>
                        <a:rPr lang="en-US" baseline="0" dirty="0">
                          <a:solidFill>
                            <a:schemeClr val="bg1"/>
                          </a:solidFill>
                          <a:latin typeface="Atlanta" panose="020B0502020202020204" pitchFamily="34" charset="0"/>
                        </a:rPr>
                        <a:t> 2 $4,500 +</a:t>
                      </a:r>
                      <a:br>
                        <a:rPr lang="en-US" baseline="0" dirty="0">
                          <a:solidFill>
                            <a:schemeClr val="bg1"/>
                          </a:solidFill>
                          <a:latin typeface="Atlanta" panose="020B0502020202020204" pitchFamily="34" charset="0"/>
                        </a:rPr>
                      </a:br>
                      <a:r>
                        <a:rPr lang="en-US" baseline="0" dirty="0">
                          <a:solidFill>
                            <a:schemeClr val="bg1"/>
                          </a:solidFill>
                          <a:latin typeface="Atlanta" panose="020B0502020202020204" pitchFamily="34" charset="0"/>
                        </a:rPr>
                        <a:t>Day 3 $4,500 +</a:t>
                      </a:r>
                      <a:br>
                        <a:rPr lang="en-US" baseline="0" dirty="0">
                          <a:solidFill>
                            <a:schemeClr val="bg1"/>
                          </a:solidFill>
                          <a:latin typeface="Atlanta" panose="020B0502020202020204" pitchFamily="34" charset="0"/>
                        </a:rPr>
                      </a:br>
                      <a:r>
                        <a:rPr lang="en-US" baseline="0" dirty="0">
                          <a:solidFill>
                            <a:schemeClr val="bg1"/>
                          </a:solidFill>
                          <a:latin typeface="Atlanta" panose="020B0502020202020204" pitchFamily="34" charset="0"/>
                        </a:rPr>
                        <a:t>Deductible -$7,500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latin typeface="Atlanta" panose="020B0502020202020204" pitchFamily="34" charset="0"/>
                        </a:rPr>
                        <a:t>Admission Benefit $3,000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dirty="0">
                          <a:solidFill>
                            <a:schemeClr val="bg1"/>
                          </a:solidFill>
                          <a:latin typeface="Atlanta" panose="020B0502020202020204" pitchFamily="34" charset="0"/>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2251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spital Confinement Indemnity Insurance Plans | HospitalWise | Sure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17" y="926852"/>
            <a:ext cx="7399518" cy="5021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8386353" y="926852"/>
            <a:ext cx="3518263" cy="5632311"/>
          </a:xfrm>
          <a:prstGeom prst="rect">
            <a:avLst/>
          </a:prstGeom>
          <a:noFill/>
        </p:spPr>
        <p:txBody>
          <a:bodyPr wrap="square" rtlCol="0">
            <a:spAutoFit/>
          </a:bodyPr>
          <a:lstStyle/>
          <a:p>
            <a:r>
              <a:rPr lang="en-US" dirty="0"/>
              <a:t>Hospital Confinement</a:t>
            </a:r>
          </a:p>
          <a:p>
            <a:pPr marL="285750" indent="-285750">
              <a:buFont typeface="Arial" panose="020B0604020202020204" pitchFamily="34" charset="0"/>
              <a:buChar char="•"/>
            </a:pPr>
            <a:r>
              <a:rPr lang="en-US" dirty="0"/>
              <a:t>Hospital Stay</a:t>
            </a:r>
          </a:p>
          <a:p>
            <a:pPr marL="285750" indent="-285750">
              <a:buFont typeface="Arial" panose="020B0604020202020204" pitchFamily="34" charset="0"/>
              <a:buChar char="•"/>
            </a:pPr>
            <a:r>
              <a:rPr lang="en-US" dirty="0"/>
              <a:t>Intensive Care Unit (ICU)</a:t>
            </a:r>
          </a:p>
          <a:p>
            <a:pPr marL="285750" indent="-285750">
              <a:buFont typeface="Arial" panose="020B0604020202020204" pitchFamily="34" charset="0"/>
              <a:buChar char="•"/>
            </a:pPr>
            <a:r>
              <a:rPr lang="en-US" dirty="0"/>
              <a:t>24 Hour Observation Stay</a:t>
            </a:r>
          </a:p>
          <a:p>
            <a:r>
              <a:rPr lang="en-US" dirty="0"/>
              <a:t>Doctor’s Office Visit</a:t>
            </a:r>
          </a:p>
          <a:p>
            <a:pPr marL="285750" indent="-285750">
              <a:buFont typeface="Arial" panose="020B0604020202020204" pitchFamily="34" charset="0"/>
              <a:buChar char="•"/>
            </a:pPr>
            <a:r>
              <a:rPr lang="en-US" dirty="0"/>
              <a:t>Specialist</a:t>
            </a:r>
          </a:p>
          <a:p>
            <a:pPr marL="285750" indent="-285750">
              <a:buFont typeface="Arial" panose="020B0604020202020204" pitchFamily="34" charset="0"/>
              <a:buChar char="•"/>
            </a:pPr>
            <a:r>
              <a:rPr lang="en-US" dirty="0"/>
              <a:t>Chiropractor</a:t>
            </a:r>
          </a:p>
          <a:p>
            <a:r>
              <a:rPr lang="en-US" dirty="0"/>
              <a:t>Preventive</a:t>
            </a:r>
          </a:p>
          <a:p>
            <a:pPr marL="285750" indent="-285750">
              <a:buFont typeface="Arial" panose="020B0604020202020204" pitchFamily="34" charset="0"/>
              <a:buChar char="•"/>
            </a:pPr>
            <a:r>
              <a:rPr lang="en-US" dirty="0"/>
              <a:t>Mammogram</a:t>
            </a:r>
          </a:p>
          <a:p>
            <a:pPr marL="285750" indent="-285750">
              <a:buFont typeface="Arial" panose="020B0604020202020204" pitchFamily="34" charset="0"/>
              <a:buChar char="•"/>
            </a:pPr>
            <a:r>
              <a:rPr lang="en-US" dirty="0"/>
              <a:t>Colonoscopy</a:t>
            </a:r>
          </a:p>
          <a:p>
            <a:pPr marL="285750" indent="-285750">
              <a:buFont typeface="Arial" panose="020B0604020202020204" pitchFamily="34" charset="0"/>
              <a:buChar char="•"/>
            </a:pPr>
            <a:r>
              <a:rPr lang="en-US" dirty="0"/>
              <a:t>Annual Physical/Blood Work</a:t>
            </a:r>
          </a:p>
          <a:p>
            <a:r>
              <a:rPr lang="en-US" dirty="0"/>
              <a:t>Labs</a:t>
            </a:r>
          </a:p>
          <a:p>
            <a:r>
              <a:rPr lang="en-US" dirty="0"/>
              <a:t>Imaging</a:t>
            </a:r>
          </a:p>
          <a:p>
            <a:pPr marL="285750" indent="-285750">
              <a:buFont typeface="Arial" panose="020B0604020202020204" pitchFamily="34" charset="0"/>
              <a:buChar char="•"/>
            </a:pPr>
            <a:r>
              <a:rPr lang="en-US" dirty="0"/>
              <a:t>MRI, X-Ray, PET/CAT Scan, etc.</a:t>
            </a:r>
          </a:p>
          <a:p>
            <a:r>
              <a:rPr lang="en-US" dirty="0"/>
              <a:t>Including FREE New Era Telehealth</a:t>
            </a:r>
          </a:p>
          <a:p>
            <a:pPr marL="285750" indent="-285750">
              <a:buFont typeface="Arial" panose="020B0604020202020204" pitchFamily="34" charset="0"/>
              <a:buChar char="•"/>
            </a:pPr>
            <a:r>
              <a:rPr lang="en-US" dirty="0"/>
              <a:t>Unlimited</a:t>
            </a:r>
          </a:p>
          <a:p>
            <a:pPr marL="285750" indent="-285750">
              <a:buFont typeface="Arial" panose="020B0604020202020204" pitchFamily="34" charset="0"/>
              <a:buChar char="•"/>
            </a:pPr>
            <a:r>
              <a:rPr lang="en-US" dirty="0"/>
              <a:t>No charge</a:t>
            </a:r>
          </a:p>
          <a:p>
            <a:r>
              <a:rPr lang="en-US" dirty="0"/>
              <a:t>Emergency / Urgent Care</a:t>
            </a:r>
          </a:p>
          <a:p>
            <a:r>
              <a:rPr lang="en-US" dirty="0"/>
              <a:t>And more…..</a:t>
            </a:r>
          </a:p>
          <a:p>
            <a:endParaRPr lang="en-US" dirty="0"/>
          </a:p>
        </p:txBody>
      </p:sp>
    </p:spTree>
    <p:extLst>
      <p:ext uri="{BB962C8B-B14F-4D97-AF65-F5344CB8AC3E}">
        <p14:creationId xmlns:p14="http://schemas.microsoft.com/office/powerpoint/2010/main" val="280633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845" y="-20382"/>
            <a:ext cx="4297072" cy="68783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4571235" y="153444"/>
            <a:ext cx="7333964" cy="422304"/>
          </a:xfrm>
        </p:spPr>
        <p:txBody>
          <a:bodyPr vert="horz" lIns="91440" tIns="45720" rIns="91440" bIns="45720" rtlCol="0" anchor="t">
            <a:normAutofit lnSpcReduction="10000"/>
          </a:bodyPr>
          <a:lstStyle/>
          <a:p>
            <a:pPr marL="0" indent="0" algn="ctr">
              <a:buNone/>
            </a:pPr>
            <a:r>
              <a:rPr lang="en-US" sz="2400" b="1" dirty="0">
                <a:solidFill>
                  <a:srgbClr val="0070C0"/>
                </a:solidFill>
                <a:latin typeface="Garamond" panose="02020404030301010803" pitchFamily="18" charset="0"/>
              </a:rPr>
              <a:t>Health and Income Protection Series</a:t>
            </a:r>
          </a:p>
        </p:txBody>
      </p:sp>
      <p:sp>
        <p:nvSpPr>
          <p:cNvPr id="21" name="TextBox 20">
            <a:extLst>
              <a:ext uri="{FF2B5EF4-FFF2-40B4-BE49-F238E27FC236}">
                <a16:creationId xmlns:a16="http://schemas.microsoft.com/office/drawing/2014/main" id="{D90CAEC1-8C28-4BA4-9229-47B1F6C6D559}"/>
              </a:ext>
            </a:extLst>
          </p:cNvPr>
          <p:cNvSpPr txBox="1"/>
          <p:nvPr/>
        </p:nvSpPr>
        <p:spPr>
          <a:xfrm>
            <a:off x="0" y="2333870"/>
            <a:ext cx="3384483" cy="2400657"/>
          </a:xfrm>
          <a:prstGeom prst="rect">
            <a:avLst/>
          </a:prstGeom>
          <a:noFill/>
        </p:spPr>
        <p:txBody>
          <a:bodyPr wrap="square" lIns="91440" tIns="45720" rIns="91440" bIns="45720" rtlCol="0" anchor="t">
            <a:spAutoFit/>
          </a:bodyPr>
          <a:lstStyle/>
          <a:p>
            <a:r>
              <a:rPr lang="en-US" sz="4800" b="1" dirty="0">
                <a:solidFill>
                  <a:schemeClr val="bg1"/>
                </a:solidFill>
                <a:latin typeface="Orpheus Pro" panose="02000000000000000000" pitchFamily="50" charset="0"/>
              </a:rPr>
              <a:t>Alternative</a:t>
            </a:r>
          </a:p>
          <a:p>
            <a:r>
              <a:rPr lang="en-US" sz="4800" b="1" dirty="0">
                <a:solidFill>
                  <a:schemeClr val="bg1"/>
                </a:solidFill>
                <a:latin typeface="Orpheus Pro" panose="02000000000000000000" pitchFamily="50" charset="0"/>
              </a:rPr>
              <a:t>Approach</a:t>
            </a:r>
          </a:p>
          <a:p>
            <a:endParaRPr lang="en-US" i="1" dirty="0">
              <a:solidFill>
                <a:schemeClr val="bg1"/>
              </a:solidFill>
              <a:latin typeface="Orpheus Pro" panose="02000000000000000000" pitchFamily="50" charset="0"/>
            </a:endParaRPr>
          </a:p>
          <a:p>
            <a:r>
              <a:rPr lang="en-US" dirty="0">
                <a:solidFill>
                  <a:schemeClr val="bg1"/>
                </a:solidFill>
                <a:latin typeface="Orpheus Pro" panose="02000000000000000000" pitchFamily="50" charset="0"/>
              </a:rPr>
              <a:t>PAL plans bundled together for comprehensive coverage</a:t>
            </a:r>
          </a:p>
        </p:txBody>
      </p:sp>
      <p:sp>
        <p:nvSpPr>
          <p:cNvPr id="16" name="TextBox 15"/>
          <p:cNvSpPr txBox="1"/>
          <p:nvPr/>
        </p:nvSpPr>
        <p:spPr>
          <a:xfrm>
            <a:off x="7193556" y="471496"/>
            <a:ext cx="2141246" cy="461665"/>
          </a:xfrm>
          <a:prstGeom prst="rect">
            <a:avLst/>
          </a:prstGeom>
          <a:noFill/>
        </p:spPr>
        <p:txBody>
          <a:bodyPr wrap="square" rtlCol="0">
            <a:spAutoFit/>
          </a:bodyPr>
          <a:lstStyle/>
          <a:p>
            <a:pPr algn="ctr"/>
            <a:r>
              <a:rPr lang="en-US" sz="1200" b="1" dirty="0">
                <a:latin typeface="Century Gothic" panose="020B0502020202020204" pitchFamily="34" charset="0"/>
              </a:rPr>
              <a:t>Foundational Health Plan</a:t>
            </a:r>
          </a:p>
          <a:p>
            <a:pPr algn="ctr"/>
            <a:r>
              <a:rPr lang="en-US" sz="1200" dirty="0">
                <a:latin typeface="Century Gothic" panose="020B0502020202020204" pitchFamily="34" charset="0"/>
              </a:rPr>
              <a:t>Optimum Health Saver</a:t>
            </a:r>
          </a:p>
        </p:txBody>
      </p:sp>
      <p:sp>
        <p:nvSpPr>
          <p:cNvPr id="20" name="TextBox 19"/>
          <p:cNvSpPr txBox="1"/>
          <p:nvPr/>
        </p:nvSpPr>
        <p:spPr>
          <a:xfrm>
            <a:off x="3923043" y="5593161"/>
            <a:ext cx="1284697" cy="646331"/>
          </a:xfrm>
          <a:prstGeom prst="rect">
            <a:avLst/>
          </a:prstGeom>
          <a:noFill/>
        </p:spPr>
        <p:txBody>
          <a:bodyPr wrap="square" rtlCol="0">
            <a:spAutoFit/>
          </a:bodyPr>
          <a:lstStyle/>
          <a:p>
            <a:pPr algn="ctr"/>
            <a:r>
              <a:rPr lang="en-US" sz="1200" b="1" dirty="0">
                <a:latin typeface="Century Gothic" panose="020B0502020202020204" pitchFamily="34" charset="0"/>
              </a:rPr>
              <a:t>Major Illness Enhancement</a:t>
            </a:r>
          </a:p>
          <a:p>
            <a:pPr algn="ctr"/>
            <a:r>
              <a:rPr lang="en-US" sz="1200" dirty="0">
                <a:latin typeface="Century Gothic" panose="020B0502020202020204" pitchFamily="34" charset="0"/>
              </a:rPr>
              <a:t>Critical Illness</a:t>
            </a:r>
          </a:p>
        </p:txBody>
      </p:sp>
      <p:sp>
        <p:nvSpPr>
          <p:cNvPr id="22" name="TextBox 21"/>
          <p:cNvSpPr txBox="1"/>
          <p:nvPr/>
        </p:nvSpPr>
        <p:spPr>
          <a:xfrm>
            <a:off x="6376280" y="5608304"/>
            <a:ext cx="1355271" cy="830997"/>
          </a:xfrm>
          <a:prstGeom prst="rect">
            <a:avLst/>
          </a:prstGeom>
          <a:noFill/>
        </p:spPr>
        <p:txBody>
          <a:bodyPr wrap="square" rtlCol="0">
            <a:spAutoFit/>
          </a:bodyPr>
          <a:lstStyle/>
          <a:p>
            <a:pPr algn="ctr"/>
            <a:r>
              <a:rPr lang="en-US" sz="1200" b="1" dirty="0">
                <a:latin typeface="Century Gothic" panose="020B0502020202020204" pitchFamily="34" charset="0"/>
              </a:rPr>
              <a:t>Accident Enhancement</a:t>
            </a:r>
          </a:p>
          <a:p>
            <a:pPr algn="ctr"/>
            <a:r>
              <a:rPr lang="en-US" sz="1200" dirty="0">
                <a:latin typeface="Century Gothic" panose="020B0502020202020204" pitchFamily="34" charset="0"/>
              </a:rPr>
              <a:t>24-Hour Enhanced</a:t>
            </a:r>
          </a:p>
        </p:txBody>
      </p:sp>
      <p:sp>
        <p:nvSpPr>
          <p:cNvPr id="23" name="TextBox 22"/>
          <p:cNvSpPr txBox="1"/>
          <p:nvPr/>
        </p:nvSpPr>
        <p:spPr>
          <a:xfrm>
            <a:off x="8543775" y="5593161"/>
            <a:ext cx="1616169" cy="646331"/>
          </a:xfrm>
          <a:prstGeom prst="rect">
            <a:avLst/>
          </a:prstGeom>
          <a:noFill/>
        </p:spPr>
        <p:txBody>
          <a:bodyPr wrap="square" rtlCol="0">
            <a:spAutoFit/>
          </a:bodyPr>
          <a:lstStyle/>
          <a:p>
            <a:pPr algn="ctr"/>
            <a:r>
              <a:rPr lang="en-US" sz="1200" b="1" dirty="0">
                <a:latin typeface="Century Gothic" panose="020B0502020202020204" pitchFamily="34" charset="0"/>
              </a:rPr>
              <a:t>Major Illness Comprehensive</a:t>
            </a:r>
          </a:p>
          <a:p>
            <a:pPr algn="ctr"/>
            <a:r>
              <a:rPr lang="en-US" sz="1200" dirty="0">
                <a:latin typeface="Century Gothic" panose="020B0502020202020204" pitchFamily="34" charset="0"/>
              </a:rPr>
              <a:t>Specified Disease</a:t>
            </a:r>
          </a:p>
        </p:txBody>
      </p:sp>
      <p:sp>
        <p:nvSpPr>
          <p:cNvPr id="25" name="TextBox 24"/>
          <p:cNvSpPr txBox="1"/>
          <p:nvPr/>
        </p:nvSpPr>
        <p:spPr>
          <a:xfrm>
            <a:off x="10532281" y="5608304"/>
            <a:ext cx="1373271" cy="830997"/>
          </a:xfrm>
          <a:prstGeom prst="rect">
            <a:avLst/>
          </a:prstGeom>
          <a:noFill/>
        </p:spPr>
        <p:txBody>
          <a:bodyPr wrap="square" rtlCol="0">
            <a:spAutoFit/>
          </a:bodyPr>
          <a:lstStyle/>
          <a:p>
            <a:pPr algn="ctr"/>
            <a:r>
              <a:rPr lang="en-US" sz="1200" b="1" dirty="0">
                <a:latin typeface="Century Gothic" panose="020B0502020202020204" pitchFamily="34" charset="0"/>
              </a:rPr>
              <a:t>Major Accident Comprehensive</a:t>
            </a:r>
          </a:p>
          <a:p>
            <a:pPr algn="ctr"/>
            <a:r>
              <a:rPr lang="en-US" sz="1200" dirty="0">
                <a:latin typeface="Century Gothic" panose="020B0502020202020204" pitchFamily="34" charset="0"/>
              </a:rPr>
              <a:t>Catastrophic</a:t>
            </a:r>
          </a:p>
          <a:p>
            <a:pPr algn="ctr"/>
            <a:r>
              <a:rPr lang="en-US" sz="1200" dirty="0">
                <a:latin typeface="Century Gothic" panose="020B0502020202020204" pitchFamily="34" charset="0"/>
              </a:rPr>
              <a:t>Accident</a:t>
            </a:r>
          </a:p>
        </p:txBody>
      </p:sp>
      <p:cxnSp>
        <p:nvCxnSpPr>
          <p:cNvPr id="11" name="Straight Connector 10"/>
          <p:cNvCxnSpPr/>
          <p:nvPr/>
        </p:nvCxnSpPr>
        <p:spPr>
          <a:xfrm flipH="1">
            <a:off x="4523929" y="1778463"/>
            <a:ext cx="2611488" cy="118902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716974" y="2379400"/>
            <a:ext cx="806574" cy="58808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757645" y="2440588"/>
            <a:ext cx="800578" cy="5269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079426" y="1855827"/>
            <a:ext cx="2542176" cy="111166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73418" y="3241962"/>
            <a:ext cx="1147341" cy="1482860"/>
          </a:xfrm>
          <a:prstGeom prst="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43911" y="3660226"/>
            <a:ext cx="806353" cy="646331"/>
          </a:xfrm>
          <a:prstGeom prst="rect">
            <a:avLst/>
          </a:prstGeom>
          <a:noFill/>
        </p:spPr>
        <p:txBody>
          <a:bodyPr wrap="square" rtlCol="0">
            <a:spAutoFit/>
          </a:bodyPr>
          <a:lstStyle/>
          <a:p>
            <a:pPr algn="ctr"/>
            <a:r>
              <a:rPr lang="en-US" dirty="0"/>
              <a:t>CI Rider</a:t>
            </a:r>
          </a:p>
        </p:txBody>
      </p:sp>
      <p:pic>
        <p:nvPicPr>
          <p:cNvPr id="28" name="Picture 27"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830" y="3228579"/>
            <a:ext cx="2385296" cy="2366342"/>
          </a:xfrm>
          <a:prstGeom prst="rect">
            <a:avLst/>
          </a:prstGeom>
          <a:ln>
            <a:solidFill>
              <a:srgbClr val="0070C0"/>
            </a:solidFill>
          </a:ln>
        </p:spPr>
      </p:pic>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8514" y="3228579"/>
            <a:ext cx="2483494" cy="2366342"/>
          </a:xfrm>
          <a:prstGeom prst="rect">
            <a:avLst/>
          </a:prstGeom>
          <a:ln>
            <a:solidFill>
              <a:schemeClr val="accent1"/>
            </a:solidFill>
          </a:ln>
        </p:spPr>
      </p:pic>
      <p:pic>
        <p:nvPicPr>
          <p:cNvPr id="5" name="Picture 4"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8659" y="3220742"/>
            <a:ext cx="1921855" cy="2374179"/>
          </a:xfrm>
          <a:prstGeom prst="rect">
            <a:avLst/>
          </a:prstGeom>
          <a:ln>
            <a:solidFill>
              <a:schemeClr val="accent1"/>
            </a:solidFill>
          </a:ln>
        </p:spPr>
      </p:pic>
      <p:pic>
        <p:nvPicPr>
          <p:cNvPr id="6" name="Picture 5"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7898" y="3220743"/>
            <a:ext cx="1693504" cy="2372418"/>
          </a:xfrm>
          <a:prstGeom prst="rect">
            <a:avLst/>
          </a:prstGeom>
          <a:ln>
            <a:solidFill>
              <a:schemeClr val="accent1"/>
            </a:solidFill>
          </a:ln>
        </p:spPr>
      </p:pic>
      <p:pic>
        <p:nvPicPr>
          <p:cNvPr id="7" name="Picture 6"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143" y="913743"/>
            <a:ext cx="1821283" cy="2241579"/>
          </a:xfrm>
          <a:prstGeom prst="rect">
            <a:avLst/>
          </a:prstGeom>
          <a:ln>
            <a:solidFill>
              <a:schemeClr val="accent1"/>
            </a:solidFill>
          </a:ln>
        </p:spPr>
      </p:pic>
    </p:spTree>
    <p:extLst>
      <p:ext uri="{BB962C8B-B14F-4D97-AF65-F5344CB8AC3E}">
        <p14:creationId xmlns:p14="http://schemas.microsoft.com/office/powerpoint/2010/main" val="242330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p:nvPr/>
        </p:nvSpPr>
        <p:spPr>
          <a:xfrm>
            <a:off x="146304" y="965720"/>
            <a:ext cx="2139950" cy="405880"/>
          </a:xfrm>
          <a:prstGeom prst="rect">
            <a:avLst/>
          </a:prstGeom>
          <a:solidFill>
            <a:srgbClr val="006FC0"/>
          </a:solidFill>
          <a:ln w="12191">
            <a:solidFill>
              <a:srgbClr val="5B9BD4"/>
            </a:solidFill>
          </a:ln>
        </p:spPr>
        <p:txBody>
          <a:bodyPr vert="horz" wrap="square" lIns="0" tIns="66675" rIns="0" bIns="0" rtlCol="0">
            <a:spAutoFit/>
          </a:bodyPr>
          <a:lstStyle/>
          <a:p>
            <a:pPr algn="ctr">
              <a:spcBef>
                <a:spcPts val="525"/>
              </a:spcBef>
            </a:pPr>
            <a:r>
              <a:rPr lang="en-US" sz="1100" spc="-5" dirty="0">
                <a:solidFill>
                  <a:srgbClr val="FFFFFF"/>
                </a:solidFill>
                <a:latin typeface="Century Gothic"/>
                <a:cs typeface="Century Gothic"/>
              </a:rPr>
              <a:t>Optimum Health Saver</a:t>
            </a:r>
            <a:br>
              <a:rPr lang="en-US" sz="1100" spc="-5" dirty="0">
                <a:solidFill>
                  <a:srgbClr val="FFFFFF"/>
                </a:solidFill>
                <a:latin typeface="Century Gothic"/>
                <a:cs typeface="Century Gothic"/>
              </a:rPr>
            </a:br>
            <a:endParaRPr sz="1100" dirty="0">
              <a:solidFill>
                <a:prstClr val="black"/>
              </a:solidFill>
              <a:latin typeface="Century Gothic"/>
              <a:cs typeface="Century Gothic"/>
            </a:endParaRPr>
          </a:p>
        </p:txBody>
      </p:sp>
      <p:sp>
        <p:nvSpPr>
          <p:cNvPr id="4" name="object 4"/>
          <p:cNvSpPr txBox="1"/>
          <p:nvPr/>
        </p:nvSpPr>
        <p:spPr>
          <a:xfrm>
            <a:off x="146304" y="1267967"/>
            <a:ext cx="2139950" cy="5044440"/>
          </a:xfrm>
          <a:prstGeom prst="rect">
            <a:avLst/>
          </a:prstGeom>
          <a:solidFill>
            <a:srgbClr val="D2DEEE">
              <a:alpha val="90194"/>
            </a:srgbClr>
          </a:solidFill>
        </p:spPr>
        <p:txBody>
          <a:bodyPr vert="horz" wrap="square" lIns="0" tIns="54610" rIns="0" bIns="0" rtlCol="0">
            <a:spAutoFit/>
          </a:bodyPr>
          <a:lstStyle/>
          <a:p>
            <a:pPr marL="150495" indent="-85725">
              <a:spcBef>
                <a:spcPts val="430"/>
              </a:spcBef>
              <a:buSzPct val="90909"/>
              <a:buFont typeface="Century Gothic"/>
              <a:buChar char="•"/>
              <a:tabLst>
                <a:tab pos="151130" algn="l"/>
              </a:tabLst>
            </a:pPr>
            <a:r>
              <a:rPr sz="1100" b="1" spc="-5" dirty="0">
                <a:solidFill>
                  <a:prstClr val="black"/>
                </a:solidFill>
                <a:latin typeface="Century Gothic"/>
                <a:cs typeface="Century Gothic"/>
              </a:rPr>
              <a:t>Rich outpatient benefits</a:t>
            </a:r>
            <a:r>
              <a:rPr sz="1100" b="1" spc="-15" dirty="0">
                <a:solidFill>
                  <a:prstClr val="black"/>
                </a:solidFill>
                <a:latin typeface="Century Gothic"/>
                <a:cs typeface="Century Gothic"/>
              </a:rPr>
              <a:t> </a:t>
            </a:r>
            <a:r>
              <a:rPr sz="1100" b="1" dirty="0">
                <a:solidFill>
                  <a:prstClr val="black"/>
                </a:solidFill>
                <a:latin typeface="Century Gothic"/>
                <a:cs typeface="Century Gothic"/>
              </a:rPr>
              <a:t>with</a:t>
            </a:r>
            <a:endParaRPr sz="1100" dirty="0">
              <a:solidFill>
                <a:prstClr val="black"/>
              </a:solidFill>
              <a:latin typeface="Century Gothic"/>
              <a:cs typeface="Century Gothic"/>
            </a:endParaRPr>
          </a:p>
          <a:p>
            <a:pPr marL="123189"/>
            <a:r>
              <a:rPr sz="1100" b="1" dirty="0">
                <a:solidFill>
                  <a:prstClr val="black"/>
                </a:solidFill>
                <a:latin typeface="Century Gothic"/>
                <a:cs typeface="Century Gothic"/>
              </a:rPr>
              <a:t>$0</a:t>
            </a:r>
            <a:r>
              <a:rPr sz="1100" b="1" spc="-20" dirty="0">
                <a:solidFill>
                  <a:prstClr val="black"/>
                </a:solidFill>
                <a:latin typeface="Century Gothic"/>
                <a:cs typeface="Century Gothic"/>
              </a:rPr>
              <a:t> </a:t>
            </a:r>
            <a:r>
              <a:rPr sz="1100" b="1" spc="-5" dirty="0">
                <a:solidFill>
                  <a:prstClr val="black"/>
                </a:solidFill>
                <a:latin typeface="Century Gothic"/>
                <a:cs typeface="Century Gothic"/>
              </a:rPr>
              <a:t>deductible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spc="-5" dirty="0">
                <a:solidFill>
                  <a:prstClr val="black"/>
                </a:solidFill>
                <a:latin typeface="Century Gothic"/>
                <a:cs typeface="Century Gothic"/>
              </a:rPr>
              <a:t>Physicians</a:t>
            </a:r>
            <a:r>
              <a:rPr sz="1100" b="1" spc="-80" dirty="0">
                <a:solidFill>
                  <a:prstClr val="black"/>
                </a:solidFill>
                <a:latin typeface="Century Gothic"/>
                <a:cs typeface="Century Gothic"/>
              </a:rPr>
              <a:t> </a:t>
            </a:r>
            <a:r>
              <a:rPr sz="1100" b="1" dirty="0">
                <a:solidFill>
                  <a:prstClr val="black"/>
                </a:solidFill>
                <a:latin typeface="Century Gothic"/>
                <a:cs typeface="Century Gothic"/>
              </a:rPr>
              <a:t>Care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dirty="0">
                <a:solidFill>
                  <a:prstClr val="black"/>
                </a:solidFill>
                <a:latin typeface="Century Gothic"/>
                <a:cs typeface="Century Gothic"/>
              </a:rPr>
              <a:t>Preventive</a:t>
            </a:r>
            <a:r>
              <a:rPr sz="1100" b="1" spc="-114" dirty="0">
                <a:solidFill>
                  <a:prstClr val="black"/>
                </a:solidFill>
                <a:latin typeface="Century Gothic"/>
                <a:cs typeface="Century Gothic"/>
              </a:rPr>
              <a:t> </a:t>
            </a:r>
            <a:r>
              <a:rPr sz="1100" b="1" dirty="0">
                <a:solidFill>
                  <a:prstClr val="black"/>
                </a:solidFill>
                <a:latin typeface="Century Gothic"/>
                <a:cs typeface="Century Gothic"/>
              </a:rPr>
              <a:t>Care</a:t>
            </a:r>
            <a:endParaRPr sz="1100" dirty="0">
              <a:solidFill>
                <a:prstClr val="black"/>
              </a:solidFill>
              <a:latin typeface="Century Gothic"/>
              <a:cs typeface="Century Gothic"/>
            </a:endParaRPr>
          </a:p>
          <a:p>
            <a:pPr marL="208915" lvl="1" indent="-86360">
              <a:spcBef>
                <a:spcPts val="215"/>
              </a:spcBef>
              <a:buSzPct val="90909"/>
              <a:buFont typeface="Century Gothic"/>
              <a:buChar char="•"/>
              <a:tabLst>
                <a:tab pos="209550" algn="l"/>
              </a:tabLst>
            </a:pPr>
            <a:r>
              <a:rPr sz="1100" b="1" spc="-5" dirty="0">
                <a:solidFill>
                  <a:prstClr val="black"/>
                </a:solidFill>
                <a:latin typeface="Century Gothic"/>
                <a:cs typeface="Century Gothic"/>
              </a:rPr>
              <a:t>Urgent</a:t>
            </a:r>
            <a:r>
              <a:rPr sz="1100" b="1" dirty="0">
                <a:solidFill>
                  <a:prstClr val="black"/>
                </a:solidFill>
                <a:latin typeface="Century Gothic"/>
                <a:cs typeface="Century Gothic"/>
              </a:rPr>
              <a:t> Care</a:t>
            </a:r>
            <a:endParaRPr sz="1100" dirty="0">
              <a:solidFill>
                <a:prstClr val="black"/>
              </a:solidFill>
              <a:latin typeface="Century Gothic"/>
              <a:cs typeface="Century Gothic"/>
            </a:endParaRPr>
          </a:p>
          <a:p>
            <a:pPr marL="180975" marR="140335" lvl="1" indent="-58419">
              <a:spcBef>
                <a:spcPts val="215"/>
              </a:spcBef>
              <a:buSzPct val="90909"/>
              <a:buFont typeface="Century Gothic"/>
              <a:buChar char="•"/>
              <a:tabLst>
                <a:tab pos="209550" algn="l"/>
              </a:tabLst>
            </a:pPr>
            <a:r>
              <a:rPr sz="1100" b="1" spc="-10" dirty="0">
                <a:solidFill>
                  <a:prstClr val="black"/>
                </a:solidFill>
                <a:latin typeface="Century Gothic"/>
                <a:cs typeface="Century Gothic"/>
              </a:rPr>
              <a:t>Labs, </a:t>
            </a:r>
            <a:r>
              <a:rPr sz="1100" b="1" spc="-5" dirty="0">
                <a:solidFill>
                  <a:prstClr val="black"/>
                </a:solidFill>
                <a:latin typeface="Century Gothic"/>
                <a:cs typeface="Century Gothic"/>
              </a:rPr>
              <a:t>X-rays, Testing, MRIs,  </a:t>
            </a:r>
            <a:r>
              <a:rPr sz="1100" b="1" spc="-10" dirty="0">
                <a:solidFill>
                  <a:prstClr val="black"/>
                </a:solidFill>
                <a:latin typeface="Century Gothic"/>
                <a:cs typeface="Century Gothic"/>
              </a:rPr>
              <a:t>etc.</a:t>
            </a:r>
            <a:endParaRPr sz="1100" dirty="0">
              <a:solidFill>
                <a:prstClr val="black"/>
              </a:solidFill>
              <a:latin typeface="Century Gothic"/>
              <a:cs typeface="Century Gothic"/>
            </a:endParaRPr>
          </a:p>
          <a:p>
            <a:pPr marL="123189" marR="158115" indent="-58419">
              <a:spcBef>
                <a:spcPts val="219"/>
              </a:spcBef>
              <a:buSzPct val="90909"/>
              <a:buFontTx/>
              <a:buChar char="•"/>
              <a:tabLst>
                <a:tab pos="151765" algn="l"/>
              </a:tabLst>
            </a:pPr>
            <a:r>
              <a:rPr sz="1100" spc="-5" dirty="0">
                <a:solidFill>
                  <a:prstClr val="black"/>
                </a:solidFill>
                <a:latin typeface="Century Gothic"/>
                <a:cs typeface="Century Gothic"/>
              </a:rPr>
              <a:t>Inpatient benefits </a:t>
            </a:r>
            <a:r>
              <a:rPr sz="1100" dirty="0">
                <a:solidFill>
                  <a:prstClr val="black"/>
                </a:solidFill>
                <a:latin typeface="Century Gothic"/>
                <a:cs typeface="Century Gothic"/>
              </a:rPr>
              <a:t>to </a:t>
            </a:r>
            <a:r>
              <a:rPr sz="1100" spc="-5" dirty="0">
                <a:solidFill>
                  <a:prstClr val="black"/>
                </a:solidFill>
                <a:latin typeface="Century Gothic"/>
                <a:cs typeface="Century Gothic"/>
              </a:rPr>
              <a:t>help  cover healthcare</a:t>
            </a:r>
            <a:r>
              <a:rPr sz="1100" spc="-25" dirty="0">
                <a:solidFill>
                  <a:prstClr val="black"/>
                </a:solidFill>
                <a:latin typeface="Century Gothic"/>
                <a:cs typeface="Century Gothic"/>
              </a:rPr>
              <a:t> </a:t>
            </a:r>
            <a:r>
              <a:rPr sz="1100" spc="-5" dirty="0">
                <a:solidFill>
                  <a:prstClr val="black"/>
                </a:solidFill>
                <a:latin typeface="Century Gothic"/>
                <a:cs typeface="Century Gothic"/>
              </a:rPr>
              <a:t>expenses</a:t>
            </a:r>
            <a:endParaRPr sz="1100" dirty="0">
              <a:solidFill>
                <a:prstClr val="black"/>
              </a:solidFill>
              <a:latin typeface="Century Gothic"/>
              <a:cs typeface="Century Gothic"/>
            </a:endParaRPr>
          </a:p>
          <a:p>
            <a:pPr marL="151130" indent="-86360">
              <a:spcBef>
                <a:spcPts val="215"/>
              </a:spcBef>
              <a:buSzPct val="90909"/>
              <a:buFont typeface="Century Gothic"/>
              <a:buChar char="•"/>
              <a:tabLst>
                <a:tab pos="15176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5" name="object 5"/>
          <p:cNvSpPr txBox="1"/>
          <p:nvPr/>
        </p:nvSpPr>
        <p:spPr>
          <a:xfrm>
            <a:off x="2590800" y="957072"/>
            <a:ext cx="2136775" cy="317500"/>
          </a:xfrm>
          <a:prstGeom prst="rect">
            <a:avLst/>
          </a:prstGeom>
          <a:solidFill>
            <a:srgbClr val="BE9000"/>
          </a:solidFill>
        </p:spPr>
        <p:txBody>
          <a:bodyPr vert="horz" wrap="square" lIns="0" tIns="64135" rIns="0" bIns="0" rtlCol="0">
            <a:spAutoFit/>
          </a:bodyPr>
          <a:lstStyle/>
          <a:p>
            <a:pPr marL="189865">
              <a:spcBef>
                <a:spcPts val="505"/>
              </a:spcBef>
            </a:pPr>
            <a:r>
              <a:rPr sz="1100" spc="-10" dirty="0">
                <a:solidFill>
                  <a:srgbClr val="FFFFFF"/>
                </a:solidFill>
                <a:latin typeface="Century Gothic"/>
                <a:cs typeface="Century Gothic"/>
              </a:rPr>
              <a:t>24-Hr </a:t>
            </a:r>
            <a:r>
              <a:rPr sz="1100" dirty="0">
                <a:solidFill>
                  <a:srgbClr val="FFFFFF"/>
                </a:solidFill>
                <a:latin typeface="Century Gothic"/>
                <a:cs typeface="Century Gothic"/>
              </a:rPr>
              <a:t>Enhanced</a:t>
            </a:r>
            <a:r>
              <a:rPr sz="1100" spc="-10" dirty="0">
                <a:solidFill>
                  <a:srgbClr val="FFFFFF"/>
                </a:solidFill>
                <a:latin typeface="Century Gothic"/>
                <a:cs typeface="Century Gothic"/>
              </a:rPr>
              <a:t> </a:t>
            </a:r>
            <a:r>
              <a:rPr sz="1100" dirty="0">
                <a:solidFill>
                  <a:srgbClr val="FFFFFF"/>
                </a:solidFill>
                <a:latin typeface="Century Gothic"/>
                <a:cs typeface="Century Gothic"/>
              </a:rPr>
              <a:t>Accident</a:t>
            </a:r>
            <a:endParaRPr sz="1100">
              <a:solidFill>
                <a:prstClr val="black"/>
              </a:solidFill>
              <a:latin typeface="Century Gothic"/>
              <a:cs typeface="Century Gothic"/>
            </a:endParaRPr>
          </a:p>
        </p:txBody>
      </p:sp>
      <p:sp>
        <p:nvSpPr>
          <p:cNvPr id="6" name="object 6"/>
          <p:cNvSpPr txBox="1"/>
          <p:nvPr/>
        </p:nvSpPr>
        <p:spPr>
          <a:xfrm>
            <a:off x="2590800" y="1274063"/>
            <a:ext cx="2136775" cy="5038725"/>
          </a:xfrm>
          <a:prstGeom prst="rect">
            <a:avLst/>
          </a:prstGeom>
          <a:solidFill>
            <a:srgbClr val="FFF1CC">
              <a:alpha val="90194"/>
            </a:srgbClr>
          </a:solidFill>
        </p:spPr>
        <p:txBody>
          <a:bodyPr vert="horz" wrap="square" lIns="0" tIns="48260" rIns="0" bIns="0" rtlCol="0">
            <a:spAutoFit/>
          </a:bodyPr>
          <a:lstStyle/>
          <a:p>
            <a:pPr marL="143510" indent="-86360">
              <a:spcBef>
                <a:spcPts val="380"/>
              </a:spcBef>
              <a:buSzPct val="90909"/>
              <a:buFont typeface="Century Gothic"/>
              <a:buChar char="•"/>
              <a:tabLst>
                <a:tab pos="144145" algn="l"/>
              </a:tabLst>
            </a:pPr>
            <a:r>
              <a:rPr sz="1100" b="1" spc="-5" dirty="0">
                <a:solidFill>
                  <a:prstClr val="black"/>
                </a:solidFill>
                <a:latin typeface="Century Gothic"/>
                <a:cs typeface="Century Gothic"/>
              </a:rPr>
              <a:t>Accidental </a:t>
            </a:r>
            <a:r>
              <a:rPr sz="1100" b="1" dirty="0">
                <a:solidFill>
                  <a:prstClr val="black"/>
                </a:solidFill>
                <a:latin typeface="Century Gothic"/>
                <a:cs typeface="Century Gothic"/>
              </a:rPr>
              <a:t>Injury</a:t>
            </a:r>
            <a:r>
              <a:rPr sz="1100" b="1" spc="-50" dirty="0">
                <a:solidFill>
                  <a:prstClr val="black"/>
                </a:solidFill>
                <a:latin typeface="Century Gothic"/>
                <a:cs typeface="Century Gothic"/>
              </a:rPr>
              <a:t> </a:t>
            </a:r>
            <a:r>
              <a:rPr sz="1100" b="1"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15"/>
              </a:spcBef>
              <a:buSzPct val="90909"/>
              <a:buFontTx/>
              <a:buChar char="•"/>
              <a:tabLst>
                <a:tab pos="144145" algn="l"/>
              </a:tabLst>
            </a:pPr>
            <a:r>
              <a:rPr sz="1100" dirty="0">
                <a:solidFill>
                  <a:prstClr val="black"/>
                </a:solidFill>
                <a:latin typeface="Century Gothic"/>
                <a:cs typeface="Century Gothic"/>
              </a:rPr>
              <a:t>Accidental </a:t>
            </a:r>
            <a:r>
              <a:rPr sz="1100" spc="-5" dirty="0">
                <a:solidFill>
                  <a:prstClr val="black"/>
                </a:solidFill>
                <a:latin typeface="Century Gothic"/>
                <a:cs typeface="Century Gothic"/>
              </a:rPr>
              <a:t>Death</a:t>
            </a:r>
            <a:r>
              <a:rPr sz="1100" spc="-60" dirty="0">
                <a:solidFill>
                  <a:prstClr val="black"/>
                </a:solidFill>
                <a:latin typeface="Century Gothic"/>
                <a:cs typeface="Century Gothic"/>
              </a:rPr>
              <a:t> </a:t>
            </a:r>
            <a:r>
              <a:rPr sz="1100"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15570" marR="241935" indent="-58419">
              <a:spcBef>
                <a:spcPts val="240"/>
              </a:spcBef>
              <a:buSzPct val="90909"/>
              <a:buFont typeface="Century Gothic"/>
              <a:buChar char="•"/>
              <a:tabLst>
                <a:tab pos="144145" algn="l"/>
              </a:tabLst>
            </a:pPr>
            <a:r>
              <a:rPr sz="1100" b="1" dirty="0">
                <a:solidFill>
                  <a:prstClr val="black"/>
                </a:solidFill>
                <a:latin typeface="Century Gothic"/>
                <a:cs typeface="Century Gothic"/>
              </a:rPr>
              <a:t>Ground </a:t>
            </a:r>
            <a:r>
              <a:rPr sz="1100" b="1" spc="-10" dirty="0">
                <a:solidFill>
                  <a:prstClr val="black"/>
                </a:solidFill>
                <a:latin typeface="Century Gothic"/>
                <a:cs typeface="Century Gothic"/>
              </a:rPr>
              <a:t>or </a:t>
            </a:r>
            <a:r>
              <a:rPr sz="1100" b="1" spc="-5" dirty="0">
                <a:solidFill>
                  <a:prstClr val="black"/>
                </a:solidFill>
                <a:latin typeface="Century Gothic"/>
                <a:cs typeface="Century Gothic"/>
              </a:rPr>
              <a:t>Air</a:t>
            </a:r>
            <a:r>
              <a:rPr sz="1100" b="1" spc="-75" dirty="0">
                <a:solidFill>
                  <a:prstClr val="black"/>
                </a:solidFill>
                <a:latin typeface="Century Gothic"/>
                <a:cs typeface="Century Gothic"/>
              </a:rPr>
              <a:t> </a:t>
            </a:r>
            <a:r>
              <a:rPr sz="1100" b="1" spc="-5" dirty="0">
                <a:solidFill>
                  <a:prstClr val="black"/>
                </a:solidFill>
                <a:latin typeface="Century Gothic"/>
                <a:cs typeface="Century Gothic"/>
              </a:rPr>
              <a:t>Ambulance  benefit</a:t>
            </a:r>
            <a:endParaRPr sz="1100" dirty="0">
              <a:solidFill>
                <a:prstClr val="black"/>
              </a:solidFill>
              <a:latin typeface="Century Gothic"/>
              <a:cs typeface="Century Gothic"/>
            </a:endParaRPr>
          </a:p>
          <a:p>
            <a:pPr marL="143510" indent="-86360">
              <a:spcBef>
                <a:spcPts val="195"/>
              </a:spcBef>
              <a:buSzPct val="90909"/>
              <a:buFontTx/>
              <a:buChar char="•"/>
              <a:tabLst>
                <a:tab pos="144145" algn="l"/>
              </a:tabLst>
            </a:pPr>
            <a:r>
              <a:rPr sz="1100" spc="-5" dirty="0">
                <a:solidFill>
                  <a:prstClr val="black"/>
                </a:solidFill>
                <a:latin typeface="Century Gothic"/>
                <a:cs typeface="Century Gothic"/>
              </a:rPr>
              <a:t>Hospital </a:t>
            </a:r>
            <a:r>
              <a:rPr sz="1100" dirty="0">
                <a:solidFill>
                  <a:prstClr val="black"/>
                </a:solidFill>
                <a:latin typeface="Century Gothic"/>
                <a:cs typeface="Century Gothic"/>
              </a:rPr>
              <a:t>income</a:t>
            </a:r>
            <a:r>
              <a:rPr sz="1100" spc="-65" dirty="0">
                <a:solidFill>
                  <a:prstClr val="black"/>
                </a:solidFill>
                <a:latin typeface="Century Gothic"/>
                <a:cs typeface="Century Gothic"/>
              </a:rPr>
              <a:t> </a:t>
            </a:r>
            <a:r>
              <a:rPr sz="1100"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40"/>
              </a:spcBef>
              <a:buSzPct val="90909"/>
              <a:buFont typeface="Century Gothic"/>
              <a:buChar char="•"/>
              <a:tabLst>
                <a:tab pos="144145" algn="l"/>
              </a:tabLst>
            </a:pPr>
            <a:r>
              <a:rPr sz="1100" b="1" spc="-10" dirty="0">
                <a:solidFill>
                  <a:prstClr val="black"/>
                </a:solidFill>
                <a:latin typeface="Century Gothic"/>
                <a:cs typeface="Century Gothic"/>
              </a:rPr>
              <a:t>Dismemberment</a:t>
            </a:r>
            <a:r>
              <a:rPr sz="1100" b="1" dirty="0">
                <a:solidFill>
                  <a:prstClr val="black"/>
                </a:solidFill>
                <a:latin typeface="Century Gothic"/>
                <a:cs typeface="Century Gothic"/>
              </a:rPr>
              <a:t> </a:t>
            </a:r>
            <a:r>
              <a:rPr sz="1100" b="1" spc="-5" dirty="0">
                <a:solidFill>
                  <a:prstClr val="black"/>
                </a:solidFill>
                <a:latin typeface="Century Gothic"/>
                <a:cs typeface="Century Gothic"/>
              </a:rPr>
              <a:t>benefit</a:t>
            </a:r>
            <a:endParaRPr sz="1100" dirty="0">
              <a:solidFill>
                <a:prstClr val="black"/>
              </a:solidFill>
              <a:latin typeface="Century Gothic"/>
              <a:cs typeface="Century Gothic"/>
            </a:endParaRPr>
          </a:p>
          <a:p>
            <a:pPr marL="143510" indent="-86360">
              <a:spcBef>
                <a:spcPts val="215"/>
              </a:spcBef>
              <a:buSzPct val="90909"/>
              <a:buFontTx/>
              <a:buChar char="•"/>
              <a:tabLst>
                <a:tab pos="144145" algn="l"/>
              </a:tabLst>
            </a:pPr>
            <a:r>
              <a:rPr sz="1100" dirty="0">
                <a:solidFill>
                  <a:prstClr val="black"/>
                </a:solidFill>
                <a:latin typeface="Century Gothic"/>
                <a:cs typeface="Century Gothic"/>
              </a:rPr>
              <a:t>Riders:</a:t>
            </a:r>
          </a:p>
          <a:p>
            <a:pPr marL="201295" lvl="1" indent="-86360">
              <a:spcBef>
                <a:spcPts val="215"/>
              </a:spcBef>
              <a:buSzPct val="90909"/>
              <a:buFontTx/>
              <a:buChar char="•"/>
              <a:tabLst>
                <a:tab pos="201930" algn="l"/>
              </a:tabLst>
            </a:pPr>
            <a:r>
              <a:rPr sz="1100" spc="-5" dirty="0">
                <a:solidFill>
                  <a:prstClr val="black"/>
                </a:solidFill>
                <a:latin typeface="Century Gothic"/>
                <a:cs typeface="Century Gothic"/>
              </a:rPr>
              <a:t>Medical</a:t>
            </a:r>
            <a:r>
              <a:rPr sz="1100" spc="-95" dirty="0">
                <a:solidFill>
                  <a:prstClr val="black"/>
                </a:solidFill>
                <a:latin typeface="Century Gothic"/>
                <a:cs typeface="Century Gothic"/>
              </a:rPr>
              <a:t> </a:t>
            </a:r>
            <a:r>
              <a:rPr sz="1100" dirty="0">
                <a:solidFill>
                  <a:prstClr val="black"/>
                </a:solidFill>
                <a:latin typeface="Century Gothic"/>
                <a:cs typeface="Century Gothic"/>
              </a:rPr>
              <a:t>Expense</a:t>
            </a:r>
          </a:p>
          <a:p>
            <a:pPr marL="201295" lvl="1" indent="-86360">
              <a:spcBef>
                <a:spcPts val="215"/>
              </a:spcBef>
              <a:buSzPct val="90909"/>
              <a:buFontTx/>
              <a:buChar char="•"/>
              <a:tabLst>
                <a:tab pos="201930" algn="l"/>
              </a:tabLst>
            </a:pPr>
            <a:r>
              <a:rPr sz="1100" spc="-5" dirty="0">
                <a:solidFill>
                  <a:prstClr val="black"/>
                </a:solidFill>
                <a:latin typeface="Century Gothic"/>
                <a:cs typeface="Century Gothic"/>
              </a:rPr>
              <a:t>Disability</a:t>
            </a:r>
            <a:r>
              <a:rPr sz="1100" spc="-50" dirty="0">
                <a:solidFill>
                  <a:prstClr val="black"/>
                </a:solidFill>
                <a:latin typeface="Century Gothic"/>
                <a:cs typeface="Century Gothic"/>
              </a:rPr>
              <a:t> </a:t>
            </a:r>
            <a:r>
              <a:rPr sz="1100" spc="-5" dirty="0">
                <a:solidFill>
                  <a:prstClr val="black"/>
                </a:solidFill>
                <a:latin typeface="Century Gothic"/>
                <a:cs typeface="Century Gothic"/>
              </a:rPr>
              <a:t>Income</a:t>
            </a:r>
            <a:endParaRPr sz="1100" dirty="0">
              <a:solidFill>
                <a:prstClr val="black"/>
              </a:solidFill>
              <a:latin typeface="Century Gothic"/>
              <a:cs typeface="Century Gothic"/>
            </a:endParaRPr>
          </a:p>
          <a:p>
            <a:pPr marL="143510" indent="-86360">
              <a:spcBef>
                <a:spcPts val="240"/>
              </a:spcBef>
              <a:buSzPct val="90909"/>
              <a:buFont typeface="Century Gothic"/>
              <a:buChar char="•"/>
              <a:tabLst>
                <a:tab pos="14414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7" name="object 7"/>
          <p:cNvSpPr txBox="1"/>
          <p:nvPr/>
        </p:nvSpPr>
        <p:spPr>
          <a:xfrm>
            <a:off x="5026152" y="966216"/>
            <a:ext cx="2139950" cy="307975"/>
          </a:xfrm>
          <a:prstGeom prst="rect">
            <a:avLst/>
          </a:prstGeom>
          <a:solidFill>
            <a:srgbClr val="BE9000"/>
          </a:solidFill>
        </p:spPr>
        <p:txBody>
          <a:bodyPr vert="horz" wrap="square" lIns="0" tIns="64769" rIns="0" bIns="0" rtlCol="0">
            <a:spAutoFit/>
          </a:bodyPr>
          <a:lstStyle/>
          <a:p>
            <a:pPr marL="109220">
              <a:spcBef>
                <a:spcPts val="509"/>
              </a:spcBef>
            </a:pPr>
            <a:r>
              <a:rPr sz="1100" spc="-5" dirty="0">
                <a:solidFill>
                  <a:srgbClr val="FFFFFF"/>
                </a:solidFill>
                <a:latin typeface="Century Gothic"/>
                <a:cs typeface="Century Gothic"/>
              </a:rPr>
              <a:t>Individual </a:t>
            </a:r>
            <a:r>
              <a:rPr sz="1100" dirty="0">
                <a:solidFill>
                  <a:srgbClr val="FFFFFF"/>
                </a:solidFill>
                <a:latin typeface="Century Gothic"/>
                <a:cs typeface="Century Gothic"/>
              </a:rPr>
              <a:t>Accident</a:t>
            </a:r>
            <a:r>
              <a:rPr sz="1100" spc="-50" dirty="0">
                <a:solidFill>
                  <a:srgbClr val="FFFFFF"/>
                </a:solidFill>
                <a:latin typeface="Century Gothic"/>
                <a:cs typeface="Century Gothic"/>
              </a:rPr>
              <a:t> </a:t>
            </a:r>
            <a:r>
              <a:rPr sz="1100" dirty="0">
                <a:solidFill>
                  <a:srgbClr val="FFFFFF"/>
                </a:solidFill>
                <a:latin typeface="Century Gothic"/>
                <a:cs typeface="Century Gothic"/>
              </a:rPr>
              <a:t>Expense</a:t>
            </a:r>
            <a:endParaRPr sz="1100">
              <a:solidFill>
                <a:prstClr val="black"/>
              </a:solidFill>
              <a:latin typeface="Century Gothic"/>
              <a:cs typeface="Century Gothic"/>
            </a:endParaRPr>
          </a:p>
        </p:txBody>
      </p:sp>
      <p:sp>
        <p:nvSpPr>
          <p:cNvPr id="8" name="object 8"/>
          <p:cNvSpPr txBox="1"/>
          <p:nvPr/>
        </p:nvSpPr>
        <p:spPr>
          <a:xfrm>
            <a:off x="5026152" y="1274063"/>
            <a:ext cx="2139950" cy="1090042"/>
          </a:xfrm>
          <a:prstGeom prst="rect">
            <a:avLst/>
          </a:prstGeom>
          <a:solidFill>
            <a:srgbClr val="FFF1CC">
              <a:alpha val="90194"/>
            </a:srgbClr>
          </a:solidFill>
        </p:spPr>
        <p:txBody>
          <a:bodyPr vert="horz" wrap="square" lIns="0" tIns="48260" rIns="0" bIns="0" rtlCol="0">
            <a:spAutoFit/>
          </a:bodyPr>
          <a:lstStyle/>
          <a:p>
            <a:pPr marL="117475" marR="92710" indent="-58419">
              <a:spcBef>
                <a:spcPts val="380"/>
              </a:spcBef>
              <a:buSzPct val="90909"/>
              <a:buFont typeface="Century Gothic"/>
              <a:buChar char="•"/>
              <a:tabLst>
                <a:tab pos="145415" algn="l"/>
              </a:tabLst>
            </a:pPr>
            <a:r>
              <a:rPr sz="1100" b="1" spc="-5" dirty="0">
                <a:solidFill>
                  <a:prstClr val="black"/>
                </a:solidFill>
                <a:latin typeface="Century Gothic"/>
                <a:cs typeface="Century Gothic"/>
              </a:rPr>
              <a:t>Actual charges </a:t>
            </a:r>
            <a:r>
              <a:rPr sz="1100" b="1" spc="-10" dirty="0">
                <a:solidFill>
                  <a:prstClr val="black"/>
                </a:solidFill>
                <a:latin typeface="Century Gothic"/>
                <a:cs typeface="Century Gothic"/>
              </a:rPr>
              <a:t>(as </a:t>
            </a:r>
            <a:r>
              <a:rPr sz="1100" b="1" spc="-5" dirty="0">
                <a:solidFill>
                  <a:prstClr val="black"/>
                </a:solidFill>
                <a:latin typeface="Century Gothic"/>
                <a:cs typeface="Century Gothic"/>
              </a:rPr>
              <a:t>defined)  for covered </a:t>
            </a:r>
            <a:r>
              <a:rPr sz="1100" b="1" spc="-10" dirty="0">
                <a:solidFill>
                  <a:prstClr val="black"/>
                </a:solidFill>
                <a:latin typeface="Century Gothic"/>
                <a:cs typeface="Century Gothic"/>
              </a:rPr>
              <a:t>expenses  </a:t>
            </a:r>
            <a:r>
              <a:rPr sz="1100" b="1" dirty="0">
                <a:solidFill>
                  <a:prstClr val="black"/>
                </a:solidFill>
                <a:latin typeface="Century Gothic"/>
                <a:cs typeface="Century Gothic"/>
              </a:rPr>
              <a:t>incurred while </a:t>
            </a:r>
            <a:r>
              <a:rPr sz="1100" b="1" spc="-10" dirty="0">
                <a:solidFill>
                  <a:prstClr val="black"/>
                </a:solidFill>
                <a:latin typeface="Century Gothic"/>
                <a:cs typeface="Century Gothic"/>
              </a:rPr>
              <a:t>Hospital  </a:t>
            </a:r>
            <a:r>
              <a:rPr sz="1100" b="1" spc="-5" dirty="0">
                <a:solidFill>
                  <a:prstClr val="black"/>
                </a:solidFill>
                <a:latin typeface="Century Gothic"/>
                <a:cs typeface="Century Gothic"/>
              </a:rPr>
              <a:t>Confined </a:t>
            </a:r>
            <a:r>
              <a:rPr sz="1100" b="1" dirty="0">
                <a:solidFill>
                  <a:prstClr val="black"/>
                </a:solidFill>
                <a:latin typeface="Century Gothic"/>
                <a:cs typeface="Century Gothic"/>
              </a:rPr>
              <a:t>due to a </a:t>
            </a:r>
            <a:r>
              <a:rPr sz="1100" b="1" spc="-5" dirty="0">
                <a:solidFill>
                  <a:prstClr val="black"/>
                </a:solidFill>
                <a:latin typeface="Century Gothic"/>
                <a:cs typeface="Century Gothic"/>
              </a:rPr>
              <a:t>costly  </a:t>
            </a:r>
            <a:r>
              <a:rPr sz="1100" b="1" dirty="0">
                <a:solidFill>
                  <a:prstClr val="black"/>
                </a:solidFill>
                <a:latin typeface="Century Gothic"/>
                <a:cs typeface="Century Gothic"/>
              </a:rPr>
              <a:t>Injury</a:t>
            </a:r>
            <a:endParaRPr sz="1100" dirty="0">
              <a:solidFill>
                <a:prstClr val="black"/>
              </a:solidFill>
              <a:latin typeface="Century Gothic"/>
              <a:cs typeface="Century Gothic"/>
            </a:endParaRPr>
          </a:p>
          <a:p>
            <a:pPr marL="144780" indent="-86360">
              <a:spcBef>
                <a:spcPts val="215"/>
              </a:spcBef>
              <a:buSzPct val="90909"/>
              <a:buFont typeface="Century Gothic"/>
              <a:buChar char="•"/>
              <a:tabLst>
                <a:tab pos="145415" algn="l"/>
              </a:tabLst>
            </a:pPr>
            <a:r>
              <a:rPr sz="1100" b="1" dirty="0">
                <a:solidFill>
                  <a:prstClr val="black"/>
                </a:solidFill>
                <a:latin typeface="Century Gothic"/>
                <a:cs typeface="Century Gothic"/>
              </a:rPr>
              <a:t>No network</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restrictions</a:t>
            </a:r>
            <a:endParaRPr sz="1100" dirty="0">
              <a:solidFill>
                <a:prstClr val="black"/>
              </a:solidFill>
              <a:latin typeface="Century Gothic"/>
              <a:cs typeface="Century Gothic"/>
            </a:endParaRPr>
          </a:p>
        </p:txBody>
      </p:sp>
      <p:sp>
        <p:nvSpPr>
          <p:cNvPr id="9" name="object 9"/>
          <p:cNvSpPr txBox="1"/>
          <p:nvPr/>
        </p:nvSpPr>
        <p:spPr>
          <a:xfrm>
            <a:off x="7464552" y="957072"/>
            <a:ext cx="2136775" cy="317500"/>
          </a:xfrm>
          <a:prstGeom prst="rect">
            <a:avLst/>
          </a:prstGeom>
          <a:solidFill>
            <a:srgbClr val="A9D18E"/>
          </a:solidFill>
        </p:spPr>
        <p:txBody>
          <a:bodyPr vert="horz" wrap="square" lIns="0" tIns="64135" rIns="0" bIns="0" rtlCol="0">
            <a:spAutoFit/>
          </a:bodyPr>
          <a:lstStyle/>
          <a:p>
            <a:pPr marL="168910">
              <a:spcBef>
                <a:spcPts val="505"/>
              </a:spcBef>
            </a:pPr>
            <a:r>
              <a:rPr sz="1100" spc="-5" dirty="0">
                <a:solidFill>
                  <a:srgbClr val="FFFFFF"/>
                </a:solidFill>
                <a:latin typeface="Century Gothic"/>
                <a:cs typeface="Century Gothic"/>
              </a:rPr>
              <a:t>Critical Illness </a:t>
            </a:r>
            <a:r>
              <a:rPr sz="1100" dirty="0">
                <a:solidFill>
                  <a:srgbClr val="FFFFFF"/>
                </a:solidFill>
                <a:latin typeface="Century Gothic"/>
                <a:cs typeface="Century Gothic"/>
              </a:rPr>
              <a:t>Rider /</a:t>
            </a:r>
            <a:r>
              <a:rPr sz="1100" spc="-25" dirty="0">
                <a:solidFill>
                  <a:srgbClr val="FFFFFF"/>
                </a:solidFill>
                <a:latin typeface="Century Gothic"/>
                <a:cs typeface="Century Gothic"/>
              </a:rPr>
              <a:t> </a:t>
            </a:r>
            <a:r>
              <a:rPr sz="1100" spc="-5" dirty="0">
                <a:solidFill>
                  <a:srgbClr val="FFFFFF"/>
                </a:solidFill>
                <a:latin typeface="Century Gothic"/>
                <a:cs typeface="Century Gothic"/>
              </a:rPr>
              <a:t>Policy</a:t>
            </a:r>
            <a:endParaRPr sz="1100">
              <a:solidFill>
                <a:prstClr val="black"/>
              </a:solidFill>
              <a:latin typeface="Century Gothic"/>
              <a:cs typeface="Century Gothic"/>
            </a:endParaRPr>
          </a:p>
        </p:txBody>
      </p:sp>
      <p:sp>
        <p:nvSpPr>
          <p:cNvPr id="10" name="object 10"/>
          <p:cNvSpPr txBox="1"/>
          <p:nvPr/>
        </p:nvSpPr>
        <p:spPr>
          <a:xfrm>
            <a:off x="7464552" y="1274063"/>
            <a:ext cx="2136775" cy="3208571"/>
          </a:xfrm>
          <a:prstGeom prst="rect">
            <a:avLst/>
          </a:prstGeom>
          <a:solidFill>
            <a:srgbClr val="E1EFD9">
              <a:alpha val="90194"/>
            </a:srgbClr>
          </a:solidFill>
        </p:spPr>
        <p:txBody>
          <a:bodyPr vert="horz" wrap="square" lIns="0" tIns="48260" rIns="0" bIns="0" rtlCol="0">
            <a:spAutoFit/>
          </a:bodyPr>
          <a:lstStyle/>
          <a:p>
            <a:pPr marL="115570" marR="210820" indent="-58419" algn="just">
              <a:spcBef>
                <a:spcPts val="380"/>
              </a:spcBef>
              <a:buSzPct val="90909"/>
              <a:buFont typeface="Century Gothic"/>
              <a:buChar char="•"/>
              <a:tabLst>
                <a:tab pos="144145" algn="l"/>
              </a:tabLst>
            </a:pPr>
            <a:r>
              <a:rPr sz="1100" b="1" spc="-5" dirty="0">
                <a:solidFill>
                  <a:prstClr val="black"/>
                </a:solidFill>
                <a:latin typeface="Century Gothic"/>
                <a:cs typeface="Century Gothic"/>
              </a:rPr>
              <a:t>Lump </a:t>
            </a:r>
            <a:r>
              <a:rPr sz="1100" b="1" dirty="0">
                <a:solidFill>
                  <a:prstClr val="black"/>
                </a:solidFill>
                <a:latin typeface="Century Gothic"/>
                <a:cs typeface="Century Gothic"/>
              </a:rPr>
              <a:t>sum </a:t>
            </a:r>
            <a:r>
              <a:rPr sz="1100" b="1" spc="-10" dirty="0">
                <a:solidFill>
                  <a:prstClr val="black"/>
                </a:solidFill>
                <a:latin typeface="Century Gothic"/>
                <a:cs typeface="Century Gothic"/>
              </a:rPr>
              <a:t>of cash </a:t>
            </a:r>
            <a:r>
              <a:rPr sz="1100" b="1" dirty="0">
                <a:solidFill>
                  <a:prstClr val="black"/>
                </a:solidFill>
                <a:latin typeface="Century Gothic"/>
                <a:cs typeface="Century Gothic"/>
              </a:rPr>
              <a:t>to use </a:t>
            </a:r>
            <a:r>
              <a:rPr sz="1100" b="1" spc="-5" dirty="0">
                <a:solidFill>
                  <a:prstClr val="black"/>
                </a:solidFill>
                <a:latin typeface="Century Gothic"/>
                <a:cs typeface="Century Gothic"/>
              </a:rPr>
              <a:t>if  </a:t>
            </a:r>
            <a:r>
              <a:rPr sz="1100" b="1" spc="-10" dirty="0">
                <a:solidFill>
                  <a:prstClr val="black"/>
                </a:solidFill>
                <a:latin typeface="Century Gothic"/>
                <a:cs typeface="Century Gothic"/>
              </a:rPr>
              <a:t>diagnosed </a:t>
            </a:r>
            <a:r>
              <a:rPr sz="1100" b="1" dirty="0">
                <a:solidFill>
                  <a:prstClr val="black"/>
                </a:solidFill>
                <a:latin typeface="Century Gothic"/>
                <a:cs typeface="Century Gothic"/>
              </a:rPr>
              <a:t>with a </a:t>
            </a:r>
            <a:r>
              <a:rPr sz="1100" b="1" spc="-10" dirty="0">
                <a:solidFill>
                  <a:prstClr val="black"/>
                </a:solidFill>
                <a:latin typeface="Century Gothic"/>
                <a:cs typeface="Century Gothic"/>
              </a:rPr>
              <a:t>covered  </a:t>
            </a:r>
            <a:r>
              <a:rPr sz="1100" b="1" spc="-5" dirty="0">
                <a:solidFill>
                  <a:prstClr val="black"/>
                </a:solidFill>
                <a:latin typeface="Century Gothic"/>
                <a:cs typeface="Century Gothic"/>
              </a:rPr>
              <a:t>illness</a:t>
            </a:r>
            <a:endParaRPr sz="1100" dirty="0">
              <a:solidFill>
                <a:prstClr val="black"/>
              </a:solidFill>
              <a:latin typeface="Century Gothic"/>
              <a:cs typeface="Century Gothic"/>
            </a:endParaRPr>
          </a:p>
          <a:p>
            <a:pPr marL="201295" lvl="1" indent="-86360" algn="just">
              <a:spcBef>
                <a:spcPts val="215"/>
              </a:spcBef>
              <a:buSzPct val="90909"/>
              <a:buFont typeface="Century Gothic"/>
              <a:buChar char="•"/>
              <a:tabLst>
                <a:tab pos="201930" algn="l"/>
              </a:tabLst>
            </a:pPr>
            <a:r>
              <a:rPr sz="1100" b="1" spc="-5" dirty="0">
                <a:solidFill>
                  <a:prstClr val="black"/>
                </a:solidFill>
                <a:latin typeface="Century Gothic"/>
                <a:cs typeface="Century Gothic"/>
              </a:rPr>
              <a:t>Cancer</a:t>
            </a:r>
            <a:r>
              <a:rPr sz="1100" b="1" spc="5" dirty="0">
                <a:solidFill>
                  <a:prstClr val="black"/>
                </a:solidFill>
                <a:latin typeface="Century Gothic"/>
                <a:cs typeface="Century Gothic"/>
              </a:rPr>
              <a:t> </a:t>
            </a:r>
            <a:r>
              <a:rPr sz="1100" b="1" spc="-5" dirty="0">
                <a:solidFill>
                  <a:prstClr val="black"/>
                </a:solidFill>
                <a:latin typeface="Century Gothic"/>
                <a:cs typeface="Century Gothic"/>
              </a:rPr>
              <a:t>(internal)</a:t>
            </a:r>
            <a:endParaRPr sz="1100" dirty="0">
              <a:solidFill>
                <a:prstClr val="black"/>
              </a:solidFill>
              <a:latin typeface="Century Gothic"/>
              <a:cs typeface="Century Gothic"/>
            </a:endParaRPr>
          </a:p>
          <a:p>
            <a:pPr marL="173990" marR="259079" lvl="1" indent="-58419" algn="just">
              <a:spcBef>
                <a:spcPts val="219"/>
              </a:spcBef>
              <a:buSzPct val="90909"/>
              <a:buFont typeface="Century Gothic"/>
              <a:buChar char="•"/>
              <a:tabLst>
                <a:tab pos="201930" algn="l"/>
              </a:tabLst>
            </a:pPr>
            <a:r>
              <a:rPr sz="1100" b="1" spc="-5" dirty="0">
                <a:solidFill>
                  <a:prstClr val="black"/>
                </a:solidFill>
                <a:latin typeface="Century Gothic"/>
                <a:cs typeface="Century Gothic"/>
              </a:rPr>
              <a:t>Non-invasive</a:t>
            </a:r>
            <a:r>
              <a:rPr sz="1100" b="1" spc="-75" dirty="0">
                <a:solidFill>
                  <a:prstClr val="black"/>
                </a:solidFill>
                <a:latin typeface="Century Gothic"/>
                <a:cs typeface="Century Gothic"/>
              </a:rPr>
              <a:t> </a:t>
            </a:r>
            <a:r>
              <a:rPr sz="1100" b="1" spc="-5" dirty="0">
                <a:solidFill>
                  <a:prstClr val="black"/>
                </a:solidFill>
                <a:latin typeface="Century Gothic"/>
                <a:cs typeface="Century Gothic"/>
              </a:rPr>
              <a:t>carcinoma  in-situ</a:t>
            </a:r>
            <a:endParaRPr sz="1100" dirty="0">
              <a:solidFill>
                <a:prstClr val="black"/>
              </a:solidFill>
              <a:latin typeface="Century Gothic"/>
              <a:cs typeface="Century Gothic"/>
            </a:endParaRPr>
          </a:p>
          <a:p>
            <a:pPr marL="201295" lvl="1" indent="-86360" algn="just">
              <a:spcBef>
                <a:spcPts val="215"/>
              </a:spcBef>
              <a:buSzPct val="90909"/>
              <a:buFont typeface="Century Gothic"/>
              <a:buChar char="•"/>
              <a:tabLst>
                <a:tab pos="201930" algn="l"/>
              </a:tabLst>
            </a:pPr>
            <a:r>
              <a:rPr sz="1100" b="1" spc="-5" dirty="0">
                <a:solidFill>
                  <a:prstClr val="black"/>
                </a:solidFill>
                <a:latin typeface="Century Gothic"/>
                <a:cs typeface="Century Gothic"/>
              </a:rPr>
              <a:t>Heart</a:t>
            </a:r>
            <a:r>
              <a:rPr sz="1100" b="1" dirty="0">
                <a:solidFill>
                  <a:prstClr val="black"/>
                </a:solidFill>
                <a:latin typeface="Century Gothic"/>
                <a:cs typeface="Century Gothic"/>
              </a:rPr>
              <a:t> </a:t>
            </a:r>
            <a:r>
              <a:rPr sz="1100" b="1" spc="-5" dirty="0">
                <a:solidFill>
                  <a:prstClr val="black"/>
                </a:solidFill>
                <a:latin typeface="Century Gothic"/>
                <a:cs typeface="Century Gothic"/>
              </a:rPr>
              <a:t>attack</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dirty="0">
                <a:solidFill>
                  <a:prstClr val="black"/>
                </a:solidFill>
                <a:latin typeface="Century Gothic"/>
                <a:cs typeface="Century Gothic"/>
              </a:rPr>
              <a:t>Stroke</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Coronary </a:t>
            </a:r>
            <a:r>
              <a:rPr sz="1100" b="1" dirty="0">
                <a:solidFill>
                  <a:prstClr val="black"/>
                </a:solidFill>
                <a:latin typeface="Century Gothic"/>
                <a:cs typeface="Century Gothic"/>
              </a:rPr>
              <a:t>artery</a:t>
            </a:r>
            <a:r>
              <a:rPr sz="1100" b="1" spc="-35" dirty="0">
                <a:solidFill>
                  <a:prstClr val="black"/>
                </a:solidFill>
                <a:latin typeface="Century Gothic"/>
                <a:cs typeface="Century Gothic"/>
              </a:rPr>
              <a:t> </a:t>
            </a:r>
            <a:r>
              <a:rPr sz="1100" b="1" spc="-5" dirty="0">
                <a:solidFill>
                  <a:prstClr val="black"/>
                </a:solidFill>
                <a:latin typeface="Century Gothic"/>
                <a:cs typeface="Century Gothic"/>
              </a:rPr>
              <a:t>bypass</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Angioplasty</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spc="-5" dirty="0">
                <a:solidFill>
                  <a:prstClr val="black"/>
                </a:solidFill>
                <a:latin typeface="Century Gothic"/>
                <a:cs typeface="Century Gothic"/>
              </a:rPr>
              <a:t>Pacemaker</a:t>
            </a:r>
            <a:r>
              <a:rPr sz="1100" b="1" dirty="0">
                <a:solidFill>
                  <a:prstClr val="black"/>
                </a:solidFill>
                <a:latin typeface="Century Gothic"/>
                <a:cs typeface="Century Gothic"/>
              </a:rPr>
              <a:t> </a:t>
            </a:r>
            <a:r>
              <a:rPr sz="1100" b="1" spc="-5" dirty="0">
                <a:solidFill>
                  <a:prstClr val="black"/>
                </a:solidFill>
                <a:latin typeface="Century Gothic"/>
                <a:cs typeface="Century Gothic"/>
              </a:rPr>
              <a:t>implant</a:t>
            </a:r>
            <a:endParaRPr sz="1100" dirty="0">
              <a:solidFill>
                <a:prstClr val="black"/>
              </a:solidFill>
              <a:latin typeface="Century Gothic"/>
              <a:cs typeface="Century Gothic"/>
            </a:endParaRPr>
          </a:p>
          <a:p>
            <a:pPr marL="201295" lvl="1" indent="-86360">
              <a:spcBef>
                <a:spcPts val="215"/>
              </a:spcBef>
              <a:buSzPct val="90909"/>
              <a:buFont typeface="Century Gothic"/>
              <a:buChar char="•"/>
              <a:tabLst>
                <a:tab pos="201930" algn="l"/>
              </a:tabLst>
            </a:pPr>
            <a:r>
              <a:rPr sz="1100" b="1" dirty="0">
                <a:solidFill>
                  <a:prstClr val="black"/>
                </a:solidFill>
                <a:latin typeface="Century Gothic"/>
                <a:cs typeface="Century Gothic"/>
              </a:rPr>
              <a:t>End </a:t>
            </a:r>
            <a:r>
              <a:rPr sz="1100" b="1" spc="-5" dirty="0">
                <a:solidFill>
                  <a:prstClr val="black"/>
                </a:solidFill>
                <a:latin typeface="Century Gothic"/>
                <a:cs typeface="Century Gothic"/>
              </a:rPr>
              <a:t>Stage Renal</a:t>
            </a:r>
            <a:r>
              <a:rPr sz="1100" b="1" spc="-40" dirty="0">
                <a:solidFill>
                  <a:prstClr val="black"/>
                </a:solidFill>
                <a:latin typeface="Century Gothic"/>
                <a:cs typeface="Century Gothic"/>
              </a:rPr>
              <a:t> </a:t>
            </a:r>
            <a:r>
              <a:rPr sz="1100" b="1" spc="-5" dirty="0">
                <a:solidFill>
                  <a:prstClr val="black"/>
                </a:solidFill>
                <a:latin typeface="Century Gothic"/>
                <a:cs typeface="Century Gothic"/>
              </a:rPr>
              <a:t>Failure</a:t>
            </a:r>
            <a:endParaRPr sz="1100" dirty="0">
              <a:solidFill>
                <a:prstClr val="black"/>
              </a:solidFill>
              <a:latin typeface="Century Gothic"/>
              <a:cs typeface="Century Gothic"/>
            </a:endParaRPr>
          </a:p>
          <a:p>
            <a:pPr marL="201295" lvl="1" indent="-86360">
              <a:spcBef>
                <a:spcPts val="219"/>
              </a:spcBef>
              <a:buSzPct val="90909"/>
              <a:buFont typeface="Century Gothic"/>
              <a:buChar char="•"/>
              <a:tabLst>
                <a:tab pos="201930" algn="l"/>
              </a:tabLst>
            </a:pPr>
            <a:r>
              <a:rPr sz="1100" b="1" dirty="0">
                <a:solidFill>
                  <a:prstClr val="black"/>
                </a:solidFill>
                <a:latin typeface="Century Gothic"/>
                <a:cs typeface="Century Gothic"/>
              </a:rPr>
              <a:t>Organ</a:t>
            </a:r>
            <a:r>
              <a:rPr sz="1100" b="1" spc="-20" dirty="0">
                <a:solidFill>
                  <a:prstClr val="black"/>
                </a:solidFill>
                <a:latin typeface="Century Gothic"/>
                <a:cs typeface="Century Gothic"/>
              </a:rPr>
              <a:t> </a:t>
            </a:r>
            <a:r>
              <a:rPr sz="1100" b="1" spc="-5" dirty="0">
                <a:solidFill>
                  <a:prstClr val="black"/>
                </a:solidFill>
                <a:latin typeface="Century Gothic"/>
                <a:cs typeface="Century Gothic"/>
              </a:rPr>
              <a:t>transplant</a:t>
            </a:r>
            <a:endParaRPr sz="1100" dirty="0">
              <a:solidFill>
                <a:prstClr val="black"/>
              </a:solidFill>
              <a:latin typeface="Century Gothic"/>
              <a:cs typeface="Century Gothic"/>
            </a:endParaRPr>
          </a:p>
          <a:p>
            <a:pPr marL="115570" marR="78105" indent="-58419">
              <a:spcBef>
                <a:spcPts val="215"/>
              </a:spcBef>
              <a:buSzPct val="90909"/>
              <a:buFontTx/>
              <a:buChar char="•"/>
              <a:tabLst>
                <a:tab pos="144145" algn="l"/>
              </a:tabLst>
            </a:pPr>
            <a:r>
              <a:rPr sz="1100" spc="-5" dirty="0">
                <a:solidFill>
                  <a:prstClr val="black"/>
                </a:solidFill>
                <a:latin typeface="Century Gothic"/>
                <a:cs typeface="Century Gothic"/>
              </a:rPr>
              <a:t>Provides additional income*  </a:t>
            </a:r>
            <a:r>
              <a:rPr sz="1100" dirty="0">
                <a:solidFill>
                  <a:prstClr val="black"/>
                </a:solidFill>
                <a:latin typeface="Century Gothic"/>
                <a:cs typeface="Century Gothic"/>
              </a:rPr>
              <a:t>to </a:t>
            </a:r>
            <a:r>
              <a:rPr sz="1100" spc="-5" dirty="0">
                <a:solidFill>
                  <a:prstClr val="black"/>
                </a:solidFill>
                <a:latin typeface="Century Gothic"/>
                <a:cs typeface="Century Gothic"/>
              </a:rPr>
              <a:t>help </a:t>
            </a:r>
            <a:r>
              <a:rPr sz="1100" spc="-10" dirty="0">
                <a:solidFill>
                  <a:prstClr val="black"/>
                </a:solidFill>
                <a:latin typeface="Century Gothic"/>
                <a:cs typeface="Century Gothic"/>
              </a:rPr>
              <a:t>pay </a:t>
            </a:r>
            <a:r>
              <a:rPr sz="1100" spc="-5" dirty="0">
                <a:solidFill>
                  <a:prstClr val="black"/>
                </a:solidFill>
                <a:latin typeface="Century Gothic"/>
                <a:cs typeface="Century Gothic"/>
              </a:rPr>
              <a:t>for </a:t>
            </a:r>
            <a:r>
              <a:rPr sz="1100" dirty="0">
                <a:solidFill>
                  <a:prstClr val="black"/>
                </a:solidFill>
                <a:latin typeface="Century Gothic"/>
                <a:cs typeface="Century Gothic"/>
              </a:rPr>
              <a:t>mortgage,  </a:t>
            </a:r>
            <a:r>
              <a:rPr sz="1100" spc="-5" dirty="0">
                <a:solidFill>
                  <a:prstClr val="black"/>
                </a:solidFill>
                <a:latin typeface="Century Gothic"/>
                <a:cs typeface="Century Gothic"/>
              </a:rPr>
              <a:t>travel expenses,</a:t>
            </a:r>
            <a:r>
              <a:rPr sz="1100" spc="-35" dirty="0">
                <a:solidFill>
                  <a:prstClr val="black"/>
                </a:solidFill>
                <a:latin typeface="Century Gothic"/>
                <a:cs typeface="Century Gothic"/>
              </a:rPr>
              <a:t> </a:t>
            </a:r>
            <a:r>
              <a:rPr sz="1100" dirty="0">
                <a:solidFill>
                  <a:prstClr val="black"/>
                </a:solidFill>
                <a:latin typeface="Century Gothic"/>
                <a:cs typeface="Century Gothic"/>
              </a:rPr>
              <a:t>etc.</a:t>
            </a:r>
          </a:p>
          <a:p>
            <a:pPr marL="143510" indent="-86360">
              <a:spcBef>
                <a:spcPts val="215"/>
              </a:spcBef>
              <a:buSzPct val="90909"/>
              <a:buFontTx/>
              <a:buChar char="•"/>
              <a:tabLst>
                <a:tab pos="144145" algn="l"/>
              </a:tabLst>
            </a:pPr>
            <a:r>
              <a:rPr sz="1100" dirty="0">
                <a:solidFill>
                  <a:prstClr val="black"/>
                </a:solidFill>
                <a:latin typeface="Century Gothic"/>
                <a:cs typeface="Century Gothic"/>
              </a:rPr>
              <a:t>No network</a:t>
            </a:r>
            <a:r>
              <a:rPr sz="1100" spc="-35" dirty="0">
                <a:solidFill>
                  <a:prstClr val="black"/>
                </a:solidFill>
                <a:latin typeface="Century Gothic"/>
                <a:cs typeface="Century Gothic"/>
              </a:rPr>
              <a:t> </a:t>
            </a:r>
            <a:r>
              <a:rPr sz="1100" dirty="0">
                <a:solidFill>
                  <a:prstClr val="black"/>
                </a:solidFill>
                <a:latin typeface="Century Gothic"/>
                <a:cs typeface="Century Gothic"/>
              </a:rPr>
              <a:t>restrictions</a:t>
            </a:r>
          </a:p>
        </p:txBody>
      </p:sp>
      <p:sp>
        <p:nvSpPr>
          <p:cNvPr id="11" name="object 11"/>
          <p:cNvSpPr txBox="1"/>
          <p:nvPr/>
        </p:nvSpPr>
        <p:spPr>
          <a:xfrm>
            <a:off x="9899904" y="957072"/>
            <a:ext cx="2139950" cy="317500"/>
          </a:xfrm>
          <a:prstGeom prst="rect">
            <a:avLst/>
          </a:prstGeom>
          <a:solidFill>
            <a:srgbClr val="A9D18E"/>
          </a:solidFill>
        </p:spPr>
        <p:txBody>
          <a:bodyPr vert="horz" wrap="square" lIns="0" tIns="64135" rIns="0" bIns="0" rtlCol="0">
            <a:spAutoFit/>
          </a:bodyPr>
          <a:lstStyle/>
          <a:p>
            <a:pPr marL="255904">
              <a:spcBef>
                <a:spcPts val="505"/>
              </a:spcBef>
            </a:pPr>
            <a:r>
              <a:rPr sz="1100" spc="-5" dirty="0">
                <a:solidFill>
                  <a:srgbClr val="FFFFFF"/>
                </a:solidFill>
                <a:latin typeface="Century Gothic"/>
                <a:cs typeface="Century Gothic"/>
              </a:rPr>
              <a:t>Specified Disease</a:t>
            </a:r>
            <a:r>
              <a:rPr sz="1100" dirty="0">
                <a:solidFill>
                  <a:srgbClr val="FFFFFF"/>
                </a:solidFill>
                <a:latin typeface="Century Gothic"/>
                <a:cs typeface="Century Gothic"/>
              </a:rPr>
              <a:t> </a:t>
            </a:r>
            <a:r>
              <a:rPr sz="1100" spc="-5" dirty="0">
                <a:solidFill>
                  <a:srgbClr val="FFFFFF"/>
                </a:solidFill>
                <a:latin typeface="Century Gothic"/>
                <a:cs typeface="Century Gothic"/>
              </a:rPr>
              <a:t>Policy</a:t>
            </a:r>
            <a:endParaRPr sz="1100">
              <a:solidFill>
                <a:prstClr val="black"/>
              </a:solidFill>
              <a:latin typeface="Century Gothic"/>
              <a:cs typeface="Century Gothic"/>
            </a:endParaRPr>
          </a:p>
        </p:txBody>
      </p:sp>
      <p:sp>
        <p:nvSpPr>
          <p:cNvPr id="12" name="object 12"/>
          <p:cNvSpPr txBox="1"/>
          <p:nvPr/>
        </p:nvSpPr>
        <p:spPr>
          <a:xfrm>
            <a:off x="9899904" y="1274063"/>
            <a:ext cx="2139950" cy="5038725"/>
          </a:xfrm>
          <a:prstGeom prst="rect">
            <a:avLst/>
          </a:prstGeom>
          <a:solidFill>
            <a:srgbClr val="E1EFD9">
              <a:alpha val="90194"/>
            </a:srgbClr>
          </a:solidFill>
        </p:spPr>
        <p:txBody>
          <a:bodyPr vert="horz" wrap="square" lIns="0" tIns="48260" rIns="0" bIns="0" rtlCol="0">
            <a:spAutoFit/>
          </a:bodyPr>
          <a:lstStyle/>
          <a:p>
            <a:pPr marL="117475" marR="92710" indent="-58419">
              <a:spcBef>
                <a:spcPts val="380"/>
              </a:spcBef>
              <a:buSzPct val="90909"/>
              <a:buFont typeface="Century Gothic"/>
              <a:buChar char="•"/>
              <a:tabLst>
                <a:tab pos="146050" algn="l"/>
              </a:tabLst>
            </a:pPr>
            <a:r>
              <a:rPr sz="1100" b="1" spc="-5" dirty="0">
                <a:solidFill>
                  <a:prstClr val="black"/>
                </a:solidFill>
                <a:latin typeface="Century Gothic"/>
                <a:cs typeface="Century Gothic"/>
              </a:rPr>
              <a:t>Actual charges </a:t>
            </a:r>
            <a:r>
              <a:rPr sz="1100" b="1" spc="-10" dirty="0">
                <a:solidFill>
                  <a:prstClr val="black"/>
                </a:solidFill>
                <a:latin typeface="Century Gothic"/>
                <a:cs typeface="Century Gothic"/>
              </a:rPr>
              <a:t>(as </a:t>
            </a:r>
            <a:r>
              <a:rPr sz="1100" b="1" spc="-5" dirty="0">
                <a:solidFill>
                  <a:prstClr val="black"/>
                </a:solidFill>
                <a:latin typeface="Century Gothic"/>
                <a:cs typeface="Century Gothic"/>
              </a:rPr>
              <a:t>defined)  for covered </a:t>
            </a:r>
            <a:r>
              <a:rPr sz="1100" b="1" spc="-10" dirty="0">
                <a:solidFill>
                  <a:prstClr val="black"/>
                </a:solidFill>
                <a:latin typeface="Century Gothic"/>
                <a:cs typeface="Century Gothic"/>
              </a:rPr>
              <a:t>expenses  </a:t>
            </a:r>
            <a:r>
              <a:rPr sz="1100" b="1" dirty="0">
                <a:solidFill>
                  <a:prstClr val="black"/>
                </a:solidFill>
                <a:latin typeface="Century Gothic"/>
                <a:cs typeface="Century Gothic"/>
              </a:rPr>
              <a:t>incurred </a:t>
            </a:r>
            <a:r>
              <a:rPr sz="1100" b="1" spc="-5" dirty="0">
                <a:solidFill>
                  <a:prstClr val="black"/>
                </a:solidFill>
                <a:latin typeface="Century Gothic"/>
                <a:cs typeface="Century Gothic"/>
              </a:rPr>
              <a:t>for </a:t>
            </a:r>
            <a:r>
              <a:rPr sz="1100" b="1" dirty="0">
                <a:solidFill>
                  <a:prstClr val="black"/>
                </a:solidFill>
                <a:latin typeface="Century Gothic"/>
                <a:cs typeface="Century Gothic"/>
              </a:rPr>
              <a:t>a </a:t>
            </a:r>
            <a:r>
              <a:rPr sz="1100" b="1" spc="-5" dirty="0">
                <a:solidFill>
                  <a:prstClr val="black"/>
                </a:solidFill>
                <a:latin typeface="Century Gothic"/>
                <a:cs typeface="Century Gothic"/>
              </a:rPr>
              <a:t>costly  covered diagnosis </a:t>
            </a:r>
            <a:r>
              <a:rPr sz="1100" b="1" spc="-15" dirty="0">
                <a:solidFill>
                  <a:prstClr val="black"/>
                </a:solidFill>
                <a:latin typeface="Century Gothic"/>
                <a:cs typeface="Century Gothic"/>
              </a:rPr>
              <a:t>or  </a:t>
            </a:r>
            <a:r>
              <a:rPr sz="1100" b="1" spc="-5" dirty="0">
                <a:solidFill>
                  <a:prstClr val="black"/>
                </a:solidFill>
                <a:latin typeface="Century Gothic"/>
                <a:cs typeface="Century Gothic"/>
              </a:rPr>
              <a:t>procedure</a:t>
            </a:r>
            <a:endParaRPr sz="1100" dirty="0">
              <a:solidFill>
                <a:prstClr val="black"/>
              </a:solidFill>
              <a:latin typeface="Century Gothic"/>
              <a:cs typeface="Century Gothic"/>
            </a:endParaRPr>
          </a:p>
          <a:p>
            <a:pPr marL="203200" lvl="1" indent="-86360">
              <a:spcBef>
                <a:spcPts val="219"/>
              </a:spcBef>
              <a:buSzPct val="90909"/>
              <a:buFont typeface="Century Gothic"/>
              <a:buChar char="•"/>
              <a:tabLst>
                <a:tab pos="203835" algn="l"/>
              </a:tabLst>
            </a:pPr>
            <a:r>
              <a:rPr sz="1100" b="1" dirty="0">
                <a:solidFill>
                  <a:prstClr val="black"/>
                </a:solidFill>
                <a:latin typeface="Century Gothic"/>
                <a:cs typeface="Century Gothic"/>
              </a:rPr>
              <a:t>Stroke</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Heart</a:t>
            </a:r>
            <a:r>
              <a:rPr sz="1100" b="1" dirty="0">
                <a:solidFill>
                  <a:prstClr val="black"/>
                </a:solidFill>
                <a:latin typeface="Century Gothic"/>
                <a:cs typeface="Century Gothic"/>
              </a:rPr>
              <a:t> </a:t>
            </a:r>
            <a:r>
              <a:rPr sz="1100" b="1" spc="-5" dirty="0">
                <a:solidFill>
                  <a:prstClr val="black"/>
                </a:solidFill>
                <a:latin typeface="Century Gothic"/>
                <a:cs typeface="Century Gothic"/>
              </a:rPr>
              <a:t>attack</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Cancer</a:t>
            </a:r>
            <a:r>
              <a:rPr sz="1100" b="1" spc="5" dirty="0">
                <a:solidFill>
                  <a:prstClr val="black"/>
                </a:solidFill>
                <a:latin typeface="Century Gothic"/>
                <a:cs typeface="Century Gothic"/>
              </a:rPr>
              <a:t> </a:t>
            </a:r>
            <a:r>
              <a:rPr sz="1100" b="1" spc="-5" dirty="0">
                <a:solidFill>
                  <a:prstClr val="black"/>
                </a:solidFill>
                <a:latin typeface="Century Gothic"/>
                <a:cs typeface="Century Gothic"/>
              </a:rPr>
              <a:t>(internal)</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Angioplasty</a:t>
            </a:r>
            <a:endParaRPr sz="1100" dirty="0">
              <a:solidFill>
                <a:prstClr val="black"/>
              </a:solidFill>
              <a:latin typeface="Century Gothic"/>
              <a:cs typeface="Century Gothic"/>
            </a:endParaRPr>
          </a:p>
          <a:p>
            <a:pPr marL="175260" marR="342900" lvl="1" indent="-58419">
              <a:spcBef>
                <a:spcPts val="215"/>
              </a:spcBef>
              <a:buSzPct val="90909"/>
              <a:buFont typeface="Century Gothic"/>
              <a:buChar char="•"/>
              <a:tabLst>
                <a:tab pos="203835" algn="l"/>
              </a:tabLst>
            </a:pPr>
            <a:r>
              <a:rPr sz="1100" b="1" spc="-5" dirty="0">
                <a:solidFill>
                  <a:prstClr val="black"/>
                </a:solidFill>
                <a:latin typeface="Century Gothic"/>
                <a:cs typeface="Century Gothic"/>
              </a:rPr>
              <a:t>Coronary </a:t>
            </a:r>
            <a:r>
              <a:rPr sz="1100" b="1" dirty="0">
                <a:solidFill>
                  <a:prstClr val="black"/>
                </a:solidFill>
                <a:latin typeface="Century Gothic"/>
                <a:cs typeface="Century Gothic"/>
              </a:rPr>
              <a:t>artery</a:t>
            </a:r>
            <a:r>
              <a:rPr sz="1100" b="1" spc="-80" dirty="0">
                <a:solidFill>
                  <a:prstClr val="black"/>
                </a:solidFill>
                <a:latin typeface="Century Gothic"/>
                <a:cs typeface="Century Gothic"/>
              </a:rPr>
              <a:t> </a:t>
            </a:r>
            <a:r>
              <a:rPr sz="1100" b="1" spc="-5" dirty="0">
                <a:solidFill>
                  <a:prstClr val="black"/>
                </a:solidFill>
                <a:latin typeface="Century Gothic"/>
                <a:cs typeface="Century Gothic"/>
              </a:rPr>
              <a:t>bypass  surgery</a:t>
            </a:r>
            <a:endParaRPr sz="1100" dirty="0">
              <a:solidFill>
                <a:prstClr val="black"/>
              </a:solidFill>
              <a:latin typeface="Century Gothic"/>
              <a:cs typeface="Century Gothic"/>
            </a:endParaRPr>
          </a:p>
          <a:p>
            <a:pPr marL="175260" marR="422275" lvl="1" indent="-58419">
              <a:spcBef>
                <a:spcPts val="215"/>
              </a:spcBef>
              <a:buSzPct val="90909"/>
              <a:buFont typeface="Century Gothic"/>
              <a:buChar char="•"/>
              <a:tabLst>
                <a:tab pos="203835" algn="l"/>
              </a:tabLst>
            </a:pPr>
            <a:r>
              <a:rPr sz="1100" b="1" spc="-5" dirty="0">
                <a:solidFill>
                  <a:prstClr val="black"/>
                </a:solidFill>
                <a:latin typeface="Century Gothic"/>
                <a:cs typeface="Century Gothic"/>
              </a:rPr>
              <a:t>Pacemaker implant </a:t>
            </a:r>
            <a:r>
              <a:rPr sz="1100" b="1" spc="-15" dirty="0">
                <a:solidFill>
                  <a:prstClr val="black"/>
                </a:solidFill>
                <a:latin typeface="Century Gothic"/>
                <a:cs typeface="Century Gothic"/>
              </a:rPr>
              <a:t>or  </a:t>
            </a:r>
            <a:r>
              <a:rPr sz="1100" b="1" spc="-5" dirty="0">
                <a:solidFill>
                  <a:prstClr val="black"/>
                </a:solidFill>
                <a:latin typeface="Century Gothic"/>
                <a:cs typeface="Century Gothic"/>
              </a:rPr>
              <a:t>insertion </a:t>
            </a:r>
            <a:r>
              <a:rPr sz="1100" b="1" spc="-10" dirty="0">
                <a:solidFill>
                  <a:prstClr val="black"/>
                </a:solidFill>
                <a:latin typeface="Century Gothic"/>
                <a:cs typeface="Century Gothic"/>
              </a:rPr>
              <a:t>of</a:t>
            </a:r>
            <a:r>
              <a:rPr sz="1100" b="1" spc="-45" dirty="0">
                <a:solidFill>
                  <a:prstClr val="black"/>
                </a:solidFill>
                <a:latin typeface="Century Gothic"/>
                <a:cs typeface="Century Gothic"/>
              </a:rPr>
              <a:t> </a:t>
            </a:r>
            <a:r>
              <a:rPr sz="1100" b="1" spc="-5" dirty="0">
                <a:solidFill>
                  <a:prstClr val="black"/>
                </a:solidFill>
                <a:latin typeface="Century Gothic"/>
                <a:cs typeface="Century Gothic"/>
              </a:rPr>
              <a:t>defibrillator</a:t>
            </a:r>
            <a:endParaRPr sz="1100" dirty="0">
              <a:solidFill>
                <a:prstClr val="black"/>
              </a:solidFill>
              <a:latin typeface="Century Gothic"/>
              <a:cs typeface="Century Gothic"/>
            </a:endParaRPr>
          </a:p>
          <a:p>
            <a:pPr marL="203200" lvl="1" indent="-86360">
              <a:spcBef>
                <a:spcPts val="219"/>
              </a:spcBef>
              <a:buSzPct val="90909"/>
              <a:buFont typeface="Century Gothic"/>
              <a:buChar char="•"/>
              <a:tabLst>
                <a:tab pos="203835" algn="l"/>
              </a:tabLst>
            </a:pPr>
            <a:r>
              <a:rPr sz="1100" b="1" spc="-5" dirty="0">
                <a:solidFill>
                  <a:prstClr val="black"/>
                </a:solidFill>
                <a:latin typeface="Century Gothic"/>
                <a:cs typeface="Century Gothic"/>
              </a:rPr>
              <a:t>Heart </a:t>
            </a:r>
            <a:r>
              <a:rPr sz="1100" b="1" dirty="0">
                <a:solidFill>
                  <a:prstClr val="black"/>
                </a:solidFill>
                <a:latin typeface="Century Gothic"/>
                <a:cs typeface="Century Gothic"/>
              </a:rPr>
              <a:t>valve</a:t>
            </a:r>
            <a:r>
              <a:rPr sz="1100" b="1" spc="-10" dirty="0">
                <a:solidFill>
                  <a:prstClr val="black"/>
                </a:solidFill>
                <a:latin typeface="Century Gothic"/>
                <a:cs typeface="Century Gothic"/>
              </a:rPr>
              <a:t> </a:t>
            </a:r>
            <a:r>
              <a:rPr sz="1100" b="1" spc="-5" dirty="0">
                <a:solidFill>
                  <a:prstClr val="black"/>
                </a:solidFill>
                <a:latin typeface="Century Gothic"/>
                <a:cs typeface="Century Gothic"/>
              </a:rPr>
              <a:t>surgery</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Amputation</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5" dirty="0">
                <a:solidFill>
                  <a:prstClr val="black"/>
                </a:solidFill>
                <a:latin typeface="Century Gothic"/>
                <a:cs typeface="Century Gothic"/>
              </a:rPr>
              <a:t>Joint</a:t>
            </a:r>
            <a:r>
              <a:rPr sz="1100" b="1" spc="-20" dirty="0">
                <a:solidFill>
                  <a:prstClr val="black"/>
                </a:solidFill>
                <a:latin typeface="Century Gothic"/>
                <a:cs typeface="Century Gothic"/>
              </a:rPr>
              <a:t> </a:t>
            </a:r>
            <a:r>
              <a:rPr sz="1100" b="1" spc="-10" dirty="0">
                <a:solidFill>
                  <a:prstClr val="black"/>
                </a:solidFill>
                <a:latin typeface="Century Gothic"/>
                <a:cs typeface="Century Gothic"/>
              </a:rPr>
              <a:t>replacement</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dirty="0">
                <a:solidFill>
                  <a:prstClr val="black"/>
                </a:solidFill>
                <a:latin typeface="Century Gothic"/>
                <a:cs typeface="Century Gothic"/>
              </a:rPr>
              <a:t>End </a:t>
            </a:r>
            <a:r>
              <a:rPr sz="1100" b="1" spc="-5" dirty="0">
                <a:solidFill>
                  <a:prstClr val="black"/>
                </a:solidFill>
                <a:latin typeface="Century Gothic"/>
                <a:cs typeface="Century Gothic"/>
              </a:rPr>
              <a:t>Stage Renal</a:t>
            </a:r>
            <a:r>
              <a:rPr sz="1100" b="1" spc="-40" dirty="0">
                <a:solidFill>
                  <a:prstClr val="black"/>
                </a:solidFill>
                <a:latin typeface="Century Gothic"/>
                <a:cs typeface="Century Gothic"/>
              </a:rPr>
              <a:t> </a:t>
            </a:r>
            <a:r>
              <a:rPr sz="1100" b="1" spc="-5" dirty="0">
                <a:solidFill>
                  <a:prstClr val="black"/>
                </a:solidFill>
                <a:latin typeface="Century Gothic"/>
                <a:cs typeface="Century Gothic"/>
              </a:rPr>
              <a:t>Failure</a:t>
            </a:r>
            <a:endParaRPr sz="1100" dirty="0">
              <a:solidFill>
                <a:prstClr val="black"/>
              </a:solidFill>
              <a:latin typeface="Century Gothic"/>
              <a:cs typeface="Century Gothic"/>
            </a:endParaRPr>
          </a:p>
          <a:p>
            <a:pPr marL="203200" lvl="1" indent="-86360">
              <a:spcBef>
                <a:spcPts val="215"/>
              </a:spcBef>
              <a:buSzPct val="90909"/>
              <a:buFont typeface="Century Gothic"/>
              <a:buChar char="•"/>
              <a:tabLst>
                <a:tab pos="203835" algn="l"/>
              </a:tabLst>
            </a:pPr>
            <a:r>
              <a:rPr sz="1100" b="1" spc="-10" dirty="0">
                <a:solidFill>
                  <a:prstClr val="black"/>
                </a:solidFill>
                <a:latin typeface="Century Gothic"/>
                <a:cs typeface="Century Gothic"/>
              </a:rPr>
              <a:t>ALS</a:t>
            </a:r>
            <a:endParaRPr sz="1100" dirty="0">
              <a:solidFill>
                <a:prstClr val="black"/>
              </a:solidFill>
              <a:latin typeface="Century Gothic"/>
              <a:cs typeface="Century Gothic"/>
            </a:endParaRPr>
          </a:p>
          <a:p>
            <a:pPr marL="175260" marR="102235" lvl="1" indent="-58419">
              <a:lnSpc>
                <a:spcPts val="1300"/>
              </a:lnSpc>
              <a:spcBef>
                <a:spcPts val="275"/>
              </a:spcBef>
              <a:buSzPct val="90909"/>
              <a:buFont typeface="Century Gothic"/>
              <a:buChar char="•"/>
              <a:tabLst>
                <a:tab pos="203835" algn="l"/>
              </a:tabLst>
            </a:pPr>
            <a:r>
              <a:rPr sz="1100" b="1" spc="-5" dirty="0">
                <a:solidFill>
                  <a:prstClr val="black"/>
                </a:solidFill>
                <a:latin typeface="Century Gothic"/>
                <a:cs typeface="Century Gothic"/>
              </a:rPr>
              <a:t>Major organ </a:t>
            </a:r>
            <a:r>
              <a:rPr sz="1100" b="1" dirty="0">
                <a:solidFill>
                  <a:prstClr val="black"/>
                </a:solidFill>
                <a:latin typeface="Century Gothic"/>
                <a:cs typeface="Century Gothic"/>
              </a:rPr>
              <a:t>failure /</a:t>
            </a:r>
            <a:r>
              <a:rPr sz="1100" b="1" spc="-70" dirty="0">
                <a:solidFill>
                  <a:prstClr val="black"/>
                </a:solidFill>
                <a:latin typeface="Century Gothic"/>
                <a:cs typeface="Century Gothic"/>
              </a:rPr>
              <a:t> </a:t>
            </a:r>
            <a:r>
              <a:rPr sz="1100" b="1" spc="-10" dirty="0">
                <a:solidFill>
                  <a:prstClr val="black"/>
                </a:solidFill>
                <a:latin typeface="Century Gothic"/>
                <a:cs typeface="Century Gothic"/>
              </a:rPr>
              <a:t>organ  </a:t>
            </a:r>
            <a:r>
              <a:rPr sz="1100" b="1" spc="-5" dirty="0">
                <a:solidFill>
                  <a:prstClr val="black"/>
                </a:solidFill>
                <a:latin typeface="Century Gothic"/>
                <a:cs typeface="Century Gothic"/>
              </a:rPr>
              <a:t>transplant</a:t>
            </a:r>
            <a:endParaRPr sz="1100" dirty="0">
              <a:solidFill>
                <a:prstClr val="black"/>
              </a:solidFill>
              <a:latin typeface="Century Gothic"/>
              <a:cs typeface="Century Gothic"/>
            </a:endParaRPr>
          </a:p>
          <a:p>
            <a:pPr marL="203200" lvl="1" indent="-86360">
              <a:spcBef>
                <a:spcPts val="175"/>
              </a:spcBef>
              <a:buSzPct val="90909"/>
              <a:buFont typeface="Century Gothic"/>
              <a:buChar char="•"/>
              <a:tabLst>
                <a:tab pos="203835" algn="l"/>
              </a:tabLst>
            </a:pPr>
            <a:r>
              <a:rPr sz="1100" b="1" dirty="0">
                <a:solidFill>
                  <a:prstClr val="black"/>
                </a:solidFill>
                <a:latin typeface="Century Gothic"/>
                <a:cs typeface="Century Gothic"/>
              </a:rPr>
              <a:t>Ruptured</a:t>
            </a:r>
            <a:r>
              <a:rPr sz="1100" b="1" spc="-35" dirty="0">
                <a:solidFill>
                  <a:prstClr val="black"/>
                </a:solidFill>
                <a:latin typeface="Century Gothic"/>
                <a:cs typeface="Century Gothic"/>
              </a:rPr>
              <a:t> </a:t>
            </a:r>
            <a:r>
              <a:rPr sz="1100" b="1" dirty="0">
                <a:solidFill>
                  <a:prstClr val="black"/>
                </a:solidFill>
                <a:latin typeface="Century Gothic"/>
                <a:cs typeface="Century Gothic"/>
              </a:rPr>
              <a:t>aneurysm</a:t>
            </a:r>
            <a:endParaRPr sz="1100" dirty="0">
              <a:solidFill>
                <a:prstClr val="black"/>
              </a:solidFill>
              <a:latin typeface="Century Gothic"/>
              <a:cs typeface="Century Gothic"/>
            </a:endParaRPr>
          </a:p>
          <a:p>
            <a:pPr marL="117475" marR="137160" indent="-58419">
              <a:spcBef>
                <a:spcPts val="215"/>
              </a:spcBef>
              <a:buSzPct val="90909"/>
              <a:buFontTx/>
              <a:buChar char="•"/>
              <a:tabLst>
                <a:tab pos="146050" algn="l"/>
              </a:tabLst>
            </a:pPr>
            <a:r>
              <a:rPr sz="1100" dirty="0">
                <a:solidFill>
                  <a:prstClr val="black"/>
                </a:solidFill>
                <a:latin typeface="Century Gothic"/>
                <a:cs typeface="Century Gothic"/>
              </a:rPr>
              <a:t>Protection on a</a:t>
            </a:r>
            <a:r>
              <a:rPr sz="1100" spc="-95" dirty="0">
                <a:solidFill>
                  <a:prstClr val="black"/>
                </a:solidFill>
                <a:latin typeface="Century Gothic"/>
                <a:cs typeface="Century Gothic"/>
              </a:rPr>
              <a:t> </a:t>
            </a:r>
            <a:r>
              <a:rPr sz="1100" spc="-5" dirty="0">
                <a:solidFill>
                  <a:prstClr val="black"/>
                </a:solidFill>
                <a:latin typeface="Century Gothic"/>
                <a:cs typeface="Century Gothic"/>
              </a:rPr>
              <a:t>permanent  basis (unlike</a:t>
            </a:r>
            <a:r>
              <a:rPr sz="1100" spc="15" dirty="0">
                <a:solidFill>
                  <a:prstClr val="black"/>
                </a:solidFill>
                <a:latin typeface="Century Gothic"/>
                <a:cs typeface="Century Gothic"/>
              </a:rPr>
              <a:t> </a:t>
            </a:r>
            <a:r>
              <a:rPr sz="1100" dirty="0">
                <a:solidFill>
                  <a:prstClr val="black"/>
                </a:solidFill>
                <a:latin typeface="Century Gothic"/>
                <a:cs typeface="Century Gothic"/>
              </a:rPr>
              <a:t>STM)</a:t>
            </a:r>
          </a:p>
          <a:p>
            <a:pPr marL="117475" marR="710565" indent="-58419">
              <a:spcBef>
                <a:spcPts val="240"/>
              </a:spcBef>
              <a:buSzPct val="90909"/>
              <a:buFont typeface="Century Gothic"/>
              <a:buChar char="•"/>
              <a:tabLst>
                <a:tab pos="146050" algn="l"/>
              </a:tabLst>
            </a:pPr>
            <a:r>
              <a:rPr sz="1100" b="1" spc="-5" dirty="0">
                <a:solidFill>
                  <a:prstClr val="black"/>
                </a:solidFill>
                <a:latin typeface="Century Gothic"/>
                <a:cs typeface="Century Gothic"/>
              </a:rPr>
              <a:t>Expanded</a:t>
            </a:r>
            <a:r>
              <a:rPr sz="1100" b="1" spc="-70" dirty="0">
                <a:solidFill>
                  <a:prstClr val="black"/>
                </a:solidFill>
                <a:latin typeface="Century Gothic"/>
                <a:cs typeface="Century Gothic"/>
              </a:rPr>
              <a:t> </a:t>
            </a:r>
            <a:r>
              <a:rPr sz="1100" b="1" dirty="0">
                <a:solidFill>
                  <a:prstClr val="black"/>
                </a:solidFill>
                <a:latin typeface="Century Gothic"/>
                <a:cs typeface="Century Gothic"/>
              </a:rPr>
              <a:t>network  </a:t>
            </a:r>
            <a:r>
              <a:rPr sz="1100" b="1" spc="-5" dirty="0">
                <a:solidFill>
                  <a:prstClr val="black"/>
                </a:solidFill>
                <a:latin typeface="Century Gothic"/>
                <a:cs typeface="Century Gothic"/>
              </a:rPr>
              <a:t>available</a:t>
            </a:r>
            <a:endParaRPr sz="1100" dirty="0">
              <a:solidFill>
                <a:prstClr val="black"/>
              </a:solidFill>
              <a:latin typeface="Century Gothic"/>
              <a:cs typeface="Century Gothic"/>
            </a:endParaRPr>
          </a:p>
          <a:p>
            <a:pPr marL="145415" indent="-86360">
              <a:spcBef>
                <a:spcPts val="190"/>
              </a:spcBef>
              <a:buSzPct val="90909"/>
              <a:buFontTx/>
              <a:buChar char="•"/>
              <a:tabLst>
                <a:tab pos="146050" algn="l"/>
              </a:tabLst>
            </a:pPr>
            <a:r>
              <a:rPr sz="1100" dirty="0">
                <a:solidFill>
                  <a:prstClr val="black"/>
                </a:solidFill>
                <a:latin typeface="Century Gothic"/>
                <a:cs typeface="Century Gothic"/>
              </a:rPr>
              <a:t>No network</a:t>
            </a:r>
            <a:r>
              <a:rPr sz="1100" spc="-35" dirty="0">
                <a:solidFill>
                  <a:prstClr val="black"/>
                </a:solidFill>
                <a:latin typeface="Century Gothic"/>
                <a:cs typeface="Century Gothic"/>
              </a:rPr>
              <a:t> </a:t>
            </a:r>
            <a:r>
              <a:rPr sz="1100" dirty="0">
                <a:solidFill>
                  <a:prstClr val="black"/>
                </a:solidFill>
                <a:latin typeface="Century Gothic"/>
                <a:cs typeface="Century Gothic"/>
              </a:rPr>
              <a:t>restrictions</a:t>
            </a:r>
          </a:p>
        </p:txBody>
      </p:sp>
      <p:sp>
        <p:nvSpPr>
          <p:cNvPr id="14" name="TextBox 13">
            <a:extLst>
              <a:ext uri="{FF2B5EF4-FFF2-40B4-BE49-F238E27FC236}">
                <a16:creationId xmlns:a16="http://schemas.microsoft.com/office/drawing/2014/main" id="{CACA8CCA-ABE6-C0CC-0863-7596AB5C493C}"/>
              </a:ext>
            </a:extLst>
          </p:cNvPr>
          <p:cNvSpPr txBox="1"/>
          <p:nvPr/>
        </p:nvSpPr>
        <p:spPr>
          <a:xfrm>
            <a:off x="0" y="188589"/>
            <a:ext cx="12192000" cy="646331"/>
          </a:xfrm>
          <a:prstGeom prst="rect">
            <a:avLst/>
          </a:prstGeom>
          <a:noFill/>
        </p:spPr>
        <p:txBody>
          <a:bodyPr wrap="square" rtlCol="0" anchor="t">
            <a:spAutoFit/>
          </a:bodyPr>
          <a:lstStyle/>
          <a:p>
            <a:pPr algn="ctr"/>
            <a:r>
              <a:rPr lang="en-US" sz="3600" b="1" kern="100" dirty="0">
                <a:solidFill>
                  <a:srgbClr val="0070C0"/>
                </a:solidFill>
                <a:latin typeface="Orpheus Pro" panose="02000000000000000000" pitchFamily="50" charset="0"/>
                <a:cs typeface="Poppins SemiBold" panose="00000700000000000000" pitchFamily="2" charset="0"/>
              </a:rPr>
              <a:t>Bundling for Health &amp; Income Protection</a:t>
            </a:r>
          </a:p>
        </p:txBody>
      </p:sp>
    </p:spTree>
    <p:extLst>
      <p:ext uri="{BB962C8B-B14F-4D97-AF65-F5344CB8AC3E}">
        <p14:creationId xmlns:p14="http://schemas.microsoft.com/office/powerpoint/2010/main" val="169932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91" y="312152"/>
            <a:ext cx="10700311" cy="6236693"/>
          </a:xfrm>
          <a:prstGeom prst="rect">
            <a:avLst/>
          </a:prstGeom>
        </p:spPr>
      </p:pic>
    </p:spTree>
    <p:extLst>
      <p:ext uri="{BB962C8B-B14F-4D97-AF65-F5344CB8AC3E}">
        <p14:creationId xmlns:p14="http://schemas.microsoft.com/office/powerpoint/2010/main" val="361275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CB3B07-4AFD-BFD1-F126-2FDF84C3FBD0}"/>
              </a:ext>
            </a:extLst>
          </p:cNvPr>
          <p:cNvSpPr/>
          <p:nvPr/>
        </p:nvSpPr>
        <p:spPr>
          <a:xfrm>
            <a:off x="0" y="0"/>
            <a:ext cx="43616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TextBox 3">
            <a:extLst>
              <a:ext uri="{FF2B5EF4-FFF2-40B4-BE49-F238E27FC236}">
                <a16:creationId xmlns:a16="http://schemas.microsoft.com/office/drawing/2014/main" id="{1C9D35A3-93D9-CE8F-CEC7-1BED1FE1E941}"/>
              </a:ext>
            </a:extLst>
          </p:cNvPr>
          <p:cNvSpPr txBox="1"/>
          <p:nvPr/>
        </p:nvSpPr>
        <p:spPr>
          <a:xfrm>
            <a:off x="496062" y="1808464"/>
            <a:ext cx="3369564" cy="3046988"/>
          </a:xfrm>
          <a:prstGeom prst="rect">
            <a:avLst/>
          </a:prstGeom>
          <a:noFill/>
        </p:spPr>
        <p:txBody>
          <a:bodyPr wrap="square" rtlCol="0">
            <a:spAutoFit/>
          </a:bodyPr>
          <a:lstStyle/>
          <a:p>
            <a:r>
              <a:rPr lang="en-US" sz="3200" b="1" dirty="0">
                <a:solidFill>
                  <a:prstClr val="white"/>
                </a:solidFill>
                <a:latin typeface="Orpheus Pro" panose="02000000000000000000" pitchFamily="50" charset="0"/>
              </a:rPr>
              <a:t>We're pleased to announce a major WIN as we celebrate our 100th anniversary this month!</a:t>
            </a:r>
          </a:p>
        </p:txBody>
      </p:sp>
      <p:sp>
        <p:nvSpPr>
          <p:cNvPr id="5" name="TextBox 4">
            <a:extLst>
              <a:ext uri="{FF2B5EF4-FFF2-40B4-BE49-F238E27FC236}">
                <a16:creationId xmlns:a16="http://schemas.microsoft.com/office/drawing/2014/main" id="{6D2F375F-CFA2-A81E-5C40-C8CF314182DC}"/>
              </a:ext>
            </a:extLst>
          </p:cNvPr>
          <p:cNvSpPr txBox="1"/>
          <p:nvPr/>
        </p:nvSpPr>
        <p:spPr>
          <a:xfrm>
            <a:off x="5351007" y="3425312"/>
            <a:ext cx="5708904" cy="1077218"/>
          </a:xfrm>
          <a:prstGeom prst="rect">
            <a:avLst/>
          </a:prstGeom>
          <a:noFill/>
        </p:spPr>
        <p:txBody>
          <a:bodyPr wrap="square" rtlCol="0">
            <a:spAutoFit/>
          </a:bodyPr>
          <a:lstStyle/>
          <a:p>
            <a:r>
              <a:rPr lang="en-US" sz="3200" b="1" dirty="0">
                <a:solidFill>
                  <a:srgbClr val="262C30"/>
                </a:solidFill>
                <a:latin typeface="Century Gothic" panose="020B0502020202020204" pitchFamily="34" charset="0"/>
              </a:rPr>
              <a:t>We've secured our </a:t>
            </a:r>
            <a:r>
              <a:rPr lang="en-US" sz="3200" b="1" dirty="0">
                <a:solidFill>
                  <a:srgbClr val="2170B6"/>
                </a:solidFill>
                <a:latin typeface="Century Gothic" panose="020B0502020202020204" pitchFamily="34" charset="0"/>
              </a:rPr>
              <a:t>AM Best A- Excellent Rating</a:t>
            </a:r>
            <a:r>
              <a:rPr lang="en-US" sz="3200" b="1" dirty="0">
                <a:solidFill>
                  <a:srgbClr val="262C30"/>
                </a:solidFill>
                <a:latin typeface="Century Gothic" panose="020B0502020202020204" pitchFamily="34" charset="0"/>
              </a:rPr>
              <a:t> for 2024!</a:t>
            </a:r>
            <a:endParaRPr lang="en-US" sz="3200" dirty="0">
              <a:solidFill>
                <a:prstClr val="black"/>
              </a:solidFill>
            </a:endParaRPr>
          </a:p>
        </p:txBody>
      </p:sp>
      <p:pic>
        <p:nvPicPr>
          <p:cNvPr id="9" name="Picture 8" descr="A logo with confetti falling on it&#10;&#10;Description automatically generated">
            <a:extLst>
              <a:ext uri="{FF2B5EF4-FFF2-40B4-BE49-F238E27FC236}">
                <a16:creationId xmlns:a16="http://schemas.microsoft.com/office/drawing/2014/main" id="{36EDE5D8-4FED-9A91-220B-50DA79410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286" y="338012"/>
            <a:ext cx="7254347" cy="2661220"/>
          </a:xfrm>
          <a:prstGeom prst="rect">
            <a:avLst/>
          </a:prstGeom>
        </p:spPr>
      </p:pic>
      <p:sp>
        <p:nvSpPr>
          <p:cNvPr id="10" name="TextBox 9">
            <a:extLst>
              <a:ext uri="{FF2B5EF4-FFF2-40B4-BE49-F238E27FC236}">
                <a16:creationId xmlns:a16="http://schemas.microsoft.com/office/drawing/2014/main" id="{DA8739E2-CB67-1188-DD18-AE32C5FE8A7D}"/>
              </a:ext>
            </a:extLst>
          </p:cNvPr>
          <p:cNvSpPr txBox="1"/>
          <p:nvPr/>
        </p:nvSpPr>
        <p:spPr>
          <a:xfrm>
            <a:off x="4643204" y="4837170"/>
            <a:ext cx="7124510" cy="646331"/>
          </a:xfrm>
          <a:prstGeom prst="rect">
            <a:avLst/>
          </a:prstGeom>
          <a:noFill/>
        </p:spPr>
        <p:txBody>
          <a:bodyPr wrap="square" rtlCol="0">
            <a:spAutoFit/>
          </a:bodyPr>
          <a:lstStyle/>
          <a:p>
            <a:r>
              <a:rPr lang="en-US" dirty="0">
                <a:solidFill>
                  <a:srgbClr val="262C30"/>
                </a:solidFill>
                <a:highlight>
                  <a:srgbClr val="FFFFFF"/>
                </a:highlight>
                <a:latin typeface="Century Gothic" panose="020B0502020202020204" pitchFamily="34" charset="0"/>
              </a:rPr>
              <a:t>We are confident that this rating will give you peace of mind knowing that your clients are in good hands with New Era Life.</a:t>
            </a:r>
            <a:endParaRPr lang="en-US" dirty="0">
              <a:solidFill>
                <a:prstClr val="black"/>
              </a:solidFill>
            </a:endParaRPr>
          </a:p>
        </p:txBody>
      </p:sp>
      <p:sp>
        <p:nvSpPr>
          <p:cNvPr id="11" name="TextBox 10">
            <a:extLst>
              <a:ext uri="{FF2B5EF4-FFF2-40B4-BE49-F238E27FC236}">
                <a16:creationId xmlns:a16="http://schemas.microsoft.com/office/drawing/2014/main" id="{8CD816B7-0C0D-1754-5C86-D0D481D3EB07}"/>
              </a:ext>
            </a:extLst>
          </p:cNvPr>
          <p:cNvSpPr txBox="1"/>
          <p:nvPr/>
        </p:nvSpPr>
        <p:spPr>
          <a:xfrm>
            <a:off x="5127074" y="5891293"/>
            <a:ext cx="6156770" cy="369332"/>
          </a:xfrm>
          <a:prstGeom prst="rect">
            <a:avLst/>
          </a:prstGeom>
          <a:noFill/>
        </p:spPr>
        <p:txBody>
          <a:bodyPr wrap="square" rtlCol="0">
            <a:spAutoFit/>
          </a:bodyPr>
          <a:lstStyle/>
          <a:p>
            <a:r>
              <a:rPr lang="en-US" b="1" dirty="0">
                <a:solidFill>
                  <a:srgbClr val="262C30"/>
                </a:solidFill>
                <a:highlight>
                  <a:srgbClr val="FFFFFF"/>
                </a:highlight>
                <a:latin typeface="Century Gothic" panose="020B0502020202020204" pitchFamily="34" charset="0"/>
              </a:rPr>
              <a:t>We're not just good, we're AM Best A- Excellent good!</a:t>
            </a:r>
            <a:endParaRPr lang="en-US" b="1" dirty="0">
              <a:solidFill>
                <a:prstClr val="black"/>
              </a:solidFill>
            </a:endParaRPr>
          </a:p>
        </p:txBody>
      </p:sp>
    </p:spTree>
    <p:extLst>
      <p:ext uri="{BB962C8B-B14F-4D97-AF65-F5344CB8AC3E}">
        <p14:creationId xmlns:p14="http://schemas.microsoft.com/office/powerpoint/2010/main" val="3070205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Office Theme">
  <a:themeElements>
    <a:clrScheme name="BRAND COLORS">
      <a:dk1>
        <a:srgbClr val="000000"/>
      </a:dk1>
      <a:lt1>
        <a:sysClr val="window" lastClr="FFFFFF"/>
      </a:lt1>
      <a:dk2>
        <a:srgbClr val="2170B6"/>
      </a:dk2>
      <a:lt2>
        <a:srgbClr val="55A7D8"/>
      </a:lt2>
      <a:accent1>
        <a:srgbClr val="B1DEFD"/>
      </a:accent1>
      <a:accent2>
        <a:srgbClr val="2C2744"/>
      </a:accent2>
      <a:accent3>
        <a:srgbClr val="529C81"/>
      </a:accent3>
      <a:accent4>
        <a:srgbClr val="9FC599"/>
      </a:accent4>
      <a:accent5>
        <a:srgbClr val="C1DCBE"/>
      </a:accent5>
      <a:accent6>
        <a:srgbClr val="F5CD5B"/>
      </a:accent6>
      <a:hlink>
        <a:srgbClr val="FAEDBB"/>
      </a:hlink>
      <a:folHlink>
        <a:srgbClr val="D14E3B"/>
      </a:folHlink>
    </a:clrScheme>
    <a:fontScheme name="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9_Office Theme">
  <a:themeElements>
    <a:clrScheme name="BRAND COLORS">
      <a:dk1>
        <a:srgbClr val="000000"/>
      </a:dk1>
      <a:lt1>
        <a:sysClr val="window" lastClr="FFFFFF"/>
      </a:lt1>
      <a:dk2>
        <a:srgbClr val="2170B6"/>
      </a:dk2>
      <a:lt2>
        <a:srgbClr val="55A7D8"/>
      </a:lt2>
      <a:accent1>
        <a:srgbClr val="B1DEFD"/>
      </a:accent1>
      <a:accent2>
        <a:srgbClr val="2C2744"/>
      </a:accent2>
      <a:accent3>
        <a:srgbClr val="529C81"/>
      </a:accent3>
      <a:accent4>
        <a:srgbClr val="9FC599"/>
      </a:accent4>
      <a:accent5>
        <a:srgbClr val="C1DCBE"/>
      </a:accent5>
      <a:accent6>
        <a:srgbClr val="F5CD5B"/>
      </a:accent6>
      <a:hlink>
        <a:srgbClr val="FAEDBB"/>
      </a:hlink>
      <a:folHlink>
        <a:srgbClr val="D14E3B"/>
      </a:folHlink>
    </a:clrScheme>
    <a:fontScheme name="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BRAND COLORS">
      <a:dk1>
        <a:srgbClr val="000000"/>
      </a:dk1>
      <a:lt1>
        <a:sysClr val="window" lastClr="FFFFFF"/>
      </a:lt1>
      <a:dk2>
        <a:srgbClr val="2170B6"/>
      </a:dk2>
      <a:lt2>
        <a:srgbClr val="55A7D8"/>
      </a:lt2>
      <a:accent1>
        <a:srgbClr val="B1DEFD"/>
      </a:accent1>
      <a:accent2>
        <a:srgbClr val="2C2744"/>
      </a:accent2>
      <a:accent3>
        <a:srgbClr val="529C81"/>
      </a:accent3>
      <a:accent4>
        <a:srgbClr val="9FC599"/>
      </a:accent4>
      <a:accent5>
        <a:srgbClr val="C1DCBE"/>
      </a:accent5>
      <a:accent6>
        <a:srgbClr val="F5CD5B"/>
      </a:accent6>
      <a:hlink>
        <a:srgbClr val="FAEDBB"/>
      </a:hlink>
      <a:folHlink>
        <a:srgbClr val="D14E3B"/>
      </a:folHlink>
    </a:clrScheme>
    <a:fontScheme name="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86157</TotalTime>
  <Words>3551</Words>
  <Application>Microsoft Office PowerPoint</Application>
  <PresentationFormat>Widescreen</PresentationFormat>
  <Paragraphs>767</Paragraphs>
  <Slides>43</Slides>
  <Notes>10</Notes>
  <HiddenSlides>2</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43</vt:i4>
      </vt:variant>
    </vt:vector>
  </HeadingPairs>
  <TitlesOfParts>
    <vt:vector size="64" baseType="lpstr">
      <vt:lpstr>Aptos</vt:lpstr>
      <vt:lpstr>Aptos Display</vt:lpstr>
      <vt:lpstr>Arial</vt:lpstr>
      <vt:lpstr>Atlanta</vt:lpstr>
      <vt:lpstr>Calibri</vt:lpstr>
      <vt:lpstr>Calibri Light</vt:lpstr>
      <vt:lpstr>Century Gothic</vt:lpstr>
      <vt:lpstr>Garamond</vt:lpstr>
      <vt:lpstr>Helvetica Light</vt:lpstr>
      <vt:lpstr>Montserrat-Regular</vt:lpstr>
      <vt:lpstr>Orpheus Pro</vt:lpstr>
      <vt:lpstr>Wingdings</vt:lpstr>
      <vt:lpstr>Office Theme</vt:lpstr>
      <vt:lpstr>2_Office Theme</vt:lpstr>
      <vt:lpstr>16_Office Theme</vt:lpstr>
      <vt:lpstr>13_Office Theme</vt:lpstr>
      <vt:lpstr>14_Office Theme</vt:lpstr>
      <vt:lpstr>15_Office Theme</vt:lpstr>
      <vt:lpstr>18_Office Theme</vt:lpstr>
      <vt:lpstr>19_Office Theme</vt:lpstr>
      <vt:lpstr>10_Office Theme</vt:lpstr>
      <vt:lpstr>General Product Studies </vt:lpstr>
      <vt:lpstr>Marketing Overview</vt:lpstr>
      <vt:lpstr>Markets &amp; Product Lines</vt:lpstr>
      <vt:lpstr>Marketing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Outpatient Hospital  or  Ambulatory Center Benefits</vt:lpstr>
      <vt:lpstr>Outpatient Services</vt:lpstr>
      <vt:lpstr>Outpatient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Catastrophic Accident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Product Studies</dc:title>
  <dc:creator>Jeff Urbano</dc:creator>
  <cp:lastModifiedBy>Dave Collett</cp:lastModifiedBy>
  <cp:revision>74</cp:revision>
  <dcterms:created xsi:type="dcterms:W3CDTF">2024-03-25T14:47:30Z</dcterms:created>
  <dcterms:modified xsi:type="dcterms:W3CDTF">2024-11-05T21:24:00Z</dcterms:modified>
</cp:coreProperties>
</file>