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sldIdLst>
    <p:sldId id="257" r:id="rId3"/>
    <p:sldId id="258" r:id="rId4"/>
    <p:sldId id="303" r:id="rId5"/>
    <p:sldId id="304" r:id="rId6"/>
    <p:sldId id="278" r:id="rId7"/>
    <p:sldId id="305" r:id="rId8"/>
    <p:sldId id="263" r:id="rId9"/>
    <p:sldId id="381" r:id="rId10"/>
    <p:sldId id="383" r:id="rId11"/>
    <p:sldId id="269" r:id="rId12"/>
    <p:sldId id="353" r:id="rId13"/>
    <p:sldId id="298" r:id="rId14"/>
    <p:sldId id="314" r:id="rId15"/>
    <p:sldId id="315" r:id="rId16"/>
    <p:sldId id="317" r:id="rId17"/>
    <p:sldId id="318" r:id="rId18"/>
    <p:sldId id="319" r:id="rId19"/>
    <p:sldId id="336" r:id="rId20"/>
    <p:sldId id="337" r:id="rId21"/>
    <p:sldId id="338" r:id="rId22"/>
    <p:sldId id="384" r:id="rId23"/>
    <p:sldId id="266" r:id="rId24"/>
    <p:sldId id="277" r:id="rId25"/>
    <p:sldId id="385" r:id="rId26"/>
    <p:sldId id="261" r:id="rId27"/>
    <p:sldId id="343" r:id="rId28"/>
    <p:sldId id="344" r:id="rId29"/>
    <p:sldId id="345" r:id="rId30"/>
    <p:sldId id="346" r:id="rId31"/>
    <p:sldId id="347" r:id="rId32"/>
    <p:sldId id="3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70B6"/>
    <a:srgbClr val="61BA4F"/>
    <a:srgbClr val="D9F1FD"/>
    <a:srgbClr val="2B8C21"/>
    <a:srgbClr val="55A7D8"/>
    <a:srgbClr val="F93B2A"/>
    <a:srgbClr val="FCEDC9"/>
    <a:srgbClr val="FAD996"/>
    <a:srgbClr val="EB9C3B"/>
    <a:srgbClr val="C2F2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117" d="100"/>
          <a:sy n="117" d="100"/>
        </p:scale>
        <p:origin x="354"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6DB1E0-8794-458A-95DB-742722CF545A}" type="datetimeFigureOut">
              <a:rPr lang="en-US" smtClean="0"/>
              <a:t>10/22/2025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0B5C7B-55F9-4717-B974-97B63EC9E695}" type="slidenum">
              <a:rPr lang="en-US" smtClean="0"/>
              <a:t>‹#›</a:t>
            </a:fld>
            <a:endParaRPr lang="en-US"/>
          </a:p>
        </p:txBody>
      </p:sp>
    </p:spTree>
    <p:extLst>
      <p:ext uri="{BB962C8B-B14F-4D97-AF65-F5344CB8AC3E}">
        <p14:creationId xmlns:p14="http://schemas.microsoft.com/office/powerpoint/2010/main" val="817948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32" indent="-185732">
              <a:buFontTx/>
              <a:buChar char="-"/>
            </a:pPr>
            <a:r>
              <a:rPr lang="en-US" baseline="0" dirty="0"/>
              <a:t>Assistant Vice President in Marketing for U65 Products</a:t>
            </a:r>
          </a:p>
          <a:p>
            <a:pPr marL="185732" indent="-185732">
              <a:buFontTx/>
              <a:buChar char="-"/>
            </a:pPr>
            <a:r>
              <a:rPr lang="en-US" baseline="0" dirty="0"/>
              <a:t>Not an agent or sales man</a:t>
            </a:r>
          </a:p>
          <a:p>
            <a:pPr marL="185732" indent="-185732">
              <a:buFontTx/>
              <a:buChar char="-"/>
            </a:pPr>
            <a:r>
              <a:rPr lang="en-US" baseline="0" dirty="0"/>
              <a:t>21 years of experience</a:t>
            </a:r>
          </a:p>
          <a:p>
            <a:pPr marL="185732" indent="-185732">
              <a:buFontTx/>
              <a:buChar char="-"/>
            </a:pPr>
            <a:r>
              <a:rPr lang="en-US" baseline="0" dirty="0"/>
              <a:t>Attended over 1,000 agent sales presentations</a:t>
            </a:r>
          </a:p>
          <a:p>
            <a:pPr marL="185732" indent="-185732">
              <a:buFontTx/>
              <a:buChar char="-"/>
            </a:pPr>
            <a:r>
              <a:rPr lang="en-US" baseline="0" dirty="0"/>
              <a:t>Can’t pronounce all terms</a:t>
            </a:r>
          </a:p>
          <a:p>
            <a:pPr marL="185732" indent="-185732">
              <a:buFontTx/>
              <a:buChar char="-"/>
            </a:pPr>
            <a:r>
              <a:rPr lang="en-US" baseline="0" dirty="0"/>
              <a:t>You and I will be </a:t>
            </a:r>
            <a:r>
              <a:rPr lang="en-US" baseline="0" dirty="0" err="1"/>
              <a:t>bffs</a:t>
            </a:r>
            <a:r>
              <a:rPr lang="en-US" baseline="0" dirty="0"/>
              <a:t> for the next 3 days. Simply means you get to ask me any questions.  </a:t>
            </a:r>
            <a:endParaRPr lang="en-US" dirty="0"/>
          </a:p>
          <a:p>
            <a:endParaRPr lang="en-US" dirty="0"/>
          </a:p>
        </p:txBody>
      </p:sp>
      <p:sp>
        <p:nvSpPr>
          <p:cNvPr id="4" name="Slide Number Placeholder 3"/>
          <p:cNvSpPr>
            <a:spLocks noGrp="1"/>
          </p:cNvSpPr>
          <p:nvPr>
            <p:ph type="sldNum" sz="quarter" idx="5"/>
          </p:nvPr>
        </p:nvSpPr>
        <p:spPr/>
        <p:txBody>
          <a:bodyPr/>
          <a:lstStyle/>
          <a:p>
            <a:fld id="{7F0B5C7B-55F9-4717-B974-97B63EC9E695}" type="slidenum">
              <a:rPr lang="en-US" smtClean="0"/>
              <a:t>1</a:t>
            </a:fld>
            <a:endParaRPr lang="en-US"/>
          </a:p>
        </p:txBody>
      </p:sp>
    </p:spTree>
    <p:extLst>
      <p:ext uri="{BB962C8B-B14F-4D97-AF65-F5344CB8AC3E}">
        <p14:creationId xmlns:p14="http://schemas.microsoft.com/office/powerpoint/2010/main" val="4090719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B7471-8CD3-4619-B2F1-575B0259E6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C5A434-BB2B-BB15-7A72-3384BEC64B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865F97-0996-C616-733D-00650F4D0EC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Kent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6466280-7948-42F2-C043-E4BD0CBF716B}"/>
              </a:ext>
            </a:extLst>
          </p:cNvPr>
          <p:cNvSpPr>
            <a:spLocks noGrp="1"/>
          </p:cNvSpPr>
          <p:nvPr>
            <p:ph type="sldNum" sz="quarter" idx="5"/>
          </p:nvPr>
        </p:nvSpPr>
        <p:spPr/>
        <p:txBody>
          <a:bodyPr/>
          <a:lstStyle/>
          <a:p>
            <a:fld id="{D251581D-BCDC-4276-9A57-F4DBACDE19DF}" type="slidenum">
              <a:rPr lang="en-US" smtClean="0"/>
              <a:t>19</a:t>
            </a:fld>
            <a:endParaRPr lang="en-US"/>
          </a:p>
        </p:txBody>
      </p:sp>
    </p:spTree>
    <p:extLst>
      <p:ext uri="{BB962C8B-B14F-4D97-AF65-F5344CB8AC3E}">
        <p14:creationId xmlns:p14="http://schemas.microsoft.com/office/powerpoint/2010/main" val="1535130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 – 5 min</a:t>
            </a:r>
          </a:p>
          <a:p>
            <a:endParaRPr lang="en-US" dirty="0"/>
          </a:p>
          <a:p>
            <a:pPr marL="171450" indent="-171450">
              <a:buFont typeface="Arial" panose="020B0604020202020204" pitchFamily="34" charset="0"/>
              <a:buChar char="•"/>
            </a:pPr>
            <a:r>
              <a:rPr lang="en-US" dirty="0"/>
              <a:t>Legal documents;</a:t>
            </a:r>
            <a:r>
              <a:rPr lang="en-US" baseline="0" dirty="0"/>
              <a:t> must be accurate or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1928DC-6555-4AFA-AB93-CB3DF5E021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5995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 – 5 min</a:t>
            </a:r>
          </a:p>
          <a:p>
            <a:r>
              <a:rPr lang="en-US" dirty="0"/>
              <a:t>First of its kind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1928DC-6555-4AFA-AB93-CB3DF5E021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3799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FB3DD-68D5-08B5-B808-374558DBC8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B6993C-5628-DDFB-33CF-23F6492F32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CFF222-CABC-37F1-0B44-83B2677F40AC}"/>
              </a:ext>
            </a:extLst>
          </p:cNvPr>
          <p:cNvSpPr>
            <a:spLocks noGrp="1"/>
          </p:cNvSpPr>
          <p:nvPr>
            <p:ph type="body" idx="1"/>
          </p:nvPr>
        </p:nvSpPr>
        <p:spPr/>
        <p:txBody>
          <a:bodyPr/>
          <a:lstStyle/>
          <a:p>
            <a:pPr marL="185732" indent="-185732">
              <a:buFontTx/>
              <a:buChar char="-"/>
            </a:pPr>
            <a:r>
              <a:rPr lang="en-US" baseline="0" dirty="0"/>
              <a:t>Assistant Vice President in Marketing for U65 Products</a:t>
            </a:r>
          </a:p>
          <a:p>
            <a:pPr marL="185732" indent="-185732">
              <a:buFontTx/>
              <a:buChar char="-"/>
            </a:pPr>
            <a:r>
              <a:rPr lang="en-US" baseline="0" dirty="0"/>
              <a:t>Not an agent or sales man</a:t>
            </a:r>
          </a:p>
          <a:p>
            <a:pPr marL="185732" indent="-185732">
              <a:buFontTx/>
              <a:buChar char="-"/>
            </a:pPr>
            <a:r>
              <a:rPr lang="en-US" baseline="0" dirty="0"/>
              <a:t>21 years of experience</a:t>
            </a:r>
          </a:p>
          <a:p>
            <a:pPr marL="185732" indent="-185732">
              <a:buFontTx/>
              <a:buChar char="-"/>
            </a:pPr>
            <a:r>
              <a:rPr lang="en-US" baseline="0" dirty="0"/>
              <a:t>Attended over 1,000 agent sales presentations</a:t>
            </a:r>
          </a:p>
          <a:p>
            <a:pPr marL="185732" indent="-185732">
              <a:buFontTx/>
              <a:buChar char="-"/>
            </a:pPr>
            <a:r>
              <a:rPr lang="en-US" baseline="0" dirty="0"/>
              <a:t>Can’t pronounce all terms</a:t>
            </a:r>
          </a:p>
          <a:p>
            <a:pPr marL="185732" indent="-185732">
              <a:buFontTx/>
              <a:buChar char="-"/>
            </a:pPr>
            <a:r>
              <a:rPr lang="en-US" baseline="0" dirty="0"/>
              <a:t>You and I will be </a:t>
            </a:r>
            <a:r>
              <a:rPr lang="en-US" baseline="0" dirty="0" err="1"/>
              <a:t>bffs</a:t>
            </a:r>
            <a:r>
              <a:rPr lang="en-US" baseline="0" dirty="0"/>
              <a:t> for the next 3 days. Simply means you get to ask me any questions.  </a:t>
            </a:r>
            <a:endParaRPr lang="en-US" dirty="0"/>
          </a:p>
          <a:p>
            <a:endParaRPr lang="en-US" dirty="0"/>
          </a:p>
        </p:txBody>
      </p:sp>
      <p:sp>
        <p:nvSpPr>
          <p:cNvPr id="4" name="Slide Number Placeholder 3">
            <a:extLst>
              <a:ext uri="{FF2B5EF4-FFF2-40B4-BE49-F238E27FC236}">
                <a16:creationId xmlns:a16="http://schemas.microsoft.com/office/drawing/2014/main" id="{3CE00D7C-3A31-E8D3-9849-1B41990DAF50}"/>
              </a:ext>
            </a:extLst>
          </p:cNvPr>
          <p:cNvSpPr>
            <a:spLocks noGrp="1"/>
          </p:cNvSpPr>
          <p:nvPr>
            <p:ph type="sldNum" sz="quarter" idx="5"/>
          </p:nvPr>
        </p:nvSpPr>
        <p:spPr/>
        <p:txBody>
          <a:bodyPr/>
          <a:lstStyle/>
          <a:p>
            <a:fld id="{7F0B5C7B-55F9-4717-B974-97B63EC9E695}" type="slidenum">
              <a:rPr lang="en-US" smtClean="0"/>
              <a:t>31</a:t>
            </a:fld>
            <a:endParaRPr lang="en-US"/>
          </a:p>
        </p:txBody>
      </p:sp>
    </p:spTree>
    <p:extLst>
      <p:ext uri="{BB962C8B-B14F-4D97-AF65-F5344CB8AC3E}">
        <p14:creationId xmlns:p14="http://schemas.microsoft.com/office/powerpoint/2010/main" val="2455148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not a new company. </a:t>
            </a:r>
          </a:p>
        </p:txBody>
      </p:sp>
      <p:sp>
        <p:nvSpPr>
          <p:cNvPr id="4" name="Slide Number Placeholder 3"/>
          <p:cNvSpPr>
            <a:spLocks noGrp="1"/>
          </p:cNvSpPr>
          <p:nvPr>
            <p:ph type="sldNum" sz="quarter" idx="5"/>
          </p:nvPr>
        </p:nvSpPr>
        <p:spPr/>
        <p:txBody>
          <a:bodyPr/>
          <a:lstStyle/>
          <a:p>
            <a:fld id="{D251581D-BCDC-4276-9A57-F4DBACDE19DF}" type="slidenum">
              <a:rPr lang="en-US" smtClean="0"/>
              <a:t>2</a:t>
            </a:fld>
            <a:endParaRPr lang="en-US"/>
          </a:p>
        </p:txBody>
      </p:sp>
    </p:spTree>
    <p:extLst>
      <p:ext uri="{BB962C8B-B14F-4D97-AF65-F5344CB8AC3E}">
        <p14:creationId xmlns:p14="http://schemas.microsoft.com/office/powerpoint/2010/main" val="460393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-reverse order</a:t>
            </a:r>
          </a:p>
          <a:p>
            <a:r>
              <a:rPr lang="en-US" dirty="0"/>
              <a:t>-change to 2019</a:t>
            </a:r>
          </a:p>
        </p:txBody>
      </p:sp>
      <p:sp>
        <p:nvSpPr>
          <p:cNvPr id="4" name="Slide Number Placeholder 3"/>
          <p:cNvSpPr>
            <a:spLocks noGrp="1"/>
          </p:cNvSpPr>
          <p:nvPr>
            <p:ph type="sldNum" sz="quarter" idx="5"/>
          </p:nvPr>
        </p:nvSpPr>
        <p:spPr/>
        <p:txBody>
          <a:bodyPr/>
          <a:lstStyle/>
          <a:p>
            <a:fld id="{7F0B5C7B-55F9-4717-B974-97B63EC9E695}" type="slidenum">
              <a:rPr lang="en-US" smtClean="0"/>
              <a:t>3</a:t>
            </a:fld>
            <a:endParaRPr lang="en-US"/>
          </a:p>
        </p:txBody>
      </p:sp>
    </p:spTree>
    <p:extLst>
      <p:ext uri="{BB962C8B-B14F-4D97-AF65-F5344CB8AC3E}">
        <p14:creationId xmlns:p14="http://schemas.microsoft.com/office/powerpoint/2010/main" val="290311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CABBC-3481-0C68-F3FB-5164ADDC4A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AA6FC9-E770-AB56-E962-C257994AA2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59F029-FF67-295B-8468-313A5380661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C13FE0E2-3348-9AC8-05B0-DFA5B236336F}"/>
              </a:ext>
            </a:extLst>
          </p:cNvPr>
          <p:cNvSpPr>
            <a:spLocks noGrp="1"/>
          </p:cNvSpPr>
          <p:nvPr>
            <p:ph type="sldNum" sz="quarter" idx="5"/>
          </p:nvPr>
        </p:nvSpPr>
        <p:spPr/>
        <p:txBody>
          <a:bodyPr/>
          <a:lstStyle/>
          <a:p>
            <a:fld id="{D251581D-BCDC-4276-9A57-F4DBACDE19DF}" type="slidenum">
              <a:rPr lang="en-US" smtClean="0"/>
              <a:t>4</a:t>
            </a:fld>
            <a:endParaRPr lang="en-US"/>
          </a:p>
        </p:txBody>
      </p:sp>
    </p:spTree>
    <p:extLst>
      <p:ext uri="{BB962C8B-B14F-4D97-AF65-F5344CB8AC3E}">
        <p14:creationId xmlns:p14="http://schemas.microsoft.com/office/powerpoint/2010/main" val="688752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251581D-BCDC-4276-9A57-F4DBACDE19DF}" type="slidenum">
              <a:rPr lang="en-US" smtClean="0"/>
              <a:t>7</a:t>
            </a:fld>
            <a:endParaRPr lang="en-US"/>
          </a:p>
        </p:txBody>
      </p:sp>
    </p:spTree>
    <p:extLst>
      <p:ext uri="{BB962C8B-B14F-4D97-AF65-F5344CB8AC3E}">
        <p14:creationId xmlns:p14="http://schemas.microsoft.com/office/powerpoint/2010/main" val="1464897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938CE-B107-3AA9-A895-8C71FBDC97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97C9E0-E280-4712-820E-4A5956A84C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E0ED0B-993B-481F-9CEF-974C3039F1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3B37DD-3072-3223-5CE3-899744B747D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51581D-BCDC-4276-9A57-F4DBACDE19D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15848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B7275-C3DA-4828-CF4D-8A3C4F4C94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D91020-7204-BB35-86A2-0FF04A830D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4E9C79-D63F-8700-B635-52D1850707F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FCC4C417-94EA-91BE-C274-B80FBEFCF786}"/>
              </a:ext>
            </a:extLst>
          </p:cNvPr>
          <p:cNvSpPr>
            <a:spLocks noGrp="1"/>
          </p:cNvSpPr>
          <p:nvPr>
            <p:ph type="sldNum" sz="quarter" idx="5"/>
          </p:nvPr>
        </p:nvSpPr>
        <p:spPr/>
        <p:txBody>
          <a:bodyPr/>
          <a:lstStyle/>
          <a:p>
            <a:fld id="{D251581D-BCDC-4276-9A57-F4DBACDE19DF}" type="slidenum">
              <a:rPr lang="en-US" smtClean="0"/>
              <a:t>10</a:t>
            </a:fld>
            <a:endParaRPr lang="en-US"/>
          </a:p>
        </p:txBody>
      </p:sp>
    </p:spTree>
    <p:extLst>
      <p:ext uri="{BB962C8B-B14F-4D97-AF65-F5344CB8AC3E}">
        <p14:creationId xmlns:p14="http://schemas.microsoft.com/office/powerpoint/2010/main" val="980347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0B5C7B-55F9-4717-B974-97B63EC9E695}" type="slidenum">
              <a:rPr lang="en-US" smtClean="0"/>
              <a:t>17</a:t>
            </a:fld>
            <a:endParaRPr lang="en-US"/>
          </a:p>
        </p:txBody>
      </p:sp>
    </p:spTree>
    <p:extLst>
      <p:ext uri="{BB962C8B-B14F-4D97-AF65-F5344CB8AC3E}">
        <p14:creationId xmlns:p14="http://schemas.microsoft.com/office/powerpoint/2010/main" val="1441733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A1C12-738C-4075-A27F-AB88449B66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B8B436-814B-BD4A-4569-BBF40F5F0D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E78D4F-65EB-293A-C3BB-5DFA6F8848B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Kent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0730532A-9FF2-7D8A-E2F1-C2EA37BAA910}"/>
              </a:ext>
            </a:extLst>
          </p:cNvPr>
          <p:cNvSpPr>
            <a:spLocks noGrp="1"/>
          </p:cNvSpPr>
          <p:nvPr>
            <p:ph type="sldNum" sz="quarter" idx="5"/>
          </p:nvPr>
        </p:nvSpPr>
        <p:spPr/>
        <p:txBody>
          <a:bodyPr/>
          <a:lstStyle/>
          <a:p>
            <a:fld id="{D251581D-BCDC-4276-9A57-F4DBACDE19DF}" type="slidenum">
              <a:rPr lang="en-US" smtClean="0"/>
              <a:t>18</a:t>
            </a:fld>
            <a:endParaRPr lang="en-US"/>
          </a:p>
        </p:txBody>
      </p:sp>
    </p:spTree>
    <p:extLst>
      <p:ext uri="{BB962C8B-B14F-4D97-AF65-F5344CB8AC3E}">
        <p14:creationId xmlns:p14="http://schemas.microsoft.com/office/powerpoint/2010/main" val="64825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B7576-945C-185A-90D4-406758A27F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0A4DEF-82E8-B050-78C1-7A647B8B3F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C055FD-3C96-8607-19F9-5760EC7582DB}"/>
              </a:ext>
            </a:extLst>
          </p:cNvPr>
          <p:cNvSpPr>
            <a:spLocks noGrp="1"/>
          </p:cNvSpPr>
          <p:nvPr>
            <p:ph type="dt" sz="half" idx="10"/>
          </p:nvPr>
        </p:nvSpPr>
        <p:spPr/>
        <p:txBody>
          <a:bodyPr/>
          <a:lstStyle/>
          <a:p>
            <a:fld id="{FC2C0C70-E6B5-4D55-A0C4-8C90CD3A9824}" type="datetimeFigureOut">
              <a:rPr lang="en-US" smtClean="0"/>
              <a:t>10/22/2025</a:t>
            </a:fld>
            <a:endParaRPr lang="en-US"/>
          </a:p>
        </p:txBody>
      </p:sp>
      <p:sp>
        <p:nvSpPr>
          <p:cNvPr id="5" name="Footer Placeholder 4">
            <a:extLst>
              <a:ext uri="{FF2B5EF4-FFF2-40B4-BE49-F238E27FC236}">
                <a16:creationId xmlns:a16="http://schemas.microsoft.com/office/drawing/2014/main" id="{096551A5-ECBA-DDD2-A72C-9B50313EA1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15BB4A-D9EF-D794-A07A-7090DC1DDF1E}"/>
              </a:ext>
            </a:extLst>
          </p:cNvPr>
          <p:cNvSpPr>
            <a:spLocks noGrp="1"/>
          </p:cNvSpPr>
          <p:nvPr>
            <p:ph type="sldNum" sz="quarter" idx="12"/>
          </p:nvPr>
        </p:nvSpPr>
        <p:spPr/>
        <p:txBody>
          <a:bodyPr/>
          <a:lstStyle/>
          <a:p>
            <a:fld id="{4BEB179B-B1AC-4C81-9E2F-F161CCB65B54}" type="slidenum">
              <a:rPr lang="en-US" smtClean="0"/>
              <a:t>‹#›</a:t>
            </a:fld>
            <a:endParaRPr lang="en-US"/>
          </a:p>
        </p:txBody>
      </p:sp>
    </p:spTree>
    <p:extLst>
      <p:ext uri="{BB962C8B-B14F-4D97-AF65-F5344CB8AC3E}">
        <p14:creationId xmlns:p14="http://schemas.microsoft.com/office/powerpoint/2010/main" val="1944423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44FDE-8FAF-ACF0-BF6A-CDEC4F7D60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2108CB-B983-8A1B-F725-FFA4756907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CA62C7-E426-03E7-4E04-CAD2A1D5475C}"/>
              </a:ext>
            </a:extLst>
          </p:cNvPr>
          <p:cNvSpPr>
            <a:spLocks noGrp="1"/>
          </p:cNvSpPr>
          <p:nvPr>
            <p:ph type="dt" sz="half" idx="10"/>
          </p:nvPr>
        </p:nvSpPr>
        <p:spPr/>
        <p:txBody>
          <a:bodyPr/>
          <a:lstStyle/>
          <a:p>
            <a:fld id="{FC2C0C70-E6B5-4D55-A0C4-8C90CD3A9824}" type="datetimeFigureOut">
              <a:rPr lang="en-US" smtClean="0"/>
              <a:t>10/22/2025</a:t>
            </a:fld>
            <a:endParaRPr lang="en-US"/>
          </a:p>
        </p:txBody>
      </p:sp>
      <p:sp>
        <p:nvSpPr>
          <p:cNvPr id="5" name="Footer Placeholder 4">
            <a:extLst>
              <a:ext uri="{FF2B5EF4-FFF2-40B4-BE49-F238E27FC236}">
                <a16:creationId xmlns:a16="http://schemas.microsoft.com/office/drawing/2014/main" id="{19E98C9A-EAC4-BD01-ED89-B0AE5662B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C54713-1062-A37D-2F9B-4CA1DCF63476}"/>
              </a:ext>
            </a:extLst>
          </p:cNvPr>
          <p:cNvSpPr>
            <a:spLocks noGrp="1"/>
          </p:cNvSpPr>
          <p:nvPr>
            <p:ph type="sldNum" sz="quarter" idx="12"/>
          </p:nvPr>
        </p:nvSpPr>
        <p:spPr/>
        <p:txBody>
          <a:bodyPr/>
          <a:lstStyle/>
          <a:p>
            <a:fld id="{4BEB179B-B1AC-4C81-9E2F-F161CCB65B54}" type="slidenum">
              <a:rPr lang="en-US" smtClean="0"/>
              <a:t>‹#›</a:t>
            </a:fld>
            <a:endParaRPr lang="en-US"/>
          </a:p>
        </p:txBody>
      </p:sp>
    </p:spTree>
    <p:extLst>
      <p:ext uri="{BB962C8B-B14F-4D97-AF65-F5344CB8AC3E}">
        <p14:creationId xmlns:p14="http://schemas.microsoft.com/office/powerpoint/2010/main" val="3044811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AEF1B5-4AF0-F178-2BAC-BA8E89299E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5C2FF9-5F7C-F308-8234-9A7C14B8BA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918395-FFB3-65B9-EE74-AFFB62E2EBF8}"/>
              </a:ext>
            </a:extLst>
          </p:cNvPr>
          <p:cNvSpPr>
            <a:spLocks noGrp="1"/>
          </p:cNvSpPr>
          <p:nvPr>
            <p:ph type="dt" sz="half" idx="10"/>
          </p:nvPr>
        </p:nvSpPr>
        <p:spPr/>
        <p:txBody>
          <a:bodyPr/>
          <a:lstStyle/>
          <a:p>
            <a:fld id="{FC2C0C70-E6B5-4D55-A0C4-8C90CD3A9824}" type="datetimeFigureOut">
              <a:rPr lang="en-US" smtClean="0"/>
              <a:t>10/22/2025</a:t>
            </a:fld>
            <a:endParaRPr lang="en-US"/>
          </a:p>
        </p:txBody>
      </p:sp>
      <p:sp>
        <p:nvSpPr>
          <p:cNvPr id="5" name="Footer Placeholder 4">
            <a:extLst>
              <a:ext uri="{FF2B5EF4-FFF2-40B4-BE49-F238E27FC236}">
                <a16:creationId xmlns:a16="http://schemas.microsoft.com/office/drawing/2014/main" id="{7F0CB8AC-73C9-F494-F301-D5001D7DAA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1892B3-80A9-4CC9-F79B-50359C425726}"/>
              </a:ext>
            </a:extLst>
          </p:cNvPr>
          <p:cNvSpPr>
            <a:spLocks noGrp="1"/>
          </p:cNvSpPr>
          <p:nvPr>
            <p:ph type="sldNum" sz="quarter" idx="12"/>
          </p:nvPr>
        </p:nvSpPr>
        <p:spPr/>
        <p:txBody>
          <a:bodyPr/>
          <a:lstStyle/>
          <a:p>
            <a:fld id="{4BEB179B-B1AC-4C81-9E2F-F161CCB65B54}" type="slidenum">
              <a:rPr lang="en-US" smtClean="0"/>
              <a:t>‹#›</a:t>
            </a:fld>
            <a:endParaRPr lang="en-US"/>
          </a:p>
        </p:txBody>
      </p:sp>
    </p:spTree>
    <p:extLst>
      <p:ext uri="{BB962C8B-B14F-4D97-AF65-F5344CB8AC3E}">
        <p14:creationId xmlns:p14="http://schemas.microsoft.com/office/powerpoint/2010/main" val="3673460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8E9400-6DAF-4E82-B078-4AECD4E89A38}" type="datetimeFigureOut">
              <a:rPr lang="en-US" smtClean="0"/>
              <a:t>10/22/2025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7BC2B1-9055-4738-86CE-CD209D53E966}" type="slidenum">
              <a:rPr lang="en-US" smtClean="0"/>
              <a:t>‹#›</a:t>
            </a:fld>
            <a:endParaRPr lang="en-US"/>
          </a:p>
        </p:txBody>
      </p:sp>
    </p:spTree>
    <p:extLst>
      <p:ext uri="{BB962C8B-B14F-4D97-AF65-F5344CB8AC3E}">
        <p14:creationId xmlns:p14="http://schemas.microsoft.com/office/powerpoint/2010/main" val="3392774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8E9400-6DAF-4E82-B078-4AECD4E89A38}"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BC2B1-9055-4738-86CE-CD209D53E966}" type="slidenum">
              <a:rPr lang="en-US" smtClean="0"/>
              <a:t>‹#›</a:t>
            </a:fld>
            <a:endParaRPr lang="en-US"/>
          </a:p>
        </p:txBody>
      </p:sp>
    </p:spTree>
    <p:extLst>
      <p:ext uri="{BB962C8B-B14F-4D97-AF65-F5344CB8AC3E}">
        <p14:creationId xmlns:p14="http://schemas.microsoft.com/office/powerpoint/2010/main" val="1857904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8E9400-6DAF-4E82-B078-4AECD4E89A38}"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BC2B1-9055-4738-86CE-CD209D53E966}" type="slidenum">
              <a:rPr lang="en-US" smtClean="0"/>
              <a:t>‹#›</a:t>
            </a:fld>
            <a:endParaRPr lang="en-US"/>
          </a:p>
        </p:txBody>
      </p:sp>
    </p:spTree>
    <p:extLst>
      <p:ext uri="{BB962C8B-B14F-4D97-AF65-F5344CB8AC3E}">
        <p14:creationId xmlns:p14="http://schemas.microsoft.com/office/powerpoint/2010/main" val="2893935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D933-239E-4676-3734-606D1F63B2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6428E9-14DE-A36F-DBE6-A8AF1CF627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D99FEB-AFF2-6AF2-4C55-E259A58E7C35}"/>
              </a:ext>
            </a:extLst>
          </p:cNvPr>
          <p:cNvSpPr>
            <a:spLocks noGrp="1"/>
          </p:cNvSpPr>
          <p:nvPr>
            <p:ph type="dt" sz="half" idx="10"/>
          </p:nvPr>
        </p:nvSpPr>
        <p:spPr/>
        <p:txBody>
          <a:bodyPr/>
          <a:lstStyle/>
          <a:p>
            <a:fld id="{FC2C0C70-E6B5-4D55-A0C4-8C90CD3A9824}" type="datetimeFigureOut">
              <a:rPr lang="en-US" smtClean="0"/>
              <a:t>10/22/2025</a:t>
            </a:fld>
            <a:endParaRPr lang="en-US"/>
          </a:p>
        </p:txBody>
      </p:sp>
      <p:sp>
        <p:nvSpPr>
          <p:cNvPr id="5" name="Footer Placeholder 4">
            <a:extLst>
              <a:ext uri="{FF2B5EF4-FFF2-40B4-BE49-F238E27FC236}">
                <a16:creationId xmlns:a16="http://schemas.microsoft.com/office/drawing/2014/main" id="{A7E1EAC2-2095-309D-6C9A-5BA939EA9F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F7C21E-9B65-A0F6-386B-F01C06A25F04}"/>
              </a:ext>
            </a:extLst>
          </p:cNvPr>
          <p:cNvSpPr>
            <a:spLocks noGrp="1"/>
          </p:cNvSpPr>
          <p:nvPr>
            <p:ph type="sldNum" sz="quarter" idx="12"/>
          </p:nvPr>
        </p:nvSpPr>
        <p:spPr/>
        <p:txBody>
          <a:bodyPr/>
          <a:lstStyle/>
          <a:p>
            <a:fld id="{4BEB179B-B1AC-4C81-9E2F-F161CCB65B54}" type="slidenum">
              <a:rPr lang="en-US" smtClean="0"/>
              <a:t>‹#›</a:t>
            </a:fld>
            <a:endParaRPr lang="en-US"/>
          </a:p>
        </p:txBody>
      </p:sp>
    </p:spTree>
    <p:extLst>
      <p:ext uri="{BB962C8B-B14F-4D97-AF65-F5344CB8AC3E}">
        <p14:creationId xmlns:p14="http://schemas.microsoft.com/office/powerpoint/2010/main" val="249749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A1836-7CBC-E55B-027A-0EA453D6C3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E3E3E0-BC80-4227-F761-C9F929012A4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04DFE3-2136-4528-B28D-EDF45EE65945}"/>
              </a:ext>
            </a:extLst>
          </p:cNvPr>
          <p:cNvSpPr>
            <a:spLocks noGrp="1"/>
          </p:cNvSpPr>
          <p:nvPr>
            <p:ph type="dt" sz="half" idx="10"/>
          </p:nvPr>
        </p:nvSpPr>
        <p:spPr/>
        <p:txBody>
          <a:bodyPr/>
          <a:lstStyle/>
          <a:p>
            <a:fld id="{FC2C0C70-E6B5-4D55-A0C4-8C90CD3A9824}" type="datetimeFigureOut">
              <a:rPr lang="en-US" smtClean="0"/>
              <a:t>10/22/2025</a:t>
            </a:fld>
            <a:endParaRPr lang="en-US"/>
          </a:p>
        </p:txBody>
      </p:sp>
      <p:sp>
        <p:nvSpPr>
          <p:cNvPr id="5" name="Footer Placeholder 4">
            <a:extLst>
              <a:ext uri="{FF2B5EF4-FFF2-40B4-BE49-F238E27FC236}">
                <a16:creationId xmlns:a16="http://schemas.microsoft.com/office/drawing/2014/main" id="{1D0B8440-B9BA-1AA9-259D-C815F47094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331657-0136-A1E5-C0AB-B94AFF3562DA}"/>
              </a:ext>
            </a:extLst>
          </p:cNvPr>
          <p:cNvSpPr>
            <a:spLocks noGrp="1"/>
          </p:cNvSpPr>
          <p:nvPr>
            <p:ph type="sldNum" sz="quarter" idx="12"/>
          </p:nvPr>
        </p:nvSpPr>
        <p:spPr/>
        <p:txBody>
          <a:bodyPr/>
          <a:lstStyle/>
          <a:p>
            <a:fld id="{4BEB179B-B1AC-4C81-9E2F-F161CCB65B54}" type="slidenum">
              <a:rPr lang="en-US" smtClean="0"/>
              <a:t>‹#›</a:t>
            </a:fld>
            <a:endParaRPr lang="en-US"/>
          </a:p>
        </p:txBody>
      </p:sp>
    </p:spTree>
    <p:extLst>
      <p:ext uri="{BB962C8B-B14F-4D97-AF65-F5344CB8AC3E}">
        <p14:creationId xmlns:p14="http://schemas.microsoft.com/office/powerpoint/2010/main" val="839296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8A04D-E56F-37C2-76D7-F774928078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4D4F59-D5AF-3C2B-CAD2-AE3C5910CD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B42F2D-2EE7-24DD-2948-018D18395C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6CA6C8-076E-7519-A5CD-4EA93A47DE2F}"/>
              </a:ext>
            </a:extLst>
          </p:cNvPr>
          <p:cNvSpPr>
            <a:spLocks noGrp="1"/>
          </p:cNvSpPr>
          <p:nvPr>
            <p:ph type="dt" sz="half" idx="10"/>
          </p:nvPr>
        </p:nvSpPr>
        <p:spPr/>
        <p:txBody>
          <a:bodyPr/>
          <a:lstStyle/>
          <a:p>
            <a:fld id="{FC2C0C70-E6B5-4D55-A0C4-8C90CD3A9824}" type="datetimeFigureOut">
              <a:rPr lang="en-US" smtClean="0"/>
              <a:t>10/22/2025</a:t>
            </a:fld>
            <a:endParaRPr lang="en-US"/>
          </a:p>
        </p:txBody>
      </p:sp>
      <p:sp>
        <p:nvSpPr>
          <p:cNvPr id="6" name="Footer Placeholder 5">
            <a:extLst>
              <a:ext uri="{FF2B5EF4-FFF2-40B4-BE49-F238E27FC236}">
                <a16:creationId xmlns:a16="http://schemas.microsoft.com/office/drawing/2014/main" id="{D04D484E-6FFC-D93E-FFE2-E849C64385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98DE9E-B584-C557-514B-A19F03277D70}"/>
              </a:ext>
            </a:extLst>
          </p:cNvPr>
          <p:cNvSpPr>
            <a:spLocks noGrp="1"/>
          </p:cNvSpPr>
          <p:nvPr>
            <p:ph type="sldNum" sz="quarter" idx="12"/>
          </p:nvPr>
        </p:nvSpPr>
        <p:spPr/>
        <p:txBody>
          <a:bodyPr/>
          <a:lstStyle/>
          <a:p>
            <a:fld id="{4BEB179B-B1AC-4C81-9E2F-F161CCB65B54}" type="slidenum">
              <a:rPr lang="en-US" smtClean="0"/>
              <a:t>‹#›</a:t>
            </a:fld>
            <a:endParaRPr lang="en-US"/>
          </a:p>
        </p:txBody>
      </p:sp>
    </p:spTree>
    <p:extLst>
      <p:ext uri="{BB962C8B-B14F-4D97-AF65-F5344CB8AC3E}">
        <p14:creationId xmlns:p14="http://schemas.microsoft.com/office/powerpoint/2010/main" val="3568037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30B7F-4CCE-5D36-ABA3-D84ABA3675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9A3ED3-D448-2C83-7AAF-41E1A847AD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5D99E4-28B3-E9DC-3297-52D9C181D2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7EF563-B978-3C13-3918-4E801EF479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001E78-E6A1-0522-157F-BD613C978A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10BF18-1ABF-A1F2-B6F1-96FB065A536D}"/>
              </a:ext>
            </a:extLst>
          </p:cNvPr>
          <p:cNvSpPr>
            <a:spLocks noGrp="1"/>
          </p:cNvSpPr>
          <p:nvPr>
            <p:ph type="dt" sz="half" idx="10"/>
          </p:nvPr>
        </p:nvSpPr>
        <p:spPr/>
        <p:txBody>
          <a:bodyPr/>
          <a:lstStyle/>
          <a:p>
            <a:fld id="{FC2C0C70-E6B5-4D55-A0C4-8C90CD3A9824}" type="datetimeFigureOut">
              <a:rPr lang="en-US" smtClean="0"/>
              <a:t>10/22/2025</a:t>
            </a:fld>
            <a:endParaRPr lang="en-US"/>
          </a:p>
        </p:txBody>
      </p:sp>
      <p:sp>
        <p:nvSpPr>
          <p:cNvPr id="8" name="Footer Placeholder 7">
            <a:extLst>
              <a:ext uri="{FF2B5EF4-FFF2-40B4-BE49-F238E27FC236}">
                <a16:creationId xmlns:a16="http://schemas.microsoft.com/office/drawing/2014/main" id="{75E2063E-DCA6-7031-C227-D2637D1271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FCE17B-86DD-BEC9-C556-79564F880CF2}"/>
              </a:ext>
            </a:extLst>
          </p:cNvPr>
          <p:cNvSpPr>
            <a:spLocks noGrp="1"/>
          </p:cNvSpPr>
          <p:nvPr>
            <p:ph type="sldNum" sz="quarter" idx="12"/>
          </p:nvPr>
        </p:nvSpPr>
        <p:spPr/>
        <p:txBody>
          <a:bodyPr/>
          <a:lstStyle/>
          <a:p>
            <a:fld id="{4BEB179B-B1AC-4C81-9E2F-F161CCB65B54}" type="slidenum">
              <a:rPr lang="en-US" smtClean="0"/>
              <a:t>‹#›</a:t>
            </a:fld>
            <a:endParaRPr lang="en-US"/>
          </a:p>
        </p:txBody>
      </p:sp>
    </p:spTree>
    <p:extLst>
      <p:ext uri="{BB962C8B-B14F-4D97-AF65-F5344CB8AC3E}">
        <p14:creationId xmlns:p14="http://schemas.microsoft.com/office/powerpoint/2010/main" val="2551904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153CC-F4A2-A1C3-C283-70992734AF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D2FF71-97D5-7848-BDBF-D8F5ECB940B5}"/>
              </a:ext>
            </a:extLst>
          </p:cNvPr>
          <p:cNvSpPr>
            <a:spLocks noGrp="1"/>
          </p:cNvSpPr>
          <p:nvPr>
            <p:ph type="dt" sz="half" idx="10"/>
          </p:nvPr>
        </p:nvSpPr>
        <p:spPr/>
        <p:txBody>
          <a:bodyPr/>
          <a:lstStyle/>
          <a:p>
            <a:fld id="{FC2C0C70-E6B5-4D55-A0C4-8C90CD3A9824}" type="datetimeFigureOut">
              <a:rPr lang="en-US" smtClean="0"/>
              <a:t>10/22/2025</a:t>
            </a:fld>
            <a:endParaRPr lang="en-US"/>
          </a:p>
        </p:txBody>
      </p:sp>
      <p:sp>
        <p:nvSpPr>
          <p:cNvPr id="4" name="Footer Placeholder 3">
            <a:extLst>
              <a:ext uri="{FF2B5EF4-FFF2-40B4-BE49-F238E27FC236}">
                <a16:creationId xmlns:a16="http://schemas.microsoft.com/office/drawing/2014/main" id="{CA76EB6C-CA65-2180-7176-253DC7C3D6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A999AD-5AB9-A185-2A42-4B0ECB277A2A}"/>
              </a:ext>
            </a:extLst>
          </p:cNvPr>
          <p:cNvSpPr>
            <a:spLocks noGrp="1"/>
          </p:cNvSpPr>
          <p:nvPr>
            <p:ph type="sldNum" sz="quarter" idx="12"/>
          </p:nvPr>
        </p:nvSpPr>
        <p:spPr/>
        <p:txBody>
          <a:bodyPr/>
          <a:lstStyle/>
          <a:p>
            <a:fld id="{4BEB179B-B1AC-4C81-9E2F-F161CCB65B54}" type="slidenum">
              <a:rPr lang="en-US" smtClean="0"/>
              <a:t>‹#›</a:t>
            </a:fld>
            <a:endParaRPr lang="en-US"/>
          </a:p>
        </p:txBody>
      </p:sp>
    </p:spTree>
    <p:extLst>
      <p:ext uri="{BB962C8B-B14F-4D97-AF65-F5344CB8AC3E}">
        <p14:creationId xmlns:p14="http://schemas.microsoft.com/office/powerpoint/2010/main" val="2136841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D4EAD9-F16E-3AAF-6A92-87E27A15515B}"/>
              </a:ext>
            </a:extLst>
          </p:cNvPr>
          <p:cNvSpPr>
            <a:spLocks noGrp="1"/>
          </p:cNvSpPr>
          <p:nvPr>
            <p:ph type="dt" sz="half" idx="10"/>
          </p:nvPr>
        </p:nvSpPr>
        <p:spPr/>
        <p:txBody>
          <a:bodyPr/>
          <a:lstStyle/>
          <a:p>
            <a:fld id="{FC2C0C70-E6B5-4D55-A0C4-8C90CD3A9824}" type="datetimeFigureOut">
              <a:rPr lang="en-US" smtClean="0"/>
              <a:t>10/22/2025</a:t>
            </a:fld>
            <a:endParaRPr lang="en-US"/>
          </a:p>
        </p:txBody>
      </p:sp>
      <p:sp>
        <p:nvSpPr>
          <p:cNvPr id="3" name="Footer Placeholder 2">
            <a:extLst>
              <a:ext uri="{FF2B5EF4-FFF2-40B4-BE49-F238E27FC236}">
                <a16:creationId xmlns:a16="http://schemas.microsoft.com/office/drawing/2014/main" id="{ED5F8368-A2D2-D31B-D624-FF5EEAC3A7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4F65F3-4BE2-82BE-A025-E66BB3E75E31}"/>
              </a:ext>
            </a:extLst>
          </p:cNvPr>
          <p:cNvSpPr>
            <a:spLocks noGrp="1"/>
          </p:cNvSpPr>
          <p:nvPr>
            <p:ph type="sldNum" sz="quarter" idx="12"/>
          </p:nvPr>
        </p:nvSpPr>
        <p:spPr/>
        <p:txBody>
          <a:bodyPr/>
          <a:lstStyle/>
          <a:p>
            <a:fld id="{4BEB179B-B1AC-4C81-9E2F-F161CCB65B54}" type="slidenum">
              <a:rPr lang="en-US" smtClean="0"/>
              <a:t>‹#›</a:t>
            </a:fld>
            <a:endParaRPr lang="en-US"/>
          </a:p>
        </p:txBody>
      </p:sp>
    </p:spTree>
    <p:extLst>
      <p:ext uri="{BB962C8B-B14F-4D97-AF65-F5344CB8AC3E}">
        <p14:creationId xmlns:p14="http://schemas.microsoft.com/office/powerpoint/2010/main" val="2541571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AFC9F-1208-96F4-D878-01A1B04405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D14B58-15E2-D13B-CD76-8BCA51D34E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A2CE12-43D4-646C-C799-7F935E5A23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A2CC11-B4FB-83A9-952B-36A69C3778DA}"/>
              </a:ext>
            </a:extLst>
          </p:cNvPr>
          <p:cNvSpPr>
            <a:spLocks noGrp="1"/>
          </p:cNvSpPr>
          <p:nvPr>
            <p:ph type="dt" sz="half" idx="10"/>
          </p:nvPr>
        </p:nvSpPr>
        <p:spPr/>
        <p:txBody>
          <a:bodyPr/>
          <a:lstStyle/>
          <a:p>
            <a:fld id="{FC2C0C70-E6B5-4D55-A0C4-8C90CD3A9824}" type="datetimeFigureOut">
              <a:rPr lang="en-US" smtClean="0"/>
              <a:t>10/22/2025</a:t>
            </a:fld>
            <a:endParaRPr lang="en-US"/>
          </a:p>
        </p:txBody>
      </p:sp>
      <p:sp>
        <p:nvSpPr>
          <p:cNvPr id="6" name="Footer Placeholder 5">
            <a:extLst>
              <a:ext uri="{FF2B5EF4-FFF2-40B4-BE49-F238E27FC236}">
                <a16:creationId xmlns:a16="http://schemas.microsoft.com/office/drawing/2014/main" id="{BE03118C-F735-CEA9-1267-04D6219EAB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09BD66-9F26-F87B-DDE1-7C3B4C0B6A04}"/>
              </a:ext>
            </a:extLst>
          </p:cNvPr>
          <p:cNvSpPr>
            <a:spLocks noGrp="1"/>
          </p:cNvSpPr>
          <p:nvPr>
            <p:ph type="sldNum" sz="quarter" idx="12"/>
          </p:nvPr>
        </p:nvSpPr>
        <p:spPr/>
        <p:txBody>
          <a:bodyPr/>
          <a:lstStyle/>
          <a:p>
            <a:fld id="{4BEB179B-B1AC-4C81-9E2F-F161CCB65B54}" type="slidenum">
              <a:rPr lang="en-US" smtClean="0"/>
              <a:t>‹#›</a:t>
            </a:fld>
            <a:endParaRPr lang="en-US"/>
          </a:p>
        </p:txBody>
      </p:sp>
    </p:spTree>
    <p:extLst>
      <p:ext uri="{BB962C8B-B14F-4D97-AF65-F5344CB8AC3E}">
        <p14:creationId xmlns:p14="http://schemas.microsoft.com/office/powerpoint/2010/main" val="4102551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60C65-C451-F28B-3A8C-1BEFABF1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F85DD4-3C65-2BFB-D35F-08F8A0CC45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6463E9-4A28-4A8A-EA87-2137233E39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94E44-2823-BB6B-D888-1E1430010FCA}"/>
              </a:ext>
            </a:extLst>
          </p:cNvPr>
          <p:cNvSpPr>
            <a:spLocks noGrp="1"/>
          </p:cNvSpPr>
          <p:nvPr>
            <p:ph type="dt" sz="half" idx="10"/>
          </p:nvPr>
        </p:nvSpPr>
        <p:spPr/>
        <p:txBody>
          <a:bodyPr/>
          <a:lstStyle/>
          <a:p>
            <a:fld id="{FC2C0C70-E6B5-4D55-A0C4-8C90CD3A9824}" type="datetimeFigureOut">
              <a:rPr lang="en-US" smtClean="0"/>
              <a:t>10/22/2025</a:t>
            </a:fld>
            <a:endParaRPr lang="en-US"/>
          </a:p>
        </p:txBody>
      </p:sp>
      <p:sp>
        <p:nvSpPr>
          <p:cNvPr id="6" name="Footer Placeholder 5">
            <a:extLst>
              <a:ext uri="{FF2B5EF4-FFF2-40B4-BE49-F238E27FC236}">
                <a16:creationId xmlns:a16="http://schemas.microsoft.com/office/drawing/2014/main" id="{AD2B01F9-D264-EB89-CB1B-5F4393CFE2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1D48F4-DC06-6131-DAE4-CDDA5ABC7650}"/>
              </a:ext>
            </a:extLst>
          </p:cNvPr>
          <p:cNvSpPr>
            <a:spLocks noGrp="1"/>
          </p:cNvSpPr>
          <p:nvPr>
            <p:ph type="sldNum" sz="quarter" idx="12"/>
          </p:nvPr>
        </p:nvSpPr>
        <p:spPr/>
        <p:txBody>
          <a:bodyPr/>
          <a:lstStyle/>
          <a:p>
            <a:fld id="{4BEB179B-B1AC-4C81-9E2F-F161CCB65B54}" type="slidenum">
              <a:rPr lang="en-US" smtClean="0"/>
              <a:t>‹#›</a:t>
            </a:fld>
            <a:endParaRPr lang="en-US"/>
          </a:p>
        </p:txBody>
      </p:sp>
    </p:spTree>
    <p:extLst>
      <p:ext uri="{BB962C8B-B14F-4D97-AF65-F5344CB8AC3E}">
        <p14:creationId xmlns:p14="http://schemas.microsoft.com/office/powerpoint/2010/main" val="284861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963D9F-3FE2-1AED-976F-5787BEC379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0811E8-B6D0-D547-D58C-2A3B48461A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316D1D-0698-8C64-F048-76E9F84D1F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C2C0C70-E6B5-4D55-A0C4-8C90CD3A9824}" type="datetimeFigureOut">
              <a:rPr lang="en-US" smtClean="0"/>
              <a:t>10/22/2025</a:t>
            </a:fld>
            <a:endParaRPr lang="en-US"/>
          </a:p>
        </p:txBody>
      </p:sp>
      <p:sp>
        <p:nvSpPr>
          <p:cNvPr id="5" name="Footer Placeholder 4">
            <a:extLst>
              <a:ext uri="{FF2B5EF4-FFF2-40B4-BE49-F238E27FC236}">
                <a16:creationId xmlns:a16="http://schemas.microsoft.com/office/drawing/2014/main" id="{692ADE26-F5B2-8899-1BAE-D1D2BDED5B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676A11F-DE02-AD30-A9AC-B6D19800BC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BEB179B-B1AC-4C81-9E2F-F161CCB65B54}" type="slidenum">
              <a:rPr lang="en-US" smtClean="0"/>
              <a:t>‹#›</a:t>
            </a:fld>
            <a:endParaRPr lang="en-US"/>
          </a:p>
        </p:txBody>
      </p:sp>
    </p:spTree>
    <p:extLst>
      <p:ext uri="{BB962C8B-B14F-4D97-AF65-F5344CB8AC3E}">
        <p14:creationId xmlns:p14="http://schemas.microsoft.com/office/powerpoint/2010/main" val="3066543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8E9400-6DAF-4E82-B078-4AECD4E89A38}" type="datetimeFigureOut">
              <a:rPr lang="en-US" smtClean="0"/>
              <a:t>10/22/2025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7BC2B1-9055-4738-86CE-CD209D53E966}" type="slidenum">
              <a:rPr lang="en-US" smtClean="0"/>
              <a:t>‹#›</a:t>
            </a:fld>
            <a:endParaRPr lang="en-US"/>
          </a:p>
        </p:txBody>
      </p:sp>
    </p:spTree>
    <p:extLst>
      <p:ext uri="{BB962C8B-B14F-4D97-AF65-F5344CB8AC3E}">
        <p14:creationId xmlns:p14="http://schemas.microsoft.com/office/powerpoint/2010/main" val="37949329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4.tmp"/><Relationship Id="rId2" Type="http://schemas.openxmlformats.org/officeDocument/2006/relationships/image" Target="../media/image43.tmp"/><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43.tmp"/><Relationship Id="rId7" Type="http://schemas.openxmlformats.org/officeDocument/2006/relationships/image" Target="../media/image20.png"/><Relationship Id="rId2" Type="http://schemas.openxmlformats.org/officeDocument/2006/relationships/image" Target="../media/image45.tmp"/><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44.tmp"/></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6.tmp"/><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1.sv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7.tmp"/><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1.sv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8.tmp"/><Relationship Id="rId4" Type="http://schemas.openxmlformats.org/officeDocument/2006/relationships/image" Target="../media/image11.sv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8.tmp"/><Relationship Id="rId5" Type="http://schemas.openxmlformats.org/officeDocument/2006/relationships/image" Target="../media/image49.png"/><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mailto:jurbano@neweralife.com"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mailto:dcollett@neweralife.com" TargetMode="External"/><Relationship Id="rId5" Type="http://schemas.openxmlformats.org/officeDocument/2006/relationships/image" Target="../media/image3.pn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tmp"/><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sv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jp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image" Target="../media/image22.png"/><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F1FD"/>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077BCD1-8EF2-3470-7913-F7F661202FF8}"/>
              </a:ext>
            </a:extLst>
          </p:cNvPr>
          <p:cNvPicPr>
            <a:picLocks noGrp="1" noRo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rot="16200000">
            <a:off x="1446144" y="-3563178"/>
            <a:ext cx="9144000" cy="12692269"/>
          </a:xfrm>
          <a:prstGeom prst="rect">
            <a:avLst/>
          </a:prstGeom>
        </p:spPr>
      </p:pic>
      <p:pic>
        <p:nvPicPr>
          <p:cNvPr id="3" name="Picture 2">
            <a:extLst>
              <a:ext uri="{FF2B5EF4-FFF2-40B4-BE49-F238E27FC236}">
                <a16:creationId xmlns:a16="http://schemas.microsoft.com/office/drawing/2014/main" id="{048B60B2-B749-8B32-6972-6D3A1922E6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2080" y="353930"/>
            <a:ext cx="8907838" cy="1266406"/>
          </a:xfrm>
          <a:prstGeom prst="rect">
            <a:avLst/>
          </a:prstGeom>
        </p:spPr>
      </p:pic>
      <p:grpSp>
        <p:nvGrpSpPr>
          <p:cNvPr id="9" name="Group 8">
            <a:extLst>
              <a:ext uri="{FF2B5EF4-FFF2-40B4-BE49-F238E27FC236}">
                <a16:creationId xmlns:a16="http://schemas.microsoft.com/office/drawing/2014/main" id="{2C9701EA-6835-589B-9C65-AED62063ED66}"/>
              </a:ext>
            </a:extLst>
          </p:cNvPr>
          <p:cNvGrpSpPr/>
          <p:nvPr/>
        </p:nvGrpSpPr>
        <p:grpSpPr>
          <a:xfrm>
            <a:off x="1119617" y="2361824"/>
            <a:ext cx="9952759" cy="3296215"/>
            <a:chOff x="1119620" y="2161308"/>
            <a:chExt cx="9952759" cy="3296215"/>
          </a:xfrm>
        </p:grpSpPr>
        <p:sp>
          <p:nvSpPr>
            <p:cNvPr id="4" name="Rectangle: Rounded Corners 3">
              <a:extLst>
                <a:ext uri="{FF2B5EF4-FFF2-40B4-BE49-F238E27FC236}">
                  <a16:creationId xmlns:a16="http://schemas.microsoft.com/office/drawing/2014/main" id="{8FD96730-5297-F69A-ABF2-1777A525639D}"/>
                </a:ext>
              </a:extLst>
            </p:cNvPr>
            <p:cNvSpPr/>
            <p:nvPr/>
          </p:nvSpPr>
          <p:spPr>
            <a:xfrm>
              <a:off x="1119620" y="2161308"/>
              <a:ext cx="9952759" cy="3296215"/>
            </a:xfrm>
            <a:prstGeom prst="roundRect">
              <a:avLst/>
            </a:prstGeom>
            <a:solidFill>
              <a:srgbClr val="2170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rpheus Pro" panose="02000000000000000000" pitchFamily="50" charset="0"/>
              </a:endParaRPr>
            </a:p>
          </p:txBody>
        </p:sp>
        <p:sp>
          <p:nvSpPr>
            <p:cNvPr id="5" name="TextBox 4">
              <a:extLst>
                <a:ext uri="{FF2B5EF4-FFF2-40B4-BE49-F238E27FC236}">
                  <a16:creationId xmlns:a16="http://schemas.microsoft.com/office/drawing/2014/main" id="{C5714F5F-D2CB-2F1D-CE50-78804F335293}"/>
                </a:ext>
              </a:extLst>
            </p:cNvPr>
            <p:cNvSpPr txBox="1"/>
            <p:nvPr/>
          </p:nvSpPr>
          <p:spPr>
            <a:xfrm>
              <a:off x="2483628" y="2696255"/>
              <a:ext cx="6996133" cy="830997"/>
            </a:xfrm>
            <a:prstGeom prst="rect">
              <a:avLst/>
            </a:prstGeom>
            <a:noFill/>
          </p:spPr>
          <p:txBody>
            <a:bodyPr wrap="square" rtlCol="0">
              <a:spAutoFit/>
            </a:bodyPr>
            <a:lstStyle/>
            <a:p>
              <a:pPr algn="ctr"/>
              <a:r>
                <a:rPr lang="en-US" sz="4800" b="1">
                  <a:solidFill>
                    <a:schemeClr val="bg1"/>
                  </a:solidFill>
                  <a:latin typeface="Book Antiqua" panose="02040602050305030304" pitchFamily="18" charset="0"/>
                </a:rPr>
                <a:t>General </a:t>
              </a:r>
              <a:r>
                <a:rPr lang="en-US" sz="4800" b="1" dirty="0">
                  <a:solidFill>
                    <a:schemeClr val="bg1"/>
                  </a:solidFill>
                  <a:latin typeface="Book Antiqua" panose="02040602050305030304" pitchFamily="18" charset="0"/>
                </a:rPr>
                <a:t>Product Studies</a:t>
              </a:r>
            </a:p>
          </p:txBody>
        </p:sp>
        <p:sp>
          <p:nvSpPr>
            <p:cNvPr id="6" name="TextBox 5">
              <a:extLst>
                <a:ext uri="{FF2B5EF4-FFF2-40B4-BE49-F238E27FC236}">
                  <a16:creationId xmlns:a16="http://schemas.microsoft.com/office/drawing/2014/main" id="{65969089-48C9-89DB-4DCA-8A5BD541C5A9}"/>
                </a:ext>
              </a:extLst>
            </p:cNvPr>
            <p:cNvSpPr txBox="1"/>
            <p:nvPr/>
          </p:nvSpPr>
          <p:spPr>
            <a:xfrm>
              <a:off x="3350850" y="3703188"/>
              <a:ext cx="5261687" cy="523220"/>
            </a:xfrm>
            <a:prstGeom prst="rect">
              <a:avLst/>
            </a:prstGeom>
            <a:noFill/>
          </p:spPr>
          <p:txBody>
            <a:bodyPr wrap="square" rtlCol="0">
              <a:spAutoFit/>
            </a:bodyPr>
            <a:lstStyle/>
            <a:p>
              <a:pPr algn="ctr"/>
              <a:endParaRPr lang="en-US" sz="2800" dirty="0">
                <a:solidFill>
                  <a:schemeClr val="bg1"/>
                </a:solidFill>
                <a:latin typeface="Book Antiqua" panose="02040602050305030304" pitchFamily="18" charset="0"/>
              </a:endParaRPr>
            </a:p>
          </p:txBody>
        </p:sp>
        <p:sp>
          <p:nvSpPr>
            <p:cNvPr id="7" name="TextBox 6">
              <a:extLst>
                <a:ext uri="{FF2B5EF4-FFF2-40B4-BE49-F238E27FC236}">
                  <a16:creationId xmlns:a16="http://schemas.microsoft.com/office/drawing/2014/main" id="{EE396D9A-1857-085D-5431-6B1939E0B843}"/>
                </a:ext>
              </a:extLst>
            </p:cNvPr>
            <p:cNvSpPr txBox="1"/>
            <p:nvPr/>
          </p:nvSpPr>
          <p:spPr>
            <a:xfrm>
              <a:off x="3660975" y="4514209"/>
              <a:ext cx="3848924" cy="400110"/>
            </a:xfrm>
            <a:prstGeom prst="rect">
              <a:avLst/>
            </a:prstGeom>
            <a:noFill/>
          </p:spPr>
          <p:txBody>
            <a:bodyPr wrap="square" rtlCol="0">
              <a:spAutoFit/>
            </a:bodyPr>
            <a:lstStyle/>
            <a:p>
              <a:pPr algn="ctr"/>
              <a:endParaRPr lang="en-US" sz="2000" dirty="0">
                <a:solidFill>
                  <a:schemeClr val="bg1"/>
                </a:solidFill>
                <a:latin typeface="Century Gothic" panose="020B0502020202020204" pitchFamily="34" charset="0"/>
              </a:endParaRPr>
            </a:p>
          </p:txBody>
        </p:sp>
      </p:grpSp>
      <p:sp>
        <p:nvSpPr>
          <p:cNvPr id="8" name="TextBox 7">
            <a:extLst>
              <a:ext uri="{FF2B5EF4-FFF2-40B4-BE49-F238E27FC236}">
                <a16:creationId xmlns:a16="http://schemas.microsoft.com/office/drawing/2014/main" id="{3E2A7545-9064-4EB3-C27B-361C77A29026}"/>
              </a:ext>
            </a:extLst>
          </p:cNvPr>
          <p:cNvSpPr txBox="1"/>
          <p:nvPr/>
        </p:nvSpPr>
        <p:spPr>
          <a:xfrm>
            <a:off x="2322923" y="6399528"/>
            <a:ext cx="7546149"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rgbClr val="2170B6"/>
                </a:solidFill>
                <a:latin typeface="Century Gothic" panose="020B0502020202020204" pitchFamily="34" charset="0"/>
              </a:rPr>
              <a:t>Confidential and proprietary; redistribution, recording or copying is prohibited without written consent from Philadelphia American Life Insurance Co.</a:t>
            </a:r>
          </a:p>
          <a:p>
            <a:pPr algn="ctr"/>
            <a:r>
              <a:rPr lang="en-US" sz="800" dirty="0">
                <a:solidFill>
                  <a:srgbClr val="2170B6"/>
                </a:solidFill>
                <a:latin typeface="Century Gothic" panose="020B0502020202020204" pitchFamily="34" charset="0"/>
              </a:rPr>
              <a:t>Copyright © 2025 by Philadelphia American Life Insurance Company. All rights reserved.</a:t>
            </a:r>
          </a:p>
        </p:txBody>
      </p:sp>
    </p:spTree>
    <p:extLst>
      <p:ext uri="{BB962C8B-B14F-4D97-AF65-F5344CB8AC3E}">
        <p14:creationId xmlns:p14="http://schemas.microsoft.com/office/powerpoint/2010/main" val="833424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170B6"/>
        </a:solidFill>
        <a:effectLst/>
      </p:bgPr>
    </p:bg>
    <p:spTree>
      <p:nvGrpSpPr>
        <p:cNvPr id="1" name="">
          <a:extLst>
            <a:ext uri="{FF2B5EF4-FFF2-40B4-BE49-F238E27FC236}">
              <a16:creationId xmlns:a16="http://schemas.microsoft.com/office/drawing/2014/main" id="{DA61B218-DDCD-FFF4-67C3-B5D0DEFA396F}"/>
            </a:ext>
          </a:extLst>
        </p:cNvPr>
        <p:cNvGrpSpPr/>
        <p:nvPr/>
      </p:nvGrpSpPr>
      <p:grpSpPr>
        <a:xfrm>
          <a:off x="0" y="0"/>
          <a:ext cx="0" cy="0"/>
          <a:chOff x="0" y="0"/>
          <a:chExt cx="0" cy="0"/>
        </a:xfrm>
      </p:grpSpPr>
      <p:sp>
        <p:nvSpPr>
          <p:cNvPr id="4" name="Rectangle: Top Corners Rounded 3">
            <a:extLst>
              <a:ext uri="{FF2B5EF4-FFF2-40B4-BE49-F238E27FC236}">
                <a16:creationId xmlns:a16="http://schemas.microsoft.com/office/drawing/2014/main" id="{2E5E61FD-BB89-7DEC-1B63-D7F0105D7B95}"/>
              </a:ext>
            </a:extLst>
          </p:cNvPr>
          <p:cNvSpPr/>
          <p:nvPr/>
        </p:nvSpPr>
        <p:spPr>
          <a:xfrm rot="16200000">
            <a:off x="5867400" y="533398"/>
            <a:ext cx="6858000" cy="5791201"/>
          </a:xfrm>
          <a:prstGeom prst="round2SameRect">
            <a:avLst/>
          </a:prstGeom>
          <a:solidFill>
            <a:srgbClr val="D9F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5EA9CE1-324A-2FA9-EC6A-2D917AA5ED81}"/>
              </a:ext>
            </a:extLst>
          </p:cNvPr>
          <p:cNvSpPr txBox="1"/>
          <p:nvPr/>
        </p:nvSpPr>
        <p:spPr>
          <a:xfrm>
            <a:off x="7045023" y="780186"/>
            <a:ext cx="4472063" cy="2308324"/>
          </a:xfrm>
          <a:prstGeom prst="rect">
            <a:avLst/>
          </a:prstGeom>
          <a:noFill/>
        </p:spPr>
        <p:txBody>
          <a:bodyPr wrap="square" rtlCol="0">
            <a:spAutoFit/>
          </a:bodyPr>
          <a:lstStyle/>
          <a:p>
            <a:r>
              <a:rPr lang="en-US" sz="3600" b="1" dirty="0">
                <a:solidFill>
                  <a:srgbClr val="2170B6"/>
                </a:solidFill>
                <a:latin typeface="Book Antiqua" panose="02040602050305030304" pitchFamily="18" charset="0"/>
              </a:rPr>
              <a:t>Your clients are backed by an AM Best A- (Excellent) Rated Company</a:t>
            </a:r>
          </a:p>
        </p:txBody>
      </p:sp>
      <p:sp>
        <p:nvSpPr>
          <p:cNvPr id="7" name="TextBox 6">
            <a:extLst>
              <a:ext uri="{FF2B5EF4-FFF2-40B4-BE49-F238E27FC236}">
                <a16:creationId xmlns:a16="http://schemas.microsoft.com/office/drawing/2014/main" id="{D0D403F2-7012-2C46-EFD0-90DAE7E849D4}"/>
              </a:ext>
            </a:extLst>
          </p:cNvPr>
          <p:cNvSpPr txBox="1"/>
          <p:nvPr/>
        </p:nvSpPr>
        <p:spPr>
          <a:xfrm>
            <a:off x="7045023" y="3769491"/>
            <a:ext cx="4708296"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2170B6"/>
                </a:solidFill>
                <a:effectLst/>
                <a:uLnTx/>
                <a:uFillTx/>
                <a:latin typeface="Century Gothic" panose="020B0502020202020204" pitchFamily="34" charset="0"/>
                <a:ea typeface="+mn-ea"/>
                <a:cs typeface="+mn-cs"/>
              </a:rPr>
              <a:t>Our A- (Excellent) Financial Rating comes from the most trusted and respected independent rating agency out there. AM Best has over 100 years of experience in rating insurance companies!</a:t>
            </a:r>
          </a:p>
        </p:txBody>
      </p:sp>
      <p:grpSp>
        <p:nvGrpSpPr>
          <p:cNvPr id="10" name="Group 9">
            <a:extLst>
              <a:ext uri="{FF2B5EF4-FFF2-40B4-BE49-F238E27FC236}">
                <a16:creationId xmlns:a16="http://schemas.microsoft.com/office/drawing/2014/main" id="{F5F6A58D-D602-ED70-6337-EF2BB964585F}"/>
              </a:ext>
            </a:extLst>
          </p:cNvPr>
          <p:cNvGrpSpPr/>
          <p:nvPr/>
        </p:nvGrpSpPr>
        <p:grpSpPr>
          <a:xfrm>
            <a:off x="563642" y="497413"/>
            <a:ext cx="5129586" cy="5863169"/>
            <a:chOff x="368689" y="507629"/>
            <a:chExt cx="5129586" cy="5863169"/>
          </a:xfrm>
        </p:grpSpPr>
        <p:pic>
          <p:nvPicPr>
            <p:cNvPr id="8" name="Content Placeholder 6">
              <a:extLst>
                <a:ext uri="{FF2B5EF4-FFF2-40B4-BE49-F238E27FC236}">
                  <a16:creationId xmlns:a16="http://schemas.microsoft.com/office/drawing/2014/main" id="{F5F6B512-6864-971C-3B36-4B48DF995D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689" y="507629"/>
              <a:ext cx="5129586" cy="5863169"/>
            </a:xfrm>
            <a:prstGeom prst="rect">
              <a:avLst/>
            </a:prstGeom>
          </p:spPr>
        </p:pic>
        <p:sp>
          <p:nvSpPr>
            <p:cNvPr id="9" name="TextBox 8">
              <a:extLst>
                <a:ext uri="{FF2B5EF4-FFF2-40B4-BE49-F238E27FC236}">
                  <a16:creationId xmlns:a16="http://schemas.microsoft.com/office/drawing/2014/main" id="{B2A43993-F940-FA99-0E5E-1AB440D68638}"/>
                </a:ext>
              </a:extLst>
            </p:cNvPr>
            <p:cNvSpPr txBox="1"/>
            <p:nvPr/>
          </p:nvSpPr>
          <p:spPr>
            <a:xfrm>
              <a:off x="1502240" y="790400"/>
              <a:ext cx="2862484" cy="2400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0" b="1" i="0" u="none" strike="noStrike" kern="1200" cap="none" spc="0" normalizeH="0" baseline="0" noProof="0" dirty="0">
                <a:ln>
                  <a:noFill/>
                </a:ln>
                <a:solidFill>
                  <a:srgbClr val="FFFFFF"/>
                </a:solidFill>
                <a:effectLst/>
                <a:uLnTx/>
                <a:uFillTx/>
                <a:latin typeface="Garamond" panose="02020404030301010803" pitchFamily="18" charset="0"/>
                <a:ea typeface="+mn-ea"/>
                <a:cs typeface="+mn-cs"/>
              </a:endParaRPr>
            </a:p>
          </p:txBody>
        </p:sp>
      </p:grpSp>
      <p:pic>
        <p:nvPicPr>
          <p:cNvPr id="3" name="Graphic 2">
            <a:extLst>
              <a:ext uri="{FF2B5EF4-FFF2-40B4-BE49-F238E27FC236}">
                <a16:creationId xmlns:a16="http://schemas.microsoft.com/office/drawing/2014/main" id="{90939263-03CA-448E-877E-759D7A60645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65714" y="338387"/>
            <a:ext cx="1152525" cy="1219200"/>
          </a:xfrm>
          <a:prstGeom prst="rect">
            <a:avLst/>
          </a:prstGeom>
        </p:spPr>
      </p:pic>
    </p:spTree>
    <p:extLst>
      <p:ext uri="{BB962C8B-B14F-4D97-AF65-F5344CB8AC3E}">
        <p14:creationId xmlns:p14="http://schemas.microsoft.com/office/powerpoint/2010/main" val="831342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9F1FD"/>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BF3341-BA8F-EA44-AE80-58922AAEA36E}"/>
              </a:ext>
            </a:extLst>
          </p:cNvPr>
          <p:cNvPicPr>
            <a:picLocks noChangeAspect="1"/>
          </p:cNvPicPr>
          <p:nvPr/>
        </p:nvPicPr>
        <p:blipFill>
          <a:blip r:embed="rId2"/>
          <a:stretch>
            <a:fillRect/>
          </a:stretch>
        </p:blipFill>
        <p:spPr>
          <a:xfrm>
            <a:off x="6877050" y="2125936"/>
            <a:ext cx="4667251" cy="3855764"/>
          </a:xfrm>
          <a:prstGeom prst="rect">
            <a:avLst/>
          </a:prstGeom>
        </p:spPr>
      </p:pic>
      <p:sp>
        <p:nvSpPr>
          <p:cNvPr id="3" name="TextBox 2">
            <a:extLst>
              <a:ext uri="{FF2B5EF4-FFF2-40B4-BE49-F238E27FC236}">
                <a16:creationId xmlns:a16="http://schemas.microsoft.com/office/drawing/2014/main" id="{544F7446-00ED-0BFF-6EEC-F440280B2949}"/>
              </a:ext>
            </a:extLst>
          </p:cNvPr>
          <p:cNvSpPr txBox="1"/>
          <p:nvPr/>
        </p:nvSpPr>
        <p:spPr>
          <a:xfrm>
            <a:off x="488373" y="758536"/>
            <a:ext cx="7341177" cy="646331"/>
          </a:xfrm>
          <a:prstGeom prst="rect">
            <a:avLst/>
          </a:prstGeom>
          <a:noFill/>
        </p:spPr>
        <p:txBody>
          <a:bodyPr wrap="square" rtlCol="0">
            <a:spAutoFit/>
          </a:bodyPr>
          <a:lstStyle/>
          <a:p>
            <a:r>
              <a:rPr lang="en-US" sz="3600" dirty="0">
                <a:solidFill>
                  <a:srgbClr val="2170B6"/>
                </a:solidFill>
                <a:latin typeface="Book Antiqua" panose="02040602050305030304" pitchFamily="18" charset="0"/>
              </a:rPr>
              <a:t>What is a calendar year maximum? </a:t>
            </a:r>
          </a:p>
        </p:txBody>
      </p:sp>
      <p:sp>
        <p:nvSpPr>
          <p:cNvPr id="4" name="Callout: Bent Line 3">
            <a:extLst>
              <a:ext uri="{FF2B5EF4-FFF2-40B4-BE49-F238E27FC236}">
                <a16:creationId xmlns:a16="http://schemas.microsoft.com/office/drawing/2014/main" id="{0A111275-FA45-7C8E-B3CD-6DA99ECB032A}"/>
              </a:ext>
            </a:extLst>
          </p:cNvPr>
          <p:cNvSpPr/>
          <p:nvPr/>
        </p:nvSpPr>
        <p:spPr>
          <a:xfrm rot="10800000">
            <a:off x="488373" y="2125936"/>
            <a:ext cx="5255202" cy="3341414"/>
          </a:xfrm>
          <a:prstGeom prst="borderCallout2">
            <a:avLst>
              <a:gd name="adj1" fmla="val 45976"/>
              <a:gd name="adj2" fmla="val -2237"/>
              <a:gd name="adj3" fmla="val 45980"/>
              <a:gd name="adj4" fmla="val -17037"/>
              <a:gd name="adj5" fmla="val 19416"/>
              <a:gd name="adj6" fmla="val -26736"/>
            </a:avLst>
          </a:prstGeom>
          <a:solidFill>
            <a:srgbClr val="2170B6"/>
          </a:solidFill>
          <a:ln>
            <a:solidFill>
              <a:srgbClr val="38ABE3"/>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9191125-0C8D-3161-7793-9C2F38BF3CD7}"/>
              </a:ext>
            </a:extLst>
          </p:cNvPr>
          <p:cNvSpPr txBox="1"/>
          <p:nvPr/>
        </p:nvSpPr>
        <p:spPr>
          <a:xfrm>
            <a:off x="792056" y="3011813"/>
            <a:ext cx="4647833" cy="1569660"/>
          </a:xfrm>
          <a:prstGeom prst="rect">
            <a:avLst/>
          </a:prstGeom>
          <a:noFill/>
        </p:spPr>
        <p:txBody>
          <a:bodyPr wrap="square" rtlCol="0">
            <a:spAutoFit/>
          </a:bodyPr>
          <a:lstStyle/>
          <a:p>
            <a:r>
              <a:rPr lang="en-US" sz="2400" dirty="0">
                <a:solidFill>
                  <a:schemeClr val="bg1"/>
                </a:solidFill>
                <a:latin typeface="Century Gothic" panose="020B0502020202020204" pitchFamily="34" charset="0"/>
              </a:rPr>
              <a:t>A </a:t>
            </a:r>
            <a:r>
              <a:rPr lang="en-US" sz="2400" b="1" dirty="0">
                <a:solidFill>
                  <a:schemeClr val="bg1"/>
                </a:solidFill>
                <a:latin typeface="Century Gothic" panose="020B0502020202020204" pitchFamily="34" charset="0"/>
              </a:rPr>
              <a:t>calendar year maximum</a:t>
            </a:r>
            <a:r>
              <a:rPr lang="en-US" sz="2400" dirty="0">
                <a:solidFill>
                  <a:schemeClr val="bg1"/>
                </a:solidFill>
                <a:latin typeface="Century Gothic" panose="020B0502020202020204" pitchFamily="34" charset="0"/>
              </a:rPr>
              <a:t> is the period from January 1 to December 31 of the same year.</a:t>
            </a:r>
            <a:endParaRPr lang="en-US" sz="2800" dirty="0">
              <a:solidFill>
                <a:schemeClr val="bg1"/>
              </a:solidFill>
              <a:latin typeface="Century Gothic" panose="020B0502020202020204" pitchFamily="34" charset="0"/>
            </a:endParaRPr>
          </a:p>
        </p:txBody>
      </p:sp>
      <p:sp>
        <p:nvSpPr>
          <p:cNvPr id="6" name="Rectangle 5">
            <a:extLst>
              <a:ext uri="{FF2B5EF4-FFF2-40B4-BE49-F238E27FC236}">
                <a16:creationId xmlns:a16="http://schemas.microsoft.com/office/drawing/2014/main" id="{2E768EC5-5152-94F4-C4B1-F15483D71EC7}"/>
              </a:ext>
            </a:extLst>
          </p:cNvPr>
          <p:cNvSpPr/>
          <p:nvPr/>
        </p:nvSpPr>
        <p:spPr>
          <a:xfrm>
            <a:off x="7237379" y="4922196"/>
            <a:ext cx="4182893" cy="904672"/>
          </a:xfrm>
          <a:prstGeom prst="rect">
            <a:avLst/>
          </a:prstGeom>
          <a:noFill/>
          <a:ln w="76200">
            <a:solidFill>
              <a:srgbClr val="38ABE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6682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F1FD"/>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076983-1D83-5132-2BA8-34E260FADE5A}"/>
              </a:ext>
            </a:extLst>
          </p:cNvPr>
          <p:cNvSpPr txBox="1"/>
          <p:nvPr/>
        </p:nvSpPr>
        <p:spPr>
          <a:xfrm>
            <a:off x="488373" y="758536"/>
            <a:ext cx="10424791" cy="707886"/>
          </a:xfrm>
          <a:prstGeom prst="rect">
            <a:avLst/>
          </a:prstGeom>
          <a:noFill/>
        </p:spPr>
        <p:txBody>
          <a:bodyPr wrap="square" rtlCol="0">
            <a:spAutoFit/>
          </a:bodyPr>
          <a:lstStyle/>
          <a:p>
            <a:r>
              <a:rPr lang="en-US" sz="4000" dirty="0">
                <a:solidFill>
                  <a:srgbClr val="2170B6"/>
                </a:solidFill>
                <a:latin typeface="Book Antiqua" panose="02040602050305030304" pitchFamily="18" charset="0"/>
              </a:rPr>
              <a:t>How does PAL’s deductible work?</a:t>
            </a:r>
          </a:p>
        </p:txBody>
      </p:sp>
      <p:sp>
        <p:nvSpPr>
          <p:cNvPr id="3" name="TextBox 2">
            <a:extLst>
              <a:ext uri="{FF2B5EF4-FFF2-40B4-BE49-F238E27FC236}">
                <a16:creationId xmlns:a16="http://schemas.microsoft.com/office/drawing/2014/main" id="{345CD329-C955-4836-B1C9-C5135D9BB8DA}"/>
              </a:ext>
            </a:extLst>
          </p:cNvPr>
          <p:cNvSpPr txBox="1"/>
          <p:nvPr/>
        </p:nvSpPr>
        <p:spPr>
          <a:xfrm>
            <a:off x="488373" y="1707956"/>
            <a:ext cx="1242391" cy="400110"/>
          </a:xfrm>
          <a:prstGeom prst="rect">
            <a:avLst/>
          </a:prstGeom>
          <a:noFill/>
        </p:spPr>
        <p:txBody>
          <a:bodyPr wrap="square" rtlCol="0">
            <a:spAutoFit/>
          </a:bodyPr>
          <a:lstStyle/>
          <a:p>
            <a:r>
              <a:rPr lang="en-US" sz="2000" b="1" dirty="0">
                <a:solidFill>
                  <a:srgbClr val="2170B6"/>
                </a:solidFill>
                <a:latin typeface="Century Gothic" panose="020B0502020202020204" pitchFamily="34" charset="0"/>
              </a:rPr>
              <a:t>Formula:</a:t>
            </a:r>
          </a:p>
        </p:txBody>
      </p:sp>
      <p:grpSp>
        <p:nvGrpSpPr>
          <p:cNvPr id="14" name="Group 13">
            <a:extLst>
              <a:ext uri="{FF2B5EF4-FFF2-40B4-BE49-F238E27FC236}">
                <a16:creationId xmlns:a16="http://schemas.microsoft.com/office/drawing/2014/main" id="{C430C06F-224A-613C-DE35-7D4D783A103E}"/>
              </a:ext>
            </a:extLst>
          </p:cNvPr>
          <p:cNvGrpSpPr/>
          <p:nvPr/>
        </p:nvGrpSpPr>
        <p:grpSpPr>
          <a:xfrm>
            <a:off x="875085" y="2349600"/>
            <a:ext cx="10434142" cy="1504337"/>
            <a:chOff x="513519" y="3186559"/>
            <a:chExt cx="10434142" cy="1504337"/>
          </a:xfrm>
          <a:effectLst>
            <a:outerShdw blurRad="63500" sx="102000" sy="102000" algn="ctr" rotWithShape="0">
              <a:prstClr val="black">
                <a:alpha val="40000"/>
              </a:prstClr>
            </a:outerShdw>
          </a:effectLst>
        </p:grpSpPr>
        <p:sp>
          <p:nvSpPr>
            <p:cNvPr id="4" name="Plus Sign 3">
              <a:extLst>
                <a:ext uri="{FF2B5EF4-FFF2-40B4-BE49-F238E27FC236}">
                  <a16:creationId xmlns:a16="http://schemas.microsoft.com/office/drawing/2014/main" id="{BDB9651C-0E0F-B5E7-DB8E-FE88F42B54FD}"/>
                </a:ext>
              </a:extLst>
            </p:cNvPr>
            <p:cNvSpPr/>
            <p:nvPr/>
          </p:nvSpPr>
          <p:spPr>
            <a:xfrm>
              <a:off x="3399182" y="3615634"/>
              <a:ext cx="737831" cy="707887"/>
            </a:xfrm>
            <a:prstGeom prst="mathPlus">
              <a:avLst/>
            </a:prstGeom>
            <a:solidFill>
              <a:srgbClr val="55A7D8"/>
            </a:solidFill>
            <a:ln>
              <a:solidFill>
                <a:srgbClr val="2170B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inus Sign 4">
              <a:extLst>
                <a:ext uri="{FF2B5EF4-FFF2-40B4-BE49-F238E27FC236}">
                  <a16:creationId xmlns:a16="http://schemas.microsoft.com/office/drawing/2014/main" id="{CBC7919E-EE7B-563C-4FDC-29389013C191}"/>
                </a:ext>
              </a:extLst>
            </p:cNvPr>
            <p:cNvSpPr/>
            <p:nvPr/>
          </p:nvSpPr>
          <p:spPr>
            <a:xfrm>
              <a:off x="7324167" y="3481454"/>
              <a:ext cx="737830" cy="976245"/>
            </a:xfrm>
            <a:prstGeom prst="mathMinus">
              <a:avLst/>
            </a:prstGeom>
            <a:solidFill>
              <a:srgbClr val="55A7D8"/>
            </a:solidFill>
            <a:ln>
              <a:solidFill>
                <a:srgbClr val="2170B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09CE79D1-8013-A881-CB27-500863F50BE3}"/>
                </a:ext>
              </a:extLst>
            </p:cNvPr>
            <p:cNvSpPr/>
            <p:nvPr/>
          </p:nvSpPr>
          <p:spPr>
            <a:xfrm>
              <a:off x="513519" y="3186559"/>
              <a:ext cx="2584174" cy="1504337"/>
            </a:xfrm>
            <a:prstGeom prst="roundRect">
              <a:avLst/>
            </a:prstGeom>
            <a:solidFill>
              <a:schemeClr val="tx2">
                <a:lumMod val="10000"/>
                <a:lumOff val="90000"/>
              </a:schemeClr>
            </a:solidFill>
            <a:ln>
              <a:solidFill>
                <a:srgbClr val="2170B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BFA1A966-CA10-4585-6F47-6571E5A2FACE}"/>
                </a:ext>
              </a:extLst>
            </p:cNvPr>
            <p:cNvSpPr txBox="1"/>
            <p:nvPr/>
          </p:nvSpPr>
          <p:spPr>
            <a:xfrm>
              <a:off x="729785" y="3477062"/>
              <a:ext cx="1635288" cy="923330"/>
            </a:xfrm>
            <a:prstGeom prst="rect">
              <a:avLst/>
            </a:prstGeom>
            <a:noFill/>
          </p:spPr>
          <p:txBody>
            <a:bodyPr wrap="square" rtlCol="0">
              <a:spAutoFit/>
            </a:bodyPr>
            <a:lstStyle/>
            <a:p>
              <a:r>
                <a:rPr lang="en-US" dirty="0">
                  <a:solidFill>
                    <a:srgbClr val="2170B6"/>
                  </a:solidFill>
                  <a:latin typeface="Century Gothic" panose="020B0502020202020204" pitchFamily="34" charset="0"/>
                </a:rPr>
                <a:t>First Inpatient Admission Benefit</a:t>
              </a:r>
            </a:p>
          </p:txBody>
        </p:sp>
        <p:sp>
          <p:nvSpPr>
            <p:cNvPr id="11" name="Rectangle: Rounded Corners 10">
              <a:extLst>
                <a:ext uri="{FF2B5EF4-FFF2-40B4-BE49-F238E27FC236}">
                  <a16:creationId xmlns:a16="http://schemas.microsoft.com/office/drawing/2014/main" id="{BD477592-C3D9-AEEF-FE64-5E9BF7EB3C00}"/>
                </a:ext>
              </a:extLst>
            </p:cNvPr>
            <p:cNvSpPr/>
            <p:nvPr/>
          </p:nvSpPr>
          <p:spPr>
            <a:xfrm>
              <a:off x="4438503" y="3186559"/>
              <a:ext cx="2584174" cy="1504337"/>
            </a:xfrm>
            <a:prstGeom prst="roundRect">
              <a:avLst/>
            </a:prstGeom>
            <a:solidFill>
              <a:schemeClr val="tx2">
                <a:lumMod val="10000"/>
                <a:lumOff val="90000"/>
              </a:schemeClr>
            </a:solidFill>
            <a:ln>
              <a:solidFill>
                <a:srgbClr val="2170B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A5F2CC5-7755-2D76-656D-1E5E095E4EBE}"/>
                </a:ext>
              </a:extLst>
            </p:cNvPr>
            <p:cNvSpPr txBox="1"/>
            <p:nvPr/>
          </p:nvSpPr>
          <p:spPr>
            <a:xfrm>
              <a:off x="4646926" y="3477062"/>
              <a:ext cx="2167328" cy="923330"/>
            </a:xfrm>
            <a:prstGeom prst="rect">
              <a:avLst/>
            </a:prstGeom>
            <a:noFill/>
          </p:spPr>
          <p:txBody>
            <a:bodyPr wrap="square" rtlCol="0">
              <a:spAutoFit/>
            </a:bodyPr>
            <a:lstStyle/>
            <a:p>
              <a:r>
                <a:rPr lang="en-US" dirty="0">
                  <a:solidFill>
                    <a:srgbClr val="2170B6"/>
                  </a:solidFill>
                  <a:latin typeface="Century Gothic" panose="020B0502020202020204" pitchFamily="34" charset="0"/>
                </a:rPr>
                <a:t>Daily Hospital Confinement (Injury or Sickness)</a:t>
              </a:r>
            </a:p>
          </p:txBody>
        </p:sp>
        <p:sp>
          <p:nvSpPr>
            <p:cNvPr id="12" name="Rectangle: Rounded Corners 11">
              <a:extLst>
                <a:ext uri="{FF2B5EF4-FFF2-40B4-BE49-F238E27FC236}">
                  <a16:creationId xmlns:a16="http://schemas.microsoft.com/office/drawing/2014/main" id="{FEA5FF9A-794E-BF7D-8D46-1B4C850A8346}"/>
                </a:ext>
              </a:extLst>
            </p:cNvPr>
            <p:cNvSpPr/>
            <p:nvPr/>
          </p:nvSpPr>
          <p:spPr>
            <a:xfrm>
              <a:off x="8363487" y="3186559"/>
              <a:ext cx="2584174" cy="1504337"/>
            </a:xfrm>
            <a:prstGeom prst="roundRect">
              <a:avLst/>
            </a:prstGeom>
            <a:solidFill>
              <a:schemeClr val="tx2">
                <a:lumMod val="10000"/>
                <a:lumOff val="90000"/>
              </a:schemeClr>
            </a:solidFill>
            <a:ln>
              <a:solidFill>
                <a:srgbClr val="2170B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91F3E97-1FFC-AFE4-1578-7E173A068261}"/>
                </a:ext>
              </a:extLst>
            </p:cNvPr>
            <p:cNvSpPr txBox="1"/>
            <p:nvPr/>
          </p:nvSpPr>
          <p:spPr>
            <a:xfrm>
              <a:off x="8581849" y="3614651"/>
              <a:ext cx="1814481" cy="646331"/>
            </a:xfrm>
            <a:prstGeom prst="rect">
              <a:avLst/>
            </a:prstGeom>
            <a:noFill/>
          </p:spPr>
          <p:txBody>
            <a:bodyPr wrap="square" rtlCol="0">
              <a:spAutoFit/>
            </a:bodyPr>
            <a:lstStyle/>
            <a:p>
              <a:r>
                <a:rPr lang="en-US" dirty="0">
                  <a:solidFill>
                    <a:srgbClr val="2170B6"/>
                  </a:solidFill>
                  <a:latin typeface="Century Gothic" panose="020B0502020202020204" pitchFamily="34" charset="0"/>
                </a:rPr>
                <a:t>Calendar Year Deductible</a:t>
              </a:r>
            </a:p>
          </p:txBody>
        </p:sp>
      </p:grpSp>
      <p:pic>
        <p:nvPicPr>
          <p:cNvPr id="16" name="Graphic 15">
            <a:extLst>
              <a:ext uri="{FF2B5EF4-FFF2-40B4-BE49-F238E27FC236}">
                <a16:creationId xmlns:a16="http://schemas.microsoft.com/office/drawing/2014/main" id="{A0AA89E7-FD90-2604-A3EC-F3A7E65914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31247" y="-1232653"/>
            <a:ext cx="4740971" cy="2465305"/>
          </a:xfrm>
          <a:prstGeom prst="rect">
            <a:avLst/>
          </a:prstGeom>
        </p:spPr>
      </p:pic>
      <p:graphicFrame>
        <p:nvGraphicFramePr>
          <p:cNvPr id="8" name="Table 7">
            <a:extLst>
              <a:ext uri="{FF2B5EF4-FFF2-40B4-BE49-F238E27FC236}">
                <a16:creationId xmlns:a16="http://schemas.microsoft.com/office/drawing/2014/main" id="{31BA0CD6-735C-5CD4-8896-59A4C457C400}"/>
              </a:ext>
            </a:extLst>
          </p:cNvPr>
          <p:cNvGraphicFramePr>
            <a:graphicFrameLocks noGrp="1"/>
          </p:cNvGraphicFramePr>
          <p:nvPr>
            <p:extLst>
              <p:ext uri="{D42A27DB-BD31-4B8C-83A1-F6EECF244321}">
                <p14:modId xmlns:p14="http://schemas.microsoft.com/office/powerpoint/2010/main" val="2810697615"/>
              </p:ext>
            </p:extLst>
          </p:nvPr>
        </p:nvGraphicFramePr>
        <p:xfrm>
          <a:off x="3764592" y="4606952"/>
          <a:ext cx="4655128" cy="1736282"/>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327564">
                  <a:extLst>
                    <a:ext uri="{9D8B030D-6E8A-4147-A177-3AD203B41FA5}">
                      <a16:colId xmlns:a16="http://schemas.microsoft.com/office/drawing/2014/main" val="3057727244"/>
                    </a:ext>
                  </a:extLst>
                </a:gridCol>
                <a:gridCol w="2327564">
                  <a:extLst>
                    <a:ext uri="{9D8B030D-6E8A-4147-A177-3AD203B41FA5}">
                      <a16:colId xmlns:a16="http://schemas.microsoft.com/office/drawing/2014/main" val="402878256"/>
                    </a:ext>
                  </a:extLst>
                </a:gridCol>
              </a:tblGrid>
              <a:tr h="401776">
                <a:tc>
                  <a:txBody>
                    <a:bodyPr/>
                    <a:lstStyle/>
                    <a:p>
                      <a:r>
                        <a:rPr lang="en-US" sz="1200" b="0" dirty="0">
                          <a:solidFill>
                            <a:srgbClr val="2170B6"/>
                          </a:solidFill>
                          <a:latin typeface="Century Gothic" panose="020B0502020202020204" pitchFamily="34" charset="0"/>
                        </a:rPr>
                        <a:t>First Inpatient Admission Benefit</a:t>
                      </a:r>
                      <a:endParaRPr lang="en-US" sz="1100" b="0" i="1" dirty="0">
                        <a:solidFill>
                          <a:srgbClr val="2170B6"/>
                        </a:solidFill>
                        <a:latin typeface="Century Gothic" panose="020B0502020202020204" pitchFamily="34" charset="0"/>
                      </a:endParaRPr>
                    </a:p>
                  </a:txBody>
                  <a:tcPr anchor="ctr">
                    <a:lnL w="12700" cap="flat" cmpd="sng" algn="ctr">
                      <a:solidFill>
                        <a:srgbClr val="2170B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170B6"/>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r"/>
                      <a:r>
                        <a:rPr lang="en-US" sz="1200" b="0" dirty="0">
                          <a:solidFill>
                            <a:srgbClr val="2170B6"/>
                          </a:solidFill>
                          <a:latin typeface="Century Gothic" panose="020B0502020202020204" pitchFamily="34" charset="0"/>
                        </a:rPr>
                        <a:t>$3,000</a:t>
                      </a:r>
                    </a:p>
                  </a:txBody>
                  <a:tcPr anchor="ctr">
                    <a:lnL w="12700" cap="flat" cmpd="sng" algn="ctr">
                      <a:solidFill>
                        <a:schemeClr val="bg1"/>
                      </a:solidFill>
                      <a:prstDash val="solid"/>
                      <a:round/>
                      <a:headEnd type="none" w="med" len="med"/>
                      <a:tailEnd type="none" w="med" len="med"/>
                    </a:lnL>
                    <a:lnR w="12700" cap="flat" cmpd="sng" algn="ctr">
                      <a:solidFill>
                        <a:srgbClr val="2170B6"/>
                      </a:solidFill>
                      <a:prstDash val="solid"/>
                      <a:round/>
                      <a:headEnd type="none" w="med" len="med"/>
                      <a:tailEnd type="none" w="med" len="med"/>
                    </a:lnR>
                    <a:lnT w="12700" cap="flat" cmpd="sng" algn="ctr">
                      <a:solidFill>
                        <a:srgbClr val="2170B6"/>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241682806"/>
                  </a:ext>
                </a:extLst>
              </a:tr>
              <a:tr h="401776">
                <a:tc>
                  <a:txBody>
                    <a:bodyPr/>
                    <a:lstStyle/>
                    <a:p>
                      <a:r>
                        <a:rPr lang="en-US" sz="1200" b="0" dirty="0">
                          <a:solidFill>
                            <a:srgbClr val="2170B6"/>
                          </a:solidFill>
                          <a:latin typeface="Century Gothic" panose="020B0502020202020204" pitchFamily="34" charset="0"/>
                        </a:rPr>
                        <a:t>Daily Hospital Confinement for Injury</a:t>
                      </a:r>
                      <a:endParaRPr lang="en-US" sz="1100" b="0" i="1" dirty="0">
                        <a:solidFill>
                          <a:srgbClr val="2170B6"/>
                        </a:solidFill>
                        <a:latin typeface="Century Gothic" panose="020B0502020202020204" pitchFamily="34" charset="0"/>
                      </a:endParaRPr>
                    </a:p>
                  </a:txBody>
                  <a:tcPr anchor="ctr">
                    <a:lnL w="12700" cap="flat" cmpd="sng" algn="ctr">
                      <a:solidFill>
                        <a:srgbClr val="2170B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a:r>
                        <a:rPr lang="en-US" sz="1200" b="0" dirty="0">
                          <a:solidFill>
                            <a:srgbClr val="2170B6"/>
                          </a:solidFill>
                          <a:latin typeface="Century Gothic" panose="020B0502020202020204" pitchFamily="34" charset="0"/>
                        </a:rPr>
                        <a:t>+ $10,500</a:t>
                      </a:r>
                    </a:p>
                  </a:txBody>
                  <a:tcPr anchor="ctr">
                    <a:lnL w="12700" cap="flat" cmpd="sng" algn="ctr">
                      <a:solidFill>
                        <a:schemeClr val="bg1"/>
                      </a:solidFill>
                      <a:prstDash val="solid"/>
                      <a:round/>
                      <a:headEnd type="none" w="med" len="med"/>
                      <a:tailEnd type="none" w="med" len="med"/>
                    </a:lnL>
                    <a:lnR w="12700" cap="flat" cmpd="sng" algn="ctr">
                      <a:solidFill>
                        <a:srgbClr val="2170B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37626028"/>
                  </a:ext>
                </a:extLst>
              </a:tr>
              <a:tr h="410941">
                <a:tc>
                  <a:txBody>
                    <a:bodyPr/>
                    <a:lstStyle/>
                    <a:p>
                      <a:endParaRPr lang="en-US" sz="1200" b="1" dirty="0">
                        <a:solidFill>
                          <a:schemeClr val="bg1"/>
                        </a:solidFill>
                        <a:latin typeface="Century Gothic" panose="020B0502020202020204" pitchFamily="34" charset="0"/>
                      </a:endParaRPr>
                    </a:p>
                  </a:txBody>
                  <a:tcPr anchor="ctr">
                    <a:lnL w="12700" cap="flat" cmpd="sng" algn="ctr">
                      <a:solidFill>
                        <a:srgbClr val="2170B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5A7D8"/>
                    </a:solidFill>
                  </a:tcPr>
                </a:tc>
                <a:tc>
                  <a:txBody>
                    <a:bodyPr/>
                    <a:lstStyle/>
                    <a:p>
                      <a:pPr algn="r"/>
                      <a:r>
                        <a:rPr lang="en-US" sz="1200" b="1" dirty="0">
                          <a:solidFill>
                            <a:schemeClr val="bg1"/>
                          </a:solidFill>
                          <a:latin typeface="Century Gothic" panose="020B0502020202020204" pitchFamily="34" charset="0"/>
                        </a:rPr>
                        <a:t>= $13,500</a:t>
                      </a:r>
                    </a:p>
                  </a:txBody>
                  <a:tcPr anchor="ctr">
                    <a:lnL w="12700" cap="flat" cmpd="sng" algn="ctr">
                      <a:solidFill>
                        <a:schemeClr val="bg1"/>
                      </a:solidFill>
                      <a:prstDash val="solid"/>
                      <a:round/>
                      <a:headEnd type="none" w="med" len="med"/>
                      <a:tailEnd type="none" w="med" len="med"/>
                    </a:lnL>
                    <a:lnR w="12700" cap="flat" cmpd="sng" algn="ctr">
                      <a:solidFill>
                        <a:srgbClr val="2170B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5A7D8"/>
                    </a:solidFill>
                  </a:tcPr>
                </a:tc>
                <a:extLst>
                  <a:ext uri="{0D108BD9-81ED-4DB2-BD59-A6C34878D82A}">
                    <a16:rowId xmlns:a16="http://schemas.microsoft.com/office/drawing/2014/main" val="477129679"/>
                  </a:ext>
                </a:extLst>
              </a:tr>
              <a:tr h="410941">
                <a:tc>
                  <a:txBody>
                    <a:bodyPr/>
                    <a:lstStyle/>
                    <a:p>
                      <a:r>
                        <a:rPr lang="en-US" sz="1200" b="1" dirty="0">
                          <a:solidFill>
                            <a:schemeClr val="bg1"/>
                          </a:solidFill>
                          <a:latin typeface="Century Gothic" panose="020B0502020202020204" pitchFamily="34" charset="0"/>
                        </a:rPr>
                        <a:t>Calendar Year Deductible</a:t>
                      </a:r>
                    </a:p>
                  </a:txBody>
                  <a:tcPr anchor="ctr">
                    <a:lnL w="12700" cap="flat" cmpd="sng" algn="ctr">
                      <a:solidFill>
                        <a:srgbClr val="2170B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170B6"/>
                      </a:solidFill>
                      <a:prstDash val="solid"/>
                      <a:round/>
                      <a:headEnd type="none" w="med" len="med"/>
                      <a:tailEnd type="none" w="med" len="med"/>
                    </a:lnB>
                    <a:solidFill>
                      <a:srgbClr val="2170B6"/>
                    </a:solidFill>
                  </a:tcPr>
                </a:tc>
                <a:tc>
                  <a:txBody>
                    <a:bodyPr/>
                    <a:lstStyle/>
                    <a:p>
                      <a:pPr algn="r"/>
                      <a:r>
                        <a:rPr lang="en-US" sz="1200" b="1" dirty="0">
                          <a:solidFill>
                            <a:schemeClr val="bg1"/>
                          </a:solidFill>
                          <a:latin typeface="Century Gothic" panose="020B0502020202020204" pitchFamily="34" charset="0"/>
                        </a:rPr>
                        <a:t>- $5,000</a:t>
                      </a:r>
                    </a:p>
                  </a:txBody>
                  <a:tcPr anchor="ctr">
                    <a:lnL w="12700" cap="flat" cmpd="sng" algn="ctr">
                      <a:solidFill>
                        <a:schemeClr val="bg1"/>
                      </a:solidFill>
                      <a:prstDash val="solid"/>
                      <a:round/>
                      <a:headEnd type="none" w="med" len="med"/>
                      <a:tailEnd type="none" w="med" len="med"/>
                    </a:lnL>
                    <a:lnR w="12700" cap="flat" cmpd="sng" algn="ctr">
                      <a:solidFill>
                        <a:srgbClr val="2170B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170B6"/>
                      </a:solidFill>
                      <a:prstDash val="solid"/>
                      <a:round/>
                      <a:headEnd type="none" w="med" len="med"/>
                      <a:tailEnd type="none" w="med" len="med"/>
                    </a:lnB>
                    <a:solidFill>
                      <a:srgbClr val="2170B6"/>
                    </a:solidFill>
                  </a:tcPr>
                </a:tc>
                <a:extLst>
                  <a:ext uri="{0D108BD9-81ED-4DB2-BD59-A6C34878D82A}">
                    <a16:rowId xmlns:a16="http://schemas.microsoft.com/office/drawing/2014/main" val="2328548082"/>
                  </a:ext>
                </a:extLst>
              </a:tr>
            </a:tbl>
          </a:graphicData>
        </a:graphic>
      </p:graphicFrame>
      <p:sp>
        <p:nvSpPr>
          <p:cNvPr id="15" name="TextBox 14">
            <a:extLst>
              <a:ext uri="{FF2B5EF4-FFF2-40B4-BE49-F238E27FC236}">
                <a16:creationId xmlns:a16="http://schemas.microsoft.com/office/drawing/2014/main" id="{7F8E7ABD-ADC8-20AF-9A0D-DF01ACA00050}"/>
              </a:ext>
            </a:extLst>
          </p:cNvPr>
          <p:cNvSpPr txBox="1"/>
          <p:nvPr/>
        </p:nvSpPr>
        <p:spPr>
          <a:xfrm>
            <a:off x="4658547" y="4181178"/>
            <a:ext cx="3027186" cy="307777"/>
          </a:xfrm>
          <a:prstGeom prst="rect">
            <a:avLst/>
          </a:prstGeom>
          <a:noFill/>
        </p:spPr>
        <p:txBody>
          <a:bodyPr wrap="square" rtlCol="0">
            <a:spAutoFit/>
          </a:bodyPr>
          <a:lstStyle/>
          <a:p>
            <a:pPr algn="ctr"/>
            <a:r>
              <a:rPr lang="en-US" sz="1400" b="1" dirty="0">
                <a:solidFill>
                  <a:srgbClr val="2170B6"/>
                </a:solidFill>
                <a:latin typeface="Century Gothic" panose="020B0502020202020204" pitchFamily="34" charset="0"/>
              </a:rPr>
              <a:t>Three-Unit Coverage Example</a:t>
            </a:r>
          </a:p>
        </p:txBody>
      </p:sp>
      <p:sp>
        <p:nvSpPr>
          <p:cNvPr id="7" name="TextBox 6">
            <a:extLst>
              <a:ext uri="{FF2B5EF4-FFF2-40B4-BE49-F238E27FC236}">
                <a16:creationId xmlns:a16="http://schemas.microsoft.com/office/drawing/2014/main" id="{41ED040B-7878-09AF-07C3-4D9319E70D22}"/>
              </a:ext>
            </a:extLst>
          </p:cNvPr>
          <p:cNvSpPr txBox="1"/>
          <p:nvPr/>
        </p:nvSpPr>
        <p:spPr>
          <a:xfrm>
            <a:off x="4859472" y="6504774"/>
            <a:ext cx="2465368" cy="261610"/>
          </a:xfrm>
          <a:prstGeom prst="rect">
            <a:avLst/>
          </a:prstGeom>
          <a:noFill/>
        </p:spPr>
        <p:txBody>
          <a:bodyPr wrap="square" rtlCol="0">
            <a:spAutoFit/>
          </a:bodyPr>
          <a:lstStyle/>
          <a:p>
            <a:pPr algn="ctr"/>
            <a:r>
              <a:rPr lang="en-US" sz="1100" dirty="0">
                <a:solidFill>
                  <a:srgbClr val="2170B6"/>
                </a:solidFill>
                <a:latin typeface="Century Gothic" panose="020B0502020202020204" pitchFamily="34" charset="0"/>
              </a:rPr>
              <a:t>One-day hospital benefit = $8,500</a:t>
            </a:r>
          </a:p>
        </p:txBody>
      </p:sp>
    </p:spTree>
    <p:extLst>
      <p:ext uri="{BB962C8B-B14F-4D97-AF65-F5344CB8AC3E}">
        <p14:creationId xmlns:p14="http://schemas.microsoft.com/office/powerpoint/2010/main" val="530320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F1FD"/>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F1B1D02-1E8A-0CD6-0E2B-904439423312}"/>
              </a:ext>
            </a:extLst>
          </p:cNvPr>
          <p:cNvGrpSpPr/>
          <p:nvPr/>
        </p:nvGrpSpPr>
        <p:grpSpPr>
          <a:xfrm>
            <a:off x="7668697" y="1437418"/>
            <a:ext cx="4254952" cy="4333154"/>
            <a:chOff x="330111" y="378190"/>
            <a:chExt cx="5801536" cy="6178929"/>
          </a:xfrm>
          <a:effectLst>
            <a:outerShdw blurRad="50800" dist="38100" dir="5400000" algn="t" rotWithShape="0">
              <a:prstClr val="black">
                <a:alpha val="40000"/>
              </a:prstClr>
            </a:outerShdw>
          </a:effectLst>
        </p:grpSpPr>
        <p:pic>
          <p:nvPicPr>
            <p:cNvPr id="2" name="Picture 1" descr="Screen Clipping">
              <a:extLst>
                <a:ext uri="{FF2B5EF4-FFF2-40B4-BE49-F238E27FC236}">
                  <a16:creationId xmlns:a16="http://schemas.microsoft.com/office/drawing/2014/main" id="{3C478259-C18E-570B-7833-EA4BDE594B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112" y="378190"/>
              <a:ext cx="5801535" cy="3210373"/>
            </a:xfrm>
            <a:prstGeom prst="rect">
              <a:avLst/>
            </a:prstGeom>
          </p:spPr>
        </p:pic>
        <p:pic>
          <p:nvPicPr>
            <p:cNvPr id="3" name="Picture 2" descr="Screen Clipping">
              <a:extLst>
                <a:ext uri="{FF2B5EF4-FFF2-40B4-BE49-F238E27FC236}">
                  <a16:creationId xmlns:a16="http://schemas.microsoft.com/office/drawing/2014/main" id="{F0071D08-97C6-80EF-6B38-7B3C236AD4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111" y="3641725"/>
              <a:ext cx="5801535" cy="2915394"/>
            </a:xfrm>
            <a:prstGeom prst="rect">
              <a:avLst/>
            </a:prstGeom>
          </p:spPr>
        </p:pic>
      </p:grpSp>
      <p:sp>
        <p:nvSpPr>
          <p:cNvPr id="5" name="TextBox 4">
            <a:extLst>
              <a:ext uri="{FF2B5EF4-FFF2-40B4-BE49-F238E27FC236}">
                <a16:creationId xmlns:a16="http://schemas.microsoft.com/office/drawing/2014/main" id="{B1765E16-79FB-E593-CA43-9AD7BC80A68F}"/>
              </a:ext>
            </a:extLst>
          </p:cNvPr>
          <p:cNvSpPr txBox="1"/>
          <p:nvPr/>
        </p:nvSpPr>
        <p:spPr>
          <a:xfrm>
            <a:off x="488373" y="606421"/>
            <a:ext cx="4964903" cy="646331"/>
          </a:xfrm>
          <a:prstGeom prst="rect">
            <a:avLst/>
          </a:prstGeom>
          <a:noFill/>
        </p:spPr>
        <p:txBody>
          <a:bodyPr wrap="square" rtlCol="0">
            <a:spAutoFit/>
          </a:bodyPr>
          <a:lstStyle/>
          <a:p>
            <a:r>
              <a:rPr lang="en-US" sz="3600" dirty="0">
                <a:solidFill>
                  <a:srgbClr val="2170B6"/>
                </a:solidFill>
                <a:latin typeface="Book Antiqua" panose="02040602050305030304" pitchFamily="18" charset="0"/>
              </a:rPr>
              <a:t>Hospital Stay Averages</a:t>
            </a:r>
          </a:p>
        </p:txBody>
      </p:sp>
      <p:sp>
        <p:nvSpPr>
          <p:cNvPr id="6" name="TextBox 5">
            <a:extLst>
              <a:ext uri="{FF2B5EF4-FFF2-40B4-BE49-F238E27FC236}">
                <a16:creationId xmlns:a16="http://schemas.microsoft.com/office/drawing/2014/main" id="{CEBD3076-A07E-7B5A-C054-26FA0ADCB32A}"/>
              </a:ext>
            </a:extLst>
          </p:cNvPr>
          <p:cNvSpPr txBox="1"/>
          <p:nvPr/>
        </p:nvSpPr>
        <p:spPr>
          <a:xfrm>
            <a:off x="488373" y="1252752"/>
            <a:ext cx="3679590" cy="338554"/>
          </a:xfrm>
          <a:prstGeom prst="rect">
            <a:avLst/>
          </a:prstGeom>
          <a:noFill/>
        </p:spPr>
        <p:txBody>
          <a:bodyPr wrap="square" rtlCol="0">
            <a:spAutoFit/>
          </a:bodyPr>
          <a:lstStyle/>
          <a:p>
            <a:r>
              <a:rPr lang="en-US" sz="1600" i="1" dirty="0">
                <a:solidFill>
                  <a:srgbClr val="2170B6"/>
                </a:solidFill>
                <a:latin typeface="Book Antiqua" panose="02040602050305030304" pitchFamily="18" charset="0"/>
              </a:rPr>
              <a:t>Three Day Stay for Sickness Example</a:t>
            </a:r>
          </a:p>
        </p:txBody>
      </p:sp>
      <p:graphicFrame>
        <p:nvGraphicFramePr>
          <p:cNvPr id="7" name="Table 6">
            <a:extLst>
              <a:ext uri="{FF2B5EF4-FFF2-40B4-BE49-F238E27FC236}">
                <a16:creationId xmlns:a16="http://schemas.microsoft.com/office/drawing/2014/main" id="{79041B8D-4A04-674D-7BE6-0987E6703776}"/>
              </a:ext>
            </a:extLst>
          </p:cNvPr>
          <p:cNvGraphicFramePr>
            <a:graphicFrameLocks noGrp="1"/>
          </p:cNvGraphicFramePr>
          <p:nvPr>
            <p:extLst>
              <p:ext uri="{D42A27DB-BD31-4B8C-83A1-F6EECF244321}">
                <p14:modId xmlns:p14="http://schemas.microsoft.com/office/powerpoint/2010/main" val="3054594233"/>
              </p:ext>
            </p:extLst>
          </p:nvPr>
        </p:nvGraphicFramePr>
        <p:xfrm>
          <a:off x="488373" y="2505657"/>
          <a:ext cx="5963685" cy="2465177"/>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1192737">
                  <a:extLst>
                    <a:ext uri="{9D8B030D-6E8A-4147-A177-3AD203B41FA5}">
                      <a16:colId xmlns:a16="http://schemas.microsoft.com/office/drawing/2014/main" val="2428036563"/>
                    </a:ext>
                  </a:extLst>
                </a:gridCol>
                <a:gridCol w="1192737">
                  <a:extLst>
                    <a:ext uri="{9D8B030D-6E8A-4147-A177-3AD203B41FA5}">
                      <a16:colId xmlns:a16="http://schemas.microsoft.com/office/drawing/2014/main" val="367274497"/>
                    </a:ext>
                  </a:extLst>
                </a:gridCol>
                <a:gridCol w="1192737">
                  <a:extLst>
                    <a:ext uri="{9D8B030D-6E8A-4147-A177-3AD203B41FA5}">
                      <a16:colId xmlns:a16="http://schemas.microsoft.com/office/drawing/2014/main" val="1967751146"/>
                    </a:ext>
                  </a:extLst>
                </a:gridCol>
                <a:gridCol w="1192737">
                  <a:extLst>
                    <a:ext uri="{9D8B030D-6E8A-4147-A177-3AD203B41FA5}">
                      <a16:colId xmlns:a16="http://schemas.microsoft.com/office/drawing/2014/main" val="3584773471"/>
                    </a:ext>
                  </a:extLst>
                </a:gridCol>
                <a:gridCol w="1192737">
                  <a:extLst>
                    <a:ext uri="{9D8B030D-6E8A-4147-A177-3AD203B41FA5}">
                      <a16:colId xmlns:a16="http://schemas.microsoft.com/office/drawing/2014/main" val="628911037"/>
                    </a:ext>
                  </a:extLst>
                </a:gridCol>
              </a:tblGrid>
              <a:tr h="846066">
                <a:tc>
                  <a:txBody>
                    <a:bodyPr/>
                    <a:lstStyle/>
                    <a:p>
                      <a:pPr algn="ctr"/>
                      <a:r>
                        <a:rPr lang="en-US" sz="1200" dirty="0">
                          <a:latin typeface="Book Antiqua" panose="02040602050305030304" pitchFamily="18" charset="0"/>
                        </a:rPr>
                        <a:t>Deductible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170B6"/>
                    </a:solidFill>
                  </a:tcPr>
                </a:tc>
                <a:tc>
                  <a:txBody>
                    <a:bodyPr/>
                    <a:lstStyle/>
                    <a:p>
                      <a:pPr algn="ctr"/>
                      <a:r>
                        <a:rPr lang="en-US" sz="1200" dirty="0">
                          <a:latin typeface="Book Antiqua" panose="02040602050305030304" pitchFamily="18" charset="0"/>
                        </a:rPr>
                        <a:t>National Avg.</a:t>
                      </a:r>
                    </a:p>
                    <a:p>
                      <a:pPr algn="ctr"/>
                      <a:r>
                        <a:rPr lang="en-US" sz="1200" dirty="0">
                          <a:latin typeface="Book Antiqua" panose="02040602050305030304" pitchFamily="18" charset="0"/>
                        </a:rPr>
                        <a:t>Hospital Stay per Day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170B6"/>
                    </a:solidFill>
                  </a:tcPr>
                </a:tc>
                <a:tc>
                  <a:txBody>
                    <a:bodyPr/>
                    <a:lstStyle/>
                    <a:p>
                      <a:pPr algn="ctr"/>
                      <a:r>
                        <a:rPr lang="en-US" sz="1200" dirty="0">
                          <a:latin typeface="Book Antiqua" panose="02040602050305030304" pitchFamily="18" charset="0"/>
                        </a:rPr>
                        <a:t>One Unit Plan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170B6"/>
                    </a:solidFill>
                  </a:tcPr>
                </a:tc>
                <a:tc>
                  <a:txBody>
                    <a:bodyPr/>
                    <a:lstStyle/>
                    <a:p>
                      <a:pPr algn="ctr"/>
                      <a:r>
                        <a:rPr lang="en-US" sz="1200" dirty="0">
                          <a:latin typeface="Book Antiqua" panose="02040602050305030304" pitchFamily="18" charset="0"/>
                        </a:rPr>
                        <a:t>Two Unit Plan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170B6"/>
                    </a:solidFill>
                  </a:tcPr>
                </a:tc>
                <a:tc>
                  <a:txBody>
                    <a:bodyPr/>
                    <a:lstStyle/>
                    <a:p>
                      <a:pPr algn="ctr"/>
                      <a:r>
                        <a:rPr lang="en-US" sz="1200" dirty="0">
                          <a:latin typeface="Book Antiqua" panose="02040602050305030304" pitchFamily="18" charset="0"/>
                        </a:rPr>
                        <a:t>Three Unit Plan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170B6"/>
                    </a:solidFill>
                  </a:tcPr>
                </a:tc>
                <a:extLst>
                  <a:ext uri="{0D108BD9-81ED-4DB2-BD59-A6C34878D82A}">
                    <a16:rowId xmlns:a16="http://schemas.microsoft.com/office/drawing/2014/main" val="2157551849"/>
                  </a:ext>
                </a:extLst>
              </a:tr>
              <a:tr h="665859">
                <a:tc>
                  <a:txBody>
                    <a:bodyPr/>
                    <a:lstStyle/>
                    <a:p>
                      <a:pPr algn="ctr"/>
                      <a:r>
                        <a:rPr lang="en-US" sz="1200" dirty="0">
                          <a:solidFill>
                            <a:srgbClr val="2170B6"/>
                          </a:solidFill>
                          <a:latin typeface="Century Gothic" panose="020B0502020202020204" pitchFamily="34" charset="0"/>
                        </a:rPr>
                        <a:t>$5,000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rgbClr val="2170B6"/>
                          </a:solidFill>
                          <a:latin typeface="Century Gothic" panose="020B0502020202020204" pitchFamily="34" charset="0"/>
                        </a:rPr>
                        <a:t>$8,052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ctr">
                        <a:buFont typeface="Wingdings" panose="05000000000000000000" pitchFamily="2" charset="2"/>
                        <a:buChar char="û"/>
                      </a:pPr>
                      <a:r>
                        <a:rPr lang="en-US" sz="2800" dirty="0">
                          <a:solidFill>
                            <a:schemeClr val="bg1">
                              <a:lumMod val="85000"/>
                            </a:schemeClr>
                          </a:solidFill>
                          <a:latin typeface="Century Gothic" panose="020B0502020202020204" pitchFamily="34" charset="0"/>
                        </a:rPr>
                        <a:t>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dirty="0">
                          <a:solidFill>
                            <a:srgbClr val="2170B6"/>
                          </a:solidFill>
                          <a:latin typeface="Century Gothic" panose="020B0502020202020204" pitchFamily="34" charset="0"/>
                        </a:rPr>
                        <a:t>$15,000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dirty="0">
                          <a:solidFill>
                            <a:srgbClr val="2170B6"/>
                          </a:solidFill>
                          <a:latin typeface="Century Gothic" panose="020B0502020202020204" pitchFamily="34" charset="0"/>
                        </a:rPr>
                        <a:t>$25,000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8748724"/>
                  </a:ext>
                </a:extLst>
              </a:tr>
              <a:tr h="665859">
                <a:tc>
                  <a:txBody>
                    <a:bodyPr/>
                    <a:lstStyle/>
                    <a:p>
                      <a:pPr algn="ctr"/>
                      <a:r>
                        <a:rPr lang="en-US" sz="1200" dirty="0">
                          <a:solidFill>
                            <a:srgbClr val="2170B6"/>
                          </a:solidFill>
                          <a:latin typeface="Century Gothic" panose="020B0502020202020204" pitchFamily="34" charset="0"/>
                        </a:rPr>
                        <a:t>$2,500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rgbClr val="2170B6"/>
                          </a:solidFill>
                          <a:latin typeface="Century Gothic" panose="020B0502020202020204" pitchFamily="34" charset="0"/>
                        </a:rPr>
                        <a:t>$8,052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dirty="0">
                          <a:solidFill>
                            <a:srgbClr val="2170B6"/>
                          </a:solidFill>
                          <a:latin typeface="Century Gothic" panose="020B0502020202020204" pitchFamily="34" charset="0"/>
                        </a:rPr>
                        <a:t>$7,500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dirty="0">
                          <a:solidFill>
                            <a:srgbClr val="2170B6"/>
                          </a:solidFill>
                          <a:latin typeface="Century Gothic" panose="020B0502020202020204" pitchFamily="34" charset="0"/>
                        </a:rPr>
                        <a:t>$17,500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dirty="0">
                          <a:solidFill>
                            <a:srgbClr val="2170B6"/>
                          </a:solidFill>
                          <a:latin typeface="Century Gothic" panose="020B0502020202020204" pitchFamily="34" charset="0"/>
                        </a:rPr>
                        <a:t>$27,500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07052097"/>
                  </a:ext>
                </a:extLst>
              </a:tr>
              <a:tr h="287393">
                <a:tc gridSpan="5">
                  <a:txBody>
                    <a:bodyPr/>
                    <a:lstStyle/>
                    <a:p>
                      <a:pPr algn="ctr"/>
                      <a:r>
                        <a:rPr lang="en-US" sz="1100" i="1" dirty="0">
                          <a:solidFill>
                            <a:srgbClr val="2170B6"/>
                          </a:solidFill>
                          <a:latin typeface="Century Gothic" panose="020B0502020202020204" pitchFamily="34" charset="0"/>
                        </a:rPr>
                        <a:t>(Day 1-3 Benefit  </a:t>
                      </a:r>
                      <a:r>
                        <a:rPr lang="en-US" sz="1100" b="1" i="1" dirty="0">
                          <a:solidFill>
                            <a:srgbClr val="61BA4F"/>
                          </a:solidFill>
                          <a:latin typeface="Century Gothic" panose="020B0502020202020204" pitchFamily="34" charset="0"/>
                        </a:rPr>
                        <a:t>x</a:t>
                      </a:r>
                      <a:r>
                        <a:rPr lang="en-US" sz="1100" i="1" dirty="0">
                          <a:solidFill>
                            <a:srgbClr val="2170B6"/>
                          </a:solidFill>
                          <a:latin typeface="Century Gothic" panose="020B0502020202020204" pitchFamily="34" charset="0"/>
                        </a:rPr>
                        <a:t>  Days  </a:t>
                      </a:r>
                      <a:r>
                        <a:rPr lang="en-US" sz="1100" b="1" i="1" dirty="0">
                          <a:solidFill>
                            <a:srgbClr val="61BA4F"/>
                          </a:solidFill>
                          <a:latin typeface="Century Gothic" panose="020B0502020202020204" pitchFamily="34" charset="0"/>
                        </a:rPr>
                        <a:t>–</a:t>
                      </a:r>
                      <a:r>
                        <a:rPr lang="en-US" sz="1100" i="1" dirty="0">
                          <a:solidFill>
                            <a:srgbClr val="2170B6"/>
                          </a:solidFill>
                          <a:latin typeface="Century Gothic" panose="020B0502020202020204" pitchFamily="34" charset="0"/>
                        </a:rPr>
                        <a:t>  Deductible)  </a:t>
                      </a:r>
                      <a:r>
                        <a:rPr lang="en-US" sz="1100" b="1" i="1" dirty="0">
                          <a:solidFill>
                            <a:srgbClr val="61BA4F"/>
                          </a:solidFill>
                          <a:latin typeface="Century Gothic" panose="020B0502020202020204" pitchFamily="34" charset="0"/>
                        </a:rPr>
                        <a:t>+</a:t>
                      </a:r>
                      <a:r>
                        <a:rPr lang="en-US" sz="1100" i="1" dirty="0">
                          <a:solidFill>
                            <a:srgbClr val="2170B6"/>
                          </a:solidFill>
                          <a:latin typeface="Century Gothic" panose="020B0502020202020204" pitchFamily="34" charset="0"/>
                        </a:rPr>
                        <a:t>  Admission Benefit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200" dirty="0">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1200" dirty="0">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1200" dirty="0">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1200" dirty="0">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18798074"/>
                  </a:ext>
                </a:extLst>
              </a:tr>
            </a:tbl>
          </a:graphicData>
        </a:graphic>
      </p:graphicFrame>
      <p:grpSp>
        <p:nvGrpSpPr>
          <p:cNvPr id="13" name="Group 12">
            <a:extLst>
              <a:ext uri="{FF2B5EF4-FFF2-40B4-BE49-F238E27FC236}">
                <a16:creationId xmlns:a16="http://schemas.microsoft.com/office/drawing/2014/main" id="{82C5E378-EC5C-F866-A208-5FFE0FEF6C32}"/>
              </a:ext>
            </a:extLst>
          </p:cNvPr>
          <p:cNvGrpSpPr/>
          <p:nvPr/>
        </p:nvGrpSpPr>
        <p:grpSpPr>
          <a:xfrm>
            <a:off x="488373" y="1951659"/>
            <a:ext cx="5369804" cy="369332"/>
            <a:chOff x="488373" y="2039211"/>
            <a:chExt cx="5369804" cy="369332"/>
          </a:xfrm>
        </p:grpSpPr>
        <p:sp>
          <p:nvSpPr>
            <p:cNvPr id="9" name="Callout: Bent Line 8">
              <a:extLst>
                <a:ext uri="{FF2B5EF4-FFF2-40B4-BE49-F238E27FC236}">
                  <a16:creationId xmlns:a16="http://schemas.microsoft.com/office/drawing/2014/main" id="{E41D5A01-F609-834F-B4CD-BD81EEC12E47}"/>
                </a:ext>
              </a:extLst>
            </p:cNvPr>
            <p:cNvSpPr/>
            <p:nvPr/>
          </p:nvSpPr>
          <p:spPr>
            <a:xfrm rot="10800000">
              <a:off x="488373" y="2039211"/>
              <a:ext cx="5369804" cy="369332"/>
            </a:xfrm>
            <a:prstGeom prst="borderCallout2">
              <a:avLst>
                <a:gd name="adj1" fmla="val 44185"/>
                <a:gd name="adj2" fmla="val -3052"/>
                <a:gd name="adj3" fmla="val 45038"/>
                <a:gd name="adj4" fmla="val -29172"/>
                <a:gd name="adj5" fmla="val -350997"/>
                <a:gd name="adj6" fmla="val -15976"/>
              </a:avLst>
            </a:prstGeom>
            <a:solidFill>
              <a:srgbClr val="2B8C21"/>
            </a:solidFill>
            <a:ln>
              <a:solidFill>
                <a:srgbClr val="61BA4F"/>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2C66CED-0055-F13C-40FB-51729C9EB3BA}"/>
                </a:ext>
              </a:extLst>
            </p:cNvPr>
            <p:cNvSpPr txBox="1"/>
            <p:nvPr/>
          </p:nvSpPr>
          <p:spPr>
            <a:xfrm>
              <a:off x="599209" y="2085378"/>
              <a:ext cx="4425372" cy="276999"/>
            </a:xfrm>
            <a:prstGeom prst="rect">
              <a:avLst/>
            </a:prstGeom>
            <a:noFill/>
          </p:spPr>
          <p:txBody>
            <a:bodyPr wrap="square" rtlCol="0">
              <a:spAutoFit/>
            </a:bodyPr>
            <a:lstStyle/>
            <a:p>
              <a:r>
                <a:rPr lang="en-US" sz="1200" i="1" dirty="0">
                  <a:solidFill>
                    <a:schemeClr val="bg1"/>
                  </a:solidFill>
                  <a:latin typeface="Century Gothic" panose="020B0502020202020204" pitchFamily="34" charset="0"/>
                </a:rPr>
                <a:t>PAL Average Hospital Stay since 2011 is 3.5 days.</a:t>
              </a:r>
            </a:p>
          </p:txBody>
        </p:sp>
      </p:grpSp>
      <p:sp>
        <p:nvSpPr>
          <p:cNvPr id="10" name="TextBox 9">
            <a:extLst>
              <a:ext uri="{FF2B5EF4-FFF2-40B4-BE49-F238E27FC236}">
                <a16:creationId xmlns:a16="http://schemas.microsoft.com/office/drawing/2014/main" id="{72F330FA-04BB-B570-7FE2-98541687B159}"/>
              </a:ext>
            </a:extLst>
          </p:cNvPr>
          <p:cNvSpPr txBox="1"/>
          <p:nvPr/>
        </p:nvSpPr>
        <p:spPr>
          <a:xfrm>
            <a:off x="4364463" y="5027544"/>
            <a:ext cx="2177626" cy="246221"/>
          </a:xfrm>
          <a:prstGeom prst="rect">
            <a:avLst/>
          </a:prstGeom>
          <a:noFill/>
        </p:spPr>
        <p:txBody>
          <a:bodyPr wrap="square" rtlCol="0">
            <a:spAutoFit/>
          </a:bodyPr>
          <a:lstStyle/>
          <a:p>
            <a:pPr algn="r"/>
            <a:r>
              <a:rPr lang="en-US" sz="1000" i="1" dirty="0">
                <a:solidFill>
                  <a:srgbClr val="2170B6"/>
                </a:solidFill>
                <a:latin typeface="Book Antiqua" panose="02040602050305030304" pitchFamily="18" charset="0"/>
              </a:rPr>
              <a:t>Proprietary &amp; Confidential 10.30.2023</a:t>
            </a:r>
          </a:p>
        </p:txBody>
      </p:sp>
      <p:sp>
        <p:nvSpPr>
          <p:cNvPr id="12" name="TextBox 11">
            <a:extLst>
              <a:ext uri="{FF2B5EF4-FFF2-40B4-BE49-F238E27FC236}">
                <a16:creationId xmlns:a16="http://schemas.microsoft.com/office/drawing/2014/main" id="{8319756F-C5B1-A3F6-022B-76C00DBE287E}"/>
              </a:ext>
            </a:extLst>
          </p:cNvPr>
          <p:cNvSpPr txBox="1"/>
          <p:nvPr/>
        </p:nvSpPr>
        <p:spPr>
          <a:xfrm>
            <a:off x="488373" y="5359981"/>
            <a:ext cx="3679590" cy="1231106"/>
          </a:xfrm>
          <a:prstGeom prst="rect">
            <a:avLst/>
          </a:prstGeom>
          <a:noFill/>
        </p:spPr>
        <p:txBody>
          <a:bodyPr wrap="square" rtlCol="0">
            <a:spAutoFit/>
          </a:bodyPr>
          <a:lstStyle/>
          <a:p>
            <a:r>
              <a:rPr lang="en-US" sz="1400" b="1" dirty="0">
                <a:solidFill>
                  <a:srgbClr val="2170B6"/>
                </a:solidFill>
                <a:latin typeface="Book Antiqua" panose="02040602050305030304" pitchFamily="18" charset="0"/>
              </a:rPr>
              <a:t>National Average</a:t>
            </a:r>
          </a:p>
          <a:p>
            <a:pPr marL="171450" indent="-171450">
              <a:buFont typeface="Arial" panose="020B0604020202020204" pitchFamily="34" charset="0"/>
              <a:buChar char="•"/>
            </a:pPr>
            <a:r>
              <a:rPr lang="en-US" sz="1200" dirty="0">
                <a:solidFill>
                  <a:srgbClr val="2170B6"/>
                </a:solidFill>
                <a:latin typeface="Century Gothic" panose="020B0502020202020204" pitchFamily="34" charset="0"/>
              </a:rPr>
              <a:t>Nonprofit Hospitals = $3,013</a:t>
            </a:r>
          </a:p>
          <a:p>
            <a:pPr marL="171450" indent="-171450">
              <a:buFont typeface="Arial" panose="020B0604020202020204" pitchFamily="34" charset="0"/>
              <a:buChar char="•"/>
            </a:pPr>
            <a:r>
              <a:rPr lang="en-US" sz="1200" dirty="0">
                <a:solidFill>
                  <a:srgbClr val="2170B6"/>
                </a:solidFill>
                <a:latin typeface="Century Gothic" panose="020B0502020202020204" pitchFamily="34" charset="0"/>
              </a:rPr>
              <a:t>For-Profit Hospitals = $2,296</a:t>
            </a:r>
          </a:p>
          <a:p>
            <a:pPr marL="171450" indent="-171450">
              <a:buFont typeface="Arial" panose="020B0604020202020204" pitchFamily="34" charset="0"/>
              <a:buChar char="•"/>
            </a:pPr>
            <a:r>
              <a:rPr lang="en-US" sz="1200" dirty="0">
                <a:solidFill>
                  <a:srgbClr val="2170B6"/>
                </a:solidFill>
                <a:latin typeface="Century Gothic" panose="020B0502020202020204" pitchFamily="34" charset="0"/>
              </a:rPr>
              <a:t>State/Local Government Hospitals = $2,742</a:t>
            </a:r>
          </a:p>
          <a:p>
            <a:endParaRPr lang="en-US" sz="1200" dirty="0">
              <a:solidFill>
                <a:srgbClr val="2170B6"/>
              </a:solidFill>
              <a:latin typeface="Century Gothic" panose="020B0502020202020204" pitchFamily="34" charset="0"/>
            </a:endParaRPr>
          </a:p>
          <a:p>
            <a:r>
              <a:rPr lang="en-US" sz="1200" b="1" i="1" dirty="0">
                <a:solidFill>
                  <a:srgbClr val="2170B6"/>
                </a:solidFill>
                <a:latin typeface="Century Gothic" panose="020B0502020202020204" pitchFamily="34" charset="0"/>
              </a:rPr>
              <a:t>Average: $2,684</a:t>
            </a:r>
          </a:p>
        </p:txBody>
      </p:sp>
      <p:pic>
        <p:nvPicPr>
          <p:cNvPr id="14" name="Graphic 13">
            <a:extLst>
              <a:ext uri="{FF2B5EF4-FFF2-40B4-BE49-F238E27FC236}">
                <a16:creationId xmlns:a16="http://schemas.microsoft.com/office/drawing/2014/main" id="{A87027CA-69FC-BE99-C593-DFF7B6D5A8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5471399">
            <a:off x="10569972" y="-965010"/>
            <a:ext cx="1764447" cy="2298137"/>
          </a:xfrm>
          <a:prstGeom prst="rect">
            <a:avLst/>
          </a:prstGeom>
        </p:spPr>
      </p:pic>
    </p:spTree>
    <p:extLst>
      <p:ext uri="{BB962C8B-B14F-4D97-AF65-F5344CB8AC3E}">
        <p14:creationId xmlns:p14="http://schemas.microsoft.com/office/powerpoint/2010/main" val="1873334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F1FD"/>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0FF39B-76C7-4CDD-74A5-E43AC1F10A9F}"/>
              </a:ext>
            </a:extLst>
          </p:cNvPr>
          <p:cNvSpPr txBox="1"/>
          <p:nvPr/>
        </p:nvSpPr>
        <p:spPr>
          <a:xfrm>
            <a:off x="488373" y="606421"/>
            <a:ext cx="8169244" cy="646331"/>
          </a:xfrm>
          <a:prstGeom prst="rect">
            <a:avLst/>
          </a:prstGeom>
          <a:noFill/>
        </p:spPr>
        <p:txBody>
          <a:bodyPr wrap="square" rtlCol="0">
            <a:spAutoFit/>
          </a:bodyPr>
          <a:lstStyle/>
          <a:p>
            <a:r>
              <a:rPr lang="en-US" sz="3600" dirty="0">
                <a:solidFill>
                  <a:srgbClr val="2170B6"/>
                </a:solidFill>
                <a:latin typeface="Book Antiqua" panose="02040602050305030304" pitchFamily="18" charset="0"/>
              </a:rPr>
              <a:t>What is a hospital confinement benefit?</a:t>
            </a:r>
          </a:p>
        </p:txBody>
      </p:sp>
      <p:pic>
        <p:nvPicPr>
          <p:cNvPr id="3" name="Picture 2" descr="Screen Clipping">
            <a:extLst>
              <a:ext uri="{FF2B5EF4-FFF2-40B4-BE49-F238E27FC236}">
                <a16:creationId xmlns:a16="http://schemas.microsoft.com/office/drawing/2014/main" id="{1FD154DF-AB95-2AA1-1C93-4C4E292869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5589" y="1885077"/>
            <a:ext cx="3795919" cy="3776528"/>
          </a:xfrm>
          <a:prstGeom prst="rect">
            <a:avLst/>
          </a:prstGeom>
          <a:effectLst>
            <a:outerShdw blurRad="50800" dist="38100" dir="5400000" algn="t" rotWithShape="0">
              <a:prstClr val="black">
                <a:alpha val="40000"/>
              </a:prstClr>
            </a:outerShdw>
          </a:effectLst>
        </p:spPr>
      </p:pic>
      <p:grpSp>
        <p:nvGrpSpPr>
          <p:cNvPr id="4" name="Group 3">
            <a:extLst>
              <a:ext uri="{FF2B5EF4-FFF2-40B4-BE49-F238E27FC236}">
                <a16:creationId xmlns:a16="http://schemas.microsoft.com/office/drawing/2014/main" id="{ABFB6658-41C1-48C5-4E1D-5DAB5593B84E}"/>
              </a:ext>
            </a:extLst>
          </p:cNvPr>
          <p:cNvGrpSpPr/>
          <p:nvPr/>
        </p:nvGrpSpPr>
        <p:grpSpPr>
          <a:xfrm>
            <a:off x="8164808" y="1885077"/>
            <a:ext cx="3795919" cy="3776528"/>
            <a:chOff x="330111" y="378190"/>
            <a:chExt cx="5801536" cy="6178929"/>
          </a:xfrm>
          <a:effectLst>
            <a:outerShdw blurRad="50800" dist="38100" dir="5400000" algn="t" rotWithShape="0">
              <a:prstClr val="black">
                <a:alpha val="40000"/>
              </a:prstClr>
            </a:outerShdw>
          </a:effectLst>
        </p:grpSpPr>
        <p:pic>
          <p:nvPicPr>
            <p:cNvPr id="5" name="Picture 4" descr="Screen Clipping">
              <a:extLst>
                <a:ext uri="{FF2B5EF4-FFF2-40B4-BE49-F238E27FC236}">
                  <a16:creationId xmlns:a16="http://schemas.microsoft.com/office/drawing/2014/main" id="{ECA01333-B821-5F94-2825-FD67739DD3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112" y="378190"/>
              <a:ext cx="5801535" cy="3210373"/>
            </a:xfrm>
            <a:prstGeom prst="rect">
              <a:avLst/>
            </a:prstGeom>
          </p:spPr>
        </p:pic>
        <p:pic>
          <p:nvPicPr>
            <p:cNvPr id="6" name="Picture 5" descr="Screen Clipping">
              <a:extLst>
                <a:ext uri="{FF2B5EF4-FFF2-40B4-BE49-F238E27FC236}">
                  <a16:creationId xmlns:a16="http://schemas.microsoft.com/office/drawing/2014/main" id="{B80C2D59-31E3-32C2-67CC-AFE1521B59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111" y="3641725"/>
              <a:ext cx="5801535" cy="2915394"/>
            </a:xfrm>
            <a:prstGeom prst="rect">
              <a:avLst/>
            </a:prstGeom>
          </p:spPr>
        </p:pic>
      </p:grpSp>
      <p:sp>
        <p:nvSpPr>
          <p:cNvPr id="7" name="Rectangle 6">
            <a:extLst>
              <a:ext uri="{FF2B5EF4-FFF2-40B4-BE49-F238E27FC236}">
                <a16:creationId xmlns:a16="http://schemas.microsoft.com/office/drawing/2014/main" id="{4B6DFEAD-214C-13E3-D35B-0D525D349D1E}"/>
              </a:ext>
            </a:extLst>
          </p:cNvPr>
          <p:cNvSpPr/>
          <p:nvPr/>
        </p:nvSpPr>
        <p:spPr>
          <a:xfrm>
            <a:off x="6116320" y="2702379"/>
            <a:ext cx="1880507" cy="889907"/>
          </a:xfrm>
          <a:prstGeom prst="rect">
            <a:avLst/>
          </a:prstGeom>
          <a:noFill/>
          <a:ln w="38100">
            <a:solidFill>
              <a:srgbClr val="61BA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llout: Bent Line 7">
            <a:extLst>
              <a:ext uri="{FF2B5EF4-FFF2-40B4-BE49-F238E27FC236}">
                <a16:creationId xmlns:a16="http://schemas.microsoft.com/office/drawing/2014/main" id="{74464169-F6D2-7F7B-A9E2-2D2755CA221E}"/>
              </a:ext>
            </a:extLst>
          </p:cNvPr>
          <p:cNvSpPr/>
          <p:nvPr/>
        </p:nvSpPr>
        <p:spPr>
          <a:xfrm rot="10800000">
            <a:off x="632298" y="2178996"/>
            <a:ext cx="3356042" cy="3375498"/>
          </a:xfrm>
          <a:prstGeom prst="borderCallout2">
            <a:avLst>
              <a:gd name="adj1" fmla="val 49009"/>
              <a:gd name="adj2" fmla="val -4275"/>
              <a:gd name="adj3" fmla="val 49009"/>
              <a:gd name="adj4" fmla="val -27682"/>
              <a:gd name="adj5" fmla="val 69561"/>
              <a:gd name="adj6" fmla="val -59131"/>
            </a:avLst>
          </a:prstGeom>
          <a:solidFill>
            <a:srgbClr val="2B8C21"/>
          </a:solidFill>
          <a:ln>
            <a:solidFill>
              <a:srgbClr val="61BA4F"/>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03F6653-5107-3E74-B0C7-D2D10D99A05A}"/>
              </a:ext>
            </a:extLst>
          </p:cNvPr>
          <p:cNvSpPr txBox="1"/>
          <p:nvPr/>
        </p:nvSpPr>
        <p:spPr>
          <a:xfrm>
            <a:off x="932155" y="2803845"/>
            <a:ext cx="2716568" cy="1938992"/>
          </a:xfrm>
          <a:prstGeom prst="rect">
            <a:avLst/>
          </a:prstGeom>
          <a:noFill/>
        </p:spPr>
        <p:txBody>
          <a:bodyPr wrap="square" rtlCol="0">
            <a:spAutoFit/>
          </a:bodyPr>
          <a:lstStyle/>
          <a:p>
            <a:r>
              <a:rPr lang="en-US" sz="2000" dirty="0">
                <a:solidFill>
                  <a:schemeClr val="bg1"/>
                </a:solidFill>
                <a:latin typeface="Century Gothic" panose="020B0502020202020204" pitchFamily="34" charset="0"/>
              </a:rPr>
              <a:t>A </a:t>
            </a:r>
            <a:r>
              <a:rPr lang="en-US" sz="2000" b="1" dirty="0">
                <a:solidFill>
                  <a:schemeClr val="bg1"/>
                </a:solidFill>
                <a:latin typeface="Century Gothic" panose="020B0502020202020204" pitchFamily="34" charset="0"/>
              </a:rPr>
              <a:t>hospital confinement benefit </a:t>
            </a:r>
            <a:r>
              <a:rPr lang="en-US" sz="2000" dirty="0">
                <a:solidFill>
                  <a:schemeClr val="bg1"/>
                </a:solidFill>
                <a:latin typeface="Century Gothic" panose="020B0502020202020204" pitchFamily="34" charset="0"/>
              </a:rPr>
              <a:t>is based on the number of days you’ve stayed in a calendar year.</a:t>
            </a:r>
          </a:p>
        </p:txBody>
      </p:sp>
      <p:pic>
        <p:nvPicPr>
          <p:cNvPr id="10" name="Graphic 9">
            <a:extLst>
              <a:ext uri="{FF2B5EF4-FFF2-40B4-BE49-F238E27FC236}">
                <a16:creationId xmlns:a16="http://schemas.microsoft.com/office/drawing/2014/main" id="{6768D949-797E-0043-EDB9-BF2214BC96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5914692">
            <a:off x="10590291" y="-577480"/>
            <a:ext cx="1764447" cy="2298137"/>
          </a:xfrm>
          <a:prstGeom prst="rect">
            <a:avLst/>
          </a:prstGeom>
        </p:spPr>
      </p:pic>
      <p:pic>
        <p:nvPicPr>
          <p:cNvPr id="11" name="Graphic 10">
            <a:extLst>
              <a:ext uri="{FF2B5EF4-FFF2-40B4-BE49-F238E27FC236}">
                <a16:creationId xmlns:a16="http://schemas.microsoft.com/office/drawing/2014/main" id="{966ADF00-E3D9-0C76-F206-F35A4CBAF02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812271">
            <a:off x="-1408801" y="5503638"/>
            <a:ext cx="1615934" cy="2279318"/>
          </a:xfrm>
          <a:prstGeom prst="rect">
            <a:avLst/>
          </a:prstGeom>
        </p:spPr>
      </p:pic>
    </p:spTree>
    <p:extLst>
      <p:ext uri="{BB962C8B-B14F-4D97-AF65-F5344CB8AC3E}">
        <p14:creationId xmlns:p14="http://schemas.microsoft.com/office/powerpoint/2010/main" val="1390812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9F1FD"/>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36FE7E-B781-54E7-7161-A0687311D8FD}"/>
              </a:ext>
            </a:extLst>
          </p:cNvPr>
          <p:cNvSpPr txBox="1"/>
          <p:nvPr/>
        </p:nvSpPr>
        <p:spPr>
          <a:xfrm>
            <a:off x="488373" y="606421"/>
            <a:ext cx="4154747" cy="646331"/>
          </a:xfrm>
          <a:prstGeom prst="rect">
            <a:avLst/>
          </a:prstGeom>
          <a:noFill/>
        </p:spPr>
        <p:txBody>
          <a:bodyPr wrap="square" rtlCol="0">
            <a:spAutoFit/>
          </a:bodyPr>
          <a:lstStyle/>
          <a:p>
            <a:r>
              <a:rPr lang="en-US" sz="3600" dirty="0">
                <a:solidFill>
                  <a:srgbClr val="2170B6"/>
                </a:solidFill>
                <a:latin typeface="Book Antiqua" panose="02040602050305030304" pitchFamily="18" charset="0"/>
              </a:rPr>
              <a:t>Outpatient Services</a:t>
            </a:r>
          </a:p>
        </p:txBody>
      </p:sp>
      <p:pic>
        <p:nvPicPr>
          <p:cNvPr id="3" name="Content Placeholder 13" descr="Screen Clipping">
            <a:extLst>
              <a:ext uri="{FF2B5EF4-FFF2-40B4-BE49-F238E27FC236}">
                <a16:creationId xmlns:a16="http://schemas.microsoft.com/office/drawing/2014/main" id="{27F7B977-04C2-2EB3-49D7-61335FE474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7303" y="1747520"/>
            <a:ext cx="3937393" cy="4124960"/>
          </a:xfrm>
          <a:prstGeom prst="rect">
            <a:avLst/>
          </a:prstGeom>
          <a:effectLst>
            <a:outerShdw blurRad="50800" dist="38100" dir="5400000" algn="t" rotWithShape="0">
              <a:prstClr val="black">
                <a:alpha val="40000"/>
              </a:prstClr>
            </a:outerShdw>
          </a:effectLst>
        </p:spPr>
      </p:pic>
      <p:sp>
        <p:nvSpPr>
          <p:cNvPr id="4" name="Rectangle 3">
            <a:extLst>
              <a:ext uri="{FF2B5EF4-FFF2-40B4-BE49-F238E27FC236}">
                <a16:creationId xmlns:a16="http://schemas.microsoft.com/office/drawing/2014/main" id="{8CD242E0-3419-BEFA-44A0-EF67BA4FAEC4}"/>
              </a:ext>
            </a:extLst>
          </p:cNvPr>
          <p:cNvSpPr/>
          <p:nvPr/>
        </p:nvSpPr>
        <p:spPr>
          <a:xfrm>
            <a:off x="4147623" y="3667579"/>
            <a:ext cx="1948377" cy="325301"/>
          </a:xfrm>
          <a:prstGeom prst="rect">
            <a:avLst/>
          </a:prstGeom>
          <a:noFill/>
          <a:ln w="57150">
            <a:solidFill>
              <a:srgbClr val="61BA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llout: Line 4">
            <a:extLst>
              <a:ext uri="{FF2B5EF4-FFF2-40B4-BE49-F238E27FC236}">
                <a16:creationId xmlns:a16="http://schemas.microsoft.com/office/drawing/2014/main" id="{D1F31078-25FE-8E19-BEB9-A94721BB5842}"/>
              </a:ext>
            </a:extLst>
          </p:cNvPr>
          <p:cNvSpPr/>
          <p:nvPr/>
        </p:nvSpPr>
        <p:spPr>
          <a:xfrm rot="10800000">
            <a:off x="488373" y="2316480"/>
            <a:ext cx="2438400" cy="2032000"/>
          </a:xfrm>
          <a:prstGeom prst="borderCallout1">
            <a:avLst>
              <a:gd name="adj1" fmla="val 68750"/>
              <a:gd name="adj2" fmla="val -4583"/>
              <a:gd name="adj3" fmla="val 24500"/>
              <a:gd name="adj4" fmla="val -46250"/>
            </a:avLst>
          </a:prstGeom>
          <a:solidFill>
            <a:srgbClr val="2B8C21"/>
          </a:solidFill>
          <a:ln>
            <a:solidFill>
              <a:srgbClr val="61BA4F"/>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B25C15C-DFFA-1A82-FAF1-0281CB8A92B1}"/>
              </a:ext>
            </a:extLst>
          </p:cNvPr>
          <p:cNvSpPr txBox="1"/>
          <p:nvPr/>
        </p:nvSpPr>
        <p:spPr>
          <a:xfrm>
            <a:off x="700645" y="2550733"/>
            <a:ext cx="1981200" cy="1522853"/>
          </a:xfrm>
          <a:prstGeom prst="rect">
            <a:avLst/>
          </a:prstGeom>
          <a:noFill/>
        </p:spPr>
        <p:txBody>
          <a:bodyPr wrap="square" rtlCol="0">
            <a:spAutoFit/>
          </a:bodyPr>
          <a:lstStyle/>
          <a:p>
            <a:pPr>
              <a:lnSpc>
                <a:spcPct val="150000"/>
              </a:lnSpc>
            </a:pPr>
            <a:r>
              <a:rPr lang="en-US" sz="1600" dirty="0">
                <a:solidFill>
                  <a:schemeClr val="bg1"/>
                </a:solidFill>
                <a:latin typeface="Century Gothic" panose="020B0502020202020204" pitchFamily="34" charset="0"/>
              </a:rPr>
              <a:t>New benefit due to the popularity of therapy services</a:t>
            </a:r>
          </a:p>
        </p:txBody>
      </p:sp>
      <p:pic>
        <p:nvPicPr>
          <p:cNvPr id="7" name="Graphic 6">
            <a:extLst>
              <a:ext uri="{FF2B5EF4-FFF2-40B4-BE49-F238E27FC236}">
                <a16:creationId xmlns:a16="http://schemas.microsoft.com/office/drawing/2014/main" id="{1CC398AD-858F-2544-A016-DFFC8851A4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504148">
            <a:off x="10428088" y="-357394"/>
            <a:ext cx="1764447" cy="2298137"/>
          </a:xfrm>
          <a:prstGeom prst="rect">
            <a:avLst/>
          </a:prstGeom>
        </p:spPr>
      </p:pic>
      <p:sp>
        <p:nvSpPr>
          <p:cNvPr id="8" name="object 3">
            <a:extLst>
              <a:ext uri="{FF2B5EF4-FFF2-40B4-BE49-F238E27FC236}">
                <a16:creationId xmlns:a16="http://schemas.microsoft.com/office/drawing/2014/main" id="{7E788045-4998-D744-2A19-CC53F07F37D2}"/>
              </a:ext>
            </a:extLst>
          </p:cNvPr>
          <p:cNvSpPr txBox="1"/>
          <p:nvPr/>
        </p:nvSpPr>
        <p:spPr>
          <a:xfrm>
            <a:off x="4127303" y="5978098"/>
            <a:ext cx="3917073" cy="689099"/>
          </a:xfrm>
          <a:prstGeom prst="rect">
            <a:avLst/>
          </a:prstGeom>
        </p:spPr>
        <p:txBody>
          <a:bodyPr vert="horz" wrap="square" lIns="0" tIns="30480" rIns="0" bIns="0" rtlCol="0">
            <a:spAutoFit/>
          </a:bodyPr>
          <a:lstStyle/>
          <a:p>
            <a:pPr marL="38100">
              <a:spcBef>
                <a:spcPts val="240"/>
              </a:spcBef>
            </a:pPr>
            <a:r>
              <a:rPr sz="800" b="1" dirty="0">
                <a:solidFill>
                  <a:srgbClr val="2170B6"/>
                </a:solidFill>
                <a:latin typeface="Century Gothic"/>
                <a:cs typeface="Century Gothic"/>
              </a:rPr>
              <a:t>Benefit</a:t>
            </a:r>
            <a:r>
              <a:rPr sz="800" b="1" spc="-10" dirty="0">
                <a:solidFill>
                  <a:srgbClr val="2170B6"/>
                </a:solidFill>
                <a:latin typeface="Century Gothic"/>
                <a:cs typeface="Century Gothic"/>
              </a:rPr>
              <a:t> </a:t>
            </a:r>
            <a:r>
              <a:rPr sz="800" b="1" dirty="0">
                <a:solidFill>
                  <a:srgbClr val="2170B6"/>
                </a:solidFill>
                <a:latin typeface="Century Gothic"/>
                <a:cs typeface="Century Gothic"/>
              </a:rPr>
              <a:t>availability,</a:t>
            </a:r>
            <a:r>
              <a:rPr sz="800" b="1" spc="-5" dirty="0">
                <a:solidFill>
                  <a:srgbClr val="2170B6"/>
                </a:solidFill>
                <a:latin typeface="Century Gothic"/>
                <a:cs typeface="Century Gothic"/>
              </a:rPr>
              <a:t> </a:t>
            </a:r>
            <a:r>
              <a:rPr sz="800" b="1" dirty="0">
                <a:solidFill>
                  <a:srgbClr val="2170B6"/>
                </a:solidFill>
                <a:latin typeface="Century Gothic"/>
                <a:cs typeface="Century Gothic"/>
              </a:rPr>
              <a:t>exclusions</a:t>
            </a:r>
            <a:r>
              <a:rPr sz="800" b="1" spc="-10" dirty="0">
                <a:solidFill>
                  <a:srgbClr val="2170B6"/>
                </a:solidFill>
                <a:latin typeface="Century Gothic"/>
                <a:cs typeface="Century Gothic"/>
              </a:rPr>
              <a:t> </a:t>
            </a:r>
            <a:r>
              <a:rPr sz="800" b="1" dirty="0">
                <a:solidFill>
                  <a:srgbClr val="2170B6"/>
                </a:solidFill>
                <a:latin typeface="Century Gothic"/>
                <a:cs typeface="Century Gothic"/>
              </a:rPr>
              <a:t>and</a:t>
            </a:r>
            <a:r>
              <a:rPr sz="800" b="1" spc="-5" dirty="0">
                <a:solidFill>
                  <a:srgbClr val="2170B6"/>
                </a:solidFill>
                <a:latin typeface="Century Gothic"/>
                <a:cs typeface="Century Gothic"/>
              </a:rPr>
              <a:t> </a:t>
            </a:r>
            <a:r>
              <a:rPr sz="800" b="1" dirty="0">
                <a:solidFill>
                  <a:srgbClr val="2170B6"/>
                </a:solidFill>
                <a:latin typeface="Century Gothic"/>
                <a:cs typeface="Century Gothic"/>
              </a:rPr>
              <a:t>limitations</a:t>
            </a:r>
            <a:r>
              <a:rPr sz="800" b="1" spc="-10" dirty="0">
                <a:solidFill>
                  <a:srgbClr val="2170B6"/>
                </a:solidFill>
                <a:latin typeface="Century Gothic"/>
                <a:cs typeface="Century Gothic"/>
              </a:rPr>
              <a:t> </a:t>
            </a:r>
            <a:r>
              <a:rPr sz="800" b="1" dirty="0">
                <a:solidFill>
                  <a:srgbClr val="2170B6"/>
                </a:solidFill>
                <a:latin typeface="Century Gothic"/>
                <a:cs typeface="Century Gothic"/>
              </a:rPr>
              <a:t>may</a:t>
            </a:r>
            <a:r>
              <a:rPr sz="800" b="1" spc="-5" dirty="0">
                <a:solidFill>
                  <a:srgbClr val="2170B6"/>
                </a:solidFill>
                <a:latin typeface="Century Gothic"/>
                <a:cs typeface="Century Gothic"/>
              </a:rPr>
              <a:t> </a:t>
            </a:r>
            <a:r>
              <a:rPr sz="800" b="1" dirty="0">
                <a:solidFill>
                  <a:srgbClr val="2170B6"/>
                </a:solidFill>
                <a:latin typeface="Century Gothic"/>
                <a:cs typeface="Century Gothic"/>
              </a:rPr>
              <a:t>vary</a:t>
            </a:r>
            <a:r>
              <a:rPr sz="800" b="1" spc="-10" dirty="0">
                <a:solidFill>
                  <a:srgbClr val="2170B6"/>
                </a:solidFill>
                <a:latin typeface="Century Gothic"/>
                <a:cs typeface="Century Gothic"/>
              </a:rPr>
              <a:t> </a:t>
            </a:r>
            <a:r>
              <a:rPr sz="800" b="1" dirty="0">
                <a:solidFill>
                  <a:srgbClr val="2170B6"/>
                </a:solidFill>
                <a:latin typeface="Century Gothic"/>
                <a:cs typeface="Century Gothic"/>
              </a:rPr>
              <a:t>by</a:t>
            </a:r>
            <a:r>
              <a:rPr sz="800" b="1" spc="-5" dirty="0">
                <a:solidFill>
                  <a:srgbClr val="2170B6"/>
                </a:solidFill>
                <a:latin typeface="Century Gothic"/>
                <a:cs typeface="Century Gothic"/>
              </a:rPr>
              <a:t> </a:t>
            </a:r>
            <a:r>
              <a:rPr sz="800" b="1" dirty="0">
                <a:solidFill>
                  <a:srgbClr val="2170B6"/>
                </a:solidFill>
                <a:latin typeface="Century Gothic"/>
                <a:cs typeface="Century Gothic"/>
              </a:rPr>
              <a:t>state</a:t>
            </a:r>
            <a:r>
              <a:rPr lang="en-US" sz="800" b="1" dirty="0">
                <a:solidFill>
                  <a:srgbClr val="2170B6"/>
                </a:solidFill>
                <a:latin typeface="Century Gothic"/>
                <a:cs typeface="Century Gothic"/>
              </a:rPr>
              <a:t>. </a:t>
            </a:r>
            <a:r>
              <a:rPr sz="800" b="1" dirty="0">
                <a:solidFill>
                  <a:srgbClr val="2170B6"/>
                </a:solidFill>
                <a:latin typeface="Century Gothic"/>
                <a:cs typeface="Century Gothic"/>
              </a:rPr>
              <a:t>Please</a:t>
            </a:r>
            <a:r>
              <a:rPr sz="800" b="1" spc="-10" dirty="0">
                <a:solidFill>
                  <a:srgbClr val="2170B6"/>
                </a:solidFill>
                <a:latin typeface="Century Gothic"/>
                <a:cs typeface="Century Gothic"/>
              </a:rPr>
              <a:t> </a:t>
            </a:r>
            <a:r>
              <a:rPr sz="800" b="1" dirty="0">
                <a:solidFill>
                  <a:srgbClr val="2170B6"/>
                </a:solidFill>
                <a:latin typeface="Century Gothic"/>
                <a:cs typeface="Century Gothic"/>
              </a:rPr>
              <a:t>refer</a:t>
            </a:r>
            <a:r>
              <a:rPr sz="800" b="1" spc="-5" dirty="0">
                <a:solidFill>
                  <a:srgbClr val="2170B6"/>
                </a:solidFill>
                <a:latin typeface="Century Gothic"/>
                <a:cs typeface="Century Gothic"/>
              </a:rPr>
              <a:t> </a:t>
            </a:r>
            <a:r>
              <a:rPr sz="800" b="1" dirty="0">
                <a:solidFill>
                  <a:srgbClr val="2170B6"/>
                </a:solidFill>
                <a:latin typeface="Century Gothic"/>
                <a:cs typeface="Century Gothic"/>
              </a:rPr>
              <a:t>to</a:t>
            </a:r>
            <a:r>
              <a:rPr sz="800" b="1" spc="-10" dirty="0">
                <a:solidFill>
                  <a:srgbClr val="2170B6"/>
                </a:solidFill>
                <a:latin typeface="Century Gothic"/>
                <a:cs typeface="Century Gothic"/>
              </a:rPr>
              <a:t> </a:t>
            </a:r>
            <a:r>
              <a:rPr sz="800" b="1" dirty="0">
                <a:solidFill>
                  <a:srgbClr val="2170B6"/>
                </a:solidFill>
                <a:latin typeface="Century Gothic"/>
                <a:cs typeface="Century Gothic"/>
              </a:rPr>
              <a:t>the</a:t>
            </a:r>
            <a:r>
              <a:rPr sz="800" b="1" spc="-5" dirty="0">
                <a:solidFill>
                  <a:srgbClr val="2170B6"/>
                </a:solidFill>
                <a:latin typeface="Century Gothic"/>
                <a:cs typeface="Century Gothic"/>
              </a:rPr>
              <a:t> </a:t>
            </a:r>
            <a:r>
              <a:rPr sz="800" b="1" dirty="0">
                <a:solidFill>
                  <a:srgbClr val="2170B6"/>
                </a:solidFill>
                <a:latin typeface="Century Gothic"/>
                <a:cs typeface="Century Gothic"/>
              </a:rPr>
              <a:t>policy</a:t>
            </a:r>
            <a:r>
              <a:rPr sz="800" b="1" spc="-5" dirty="0">
                <a:solidFill>
                  <a:srgbClr val="2170B6"/>
                </a:solidFill>
                <a:latin typeface="Century Gothic"/>
                <a:cs typeface="Century Gothic"/>
              </a:rPr>
              <a:t> </a:t>
            </a:r>
            <a:r>
              <a:rPr sz="800" b="1" dirty="0">
                <a:solidFill>
                  <a:srgbClr val="2170B6"/>
                </a:solidFill>
                <a:latin typeface="Century Gothic"/>
                <a:cs typeface="Century Gothic"/>
              </a:rPr>
              <a:t>in</a:t>
            </a:r>
            <a:r>
              <a:rPr sz="800" b="1" spc="-10" dirty="0">
                <a:solidFill>
                  <a:srgbClr val="2170B6"/>
                </a:solidFill>
                <a:latin typeface="Century Gothic"/>
                <a:cs typeface="Century Gothic"/>
              </a:rPr>
              <a:t> </a:t>
            </a:r>
            <a:r>
              <a:rPr sz="800" b="1" dirty="0">
                <a:solidFill>
                  <a:srgbClr val="2170B6"/>
                </a:solidFill>
                <a:latin typeface="Century Gothic"/>
                <a:cs typeface="Century Gothic"/>
              </a:rPr>
              <a:t>your</a:t>
            </a:r>
            <a:r>
              <a:rPr sz="800" b="1" spc="-5" dirty="0">
                <a:solidFill>
                  <a:srgbClr val="2170B6"/>
                </a:solidFill>
                <a:latin typeface="Century Gothic"/>
                <a:cs typeface="Century Gothic"/>
              </a:rPr>
              <a:t> </a:t>
            </a:r>
            <a:r>
              <a:rPr sz="800" b="1" dirty="0">
                <a:solidFill>
                  <a:srgbClr val="2170B6"/>
                </a:solidFill>
                <a:latin typeface="Century Gothic"/>
                <a:cs typeface="Century Gothic"/>
              </a:rPr>
              <a:t>state</a:t>
            </a:r>
            <a:r>
              <a:rPr sz="800" b="1" spc="-10" dirty="0">
                <a:solidFill>
                  <a:srgbClr val="2170B6"/>
                </a:solidFill>
                <a:latin typeface="Century Gothic"/>
                <a:cs typeface="Century Gothic"/>
              </a:rPr>
              <a:t> </a:t>
            </a:r>
            <a:r>
              <a:rPr sz="800" b="1" dirty="0">
                <a:solidFill>
                  <a:srgbClr val="2170B6"/>
                </a:solidFill>
                <a:latin typeface="Century Gothic"/>
                <a:cs typeface="Century Gothic"/>
              </a:rPr>
              <a:t>for</a:t>
            </a:r>
            <a:r>
              <a:rPr sz="800" b="1" spc="-5" dirty="0">
                <a:solidFill>
                  <a:srgbClr val="2170B6"/>
                </a:solidFill>
                <a:latin typeface="Century Gothic"/>
                <a:cs typeface="Century Gothic"/>
              </a:rPr>
              <a:t> </a:t>
            </a:r>
            <a:r>
              <a:rPr sz="800" b="1" dirty="0">
                <a:solidFill>
                  <a:srgbClr val="2170B6"/>
                </a:solidFill>
                <a:latin typeface="Century Gothic"/>
                <a:cs typeface="Century Gothic"/>
              </a:rPr>
              <a:t>more</a:t>
            </a:r>
            <a:r>
              <a:rPr sz="800" b="1" spc="-10" dirty="0">
                <a:solidFill>
                  <a:srgbClr val="2170B6"/>
                </a:solidFill>
                <a:latin typeface="Century Gothic"/>
                <a:cs typeface="Century Gothic"/>
              </a:rPr>
              <a:t> information.</a:t>
            </a:r>
            <a:endParaRPr sz="800" dirty="0">
              <a:solidFill>
                <a:srgbClr val="2170B6"/>
              </a:solidFill>
              <a:latin typeface="Century Gothic"/>
              <a:cs typeface="Century Gothic"/>
            </a:endParaRPr>
          </a:p>
          <a:p>
            <a:pPr marL="38100" marR="30480">
              <a:lnSpc>
                <a:spcPct val="114599"/>
              </a:lnSpc>
            </a:pPr>
            <a:r>
              <a:rPr sz="675" i="1" baseline="30864" dirty="0">
                <a:solidFill>
                  <a:srgbClr val="2170B6"/>
                </a:solidFill>
                <a:latin typeface="Century Gothic"/>
                <a:cs typeface="Century Gothic"/>
              </a:rPr>
              <a:t>1</a:t>
            </a:r>
            <a:r>
              <a:rPr sz="800" i="1" dirty="0">
                <a:solidFill>
                  <a:srgbClr val="2170B6"/>
                </a:solidFill>
                <a:latin typeface="Century Gothic"/>
                <a:cs typeface="Century Gothic"/>
              </a:rPr>
              <a:t>There</a:t>
            </a:r>
            <a:r>
              <a:rPr sz="800" i="1" spc="-5" dirty="0">
                <a:solidFill>
                  <a:srgbClr val="2170B6"/>
                </a:solidFill>
                <a:latin typeface="Century Gothic"/>
                <a:cs typeface="Century Gothic"/>
              </a:rPr>
              <a:t> </a:t>
            </a:r>
            <a:r>
              <a:rPr sz="800" i="1" dirty="0">
                <a:solidFill>
                  <a:srgbClr val="2170B6"/>
                </a:solidFill>
                <a:latin typeface="Century Gothic"/>
                <a:cs typeface="Century Gothic"/>
              </a:rPr>
              <a:t>is</a:t>
            </a:r>
            <a:r>
              <a:rPr sz="800" i="1" spc="-5" dirty="0">
                <a:solidFill>
                  <a:srgbClr val="2170B6"/>
                </a:solidFill>
                <a:latin typeface="Century Gothic"/>
                <a:cs typeface="Century Gothic"/>
              </a:rPr>
              <a:t> </a:t>
            </a:r>
            <a:r>
              <a:rPr sz="800" i="1" dirty="0">
                <a:solidFill>
                  <a:srgbClr val="2170B6"/>
                </a:solidFill>
                <a:latin typeface="Century Gothic"/>
                <a:cs typeface="Century Gothic"/>
              </a:rPr>
              <a:t>a</a:t>
            </a:r>
            <a:r>
              <a:rPr sz="800" i="1" spc="-5" dirty="0">
                <a:solidFill>
                  <a:srgbClr val="2170B6"/>
                </a:solidFill>
                <a:latin typeface="Century Gothic"/>
                <a:cs typeface="Century Gothic"/>
              </a:rPr>
              <a:t> </a:t>
            </a:r>
            <a:r>
              <a:rPr sz="800" i="1" dirty="0">
                <a:solidFill>
                  <a:srgbClr val="2170B6"/>
                </a:solidFill>
                <a:latin typeface="Century Gothic"/>
                <a:cs typeface="Century Gothic"/>
              </a:rPr>
              <a:t>maximum</a:t>
            </a:r>
            <a:r>
              <a:rPr sz="800" i="1" spc="-5" dirty="0">
                <a:solidFill>
                  <a:srgbClr val="2170B6"/>
                </a:solidFill>
                <a:latin typeface="Century Gothic"/>
                <a:cs typeface="Century Gothic"/>
              </a:rPr>
              <a:t> </a:t>
            </a:r>
            <a:r>
              <a:rPr sz="800" i="1" dirty="0">
                <a:solidFill>
                  <a:srgbClr val="2170B6"/>
                </a:solidFill>
                <a:latin typeface="Century Gothic"/>
                <a:cs typeface="Century Gothic"/>
              </a:rPr>
              <a:t>of</a:t>
            </a:r>
            <a:r>
              <a:rPr sz="800" i="1" spc="-5" dirty="0">
                <a:solidFill>
                  <a:srgbClr val="2170B6"/>
                </a:solidFill>
                <a:latin typeface="Century Gothic"/>
                <a:cs typeface="Century Gothic"/>
              </a:rPr>
              <a:t> </a:t>
            </a:r>
            <a:r>
              <a:rPr sz="800" i="1" dirty="0">
                <a:solidFill>
                  <a:srgbClr val="2170B6"/>
                </a:solidFill>
                <a:latin typeface="Century Gothic"/>
                <a:cs typeface="Century Gothic"/>
              </a:rPr>
              <a:t>combined</a:t>
            </a:r>
            <a:r>
              <a:rPr sz="800" i="1" spc="-5" dirty="0">
                <a:solidFill>
                  <a:srgbClr val="2170B6"/>
                </a:solidFill>
                <a:latin typeface="Century Gothic"/>
                <a:cs typeface="Century Gothic"/>
              </a:rPr>
              <a:t> </a:t>
            </a:r>
            <a:r>
              <a:rPr sz="800" i="1" dirty="0">
                <a:solidFill>
                  <a:srgbClr val="2170B6"/>
                </a:solidFill>
                <a:latin typeface="Century Gothic"/>
                <a:cs typeface="Century Gothic"/>
              </a:rPr>
              <a:t>limit</a:t>
            </a:r>
            <a:r>
              <a:rPr sz="800" i="1" spc="-5" dirty="0">
                <a:solidFill>
                  <a:srgbClr val="2170B6"/>
                </a:solidFill>
                <a:latin typeface="Century Gothic"/>
                <a:cs typeface="Century Gothic"/>
              </a:rPr>
              <a:t> </a:t>
            </a:r>
            <a:r>
              <a:rPr sz="800" i="1" dirty="0">
                <a:solidFill>
                  <a:srgbClr val="2170B6"/>
                </a:solidFill>
                <a:latin typeface="Century Gothic"/>
                <a:cs typeface="Century Gothic"/>
              </a:rPr>
              <a:t>for</a:t>
            </a:r>
            <a:r>
              <a:rPr sz="800" i="1" spc="-5" dirty="0">
                <a:solidFill>
                  <a:srgbClr val="2170B6"/>
                </a:solidFill>
                <a:latin typeface="Century Gothic"/>
                <a:cs typeface="Century Gothic"/>
              </a:rPr>
              <a:t> </a:t>
            </a:r>
            <a:r>
              <a:rPr sz="800" i="1" dirty="0">
                <a:solidFill>
                  <a:srgbClr val="2170B6"/>
                </a:solidFill>
                <a:latin typeface="Century Gothic"/>
                <a:cs typeface="Century Gothic"/>
              </a:rPr>
              <a:t>the Physician</a:t>
            </a:r>
            <a:r>
              <a:rPr sz="800" i="1" spc="-5" dirty="0">
                <a:solidFill>
                  <a:srgbClr val="2170B6"/>
                </a:solidFill>
                <a:latin typeface="Century Gothic"/>
                <a:cs typeface="Century Gothic"/>
              </a:rPr>
              <a:t> </a:t>
            </a:r>
            <a:r>
              <a:rPr sz="800" i="1" dirty="0">
                <a:solidFill>
                  <a:srgbClr val="2170B6"/>
                </a:solidFill>
                <a:latin typeface="Century Gothic"/>
                <a:cs typeface="Century Gothic"/>
              </a:rPr>
              <a:t>and</a:t>
            </a:r>
            <a:r>
              <a:rPr sz="800" i="1" spc="-5" dirty="0">
                <a:solidFill>
                  <a:srgbClr val="2170B6"/>
                </a:solidFill>
                <a:latin typeface="Century Gothic"/>
                <a:cs typeface="Century Gothic"/>
              </a:rPr>
              <a:t> </a:t>
            </a:r>
            <a:r>
              <a:rPr sz="800" i="1" dirty="0">
                <a:solidFill>
                  <a:srgbClr val="2170B6"/>
                </a:solidFill>
                <a:latin typeface="Century Gothic"/>
                <a:cs typeface="Century Gothic"/>
              </a:rPr>
              <a:t>Chiropractor</a:t>
            </a:r>
            <a:r>
              <a:rPr sz="800" i="1" spc="-5" dirty="0">
                <a:solidFill>
                  <a:srgbClr val="2170B6"/>
                </a:solidFill>
                <a:latin typeface="Century Gothic"/>
                <a:cs typeface="Century Gothic"/>
              </a:rPr>
              <a:t> </a:t>
            </a:r>
            <a:r>
              <a:rPr sz="800" i="1" dirty="0">
                <a:solidFill>
                  <a:srgbClr val="2170B6"/>
                </a:solidFill>
                <a:latin typeface="Century Gothic"/>
                <a:cs typeface="Century Gothic"/>
              </a:rPr>
              <a:t>Benefits;</a:t>
            </a:r>
            <a:r>
              <a:rPr sz="800" i="1" spc="-5" dirty="0">
                <a:solidFill>
                  <a:srgbClr val="2170B6"/>
                </a:solidFill>
                <a:latin typeface="Century Gothic"/>
                <a:cs typeface="Century Gothic"/>
              </a:rPr>
              <a:t> </a:t>
            </a:r>
            <a:r>
              <a:rPr sz="800" i="1" dirty="0">
                <a:solidFill>
                  <a:srgbClr val="2170B6"/>
                </a:solidFill>
                <a:latin typeface="Century Gothic"/>
                <a:cs typeface="Century Gothic"/>
              </a:rPr>
              <a:t>includes</a:t>
            </a:r>
            <a:r>
              <a:rPr sz="800" i="1" spc="-5" dirty="0">
                <a:solidFill>
                  <a:srgbClr val="2170B6"/>
                </a:solidFill>
                <a:latin typeface="Century Gothic"/>
                <a:cs typeface="Century Gothic"/>
              </a:rPr>
              <a:t> </a:t>
            </a:r>
            <a:r>
              <a:rPr sz="800" i="1" dirty="0">
                <a:solidFill>
                  <a:srgbClr val="2170B6"/>
                </a:solidFill>
                <a:latin typeface="Century Gothic"/>
                <a:cs typeface="Century Gothic"/>
              </a:rPr>
              <a:t>up</a:t>
            </a:r>
            <a:r>
              <a:rPr sz="800" i="1" spc="-5" dirty="0">
                <a:solidFill>
                  <a:srgbClr val="2170B6"/>
                </a:solidFill>
                <a:latin typeface="Century Gothic"/>
                <a:cs typeface="Century Gothic"/>
              </a:rPr>
              <a:t> </a:t>
            </a:r>
            <a:r>
              <a:rPr sz="800" i="1" dirty="0">
                <a:solidFill>
                  <a:srgbClr val="2170B6"/>
                </a:solidFill>
                <a:latin typeface="Century Gothic"/>
                <a:cs typeface="Century Gothic"/>
              </a:rPr>
              <a:t>to</a:t>
            </a:r>
            <a:r>
              <a:rPr sz="800" i="1" spc="-5" dirty="0">
                <a:solidFill>
                  <a:srgbClr val="2170B6"/>
                </a:solidFill>
                <a:latin typeface="Century Gothic"/>
                <a:cs typeface="Century Gothic"/>
              </a:rPr>
              <a:t> </a:t>
            </a:r>
            <a:r>
              <a:rPr sz="800" i="1" dirty="0">
                <a:solidFill>
                  <a:srgbClr val="2170B6"/>
                </a:solidFill>
                <a:latin typeface="Century Gothic"/>
                <a:cs typeface="Century Gothic"/>
              </a:rPr>
              <a:t>20 days</a:t>
            </a:r>
            <a:r>
              <a:rPr sz="800" i="1" spc="-5" dirty="0">
                <a:solidFill>
                  <a:srgbClr val="2170B6"/>
                </a:solidFill>
                <a:latin typeface="Century Gothic"/>
                <a:cs typeface="Century Gothic"/>
              </a:rPr>
              <a:t> </a:t>
            </a:r>
            <a:r>
              <a:rPr sz="800" i="1" dirty="0">
                <a:solidFill>
                  <a:srgbClr val="2170B6"/>
                </a:solidFill>
                <a:latin typeface="Century Gothic"/>
                <a:cs typeface="Century Gothic"/>
              </a:rPr>
              <a:t>for</a:t>
            </a:r>
            <a:r>
              <a:rPr sz="800" i="1" spc="-5" dirty="0">
                <a:solidFill>
                  <a:srgbClr val="2170B6"/>
                </a:solidFill>
                <a:latin typeface="Century Gothic"/>
                <a:cs typeface="Century Gothic"/>
              </a:rPr>
              <a:t> </a:t>
            </a:r>
            <a:r>
              <a:rPr sz="800" i="1" dirty="0">
                <a:solidFill>
                  <a:srgbClr val="2170B6"/>
                </a:solidFill>
                <a:latin typeface="Century Gothic"/>
                <a:cs typeface="Century Gothic"/>
              </a:rPr>
              <a:t>Three</a:t>
            </a:r>
            <a:r>
              <a:rPr sz="800" i="1" spc="-5" dirty="0">
                <a:solidFill>
                  <a:srgbClr val="2170B6"/>
                </a:solidFill>
                <a:latin typeface="Century Gothic"/>
                <a:cs typeface="Century Gothic"/>
              </a:rPr>
              <a:t> </a:t>
            </a:r>
            <a:r>
              <a:rPr sz="800" i="1" dirty="0">
                <a:solidFill>
                  <a:srgbClr val="2170B6"/>
                </a:solidFill>
                <a:latin typeface="Century Gothic"/>
                <a:cs typeface="Century Gothic"/>
              </a:rPr>
              <a:t>Unit</a:t>
            </a:r>
            <a:r>
              <a:rPr sz="800" i="1" spc="-5" dirty="0">
                <a:solidFill>
                  <a:srgbClr val="2170B6"/>
                </a:solidFill>
                <a:latin typeface="Century Gothic"/>
                <a:cs typeface="Century Gothic"/>
              </a:rPr>
              <a:t> </a:t>
            </a:r>
            <a:r>
              <a:rPr sz="800" i="1" dirty="0">
                <a:solidFill>
                  <a:srgbClr val="2170B6"/>
                </a:solidFill>
                <a:latin typeface="Century Gothic"/>
                <a:cs typeface="Century Gothic"/>
              </a:rPr>
              <a:t>Plans,</a:t>
            </a:r>
            <a:r>
              <a:rPr sz="800" i="1" spc="-5" dirty="0">
                <a:solidFill>
                  <a:srgbClr val="2170B6"/>
                </a:solidFill>
                <a:latin typeface="Century Gothic"/>
                <a:cs typeface="Century Gothic"/>
              </a:rPr>
              <a:t> </a:t>
            </a:r>
            <a:r>
              <a:rPr sz="800" i="1" dirty="0">
                <a:solidFill>
                  <a:srgbClr val="2170B6"/>
                </a:solidFill>
                <a:latin typeface="Century Gothic"/>
                <a:cs typeface="Century Gothic"/>
              </a:rPr>
              <a:t>up</a:t>
            </a:r>
            <a:r>
              <a:rPr sz="800" i="1" spc="-5" dirty="0">
                <a:solidFill>
                  <a:srgbClr val="2170B6"/>
                </a:solidFill>
                <a:latin typeface="Century Gothic"/>
                <a:cs typeface="Century Gothic"/>
              </a:rPr>
              <a:t> </a:t>
            </a:r>
            <a:r>
              <a:rPr sz="800" i="1" dirty="0">
                <a:solidFill>
                  <a:srgbClr val="2170B6"/>
                </a:solidFill>
                <a:latin typeface="Century Gothic"/>
                <a:cs typeface="Century Gothic"/>
              </a:rPr>
              <a:t>to</a:t>
            </a:r>
            <a:r>
              <a:rPr sz="800" i="1" spc="-5" dirty="0">
                <a:solidFill>
                  <a:srgbClr val="2170B6"/>
                </a:solidFill>
                <a:latin typeface="Century Gothic"/>
                <a:cs typeface="Century Gothic"/>
              </a:rPr>
              <a:t> </a:t>
            </a:r>
            <a:r>
              <a:rPr sz="800" i="1" dirty="0">
                <a:solidFill>
                  <a:srgbClr val="2170B6"/>
                </a:solidFill>
                <a:latin typeface="Century Gothic"/>
                <a:cs typeface="Century Gothic"/>
              </a:rPr>
              <a:t>16</a:t>
            </a:r>
            <a:r>
              <a:rPr sz="800" i="1" spc="-5" dirty="0">
                <a:solidFill>
                  <a:srgbClr val="2170B6"/>
                </a:solidFill>
                <a:latin typeface="Century Gothic"/>
                <a:cs typeface="Century Gothic"/>
              </a:rPr>
              <a:t> </a:t>
            </a:r>
            <a:r>
              <a:rPr sz="800" i="1" dirty="0">
                <a:solidFill>
                  <a:srgbClr val="2170B6"/>
                </a:solidFill>
                <a:latin typeface="Century Gothic"/>
                <a:cs typeface="Century Gothic"/>
              </a:rPr>
              <a:t>days </a:t>
            </a:r>
            <a:r>
              <a:rPr sz="800" i="1" spc="-25" dirty="0">
                <a:solidFill>
                  <a:srgbClr val="2170B6"/>
                </a:solidFill>
                <a:latin typeface="Century Gothic"/>
                <a:cs typeface="Century Gothic"/>
              </a:rPr>
              <a:t>for</a:t>
            </a:r>
            <a:r>
              <a:rPr sz="800" i="1" dirty="0">
                <a:solidFill>
                  <a:srgbClr val="2170B6"/>
                </a:solidFill>
                <a:latin typeface="Century Gothic"/>
                <a:cs typeface="Century Gothic"/>
              </a:rPr>
              <a:t> Two</a:t>
            </a:r>
            <a:r>
              <a:rPr sz="800" i="1" spc="-5" dirty="0">
                <a:solidFill>
                  <a:srgbClr val="2170B6"/>
                </a:solidFill>
                <a:latin typeface="Century Gothic"/>
                <a:cs typeface="Century Gothic"/>
              </a:rPr>
              <a:t> </a:t>
            </a:r>
            <a:r>
              <a:rPr sz="800" i="1" dirty="0">
                <a:solidFill>
                  <a:srgbClr val="2170B6"/>
                </a:solidFill>
                <a:latin typeface="Century Gothic"/>
                <a:cs typeface="Century Gothic"/>
              </a:rPr>
              <a:t>Unit Plans,</a:t>
            </a:r>
            <a:r>
              <a:rPr sz="800" i="1" spc="-5" dirty="0">
                <a:solidFill>
                  <a:srgbClr val="2170B6"/>
                </a:solidFill>
                <a:latin typeface="Century Gothic"/>
                <a:cs typeface="Century Gothic"/>
              </a:rPr>
              <a:t> </a:t>
            </a:r>
            <a:r>
              <a:rPr sz="800" i="1" dirty="0">
                <a:solidFill>
                  <a:srgbClr val="2170B6"/>
                </a:solidFill>
                <a:latin typeface="Century Gothic"/>
                <a:cs typeface="Century Gothic"/>
              </a:rPr>
              <a:t>and up to</a:t>
            </a:r>
            <a:r>
              <a:rPr sz="800" i="1" spc="-5" dirty="0">
                <a:solidFill>
                  <a:srgbClr val="2170B6"/>
                </a:solidFill>
                <a:latin typeface="Century Gothic"/>
                <a:cs typeface="Century Gothic"/>
              </a:rPr>
              <a:t> </a:t>
            </a:r>
            <a:r>
              <a:rPr sz="800" i="1" dirty="0">
                <a:solidFill>
                  <a:srgbClr val="2170B6"/>
                </a:solidFill>
                <a:latin typeface="Century Gothic"/>
                <a:cs typeface="Century Gothic"/>
              </a:rPr>
              <a:t>12 days per</a:t>
            </a:r>
            <a:r>
              <a:rPr sz="800" i="1" spc="-5" dirty="0">
                <a:solidFill>
                  <a:srgbClr val="2170B6"/>
                </a:solidFill>
                <a:latin typeface="Century Gothic"/>
                <a:cs typeface="Century Gothic"/>
              </a:rPr>
              <a:t> </a:t>
            </a:r>
            <a:r>
              <a:rPr sz="800" i="1" dirty="0">
                <a:solidFill>
                  <a:srgbClr val="2170B6"/>
                </a:solidFill>
                <a:latin typeface="Century Gothic"/>
                <a:cs typeface="Century Gothic"/>
              </a:rPr>
              <a:t>One Unit Plan,</a:t>
            </a:r>
            <a:r>
              <a:rPr sz="800" i="1" spc="-5" dirty="0">
                <a:solidFill>
                  <a:srgbClr val="2170B6"/>
                </a:solidFill>
                <a:latin typeface="Century Gothic"/>
                <a:cs typeface="Century Gothic"/>
              </a:rPr>
              <a:t> </a:t>
            </a:r>
            <a:r>
              <a:rPr sz="800" i="1" dirty="0">
                <a:solidFill>
                  <a:srgbClr val="2170B6"/>
                </a:solidFill>
                <a:latin typeface="Century Gothic"/>
                <a:cs typeface="Century Gothic"/>
              </a:rPr>
              <a:t>per Calendar </a:t>
            </a:r>
            <a:r>
              <a:rPr sz="800" i="1" spc="-10" dirty="0">
                <a:solidFill>
                  <a:srgbClr val="2170B6"/>
                </a:solidFill>
                <a:latin typeface="Century Gothic"/>
                <a:cs typeface="Century Gothic"/>
              </a:rPr>
              <a:t>Year.</a:t>
            </a:r>
            <a:endParaRPr sz="800" dirty="0">
              <a:solidFill>
                <a:srgbClr val="2170B6"/>
              </a:solidFill>
              <a:latin typeface="Century Gothic"/>
              <a:cs typeface="Century Gothic"/>
            </a:endParaRPr>
          </a:p>
        </p:txBody>
      </p:sp>
      <p:sp>
        <p:nvSpPr>
          <p:cNvPr id="9" name="TextBox 8">
            <a:extLst>
              <a:ext uri="{FF2B5EF4-FFF2-40B4-BE49-F238E27FC236}">
                <a16:creationId xmlns:a16="http://schemas.microsoft.com/office/drawing/2014/main" id="{5240FBA0-E806-6574-5F19-EFB302CD62E0}"/>
              </a:ext>
            </a:extLst>
          </p:cNvPr>
          <p:cNvSpPr txBox="1"/>
          <p:nvPr/>
        </p:nvSpPr>
        <p:spPr>
          <a:xfrm>
            <a:off x="8547086" y="5282588"/>
            <a:ext cx="3061082" cy="246221"/>
          </a:xfrm>
          <a:prstGeom prst="rect">
            <a:avLst/>
          </a:prstGeom>
          <a:noFill/>
        </p:spPr>
        <p:txBody>
          <a:bodyPr wrap="square" rtlCol="0">
            <a:spAutoFit/>
          </a:bodyPr>
          <a:lstStyle/>
          <a:p>
            <a:pPr algn="ctr"/>
            <a:r>
              <a:rPr lang="en-US" sz="1000" i="1" dirty="0">
                <a:solidFill>
                  <a:srgbClr val="2170B6"/>
                </a:solidFill>
                <a:latin typeface="Book Antiqua" panose="02040602050305030304" pitchFamily="18" charset="0"/>
              </a:rPr>
              <a:t>*Based on PAL claims data for hospital indemnity plans</a:t>
            </a:r>
          </a:p>
        </p:txBody>
      </p:sp>
      <p:grpSp>
        <p:nvGrpSpPr>
          <p:cNvPr id="16" name="Group 15">
            <a:extLst>
              <a:ext uri="{FF2B5EF4-FFF2-40B4-BE49-F238E27FC236}">
                <a16:creationId xmlns:a16="http://schemas.microsoft.com/office/drawing/2014/main" id="{205274B5-CE86-994B-1D1C-A8A7971FE9B2}"/>
              </a:ext>
            </a:extLst>
          </p:cNvPr>
          <p:cNvGrpSpPr/>
          <p:nvPr/>
        </p:nvGrpSpPr>
        <p:grpSpPr>
          <a:xfrm>
            <a:off x="8336123" y="2781737"/>
            <a:ext cx="3503329" cy="2096984"/>
            <a:chOff x="8344512" y="2643997"/>
            <a:chExt cx="3503329" cy="2096984"/>
          </a:xfrm>
        </p:grpSpPr>
        <p:grpSp>
          <p:nvGrpSpPr>
            <p:cNvPr id="15" name="Group 14">
              <a:extLst>
                <a:ext uri="{FF2B5EF4-FFF2-40B4-BE49-F238E27FC236}">
                  <a16:creationId xmlns:a16="http://schemas.microsoft.com/office/drawing/2014/main" id="{81AB34B1-D1B7-CC0E-4928-F43D6363CBD3}"/>
                </a:ext>
              </a:extLst>
            </p:cNvPr>
            <p:cNvGrpSpPr/>
            <p:nvPr/>
          </p:nvGrpSpPr>
          <p:grpSpPr>
            <a:xfrm>
              <a:off x="8344512" y="2643997"/>
              <a:ext cx="3503329" cy="2096984"/>
              <a:chOff x="8344512" y="2643997"/>
              <a:chExt cx="3503329" cy="2096984"/>
            </a:xfrm>
          </p:grpSpPr>
          <p:grpSp>
            <p:nvGrpSpPr>
              <p:cNvPr id="14" name="Group 13">
                <a:extLst>
                  <a:ext uri="{FF2B5EF4-FFF2-40B4-BE49-F238E27FC236}">
                    <a16:creationId xmlns:a16="http://schemas.microsoft.com/office/drawing/2014/main" id="{B934C649-098C-9895-2BD9-A283B361C1D5}"/>
                  </a:ext>
                </a:extLst>
              </p:cNvPr>
              <p:cNvGrpSpPr/>
              <p:nvPr/>
            </p:nvGrpSpPr>
            <p:grpSpPr>
              <a:xfrm>
                <a:off x="8344514" y="2643997"/>
                <a:ext cx="3503327" cy="785003"/>
                <a:chOff x="8344514" y="2643997"/>
                <a:chExt cx="3503327" cy="785003"/>
              </a:xfrm>
            </p:grpSpPr>
            <p:sp>
              <p:nvSpPr>
                <p:cNvPr id="12" name="Rectangle: Rounded Corners 11">
                  <a:extLst>
                    <a:ext uri="{FF2B5EF4-FFF2-40B4-BE49-F238E27FC236}">
                      <a16:creationId xmlns:a16="http://schemas.microsoft.com/office/drawing/2014/main" id="{47BB4079-C0A3-4B8F-5D2B-C5DE43555FEE}"/>
                    </a:ext>
                  </a:extLst>
                </p:cNvPr>
                <p:cNvSpPr/>
                <p:nvPr/>
              </p:nvSpPr>
              <p:spPr>
                <a:xfrm>
                  <a:off x="8344514" y="2643997"/>
                  <a:ext cx="3503327" cy="785003"/>
                </a:xfrm>
                <a:prstGeom prst="roundRect">
                  <a:avLst/>
                </a:prstGeom>
                <a:solidFill>
                  <a:srgbClr val="2170B6"/>
                </a:solidFill>
                <a:ln>
                  <a:solidFill>
                    <a:srgbClr val="55A7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8978635-70FC-F1C8-4FBC-ED49F77B2EE2}"/>
                    </a:ext>
                  </a:extLst>
                </p:cNvPr>
                <p:cNvSpPr txBox="1"/>
                <p:nvPr/>
              </p:nvSpPr>
              <p:spPr>
                <a:xfrm>
                  <a:off x="8508916" y="2700901"/>
                  <a:ext cx="3174521" cy="611258"/>
                </a:xfrm>
                <a:prstGeom prst="rect">
                  <a:avLst/>
                </a:prstGeom>
                <a:noFill/>
              </p:spPr>
              <p:txBody>
                <a:bodyPr wrap="square" rtlCol="0">
                  <a:spAutoFit/>
                </a:bodyPr>
                <a:lstStyle/>
                <a:p>
                  <a:pPr algn="ctr">
                    <a:lnSpc>
                      <a:spcPct val="150000"/>
                    </a:lnSpc>
                  </a:pPr>
                  <a:r>
                    <a:rPr lang="en-US" sz="1200" dirty="0">
                      <a:solidFill>
                        <a:schemeClr val="bg1"/>
                      </a:solidFill>
                      <a:latin typeface="Century Gothic" panose="020B0502020202020204" pitchFamily="34" charset="0"/>
                    </a:rPr>
                    <a:t>&lt; 0.005% of policyholders reach their outpatient calendar year max per year*</a:t>
                  </a:r>
                </a:p>
              </p:txBody>
            </p:sp>
          </p:grpSp>
          <p:sp>
            <p:nvSpPr>
              <p:cNvPr id="13" name="Rectangle: Rounded Corners 12">
                <a:extLst>
                  <a:ext uri="{FF2B5EF4-FFF2-40B4-BE49-F238E27FC236}">
                    <a16:creationId xmlns:a16="http://schemas.microsoft.com/office/drawing/2014/main" id="{196FCB83-C796-FD77-644F-065905D37887}"/>
                  </a:ext>
                </a:extLst>
              </p:cNvPr>
              <p:cNvSpPr/>
              <p:nvPr/>
            </p:nvSpPr>
            <p:spPr>
              <a:xfrm>
                <a:off x="8344512" y="3955978"/>
                <a:ext cx="3503327" cy="785003"/>
              </a:xfrm>
              <a:prstGeom prst="roundRect">
                <a:avLst/>
              </a:prstGeom>
              <a:solidFill>
                <a:srgbClr val="2170B6"/>
              </a:solidFill>
              <a:ln>
                <a:solidFill>
                  <a:srgbClr val="55A7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196F2AE7-85A3-E8D5-04A2-C8B0BA324B72}"/>
                </a:ext>
              </a:extLst>
            </p:cNvPr>
            <p:cNvSpPr txBox="1"/>
            <p:nvPr/>
          </p:nvSpPr>
          <p:spPr>
            <a:xfrm>
              <a:off x="8498756" y="4014218"/>
              <a:ext cx="3174521" cy="611258"/>
            </a:xfrm>
            <a:prstGeom prst="rect">
              <a:avLst/>
            </a:prstGeom>
            <a:noFill/>
          </p:spPr>
          <p:txBody>
            <a:bodyPr wrap="square" rtlCol="0">
              <a:spAutoFit/>
            </a:bodyPr>
            <a:lstStyle/>
            <a:p>
              <a:pPr algn="ctr">
                <a:lnSpc>
                  <a:spcPct val="150000"/>
                </a:lnSpc>
              </a:pPr>
              <a:r>
                <a:rPr lang="en-US" sz="1200" dirty="0">
                  <a:solidFill>
                    <a:schemeClr val="bg1"/>
                  </a:solidFill>
                  <a:latin typeface="Century Gothic" panose="020B0502020202020204" pitchFamily="34" charset="0"/>
                </a:rPr>
                <a:t>6% of policyholders utilize more than six doctor visits per year*</a:t>
              </a:r>
            </a:p>
          </p:txBody>
        </p:sp>
      </p:grpSp>
      <p:pic>
        <p:nvPicPr>
          <p:cNvPr id="17" name="Graphic 16">
            <a:extLst>
              <a:ext uri="{FF2B5EF4-FFF2-40B4-BE49-F238E27FC236}">
                <a16:creationId xmlns:a16="http://schemas.microsoft.com/office/drawing/2014/main" id="{459886DE-CC05-8445-CCBE-D2A4FFE7A8D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812271">
            <a:off x="-807968" y="5182989"/>
            <a:ext cx="1615934" cy="2279318"/>
          </a:xfrm>
          <a:prstGeom prst="rect">
            <a:avLst/>
          </a:prstGeom>
        </p:spPr>
      </p:pic>
      <p:sp>
        <p:nvSpPr>
          <p:cNvPr id="18" name="TextBox 17">
            <a:extLst>
              <a:ext uri="{FF2B5EF4-FFF2-40B4-BE49-F238E27FC236}">
                <a16:creationId xmlns:a16="http://schemas.microsoft.com/office/drawing/2014/main" id="{2F5325BC-0573-E077-3884-88AE9BB26B7D}"/>
              </a:ext>
            </a:extLst>
          </p:cNvPr>
          <p:cNvSpPr txBox="1"/>
          <p:nvPr/>
        </p:nvSpPr>
        <p:spPr>
          <a:xfrm>
            <a:off x="149815" y="6544086"/>
            <a:ext cx="2177626" cy="246221"/>
          </a:xfrm>
          <a:prstGeom prst="rect">
            <a:avLst/>
          </a:prstGeom>
          <a:noFill/>
        </p:spPr>
        <p:txBody>
          <a:bodyPr wrap="square" rtlCol="0">
            <a:spAutoFit/>
          </a:bodyPr>
          <a:lstStyle/>
          <a:p>
            <a:pPr algn="r"/>
            <a:r>
              <a:rPr lang="en-US" sz="1000" i="1" dirty="0">
                <a:solidFill>
                  <a:srgbClr val="2170B6"/>
                </a:solidFill>
                <a:latin typeface="Book Antiqua" panose="02040602050305030304" pitchFamily="18" charset="0"/>
              </a:rPr>
              <a:t>Proprietary &amp; Confidential 10.27.2023</a:t>
            </a:r>
          </a:p>
        </p:txBody>
      </p:sp>
    </p:spTree>
    <p:extLst>
      <p:ext uri="{BB962C8B-B14F-4D97-AF65-F5344CB8AC3E}">
        <p14:creationId xmlns:p14="http://schemas.microsoft.com/office/powerpoint/2010/main" val="2505136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9F1FD"/>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0D1AA2-2B07-DA54-B38E-53854427B291}"/>
              </a:ext>
            </a:extLst>
          </p:cNvPr>
          <p:cNvSpPr txBox="1"/>
          <p:nvPr/>
        </p:nvSpPr>
        <p:spPr>
          <a:xfrm>
            <a:off x="488373" y="606421"/>
            <a:ext cx="4154747" cy="646331"/>
          </a:xfrm>
          <a:prstGeom prst="rect">
            <a:avLst/>
          </a:prstGeom>
          <a:noFill/>
        </p:spPr>
        <p:txBody>
          <a:bodyPr wrap="square" rtlCol="0">
            <a:spAutoFit/>
          </a:bodyPr>
          <a:lstStyle/>
          <a:p>
            <a:r>
              <a:rPr lang="en-US" sz="3600" dirty="0">
                <a:solidFill>
                  <a:srgbClr val="2170B6"/>
                </a:solidFill>
                <a:latin typeface="Book Antiqua" panose="02040602050305030304" pitchFamily="18" charset="0"/>
              </a:rPr>
              <a:t>Outpatient Services</a:t>
            </a:r>
          </a:p>
        </p:txBody>
      </p:sp>
      <p:sp>
        <p:nvSpPr>
          <p:cNvPr id="8" name="TextBox 7">
            <a:extLst>
              <a:ext uri="{FF2B5EF4-FFF2-40B4-BE49-F238E27FC236}">
                <a16:creationId xmlns:a16="http://schemas.microsoft.com/office/drawing/2014/main" id="{C4916C6A-60C5-A25B-8AB2-18504F31999B}"/>
              </a:ext>
            </a:extLst>
          </p:cNvPr>
          <p:cNvSpPr txBox="1"/>
          <p:nvPr/>
        </p:nvSpPr>
        <p:spPr>
          <a:xfrm>
            <a:off x="154204" y="6544843"/>
            <a:ext cx="2177626" cy="246221"/>
          </a:xfrm>
          <a:prstGeom prst="rect">
            <a:avLst/>
          </a:prstGeom>
          <a:noFill/>
        </p:spPr>
        <p:txBody>
          <a:bodyPr wrap="square" rtlCol="0">
            <a:spAutoFit/>
          </a:bodyPr>
          <a:lstStyle/>
          <a:p>
            <a:pPr algn="r"/>
            <a:r>
              <a:rPr lang="en-US" sz="1000" i="1" dirty="0">
                <a:solidFill>
                  <a:srgbClr val="2170B6"/>
                </a:solidFill>
                <a:latin typeface="Book Antiqua" panose="02040602050305030304" pitchFamily="18" charset="0"/>
              </a:rPr>
              <a:t>Proprietary &amp; Confidential 10.30.2023</a:t>
            </a:r>
          </a:p>
        </p:txBody>
      </p:sp>
      <p:grpSp>
        <p:nvGrpSpPr>
          <p:cNvPr id="10" name="Group 9">
            <a:extLst>
              <a:ext uri="{FF2B5EF4-FFF2-40B4-BE49-F238E27FC236}">
                <a16:creationId xmlns:a16="http://schemas.microsoft.com/office/drawing/2014/main" id="{A213D5D4-3033-71E9-5C2C-F6A8BCF18FCA}"/>
              </a:ext>
            </a:extLst>
          </p:cNvPr>
          <p:cNvGrpSpPr/>
          <p:nvPr/>
        </p:nvGrpSpPr>
        <p:grpSpPr>
          <a:xfrm>
            <a:off x="1413354" y="1196997"/>
            <a:ext cx="9365292" cy="5472351"/>
            <a:chOff x="622770" y="1252752"/>
            <a:chExt cx="9365292" cy="5472351"/>
          </a:xfrm>
        </p:grpSpPr>
        <p:grpSp>
          <p:nvGrpSpPr>
            <p:cNvPr id="7" name="Group 6">
              <a:extLst>
                <a:ext uri="{FF2B5EF4-FFF2-40B4-BE49-F238E27FC236}">
                  <a16:creationId xmlns:a16="http://schemas.microsoft.com/office/drawing/2014/main" id="{F03D569A-24E2-BF6E-AD52-C6268F11E886}"/>
                </a:ext>
              </a:extLst>
            </p:cNvPr>
            <p:cNvGrpSpPr/>
            <p:nvPr/>
          </p:nvGrpSpPr>
          <p:grpSpPr>
            <a:xfrm>
              <a:off x="6096000" y="1252752"/>
              <a:ext cx="3892062" cy="4615485"/>
              <a:chOff x="6096000" y="1491579"/>
              <a:chExt cx="3850690" cy="4497243"/>
            </a:xfrm>
          </p:grpSpPr>
          <p:pic>
            <p:nvPicPr>
              <p:cNvPr id="2" name="Content Placeholder 12" descr="Screen Clipping">
                <a:extLst>
                  <a:ext uri="{FF2B5EF4-FFF2-40B4-BE49-F238E27FC236}">
                    <a16:creationId xmlns:a16="http://schemas.microsoft.com/office/drawing/2014/main" id="{3A0FE682-5EAC-EAA4-4B6A-9A524D8524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491579"/>
                <a:ext cx="3850690" cy="4497243"/>
              </a:xfrm>
              <a:prstGeom prst="rect">
                <a:avLst/>
              </a:prstGeom>
              <a:effectLst>
                <a:outerShdw blurRad="50800" dist="38100" dir="5400000" algn="t" rotWithShape="0">
                  <a:prstClr val="black">
                    <a:alpha val="40000"/>
                  </a:prstClr>
                </a:outerShdw>
              </a:effectLst>
            </p:spPr>
          </p:pic>
          <p:sp>
            <p:nvSpPr>
              <p:cNvPr id="4" name="Rectangle 3">
                <a:extLst>
                  <a:ext uri="{FF2B5EF4-FFF2-40B4-BE49-F238E27FC236}">
                    <a16:creationId xmlns:a16="http://schemas.microsoft.com/office/drawing/2014/main" id="{1B30BA69-4C39-4C20-8C52-7B83B83E2898}"/>
                  </a:ext>
                </a:extLst>
              </p:cNvPr>
              <p:cNvSpPr/>
              <p:nvPr/>
            </p:nvSpPr>
            <p:spPr>
              <a:xfrm>
                <a:off x="6210738" y="2103184"/>
                <a:ext cx="3630995" cy="269115"/>
              </a:xfrm>
              <a:prstGeom prst="rect">
                <a:avLst/>
              </a:prstGeom>
              <a:noFill/>
              <a:ln w="38100">
                <a:solidFill>
                  <a:srgbClr val="61BA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allout: Line 4">
              <a:extLst>
                <a:ext uri="{FF2B5EF4-FFF2-40B4-BE49-F238E27FC236}">
                  <a16:creationId xmlns:a16="http://schemas.microsoft.com/office/drawing/2014/main" id="{E2FB7CF3-78F7-F330-037F-DD2CE023204A}"/>
                </a:ext>
              </a:extLst>
            </p:cNvPr>
            <p:cNvSpPr/>
            <p:nvPr/>
          </p:nvSpPr>
          <p:spPr>
            <a:xfrm rot="10800000">
              <a:off x="622770" y="3014504"/>
              <a:ext cx="2438400" cy="1457012"/>
            </a:xfrm>
            <a:prstGeom prst="borderCallout1">
              <a:avLst>
                <a:gd name="adj1" fmla="val 45508"/>
                <a:gd name="adj2" fmla="val -3758"/>
                <a:gd name="adj3" fmla="val 166160"/>
                <a:gd name="adj4" fmla="val -124959"/>
              </a:avLst>
            </a:prstGeom>
            <a:solidFill>
              <a:srgbClr val="2B8C21"/>
            </a:solidFill>
            <a:ln>
              <a:solidFill>
                <a:srgbClr val="61BA4F"/>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26DFEC0-2DCC-5E80-8BD9-BDE9F93C8C34}"/>
                </a:ext>
              </a:extLst>
            </p:cNvPr>
            <p:cNvSpPr txBox="1"/>
            <p:nvPr/>
          </p:nvSpPr>
          <p:spPr>
            <a:xfrm>
              <a:off x="781031" y="3228732"/>
              <a:ext cx="1981200" cy="870688"/>
            </a:xfrm>
            <a:prstGeom prst="rect">
              <a:avLst/>
            </a:prstGeom>
            <a:noFill/>
          </p:spPr>
          <p:txBody>
            <a:bodyPr wrap="square" rtlCol="0">
              <a:spAutoFit/>
            </a:bodyPr>
            <a:lstStyle/>
            <a:p>
              <a:pPr>
                <a:lnSpc>
                  <a:spcPct val="150000"/>
                </a:lnSpc>
              </a:pPr>
              <a:r>
                <a:rPr lang="en-US" dirty="0">
                  <a:solidFill>
                    <a:schemeClr val="bg1"/>
                  </a:solidFill>
                  <a:latin typeface="Century Gothic" panose="020B0502020202020204" pitchFamily="34" charset="0"/>
                </a:rPr>
                <a:t>60-day waiting period</a:t>
              </a:r>
            </a:p>
          </p:txBody>
        </p:sp>
        <p:sp>
          <p:nvSpPr>
            <p:cNvPr id="9" name="object 3">
              <a:extLst>
                <a:ext uri="{FF2B5EF4-FFF2-40B4-BE49-F238E27FC236}">
                  <a16:creationId xmlns:a16="http://schemas.microsoft.com/office/drawing/2014/main" id="{ECA9A3BB-2021-8823-98FC-027CC2E25D84}"/>
                </a:ext>
              </a:extLst>
            </p:cNvPr>
            <p:cNvSpPr txBox="1"/>
            <p:nvPr/>
          </p:nvSpPr>
          <p:spPr>
            <a:xfrm>
              <a:off x="6093067" y="6009522"/>
              <a:ext cx="3892062" cy="715581"/>
            </a:xfrm>
            <a:prstGeom prst="rect">
              <a:avLst/>
            </a:prstGeom>
          </p:spPr>
          <p:txBody>
            <a:bodyPr vert="horz" wrap="square" lIns="0" tIns="30480" rIns="0" bIns="0" rtlCol="0">
              <a:spAutoFit/>
            </a:bodyPr>
            <a:lstStyle/>
            <a:p>
              <a:pPr marL="38100">
                <a:spcBef>
                  <a:spcPts val="240"/>
                </a:spcBef>
              </a:pPr>
              <a:r>
                <a:rPr sz="700" b="1" dirty="0">
                  <a:solidFill>
                    <a:srgbClr val="2170B6"/>
                  </a:solidFill>
                  <a:latin typeface="Century Gothic"/>
                  <a:cs typeface="Century Gothic"/>
                </a:rPr>
                <a:t>Benefit</a:t>
              </a:r>
              <a:r>
                <a:rPr sz="700" b="1" spc="-10" dirty="0">
                  <a:solidFill>
                    <a:srgbClr val="2170B6"/>
                  </a:solidFill>
                  <a:latin typeface="Century Gothic"/>
                  <a:cs typeface="Century Gothic"/>
                </a:rPr>
                <a:t> </a:t>
              </a:r>
              <a:r>
                <a:rPr sz="700" b="1" dirty="0">
                  <a:solidFill>
                    <a:srgbClr val="2170B6"/>
                  </a:solidFill>
                  <a:latin typeface="Century Gothic"/>
                  <a:cs typeface="Century Gothic"/>
                </a:rPr>
                <a:t>availability,</a:t>
              </a:r>
              <a:r>
                <a:rPr sz="700" b="1" spc="-5" dirty="0">
                  <a:solidFill>
                    <a:srgbClr val="2170B6"/>
                  </a:solidFill>
                  <a:latin typeface="Century Gothic"/>
                  <a:cs typeface="Century Gothic"/>
                </a:rPr>
                <a:t> </a:t>
              </a:r>
              <a:r>
                <a:rPr sz="700" b="1" dirty="0">
                  <a:solidFill>
                    <a:srgbClr val="2170B6"/>
                  </a:solidFill>
                  <a:latin typeface="Century Gothic"/>
                  <a:cs typeface="Century Gothic"/>
                </a:rPr>
                <a:t>exclusions</a:t>
              </a:r>
              <a:r>
                <a:rPr sz="700" b="1" spc="-10" dirty="0">
                  <a:solidFill>
                    <a:srgbClr val="2170B6"/>
                  </a:solidFill>
                  <a:latin typeface="Century Gothic"/>
                  <a:cs typeface="Century Gothic"/>
                </a:rPr>
                <a:t> </a:t>
              </a:r>
              <a:r>
                <a:rPr sz="700" b="1" dirty="0">
                  <a:solidFill>
                    <a:srgbClr val="2170B6"/>
                  </a:solidFill>
                  <a:latin typeface="Century Gothic"/>
                  <a:cs typeface="Century Gothic"/>
                </a:rPr>
                <a:t>and</a:t>
              </a:r>
              <a:r>
                <a:rPr sz="700" b="1" spc="-5" dirty="0">
                  <a:solidFill>
                    <a:srgbClr val="2170B6"/>
                  </a:solidFill>
                  <a:latin typeface="Century Gothic"/>
                  <a:cs typeface="Century Gothic"/>
                </a:rPr>
                <a:t> </a:t>
              </a:r>
              <a:r>
                <a:rPr sz="700" b="1" dirty="0">
                  <a:solidFill>
                    <a:srgbClr val="2170B6"/>
                  </a:solidFill>
                  <a:latin typeface="Century Gothic"/>
                  <a:cs typeface="Century Gothic"/>
                </a:rPr>
                <a:t>limitations</a:t>
              </a:r>
              <a:r>
                <a:rPr sz="700" b="1" spc="-10" dirty="0">
                  <a:solidFill>
                    <a:srgbClr val="2170B6"/>
                  </a:solidFill>
                  <a:latin typeface="Century Gothic"/>
                  <a:cs typeface="Century Gothic"/>
                </a:rPr>
                <a:t> </a:t>
              </a:r>
              <a:r>
                <a:rPr sz="700" b="1" dirty="0">
                  <a:solidFill>
                    <a:srgbClr val="2170B6"/>
                  </a:solidFill>
                  <a:latin typeface="Century Gothic"/>
                  <a:cs typeface="Century Gothic"/>
                </a:rPr>
                <a:t>may</a:t>
              </a:r>
              <a:r>
                <a:rPr sz="700" b="1" spc="-5" dirty="0">
                  <a:solidFill>
                    <a:srgbClr val="2170B6"/>
                  </a:solidFill>
                  <a:latin typeface="Century Gothic"/>
                  <a:cs typeface="Century Gothic"/>
                </a:rPr>
                <a:t> </a:t>
              </a:r>
              <a:r>
                <a:rPr sz="700" b="1" dirty="0">
                  <a:solidFill>
                    <a:srgbClr val="2170B6"/>
                  </a:solidFill>
                  <a:latin typeface="Century Gothic"/>
                  <a:cs typeface="Century Gothic"/>
                </a:rPr>
                <a:t>vary</a:t>
              </a:r>
              <a:r>
                <a:rPr sz="700" b="1" spc="-10" dirty="0">
                  <a:solidFill>
                    <a:srgbClr val="2170B6"/>
                  </a:solidFill>
                  <a:latin typeface="Century Gothic"/>
                  <a:cs typeface="Century Gothic"/>
                </a:rPr>
                <a:t> </a:t>
              </a:r>
              <a:r>
                <a:rPr sz="700" b="1" dirty="0">
                  <a:solidFill>
                    <a:srgbClr val="2170B6"/>
                  </a:solidFill>
                  <a:latin typeface="Century Gothic"/>
                  <a:cs typeface="Century Gothic"/>
                </a:rPr>
                <a:t>by</a:t>
              </a:r>
              <a:r>
                <a:rPr sz="700" b="1" spc="-5" dirty="0">
                  <a:solidFill>
                    <a:srgbClr val="2170B6"/>
                  </a:solidFill>
                  <a:latin typeface="Century Gothic"/>
                  <a:cs typeface="Century Gothic"/>
                </a:rPr>
                <a:t> </a:t>
              </a:r>
              <a:r>
                <a:rPr sz="700" b="1" dirty="0">
                  <a:solidFill>
                    <a:srgbClr val="2170B6"/>
                  </a:solidFill>
                  <a:latin typeface="Century Gothic"/>
                  <a:cs typeface="Century Gothic"/>
                </a:rPr>
                <a:t>state</a:t>
              </a:r>
              <a:r>
                <a:rPr lang="en-US" sz="700" b="1" dirty="0">
                  <a:solidFill>
                    <a:srgbClr val="2170B6"/>
                  </a:solidFill>
                  <a:latin typeface="Century Gothic"/>
                  <a:cs typeface="Century Gothic"/>
                </a:rPr>
                <a:t>. </a:t>
              </a:r>
              <a:r>
                <a:rPr sz="700" b="1" dirty="0">
                  <a:solidFill>
                    <a:srgbClr val="2170B6"/>
                  </a:solidFill>
                  <a:latin typeface="Century Gothic"/>
                  <a:cs typeface="Century Gothic"/>
                </a:rPr>
                <a:t>Please</a:t>
              </a:r>
              <a:r>
                <a:rPr sz="700" b="1" spc="-10" dirty="0">
                  <a:solidFill>
                    <a:srgbClr val="2170B6"/>
                  </a:solidFill>
                  <a:latin typeface="Century Gothic"/>
                  <a:cs typeface="Century Gothic"/>
                </a:rPr>
                <a:t> </a:t>
              </a:r>
              <a:r>
                <a:rPr sz="700" b="1" dirty="0">
                  <a:solidFill>
                    <a:srgbClr val="2170B6"/>
                  </a:solidFill>
                  <a:latin typeface="Century Gothic"/>
                  <a:cs typeface="Century Gothic"/>
                </a:rPr>
                <a:t>refer</a:t>
              </a:r>
              <a:r>
                <a:rPr sz="700" b="1" spc="-5" dirty="0">
                  <a:solidFill>
                    <a:srgbClr val="2170B6"/>
                  </a:solidFill>
                  <a:latin typeface="Century Gothic"/>
                  <a:cs typeface="Century Gothic"/>
                </a:rPr>
                <a:t> </a:t>
              </a:r>
              <a:r>
                <a:rPr sz="700" b="1" dirty="0">
                  <a:solidFill>
                    <a:srgbClr val="2170B6"/>
                  </a:solidFill>
                  <a:latin typeface="Century Gothic"/>
                  <a:cs typeface="Century Gothic"/>
                </a:rPr>
                <a:t>to</a:t>
              </a:r>
              <a:r>
                <a:rPr sz="700" b="1" spc="-10" dirty="0">
                  <a:solidFill>
                    <a:srgbClr val="2170B6"/>
                  </a:solidFill>
                  <a:latin typeface="Century Gothic"/>
                  <a:cs typeface="Century Gothic"/>
                </a:rPr>
                <a:t> </a:t>
              </a:r>
              <a:r>
                <a:rPr sz="700" b="1" dirty="0">
                  <a:solidFill>
                    <a:srgbClr val="2170B6"/>
                  </a:solidFill>
                  <a:latin typeface="Century Gothic"/>
                  <a:cs typeface="Century Gothic"/>
                </a:rPr>
                <a:t>the</a:t>
              </a:r>
              <a:r>
                <a:rPr sz="700" b="1" spc="-5" dirty="0">
                  <a:solidFill>
                    <a:srgbClr val="2170B6"/>
                  </a:solidFill>
                  <a:latin typeface="Century Gothic"/>
                  <a:cs typeface="Century Gothic"/>
                </a:rPr>
                <a:t> </a:t>
              </a:r>
              <a:r>
                <a:rPr sz="700" b="1" dirty="0">
                  <a:solidFill>
                    <a:srgbClr val="2170B6"/>
                  </a:solidFill>
                  <a:latin typeface="Century Gothic"/>
                  <a:cs typeface="Century Gothic"/>
                </a:rPr>
                <a:t>policy</a:t>
              </a:r>
              <a:r>
                <a:rPr sz="700" b="1" spc="-5" dirty="0">
                  <a:solidFill>
                    <a:srgbClr val="2170B6"/>
                  </a:solidFill>
                  <a:latin typeface="Century Gothic"/>
                  <a:cs typeface="Century Gothic"/>
                </a:rPr>
                <a:t> </a:t>
              </a:r>
              <a:r>
                <a:rPr sz="700" b="1" dirty="0">
                  <a:solidFill>
                    <a:srgbClr val="2170B6"/>
                  </a:solidFill>
                  <a:latin typeface="Century Gothic"/>
                  <a:cs typeface="Century Gothic"/>
                </a:rPr>
                <a:t>in</a:t>
              </a:r>
              <a:r>
                <a:rPr sz="700" b="1" spc="-10" dirty="0">
                  <a:solidFill>
                    <a:srgbClr val="2170B6"/>
                  </a:solidFill>
                  <a:latin typeface="Century Gothic"/>
                  <a:cs typeface="Century Gothic"/>
                </a:rPr>
                <a:t> </a:t>
              </a:r>
              <a:r>
                <a:rPr sz="700" b="1" dirty="0">
                  <a:solidFill>
                    <a:srgbClr val="2170B6"/>
                  </a:solidFill>
                  <a:latin typeface="Century Gothic"/>
                  <a:cs typeface="Century Gothic"/>
                </a:rPr>
                <a:t>your</a:t>
              </a:r>
              <a:r>
                <a:rPr sz="700" b="1" spc="-5" dirty="0">
                  <a:solidFill>
                    <a:srgbClr val="2170B6"/>
                  </a:solidFill>
                  <a:latin typeface="Century Gothic"/>
                  <a:cs typeface="Century Gothic"/>
                </a:rPr>
                <a:t> </a:t>
              </a:r>
              <a:r>
                <a:rPr sz="700" b="1" dirty="0">
                  <a:solidFill>
                    <a:srgbClr val="2170B6"/>
                  </a:solidFill>
                  <a:latin typeface="Century Gothic"/>
                  <a:cs typeface="Century Gothic"/>
                </a:rPr>
                <a:t>state</a:t>
              </a:r>
              <a:r>
                <a:rPr sz="700" b="1" spc="-10" dirty="0">
                  <a:solidFill>
                    <a:srgbClr val="2170B6"/>
                  </a:solidFill>
                  <a:latin typeface="Century Gothic"/>
                  <a:cs typeface="Century Gothic"/>
                </a:rPr>
                <a:t> </a:t>
              </a:r>
              <a:r>
                <a:rPr sz="700" b="1" dirty="0">
                  <a:solidFill>
                    <a:srgbClr val="2170B6"/>
                  </a:solidFill>
                  <a:latin typeface="Century Gothic"/>
                  <a:cs typeface="Century Gothic"/>
                </a:rPr>
                <a:t>for</a:t>
              </a:r>
              <a:r>
                <a:rPr sz="700" b="1" spc="-5" dirty="0">
                  <a:solidFill>
                    <a:srgbClr val="2170B6"/>
                  </a:solidFill>
                  <a:latin typeface="Century Gothic"/>
                  <a:cs typeface="Century Gothic"/>
                </a:rPr>
                <a:t> </a:t>
              </a:r>
              <a:r>
                <a:rPr sz="700" b="1" dirty="0">
                  <a:solidFill>
                    <a:srgbClr val="2170B6"/>
                  </a:solidFill>
                  <a:latin typeface="Century Gothic"/>
                  <a:cs typeface="Century Gothic"/>
                </a:rPr>
                <a:t>more</a:t>
              </a:r>
              <a:r>
                <a:rPr sz="700" b="1" spc="-10" dirty="0">
                  <a:solidFill>
                    <a:srgbClr val="2170B6"/>
                  </a:solidFill>
                  <a:latin typeface="Century Gothic"/>
                  <a:cs typeface="Century Gothic"/>
                </a:rPr>
                <a:t> information.</a:t>
              </a:r>
              <a:endParaRPr sz="700" dirty="0">
                <a:solidFill>
                  <a:srgbClr val="2170B6"/>
                </a:solidFill>
                <a:latin typeface="Century Gothic"/>
                <a:cs typeface="Century Gothic"/>
              </a:endParaRPr>
            </a:p>
            <a:p>
              <a:pPr marL="38100">
                <a:spcBef>
                  <a:spcPts val="140"/>
                </a:spcBef>
              </a:pPr>
              <a:r>
                <a:rPr sz="600" i="1" baseline="30864" dirty="0">
                  <a:solidFill>
                    <a:srgbClr val="2170B6"/>
                  </a:solidFill>
                  <a:latin typeface="Century Gothic"/>
                  <a:cs typeface="Century Gothic"/>
                </a:rPr>
                <a:t>2</a:t>
              </a:r>
              <a:r>
                <a:rPr sz="700" i="1" dirty="0">
                  <a:solidFill>
                    <a:srgbClr val="2170B6"/>
                  </a:solidFill>
                  <a:latin typeface="Century Gothic"/>
                  <a:cs typeface="Century Gothic"/>
                </a:rPr>
                <a:t>There</a:t>
              </a:r>
              <a:r>
                <a:rPr sz="700" i="1" spc="-10" dirty="0">
                  <a:solidFill>
                    <a:srgbClr val="2170B6"/>
                  </a:solidFill>
                  <a:latin typeface="Century Gothic"/>
                  <a:cs typeface="Century Gothic"/>
                </a:rPr>
                <a:t> </a:t>
              </a:r>
              <a:r>
                <a:rPr sz="700" i="1" dirty="0">
                  <a:solidFill>
                    <a:srgbClr val="2170B6"/>
                  </a:solidFill>
                  <a:latin typeface="Century Gothic"/>
                  <a:cs typeface="Century Gothic"/>
                </a:rPr>
                <a:t>is</a:t>
              </a:r>
              <a:r>
                <a:rPr sz="700" i="1" spc="-5" dirty="0">
                  <a:solidFill>
                    <a:srgbClr val="2170B6"/>
                  </a:solidFill>
                  <a:latin typeface="Century Gothic"/>
                  <a:cs typeface="Century Gothic"/>
                </a:rPr>
                <a:t> </a:t>
              </a:r>
              <a:r>
                <a:rPr sz="700" i="1" dirty="0">
                  <a:solidFill>
                    <a:srgbClr val="2170B6"/>
                  </a:solidFill>
                  <a:latin typeface="Century Gothic"/>
                  <a:cs typeface="Century Gothic"/>
                </a:rPr>
                <a:t>a</a:t>
              </a:r>
              <a:r>
                <a:rPr sz="700" i="1" spc="-5" dirty="0">
                  <a:solidFill>
                    <a:srgbClr val="2170B6"/>
                  </a:solidFill>
                  <a:latin typeface="Century Gothic"/>
                  <a:cs typeface="Century Gothic"/>
                </a:rPr>
                <a:t> </a:t>
              </a:r>
              <a:r>
                <a:rPr sz="700" i="1" dirty="0">
                  <a:solidFill>
                    <a:srgbClr val="2170B6"/>
                  </a:solidFill>
                  <a:latin typeface="Century Gothic"/>
                  <a:cs typeface="Century Gothic"/>
                </a:rPr>
                <a:t>maximum</a:t>
              </a:r>
              <a:r>
                <a:rPr sz="700" i="1" spc="-5" dirty="0">
                  <a:solidFill>
                    <a:srgbClr val="2170B6"/>
                  </a:solidFill>
                  <a:latin typeface="Century Gothic"/>
                  <a:cs typeface="Century Gothic"/>
                </a:rPr>
                <a:t> </a:t>
              </a:r>
              <a:r>
                <a:rPr sz="700" i="1" dirty="0">
                  <a:solidFill>
                    <a:srgbClr val="2170B6"/>
                  </a:solidFill>
                  <a:latin typeface="Century Gothic"/>
                  <a:cs typeface="Century Gothic"/>
                </a:rPr>
                <a:t>of</a:t>
              </a:r>
              <a:r>
                <a:rPr sz="700" i="1" spc="-5" dirty="0">
                  <a:solidFill>
                    <a:srgbClr val="2170B6"/>
                  </a:solidFill>
                  <a:latin typeface="Century Gothic"/>
                  <a:cs typeface="Century Gothic"/>
                </a:rPr>
                <a:t> </a:t>
              </a:r>
              <a:r>
                <a:rPr sz="700" i="1" dirty="0">
                  <a:solidFill>
                    <a:srgbClr val="2170B6"/>
                  </a:solidFill>
                  <a:latin typeface="Century Gothic"/>
                  <a:cs typeface="Century Gothic"/>
                </a:rPr>
                <a:t>combined</a:t>
              </a:r>
              <a:r>
                <a:rPr sz="700" i="1" spc="-5" dirty="0">
                  <a:solidFill>
                    <a:srgbClr val="2170B6"/>
                  </a:solidFill>
                  <a:latin typeface="Century Gothic"/>
                  <a:cs typeface="Century Gothic"/>
                </a:rPr>
                <a:t> </a:t>
              </a:r>
              <a:r>
                <a:rPr sz="700" i="1" dirty="0">
                  <a:solidFill>
                    <a:srgbClr val="2170B6"/>
                  </a:solidFill>
                  <a:latin typeface="Century Gothic"/>
                  <a:cs typeface="Century Gothic"/>
                </a:rPr>
                <a:t>limit</a:t>
              </a:r>
              <a:r>
                <a:rPr sz="700" i="1" spc="-5" dirty="0">
                  <a:solidFill>
                    <a:srgbClr val="2170B6"/>
                  </a:solidFill>
                  <a:latin typeface="Century Gothic"/>
                  <a:cs typeface="Century Gothic"/>
                </a:rPr>
                <a:t> </a:t>
              </a:r>
              <a:r>
                <a:rPr sz="700" i="1" dirty="0">
                  <a:solidFill>
                    <a:srgbClr val="2170B6"/>
                  </a:solidFill>
                  <a:latin typeface="Century Gothic"/>
                  <a:cs typeface="Century Gothic"/>
                </a:rPr>
                <a:t>for</a:t>
              </a:r>
              <a:r>
                <a:rPr sz="700" i="1" spc="-10" dirty="0">
                  <a:solidFill>
                    <a:srgbClr val="2170B6"/>
                  </a:solidFill>
                  <a:latin typeface="Century Gothic"/>
                  <a:cs typeface="Century Gothic"/>
                </a:rPr>
                <a:t> </a:t>
              </a:r>
              <a:r>
                <a:rPr sz="700" i="1" dirty="0">
                  <a:solidFill>
                    <a:srgbClr val="2170B6"/>
                  </a:solidFill>
                  <a:latin typeface="Century Gothic"/>
                  <a:cs typeface="Century Gothic"/>
                </a:rPr>
                <a:t>the</a:t>
              </a:r>
              <a:r>
                <a:rPr sz="700" i="1" spc="-5" dirty="0">
                  <a:solidFill>
                    <a:srgbClr val="2170B6"/>
                  </a:solidFill>
                  <a:latin typeface="Century Gothic"/>
                  <a:cs typeface="Century Gothic"/>
                </a:rPr>
                <a:t> </a:t>
              </a:r>
              <a:r>
                <a:rPr sz="700" i="1" dirty="0">
                  <a:solidFill>
                    <a:srgbClr val="2170B6"/>
                  </a:solidFill>
                  <a:latin typeface="Century Gothic"/>
                  <a:cs typeface="Century Gothic"/>
                </a:rPr>
                <a:t>Urgent</a:t>
              </a:r>
              <a:r>
                <a:rPr sz="700" i="1" spc="-5" dirty="0">
                  <a:solidFill>
                    <a:srgbClr val="2170B6"/>
                  </a:solidFill>
                  <a:latin typeface="Century Gothic"/>
                  <a:cs typeface="Century Gothic"/>
                </a:rPr>
                <a:t> </a:t>
              </a:r>
              <a:r>
                <a:rPr sz="700" i="1" dirty="0">
                  <a:solidFill>
                    <a:srgbClr val="2170B6"/>
                  </a:solidFill>
                  <a:latin typeface="Century Gothic"/>
                  <a:cs typeface="Century Gothic"/>
                </a:rPr>
                <a:t>Care</a:t>
              </a:r>
              <a:r>
                <a:rPr sz="700" i="1" spc="-5" dirty="0">
                  <a:solidFill>
                    <a:srgbClr val="2170B6"/>
                  </a:solidFill>
                  <a:latin typeface="Century Gothic"/>
                  <a:cs typeface="Century Gothic"/>
                </a:rPr>
                <a:t> </a:t>
              </a:r>
              <a:r>
                <a:rPr sz="700" i="1" dirty="0">
                  <a:solidFill>
                    <a:srgbClr val="2170B6"/>
                  </a:solidFill>
                  <a:latin typeface="Century Gothic"/>
                  <a:cs typeface="Century Gothic"/>
                </a:rPr>
                <a:t>and</a:t>
              </a:r>
              <a:r>
                <a:rPr sz="700" i="1" spc="-5" dirty="0">
                  <a:solidFill>
                    <a:srgbClr val="2170B6"/>
                  </a:solidFill>
                  <a:latin typeface="Century Gothic"/>
                  <a:cs typeface="Century Gothic"/>
                </a:rPr>
                <a:t> </a:t>
              </a:r>
              <a:r>
                <a:rPr sz="700" i="1" dirty="0">
                  <a:solidFill>
                    <a:srgbClr val="2170B6"/>
                  </a:solidFill>
                  <a:latin typeface="Century Gothic"/>
                  <a:cs typeface="Century Gothic"/>
                </a:rPr>
                <a:t>Emergency</a:t>
              </a:r>
              <a:r>
                <a:rPr sz="700" i="1" spc="-5" dirty="0">
                  <a:solidFill>
                    <a:srgbClr val="2170B6"/>
                  </a:solidFill>
                  <a:latin typeface="Century Gothic"/>
                  <a:cs typeface="Century Gothic"/>
                </a:rPr>
                <a:t> </a:t>
              </a:r>
              <a:r>
                <a:rPr sz="700" i="1" dirty="0">
                  <a:solidFill>
                    <a:srgbClr val="2170B6"/>
                  </a:solidFill>
                  <a:latin typeface="Century Gothic"/>
                  <a:cs typeface="Century Gothic"/>
                </a:rPr>
                <a:t>Department</a:t>
              </a:r>
              <a:r>
                <a:rPr sz="700" i="1" spc="-5" dirty="0">
                  <a:solidFill>
                    <a:srgbClr val="2170B6"/>
                  </a:solidFill>
                  <a:latin typeface="Century Gothic"/>
                  <a:cs typeface="Century Gothic"/>
                </a:rPr>
                <a:t> </a:t>
              </a:r>
              <a:r>
                <a:rPr sz="700" i="1" dirty="0">
                  <a:solidFill>
                    <a:srgbClr val="2170B6"/>
                  </a:solidFill>
                  <a:latin typeface="Century Gothic"/>
                  <a:cs typeface="Century Gothic"/>
                </a:rPr>
                <a:t>Benefits;</a:t>
              </a:r>
              <a:r>
                <a:rPr sz="700" i="1" spc="-5" dirty="0">
                  <a:solidFill>
                    <a:srgbClr val="2170B6"/>
                  </a:solidFill>
                  <a:latin typeface="Century Gothic"/>
                  <a:cs typeface="Century Gothic"/>
                </a:rPr>
                <a:t> </a:t>
              </a:r>
              <a:r>
                <a:rPr sz="700" i="1" dirty="0">
                  <a:solidFill>
                    <a:srgbClr val="2170B6"/>
                  </a:solidFill>
                  <a:latin typeface="Century Gothic"/>
                  <a:cs typeface="Century Gothic"/>
                </a:rPr>
                <a:t>includes</a:t>
              </a:r>
              <a:r>
                <a:rPr sz="700" i="1" spc="-10" dirty="0">
                  <a:solidFill>
                    <a:srgbClr val="2170B6"/>
                  </a:solidFill>
                  <a:latin typeface="Century Gothic"/>
                  <a:cs typeface="Century Gothic"/>
                </a:rPr>
                <a:t> </a:t>
              </a:r>
              <a:r>
                <a:rPr sz="700" i="1" dirty="0">
                  <a:solidFill>
                    <a:srgbClr val="2170B6"/>
                  </a:solidFill>
                  <a:latin typeface="Century Gothic"/>
                  <a:cs typeface="Century Gothic"/>
                </a:rPr>
                <a:t>up</a:t>
              </a:r>
              <a:r>
                <a:rPr sz="700" i="1" spc="-5" dirty="0">
                  <a:solidFill>
                    <a:srgbClr val="2170B6"/>
                  </a:solidFill>
                  <a:latin typeface="Century Gothic"/>
                  <a:cs typeface="Century Gothic"/>
                </a:rPr>
                <a:t> </a:t>
              </a:r>
              <a:r>
                <a:rPr sz="700" i="1" dirty="0">
                  <a:solidFill>
                    <a:srgbClr val="2170B6"/>
                  </a:solidFill>
                  <a:latin typeface="Century Gothic"/>
                  <a:cs typeface="Century Gothic"/>
                </a:rPr>
                <a:t>to</a:t>
              </a:r>
              <a:r>
                <a:rPr sz="700" i="1" spc="-5" dirty="0">
                  <a:solidFill>
                    <a:srgbClr val="2170B6"/>
                  </a:solidFill>
                  <a:latin typeface="Century Gothic"/>
                  <a:cs typeface="Century Gothic"/>
                </a:rPr>
                <a:t> </a:t>
              </a:r>
              <a:r>
                <a:rPr sz="700" i="1" dirty="0">
                  <a:solidFill>
                    <a:srgbClr val="2170B6"/>
                  </a:solidFill>
                  <a:latin typeface="Century Gothic"/>
                  <a:cs typeface="Century Gothic"/>
                </a:rPr>
                <a:t>4</a:t>
              </a:r>
              <a:r>
                <a:rPr sz="700" i="1" spc="-5" dirty="0">
                  <a:solidFill>
                    <a:srgbClr val="2170B6"/>
                  </a:solidFill>
                  <a:latin typeface="Century Gothic"/>
                  <a:cs typeface="Century Gothic"/>
                </a:rPr>
                <a:t> </a:t>
              </a:r>
              <a:r>
                <a:rPr sz="700" i="1" dirty="0">
                  <a:solidFill>
                    <a:srgbClr val="2170B6"/>
                  </a:solidFill>
                  <a:latin typeface="Century Gothic"/>
                  <a:cs typeface="Century Gothic"/>
                </a:rPr>
                <a:t>days</a:t>
              </a:r>
              <a:r>
                <a:rPr sz="700" i="1" spc="-5" dirty="0">
                  <a:solidFill>
                    <a:srgbClr val="2170B6"/>
                  </a:solidFill>
                  <a:latin typeface="Century Gothic"/>
                  <a:cs typeface="Century Gothic"/>
                </a:rPr>
                <a:t> </a:t>
              </a:r>
              <a:r>
                <a:rPr sz="700" i="1" dirty="0">
                  <a:solidFill>
                    <a:srgbClr val="2170B6"/>
                  </a:solidFill>
                  <a:latin typeface="Century Gothic"/>
                  <a:cs typeface="Century Gothic"/>
                </a:rPr>
                <a:t>per</a:t>
              </a:r>
              <a:r>
                <a:rPr sz="700" i="1" spc="-5" dirty="0">
                  <a:solidFill>
                    <a:srgbClr val="2170B6"/>
                  </a:solidFill>
                  <a:latin typeface="Century Gothic"/>
                  <a:cs typeface="Century Gothic"/>
                </a:rPr>
                <a:t> </a:t>
              </a:r>
              <a:r>
                <a:rPr sz="700" i="1" dirty="0">
                  <a:solidFill>
                    <a:srgbClr val="2170B6"/>
                  </a:solidFill>
                  <a:latin typeface="Century Gothic"/>
                  <a:cs typeface="Century Gothic"/>
                </a:rPr>
                <a:t>Calendar</a:t>
              </a:r>
              <a:r>
                <a:rPr sz="700" i="1" spc="-5" dirty="0">
                  <a:solidFill>
                    <a:srgbClr val="2170B6"/>
                  </a:solidFill>
                  <a:latin typeface="Century Gothic"/>
                  <a:cs typeface="Century Gothic"/>
                </a:rPr>
                <a:t> </a:t>
              </a:r>
              <a:r>
                <a:rPr sz="700" i="1" spc="-10" dirty="0">
                  <a:solidFill>
                    <a:srgbClr val="2170B6"/>
                  </a:solidFill>
                  <a:latin typeface="Century Gothic"/>
                  <a:cs typeface="Century Gothic"/>
                </a:rPr>
                <a:t>Year.</a:t>
              </a:r>
              <a:endParaRPr sz="700" dirty="0">
                <a:solidFill>
                  <a:srgbClr val="2170B6"/>
                </a:solidFill>
                <a:latin typeface="Century Gothic"/>
                <a:cs typeface="Century Gothic"/>
              </a:endParaRPr>
            </a:p>
            <a:p>
              <a:pPr marL="38100">
                <a:spcBef>
                  <a:spcPts val="140"/>
                </a:spcBef>
              </a:pPr>
              <a:r>
                <a:rPr sz="600" i="1" baseline="30864" dirty="0">
                  <a:solidFill>
                    <a:srgbClr val="2170B6"/>
                  </a:solidFill>
                  <a:latin typeface="Century Gothic"/>
                  <a:cs typeface="Century Gothic"/>
                </a:rPr>
                <a:t>3</a:t>
              </a:r>
              <a:r>
                <a:rPr sz="700" i="1" dirty="0">
                  <a:solidFill>
                    <a:srgbClr val="2170B6"/>
                  </a:solidFill>
                  <a:latin typeface="Century Gothic"/>
                  <a:cs typeface="Century Gothic"/>
                </a:rPr>
                <a:t>The</a:t>
              </a:r>
              <a:r>
                <a:rPr sz="700" i="1" spc="-5" dirty="0">
                  <a:solidFill>
                    <a:srgbClr val="2170B6"/>
                  </a:solidFill>
                  <a:latin typeface="Century Gothic"/>
                  <a:cs typeface="Century Gothic"/>
                </a:rPr>
                <a:t> </a:t>
              </a:r>
              <a:r>
                <a:rPr sz="700" i="1" dirty="0">
                  <a:solidFill>
                    <a:srgbClr val="2170B6"/>
                  </a:solidFill>
                  <a:latin typeface="Century Gothic"/>
                  <a:cs typeface="Century Gothic"/>
                </a:rPr>
                <a:t>Calendar Year</a:t>
              </a:r>
              <a:r>
                <a:rPr sz="700" i="1" spc="-5" dirty="0">
                  <a:solidFill>
                    <a:srgbClr val="2170B6"/>
                  </a:solidFill>
                  <a:latin typeface="Century Gothic"/>
                  <a:cs typeface="Century Gothic"/>
                </a:rPr>
                <a:t> </a:t>
              </a:r>
              <a:r>
                <a:rPr sz="700" i="1" dirty="0">
                  <a:solidFill>
                    <a:srgbClr val="2170B6"/>
                  </a:solidFill>
                  <a:latin typeface="Century Gothic"/>
                  <a:cs typeface="Century Gothic"/>
                </a:rPr>
                <a:t>Maximum for</a:t>
              </a:r>
              <a:r>
                <a:rPr sz="700" i="1" spc="-5" dirty="0">
                  <a:solidFill>
                    <a:srgbClr val="2170B6"/>
                  </a:solidFill>
                  <a:latin typeface="Century Gothic"/>
                  <a:cs typeface="Century Gothic"/>
                </a:rPr>
                <a:t> </a:t>
              </a:r>
              <a:r>
                <a:rPr sz="700" i="1" dirty="0">
                  <a:solidFill>
                    <a:srgbClr val="2170B6"/>
                  </a:solidFill>
                  <a:latin typeface="Century Gothic"/>
                  <a:cs typeface="Century Gothic"/>
                </a:rPr>
                <a:t>Surgical </a:t>
              </a:r>
              <a:r>
                <a:rPr sz="700" i="1" spc="-10" dirty="0">
                  <a:solidFill>
                    <a:srgbClr val="2170B6"/>
                  </a:solidFill>
                  <a:latin typeface="Century Gothic"/>
                  <a:cs typeface="Century Gothic"/>
                </a:rPr>
                <a:t>Benefits</a:t>
              </a:r>
              <a:r>
                <a:rPr sz="700" i="1" spc="-5" dirty="0">
                  <a:solidFill>
                    <a:srgbClr val="2170B6"/>
                  </a:solidFill>
                  <a:latin typeface="Century Gothic"/>
                  <a:cs typeface="Century Gothic"/>
                </a:rPr>
                <a:t> </a:t>
              </a:r>
              <a:r>
                <a:rPr sz="700" i="1" dirty="0">
                  <a:solidFill>
                    <a:srgbClr val="2170B6"/>
                  </a:solidFill>
                  <a:latin typeface="Century Gothic"/>
                  <a:cs typeface="Century Gothic"/>
                </a:rPr>
                <a:t>is </a:t>
              </a:r>
              <a:r>
                <a:rPr sz="700" i="1" spc="-10" dirty="0">
                  <a:solidFill>
                    <a:srgbClr val="2170B6"/>
                  </a:solidFill>
                  <a:latin typeface="Century Gothic"/>
                  <a:cs typeface="Century Gothic"/>
                </a:rPr>
                <a:t>$50,000.</a:t>
              </a:r>
              <a:endParaRPr sz="700" dirty="0">
                <a:solidFill>
                  <a:srgbClr val="2170B6"/>
                </a:solidFill>
                <a:latin typeface="Century Gothic"/>
                <a:cs typeface="Century Gothic"/>
              </a:endParaRPr>
            </a:p>
            <a:p>
              <a:pPr marL="38100">
                <a:spcBef>
                  <a:spcPts val="140"/>
                </a:spcBef>
              </a:pPr>
              <a:r>
                <a:rPr sz="600" i="1" baseline="30864" dirty="0">
                  <a:solidFill>
                    <a:srgbClr val="2170B6"/>
                  </a:solidFill>
                  <a:latin typeface="Century Gothic"/>
                  <a:cs typeface="Century Gothic"/>
                </a:rPr>
                <a:t>4</a:t>
              </a:r>
              <a:r>
                <a:rPr sz="700" i="1" dirty="0">
                  <a:solidFill>
                    <a:srgbClr val="2170B6"/>
                  </a:solidFill>
                  <a:latin typeface="Century Gothic"/>
                  <a:cs typeface="Century Gothic"/>
                </a:rPr>
                <a:t>The</a:t>
              </a:r>
              <a:r>
                <a:rPr sz="700" i="1" spc="-5" dirty="0">
                  <a:solidFill>
                    <a:srgbClr val="2170B6"/>
                  </a:solidFill>
                  <a:latin typeface="Century Gothic"/>
                  <a:cs typeface="Century Gothic"/>
                </a:rPr>
                <a:t> </a:t>
              </a:r>
              <a:r>
                <a:rPr sz="700" i="1" dirty="0">
                  <a:solidFill>
                    <a:srgbClr val="2170B6"/>
                  </a:solidFill>
                  <a:latin typeface="Century Gothic"/>
                  <a:cs typeface="Century Gothic"/>
                </a:rPr>
                <a:t>Surgical</a:t>
              </a:r>
              <a:r>
                <a:rPr sz="700" i="1" spc="-5" dirty="0">
                  <a:solidFill>
                    <a:srgbClr val="2170B6"/>
                  </a:solidFill>
                  <a:latin typeface="Century Gothic"/>
                  <a:cs typeface="Century Gothic"/>
                </a:rPr>
                <a:t> </a:t>
              </a:r>
              <a:r>
                <a:rPr sz="700" i="1" dirty="0">
                  <a:solidFill>
                    <a:srgbClr val="2170B6"/>
                  </a:solidFill>
                  <a:latin typeface="Century Gothic"/>
                  <a:cs typeface="Century Gothic"/>
                </a:rPr>
                <a:t>Schedule</a:t>
              </a:r>
              <a:r>
                <a:rPr sz="700" i="1" spc="-5" dirty="0">
                  <a:solidFill>
                    <a:srgbClr val="2170B6"/>
                  </a:solidFill>
                  <a:latin typeface="Century Gothic"/>
                  <a:cs typeface="Century Gothic"/>
                </a:rPr>
                <a:t> </a:t>
              </a:r>
              <a:r>
                <a:rPr sz="700" i="1" dirty="0">
                  <a:solidFill>
                    <a:srgbClr val="2170B6"/>
                  </a:solidFill>
                  <a:latin typeface="Century Gothic"/>
                  <a:cs typeface="Century Gothic"/>
                </a:rPr>
                <a:t>can be</a:t>
              </a:r>
              <a:r>
                <a:rPr sz="700" i="1" spc="-5" dirty="0">
                  <a:solidFill>
                    <a:srgbClr val="2170B6"/>
                  </a:solidFill>
                  <a:latin typeface="Century Gothic"/>
                  <a:cs typeface="Century Gothic"/>
                </a:rPr>
                <a:t> </a:t>
              </a:r>
              <a:r>
                <a:rPr sz="700" i="1" dirty="0">
                  <a:solidFill>
                    <a:srgbClr val="2170B6"/>
                  </a:solidFill>
                  <a:latin typeface="Century Gothic"/>
                  <a:cs typeface="Century Gothic"/>
                </a:rPr>
                <a:t>found</a:t>
              </a:r>
              <a:r>
                <a:rPr sz="700" i="1" spc="-5" dirty="0">
                  <a:solidFill>
                    <a:srgbClr val="2170B6"/>
                  </a:solidFill>
                  <a:latin typeface="Century Gothic"/>
                  <a:cs typeface="Century Gothic"/>
                </a:rPr>
                <a:t> </a:t>
              </a:r>
              <a:r>
                <a:rPr sz="700" i="1" dirty="0">
                  <a:solidFill>
                    <a:srgbClr val="2170B6"/>
                  </a:solidFill>
                  <a:latin typeface="Century Gothic"/>
                  <a:cs typeface="Century Gothic"/>
                </a:rPr>
                <a:t>in the</a:t>
              </a:r>
              <a:r>
                <a:rPr sz="700" i="1" spc="-5" dirty="0">
                  <a:solidFill>
                    <a:srgbClr val="2170B6"/>
                  </a:solidFill>
                  <a:latin typeface="Century Gothic"/>
                  <a:cs typeface="Century Gothic"/>
                </a:rPr>
                <a:t> </a:t>
              </a:r>
              <a:r>
                <a:rPr sz="700" i="1" spc="-10" dirty="0">
                  <a:solidFill>
                    <a:srgbClr val="2170B6"/>
                  </a:solidFill>
                  <a:latin typeface="Century Gothic"/>
                  <a:cs typeface="Century Gothic"/>
                </a:rPr>
                <a:t>Policy.</a:t>
              </a:r>
              <a:endParaRPr sz="700" dirty="0">
                <a:solidFill>
                  <a:srgbClr val="2170B6"/>
                </a:solidFill>
                <a:latin typeface="Century Gothic"/>
                <a:cs typeface="Century Gothic"/>
              </a:endParaRPr>
            </a:p>
          </p:txBody>
        </p:sp>
      </p:grpSp>
      <p:pic>
        <p:nvPicPr>
          <p:cNvPr id="11" name="Graphic 10">
            <a:extLst>
              <a:ext uri="{FF2B5EF4-FFF2-40B4-BE49-F238E27FC236}">
                <a16:creationId xmlns:a16="http://schemas.microsoft.com/office/drawing/2014/main" id="{FDE1335E-FCDD-FF90-A4A6-5CAD322D03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3946163">
            <a:off x="10821404" y="-1218372"/>
            <a:ext cx="1764447" cy="2298137"/>
          </a:xfrm>
          <a:prstGeom prst="rect">
            <a:avLst/>
          </a:prstGeom>
        </p:spPr>
      </p:pic>
      <p:pic>
        <p:nvPicPr>
          <p:cNvPr id="12" name="Graphic 11">
            <a:extLst>
              <a:ext uri="{FF2B5EF4-FFF2-40B4-BE49-F238E27FC236}">
                <a16:creationId xmlns:a16="http://schemas.microsoft.com/office/drawing/2014/main" id="{3D436288-1C89-8724-1A46-AA9AC75742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298079">
            <a:off x="2002932" y="5114696"/>
            <a:ext cx="1928085" cy="2719615"/>
          </a:xfrm>
          <a:prstGeom prst="rect">
            <a:avLst/>
          </a:prstGeom>
        </p:spPr>
      </p:pic>
    </p:spTree>
    <p:extLst>
      <p:ext uri="{BB962C8B-B14F-4D97-AF65-F5344CB8AC3E}">
        <p14:creationId xmlns:p14="http://schemas.microsoft.com/office/powerpoint/2010/main" val="2601673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170B6"/>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214DFC7B-6B1A-9994-0784-0F161B128D4F}"/>
              </a:ext>
            </a:extLst>
          </p:cNvPr>
          <p:cNvPicPr>
            <a:picLocks noGrp="1" noRo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rot="16200000">
            <a:off x="1446144" y="-3563178"/>
            <a:ext cx="9144000" cy="12692269"/>
          </a:xfrm>
          <a:prstGeom prst="rect">
            <a:avLst/>
          </a:prstGeom>
        </p:spPr>
      </p:pic>
      <p:sp>
        <p:nvSpPr>
          <p:cNvPr id="4" name="Rectangle: Rounded Corners 3">
            <a:extLst>
              <a:ext uri="{FF2B5EF4-FFF2-40B4-BE49-F238E27FC236}">
                <a16:creationId xmlns:a16="http://schemas.microsoft.com/office/drawing/2014/main" id="{4A563139-013F-2DF0-8A32-5FCAB281A6AD}"/>
              </a:ext>
            </a:extLst>
          </p:cNvPr>
          <p:cNvSpPr/>
          <p:nvPr/>
        </p:nvSpPr>
        <p:spPr>
          <a:xfrm>
            <a:off x="1119620" y="1780892"/>
            <a:ext cx="9952759" cy="3296215"/>
          </a:xfrm>
          <a:prstGeom prst="roundRect">
            <a:avLst/>
          </a:prstGeom>
          <a:solidFill>
            <a:srgbClr val="D9F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rpheus Pro" panose="02000000000000000000" pitchFamily="50" charset="0"/>
            </a:endParaRPr>
          </a:p>
        </p:txBody>
      </p:sp>
      <p:grpSp>
        <p:nvGrpSpPr>
          <p:cNvPr id="7" name="Group 6">
            <a:extLst>
              <a:ext uri="{FF2B5EF4-FFF2-40B4-BE49-F238E27FC236}">
                <a16:creationId xmlns:a16="http://schemas.microsoft.com/office/drawing/2014/main" id="{71F5F4B2-2BE4-5833-D289-8C34969381D8}"/>
              </a:ext>
            </a:extLst>
          </p:cNvPr>
          <p:cNvGrpSpPr/>
          <p:nvPr/>
        </p:nvGrpSpPr>
        <p:grpSpPr>
          <a:xfrm>
            <a:off x="2487066" y="2290124"/>
            <a:ext cx="7139980" cy="2474863"/>
            <a:chOff x="2526009" y="2260941"/>
            <a:chExt cx="7139980" cy="2474863"/>
          </a:xfrm>
        </p:grpSpPr>
        <p:grpSp>
          <p:nvGrpSpPr>
            <p:cNvPr id="8" name="Group 7">
              <a:extLst>
                <a:ext uri="{FF2B5EF4-FFF2-40B4-BE49-F238E27FC236}">
                  <a16:creationId xmlns:a16="http://schemas.microsoft.com/office/drawing/2014/main" id="{0ACB589D-9A3E-AB0D-6BEA-A50EAAE9BA79}"/>
                </a:ext>
              </a:extLst>
            </p:cNvPr>
            <p:cNvGrpSpPr/>
            <p:nvPr/>
          </p:nvGrpSpPr>
          <p:grpSpPr>
            <a:xfrm>
              <a:off x="2526009" y="2260941"/>
              <a:ext cx="7139980" cy="1472185"/>
              <a:chOff x="2644100" y="2508321"/>
              <a:chExt cx="6910753" cy="1792224"/>
            </a:xfrm>
          </p:grpSpPr>
          <p:sp>
            <p:nvSpPr>
              <p:cNvPr id="5" name="TextBox 4">
                <a:extLst>
                  <a:ext uri="{FF2B5EF4-FFF2-40B4-BE49-F238E27FC236}">
                    <a16:creationId xmlns:a16="http://schemas.microsoft.com/office/drawing/2014/main" id="{7F412197-9586-516B-4467-B849DCF60F0E}"/>
                  </a:ext>
                </a:extLst>
              </p:cNvPr>
              <p:cNvSpPr txBox="1"/>
              <p:nvPr/>
            </p:nvSpPr>
            <p:spPr>
              <a:xfrm>
                <a:off x="3602920" y="2508321"/>
                <a:ext cx="4830444" cy="1015663"/>
              </a:xfrm>
              <a:prstGeom prst="rect">
                <a:avLst/>
              </a:prstGeom>
              <a:noFill/>
            </p:spPr>
            <p:txBody>
              <a:bodyPr wrap="square" rtlCol="0">
                <a:spAutoFit/>
              </a:bodyPr>
              <a:lstStyle/>
              <a:p>
                <a:pPr algn="ctr"/>
                <a:r>
                  <a:rPr lang="en-US" sz="6000" b="1" dirty="0">
                    <a:solidFill>
                      <a:srgbClr val="2170B6"/>
                    </a:solidFill>
                    <a:latin typeface="Book Antiqua" panose="02040602050305030304" pitchFamily="18" charset="0"/>
                  </a:rPr>
                  <a:t>Bundling 101</a:t>
                </a:r>
              </a:p>
            </p:txBody>
          </p:sp>
          <p:sp>
            <p:nvSpPr>
              <p:cNvPr id="6" name="TextBox 5">
                <a:extLst>
                  <a:ext uri="{FF2B5EF4-FFF2-40B4-BE49-F238E27FC236}">
                    <a16:creationId xmlns:a16="http://schemas.microsoft.com/office/drawing/2014/main" id="{32DDD845-EF3D-9E9F-F158-6E409A4D46FC}"/>
                  </a:ext>
                </a:extLst>
              </p:cNvPr>
              <p:cNvSpPr txBox="1"/>
              <p:nvPr/>
            </p:nvSpPr>
            <p:spPr>
              <a:xfrm>
                <a:off x="2644100" y="3777325"/>
                <a:ext cx="6910753" cy="523220"/>
              </a:xfrm>
              <a:prstGeom prst="rect">
                <a:avLst/>
              </a:prstGeom>
              <a:noFill/>
            </p:spPr>
            <p:txBody>
              <a:bodyPr wrap="square" rtlCol="0">
                <a:spAutoFit/>
              </a:bodyPr>
              <a:lstStyle/>
              <a:p>
                <a:pPr algn="ctr"/>
                <a:r>
                  <a:rPr lang="en-US" sz="2800" dirty="0">
                    <a:solidFill>
                      <a:srgbClr val="2170B6"/>
                    </a:solidFill>
                    <a:latin typeface="Book Antiqua" panose="02040602050305030304" pitchFamily="18" charset="0"/>
                  </a:rPr>
                  <a:t>Health &amp; Income Protection Series by PAL</a:t>
                </a:r>
              </a:p>
            </p:txBody>
          </p:sp>
        </p:grpSp>
        <p:sp>
          <p:nvSpPr>
            <p:cNvPr id="3" name="TextBox 2">
              <a:extLst>
                <a:ext uri="{FF2B5EF4-FFF2-40B4-BE49-F238E27FC236}">
                  <a16:creationId xmlns:a16="http://schemas.microsoft.com/office/drawing/2014/main" id="{0FB13318-71E4-4A6B-9040-DCAE9A10EF66}"/>
                </a:ext>
              </a:extLst>
            </p:cNvPr>
            <p:cNvSpPr txBox="1"/>
            <p:nvPr/>
          </p:nvSpPr>
          <p:spPr>
            <a:xfrm>
              <a:off x="3184376" y="3941228"/>
              <a:ext cx="6052811" cy="794576"/>
            </a:xfrm>
            <a:prstGeom prst="rect">
              <a:avLst/>
            </a:prstGeom>
            <a:noFill/>
          </p:spPr>
          <p:txBody>
            <a:bodyPr wrap="square" rtlCol="0">
              <a:spAutoFit/>
            </a:bodyPr>
            <a:lstStyle/>
            <a:p>
              <a:pPr algn="ctr">
                <a:lnSpc>
                  <a:spcPct val="150000"/>
                </a:lnSpc>
              </a:pPr>
              <a:r>
                <a:rPr lang="en-US" sz="1600" i="1" dirty="0">
                  <a:solidFill>
                    <a:srgbClr val="2170B6"/>
                  </a:solidFill>
                  <a:latin typeface="Book Antiqua" panose="02040602050305030304" pitchFamily="18" charset="0"/>
                </a:rPr>
                <a:t>“When you need insurance the most, you need the most insurance.”</a:t>
              </a:r>
            </a:p>
            <a:p>
              <a:pPr algn="r">
                <a:lnSpc>
                  <a:spcPct val="150000"/>
                </a:lnSpc>
              </a:pPr>
              <a:r>
                <a:rPr lang="en-US" sz="1600" dirty="0">
                  <a:solidFill>
                    <a:srgbClr val="2170B6"/>
                  </a:solidFill>
                  <a:latin typeface="Book Antiqua" panose="02040602050305030304" pitchFamily="18" charset="0"/>
                </a:rPr>
                <a:t>- A wise person</a:t>
              </a:r>
            </a:p>
          </p:txBody>
        </p:sp>
      </p:grpSp>
    </p:spTree>
    <p:extLst>
      <p:ext uri="{BB962C8B-B14F-4D97-AF65-F5344CB8AC3E}">
        <p14:creationId xmlns:p14="http://schemas.microsoft.com/office/powerpoint/2010/main" val="2117369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9F1FD"/>
        </a:solidFill>
        <a:effectLst/>
      </p:bgPr>
    </p:bg>
    <p:spTree>
      <p:nvGrpSpPr>
        <p:cNvPr id="1" name="">
          <a:extLst>
            <a:ext uri="{FF2B5EF4-FFF2-40B4-BE49-F238E27FC236}">
              <a16:creationId xmlns:a16="http://schemas.microsoft.com/office/drawing/2014/main" id="{C6C96A18-04A9-ADAC-A517-6C3CB095D0A3}"/>
            </a:ext>
          </a:extLst>
        </p:cNvPr>
        <p:cNvGrpSpPr/>
        <p:nvPr/>
      </p:nvGrpSpPr>
      <p:grpSpPr>
        <a:xfrm>
          <a:off x="0" y="0"/>
          <a:ext cx="0" cy="0"/>
          <a:chOff x="0" y="0"/>
          <a:chExt cx="0" cy="0"/>
        </a:xfrm>
      </p:grpSpPr>
      <p:pic>
        <p:nvPicPr>
          <p:cNvPr id="9" name="Graphic 8">
            <a:extLst>
              <a:ext uri="{FF2B5EF4-FFF2-40B4-BE49-F238E27FC236}">
                <a16:creationId xmlns:a16="http://schemas.microsoft.com/office/drawing/2014/main" id="{D19B1EFE-A471-4BBA-3327-C1172D076C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3966028">
            <a:off x="10139424" y="-1818092"/>
            <a:ext cx="2481860" cy="3232545"/>
          </a:xfrm>
          <a:prstGeom prst="rect">
            <a:avLst/>
          </a:prstGeom>
        </p:spPr>
      </p:pic>
      <p:sp>
        <p:nvSpPr>
          <p:cNvPr id="3" name="Rectangle: Top Corners Rounded 2">
            <a:extLst>
              <a:ext uri="{FF2B5EF4-FFF2-40B4-BE49-F238E27FC236}">
                <a16:creationId xmlns:a16="http://schemas.microsoft.com/office/drawing/2014/main" id="{B7C6E32B-7A94-AFAE-0B46-36ED5EFF1C88}"/>
              </a:ext>
            </a:extLst>
          </p:cNvPr>
          <p:cNvSpPr/>
          <p:nvPr/>
        </p:nvSpPr>
        <p:spPr>
          <a:xfrm rot="5400000">
            <a:off x="-29823" y="29826"/>
            <a:ext cx="6858003" cy="6798371"/>
          </a:xfrm>
          <a:prstGeom prst="round2SameRect">
            <a:avLst/>
          </a:prstGeom>
          <a:solidFill>
            <a:srgbClr val="2170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88EAE83-6536-F223-4A83-6BFED72F74E4}"/>
              </a:ext>
            </a:extLst>
          </p:cNvPr>
          <p:cNvSpPr txBox="1"/>
          <p:nvPr/>
        </p:nvSpPr>
        <p:spPr>
          <a:xfrm>
            <a:off x="488374" y="758536"/>
            <a:ext cx="5355835" cy="646331"/>
          </a:xfrm>
          <a:prstGeom prst="rect">
            <a:avLst/>
          </a:prstGeom>
          <a:noFill/>
        </p:spPr>
        <p:txBody>
          <a:bodyPr wrap="square" rtlCol="0">
            <a:spAutoFit/>
          </a:bodyPr>
          <a:lstStyle/>
          <a:p>
            <a:r>
              <a:rPr lang="en-US" sz="3600" b="1" dirty="0">
                <a:solidFill>
                  <a:schemeClr val="bg1"/>
                </a:solidFill>
                <a:latin typeface="Book Antiqua" panose="02040602050305030304" pitchFamily="18" charset="0"/>
              </a:rPr>
              <a:t>Specified Disease Policy</a:t>
            </a:r>
          </a:p>
        </p:txBody>
      </p:sp>
      <p:sp>
        <p:nvSpPr>
          <p:cNvPr id="2" name="TextBox 1">
            <a:extLst>
              <a:ext uri="{FF2B5EF4-FFF2-40B4-BE49-F238E27FC236}">
                <a16:creationId xmlns:a16="http://schemas.microsoft.com/office/drawing/2014/main" id="{52F10900-BB5F-D6AE-3ADC-C9F45D4B493D}"/>
              </a:ext>
            </a:extLst>
          </p:cNvPr>
          <p:cNvSpPr txBox="1"/>
          <p:nvPr/>
        </p:nvSpPr>
        <p:spPr>
          <a:xfrm>
            <a:off x="488372" y="1404867"/>
            <a:ext cx="3835149" cy="369332"/>
          </a:xfrm>
          <a:prstGeom prst="rect">
            <a:avLst/>
          </a:prstGeom>
          <a:noFill/>
        </p:spPr>
        <p:txBody>
          <a:bodyPr wrap="square" rtlCol="0">
            <a:spAutoFit/>
          </a:bodyPr>
          <a:lstStyle/>
          <a:p>
            <a:r>
              <a:rPr lang="en-US" i="1" dirty="0">
                <a:solidFill>
                  <a:schemeClr val="bg1"/>
                </a:solidFill>
                <a:latin typeface="Book Antiqua" panose="02040602050305030304" pitchFamily="18" charset="0"/>
              </a:rPr>
              <a:t>Major Illness Comprehensive Coverage</a:t>
            </a:r>
          </a:p>
        </p:txBody>
      </p:sp>
      <p:sp>
        <p:nvSpPr>
          <p:cNvPr id="5" name="TextBox 4">
            <a:extLst>
              <a:ext uri="{FF2B5EF4-FFF2-40B4-BE49-F238E27FC236}">
                <a16:creationId xmlns:a16="http://schemas.microsoft.com/office/drawing/2014/main" id="{99A87EB5-9C71-3777-53B7-1B082CCBDFAB}"/>
              </a:ext>
            </a:extLst>
          </p:cNvPr>
          <p:cNvSpPr txBox="1"/>
          <p:nvPr/>
        </p:nvSpPr>
        <p:spPr>
          <a:xfrm>
            <a:off x="66675" y="6578355"/>
            <a:ext cx="9332258"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chemeClr val="bg1"/>
                </a:solidFill>
                <a:latin typeface="Century Gothic" panose="020B0502020202020204" pitchFamily="34" charset="0"/>
              </a:rPr>
              <a:t>Copyright © 2021 by Philadelphia American Life Insurance Company. All rights reserved.</a:t>
            </a:r>
            <a:endParaRPr lang="en-US" sz="800" dirty="0">
              <a:solidFill>
                <a:schemeClr val="bg1"/>
              </a:solidFill>
              <a:latin typeface="Century Gothic" panose="020B0502020202020204" pitchFamily="34" charset="0"/>
              <a:cs typeface="Calibri"/>
            </a:endParaRPr>
          </a:p>
        </p:txBody>
      </p:sp>
      <p:sp>
        <p:nvSpPr>
          <p:cNvPr id="4" name="TextBox 3">
            <a:extLst>
              <a:ext uri="{FF2B5EF4-FFF2-40B4-BE49-F238E27FC236}">
                <a16:creationId xmlns:a16="http://schemas.microsoft.com/office/drawing/2014/main" id="{0FA31250-DC64-9CD4-6904-5F50C14EA088}"/>
              </a:ext>
            </a:extLst>
          </p:cNvPr>
          <p:cNvSpPr txBox="1"/>
          <p:nvPr/>
        </p:nvSpPr>
        <p:spPr>
          <a:xfrm>
            <a:off x="488374" y="2018060"/>
            <a:ext cx="5355836" cy="3442802"/>
          </a:xfrm>
          <a:prstGeom prst="rect">
            <a:avLst/>
          </a:prstGeom>
          <a:noFill/>
        </p:spPr>
        <p:txBody>
          <a:bodyPr wrap="square" rtlCol="0">
            <a:spAutoFit/>
          </a:bodyPr>
          <a:lstStyle/>
          <a:p>
            <a:pPr>
              <a:lnSpc>
                <a:spcPct val="150000"/>
              </a:lnSpc>
            </a:pPr>
            <a:r>
              <a:rPr lang="en-US" sz="1600" b="1" dirty="0">
                <a:solidFill>
                  <a:schemeClr val="bg1"/>
                </a:solidFill>
                <a:latin typeface="Book Antiqua" panose="02040602050305030304" pitchFamily="18" charset="0"/>
              </a:rPr>
              <a:t>Why Specified Disease?</a:t>
            </a:r>
          </a:p>
          <a:p>
            <a:pPr marL="171450" indent="-171450">
              <a:lnSpc>
                <a:spcPct val="150000"/>
              </a:lnSpc>
              <a:buFont typeface="Wingdings" panose="05000000000000000000" pitchFamily="2" charset="2"/>
              <a:buChar char="ü"/>
            </a:pPr>
            <a:r>
              <a:rPr lang="en-US" sz="1200" dirty="0">
                <a:solidFill>
                  <a:schemeClr val="bg1"/>
                </a:solidFill>
                <a:latin typeface="Century Gothic" panose="020B0502020202020204" pitchFamily="34" charset="0"/>
              </a:rPr>
              <a:t>Pays actual charges for all eligible expenses as a result of a covered major illness/disease</a:t>
            </a:r>
          </a:p>
          <a:p>
            <a:pPr marL="171450" indent="-171450">
              <a:lnSpc>
                <a:spcPct val="150000"/>
              </a:lnSpc>
              <a:buFont typeface="Wingdings" panose="05000000000000000000" pitchFamily="2" charset="2"/>
              <a:buChar char="ü"/>
            </a:pPr>
            <a:r>
              <a:rPr lang="en-US" sz="1200" dirty="0">
                <a:solidFill>
                  <a:schemeClr val="bg1"/>
                </a:solidFill>
                <a:latin typeface="Century Gothic" panose="020B0502020202020204" pitchFamily="34" charset="0"/>
              </a:rPr>
              <a:t>Gives freedom to choose any doctor</a:t>
            </a:r>
          </a:p>
          <a:p>
            <a:pPr marL="171450" indent="-171450">
              <a:lnSpc>
                <a:spcPct val="150000"/>
              </a:lnSpc>
              <a:buFont typeface="Wingdings" panose="05000000000000000000" pitchFamily="2" charset="2"/>
              <a:buChar char="ü"/>
            </a:pPr>
            <a:r>
              <a:rPr lang="en-US" sz="1200" dirty="0">
                <a:solidFill>
                  <a:schemeClr val="bg1"/>
                </a:solidFill>
                <a:latin typeface="Century Gothic" panose="020B0502020202020204" pitchFamily="34" charset="0"/>
              </a:rPr>
              <a:t>Provides access to extended First Health network</a:t>
            </a:r>
          </a:p>
          <a:p>
            <a:pPr marL="171450" indent="-171450">
              <a:lnSpc>
                <a:spcPct val="150000"/>
              </a:lnSpc>
              <a:buFont typeface="Wingdings" panose="05000000000000000000" pitchFamily="2" charset="2"/>
              <a:buChar char="ü"/>
            </a:pPr>
            <a:r>
              <a:rPr lang="en-US" sz="1200" dirty="0">
                <a:solidFill>
                  <a:schemeClr val="bg1"/>
                </a:solidFill>
                <a:latin typeface="Century Gothic" panose="020B0502020202020204" pitchFamily="34" charset="0"/>
              </a:rPr>
              <a:t>Pays in addition to health policy</a:t>
            </a:r>
          </a:p>
          <a:p>
            <a:pPr>
              <a:lnSpc>
                <a:spcPct val="150000"/>
              </a:lnSpc>
            </a:pPr>
            <a:endParaRPr lang="en-US" sz="1200" dirty="0">
              <a:solidFill>
                <a:schemeClr val="bg1"/>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Book Antiqua" panose="02040602050305030304" pitchFamily="18" charset="0"/>
              </a:rPr>
              <a:t>Coverage</a:t>
            </a:r>
          </a:p>
          <a:p>
            <a:pPr marL="171450" indent="-171450">
              <a:lnSpc>
                <a:spcPct val="150000"/>
              </a:lnSpc>
              <a:buFont typeface="Wingdings" panose="05000000000000000000" pitchFamily="2" charset="2"/>
              <a:buChar char="ü"/>
            </a:pPr>
            <a:r>
              <a:rPr lang="en-US" sz="1200" dirty="0">
                <a:solidFill>
                  <a:schemeClr val="bg1"/>
                </a:solidFill>
                <a:latin typeface="Century Gothic" panose="020B0502020202020204" pitchFamily="34" charset="0"/>
              </a:rPr>
              <a:t>Covers both inpatient and outpatient services</a:t>
            </a:r>
          </a:p>
          <a:p>
            <a:pPr marL="171450" indent="-171450">
              <a:lnSpc>
                <a:spcPct val="150000"/>
              </a:lnSpc>
              <a:buFont typeface="Wingdings" panose="05000000000000000000" pitchFamily="2" charset="2"/>
              <a:buChar char="ü"/>
            </a:pPr>
            <a:r>
              <a:rPr lang="en-US" sz="1200" dirty="0">
                <a:solidFill>
                  <a:schemeClr val="bg1"/>
                </a:solidFill>
                <a:latin typeface="Century Gothic" panose="020B0502020202020204" pitchFamily="34" charset="0"/>
              </a:rPr>
              <a:t>Covers prescription drugs</a:t>
            </a:r>
          </a:p>
          <a:p>
            <a:pPr marL="171450" indent="-171450">
              <a:lnSpc>
                <a:spcPct val="150000"/>
              </a:lnSpc>
              <a:buFont typeface="Wingdings" panose="05000000000000000000" pitchFamily="2" charset="2"/>
              <a:buChar char="ü"/>
            </a:pPr>
            <a:r>
              <a:rPr lang="en-US" sz="1200" dirty="0">
                <a:solidFill>
                  <a:schemeClr val="bg1"/>
                </a:solidFill>
                <a:latin typeface="Century Gothic" panose="020B0502020202020204" pitchFamily="34" charset="0"/>
              </a:rPr>
              <a:t>Specified Disease deductible must have a $5,000 spread from Critical Illness Rider benefit</a:t>
            </a:r>
          </a:p>
        </p:txBody>
      </p:sp>
      <p:pic>
        <p:nvPicPr>
          <p:cNvPr id="8" name="Picture 7" descr="A screenshot of a website&#10;&#10;AI-generated content may be incorrect.">
            <a:extLst>
              <a:ext uri="{FF2B5EF4-FFF2-40B4-BE49-F238E27FC236}">
                <a16:creationId xmlns:a16="http://schemas.microsoft.com/office/drawing/2014/main" id="{8E685C29-9677-9AF2-0C34-6CC2CDEB40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0188" y="160020"/>
            <a:ext cx="5005137" cy="6537960"/>
          </a:xfrm>
          <a:prstGeom prst="rect">
            <a:avLst/>
          </a:prstGeom>
        </p:spPr>
      </p:pic>
    </p:spTree>
    <p:extLst>
      <p:ext uri="{BB962C8B-B14F-4D97-AF65-F5344CB8AC3E}">
        <p14:creationId xmlns:p14="http://schemas.microsoft.com/office/powerpoint/2010/main" val="3797403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9F1FD"/>
        </a:solidFill>
        <a:effectLst/>
      </p:bgPr>
    </p:bg>
    <p:spTree>
      <p:nvGrpSpPr>
        <p:cNvPr id="1" name="">
          <a:extLst>
            <a:ext uri="{FF2B5EF4-FFF2-40B4-BE49-F238E27FC236}">
              <a16:creationId xmlns:a16="http://schemas.microsoft.com/office/drawing/2014/main" id="{F23EB58C-0F4F-BD55-0160-D6792A82FDD6}"/>
            </a:ext>
          </a:extLst>
        </p:cNvPr>
        <p:cNvGrpSpPr/>
        <p:nvPr/>
      </p:nvGrpSpPr>
      <p:grpSpPr>
        <a:xfrm>
          <a:off x="0" y="0"/>
          <a:ext cx="0" cy="0"/>
          <a:chOff x="0" y="0"/>
          <a:chExt cx="0" cy="0"/>
        </a:xfrm>
      </p:grpSpPr>
      <p:pic>
        <p:nvPicPr>
          <p:cNvPr id="9" name="Graphic 8">
            <a:extLst>
              <a:ext uri="{FF2B5EF4-FFF2-40B4-BE49-F238E27FC236}">
                <a16:creationId xmlns:a16="http://schemas.microsoft.com/office/drawing/2014/main" id="{DBCA76F4-C93A-1843-D162-DBAAD680AF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3966028">
            <a:off x="10139424" y="-1818092"/>
            <a:ext cx="2481860" cy="3232545"/>
          </a:xfrm>
          <a:prstGeom prst="rect">
            <a:avLst/>
          </a:prstGeom>
        </p:spPr>
      </p:pic>
      <p:sp>
        <p:nvSpPr>
          <p:cNvPr id="3" name="Rectangle: Top Corners Rounded 2">
            <a:extLst>
              <a:ext uri="{FF2B5EF4-FFF2-40B4-BE49-F238E27FC236}">
                <a16:creationId xmlns:a16="http://schemas.microsoft.com/office/drawing/2014/main" id="{9D96604E-0AAF-FEC3-7FCB-88D4689CAC9C}"/>
              </a:ext>
            </a:extLst>
          </p:cNvPr>
          <p:cNvSpPr/>
          <p:nvPr/>
        </p:nvSpPr>
        <p:spPr>
          <a:xfrm rot="5400000">
            <a:off x="-29823" y="29826"/>
            <a:ext cx="6858003" cy="6798371"/>
          </a:xfrm>
          <a:prstGeom prst="round2SameRect">
            <a:avLst/>
          </a:prstGeom>
          <a:solidFill>
            <a:srgbClr val="2170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31BD386F-9CFD-ADA9-EFF9-FB1EBBEB6F82}"/>
              </a:ext>
            </a:extLst>
          </p:cNvPr>
          <p:cNvSpPr txBox="1"/>
          <p:nvPr/>
        </p:nvSpPr>
        <p:spPr>
          <a:xfrm>
            <a:off x="488374" y="758536"/>
            <a:ext cx="5355835" cy="646331"/>
          </a:xfrm>
          <a:prstGeom prst="rect">
            <a:avLst/>
          </a:prstGeom>
          <a:noFill/>
        </p:spPr>
        <p:txBody>
          <a:bodyPr wrap="square" rtlCol="0">
            <a:spAutoFit/>
          </a:bodyPr>
          <a:lstStyle/>
          <a:p>
            <a:r>
              <a:rPr lang="en-US" sz="3600" b="1" dirty="0">
                <a:solidFill>
                  <a:schemeClr val="bg1"/>
                </a:solidFill>
                <a:latin typeface="Book Antiqua" panose="02040602050305030304" pitchFamily="18" charset="0"/>
              </a:rPr>
              <a:t>Specified Disease Policy</a:t>
            </a:r>
          </a:p>
        </p:txBody>
      </p:sp>
      <p:sp>
        <p:nvSpPr>
          <p:cNvPr id="2" name="TextBox 1">
            <a:extLst>
              <a:ext uri="{FF2B5EF4-FFF2-40B4-BE49-F238E27FC236}">
                <a16:creationId xmlns:a16="http://schemas.microsoft.com/office/drawing/2014/main" id="{55D69C20-8B91-BEA9-E7C1-82B39D009EE1}"/>
              </a:ext>
            </a:extLst>
          </p:cNvPr>
          <p:cNvSpPr txBox="1"/>
          <p:nvPr/>
        </p:nvSpPr>
        <p:spPr>
          <a:xfrm>
            <a:off x="488372" y="1404867"/>
            <a:ext cx="3835149" cy="369332"/>
          </a:xfrm>
          <a:prstGeom prst="rect">
            <a:avLst/>
          </a:prstGeom>
          <a:noFill/>
        </p:spPr>
        <p:txBody>
          <a:bodyPr wrap="square" rtlCol="0">
            <a:spAutoFit/>
          </a:bodyPr>
          <a:lstStyle/>
          <a:p>
            <a:r>
              <a:rPr lang="en-US" i="1" dirty="0">
                <a:solidFill>
                  <a:schemeClr val="bg1"/>
                </a:solidFill>
                <a:latin typeface="Book Antiqua" panose="02040602050305030304" pitchFamily="18" charset="0"/>
              </a:rPr>
              <a:t>Major Illness Comprehensive Coverage</a:t>
            </a:r>
          </a:p>
        </p:txBody>
      </p:sp>
      <p:sp>
        <p:nvSpPr>
          <p:cNvPr id="5" name="TextBox 4">
            <a:extLst>
              <a:ext uri="{FF2B5EF4-FFF2-40B4-BE49-F238E27FC236}">
                <a16:creationId xmlns:a16="http://schemas.microsoft.com/office/drawing/2014/main" id="{030277F8-BBB7-E9EE-5C91-B9CCE1E8253C}"/>
              </a:ext>
            </a:extLst>
          </p:cNvPr>
          <p:cNvSpPr txBox="1"/>
          <p:nvPr/>
        </p:nvSpPr>
        <p:spPr>
          <a:xfrm>
            <a:off x="66675" y="6578355"/>
            <a:ext cx="9332258"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chemeClr val="bg1"/>
                </a:solidFill>
                <a:latin typeface="Century Gothic" panose="020B0502020202020204" pitchFamily="34" charset="0"/>
              </a:rPr>
              <a:t>Copyright © 2021 by Philadelphia American Life Insurance Company. All rights reserved.</a:t>
            </a:r>
            <a:endParaRPr lang="en-US" sz="800" dirty="0">
              <a:solidFill>
                <a:schemeClr val="bg1"/>
              </a:solidFill>
              <a:latin typeface="Century Gothic" panose="020B0502020202020204" pitchFamily="34" charset="0"/>
              <a:cs typeface="Calibri"/>
            </a:endParaRPr>
          </a:p>
        </p:txBody>
      </p:sp>
      <p:sp>
        <p:nvSpPr>
          <p:cNvPr id="4" name="TextBox 3">
            <a:extLst>
              <a:ext uri="{FF2B5EF4-FFF2-40B4-BE49-F238E27FC236}">
                <a16:creationId xmlns:a16="http://schemas.microsoft.com/office/drawing/2014/main" id="{A5D368AD-6DA9-EE20-9F6F-EF0E1F7EC61E}"/>
              </a:ext>
            </a:extLst>
          </p:cNvPr>
          <p:cNvSpPr txBox="1"/>
          <p:nvPr/>
        </p:nvSpPr>
        <p:spPr>
          <a:xfrm>
            <a:off x="488373" y="2018060"/>
            <a:ext cx="5514861" cy="4027577"/>
          </a:xfrm>
          <a:prstGeom prst="rect">
            <a:avLst/>
          </a:prstGeom>
          <a:noFill/>
        </p:spPr>
        <p:txBody>
          <a:bodyPr wrap="square" rtlCol="0">
            <a:spAutoFit/>
          </a:bodyPr>
          <a:lstStyle/>
          <a:p>
            <a:pPr>
              <a:lnSpc>
                <a:spcPct val="150000"/>
              </a:lnSpc>
            </a:pPr>
            <a:r>
              <a:rPr lang="en-US" sz="1600" b="1" dirty="0">
                <a:solidFill>
                  <a:schemeClr val="bg1"/>
                </a:solidFill>
                <a:latin typeface="Book Antiqua" panose="02040602050305030304" pitchFamily="18" charset="0"/>
              </a:rPr>
              <a:t>Covered Diseases, Conditions, &amp; Procedures</a:t>
            </a:r>
          </a:p>
          <a:p>
            <a:pPr marL="171450" indent="-171450">
              <a:lnSpc>
                <a:spcPct val="150000"/>
              </a:lnSpc>
              <a:buFont typeface="Wingdings" panose="05000000000000000000" pitchFamily="2" charset="2"/>
              <a:buChar char="ü"/>
            </a:pPr>
            <a:r>
              <a:rPr lang="en-US" sz="1200" dirty="0">
                <a:solidFill>
                  <a:schemeClr val="bg1"/>
                </a:solidFill>
                <a:latin typeface="Century Gothic" panose="020B0502020202020204" pitchFamily="34" charset="0"/>
              </a:rPr>
              <a:t>Heart Attack</a:t>
            </a:r>
          </a:p>
          <a:p>
            <a:pPr marL="171450" indent="-171450">
              <a:lnSpc>
                <a:spcPct val="150000"/>
              </a:lnSpc>
              <a:buFont typeface="Wingdings" panose="05000000000000000000" pitchFamily="2" charset="2"/>
              <a:buChar char="ü"/>
            </a:pPr>
            <a:r>
              <a:rPr lang="en-US" sz="1200" dirty="0">
                <a:solidFill>
                  <a:schemeClr val="bg1"/>
                </a:solidFill>
                <a:latin typeface="Century Gothic" panose="020B0502020202020204" pitchFamily="34" charset="0"/>
              </a:rPr>
              <a:t>Stroke</a:t>
            </a:r>
          </a:p>
          <a:p>
            <a:pPr marL="171450" indent="-171450">
              <a:lnSpc>
                <a:spcPct val="150000"/>
              </a:lnSpc>
              <a:buFont typeface="Wingdings" panose="05000000000000000000" pitchFamily="2" charset="2"/>
              <a:buChar char="ü"/>
            </a:pPr>
            <a:r>
              <a:rPr lang="en-US" sz="1200" dirty="0">
                <a:solidFill>
                  <a:schemeClr val="bg1"/>
                </a:solidFill>
                <a:latin typeface="Century Gothic" panose="020B0502020202020204" pitchFamily="34" charset="0"/>
              </a:rPr>
              <a:t>Cancer (Internal Cancer)</a:t>
            </a:r>
          </a:p>
          <a:p>
            <a:pPr marL="171450" indent="-171450">
              <a:lnSpc>
                <a:spcPct val="150000"/>
              </a:lnSpc>
              <a:buFont typeface="Wingdings" panose="05000000000000000000" pitchFamily="2" charset="2"/>
              <a:buChar char="ü"/>
            </a:pPr>
            <a:r>
              <a:rPr lang="en-US" sz="1200" dirty="0">
                <a:solidFill>
                  <a:schemeClr val="bg1"/>
                </a:solidFill>
                <a:latin typeface="Century Gothic" panose="020B0502020202020204" pitchFamily="34" charset="0"/>
              </a:rPr>
              <a:t>Angioplasty</a:t>
            </a:r>
          </a:p>
          <a:p>
            <a:pPr marL="171450" indent="-171450">
              <a:lnSpc>
                <a:spcPct val="150000"/>
              </a:lnSpc>
              <a:buFont typeface="Wingdings" panose="05000000000000000000" pitchFamily="2" charset="2"/>
              <a:buChar char="ü"/>
            </a:pPr>
            <a:r>
              <a:rPr lang="en-US" sz="1200" dirty="0">
                <a:solidFill>
                  <a:schemeClr val="bg1"/>
                </a:solidFill>
                <a:latin typeface="Century Gothic" panose="020B0502020202020204" pitchFamily="34" charset="0"/>
              </a:rPr>
              <a:t>Coronary Artery Bypass Surgery</a:t>
            </a:r>
          </a:p>
          <a:p>
            <a:pPr marL="171450" indent="-171450">
              <a:lnSpc>
                <a:spcPct val="150000"/>
              </a:lnSpc>
              <a:buFont typeface="Wingdings" panose="05000000000000000000" pitchFamily="2" charset="2"/>
              <a:buChar char="ü"/>
            </a:pPr>
            <a:r>
              <a:rPr lang="en-US" sz="1200" dirty="0">
                <a:solidFill>
                  <a:schemeClr val="bg1"/>
                </a:solidFill>
                <a:latin typeface="Century Gothic" panose="020B0502020202020204" pitchFamily="34" charset="0"/>
              </a:rPr>
              <a:t>Pacemaker Implant or Insertion of Implantable Cardiac Defibrillator</a:t>
            </a:r>
          </a:p>
          <a:p>
            <a:pPr marL="171450" indent="-171450">
              <a:lnSpc>
                <a:spcPct val="150000"/>
              </a:lnSpc>
              <a:buFont typeface="Wingdings" panose="05000000000000000000" pitchFamily="2" charset="2"/>
              <a:buChar char="ü"/>
            </a:pPr>
            <a:r>
              <a:rPr lang="en-US" sz="1200" dirty="0">
                <a:solidFill>
                  <a:schemeClr val="bg1"/>
                </a:solidFill>
                <a:latin typeface="Century Gothic" panose="020B0502020202020204" pitchFamily="34" charset="0"/>
              </a:rPr>
              <a:t>Heart Valve Surgery</a:t>
            </a:r>
          </a:p>
          <a:p>
            <a:pPr marL="171450" indent="-171450">
              <a:lnSpc>
                <a:spcPct val="150000"/>
              </a:lnSpc>
              <a:buFont typeface="Wingdings" panose="05000000000000000000" pitchFamily="2" charset="2"/>
              <a:buChar char="ü"/>
            </a:pPr>
            <a:r>
              <a:rPr lang="en-US" sz="1200" dirty="0">
                <a:solidFill>
                  <a:schemeClr val="bg1"/>
                </a:solidFill>
                <a:latin typeface="Century Gothic" panose="020B0502020202020204" pitchFamily="34" charset="0"/>
              </a:rPr>
              <a:t>Amputation</a:t>
            </a:r>
          </a:p>
          <a:p>
            <a:pPr marL="171450" indent="-171450">
              <a:lnSpc>
                <a:spcPct val="150000"/>
              </a:lnSpc>
              <a:buFont typeface="Wingdings" panose="05000000000000000000" pitchFamily="2" charset="2"/>
              <a:buChar char="ü"/>
            </a:pPr>
            <a:r>
              <a:rPr lang="en-US" sz="1200" dirty="0">
                <a:solidFill>
                  <a:schemeClr val="bg1"/>
                </a:solidFill>
                <a:latin typeface="Century Gothic" panose="020B0502020202020204" pitchFamily="34" charset="0"/>
              </a:rPr>
              <a:t>Joint Replacement</a:t>
            </a:r>
          </a:p>
          <a:p>
            <a:pPr marL="171450" indent="-171450">
              <a:lnSpc>
                <a:spcPct val="150000"/>
              </a:lnSpc>
              <a:buFont typeface="Wingdings" panose="05000000000000000000" pitchFamily="2" charset="2"/>
              <a:buChar char="ü"/>
            </a:pPr>
            <a:r>
              <a:rPr lang="en-US" sz="1200" dirty="0">
                <a:solidFill>
                  <a:schemeClr val="bg1"/>
                </a:solidFill>
                <a:latin typeface="Century Gothic" panose="020B0502020202020204" pitchFamily="34" charset="0"/>
              </a:rPr>
              <a:t>End Stage Renal Failure</a:t>
            </a:r>
          </a:p>
          <a:p>
            <a:pPr marL="171450" indent="-171450">
              <a:lnSpc>
                <a:spcPct val="150000"/>
              </a:lnSpc>
              <a:buFont typeface="Wingdings" panose="05000000000000000000" pitchFamily="2" charset="2"/>
              <a:buChar char="ü"/>
            </a:pPr>
            <a:r>
              <a:rPr lang="en-US" sz="1200" dirty="0">
                <a:solidFill>
                  <a:schemeClr val="bg1"/>
                </a:solidFill>
                <a:latin typeface="Century Gothic" panose="020B0502020202020204" pitchFamily="34" charset="0"/>
              </a:rPr>
              <a:t>Major Organ Failure/Transplant (Bone marrow, heart, kidney, liver, lung, pancreas)</a:t>
            </a:r>
            <a:r>
              <a:rPr kumimoji="0" lang="en-US" sz="1600" b="1" i="0" u="none" strike="noStrike" kern="1200" cap="none" spc="0" normalizeH="0" baseline="30000" noProof="0" dirty="0">
                <a:ln>
                  <a:noFill/>
                </a:ln>
                <a:solidFill>
                  <a:prstClr val="white"/>
                </a:solidFill>
                <a:effectLst/>
                <a:uLnTx/>
                <a:uFillTx/>
                <a:latin typeface="Book Antiqua" panose="02040602050305030304" pitchFamily="18" charset="0"/>
                <a:ea typeface="+mn-ea"/>
                <a:cs typeface="+mn-cs"/>
              </a:rPr>
              <a:t> </a:t>
            </a:r>
            <a:r>
              <a:rPr kumimoji="0" lang="en-US" sz="1200" i="0" u="none" strike="noStrike" kern="1200" cap="none" spc="0" normalizeH="0" baseline="30000" noProof="0" dirty="0">
                <a:ln>
                  <a:noFill/>
                </a:ln>
                <a:solidFill>
                  <a:prstClr val="white"/>
                </a:solidFill>
                <a:effectLst/>
                <a:uLnTx/>
                <a:uFillTx/>
                <a:latin typeface="Century Gothic" panose="020B0502020202020204" pitchFamily="34" charset="0"/>
              </a:rPr>
              <a:t>2</a:t>
            </a:r>
            <a:endParaRPr lang="en-US" sz="1200" dirty="0">
              <a:solidFill>
                <a:schemeClr val="bg1"/>
              </a:solidFill>
              <a:latin typeface="Century Gothic" panose="020B0502020202020204" pitchFamily="34" charset="0"/>
            </a:endParaRPr>
          </a:p>
          <a:p>
            <a:pPr marL="171450" indent="-171450">
              <a:lnSpc>
                <a:spcPct val="150000"/>
              </a:lnSpc>
              <a:buFont typeface="Wingdings" panose="05000000000000000000" pitchFamily="2" charset="2"/>
              <a:buChar char="ü"/>
            </a:pPr>
            <a:r>
              <a:rPr lang="en-US" sz="1200" dirty="0">
                <a:solidFill>
                  <a:schemeClr val="bg1"/>
                </a:solidFill>
                <a:latin typeface="Century Gothic" panose="020B0502020202020204" pitchFamily="34" charset="0"/>
              </a:rPr>
              <a:t>Ruptured Aneurysm (Ruptured Cerebral, Carotid or Aortic Aneurysm)</a:t>
            </a:r>
          </a:p>
        </p:txBody>
      </p:sp>
      <p:pic>
        <p:nvPicPr>
          <p:cNvPr id="7" name="Picture 6">
            <a:extLst>
              <a:ext uri="{FF2B5EF4-FFF2-40B4-BE49-F238E27FC236}">
                <a16:creationId xmlns:a16="http://schemas.microsoft.com/office/drawing/2014/main" id="{D72D5CED-016E-1424-7433-1FA65671F723}"/>
              </a:ext>
            </a:extLst>
          </p:cNvPr>
          <p:cNvPicPr>
            <a:picLocks noChangeAspect="1"/>
          </p:cNvPicPr>
          <p:nvPr/>
        </p:nvPicPr>
        <p:blipFill>
          <a:blip r:embed="rId5"/>
          <a:stretch>
            <a:fillRect/>
          </a:stretch>
        </p:blipFill>
        <p:spPr>
          <a:xfrm>
            <a:off x="7437297" y="1010451"/>
            <a:ext cx="3923271" cy="4837098"/>
          </a:xfrm>
          <a:prstGeom prst="rect">
            <a:avLst/>
          </a:prstGeom>
          <a:solidFill>
            <a:schemeClr val="accent1"/>
          </a:solidFill>
          <a:ln>
            <a:solidFill>
              <a:schemeClr val="accent1"/>
            </a:solidFill>
          </a:ln>
          <a:effectLst>
            <a:outerShdw blurRad="63500" sx="102000" sy="102000" algn="ctr" rotWithShape="0">
              <a:prstClr val="black">
                <a:alpha val="40000"/>
              </a:prstClr>
            </a:outerShdw>
          </a:effectLst>
        </p:spPr>
      </p:pic>
      <p:pic>
        <p:nvPicPr>
          <p:cNvPr id="6" name="Picture 5" descr="A screenshot of a website&#10;&#10;AI-generated content may be incorrect.">
            <a:extLst>
              <a:ext uri="{FF2B5EF4-FFF2-40B4-BE49-F238E27FC236}">
                <a16:creationId xmlns:a16="http://schemas.microsoft.com/office/drawing/2014/main" id="{50B8FB1C-719B-5AFE-DCDD-44FA8F14F5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0188" y="160020"/>
            <a:ext cx="5005137" cy="6537960"/>
          </a:xfrm>
          <a:prstGeom prst="rect">
            <a:avLst/>
          </a:prstGeom>
        </p:spPr>
      </p:pic>
    </p:spTree>
    <p:extLst>
      <p:ext uri="{BB962C8B-B14F-4D97-AF65-F5344CB8AC3E}">
        <p14:creationId xmlns:p14="http://schemas.microsoft.com/office/powerpoint/2010/main" val="2257935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F1FD"/>
        </a:solidFill>
        <a:effectLst/>
      </p:bgPr>
    </p:bg>
    <p:spTree>
      <p:nvGrpSpPr>
        <p:cNvPr id="1" name=""/>
        <p:cNvGrpSpPr/>
        <p:nvPr/>
      </p:nvGrpSpPr>
      <p:grpSpPr>
        <a:xfrm>
          <a:off x="0" y="0"/>
          <a:ext cx="0" cy="0"/>
          <a:chOff x="0" y="0"/>
          <a:chExt cx="0" cy="0"/>
        </a:xfrm>
      </p:grpSpPr>
      <p:sp>
        <p:nvSpPr>
          <p:cNvPr id="3" name="Rectangle: Top Corners Rounded 2">
            <a:extLst>
              <a:ext uri="{FF2B5EF4-FFF2-40B4-BE49-F238E27FC236}">
                <a16:creationId xmlns:a16="http://schemas.microsoft.com/office/drawing/2014/main" id="{1B863D60-CEF9-3C6F-1474-C287023154F1}"/>
              </a:ext>
            </a:extLst>
          </p:cNvPr>
          <p:cNvSpPr/>
          <p:nvPr/>
        </p:nvSpPr>
        <p:spPr>
          <a:xfrm rot="5400000">
            <a:off x="-613065" y="613067"/>
            <a:ext cx="6858003" cy="5631872"/>
          </a:xfrm>
          <a:prstGeom prst="round2SameRect">
            <a:avLst/>
          </a:prstGeom>
          <a:solidFill>
            <a:srgbClr val="2170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a:extLst>
              <a:ext uri="{FF2B5EF4-FFF2-40B4-BE49-F238E27FC236}">
                <a16:creationId xmlns:a16="http://schemas.microsoft.com/office/drawing/2014/main" id="{7CDA8896-A02A-0402-B91B-F7CD07424495}"/>
              </a:ext>
            </a:extLst>
          </p:cNvPr>
          <p:cNvGrpSpPr/>
          <p:nvPr/>
        </p:nvGrpSpPr>
        <p:grpSpPr>
          <a:xfrm>
            <a:off x="6292678" y="1687223"/>
            <a:ext cx="5303577" cy="3483554"/>
            <a:chOff x="-1" y="-1"/>
            <a:chExt cx="8701468" cy="5688640"/>
          </a:xfrm>
          <a:solidFill>
            <a:srgbClr val="61C9F2"/>
          </a:solidFill>
          <a:effectLst>
            <a:outerShdw blurRad="50800" dist="38100" dir="2700000" algn="tl" rotWithShape="0">
              <a:prstClr val="black">
                <a:alpha val="40000"/>
              </a:prstClr>
            </a:outerShdw>
          </a:effectLst>
        </p:grpSpPr>
        <p:sp>
          <p:nvSpPr>
            <p:cNvPr id="5" name="Shape">
              <a:extLst>
                <a:ext uri="{FF2B5EF4-FFF2-40B4-BE49-F238E27FC236}">
                  <a16:creationId xmlns:a16="http://schemas.microsoft.com/office/drawing/2014/main" id="{8342BDF3-0850-7133-4D70-EA528D7C41DD}"/>
                </a:ext>
              </a:extLst>
            </p:cNvPr>
            <p:cNvSpPr/>
            <p:nvPr/>
          </p:nvSpPr>
          <p:spPr>
            <a:xfrm>
              <a:off x="655479" y="-1"/>
              <a:ext cx="1084461" cy="804811"/>
            </a:xfrm>
            <a:custGeom>
              <a:avLst/>
              <a:gdLst/>
              <a:ahLst/>
              <a:cxnLst>
                <a:cxn ang="0">
                  <a:pos x="wd2" y="hd2"/>
                </a:cxn>
                <a:cxn ang="5400000">
                  <a:pos x="wd2" y="hd2"/>
                </a:cxn>
                <a:cxn ang="10800000">
                  <a:pos x="wd2" y="hd2"/>
                </a:cxn>
                <a:cxn ang="16200000">
                  <a:pos x="wd2" y="hd2"/>
                </a:cxn>
              </a:cxnLst>
              <a:rect l="0" t="0" r="r" b="b"/>
              <a:pathLst>
                <a:path w="21600" h="21600" extrusionOk="0">
                  <a:moveTo>
                    <a:pt x="21600" y="5343"/>
                  </a:moveTo>
                  <a:cubicBezTo>
                    <a:pt x="21600" y="5343"/>
                    <a:pt x="19583" y="18303"/>
                    <a:pt x="19163" y="18985"/>
                  </a:cubicBezTo>
                  <a:cubicBezTo>
                    <a:pt x="18826" y="19781"/>
                    <a:pt x="19247" y="19554"/>
                    <a:pt x="19247" y="20349"/>
                  </a:cubicBezTo>
                  <a:cubicBezTo>
                    <a:pt x="19247" y="21032"/>
                    <a:pt x="19079" y="21600"/>
                    <a:pt x="19079" y="21600"/>
                  </a:cubicBezTo>
                  <a:cubicBezTo>
                    <a:pt x="13532" y="19667"/>
                    <a:pt x="13532" y="19667"/>
                    <a:pt x="13532" y="19667"/>
                  </a:cubicBezTo>
                  <a:cubicBezTo>
                    <a:pt x="12607" y="19554"/>
                    <a:pt x="12607" y="19554"/>
                    <a:pt x="12607" y="19554"/>
                  </a:cubicBezTo>
                  <a:cubicBezTo>
                    <a:pt x="12271" y="19667"/>
                    <a:pt x="12271" y="19667"/>
                    <a:pt x="12271" y="19667"/>
                  </a:cubicBezTo>
                  <a:cubicBezTo>
                    <a:pt x="11851" y="19554"/>
                    <a:pt x="11851" y="19554"/>
                    <a:pt x="11851" y="19554"/>
                  </a:cubicBezTo>
                  <a:cubicBezTo>
                    <a:pt x="11514" y="19667"/>
                    <a:pt x="11514" y="19667"/>
                    <a:pt x="11514" y="19667"/>
                  </a:cubicBezTo>
                  <a:cubicBezTo>
                    <a:pt x="9077" y="19781"/>
                    <a:pt x="9077" y="19781"/>
                    <a:pt x="9077" y="19781"/>
                  </a:cubicBezTo>
                  <a:cubicBezTo>
                    <a:pt x="8825" y="19554"/>
                    <a:pt x="8825" y="19554"/>
                    <a:pt x="8825" y="19554"/>
                  </a:cubicBezTo>
                  <a:cubicBezTo>
                    <a:pt x="8573" y="19667"/>
                    <a:pt x="8573" y="19667"/>
                    <a:pt x="8573" y="19667"/>
                  </a:cubicBezTo>
                  <a:cubicBezTo>
                    <a:pt x="8321" y="19781"/>
                    <a:pt x="8321" y="19781"/>
                    <a:pt x="8321" y="19781"/>
                  </a:cubicBezTo>
                  <a:cubicBezTo>
                    <a:pt x="8153" y="19781"/>
                    <a:pt x="8153" y="19781"/>
                    <a:pt x="8153" y="19781"/>
                  </a:cubicBezTo>
                  <a:cubicBezTo>
                    <a:pt x="7900" y="19667"/>
                    <a:pt x="7900" y="19667"/>
                    <a:pt x="7900" y="19667"/>
                  </a:cubicBezTo>
                  <a:cubicBezTo>
                    <a:pt x="7900" y="19554"/>
                    <a:pt x="7900" y="19554"/>
                    <a:pt x="7900" y="19554"/>
                  </a:cubicBezTo>
                  <a:cubicBezTo>
                    <a:pt x="7480" y="19554"/>
                    <a:pt x="7480" y="19554"/>
                    <a:pt x="7480" y="19554"/>
                  </a:cubicBezTo>
                  <a:cubicBezTo>
                    <a:pt x="7228" y="19440"/>
                    <a:pt x="7228" y="19440"/>
                    <a:pt x="7228" y="19440"/>
                  </a:cubicBezTo>
                  <a:cubicBezTo>
                    <a:pt x="7144" y="19213"/>
                    <a:pt x="7144" y="19213"/>
                    <a:pt x="7144" y="19213"/>
                  </a:cubicBezTo>
                  <a:cubicBezTo>
                    <a:pt x="7144" y="19099"/>
                    <a:pt x="7144" y="19099"/>
                    <a:pt x="7144" y="19099"/>
                  </a:cubicBezTo>
                  <a:cubicBezTo>
                    <a:pt x="6808" y="18985"/>
                    <a:pt x="6808" y="18985"/>
                    <a:pt x="6808" y="18985"/>
                  </a:cubicBezTo>
                  <a:cubicBezTo>
                    <a:pt x="6135" y="18758"/>
                    <a:pt x="6135" y="18758"/>
                    <a:pt x="6135" y="18758"/>
                  </a:cubicBezTo>
                  <a:cubicBezTo>
                    <a:pt x="5715" y="18531"/>
                    <a:pt x="5715" y="18531"/>
                    <a:pt x="5715" y="18531"/>
                  </a:cubicBezTo>
                  <a:cubicBezTo>
                    <a:pt x="5547" y="18417"/>
                    <a:pt x="5547" y="18417"/>
                    <a:pt x="5547" y="18417"/>
                  </a:cubicBezTo>
                  <a:cubicBezTo>
                    <a:pt x="5043" y="18531"/>
                    <a:pt x="5043" y="18531"/>
                    <a:pt x="5043" y="18531"/>
                  </a:cubicBezTo>
                  <a:cubicBezTo>
                    <a:pt x="4286" y="18758"/>
                    <a:pt x="4286" y="18758"/>
                    <a:pt x="4286" y="18758"/>
                  </a:cubicBezTo>
                  <a:cubicBezTo>
                    <a:pt x="3362" y="18417"/>
                    <a:pt x="3362" y="18417"/>
                    <a:pt x="3362" y="18417"/>
                  </a:cubicBezTo>
                  <a:cubicBezTo>
                    <a:pt x="2774" y="17735"/>
                    <a:pt x="2774" y="17735"/>
                    <a:pt x="2774" y="17735"/>
                  </a:cubicBezTo>
                  <a:cubicBezTo>
                    <a:pt x="2774" y="17735"/>
                    <a:pt x="3026" y="16939"/>
                    <a:pt x="2942" y="15916"/>
                  </a:cubicBezTo>
                  <a:cubicBezTo>
                    <a:pt x="2858" y="14779"/>
                    <a:pt x="2437" y="14552"/>
                    <a:pt x="2437" y="14552"/>
                  </a:cubicBezTo>
                  <a:cubicBezTo>
                    <a:pt x="2017" y="14552"/>
                    <a:pt x="2017" y="14552"/>
                    <a:pt x="2017" y="14552"/>
                  </a:cubicBezTo>
                  <a:cubicBezTo>
                    <a:pt x="1681" y="14324"/>
                    <a:pt x="1681" y="14324"/>
                    <a:pt x="1681" y="14324"/>
                  </a:cubicBezTo>
                  <a:cubicBezTo>
                    <a:pt x="1681" y="14324"/>
                    <a:pt x="1681" y="13642"/>
                    <a:pt x="1261" y="13642"/>
                  </a:cubicBezTo>
                  <a:cubicBezTo>
                    <a:pt x="840" y="13642"/>
                    <a:pt x="840" y="13642"/>
                    <a:pt x="840" y="13642"/>
                  </a:cubicBezTo>
                  <a:cubicBezTo>
                    <a:pt x="336" y="13528"/>
                    <a:pt x="336" y="13528"/>
                    <a:pt x="336" y="13528"/>
                  </a:cubicBezTo>
                  <a:cubicBezTo>
                    <a:pt x="0" y="13187"/>
                    <a:pt x="0" y="13187"/>
                    <a:pt x="0" y="13187"/>
                  </a:cubicBezTo>
                  <a:cubicBezTo>
                    <a:pt x="84" y="12392"/>
                    <a:pt x="84" y="12392"/>
                    <a:pt x="84" y="12392"/>
                  </a:cubicBezTo>
                  <a:cubicBezTo>
                    <a:pt x="252" y="11709"/>
                    <a:pt x="252" y="11709"/>
                    <a:pt x="252" y="11709"/>
                  </a:cubicBezTo>
                  <a:cubicBezTo>
                    <a:pt x="336" y="11596"/>
                    <a:pt x="336" y="11596"/>
                    <a:pt x="336" y="11596"/>
                  </a:cubicBezTo>
                  <a:cubicBezTo>
                    <a:pt x="420" y="11937"/>
                    <a:pt x="420" y="11937"/>
                    <a:pt x="420" y="11937"/>
                  </a:cubicBezTo>
                  <a:cubicBezTo>
                    <a:pt x="504" y="12051"/>
                    <a:pt x="504" y="12051"/>
                    <a:pt x="504" y="12051"/>
                  </a:cubicBezTo>
                  <a:cubicBezTo>
                    <a:pt x="588" y="11937"/>
                    <a:pt x="588" y="11937"/>
                    <a:pt x="588" y="11937"/>
                  </a:cubicBezTo>
                  <a:cubicBezTo>
                    <a:pt x="588" y="11482"/>
                    <a:pt x="588" y="11482"/>
                    <a:pt x="588" y="11482"/>
                  </a:cubicBezTo>
                  <a:cubicBezTo>
                    <a:pt x="925" y="11255"/>
                    <a:pt x="925" y="11255"/>
                    <a:pt x="925" y="11255"/>
                  </a:cubicBezTo>
                  <a:cubicBezTo>
                    <a:pt x="925" y="11141"/>
                    <a:pt x="925" y="11141"/>
                    <a:pt x="925" y="11141"/>
                  </a:cubicBezTo>
                  <a:cubicBezTo>
                    <a:pt x="756" y="10914"/>
                    <a:pt x="756" y="10914"/>
                    <a:pt x="756" y="10914"/>
                  </a:cubicBezTo>
                  <a:cubicBezTo>
                    <a:pt x="672" y="10800"/>
                    <a:pt x="672" y="10800"/>
                    <a:pt x="672" y="10800"/>
                  </a:cubicBezTo>
                  <a:cubicBezTo>
                    <a:pt x="588" y="10004"/>
                    <a:pt x="588" y="10004"/>
                    <a:pt x="588" y="10004"/>
                  </a:cubicBezTo>
                  <a:cubicBezTo>
                    <a:pt x="1177" y="9891"/>
                    <a:pt x="1177" y="9891"/>
                    <a:pt x="1177" y="9891"/>
                  </a:cubicBezTo>
                  <a:cubicBezTo>
                    <a:pt x="1345" y="9663"/>
                    <a:pt x="1345" y="9663"/>
                    <a:pt x="1345" y="9663"/>
                  </a:cubicBezTo>
                  <a:cubicBezTo>
                    <a:pt x="840" y="9095"/>
                    <a:pt x="840" y="9095"/>
                    <a:pt x="840" y="9095"/>
                  </a:cubicBezTo>
                  <a:cubicBezTo>
                    <a:pt x="672" y="8867"/>
                    <a:pt x="672" y="8867"/>
                    <a:pt x="672" y="8867"/>
                  </a:cubicBezTo>
                  <a:cubicBezTo>
                    <a:pt x="504" y="7276"/>
                    <a:pt x="504" y="7276"/>
                    <a:pt x="504" y="7276"/>
                  </a:cubicBezTo>
                  <a:cubicBezTo>
                    <a:pt x="504" y="6821"/>
                    <a:pt x="504" y="6821"/>
                    <a:pt x="504" y="6821"/>
                  </a:cubicBezTo>
                  <a:cubicBezTo>
                    <a:pt x="672" y="6707"/>
                    <a:pt x="672" y="6707"/>
                    <a:pt x="672" y="6707"/>
                  </a:cubicBezTo>
                  <a:cubicBezTo>
                    <a:pt x="672" y="4661"/>
                    <a:pt x="672" y="4661"/>
                    <a:pt x="672" y="4661"/>
                  </a:cubicBezTo>
                  <a:cubicBezTo>
                    <a:pt x="252" y="4206"/>
                    <a:pt x="252" y="4206"/>
                    <a:pt x="252" y="4206"/>
                  </a:cubicBezTo>
                  <a:cubicBezTo>
                    <a:pt x="252" y="2615"/>
                    <a:pt x="252" y="2615"/>
                    <a:pt x="252" y="2615"/>
                  </a:cubicBezTo>
                  <a:cubicBezTo>
                    <a:pt x="672" y="1933"/>
                    <a:pt x="672" y="1933"/>
                    <a:pt x="672" y="1933"/>
                  </a:cubicBezTo>
                  <a:cubicBezTo>
                    <a:pt x="840" y="1137"/>
                    <a:pt x="840" y="1137"/>
                    <a:pt x="840" y="1137"/>
                  </a:cubicBezTo>
                  <a:cubicBezTo>
                    <a:pt x="1765" y="2387"/>
                    <a:pt x="1765" y="2387"/>
                    <a:pt x="1765" y="2387"/>
                  </a:cubicBezTo>
                  <a:cubicBezTo>
                    <a:pt x="2774" y="3411"/>
                    <a:pt x="2774" y="3411"/>
                    <a:pt x="2774" y="3411"/>
                  </a:cubicBezTo>
                  <a:cubicBezTo>
                    <a:pt x="3530" y="3865"/>
                    <a:pt x="3530" y="3865"/>
                    <a:pt x="3530" y="3865"/>
                  </a:cubicBezTo>
                  <a:cubicBezTo>
                    <a:pt x="4118" y="4093"/>
                    <a:pt x="4118" y="4093"/>
                    <a:pt x="4118" y="4093"/>
                  </a:cubicBezTo>
                  <a:cubicBezTo>
                    <a:pt x="4370" y="4093"/>
                    <a:pt x="4370" y="4093"/>
                    <a:pt x="4370" y="4093"/>
                  </a:cubicBezTo>
                  <a:cubicBezTo>
                    <a:pt x="4623" y="4093"/>
                    <a:pt x="4623" y="4093"/>
                    <a:pt x="4623" y="4093"/>
                  </a:cubicBezTo>
                  <a:cubicBezTo>
                    <a:pt x="4791" y="4888"/>
                    <a:pt x="4791" y="4888"/>
                    <a:pt x="4791" y="4888"/>
                  </a:cubicBezTo>
                  <a:cubicBezTo>
                    <a:pt x="5463" y="4775"/>
                    <a:pt x="5463" y="4775"/>
                    <a:pt x="5463" y="4775"/>
                  </a:cubicBezTo>
                  <a:cubicBezTo>
                    <a:pt x="5547" y="5912"/>
                    <a:pt x="5547" y="5912"/>
                    <a:pt x="5547" y="5912"/>
                  </a:cubicBezTo>
                  <a:cubicBezTo>
                    <a:pt x="5295" y="6366"/>
                    <a:pt x="5295" y="6366"/>
                    <a:pt x="5295" y="6366"/>
                  </a:cubicBezTo>
                  <a:cubicBezTo>
                    <a:pt x="4539" y="6935"/>
                    <a:pt x="4539" y="6935"/>
                    <a:pt x="4539" y="6935"/>
                  </a:cubicBezTo>
                  <a:cubicBezTo>
                    <a:pt x="4034" y="7844"/>
                    <a:pt x="4034" y="7844"/>
                    <a:pt x="4034" y="7844"/>
                  </a:cubicBezTo>
                  <a:cubicBezTo>
                    <a:pt x="3866" y="8299"/>
                    <a:pt x="3866" y="8299"/>
                    <a:pt x="3866" y="8299"/>
                  </a:cubicBezTo>
                  <a:cubicBezTo>
                    <a:pt x="4034" y="8413"/>
                    <a:pt x="4034" y="8413"/>
                    <a:pt x="4034" y="8413"/>
                  </a:cubicBezTo>
                  <a:cubicBezTo>
                    <a:pt x="4370" y="7958"/>
                    <a:pt x="4370" y="7958"/>
                    <a:pt x="4370" y="7958"/>
                  </a:cubicBezTo>
                  <a:cubicBezTo>
                    <a:pt x="4623" y="7503"/>
                    <a:pt x="4623" y="7503"/>
                    <a:pt x="4623" y="7503"/>
                  </a:cubicBezTo>
                  <a:cubicBezTo>
                    <a:pt x="5379" y="6821"/>
                    <a:pt x="5379" y="6821"/>
                    <a:pt x="5379" y="6821"/>
                  </a:cubicBezTo>
                  <a:cubicBezTo>
                    <a:pt x="5883" y="6480"/>
                    <a:pt x="5883" y="6480"/>
                    <a:pt x="5883" y="6480"/>
                  </a:cubicBezTo>
                  <a:cubicBezTo>
                    <a:pt x="5799" y="6935"/>
                    <a:pt x="5799" y="6935"/>
                    <a:pt x="5799" y="6935"/>
                  </a:cubicBezTo>
                  <a:cubicBezTo>
                    <a:pt x="5547" y="7276"/>
                    <a:pt x="5547" y="7276"/>
                    <a:pt x="5547" y="7276"/>
                  </a:cubicBezTo>
                  <a:cubicBezTo>
                    <a:pt x="5211" y="8413"/>
                    <a:pt x="5211" y="8413"/>
                    <a:pt x="5211" y="8413"/>
                  </a:cubicBezTo>
                  <a:cubicBezTo>
                    <a:pt x="4370" y="9095"/>
                    <a:pt x="4370" y="9095"/>
                    <a:pt x="4370" y="9095"/>
                  </a:cubicBezTo>
                  <a:cubicBezTo>
                    <a:pt x="3866" y="9777"/>
                    <a:pt x="3866" y="9777"/>
                    <a:pt x="3866" y="9777"/>
                  </a:cubicBezTo>
                  <a:cubicBezTo>
                    <a:pt x="3866" y="10345"/>
                    <a:pt x="3866" y="10345"/>
                    <a:pt x="3866" y="10345"/>
                  </a:cubicBezTo>
                  <a:cubicBezTo>
                    <a:pt x="4202" y="10459"/>
                    <a:pt x="4202" y="10459"/>
                    <a:pt x="4202" y="10459"/>
                  </a:cubicBezTo>
                  <a:cubicBezTo>
                    <a:pt x="4623" y="9891"/>
                    <a:pt x="4623" y="9891"/>
                    <a:pt x="4623" y="9891"/>
                  </a:cubicBezTo>
                  <a:cubicBezTo>
                    <a:pt x="5043" y="9436"/>
                    <a:pt x="5043" y="9436"/>
                    <a:pt x="5043" y="9436"/>
                  </a:cubicBezTo>
                  <a:cubicBezTo>
                    <a:pt x="5463" y="9322"/>
                    <a:pt x="5463" y="9322"/>
                    <a:pt x="5463" y="9322"/>
                  </a:cubicBezTo>
                  <a:cubicBezTo>
                    <a:pt x="5799" y="8867"/>
                    <a:pt x="5799" y="8867"/>
                    <a:pt x="5799" y="8867"/>
                  </a:cubicBezTo>
                  <a:cubicBezTo>
                    <a:pt x="5967" y="7731"/>
                    <a:pt x="5967" y="7731"/>
                    <a:pt x="5967" y="7731"/>
                  </a:cubicBezTo>
                  <a:cubicBezTo>
                    <a:pt x="6304" y="6821"/>
                    <a:pt x="6304" y="6821"/>
                    <a:pt x="6304" y="6821"/>
                  </a:cubicBezTo>
                  <a:cubicBezTo>
                    <a:pt x="6724" y="6139"/>
                    <a:pt x="6724" y="6139"/>
                    <a:pt x="6724" y="6139"/>
                  </a:cubicBezTo>
                  <a:cubicBezTo>
                    <a:pt x="6808" y="5684"/>
                    <a:pt x="6808" y="5684"/>
                    <a:pt x="6808" y="5684"/>
                  </a:cubicBezTo>
                  <a:cubicBezTo>
                    <a:pt x="6556" y="4775"/>
                    <a:pt x="6556" y="4775"/>
                    <a:pt x="6556" y="4775"/>
                  </a:cubicBezTo>
                  <a:cubicBezTo>
                    <a:pt x="6556" y="3865"/>
                    <a:pt x="6556" y="3865"/>
                    <a:pt x="6556" y="3865"/>
                  </a:cubicBezTo>
                  <a:cubicBezTo>
                    <a:pt x="6304" y="3979"/>
                    <a:pt x="6304" y="3979"/>
                    <a:pt x="6304" y="3979"/>
                  </a:cubicBezTo>
                  <a:cubicBezTo>
                    <a:pt x="6135" y="4320"/>
                    <a:pt x="6135" y="4320"/>
                    <a:pt x="6135" y="4320"/>
                  </a:cubicBezTo>
                  <a:cubicBezTo>
                    <a:pt x="6219" y="5229"/>
                    <a:pt x="6219" y="5229"/>
                    <a:pt x="6219" y="5229"/>
                  </a:cubicBezTo>
                  <a:cubicBezTo>
                    <a:pt x="6388" y="5912"/>
                    <a:pt x="6388" y="5912"/>
                    <a:pt x="6388" y="5912"/>
                  </a:cubicBezTo>
                  <a:cubicBezTo>
                    <a:pt x="6388" y="6139"/>
                    <a:pt x="6388" y="6139"/>
                    <a:pt x="6388" y="6139"/>
                  </a:cubicBezTo>
                  <a:cubicBezTo>
                    <a:pt x="6219" y="6025"/>
                    <a:pt x="6219" y="6025"/>
                    <a:pt x="6219" y="6025"/>
                  </a:cubicBezTo>
                  <a:cubicBezTo>
                    <a:pt x="6051" y="5798"/>
                    <a:pt x="6051" y="5798"/>
                    <a:pt x="6051" y="5798"/>
                  </a:cubicBezTo>
                  <a:cubicBezTo>
                    <a:pt x="5883" y="5229"/>
                    <a:pt x="5883" y="5229"/>
                    <a:pt x="5883" y="5229"/>
                  </a:cubicBezTo>
                  <a:cubicBezTo>
                    <a:pt x="5715" y="4661"/>
                    <a:pt x="5715" y="4661"/>
                    <a:pt x="5715" y="4661"/>
                  </a:cubicBezTo>
                  <a:cubicBezTo>
                    <a:pt x="5715" y="4206"/>
                    <a:pt x="5715" y="4206"/>
                    <a:pt x="5715" y="4206"/>
                  </a:cubicBezTo>
                  <a:cubicBezTo>
                    <a:pt x="6135" y="3638"/>
                    <a:pt x="6135" y="3638"/>
                    <a:pt x="6135" y="3638"/>
                  </a:cubicBezTo>
                  <a:cubicBezTo>
                    <a:pt x="6304" y="3183"/>
                    <a:pt x="6304" y="3183"/>
                    <a:pt x="6304" y="3183"/>
                  </a:cubicBezTo>
                  <a:cubicBezTo>
                    <a:pt x="6219" y="2728"/>
                    <a:pt x="6219" y="2728"/>
                    <a:pt x="6219" y="2728"/>
                  </a:cubicBezTo>
                  <a:cubicBezTo>
                    <a:pt x="6640" y="3297"/>
                    <a:pt x="6640" y="3297"/>
                    <a:pt x="6640" y="3297"/>
                  </a:cubicBezTo>
                  <a:cubicBezTo>
                    <a:pt x="6724" y="3411"/>
                    <a:pt x="6724" y="3411"/>
                    <a:pt x="6724" y="3411"/>
                  </a:cubicBezTo>
                  <a:cubicBezTo>
                    <a:pt x="6808" y="2728"/>
                    <a:pt x="6808" y="2728"/>
                    <a:pt x="6808" y="2728"/>
                  </a:cubicBezTo>
                  <a:cubicBezTo>
                    <a:pt x="6640" y="1705"/>
                    <a:pt x="6640" y="1705"/>
                    <a:pt x="6640" y="1705"/>
                  </a:cubicBezTo>
                  <a:cubicBezTo>
                    <a:pt x="6724" y="1364"/>
                    <a:pt x="6724" y="1364"/>
                    <a:pt x="6724" y="1364"/>
                  </a:cubicBezTo>
                  <a:cubicBezTo>
                    <a:pt x="6472" y="1251"/>
                    <a:pt x="6472" y="1251"/>
                    <a:pt x="6472" y="1251"/>
                  </a:cubicBezTo>
                  <a:cubicBezTo>
                    <a:pt x="6388" y="0"/>
                    <a:pt x="6388" y="0"/>
                    <a:pt x="6388" y="0"/>
                  </a:cubicBezTo>
                  <a:cubicBezTo>
                    <a:pt x="6388" y="0"/>
                    <a:pt x="11178" y="1819"/>
                    <a:pt x="12187" y="2160"/>
                  </a:cubicBezTo>
                  <a:cubicBezTo>
                    <a:pt x="13111" y="2501"/>
                    <a:pt x="19331" y="4775"/>
                    <a:pt x="19751" y="4888"/>
                  </a:cubicBezTo>
                  <a:cubicBezTo>
                    <a:pt x="20171" y="5116"/>
                    <a:pt x="20675" y="5116"/>
                    <a:pt x="20675" y="5116"/>
                  </a:cubicBezTo>
                  <a:lnTo>
                    <a:pt x="21600" y="5343"/>
                  </a:lnTo>
                  <a:close/>
                </a:path>
              </a:pathLst>
            </a:custGeom>
            <a:grpFill/>
            <a:ln w="12700" cap="flat">
              <a:solidFill>
                <a:schemeClr val="bg1"/>
              </a:solidFill>
              <a:miter lim="400000"/>
            </a:ln>
            <a:effectLst/>
          </p:spPr>
          <p:txBody>
            <a:bodyPr wrap="square" lIns="45719" tIns="45719" rIns="45719" bIns="45719"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200" cap="none" spc="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6" name="Shape">
              <a:extLst>
                <a:ext uri="{FF2B5EF4-FFF2-40B4-BE49-F238E27FC236}">
                  <a16:creationId xmlns:a16="http://schemas.microsoft.com/office/drawing/2014/main" id="{9DD0B7D0-F24E-3250-44E3-EC1D5155E911}"/>
                </a:ext>
              </a:extLst>
            </p:cNvPr>
            <p:cNvSpPr/>
            <p:nvPr/>
          </p:nvSpPr>
          <p:spPr>
            <a:xfrm>
              <a:off x="2274671" y="2834320"/>
              <a:ext cx="1139434" cy="1169720"/>
            </a:xfrm>
            <a:custGeom>
              <a:avLst/>
              <a:gdLst/>
              <a:ahLst/>
              <a:cxnLst>
                <a:cxn ang="0">
                  <a:pos x="wd2" y="hd2"/>
                </a:cxn>
                <a:cxn ang="5400000">
                  <a:pos x="wd2" y="hd2"/>
                </a:cxn>
                <a:cxn ang="10800000">
                  <a:pos x="wd2" y="hd2"/>
                </a:cxn>
                <a:cxn ang="16200000">
                  <a:pos x="wd2" y="hd2"/>
                </a:cxn>
              </a:cxnLst>
              <a:rect l="0" t="0" r="r" b="b"/>
              <a:pathLst>
                <a:path w="21600" h="21600" extrusionOk="0">
                  <a:moveTo>
                    <a:pt x="3221" y="0"/>
                  </a:moveTo>
                  <a:lnTo>
                    <a:pt x="21600" y="2123"/>
                  </a:lnTo>
                  <a:lnTo>
                    <a:pt x="21505" y="4062"/>
                  </a:lnTo>
                  <a:lnTo>
                    <a:pt x="21221" y="4062"/>
                  </a:lnTo>
                  <a:lnTo>
                    <a:pt x="19895" y="20862"/>
                  </a:lnTo>
                  <a:lnTo>
                    <a:pt x="8621" y="19846"/>
                  </a:lnTo>
                  <a:lnTo>
                    <a:pt x="8526" y="20677"/>
                  </a:lnTo>
                  <a:lnTo>
                    <a:pt x="3032" y="20123"/>
                  </a:lnTo>
                  <a:lnTo>
                    <a:pt x="2747" y="21600"/>
                  </a:lnTo>
                  <a:lnTo>
                    <a:pt x="0" y="21231"/>
                  </a:lnTo>
                  <a:lnTo>
                    <a:pt x="3221" y="0"/>
                  </a:lnTo>
                  <a:close/>
                </a:path>
              </a:pathLst>
            </a:custGeom>
            <a:grpFill/>
            <a:ln w="12700" cap="flat">
              <a:solidFill>
                <a:schemeClr val="bg1"/>
              </a:solidFill>
              <a:miter lim="400000"/>
            </a:ln>
            <a:effectLst/>
          </p:spPr>
          <p:txBody>
            <a:bodyPr wrap="square" lIns="45719" tIns="45719" rIns="45719" bIns="45719"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200" cap="none" spc="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7" name="Shape">
              <a:extLst>
                <a:ext uri="{FF2B5EF4-FFF2-40B4-BE49-F238E27FC236}">
                  <a16:creationId xmlns:a16="http://schemas.microsoft.com/office/drawing/2014/main" id="{1B19461D-CE07-BF82-8BEC-5F5A09DD4AEF}"/>
                </a:ext>
              </a:extLst>
            </p:cNvPr>
            <p:cNvSpPr/>
            <p:nvPr/>
          </p:nvSpPr>
          <p:spPr>
            <a:xfrm>
              <a:off x="2699455" y="3056563"/>
              <a:ext cx="2258875" cy="2229467"/>
            </a:xfrm>
            <a:custGeom>
              <a:avLst/>
              <a:gdLst/>
              <a:ahLst/>
              <a:cxnLst>
                <a:cxn ang="0">
                  <a:pos x="wd2" y="hd2"/>
                </a:cxn>
                <a:cxn ang="5400000">
                  <a:pos x="wd2" y="hd2"/>
                </a:cxn>
                <a:cxn ang="10800000">
                  <a:pos x="wd2" y="hd2"/>
                </a:cxn>
                <a:cxn ang="16200000">
                  <a:pos x="wd2" y="hd2"/>
                </a:cxn>
              </a:cxnLst>
              <a:rect l="0" t="0" r="r" b="b"/>
              <a:pathLst>
                <a:path w="21600" h="21600" extrusionOk="0">
                  <a:moveTo>
                    <a:pt x="21313" y="12253"/>
                  </a:moveTo>
                  <a:lnTo>
                    <a:pt x="21409" y="11865"/>
                  </a:lnTo>
                  <a:lnTo>
                    <a:pt x="21600" y="11623"/>
                  </a:lnTo>
                  <a:lnTo>
                    <a:pt x="21504" y="11333"/>
                  </a:lnTo>
                  <a:lnTo>
                    <a:pt x="21409" y="10945"/>
                  </a:lnTo>
                  <a:lnTo>
                    <a:pt x="21361" y="10800"/>
                  </a:lnTo>
                  <a:lnTo>
                    <a:pt x="21361" y="10509"/>
                  </a:lnTo>
                  <a:lnTo>
                    <a:pt x="21313" y="10413"/>
                  </a:lnTo>
                  <a:lnTo>
                    <a:pt x="21122" y="9977"/>
                  </a:lnTo>
                  <a:lnTo>
                    <a:pt x="21122" y="9880"/>
                  </a:lnTo>
                  <a:lnTo>
                    <a:pt x="20788" y="9589"/>
                  </a:lnTo>
                  <a:lnTo>
                    <a:pt x="20788" y="6344"/>
                  </a:lnTo>
                  <a:lnTo>
                    <a:pt x="20310" y="6296"/>
                  </a:lnTo>
                  <a:lnTo>
                    <a:pt x="20214" y="6393"/>
                  </a:lnTo>
                  <a:lnTo>
                    <a:pt x="20071" y="6344"/>
                  </a:lnTo>
                  <a:lnTo>
                    <a:pt x="19927" y="6199"/>
                  </a:lnTo>
                  <a:lnTo>
                    <a:pt x="19736" y="6102"/>
                  </a:lnTo>
                  <a:lnTo>
                    <a:pt x="19497" y="6102"/>
                  </a:lnTo>
                  <a:lnTo>
                    <a:pt x="19211" y="5909"/>
                  </a:lnTo>
                  <a:lnTo>
                    <a:pt x="19019" y="5666"/>
                  </a:lnTo>
                  <a:lnTo>
                    <a:pt x="18781" y="5618"/>
                  </a:lnTo>
                  <a:lnTo>
                    <a:pt x="18398" y="5715"/>
                  </a:lnTo>
                  <a:lnTo>
                    <a:pt x="18303" y="5666"/>
                  </a:lnTo>
                  <a:lnTo>
                    <a:pt x="18064" y="5618"/>
                  </a:lnTo>
                  <a:lnTo>
                    <a:pt x="17873" y="5763"/>
                  </a:lnTo>
                  <a:lnTo>
                    <a:pt x="17777" y="5812"/>
                  </a:lnTo>
                  <a:lnTo>
                    <a:pt x="17634" y="5715"/>
                  </a:lnTo>
                  <a:lnTo>
                    <a:pt x="17442" y="5715"/>
                  </a:lnTo>
                  <a:lnTo>
                    <a:pt x="17347" y="5860"/>
                  </a:lnTo>
                  <a:lnTo>
                    <a:pt x="17108" y="6005"/>
                  </a:lnTo>
                  <a:lnTo>
                    <a:pt x="16917" y="6054"/>
                  </a:lnTo>
                  <a:lnTo>
                    <a:pt x="16821" y="5909"/>
                  </a:lnTo>
                  <a:lnTo>
                    <a:pt x="16678" y="5763"/>
                  </a:lnTo>
                  <a:lnTo>
                    <a:pt x="16296" y="5812"/>
                  </a:lnTo>
                  <a:lnTo>
                    <a:pt x="16057" y="5666"/>
                  </a:lnTo>
                  <a:lnTo>
                    <a:pt x="15865" y="5715"/>
                  </a:lnTo>
                  <a:lnTo>
                    <a:pt x="15770" y="5909"/>
                  </a:lnTo>
                  <a:lnTo>
                    <a:pt x="15674" y="5957"/>
                  </a:lnTo>
                  <a:lnTo>
                    <a:pt x="15627" y="5715"/>
                  </a:lnTo>
                  <a:lnTo>
                    <a:pt x="15531" y="5618"/>
                  </a:lnTo>
                  <a:lnTo>
                    <a:pt x="15244" y="5812"/>
                  </a:lnTo>
                  <a:lnTo>
                    <a:pt x="15196" y="5618"/>
                  </a:lnTo>
                  <a:lnTo>
                    <a:pt x="14910" y="5424"/>
                  </a:lnTo>
                  <a:lnTo>
                    <a:pt x="14814" y="5424"/>
                  </a:lnTo>
                  <a:lnTo>
                    <a:pt x="14719" y="5570"/>
                  </a:lnTo>
                  <a:lnTo>
                    <a:pt x="14575" y="5666"/>
                  </a:lnTo>
                  <a:lnTo>
                    <a:pt x="14432" y="5618"/>
                  </a:lnTo>
                  <a:lnTo>
                    <a:pt x="14384" y="5376"/>
                  </a:lnTo>
                  <a:lnTo>
                    <a:pt x="14241" y="5376"/>
                  </a:lnTo>
                  <a:lnTo>
                    <a:pt x="14097" y="5085"/>
                  </a:lnTo>
                  <a:lnTo>
                    <a:pt x="13715" y="5085"/>
                  </a:lnTo>
                  <a:lnTo>
                    <a:pt x="13572" y="5182"/>
                  </a:lnTo>
                  <a:lnTo>
                    <a:pt x="13428" y="5037"/>
                  </a:lnTo>
                  <a:lnTo>
                    <a:pt x="13381" y="5037"/>
                  </a:lnTo>
                  <a:lnTo>
                    <a:pt x="13142" y="5085"/>
                  </a:lnTo>
                  <a:lnTo>
                    <a:pt x="12855" y="4891"/>
                  </a:lnTo>
                  <a:lnTo>
                    <a:pt x="12473" y="4891"/>
                  </a:lnTo>
                  <a:lnTo>
                    <a:pt x="12377" y="4552"/>
                  </a:lnTo>
                  <a:lnTo>
                    <a:pt x="12186" y="4456"/>
                  </a:lnTo>
                  <a:lnTo>
                    <a:pt x="12090" y="4504"/>
                  </a:lnTo>
                  <a:lnTo>
                    <a:pt x="11947" y="4456"/>
                  </a:lnTo>
                  <a:lnTo>
                    <a:pt x="11804" y="4504"/>
                  </a:lnTo>
                  <a:lnTo>
                    <a:pt x="11660" y="4504"/>
                  </a:lnTo>
                  <a:lnTo>
                    <a:pt x="11565" y="4359"/>
                  </a:lnTo>
                  <a:lnTo>
                    <a:pt x="11230" y="4020"/>
                  </a:lnTo>
                  <a:lnTo>
                    <a:pt x="11421" y="291"/>
                  </a:lnTo>
                  <a:lnTo>
                    <a:pt x="6642" y="0"/>
                  </a:lnTo>
                  <a:lnTo>
                    <a:pt x="5973" y="8814"/>
                  </a:lnTo>
                  <a:lnTo>
                    <a:pt x="287" y="8282"/>
                  </a:lnTo>
                  <a:lnTo>
                    <a:pt x="239" y="8717"/>
                  </a:lnTo>
                  <a:lnTo>
                    <a:pt x="0" y="8717"/>
                  </a:lnTo>
                  <a:lnTo>
                    <a:pt x="96" y="8863"/>
                  </a:lnTo>
                  <a:lnTo>
                    <a:pt x="335" y="9008"/>
                  </a:lnTo>
                  <a:lnTo>
                    <a:pt x="478" y="9202"/>
                  </a:lnTo>
                  <a:lnTo>
                    <a:pt x="526" y="9347"/>
                  </a:lnTo>
                  <a:lnTo>
                    <a:pt x="621" y="9541"/>
                  </a:lnTo>
                  <a:lnTo>
                    <a:pt x="717" y="9589"/>
                  </a:lnTo>
                  <a:lnTo>
                    <a:pt x="1004" y="9783"/>
                  </a:lnTo>
                  <a:lnTo>
                    <a:pt x="1051" y="9928"/>
                  </a:lnTo>
                  <a:lnTo>
                    <a:pt x="1242" y="10170"/>
                  </a:lnTo>
                  <a:lnTo>
                    <a:pt x="1434" y="10316"/>
                  </a:lnTo>
                  <a:lnTo>
                    <a:pt x="1816" y="10848"/>
                  </a:lnTo>
                  <a:lnTo>
                    <a:pt x="1959" y="10848"/>
                  </a:lnTo>
                  <a:lnTo>
                    <a:pt x="2103" y="10994"/>
                  </a:lnTo>
                  <a:lnTo>
                    <a:pt x="2294" y="11139"/>
                  </a:lnTo>
                  <a:lnTo>
                    <a:pt x="2533" y="11333"/>
                  </a:lnTo>
                  <a:lnTo>
                    <a:pt x="2628" y="11526"/>
                  </a:lnTo>
                  <a:lnTo>
                    <a:pt x="2628" y="11865"/>
                  </a:lnTo>
                  <a:lnTo>
                    <a:pt x="2819" y="12156"/>
                  </a:lnTo>
                  <a:lnTo>
                    <a:pt x="2867" y="12350"/>
                  </a:lnTo>
                  <a:lnTo>
                    <a:pt x="2819" y="12543"/>
                  </a:lnTo>
                  <a:lnTo>
                    <a:pt x="2819" y="12786"/>
                  </a:lnTo>
                  <a:lnTo>
                    <a:pt x="2867" y="13076"/>
                  </a:lnTo>
                  <a:lnTo>
                    <a:pt x="3106" y="13318"/>
                  </a:lnTo>
                  <a:lnTo>
                    <a:pt x="3154" y="13464"/>
                  </a:lnTo>
                  <a:lnTo>
                    <a:pt x="3536" y="13851"/>
                  </a:lnTo>
                  <a:lnTo>
                    <a:pt x="3727" y="13996"/>
                  </a:lnTo>
                  <a:lnTo>
                    <a:pt x="3871" y="14142"/>
                  </a:lnTo>
                  <a:lnTo>
                    <a:pt x="4014" y="14190"/>
                  </a:lnTo>
                  <a:lnTo>
                    <a:pt x="4205" y="14335"/>
                  </a:lnTo>
                  <a:lnTo>
                    <a:pt x="4492" y="14481"/>
                  </a:lnTo>
                  <a:lnTo>
                    <a:pt x="4827" y="14723"/>
                  </a:lnTo>
                  <a:lnTo>
                    <a:pt x="4970" y="14771"/>
                  </a:lnTo>
                  <a:lnTo>
                    <a:pt x="5209" y="14868"/>
                  </a:lnTo>
                  <a:lnTo>
                    <a:pt x="5400" y="14868"/>
                  </a:lnTo>
                  <a:lnTo>
                    <a:pt x="5496" y="14674"/>
                  </a:lnTo>
                  <a:lnTo>
                    <a:pt x="5735" y="14432"/>
                  </a:lnTo>
                  <a:lnTo>
                    <a:pt x="5878" y="14384"/>
                  </a:lnTo>
                  <a:lnTo>
                    <a:pt x="5878" y="14142"/>
                  </a:lnTo>
                  <a:lnTo>
                    <a:pt x="5973" y="13948"/>
                  </a:lnTo>
                  <a:lnTo>
                    <a:pt x="6069" y="13706"/>
                  </a:lnTo>
                  <a:lnTo>
                    <a:pt x="6308" y="13415"/>
                  </a:lnTo>
                  <a:lnTo>
                    <a:pt x="6642" y="13367"/>
                  </a:lnTo>
                  <a:lnTo>
                    <a:pt x="6834" y="13318"/>
                  </a:lnTo>
                  <a:lnTo>
                    <a:pt x="7073" y="13318"/>
                  </a:lnTo>
                  <a:lnTo>
                    <a:pt x="7312" y="13415"/>
                  </a:lnTo>
                  <a:lnTo>
                    <a:pt x="7598" y="13464"/>
                  </a:lnTo>
                  <a:lnTo>
                    <a:pt x="7742" y="13464"/>
                  </a:lnTo>
                  <a:lnTo>
                    <a:pt x="8124" y="13512"/>
                  </a:lnTo>
                  <a:lnTo>
                    <a:pt x="8267" y="13609"/>
                  </a:lnTo>
                  <a:lnTo>
                    <a:pt x="8411" y="13900"/>
                  </a:lnTo>
                  <a:lnTo>
                    <a:pt x="8506" y="13900"/>
                  </a:lnTo>
                  <a:lnTo>
                    <a:pt x="8745" y="14142"/>
                  </a:lnTo>
                  <a:lnTo>
                    <a:pt x="8936" y="14239"/>
                  </a:lnTo>
                  <a:lnTo>
                    <a:pt x="9080" y="14529"/>
                  </a:lnTo>
                  <a:lnTo>
                    <a:pt x="9366" y="14917"/>
                  </a:lnTo>
                  <a:lnTo>
                    <a:pt x="9558" y="15498"/>
                  </a:lnTo>
                  <a:lnTo>
                    <a:pt x="9701" y="15691"/>
                  </a:lnTo>
                  <a:lnTo>
                    <a:pt x="9892" y="16079"/>
                  </a:lnTo>
                  <a:lnTo>
                    <a:pt x="9892" y="16224"/>
                  </a:lnTo>
                  <a:lnTo>
                    <a:pt x="10035" y="16612"/>
                  </a:lnTo>
                  <a:lnTo>
                    <a:pt x="10418" y="16951"/>
                  </a:lnTo>
                  <a:lnTo>
                    <a:pt x="10513" y="17338"/>
                  </a:lnTo>
                  <a:lnTo>
                    <a:pt x="10991" y="17919"/>
                  </a:lnTo>
                  <a:lnTo>
                    <a:pt x="11230" y="18016"/>
                  </a:lnTo>
                  <a:lnTo>
                    <a:pt x="11182" y="18452"/>
                  </a:lnTo>
                  <a:lnTo>
                    <a:pt x="11087" y="18549"/>
                  </a:lnTo>
                  <a:lnTo>
                    <a:pt x="11326" y="18791"/>
                  </a:lnTo>
                  <a:lnTo>
                    <a:pt x="11326" y="19082"/>
                  </a:lnTo>
                  <a:lnTo>
                    <a:pt x="11612" y="19614"/>
                  </a:lnTo>
                  <a:lnTo>
                    <a:pt x="11756" y="19905"/>
                  </a:lnTo>
                  <a:lnTo>
                    <a:pt x="11899" y="20147"/>
                  </a:lnTo>
                  <a:lnTo>
                    <a:pt x="11995" y="20389"/>
                  </a:lnTo>
                  <a:lnTo>
                    <a:pt x="12377" y="20438"/>
                  </a:lnTo>
                  <a:lnTo>
                    <a:pt x="12616" y="20680"/>
                  </a:lnTo>
                  <a:lnTo>
                    <a:pt x="13046" y="20680"/>
                  </a:lnTo>
                  <a:lnTo>
                    <a:pt x="13381" y="21019"/>
                  </a:lnTo>
                  <a:lnTo>
                    <a:pt x="13572" y="21019"/>
                  </a:lnTo>
                  <a:lnTo>
                    <a:pt x="13667" y="21164"/>
                  </a:lnTo>
                  <a:lnTo>
                    <a:pt x="13906" y="21213"/>
                  </a:lnTo>
                  <a:lnTo>
                    <a:pt x="13954" y="21116"/>
                  </a:lnTo>
                  <a:lnTo>
                    <a:pt x="14432" y="21213"/>
                  </a:lnTo>
                  <a:lnTo>
                    <a:pt x="14432" y="21261"/>
                  </a:lnTo>
                  <a:lnTo>
                    <a:pt x="14575" y="21406"/>
                  </a:lnTo>
                  <a:lnTo>
                    <a:pt x="14814" y="21600"/>
                  </a:lnTo>
                  <a:lnTo>
                    <a:pt x="14958" y="21503"/>
                  </a:lnTo>
                  <a:lnTo>
                    <a:pt x="15005" y="21406"/>
                  </a:lnTo>
                  <a:lnTo>
                    <a:pt x="15340" y="21358"/>
                  </a:lnTo>
                  <a:lnTo>
                    <a:pt x="15244" y="21116"/>
                  </a:lnTo>
                  <a:lnTo>
                    <a:pt x="15244" y="20970"/>
                  </a:lnTo>
                  <a:lnTo>
                    <a:pt x="15149" y="20583"/>
                  </a:lnTo>
                  <a:lnTo>
                    <a:pt x="15005" y="20486"/>
                  </a:lnTo>
                  <a:lnTo>
                    <a:pt x="14910" y="20196"/>
                  </a:lnTo>
                  <a:lnTo>
                    <a:pt x="14862" y="19905"/>
                  </a:lnTo>
                  <a:lnTo>
                    <a:pt x="14719" y="19566"/>
                  </a:lnTo>
                  <a:lnTo>
                    <a:pt x="14719" y="19275"/>
                  </a:lnTo>
                  <a:lnTo>
                    <a:pt x="15005" y="18404"/>
                  </a:lnTo>
                  <a:lnTo>
                    <a:pt x="15196" y="17919"/>
                  </a:lnTo>
                  <a:lnTo>
                    <a:pt x="15149" y="17822"/>
                  </a:lnTo>
                  <a:lnTo>
                    <a:pt x="15005" y="17726"/>
                  </a:lnTo>
                  <a:lnTo>
                    <a:pt x="14862" y="17580"/>
                  </a:lnTo>
                  <a:lnTo>
                    <a:pt x="14862" y="17483"/>
                  </a:lnTo>
                  <a:lnTo>
                    <a:pt x="14958" y="17532"/>
                  </a:lnTo>
                  <a:lnTo>
                    <a:pt x="15388" y="17483"/>
                  </a:lnTo>
                  <a:lnTo>
                    <a:pt x="15435" y="17483"/>
                  </a:lnTo>
                  <a:lnTo>
                    <a:pt x="15579" y="17193"/>
                  </a:lnTo>
                  <a:lnTo>
                    <a:pt x="15435" y="17193"/>
                  </a:lnTo>
                  <a:lnTo>
                    <a:pt x="15388" y="17096"/>
                  </a:lnTo>
                  <a:lnTo>
                    <a:pt x="15388" y="16999"/>
                  </a:lnTo>
                  <a:lnTo>
                    <a:pt x="15483" y="16951"/>
                  </a:lnTo>
                  <a:lnTo>
                    <a:pt x="15913" y="16951"/>
                  </a:lnTo>
                  <a:lnTo>
                    <a:pt x="16009" y="16999"/>
                  </a:lnTo>
                  <a:lnTo>
                    <a:pt x="16152" y="16951"/>
                  </a:lnTo>
                  <a:lnTo>
                    <a:pt x="16391" y="16757"/>
                  </a:lnTo>
                  <a:lnTo>
                    <a:pt x="16296" y="16757"/>
                  </a:lnTo>
                  <a:lnTo>
                    <a:pt x="16104" y="16902"/>
                  </a:lnTo>
                  <a:lnTo>
                    <a:pt x="16057" y="16709"/>
                  </a:lnTo>
                  <a:lnTo>
                    <a:pt x="16152" y="16418"/>
                  </a:lnTo>
                  <a:lnTo>
                    <a:pt x="16248" y="16515"/>
                  </a:lnTo>
                  <a:lnTo>
                    <a:pt x="16343" y="16563"/>
                  </a:lnTo>
                  <a:lnTo>
                    <a:pt x="16582" y="16563"/>
                  </a:lnTo>
                  <a:lnTo>
                    <a:pt x="16678" y="16466"/>
                  </a:lnTo>
                  <a:lnTo>
                    <a:pt x="16630" y="16273"/>
                  </a:lnTo>
                  <a:lnTo>
                    <a:pt x="16487" y="16079"/>
                  </a:lnTo>
                  <a:lnTo>
                    <a:pt x="16535" y="16030"/>
                  </a:lnTo>
                  <a:lnTo>
                    <a:pt x="16678" y="16030"/>
                  </a:lnTo>
                  <a:lnTo>
                    <a:pt x="16821" y="15934"/>
                  </a:lnTo>
                  <a:lnTo>
                    <a:pt x="16917" y="16030"/>
                  </a:lnTo>
                  <a:lnTo>
                    <a:pt x="17060" y="15934"/>
                  </a:lnTo>
                  <a:lnTo>
                    <a:pt x="17108" y="16030"/>
                  </a:lnTo>
                  <a:lnTo>
                    <a:pt x="17251" y="16127"/>
                  </a:lnTo>
                  <a:lnTo>
                    <a:pt x="17538" y="15934"/>
                  </a:lnTo>
                  <a:lnTo>
                    <a:pt x="17873" y="15837"/>
                  </a:lnTo>
                  <a:lnTo>
                    <a:pt x="18207" y="15788"/>
                  </a:lnTo>
                  <a:lnTo>
                    <a:pt x="18733" y="15498"/>
                  </a:lnTo>
                  <a:lnTo>
                    <a:pt x="18876" y="15207"/>
                  </a:lnTo>
                  <a:lnTo>
                    <a:pt x="18924" y="14965"/>
                  </a:lnTo>
                  <a:lnTo>
                    <a:pt x="19067" y="14868"/>
                  </a:lnTo>
                  <a:lnTo>
                    <a:pt x="19211" y="14820"/>
                  </a:lnTo>
                  <a:lnTo>
                    <a:pt x="19258" y="14771"/>
                  </a:lnTo>
                  <a:lnTo>
                    <a:pt x="19402" y="14674"/>
                  </a:lnTo>
                  <a:lnTo>
                    <a:pt x="19306" y="14384"/>
                  </a:lnTo>
                  <a:lnTo>
                    <a:pt x="19258" y="14335"/>
                  </a:lnTo>
                  <a:lnTo>
                    <a:pt x="19211" y="14239"/>
                  </a:lnTo>
                  <a:lnTo>
                    <a:pt x="19258" y="14093"/>
                  </a:lnTo>
                  <a:lnTo>
                    <a:pt x="19450" y="13948"/>
                  </a:lnTo>
                  <a:lnTo>
                    <a:pt x="19593" y="13851"/>
                  </a:lnTo>
                  <a:lnTo>
                    <a:pt x="19688" y="13851"/>
                  </a:lnTo>
                  <a:lnTo>
                    <a:pt x="19688" y="14481"/>
                  </a:lnTo>
                  <a:lnTo>
                    <a:pt x="19736" y="14529"/>
                  </a:lnTo>
                  <a:lnTo>
                    <a:pt x="20023" y="14287"/>
                  </a:lnTo>
                  <a:lnTo>
                    <a:pt x="20262" y="14239"/>
                  </a:lnTo>
                  <a:lnTo>
                    <a:pt x="20979" y="13948"/>
                  </a:lnTo>
                  <a:lnTo>
                    <a:pt x="21074" y="13900"/>
                  </a:lnTo>
                  <a:lnTo>
                    <a:pt x="21218" y="13657"/>
                  </a:lnTo>
                  <a:lnTo>
                    <a:pt x="21361" y="13173"/>
                  </a:lnTo>
                  <a:lnTo>
                    <a:pt x="21361" y="12979"/>
                  </a:lnTo>
                  <a:lnTo>
                    <a:pt x="21218" y="12640"/>
                  </a:lnTo>
                  <a:lnTo>
                    <a:pt x="21313" y="12398"/>
                  </a:lnTo>
                  <a:lnTo>
                    <a:pt x="21313" y="12253"/>
                  </a:lnTo>
                  <a:close/>
                </a:path>
              </a:pathLst>
            </a:custGeom>
            <a:grpFill/>
            <a:ln w="12700" cap="flat">
              <a:solidFill>
                <a:schemeClr val="bg1"/>
              </a:solidFill>
              <a:miter lim="400000"/>
            </a:ln>
            <a:effectLst/>
          </p:spPr>
          <p:txBody>
            <a:bodyPr wrap="square" lIns="45719" tIns="45719" rIns="45719" bIns="45719"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200" cap="none" spc="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8" name="Shape">
              <a:extLst>
                <a:ext uri="{FF2B5EF4-FFF2-40B4-BE49-F238E27FC236}">
                  <a16:creationId xmlns:a16="http://schemas.microsoft.com/office/drawing/2014/main" id="{F7B40525-A344-3B8D-D67A-AD5E6BC18062}"/>
                </a:ext>
              </a:extLst>
            </p:cNvPr>
            <p:cNvSpPr/>
            <p:nvPr/>
          </p:nvSpPr>
          <p:spPr>
            <a:xfrm>
              <a:off x="1350129" y="2694351"/>
              <a:ext cx="1094452" cy="1289692"/>
            </a:xfrm>
            <a:custGeom>
              <a:avLst/>
              <a:gdLst/>
              <a:ahLst/>
              <a:cxnLst>
                <a:cxn ang="0">
                  <a:pos x="wd2" y="hd2"/>
                </a:cxn>
                <a:cxn ang="5400000">
                  <a:pos x="wd2" y="hd2"/>
                </a:cxn>
                <a:cxn ang="10800000">
                  <a:pos x="wd2" y="hd2"/>
                </a:cxn>
                <a:cxn ang="16200000">
                  <a:pos x="wd2" y="hd2"/>
                </a:cxn>
              </a:cxnLst>
              <a:rect l="0" t="0" r="r" b="b"/>
              <a:pathLst>
                <a:path w="21600" h="21600" extrusionOk="0">
                  <a:moveTo>
                    <a:pt x="6088" y="0"/>
                  </a:moveTo>
                  <a:cubicBezTo>
                    <a:pt x="6088" y="0"/>
                    <a:pt x="5754" y="1350"/>
                    <a:pt x="5671" y="1776"/>
                  </a:cubicBezTo>
                  <a:cubicBezTo>
                    <a:pt x="5504" y="2061"/>
                    <a:pt x="5171" y="3055"/>
                    <a:pt x="5171" y="3055"/>
                  </a:cubicBezTo>
                  <a:cubicBezTo>
                    <a:pt x="4920" y="3197"/>
                    <a:pt x="4920" y="3197"/>
                    <a:pt x="4920" y="3197"/>
                  </a:cubicBezTo>
                  <a:cubicBezTo>
                    <a:pt x="4670" y="3055"/>
                    <a:pt x="4670" y="3055"/>
                    <a:pt x="4670" y="3055"/>
                  </a:cubicBezTo>
                  <a:cubicBezTo>
                    <a:pt x="4253" y="2771"/>
                    <a:pt x="4253" y="2771"/>
                    <a:pt x="4253" y="2771"/>
                  </a:cubicBezTo>
                  <a:cubicBezTo>
                    <a:pt x="3920" y="2913"/>
                    <a:pt x="3920" y="2913"/>
                    <a:pt x="3920" y="2913"/>
                  </a:cubicBezTo>
                  <a:cubicBezTo>
                    <a:pt x="3753" y="2629"/>
                    <a:pt x="3753" y="2629"/>
                    <a:pt x="3753" y="2629"/>
                  </a:cubicBezTo>
                  <a:cubicBezTo>
                    <a:pt x="3169" y="2771"/>
                    <a:pt x="3169" y="2771"/>
                    <a:pt x="3169" y="2771"/>
                  </a:cubicBezTo>
                  <a:cubicBezTo>
                    <a:pt x="2919" y="2984"/>
                    <a:pt x="2919" y="2984"/>
                    <a:pt x="2919" y="2984"/>
                  </a:cubicBezTo>
                  <a:cubicBezTo>
                    <a:pt x="2919" y="3766"/>
                    <a:pt x="2919" y="3766"/>
                    <a:pt x="2919" y="3766"/>
                  </a:cubicBezTo>
                  <a:cubicBezTo>
                    <a:pt x="2919" y="4761"/>
                    <a:pt x="2919" y="4761"/>
                    <a:pt x="2919" y="4761"/>
                  </a:cubicBezTo>
                  <a:cubicBezTo>
                    <a:pt x="2919" y="5684"/>
                    <a:pt x="2919" y="5684"/>
                    <a:pt x="2919" y="5684"/>
                  </a:cubicBezTo>
                  <a:cubicBezTo>
                    <a:pt x="2836" y="5968"/>
                    <a:pt x="2836" y="5968"/>
                    <a:pt x="2836" y="5968"/>
                  </a:cubicBezTo>
                  <a:cubicBezTo>
                    <a:pt x="2585" y="6324"/>
                    <a:pt x="2585" y="6324"/>
                    <a:pt x="2585" y="6324"/>
                  </a:cubicBezTo>
                  <a:cubicBezTo>
                    <a:pt x="2502" y="6679"/>
                    <a:pt x="2502" y="6679"/>
                    <a:pt x="2502" y="6679"/>
                  </a:cubicBezTo>
                  <a:cubicBezTo>
                    <a:pt x="2502" y="7176"/>
                    <a:pt x="2502" y="7176"/>
                    <a:pt x="2502" y="7176"/>
                  </a:cubicBezTo>
                  <a:cubicBezTo>
                    <a:pt x="2836" y="7816"/>
                    <a:pt x="2836" y="7816"/>
                    <a:pt x="2836" y="7816"/>
                  </a:cubicBezTo>
                  <a:cubicBezTo>
                    <a:pt x="2919" y="8455"/>
                    <a:pt x="2919" y="8455"/>
                    <a:pt x="2919" y="8455"/>
                  </a:cubicBezTo>
                  <a:cubicBezTo>
                    <a:pt x="3086" y="8668"/>
                    <a:pt x="3086" y="8668"/>
                    <a:pt x="3086" y="8668"/>
                  </a:cubicBezTo>
                  <a:cubicBezTo>
                    <a:pt x="3503" y="9095"/>
                    <a:pt x="3503" y="9095"/>
                    <a:pt x="3503" y="9095"/>
                  </a:cubicBezTo>
                  <a:cubicBezTo>
                    <a:pt x="3253" y="9237"/>
                    <a:pt x="3253" y="9237"/>
                    <a:pt x="3253" y="9237"/>
                  </a:cubicBezTo>
                  <a:cubicBezTo>
                    <a:pt x="2836" y="9521"/>
                    <a:pt x="2836" y="9521"/>
                    <a:pt x="2836" y="9521"/>
                  </a:cubicBezTo>
                  <a:cubicBezTo>
                    <a:pt x="2002" y="10018"/>
                    <a:pt x="2002" y="10018"/>
                    <a:pt x="2002" y="10018"/>
                  </a:cubicBezTo>
                  <a:cubicBezTo>
                    <a:pt x="1751" y="10942"/>
                    <a:pt x="1751" y="10942"/>
                    <a:pt x="1751" y="10942"/>
                  </a:cubicBezTo>
                  <a:cubicBezTo>
                    <a:pt x="1418" y="11511"/>
                    <a:pt x="1418" y="11511"/>
                    <a:pt x="1418" y="11511"/>
                  </a:cubicBezTo>
                  <a:cubicBezTo>
                    <a:pt x="1084" y="11795"/>
                    <a:pt x="1084" y="11795"/>
                    <a:pt x="1084" y="11795"/>
                  </a:cubicBezTo>
                  <a:cubicBezTo>
                    <a:pt x="917" y="11866"/>
                    <a:pt x="917" y="11866"/>
                    <a:pt x="917" y="11866"/>
                  </a:cubicBezTo>
                  <a:cubicBezTo>
                    <a:pt x="751" y="12150"/>
                    <a:pt x="751" y="12150"/>
                    <a:pt x="751" y="12150"/>
                  </a:cubicBezTo>
                  <a:cubicBezTo>
                    <a:pt x="834" y="12647"/>
                    <a:pt x="834" y="12647"/>
                    <a:pt x="834" y="12647"/>
                  </a:cubicBezTo>
                  <a:cubicBezTo>
                    <a:pt x="751" y="13003"/>
                    <a:pt x="751" y="13003"/>
                    <a:pt x="751" y="13003"/>
                  </a:cubicBezTo>
                  <a:cubicBezTo>
                    <a:pt x="1251" y="13358"/>
                    <a:pt x="1251" y="13358"/>
                    <a:pt x="1251" y="13358"/>
                  </a:cubicBezTo>
                  <a:cubicBezTo>
                    <a:pt x="1084" y="13642"/>
                    <a:pt x="1084" y="13642"/>
                    <a:pt x="1084" y="13642"/>
                  </a:cubicBezTo>
                  <a:cubicBezTo>
                    <a:pt x="417" y="13926"/>
                    <a:pt x="417" y="13926"/>
                    <a:pt x="417" y="13926"/>
                  </a:cubicBezTo>
                  <a:cubicBezTo>
                    <a:pt x="250" y="14211"/>
                    <a:pt x="250" y="14211"/>
                    <a:pt x="250" y="14211"/>
                  </a:cubicBezTo>
                  <a:cubicBezTo>
                    <a:pt x="0" y="14637"/>
                    <a:pt x="0" y="14637"/>
                    <a:pt x="0" y="14637"/>
                  </a:cubicBezTo>
                  <a:cubicBezTo>
                    <a:pt x="11592" y="20676"/>
                    <a:pt x="11592" y="20676"/>
                    <a:pt x="11592" y="20676"/>
                  </a:cubicBezTo>
                  <a:cubicBezTo>
                    <a:pt x="15178" y="21245"/>
                    <a:pt x="15178" y="21245"/>
                    <a:pt x="15178" y="21245"/>
                  </a:cubicBezTo>
                  <a:cubicBezTo>
                    <a:pt x="18181" y="21600"/>
                    <a:pt x="18181" y="21600"/>
                    <a:pt x="18181" y="21600"/>
                  </a:cubicBezTo>
                  <a:cubicBezTo>
                    <a:pt x="18264" y="21600"/>
                    <a:pt x="18264" y="21600"/>
                    <a:pt x="18264" y="21600"/>
                  </a:cubicBezTo>
                  <a:cubicBezTo>
                    <a:pt x="21600" y="2345"/>
                    <a:pt x="21600" y="2345"/>
                    <a:pt x="21600" y="2345"/>
                  </a:cubicBezTo>
                  <a:lnTo>
                    <a:pt x="6088" y="0"/>
                  </a:lnTo>
                  <a:close/>
                </a:path>
              </a:pathLst>
            </a:custGeom>
            <a:grpFill/>
            <a:ln w="12700" cap="flat">
              <a:solidFill>
                <a:schemeClr val="bg1"/>
              </a:solidFill>
              <a:miter lim="400000"/>
            </a:ln>
            <a:effectLst/>
          </p:spPr>
          <p:txBody>
            <a:bodyPr wrap="square" lIns="45719" tIns="45719" rIns="45719" bIns="45719"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200" cap="none" spc="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9" name="Shape">
              <a:extLst>
                <a:ext uri="{FF2B5EF4-FFF2-40B4-BE49-F238E27FC236}">
                  <a16:creationId xmlns:a16="http://schemas.microsoft.com/office/drawing/2014/main" id="{51FA7BC0-13D8-C80B-37A8-C13726E7B4C2}"/>
                </a:ext>
              </a:extLst>
            </p:cNvPr>
            <p:cNvSpPr/>
            <p:nvPr/>
          </p:nvSpPr>
          <p:spPr>
            <a:xfrm>
              <a:off x="240682" y="1304686"/>
              <a:ext cx="1284359" cy="2224470"/>
            </a:xfrm>
            <a:custGeom>
              <a:avLst/>
              <a:gdLst/>
              <a:ahLst/>
              <a:cxnLst>
                <a:cxn ang="0">
                  <a:pos x="wd2" y="hd2"/>
                </a:cxn>
                <a:cxn ang="5400000">
                  <a:pos x="wd2" y="hd2"/>
                </a:cxn>
                <a:cxn ang="10800000">
                  <a:pos x="wd2" y="hd2"/>
                </a:cxn>
                <a:cxn ang="16200000">
                  <a:pos x="wd2" y="hd2"/>
                </a:cxn>
              </a:cxnLst>
              <a:rect l="0" t="0" r="r" b="b"/>
              <a:pathLst>
                <a:path w="21600" h="21600" extrusionOk="0">
                  <a:moveTo>
                    <a:pt x="19583" y="21406"/>
                  </a:moveTo>
                  <a:lnTo>
                    <a:pt x="19667" y="21260"/>
                  </a:lnTo>
                  <a:lnTo>
                    <a:pt x="19247" y="21018"/>
                  </a:lnTo>
                  <a:lnTo>
                    <a:pt x="19331" y="20823"/>
                  </a:lnTo>
                  <a:lnTo>
                    <a:pt x="19247" y="20532"/>
                  </a:lnTo>
                  <a:lnTo>
                    <a:pt x="19415" y="20387"/>
                  </a:lnTo>
                  <a:lnTo>
                    <a:pt x="19583" y="20338"/>
                  </a:lnTo>
                  <a:lnTo>
                    <a:pt x="19835" y="20192"/>
                  </a:lnTo>
                  <a:lnTo>
                    <a:pt x="20087" y="19853"/>
                  </a:lnTo>
                  <a:lnTo>
                    <a:pt x="20339" y="19319"/>
                  </a:lnTo>
                  <a:lnTo>
                    <a:pt x="21012" y="19027"/>
                  </a:lnTo>
                  <a:lnTo>
                    <a:pt x="21432" y="18833"/>
                  </a:lnTo>
                  <a:lnTo>
                    <a:pt x="21600" y="18785"/>
                  </a:lnTo>
                  <a:lnTo>
                    <a:pt x="21264" y="18542"/>
                  </a:lnTo>
                  <a:lnTo>
                    <a:pt x="21096" y="18396"/>
                  </a:lnTo>
                  <a:lnTo>
                    <a:pt x="21012" y="18057"/>
                  </a:lnTo>
                  <a:lnTo>
                    <a:pt x="20760" y="17668"/>
                  </a:lnTo>
                  <a:lnTo>
                    <a:pt x="20760" y="17377"/>
                  </a:lnTo>
                  <a:lnTo>
                    <a:pt x="20844" y="17183"/>
                  </a:lnTo>
                  <a:lnTo>
                    <a:pt x="20844" y="17134"/>
                  </a:lnTo>
                  <a:lnTo>
                    <a:pt x="9918" y="7669"/>
                  </a:lnTo>
                  <a:lnTo>
                    <a:pt x="9665" y="7572"/>
                  </a:lnTo>
                  <a:lnTo>
                    <a:pt x="9581" y="7524"/>
                  </a:lnTo>
                  <a:lnTo>
                    <a:pt x="9497" y="7427"/>
                  </a:lnTo>
                  <a:lnTo>
                    <a:pt x="9413" y="7281"/>
                  </a:lnTo>
                  <a:lnTo>
                    <a:pt x="9497" y="7135"/>
                  </a:lnTo>
                  <a:lnTo>
                    <a:pt x="9833" y="7087"/>
                  </a:lnTo>
                  <a:lnTo>
                    <a:pt x="10002" y="7038"/>
                  </a:lnTo>
                  <a:lnTo>
                    <a:pt x="12439" y="1699"/>
                  </a:lnTo>
                  <a:lnTo>
                    <a:pt x="2185" y="0"/>
                  </a:lnTo>
                  <a:lnTo>
                    <a:pt x="2101" y="194"/>
                  </a:lnTo>
                  <a:lnTo>
                    <a:pt x="1933" y="243"/>
                  </a:lnTo>
                  <a:lnTo>
                    <a:pt x="1933" y="1019"/>
                  </a:lnTo>
                  <a:lnTo>
                    <a:pt x="1849" y="1213"/>
                  </a:lnTo>
                  <a:lnTo>
                    <a:pt x="1597" y="1456"/>
                  </a:lnTo>
                  <a:lnTo>
                    <a:pt x="1429" y="1602"/>
                  </a:lnTo>
                  <a:lnTo>
                    <a:pt x="1429" y="1942"/>
                  </a:lnTo>
                  <a:lnTo>
                    <a:pt x="1093" y="2184"/>
                  </a:lnTo>
                  <a:lnTo>
                    <a:pt x="588" y="2427"/>
                  </a:lnTo>
                  <a:lnTo>
                    <a:pt x="168" y="2670"/>
                  </a:lnTo>
                  <a:lnTo>
                    <a:pt x="84" y="2767"/>
                  </a:lnTo>
                  <a:lnTo>
                    <a:pt x="0" y="3009"/>
                  </a:lnTo>
                  <a:lnTo>
                    <a:pt x="0" y="3204"/>
                  </a:lnTo>
                  <a:lnTo>
                    <a:pt x="84" y="3446"/>
                  </a:lnTo>
                  <a:lnTo>
                    <a:pt x="252" y="3640"/>
                  </a:lnTo>
                  <a:lnTo>
                    <a:pt x="588" y="3932"/>
                  </a:lnTo>
                  <a:lnTo>
                    <a:pt x="672" y="4126"/>
                  </a:lnTo>
                  <a:lnTo>
                    <a:pt x="756" y="4369"/>
                  </a:lnTo>
                  <a:lnTo>
                    <a:pt x="756" y="4757"/>
                  </a:lnTo>
                  <a:lnTo>
                    <a:pt x="504" y="5048"/>
                  </a:lnTo>
                  <a:lnTo>
                    <a:pt x="420" y="5339"/>
                  </a:lnTo>
                  <a:lnTo>
                    <a:pt x="420" y="5679"/>
                  </a:lnTo>
                  <a:lnTo>
                    <a:pt x="336" y="5825"/>
                  </a:lnTo>
                  <a:lnTo>
                    <a:pt x="168" y="5922"/>
                  </a:lnTo>
                  <a:lnTo>
                    <a:pt x="252" y="6116"/>
                  </a:lnTo>
                  <a:lnTo>
                    <a:pt x="588" y="6456"/>
                  </a:lnTo>
                  <a:lnTo>
                    <a:pt x="925" y="7038"/>
                  </a:lnTo>
                  <a:lnTo>
                    <a:pt x="1261" y="7427"/>
                  </a:lnTo>
                  <a:lnTo>
                    <a:pt x="1429" y="7572"/>
                  </a:lnTo>
                  <a:lnTo>
                    <a:pt x="1429" y="7815"/>
                  </a:lnTo>
                  <a:lnTo>
                    <a:pt x="1345" y="7960"/>
                  </a:lnTo>
                  <a:lnTo>
                    <a:pt x="1177" y="8058"/>
                  </a:lnTo>
                  <a:lnTo>
                    <a:pt x="1177" y="8203"/>
                  </a:lnTo>
                  <a:lnTo>
                    <a:pt x="1513" y="8203"/>
                  </a:lnTo>
                  <a:lnTo>
                    <a:pt x="1681" y="8349"/>
                  </a:lnTo>
                  <a:lnTo>
                    <a:pt x="1933" y="8543"/>
                  </a:lnTo>
                  <a:lnTo>
                    <a:pt x="2017" y="8640"/>
                  </a:lnTo>
                  <a:lnTo>
                    <a:pt x="2269" y="8689"/>
                  </a:lnTo>
                  <a:lnTo>
                    <a:pt x="2437" y="8494"/>
                  </a:lnTo>
                  <a:lnTo>
                    <a:pt x="2437" y="8252"/>
                  </a:lnTo>
                  <a:lnTo>
                    <a:pt x="2858" y="8203"/>
                  </a:lnTo>
                  <a:lnTo>
                    <a:pt x="3110" y="8349"/>
                  </a:lnTo>
                  <a:lnTo>
                    <a:pt x="3698" y="8349"/>
                  </a:lnTo>
                  <a:lnTo>
                    <a:pt x="4034" y="8543"/>
                  </a:lnTo>
                  <a:lnTo>
                    <a:pt x="4286" y="8591"/>
                  </a:lnTo>
                  <a:lnTo>
                    <a:pt x="4454" y="8640"/>
                  </a:lnTo>
                  <a:lnTo>
                    <a:pt x="4286" y="8737"/>
                  </a:lnTo>
                  <a:lnTo>
                    <a:pt x="3782" y="8591"/>
                  </a:lnTo>
                  <a:lnTo>
                    <a:pt x="3698" y="8591"/>
                  </a:lnTo>
                  <a:lnTo>
                    <a:pt x="3362" y="8543"/>
                  </a:lnTo>
                  <a:lnTo>
                    <a:pt x="3194" y="8494"/>
                  </a:lnTo>
                  <a:lnTo>
                    <a:pt x="2942" y="8446"/>
                  </a:lnTo>
                  <a:lnTo>
                    <a:pt x="2774" y="8494"/>
                  </a:lnTo>
                  <a:lnTo>
                    <a:pt x="2774" y="8931"/>
                  </a:lnTo>
                  <a:lnTo>
                    <a:pt x="2942" y="9077"/>
                  </a:lnTo>
                  <a:lnTo>
                    <a:pt x="2858" y="9417"/>
                  </a:lnTo>
                  <a:lnTo>
                    <a:pt x="2774" y="9417"/>
                  </a:lnTo>
                  <a:lnTo>
                    <a:pt x="2521" y="9320"/>
                  </a:lnTo>
                  <a:lnTo>
                    <a:pt x="2437" y="9222"/>
                  </a:lnTo>
                  <a:lnTo>
                    <a:pt x="2437" y="8980"/>
                  </a:lnTo>
                  <a:lnTo>
                    <a:pt x="2353" y="8931"/>
                  </a:lnTo>
                  <a:lnTo>
                    <a:pt x="2101" y="8883"/>
                  </a:lnTo>
                  <a:lnTo>
                    <a:pt x="2017" y="9077"/>
                  </a:lnTo>
                  <a:lnTo>
                    <a:pt x="1933" y="9174"/>
                  </a:lnTo>
                  <a:lnTo>
                    <a:pt x="1933" y="10145"/>
                  </a:lnTo>
                  <a:lnTo>
                    <a:pt x="2185" y="10387"/>
                  </a:lnTo>
                  <a:lnTo>
                    <a:pt x="2858" y="10679"/>
                  </a:lnTo>
                  <a:lnTo>
                    <a:pt x="2942" y="10921"/>
                  </a:lnTo>
                  <a:lnTo>
                    <a:pt x="2942" y="11116"/>
                  </a:lnTo>
                  <a:lnTo>
                    <a:pt x="2858" y="11310"/>
                  </a:lnTo>
                  <a:lnTo>
                    <a:pt x="2605" y="11358"/>
                  </a:lnTo>
                  <a:lnTo>
                    <a:pt x="2353" y="11358"/>
                  </a:lnTo>
                  <a:lnTo>
                    <a:pt x="2353" y="11844"/>
                  </a:lnTo>
                  <a:lnTo>
                    <a:pt x="2437" y="11989"/>
                  </a:lnTo>
                  <a:lnTo>
                    <a:pt x="2858" y="12378"/>
                  </a:lnTo>
                  <a:lnTo>
                    <a:pt x="2942" y="12669"/>
                  </a:lnTo>
                  <a:lnTo>
                    <a:pt x="3362" y="13009"/>
                  </a:lnTo>
                  <a:lnTo>
                    <a:pt x="3530" y="13348"/>
                  </a:lnTo>
                  <a:lnTo>
                    <a:pt x="3782" y="13591"/>
                  </a:lnTo>
                  <a:lnTo>
                    <a:pt x="4034" y="13931"/>
                  </a:lnTo>
                  <a:lnTo>
                    <a:pt x="4202" y="13979"/>
                  </a:lnTo>
                  <a:lnTo>
                    <a:pt x="4202" y="14465"/>
                  </a:lnTo>
                  <a:lnTo>
                    <a:pt x="4370" y="14562"/>
                  </a:lnTo>
                  <a:lnTo>
                    <a:pt x="4454" y="14707"/>
                  </a:lnTo>
                  <a:lnTo>
                    <a:pt x="4454" y="14902"/>
                  </a:lnTo>
                  <a:lnTo>
                    <a:pt x="4370" y="15338"/>
                  </a:lnTo>
                  <a:lnTo>
                    <a:pt x="4286" y="15630"/>
                  </a:lnTo>
                  <a:lnTo>
                    <a:pt x="4202" y="15872"/>
                  </a:lnTo>
                  <a:lnTo>
                    <a:pt x="4959" y="16115"/>
                  </a:lnTo>
                  <a:lnTo>
                    <a:pt x="5631" y="16261"/>
                  </a:lnTo>
                  <a:lnTo>
                    <a:pt x="6135" y="16455"/>
                  </a:lnTo>
                  <a:lnTo>
                    <a:pt x="6892" y="16600"/>
                  </a:lnTo>
                  <a:lnTo>
                    <a:pt x="7144" y="16746"/>
                  </a:lnTo>
                  <a:lnTo>
                    <a:pt x="7648" y="17231"/>
                  </a:lnTo>
                  <a:lnTo>
                    <a:pt x="8321" y="17571"/>
                  </a:lnTo>
                  <a:lnTo>
                    <a:pt x="9329" y="17717"/>
                  </a:lnTo>
                  <a:lnTo>
                    <a:pt x="9413" y="18154"/>
                  </a:lnTo>
                  <a:lnTo>
                    <a:pt x="9581" y="18348"/>
                  </a:lnTo>
                  <a:lnTo>
                    <a:pt x="10170" y="18445"/>
                  </a:lnTo>
                  <a:lnTo>
                    <a:pt x="10758" y="18833"/>
                  </a:lnTo>
                  <a:lnTo>
                    <a:pt x="11430" y="19416"/>
                  </a:lnTo>
                  <a:lnTo>
                    <a:pt x="11767" y="19658"/>
                  </a:lnTo>
                  <a:lnTo>
                    <a:pt x="12019" y="20095"/>
                  </a:lnTo>
                  <a:lnTo>
                    <a:pt x="11767" y="20484"/>
                  </a:lnTo>
                  <a:lnTo>
                    <a:pt x="11767" y="20726"/>
                  </a:lnTo>
                  <a:lnTo>
                    <a:pt x="12019" y="21066"/>
                  </a:lnTo>
                  <a:lnTo>
                    <a:pt x="12355" y="21115"/>
                  </a:lnTo>
                  <a:lnTo>
                    <a:pt x="18911" y="21600"/>
                  </a:lnTo>
                  <a:lnTo>
                    <a:pt x="18995" y="21551"/>
                  </a:lnTo>
                  <a:lnTo>
                    <a:pt x="19583" y="21406"/>
                  </a:lnTo>
                  <a:close/>
                </a:path>
              </a:pathLst>
            </a:custGeom>
            <a:grpFill/>
            <a:ln w="12700" cap="flat">
              <a:solidFill>
                <a:schemeClr val="bg1"/>
              </a:solidFill>
              <a:miter lim="400000"/>
            </a:ln>
            <a:effectLst/>
          </p:spPr>
          <p:txBody>
            <a:bodyPr wrap="square" lIns="45719" tIns="45719" rIns="45719" bIns="45719"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200" cap="none" spc="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10" name="Shape">
              <a:extLst>
                <a:ext uri="{FF2B5EF4-FFF2-40B4-BE49-F238E27FC236}">
                  <a16:creationId xmlns:a16="http://schemas.microsoft.com/office/drawing/2014/main" id="{BC684B35-DD8A-512D-A99E-8DA07D40E7B3}"/>
                </a:ext>
              </a:extLst>
            </p:cNvPr>
            <p:cNvSpPr/>
            <p:nvPr/>
          </p:nvSpPr>
          <p:spPr>
            <a:xfrm>
              <a:off x="3394113" y="2957644"/>
              <a:ext cx="1404301" cy="737569"/>
            </a:xfrm>
            <a:custGeom>
              <a:avLst/>
              <a:gdLst/>
              <a:ahLst/>
              <a:cxnLst>
                <a:cxn ang="0">
                  <a:pos x="wd2" y="hd2"/>
                </a:cxn>
                <a:cxn ang="5400000">
                  <a:pos x="wd2" y="hd2"/>
                </a:cxn>
                <a:cxn ang="10800000">
                  <a:pos x="wd2" y="hd2"/>
                </a:cxn>
                <a:cxn ang="16200000">
                  <a:pos x="wd2" y="hd2"/>
                </a:cxn>
              </a:cxnLst>
              <a:rect l="0" t="0" r="r" b="b"/>
              <a:pathLst>
                <a:path w="21600" h="21600" extrusionOk="0">
                  <a:moveTo>
                    <a:pt x="0" y="3034"/>
                  </a:moveTo>
                  <a:cubicBezTo>
                    <a:pt x="0" y="3398"/>
                    <a:pt x="0" y="3398"/>
                    <a:pt x="0" y="3398"/>
                  </a:cubicBezTo>
                  <a:cubicBezTo>
                    <a:pt x="0" y="3034"/>
                    <a:pt x="0" y="3034"/>
                    <a:pt x="0" y="3034"/>
                  </a:cubicBezTo>
                  <a:cubicBezTo>
                    <a:pt x="7677" y="3883"/>
                    <a:pt x="7677" y="3883"/>
                    <a:pt x="7677" y="3883"/>
                  </a:cubicBezTo>
                  <a:cubicBezTo>
                    <a:pt x="7352" y="14926"/>
                    <a:pt x="7352" y="14926"/>
                    <a:pt x="7352" y="14926"/>
                  </a:cubicBezTo>
                  <a:cubicBezTo>
                    <a:pt x="7872" y="15897"/>
                    <a:pt x="7872" y="15897"/>
                    <a:pt x="7872" y="15897"/>
                  </a:cubicBezTo>
                  <a:cubicBezTo>
                    <a:pt x="8067" y="16261"/>
                    <a:pt x="8067" y="16261"/>
                    <a:pt x="8067" y="16261"/>
                  </a:cubicBezTo>
                  <a:cubicBezTo>
                    <a:pt x="8263" y="16261"/>
                    <a:pt x="8263" y="16261"/>
                    <a:pt x="8263" y="16261"/>
                  </a:cubicBezTo>
                  <a:cubicBezTo>
                    <a:pt x="8523" y="16139"/>
                    <a:pt x="8523" y="16139"/>
                    <a:pt x="8523" y="16139"/>
                  </a:cubicBezTo>
                  <a:cubicBezTo>
                    <a:pt x="8718" y="16261"/>
                    <a:pt x="8718" y="16261"/>
                    <a:pt x="8718" y="16261"/>
                  </a:cubicBezTo>
                  <a:cubicBezTo>
                    <a:pt x="8913" y="16139"/>
                    <a:pt x="8913" y="16139"/>
                    <a:pt x="8913" y="16139"/>
                  </a:cubicBezTo>
                  <a:cubicBezTo>
                    <a:pt x="9173" y="16382"/>
                    <a:pt x="9173" y="16382"/>
                    <a:pt x="9173" y="16382"/>
                  </a:cubicBezTo>
                  <a:cubicBezTo>
                    <a:pt x="9369" y="17474"/>
                    <a:pt x="9369" y="17474"/>
                    <a:pt x="9369" y="17474"/>
                  </a:cubicBezTo>
                  <a:cubicBezTo>
                    <a:pt x="9954" y="17474"/>
                    <a:pt x="9954" y="17474"/>
                    <a:pt x="9954" y="17474"/>
                  </a:cubicBezTo>
                  <a:cubicBezTo>
                    <a:pt x="10410" y="17960"/>
                    <a:pt x="10410" y="17960"/>
                    <a:pt x="10410" y="17960"/>
                  </a:cubicBezTo>
                  <a:cubicBezTo>
                    <a:pt x="10800" y="17838"/>
                    <a:pt x="10800" y="17838"/>
                    <a:pt x="10800" y="17838"/>
                  </a:cubicBezTo>
                  <a:cubicBezTo>
                    <a:pt x="10865" y="17838"/>
                    <a:pt x="10865" y="17838"/>
                    <a:pt x="10865" y="17838"/>
                  </a:cubicBezTo>
                  <a:cubicBezTo>
                    <a:pt x="11125" y="18324"/>
                    <a:pt x="11125" y="18324"/>
                    <a:pt x="11125" y="18324"/>
                  </a:cubicBezTo>
                  <a:cubicBezTo>
                    <a:pt x="11386" y="17960"/>
                    <a:pt x="11386" y="17960"/>
                    <a:pt x="11386" y="17960"/>
                  </a:cubicBezTo>
                  <a:cubicBezTo>
                    <a:pt x="11971" y="18081"/>
                    <a:pt x="11971" y="18081"/>
                    <a:pt x="11971" y="18081"/>
                  </a:cubicBezTo>
                  <a:cubicBezTo>
                    <a:pt x="12231" y="18930"/>
                    <a:pt x="12231" y="18930"/>
                    <a:pt x="12231" y="18930"/>
                  </a:cubicBezTo>
                  <a:cubicBezTo>
                    <a:pt x="12427" y="18930"/>
                    <a:pt x="12427" y="18930"/>
                    <a:pt x="12427" y="18930"/>
                  </a:cubicBezTo>
                  <a:cubicBezTo>
                    <a:pt x="12492" y="19658"/>
                    <a:pt x="12492" y="19658"/>
                    <a:pt x="12492" y="19658"/>
                  </a:cubicBezTo>
                  <a:cubicBezTo>
                    <a:pt x="12752" y="19780"/>
                    <a:pt x="12752" y="19780"/>
                    <a:pt x="12752" y="19780"/>
                  </a:cubicBezTo>
                  <a:cubicBezTo>
                    <a:pt x="13012" y="19416"/>
                    <a:pt x="13012" y="19416"/>
                    <a:pt x="13012" y="19416"/>
                  </a:cubicBezTo>
                  <a:cubicBezTo>
                    <a:pt x="13142" y="19052"/>
                    <a:pt x="13142" y="19052"/>
                    <a:pt x="13142" y="19052"/>
                  </a:cubicBezTo>
                  <a:cubicBezTo>
                    <a:pt x="13272" y="19052"/>
                    <a:pt x="13272" y="19052"/>
                    <a:pt x="13272" y="19052"/>
                  </a:cubicBezTo>
                  <a:cubicBezTo>
                    <a:pt x="13728" y="19658"/>
                    <a:pt x="13728" y="19658"/>
                    <a:pt x="13728" y="19658"/>
                  </a:cubicBezTo>
                  <a:cubicBezTo>
                    <a:pt x="13858" y="20144"/>
                    <a:pt x="13858" y="20144"/>
                    <a:pt x="13858" y="20144"/>
                  </a:cubicBezTo>
                  <a:cubicBezTo>
                    <a:pt x="14313" y="19658"/>
                    <a:pt x="14313" y="19658"/>
                    <a:pt x="14313" y="19658"/>
                  </a:cubicBezTo>
                  <a:cubicBezTo>
                    <a:pt x="14443" y="19901"/>
                    <a:pt x="14443" y="19901"/>
                    <a:pt x="14443" y="19901"/>
                  </a:cubicBezTo>
                  <a:cubicBezTo>
                    <a:pt x="14508" y="20629"/>
                    <a:pt x="14508" y="20629"/>
                    <a:pt x="14508" y="20629"/>
                  </a:cubicBezTo>
                  <a:cubicBezTo>
                    <a:pt x="14639" y="20508"/>
                    <a:pt x="14639" y="20508"/>
                    <a:pt x="14639" y="20508"/>
                  </a:cubicBezTo>
                  <a:cubicBezTo>
                    <a:pt x="14834" y="19901"/>
                    <a:pt x="14834" y="19901"/>
                    <a:pt x="14834" y="19901"/>
                  </a:cubicBezTo>
                  <a:cubicBezTo>
                    <a:pt x="15159" y="19780"/>
                    <a:pt x="15159" y="19780"/>
                    <a:pt x="15159" y="19780"/>
                  </a:cubicBezTo>
                  <a:cubicBezTo>
                    <a:pt x="15549" y="20144"/>
                    <a:pt x="15549" y="20144"/>
                    <a:pt x="15549" y="20144"/>
                  </a:cubicBezTo>
                  <a:cubicBezTo>
                    <a:pt x="16135" y="20022"/>
                    <a:pt x="16135" y="20022"/>
                    <a:pt x="16135" y="20022"/>
                  </a:cubicBezTo>
                  <a:cubicBezTo>
                    <a:pt x="16395" y="20508"/>
                    <a:pt x="16395" y="20508"/>
                    <a:pt x="16395" y="20508"/>
                  </a:cubicBezTo>
                  <a:cubicBezTo>
                    <a:pt x="16525" y="20872"/>
                    <a:pt x="16525" y="20872"/>
                    <a:pt x="16525" y="20872"/>
                  </a:cubicBezTo>
                  <a:cubicBezTo>
                    <a:pt x="16851" y="20751"/>
                    <a:pt x="16851" y="20751"/>
                    <a:pt x="16851" y="20751"/>
                  </a:cubicBezTo>
                  <a:cubicBezTo>
                    <a:pt x="17176" y="20265"/>
                    <a:pt x="17176" y="20265"/>
                    <a:pt x="17176" y="20265"/>
                  </a:cubicBezTo>
                  <a:cubicBezTo>
                    <a:pt x="17371" y="19901"/>
                    <a:pt x="17371" y="19901"/>
                    <a:pt x="17371" y="19901"/>
                  </a:cubicBezTo>
                  <a:cubicBezTo>
                    <a:pt x="17631" y="19901"/>
                    <a:pt x="17631" y="19901"/>
                    <a:pt x="17631" y="19901"/>
                  </a:cubicBezTo>
                  <a:cubicBezTo>
                    <a:pt x="17892" y="20144"/>
                    <a:pt x="17892" y="20144"/>
                    <a:pt x="17892" y="20144"/>
                  </a:cubicBezTo>
                  <a:cubicBezTo>
                    <a:pt x="18087" y="20022"/>
                    <a:pt x="18087" y="20022"/>
                    <a:pt x="18087" y="20022"/>
                  </a:cubicBezTo>
                  <a:cubicBezTo>
                    <a:pt x="18347" y="19658"/>
                    <a:pt x="18347" y="19658"/>
                    <a:pt x="18347" y="19658"/>
                  </a:cubicBezTo>
                  <a:cubicBezTo>
                    <a:pt x="18737" y="19780"/>
                    <a:pt x="18737" y="19780"/>
                    <a:pt x="18737" y="19780"/>
                  </a:cubicBezTo>
                  <a:cubicBezTo>
                    <a:pt x="18933" y="19901"/>
                    <a:pt x="18933" y="19901"/>
                    <a:pt x="18933" y="19901"/>
                  </a:cubicBezTo>
                  <a:cubicBezTo>
                    <a:pt x="19518" y="19537"/>
                    <a:pt x="19518" y="19537"/>
                    <a:pt x="19518" y="19537"/>
                  </a:cubicBezTo>
                  <a:cubicBezTo>
                    <a:pt x="19908" y="19780"/>
                    <a:pt x="19908" y="19780"/>
                    <a:pt x="19908" y="19780"/>
                  </a:cubicBezTo>
                  <a:cubicBezTo>
                    <a:pt x="20234" y="20387"/>
                    <a:pt x="20234" y="20387"/>
                    <a:pt x="20234" y="20387"/>
                  </a:cubicBezTo>
                  <a:cubicBezTo>
                    <a:pt x="20689" y="20993"/>
                    <a:pt x="20689" y="20993"/>
                    <a:pt x="20689" y="20993"/>
                  </a:cubicBezTo>
                  <a:cubicBezTo>
                    <a:pt x="21080" y="20993"/>
                    <a:pt x="21080" y="20993"/>
                    <a:pt x="21080" y="20993"/>
                  </a:cubicBezTo>
                  <a:cubicBezTo>
                    <a:pt x="21340" y="21357"/>
                    <a:pt x="21340" y="21357"/>
                    <a:pt x="21340" y="21357"/>
                  </a:cubicBezTo>
                  <a:cubicBezTo>
                    <a:pt x="21535" y="21600"/>
                    <a:pt x="21535" y="21600"/>
                    <a:pt x="21535" y="21600"/>
                  </a:cubicBezTo>
                  <a:cubicBezTo>
                    <a:pt x="21600" y="10679"/>
                    <a:pt x="21600" y="10679"/>
                    <a:pt x="21600" y="10679"/>
                  </a:cubicBezTo>
                  <a:cubicBezTo>
                    <a:pt x="21080" y="4490"/>
                    <a:pt x="21080" y="4490"/>
                    <a:pt x="21080" y="4490"/>
                  </a:cubicBezTo>
                  <a:cubicBezTo>
                    <a:pt x="21080" y="1456"/>
                    <a:pt x="21080" y="1456"/>
                    <a:pt x="21080" y="1456"/>
                  </a:cubicBezTo>
                  <a:cubicBezTo>
                    <a:pt x="21080" y="1456"/>
                    <a:pt x="13728" y="1213"/>
                    <a:pt x="11386" y="1092"/>
                  </a:cubicBezTo>
                  <a:cubicBezTo>
                    <a:pt x="8523" y="849"/>
                    <a:pt x="260" y="0"/>
                    <a:pt x="260" y="0"/>
                  </a:cubicBezTo>
                  <a:cubicBezTo>
                    <a:pt x="195" y="3034"/>
                    <a:pt x="195" y="3034"/>
                    <a:pt x="195" y="3034"/>
                  </a:cubicBezTo>
                  <a:lnTo>
                    <a:pt x="0" y="3034"/>
                  </a:lnTo>
                  <a:close/>
                </a:path>
              </a:pathLst>
            </a:custGeom>
            <a:grpFill/>
            <a:ln w="12700" cap="flat">
              <a:solidFill>
                <a:schemeClr val="bg1"/>
              </a:solidFill>
              <a:miter lim="400000"/>
            </a:ln>
            <a:effectLst/>
          </p:spPr>
          <p:txBody>
            <a:bodyPr wrap="square" lIns="45719" tIns="45719" rIns="45719" bIns="45719"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200" cap="none" spc="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11" name="Shape">
              <a:extLst>
                <a:ext uri="{FF2B5EF4-FFF2-40B4-BE49-F238E27FC236}">
                  <a16:creationId xmlns:a16="http://schemas.microsoft.com/office/drawing/2014/main" id="{8D3BCB04-EC21-D901-D997-9DF8F9BB30DC}"/>
                </a:ext>
              </a:extLst>
            </p:cNvPr>
            <p:cNvSpPr/>
            <p:nvPr/>
          </p:nvSpPr>
          <p:spPr>
            <a:xfrm>
              <a:off x="3574024" y="2339440"/>
              <a:ext cx="1189407" cy="65984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7200"/>
                    <a:pt x="21600" y="7200"/>
                    <a:pt x="21600" y="7200"/>
                  </a:cubicBezTo>
                  <a:cubicBezTo>
                    <a:pt x="21140" y="6785"/>
                    <a:pt x="21140" y="6785"/>
                    <a:pt x="21140" y="6785"/>
                  </a:cubicBezTo>
                  <a:cubicBezTo>
                    <a:pt x="20911" y="6508"/>
                    <a:pt x="20911" y="6508"/>
                    <a:pt x="20911" y="6508"/>
                  </a:cubicBezTo>
                  <a:cubicBezTo>
                    <a:pt x="20757" y="5677"/>
                    <a:pt x="20757" y="5677"/>
                    <a:pt x="20757" y="5677"/>
                  </a:cubicBezTo>
                  <a:cubicBezTo>
                    <a:pt x="20298" y="4846"/>
                    <a:pt x="20298" y="4846"/>
                    <a:pt x="20298" y="4846"/>
                  </a:cubicBezTo>
                  <a:cubicBezTo>
                    <a:pt x="20528" y="4154"/>
                    <a:pt x="20528" y="4154"/>
                    <a:pt x="20528" y="4154"/>
                  </a:cubicBezTo>
                  <a:cubicBezTo>
                    <a:pt x="20757" y="3323"/>
                    <a:pt x="20757" y="3323"/>
                    <a:pt x="20757" y="3323"/>
                  </a:cubicBezTo>
                  <a:cubicBezTo>
                    <a:pt x="20757" y="2631"/>
                    <a:pt x="20757" y="2631"/>
                    <a:pt x="20757" y="2631"/>
                  </a:cubicBezTo>
                  <a:cubicBezTo>
                    <a:pt x="20604" y="2631"/>
                    <a:pt x="20604" y="2631"/>
                    <a:pt x="20604" y="2631"/>
                  </a:cubicBezTo>
                  <a:cubicBezTo>
                    <a:pt x="19915" y="2631"/>
                    <a:pt x="19915" y="2631"/>
                    <a:pt x="19915" y="2631"/>
                  </a:cubicBezTo>
                  <a:cubicBezTo>
                    <a:pt x="19762" y="2077"/>
                    <a:pt x="19762" y="2077"/>
                    <a:pt x="19762" y="2077"/>
                  </a:cubicBezTo>
                  <a:cubicBezTo>
                    <a:pt x="19455" y="1246"/>
                    <a:pt x="19455" y="1246"/>
                    <a:pt x="19455" y="1246"/>
                  </a:cubicBezTo>
                  <a:cubicBezTo>
                    <a:pt x="19455" y="1246"/>
                    <a:pt x="14323" y="969"/>
                    <a:pt x="12638" y="831"/>
                  </a:cubicBezTo>
                  <a:cubicBezTo>
                    <a:pt x="9651" y="692"/>
                    <a:pt x="766" y="0"/>
                    <a:pt x="766" y="0"/>
                  </a:cubicBezTo>
                  <a:cubicBezTo>
                    <a:pt x="0" y="20215"/>
                    <a:pt x="0" y="20215"/>
                    <a:pt x="0" y="20215"/>
                  </a:cubicBezTo>
                  <a:cubicBezTo>
                    <a:pt x="3140" y="20492"/>
                    <a:pt x="7966" y="20908"/>
                    <a:pt x="10187" y="21185"/>
                  </a:cubicBezTo>
                  <a:cubicBezTo>
                    <a:pt x="12945" y="21323"/>
                    <a:pt x="21600" y="21600"/>
                    <a:pt x="21600" y="21600"/>
                  </a:cubicBezTo>
                  <a:close/>
                </a:path>
              </a:pathLst>
            </a:custGeom>
            <a:grpFill/>
            <a:ln w="12700" cap="flat">
              <a:solidFill>
                <a:schemeClr val="bg1"/>
              </a:solidFill>
              <a:miter lim="400000"/>
            </a:ln>
            <a:effectLst/>
          </p:spPr>
          <p:txBody>
            <a:bodyPr wrap="square" lIns="45719" tIns="45719" rIns="45719" bIns="45719"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200" cap="none" spc="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12" name="Shape">
              <a:extLst>
                <a:ext uri="{FF2B5EF4-FFF2-40B4-BE49-F238E27FC236}">
                  <a16:creationId xmlns:a16="http://schemas.microsoft.com/office/drawing/2014/main" id="{C6FAFAC3-2314-C0FD-FC4A-8F5D7186B90B}"/>
                </a:ext>
              </a:extLst>
            </p:cNvPr>
            <p:cNvSpPr/>
            <p:nvPr/>
          </p:nvSpPr>
          <p:spPr>
            <a:xfrm>
              <a:off x="3324149" y="1709590"/>
              <a:ext cx="1324340" cy="66984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21600" y="21600"/>
                    <a:pt x="21600" y="21600"/>
                  </a:cubicBezTo>
                  <a:cubicBezTo>
                    <a:pt x="21600" y="21600"/>
                    <a:pt x="21600" y="21600"/>
                    <a:pt x="21600" y="21600"/>
                  </a:cubicBezTo>
                  <a:cubicBezTo>
                    <a:pt x="21462" y="21053"/>
                    <a:pt x="21462" y="21053"/>
                    <a:pt x="21462" y="21053"/>
                  </a:cubicBezTo>
                  <a:cubicBezTo>
                    <a:pt x="21393" y="20233"/>
                    <a:pt x="21393" y="20233"/>
                    <a:pt x="21393" y="20233"/>
                  </a:cubicBezTo>
                  <a:cubicBezTo>
                    <a:pt x="21393" y="20233"/>
                    <a:pt x="21048" y="20096"/>
                    <a:pt x="20979" y="19959"/>
                  </a:cubicBezTo>
                  <a:cubicBezTo>
                    <a:pt x="20910" y="19823"/>
                    <a:pt x="20979" y="19823"/>
                    <a:pt x="20979" y="19823"/>
                  </a:cubicBezTo>
                  <a:cubicBezTo>
                    <a:pt x="20841" y="19413"/>
                    <a:pt x="20841" y="19413"/>
                    <a:pt x="20841" y="19413"/>
                  </a:cubicBezTo>
                  <a:cubicBezTo>
                    <a:pt x="20979" y="19139"/>
                    <a:pt x="20979" y="19139"/>
                    <a:pt x="20979" y="19139"/>
                  </a:cubicBezTo>
                  <a:cubicBezTo>
                    <a:pt x="20910" y="18456"/>
                    <a:pt x="20910" y="18456"/>
                    <a:pt x="20910" y="18456"/>
                  </a:cubicBezTo>
                  <a:cubicBezTo>
                    <a:pt x="20703" y="18182"/>
                    <a:pt x="20703" y="18182"/>
                    <a:pt x="20703" y="18182"/>
                  </a:cubicBezTo>
                  <a:cubicBezTo>
                    <a:pt x="20634" y="17772"/>
                    <a:pt x="20634" y="17772"/>
                    <a:pt x="20634" y="17772"/>
                  </a:cubicBezTo>
                  <a:cubicBezTo>
                    <a:pt x="20496" y="16815"/>
                    <a:pt x="20496" y="16815"/>
                    <a:pt x="20496" y="16815"/>
                  </a:cubicBezTo>
                  <a:cubicBezTo>
                    <a:pt x="20496" y="15448"/>
                    <a:pt x="20496" y="15448"/>
                    <a:pt x="20496" y="15448"/>
                  </a:cubicBezTo>
                  <a:cubicBezTo>
                    <a:pt x="20427" y="15175"/>
                    <a:pt x="20427" y="15175"/>
                    <a:pt x="20427" y="15175"/>
                  </a:cubicBezTo>
                  <a:cubicBezTo>
                    <a:pt x="20289" y="14765"/>
                    <a:pt x="20289" y="14765"/>
                    <a:pt x="20289" y="14765"/>
                  </a:cubicBezTo>
                  <a:cubicBezTo>
                    <a:pt x="20358" y="14218"/>
                    <a:pt x="20358" y="14218"/>
                    <a:pt x="20358" y="14218"/>
                  </a:cubicBezTo>
                  <a:cubicBezTo>
                    <a:pt x="20358" y="12851"/>
                    <a:pt x="20358" y="12851"/>
                    <a:pt x="20358" y="12851"/>
                  </a:cubicBezTo>
                  <a:cubicBezTo>
                    <a:pt x="20220" y="11894"/>
                    <a:pt x="20220" y="11894"/>
                    <a:pt x="20220" y="11894"/>
                  </a:cubicBezTo>
                  <a:cubicBezTo>
                    <a:pt x="20082" y="11620"/>
                    <a:pt x="20082" y="11620"/>
                    <a:pt x="20082" y="11620"/>
                  </a:cubicBezTo>
                  <a:cubicBezTo>
                    <a:pt x="19944" y="11620"/>
                    <a:pt x="19944" y="11620"/>
                    <a:pt x="19944" y="11620"/>
                  </a:cubicBezTo>
                  <a:cubicBezTo>
                    <a:pt x="19875" y="11347"/>
                    <a:pt x="19875" y="11347"/>
                    <a:pt x="19875" y="11347"/>
                  </a:cubicBezTo>
                  <a:cubicBezTo>
                    <a:pt x="19806" y="10663"/>
                    <a:pt x="19806" y="10663"/>
                    <a:pt x="19806" y="10663"/>
                  </a:cubicBezTo>
                  <a:cubicBezTo>
                    <a:pt x="19737" y="10116"/>
                    <a:pt x="19737" y="10116"/>
                    <a:pt x="19737" y="10116"/>
                  </a:cubicBezTo>
                  <a:cubicBezTo>
                    <a:pt x="19944" y="9980"/>
                    <a:pt x="19944" y="9980"/>
                    <a:pt x="19944" y="9980"/>
                  </a:cubicBezTo>
                  <a:cubicBezTo>
                    <a:pt x="19944" y="9843"/>
                    <a:pt x="19944" y="9843"/>
                    <a:pt x="19944" y="9843"/>
                  </a:cubicBezTo>
                  <a:cubicBezTo>
                    <a:pt x="19875" y="9706"/>
                    <a:pt x="19875" y="9706"/>
                    <a:pt x="19875" y="9706"/>
                  </a:cubicBezTo>
                  <a:cubicBezTo>
                    <a:pt x="19806" y="9296"/>
                    <a:pt x="19806" y="9296"/>
                    <a:pt x="19806" y="9296"/>
                  </a:cubicBezTo>
                  <a:cubicBezTo>
                    <a:pt x="19668" y="8886"/>
                    <a:pt x="19668" y="8886"/>
                    <a:pt x="19668" y="8886"/>
                  </a:cubicBezTo>
                  <a:cubicBezTo>
                    <a:pt x="19530" y="8203"/>
                    <a:pt x="19530" y="8203"/>
                    <a:pt x="19530" y="8203"/>
                  </a:cubicBezTo>
                  <a:cubicBezTo>
                    <a:pt x="19392" y="7382"/>
                    <a:pt x="19392" y="7382"/>
                    <a:pt x="19392" y="7382"/>
                  </a:cubicBezTo>
                  <a:cubicBezTo>
                    <a:pt x="19185" y="6699"/>
                    <a:pt x="19185" y="6699"/>
                    <a:pt x="19185" y="6699"/>
                  </a:cubicBezTo>
                  <a:cubicBezTo>
                    <a:pt x="18978" y="5468"/>
                    <a:pt x="18978" y="5468"/>
                    <a:pt x="18978" y="5468"/>
                  </a:cubicBezTo>
                  <a:cubicBezTo>
                    <a:pt x="18771" y="4922"/>
                    <a:pt x="18771" y="4922"/>
                    <a:pt x="18771" y="4922"/>
                  </a:cubicBezTo>
                  <a:cubicBezTo>
                    <a:pt x="18702" y="4785"/>
                    <a:pt x="18702" y="4785"/>
                    <a:pt x="18702" y="4785"/>
                  </a:cubicBezTo>
                  <a:cubicBezTo>
                    <a:pt x="18426" y="4375"/>
                    <a:pt x="18426" y="4375"/>
                    <a:pt x="18426" y="4375"/>
                  </a:cubicBezTo>
                  <a:cubicBezTo>
                    <a:pt x="17942" y="3691"/>
                    <a:pt x="17942" y="3691"/>
                    <a:pt x="17942" y="3691"/>
                  </a:cubicBezTo>
                  <a:cubicBezTo>
                    <a:pt x="17597" y="3418"/>
                    <a:pt x="17597" y="3418"/>
                    <a:pt x="17597" y="3418"/>
                  </a:cubicBezTo>
                  <a:cubicBezTo>
                    <a:pt x="17252" y="3144"/>
                    <a:pt x="17252" y="3144"/>
                    <a:pt x="17252" y="3144"/>
                  </a:cubicBezTo>
                  <a:cubicBezTo>
                    <a:pt x="16976" y="2597"/>
                    <a:pt x="16976" y="2597"/>
                    <a:pt x="16976" y="2597"/>
                  </a:cubicBezTo>
                  <a:cubicBezTo>
                    <a:pt x="16493" y="2461"/>
                    <a:pt x="16493" y="2461"/>
                    <a:pt x="16493" y="2461"/>
                  </a:cubicBezTo>
                  <a:cubicBezTo>
                    <a:pt x="15872" y="2597"/>
                    <a:pt x="15872" y="2597"/>
                    <a:pt x="15872" y="2597"/>
                  </a:cubicBezTo>
                  <a:cubicBezTo>
                    <a:pt x="15665" y="2597"/>
                    <a:pt x="15665" y="2597"/>
                    <a:pt x="15665" y="2597"/>
                  </a:cubicBezTo>
                  <a:cubicBezTo>
                    <a:pt x="15458" y="2734"/>
                    <a:pt x="15458" y="2734"/>
                    <a:pt x="15458" y="2734"/>
                  </a:cubicBezTo>
                  <a:cubicBezTo>
                    <a:pt x="15320" y="3008"/>
                    <a:pt x="15320" y="3008"/>
                    <a:pt x="15320" y="3008"/>
                  </a:cubicBezTo>
                  <a:cubicBezTo>
                    <a:pt x="15113" y="2871"/>
                    <a:pt x="15113" y="2871"/>
                    <a:pt x="15113" y="2871"/>
                  </a:cubicBezTo>
                  <a:cubicBezTo>
                    <a:pt x="14906" y="2597"/>
                    <a:pt x="14906" y="2597"/>
                    <a:pt x="14906" y="2597"/>
                  </a:cubicBezTo>
                  <a:cubicBezTo>
                    <a:pt x="14492" y="2187"/>
                    <a:pt x="14492" y="2187"/>
                    <a:pt x="14492" y="2187"/>
                  </a:cubicBezTo>
                  <a:cubicBezTo>
                    <a:pt x="13940" y="1641"/>
                    <a:pt x="13940" y="1641"/>
                    <a:pt x="13940" y="1641"/>
                  </a:cubicBezTo>
                  <a:cubicBezTo>
                    <a:pt x="690" y="0"/>
                    <a:pt x="690" y="0"/>
                    <a:pt x="690" y="0"/>
                  </a:cubicBezTo>
                  <a:cubicBezTo>
                    <a:pt x="0" y="12987"/>
                    <a:pt x="0" y="12987"/>
                    <a:pt x="0" y="12987"/>
                  </a:cubicBezTo>
                  <a:cubicBezTo>
                    <a:pt x="5038" y="13944"/>
                    <a:pt x="5038" y="13944"/>
                    <a:pt x="5038" y="13944"/>
                  </a:cubicBezTo>
                  <a:cubicBezTo>
                    <a:pt x="4762" y="20370"/>
                    <a:pt x="4762" y="20370"/>
                    <a:pt x="4762" y="20370"/>
                  </a:cubicBezTo>
                  <a:cubicBezTo>
                    <a:pt x="4762" y="20370"/>
                    <a:pt x="4762" y="20370"/>
                    <a:pt x="4762" y="20370"/>
                  </a:cubicBezTo>
                  <a:cubicBezTo>
                    <a:pt x="5176" y="20370"/>
                    <a:pt x="12836" y="21053"/>
                    <a:pt x="15458" y="21190"/>
                  </a:cubicBezTo>
                  <a:cubicBezTo>
                    <a:pt x="16976" y="21327"/>
                    <a:pt x="21600" y="21600"/>
                    <a:pt x="21600" y="21600"/>
                  </a:cubicBezTo>
                  <a:close/>
                </a:path>
              </a:pathLst>
            </a:custGeom>
            <a:grpFill/>
            <a:ln w="12700" cap="flat">
              <a:solidFill>
                <a:schemeClr val="bg1"/>
              </a:solidFill>
              <a:miter lim="400000"/>
            </a:ln>
            <a:effectLst/>
          </p:spPr>
          <p:txBody>
            <a:bodyPr wrap="square" lIns="45719" tIns="45719" rIns="45719" bIns="45719"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200" cap="none" spc="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13" name="Shape">
              <a:extLst>
                <a:ext uri="{FF2B5EF4-FFF2-40B4-BE49-F238E27FC236}">
                  <a16:creationId xmlns:a16="http://schemas.microsoft.com/office/drawing/2014/main" id="{DB65F0BB-C5B4-8724-0ED8-7CE5ABCC9F27}"/>
                </a:ext>
              </a:extLst>
            </p:cNvPr>
            <p:cNvSpPr/>
            <p:nvPr/>
          </p:nvSpPr>
          <p:spPr>
            <a:xfrm>
              <a:off x="3364127" y="1109734"/>
              <a:ext cx="1139434" cy="759821"/>
            </a:xfrm>
            <a:custGeom>
              <a:avLst/>
              <a:gdLst/>
              <a:ahLst/>
              <a:cxnLst>
                <a:cxn ang="0">
                  <a:pos x="wd2" y="hd2"/>
                </a:cxn>
                <a:cxn ang="5400000">
                  <a:pos x="wd2" y="hd2"/>
                </a:cxn>
                <a:cxn ang="10800000">
                  <a:pos x="wd2" y="hd2"/>
                </a:cxn>
                <a:cxn ang="16200000">
                  <a:pos x="wd2" y="hd2"/>
                </a:cxn>
              </a:cxnLst>
              <a:rect l="0" t="0" r="r" b="b"/>
              <a:pathLst>
                <a:path w="21600" h="21600" extrusionOk="0">
                  <a:moveTo>
                    <a:pt x="16059" y="18960"/>
                  </a:moveTo>
                  <a:cubicBezTo>
                    <a:pt x="16541" y="19320"/>
                    <a:pt x="16541" y="19320"/>
                    <a:pt x="16541" y="19320"/>
                  </a:cubicBezTo>
                  <a:cubicBezTo>
                    <a:pt x="16782" y="19560"/>
                    <a:pt x="16782" y="19560"/>
                    <a:pt x="16782" y="19560"/>
                  </a:cubicBezTo>
                  <a:cubicBezTo>
                    <a:pt x="17023" y="19680"/>
                    <a:pt x="17023" y="19680"/>
                    <a:pt x="17023" y="19680"/>
                  </a:cubicBezTo>
                  <a:cubicBezTo>
                    <a:pt x="17184" y="19440"/>
                    <a:pt x="17184" y="19440"/>
                    <a:pt x="17184" y="19440"/>
                  </a:cubicBezTo>
                  <a:cubicBezTo>
                    <a:pt x="17425" y="19320"/>
                    <a:pt x="17425" y="19320"/>
                    <a:pt x="17425" y="19320"/>
                  </a:cubicBezTo>
                  <a:cubicBezTo>
                    <a:pt x="17665" y="19320"/>
                    <a:pt x="17665" y="19320"/>
                    <a:pt x="17665" y="19320"/>
                  </a:cubicBezTo>
                  <a:cubicBezTo>
                    <a:pt x="18388" y="19200"/>
                    <a:pt x="18388" y="19200"/>
                    <a:pt x="18388" y="19200"/>
                  </a:cubicBezTo>
                  <a:cubicBezTo>
                    <a:pt x="18950" y="19320"/>
                    <a:pt x="18950" y="19320"/>
                    <a:pt x="18950" y="19320"/>
                  </a:cubicBezTo>
                  <a:cubicBezTo>
                    <a:pt x="19271" y="19800"/>
                    <a:pt x="19271" y="19800"/>
                    <a:pt x="19271" y="19800"/>
                  </a:cubicBezTo>
                  <a:cubicBezTo>
                    <a:pt x="19673" y="20040"/>
                    <a:pt x="19673" y="20040"/>
                    <a:pt x="19673" y="20040"/>
                  </a:cubicBezTo>
                  <a:cubicBezTo>
                    <a:pt x="20074" y="20280"/>
                    <a:pt x="20074" y="20280"/>
                    <a:pt x="20074" y="20280"/>
                  </a:cubicBezTo>
                  <a:cubicBezTo>
                    <a:pt x="20636" y="20880"/>
                    <a:pt x="20636" y="20880"/>
                    <a:pt x="20636" y="20880"/>
                  </a:cubicBezTo>
                  <a:cubicBezTo>
                    <a:pt x="20958" y="21240"/>
                    <a:pt x="20958" y="21240"/>
                    <a:pt x="20958" y="21240"/>
                  </a:cubicBezTo>
                  <a:cubicBezTo>
                    <a:pt x="21038" y="21360"/>
                    <a:pt x="21038" y="21360"/>
                    <a:pt x="21038" y="21360"/>
                  </a:cubicBezTo>
                  <a:cubicBezTo>
                    <a:pt x="21118" y="21600"/>
                    <a:pt x="21118" y="21600"/>
                    <a:pt x="21118" y="21600"/>
                  </a:cubicBezTo>
                  <a:cubicBezTo>
                    <a:pt x="21118" y="21600"/>
                    <a:pt x="21118" y="21600"/>
                    <a:pt x="21118" y="21600"/>
                  </a:cubicBezTo>
                  <a:cubicBezTo>
                    <a:pt x="21118" y="21240"/>
                    <a:pt x="21118" y="21240"/>
                    <a:pt x="21118" y="21240"/>
                  </a:cubicBezTo>
                  <a:cubicBezTo>
                    <a:pt x="21118" y="20760"/>
                    <a:pt x="21118" y="20760"/>
                    <a:pt x="21118" y="20760"/>
                  </a:cubicBezTo>
                  <a:cubicBezTo>
                    <a:pt x="20797" y="20400"/>
                    <a:pt x="20797" y="20400"/>
                    <a:pt x="20797" y="20400"/>
                  </a:cubicBezTo>
                  <a:cubicBezTo>
                    <a:pt x="20797" y="20040"/>
                    <a:pt x="20797" y="20040"/>
                    <a:pt x="20797" y="20040"/>
                  </a:cubicBezTo>
                  <a:cubicBezTo>
                    <a:pt x="20877" y="19680"/>
                    <a:pt x="20877" y="19680"/>
                    <a:pt x="20877" y="19680"/>
                  </a:cubicBezTo>
                  <a:cubicBezTo>
                    <a:pt x="21118" y="19560"/>
                    <a:pt x="21118" y="19560"/>
                    <a:pt x="21118" y="19560"/>
                  </a:cubicBezTo>
                  <a:cubicBezTo>
                    <a:pt x="21118" y="18720"/>
                    <a:pt x="21118" y="18720"/>
                    <a:pt x="21118" y="18720"/>
                  </a:cubicBezTo>
                  <a:cubicBezTo>
                    <a:pt x="21199" y="18360"/>
                    <a:pt x="21199" y="18360"/>
                    <a:pt x="21199" y="18360"/>
                  </a:cubicBezTo>
                  <a:cubicBezTo>
                    <a:pt x="21359" y="18240"/>
                    <a:pt x="21359" y="18240"/>
                    <a:pt x="21359" y="18240"/>
                  </a:cubicBezTo>
                  <a:cubicBezTo>
                    <a:pt x="21359" y="17760"/>
                    <a:pt x="21359" y="17760"/>
                    <a:pt x="21359" y="17760"/>
                  </a:cubicBezTo>
                  <a:cubicBezTo>
                    <a:pt x="21199" y="17160"/>
                    <a:pt x="21199" y="17160"/>
                    <a:pt x="21199" y="17160"/>
                  </a:cubicBezTo>
                  <a:cubicBezTo>
                    <a:pt x="21038" y="17040"/>
                    <a:pt x="21038" y="17040"/>
                    <a:pt x="21038" y="17040"/>
                  </a:cubicBezTo>
                  <a:cubicBezTo>
                    <a:pt x="21118" y="16440"/>
                    <a:pt x="21118" y="16440"/>
                    <a:pt x="21118" y="16440"/>
                  </a:cubicBezTo>
                  <a:cubicBezTo>
                    <a:pt x="21118" y="16080"/>
                    <a:pt x="21118" y="16080"/>
                    <a:pt x="21118" y="16080"/>
                  </a:cubicBezTo>
                  <a:cubicBezTo>
                    <a:pt x="21359" y="16080"/>
                    <a:pt x="21359" y="16080"/>
                    <a:pt x="21359" y="16080"/>
                  </a:cubicBezTo>
                  <a:cubicBezTo>
                    <a:pt x="21600" y="5640"/>
                    <a:pt x="21600" y="5640"/>
                    <a:pt x="21600" y="5640"/>
                  </a:cubicBezTo>
                  <a:cubicBezTo>
                    <a:pt x="21359" y="5280"/>
                    <a:pt x="21359" y="5280"/>
                    <a:pt x="21359" y="5280"/>
                  </a:cubicBezTo>
                  <a:cubicBezTo>
                    <a:pt x="21199" y="4920"/>
                    <a:pt x="21199" y="4920"/>
                    <a:pt x="21199" y="4920"/>
                  </a:cubicBezTo>
                  <a:cubicBezTo>
                    <a:pt x="20797" y="4680"/>
                    <a:pt x="20797" y="4680"/>
                    <a:pt x="20797" y="4680"/>
                  </a:cubicBezTo>
                  <a:cubicBezTo>
                    <a:pt x="20717" y="4320"/>
                    <a:pt x="20717" y="4320"/>
                    <a:pt x="20717" y="4320"/>
                  </a:cubicBezTo>
                  <a:cubicBezTo>
                    <a:pt x="20476" y="3960"/>
                    <a:pt x="20476" y="3960"/>
                    <a:pt x="20476" y="3960"/>
                  </a:cubicBezTo>
                  <a:cubicBezTo>
                    <a:pt x="20396" y="3720"/>
                    <a:pt x="20396" y="3720"/>
                    <a:pt x="20396" y="3720"/>
                  </a:cubicBezTo>
                  <a:cubicBezTo>
                    <a:pt x="20396" y="3480"/>
                    <a:pt x="20396" y="3480"/>
                    <a:pt x="20396" y="3480"/>
                  </a:cubicBezTo>
                  <a:cubicBezTo>
                    <a:pt x="20396" y="3240"/>
                    <a:pt x="20396" y="3240"/>
                    <a:pt x="20396" y="3240"/>
                  </a:cubicBezTo>
                  <a:cubicBezTo>
                    <a:pt x="20636" y="2880"/>
                    <a:pt x="20636" y="2880"/>
                    <a:pt x="20636" y="2880"/>
                  </a:cubicBezTo>
                  <a:cubicBezTo>
                    <a:pt x="20877" y="2520"/>
                    <a:pt x="20877" y="2520"/>
                    <a:pt x="20877" y="2520"/>
                  </a:cubicBezTo>
                  <a:cubicBezTo>
                    <a:pt x="21199" y="2040"/>
                    <a:pt x="21199" y="2040"/>
                    <a:pt x="21199" y="2040"/>
                  </a:cubicBezTo>
                  <a:cubicBezTo>
                    <a:pt x="21118" y="1800"/>
                    <a:pt x="21118" y="1800"/>
                    <a:pt x="21118" y="1800"/>
                  </a:cubicBezTo>
                  <a:cubicBezTo>
                    <a:pt x="21118" y="1680"/>
                    <a:pt x="21118" y="1680"/>
                    <a:pt x="21118" y="1680"/>
                  </a:cubicBezTo>
                  <a:cubicBezTo>
                    <a:pt x="21118" y="1680"/>
                    <a:pt x="13410" y="1200"/>
                    <a:pt x="10920" y="960"/>
                  </a:cubicBezTo>
                  <a:cubicBezTo>
                    <a:pt x="8431" y="720"/>
                    <a:pt x="1124" y="0"/>
                    <a:pt x="1124" y="0"/>
                  </a:cubicBezTo>
                  <a:cubicBezTo>
                    <a:pt x="0" y="17040"/>
                    <a:pt x="0" y="17040"/>
                    <a:pt x="0" y="17040"/>
                  </a:cubicBezTo>
                  <a:cubicBezTo>
                    <a:pt x="15417" y="18480"/>
                    <a:pt x="15417" y="18480"/>
                    <a:pt x="15417" y="18480"/>
                  </a:cubicBezTo>
                  <a:lnTo>
                    <a:pt x="16059" y="18960"/>
                  </a:lnTo>
                  <a:close/>
                </a:path>
              </a:pathLst>
            </a:custGeom>
            <a:grpFill/>
            <a:ln w="12700" cap="flat">
              <a:solidFill>
                <a:schemeClr val="bg1"/>
              </a:solidFill>
              <a:miter lim="400000"/>
            </a:ln>
            <a:effectLst/>
          </p:spPr>
          <p:txBody>
            <a:bodyPr wrap="square" lIns="45719" tIns="45719" rIns="45719" bIns="45719"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200" cap="none" spc="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14" name="Shape">
              <a:extLst>
                <a:ext uri="{FF2B5EF4-FFF2-40B4-BE49-F238E27FC236}">
                  <a16:creationId xmlns:a16="http://schemas.microsoft.com/office/drawing/2014/main" id="{50F722F9-EC84-093A-4AAC-95F58A429D26}"/>
                </a:ext>
              </a:extLst>
            </p:cNvPr>
            <p:cNvSpPr/>
            <p:nvPr/>
          </p:nvSpPr>
          <p:spPr>
            <a:xfrm>
              <a:off x="2264676" y="1164718"/>
              <a:ext cx="1144430" cy="944776"/>
            </a:xfrm>
            <a:custGeom>
              <a:avLst/>
              <a:gdLst/>
              <a:ahLst/>
              <a:cxnLst>
                <a:cxn ang="0">
                  <a:pos x="wd2" y="hd2"/>
                </a:cxn>
                <a:cxn ang="5400000">
                  <a:pos x="wd2" y="hd2"/>
                </a:cxn>
                <a:cxn ang="10800000">
                  <a:pos x="wd2" y="hd2"/>
                </a:cxn>
                <a:cxn ang="16200000">
                  <a:pos x="wd2" y="hd2"/>
                </a:cxn>
              </a:cxnLst>
              <a:rect l="0" t="0" r="r" b="b"/>
              <a:pathLst>
                <a:path w="21600" h="21600" extrusionOk="0">
                  <a:moveTo>
                    <a:pt x="21600" y="3086"/>
                  </a:moveTo>
                  <a:lnTo>
                    <a:pt x="21506" y="3086"/>
                  </a:lnTo>
                  <a:lnTo>
                    <a:pt x="2641" y="0"/>
                  </a:lnTo>
                  <a:lnTo>
                    <a:pt x="2264" y="2629"/>
                  </a:lnTo>
                  <a:lnTo>
                    <a:pt x="660" y="13943"/>
                  </a:lnTo>
                  <a:lnTo>
                    <a:pt x="0" y="18514"/>
                  </a:lnTo>
                  <a:lnTo>
                    <a:pt x="5754" y="19657"/>
                  </a:lnTo>
                  <a:lnTo>
                    <a:pt x="19997" y="21600"/>
                  </a:lnTo>
                  <a:lnTo>
                    <a:pt x="20751" y="12457"/>
                  </a:lnTo>
                  <a:lnTo>
                    <a:pt x="21600" y="3086"/>
                  </a:lnTo>
                  <a:close/>
                </a:path>
              </a:pathLst>
            </a:custGeom>
            <a:grpFill/>
            <a:ln w="12700" cap="flat">
              <a:solidFill>
                <a:schemeClr val="bg1"/>
              </a:solidFill>
              <a:miter lim="400000"/>
            </a:ln>
            <a:effectLst/>
          </p:spPr>
          <p:txBody>
            <a:bodyPr wrap="square" lIns="45719" tIns="45719" rIns="45719" bIns="45719"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200" cap="none" spc="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15" name="Shape">
              <a:extLst>
                <a:ext uri="{FF2B5EF4-FFF2-40B4-BE49-F238E27FC236}">
                  <a16:creationId xmlns:a16="http://schemas.microsoft.com/office/drawing/2014/main" id="{A9ECDBB5-B4F1-FCD1-562E-832E3CC551F6}"/>
                </a:ext>
              </a:extLst>
            </p:cNvPr>
            <p:cNvSpPr/>
            <p:nvPr/>
          </p:nvSpPr>
          <p:spPr>
            <a:xfrm>
              <a:off x="3424099" y="484881"/>
              <a:ext cx="1064470" cy="684841"/>
            </a:xfrm>
            <a:custGeom>
              <a:avLst/>
              <a:gdLst/>
              <a:ahLst/>
              <a:cxnLst>
                <a:cxn ang="0">
                  <a:pos x="wd2" y="hd2"/>
                </a:cxn>
                <a:cxn ang="5400000">
                  <a:pos x="wd2" y="hd2"/>
                </a:cxn>
                <a:cxn ang="10800000">
                  <a:pos x="wd2" y="hd2"/>
                </a:cxn>
                <a:cxn ang="16200000">
                  <a:pos x="wd2" y="hd2"/>
                </a:cxn>
              </a:cxnLst>
              <a:rect l="0" t="0" r="r" b="b"/>
              <a:pathLst>
                <a:path w="21600" h="21600" extrusionOk="0">
                  <a:moveTo>
                    <a:pt x="21428" y="21467"/>
                  </a:moveTo>
                  <a:cubicBezTo>
                    <a:pt x="21428" y="21600"/>
                    <a:pt x="21428" y="21600"/>
                    <a:pt x="21428" y="21600"/>
                  </a:cubicBezTo>
                  <a:cubicBezTo>
                    <a:pt x="21428" y="21600"/>
                    <a:pt x="21428" y="21600"/>
                    <a:pt x="21428" y="21600"/>
                  </a:cubicBezTo>
                  <a:cubicBezTo>
                    <a:pt x="21600" y="21333"/>
                    <a:pt x="21600" y="21333"/>
                    <a:pt x="21600" y="21333"/>
                  </a:cubicBezTo>
                  <a:cubicBezTo>
                    <a:pt x="21600" y="20667"/>
                    <a:pt x="21600" y="20667"/>
                    <a:pt x="21600" y="20667"/>
                  </a:cubicBezTo>
                  <a:cubicBezTo>
                    <a:pt x="21600" y="20000"/>
                    <a:pt x="21600" y="20000"/>
                    <a:pt x="21600" y="20000"/>
                  </a:cubicBezTo>
                  <a:cubicBezTo>
                    <a:pt x="21514" y="19200"/>
                    <a:pt x="21514" y="19200"/>
                    <a:pt x="21514" y="19200"/>
                  </a:cubicBezTo>
                  <a:cubicBezTo>
                    <a:pt x="21342" y="18800"/>
                    <a:pt x="21342" y="18800"/>
                    <a:pt x="21342" y="18800"/>
                  </a:cubicBezTo>
                  <a:cubicBezTo>
                    <a:pt x="21084" y="18400"/>
                    <a:pt x="21084" y="18400"/>
                    <a:pt x="21084" y="18400"/>
                  </a:cubicBezTo>
                  <a:cubicBezTo>
                    <a:pt x="21084" y="17467"/>
                    <a:pt x="21084" y="17467"/>
                    <a:pt x="21084" y="17467"/>
                  </a:cubicBezTo>
                  <a:cubicBezTo>
                    <a:pt x="20998" y="17200"/>
                    <a:pt x="20998" y="17200"/>
                    <a:pt x="20998" y="17200"/>
                  </a:cubicBezTo>
                  <a:cubicBezTo>
                    <a:pt x="20825" y="16800"/>
                    <a:pt x="20825" y="16800"/>
                    <a:pt x="20825" y="16800"/>
                  </a:cubicBezTo>
                  <a:cubicBezTo>
                    <a:pt x="20825" y="15600"/>
                    <a:pt x="20825" y="15600"/>
                    <a:pt x="20825" y="15600"/>
                  </a:cubicBezTo>
                  <a:cubicBezTo>
                    <a:pt x="20825" y="13733"/>
                    <a:pt x="20825" y="13733"/>
                    <a:pt x="20825" y="13733"/>
                  </a:cubicBezTo>
                  <a:cubicBezTo>
                    <a:pt x="20739" y="11467"/>
                    <a:pt x="20739" y="11467"/>
                    <a:pt x="20739" y="11467"/>
                  </a:cubicBezTo>
                  <a:cubicBezTo>
                    <a:pt x="20739" y="10267"/>
                    <a:pt x="20739" y="10267"/>
                    <a:pt x="20739" y="10267"/>
                  </a:cubicBezTo>
                  <a:cubicBezTo>
                    <a:pt x="20395" y="9333"/>
                    <a:pt x="20395" y="9333"/>
                    <a:pt x="20395" y="9333"/>
                  </a:cubicBezTo>
                  <a:cubicBezTo>
                    <a:pt x="20137" y="8000"/>
                    <a:pt x="20137" y="8000"/>
                    <a:pt x="20137" y="8000"/>
                  </a:cubicBezTo>
                  <a:cubicBezTo>
                    <a:pt x="19965" y="7200"/>
                    <a:pt x="19965" y="7200"/>
                    <a:pt x="19965" y="7200"/>
                  </a:cubicBezTo>
                  <a:cubicBezTo>
                    <a:pt x="20137" y="6267"/>
                    <a:pt x="20137" y="6267"/>
                    <a:pt x="20137" y="6267"/>
                  </a:cubicBezTo>
                  <a:cubicBezTo>
                    <a:pt x="20051" y="5467"/>
                    <a:pt x="20051" y="5467"/>
                    <a:pt x="20051" y="5467"/>
                  </a:cubicBezTo>
                  <a:cubicBezTo>
                    <a:pt x="19965" y="5200"/>
                    <a:pt x="19965" y="5200"/>
                    <a:pt x="19965" y="5200"/>
                  </a:cubicBezTo>
                  <a:cubicBezTo>
                    <a:pt x="19965" y="4533"/>
                    <a:pt x="19965" y="4533"/>
                    <a:pt x="19965" y="4533"/>
                  </a:cubicBezTo>
                  <a:cubicBezTo>
                    <a:pt x="19965" y="4400"/>
                    <a:pt x="19965" y="4400"/>
                    <a:pt x="19965" y="4400"/>
                  </a:cubicBezTo>
                  <a:cubicBezTo>
                    <a:pt x="20137" y="4133"/>
                    <a:pt x="20137" y="4133"/>
                    <a:pt x="20137" y="4133"/>
                  </a:cubicBezTo>
                  <a:cubicBezTo>
                    <a:pt x="20223" y="3867"/>
                    <a:pt x="20223" y="3867"/>
                    <a:pt x="20223" y="3867"/>
                  </a:cubicBezTo>
                  <a:cubicBezTo>
                    <a:pt x="20223" y="3333"/>
                    <a:pt x="20223" y="3333"/>
                    <a:pt x="20223" y="3333"/>
                  </a:cubicBezTo>
                  <a:cubicBezTo>
                    <a:pt x="19965" y="2933"/>
                    <a:pt x="19965" y="2933"/>
                    <a:pt x="19965" y="2933"/>
                  </a:cubicBezTo>
                  <a:cubicBezTo>
                    <a:pt x="19965" y="2800"/>
                    <a:pt x="19965" y="2800"/>
                    <a:pt x="19965" y="2800"/>
                  </a:cubicBezTo>
                  <a:cubicBezTo>
                    <a:pt x="19879" y="2400"/>
                    <a:pt x="19879" y="2400"/>
                    <a:pt x="19879" y="2400"/>
                  </a:cubicBezTo>
                  <a:cubicBezTo>
                    <a:pt x="19793" y="1733"/>
                    <a:pt x="19793" y="1733"/>
                    <a:pt x="19793" y="1733"/>
                  </a:cubicBezTo>
                  <a:cubicBezTo>
                    <a:pt x="19793" y="1733"/>
                    <a:pt x="11187" y="1200"/>
                    <a:pt x="8347" y="933"/>
                  </a:cubicBezTo>
                  <a:cubicBezTo>
                    <a:pt x="6540" y="800"/>
                    <a:pt x="1205" y="0"/>
                    <a:pt x="1205" y="0"/>
                  </a:cubicBezTo>
                  <a:cubicBezTo>
                    <a:pt x="0" y="19600"/>
                    <a:pt x="0" y="19600"/>
                    <a:pt x="0" y="19600"/>
                  </a:cubicBezTo>
                  <a:cubicBezTo>
                    <a:pt x="0" y="19600"/>
                    <a:pt x="7831" y="20400"/>
                    <a:pt x="10499" y="20667"/>
                  </a:cubicBezTo>
                  <a:cubicBezTo>
                    <a:pt x="13167" y="20933"/>
                    <a:pt x="21428" y="21467"/>
                    <a:pt x="21428" y="21467"/>
                  </a:cubicBezTo>
                  <a:close/>
                </a:path>
              </a:pathLst>
            </a:custGeom>
            <a:grpFill/>
            <a:ln w="12700" cap="flat">
              <a:solidFill>
                <a:schemeClr val="bg1"/>
              </a:solidFill>
              <a:miter lim="400000"/>
            </a:ln>
            <a:effectLst/>
          </p:spPr>
          <p:txBody>
            <a:bodyPr wrap="square" lIns="45719" tIns="45719" rIns="45719" bIns="45719"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200" cap="none" spc="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16" name="Shape">
              <a:extLst>
                <a:ext uri="{FF2B5EF4-FFF2-40B4-BE49-F238E27FC236}">
                  <a16:creationId xmlns:a16="http://schemas.microsoft.com/office/drawing/2014/main" id="{2F267B75-2213-7800-7305-A919B16E2617}"/>
                </a:ext>
              </a:extLst>
            </p:cNvPr>
            <p:cNvSpPr/>
            <p:nvPr/>
          </p:nvSpPr>
          <p:spPr>
            <a:xfrm>
              <a:off x="2444586" y="2024515"/>
              <a:ext cx="1189408" cy="934779"/>
            </a:xfrm>
            <a:custGeom>
              <a:avLst/>
              <a:gdLst/>
              <a:ahLst/>
              <a:cxnLst>
                <a:cxn ang="0">
                  <a:pos x="wd2" y="hd2"/>
                </a:cxn>
                <a:cxn ang="5400000">
                  <a:pos x="wd2" y="hd2"/>
                </a:cxn>
                <a:cxn ang="10800000">
                  <a:pos x="wd2" y="hd2"/>
                </a:cxn>
                <a:cxn ang="16200000">
                  <a:pos x="wd2" y="hd2"/>
                </a:cxn>
              </a:cxnLst>
              <a:rect l="0" t="0" r="r" b="b"/>
              <a:pathLst>
                <a:path w="21600" h="21600" extrusionOk="0">
                  <a:moveTo>
                    <a:pt x="20524" y="21600"/>
                  </a:moveTo>
                  <a:cubicBezTo>
                    <a:pt x="21293" y="7330"/>
                    <a:pt x="21293" y="7330"/>
                    <a:pt x="21293" y="7330"/>
                  </a:cubicBezTo>
                  <a:cubicBezTo>
                    <a:pt x="21293" y="7330"/>
                    <a:pt x="21293" y="7330"/>
                    <a:pt x="21293" y="7330"/>
                  </a:cubicBezTo>
                  <a:cubicBezTo>
                    <a:pt x="21293" y="7330"/>
                    <a:pt x="21293" y="7330"/>
                    <a:pt x="21293" y="7330"/>
                  </a:cubicBezTo>
                  <a:cubicBezTo>
                    <a:pt x="21600" y="2737"/>
                    <a:pt x="21600" y="2737"/>
                    <a:pt x="21600" y="2737"/>
                  </a:cubicBezTo>
                  <a:cubicBezTo>
                    <a:pt x="15989" y="2052"/>
                    <a:pt x="15989" y="2052"/>
                    <a:pt x="15989" y="2052"/>
                  </a:cubicBezTo>
                  <a:cubicBezTo>
                    <a:pt x="2306" y="0"/>
                    <a:pt x="2306" y="0"/>
                    <a:pt x="2306" y="0"/>
                  </a:cubicBezTo>
                  <a:cubicBezTo>
                    <a:pt x="0" y="18766"/>
                    <a:pt x="0" y="18766"/>
                    <a:pt x="0" y="18766"/>
                  </a:cubicBezTo>
                  <a:cubicBezTo>
                    <a:pt x="17603" y="21405"/>
                    <a:pt x="17603" y="21405"/>
                    <a:pt x="17603" y="21405"/>
                  </a:cubicBezTo>
                  <a:cubicBezTo>
                    <a:pt x="17603" y="21405"/>
                    <a:pt x="18833" y="21502"/>
                    <a:pt x="20524" y="21600"/>
                  </a:cubicBezTo>
                  <a:close/>
                </a:path>
              </a:pathLst>
            </a:custGeom>
            <a:grpFill/>
            <a:ln w="12700" cap="flat">
              <a:solidFill>
                <a:schemeClr val="bg1"/>
              </a:solidFill>
              <a:miter lim="400000"/>
            </a:ln>
            <a:effectLst/>
          </p:spPr>
          <p:txBody>
            <a:bodyPr wrap="square" lIns="45719" tIns="45719" rIns="45719" bIns="45719"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200" cap="none" spc="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17" name="Shape">
              <a:extLst>
                <a:ext uri="{FF2B5EF4-FFF2-40B4-BE49-F238E27FC236}">
                  <a16:creationId xmlns:a16="http://schemas.microsoft.com/office/drawing/2014/main" id="{3AED69E9-998D-C00B-21DB-AD903BAEC334}"/>
                </a:ext>
              </a:extLst>
            </p:cNvPr>
            <p:cNvSpPr/>
            <p:nvPr/>
          </p:nvSpPr>
          <p:spPr>
            <a:xfrm>
              <a:off x="1654980" y="1689594"/>
              <a:ext cx="914545" cy="1144729"/>
            </a:xfrm>
            <a:custGeom>
              <a:avLst/>
              <a:gdLst/>
              <a:ahLst/>
              <a:cxnLst>
                <a:cxn ang="0">
                  <a:pos x="wd2" y="hd2"/>
                </a:cxn>
                <a:cxn ang="5400000">
                  <a:pos x="wd2" y="hd2"/>
                </a:cxn>
                <a:cxn ang="10800000">
                  <a:pos x="wd2" y="hd2"/>
                </a:cxn>
                <a:cxn ang="16200000">
                  <a:pos x="wd2" y="hd2"/>
                </a:cxn>
              </a:cxnLst>
              <a:rect l="0" t="0" r="r" b="b"/>
              <a:pathLst>
                <a:path w="21600" h="21600" extrusionOk="0">
                  <a:moveTo>
                    <a:pt x="21600" y="6320"/>
                  </a:moveTo>
                  <a:lnTo>
                    <a:pt x="14400" y="5376"/>
                  </a:lnTo>
                  <a:lnTo>
                    <a:pt x="15226" y="1603"/>
                  </a:lnTo>
                  <a:lnTo>
                    <a:pt x="4603" y="0"/>
                  </a:lnTo>
                  <a:lnTo>
                    <a:pt x="0" y="18959"/>
                  </a:lnTo>
                  <a:lnTo>
                    <a:pt x="18649" y="21600"/>
                  </a:lnTo>
                  <a:lnTo>
                    <a:pt x="21600" y="6320"/>
                  </a:lnTo>
                  <a:close/>
                </a:path>
              </a:pathLst>
            </a:custGeom>
            <a:grpFill/>
            <a:ln w="12700" cap="flat">
              <a:solidFill>
                <a:schemeClr val="bg1"/>
              </a:solidFill>
              <a:miter lim="400000"/>
            </a:ln>
            <a:effectLst/>
          </p:spPr>
          <p:txBody>
            <a:bodyPr wrap="square" lIns="45719" tIns="45719" rIns="45719" bIns="45719"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200" cap="none" spc="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18" name="Shape">
              <a:extLst>
                <a:ext uri="{FF2B5EF4-FFF2-40B4-BE49-F238E27FC236}">
                  <a16:creationId xmlns:a16="http://schemas.microsoft.com/office/drawing/2014/main" id="{3E92DC87-47AE-CFB5-DCCA-6D3959B02D17}"/>
                </a:ext>
              </a:extLst>
            </p:cNvPr>
            <p:cNvSpPr/>
            <p:nvPr/>
          </p:nvSpPr>
          <p:spPr>
            <a:xfrm>
              <a:off x="800405" y="1479646"/>
              <a:ext cx="1049478" cy="1589619"/>
            </a:xfrm>
            <a:custGeom>
              <a:avLst/>
              <a:gdLst/>
              <a:ahLst/>
              <a:cxnLst>
                <a:cxn ang="0">
                  <a:pos x="wd2" y="hd2"/>
                </a:cxn>
                <a:cxn ang="5400000">
                  <a:pos x="wd2" y="hd2"/>
                </a:cxn>
                <a:cxn ang="10800000">
                  <a:pos x="wd2" y="hd2"/>
                </a:cxn>
                <a:cxn ang="16200000">
                  <a:pos x="wd2" y="hd2"/>
                </a:cxn>
              </a:cxnLst>
              <a:rect l="0" t="0" r="r" b="b"/>
              <a:pathLst>
                <a:path w="21600" h="21600" extrusionOk="0">
                  <a:moveTo>
                    <a:pt x="435" y="7546"/>
                  </a:moveTo>
                  <a:cubicBezTo>
                    <a:pt x="87" y="7603"/>
                    <a:pt x="87" y="7603"/>
                    <a:pt x="87" y="7603"/>
                  </a:cubicBezTo>
                  <a:cubicBezTo>
                    <a:pt x="0" y="7776"/>
                    <a:pt x="0" y="7776"/>
                    <a:pt x="0" y="7776"/>
                  </a:cubicBezTo>
                  <a:cubicBezTo>
                    <a:pt x="87" y="8006"/>
                    <a:pt x="87" y="8006"/>
                    <a:pt x="87" y="8006"/>
                  </a:cubicBezTo>
                  <a:cubicBezTo>
                    <a:pt x="174" y="8179"/>
                    <a:pt x="174" y="8179"/>
                    <a:pt x="174" y="8179"/>
                  </a:cubicBezTo>
                  <a:cubicBezTo>
                    <a:pt x="261" y="8237"/>
                    <a:pt x="261" y="8237"/>
                    <a:pt x="261" y="8237"/>
                  </a:cubicBezTo>
                  <a:cubicBezTo>
                    <a:pt x="610" y="8352"/>
                    <a:pt x="610" y="8352"/>
                    <a:pt x="610" y="8352"/>
                  </a:cubicBezTo>
                  <a:cubicBezTo>
                    <a:pt x="13935" y="21600"/>
                    <a:pt x="13935" y="21600"/>
                    <a:pt x="13935" y="21600"/>
                  </a:cubicBezTo>
                  <a:cubicBezTo>
                    <a:pt x="14197" y="21370"/>
                    <a:pt x="14197" y="21370"/>
                    <a:pt x="14197" y="21370"/>
                  </a:cubicBezTo>
                  <a:cubicBezTo>
                    <a:pt x="14284" y="21139"/>
                    <a:pt x="14284" y="21139"/>
                    <a:pt x="14284" y="21139"/>
                  </a:cubicBezTo>
                  <a:cubicBezTo>
                    <a:pt x="14284" y="20390"/>
                    <a:pt x="14284" y="20390"/>
                    <a:pt x="14284" y="20390"/>
                  </a:cubicBezTo>
                  <a:cubicBezTo>
                    <a:pt x="14284" y="19584"/>
                    <a:pt x="14284" y="19584"/>
                    <a:pt x="14284" y="19584"/>
                  </a:cubicBezTo>
                  <a:cubicBezTo>
                    <a:pt x="14284" y="18950"/>
                    <a:pt x="14284" y="18950"/>
                    <a:pt x="14284" y="18950"/>
                  </a:cubicBezTo>
                  <a:cubicBezTo>
                    <a:pt x="14545" y="18778"/>
                    <a:pt x="14545" y="18778"/>
                    <a:pt x="14545" y="18778"/>
                  </a:cubicBezTo>
                  <a:cubicBezTo>
                    <a:pt x="15155" y="18662"/>
                    <a:pt x="15155" y="18662"/>
                    <a:pt x="15155" y="18662"/>
                  </a:cubicBezTo>
                  <a:cubicBezTo>
                    <a:pt x="15329" y="18893"/>
                    <a:pt x="15329" y="18893"/>
                    <a:pt x="15329" y="18893"/>
                  </a:cubicBezTo>
                  <a:cubicBezTo>
                    <a:pt x="15677" y="18778"/>
                    <a:pt x="15677" y="18778"/>
                    <a:pt x="15677" y="18778"/>
                  </a:cubicBezTo>
                  <a:cubicBezTo>
                    <a:pt x="16113" y="19008"/>
                    <a:pt x="16113" y="19008"/>
                    <a:pt x="16113" y="19008"/>
                  </a:cubicBezTo>
                  <a:cubicBezTo>
                    <a:pt x="16374" y="19123"/>
                    <a:pt x="16374" y="19123"/>
                    <a:pt x="16374" y="19123"/>
                  </a:cubicBezTo>
                  <a:cubicBezTo>
                    <a:pt x="16635" y="19008"/>
                    <a:pt x="16635" y="19008"/>
                    <a:pt x="16635" y="19008"/>
                  </a:cubicBezTo>
                  <a:cubicBezTo>
                    <a:pt x="16635" y="19008"/>
                    <a:pt x="16984" y="18202"/>
                    <a:pt x="17158" y="17971"/>
                  </a:cubicBezTo>
                  <a:cubicBezTo>
                    <a:pt x="17245" y="17626"/>
                    <a:pt x="17594" y="16531"/>
                    <a:pt x="17594" y="16531"/>
                  </a:cubicBezTo>
                  <a:cubicBezTo>
                    <a:pt x="21600" y="2822"/>
                    <a:pt x="21600" y="2822"/>
                    <a:pt x="21600" y="2822"/>
                  </a:cubicBezTo>
                  <a:cubicBezTo>
                    <a:pt x="21600" y="2822"/>
                    <a:pt x="14197" y="1786"/>
                    <a:pt x="11671" y="1382"/>
                  </a:cubicBezTo>
                  <a:cubicBezTo>
                    <a:pt x="9668" y="1094"/>
                    <a:pt x="3658" y="0"/>
                    <a:pt x="3658" y="0"/>
                  </a:cubicBezTo>
                  <a:cubicBezTo>
                    <a:pt x="697" y="7488"/>
                    <a:pt x="697" y="7488"/>
                    <a:pt x="697" y="7488"/>
                  </a:cubicBezTo>
                  <a:lnTo>
                    <a:pt x="435" y="7546"/>
                  </a:lnTo>
                  <a:close/>
                </a:path>
              </a:pathLst>
            </a:custGeom>
            <a:grpFill/>
            <a:ln w="12700" cap="flat">
              <a:solidFill>
                <a:schemeClr val="bg1"/>
              </a:solidFill>
              <a:miter lim="400000"/>
            </a:ln>
            <a:effectLst/>
          </p:spPr>
          <p:txBody>
            <a:bodyPr wrap="square" lIns="45719" tIns="45719" rIns="45719" bIns="45719"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200" cap="none" spc="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19" name="Shape">
              <a:extLst>
                <a:ext uri="{FF2B5EF4-FFF2-40B4-BE49-F238E27FC236}">
                  <a16:creationId xmlns:a16="http://schemas.microsoft.com/office/drawing/2014/main" id="{53B43073-99FA-E8C9-338F-967C6945400B}"/>
                </a:ext>
              </a:extLst>
            </p:cNvPr>
            <p:cNvSpPr/>
            <p:nvPr/>
          </p:nvSpPr>
          <p:spPr>
            <a:xfrm>
              <a:off x="355627" y="489881"/>
              <a:ext cx="1304350" cy="1104738"/>
            </a:xfrm>
            <a:custGeom>
              <a:avLst/>
              <a:gdLst/>
              <a:ahLst/>
              <a:cxnLst>
                <a:cxn ang="0">
                  <a:pos x="wd2" y="hd2"/>
                </a:cxn>
                <a:cxn ang="5400000">
                  <a:pos x="wd2" y="hd2"/>
                </a:cxn>
                <a:cxn ang="10800000">
                  <a:pos x="wd2" y="hd2"/>
                </a:cxn>
                <a:cxn ang="16200000">
                  <a:pos x="wd2" y="hd2"/>
                </a:cxn>
              </a:cxnLst>
              <a:rect l="0" t="0" r="r" b="b"/>
              <a:pathLst>
                <a:path w="21600" h="21600" extrusionOk="0">
                  <a:moveTo>
                    <a:pt x="17603" y="21600"/>
                  </a:moveTo>
                  <a:cubicBezTo>
                    <a:pt x="18865" y="15062"/>
                    <a:pt x="18865" y="15062"/>
                    <a:pt x="18865" y="15062"/>
                  </a:cubicBezTo>
                  <a:cubicBezTo>
                    <a:pt x="18865" y="14648"/>
                    <a:pt x="18865" y="14648"/>
                    <a:pt x="18865" y="14648"/>
                  </a:cubicBezTo>
                  <a:cubicBezTo>
                    <a:pt x="18935" y="14483"/>
                    <a:pt x="18935" y="14483"/>
                    <a:pt x="18935" y="14483"/>
                  </a:cubicBezTo>
                  <a:cubicBezTo>
                    <a:pt x="19286" y="14317"/>
                    <a:pt x="19286" y="14317"/>
                    <a:pt x="19286" y="14317"/>
                  </a:cubicBezTo>
                  <a:cubicBezTo>
                    <a:pt x="19286" y="14152"/>
                    <a:pt x="19286" y="14152"/>
                    <a:pt x="19286" y="14152"/>
                  </a:cubicBezTo>
                  <a:cubicBezTo>
                    <a:pt x="19356" y="13821"/>
                    <a:pt x="19356" y="13821"/>
                    <a:pt x="19356" y="13821"/>
                  </a:cubicBezTo>
                  <a:cubicBezTo>
                    <a:pt x="19356" y="13159"/>
                    <a:pt x="19356" y="13159"/>
                    <a:pt x="19356" y="13159"/>
                  </a:cubicBezTo>
                  <a:cubicBezTo>
                    <a:pt x="19426" y="12993"/>
                    <a:pt x="19426" y="12993"/>
                    <a:pt x="19426" y="12993"/>
                  </a:cubicBezTo>
                  <a:cubicBezTo>
                    <a:pt x="19216" y="12745"/>
                    <a:pt x="19216" y="12745"/>
                    <a:pt x="19216" y="12745"/>
                  </a:cubicBezTo>
                  <a:cubicBezTo>
                    <a:pt x="19145" y="12745"/>
                    <a:pt x="19145" y="12745"/>
                    <a:pt x="19145" y="12745"/>
                  </a:cubicBezTo>
                  <a:cubicBezTo>
                    <a:pt x="19005" y="12662"/>
                    <a:pt x="19005" y="12662"/>
                    <a:pt x="19005" y="12662"/>
                  </a:cubicBezTo>
                  <a:cubicBezTo>
                    <a:pt x="18865" y="12414"/>
                    <a:pt x="18865" y="12414"/>
                    <a:pt x="18865" y="12414"/>
                  </a:cubicBezTo>
                  <a:cubicBezTo>
                    <a:pt x="18935" y="12000"/>
                    <a:pt x="18935" y="12000"/>
                    <a:pt x="18935" y="12000"/>
                  </a:cubicBezTo>
                  <a:cubicBezTo>
                    <a:pt x="19005" y="11752"/>
                    <a:pt x="19005" y="11752"/>
                    <a:pt x="19005" y="11752"/>
                  </a:cubicBezTo>
                  <a:cubicBezTo>
                    <a:pt x="19426" y="11338"/>
                    <a:pt x="19426" y="11338"/>
                    <a:pt x="19426" y="11338"/>
                  </a:cubicBezTo>
                  <a:cubicBezTo>
                    <a:pt x="19987" y="10676"/>
                    <a:pt x="19987" y="10676"/>
                    <a:pt x="19987" y="10676"/>
                  </a:cubicBezTo>
                  <a:cubicBezTo>
                    <a:pt x="20197" y="10345"/>
                    <a:pt x="20197" y="10345"/>
                    <a:pt x="20197" y="10345"/>
                  </a:cubicBezTo>
                  <a:cubicBezTo>
                    <a:pt x="20268" y="10014"/>
                    <a:pt x="20268" y="10014"/>
                    <a:pt x="20268" y="10014"/>
                  </a:cubicBezTo>
                  <a:cubicBezTo>
                    <a:pt x="20408" y="9931"/>
                    <a:pt x="20408" y="9931"/>
                    <a:pt x="20408" y="9931"/>
                  </a:cubicBezTo>
                  <a:cubicBezTo>
                    <a:pt x="20548" y="9517"/>
                    <a:pt x="20548" y="9517"/>
                    <a:pt x="20548" y="9517"/>
                  </a:cubicBezTo>
                  <a:cubicBezTo>
                    <a:pt x="20829" y="9186"/>
                    <a:pt x="20829" y="9186"/>
                    <a:pt x="20829" y="9186"/>
                  </a:cubicBezTo>
                  <a:cubicBezTo>
                    <a:pt x="21039" y="8855"/>
                    <a:pt x="21039" y="8855"/>
                    <a:pt x="21039" y="8855"/>
                  </a:cubicBezTo>
                  <a:cubicBezTo>
                    <a:pt x="21319" y="8607"/>
                    <a:pt x="21319" y="8607"/>
                    <a:pt x="21319" y="8607"/>
                  </a:cubicBezTo>
                  <a:cubicBezTo>
                    <a:pt x="21390" y="8193"/>
                    <a:pt x="21390" y="8193"/>
                    <a:pt x="21390" y="8193"/>
                  </a:cubicBezTo>
                  <a:cubicBezTo>
                    <a:pt x="21600" y="8110"/>
                    <a:pt x="21600" y="8110"/>
                    <a:pt x="21600" y="8110"/>
                  </a:cubicBezTo>
                  <a:cubicBezTo>
                    <a:pt x="21600" y="7779"/>
                    <a:pt x="21600" y="7779"/>
                    <a:pt x="21600" y="7779"/>
                  </a:cubicBezTo>
                  <a:cubicBezTo>
                    <a:pt x="21530" y="7448"/>
                    <a:pt x="21530" y="7448"/>
                    <a:pt x="21530" y="7448"/>
                  </a:cubicBezTo>
                  <a:cubicBezTo>
                    <a:pt x="21390" y="7200"/>
                    <a:pt x="21390" y="7200"/>
                    <a:pt x="21390" y="7200"/>
                  </a:cubicBezTo>
                  <a:cubicBezTo>
                    <a:pt x="21039" y="6869"/>
                    <a:pt x="21039" y="6869"/>
                    <a:pt x="21039" y="6869"/>
                  </a:cubicBezTo>
                  <a:cubicBezTo>
                    <a:pt x="20829" y="6455"/>
                    <a:pt x="20829" y="6455"/>
                    <a:pt x="20829" y="6455"/>
                  </a:cubicBezTo>
                  <a:cubicBezTo>
                    <a:pt x="20829" y="6124"/>
                    <a:pt x="20829" y="6124"/>
                    <a:pt x="20829" y="6124"/>
                  </a:cubicBezTo>
                  <a:cubicBezTo>
                    <a:pt x="16200" y="4717"/>
                    <a:pt x="16200" y="4717"/>
                    <a:pt x="16200" y="4717"/>
                  </a:cubicBezTo>
                  <a:cubicBezTo>
                    <a:pt x="15429" y="4634"/>
                    <a:pt x="15429" y="4634"/>
                    <a:pt x="15429" y="4634"/>
                  </a:cubicBezTo>
                  <a:cubicBezTo>
                    <a:pt x="15148" y="4717"/>
                    <a:pt x="15148" y="4717"/>
                    <a:pt x="15148" y="4717"/>
                  </a:cubicBezTo>
                  <a:cubicBezTo>
                    <a:pt x="14797" y="4634"/>
                    <a:pt x="14797" y="4634"/>
                    <a:pt x="14797" y="4634"/>
                  </a:cubicBezTo>
                  <a:cubicBezTo>
                    <a:pt x="14517" y="4717"/>
                    <a:pt x="14517" y="4717"/>
                    <a:pt x="14517" y="4717"/>
                  </a:cubicBezTo>
                  <a:cubicBezTo>
                    <a:pt x="12483" y="4800"/>
                    <a:pt x="12483" y="4800"/>
                    <a:pt x="12483" y="4800"/>
                  </a:cubicBezTo>
                  <a:cubicBezTo>
                    <a:pt x="12273" y="4634"/>
                    <a:pt x="12273" y="4634"/>
                    <a:pt x="12273" y="4634"/>
                  </a:cubicBezTo>
                  <a:cubicBezTo>
                    <a:pt x="12062" y="4717"/>
                    <a:pt x="12062" y="4717"/>
                    <a:pt x="12062" y="4717"/>
                  </a:cubicBezTo>
                  <a:cubicBezTo>
                    <a:pt x="11852" y="4800"/>
                    <a:pt x="11852" y="4800"/>
                    <a:pt x="11852" y="4800"/>
                  </a:cubicBezTo>
                  <a:cubicBezTo>
                    <a:pt x="11712" y="4800"/>
                    <a:pt x="11712" y="4800"/>
                    <a:pt x="11712" y="4800"/>
                  </a:cubicBezTo>
                  <a:cubicBezTo>
                    <a:pt x="11501" y="4717"/>
                    <a:pt x="11501" y="4717"/>
                    <a:pt x="11501" y="4717"/>
                  </a:cubicBezTo>
                  <a:cubicBezTo>
                    <a:pt x="11501" y="4634"/>
                    <a:pt x="11501" y="4634"/>
                    <a:pt x="11501" y="4634"/>
                  </a:cubicBezTo>
                  <a:cubicBezTo>
                    <a:pt x="11151" y="4634"/>
                    <a:pt x="11151" y="4634"/>
                    <a:pt x="11151" y="4634"/>
                  </a:cubicBezTo>
                  <a:cubicBezTo>
                    <a:pt x="10940" y="4552"/>
                    <a:pt x="10940" y="4552"/>
                    <a:pt x="10940" y="4552"/>
                  </a:cubicBezTo>
                  <a:cubicBezTo>
                    <a:pt x="10870" y="4386"/>
                    <a:pt x="10870" y="4386"/>
                    <a:pt x="10870" y="4386"/>
                  </a:cubicBezTo>
                  <a:cubicBezTo>
                    <a:pt x="10870" y="4303"/>
                    <a:pt x="10870" y="4303"/>
                    <a:pt x="10870" y="4303"/>
                  </a:cubicBezTo>
                  <a:cubicBezTo>
                    <a:pt x="10590" y="4221"/>
                    <a:pt x="10590" y="4221"/>
                    <a:pt x="10590" y="4221"/>
                  </a:cubicBezTo>
                  <a:cubicBezTo>
                    <a:pt x="10029" y="4055"/>
                    <a:pt x="10029" y="4055"/>
                    <a:pt x="10029" y="4055"/>
                  </a:cubicBezTo>
                  <a:cubicBezTo>
                    <a:pt x="9678" y="3890"/>
                    <a:pt x="9678" y="3890"/>
                    <a:pt x="9678" y="3890"/>
                  </a:cubicBezTo>
                  <a:cubicBezTo>
                    <a:pt x="9538" y="3807"/>
                    <a:pt x="9538" y="3807"/>
                    <a:pt x="9538" y="3807"/>
                  </a:cubicBezTo>
                  <a:cubicBezTo>
                    <a:pt x="9117" y="3890"/>
                    <a:pt x="9117" y="3890"/>
                    <a:pt x="9117" y="3890"/>
                  </a:cubicBezTo>
                  <a:cubicBezTo>
                    <a:pt x="8486" y="4055"/>
                    <a:pt x="8486" y="4055"/>
                    <a:pt x="8486" y="4055"/>
                  </a:cubicBezTo>
                  <a:cubicBezTo>
                    <a:pt x="7714" y="3807"/>
                    <a:pt x="7714" y="3807"/>
                    <a:pt x="7714" y="3807"/>
                  </a:cubicBezTo>
                  <a:cubicBezTo>
                    <a:pt x="7223" y="3310"/>
                    <a:pt x="7223" y="3310"/>
                    <a:pt x="7223" y="3310"/>
                  </a:cubicBezTo>
                  <a:cubicBezTo>
                    <a:pt x="7223" y="3310"/>
                    <a:pt x="7434" y="2731"/>
                    <a:pt x="7364" y="1986"/>
                  </a:cubicBezTo>
                  <a:cubicBezTo>
                    <a:pt x="7294" y="1159"/>
                    <a:pt x="6943" y="993"/>
                    <a:pt x="6943" y="993"/>
                  </a:cubicBezTo>
                  <a:cubicBezTo>
                    <a:pt x="6592" y="993"/>
                    <a:pt x="6592" y="993"/>
                    <a:pt x="6592" y="993"/>
                  </a:cubicBezTo>
                  <a:cubicBezTo>
                    <a:pt x="6312" y="828"/>
                    <a:pt x="6312" y="828"/>
                    <a:pt x="6312" y="828"/>
                  </a:cubicBezTo>
                  <a:cubicBezTo>
                    <a:pt x="6312" y="828"/>
                    <a:pt x="6312" y="331"/>
                    <a:pt x="5961" y="331"/>
                  </a:cubicBezTo>
                  <a:cubicBezTo>
                    <a:pt x="5610" y="331"/>
                    <a:pt x="5610" y="331"/>
                    <a:pt x="5610" y="331"/>
                  </a:cubicBezTo>
                  <a:cubicBezTo>
                    <a:pt x="5190" y="248"/>
                    <a:pt x="5190" y="248"/>
                    <a:pt x="5190" y="248"/>
                  </a:cubicBezTo>
                  <a:cubicBezTo>
                    <a:pt x="4909" y="0"/>
                    <a:pt x="4909" y="0"/>
                    <a:pt x="4909" y="0"/>
                  </a:cubicBezTo>
                  <a:cubicBezTo>
                    <a:pt x="4909" y="579"/>
                    <a:pt x="4909" y="579"/>
                    <a:pt x="4909" y="579"/>
                  </a:cubicBezTo>
                  <a:cubicBezTo>
                    <a:pt x="4769" y="1076"/>
                    <a:pt x="4769" y="1076"/>
                    <a:pt x="4769" y="1076"/>
                  </a:cubicBezTo>
                  <a:cubicBezTo>
                    <a:pt x="4418" y="1821"/>
                    <a:pt x="4418" y="1821"/>
                    <a:pt x="4418" y="1821"/>
                  </a:cubicBezTo>
                  <a:cubicBezTo>
                    <a:pt x="4488" y="2317"/>
                    <a:pt x="4488" y="2317"/>
                    <a:pt x="4488" y="2317"/>
                  </a:cubicBezTo>
                  <a:cubicBezTo>
                    <a:pt x="4418" y="2731"/>
                    <a:pt x="4418" y="2731"/>
                    <a:pt x="4418" y="2731"/>
                  </a:cubicBezTo>
                  <a:cubicBezTo>
                    <a:pt x="4208" y="3145"/>
                    <a:pt x="4208" y="3145"/>
                    <a:pt x="4208" y="3145"/>
                  </a:cubicBezTo>
                  <a:cubicBezTo>
                    <a:pt x="4068" y="3559"/>
                    <a:pt x="4068" y="3559"/>
                    <a:pt x="4068" y="3559"/>
                  </a:cubicBezTo>
                  <a:cubicBezTo>
                    <a:pt x="3857" y="4138"/>
                    <a:pt x="3857" y="4138"/>
                    <a:pt x="3857" y="4138"/>
                  </a:cubicBezTo>
                  <a:cubicBezTo>
                    <a:pt x="3717" y="4552"/>
                    <a:pt x="3717" y="4552"/>
                    <a:pt x="3717" y="4552"/>
                  </a:cubicBezTo>
                  <a:cubicBezTo>
                    <a:pt x="3296" y="5545"/>
                    <a:pt x="3296" y="5545"/>
                    <a:pt x="3296" y="5545"/>
                  </a:cubicBezTo>
                  <a:cubicBezTo>
                    <a:pt x="2805" y="7034"/>
                    <a:pt x="2805" y="7034"/>
                    <a:pt x="2805" y="7034"/>
                  </a:cubicBezTo>
                  <a:cubicBezTo>
                    <a:pt x="2455" y="8110"/>
                    <a:pt x="2455" y="8110"/>
                    <a:pt x="2455" y="8110"/>
                  </a:cubicBezTo>
                  <a:cubicBezTo>
                    <a:pt x="2104" y="9186"/>
                    <a:pt x="2104" y="9186"/>
                    <a:pt x="2104" y="9186"/>
                  </a:cubicBezTo>
                  <a:cubicBezTo>
                    <a:pt x="1683" y="9931"/>
                    <a:pt x="1683" y="9931"/>
                    <a:pt x="1683" y="9931"/>
                  </a:cubicBezTo>
                  <a:cubicBezTo>
                    <a:pt x="1543" y="10262"/>
                    <a:pt x="1543" y="10262"/>
                    <a:pt x="1543" y="10262"/>
                  </a:cubicBezTo>
                  <a:cubicBezTo>
                    <a:pt x="1262" y="10759"/>
                    <a:pt x="1262" y="10759"/>
                    <a:pt x="1262" y="10759"/>
                  </a:cubicBezTo>
                  <a:cubicBezTo>
                    <a:pt x="1052" y="11007"/>
                    <a:pt x="1052" y="11007"/>
                    <a:pt x="1052" y="11007"/>
                  </a:cubicBezTo>
                  <a:cubicBezTo>
                    <a:pt x="982" y="11255"/>
                    <a:pt x="982" y="11255"/>
                    <a:pt x="982" y="11255"/>
                  </a:cubicBezTo>
                  <a:cubicBezTo>
                    <a:pt x="771" y="11669"/>
                    <a:pt x="771" y="11669"/>
                    <a:pt x="771" y="11669"/>
                  </a:cubicBezTo>
                  <a:cubicBezTo>
                    <a:pt x="351" y="12248"/>
                    <a:pt x="351" y="12248"/>
                    <a:pt x="351" y="12248"/>
                  </a:cubicBezTo>
                  <a:cubicBezTo>
                    <a:pt x="210" y="12579"/>
                    <a:pt x="210" y="12579"/>
                    <a:pt x="210" y="12579"/>
                  </a:cubicBezTo>
                  <a:cubicBezTo>
                    <a:pt x="351" y="13241"/>
                    <a:pt x="351" y="13241"/>
                    <a:pt x="351" y="13241"/>
                  </a:cubicBezTo>
                  <a:cubicBezTo>
                    <a:pt x="351" y="13407"/>
                    <a:pt x="351" y="13407"/>
                    <a:pt x="351" y="13407"/>
                  </a:cubicBezTo>
                  <a:cubicBezTo>
                    <a:pt x="351" y="13572"/>
                    <a:pt x="351" y="13572"/>
                    <a:pt x="351" y="13572"/>
                  </a:cubicBezTo>
                  <a:cubicBezTo>
                    <a:pt x="281" y="13655"/>
                    <a:pt x="281" y="13655"/>
                    <a:pt x="281" y="13655"/>
                  </a:cubicBezTo>
                  <a:cubicBezTo>
                    <a:pt x="210" y="13986"/>
                    <a:pt x="210" y="13986"/>
                    <a:pt x="210" y="13986"/>
                  </a:cubicBezTo>
                  <a:cubicBezTo>
                    <a:pt x="70" y="14069"/>
                    <a:pt x="70" y="14069"/>
                    <a:pt x="70" y="14069"/>
                  </a:cubicBezTo>
                  <a:cubicBezTo>
                    <a:pt x="70" y="14400"/>
                    <a:pt x="70" y="14400"/>
                    <a:pt x="70" y="14400"/>
                  </a:cubicBezTo>
                  <a:cubicBezTo>
                    <a:pt x="0" y="15062"/>
                    <a:pt x="0" y="15062"/>
                    <a:pt x="0" y="15062"/>
                  </a:cubicBezTo>
                  <a:cubicBezTo>
                    <a:pt x="0" y="15476"/>
                    <a:pt x="0" y="15476"/>
                    <a:pt x="0" y="15476"/>
                  </a:cubicBezTo>
                  <a:cubicBezTo>
                    <a:pt x="140" y="15724"/>
                    <a:pt x="140" y="15724"/>
                    <a:pt x="140" y="15724"/>
                  </a:cubicBezTo>
                  <a:cubicBezTo>
                    <a:pt x="210" y="15972"/>
                    <a:pt x="210" y="15972"/>
                    <a:pt x="210" y="15972"/>
                  </a:cubicBezTo>
                  <a:cubicBezTo>
                    <a:pt x="10309" y="19366"/>
                    <a:pt x="10309" y="19366"/>
                    <a:pt x="10309" y="19366"/>
                  </a:cubicBezTo>
                  <a:cubicBezTo>
                    <a:pt x="10309" y="19366"/>
                    <a:pt x="15148" y="20938"/>
                    <a:pt x="16761" y="21352"/>
                  </a:cubicBezTo>
                  <a:cubicBezTo>
                    <a:pt x="16971" y="21434"/>
                    <a:pt x="17252" y="21517"/>
                    <a:pt x="17603" y="21600"/>
                  </a:cubicBezTo>
                  <a:close/>
                </a:path>
              </a:pathLst>
            </a:custGeom>
            <a:grpFill/>
            <a:ln w="12700" cap="flat">
              <a:solidFill>
                <a:schemeClr val="bg1"/>
              </a:solidFill>
              <a:miter lim="400000"/>
            </a:ln>
            <a:effectLst/>
          </p:spPr>
          <p:txBody>
            <a:bodyPr wrap="square" lIns="45719" tIns="45719" rIns="45719" bIns="45719"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200" cap="none" spc="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20" name="Shape">
              <a:extLst>
                <a:ext uri="{FF2B5EF4-FFF2-40B4-BE49-F238E27FC236}">
                  <a16:creationId xmlns:a16="http://schemas.microsoft.com/office/drawing/2014/main" id="{FF6A7F0C-7086-28E9-8C78-8CC565C37CE0}"/>
                </a:ext>
              </a:extLst>
            </p:cNvPr>
            <p:cNvSpPr/>
            <p:nvPr/>
          </p:nvSpPr>
          <p:spPr>
            <a:xfrm>
              <a:off x="1420093" y="194952"/>
              <a:ext cx="964520" cy="1579621"/>
            </a:xfrm>
            <a:custGeom>
              <a:avLst/>
              <a:gdLst/>
              <a:ahLst/>
              <a:cxnLst>
                <a:cxn ang="0">
                  <a:pos x="wd2" y="hd2"/>
                </a:cxn>
                <a:cxn ang="5400000">
                  <a:pos x="wd2" y="hd2"/>
                </a:cxn>
                <a:cxn ang="10800000">
                  <a:pos x="wd2" y="hd2"/>
                </a:cxn>
                <a:cxn ang="16200000">
                  <a:pos x="wd2" y="hd2"/>
                </a:cxn>
              </a:cxnLst>
              <a:rect l="0" t="0" r="r" b="b"/>
              <a:pathLst>
                <a:path w="21600" h="21600" extrusionOk="0">
                  <a:moveTo>
                    <a:pt x="4547" y="7644"/>
                  </a:moveTo>
                  <a:cubicBezTo>
                    <a:pt x="4547" y="7991"/>
                    <a:pt x="4358" y="8281"/>
                    <a:pt x="4358" y="8281"/>
                  </a:cubicBezTo>
                  <a:cubicBezTo>
                    <a:pt x="4358" y="8513"/>
                    <a:pt x="4358" y="8513"/>
                    <a:pt x="4358" y="8513"/>
                  </a:cubicBezTo>
                  <a:cubicBezTo>
                    <a:pt x="4642" y="8802"/>
                    <a:pt x="4642" y="8802"/>
                    <a:pt x="4642" y="8802"/>
                  </a:cubicBezTo>
                  <a:cubicBezTo>
                    <a:pt x="5116" y="9034"/>
                    <a:pt x="5116" y="9034"/>
                    <a:pt x="5116" y="9034"/>
                  </a:cubicBezTo>
                  <a:cubicBezTo>
                    <a:pt x="5305" y="9208"/>
                    <a:pt x="5305" y="9208"/>
                    <a:pt x="5305" y="9208"/>
                  </a:cubicBezTo>
                  <a:cubicBezTo>
                    <a:pt x="5400" y="9439"/>
                    <a:pt x="5400" y="9439"/>
                    <a:pt x="5400" y="9439"/>
                  </a:cubicBezTo>
                  <a:cubicBezTo>
                    <a:pt x="5400" y="9671"/>
                    <a:pt x="5400" y="9671"/>
                    <a:pt x="5400" y="9671"/>
                  </a:cubicBezTo>
                  <a:cubicBezTo>
                    <a:pt x="5116" y="9729"/>
                    <a:pt x="5116" y="9729"/>
                    <a:pt x="5116" y="9729"/>
                  </a:cubicBezTo>
                  <a:cubicBezTo>
                    <a:pt x="5021" y="10018"/>
                    <a:pt x="5021" y="10018"/>
                    <a:pt x="5021" y="10018"/>
                  </a:cubicBezTo>
                  <a:cubicBezTo>
                    <a:pt x="4642" y="10192"/>
                    <a:pt x="4642" y="10192"/>
                    <a:pt x="4642" y="10192"/>
                  </a:cubicBezTo>
                  <a:cubicBezTo>
                    <a:pt x="4358" y="10424"/>
                    <a:pt x="4358" y="10424"/>
                    <a:pt x="4358" y="10424"/>
                  </a:cubicBezTo>
                  <a:cubicBezTo>
                    <a:pt x="3979" y="10655"/>
                    <a:pt x="3979" y="10655"/>
                    <a:pt x="3979" y="10655"/>
                  </a:cubicBezTo>
                  <a:cubicBezTo>
                    <a:pt x="3789" y="10945"/>
                    <a:pt x="3789" y="10945"/>
                    <a:pt x="3789" y="10945"/>
                  </a:cubicBezTo>
                  <a:cubicBezTo>
                    <a:pt x="3600" y="11003"/>
                    <a:pt x="3600" y="11003"/>
                    <a:pt x="3600" y="11003"/>
                  </a:cubicBezTo>
                  <a:cubicBezTo>
                    <a:pt x="3505" y="11234"/>
                    <a:pt x="3505" y="11234"/>
                    <a:pt x="3505" y="11234"/>
                  </a:cubicBezTo>
                  <a:cubicBezTo>
                    <a:pt x="3221" y="11466"/>
                    <a:pt x="3221" y="11466"/>
                    <a:pt x="3221" y="11466"/>
                  </a:cubicBezTo>
                  <a:cubicBezTo>
                    <a:pt x="2463" y="11929"/>
                    <a:pt x="2463" y="11929"/>
                    <a:pt x="2463" y="11929"/>
                  </a:cubicBezTo>
                  <a:cubicBezTo>
                    <a:pt x="1895" y="12219"/>
                    <a:pt x="1895" y="12219"/>
                    <a:pt x="1895" y="12219"/>
                  </a:cubicBezTo>
                  <a:cubicBezTo>
                    <a:pt x="1800" y="12392"/>
                    <a:pt x="1800" y="12392"/>
                    <a:pt x="1800" y="12392"/>
                  </a:cubicBezTo>
                  <a:cubicBezTo>
                    <a:pt x="1705" y="12682"/>
                    <a:pt x="1705" y="12682"/>
                    <a:pt x="1705" y="12682"/>
                  </a:cubicBezTo>
                  <a:cubicBezTo>
                    <a:pt x="1895" y="12856"/>
                    <a:pt x="1895" y="12856"/>
                    <a:pt x="1895" y="12856"/>
                  </a:cubicBezTo>
                  <a:cubicBezTo>
                    <a:pt x="2084" y="12914"/>
                    <a:pt x="2084" y="12914"/>
                    <a:pt x="2084" y="12914"/>
                  </a:cubicBezTo>
                  <a:cubicBezTo>
                    <a:pt x="2179" y="12914"/>
                    <a:pt x="2179" y="12914"/>
                    <a:pt x="2179" y="12914"/>
                  </a:cubicBezTo>
                  <a:cubicBezTo>
                    <a:pt x="2463" y="13087"/>
                    <a:pt x="2463" y="13087"/>
                    <a:pt x="2463" y="13087"/>
                  </a:cubicBezTo>
                  <a:cubicBezTo>
                    <a:pt x="2368" y="13203"/>
                    <a:pt x="2368" y="13203"/>
                    <a:pt x="2368" y="13203"/>
                  </a:cubicBezTo>
                  <a:cubicBezTo>
                    <a:pt x="2368" y="13666"/>
                    <a:pt x="2368" y="13666"/>
                    <a:pt x="2368" y="13666"/>
                  </a:cubicBezTo>
                  <a:cubicBezTo>
                    <a:pt x="2274" y="13898"/>
                    <a:pt x="2274" y="13898"/>
                    <a:pt x="2274" y="13898"/>
                  </a:cubicBezTo>
                  <a:cubicBezTo>
                    <a:pt x="2274" y="14014"/>
                    <a:pt x="2274" y="14014"/>
                    <a:pt x="2274" y="14014"/>
                  </a:cubicBezTo>
                  <a:cubicBezTo>
                    <a:pt x="1800" y="14130"/>
                    <a:pt x="1800" y="14130"/>
                    <a:pt x="1800" y="14130"/>
                  </a:cubicBezTo>
                  <a:cubicBezTo>
                    <a:pt x="1705" y="14246"/>
                    <a:pt x="1705" y="14246"/>
                    <a:pt x="1705" y="14246"/>
                  </a:cubicBezTo>
                  <a:cubicBezTo>
                    <a:pt x="1705" y="14535"/>
                    <a:pt x="1705" y="14535"/>
                    <a:pt x="1705" y="14535"/>
                  </a:cubicBezTo>
                  <a:cubicBezTo>
                    <a:pt x="0" y="19110"/>
                    <a:pt x="0" y="19110"/>
                    <a:pt x="0" y="19110"/>
                  </a:cubicBezTo>
                  <a:cubicBezTo>
                    <a:pt x="3316" y="19573"/>
                    <a:pt x="9663" y="20384"/>
                    <a:pt x="9663" y="20384"/>
                  </a:cubicBezTo>
                  <a:cubicBezTo>
                    <a:pt x="19705" y="21600"/>
                    <a:pt x="19705" y="21600"/>
                    <a:pt x="19705" y="21600"/>
                  </a:cubicBezTo>
                  <a:cubicBezTo>
                    <a:pt x="21600" y="14825"/>
                    <a:pt x="21600" y="14825"/>
                    <a:pt x="21600" y="14825"/>
                  </a:cubicBezTo>
                  <a:cubicBezTo>
                    <a:pt x="21411" y="14709"/>
                    <a:pt x="21411" y="14709"/>
                    <a:pt x="21411" y="14709"/>
                  </a:cubicBezTo>
                  <a:cubicBezTo>
                    <a:pt x="21221" y="14593"/>
                    <a:pt x="21221" y="14593"/>
                    <a:pt x="21221" y="14593"/>
                  </a:cubicBezTo>
                  <a:cubicBezTo>
                    <a:pt x="21221" y="14535"/>
                    <a:pt x="21221" y="14535"/>
                    <a:pt x="21221" y="14535"/>
                  </a:cubicBezTo>
                  <a:cubicBezTo>
                    <a:pt x="21126" y="14303"/>
                    <a:pt x="21126" y="14303"/>
                    <a:pt x="21126" y="14303"/>
                  </a:cubicBezTo>
                  <a:cubicBezTo>
                    <a:pt x="20937" y="14130"/>
                    <a:pt x="20937" y="14130"/>
                    <a:pt x="20937" y="14130"/>
                  </a:cubicBezTo>
                  <a:cubicBezTo>
                    <a:pt x="20653" y="13956"/>
                    <a:pt x="20653" y="13956"/>
                    <a:pt x="20653" y="13956"/>
                  </a:cubicBezTo>
                  <a:cubicBezTo>
                    <a:pt x="20274" y="13956"/>
                    <a:pt x="20274" y="13956"/>
                    <a:pt x="20274" y="13956"/>
                  </a:cubicBezTo>
                  <a:cubicBezTo>
                    <a:pt x="20179" y="14246"/>
                    <a:pt x="20179" y="14246"/>
                    <a:pt x="20179" y="14246"/>
                  </a:cubicBezTo>
                  <a:cubicBezTo>
                    <a:pt x="20084" y="14419"/>
                    <a:pt x="20084" y="14419"/>
                    <a:pt x="20084" y="14419"/>
                  </a:cubicBezTo>
                  <a:cubicBezTo>
                    <a:pt x="19137" y="14361"/>
                    <a:pt x="19137" y="14361"/>
                    <a:pt x="19137" y="14361"/>
                  </a:cubicBezTo>
                  <a:cubicBezTo>
                    <a:pt x="18663" y="14246"/>
                    <a:pt x="18663" y="14246"/>
                    <a:pt x="18663" y="14246"/>
                  </a:cubicBezTo>
                  <a:cubicBezTo>
                    <a:pt x="17905" y="14188"/>
                    <a:pt x="17905" y="14188"/>
                    <a:pt x="17905" y="14188"/>
                  </a:cubicBezTo>
                  <a:cubicBezTo>
                    <a:pt x="17526" y="14188"/>
                    <a:pt x="17526" y="14188"/>
                    <a:pt x="17526" y="14188"/>
                  </a:cubicBezTo>
                  <a:cubicBezTo>
                    <a:pt x="17432" y="14303"/>
                    <a:pt x="17432" y="14303"/>
                    <a:pt x="17432" y="14303"/>
                  </a:cubicBezTo>
                  <a:cubicBezTo>
                    <a:pt x="17432" y="14419"/>
                    <a:pt x="17432" y="14419"/>
                    <a:pt x="17432" y="14419"/>
                  </a:cubicBezTo>
                  <a:cubicBezTo>
                    <a:pt x="16958" y="14303"/>
                    <a:pt x="16958" y="14303"/>
                    <a:pt x="16958" y="14303"/>
                  </a:cubicBezTo>
                  <a:cubicBezTo>
                    <a:pt x="16484" y="14130"/>
                    <a:pt x="16484" y="14130"/>
                    <a:pt x="16484" y="14130"/>
                  </a:cubicBezTo>
                  <a:cubicBezTo>
                    <a:pt x="16200" y="14130"/>
                    <a:pt x="16200" y="14130"/>
                    <a:pt x="16200" y="14130"/>
                  </a:cubicBezTo>
                  <a:cubicBezTo>
                    <a:pt x="16011" y="14130"/>
                    <a:pt x="16011" y="14130"/>
                    <a:pt x="16011" y="14130"/>
                  </a:cubicBezTo>
                  <a:cubicBezTo>
                    <a:pt x="15916" y="14303"/>
                    <a:pt x="15916" y="14303"/>
                    <a:pt x="15916" y="14303"/>
                  </a:cubicBezTo>
                  <a:cubicBezTo>
                    <a:pt x="15916" y="14419"/>
                    <a:pt x="15916" y="14419"/>
                    <a:pt x="15916" y="14419"/>
                  </a:cubicBezTo>
                  <a:cubicBezTo>
                    <a:pt x="15537" y="14419"/>
                    <a:pt x="15537" y="14419"/>
                    <a:pt x="15537" y="14419"/>
                  </a:cubicBezTo>
                  <a:cubicBezTo>
                    <a:pt x="15347" y="14188"/>
                    <a:pt x="15347" y="14188"/>
                    <a:pt x="15347" y="14188"/>
                  </a:cubicBezTo>
                  <a:cubicBezTo>
                    <a:pt x="15347" y="14014"/>
                    <a:pt x="15347" y="14014"/>
                    <a:pt x="15347" y="14014"/>
                  </a:cubicBezTo>
                  <a:cubicBezTo>
                    <a:pt x="15347" y="13782"/>
                    <a:pt x="15347" y="13782"/>
                    <a:pt x="15347" y="13782"/>
                  </a:cubicBezTo>
                  <a:cubicBezTo>
                    <a:pt x="15158" y="13435"/>
                    <a:pt x="15158" y="13435"/>
                    <a:pt x="15158" y="13435"/>
                  </a:cubicBezTo>
                  <a:cubicBezTo>
                    <a:pt x="15158" y="13087"/>
                    <a:pt x="15158" y="13087"/>
                    <a:pt x="15158" y="13087"/>
                  </a:cubicBezTo>
                  <a:cubicBezTo>
                    <a:pt x="14779" y="13087"/>
                    <a:pt x="14779" y="13087"/>
                    <a:pt x="14779" y="13087"/>
                  </a:cubicBezTo>
                  <a:cubicBezTo>
                    <a:pt x="14305" y="12914"/>
                    <a:pt x="14305" y="12914"/>
                    <a:pt x="14305" y="12914"/>
                  </a:cubicBezTo>
                  <a:cubicBezTo>
                    <a:pt x="14116" y="12740"/>
                    <a:pt x="14116" y="12740"/>
                    <a:pt x="14116" y="12740"/>
                  </a:cubicBezTo>
                  <a:cubicBezTo>
                    <a:pt x="14116" y="12624"/>
                    <a:pt x="14116" y="12624"/>
                    <a:pt x="14116" y="12624"/>
                  </a:cubicBezTo>
                  <a:cubicBezTo>
                    <a:pt x="14116" y="12335"/>
                    <a:pt x="14116" y="12335"/>
                    <a:pt x="14116" y="12335"/>
                  </a:cubicBezTo>
                  <a:cubicBezTo>
                    <a:pt x="14116" y="12045"/>
                    <a:pt x="14116" y="12045"/>
                    <a:pt x="14116" y="12045"/>
                  </a:cubicBezTo>
                  <a:cubicBezTo>
                    <a:pt x="13737" y="11813"/>
                    <a:pt x="13737" y="11813"/>
                    <a:pt x="13737" y="11813"/>
                  </a:cubicBezTo>
                  <a:cubicBezTo>
                    <a:pt x="13737" y="11640"/>
                    <a:pt x="13737" y="11640"/>
                    <a:pt x="13737" y="11640"/>
                  </a:cubicBezTo>
                  <a:cubicBezTo>
                    <a:pt x="13737" y="11292"/>
                    <a:pt x="13737" y="11292"/>
                    <a:pt x="13737" y="11292"/>
                  </a:cubicBezTo>
                  <a:cubicBezTo>
                    <a:pt x="13642" y="10829"/>
                    <a:pt x="13642" y="10829"/>
                    <a:pt x="13642" y="10829"/>
                  </a:cubicBezTo>
                  <a:cubicBezTo>
                    <a:pt x="13453" y="10597"/>
                    <a:pt x="13453" y="10597"/>
                    <a:pt x="13453" y="10597"/>
                  </a:cubicBezTo>
                  <a:cubicBezTo>
                    <a:pt x="13358" y="10366"/>
                    <a:pt x="13358" y="10366"/>
                    <a:pt x="13358" y="10366"/>
                  </a:cubicBezTo>
                  <a:cubicBezTo>
                    <a:pt x="13168" y="10366"/>
                    <a:pt x="13168" y="10366"/>
                    <a:pt x="13168" y="10366"/>
                  </a:cubicBezTo>
                  <a:cubicBezTo>
                    <a:pt x="12789" y="10539"/>
                    <a:pt x="12789" y="10539"/>
                    <a:pt x="12789" y="10539"/>
                  </a:cubicBezTo>
                  <a:cubicBezTo>
                    <a:pt x="12600" y="10539"/>
                    <a:pt x="12600" y="10539"/>
                    <a:pt x="12600" y="10539"/>
                  </a:cubicBezTo>
                  <a:cubicBezTo>
                    <a:pt x="12316" y="10597"/>
                    <a:pt x="12316" y="10597"/>
                    <a:pt x="12316" y="10597"/>
                  </a:cubicBezTo>
                  <a:cubicBezTo>
                    <a:pt x="12032" y="10771"/>
                    <a:pt x="12032" y="10771"/>
                    <a:pt x="12032" y="10771"/>
                  </a:cubicBezTo>
                  <a:cubicBezTo>
                    <a:pt x="11842" y="10771"/>
                    <a:pt x="11842" y="10771"/>
                    <a:pt x="11842" y="10771"/>
                  </a:cubicBezTo>
                  <a:cubicBezTo>
                    <a:pt x="11842" y="10597"/>
                    <a:pt x="11842" y="10597"/>
                    <a:pt x="11842" y="10597"/>
                  </a:cubicBezTo>
                  <a:cubicBezTo>
                    <a:pt x="11463" y="10482"/>
                    <a:pt x="11463" y="10482"/>
                    <a:pt x="11463" y="10482"/>
                  </a:cubicBezTo>
                  <a:cubicBezTo>
                    <a:pt x="11274" y="10366"/>
                    <a:pt x="11274" y="10366"/>
                    <a:pt x="11274" y="10366"/>
                  </a:cubicBezTo>
                  <a:cubicBezTo>
                    <a:pt x="11558" y="9960"/>
                    <a:pt x="11558" y="9960"/>
                    <a:pt x="11558" y="9960"/>
                  </a:cubicBezTo>
                  <a:cubicBezTo>
                    <a:pt x="11842" y="9729"/>
                    <a:pt x="11842" y="9729"/>
                    <a:pt x="11842" y="9729"/>
                  </a:cubicBezTo>
                  <a:cubicBezTo>
                    <a:pt x="12126" y="9729"/>
                    <a:pt x="12126" y="9729"/>
                    <a:pt x="12126" y="9729"/>
                  </a:cubicBezTo>
                  <a:cubicBezTo>
                    <a:pt x="12221" y="9613"/>
                    <a:pt x="12221" y="9613"/>
                    <a:pt x="12221" y="9613"/>
                  </a:cubicBezTo>
                  <a:cubicBezTo>
                    <a:pt x="12032" y="9265"/>
                    <a:pt x="12032" y="9265"/>
                    <a:pt x="12032" y="9265"/>
                  </a:cubicBezTo>
                  <a:cubicBezTo>
                    <a:pt x="12126" y="8918"/>
                    <a:pt x="12126" y="8918"/>
                    <a:pt x="12126" y="8918"/>
                  </a:cubicBezTo>
                  <a:cubicBezTo>
                    <a:pt x="12411" y="8513"/>
                    <a:pt x="12411" y="8513"/>
                    <a:pt x="12411" y="8513"/>
                  </a:cubicBezTo>
                  <a:cubicBezTo>
                    <a:pt x="12695" y="8165"/>
                    <a:pt x="12695" y="8165"/>
                    <a:pt x="12695" y="8165"/>
                  </a:cubicBezTo>
                  <a:cubicBezTo>
                    <a:pt x="12979" y="7818"/>
                    <a:pt x="12979" y="7818"/>
                    <a:pt x="12979" y="7818"/>
                  </a:cubicBezTo>
                  <a:cubicBezTo>
                    <a:pt x="12979" y="7586"/>
                    <a:pt x="12979" y="7586"/>
                    <a:pt x="12979" y="7586"/>
                  </a:cubicBezTo>
                  <a:cubicBezTo>
                    <a:pt x="12126" y="7470"/>
                    <a:pt x="12126" y="7470"/>
                    <a:pt x="12126" y="7470"/>
                  </a:cubicBezTo>
                  <a:cubicBezTo>
                    <a:pt x="12126" y="7412"/>
                    <a:pt x="12126" y="7412"/>
                    <a:pt x="12126" y="7412"/>
                  </a:cubicBezTo>
                  <a:cubicBezTo>
                    <a:pt x="11842" y="7181"/>
                    <a:pt x="11842" y="7181"/>
                    <a:pt x="11842" y="7181"/>
                  </a:cubicBezTo>
                  <a:cubicBezTo>
                    <a:pt x="11653" y="6833"/>
                    <a:pt x="11653" y="6833"/>
                    <a:pt x="11653" y="6833"/>
                  </a:cubicBezTo>
                  <a:cubicBezTo>
                    <a:pt x="11558" y="6428"/>
                    <a:pt x="11558" y="6428"/>
                    <a:pt x="11558" y="6428"/>
                  </a:cubicBezTo>
                  <a:cubicBezTo>
                    <a:pt x="11274" y="6138"/>
                    <a:pt x="11274" y="6138"/>
                    <a:pt x="11274" y="6138"/>
                  </a:cubicBezTo>
                  <a:cubicBezTo>
                    <a:pt x="10800" y="5849"/>
                    <a:pt x="10800" y="5849"/>
                    <a:pt x="10800" y="5849"/>
                  </a:cubicBezTo>
                  <a:cubicBezTo>
                    <a:pt x="10326" y="5386"/>
                    <a:pt x="10326" y="5386"/>
                    <a:pt x="10326" y="5386"/>
                  </a:cubicBezTo>
                  <a:cubicBezTo>
                    <a:pt x="10232" y="5096"/>
                    <a:pt x="10232" y="5096"/>
                    <a:pt x="10232" y="5096"/>
                  </a:cubicBezTo>
                  <a:cubicBezTo>
                    <a:pt x="9853" y="4749"/>
                    <a:pt x="9853" y="4749"/>
                    <a:pt x="9853" y="4749"/>
                  </a:cubicBezTo>
                  <a:cubicBezTo>
                    <a:pt x="9853" y="4575"/>
                    <a:pt x="9853" y="4575"/>
                    <a:pt x="9853" y="4575"/>
                  </a:cubicBezTo>
                  <a:cubicBezTo>
                    <a:pt x="9568" y="4401"/>
                    <a:pt x="9568" y="4401"/>
                    <a:pt x="9568" y="4401"/>
                  </a:cubicBezTo>
                  <a:cubicBezTo>
                    <a:pt x="9568" y="4169"/>
                    <a:pt x="9568" y="4169"/>
                    <a:pt x="9568" y="4169"/>
                  </a:cubicBezTo>
                  <a:cubicBezTo>
                    <a:pt x="9568" y="3996"/>
                    <a:pt x="9568" y="3996"/>
                    <a:pt x="9568" y="3996"/>
                  </a:cubicBezTo>
                  <a:cubicBezTo>
                    <a:pt x="9379" y="3706"/>
                    <a:pt x="9379" y="3706"/>
                    <a:pt x="9379" y="3706"/>
                  </a:cubicBezTo>
                  <a:cubicBezTo>
                    <a:pt x="9189" y="3590"/>
                    <a:pt x="9189" y="3590"/>
                    <a:pt x="9189" y="3590"/>
                  </a:cubicBezTo>
                  <a:cubicBezTo>
                    <a:pt x="9189" y="3417"/>
                    <a:pt x="9189" y="3417"/>
                    <a:pt x="9189" y="3417"/>
                  </a:cubicBezTo>
                  <a:cubicBezTo>
                    <a:pt x="9284" y="2780"/>
                    <a:pt x="9284" y="2780"/>
                    <a:pt x="9284" y="2780"/>
                  </a:cubicBezTo>
                  <a:cubicBezTo>
                    <a:pt x="9568" y="2085"/>
                    <a:pt x="9568" y="2085"/>
                    <a:pt x="9568" y="2085"/>
                  </a:cubicBezTo>
                  <a:cubicBezTo>
                    <a:pt x="9853" y="1448"/>
                    <a:pt x="9853" y="1448"/>
                    <a:pt x="9853" y="1448"/>
                  </a:cubicBezTo>
                  <a:cubicBezTo>
                    <a:pt x="10042" y="1042"/>
                    <a:pt x="10042" y="1042"/>
                    <a:pt x="10042" y="1042"/>
                  </a:cubicBezTo>
                  <a:cubicBezTo>
                    <a:pt x="10232" y="463"/>
                    <a:pt x="10232" y="463"/>
                    <a:pt x="10232" y="463"/>
                  </a:cubicBezTo>
                  <a:cubicBezTo>
                    <a:pt x="7200" y="0"/>
                    <a:pt x="7200" y="0"/>
                    <a:pt x="7200" y="0"/>
                  </a:cubicBezTo>
                  <a:cubicBezTo>
                    <a:pt x="7200" y="0"/>
                    <a:pt x="4926" y="6602"/>
                    <a:pt x="4453" y="6949"/>
                  </a:cubicBezTo>
                  <a:cubicBezTo>
                    <a:pt x="4074" y="7354"/>
                    <a:pt x="4547" y="7239"/>
                    <a:pt x="4547" y="7644"/>
                  </a:cubicBezTo>
                  <a:close/>
                </a:path>
              </a:pathLst>
            </a:custGeom>
            <a:grpFill/>
            <a:ln w="12700" cap="flat">
              <a:solidFill>
                <a:schemeClr val="bg1"/>
              </a:solidFill>
              <a:miter lim="400000"/>
            </a:ln>
            <a:effectLst/>
          </p:spPr>
          <p:txBody>
            <a:bodyPr wrap="square" lIns="45719" tIns="45719" rIns="45719" bIns="45719"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200" cap="none" spc="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21" name="Shape">
              <a:extLst>
                <a:ext uri="{FF2B5EF4-FFF2-40B4-BE49-F238E27FC236}">
                  <a16:creationId xmlns:a16="http://schemas.microsoft.com/office/drawing/2014/main" id="{0442A395-BF24-FB90-F1A3-DF7CCB6846E3}"/>
                </a:ext>
              </a:extLst>
            </p:cNvPr>
            <p:cNvSpPr/>
            <p:nvPr/>
          </p:nvSpPr>
          <p:spPr>
            <a:xfrm>
              <a:off x="1829891" y="229943"/>
              <a:ext cx="1654175" cy="1069747"/>
            </a:xfrm>
            <a:custGeom>
              <a:avLst/>
              <a:gdLst/>
              <a:ahLst/>
              <a:cxnLst>
                <a:cxn ang="0">
                  <a:pos x="wd2" y="hd2"/>
                </a:cxn>
                <a:cxn ang="5400000">
                  <a:pos x="wd2" y="hd2"/>
                </a:cxn>
                <a:cxn ang="10800000">
                  <a:pos x="wd2" y="hd2"/>
                </a:cxn>
                <a:cxn ang="16200000">
                  <a:pos x="wd2" y="hd2"/>
                </a:cxn>
              </a:cxnLst>
              <a:rect l="0" t="0" r="r" b="b"/>
              <a:pathLst>
                <a:path w="21600" h="21600" extrusionOk="0">
                  <a:moveTo>
                    <a:pt x="21600" y="5143"/>
                  </a:moveTo>
                  <a:cubicBezTo>
                    <a:pt x="21600" y="5143"/>
                    <a:pt x="13424" y="3600"/>
                    <a:pt x="10165" y="2829"/>
                  </a:cubicBezTo>
                  <a:cubicBezTo>
                    <a:pt x="6187" y="1886"/>
                    <a:pt x="608" y="0"/>
                    <a:pt x="608" y="0"/>
                  </a:cubicBezTo>
                  <a:cubicBezTo>
                    <a:pt x="497" y="857"/>
                    <a:pt x="497" y="857"/>
                    <a:pt x="497" y="857"/>
                  </a:cubicBezTo>
                  <a:cubicBezTo>
                    <a:pt x="387" y="1457"/>
                    <a:pt x="387" y="1457"/>
                    <a:pt x="387" y="1457"/>
                  </a:cubicBezTo>
                  <a:cubicBezTo>
                    <a:pt x="221" y="2400"/>
                    <a:pt x="221" y="2400"/>
                    <a:pt x="221" y="2400"/>
                  </a:cubicBezTo>
                  <a:cubicBezTo>
                    <a:pt x="55" y="3429"/>
                    <a:pt x="55" y="3429"/>
                    <a:pt x="55" y="3429"/>
                  </a:cubicBezTo>
                  <a:cubicBezTo>
                    <a:pt x="0" y="4371"/>
                    <a:pt x="0" y="4371"/>
                    <a:pt x="0" y="4371"/>
                  </a:cubicBezTo>
                  <a:cubicBezTo>
                    <a:pt x="0" y="4629"/>
                    <a:pt x="0" y="4629"/>
                    <a:pt x="0" y="4629"/>
                  </a:cubicBezTo>
                  <a:cubicBezTo>
                    <a:pt x="110" y="4800"/>
                    <a:pt x="110" y="4800"/>
                    <a:pt x="110" y="4800"/>
                  </a:cubicBezTo>
                  <a:cubicBezTo>
                    <a:pt x="221" y="5229"/>
                    <a:pt x="221" y="5229"/>
                    <a:pt x="221" y="5229"/>
                  </a:cubicBezTo>
                  <a:cubicBezTo>
                    <a:pt x="221" y="5486"/>
                    <a:pt x="221" y="5486"/>
                    <a:pt x="221" y="5486"/>
                  </a:cubicBezTo>
                  <a:cubicBezTo>
                    <a:pt x="221" y="5829"/>
                    <a:pt x="221" y="5829"/>
                    <a:pt x="221" y="5829"/>
                  </a:cubicBezTo>
                  <a:cubicBezTo>
                    <a:pt x="387" y="6086"/>
                    <a:pt x="387" y="6086"/>
                    <a:pt x="387" y="6086"/>
                  </a:cubicBezTo>
                  <a:cubicBezTo>
                    <a:pt x="387" y="6343"/>
                    <a:pt x="387" y="6343"/>
                    <a:pt x="387" y="6343"/>
                  </a:cubicBezTo>
                  <a:cubicBezTo>
                    <a:pt x="608" y="6857"/>
                    <a:pt x="608" y="6857"/>
                    <a:pt x="608" y="6857"/>
                  </a:cubicBezTo>
                  <a:cubicBezTo>
                    <a:pt x="663" y="7286"/>
                    <a:pt x="663" y="7286"/>
                    <a:pt x="663" y="7286"/>
                  </a:cubicBezTo>
                  <a:cubicBezTo>
                    <a:pt x="939" y="7971"/>
                    <a:pt x="939" y="7971"/>
                    <a:pt x="939" y="7971"/>
                  </a:cubicBezTo>
                  <a:cubicBezTo>
                    <a:pt x="1215" y="8400"/>
                    <a:pt x="1215" y="8400"/>
                    <a:pt x="1215" y="8400"/>
                  </a:cubicBezTo>
                  <a:cubicBezTo>
                    <a:pt x="1381" y="8829"/>
                    <a:pt x="1381" y="8829"/>
                    <a:pt x="1381" y="8829"/>
                  </a:cubicBezTo>
                  <a:cubicBezTo>
                    <a:pt x="1436" y="9429"/>
                    <a:pt x="1436" y="9429"/>
                    <a:pt x="1436" y="9429"/>
                  </a:cubicBezTo>
                  <a:cubicBezTo>
                    <a:pt x="1547" y="9943"/>
                    <a:pt x="1547" y="9943"/>
                    <a:pt x="1547" y="9943"/>
                  </a:cubicBezTo>
                  <a:cubicBezTo>
                    <a:pt x="1713" y="10286"/>
                    <a:pt x="1713" y="10286"/>
                    <a:pt x="1713" y="10286"/>
                  </a:cubicBezTo>
                  <a:cubicBezTo>
                    <a:pt x="1713" y="10371"/>
                    <a:pt x="1713" y="10371"/>
                    <a:pt x="1713" y="10371"/>
                  </a:cubicBezTo>
                  <a:cubicBezTo>
                    <a:pt x="2210" y="10543"/>
                    <a:pt x="2210" y="10543"/>
                    <a:pt x="2210" y="10543"/>
                  </a:cubicBezTo>
                  <a:cubicBezTo>
                    <a:pt x="2210" y="10886"/>
                    <a:pt x="2210" y="10886"/>
                    <a:pt x="2210" y="10886"/>
                  </a:cubicBezTo>
                  <a:cubicBezTo>
                    <a:pt x="2044" y="11400"/>
                    <a:pt x="2044" y="11400"/>
                    <a:pt x="2044" y="11400"/>
                  </a:cubicBezTo>
                  <a:cubicBezTo>
                    <a:pt x="1878" y="11914"/>
                    <a:pt x="1878" y="11914"/>
                    <a:pt x="1878" y="11914"/>
                  </a:cubicBezTo>
                  <a:cubicBezTo>
                    <a:pt x="1713" y="12514"/>
                    <a:pt x="1713" y="12514"/>
                    <a:pt x="1713" y="12514"/>
                  </a:cubicBezTo>
                  <a:cubicBezTo>
                    <a:pt x="1657" y="13029"/>
                    <a:pt x="1657" y="13029"/>
                    <a:pt x="1657" y="13029"/>
                  </a:cubicBezTo>
                  <a:cubicBezTo>
                    <a:pt x="1768" y="13543"/>
                    <a:pt x="1768" y="13543"/>
                    <a:pt x="1768" y="13543"/>
                  </a:cubicBezTo>
                  <a:cubicBezTo>
                    <a:pt x="1713" y="13714"/>
                    <a:pt x="1713" y="13714"/>
                    <a:pt x="1713" y="13714"/>
                  </a:cubicBezTo>
                  <a:cubicBezTo>
                    <a:pt x="1547" y="13714"/>
                    <a:pt x="1547" y="13714"/>
                    <a:pt x="1547" y="13714"/>
                  </a:cubicBezTo>
                  <a:cubicBezTo>
                    <a:pt x="1381" y="14057"/>
                    <a:pt x="1381" y="14057"/>
                    <a:pt x="1381" y="14057"/>
                  </a:cubicBezTo>
                  <a:cubicBezTo>
                    <a:pt x="1215" y="14657"/>
                    <a:pt x="1215" y="14657"/>
                    <a:pt x="1215" y="14657"/>
                  </a:cubicBezTo>
                  <a:cubicBezTo>
                    <a:pt x="1326" y="14829"/>
                    <a:pt x="1326" y="14829"/>
                    <a:pt x="1326" y="14829"/>
                  </a:cubicBezTo>
                  <a:cubicBezTo>
                    <a:pt x="1547" y="15000"/>
                    <a:pt x="1547" y="15000"/>
                    <a:pt x="1547" y="15000"/>
                  </a:cubicBezTo>
                  <a:cubicBezTo>
                    <a:pt x="1547" y="15257"/>
                    <a:pt x="1547" y="15257"/>
                    <a:pt x="1547" y="15257"/>
                  </a:cubicBezTo>
                  <a:cubicBezTo>
                    <a:pt x="1657" y="15257"/>
                    <a:pt x="1657" y="15257"/>
                    <a:pt x="1657" y="15257"/>
                  </a:cubicBezTo>
                  <a:cubicBezTo>
                    <a:pt x="1823" y="15000"/>
                    <a:pt x="1823" y="15000"/>
                    <a:pt x="1823" y="15000"/>
                  </a:cubicBezTo>
                  <a:cubicBezTo>
                    <a:pt x="1989" y="14914"/>
                    <a:pt x="1989" y="14914"/>
                    <a:pt x="1989" y="14914"/>
                  </a:cubicBezTo>
                  <a:cubicBezTo>
                    <a:pt x="2099" y="14914"/>
                    <a:pt x="2099" y="14914"/>
                    <a:pt x="2099" y="14914"/>
                  </a:cubicBezTo>
                  <a:cubicBezTo>
                    <a:pt x="2320" y="14657"/>
                    <a:pt x="2320" y="14657"/>
                    <a:pt x="2320" y="14657"/>
                  </a:cubicBezTo>
                  <a:cubicBezTo>
                    <a:pt x="2431" y="14657"/>
                    <a:pt x="2431" y="14657"/>
                    <a:pt x="2431" y="14657"/>
                  </a:cubicBezTo>
                  <a:cubicBezTo>
                    <a:pt x="2486" y="15000"/>
                    <a:pt x="2486" y="15000"/>
                    <a:pt x="2486" y="15000"/>
                  </a:cubicBezTo>
                  <a:cubicBezTo>
                    <a:pt x="2596" y="15343"/>
                    <a:pt x="2596" y="15343"/>
                    <a:pt x="2596" y="15343"/>
                  </a:cubicBezTo>
                  <a:cubicBezTo>
                    <a:pt x="2652" y="16029"/>
                    <a:pt x="2652" y="16029"/>
                    <a:pt x="2652" y="16029"/>
                  </a:cubicBezTo>
                  <a:cubicBezTo>
                    <a:pt x="2652" y="16543"/>
                    <a:pt x="2652" y="16543"/>
                    <a:pt x="2652" y="16543"/>
                  </a:cubicBezTo>
                  <a:cubicBezTo>
                    <a:pt x="2652" y="16800"/>
                    <a:pt x="2652" y="16800"/>
                    <a:pt x="2652" y="16800"/>
                  </a:cubicBezTo>
                  <a:cubicBezTo>
                    <a:pt x="2873" y="17143"/>
                    <a:pt x="2873" y="17143"/>
                    <a:pt x="2873" y="17143"/>
                  </a:cubicBezTo>
                  <a:cubicBezTo>
                    <a:pt x="2873" y="17571"/>
                    <a:pt x="2873" y="17571"/>
                    <a:pt x="2873" y="17571"/>
                  </a:cubicBezTo>
                  <a:cubicBezTo>
                    <a:pt x="2873" y="18000"/>
                    <a:pt x="2873" y="18000"/>
                    <a:pt x="2873" y="18000"/>
                  </a:cubicBezTo>
                  <a:cubicBezTo>
                    <a:pt x="2873" y="18171"/>
                    <a:pt x="2873" y="18171"/>
                    <a:pt x="2873" y="18171"/>
                  </a:cubicBezTo>
                  <a:cubicBezTo>
                    <a:pt x="2983" y="18429"/>
                    <a:pt x="2983" y="18429"/>
                    <a:pt x="2983" y="18429"/>
                  </a:cubicBezTo>
                  <a:cubicBezTo>
                    <a:pt x="3259" y="18686"/>
                    <a:pt x="3259" y="18686"/>
                    <a:pt x="3259" y="18686"/>
                  </a:cubicBezTo>
                  <a:cubicBezTo>
                    <a:pt x="3480" y="18686"/>
                    <a:pt x="3480" y="18686"/>
                    <a:pt x="3480" y="18686"/>
                  </a:cubicBezTo>
                  <a:cubicBezTo>
                    <a:pt x="3480" y="19200"/>
                    <a:pt x="3480" y="19200"/>
                    <a:pt x="3480" y="19200"/>
                  </a:cubicBezTo>
                  <a:cubicBezTo>
                    <a:pt x="3591" y="19714"/>
                    <a:pt x="3591" y="19714"/>
                    <a:pt x="3591" y="19714"/>
                  </a:cubicBezTo>
                  <a:cubicBezTo>
                    <a:pt x="3591" y="20057"/>
                    <a:pt x="3591" y="20057"/>
                    <a:pt x="3591" y="20057"/>
                  </a:cubicBezTo>
                  <a:cubicBezTo>
                    <a:pt x="3591" y="20314"/>
                    <a:pt x="3591" y="20314"/>
                    <a:pt x="3591" y="20314"/>
                  </a:cubicBezTo>
                  <a:cubicBezTo>
                    <a:pt x="3701" y="20657"/>
                    <a:pt x="3701" y="20657"/>
                    <a:pt x="3701" y="20657"/>
                  </a:cubicBezTo>
                  <a:cubicBezTo>
                    <a:pt x="3922" y="20657"/>
                    <a:pt x="3922" y="20657"/>
                    <a:pt x="3922" y="20657"/>
                  </a:cubicBezTo>
                  <a:cubicBezTo>
                    <a:pt x="3922" y="20486"/>
                    <a:pt x="3922" y="20486"/>
                    <a:pt x="3922" y="20486"/>
                  </a:cubicBezTo>
                  <a:cubicBezTo>
                    <a:pt x="3977" y="20229"/>
                    <a:pt x="3977" y="20229"/>
                    <a:pt x="3977" y="20229"/>
                  </a:cubicBezTo>
                  <a:cubicBezTo>
                    <a:pt x="4088" y="20229"/>
                    <a:pt x="4088" y="20229"/>
                    <a:pt x="4088" y="20229"/>
                  </a:cubicBezTo>
                  <a:cubicBezTo>
                    <a:pt x="4254" y="20229"/>
                    <a:pt x="4254" y="20229"/>
                    <a:pt x="4254" y="20229"/>
                  </a:cubicBezTo>
                  <a:cubicBezTo>
                    <a:pt x="4530" y="20486"/>
                    <a:pt x="4530" y="20486"/>
                    <a:pt x="4530" y="20486"/>
                  </a:cubicBezTo>
                  <a:cubicBezTo>
                    <a:pt x="4806" y="20657"/>
                    <a:pt x="4806" y="20657"/>
                    <a:pt x="4806" y="20657"/>
                  </a:cubicBezTo>
                  <a:cubicBezTo>
                    <a:pt x="4806" y="20486"/>
                    <a:pt x="4806" y="20486"/>
                    <a:pt x="4806" y="20486"/>
                  </a:cubicBezTo>
                  <a:cubicBezTo>
                    <a:pt x="4861" y="20314"/>
                    <a:pt x="4861" y="20314"/>
                    <a:pt x="4861" y="20314"/>
                  </a:cubicBezTo>
                  <a:cubicBezTo>
                    <a:pt x="5082" y="20314"/>
                    <a:pt x="5082" y="20314"/>
                    <a:pt x="5082" y="20314"/>
                  </a:cubicBezTo>
                  <a:cubicBezTo>
                    <a:pt x="5524" y="20400"/>
                    <a:pt x="5524" y="20400"/>
                    <a:pt x="5524" y="20400"/>
                  </a:cubicBezTo>
                  <a:cubicBezTo>
                    <a:pt x="5801" y="20571"/>
                    <a:pt x="5801" y="20571"/>
                    <a:pt x="5801" y="20571"/>
                  </a:cubicBezTo>
                  <a:cubicBezTo>
                    <a:pt x="6353" y="20657"/>
                    <a:pt x="6353" y="20657"/>
                    <a:pt x="6353" y="20657"/>
                  </a:cubicBezTo>
                  <a:cubicBezTo>
                    <a:pt x="6408" y="20400"/>
                    <a:pt x="6408" y="20400"/>
                    <a:pt x="6408" y="20400"/>
                  </a:cubicBezTo>
                  <a:cubicBezTo>
                    <a:pt x="6463" y="19971"/>
                    <a:pt x="6463" y="19971"/>
                    <a:pt x="6463" y="19971"/>
                  </a:cubicBezTo>
                  <a:cubicBezTo>
                    <a:pt x="6684" y="19971"/>
                    <a:pt x="6684" y="19971"/>
                    <a:pt x="6684" y="19971"/>
                  </a:cubicBezTo>
                  <a:cubicBezTo>
                    <a:pt x="6850" y="20229"/>
                    <a:pt x="6850" y="20229"/>
                    <a:pt x="6850" y="20229"/>
                  </a:cubicBezTo>
                  <a:cubicBezTo>
                    <a:pt x="6961" y="20486"/>
                    <a:pt x="6961" y="20486"/>
                    <a:pt x="6961" y="20486"/>
                  </a:cubicBezTo>
                  <a:cubicBezTo>
                    <a:pt x="7016" y="20829"/>
                    <a:pt x="7016" y="20829"/>
                    <a:pt x="7016" y="20829"/>
                  </a:cubicBezTo>
                  <a:cubicBezTo>
                    <a:pt x="7016" y="20914"/>
                    <a:pt x="7016" y="20914"/>
                    <a:pt x="7016" y="20914"/>
                  </a:cubicBezTo>
                  <a:cubicBezTo>
                    <a:pt x="7126" y="21086"/>
                    <a:pt x="7126" y="21086"/>
                    <a:pt x="7126" y="21086"/>
                  </a:cubicBezTo>
                  <a:cubicBezTo>
                    <a:pt x="7237" y="21257"/>
                    <a:pt x="7237" y="21257"/>
                    <a:pt x="7237" y="21257"/>
                  </a:cubicBezTo>
                  <a:cubicBezTo>
                    <a:pt x="7513" y="18943"/>
                    <a:pt x="7513" y="18943"/>
                    <a:pt x="7513" y="18943"/>
                  </a:cubicBezTo>
                  <a:cubicBezTo>
                    <a:pt x="20550" y="21600"/>
                    <a:pt x="20550" y="21600"/>
                    <a:pt x="20550" y="21600"/>
                  </a:cubicBezTo>
                  <a:cubicBezTo>
                    <a:pt x="20606" y="21600"/>
                    <a:pt x="20606" y="21600"/>
                    <a:pt x="20606" y="21600"/>
                  </a:cubicBezTo>
                  <a:cubicBezTo>
                    <a:pt x="20827" y="17743"/>
                    <a:pt x="20827" y="17743"/>
                    <a:pt x="20827" y="17743"/>
                  </a:cubicBezTo>
                  <a:lnTo>
                    <a:pt x="21600" y="5143"/>
                  </a:lnTo>
                  <a:close/>
                </a:path>
              </a:pathLst>
            </a:custGeom>
            <a:grpFill/>
            <a:ln w="12700" cap="flat">
              <a:solidFill>
                <a:schemeClr val="bg1"/>
              </a:solidFill>
              <a:miter lim="400000"/>
            </a:ln>
            <a:effectLst/>
          </p:spPr>
          <p:txBody>
            <a:bodyPr wrap="square" lIns="45719" tIns="45719" rIns="45719" bIns="45719"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200" cap="none" spc="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22" name="Shape">
              <a:extLst>
                <a:ext uri="{FF2B5EF4-FFF2-40B4-BE49-F238E27FC236}">
                  <a16:creationId xmlns:a16="http://schemas.microsoft.com/office/drawing/2014/main" id="{FCA8E54A-FB6F-F2D1-B0A1-7D1C5FF83EE1}"/>
                </a:ext>
              </a:extLst>
            </p:cNvPr>
            <p:cNvSpPr/>
            <p:nvPr/>
          </p:nvSpPr>
          <p:spPr>
            <a:xfrm>
              <a:off x="8116757" y="359914"/>
              <a:ext cx="584710" cy="934778"/>
            </a:xfrm>
            <a:custGeom>
              <a:avLst/>
              <a:gdLst/>
              <a:ahLst/>
              <a:cxnLst>
                <a:cxn ang="0">
                  <a:pos x="wd2" y="hd2"/>
                </a:cxn>
                <a:cxn ang="5400000">
                  <a:pos x="wd2" y="hd2"/>
                </a:cxn>
                <a:cxn ang="10800000">
                  <a:pos x="wd2" y="hd2"/>
                </a:cxn>
                <a:cxn ang="16200000">
                  <a:pos x="wd2" y="hd2"/>
                </a:cxn>
              </a:cxnLst>
              <a:rect l="0" t="0" r="r" b="b"/>
              <a:pathLst>
                <a:path w="21600" h="21600" extrusionOk="0">
                  <a:moveTo>
                    <a:pt x="6092" y="21600"/>
                  </a:moveTo>
                  <a:lnTo>
                    <a:pt x="6092" y="21369"/>
                  </a:lnTo>
                  <a:lnTo>
                    <a:pt x="6277" y="21022"/>
                  </a:lnTo>
                  <a:lnTo>
                    <a:pt x="6277" y="20329"/>
                  </a:lnTo>
                  <a:lnTo>
                    <a:pt x="6462" y="20098"/>
                  </a:lnTo>
                  <a:lnTo>
                    <a:pt x="6831" y="20098"/>
                  </a:lnTo>
                  <a:lnTo>
                    <a:pt x="6831" y="19752"/>
                  </a:lnTo>
                  <a:lnTo>
                    <a:pt x="7015" y="19521"/>
                  </a:lnTo>
                  <a:lnTo>
                    <a:pt x="7015" y="19174"/>
                  </a:lnTo>
                  <a:lnTo>
                    <a:pt x="8123" y="19174"/>
                  </a:lnTo>
                  <a:lnTo>
                    <a:pt x="8123" y="18597"/>
                  </a:lnTo>
                  <a:lnTo>
                    <a:pt x="7385" y="18597"/>
                  </a:lnTo>
                  <a:lnTo>
                    <a:pt x="7385" y="18250"/>
                  </a:lnTo>
                  <a:lnTo>
                    <a:pt x="7754" y="18019"/>
                  </a:lnTo>
                  <a:lnTo>
                    <a:pt x="7754" y="17904"/>
                  </a:lnTo>
                  <a:lnTo>
                    <a:pt x="8123" y="17673"/>
                  </a:lnTo>
                  <a:lnTo>
                    <a:pt x="8308" y="17788"/>
                  </a:lnTo>
                  <a:lnTo>
                    <a:pt x="8308" y="17904"/>
                  </a:lnTo>
                  <a:lnTo>
                    <a:pt x="8677" y="17788"/>
                  </a:lnTo>
                  <a:lnTo>
                    <a:pt x="8862" y="17673"/>
                  </a:lnTo>
                  <a:lnTo>
                    <a:pt x="8862" y="17326"/>
                  </a:lnTo>
                  <a:lnTo>
                    <a:pt x="9415" y="17673"/>
                  </a:lnTo>
                  <a:lnTo>
                    <a:pt x="9600" y="17673"/>
                  </a:lnTo>
                  <a:lnTo>
                    <a:pt x="9600" y="17211"/>
                  </a:lnTo>
                  <a:lnTo>
                    <a:pt x="9415" y="17211"/>
                  </a:lnTo>
                  <a:lnTo>
                    <a:pt x="9231" y="16980"/>
                  </a:lnTo>
                  <a:lnTo>
                    <a:pt x="9969" y="16980"/>
                  </a:lnTo>
                  <a:lnTo>
                    <a:pt x="10338" y="17095"/>
                  </a:lnTo>
                  <a:lnTo>
                    <a:pt x="10892" y="16980"/>
                  </a:lnTo>
                  <a:lnTo>
                    <a:pt x="11077" y="16633"/>
                  </a:lnTo>
                  <a:lnTo>
                    <a:pt x="10892" y="16056"/>
                  </a:lnTo>
                  <a:lnTo>
                    <a:pt x="11262" y="16056"/>
                  </a:lnTo>
                  <a:lnTo>
                    <a:pt x="11815" y="16402"/>
                  </a:lnTo>
                  <a:lnTo>
                    <a:pt x="12369" y="16287"/>
                  </a:lnTo>
                  <a:lnTo>
                    <a:pt x="12554" y="16056"/>
                  </a:lnTo>
                  <a:lnTo>
                    <a:pt x="12738" y="15594"/>
                  </a:lnTo>
                  <a:lnTo>
                    <a:pt x="12554" y="15247"/>
                  </a:lnTo>
                  <a:lnTo>
                    <a:pt x="12738" y="14785"/>
                  </a:lnTo>
                  <a:lnTo>
                    <a:pt x="12738" y="14554"/>
                  </a:lnTo>
                  <a:lnTo>
                    <a:pt x="12554" y="14207"/>
                  </a:lnTo>
                  <a:lnTo>
                    <a:pt x="12554" y="13976"/>
                  </a:lnTo>
                  <a:lnTo>
                    <a:pt x="12738" y="13630"/>
                  </a:lnTo>
                  <a:lnTo>
                    <a:pt x="12738" y="13399"/>
                  </a:lnTo>
                  <a:lnTo>
                    <a:pt x="13477" y="13861"/>
                  </a:lnTo>
                  <a:lnTo>
                    <a:pt x="13662" y="14092"/>
                  </a:lnTo>
                  <a:lnTo>
                    <a:pt x="14585" y="14092"/>
                  </a:lnTo>
                  <a:lnTo>
                    <a:pt x="14585" y="13399"/>
                  </a:lnTo>
                  <a:lnTo>
                    <a:pt x="14954" y="13283"/>
                  </a:lnTo>
                  <a:lnTo>
                    <a:pt x="15508" y="13399"/>
                  </a:lnTo>
                  <a:lnTo>
                    <a:pt x="15508" y="14092"/>
                  </a:lnTo>
                  <a:lnTo>
                    <a:pt x="16062" y="13976"/>
                  </a:lnTo>
                  <a:lnTo>
                    <a:pt x="16615" y="13630"/>
                  </a:lnTo>
                  <a:lnTo>
                    <a:pt x="15877" y="13168"/>
                  </a:lnTo>
                  <a:lnTo>
                    <a:pt x="15877" y="12937"/>
                  </a:lnTo>
                  <a:lnTo>
                    <a:pt x="16062" y="12821"/>
                  </a:lnTo>
                  <a:lnTo>
                    <a:pt x="16615" y="13168"/>
                  </a:lnTo>
                  <a:lnTo>
                    <a:pt x="17169" y="13399"/>
                  </a:lnTo>
                  <a:lnTo>
                    <a:pt x="17538" y="13283"/>
                  </a:lnTo>
                  <a:lnTo>
                    <a:pt x="17354" y="12821"/>
                  </a:lnTo>
                  <a:lnTo>
                    <a:pt x="17908" y="12821"/>
                  </a:lnTo>
                  <a:lnTo>
                    <a:pt x="17908" y="12128"/>
                  </a:lnTo>
                  <a:lnTo>
                    <a:pt x="19015" y="12128"/>
                  </a:lnTo>
                  <a:lnTo>
                    <a:pt x="19200" y="12013"/>
                  </a:lnTo>
                  <a:lnTo>
                    <a:pt x="19200" y="11666"/>
                  </a:lnTo>
                  <a:lnTo>
                    <a:pt x="19569" y="11666"/>
                  </a:lnTo>
                  <a:lnTo>
                    <a:pt x="20308" y="11204"/>
                  </a:lnTo>
                  <a:lnTo>
                    <a:pt x="21046" y="11204"/>
                  </a:lnTo>
                  <a:lnTo>
                    <a:pt x="21415" y="10973"/>
                  </a:lnTo>
                  <a:lnTo>
                    <a:pt x="21600" y="10280"/>
                  </a:lnTo>
                  <a:lnTo>
                    <a:pt x="21415" y="10165"/>
                  </a:lnTo>
                  <a:lnTo>
                    <a:pt x="20862" y="10165"/>
                  </a:lnTo>
                  <a:lnTo>
                    <a:pt x="20677" y="9934"/>
                  </a:lnTo>
                  <a:lnTo>
                    <a:pt x="21046" y="9703"/>
                  </a:lnTo>
                  <a:lnTo>
                    <a:pt x="21046" y="9587"/>
                  </a:lnTo>
                  <a:lnTo>
                    <a:pt x="20677" y="9472"/>
                  </a:lnTo>
                  <a:lnTo>
                    <a:pt x="20308" y="8894"/>
                  </a:lnTo>
                  <a:lnTo>
                    <a:pt x="19200" y="8894"/>
                  </a:lnTo>
                  <a:lnTo>
                    <a:pt x="18831" y="8432"/>
                  </a:lnTo>
                  <a:lnTo>
                    <a:pt x="18646" y="7855"/>
                  </a:lnTo>
                  <a:lnTo>
                    <a:pt x="18646" y="7393"/>
                  </a:lnTo>
                  <a:lnTo>
                    <a:pt x="18462" y="7046"/>
                  </a:lnTo>
                  <a:lnTo>
                    <a:pt x="17908" y="7161"/>
                  </a:lnTo>
                  <a:lnTo>
                    <a:pt x="17538" y="7277"/>
                  </a:lnTo>
                  <a:lnTo>
                    <a:pt x="16800" y="7277"/>
                  </a:lnTo>
                  <a:lnTo>
                    <a:pt x="16062" y="7046"/>
                  </a:lnTo>
                  <a:lnTo>
                    <a:pt x="15508" y="6468"/>
                  </a:lnTo>
                  <a:lnTo>
                    <a:pt x="15323" y="5660"/>
                  </a:lnTo>
                  <a:lnTo>
                    <a:pt x="14585" y="4620"/>
                  </a:lnTo>
                  <a:lnTo>
                    <a:pt x="14215" y="3581"/>
                  </a:lnTo>
                  <a:lnTo>
                    <a:pt x="13846" y="3003"/>
                  </a:lnTo>
                  <a:lnTo>
                    <a:pt x="13477" y="2079"/>
                  </a:lnTo>
                  <a:lnTo>
                    <a:pt x="13108" y="1271"/>
                  </a:lnTo>
                  <a:lnTo>
                    <a:pt x="12738" y="924"/>
                  </a:lnTo>
                  <a:lnTo>
                    <a:pt x="10338" y="0"/>
                  </a:lnTo>
                  <a:lnTo>
                    <a:pt x="9785" y="347"/>
                  </a:lnTo>
                  <a:lnTo>
                    <a:pt x="9231" y="809"/>
                  </a:lnTo>
                  <a:lnTo>
                    <a:pt x="8308" y="1271"/>
                  </a:lnTo>
                  <a:lnTo>
                    <a:pt x="7754" y="1271"/>
                  </a:lnTo>
                  <a:lnTo>
                    <a:pt x="7200" y="1040"/>
                  </a:lnTo>
                  <a:lnTo>
                    <a:pt x="6277" y="693"/>
                  </a:lnTo>
                  <a:lnTo>
                    <a:pt x="5538" y="578"/>
                  </a:lnTo>
                  <a:lnTo>
                    <a:pt x="5354" y="578"/>
                  </a:lnTo>
                  <a:lnTo>
                    <a:pt x="4985" y="809"/>
                  </a:lnTo>
                  <a:lnTo>
                    <a:pt x="4062" y="2541"/>
                  </a:lnTo>
                  <a:lnTo>
                    <a:pt x="3692" y="3812"/>
                  </a:lnTo>
                  <a:lnTo>
                    <a:pt x="2769" y="5198"/>
                  </a:lnTo>
                  <a:lnTo>
                    <a:pt x="2400" y="6237"/>
                  </a:lnTo>
                  <a:lnTo>
                    <a:pt x="2215" y="7393"/>
                  </a:lnTo>
                  <a:lnTo>
                    <a:pt x="2400" y="7970"/>
                  </a:lnTo>
                  <a:lnTo>
                    <a:pt x="2769" y="8201"/>
                  </a:lnTo>
                  <a:lnTo>
                    <a:pt x="2585" y="8432"/>
                  </a:lnTo>
                  <a:lnTo>
                    <a:pt x="2215" y="8779"/>
                  </a:lnTo>
                  <a:lnTo>
                    <a:pt x="2215" y="9472"/>
                  </a:lnTo>
                  <a:lnTo>
                    <a:pt x="1846" y="10049"/>
                  </a:lnTo>
                  <a:lnTo>
                    <a:pt x="1846" y="10858"/>
                  </a:lnTo>
                  <a:lnTo>
                    <a:pt x="1292" y="10973"/>
                  </a:lnTo>
                  <a:lnTo>
                    <a:pt x="1292" y="11551"/>
                  </a:lnTo>
                  <a:lnTo>
                    <a:pt x="185" y="11551"/>
                  </a:lnTo>
                  <a:lnTo>
                    <a:pt x="0" y="11897"/>
                  </a:lnTo>
                  <a:lnTo>
                    <a:pt x="4246" y="20560"/>
                  </a:lnTo>
                  <a:lnTo>
                    <a:pt x="6092" y="21600"/>
                  </a:lnTo>
                  <a:close/>
                </a:path>
              </a:pathLst>
            </a:custGeom>
            <a:grpFill/>
            <a:ln w="12700" cap="flat">
              <a:solidFill>
                <a:schemeClr val="bg1"/>
              </a:solidFill>
              <a:miter lim="400000"/>
            </a:ln>
            <a:effectLst/>
          </p:spPr>
          <p:txBody>
            <a:bodyPr wrap="square" lIns="45719" tIns="45719" rIns="45719" bIns="45719"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200" cap="none" spc="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23" name="Shape">
              <a:extLst>
                <a:ext uri="{FF2B5EF4-FFF2-40B4-BE49-F238E27FC236}">
                  <a16:creationId xmlns:a16="http://schemas.microsoft.com/office/drawing/2014/main" id="{59D2DB94-5590-5F57-9A69-72AE9DF0D4AC}"/>
                </a:ext>
              </a:extLst>
            </p:cNvPr>
            <p:cNvSpPr/>
            <p:nvPr/>
          </p:nvSpPr>
          <p:spPr>
            <a:xfrm>
              <a:off x="6992318" y="999762"/>
              <a:ext cx="1209398" cy="889789"/>
            </a:xfrm>
            <a:custGeom>
              <a:avLst/>
              <a:gdLst/>
              <a:ahLst/>
              <a:cxnLst>
                <a:cxn ang="0">
                  <a:pos x="wd2" y="hd2"/>
                </a:cxn>
                <a:cxn ang="5400000">
                  <a:pos x="wd2" y="hd2"/>
                </a:cxn>
                <a:cxn ang="10800000">
                  <a:pos x="wd2" y="hd2"/>
                </a:cxn>
                <a:cxn ang="16200000">
                  <a:pos x="wd2" y="hd2"/>
                </a:cxn>
              </a:cxnLst>
              <a:rect l="0" t="0" r="r" b="b"/>
              <a:pathLst>
                <a:path w="21600" h="21600" extrusionOk="0">
                  <a:moveTo>
                    <a:pt x="0" y="17717"/>
                  </a:moveTo>
                  <a:lnTo>
                    <a:pt x="893" y="16503"/>
                  </a:lnTo>
                  <a:lnTo>
                    <a:pt x="1071" y="16139"/>
                  </a:lnTo>
                  <a:lnTo>
                    <a:pt x="1607" y="15411"/>
                  </a:lnTo>
                  <a:lnTo>
                    <a:pt x="1964" y="15047"/>
                  </a:lnTo>
                  <a:lnTo>
                    <a:pt x="1964" y="14440"/>
                  </a:lnTo>
                  <a:lnTo>
                    <a:pt x="1517" y="13227"/>
                  </a:lnTo>
                  <a:lnTo>
                    <a:pt x="1250" y="12378"/>
                  </a:lnTo>
                  <a:lnTo>
                    <a:pt x="1607" y="12013"/>
                  </a:lnTo>
                  <a:lnTo>
                    <a:pt x="2767" y="11649"/>
                  </a:lnTo>
                  <a:lnTo>
                    <a:pt x="4998" y="11649"/>
                  </a:lnTo>
                  <a:lnTo>
                    <a:pt x="5623" y="11285"/>
                  </a:lnTo>
                  <a:lnTo>
                    <a:pt x="5980" y="11285"/>
                  </a:lnTo>
                  <a:lnTo>
                    <a:pt x="6873" y="10921"/>
                  </a:lnTo>
                  <a:lnTo>
                    <a:pt x="7408" y="10072"/>
                  </a:lnTo>
                  <a:lnTo>
                    <a:pt x="7944" y="9708"/>
                  </a:lnTo>
                  <a:lnTo>
                    <a:pt x="8301" y="9344"/>
                  </a:lnTo>
                  <a:lnTo>
                    <a:pt x="8301" y="8616"/>
                  </a:lnTo>
                  <a:lnTo>
                    <a:pt x="7944" y="8009"/>
                  </a:lnTo>
                  <a:lnTo>
                    <a:pt x="8301" y="7645"/>
                  </a:lnTo>
                  <a:lnTo>
                    <a:pt x="8390" y="7160"/>
                  </a:lnTo>
                  <a:lnTo>
                    <a:pt x="7944" y="7402"/>
                  </a:lnTo>
                  <a:lnTo>
                    <a:pt x="7765" y="7160"/>
                  </a:lnTo>
                  <a:lnTo>
                    <a:pt x="7587" y="6674"/>
                  </a:lnTo>
                  <a:lnTo>
                    <a:pt x="8033" y="6189"/>
                  </a:lnTo>
                  <a:lnTo>
                    <a:pt x="8747" y="5339"/>
                  </a:lnTo>
                  <a:lnTo>
                    <a:pt x="9015" y="4611"/>
                  </a:lnTo>
                  <a:lnTo>
                    <a:pt x="9104" y="4004"/>
                  </a:lnTo>
                  <a:lnTo>
                    <a:pt x="9818" y="2791"/>
                  </a:lnTo>
                  <a:lnTo>
                    <a:pt x="10354" y="1820"/>
                  </a:lnTo>
                  <a:lnTo>
                    <a:pt x="10979" y="1213"/>
                  </a:lnTo>
                  <a:lnTo>
                    <a:pt x="11603" y="971"/>
                  </a:lnTo>
                  <a:lnTo>
                    <a:pt x="12585" y="607"/>
                  </a:lnTo>
                  <a:lnTo>
                    <a:pt x="13121" y="243"/>
                  </a:lnTo>
                  <a:lnTo>
                    <a:pt x="14549" y="0"/>
                  </a:lnTo>
                  <a:lnTo>
                    <a:pt x="14549" y="1335"/>
                  </a:lnTo>
                  <a:lnTo>
                    <a:pt x="14727" y="1942"/>
                  </a:lnTo>
                  <a:lnTo>
                    <a:pt x="14995" y="2791"/>
                  </a:lnTo>
                  <a:lnTo>
                    <a:pt x="15263" y="2912"/>
                  </a:lnTo>
                  <a:lnTo>
                    <a:pt x="15531" y="3883"/>
                  </a:lnTo>
                  <a:lnTo>
                    <a:pt x="15263" y="4126"/>
                  </a:lnTo>
                  <a:lnTo>
                    <a:pt x="15174" y="4975"/>
                  </a:lnTo>
                  <a:lnTo>
                    <a:pt x="15531" y="5825"/>
                  </a:lnTo>
                  <a:lnTo>
                    <a:pt x="15798" y="6796"/>
                  </a:lnTo>
                  <a:lnTo>
                    <a:pt x="16155" y="7160"/>
                  </a:lnTo>
                  <a:lnTo>
                    <a:pt x="16245" y="8494"/>
                  </a:lnTo>
                  <a:lnTo>
                    <a:pt x="16423" y="9587"/>
                  </a:lnTo>
                  <a:lnTo>
                    <a:pt x="16780" y="10679"/>
                  </a:lnTo>
                  <a:lnTo>
                    <a:pt x="16780" y="14562"/>
                  </a:lnTo>
                  <a:lnTo>
                    <a:pt x="17137" y="16867"/>
                  </a:lnTo>
                  <a:lnTo>
                    <a:pt x="17137" y="17717"/>
                  </a:lnTo>
                  <a:lnTo>
                    <a:pt x="17494" y="18445"/>
                  </a:lnTo>
                  <a:lnTo>
                    <a:pt x="17137" y="19173"/>
                  </a:lnTo>
                  <a:lnTo>
                    <a:pt x="17226" y="19537"/>
                  </a:lnTo>
                  <a:lnTo>
                    <a:pt x="16602" y="20751"/>
                  </a:lnTo>
                  <a:lnTo>
                    <a:pt x="17226" y="20387"/>
                  </a:lnTo>
                  <a:lnTo>
                    <a:pt x="17673" y="20144"/>
                  </a:lnTo>
                  <a:lnTo>
                    <a:pt x="18208" y="19658"/>
                  </a:lnTo>
                  <a:lnTo>
                    <a:pt x="18387" y="19416"/>
                  </a:lnTo>
                  <a:lnTo>
                    <a:pt x="18922" y="19294"/>
                  </a:lnTo>
                  <a:lnTo>
                    <a:pt x="19369" y="19173"/>
                  </a:lnTo>
                  <a:lnTo>
                    <a:pt x="19547" y="18930"/>
                  </a:lnTo>
                  <a:lnTo>
                    <a:pt x="20083" y="18566"/>
                  </a:lnTo>
                  <a:lnTo>
                    <a:pt x="20529" y="17838"/>
                  </a:lnTo>
                  <a:lnTo>
                    <a:pt x="20083" y="19052"/>
                  </a:lnTo>
                  <a:lnTo>
                    <a:pt x="20529" y="18809"/>
                  </a:lnTo>
                  <a:lnTo>
                    <a:pt x="20797" y="18324"/>
                  </a:lnTo>
                  <a:lnTo>
                    <a:pt x="21064" y="18202"/>
                  </a:lnTo>
                  <a:lnTo>
                    <a:pt x="21421" y="18081"/>
                  </a:lnTo>
                  <a:lnTo>
                    <a:pt x="21600" y="18081"/>
                  </a:lnTo>
                  <a:lnTo>
                    <a:pt x="20797" y="19052"/>
                  </a:lnTo>
                  <a:lnTo>
                    <a:pt x="20083" y="19780"/>
                  </a:lnTo>
                  <a:lnTo>
                    <a:pt x="19547" y="20144"/>
                  </a:lnTo>
                  <a:lnTo>
                    <a:pt x="19101" y="20751"/>
                  </a:lnTo>
                  <a:lnTo>
                    <a:pt x="18387" y="20993"/>
                  </a:lnTo>
                  <a:lnTo>
                    <a:pt x="17583" y="21357"/>
                  </a:lnTo>
                  <a:lnTo>
                    <a:pt x="16869" y="21600"/>
                  </a:lnTo>
                  <a:lnTo>
                    <a:pt x="16423" y="21236"/>
                  </a:lnTo>
                  <a:lnTo>
                    <a:pt x="16245" y="20751"/>
                  </a:lnTo>
                  <a:lnTo>
                    <a:pt x="16245" y="20265"/>
                  </a:lnTo>
                  <a:lnTo>
                    <a:pt x="16066" y="20022"/>
                  </a:lnTo>
                  <a:lnTo>
                    <a:pt x="14906" y="19537"/>
                  </a:lnTo>
                  <a:lnTo>
                    <a:pt x="13835" y="19173"/>
                  </a:lnTo>
                  <a:lnTo>
                    <a:pt x="14013" y="18566"/>
                  </a:lnTo>
                  <a:lnTo>
                    <a:pt x="13745" y="18324"/>
                  </a:lnTo>
                  <a:lnTo>
                    <a:pt x="13478" y="18324"/>
                  </a:lnTo>
                  <a:lnTo>
                    <a:pt x="13210" y="18202"/>
                  </a:lnTo>
                  <a:lnTo>
                    <a:pt x="12853" y="17353"/>
                  </a:lnTo>
                  <a:lnTo>
                    <a:pt x="12496" y="16746"/>
                  </a:lnTo>
                  <a:lnTo>
                    <a:pt x="11782" y="16139"/>
                  </a:lnTo>
                  <a:lnTo>
                    <a:pt x="179" y="18930"/>
                  </a:lnTo>
                  <a:lnTo>
                    <a:pt x="0" y="17717"/>
                  </a:lnTo>
                  <a:close/>
                </a:path>
              </a:pathLst>
            </a:custGeom>
            <a:solidFill>
              <a:schemeClr val="bg1">
                <a:lumMod val="75000"/>
              </a:schemeClr>
            </a:solidFill>
            <a:ln w="12700" cap="flat">
              <a:solidFill>
                <a:schemeClr val="bg1"/>
              </a:solidFill>
              <a:miter lim="400000"/>
            </a:ln>
            <a:effectLst/>
          </p:spPr>
          <p:txBody>
            <a:bodyPr wrap="square" lIns="45719" tIns="45719" rIns="45719" bIns="45719"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200" cap="none" spc="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24" name="Shape">
              <a:extLst>
                <a:ext uri="{FF2B5EF4-FFF2-40B4-BE49-F238E27FC236}">
                  <a16:creationId xmlns:a16="http://schemas.microsoft.com/office/drawing/2014/main" id="{CF44E5EC-14B0-840A-8E94-2C564AA1D5B6}"/>
                </a:ext>
              </a:extLst>
            </p:cNvPr>
            <p:cNvSpPr/>
            <p:nvPr/>
          </p:nvSpPr>
          <p:spPr>
            <a:xfrm>
              <a:off x="7806911" y="939774"/>
              <a:ext cx="279863" cy="504882"/>
            </a:xfrm>
            <a:custGeom>
              <a:avLst/>
              <a:gdLst/>
              <a:ahLst/>
              <a:cxnLst>
                <a:cxn ang="0">
                  <a:pos x="wd2" y="hd2"/>
                </a:cxn>
                <a:cxn ang="5400000">
                  <a:pos x="wd2" y="hd2"/>
                </a:cxn>
                <a:cxn ang="10800000">
                  <a:pos x="wd2" y="hd2"/>
                </a:cxn>
                <a:cxn ang="16200000">
                  <a:pos x="wd2" y="hd2"/>
                </a:cxn>
              </a:cxnLst>
              <a:rect l="0" t="0" r="r" b="b"/>
              <a:pathLst>
                <a:path w="21600" h="21600" extrusionOk="0">
                  <a:moveTo>
                    <a:pt x="0" y="4919"/>
                  </a:moveTo>
                  <a:lnTo>
                    <a:pt x="771" y="5988"/>
                  </a:lnTo>
                  <a:lnTo>
                    <a:pt x="1929" y="7485"/>
                  </a:lnTo>
                  <a:lnTo>
                    <a:pt x="3086" y="7699"/>
                  </a:lnTo>
                  <a:lnTo>
                    <a:pt x="4243" y="9410"/>
                  </a:lnTo>
                  <a:lnTo>
                    <a:pt x="3086" y="9838"/>
                  </a:lnTo>
                  <a:lnTo>
                    <a:pt x="2700" y="11335"/>
                  </a:lnTo>
                  <a:lnTo>
                    <a:pt x="4243" y="12832"/>
                  </a:lnTo>
                  <a:lnTo>
                    <a:pt x="5400" y="14543"/>
                  </a:lnTo>
                  <a:lnTo>
                    <a:pt x="6943" y="15184"/>
                  </a:lnTo>
                  <a:lnTo>
                    <a:pt x="7329" y="17537"/>
                  </a:lnTo>
                  <a:lnTo>
                    <a:pt x="8100" y="19461"/>
                  </a:lnTo>
                  <a:lnTo>
                    <a:pt x="9643" y="21386"/>
                  </a:lnTo>
                  <a:lnTo>
                    <a:pt x="9643" y="21600"/>
                  </a:lnTo>
                  <a:lnTo>
                    <a:pt x="18129" y="20958"/>
                  </a:lnTo>
                  <a:lnTo>
                    <a:pt x="17357" y="19461"/>
                  </a:lnTo>
                  <a:lnTo>
                    <a:pt x="17743" y="17537"/>
                  </a:lnTo>
                  <a:lnTo>
                    <a:pt x="16971" y="12832"/>
                  </a:lnTo>
                  <a:lnTo>
                    <a:pt x="18129" y="9624"/>
                  </a:lnTo>
                  <a:lnTo>
                    <a:pt x="18129" y="6844"/>
                  </a:lnTo>
                  <a:lnTo>
                    <a:pt x="21600" y="5347"/>
                  </a:lnTo>
                  <a:lnTo>
                    <a:pt x="21600" y="4491"/>
                  </a:lnTo>
                  <a:lnTo>
                    <a:pt x="20443" y="3636"/>
                  </a:lnTo>
                  <a:lnTo>
                    <a:pt x="20443" y="855"/>
                  </a:lnTo>
                  <a:lnTo>
                    <a:pt x="19286" y="0"/>
                  </a:lnTo>
                  <a:lnTo>
                    <a:pt x="13886" y="855"/>
                  </a:lnTo>
                  <a:lnTo>
                    <a:pt x="8486" y="1283"/>
                  </a:lnTo>
                  <a:lnTo>
                    <a:pt x="5786" y="1711"/>
                  </a:lnTo>
                  <a:lnTo>
                    <a:pt x="1929" y="2566"/>
                  </a:lnTo>
                  <a:lnTo>
                    <a:pt x="0" y="2566"/>
                  </a:lnTo>
                  <a:lnTo>
                    <a:pt x="0" y="4919"/>
                  </a:lnTo>
                  <a:close/>
                </a:path>
              </a:pathLst>
            </a:custGeom>
            <a:grpFill/>
            <a:ln w="12700" cap="flat">
              <a:solidFill>
                <a:schemeClr val="bg1"/>
              </a:solidFill>
              <a:miter lim="400000"/>
            </a:ln>
            <a:effectLst/>
          </p:spPr>
          <p:txBody>
            <a:bodyPr wrap="square" lIns="45719" tIns="45719" rIns="45719" bIns="45719"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200" cap="none" spc="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25" name="Shape">
              <a:extLst>
                <a:ext uri="{FF2B5EF4-FFF2-40B4-BE49-F238E27FC236}">
                  <a16:creationId xmlns:a16="http://schemas.microsoft.com/office/drawing/2014/main" id="{1CA7581D-D50D-19F5-A609-53D989319E19}"/>
                </a:ext>
              </a:extLst>
            </p:cNvPr>
            <p:cNvSpPr/>
            <p:nvPr/>
          </p:nvSpPr>
          <p:spPr>
            <a:xfrm>
              <a:off x="8026801" y="874789"/>
              <a:ext cx="249876" cy="554868"/>
            </a:xfrm>
            <a:custGeom>
              <a:avLst/>
              <a:gdLst/>
              <a:ahLst/>
              <a:cxnLst>
                <a:cxn ang="0">
                  <a:pos x="wd2" y="hd2"/>
                </a:cxn>
                <a:cxn ang="5400000">
                  <a:pos x="wd2" y="hd2"/>
                </a:cxn>
                <a:cxn ang="10800000">
                  <a:pos x="wd2" y="hd2"/>
                </a:cxn>
                <a:cxn ang="16200000">
                  <a:pos x="wd2" y="hd2"/>
                </a:cxn>
              </a:cxnLst>
              <a:rect l="0" t="0" r="r" b="b"/>
              <a:pathLst>
                <a:path w="21600" h="21600" extrusionOk="0">
                  <a:moveTo>
                    <a:pt x="7776" y="0"/>
                  </a:moveTo>
                  <a:lnTo>
                    <a:pt x="6048" y="195"/>
                  </a:lnTo>
                  <a:lnTo>
                    <a:pt x="3888" y="195"/>
                  </a:lnTo>
                  <a:lnTo>
                    <a:pt x="3888" y="1168"/>
                  </a:lnTo>
                  <a:lnTo>
                    <a:pt x="3456" y="1751"/>
                  </a:lnTo>
                  <a:lnTo>
                    <a:pt x="2592" y="2530"/>
                  </a:lnTo>
                  <a:lnTo>
                    <a:pt x="3888" y="3308"/>
                  </a:lnTo>
                  <a:lnTo>
                    <a:pt x="3888" y="5838"/>
                  </a:lnTo>
                  <a:lnTo>
                    <a:pt x="5184" y="6616"/>
                  </a:lnTo>
                  <a:lnTo>
                    <a:pt x="5184" y="7395"/>
                  </a:lnTo>
                  <a:lnTo>
                    <a:pt x="1296" y="8757"/>
                  </a:lnTo>
                  <a:lnTo>
                    <a:pt x="1296" y="11286"/>
                  </a:lnTo>
                  <a:lnTo>
                    <a:pt x="0" y="14205"/>
                  </a:lnTo>
                  <a:lnTo>
                    <a:pt x="864" y="18486"/>
                  </a:lnTo>
                  <a:lnTo>
                    <a:pt x="432" y="20238"/>
                  </a:lnTo>
                  <a:lnTo>
                    <a:pt x="1296" y="21600"/>
                  </a:lnTo>
                  <a:lnTo>
                    <a:pt x="17280" y="19849"/>
                  </a:lnTo>
                  <a:lnTo>
                    <a:pt x="17712" y="18876"/>
                  </a:lnTo>
                  <a:lnTo>
                    <a:pt x="21168" y="18292"/>
                  </a:lnTo>
                  <a:lnTo>
                    <a:pt x="20736" y="17708"/>
                  </a:lnTo>
                  <a:lnTo>
                    <a:pt x="21600" y="16151"/>
                  </a:lnTo>
                  <a:lnTo>
                    <a:pt x="17712" y="14595"/>
                  </a:lnTo>
                  <a:lnTo>
                    <a:pt x="7776" y="0"/>
                  </a:lnTo>
                  <a:close/>
                </a:path>
              </a:pathLst>
            </a:custGeom>
            <a:grpFill/>
            <a:ln w="12700" cap="flat">
              <a:solidFill>
                <a:schemeClr val="bg1"/>
              </a:solidFill>
              <a:miter lim="400000"/>
            </a:ln>
            <a:effectLst/>
          </p:spPr>
          <p:txBody>
            <a:bodyPr wrap="square" lIns="45719" tIns="45719" rIns="45719" bIns="45719"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200" cap="none" spc="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26" name="Shape">
              <a:extLst>
                <a:ext uri="{FF2B5EF4-FFF2-40B4-BE49-F238E27FC236}">
                  <a16:creationId xmlns:a16="http://schemas.microsoft.com/office/drawing/2014/main" id="{DB0433FE-A339-48DB-4860-06F6789529A3}"/>
                </a:ext>
              </a:extLst>
            </p:cNvPr>
            <p:cNvSpPr/>
            <p:nvPr/>
          </p:nvSpPr>
          <p:spPr>
            <a:xfrm>
              <a:off x="7931853" y="1549629"/>
              <a:ext cx="279862" cy="254941"/>
            </a:xfrm>
            <a:custGeom>
              <a:avLst/>
              <a:gdLst/>
              <a:ahLst/>
              <a:cxnLst>
                <a:cxn ang="0">
                  <a:pos x="wd2" y="hd2"/>
                </a:cxn>
                <a:cxn ang="5400000">
                  <a:pos x="wd2" y="hd2"/>
                </a:cxn>
                <a:cxn ang="10800000">
                  <a:pos x="wd2" y="hd2"/>
                </a:cxn>
                <a:cxn ang="16200000">
                  <a:pos x="wd2" y="hd2"/>
                </a:cxn>
              </a:cxnLst>
              <a:rect l="0" t="0" r="r" b="b"/>
              <a:pathLst>
                <a:path w="21600" h="21600" extrusionOk="0">
                  <a:moveTo>
                    <a:pt x="1543" y="12282"/>
                  </a:moveTo>
                  <a:lnTo>
                    <a:pt x="1543" y="15247"/>
                  </a:lnTo>
                  <a:lnTo>
                    <a:pt x="3086" y="17788"/>
                  </a:lnTo>
                  <a:lnTo>
                    <a:pt x="1543" y="20329"/>
                  </a:lnTo>
                  <a:lnTo>
                    <a:pt x="1929" y="21600"/>
                  </a:lnTo>
                  <a:lnTo>
                    <a:pt x="3471" y="21176"/>
                  </a:lnTo>
                  <a:lnTo>
                    <a:pt x="5014" y="19059"/>
                  </a:lnTo>
                  <a:lnTo>
                    <a:pt x="5786" y="18635"/>
                  </a:lnTo>
                  <a:lnTo>
                    <a:pt x="7714" y="16518"/>
                  </a:lnTo>
                  <a:lnTo>
                    <a:pt x="9643" y="15247"/>
                  </a:lnTo>
                  <a:lnTo>
                    <a:pt x="12729" y="15247"/>
                  </a:lnTo>
                  <a:lnTo>
                    <a:pt x="14271" y="14400"/>
                  </a:lnTo>
                  <a:lnTo>
                    <a:pt x="15043" y="13553"/>
                  </a:lnTo>
                  <a:lnTo>
                    <a:pt x="18900" y="11859"/>
                  </a:lnTo>
                  <a:lnTo>
                    <a:pt x="21214" y="11859"/>
                  </a:lnTo>
                  <a:lnTo>
                    <a:pt x="21600" y="11012"/>
                  </a:lnTo>
                  <a:lnTo>
                    <a:pt x="19286" y="0"/>
                  </a:lnTo>
                  <a:lnTo>
                    <a:pt x="9257" y="2118"/>
                  </a:lnTo>
                  <a:lnTo>
                    <a:pt x="0" y="3812"/>
                  </a:lnTo>
                  <a:lnTo>
                    <a:pt x="0" y="4235"/>
                  </a:lnTo>
                  <a:lnTo>
                    <a:pt x="1543" y="12282"/>
                  </a:lnTo>
                  <a:close/>
                </a:path>
              </a:pathLst>
            </a:custGeom>
            <a:grpFill/>
            <a:ln w="12700" cap="flat">
              <a:solidFill>
                <a:schemeClr val="bg1"/>
              </a:solidFill>
              <a:miter lim="400000"/>
            </a:ln>
            <a:effectLst/>
          </p:spPr>
          <p:txBody>
            <a:bodyPr wrap="square" lIns="45719" tIns="45719" rIns="45719" bIns="45719"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200" cap="none" spc="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27" name="Shape">
              <a:extLst>
                <a:ext uri="{FF2B5EF4-FFF2-40B4-BE49-F238E27FC236}">
                  <a16:creationId xmlns:a16="http://schemas.microsoft.com/office/drawing/2014/main" id="{8595D54A-389D-5AFD-1B45-983051D9A834}"/>
                </a:ext>
              </a:extLst>
            </p:cNvPr>
            <p:cNvSpPr/>
            <p:nvPr/>
          </p:nvSpPr>
          <p:spPr>
            <a:xfrm>
              <a:off x="8181728" y="1524632"/>
              <a:ext cx="119942" cy="154965"/>
            </a:xfrm>
            <a:custGeom>
              <a:avLst/>
              <a:gdLst/>
              <a:ahLst/>
              <a:cxnLst>
                <a:cxn ang="0">
                  <a:pos x="wd2" y="hd2"/>
                </a:cxn>
                <a:cxn ang="5400000">
                  <a:pos x="wd2" y="hd2"/>
                </a:cxn>
                <a:cxn ang="10800000">
                  <a:pos x="wd2" y="hd2"/>
                </a:cxn>
                <a:cxn ang="16200000">
                  <a:pos x="wd2" y="hd2"/>
                </a:cxn>
              </a:cxnLst>
              <a:rect l="0" t="0" r="r" b="b"/>
              <a:pathLst>
                <a:path w="21600" h="21600" extrusionOk="0">
                  <a:moveTo>
                    <a:pt x="20700" y="10452"/>
                  </a:moveTo>
                  <a:lnTo>
                    <a:pt x="18900" y="9058"/>
                  </a:lnTo>
                  <a:lnTo>
                    <a:pt x="18900" y="8361"/>
                  </a:lnTo>
                  <a:lnTo>
                    <a:pt x="16200" y="7665"/>
                  </a:lnTo>
                  <a:lnTo>
                    <a:pt x="14400" y="6968"/>
                  </a:lnTo>
                  <a:lnTo>
                    <a:pt x="14400" y="4877"/>
                  </a:lnTo>
                  <a:lnTo>
                    <a:pt x="11700" y="3484"/>
                  </a:lnTo>
                  <a:lnTo>
                    <a:pt x="9000" y="0"/>
                  </a:lnTo>
                  <a:lnTo>
                    <a:pt x="0" y="3484"/>
                  </a:lnTo>
                  <a:lnTo>
                    <a:pt x="5400" y="21600"/>
                  </a:lnTo>
                  <a:lnTo>
                    <a:pt x="7200" y="20206"/>
                  </a:lnTo>
                  <a:lnTo>
                    <a:pt x="12600" y="18116"/>
                  </a:lnTo>
                  <a:lnTo>
                    <a:pt x="12600" y="9755"/>
                  </a:lnTo>
                  <a:lnTo>
                    <a:pt x="13500" y="9058"/>
                  </a:lnTo>
                  <a:lnTo>
                    <a:pt x="14400" y="9058"/>
                  </a:lnTo>
                  <a:lnTo>
                    <a:pt x="17100" y="9755"/>
                  </a:lnTo>
                  <a:lnTo>
                    <a:pt x="17100" y="11148"/>
                  </a:lnTo>
                  <a:lnTo>
                    <a:pt x="18900" y="13935"/>
                  </a:lnTo>
                  <a:lnTo>
                    <a:pt x="18900" y="14632"/>
                  </a:lnTo>
                  <a:lnTo>
                    <a:pt x="19800" y="15329"/>
                  </a:lnTo>
                  <a:lnTo>
                    <a:pt x="21600" y="14632"/>
                  </a:lnTo>
                  <a:lnTo>
                    <a:pt x="21600" y="13239"/>
                  </a:lnTo>
                  <a:lnTo>
                    <a:pt x="20700" y="10452"/>
                  </a:lnTo>
                  <a:close/>
                </a:path>
              </a:pathLst>
            </a:custGeom>
            <a:grpFill/>
            <a:ln w="12700" cap="flat">
              <a:solidFill>
                <a:schemeClr val="bg1"/>
              </a:solidFill>
              <a:miter lim="400000"/>
            </a:ln>
            <a:effectLst/>
          </p:spPr>
          <p:txBody>
            <a:bodyPr wrap="square" lIns="45719" tIns="45719" rIns="45719" bIns="45719"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200" cap="none" spc="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28" name="Shape">
              <a:extLst>
                <a:ext uri="{FF2B5EF4-FFF2-40B4-BE49-F238E27FC236}">
                  <a16:creationId xmlns:a16="http://schemas.microsoft.com/office/drawing/2014/main" id="{73609CC6-8C1B-C5A8-4CA2-9D7628E774C0}"/>
                </a:ext>
              </a:extLst>
            </p:cNvPr>
            <p:cNvSpPr/>
            <p:nvPr/>
          </p:nvSpPr>
          <p:spPr>
            <a:xfrm>
              <a:off x="7931853" y="1344675"/>
              <a:ext cx="544728" cy="274937"/>
            </a:xfrm>
            <a:custGeom>
              <a:avLst/>
              <a:gdLst/>
              <a:ahLst/>
              <a:cxnLst>
                <a:cxn ang="0">
                  <a:pos x="wd2" y="hd2"/>
                </a:cxn>
                <a:cxn ang="5400000">
                  <a:pos x="wd2" y="hd2"/>
                </a:cxn>
                <a:cxn ang="10800000">
                  <a:pos x="wd2" y="hd2"/>
                </a:cxn>
                <a:cxn ang="16200000">
                  <a:pos x="wd2" y="hd2"/>
                </a:cxn>
              </a:cxnLst>
              <a:rect l="0" t="0" r="r" b="b"/>
              <a:pathLst>
                <a:path w="21600" h="21600" extrusionOk="0">
                  <a:moveTo>
                    <a:pt x="21204" y="13745"/>
                  </a:moveTo>
                  <a:lnTo>
                    <a:pt x="20807" y="12567"/>
                  </a:lnTo>
                  <a:lnTo>
                    <a:pt x="20609" y="12175"/>
                  </a:lnTo>
                  <a:lnTo>
                    <a:pt x="19420" y="10604"/>
                  </a:lnTo>
                  <a:lnTo>
                    <a:pt x="19222" y="9818"/>
                  </a:lnTo>
                  <a:lnTo>
                    <a:pt x="19024" y="10604"/>
                  </a:lnTo>
                  <a:lnTo>
                    <a:pt x="19222" y="11389"/>
                  </a:lnTo>
                  <a:lnTo>
                    <a:pt x="19817" y="12567"/>
                  </a:lnTo>
                  <a:lnTo>
                    <a:pt x="20213" y="13745"/>
                  </a:lnTo>
                  <a:lnTo>
                    <a:pt x="19618" y="14138"/>
                  </a:lnTo>
                  <a:lnTo>
                    <a:pt x="18826" y="14138"/>
                  </a:lnTo>
                  <a:lnTo>
                    <a:pt x="17637" y="15316"/>
                  </a:lnTo>
                  <a:lnTo>
                    <a:pt x="17439" y="14531"/>
                  </a:lnTo>
                  <a:lnTo>
                    <a:pt x="17240" y="14138"/>
                  </a:lnTo>
                  <a:lnTo>
                    <a:pt x="16844" y="13745"/>
                  </a:lnTo>
                  <a:lnTo>
                    <a:pt x="16250" y="12960"/>
                  </a:lnTo>
                  <a:lnTo>
                    <a:pt x="16051" y="12567"/>
                  </a:lnTo>
                  <a:lnTo>
                    <a:pt x="16250" y="11782"/>
                  </a:lnTo>
                  <a:lnTo>
                    <a:pt x="16051" y="10604"/>
                  </a:lnTo>
                  <a:lnTo>
                    <a:pt x="15259" y="9425"/>
                  </a:lnTo>
                  <a:lnTo>
                    <a:pt x="14466" y="8640"/>
                  </a:lnTo>
                  <a:lnTo>
                    <a:pt x="13673" y="8640"/>
                  </a:lnTo>
                  <a:lnTo>
                    <a:pt x="13475" y="7855"/>
                  </a:lnTo>
                  <a:lnTo>
                    <a:pt x="13475" y="6284"/>
                  </a:lnTo>
                  <a:lnTo>
                    <a:pt x="14466" y="4320"/>
                  </a:lnTo>
                  <a:lnTo>
                    <a:pt x="15259" y="3535"/>
                  </a:lnTo>
                  <a:lnTo>
                    <a:pt x="15259" y="3142"/>
                  </a:lnTo>
                  <a:lnTo>
                    <a:pt x="15061" y="2356"/>
                  </a:lnTo>
                  <a:lnTo>
                    <a:pt x="14070" y="2356"/>
                  </a:lnTo>
                  <a:lnTo>
                    <a:pt x="13872" y="1178"/>
                  </a:lnTo>
                  <a:lnTo>
                    <a:pt x="13475" y="0"/>
                  </a:lnTo>
                  <a:lnTo>
                    <a:pt x="11890" y="1178"/>
                  </a:lnTo>
                  <a:lnTo>
                    <a:pt x="11692" y="3142"/>
                  </a:lnTo>
                  <a:lnTo>
                    <a:pt x="4360" y="6676"/>
                  </a:lnTo>
                  <a:lnTo>
                    <a:pt x="0" y="7855"/>
                  </a:lnTo>
                  <a:lnTo>
                    <a:pt x="0" y="19636"/>
                  </a:lnTo>
                  <a:lnTo>
                    <a:pt x="4756" y="18065"/>
                  </a:lnTo>
                  <a:lnTo>
                    <a:pt x="9908" y="16102"/>
                  </a:lnTo>
                  <a:lnTo>
                    <a:pt x="11890" y="14138"/>
                  </a:lnTo>
                  <a:lnTo>
                    <a:pt x="12484" y="16102"/>
                  </a:lnTo>
                  <a:lnTo>
                    <a:pt x="13079" y="16887"/>
                  </a:lnTo>
                  <a:lnTo>
                    <a:pt x="13079" y="18065"/>
                  </a:lnTo>
                  <a:lnTo>
                    <a:pt x="13475" y="18458"/>
                  </a:lnTo>
                  <a:lnTo>
                    <a:pt x="14070" y="18851"/>
                  </a:lnTo>
                  <a:lnTo>
                    <a:pt x="14070" y="19244"/>
                  </a:lnTo>
                  <a:lnTo>
                    <a:pt x="14466" y="20029"/>
                  </a:lnTo>
                  <a:lnTo>
                    <a:pt x="14664" y="21600"/>
                  </a:lnTo>
                  <a:lnTo>
                    <a:pt x="15259" y="21600"/>
                  </a:lnTo>
                  <a:lnTo>
                    <a:pt x="15655" y="20815"/>
                  </a:lnTo>
                  <a:lnTo>
                    <a:pt x="15655" y="19244"/>
                  </a:lnTo>
                  <a:lnTo>
                    <a:pt x="16250" y="18458"/>
                  </a:lnTo>
                  <a:lnTo>
                    <a:pt x="16250" y="17673"/>
                  </a:lnTo>
                  <a:lnTo>
                    <a:pt x="16844" y="16887"/>
                  </a:lnTo>
                  <a:lnTo>
                    <a:pt x="17240" y="19244"/>
                  </a:lnTo>
                  <a:lnTo>
                    <a:pt x="17240" y="20029"/>
                  </a:lnTo>
                  <a:lnTo>
                    <a:pt x="17835" y="19244"/>
                  </a:lnTo>
                  <a:lnTo>
                    <a:pt x="18231" y="18458"/>
                  </a:lnTo>
                  <a:lnTo>
                    <a:pt x="18231" y="17673"/>
                  </a:lnTo>
                  <a:lnTo>
                    <a:pt x="18628" y="17673"/>
                  </a:lnTo>
                  <a:lnTo>
                    <a:pt x="19222" y="16887"/>
                  </a:lnTo>
                  <a:lnTo>
                    <a:pt x="20015" y="16887"/>
                  </a:lnTo>
                  <a:lnTo>
                    <a:pt x="20411" y="16102"/>
                  </a:lnTo>
                  <a:lnTo>
                    <a:pt x="21006" y="15709"/>
                  </a:lnTo>
                  <a:lnTo>
                    <a:pt x="21402" y="14924"/>
                  </a:lnTo>
                  <a:lnTo>
                    <a:pt x="21600" y="14138"/>
                  </a:lnTo>
                  <a:lnTo>
                    <a:pt x="21204" y="13745"/>
                  </a:lnTo>
                  <a:close/>
                </a:path>
              </a:pathLst>
            </a:custGeom>
            <a:grpFill/>
            <a:ln w="12700" cap="flat">
              <a:solidFill>
                <a:schemeClr val="bg1"/>
              </a:solidFill>
              <a:miter lim="400000"/>
            </a:ln>
            <a:effectLst/>
          </p:spPr>
          <p:txBody>
            <a:bodyPr wrap="square" lIns="45719" tIns="45719" rIns="45719" bIns="45719"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200" cap="none" spc="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29" name="Shape">
              <a:extLst>
                <a:ext uri="{FF2B5EF4-FFF2-40B4-BE49-F238E27FC236}">
                  <a16:creationId xmlns:a16="http://schemas.microsoft.com/office/drawing/2014/main" id="{630C48BA-DBC0-ABB4-9624-AFF02633C993}"/>
                </a:ext>
              </a:extLst>
            </p:cNvPr>
            <p:cNvSpPr/>
            <p:nvPr/>
          </p:nvSpPr>
          <p:spPr>
            <a:xfrm>
              <a:off x="8351642" y="1602415"/>
              <a:ext cx="49975" cy="32196"/>
            </a:xfrm>
            <a:custGeom>
              <a:avLst/>
              <a:gdLst/>
              <a:ahLst/>
              <a:cxnLst>
                <a:cxn ang="0">
                  <a:pos x="wd2" y="hd2"/>
                </a:cxn>
                <a:cxn ang="5400000">
                  <a:pos x="wd2" y="hd2"/>
                </a:cxn>
                <a:cxn ang="10800000">
                  <a:pos x="wd2" y="hd2"/>
                </a:cxn>
                <a:cxn ang="16200000">
                  <a:pos x="wd2" y="hd2"/>
                </a:cxn>
              </a:cxnLst>
              <a:rect l="0" t="0" r="r" b="b"/>
              <a:pathLst>
                <a:path w="21600" h="19872" extrusionOk="0">
                  <a:moveTo>
                    <a:pt x="5400" y="19872"/>
                  </a:moveTo>
                  <a:cubicBezTo>
                    <a:pt x="12600" y="19872"/>
                    <a:pt x="12600" y="19872"/>
                    <a:pt x="12600" y="19872"/>
                  </a:cubicBezTo>
                  <a:cubicBezTo>
                    <a:pt x="18000" y="12672"/>
                    <a:pt x="18000" y="12672"/>
                    <a:pt x="18000" y="12672"/>
                  </a:cubicBezTo>
                  <a:cubicBezTo>
                    <a:pt x="21600" y="7872"/>
                    <a:pt x="21600" y="7872"/>
                    <a:pt x="21600" y="7872"/>
                  </a:cubicBezTo>
                  <a:cubicBezTo>
                    <a:pt x="14400" y="3072"/>
                    <a:pt x="14400" y="3072"/>
                    <a:pt x="14400" y="3072"/>
                  </a:cubicBezTo>
                  <a:cubicBezTo>
                    <a:pt x="14400" y="3072"/>
                    <a:pt x="9000" y="-1728"/>
                    <a:pt x="7200" y="672"/>
                  </a:cubicBezTo>
                  <a:cubicBezTo>
                    <a:pt x="7200" y="3072"/>
                    <a:pt x="0" y="15072"/>
                    <a:pt x="0" y="15072"/>
                  </a:cubicBezTo>
                  <a:lnTo>
                    <a:pt x="5400" y="19872"/>
                  </a:lnTo>
                  <a:close/>
                </a:path>
              </a:pathLst>
            </a:custGeom>
            <a:grpFill/>
            <a:ln w="12700" cap="flat">
              <a:solidFill>
                <a:schemeClr val="bg1"/>
              </a:solidFill>
              <a:miter lim="400000"/>
            </a:ln>
            <a:effectLst/>
          </p:spPr>
          <p:txBody>
            <a:bodyPr wrap="square" lIns="45719" tIns="45719" rIns="45719" bIns="45719"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200" cap="none" spc="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30" name="Shape">
              <a:extLst>
                <a:ext uri="{FF2B5EF4-FFF2-40B4-BE49-F238E27FC236}">
                  <a16:creationId xmlns:a16="http://schemas.microsoft.com/office/drawing/2014/main" id="{843ABEFD-F37B-A986-44FA-CA7F34D0A453}"/>
                </a:ext>
              </a:extLst>
            </p:cNvPr>
            <p:cNvSpPr/>
            <p:nvPr/>
          </p:nvSpPr>
          <p:spPr>
            <a:xfrm>
              <a:off x="7721955" y="1789573"/>
              <a:ext cx="209895" cy="469887"/>
            </a:xfrm>
            <a:custGeom>
              <a:avLst/>
              <a:gdLst/>
              <a:ahLst/>
              <a:cxnLst>
                <a:cxn ang="0">
                  <a:pos x="wd2" y="hd2"/>
                </a:cxn>
                <a:cxn ang="5400000">
                  <a:pos x="wd2" y="hd2"/>
                </a:cxn>
                <a:cxn ang="10800000">
                  <a:pos x="wd2" y="hd2"/>
                </a:cxn>
                <a:cxn ang="16200000">
                  <a:pos x="wd2" y="hd2"/>
                </a:cxn>
              </a:cxnLst>
              <a:rect l="0" t="0" r="r" b="b"/>
              <a:pathLst>
                <a:path w="21600" h="21600" extrusionOk="0">
                  <a:moveTo>
                    <a:pt x="18514" y="2987"/>
                  </a:moveTo>
                  <a:lnTo>
                    <a:pt x="18514" y="2068"/>
                  </a:lnTo>
                  <a:lnTo>
                    <a:pt x="17486" y="1609"/>
                  </a:lnTo>
                  <a:lnTo>
                    <a:pt x="10800" y="689"/>
                  </a:lnTo>
                  <a:lnTo>
                    <a:pt x="4629" y="0"/>
                  </a:lnTo>
                  <a:lnTo>
                    <a:pt x="4114" y="689"/>
                  </a:lnTo>
                  <a:lnTo>
                    <a:pt x="3086" y="1609"/>
                  </a:lnTo>
                  <a:lnTo>
                    <a:pt x="1543" y="2068"/>
                  </a:lnTo>
                  <a:lnTo>
                    <a:pt x="1029" y="3217"/>
                  </a:lnTo>
                  <a:lnTo>
                    <a:pt x="1543" y="4596"/>
                  </a:lnTo>
                  <a:lnTo>
                    <a:pt x="1543" y="5745"/>
                  </a:lnTo>
                  <a:lnTo>
                    <a:pt x="1029" y="6894"/>
                  </a:lnTo>
                  <a:lnTo>
                    <a:pt x="2571" y="7353"/>
                  </a:lnTo>
                  <a:lnTo>
                    <a:pt x="4629" y="7813"/>
                  </a:lnTo>
                  <a:lnTo>
                    <a:pt x="5657" y="8732"/>
                  </a:lnTo>
                  <a:lnTo>
                    <a:pt x="7714" y="9651"/>
                  </a:lnTo>
                  <a:lnTo>
                    <a:pt x="10286" y="10570"/>
                  </a:lnTo>
                  <a:lnTo>
                    <a:pt x="10286" y="10800"/>
                  </a:lnTo>
                  <a:lnTo>
                    <a:pt x="9257" y="12179"/>
                  </a:lnTo>
                  <a:lnTo>
                    <a:pt x="5143" y="13328"/>
                  </a:lnTo>
                  <a:lnTo>
                    <a:pt x="1543" y="14706"/>
                  </a:lnTo>
                  <a:lnTo>
                    <a:pt x="1029" y="15396"/>
                  </a:lnTo>
                  <a:lnTo>
                    <a:pt x="0" y="16545"/>
                  </a:lnTo>
                  <a:lnTo>
                    <a:pt x="514" y="17234"/>
                  </a:lnTo>
                  <a:lnTo>
                    <a:pt x="1543" y="18153"/>
                  </a:lnTo>
                  <a:lnTo>
                    <a:pt x="4114" y="19072"/>
                  </a:lnTo>
                  <a:lnTo>
                    <a:pt x="6171" y="19532"/>
                  </a:lnTo>
                  <a:lnTo>
                    <a:pt x="7714" y="19762"/>
                  </a:lnTo>
                  <a:lnTo>
                    <a:pt x="12857" y="19762"/>
                  </a:lnTo>
                  <a:lnTo>
                    <a:pt x="12343" y="20681"/>
                  </a:lnTo>
                  <a:lnTo>
                    <a:pt x="12343" y="21370"/>
                  </a:lnTo>
                  <a:lnTo>
                    <a:pt x="12857" y="21600"/>
                  </a:lnTo>
                  <a:lnTo>
                    <a:pt x="13371" y="21600"/>
                  </a:lnTo>
                  <a:lnTo>
                    <a:pt x="13886" y="19991"/>
                  </a:lnTo>
                  <a:lnTo>
                    <a:pt x="14400" y="19762"/>
                  </a:lnTo>
                  <a:lnTo>
                    <a:pt x="15943" y="18843"/>
                  </a:lnTo>
                  <a:lnTo>
                    <a:pt x="18514" y="17923"/>
                  </a:lnTo>
                  <a:lnTo>
                    <a:pt x="18514" y="14936"/>
                  </a:lnTo>
                  <a:lnTo>
                    <a:pt x="20571" y="14017"/>
                  </a:lnTo>
                  <a:lnTo>
                    <a:pt x="21086" y="12179"/>
                  </a:lnTo>
                  <a:lnTo>
                    <a:pt x="21600" y="11030"/>
                  </a:lnTo>
                  <a:lnTo>
                    <a:pt x="21600" y="8272"/>
                  </a:lnTo>
                  <a:lnTo>
                    <a:pt x="20571" y="6894"/>
                  </a:lnTo>
                  <a:lnTo>
                    <a:pt x="17486" y="6894"/>
                  </a:lnTo>
                  <a:lnTo>
                    <a:pt x="18000" y="5745"/>
                  </a:lnTo>
                  <a:lnTo>
                    <a:pt x="19029" y="4596"/>
                  </a:lnTo>
                  <a:lnTo>
                    <a:pt x="20057" y="4136"/>
                  </a:lnTo>
                  <a:lnTo>
                    <a:pt x="19543" y="3906"/>
                  </a:lnTo>
                  <a:lnTo>
                    <a:pt x="18514" y="2987"/>
                  </a:lnTo>
                  <a:close/>
                </a:path>
              </a:pathLst>
            </a:custGeom>
            <a:grpFill/>
            <a:ln w="12700" cap="flat">
              <a:solidFill>
                <a:schemeClr val="bg1"/>
              </a:solidFill>
              <a:miter lim="400000"/>
            </a:ln>
            <a:effectLst/>
          </p:spPr>
          <p:txBody>
            <a:bodyPr wrap="square" lIns="45719" tIns="45719" rIns="45719" bIns="45719"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200" cap="none" spc="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31" name="Shape">
              <a:extLst>
                <a:ext uri="{FF2B5EF4-FFF2-40B4-BE49-F238E27FC236}">
                  <a16:creationId xmlns:a16="http://schemas.microsoft.com/office/drawing/2014/main" id="{691E14DD-C695-4A41-B2D5-02F9AB6596DB}"/>
                </a:ext>
              </a:extLst>
            </p:cNvPr>
            <p:cNvSpPr/>
            <p:nvPr/>
          </p:nvSpPr>
          <p:spPr>
            <a:xfrm>
              <a:off x="7681978" y="2114494"/>
              <a:ext cx="164917" cy="269937"/>
            </a:xfrm>
            <a:custGeom>
              <a:avLst/>
              <a:gdLst/>
              <a:ahLst/>
              <a:cxnLst>
                <a:cxn ang="0">
                  <a:pos x="wd2" y="hd2"/>
                </a:cxn>
                <a:cxn ang="5400000">
                  <a:pos x="wd2" y="hd2"/>
                </a:cxn>
                <a:cxn ang="10800000">
                  <a:pos x="wd2" y="hd2"/>
                </a:cxn>
                <a:cxn ang="16200000">
                  <a:pos x="wd2" y="hd2"/>
                </a:cxn>
              </a:cxnLst>
              <a:rect l="0" t="0" r="r" b="b"/>
              <a:pathLst>
                <a:path w="21600" h="21600" extrusionOk="0">
                  <a:moveTo>
                    <a:pt x="5891" y="4000"/>
                  </a:moveTo>
                  <a:lnTo>
                    <a:pt x="5236" y="2800"/>
                  </a:lnTo>
                  <a:lnTo>
                    <a:pt x="6545" y="800"/>
                  </a:lnTo>
                  <a:lnTo>
                    <a:pt x="7200" y="400"/>
                  </a:lnTo>
                  <a:lnTo>
                    <a:pt x="5891" y="0"/>
                  </a:lnTo>
                  <a:lnTo>
                    <a:pt x="3273" y="0"/>
                  </a:lnTo>
                  <a:lnTo>
                    <a:pt x="1309" y="800"/>
                  </a:lnTo>
                  <a:lnTo>
                    <a:pt x="0" y="2000"/>
                  </a:lnTo>
                  <a:lnTo>
                    <a:pt x="7855" y="21600"/>
                  </a:lnTo>
                  <a:lnTo>
                    <a:pt x="21600" y="20400"/>
                  </a:lnTo>
                  <a:lnTo>
                    <a:pt x="20945" y="17200"/>
                  </a:lnTo>
                  <a:lnTo>
                    <a:pt x="18982" y="16000"/>
                  </a:lnTo>
                  <a:lnTo>
                    <a:pt x="18327" y="15200"/>
                  </a:lnTo>
                  <a:lnTo>
                    <a:pt x="17018" y="14800"/>
                  </a:lnTo>
                  <a:lnTo>
                    <a:pt x="15055" y="13600"/>
                  </a:lnTo>
                  <a:lnTo>
                    <a:pt x="13091" y="12800"/>
                  </a:lnTo>
                  <a:lnTo>
                    <a:pt x="9164" y="8000"/>
                  </a:lnTo>
                  <a:lnTo>
                    <a:pt x="10473" y="6800"/>
                  </a:lnTo>
                  <a:lnTo>
                    <a:pt x="7200" y="5600"/>
                  </a:lnTo>
                  <a:lnTo>
                    <a:pt x="5891" y="4000"/>
                  </a:lnTo>
                  <a:close/>
                </a:path>
              </a:pathLst>
            </a:custGeom>
            <a:grpFill/>
            <a:ln w="12700" cap="flat">
              <a:solidFill>
                <a:schemeClr val="bg1"/>
              </a:solidFill>
              <a:miter lim="400000"/>
            </a:ln>
            <a:effectLst/>
          </p:spPr>
          <p:txBody>
            <a:bodyPr wrap="square" lIns="45719" tIns="45719" rIns="45719" bIns="45719"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200" cap="none" spc="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32" name="Shape">
              <a:extLst>
                <a:ext uri="{FF2B5EF4-FFF2-40B4-BE49-F238E27FC236}">
                  <a16:creationId xmlns:a16="http://schemas.microsoft.com/office/drawing/2014/main" id="{4D7DD7F7-99FD-FB16-61F5-26E2D5FEC89B}"/>
                </a:ext>
              </a:extLst>
            </p:cNvPr>
            <p:cNvSpPr/>
            <p:nvPr/>
          </p:nvSpPr>
          <p:spPr>
            <a:xfrm>
              <a:off x="6882374" y="1664598"/>
              <a:ext cx="939533" cy="609855"/>
            </a:xfrm>
            <a:custGeom>
              <a:avLst/>
              <a:gdLst/>
              <a:ahLst/>
              <a:cxnLst>
                <a:cxn ang="0">
                  <a:pos x="wd2" y="hd2"/>
                </a:cxn>
                <a:cxn ang="5400000">
                  <a:pos x="wd2" y="hd2"/>
                </a:cxn>
                <a:cxn ang="10800000">
                  <a:pos x="wd2" y="hd2"/>
                </a:cxn>
                <a:cxn ang="16200000">
                  <a:pos x="wd2" y="hd2"/>
                </a:cxn>
              </a:cxnLst>
              <a:rect l="0" t="0" r="r" b="b"/>
              <a:pathLst>
                <a:path w="21600" h="21600" extrusionOk="0">
                  <a:moveTo>
                    <a:pt x="18957" y="15934"/>
                  </a:moveTo>
                  <a:lnTo>
                    <a:pt x="19417" y="15934"/>
                  </a:lnTo>
                  <a:lnTo>
                    <a:pt x="19647" y="16111"/>
                  </a:lnTo>
                  <a:lnTo>
                    <a:pt x="19647" y="15757"/>
                  </a:lnTo>
                  <a:lnTo>
                    <a:pt x="20451" y="14695"/>
                  </a:lnTo>
                  <a:lnTo>
                    <a:pt x="21370" y="13810"/>
                  </a:lnTo>
                  <a:lnTo>
                    <a:pt x="21600" y="12748"/>
                  </a:lnTo>
                  <a:lnTo>
                    <a:pt x="21600" y="12570"/>
                  </a:lnTo>
                  <a:lnTo>
                    <a:pt x="21026" y="11862"/>
                  </a:lnTo>
                  <a:lnTo>
                    <a:pt x="20566" y="11154"/>
                  </a:lnTo>
                  <a:lnTo>
                    <a:pt x="20336" y="10446"/>
                  </a:lnTo>
                  <a:lnTo>
                    <a:pt x="19877" y="10092"/>
                  </a:lnTo>
                  <a:lnTo>
                    <a:pt x="19532" y="9738"/>
                  </a:lnTo>
                  <a:lnTo>
                    <a:pt x="19647" y="8852"/>
                  </a:lnTo>
                  <a:lnTo>
                    <a:pt x="19647" y="7967"/>
                  </a:lnTo>
                  <a:lnTo>
                    <a:pt x="19532" y="6905"/>
                  </a:lnTo>
                  <a:lnTo>
                    <a:pt x="19647" y="6020"/>
                  </a:lnTo>
                  <a:lnTo>
                    <a:pt x="19991" y="5666"/>
                  </a:lnTo>
                  <a:lnTo>
                    <a:pt x="20221" y="4957"/>
                  </a:lnTo>
                  <a:lnTo>
                    <a:pt x="20336" y="4426"/>
                  </a:lnTo>
                  <a:lnTo>
                    <a:pt x="20566" y="3541"/>
                  </a:lnTo>
                  <a:lnTo>
                    <a:pt x="20221" y="3187"/>
                  </a:lnTo>
                  <a:lnTo>
                    <a:pt x="19877" y="3187"/>
                  </a:lnTo>
                  <a:lnTo>
                    <a:pt x="19532" y="3010"/>
                  </a:lnTo>
                  <a:lnTo>
                    <a:pt x="19072" y="1770"/>
                  </a:lnTo>
                  <a:lnTo>
                    <a:pt x="18613" y="885"/>
                  </a:lnTo>
                  <a:lnTo>
                    <a:pt x="17694" y="0"/>
                  </a:lnTo>
                  <a:lnTo>
                    <a:pt x="2757" y="4072"/>
                  </a:lnTo>
                  <a:lnTo>
                    <a:pt x="2528" y="2302"/>
                  </a:lnTo>
                  <a:lnTo>
                    <a:pt x="1838" y="3010"/>
                  </a:lnTo>
                  <a:lnTo>
                    <a:pt x="1264" y="3718"/>
                  </a:lnTo>
                  <a:lnTo>
                    <a:pt x="689" y="4249"/>
                  </a:lnTo>
                  <a:lnTo>
                    <a:pt x="0" y="4957"/>
                  </a:lnTo>
                  <a:lnTo>
                    <a:pt x="1838" y="21600"/>
                  </a:lnTo>
                  <a:lnTo>
                    <a:pt x="18383" y="16820"/>
                  </a:lnTo>
                  <a:lnTo>
                    <a:pt x="18613" y="16289"/>
                  </a:lnTo>
                  <a:lnTo>
                    <a:pt x="18957" y="15934"/>
                  </a:lnTo>
                  <a:close/>
                </a:path>
              </a:pathLst>
            </a:custGeom>
            <a:grpFill/>
            <a:ln w="12700" cap="flat">
              <a:solidFill>
                <a:schemeClr val="bg1"/>
              </a:solidFill>
              <a:miter lim="400000"/>
            </a:ln>
            <a:effectLst/>
          </p:spPr>
          <p:txBody>
            <a:bodyPr wrap="square" lIns="45719" tIns="45719" rIns="45719" bIns="45719"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200" cap="none" spc="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33" name="Shape">
              <a:extLst>
                <a:ext uri="{FF2B5EF4-FFF2-40B4-BE49-F238E27FC236}">
                  <a16:creationId xmlns:a16="http://schemas.microsoft.com/office/drawing/2014/main" id="{01FA4828-3784-2124-501E-99AA62A52D39}"/>
                </a:ext>
              </a:extLst>
            </p:cNvPr>
            <p:cNvSpPr/>
            <p:nvPr/>
          </p:nvSpPr>
          <p:spPr>
            <a:xfrm>
              <a:off x="6002813" y="4109019"/>
              <a:ext cx="1454274" cy="1139729"/>
            </a:xfrm>
            <a:custGeom>
              <a:avLst/>
              <a:gdLst/>
              <a:ahLst/>
              <a:cxnLst>
                <a:cxn ang="0">
                  <a:pos x="wd2" y="hd2"/>
                </a:cxn>
                <a:cxn ang="5400000">
                  <a:pos x="wd2" y="hd2"/>
                </a:cxn>
                <a:cxn ang="10800000">
                  <a:pos x="wd2" y="hd2"/>
                </a:cxn>
                <a:cxn ang="16200000">
                  <a:pos x="wd2" y="hd2"/>
                </a:cxn>
              </a:cxnLst>
              <a:rect l="0" t="0" r="r" b="b"/>
              <a:pathLst>
                <a:path w="21600" h="21600" extrusionOk="0">
                  <a:moveTo>
                    <a:pt x="14400" y="0"/>
                  </a:moveTo>
                  <a:lnTo>
                    <a:pt x="14845" y="0"/>
                  </a:lnTo>
                  <a:lnTo>
                    <a:pt x="15513" y="189"/>
                  </a:lnTo>
                  <a:lnTo>
                    <a:pt x="15588" y="663"/>
                  </a:lnTo>
                  <a:lnTo>
                    <a:pt x="15662" y="947"/>
                  </a:lnTo>
                  <a:lnTo>
                    <a:pt x="15959" y="1137"/>
                  </a:lnTo>
                  <a:lnTo>
                    <a:pt x="16181" y="1611"/>
                  </a:lnTo>
                  <a:lnTo>
                    <a:pt x="16553" y="2842"/>
                  </a:lnTo>
                  <a:lnTo>
                    <a:pt x="16998" y="3789"/>
                  </a:lnTo>
                  <a:lnTo>
                    <a:pt x="17592" y="5211"/>
                  </a:lnTo>
                  <a:lnTo>
                    <a:pt x="17889" y="5874"/>
                  </a:lnTo>
                  <a:lnTo>
                    <a:pt x="18631" y="7295"/>
                  </a:lnTo>
                  <a:lnTo>
                    <a:pt x="19002" y="7674"/>
                  </a:lnTo>
                  <a:lnTo>
                    <a:pt x="19225" y="7958"/>
                  </a:lnTo>
                  <a:lnTo>
                    <a:pt x="19225" y="9095"/>
                  </a:lnTo>
                  <a:lnTo>
                    <a:pt x="19002" y="8147"/>
                  </a:lnTo>
                  <a:lnTo>
                    <a:pt x="18928" y="9095"/>
                  </a:lnTo>
                  <a:lnTo>
                    <a:pt x="19373" y="10042"/>
                  </a:lnTo>
                  <a:lnTo>
                    <a:pt x="19893" y="10989"/>
                  </a:lnTo>
                  <a:lnTo>
                    <a:pt x="20412" y="12221"/>
                  </a:lnTo>
                  <a:lnTo>
                    <a:pt x="20784" y="12979"/>
                  </a:lnTo>
                  <a:lnTo>
                    <a:pt x="21229" y="13642"/>
                  </a:lnTo>
                  <a:lnTo>
                    <a:pt x="21452" y="14495"/>
                  </a:lnTo>
                  <a:lnTo>
                    <a:pt x="21600" y="15916"/>
                  </a:lnTo>
                  <a:lnTo>
                    <a:pt x="21600" y="18284"/>
                  </a:lnTo>
                  <a:lnTo>
                    <a:pt x="21377" y="18568"/>
                  </a:lnTo>
                  <a:lnTo>
                    <a:pt x="21229" y="18947"/>
                  </a:lnTo>
                  <a:lnTo>
                    <a:pt x="21229" y="19421"/>
                  </a:lnTo>
                  <a:lnTo>
                    <a:pt x="21303" y="19989"/>
                  </a:lnTo>
                  <a:lnTo>
                    <a:pt x="21229" y="20653"/>
                  </a:lnTo>
                  <a:lnTo>
                    <a:pt x="21006" y="21316"/>
                  </a:lnTo>
                  <a:lnTo>
                    <a:pt x="20784" y="21505"/>
                  </a:lnTo>
                  <a:lnTo>
                    <a:pt x="20561" y="21600"/>
                  </a:lnTo>
                  <a:lnTo>
                    <a:pt x="20709" y="21221"/>
                  </a:lnTo>
                  <a:lnTo>
                    <a:pt x="20858" y="21032"/>
                  </a:lnTo>
                  <a:lnTo>
                    <a:pt x="20858" y="20558"/>
                  </a:lnTo>
                  <a:lnTo>
                    <a:pt x="20784" y="20558"/>
                  </a:lnTo>
                  <a:lnTo>
                    <a:pt x="20338" y="20937"/>
                  </a:lnTo>
                  <a:lnTo>
                    <a:pt x="20041" y="21032"/>
                  </a:lnTo>
                  <a:lnTo>
                    <a:pt x="19819" y="20937"/>
                  </a:lnTo>
                  <a:lnTo>
                    <a:pt x="19596" y="21032"/>
                  </a:lnTo>
                  <a:lnTo>
                    <a:pt x="19373" y="21221"/>
                  </a:lnTo>
                  <a:lnTo>
                    <a:pt x="19225" y="21126"/>
                  </a:lnTo>
                  <a:lnTo>
                    <a:pt x="18928" y="21032"/>
                  </a:lnTo>
                  <a:lnTo>
                    <a:pt x="18779" y="20747"/>
                  </a:lnTo>
                  <a:lnTo>
                    <a:pt x="18854" y="20558"/>
                  </a:lnTo>
                  <a:lnTo>
                    <a:pt x="18928" y="20558"/>
                  </a:lnTo>
                  <a:lnTo>
                    <a:pt x="19447" y="20653"/>
                  </a:lnTo>
                  <a:lnTo>
                    <a:pt x="19596" y="20558"/>
                  </a:lnTo>
                  <a:lnTo>
                    <a:pt x="19522" y="20463"/>
                  </a:lnTo>
                  <a:lnTo>
                    <a:pt x="19299" y="20274"/>
                  </a:lnTo>
                  <a:lnTo>
                    <a:pt x="19002" y="20368"/>
                  </a:lnTo>
                  <a:lnTo>
                    <a:pt x="18779" y="20084"/>
                  </a:lnTo>
                  <a:lnTo>
                    <a:pt x="18557" y="19611"/>
                  </a:lnTo>
                  <a:lnTo>
                    <a:pt x="18260" y="19232"/>
                  </a:lnTo>
                  <a:lnTo>
                    <a:pt x="18186" y="18947"/>
                  </a:lnTo>
                  <a:lnTo>
                    <a:pt x="17963" y="18568"/>
                  </a:lnTo>
                  <a:lnTo>
                    <a:pt x="17592" y="18474"/>
                  </a:lnTo>
                  <a:lnTo>
                    <a:pt x="17295" y="18284"/>
                  </a:lnTo>
                  <a:lnTo>
                    <a:pt x="16998" y="18189"/>
                  </a:lnTo>
                  <a:lnTo>
                    <a:pt x="16701" y="17147"/>
                  </a:lnTo>
                  <a:lnTo>
                    <a:pt x="16553" y="16768"/>
                  </a:lnTo>
                  <a:lnTo>
                    <a:pt x="16330" y="16484"/>
                  </a:lnTo>
                  <a:lnTo>
                    <a:pt x="16256" y="16295"/>
                  </a:lnTo>
                  <a:lnTo>
                    <a:pt x="16033" y="16011"/>
                  </a:lnTo>
                  <a:lnTo>
                    <a:pt x="15810" y="15821"/>
                  </a:lnTo>
                  <a:lnTo>
                    <a:pt x="15885" y="15442"/>
                  </a:lnTo>
                  <a:lnTo>
                    <a:pt x="15959" y="15253"/>
                  </a:lnTo>
                  <a:lnTo>
                    <a:pt x="15736" y="14684"/>
                  </a:lnTo>
                  <a:lnTo>
                    <a:pt x="15513" y="14779"/>
                  </a:lnTo>
                  <a:lnTo>
                    <a:pt x="15513" y="15442"/>
                  </a:lnTo>
                  <a:lnTo>
                    <a:pt x="15365" y="15442"/>
                  </a:lnTo>
                  <a:lnTo>
                    <a:pt x="14994" y="14968"/>
                  </a:lnTo>
                  <a:lnTo>
                    <a:pt x="14623" y="14211"/>
                  </a:lnTo>
                  <a:lnTo>
                    <a:pt x="14326" y="13832"/>
                  </a:lnTo>
                  <a:lnTo>
                    <a:pt x="14400" y="13642"/>
                  </a:lnTo>
                  <a:lnTo>
                    <a:pt x="14252" y="13263"/>
                  </a:lnTo>
                  <a:lnTo>
                    <a:pt x="14029" y="13168"/>
                  </a:lnTo>
                  <a:lnTo>
                    <a:pt x="14252" y="12600"/>
                  </a:lnTo>
                  <a:lnTo>
                    <a:pt x="14400" y="12316"/>
                  </a:lnTo>
                  <a:lnTo>
                    <a:pt x="14548" y="11747"/>
                  </a:lnTo>
                  <a:lnTo>
                    <a:pt x="14400" y="11463"/>
                  </a:lnTo>
                  <a:lnTo>
                    <a:pt x="14326" y="11842"/>
                  </a:lnTo>
                  <a:lnTo>
                    <a:pt x="14177" y="11747"/>
                  </a:lnTo>
                  <a:lnTo>
                    <a:pt x="14177" y="11558"/>
                  </a:lnTo>
                  <a:lnTo>
                    <a:pt x="13955" y="11179"/>
                  </a:lnTo>
                  <a:lnTo>
                    <a:pt x="13880" y="11179"/>
                  </a:lnTo>
                  <a:lnTo>
                    <a:pt x="13880" y="11274"/>
                  </a:lnTo>
                  <a:lnTo>
                    <a:pt x="13955" y="11463"/>
                  </a:lnTo>
                  <a:lnTo>
                    <a:pt x="14029" y="11747"/>
                  </a:lnTo>
                  <a:lnTo>
                    <a:pt x="14029" y="12126"/>
                  </a:lnTo>
                  <a:lnTo>
                    <a:pt x="13880" y="12316"/>
                  </a:lnTo>
                  <a:lnTo>
                    <a:pt x="13658" y="12032"/>
                  </a:lnTo>
                  <a:lnTo>
                    <a:pt x="13435" y="11558"/>
                  </a:lnTo>
                  <a:lnTo>
                    <a:pt x="13361" y="11368"/>
                  </a:lnTo>
                  <a:lnTo>
                    <a:pt x="13361" y="10421"/>
                  </a:lnTo>
                  <a:lnTo>
                    <a:pt x="13509" y="10042"/>
                  </a:lnTo>
                  <a:lnTo>
                    <a:pt x="13584" y="9284"/>
                  </a:lnTo>
                  <a:lnTo>
                    <a:pt x="13584" y="8811"/>
                  </a:lnTo>
                  <a:lnTo>
                    <a:pt x="13509" y="8147"/>
                  </a:lnTo>
                  <a:lnTo>
                    <a:pt x="13361" y="7484"/>
                  </a:lnTo>
                  <a:lnTo>
                    <a:pt x="13138" y="7295"/>
                  </a:lnTo>
                  <a:lnTo>
                    <a:pt x="12915" y="6821"/>
                  </a:lnTo>
                  <a:lnTo>
                    <a:pt x="12470" y="6726"/>
                  </a:lnTo>
                  <a:lnTo>
                    <a:pt x="12247" y="6726"/>
                  </a:lnTo>
                  <a:lnTo>
                    <a:pt x="12099" y="6347"/>
                  </a:lnTo>
                  <a:lnTo>
                    <a:pt x="11876" y="6253"/>
                  </a:lnTo>
                  <a:lnTo>
                    <a:pt x="11579" y="5779"/>
                  </a:lnTo>
                  <a:lnTo>
                    <a:pt x="11282" y="5684"/>
                  </a:lnTo>
                  <a:lnTo>
                    <a:pt x="11208" y="5211"/>
                  </a:lnTo>
                  <a:lnTo>
                    <a:pt x="11060" y="5021"/>
                  </a:lnTo>
                  <a:lnTo>
                    <a:pt x="10614" y="4547"/>
                  </a:lnTo>
                  <a:lnTo>
                    <a:pt x="10243" y="4168"/>
                  </a:lnTo>
                  <a:lnTo>
                    <a:pt x="9946" y="3979"/>
                  </a:lnTo>
                  <a:lnTo>
                    <a:pt x="9649" y="3695"/>
                  </a:lnTo>
                  <a:lnTo>
                    <a:pt x="9427" y="3600"/>
                  </a:lnTo>
                  <a:lnTo>
                    <a:pt x="9056" y="3600"/>
                  </a:lnTo>
                  <a:lnTo>
                    <a:pt x="8685" y="3695"/>
                  </a:lnTo>
                  <a:lnTo>
                    <a:pt x="8610" y="3979"/>
                  </a:lnTo>
                  <a:lnTo>
                    <a:pt x="8685" y="4263"/>
                  </a:lnTo>
                  <a:lnTo>
                    <a:pt x="8610" y="4453"/>
                  </a:lnTo>
                  <a:lnTo>
                    <a:pt x="8462" y="4453"/>
                  </a:lnTo>
                  <a:lnTo>
                    <a:pt x="8313" y="4263"/>
                  </a:lnTo>
                  <a:lnTo>
                    <a:pt x="7942" y="4642"/>
                  </a:lnTo>
                  <a:lnTo>
                    <a:pt x="7497" y="5116"/>
                  </a:lnTo>
                  <a:lnTo>
                    <a:pt x="6977" y="5305"/>
                  </a:lnTo>
                  <a:lnTo>
                    <a:pt x="6161" y="5589"/>
                  </a:lnTo>
                  <a:lnTo>
                    <a:pt x="6161" y="5021"/>
                  </a:lnTo>
                  <a:lnTo>
                    <a:pt x="5938" y="4737"/>
                  </a:lnTo>
                  <a:lnTo>
                    <a:pt x="5715" y="4642"/>
                  </a:lnTo>
                  <a:lnTo>
                    <a:pt x="5344" y="4358"/>
                  </a:lnTo>
                  <a:lnTo>
                    <a:pt x="5641" y="4168"/>
                  </a:lnTo>
                  <a:lnTo>
                    <a:pt x="5715" y="4074"/>
                  </a:lnTo>
                  <a:lnTo>
                    <a:pt x="5196" y="3979"/>
                  </a:lnTo>
                  <a:lnTo>
                    <a:pt x="5196" y="3695"/>
                  </a:lnTo>
                  <a:lnTo>
                    <a:pt x="5344" y="3695"/>
                  </a:lnTo>
                  <a:lnTo>
                    <a:pt x="5419" y="3505"/>
                  </a:lnTo>
                  <a:lnTo>
                    <a:pt x="5419" y="3316"/>
                  </a:lnTo>
                  <a:lnTo>
                    <a:pt x="5344" y="3316"/>
                  </a:lnTo>
                  <a:lnTo>
                    <a:pt x="5196" y="3411"/>
                  </a:lnTo>
                  <a:lnTo>
                    <a:pt x="5196" y="3505"/>
                  </a:lnTo>
                  <a:lnTo>
                    <a:pt x="5122" y="3600"/>
                  </a:lnTo>
                  <a:lnTo>
                    <a:pt x="4973" y="3411"/>
                  </a:lnTo>
                  <a:lnTo>
                    <a:pt x="4602" y="3411"/>
                  </a:lnTo>
                  <a:lnTo>
                    <a:pt x="4751" y="3695"/>
                  </a:lnTo>
                  <a:lnTo>
                    <a:pt x="4825" y="3695"/>
                  </a:lnTo>
                  <a:lnTo>
                    <a:pt x="4899" y="4074"/>
                  </a:lnTo>
                  <a:lnTo>
                    <a:pt x="4825" y="4074"/>
                  </a:lnTo>
                  <a:lnTo>
                    <a:pt x="4528" y="3884"/>
                  </a:lnTo>
                  <a:lnTo>
                    <a:pt x="4231" y="3600"/>
                  </a:lnTo>
                  <a:lnTo>
                    <a:pt x="3934" y="3505"/>
                  </a:lnTo>
                  <a:lnTo>
                    <a:pt x="3266" y="3505"/>
                  </a:lnTo>
                  <a:lnTo>
                    <a:pt x="3043" y="3316"/>
                  </a:lnTo>
                  <a:lnTo>
                    <a:pt x="2895" y="3126"/>
                  </a:lnTo>
                  <a:lnTo>
                    <a:pt x="2672" y="3126"/>
                  </a:lnTo>
                  <a:lnTo>
                    <a:pt x="1930" y="3316"/>
                  </a:lnTo>
                  <a:lnTo>
                    <a:pt x="1410" y="3316"/>
                  </a:lnTo>
                  <a:lnTo>
                    <a:pt x="1039" y="3600"/>
                  </a:lnTo>
                  <a:lnTo>
                    <a:pt x="816" y="3695"/>
                  </a:lnTo>
                  <a:lnTo>
                    <a:pt x="520" y="3032"/>
                  </a:lnTo>
                  <a:lnTo>
                    <a:pt x="445" y="2558"/>
                  </a:lnTo>
                  <a:lnTo>
                    <a:pt x="148" y="2084"/>
                  </a:lnTo>
                  <a:lnTo>
                    <a:pt x="0" y="1895"/>
                  </a:lnTo>
                  <a:lnTo>
                    <a:pt x="0" y="1611"/>
                  </a:lnTo>
                  <a:lnTo>
                    <a:pt x="223" y="1516"/>
                  </a:lnTo>
                  <a:lnTo>
                    <a:pt x="742" y="1326"/>
                  </a:lnTo>
                  <a:lnTo>
                    <a:pt x="1336" y="1137"/>
                  </a:lnTo>
                  <a:lnTo>
                    <a:pt x="6903" y="568"/>
                  </a:lnTo>
                  <a:lnTo>
                    <a:pt x="7274" y="1516"/>
                  </a:lnTo>
                  <a:lnTo>
                    <a:pt x="14029" y="1042"/>
                  </a:lnTo>
                  <a:lnTo>
                    <a:pt x="14103" y="1800"/>
                  </a:lnTo>
                  <a:lnTo>
                    <a:pt x="14623" y="1800"/>
                  </a:lnTo>
                  <a:lnTo>
                    <a:pt x="14400" y="0"/>
                  </a:lnTo>
                  <a:close/>
                </a:path>
              </a:pathLst>
            </a:custGeom>
            <a:grpFill/>
            <a:ln w="12700" cap="flat">
              <a:solidFill>
                <a:schemeClr val="bg1"/>
              </a:solidFill>
              <a:miter lim="400000"/>
            </a:ln>
            <a:effectLst/>
          </p:spPr>
          <p:txBody>
            <a:bodyPr wrap="square" lIns="45719" tIns="45719" rIns="45719" bIns="45719"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200" cap="none" spc="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34" name="Shape">
              <a:extLst>
                <a:ext uri="{FF2B5EF4-FFF2-40B4-BE49-F238E27FC236}">
                  <a16:creationId xmlns:a16="http://schemas.microsoft.com/office/drawing/2014/main" id="{0E0AEB11-49BE-F644-72B0-6F436651C3FB}"/>
                </a:ext>
              </a:extLst>
            </p:cNvPr>
            <p:cNvSpPr/>
            <p:nvPr/>
          </p:nvSpPr>
          <p:spPr>
            <a:xfrm>
              <a:off x="4873376" y="3809086"/>
              <a:ext cx="909549" cy="804811"/>
            </a:xfrm>
            <a:custGeom>
              <a:avLst/>
              <a:gdLst/>
              <a:ahLst/>
              <a:cxnLst>
                <a:cxn ang="0">
                  <a:pos x="wd2" y="hd2"/>
                </a:cxn>
                <a:cxn ang="5400000">
                  <a:pos x="wd2" y="hd2"/>
                </a:cxn>
                <a:cxn ang="10800000">
                  <a:pos x="wd2" y="hd2"/>
                </a:cxn>
                <a:cxn ang="16200000">
                  <a:pos x="wd2" y="hd2"/>
                </a:cxn>
              </a:cxnLst>
              <a:rect l="0" t="0" r="r" b="b"/>
              <a:pathLst>
                <a:path w="21600" h="21600" extrusionOk="0">
                  <a:moveTo>
                    <a:pt x="21481" y="19990"/>
                  </a:moveTo>
                  <a:lnTo>
                    <a:pt x="21244" y="19990"/>
                  </a:lnTo>
                  <a:lnTo>
                    <a:pt x="20888" y="19722"/>
                  </a:lnTo>
                  <a:lnTo>
                    <a:pt x="20532" y="19722"/>
                  </a:lnTo>
                  <a:lnTo>
                    <a:pt x="20295" y="19588"/>
                  </a:lnTo>
                  <a:lnTo>
                    <a:pt x="19701" y="19185"/>
                  </a:lnTo>
                  <a:lnTo>
                    <a:pt x="19582" y="19185"/>
                  </a:lnTo>
                  <a:lnTo>
                    <a:pt x="18989" y="18648"/>
                  </a:lnTo>
                  <a:lnTo>
                    <a:pt x="18752" y="18380"/>
                  </a:lnTo>
                  <a:lnTo>
                    <a:pt x="18396" y="18246"/>
                  </a:lnTo>
                  <a:lnTo>
                    <a:pt x="18040" y="17978"/>
                  </a:lnTo>
                  <a:lnTo>
                    <a:pt x="17802" y="17709"/>
                  </a:lnTo>
                  <a:lnTo>
                    <a:pt x="18158" y="17709"/>
                  </a:lnTo>
                  <a:lnTo>
                    <a:pt x="18396" y="17441"/>
                  </a:lnTo>
                  <a:lnTo>
                    <a:pt x="18989" y="17441"/>
                  </a:lnTo>
                  <a:lnTo>
                    <a:pt x="19108" y="17173"/>
                  </a:lnTo>
                  <a:lnTo>
                    <a:pt x="19701" y="17173"/>
                  </a:lnTo>
                  <a:lnTo>
                    <a:pt x="19938" y="16904"/>
                  </a:lnTo>
                  <a:lnTo>
                    <a:pt x="19582" y="16234"/>
                  </a:lnTo>
                  <a:lnTo>
                    <a:pt x="19226" y="15831"/>
                  </a:lnTo>
                  <a:lnTo>
                    <a:pt x="19108" y="15831"/>
                  </a:lnTo>
                  <a:lnTo>
                    <a:pt x="17921" y="16234"/>
                  </a:lnTo>
                  <a:lnTo>
                    <a:pt x="17565" y="16368"/>
                  </a:lnTo>
                  <a:lnTo>
                    <a:pt x="17209" y="16368"/>
                  </a:lnTo>
                  <a:lnTo>
                    <a:pt x="17209" y="16234"/>
                  </a:lnTo>
                  <a:lnTo>
                    <a:pt x="17565" y="15965"/>
                  </a:lnTo>
                  <a:lnTo>
                    <a:pt x="17921" y="15831"/>
                  </a:lnTo>
                  <a:lnTo>
                    <a:pt x="18277" y="15563"/>
                  </a:lnTo>
                  <a:lnTo>
                    <a:pt x="18277" y="14758"/>
                  </a:lnTo>
                  <a:lnTo>
                    <a:pt x="18158" y="13819"/>
                  </a:lnTo>
                  <a:lnTo>
                    <a:pt x="17802" y="13282"/>
                  </a:lnTo>
                  <a:lnTo>
                    <a:pt x="17565" y="12745"/>
                  </a:lnTo>
                  <a:lnTo>
                    <a:pt x="17684" y="10599"/>
                  </a:lnTo>
                  <a:lnTo>
                    <a:pt x="9969" y="11001"/>
                  </a:lnTo>
                  <a:lnTo>
                    <a:pt x="9851" y="10465"/>
                  </a:lnTo>
                  <a:lnTo>
                    <a:pt x="9851" y="10062"/>
                  </a:lnTo>
                  <a:lnTo>
                    <a:pt x="9969" y="9794"/>
                  </a:lnTo>
                  <a:lnTo>
                    <a:pt x="10325" y="9525"/>
                  </a:lnTo>
                  <a:lnTo>
                    <a:pt x="10325" y="8586"/>
                  </a:lnTo>
                  <a:lnTo>
                    <a:pt x="10444" y="8184"/>
                  </a:lnTo>
                  <a:lnTo>
                    <a:pt x="10563" y="8050"/>
                  </a:lnTo>
                  <a:lnTo>
                    <a:pt x="10681" y="7781"/>
                  </a:lnTo>
                  <a:lnTo>
                    <a:pt x="10800" y="6842"/>
                  </a:lnTo>
                  <a:lnTo>
                    <a:pt x="11037" y="6574"/>
                  </a:lnTo>
                  <a:lnTo>
                    <a:pt x="11512" y="5769"/>
                  </a:lnTo>
                  <a:lnTo>
                    <a:pt x="11631" y="5501"/>
                  </a:lnTo>
                  <a:lnTo>
                    <a:pt x="11631" y="4964"/>
                  </a:lnTo>
                  <a:lnTo>
                    <a:pt x="11749" y="4964"/>
                  </a:lnTo>
                  <a:lnTo>
                    <a:pt x="12105" y="4561"/>
                  </a:lnTo>
                  <a:lnTo>
                    <a:pt x="12224" y="3488"/>
                  </a:lnTo>
                  <a:lnTo>
                    <a:pt x="12105" y="3086"/>
                  </a:lnTo>
                  <a:lnTo>
                    <a:pt x="11749" y="2817"/>
                  </a:lnTo>
                  <a:lnTo>
                    <a:pt x="11749" y="2549"/>
                  </a:lnTo>
                  <a:lnTo>
                    <a:pt x="11631" y="1878"/>
                  </a:lnTo>
                  <a:lnTo>
                    <a:pt x="11631" y="1744"/>
                  </a:lnTo>
                  <a:lnTo>
                    <a:pt x="11512" y="1476"/>
                  </a:lnTo>
                  <a:lnTo>
                    <a:pt x="11156" y="1207"/>
                  </a:lnTo>
                  <a:lnTo>
                    <a:pt x="11631" y="939"/>
                  </a:lnTo>
                  <a:lnTo>
                    <a:pt x="11631" y="671"/>
                  </a:lnTo>
                  <a:lnTo>
                    <a:pt x="11512" y="268"/>
                  </a:lnTo>
                  <a:lnTo>
                    <a:pt x="11156" y="0"/>
                  </a:lnTo>
                  <a:lnTo>
                    <a:pt x="0" y="402"/>
                  </a:lnTo>
                  <a:lnTo>
                    <a:pt x="0" y="6306"/>
                  </a:lnTo>
                  <a:lnTo>
                    <a:pt x="831" y="7111"/>
                  </a:lnTo>
                  <a:lnTo>
                    <a:pt x="831" y="7379"/>
                  </a:lnTo>
                  <a:lnTo>
                    <a:pt x="1305" y="8586"/>
                  </a:lnTo>
                  <a:lnTo>
                    <a:pt x="1424" y="8855"/>
                  </a:lnTo>
                  <a:lnTo>
                    <a:pt x="1424" y="9660"/>
                  </a:lnTo>
                  <a:lnTo>
                    <a:pt x="1543" y="10062"/>
                  </a:lnTo>
                  <a:lnTo>
                    <a:pt x="1780" y="11135"/>
                  </a:lnTo>
                  <a:lnTo>
                    <a:pt x="2018" y="11940"/>
                  </a:lnTo>
                  <a:lnTo>
                    <a:pt x="1543" y="12611"/>
                  </a:lnTo>
                  <a:lnTo>
                    <a:pt x="1305" y="13684"/>
                  </a:lnTo>
                  <a:lnTo>
                    <a:pt x="1305" y="14087"/>
                  </a:lnTo>
                  <a:lnTo>
                    <a:pt x="1068" y="14758"/>
                  </a:lnTo>
                  <a:lnTo>
                    <a:pt x="1424" y="15697"/>
                  </a:lnTo>
                  <a:lnTo>
                    <a:pt x="1424" y="16234"/>
                  </a:lnTo>
                  <a:lnTo>
                    <a:pt x="1068" y="17575"/>
                  </a:lnTo>
                  <a:lnTo>
                    <a:pt x="712" y="18246"/>
                  </a:lnTo>
                  <a:lnTo>
                    <a:pt x="1780" y="18246"/>
                  </a:lnTo>
                  <a:lnTo>
                    <a:pt x="2136" y="17978"/>
                  </a:lnTo>
                  <a:lnTo>
                    <a:pt x="2967" y="17978"/>
                  </a:lnTo>
                  <a:lnTo>
                    <a:pt x="4035" y="18246"/>
                  </a:lnTo>
                  <a:lnTo>
                    <a:pt x="4629" y="18380"/>
                  </a:lnTo>
                  <a:lnTo>
                    <a:pt x="5222" y="18648"/>
                  </a:lnTo>
                  <a:lnTo>
                    <a:pt x="6053" y="19051"/>
                  </a:lnTo>
                  <a:lnTo>
                    <a:pt x="9376" y="19051"/>
                  </a:lnTo>
                  <a:lnTo>
                    <a:pt x="9495" y="18917"/>
                  </a:lnTo>
                  <a:lnTo>
                    <a:pt x="9257" y="18514"/>
                  </a:lnTo>
                  <a:lnTo>
                    <a:pt x="8545" y="18514"/>
                  </a:lnTo>
                  <a:lnTo>
                    <a:pt x="8308" y="18380"/>
                  </a:lnTo>
                  <a:lnTo>
                    <a:pt x="8426" y="17978"/>
                  </a:lnTo>
                  <a:lnTo>
                    <a:pt x="8545" y="17709"/>
                  </a:lnTo>
                  <a:lnTo>
                    <a:pt x="9138" y="17709"/>
                  </a:lnTo>
                  <a:lnTo>
                    <a:pt x="9969" y="18112"/>
                  </a:lnTo>
                  <a:lnTo>
                    <a:pt x="10800" y="18917"/>
                  </a:lnTo>
                  <a:lnTo>
                    <a:pt x="11512" y="19051"/>
                  </a:lnTo>
                  <a:lnTo>
                    <a:pt x="11987" y="18783"/>
                  </a:lnTo>
                  <a:lnTo>
                    <a:pt x="11868" y="19319"/>
                  </a:lnTo>
                  <a:lnTo>
                    <a:pt x="11631" y="20124"/>
                  </a:lnTo>
                  <a:lnTo>
                    <a:pt x="11868" y="20527"/>
                  </a:lnTo>
                  <a:lnTo>
                    <a:pt x="12580" y="20795"/>
                  </a:lnTo>
                  <a:lnTo>
                    <a:pt x="13174" y="20795"/>
                  </a:lnTo>
                  <a:lnTo>
                    <a:pt x="13648" y="21198"/>
                  </a:lnTo>
                  <a:lnTo>
                    <a:pt x="14123" y="21198"/>
                  </a:lnTo>
                  <a:lnTo>
                    <a:pt x="14360" y="20661"/>
                  </a:lnTo>
                  <a:lnTo>
                    <a:pt x="14835" y="20124"/>
                  </a:lnTo>
                  <a:lnTo>
                    <a:pt x="15191" y="19990"/>
                  </a:lnTo>
                  <a:lnTo>
                    <a:pt x="15666" y="20124"/>
                  </a:lnTo>
                  <a:lnTo>
                    <a:pt x="16141" y="20795"/>
                  </a:lnTo>
                  <a:lnTo>
                    <a:pt x="16615" y="20795"/>
                  </a:lnTo>
                  <a:lnTo>
                    <a:pt x="16853" y="20527"/>
                  </a:lnTo>
                  <a:lnTo>
                    <a:pt x="16615" y="19453"/>
                  </a:lnTo>
                  <a:lnTo>
                    <a:pt x="16615" y="19185"/>
                  </a:lnTo>
                  <a:lnTo>
                    <a:pt x="16853" y="18917"/>
                  </a:lnTo>
                  <a:lnTo>
                    <a:pt x="17327" y="18917"/>
                  </a:lnTo>
                  <a:lnTo>
                    <a:pt x="17802" y="19185"/>
                  </a:lnTo>
                  <a:lnTo>
                    <a:pt x="17802" y="19722"/>
                  </a:lnTo>
                  <a:lnTo>
                    <a:pt x="18752" y="19856"/>
                  </a:lnTo>
                  <a:lnTo>
                    <a:pt x="19582" y="20258"/>
                  </a:lnTo>
                  <a:lnTo>
                    <a:pt x="19938" y="20661"/>
                  </a:lnTo>
                  <a:lnTo>
                    <a:pt x="19701" y="21063"/>
                  </a:lnTo>
                  <a:lnTo>
                    <a:pt x="19582" y="21600"/>
                  </a:lnTo>
                  <a:lnTo>
                    <a:pt x="20057" y="21600"/>
                  </a:lnTo>
                  <a:lnTo>
                    <a:pt x="20295" y="21198"/>
                  </a:lnTo>
                  <a:lnTo>
                    <a:pt x="20532" y="20929"/>
                  </a:lnTo>
                  <a:lnTo>
                    <a:pt x="20888" y="21198"/>
                  </a:lnTo>
                  <a:lnTo>
                    <a:pt x="20888" y="21466"/>
                  </a:lnTo>
                  <a:lnTo>
                    <a:pt x="21125" y="21063"/>
                  </a:lnTo>
                  <a:lnTo>
                    <a:pt x="21600" y="20527"/>
                  </a:lnTo>
                  <a:lnTo>
                    <a:pt x="21481" y="19990"/>
                  </a:lnTo>
                  <a:close/>
                </a:path>
              </a:pathLst>
            </a:custGeom>
            <a:grpFill/>
            <a:ln w="12700" cap="flat">
              <a:solidFill>
                <a:schemeClr val="bg1"/>
              </a:solidFill>
              <a:miter lim="400000"/>
            </a:ln>
            <a:effectLst/>
          </p:spPr>
          <p:txBody>
            <a:bodyPr wrap="square" lIns="45719" tIns="45719" rIns="45719" bIns="45719"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200" cap="none" spc="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35" name="Shape">
              <a:extLst>
                <a:ext uri="{FF2B5EF4-FFF2-40B4-BE49-F238E27FC236}">
                  <a16:creationId xmlns:a16="http://schemas.microsoft.com/office/drawing/2014/main" id="{59775FD8-4B58-CF86-6E48-0140A93988F0}"/>
                </a:ext>
              </a:extLst>
            </p:cNvPr>
            <p:cNvSpPr/>
            <p:nvPr/>
          </p:nvSpPr>
          <p:spPr>
            <a:xfrm>
              <a:off x="4763430" y="3089260"/>
              <a:ext cx="814595" cy="734829"/>
            </a:xfrm>
            <a:custGeom>
              <a:avLst/>
              <a:gdLst/>
              <a:ahLst/>
              <a:cxnLst>
                <a:cxn ang="0">
                  <a:pos x="wd2" y="hd2"/>
                </a:cxn>
                <a:cxn ang="5400000">
                  <a:pos x="wd2" y="hd2"/>
                </a:cxn>
                <a:cxn ang="10800000">
                  <a:pos x="wd2" y="hd2"/>
                </a:cxn>
                <a:cxn ang="16200000">
                  <a:pos x="wd2" y="hd2"/>
                </a:cxn>
              </a:cxnLst>
              <a:rect l="0" t="0" r="r" b="b"/>
              <a:pathLst>
                <a:path w="21600" h="21600" extrusionOk="0">
                  <a:moveTo>
                    <a:pt x="795" y="18073"/>
                  </a:moveTo>
                  <a:lnTo>
                    <a:pt x="530" y="17780"/>
                  </a:lnTo>
                  <a:lnTo>
                    <a:pt x="928" y="18220"/>
                  </a:lnTo>
                  <a:lnTo>
                    <a:pt x="1325" y="18367"/>
                  </a:lnTo>
                  <a:lnTo>
                    <a:pt x="1590" y="18073"/>
                  </a:lnTo>
                  <a:lnTo>
                    <a:pt x="2915" y="18220"/>
                  </a:lnTo>
                  <a:lnTo>
                    <a:pt x="2915" y="21600"/>
                  </a:lnTo>
                  <a:lnTo>
                    <a:pt x="15372" y="21159"/>
                  </a:lnTo>
                  <a:lnTo>
                    <a:pt x="15504" y="21159"/>
                  </a:lnTo>
                  <a:lnTo>
                    <a:pt x="15769" y="20424"/>
                  </a:lnTo>
                  <a:lnTo>
                    <a:pt x="15902" y="19984"/>
                  </a:lnTo>
                  <a:lnTo>
                    <a:pt x="15769" y="19543"/>
                  </a:lnTo>
                  <a:lnTo>
                    <a:pt x="15769" y="18367"/>
                  </a:lnTo>
                  <a:lnTo>
                    <a:pt x="15504" y="17927"/>
                  </a:lnTo>
                  <a:lnTo>
                    <a:pt x="15372" y="17780"/>
                  </a:lnTo>
                  <a:lnTo>
                    <a:pt x="15372" y="17486"/>
                  </a:lnTo>
                  <a:lnTo>
                    <a:pt x="15504" y="17192"/>
                  </a:lnTo>
                  <a:lnTo>
                    <a:pt x="15372" y="17045"/>
                  </a:lnTo>
                  <a:lnTo>
                    <a:pt x="15637" y="16604"/>
                  </a:lnTo>
                  <a:lnTo>
                    <a:pt x="16034" y="16016"/>
                  </a:lnTo>
                  <a:lnTo>
                    <a:pt x="16167" y="16016"/>
                  </a:lnTo>
                  <a:lnTo>
                    <a:pt x="16034" y="15722"/>
                  </a:lnTo>
                  <a:lnTo>
                    <a:pt x="16299" y="15135"/>
                  </a:lnTo>
                  <a:lnTo>
                    <a:pt x="16564" y="14694"/>
                  </a:lnTo>
                  <a:lnTo>
                    <a:pt x="16299" y="14547"/>
                  </a:lnTo>
                  <a:lnTo>
                    <a:pt x="16432" y="13959"/>
                  </a:lnTo>
                  <a:lnTo>
                    <a:pt x="16829" y="13518"/>
                  </a:lnTo>
                  <a:lnTo>
                    <a:pt x="17492" y="12637"/>
                  </a:lnTo>
                  <a:lnTo>
                    <a:pt x="17890" y="11902"/>
                  </a:lnTo>
                  <a:lnTo>
                    <a:pt x="17890" y="11314"/>
                  </a:lnTo>
                  <a:lnTo>
                    <a:pt x="18155" y="10580"/>
                  </a:lnTo>
                  <a:lnTo>
                    <a:pt x="18287" y="10580"/>
                  </a:lnTo>
                  <a:lnTo>
                    <a:pt x="18552" y="10286"/>
                  </a:lnTo>
                  <a:lnTo>
                    <a:pt x="18685" y="9845"/>
                  </a:lnTo>
                  <a:lnTo>
                    <a:pt x="18950" y="9551"/>
                  </a:lnTo>
                  <a:lnTo>
                    <a:pt x="19480" y="9257"/>
                  </a:lnTo>
                  <a:lnTo>
                    <a:pt x="19347" y="8816"/>
                  </a:lnTo>
                  <a:lnTo>
                    <a:pt x="19612" y="8522"/>
                  </a:lnTo>
                  <a:lnTo>
                    <a:pt x="19877" y="7935"/>
                  </a:lnTo>
                  <a:lnTo>
                    <a:pt x="19877" y="6318"/>
                  </a:lnTo>
                  <a:lnTo>
                    <a:pt x="20275" y="5731"/>
                  </a:lnTo>
                  <a:lnTo>
                    <a:pt x="20672" y="5437"/>
                  </a:lnTo>
                  <a:lnTo>
                    <a:pt x="20672" y="5143"/>
                  </a:lnTo>
                  <a:lnTo>
                    <a:pt x="20805" y="4849"/>
                  </a:lnTo>
                  <a:lnTo>
                    <a:pt x="20805" y="4261"/>
                  </a:lnTo>
                  <a:lnTo>
                    <a:pt x="21202" y="4114"/>
                  </a:lnTo>
                  <a:lnTo>
                    <a:pt x="21600" y="3233"/>
                  </a:lnTo>
                  <a:lnTo>
                    <a:pt x="21600" y="2792"/>
                  </a:lnTo>
                  <a:lnTo>
                    <a:pt x="18287" y="2939"/>
                  </a:lnTo>
                  <a:lnTo>
                    <a:pt x="19612" y="735"/>
                  </a:lnTo>
                  <a:lnTo>
                    <a:pt x="19480" y="0"/>
                  </a:lnTo>
                  <a:lnTo>
                    <a:pt x="0" y="588"/>
                  </a:lnTo>
                  <a:lnTo>
                    <a:pt x="928" y="6906"/>
                  </a:lnTo>
                  <a:lnTo>
                    <a:pt x="795" y="18073"/>
                  </a:lnTo>
                  <a:close/>
                </a:path>
              </a:pathLst>
            </a:custGeom>
            <a:grpFill/>
            <a:ln w="12700" cap="flat">
              <a:solidFill>
                <a:schemeClr val="bg1"/>
              </a:solidFill>
              <a:miter lim="400000"/>
            </a:ln>
            <a:effectLst/>
          </p:spPr>
          <p:txBody>
            <a:bodyPr wrap="square" lIns="45719" tIns="45719" rIns="45719" bIns="45719"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200" cap="none" spc="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36" name="Shape">
              <a:extLst>
                <a:ext uri="{FF2B5EF4-FFF2-40B4-BE49-F238E27FC236}">
                  <a16:creationId xmlns:a16="http://schemas.microsoft.com/office/drawing/2014/main" id="{DC8FE6A5-8B8B-09FE-4BEA-C56A0018268C}"/>
                </a:ext>
              </a:extLst>
            </p:cNvPr>
            <p:cNvSpPr/>
            <p:nvPr/>
          </p:nvSpPr>
          <p:spPr>
            <a:xfrm>
              <a:off x="5493068" y="2939297"/>
              <a:ext cx="1379313" cy="449891"/>
            </a:xfrm>
            <a:custGeom>
              <a:avLst/>
              <a:gdLst/>
              <a:ahLst/>
              <a:cxnLst>
                <a:cxn ang="0">
                  <a:pos x="wd2" y="hd2"/>
                </a:cxn>
                <a:cxn ang="5400000">
                  <a:pos x="wd2" y="hd2"/>
                </a:cxn>
                <a:cxn ang="10800000">
                  <a:pos x="wd2" y="hd2"/>
                </a:cxn>
                <a:cxn ang="16200000">
                  <a:pos x="wd2" y="hd2"/>
                </a:cxn>
              </a:cxnLst>
              <a:rect l="0" t="0" r="r" b="b"/>
              <a:pathLst>
                <a:path w="21600" h="21600" extrusionOk="0">
                  <a:moveTo>
                    <a:pt x="12788" y="2826"/>
                  </a:moveTo>
                  <a:cubicBezTo>
                    <a:pt x="5499" y="4239"/>
                    <a:pt x="5499" y="4239"/>
                    <a:pt x="5499" y="4239"/>
                  </a:cubicBezTo>
                  <a:cubicBezTo>
                    <a:pt x="5632" y="6258"/>
                    <a:pt x="5632" y="6258"/>
                    <a:pt x="5632" y="6258"/>
                  </a:cubicBezTo>
                  <a:cubicBezTo>
                    <a:pt x="1723" y="6460"/>
                    <a:pt x="1723" y="6460"/>
                    <a:pt x="1723" y="6460"/>
                  </a:cubicBezTo>
                  <a:cubicBezTo>
                    <a:pt x="1590" y="6662"/>
                    <a:pt x="1590" y="6662"/>
                    <a:pt x="1590" y="6662"/>
                  </a:cubicBezTo>
                  <a:cubicBezTo>
                    <a:pt x="1590" y="7267"/>
                    <a:pt x="1590" y="7267"/>
                    <a:pt x="1590" y="7267"/>
                  </a:cubicBezTo>
                  <a:cubicBezTo>
                    <a:pt x="1590" y="7873"/>
                    <a:pt x="1590" y="7873"/>
                    <a:pt x="1590" y="7873"/>
                  </a:cubicBezTo>
                  <a:cubicBezTo>
                    <a:pt x="1524" y="8479"/>
                    <a:pt x="1524" y="8479"/>
                    <a:pt x="1524" y="8479"/>
                  </a:cubicBezTo>
                  <a:cubicBezTo>
                    <a:pt x="1391" y="8680"/>
                    <a:pt x="1391" y="8680"/>
                    <a:pt x="1391" y="8680"/>
                  </a:cubicBezTo>
                  <a:cubicBezTo>
                    <a:pt x="1325" y="9084"/>
                    <a:pt x="1325" y="9084"/>
                    <a:pt x="1325" y="9084"/>
                  </a:cubicBezTo>
                  <a:cubicBezTo>
                    <a:pt x="1391" y="9286"/>
                    <a:pt x="1391" y="9286"/>
                    <a:pt x="1391" y="9286"/>
                  </a:cubicBezTo>
                  <a:cubicBezTo>
                    <a:pt x="1391" y="9286"/>
                    <a:pt x="1524" y="9892"/>
                    <a:pt x="1524" y="10093"/>
                  </a:cubicBezTo>
                  <a:cubicBezTo>
                    <a:pt x="1590" y="10295"/>
                    <a:pt x="1458" y="10497"/>
                    <a:pt x="1458" y="10497"/>
                  </a:cubicBezTo>
                  <a:cubicBezTo>
                    <a:pt x="1325" y="11103"/>
                    <a:pt x="1325" y="11103"/>
                    <a:pt x="1325" y="11103"/>
                  </a:cubicBezTo>
                  <a:cubicBezTo>
                    <a:pt x="1259" y="11708"/>
                    <a:pt x="1259" y="11708"/>
                    <a:pt x="1259" y="11708"/>
                  </a:cubicBezTo>
                  <a:cubicBezTo>
                    <a:pt x="1325" y="11708"/>
                    <a:pt x="1325" y="11708"/>
                    <a:pt x="1325" y="11708"/>
                  </a:cubicBezTo>
                  <a:cubicBezTo>
                    <a:pt x="1325" y="12516"/>
                    <a:pt x="1325" y="12516"/>
                    <a:pt x="1325" y="12516"/>
                  </a:cubicBezTo>
                  <a:cubicBezTo>
                    <a:pt x="1259" y="12920"/>
                    <a:pt x="1259" y="12920"/>
                    <a:pt x="1259" y="12920"/>
                  </a:cubicBezTo>
                  <a:cubicBezTo>
                    <a:pt x="1193" y="13323"/>
                    <a:pt x="1193" y="13323"/>
                    <a:pt x="1193" y="13323"/>
                  </a:cubicBezTo>
                  <a:cubicBezTo>
                    <a:pt x="1060" y="13929"/>
                    <a:pt x="1060" y="13929"/>
                    <a:pt x="1060" y="13929"/>
                  </a:cubicBezTo>
                  <a:cubicBezTo>
                    <a:pt x="861" y="14131"/>
                    <a:pt x="861" y="14131"/>
                    <a:pt x="861" y="14131"/>
                  </a:cubicBezTo>
                  <a:cubicBezTo>
                    <a:pt x="861" y="15140"/>
                    <a:pt x="861" y="15140"/>
                    <a:pt x="861" y="15140"/>
                  </a:cubicBezTo>
                  <a:cubicBezTo>
                    <a:pt x="795" y="15544"/>
                    <a:pt x="795" y="15544"/>
                    <a:pt x="795" y="15544"/>
                  </a:cubicBezTo>
                  <a:cubicBezTo>
                    <a:pt x="795" y="15948"/>
                    <a:pt x="795" y="15948"/>
                    <a:pt x="795" y="15948"/>
                  </a:cubicBezTo>
                  <a:cubicBezTo>
                    <a:pt x="530" y="16553"/>
                    <a:pt x="530" y="16553"/>
                    <a:pt x="530" y="16553"/>
                  </a:cubicBezTo>
                  <a:cubicBezTo>
                    <a:pt x="331" y="17563"/>
                    <a:pt x="331" y="17563"/>
                    <a:pt x="331" y="17563"/>
                  </a:cubicBezTo>
                  <a:cubicBezTo>
                    <a:pt x="331" y="18572"/>
                    <a:pt x="331" y="18572"/>
                    <a:pt x="331" y="18572"/>
                  </a:cubicBezTo>
                  <a:cubicBezTo>
                    <a:pt x="331" y="19985"/>
                    <a:pt x="331" y="19985"/>
                    <a:pt x="331" y="19985"/>
                  </a:cubicBezTo>
                  <a:cubicBezTo>
                    <a:pt x="133" y="20994"/>
                    <a:pt x="133" y="20994"/>
                    <a:pt x="133" y="20994"/>
                  </a:cubicBezTo>
                  <a:cubicBezTo>
                    <a:pt x="0" y="21600"/>
                    <a:pt x="0" y="21600"/>
                    <a:pt x="0" y="21600"/>
                  </a:cubicBezTo>
                  <a:cubicBezTo>
                    <a:pt x="0" y="21600"/>
                    <a:pt x="0" y="21600"/>
                    <a:pt x="0" y="21600"/>
                  </a:cubicBezTo>
                  <a:cubicBezTo>
                    <a:pt x="15372" y="17966"/>
                    <a:pt x="15372" y="17966"/>
                    <a:pt x="15372" y="17966"/>
                  </a:cubicBezTo>
                  <a:cubicBezTo>
                    <a:pt x="15372" y="17966"/>
                    <a:pt x="15372" y="17966"/>
                    <a:pt x="15372" y="17966"/>
                  </a:cubicBezTo>
                  <a:cubicBezTo>
                    <a:pt x="15372" y="17764"/>
                    <a:pt x="15372" y="17764"/>
                    <a:pt x="15372" y="17764"/>
                  </a:cubicBezTo>
                  <a:cubicBezTo>
                    <a:pt x="15438" y="16553"/>
                    <a:pt x="15438" y="16553"/>
                    <a:pt x="15438" y="16553"/>
                  </a:cubicBezTo>
                  <a:cubicBezTo>
                    <a:pt x="15438" y="15948"/>
                    <a:pt x="15438" y="15948"/>
                    <a:pt x="15438" y="15948"/>
                  </a:cubicBezTo>
                  <a:cubicBezTo>
                    <a:pt x="15703" y="15140"/>
                    <a:pt x="15703" y="15140"/>
                    <a:pt x="15703" y="15140"/>
                  </a:cubicBezTo>
                  <a:cubicBezTo>
                    <a:pt x="15902" y="15140"/>
                    <a:pt x="15902" y="15140"/>
                    <a:pt x="15902" y="15140"/>
                  </a:cubicBezTo>
                  <a:cubicBezTo>
                    <a:pt x="16167" y="14535"/>
                    <a:pt x="16167" y="14535"/>
                    <a:pt x="16167" y="14535"/>
                  </a:cubicBezTo>
                  <a:cubicBezTo>
                    <a:pt x="16101" y="13727"/>
                    <a:pt x="16101" y="13727"/>
                    <a:pt x="16101" y="13727"/>
                  </a:cubicBezTo>
                  <a:cubicBezTo>
                    <a:pt x="16299" y="12920"/>
                    <a:pt x="16299" y="12920"/>
                    <a:pt x="16299" y="12920"/>
                  </a:cubicBezTo>
                  <a:cubicBezTo>
                    <a:pt x="18552" y="8882"/>
                    <a:pt x="18552" y="8882"/>
                    <a:pt x="18552" y="8882"/>
                  </a:cubicBezTo>
                  <a:cubicBezTo>
                    <a:pt x="18883" y="8277"/>
                    <a:pt x="18883" y="8277"/>
                    <a:pt x="18883" y="8277"/>
                  </a:cubicBezTo>
                  <a:cubicBezTo>
                    <a:pt x="19016" y="7469"/>
                    <a:pt x="19016" y="7469"/>
                    <a:pt x="19016" y="7469"/>
                  </a:cubicBezTo>
                  <a:cubicBezTo>
                    <a:pt x="19281" y="6258"/>
                    <a:pt x="19281" y="6258"/>
                    <a:pt x="19281" y="6258"/>
                  </a:cubicBezTo>
                  <a:cubicBezTo>
                    <a:pt x="19480" y="6258"/>
                    <a:pt x="19480" y="6258"/>
                    <a:pt x="19480" y="6258"/>
                  </a:cubicBezTo>
                  <a:cubicBezTo>
                    <a:pt x="19679" y="7065"/>
                    <a:pt x="19679" y="7065"/>
                    <a:pt x="19679" y="7065"/>
                  </a:cubicBezTo>
                  <a:cubicBezTo>
                    <a:pt x="19944" y="6258"/>
                    <a:pt x="19944" y="6258"/>
                    <a:pt x="19944" y="6258"/>
                  </a:cubicBezTo>
                  <a:cubicBezTo>
                    <a:pt x="20275" y="5047"/>
                    <a:pt x="20275" y="5047"/>
                    <a:pt x="20275" y="5047"/>
                  </a:cubicBezTo>
                  <a:cubicBezTo>
                    <a:pt x="21004" y="4643"/>
                    <a:pt x="21004" y="4643"/>
                    <a:pt x="21004" y="4643"/>
                  </a:cubicBezTo>
                  <a:cubicBezTo>
                    <a:pt x="21070" y="3836"/>
                    <a:pt x="21070" y="3836"/>
                    <a:pt x="21070" y="3836"/>
                  </a:cubicBezTo>
                  <a:cubicBezTo>
                    <a:pt x="21269" y="2826"/>
                    <a:pt x="21269" y="2826"/>
                    <a:pt x="21269" y="2826"/>
                  </a:cubicBezTo>
                  <a:cubicBezTo>
                    <a:pt x="21534" y="2422"/>
                    <a:pt x="21534" y="2422"/>
                    <a:pt x="21534" y="2422"/>
                  </a:cubicBezTo>
                  <a:cubicBezTo>
                    <a:pt x="21600" y="2422"/>
                    <a:pt x="21600" y="2422"/>
                    <a:pt x="21600" y="2422"/>
                  </a:cubicBezTo>
                  <a:cubicBezTo>
                    <a:pt x="21600" y="0"/>
                    <a:pt x="21600" y="0"/>
                    <a:pt x="21600" y="0"/>
                  </a:cubicBezTo>
                  <a:lnTo>
                    <a:pt x="12788" y="2826"/>
                  </a:lnTo>
                  <a:close/>
                </a:path>
              </a:pathLst>
            </a:custGeom>
            <a:grpFill/>
            <a:ln w="12700" cap="flat">
              <a:solidFill>
                <a:schemeClr val="bg1"/>
              </a:solidFill>
              <a:miter lim="400000"/>
            </a:ln>
            <a:effectLst/>
          </p:spPr>
          <p:txBody>
            <a:bodyPr wrap="square" lIns="45719" tIns="45719" rIns="45719" bIns="45719"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200" cap="none" spc="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37" name="Shape">
              <a:extLst>
                <a:ext uri="{FF2B5EF4-FFF2-40B4-BE49-F238E27FC236}">
                  <a16:creationId xmlns:a16="http://schemas.microsoft.com/office/drawing/2014/main" id="{62C240E2-C6F1-40C8-0A97-174AE4834C1E}"/>
                </a:ext>
              </a:extLst>
            </p:cNvPr>
            <p:cNvSpPr/>
            <p:nvPr/>
          </p:nvSpPr>
          <p:spPr>
            <a:xfrm>
              <a:off x="6472580" y="2789330"/>
              <a:ext cx="1379313" cy="609856"/>
            </a:xfrm>
            <a:custGeom>
              <a:avLst/>
              <a:gdLst/>
              <a:ahLst/>
              <a:cxnLst>
                <a:cxn ang="0">
                  <a:pos x="wd2" y="hd2"/>
                </a:cxn>
                <a:cxn ang="5400000">
                  <a:pos x="wd2" y="hd2"/>
                </a:cxn>
                <a:cxn ang="10800000">
                  <a:pos x="wd2" y="hd2"/>
                </a:cxn>
                <a:cxn ang="16200000">
                  <a:pos x="wd2" y="hd2"/>
                </a:cxn>
              </a:cxnLst>
              <a:rect l="0" t="0" r="r" b="b"/>
              <a:pathLst>
                <a:path w="21600" h="21600" extrusionOk="0">
                  <a:moveTo>
                    <a:pt x="21467" y="5100"/>
                  </a:moveTo>
                  <a:cubicBezTo>
                    <a:pt x="21335" y="4650"/>
                    <a:pt x="21335" y="4650"/>
                    <a:pt x="21335" y="4650"/>
                  </a:cubicBezTo>
                  <a:cubicBezTo>
                    <a:pt x="21202" y="4200"/>
                    <a:pt x="21202" y="4200"/>
                    <a:pt x="21202" y="4200"/>
                  </a:cubicBezTo>
                  <a:cubicBezTo>
                    <a:pt x="21004" y="4200"/>
                    <a:pt x="21004" y="4200"/>
                    <a:pt x="21004" y="4200"/>
                  </a:cubicBezTo>
                  <a:cubicBezTo>
                    <a:pt x="20937" y="4350"/>
                    <a:pt x="20937" y="4350"/>
                    <a:pt x="20937" y="4350"/>
                  </a:cubicBezTo>
                  <a:cubicBezTo>
                    <a:pt x="20871" y="5700"/>
                    <a:pt x="20871" y="5700"/>
                    <a:pt x="20871" y="5700"/>
                  </a:cubicBezTo>
                  <a:cubicBezTo>
                    <a:pt x="20871" y="6000"/>
                    <a:pt x="20871" y="6000"/>
                    <a:pt x="20871" y="6000"/>
                  </a:cubicBezTo>
                  <a:cubicBezTo>
                    <a:pt x="20672" y="5700"/>
                    <a:pt x="20672" y="5700"/>
                    <a:pt x="20672" y="5700"/>
                  </a:cubicBezTo>
                  <a:cubicBezTo>
                    <a:pt x="20606" y="4800"/>
                    <a:pt x="20606" y="4800"/>
                    <a:pt x="20606" y="4800"/>
                  </a:cubicBezTo>
                  <a:cubicBezTo>
                    <a:pt x="20474" y="4200"/>
                    <a:pt x="20474" y="4200"/>
                    <a:pt x="20474" y="4200"/>
                  </a:cubicBezTo>
                  <a:cubicBezTo>
                    <a:pt x="20275" y="4050"/>
                    <a:pt x="20275" y="4050"/>
                    <a:pt x="20275" y="4050"/>
                  </a:cubicBezTo>
                  <a:cubicBezTo>
                    <a:pt x="19877" y="4500"/>
                    <a:pt x="19877" y="4500"/>
                    <a:pt x="19877" y="4500"/>
                  </a:cubicBezTo>
                  <a:cubicBezTo>
                    <a:pt x="19745" y="4500"/>
                    <a:pt x="19745" y="4500"/>
                    <a:pt x="19745" y="4500"/>
                  </a:cubicBezTo>
                  <a:cubicBezTo>
                    <a:pt x="19347" y="4800"/>
                    <a:pt x="19347" y="4800"/>
                    <a:pt x="19347" y="4800"/>
                  </a:cubicBezTo>
                  <a:cubicBezTo>
                    <a:pt x="19148" y="5250"/>
                    <a:pt x="19148" y="5250"/>
                    <a:pt x="19148" y="5250"/>
                  </a:cubicBezTo>
                  <a:cubicBezTo>
                    <a:pt x="18950" y="5850"/>
                    <a:pt x="18950" y="5850"/>
                    <a:pt x="18950" y="5850"/>
                  </a:cubicBezTo>
                  <a:cubicBezTo>
                    <a:pt x="18883" y="5550"/>
                    <a:pt x="18883" y="5550"/>
                    <a:pt x="18883" y="5550"/>
                  </a:cubicBezTo>
                  <a:cubicBezTo>
                    <a:pt x="18883" y="4800"/>
                    <a:pt x="18883" y="4800"/>
                    <a:pt x="18883" y="4800"/>
                  </a:cubicBezTo>
                  <a:cubicBezTo>
                    <a:pt x="18883" y="4500"/>
                    <a:pt x="18883" y="4500"/>
                    <a:pt x="18883" y="4500"/>
                  </a:cubicBezTo>
                  <a:cubicBezTo>
                    <a:pt x="18751" y="4050"/>
                    <a:pt x="18751" y="4050"/>
                    <a:pt x="18751" y="4050"/>
                  </a:cubicBezTo>
                  <a:cubicBezTo>
                    <a:pt x="18685" y="3750"/>
                    <a:pt x="18685" y="3750"/>
                    <a:pt x="18685" y="3750"/>
                  </a:cubicBezTo>
                  <a:cubicBezTo>
                    <a:pt x="18618" y="3450"/>
                    <a:pt x="18618" y="3450"/>
                    <a:pt x="18618" y="3450"/>
                  </a:cubicBezTo>
                  <a:cubicBezTo>
                    <a:pt x="18618" y="3000"/>
                    <a:pt x="18618" y="3000"/>
                    <a:pt x="18618" y="3000"/>
                  </a:cubicBezTo>
                  <a:cubicBezTo>
                    <a:pt x="18618" y="2700"/>
                    <a:pt x="18618" y="2700"/>
                    <a:pt x="18618" y="2700"/>
                  </a:cubicBezTo>
                  <a:cubicBezTo>
                    <a:pt x="18751" y="2400"/>
                    <a:pt x="18751" y="2400"/>
                    <a:pt x="18751" y="2400"/>
                  </a:cubicBezTo>
                  <a:cubicBezTo>
                    <a:pt x="18751" y="2400"/>
                    <a:pt x="18751" y="2400"/>
                    <a:pt x="18751" y="2400"/>
                  </a:cubicBezTo>
                  <a:cubicBezTo>
                    <a:pt x="18817" y="3000"/>
                    <a:pt x="18817" y="3000"/>
                    <a:pt x="18817" y="3000"/>
                  </a:cubicBezTo>
                  <a:cubicBezTo>
                    <a:pt x="18883" y="3900"/>
                    <a:pt x="18883" y="3900"/>
                    <a:pt x="18883" y="3900"/>
                  </a:cubicBezTo>
                  <a:cubicBezTo>
                    <a:pt x="19016" y="4650"/>
                    <a:pt x="19016" y="4650"/>
                    <a:pt x="19016" y="4650"/>
                  </a:cubicBezTo>
                  <a:cubicBezTo>
                    <a:pt x="19215" y="4350"/>
                    <a:pt x="19215" y="4350"/>
                    <a:pt x="19215" y="4350"/>
                  </a:cubicBezTo>
                  <a:cubicBezTo>
                    <a:pt x="19281" y="4200"/>
                    <a:pt x="19281" y="4200"/>
                    <a:pt x="19281" y="4200"/>
                  </a:cubicBezTo>
                  <a:cubicBezTo>
                    <a:pt x="19480" y="3900"/>
                    <a:pt x="19480" y="3900"/>
                    <a:pt x="19480" y="3900"/>
                  </a:cubicBezTo>
                  <a:cubicBezTo>
                    <a:pt x="19546" y="3900"/>
                    <a:pt x="19546" y="3900"/>
                    <a:pt x="19546" y="3900"/>
                  </a:cubicBezTo>
                  <a:cubicBezTo>
                    <a:pt x="19811" y="3600"/>
                    <a:pt x="19811" y="3600"/>
                    <a:pt x="19811" y="3600"/>
                  </a:cubicBezTo>
                  <a:cubicBezTo>
                    <a:pt x="19877" y="3300"/>
                    <a:pt x="19877" y="3300"/>
                    <a:pt x="19877" y="3300"/>
                  </a:cubicBezTo>
                  <a:cubicBezTo>
                    <a:pt x="20209" y="3300"/>
                    <a:pt x="20209" y="3300"/>
                    <a:pt x="20209" y="3300"/>
                  </a:cubicBezTo>
                  <a:cubicBezTo>
                    <a:pt x="20275" y="2850"/>
                    <a:pt x="20275" y="2850"/>
                    <a:pt x="20275" y="2850"/>
                  </a:cubicBezTo>
                  <a:cubicBezTo>
                    <a:pt x="20341" y="2700"/>
                    <a:pt x="20341" y="2700"/>
                    <a:pt x="20341" y="2700"/>
                  </a:cubicBezTo>
                  <a:cubicBezTo>
                    <a:pt x="20341" y="2700"/>
                    <a:pt x="20275" y="2550"/>
                    <a:pt x="20275" y="2400"/>
                  </a:cubicBezTo>
                  <a:cubicBezTo>
                    <a:pt x="20209" y="2400"/>
                    <a:pt x="20209" y="2400"/>
                    <a:pt x="20209" y="2400"/>
                  </a:cubicBezTo>
                  <a:cubicBezTo>
                    <a:pt x="20076" y="1950"/>
                    <a:pt x="20076" y="1950"/>
                    <a:pt x="20076" y="1950"/>
                  </a:cubicBezTo>
                  <a:cubicBezTo>
                    <a:pt x="20076" y="1800"/>
                    <a:pt x="20076" y="1800"/>
                    <a:pt x="20076" y="1800"/>
                  </a:cubicBezTo>
                  <a:cubicBezTo>
                    <a:pt x="20142" y="1800"/>
                    <a:pt x="20142" y="1800"/>
                    <a:pt x="20142" y="1800"/>
                  </a:cubicBezTo>
                  <a:cubicBezTo>
                    <a:pt x="20474" y="2100"/>
                    <a:pt x="20474" y="2100"/>
                    <a:pt x="20474" y="2100"/>
                  </a:cubicBezTo>
                  <a:cubicBezTo>
                    <a:pt x="20672" y="2100"/>
                    <a:pt x="20672" y="2100"/>
                    <a:pt x="20672" y="2100"/>
                  </a:cubicBezTo>
                  <a:cubicBezTo>
                    <a:pt x="20672" y="1650"/>
                    <a:pt x="20672" y="1650"/>
                    <a:pt x="20672" y="1650"/>
                  </a:cubicBezTo>
                  <a:cubicBezTo>
                    <a:pt x="20474" y="1050"/>
                    <a:pt x="20474" y="1050"/>
                    <a:pt x="20474" y="1050"/>
                  </a:cubicBezTo>
                  <a:cubicBezTo>
                    <a:pt x="20407" y="600"/>
                    <a:pt x="20407" y="600"/>
                    <a:pt x="20407" y="600"/>
                  </a:cubicBezTo>
                  <a:cubicBezTo>
                    <a:pt x="20209" y="0"/>
                    <a:pt x="20209" y="0"/>
                    <a:pt x="20209" y="0"/>
                  </a:cubicBezTo>
                  <a:cubicBezTo>
                    <a:pt x="14444" y="2700"/>
                    <a:pt x="14444" y="2700"/>
                    <a:pt x="14444" y="2700"/>
                  </a:cubicBezTo>
                  <a:cubicBezTo>
                    <a:pt x="10270" y="4200"/>
                    <a:pt x="10270" y="4200"/>
                    <a:pt x="10270" y="4200"/>
                  </a:cubicBezTo>
                  <a:cubicBezTo>
                    <a:pt x="6228" y="5250"/>
                    <a:pt x="6228" y="5250"/>
                    <a:pt x="6228" y="5250"/>
                  </a:cubicBezTo>
                  <a:cubicBezTo>
                    <a:pt x="6228" y="7050"/>
                    <a:pt x="6228" y="7050"/>
                    <a:pt x="6228" y="7050"/>
                  </a:cubicBezTo>
                  <a:cubicBezTo>
                    <a:pt x="6162" y="7050"/>
                    <a:pt x="6162" y="7050"/>
                    <a:pt x="6162" y="7050"/>
                  </a:cubicBezTo>
                  <a:cubicBezTo>
                    <a:pt x="5897" y="7350"/>
                    <a:pt x="5897" y="7350"/>
                    <a:pt x="5897" y="7350"/>
                  </a:cubicBezTo>
                  <a:cubicBezTo>
                    <a:pt x="5698" y="8100"/>
                    <a:pt x="5698" y="8100"/>
                    <a:pt x="5698" y="8100"/>
                  </a:cubicBezTo>
                  <a:cubicBezTo>
                    <a:pt x="5632" y="8700"/>
                    <a:pt x="5632" y="8700"/>
                    <a:pt x="5632" y="8700"/>
                  </a:cubicBezTo>
                  <a:cubicBezTo>
                    <a:pt x="4903" y="9000"/>
                    <a:pt x="4903" y="9000"/>
                    <a:pt x="4903" y="9000"/>
                  </a:cubicBezTo>
                  <a:cubicBezTo>
                    <a:pt x="4572" y="9900"/>
                    <a:pt x="4572" y="9900"/>
                    <a:pt x="4572" y="9900"/>
                  </a:cubicBezTo>
                  <a:cubicBezTo>
                    <a:pt x="4307" y="10500"/>
                    <a:pt x="4307" y="10500"/>
                    <a:pt x="4307" y="10500"/>
                  </a:cubicBezTo>
                  <a:cubicBezTo>
                    <a:pt x="4108" y="9900"/>
                    <a:pt x="4108" y="9900"/>
                    <a:pt x="4108" y="9900"/>
                  </a:cubicBezTo>
                  <a:cubicBezTo>
                    <a:pt x="3909" y="9900"/>
                    <a:pt x="3909" y="9900"/>
                    <a:pt x="3909" y="9900"/>
                  </a:cubicBezTo>
                  <a:cubicBezTo>
                    <a:pt x="3644" y="10800"/>
                    <a:pt x="3644" y="10800"/>
                    <a:pt x="3644" y="10800"/>
                  </a:cubicBezTo>
                  <a:cubicBezTo>
                    <a:pt x="3512" y="11400"/>
                    <a:pt x="3512" y="11400"/>
                    <a:pt x="3512" y="11400"/>
                  </a:cubicBezTo>
                  <a:cubicBezTo>
                    <a:pt x="3180" y="11850"/>
                    <a:pt x="3180" y="11850"/>
                    <a:pt x="3180" y="11850"/>
                  </a:cubicBezTo>
                  <a:cubicBezTo>
                    <a:pt x="928" y="14850"/>
                    <a:pt x="928" y="14850"/>
                    <a:pt x="928" y="14850"/>
                  </a:cubicBezTo>
                  <a:cubicBezTo>
                    <a:pt x="729" y="15450"/>
                    <a:pt x="729" y="15450"/>
                    <a:pt x="729" y="15450"/>
                  </a:cubicBezTo>
                  <a:cubicBezTo>
                    <a:pt x="795" y="16050"/>
                    <a:pt x="795" y="16050"/>
                    <a:pt x="795" y="16050"/>
                  </a:cubicBezTo>
                  <a:cubicBezTo>
                    <a:pt x="530" y="16500"/>
                    <a:pt x="530" y="16500"/>
                    <a:pt x="530" y="16500"/>
                  </a:cubicBezTo>
                  <a:cubicBezTo>
                    <a:pt x="331" y="16500"/>
                    <a:pt x="331" y="16500"/>
                    <a:pt x="331" y="16500"/>
                  </a:cubicBezTo>
                  <a:cubicBezTo>
                    <a:pt x="66" y="17100"/>
                    <a:pt x="66" y="17100"/>
                    <a:pt x="66" y="17100"/>
                  </a:cubicBezTo>
                  <a:cubicBezTo>
                    <a:pt x="66" y="17550"/>
                    <a:pt x="66" y="17550"/>
                    <a:pt x="66" y="17550"/>
                  </a:cubicBezTo>
                  <a:cubicBezTo>
                    <a:pt x="0" y="18450"/>
                    <a:pt x="0" y="18450"/>
                    <a:pt x="0" y="18450"/>
                  </a:cubicBezTo>
                  <a:cubicBezTo>
                    <a:pt x="0" y="18600"/>
                    <a:pt x="0" y="18600"/>
                    <a:pt x="0" y="18600"/>
                  </a:cubicBezTo>
                  <a:cubicBezTo>
                    <a:pt x="0" y="18600"/>
                    <a:pt x="0" y="18600"/>
                    <a:pt x="0" y="18600"/>
                  </a:cubicBezTo>
                  <a:cubicBezTo>
                    <a:pt x="3710" y="17700"/>
                    <a:pt x="3710" y="17700"/>
                    <a:pt x="3710" y="17700"/>
                  </a:cubicBezTo>
                  <a:cubicBezTo>
                    <a:pt x="4837" y="15750"/>
                    <a:pt x="4837" y="15750"/>
                    <a:pt x="4837" y="15750"/>
                  </a:cubicBezTo>
                  <a:cubicBezTo>
                    <a:pt x="5499" y="15600"/>
                    <a:pt x="5499" y="15600"/>
                    <a:pt x="5499" y="15600"/>
                  </a:cubicBezTo>
                  <a:cubicBezTo>
                    <a:pt x="5963" y="15600"/>
                    <a:pt x="5963" y="15600"/>
                    <a:pt x="5963" y="15600"/>
                  </a:cubicBezTo>
                  <a:cubicBezTo>
                    <a:pt x="6758" y="15900"/>
                    <a:pt x="6758" y="15900"/>
                    <a:pt x="6758" y="15900"/>
                  </a:cubicBezTo>
                  <a:cubicBezTo>
                    <a:pt x="7156" y="15750"/>
                    <a:pt x="7156" y="15750"/>
                    <a:pt x="7156" y="15750"/>
                  </a:cubicBezTo>
                  <a:cubicBezTo>
                    <a:pt x="7355" y="15600"/>
                    <a:pt x="7355" y="15600"/>
                    <a:pt x="7355" y="15600"/>
                  </a:cubicBezTo>
                  <a:cubicBezTo>
                    <a:pt x="7686" y="15150"/>
                    <a:pt x="7686" y="15150"/>
                    <a:pt x="7686" y="15150"/>
                  </a:cubicBezTo>
                  <a:cubicBezTo>
                    <a:pt x="8150" y="15000"/>
                    <a:pt x="8150" y="15000"/>
                    <a:pt x="8150" y="15000"/>
                  </a:cubicBezTo>
                  <a:cubicBezTo>
                    <a:pt x="8746" y="15150"/>
                    <a:pt x="8746" y="15150"/>
                    <a:pt x="8746" y="15150"/>
                  </a:cubicBezTo>
                  <a:cubicBezTo>
                    <a:pt x="9144" y="15600"/>
                    <a:pt x="9144" y="15600"/>
                    <a:pt x="9144" y="15600"/>
                  </a:cubicBezTo>
                  <a:cubicBezTo>
                    <a:pt x="9409" y="17100"/>
                    <a:pt x="9409" y="17100"/>
                    <a:pt x="9409" y="17100"/>
                  </a:cubicBezTo>
                  <a:cubicBezTo>
                    <a:pt x="12059" y="15900"/>
                    <a:pt x="12059" y="15900"/>
                    <a:pt x="12059" y="15900"/>
                  </a:cubicBezTo>
                  <a:cubicBezTo>
                    <a:pt x="15504" y="21600"/>
                    <a:pt x="15504" y="21600"/>
                    <a:pt x="15504" y="21600"/>
                  </a:cubicBezTo>
                  <a:cubicBezTo>
                    <a:pt x="16101" y="21000"/>
                    <a:pt x="16101" y="21000"/>
                    <a:pt x="16101" y="21000"/>
                  </a:cubicBezTo>
                  <a:cubicBezTo>
                    <a:pt x="16233" y="21000"/>
                    <a:pt x="16233" y="21000"/>
                    <a:pt x="16233" y="21000"/>
                  </a:cubicBezTo>
                  <a:cubicBezTo>
                    <a:pt x="16829" y="20850"/>
                    <a:pt x="16829" y="20850"/>
                    <a:pt x="16829" y="20850"/>
                  </a:cubicBezTo>
                  <a:cubicBezTo>
                    <a:pt x="16962" y="20400"/>
                    <a:pt x="16962" y="20400"/>
                    <a:pt x="16962" y="20400"/>
                  </a:cubicBezTo>
                  <a:cubicBezTo>
                    <a:pt x="17161" y="19950"/>
                    <a:pt x="17161" y="19950"/>
                    <a:pt x="17161" y="19950"/>
                  </a:cubicBezTo>
                  <a:cubicBezTo>
                    <a:pt x="17227" y="18600"/>
                    <a:pt x="17227" y="18600"/>
                    <a:pt x="17227" y="18600"/>
                  </a:cubicBezTo>
                  <a:cubicBezTo>
                    <a:pt x="17426" y="17550"/>
                    <a:pt x="17426" y="17550"/>
                    <a:pt x="17426" y="17550"/>
                  </a:cubicBezTo>
                  <a:cubicBezTo>
                    <a:pt x="17691" y="16650"/>
                    <a:pt x="17691" y="16650"/>
                    <a:pt x="17691" y="16650"/>
                  </a:cubicBezTo>
                  <a:cubicBezTo>
                    <a:pt x="17956" y="16200"/>
                    <a:pt x="17956" y="16200"/>
                    <a:pt x="17956" y="16200"/>
                  </a:cubicBezTo>
                  <a:cubicBezTo>
                    <a:pt x="17956" y="15900"/>
                    <a:pt x="17956" y="15900"/>
                    <a:pt x="17956" y="15900"/>
                  </a:cubicBezTo>
                  <a:cubicBezTo>
                    <a:pt x="17890" y="15450"/>
                    <a:pt x="17890" y="15450"/>
                    <a:pt x="17890" y="15450"/>
                  </a:cubicBezTo>
                  <a:cubicBezTo>
                    <a:pt x="17823" y="15150"/>
                    <a:pt x="17823" y="15150"/>
                    <a:pt x="17823" y="15150"/>
                  </a:cubicBezTo>
                  <a:cubicBezTo>
                    <a:pt x="17890" y="15000"/>
                    <a:pt x="17890" y="15000"/>
                    <a:pt x="17890" y="15000"/>
                  </a:cubicBezTo>
                  <a:cubicBezTo>
                    <a:pt x="17890" y="14700"/>
                    <a:pt x="17890" y="14700"/>
                    <a:pt x="17890" y="14700"/>
                  </a:cubicBezTo>
                  <a:cubicBezTo>
                    <a:pt x="17956" y="14550"/>
                    <a:pt x="17956" y="14550"/>
                    <a:pt x="17956" y="14550"/>
                  </a:cubicBezTo>
                  <a:cubicBezTo>
                    <a:pt x="18022" y="14550"/>
                    <a:pt x="18022" y="14550"/>
                    <a:pt x="18022" y="14550"/>
                  </a:cubicBezTo>
                  <a:cubicBezTo>
                    <a:pt x="18088" y="14700"/>
                    <a:pt x="18088" y="14700"/>
                    <a:pt x="18088" y="14700"/>
                  </a:cubicBezTo>
                  <a:cubicBezTo>
                    <a:pt x="18155" y="15300"/>
                    <a:pt x="18155" y="15300"/>
                    <a:pt x="18155" y="15300"/>
                  </a:cubicBezTo>
                  <a:cubicBezTo>
                    <a:pt x="18420" y="15000"/>
                    <a:pt x="18420" y="15000"/>
                    <a:pt x="18420" y="15000"/>
                  </a:cubicBezTo>
                  <a:cubicBezTo>
                    <a:pt x="18618" y="14850"/>
                    <a:pt x="18618" y="14850"/>
                    <a:pt x="18618" y="14850"/>
                  </a:cubicBezTo>
                  <a:cubicBezTo>
                    <a:pt x="18618" y="14550"/>
                    <a:pt x="18618" y="14550"/>
                    <a:pt x="18618" y="14550"/>
                  </a:cubicBezTo>
                  <a:cubicBezTo>
                    <a:pt x="18618" y="14250"/>
                    <a:pt x="18618" y="14250"/>
                    <a:pt x="18618" y="14250"/>
                  </a:cubicBezTo>
                  <a:cubicBezTo>
                    <a:pt x="18751" y="14100"/>
                    <a:pt x="18751" y="14100"/>
                    <a:pt x="18751" y="14100"/>
                  </a:cubicBezTo>
                  <a:cubicBezTo>
                    <a:pt x="18751" y="13950"/>
                    <a:pt x="18751" y="13950"/>
                    <a:pt x="18751" y="13950"/>
                  </a:cubicBezTo>
                  <a:cubicBezTo>
                    <a:pt x="18883" y="14250"/>
                    <a:pt x="18883" y="14250"/>
                    <a:pt x="18883" y="14250"/>
                  </a:cubicBezTo>
                  <a:cubicBezTo>
                    <a:pt x="19215" y="13950"/>
                    <a:pt x="19215" y="13950"/>
                    <a:pt x="19215" y="13950"/>
                  </a:cubicBezTo>
                  <a:cubicBezTo>
                    <a:pt x="19480" y="13650"/>
                    <a:pt x="19480" y="13650"/>
                    <a:pt x="19480" y="13650"/>
                  </a:cubicBezTo>
                  <a:cubicBezTo>
                    <a:pt x="19612" y="13650"/>
                    <a:pt x="19612" y="13650"/>
                    <a:pt x="19612" y="13650"/>
                  </a:cubicBezTo>
                  <a:cubicBezTo>
                    <a:pt x="19811" y="13350"/>
                    <a:pt x="19811" y="13350"/>
                    <a:pt x="19811" y="13350"/>
                  </a:cubicBezTo>
                  <a:cubicBezTo>
                    <a:pt x="19944" y="13200"/>
                    <a:pt x="19944" y="13200"/>
                    <a:pt x="19944" y="13200"/>
                  </a:cubicBezTo>
                  <a:cubicBezTo>
                    <a:pt x="19944" y="13050"/>
                    <a:pt x="19944" y="13050"/>
                    <a:pt x="19944" y="13050"/>
                  </a:cubicBezTo>
                  <a:cubicBezTo>
                    <a:pt x="20209" y="13500"/>
                    <a:pt x="20209" y="13500"/>
                    <a:pt x="20209" y="13500"/>
                  </a:cubicBezTo>
                  <a:cubicBezTo>
                    <a:pt x="20341" y="12900"/>
                    <a:pt x="20341" y="12900"/>
                    <a:pt x="20341" y="12900"/>
                  </a:cubicBezTo>
                  <a:cubicBezTo>
                    <a:pt x="20407" y="12150"/>
                    <a:pt x="20407" y="12150"/>
                    <a:pt x="20407" y="12150"/>
                  </a:cubicBezTo>
                  <a:cubicBezTo>
                    <a:pt x="20474" y="11850"/>
                    <a:pt x="20474" y="11850"/>
                    <a:pt x="20474" y="11850"/>
                  </a:cubicBezTo>
                  <a:cubicBezTo>
                    <a:pt x="20540" y="11550"/>
                    <a:pt x="20540" y="11550"/>
                    <a:pt x="20540" y="11550"/>
                  </a:cubicBezTo>
                  <a:cubicBezTo>
                    <a:pt x="20540" y="11550"/>
                    <a:pt x="20474" y="11100"/>
                    <a:pt x="20407" y="11250"/>
                  </a:cubicBezTo>
                  <a:cubicBezTo>
                    <a:pt x="20341" y="11250"/>
                    <a:pt x="20142" y="11400"/>
                    <a:pt x="20142" y="11400"/>
                  </a:cubicBezTo>
                  <a:cubicBezTo>
                    <a:pt x="20076" y="11700"/>
                    <a:pt x="20076" y="11700"/>
                    <a:pt x="20076" y="11700"/>
                  </a:cubicBezTo>
                  <a:cubicBezTo>
                    <a:pt x="19944" y="11700"/>
                    <a:pt x="19944" y="11700"/>
                    <a:pt x="19944" y="11700"/>
                  </a:cubicBezTo>
                  <a:cubicBezTo>
                    <a:pt x="19811" y="12000"/>
                    <a:pt x="19811" y="12000"/>
                    <a:pt x="19811" y="12000"/>
                  </a:cubicBezTo>
                  <a:cubicBezTo>
                    <a:pt x="19480" y="12450"/>
                    <a:pt x="19480" y="12450"/>
                    <a:pt x="19480" y="12450"/>
                  </a:cubicBezTo>
                  <a:cubicBezTo>
                    <a:pt x="19281" y="12450"/>
                    <a:pt x="19281" y="12450"/>
                    <a:pt x="19281" y="12450"/>
                  </a:cubicBezTo>
                  <a:cubicBezTo>
                    <a:pt x="18751" y="12150"/>
                    <a:pt x="18751" y="12150"/>
                    <a:pt x="18751" y="12150"/>
                  </a:cubicBezTo>
                  <a:cubicBezTo>
                    <a:pt x="18751" y="11850"/>
                    <a:pt x="18751" y="11850"/>
                    <a:pt x="18751" y="11850"/>
                  </a:cubicBezTo>
                  <a:cubicBezTo>
                    <a:pt x="18751" y="11550"/>
                    <a:pt x="18751" y="11550"/>
                    <a:pt x="18751" y="11550"/>
                  </a:cubicBezTo>
                  <a:cubicBezTo>
                    <a:pt x="18817" y="11400"/>
                    <a:pt x="18817" y="11400"/>
                    <a:pt x="18817" y="11400"/>
                  </a:cubicBezTo>
                  <a:cubicBezTo>
                    <a:pt x="18950" y="11400"/>
                    <a:pt x="18950" y="11400"/>
                    <a:pt x="18950" y="11400"/>
                  </a:cubicBezTo>
                  <a:cubicBezTo>
                    <a:pt x="19082" y="11550"/>
                    <a:pt x="19082" y="11550"/>
                    <a:pt x="19082" y="11550"/>
                  </a:cubicBezTo>
                  <a:cubicBezTo>
                    <a:pt x="19413" y="11550"/>
                    <a:pt x="19413" y="11550"/>
                    <a:pt x="19413" y="11550"/>
                  </a:cubicBezTo>
                  <a:cubicBezTo>
                    <a:pt x="19612" y="11250"/>
                    <a:pt x="19612" y="11250"/>
                    <a:pt x="19612" y="11250"/>
                  </a:cubicBezTo>
                  <a:cubicBezTo>
                    <a:pt x="19612" y="10950"/>
                    <a:pt x="19612" y="10950"/>
                    <a:pt x="19612" y="10950"/>
                  </a:cubicBezTo>
                  <a:cubicBezTo>
                    <a:pt x="19546" y="10650"/>
                    <a:pt x="19546" y="10650"/>
                    <a:pt x="19546" y="10650"/>
                  </a:cubicBezTo>
                  <a:cubicBezTo>
                    <a:pt x="19612" y="10200"/>
                    <a:pt x="19612" y="10200"/>
                    <a:pt x="19612" y="10200"/>
                  </a:cubicBezTo>
                  <a:cubicBezTo>
                    <a:pt x="19679" y="10200"/>
                    <a:pt x="19679" y="10200"/>
                    <a:pt x="19679" y="10200"/>
                  </a:cubicBezTo>
                  <a:cubicBezTo>
                    <a:pt x="19811" y="9900"/>
                    <a:pt x="19811" y="9900"/>
                    <a:pt x="19811" y="9900"/>
                  </a:cubicBezTo>
                  <a:cubicBezTo>
                    <a:pt x="19811" y="9600"/>
                    <a:pt x="19811" y="9600"/>
                    <a:pt x="19811" y="9600"/>
                  </a:cubicBezTo>
                  <a:cubicBezTo>
                    <a:pt x="19612" y="9600"/>
                    <a:pt x="19612" y="9600"/>
                    <a:pt x="19612" y="9600"/>
                  </a:cubicBezTo>
                  <a:cubicBezTo>
                    <a:pt x="19215" y="9150"/>
                    <a:pt x="19215" y="9150"/>
                    <a:pt x="19215" y="9150"/>
                  </a:cubicBezTo>
                  <a:cubicBezTo>
                    <a:pt x="18751" y="9000"/>
                    <a:pt x="18751" y="9000"/>
                    <a:pt x="18751" y="9000"/>
                  </a:cubicBezTo>
                  <a:cubicBezTo>
                    <a:pt x="18552" y="8700"/>
                    <a:pt x="18552" y="8700"/>
                    <a:pt x="18552" y="8700"/>
                  </a:cubicBezTo>
                  <a:cubicBezTo>
                    <a:pt x="18552" y="8550"/>
                    <a:pt x="18552" y="8550"/>
                    <a:pt x="18552" y="8550"/>
                  </a:cubicBezTo>
                  <a:cubicBezTo>
                    <a:pt x="18817" y="8550"/>
                    <a:pt x="18817" y="8550"/>
                    <a:pt x="18817" y="8550"/>
                  </a:cubicBezTo>
                  <a:cubicBezTo>
                    <a:pt x="19215" y="8550"/>
                    <a:pt x="19215" y="8550"/>
                    <a:pt x="19215" y="8550"/>
                  </a:cubicBezTo>
                  <a:cubicBezTo>
                    <a:pt x="19480" y="8850"/>
                    <a:pt x="19480" y="8850"/>
                    <a:pt x="19480" y="8850"/>
                  </a:cubicBezTo>
                  <a:cubicBezTo>
                    <a:pt x="19546" y="8550"/>
                    <a:pt x="19546" y="8550"/>
                    <a:pt x="19546" y="8550"/>
                  </a:cubicBezTo>
                  <a:cubicBezTo>
                    <a:pt x="19480" y="8250"/>
                    <a:pt x="19480" y="8250"/>
                    <a:pt x="19480" y="8250"/>
                  </a:cubicBezTo>
                  <a:cubicBezTo>
                    <a:pt x="19413" y="8100"/>
                    <a:pt x="19413" y="8100"/>
                    <a:pt x="19413" y="8100"/>
                  </a:cubicBezTo>
                  <a:cubicBezTo>
                    <a:pt x="19347" y="7800"/>
                    <a:pt x="19347" y="7800"/>
                    <a:pt x="19347" y="7800"/>
                  </a:cubicBezTo>
                  <a:cubicBezTo>
                    <a:pt x="19480" y="7650"/>
                    <a:pt x="19480" y="7650"/>
                    <a:pt x="19480" y="7650"/>
                  </a:cubicBezTo>
                  <a:cubicBezTo>
                    <a:pt x="19679" y="7650"/>
                    <a:pt x="19679" y="7650"/>
                    <a:pt x="19679" y="7650"/>
                  </a:cubicBezTo>
                  <a:cubicBezTo>
                    <a:pt x="19745" y="8400"/>
                    <a:pt x="19745" y="8400"/>
                    <a:pt x="19745" y="8400"/>
                  </a:cubicBezTo>
                  <a:cubicBezTo>
                    <a:pt x="19877" y="8700"/>
                    <a:pt x="19877" y="8700"/>
                    <a:pt x="19877" y="8700"/>
                  </a:cubicBezTo>
                  <a:cubicBezTo>
                    <a:pt x="20076" y="8700"/>
                    <a:pt x="20076" y="8700"/>
                    <a:pt x="20076" y="8700"/>
                  </a:cubicBezTo>
                  <a:cubicBezTo>
                    <a:pt x="20142" y="8550"/>
                    <a:pt x="20142" y="8550"/>
                    <a:pt x="20142" y="8550"/>
                  </a:cubicBezTo>
                  <a:cubicBezTo>
                    <a:pt x="20275" y="8700"/>
                    <a:pt x="20275" y="8700"/>
                    <a:pt x="20275" y="8700"/>
                  </a:cubicBezTo>
                  <a:cubicBezTo>
                    <a:pt x="20540" y="8700"/>
                    <a:pt x="20540" y="8700"/>
                    <a:pt x="20540" y="8700"/>
                  </a:cubicBezTo>
                  <a:cubicBezTo>
                    <a:pt x="20937" y="8700"/>
                    <a:pt x="20937" y="8700"/>
                    <a:pt x="20937" y="8700"/>
                  </a:cubicBezTo>
                  <a:cubicBezTo>
                    <a:pt x="21004" y="8550"/>
                    <a:pt x="21004" y="8550"/>
                    <a:pt x="21004" y="8550"/>
                  </a:cubicBezTo>
                  <a:cubicBezTo>
                    <a:pt x="21004" y="7950"/>
                    <a:pt x="21004" y="7950"/>
                    <a:pt x="21004" y="7950"/>
                  </a:cubicBezTo>
                  <a:cubicBezTo>
                    <a:pt x="21070" y="7650"/>
                    <a:pt x="21070" y="7650"/>
                    <a:pt x="21070" y="7650"/>
                  </a:cubicBezTo>
                  <a:cubicBezTo>
                    <a:pt x="21136" y="7200"/>
                    <a:pt x="21136" y="7200"/>
                    <a:pt x="21136" y="7200"/>
                  </a:cubicBezTo>
                  <a:cubicBezTo>
                    <a:pt x="21136" y="6900"/>
                    <a:pt x="21136" y="6900"/>
                    <a:pt x="21136" y="6900"/>
                  </a:cubicBezTo>
                  <a:cubicBezTo>
                    <a:pt x="21202" y="6300"/>
                    <a:pt x="21202" y="6300"/>
                    <a:pt x="21202" y="6300"/>
                  </a:cubicBezTo>
                  <a:cubicBezTo>
                    <a:pt x="21335" y="6300"/>
                    <a:pt x="21335" y="6300"/>
                    <a:pt x="21335" y="6300"/>
                  </a:cubicBezTo>
                  <a:cubicBezTo>
                    <a:pt x="21401" y="6600"/>
                    <a:pt x="21401" y="6600"/>
                    <a:pt x="21401" y="6600"/>
                  </a:cubicBezTo>
                  <a:cubicBezTo>
                    <a:pt x="21534" y="6300"/>
                    <a:pt x="21534" y="6300"/>
                    <a:pt x="21534" y="6300"/>
                  </a:cubicBezTo>
                  <a:cubicBezTo>
                    <a:pt x="21534" y="5850"/>
                    <a:pt x="21534" y="5850"/>
                    <a:pt x="21534" y="5850"/>
                  </a:cubicBezTo>
                  <a:cubicBezTo>
                    <a:pt x="21600" y="5550"/>
                    <a:pt x="21600" y="5550"/>
                    <a:pt x="21600" y="5550"/>
                  </a:cubicBezTo>
                  <a:lnTo>
                    <a:pt x="21467" y="5100"/>
                  </a:lnTo>
                  <a:close/>
                </a:path>
              </a:pathLst>
            </a:custGeom>
            <a:grpFill/>
            <a:ln w="12700" cap="flat">
              <a:solidFill>
                <a:schemeClr val="bg1"/>
              </a:solidFill>
              <a:miter lim="400000"/>
            </a:ln>
            <a:effectLst/>
          </p:spPr>
          <p:txBody>
            <a:bodyPr wrap="square" lIns="45719" tIns="45719" rIns="45719" bIns="45719"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200" cap="none" spc="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38" name="Shape">
              <a:extLst>
                <a:ext uri="{FF2B5EF4-FFF2-40B4-BE49-F238E27FC236}">
                  <a16:creationId xmlns:a16="http://schemas.microsoft.com/office/drawing/2014/main" id="{2EC319F8-3B18-28FD-BEF9-1B64A8BCE903}"/>
                </a:ext>
              </a:extLst>
            </p:cNvPr>
            <p:cNvSpPr/>
            <p:nvPr/>
          </p:nvSpPr>
          <p:spPr>
            <a:xfrm>
              <a:off x="6272678" y="3289213"/>
              <a:ext cx="849577" cy="914786"/>
            </a:xfrm>
            <a:custGeom>
              <a:avLst/>
              <a:gdLst/>
              <a:ahLst/>
              <a:cxnLst>
                <a:cxn ang="0">
                  <a:pos x="wd2" y="hd2"/>
                </a:cxn>
                <a:cxn ang="5400000">
                  <a:pos x="wd2" y="hd2"/>
                </a:cxn>
                <a:cxn ang="10800000">
                  <a:pos x="wd2" y="hd2"/>
                </a:cxn>
                <a:cxn ang="16200000">
                  <a:pos x="wd2" y="hd2"/>
                </a:cxn>
              </a:cxnLst>
              <a:rect l="0" t="0" r="r" b="b"/>
              <a:pathLst>
                <a:path w="21600" h="21600" extrusionOk="0">
                  <a:moveTo>
                    <a:pt x="21278" y="12800"/>
                  </a:moveTo>
                  <a:cubicBezTo>
                    <a:pt x="21063" y="12700"/>
                    <a:pt x="21063" y="12700"/>
                    <a:pt x="21063" y="12700"/>
                  </a:cubicBezTo>
                  <a:cubicBezTo>
                    <a:pt x="20955" y="12400"/>
                    <a:pt x="20955" y="12400"/>
                    <a:pt x="20955" y="12400"/>
                  </a:cubicBezTo>
                  <a:cubicBezTo>
                    <a:pt x="20955" y="12000"/>
                    <a:pt x="20955" y="12000"/>
                    <a:pt x="20955" y="12000"/>
                  </a:cubicBezTo>
                  <a:cubicBezTo>
                    <a:pt x="20955" y="11900"/>
                    <a:pt x="20955" y="11900"/>
                    <a:pt x="20955" y="11900"/>
                  </a:cubicBezTo>
                  <a:cubicBezTo>
                    <a:pt x="20525" y="11500"/>
                    <a:pt x="20525" y="11500"/>
                    <a:pt x="20525" y="11500"/>
                  </a:cubicBezTo>
                  <a:cubicBezTo>
                    <a:pt x="20418" y="11200"/>
                    <a:pt x="20418" y="11200"/>
                    <a:pt x="20418" y="11200"/>
                  </a:cubicBezTo>
                  <a:cubicBezTo>
                    <a:pt x="20418" y="11000"/>
                    <a:pt x="20418" y="11000"/>
                    <a:pt x="20418" y="11000"/>
                  </a:cubicBezTo>
                  <a:cubicBezTo>
                    <a:pt x="20418" y="10900"/>
                    <a:pt x="20418" y="10900"/>
                    <a:pt x="20418" y="10900"/>
                  </a:cubicBezTo>
                  <a:cubicBezTo>
                    <a:pt x="20096" y="10700"/>
                    <a:pt x="20096" y="10700"/>
                    <a:pt x="20096" y="10700"/>
                  </a:cubicBezTo>
                  <a:cubicBezTo>
                    <a:pt x="19773" y="10600"/>
                    <a:pt x="19773" y="10600"/>
                    <a:pt x="19773" y="10600"/>
                  </a:cubicBezTo>
                  <a:cubicBezTo>
                    <a:pt x="19666" y="10600"/>
                    <a:pt x="19666" y="10600"/>
                    <a:pt x="19666" y="10600"/>
                  </a:cubicBezTo>
                  <a:cubicBezTo>
                    <a:pt x="19558" y="10400"/>
                    <a:pt x="19558" y="10400"/>
                    <a:pt x="19558" y="10400"/>
                  </a:cubicBezTo>
                  <a:cubicBezTo>
                    <a:pt x="19451" y="10100"/>
                    <a:pt x="19451" y="10100"/>
                    <a:pt x="19451" y="10100"/>
                  </a:cubicBezTo>
                  <a:cubicBezTo>
                    <a:pt x="19451" y="9900"/>
                    <a:pt x="19451" y="9900"/>
                    <a:pt x="19451" y="9900"/>
                  </a:cubicBezTo>
                  <a:cubicBezTo>
                    <a:pt x="19236" y="9600"/>
                    <a:pt x="19236" y="9600"/>
                    <a:pt x="19236" y="9600"/>
                  </a:cubicBezTo>
                  <a:cubicBezTo>
                    <a:pt x="18913" y="9100"/>
                    <a:pt x="18913" y="9100"/>
                    <a:pt x="18913" y="9100"/>
                  </a:cubicBezTo>
                  <a:cubicBezTo>
                    <a:pt x="18699" y="8900"/>
                    <a:pt x="18699" y="8900"/>
                    <a:pt x="18699" y="8900"/>
                  </a:cubicBezTo>
                  <a:cubicBezTo>
                    <a:pt x="18376" y="8700"/>
                    <a:pt x="18376" y="8700"/>
                    <a:pt x="18376" y="8700"/>
                  </a:cubicBezTo>
                  <a:cubicBezTo>
                    <a:pt x="18054" y="8400"/>
                    <a:pt x="18054" y="8400"/>
                    <a:pt x="18054" y="8400"/>
                  </a:cubicBezTo>
                  <a:cubicBezTo>
                    <a:pt x="17731" y="8100"/>
                    <a:pt x="17731" y="8100"/>
                    <a:pt x="17731" y="8100"/>
                  </a:cubicBezTo>
                  <a:cubicBezTo>
                    <a:pt x="16979" y="7800"/>
                    <a:pt x="16979" y="7800"/>
                    <a:pt x="16979" y="7800"/>
                  </a:cubicBezTo>
                  <a:cubicBezTo>
                    <a:pt x="16442" y="7100"/>
                    <a:pt x="16442" y="7100"/>
                    <a:pt x="16442" y="7100"/>
                  </a:cubicBezTo>
                  <a:cubicBezTo>
                    <a:pt x="15797" y="6300"/>
                    <a:pt x="15797" y="6300"/>
                    <a:pt x="15797" y="6300"/>
                  </a:cubicBezTo>
                  <a:cubicBezTo>
                    <a:pt x="15260" y="5900"/>
                    <a:pt x="15260" y="5900"/>
                    <a:pt x="15260" y="5900"/>
                  </a:cubicBezTo>
                  <a:cubicBezTo>
                    <a:pt x="13540" y="4600"/>
                    <a:pt x="13540" y="4600"/>
                    <a:pt x="13540" y="4600"/>
                  </a:cubicBezTo>
                  <a:cubicBezTo>
                    <a:pt x="13003" y="4000"/>
                    <a:pt x="13003" y="4000"/>
                    <a:pt x="13003" y="4000"/>
                  </a:cubicBezTo>
                  <a:cubicBezTo>
                    <a:pt x="12466" y="3500"/>
                    <a:pt x="12466" y="3500"/>
                    <a:pt x="12466" y="3500"/>
                  </a:cubicBezTo>
                  <a:cubicBezTo>
                    <a:pt x="12251" y="3100"/>
                    <a:pt x="12251" y="3100"/>
                    <a:pt x="12251" y="3100"/>
                  </a:cubicBezTo>
                  <a:cubicBezTo>
                    <a:pt x="11928" y="2700"/>
                    <a:pt x="11928" y="2700"/>
                    <a:pt x="11928" y="2700"/>
                  </a:cubicBezTo>
                  <a:cubicBezTo>
                    <a:pt x="11606" y="2400"/>
                    <a:pt x="11606" y="2400"/>
                    <a:pt x="11606" y="2400"/>
                  </a:cubicBezTo>
                  <a:cubicBezTo>
                    <a:pt x="10316" y="1900"/>
                    <a:pt x="10316" y="1900"/>
                    <a:pt x="10316" y="1900"/>
                  </a:cubicBezTo>
                  <a:cubicBezTo>
                    <a:pt x="10101" y="1600"/>
                    <a:pt x="10101" y="1600"/>
                    <a:pt x="10101" y="1600"/>
                  </a:cubicBezTo>
                  <a:cubicBezTo>
                    <a:pt x="9887" y="1400"/>
                    <a:pt x="9887" y="1400"/>
                    <a:pt x="9887" y="1400"/>
                  </a:cubicBezTo>
                  <a:cubicBezTo>
                    <a:pt x="9887" y="1100"/>
                    <a:pt x="9887" y="1100"/>
                    <a:pt x="9887" y="1100"/>
                  </a:cubicBezTo>
                  <a:cubicBezTo>
                    <a:pt x="10424" y="800"/>
                    <a:pt x="10424" y="800"/>
                    <a:pt x="10424" y="800"/>
                  </a:cubicBezTo>
                  <a:cubicBezTo>
                    <a:pt x="10854" y="500"/>
                    <a:pt x="10854" y="500"/>
                    <a:pt x="10854" y="500"/>
                  </a:cubicBezTo>
                  <a:cubicBezTo>
                    <a:pt x="11069" y="400"/>
                    <a:pt x="11069" y="400"/>
                    <a:pt x="11069" y="400"/>
                  </a:cubicBezTo>
                  <a:cubicBezTo>
                    <a:pt x="11069" y="200"/>
                    <a:pt x="11069" y="200"/>
                    <a:pt x="11069" y="200"/>
                  </a:cubicBezTo>
                  <a:cubicBezTo>
                    <a:pt x="11176" y="0"/>
                    <a:pt x="11176" y="0"/>
                    <a:pt x="11176" y="0"/>
                  </a:cubicBezTo>
                  <a:cubicBezTo>
                    <a:pt x="11176" y="0"/>
                    <a:pt x="11176" y="0"/>
                    <a:pt x="11176" y="0"/>
                  </a:cubicBezTo>
                  <a:cubicBezTo>
                    <a:pt x="5158" y="600"/>
                    <a:pt x="5158" y="600"/>
                    <a:pt x="5158" y="600"/>
                  </a:cubicBezTo>
                  <a:cubicBezTo>
                    <a:pt x="5158" y="600"/>
                    <a:pt x="5158" y="600"/>
                    <a:pt x="5158" y="600"/>
                  </a:cubicBezTo>
                  <a:cubicBezTo>
                    <a:pt x="0" y="1000"/>
                    <a:pt x="0" y="1000"/>
                    <a:pt x="0" y="1000"/>
                  </a:cubicBezTo>
                  <a:cubicBezTo>
                    <a:pt x="322" y="2400"/>
                    <a:pt x="322" y="2400"/>
                    <a:pt x="322" y="2400"/>
                  </a:cubicBezTo>
                  <a:cubicBezTo>
                    <a:pt x="1182" y="5800"/>
                    <a:pt x="1182" y="5800"/>
                    <a:pt x="1182" y="5800"/>
                  </a:cubicBezTo>
                  <a:cubicBezTo>
                    <a:pt x="2472" y="9800"/>
                    <a:pt x="2472" y="9800"/>
                    <a:pt x="2472" y="9800"/>
                  </a:cubicBezTo>
                  <a:cubicBezTo>
                    <a:pt x="2687" y="10700"/>
                    <a:pt x="2687" y="10700"/>
                    <a:pt x="2687" y="10700"/>
                  </a:cubicBezTo>
                  <a:cubicBezTo>
                    <a:pt x="3546" y="12200"/>
                    <a:pt x="3546" y="12200"/>
                    <a:pt x="3546" y="12200"/>
                  </a:cubicBezTo>
                  <a:cubicBezTo>
                    <a:pt x="4084" y="12800"/>
                    <a:pt x="4084" y="12800"/>
                    <a:pt x="4084" y="12800"/>
                  </a:cubicBezTo>
                  <a:cubicBezTo>
                    <a:pt x="4084" y="13200"/>
                    <a:pt x="4084" y="13200"/>
                    <a:pt x="4084" y="13200"/>
                  </a:cubicBezTo>
                  <a:cubicBezTo>
                    <a:pt x="4191" y="13700"/>
                    <a:pt x="4191" y="13700"/>
                    <a:pt x="4191" y="13700"/>
                  </a:cubicBezTo>
                  <a:cubicBezTo>
                    <a:pt x="4513" y="13900"/>
                    <a:pt x="4513" y="13900"/>
                    <a:pt x="4513" y="13900"/>
                  </a:cubicBezTo>
                  <a:cubicBezTo>
                    <a:pt x="4299" y="14400"/>
                    <a:pt x="4299" y="14400"/>
                    <a:pt x="4299" y="14400"/>
                  </a:cubicBezTo>
                  <a:cubicBezTo>
                    <a:pt x="3761" y="14700"/>
                    <a:pt x="3761" y="14700"/>
                    <a:pt x="3761" y="14700"/>
                  </a:cubicBezTo>
                  <a:cubicBezTo>
                    <a:pt x="4191" y="15000"/>
                    <a:pt x="4191" y="15000"/>
                    <a:pt x="4191" y="15000"/>
                  </a:cubicBezTo>
                  <a:cubicBezTo>
                    <a:pt x="4084" y="15500"/>
                    <a:pt x="4084" y="15500"/>
                    <a:pt x="4084" y="15500"/>
                  </a:cubicBezTo>
                  <a:cubicBezTo>
                    <a:pt x="3761" y="15700"/>
                    <a:pt x="3761" y="15700"/>
                    <a:pt x="3761" y="15700"/>
                  </a:cubicBezTo>
                  <a:cubicBezTo>
                    <a:pt x="3761" y="16300"/>
                    <a:pt x="3761" y="16300"/>
                    <a:pt x="3761" y="16300"/>
                  </a:cubicBezTo>
                  <a:cubicBezTo>
                    <a:pt x="3976" y="17200"/>
                    <a:pt x="3976" y="17200"/>
                    <a:pt x="3976" y="17200"/>
                  </a:cubicBezTo>
                  <a:cubicBezTo>
                    <a:pt x="4191" y="17600"/>
                    <a:pt x="4191" y="17600"/>
                    <a:pt x="4191" y="17600"/>
                  </a:cubicBezTo>
                  <a:cubicBezTo>
                    <a:pt x="4299" y="18200"/>
                    <a:pt x="4299" y="18200"/>
                    <a:pt x="4299" y="18200"/>
                  </a:cubicBezTo>
                  <a:cubicBezTo>
                    <a:pt x="4084" y="18400"/>
                    <a:pt x="4084" y="18400"/>
                    <a:pt x="4084" y="18400"/>
                  </a:cubicBezTo>
                  <a:cubicBezTo>
                    <a:pt x="3976" y="18600"/>
                    <a:pt x="3976" y="18600"/>
                    <a:pt x="3976" y="18600"/>
                  </a:cubicBezTo>
                  <a:cubicBezTo>
                    <a:pt x="4191" y="19000"/>
                    <a:pt x="4191" y="19000"/>
                    <a:pt x="4191" y="19000"/>
                  </a:cubicBezTo>
                  <a:cubicBezTo>
                    <a:pt x="4406" y="19300"/>
                    <a:pt x="4406" y="19300"/>
                    <a:pt x="4406" y="19300"/>
                  </a:cubicBezTo>
                  <a:cubicBezTo>
                    <a:pt x="4836" y="19900"/>
                    <a:pt x="4836" y="19900"/>
                    <a:pt x="4836" y="19900"/>
                  </a:cubicBezTo>
                  <a:cubicBezTo>
                    <a:pt x="4943" y="20100"/>
                    <a:pt x="4943" y="20100"/>
                    <a:pt x="4943" y="20100"/>
                  </a:cubicBezTo>
                  <a:cubicBezTo>
                    <a:pt x="5588" y="21300"/>
                    <a:pt x="5588" y="21300"/>
                    <a:pt x="5588" y="21300"/>
                  </a:cubicBezTo>
                  <a:cubicBezTo>
                    <a:pt x="17194" y="20700"/>
                    <a:pt x="17194" y="20700"/>
                    <a:pt x="17194" y="20700"/>
                  </a:cubicBezTo>
                  <a:cubicBezTo>
                    <a:pt x="17301" y="21600"/>
                    <a:pt x="17301" y="21600"/>
                    <a:pt x="17301" y="21600"/>
                  </a:cubicBezTo>
                  <a:cubicBezTo>
                    <a:pt x="18161" y="21600"/>
                    <a:pt x="18161" y="21600"/>
                    <a:pt x="18161" y="21600"/>
                  </a:cubicBezTo>
                  <a:cubicBezTo>
                    <a:pt x="17839" y="19300"/>
                    <a:pt x="17839" y="19300"/>
                    <a:pt x="17839" y="19300"/>
                  </a:cubicBezTo>
                  <a:cubicBezTo>
                    <a:pt x="17839" y="19300"/>
                    <a:pt x="17839" y="19300"/>
                    <a:pt x="17839" y="19300"/>
                  </a:cubicBezTo>
                  <a:cubicBezTo>
                    <a:pt x="18591" y="19400"/>
                    <a:pt x="18591" y="19400"/>
                    <a:pt x="18591" y="19400"/>
                  </a:cubicBezTo>
                  <a:cubicBezTo>
                    <a:pt x="19666" y="19600"/>
                    <a:pt x="19666" y="19600"/>
                    <a:pt x="19666" y="19600"/>
                  </a:cubicBezTo>
                  <a:cubicBezTo>
                    <a:pt x="19773" y="19300"/>
                    <a:pt x="19773" y="19300"/>
                    <a:pt x="19773" y="19300"/>
                  </a:cubicBezTo>
                  <a:cubicBezTo>
                    <a:pt x="19773" y="19300"/>
                    <a:pt x="19881" y="18900"/>
                    <a:pt x="19881" y="18900"/>
                  </a:cubicBezTo>
                  <a:cubicBezTo>
                    <a:pt x="19881" y="18800"/>
                    <a:pt x="19773" y="18800"/>
                    <a:pt x="19773" y="18800"/>
                  </a:cubicBezTo>
                  <a:cubicBezTo>
                    <a:pt x="19773" y="18800"/>
                    <a:pt x="19666" y="18700"/>
                    <a:pt x="19558" y="18700"/>
                  </a:cubicBezTo>
                  <a:cubicBezTo>
                    <a:pt x="19451" y="18600"/>
                    <a:pt x="19451" y="18500"/>
                    <a:pt x="19343" y="18400"/>
                  </a:cubicBezTo>
                  <a:cubicBezTo>
                    <a:pt x="19236" y="18300"/>
                    <a:pt x="19343" y="18300"/>
                    <a:pt x="19343" y="18300"/>
                  </a:cubicBezTo>
                  <a:cubicBezTo>
                    <a:pt x="19558" y="18300"/>
                    <a:pt x="19558" y="18300"/>
                    <a:pt x="19558" y="18300"/>
                  </a:cubicBezTo>
                  <a:cubicBezTo>
                    <a:pt x="19881" y="18300"/>
                    <a:pt x="19881" y="18300"/>
                    <a:pt x="19881" y="18300"/>
                  </a:cubicBezTo>
                  <a:cubicBezTo>
                    <a:pt x="19881" y="18300"/>
                    <a:pt x="19773" y="18100"/>
                    <a:pt x="19773" y="17900"/>
                  </a:cubicBezTo>
                  <a:cubicBezTo>
                    <a:pt x="19666" y="17700"/>
                    <a:pt x="19666" y="17700"/>
                    <a:pt x="19666" y="17700"/>
                  </a:cubicBezTo>
                  <a:cubicBezTo>
                    <a:pt x="19988" y="17600"/>
                    <a:pt x="19988" y="17600"/>
                    <a:pt x="19988" y="17600"/>
                  </a:cubicBezTo>
                  <a:cubicBezTo>
                    <a:pt x="20203" y="17400"/>
                    <a:pt x="20203" y="17400"/>
                    <a:pt x="20203" y="17400"/>
                  </a:cubicBezTo>
                  <a:cubicBezTo>
                    <a:pt x="20418" y="16900"/>
                    <a:pt x="20418" y="16900"/>
                    <a:pt x="20418" y="16900"/>
                  </a:cubicBezTo>
                  <a:cubicBezTo>
                    <a:pt x="20096" y="16800"/>
                    <a:pt x="20096" y="16800"/>
                    <a:pt x="20096" y="16800"/>
                  </a:cubicBezTo>
                  <a:cubicBezTo>
                    <a:pt x="20096" y="16800"/>
                    <a:pt x="20096" y="16700"/>
                    <a:pt x="20096" y="16700"/>
                  </a:cubicBezTo>
                  <a:cubicBezTo>
                    <a:pt x="20096" y="16600"/>
                    <a:pt x="20203" y="16600"/>
                    <a:pt x="20203" y="16500"/>
                  </a:cubicBezTo>
                  <a:cubicBezTo>
                    <a:pt x="20203" y="16500"/>
                    <a:pt x="20310" y="16400"/>
                    <a:pt x="20310" y="16400"/>
                  </a:cubicBezTo>
                  <a:cubicBezTo>
                    <a:pt x="20310" y="16100"/>
                    <a:pt x="20310" y="16100"/>
                    <a:pt x="20310" y="16100"/>
                  </a:cubicBezTo>
                  <a:cubicBezTo>
                    <a:pt x="20310" y="15400"/>
                    <a:pt x="20310" y="15400"/>
                    <a:pt x="20310" y="15400"/>
                  </a:cubicBezTo>
                  <a:cubicBezTo>
                    <a:pt x="20310" y="15100"/>
                    <a:pt x="20310" y="15100"/>
                    <a:pt x="20310" y="15100"/>
                  </a:cubicBezTo>
                  <a:cubicBezTo>
                    <a:pt x="20310" y="15100"/>
                    <a:pt x="20525" y="15100"/>
                    <a:pt x="20633" y="15100"/>
                  </a:cubicBezTo>
                  <a:cubicBezTo>
                    <a:pt x="20633" y="15100"/>
                    <a:pt x="20848" y="15200"/>
                    <a:pt x="20848" y="15200"/>
                  </a:cubicBezTo>
                  <a:cubicBezTo>
                    <a:pt x="20848" y="15200"/>
                    <a:pt x="20955" y="15100"/>
                    <a:pt x="20955" y="15000"/>
                  </a:cubicBezTo>
                  <a:cubicBezTo>
                    <a:pt x="20955" y="15000"/>
                    <a:pt x="20955" y="15000"/>
                    <a:pt x="20740" y="14900"/>
                  </a:cubicBezTo>
                  <a:cubicBezTo>
                    <a:pt x="20633" y="14800"/>
                    <a:pt x="20418" y="14700"/>
                    <a:pt x="20418" y="14700"/>
                  </a:cubicBezTo>
                  <a:cubicBezTo>
                    <a:pt x="20418" y="14600"/>
                    <a:pt x="20310" y="14400"/>
                    <a:pt x="20310" y="14400"/>
                  </a:cubicBezTo>
                  <a:cubicBezTo>
                    <a:pt x="20525" y="14400"/>
                    <a:pt x="20525" y="14400"/>
                    <a:pt x="20525" y="14400"/>
                  </a:cubicBezTo>
                  <a:cubicBezTo>
                    <a:pt x="21063" y="14400"/>
                    <a:pt x="21063" y="14400"/>
                    <a:pt x="21063" y="14400"/>
                  </a:cubicBezTo>
                  <a:cubicBezTo>
                    <a:pt x="21170" y="14100"/>
                    <a:pt x="21170" y="14100"/>
                    <a:pt x="21170" y="14100"/>
                  </a:cubicBezTo>
                  <a:cubicBezTo>
                    <a:pt x="21170" y="14100"/>
                    <a:pt x="20740" y="14100"/>
                    <a:pt x="20740" y="14100"/>
                  </a:cubicBezTo>
                  <a:cubicBezTo>
                    <a:pt x="20740" y="14100"/>
                    <a:pt x="20525" y="13900"/>
                    <a:pt x="20525" y="13900"/>
                  </a:cubicBezTo>
                  <a:cubicBezTo>
                    <a:pt x="20633" y="13700"/>
                    <a:pt x="20633" y="13700"/>
                    <a:pt x="20633" y="13700"/>
                  </a:cubicBezTo>
                  <a:cubicBezTo>
                    <a:pt x="20740" y="13800"/>
                    <a:pt x="20740" y="13800"/>
                    <a:pt x="20740" y="13800"/>
                  </a:cubicBezTo>
                  <a:cubicBezTo>
                    <a:pt x="21170" y="13800"/>
                    <a:pt x="21170" y="13800"/>
                    <a:pt x="21170" y="13800"/>
                  </a:cubicBezTo>
                  <a:cubicBezTo>
                    <a:pt x="21385" y="13700"/>
                    <a:pt x="21385" y="13700"/>
                    <a:pt x="21385" y="13700"/>
                  </a:cubicBezTo>
                  <a:cubicBezTo>
                    <a:pt x="21385" y="13400"/>
                    <a:pt x="21385" y="13400"/>
                    <a:pt x="21385" y="13400"/>
                  </a:cubicBezTo>
                  <a:cubicBezTo>
                    <a:pt x="21385" y="13200"/>
                    <a:pt x="21385" y="13200"/>
                    <a:pt x="21385" y="13200"/>
                  </a:cubicBezTo>
                  <a:cubicBezTo>
                    <a:pt x="21600" y="13000"/>
                    <a:pt x="21600" y="13000"/>
                    <a:pt x="21600" y="13000"/>
                  </a:cubicBezTo>
                  <a:cubicBezTo>
                    <a:pt x="21493" y="12900"/>
                    <a:pt x="21493" y="12900"/>
                    <a:pt x="21493" y="12900"/>
                  </a:cubicBezTo>
                  <a:lnTo>
                    <a:pt x="21278" y="12800"/>
                  </a:lnTo>
                  <a:close/>
                </a:path>
              </a:pathLst>
            </a:custGeom>
            <a:grpFill/>
            <a:ln w="12700" cap="flat">
              <a:solidFill>
                <a:schemeClr val="bg1"/>
              </a:solidFill>
              <a:miter lim="400000"/>
            </a:ln>
            <a:effectLst/>
          </p:spPr>
          <p:txBody>
            <a:bodyPr wrap="square" lIns="45719" tIns="45719" rIns="45719" bIns="45719"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200" cap="none" spc="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39" name="Shape">
              <a:extLst>
                <a:ext uri="{FF2B5EF4-FFF2-40B4-BE49-F238E27FC236}">
                  <a16:creationId xmlns:a16="http://schemas.microsoft.com/office/drawing/2014/main" id="{A2788FCC-3770-AD1D-6A59-9B44435CE184}"/>
                </a:ext>
              </a:extLst>
            </p:cNvPr>
            <p:cNvSpPr/>
            <p:nvPr/>
          </p:nvSpPr>
          <p:spPr>
            <a:xfrm>
              <a:off x="6552540" y="2274455"/>
              <a:ext cx="1239384" cy="694837"/>
            </a:xfrm>
            <a:custGeom>
              <a:avLst/>
              <a:gdLst/>
              <a:ahLst/>
              <a:cxnLst>
                <a:cxn ang="0">
                  <a:pos x="wd2" y="hd2"/>
                </a:cxn>
                <a:cxn ang="5400000">
                  <a:pos x="wd2" y="hd2"/>
                </a:cxn>
                <a:cxn ang="10800000">
                  <a:pos x="wd2" y="hd2"/>
                </a:cxn>
                <a:cxn ang="16200000">
                  <a:pos x="wd2" y="hd2"/>
                </a:cxn>
              </a:cxnLst>
              <a:rect l="0" t="0" r="r" b="b"/>
              <a:pathLst>
                <a:path w="21600" h="21600" extrusionOk="0">
                  <a:moveTo>
                    <a:pt x="10103" y="19735"/>
                  </a:moveTo>
                  <a:lnTo>
                    <a:pt x="14719" y="18337"/>
                  </a:lnTo>
                  <a:lnTo>
                    <a:pt x="21165" y="16006"/>
                  </a:lnTo>
                  <a:lnTo>
                    <a:pt x="21600" y="15695"/>
                  </a:lnTo>
                  <a:lnTo>
                    <a:pt x="21600" y="15229"/>
                  </a:lnTo>
                  <a:lnTo>
                    <a:pt x="21426" y="14452"/>
                  </a:lnTo>
                  <a:lnTo>
                    <a:pt x="21165" y="13830"/>
                  </a:lnTo>
                  <a:lnTo>
                    <a:pt x="20816" y="13364"/>
                  </a:lnTo>
                  <a:lnTo>
                    <a:pt x="20642" y="13364"/>
                  </a:lnTo>
                  <a:lnTo>
                    <a:pt x="20206" y="12898"/>
                  </a:lnTo>
                  <a:lnTo>
                    <a:pt x="20119" y="12432"/>
                  </a:lnTo>
                  <a:lnTo>
                    <a:pt x="19858" y="12121"/>
                  </a:lnTo>
                  <a:lnTo>
                    <a:pt x="19684" y="11499"/>
                  </a:lnTo>
                  <a:lnTo>
                    <a:pt x="19510" y="11188"/>
                  </a:lnTo>
                  <a:lnTo>
                    <a:pt x="19510" y="10878"/>
                  </a:lnTo>
                  <a:lnTo>
                    <a:pt x="19684" y="10567"/>
                  </a:lnTo>
                  <a:lnTo>
                    <a:pt x="20032" y="10878"/>
                  </a:lnTo>
                  <a:lnTo>
                    <a:pt x="19684" y="9945"/>
                  </a:lnTo>
                  <a:lnTo>
                    <a:pt x="19510" y="9790"/>
                  </a:lnTo>
                  <a:lnTo>
                    <a:pt x="18726" y="9324"/>
                  </a:lnTo>
                  <a:lnTo>
                    <a:pt x="18377" y="8391"/>
                  </a:lnTo>
                  <a:lnTo>
                    <a:pt x="18377" y="8236"/>
                  </a:lnTo>
                  <a:lnTo>
                    <a:pt x="18726" y="8547"/>
                  </a:lnTo>
                  <a:lnTo>
                    <a:pt x="19161" y="8702"/>
                  </a:lnTo>
                  <a:lnTo>
                    <a:pt x="19248" y="9168"/>
                  </a:lnTo>
                  <a:lnTo>
                    <a:pt x="19771" y="9324"/>
                  </a:lnTo>
                  <a:lnTo>
                    <a:pt x="19597" y="8702"/>
                  </a:lnTo>
                  <a:lnTo>
                    <a:pt x="19597" y="7459"/>
                  </a:lnTo>
                  <a:lnTo>
                    <a:pt x="19248" y="7614"/>
                  </a:lnTo>
                  <a:lnTo>
                    <a:pt x="18726" y="6993"/>
                  </a:lnTo>
                  <a:lnTo>
                    <a:pt x="18465" y="6371"/>
                  </a:lnTo>
                  <a:lnTo>
                    <a:pt x="18377" y="6371"/>
                  </a:lnTo>
                  <a:lnTo>
                    <a:pt x="18290" y="6682"/>
                  </a:lnTo>
                  <a:lnTo>
                    <a:pt x="18029" y="6682"/>
                  </a:lnTo>
                  <a:lnTo>
                    <a:pt x="17681" y="6060"/>
                  </a:lnTo>
                  <a:lnTo>
                    <a:pt x="17332" y="5750"/>
                  </a:lnTo>
                  <a:lnTo>
                    <a:pt x="16984" y="5594"/>
                  </a:lnTo>
                  <a:lnTo>
                    <a:pt x="16810" y="5750"/>
                  </a:lnTo>
                  <a:lnTo>
                    <a:pt x="16548" y="5905"/>
                  </a:lnTo>
                  <a:lnTo>
                    <a:pt x="16374" y="5594"/>
                  </a:lnTo>
                  <a:lnTo>
                    <a:pt x="16374" y="3885"/>
                  </a:lnTo>
                  <a:lnTo>
                    <a:pt x="16635" y="3729"/>
                  </a:lnTo>
                  <a:lnTo>
                    <a:pt x="16810" y="3263"/>
                  </a:lnTo>
                  <a:lnTo>
                    <a:pt x="16723" y="2642"/>
                  </a:lnTo>
                  <a:lnTo>
                    <a:pt x="16374" y="2176"/>
                  </a:lnTo>
                  <a:lnTo>
                    <a:pt x="15939" y="1554"/>
                  </a:lnTo>
                  <a:lnTo>
                    <a:pt x="15068" y="622"/>
                  </a:lnTo>
                  <a:lnTo>
                    <a:pt x="14894" y="777"/>
                  </a:lnTo>
                  <a:lnTo>
                    <a:pt x="14632" y="1243"/>
                  </a:lnTo>
                  <a:lnTo>
                    <a:pt x="14458" y="1243"/>
                  </a:lnTo>
                  <a:lnTo>
                    <a:pt x="13935" y="777"/>
                  </a:lnTo>
                  <a:lnTo>
                    <a:pt x="13152" y="0"/>
                  </a:lnTo>
                  <a:lnTo>
                    <a:pt x="13152" y="1243"/>
                  </a:lnTo>
                  <a:lnTo>
                    <a:pt x="12977" y="2331"/>
                  </a:lnTo>
                  <a:lnTo>
                    <a:pt x="12803" y="2797"/>
                  </a:lnTo>
                  <a:lnTo>
                    <a:pt x="12542" y="3263"/>
                  </a:lnTo>
                  <a:lnTo>
                    <a:pt x="12106" y="4662"/>
                  </a:lnTo>
                  <a:lnTo>
                    <a:pt x="12019" y="4351"/>
                  </a:lnTo>
                  <a:lnTo>
                    <a:pt x="11671" y="4351"/>
                  </a:lnTo>
                  <a:lnTo>
                    <a:pt x="11584" y="4973"/>
                  </a:lnTo>
                  <a:lnTo>
                    <a:pt x="11410" y="5594"/>
                  </a:lnTo>
                  <a:lnTo>
                    <a:pt x="11148" y="6837"/>
                  </a:lnTo>
                  <a:lnTo>
                    <a:pt x="11061" y="7148"/>
                  </a:lnTo>
                  <a:lnTo>
                    <a:pt x="10887" y="6993"/>
                  </a:lnTo>
                  <a:lnTo>
                    <a:pt x="10452" y="6682"/>
                  </a:lnTo>
                  <a:lnTo>
                    <a:pt x="10103" y="6371"/>
                  </a:lnTo>
                  <a:lnTo>
                    <a:pt x="10016" y="7459"/>
                  </a:lnTo>
                  <a:lnTo>
                    <a:pt x="9755" y="9324"/>
                  </a:lnTo>
                  <a:lnTo>
                    <a:pt x="9494" y="10567"/>
                  </a:lnTo>
                  <a:lnTo>
                    <a:pt x="9058" y="11344"/>
                  </a:lnTo>
                  <a:lnTo>
                    <a:pt x="8971" y="12121"/>
                  </a:lnTo>
                  <a:lnTo>
                    <a:pt x="9058" y="13364"/>
                  </a:lnTo>
                  <a:lnTo>
                    <a:pt x="8710" y="13830"/>
                  </a:lnTo>
                  <a:lnTo>
                    <a:pt x="7752" y="14763"/>
                  </a:lnTo>
                  <a:lnTo>
                    <a:pt x="7142" y="15695"/>
                  </a:lnTo>
                  <a:lnTo>
                    <a:pt x="6358" y="16006"/>
                  </a:lnTo>
                  <a:lnTo>
                    <a:pt x="6010" y="15540"/>
                  </a:lnTo>
                  <a:lnTo>
                    <a:pt x="5487" y="16627"/>
                  </a:lnTo>
                  <a:lnTo>
                    <a:pt x="5313" y="16627"/>
                  </a:lnTo>
                  <a:lnTo>
                    <a:pt x="4877" y="16317"/>
                  </a:lnTo>
                  <a:lnTo>
                    <a:pt x="4355" y="15540"/>
                  </a:lnTo>
                  <a:lnTo>
                    <a:pt x="4268" y="15073"/>
                  </a:lnTo>
                  <a:lnTo>
                    <a:pt x="4006" y="15073"/>
                  </a:lnTo>
                  <a:lnTo>
                    <a:pt x="3745" y="16006"/>
                  </a:lnTo>
                  <a:lnTo>
                    <a:pt x="3397" y="16938"/>
                  </a:lnTo>
                  <a:lnTo>
                    <a:pt x="2439" y="17560"/>
                  </a:lnTo>
                  <a:lnTo>
                    <a:pt x="2177" y="18337"/>
                  </a:lnTo>
                  <a:lnTo>
                    <a:pt x="1916" y="19735"/>
                  </a:lnTo>
                  <a:lnTo>
                    <a:pt x="1568" y="19891"/>
                  </a:lnTo>
                  <a:lnTo>
                    <a:pt x="1306" y="20201"/>
                  </a:lnTo>
                  <a:lnTo>
                    <a:pt x="871" y="20668"/>
                  </a:lnTo>
                  <a:lnTo>
                    <a:pt x="523" y="21134"/>
                  </a:lnTo>
                  <a:lnTo>
                    <a:pt x="0" y="21600"/>
                  </a:lnTo>
                  <a:lnTo>
                    <a:pt x="5574" y="20668"/>
                  </a:lnTo>
                  <a:lnTo>
                    <a:pt x="10103" y="19735"/>
                  </a:lnTo>
                  <a:close/>
                </a:path>
              </a:pathLst>
            </a:custGeom>
            <a:grpFill/>
            <a:ln w="12700" cap="flat">
              <a:solidFill>
                <a:schemeClr val="bg1"/>
              </a:solidFill>
              <a:miter lim="400000"/>
            </a:ln>
            <a:effectLst/>
          </p:spPr>
          <p:txBody>
            <a:bodyPr wrap="square" lIns="45719" tIns="45719" rIns="45719" bIns="45719"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200" cap="none" spc="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40" name="Shape">
              <a:extLst>
                <a:ext uri="{FF2B5EF4-FFF2-40B4-BE49-F238E27FC236}">
                  <a16:creationId xmlns:a16="http://schemas.microsoft.com/office/drawing/2014/main" id="{5E51AD06-F5BC-7E1B-8A03-5644FC665533}"/>
                </a:ext>
              </a:extLst>
            </p:cNvPr>
            <p:cNvSpPr/>
            <p:nvPr/>
          </p:nvSpPr>
          <p:spPr>
            <a:xfrm>
              <a:off x="6662484" y="3214230"/>
              <a:ext cx="799604" cy="619854"/>
            </a:xfrm>
            <a:custGeom>
              <a:avLst/>
              <a:gdLst/>
              <a:ahLst/>
              <a:cxnLst>
                <a:cxn ang="0">
                  <a:pos x="wd2" y="hd2"/>
                </a:cxn>
                <a:cxn ang="5400000">
                  <a:pos x="wd2" y="hd2"/>
                </a:cxn>
                <a:cxn ang="10800000">
                  <a:pos x="wd2" y="hd2"/>
                </a:cxn>
                <a:cxn ang="16200000">
                  <a:pos x="wd2" y="hd2"/>
                </a:cxn>
              </a:cxnLst>
              <a:rect l="0" t="0" r="r" b="b"/>
              <a:pathLst>
                <a:path w="21600" h="21600" extrusionOk="0">
                  <a:moveTo>
                    <a:pt x="11200" y="2057"/>
                  </a:moveTo>
                  <a:cubicBezTo>
                    <a:pt x="10743" y="588"/>
                    <a:pt x="10743" y="588"/>
                    <a:pt x="10743" y="588"/>
                  </a:cubicBezTo>
                  <a:cubicBezTo>
                    <a:pt x="10057" y="147"/>
                    <a:pt x="10057" y="147"/>
                    <a:pt x="10057" y="147"/>
                  </a:cubicBezTo>
                  <a:cubicBezTo>
                    <a:pt x="9029" y="0"/>
                    <a:pt x="9029" y="0"/>
                    <a:pt x="9029" y="0"/>
                  </a:cubicBezTo>
                  <a:cubicBezTo>
                    <a:pt x="8229" y="147"/>
                    <a:pt x="8229" y="147"/>
                    <a:pt x="8229" y="147"/>
                  </a:cubicBezTo>
                  <a:cubicBezTo>
                    <a:pt x="7657" y="588"/>
                    <a:pt x="7657" y="588"/>
                    <a:pt x="7657" y="588"/>
                  </a:cubicBezTo>
                  <a:cubicBezTo>
                    <a:pt x="7314" y="735"/>
                    <a:pt x="7314" y="735"/>
                    <a:pt x="7314" y="735"/>
                  </a:cubicBezTo>
                  <a:cubicBezTo>
                    <a:pt x="6629" y="882"/>
                    <a:pt x="6629" y="882"/>
                    <a:pt x="6629" y="882"/>
                  </a:cubicBezTo>
                  <a:cubicBezTo>
                    <a:pt x="5257" y="588"/>
                    <a:pt x="5257" y="588"/>
                    <a:pt x="5257" y="588"/>
                  </a:cubicBezTo>
                  <a:cubicBezTo>
                    <a:pt x="4457" y="588"/>
                    <a:pt x="4457" y="588"/>
                    <a:pt x="4457" y="588"/>
                  </a:cubicBezTo>
                  <a:cubicBezTo>
                    <a:pt x="3543" y="735"/>
                    <a:pt x="3543" y="735"/>
                    <a:pt x="3543" y="735"/>
                  </a:cubicBezTo>
                  <a:cubicBezTo>
                    <a:pt x="2971" y="1029"/>
                    <a:pt x="2971" y="1029"/>
                    <a:pt x="2971" y="1029"/>
                  </a:cubicBezTo>
                  <a:cubicBezTo>
                    <a:pt x="1371" y="2645"/>
                    <a:pt x="1371" y="2645"/>
                    <a:pt x="1371" y="2645"/>
                  </a:cubicBezTo>
                  <a:cubicBezTo>
                    <a:pt x="1371" y="2645"/>
                    <a:pt x="1371" y="2645"/>
                    <a:pt x="1371" y="2645"/>
                  </a:cubicBezTo>
                  <a:cubicBezTo>
                    <a:pt x="1257" y="2939"/>
                    <a:pt x="1257" y="2939"/>
                    <a:pt x="1257" y="2939"/>
                  </a:cubicBezTo>
                  <a:cubicBezTo>
                    <a:pt x="1257" y="3233"/>
                    <a:pt x="1257" y="3233"/>
                    <a:pt x="1257" y="3233"/>
                  </a:cubicBezTo>
                  <a:cubicBezTo>
                    <a:pt x="1029" y="3380"/>
                    <a:pt x="1029" y="3380"/>
                    <a:pt x="1029" y="3380"/>
                  </a:cubicBezTo>
                  <a:cubicBezTo>
                    <a:pt x="571" y="3820"/>
                    <a:pt x="571" y="3820"/>
                    <a:pt x="571" y="3820"/>
                  </a:cubicBezTo>
                  <a:cubicBezTo>
                    <a:pt x="0" y="4261"/>
                    <a:pt x="0" y="4261"/>
                    <a:pt x="0" y="4261"/>
                  </a:cubicBezTo>
                  <a:cubicBezTo>
                    <a:pt x="0" y="4702"/>
                    <a:pt x="0" y="4702"/>
                    <a:pt x="0" y="4702"/>
                  </a:cubicBezTo>
                  <a:cubicBezTo>
                    <a:pt x="229" y="4996"/>
                    <a:pt x="229" y="4996"/>
                    <a:pt x="229" y="4996"/>
                  </a:cubicBezTo>
                  <a:cubicBezTo>
                    <a:pt x="457" y="5437"/>
                    <a:pt x="457" y="5437"/>
                    <a:pt x="457" y="5437"/>
                  </a:cubicBezTo>
                  <a:cubicBezTo>
                    <a:pt x="1829" y="6171"/>
                    <a:pt x="1829" y="6171"/>
                    <a:pt x="1829" y="6171"/>
                  </a:cubicBezTo>
                  <a:cubicBezTo>
                    <a:pt x="2171" y="6612"/>
                    <a:pt x="2171" y="6612"/>
                    <a:pt x="2171" y="6612"/>
                  </a:cubicBezTo>
                  <a:cubicBezTo>
                    <a:pt x="2514" y="7200"/>
                    <a:pt x="2514" y="7200"/>
                    <a:pt x="2514" y="7200"/>
                  </a:cubicBezTo>
                  <a:cubicBezTo>
                    <a:pt x="2743" y="7788"/>
                    <a:pt x="2743" y="7788"/>
                    <a:pt x="2743" y="7788"/>
                  </a:cubicBezTo>
                  <a:cubicBezTo>
                    <a:pt x="3314" y="8522"/>
                    <a:pt x="3314" y="8522"/>
                    <a:pt x="3314" y="8522"/>
                  </a:cubicBezTo>
                  <a:cubicBezTo>
                    <a:pt x="3886" y="9404"/>
                    <a:pt x="3886" y="9404"/>
                    <a:pt x="3886" y="9404"/>
                  </a:cubicBezTo>
                  <a:cubicBezTo>
                    <a:pt x="5714" y="11314"/>
                    <a:pt x="5714" y="11314"/>
                    <a:pt x="5714" y="11314"/>
                  </a:cubicBezTo>
                  <a:cubicBezTo>
                    <a:pt x="6286" y="11902"/>
                    <a:pt x="6286" y="11902"/>
                    <a:pt x="6286" y="11902"/>
                  </a:cubicBezTo>
                  <a:cubicBezTo>
                    <a:pt x="6971" y="13078"/>
                    <a:pt x="6971" y="13078"/>
                    <a:pt x="6971" y="13078"/>
                  </a:cubicBezTo>
                  <a:cubicBezTo>
                    <a:pt x="7543" y="14106"/>
                    <a:pt x="7543" y="14106"/>
                    <a:pt x="7543" y="14106"/>
                  </a:cubicBezTo>
                  <a:cubicBezTo>
                    <a:pt x="8343" y="14547"/>
                    <a:pt x="8343" y="14547"/>
                    <a:pt x="8343" y="14547"/>
                  </a:cubicBezTo>
                  <a:cubicBezTo>
                    <a:pt x="8686" y="14988"/>
                    <a:pt x="8686" y="14988"/>
                    <a:pt x="8686" y="14988"/>
                  </a:cubicBezTo>
                  <a:cubicBezTo>
                    <a:pt x="9029" y="15429"/>
                    <a:pt x="9029" y="15429"/>
                    <a:pt x="9029" y="15429"/>
                  </a:cubicBezTo>
                  <a:cubicBezTo>
                    <a:pt x="9371" y="15722"/>
                    <a:pt x="9371" y="15722"/>
                    <a:pt x="9371" y="15722"/>
                  </a:cubicBezTo>
                  <a:cubicBezTo>
                    <a:pt x="9600" y="16016"/>
                    <a:pt x="9600" y="16016"/>
                    <a:pt x="9600" y="16016"/>
                  </a:cubicBezTo>
                  <a:cubicBezTo>
                    <a:pt x="9943" y="16751"/>
                    <a:pt x="9943" y="16751"/>
                    <a:pt x="9943" y="16751"/>
                  </a:cubicBezTo>
                  <a:cubicBezTo>
                    <a:pt x="10171" y="17192"/>
                    <a:pt x="10171" y="17192"/>
                    <a:pt x="10171" y="17192"/>
                  </a:cubicBezTo>
                  <a:cubicBezTo>
                    <a:pt x="10171" y="17486"/>
                    <a:pt x="10171" y="17486"/>
                    <a:pt x="10171" y="17486"/>
                  </a:cubicBezTo>
                  <a:cubicBezTo>
                    <a:pt x="10286" y="17927"/>
                    <a:pt x="10286" y="17927"/>
                    <a:pt x="10286" y="17927"/>
                  </a:cubicBezTo>
                  <a:cubicBezTo>
                    <a:pt x="10400" y="18220"/>
                    <a:pt x="10400" y="18220"/>
                    <a:pt x="10400" y="18220"/>
                  </a:cubicBezTo>
                  <a:cubicBezTo>
                    <a:pt x="10514" y="18220"/>
                    <a:pt x="10514" y="18220"/>
                    <a:pt x="10514" y="18220"/>
                  </a:cubicBezTo>
                  <a:cubicBezTo>
                    <a:pt x="10857" y="18367"/>
                    <a:pt x="10857" y="18367"/>
                    <a:pt x="10857" y="18367"/>
                  </a:cubicBezTo>
                  <a:cubicBezTo>
                    <a:pt x="11200" y="18661"/>
                    <a:pt x="11200" y="18661"/>
                    <a:pt x="11200" y="18661"/>
                  </a:cubicBezTo>
                  <a:cubicBezTo>
                    <a:pt x="11200" y="18808"/>
                    <a:pt x="11200" y="18808"/>
                    <a:pt x="11200" y="18808"/>
                  </a:cubicBezTo>
                  <a:cubicBezTo>
                    <a:pt x="11200" y="19102"/>
                    <a:pt x="11200" y="19102"/>
                    <a:pt x="11200" y="19102"/>
                  </a:cubicBezTo>
                  <a:cubicBezTo>
                    <a:pt x="11314" y="19543"/>
                    <a:pt x="11314" y="19543"/>
                    <a:pt x="11314" y="19543"/>
                  </a:cubicBezTo>
                  <a:cubicBezTo>
                    <a:pt x="11771" y="20131"/>
                    <a:pt x="11771" y="20131"/>
                    <a:pt x="11771" y="20131"/>
                  </a:cubicBezTo>
                  <a:cubicBezTo>
                    <a:pt x="11771" y="20278"/>
                    <a:pt x="11771" y="20278"/>
                    <a:pt x="11771" y="20278"/>
                  </a:cubicBezTo>
                  <a:cubicBezTo>
                    <a:pt x="11771" y="20865"/>
                    <a:pt x="11771" y="20865"/>
                    <a:pt x="11771" y="20865"/>
                  </a:cubicBezTo>
                  <a:cubicBezTo>
                    <a:pt x="11886" y="21306"/>
                    <a:pt x="11886" y="21306"/>
                    <a:pt x="11886" y="21306"/>
                  </a:cubicBezTo>
                  <a:cubicBezTo>
                    <a:pt x="12114" y="21453"/>
                    <a:pt x="12114" y="21453"/>
                    <a:pt x="12114" y="21453"/>
                  </a:cubicBezTo>
                  <a:cubicBezTo>
                    <a:pt x="12343" y="21600"/>
                    <a:pt x="12343" y="21600"/>
                    <a:pt x="12343" y="21600"/>
                  </a:cubicBezTo>
                  <a:cubicBezTo>
                    <a:pt x="12343" y="20718"/>
                    <a:pt x="12343" y="20718"/>
                    <a:pt x="12343" y="20718"/>
                  </a:cubicBezTo>
                  <a:cubicBezTo>
                    <a:pt x="12571" y="20571"/>
                    <a:pt x="12571" y="20571"/>
                    <a:pt x="12571" y="20571"/>
                  </a:cubicBezTo>
                  <a:cubicBezTo>
                    <a:pt x="13143" y="20571"/>
                    <a:pt x="13143" y="20571"/>
                    <a:pt x="13143" y="20571"/>
                  </a:cubicBezTo>
                  <a:cubicBezTo>
                    <a:pt x="13257" y="20571"/>
                    <a:pt x="13257" y="20571"/>
                    <a:pt x="13257" y="20571"/>
                  </a:cubicBezTo>
                  <a:cubicBezTo>
                    <a:pt x="13257" y="20571"/>
                    <a:pt x="13486" y="20424"/>
                    <a:pt x="13486" y="20424"/>
                  </a:cubicBezTo>
                  <a:cubicBezTo>
                    <a:pt x="13486" y="20278"/>
                    <a:pt x="13371" y="20131"/>
                    <a:pt x="13371" y="20131"/>
                  </a:cubicBezTo>
                  <a:cubicBezTo>
                    <a:pt x="13257" y="20131"/>
                    <a:pt x="13257" y="20131"/>
                    <a:pt x="13257" y="20131"/>
                  </a:cubicBezTo>
                  <a:cubicBezTo>
                    <a:pt x="13257" y="20131"/>
                    <a:pt x="12800" y="19984"/>
                    <a:pt x="12800" y="19984"/>
                  </a:cubicBezTo>
                  <a:cubicBezTo>
                    <a:pt x="12686" y="19984"/>
                    <a:pt x="12571" y="19690"/>
                    <a:pt x="12571" y="19690"/>
                  </a:cubicBezTo>
                  <a:cubicBezTo>
                    <a:pt x="12571" y="19543"/>
                    <a:pt x="12571" y="19543"/>
                    <a:pt x="12571" y="19543"/>
                  </a:cubicBezTo>
                  <a:cubicBezTo>
                    <a:pt x="12686" y="18955"/>
                    <a:pt x="12686" y="18955"/>
                    <a:pt x="12686" y="18955"/>
                  </a:cubicBezTo>
                  <a:cubicBezTo>
                    <a:pt x="13143" y="19396"/>
                    <a:pt x="13143" y="19396"/>
                    <a:pt x="13143" y="19396"/>
                  </a:cubicBezTo>
                  <a:cubicBezTo>
                    <a:pt x="13257" y="19543"/>
                    <a:pt x="13257" y="19543"/>
                    <a:pt x="13257" y="19543"/>
                  </a:cubicBezTo>
                  <a:cubicBezTo>
                    <a:pt x="13600" y="19837"/>
                    <a:pt x="13600" y="19837"/>
                    <a:pt x="13600" y="19837"/>
                  </a:cubicBezTo>
                  <a:cubicBezTo>
                    <a:pt x="14057" y="19690"/>
                    <a:pt x="14057" y="19690"/>
                    <a:pt x="14057" y="19690"/>
                  </a:cubicBezTo>
                  <a:cubicBezTo>
                    <a:pt x="14171" y="18808"/>
                    <a:pt x="14171" y="18808"/>
                    <a:pt x="14171" y="18808"/>
                  </a:cubicBezTo>
                  <a:cubicBezTo>
                    <a:pt x="14171" y="18661"/>
                    <a:pt x="14171" y="18661"/>
                    <a:pt x="14171" y="18661"/>
                  </a:cubicBezTo>
                  <a:cubicBezTo>
                    <a:pt x="14057" y="18073"/>
                    <a:pt x="14057" y="18073"/>
                    <a:pt x="14057" y="18073"/>
                  </a:cubicBezTo>
                  <a:cubicBezTo>
                    <a:pt x="14400" y="18073"/>
                    <a:pt x="14400" y="18073"/>
                    <a:pt x="14400" y="18073"/>
                  </a:cubicBezTo>
                  <a:cubicBezTo>
                    <a:pt x="14857" y="18073"/>
                    <a:pt x="14857" y="18073"/>
                    <a:pt x="14857" y="18073"/>
                  </a:cubicBezTo>
                  <a:cubicBezTo>
                    <a:pt x="15429" y="17633"/>
                    <a:pt x="15429" y="17633"/>
                    <a:pt x="15429" y="17633"/>
                  </a:cubicBezTo>
                  <a:cubicBezTo>
                    <a:pt x="15429" y="17486"/>
                    <a:pt x="15429" y="17486"/>
                    <a:pt x="15429" y="17486"/>
                  </a:cubicBezTo>
                  <a:cubicBezTo>
                    <a:pt x="15200" y="17339"/>
                    <a:pt x="15200" y="17339"/>
                    <a:pt x="15200" y="17339"/>
                  </a:cubicBezTo>
                  <a:cubicBezTo>
                    <a:pt x="14971" y="17339"/>
                    <a:pt x="14971" y="17339"/>
                    <a:pt x="14971" y="17339"/>
                  </a:cubicBezTo>
                  <a:cubicBezTo>
                    <a:pt x="14743" y="17192"/>
                    <a:pt x="14743" y="17192"/>
                    <a:pt x="14743" y="17192"/>
                  </a:cubicBezTo>
                  <a:cubicBezTo>
                    <a:pt x="14743" y="16898"/>
                    <a:pt x="14743" y="16898"/>
                    <a:pt x="14743" y="16898"/>
                  </a:cubicBezTo>
                  <a:cubicBezTo>
                    <a:pt x="15086" y="16751"/>
                    <a:pt x="15086" y="16751"/>
                    <a:pt x="15086" y="16751"/>
                  </a:cubicBezTo>
                  <a:cubicBezTo>
                    <a:pt x="15200" y="16898"/>
                    <a:pt x="15200" y="16898"/>
                    <a:pt x="15200" y="16898"/>
                  </a:cubicBezTo>
                  <a:cubicBezTo>
                    <a:pt x="15543" y="17192"/>
                    <a:pt x="15543" y="17192"/>
                    <a:pt x="15543" y="17192"/>
                  </a:cubicBezTo>
                  <a:cubicBezTo>
                    <a:pt x="15771" y="17192"/>
                    <a:pt x="15771" y="17192"/>
                    <a:pt x="15771" y="17192"/>
                  </a:cubicBezTo>
                  <a:cubicBezTo>
                    <a:pt x="16229" y="16751"/>
                    <a:pt x="16229" y="16751"/>
                    <a:pt x="16229" y="16751"/>
                  </a:cubicBezTo>
                  <a:cubicBezTo>
                    <a:pt x="16571" y="16163"/>
                    <a:pt x="16571" y="16163"/>
                    <a:pt x="16571" y="16163"/>
                  </a:cubicBezTo>
                  <a:cubicBezTo>
                    <a:pt x="16457" y="15722"/>
                    <a:pt x="16457" y="15722"/>
                    <a:pt x="16457" y="15722"/>
                  </a:cubicBezTo>
                  <a:cubicBezTo>
                    <a:pt x="16114" y="15429"/>
                    <a:pt x="16114" y="15429"/>
                    <a:pt x="16114" y="15429"/>
                  </a:cubicBezTo>
                  <a:cubicBezTo>
                    <a:pt x="16114" y="15282"/>
                    <a:pt x="16114" y="15282"/>
                    <a:pt x="16114" y="15282"/>
                  </a:cubicBezTo>
                  <a:cubicBezTo>
                    <a:pt x="16343" y="15135"/>
                    <a:pt x="16343" y="15135"/>
                    <a:pt x="16343" y="15135"/>
                  </a:cubicBezTo>
                  <a:cubicBezTo>
                    <a:pt x="16800" y="15429"/>
                    <a:pt x="16800" y="15429"/>
                    <a:pt x="16800" y="15429"/>
                  </a:cubicBezTo>
                  <a:cubicBezTo>
                    <a:pt x="17029" y="15135"/>
                    <a:pt x="17029" y="15135"/>
                    <a:pt x="17029" y="15135"/>
                  </a:cubicBezTo>
                  <a:cubicBezTo>
                    <a:pt x="17257" y="14694"/>
                    <a:pt x="17257" y="14694"/>
                    <a:pt x="17257" y="14694"/>
                  </a:cubicBezTo>
                  <a:cubicBezTo>
                    <a:pt x="17714" y="13665"/>
                    <a:pt x="17714" y="13665"/>
                    <a:pt x="17714" y="13665"/>
                  </a:cubicBezTo>
                  <a:cubicBezTo>
                    <a:pt x="18171" y="13224"/>
                    <a:pt x="18171" y="13224"/>
                    <a:pt x="18171" y="13224"/>
                  </a:cubicBezTo>
                  <a:cubicBezTo>
                    <a:pt x="18743" y="13078"/>
                    <a:pt x="18743" y="13078"/>
                    <a:pt x="18743" y="13078"/>
                  </a:cubicBezTo>
                  <a:cubicBezTo>
                    <a:pt x="19086" y="12343"/>
                    <a:pt x="19086" y="12343"/>
                    <a:pt x="19086" y="12343"/>
                  </a:cubicBezTo>
                  <a:cubicBezTo>
                    <a:pt x="19314" y="11902"/>
                    <a:pt x="19314" y="11902"/>
                    <a:pt x="19314" y="11902"/>
                  </a:cubicBezTo>
                  <a:cubicBezTo>
                    <a:pt x="19086" y="11608"/>
                    <a:pt x="19086" y="11608"/>
                    <a:pt x="19086" y="11608"/>
                  </a:cubicBezTo>
                  <a:cubicBezTo>
                    <a:pt x="18857" y="11020"/>
                    <a:pt x="18857" y="11020"/>
                    <a:pt x="18857" y="11020"/>
                  </a:cubicBezTo>
                  <a:cubicBezTo>
                    <a:pt x="19086" y="11020"/>
                    <a:pt x="19086" y="11020"/>
                    <a:pt x="19086" y="11020"/>
                  </a:cubicBezTo>
                  <a:cubicBezTo>
                    <a:pt x="19314" y="11020"/>
                    <a:pt x="19314" y="11020"/>
                    <a:pt x="19314" y="11020"/>
                  </a:cubicBezTo>
                  <a:cubicBezTo>
                    <a:pt x="19314" y="10580"/>
                    <a:pt x="19314" y="10580"/>
                    <a:pt x="19314" y="10580"/>
                  </a:cubicBezTo>
                  <a:cubicBezTo>
                    <a:pt x="19429" y="10286"/>
                    <a:pt x="19429" y="10286"/>
                    <a:pt x="19429" y="10286"/>
                  </a:cubicBezTo>
                  <a:cubicBezTo>
                    <a:pt x="19771" y="9698"/>
                    <a:pt x="19771" y="9698"/>
                    <a:pt x="19771" y="9698"/>
                  </a:cubicBezTo>
                  <a:cubicBezTo>
                    <a:pt x="20000" y="8816"/>
                    <a:pt x="20000" y="8816"/>
                    <a:pt x="20000" y="8816"/>
                  </a:cubicBezTo>
                  <a:cubicBezTo>
                    <a:pt x="20229" y="8229"/>
                    <a:pt x="20229" y="8229"/>
                    <a:pt x="20229" y="8229"/>
                  </a:cubicBezTo>
                  <a:cubicBezTo>
                    <a:pt x="20343" y="7935"/>
                    <a:pt x="20343" y="7935"/>
                    <a:pt x="20343" y="7935"/>
                  </a:cubicBezTo>
                  <a:cubicBezTo>
                    <a:pt x="20571" y="7641"/>
                    <a:pt x="20571" y="7641"/>
                    <a:pt x="20571" y="7641"/>
                  </a:cubicBezTo>
                  <a:cubicBezTo>
                    <a:pt x="21371" y="6759"/>
                    <a:pt x="21371" y="6759"/>
                    <a:pt x="21371" y="6759"/>
                  </a:cubicBezTo>
                  <a:cubicBezTo>
                    <a:pt x="21600" y="6465"/>
                    <a:pt x="21600" y="6465"/>
                    <a:pt x="21600" y="6465"/>
                  </a:cubicBezTo>
                  <a:cubicBezTo>
                    <a:pt x="15771" y="882"/>
                    <a:pt x="15771" y="882"/>
                    <a:pt x="15771" y="882"/>
                  </a:cubicBezTo>
                  <a:lnTo>
                    <a:pt x="11200" y="2057"/>
                  </a:lnTo>
                  <a:close/>
                </a:path>
              </a:pathLst>
            </a:custGeom>
            <a:grpFill/>
            <a:ln w="12700" cap="flat">
              <a:solidFill>
                <a:schemeClr val="bg1"/>
              </a:solidFill>
              <a:miter lim="400000"/>
            </a:ln>
            <a:effectLst/>
          </p:spPr>
          <p:txBody>
            <a:bodyPr wrap="square" lIns="45719" tIns="45719" rIns="45719" bIns="45719"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200" cap="none" spc="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41" name="Shape">
              <a:extLst>
                <a:ext uri="{FF2B5EF4-FFF2-40B4-BE49-F238E27FC236}">
                  <a16:creationId xmlns:a16="http://schemas.microsoft.com/office/drawing/2014/main" id="{49BF65DD-A510-E9D9-F51A-E0855426782D}"/>
                </a:ext>
              </a:extLst>
            </p:cNvPr>
            <p:cNvSpPr/>
            <p:nvPr/>
          </p:nvSpPr>
          <p:spPr>
            <a:xfrm>
              <a:off x="5837894" y="3329202"/>
              <a:ext cx="629688" cy="1009758"/>
            </a:xfrm>
            <a:custGeom>
              <a:avLst/>
              <a:gdLst/>
              <a:ahLst/>
              <a:cxnLst>
                <a:cxn ang="0">
                  <a:pos x="wd2" y="hd2"/>
                </a:cxn>
                <a:cxn ang="5400000">
                  <a:pos x="wd2" y="hd2"/>
                </a:cxn>
                <a:cxn ang="10800000">
                  <a:pos x="wd2" y="hd2"/>
                </a:cxn>
                <a:cxn ang="16200000">
                  <a:pos x="wd2" y="hd2"/>
                </a:cxn>
              </a:cxnLst>
              <a:rect l="0" t="0" r="r" b="b"/>
              <a:pathLst>
                <a:path w="21600" h="21600" extrusionOk="0">
                  <a:moveTo>
                    <a:pt x="6857" y="20103"/>
                  </a:moveTo>
                  <a:lnTo>
                    <a:pt x="6686" y="19568"/>
                  </a:lnTo>
                  <a:lnTo>
                    <a:pt x="6000" y="19034"/>
                  </a:lnTo>
                  <a:lnTo>
                    <a:pt x="5657" y="18820"/>
                  </a:lnTo>
                  <a:lnTo>
                    <a:pt x="5657" y="18499"/>
                  </a:lnTo>
                  <a:lnTo>
                    <a:pt x="6171" y="18392"/>
                  </a:lnTo>
                  <a:lnTo>
                    <a:pt x="7371" y="18178"/>
                  </a:lnTo>
                  <a:lnTo>
                    <a:pt x="8743" y="17964"/>
                  </a:lnTo>
                  <a:lnTo>
                    <a:pt x="21600" y="17323"/>
                  </a:lnTo>
                  <a:lnTo>
                    <a:pt x="21429" y="17216"/>
                  </a:lnTo>
                  <a:lnTo>
                    <a:pt x="20743" y="16681"/>
                  </a:lnTo>
                  <a:lnTo>
                    <a:pt x="20571" y="16360"/>
                  </a:lnTo>
                  <a:lnTo>
                    <a:pt x="20229" y="16040"/>
                  </a:lnTo>
                  <a:lnTo>
                    <a:pt x="20400" y="15826"/>
                  </a:lnTo>
                  <a:lnTo>
                    <a:pt x="20743" y="15612"/>
                  </a:lnTo>
                  <a:lnTo>
                    <a:pt x="20571" y="15077"/>
                  </a:lnTo>
                  <a:lnTo>
                    <a:pt x="20229" y="14756"/>
                  </a:lnTo>
                  <a:lnTo>
                    <a:pt x="19886" y="13901"/>
                  </a:lnTo>
                  <a:lnTo>
                    <a:pt x="19886" y="13366"/>
                  </a:lnTo>
                  <a:lnTo>
                    <a:pt x="20400" y="13152"/>
                  </a:lnTo>
                  <a:lnTo>
                    <a:pt x="20571" y="12725"/>
                  </a:lnTo>
                  <a:lnTo>
                    <a:pt x="19886" y="12511"/>
                  </a:lnTo>
                  <a:lnTo>
                    <a:pt x="20743" y="12190"/>
                  </a:lnTo>
                  <a:lnTo>
                    <a:pt x="20914" y="11762"/>
                  </a:lnTo>
                  <a:lnTo>
                    <a:pt x="20571" y="11549"/>
                  </a:lnTo>
                  <a:lnTo>
                    <a:pt x="20400" y="11121"/>
                  </a:lnTo>
                  <a:lnTo>
                    <a:pt x="20400" y="10693"/>
                  </a:lnTo>
                  <a:lnTo>
                    <a:pt x="19714" y="10158"/>
                  </a:lnTo>
                  <a:lnTo>
                    <a:pt x="18514" y="8875"/>
                  </a:lnTo>
                  <a:lnTo>
                    <a:pt x="18171" y="8020"/>
                  </a:lnTo>
                  <a:lnTo>
                    <a:pt x="16457" y="4384"/>
                  </a:lnTo>
                  <a:lnTo>
                    <a:pt x="15257" y="1283"/>
                  </a:lnTo>
                  <a:lnTo>
                    <a:pt x="14914" y="0"/>
                  </a:lnTo>
                  <a:lnTo>
                    <a:pt x="16114" y="0"/>
                  </a:lnTo>
                  <a:lnTo>
                    <a:pt x="171" y="749"/>
                  </a:lnTo>
                  <a:lnTo>
                    <a:pt x="171" y="1497"/>
                  </a:lnTo>
                  <a:lnTo>
                    <a:pt x="0" y="11335"/>
                  </a:lnTo>
                  <a:lnTo>
                    <a:pt x="0" y="16574"/>
                  </a:lnTo>
                  <a:lnTo>
                    <a:pt x="1029" y="20958"/>
                  </a:lnTo>
                  <a:lnTo>
                    <a:pt x="1371" y="20958"/>
                  </a:lnTo>
                  <a:lnTo>
                    <a:pt x="1886" y="21065"/>
                  </a:lnTo>
                  <a:lnTo>
                    <a:pt x="2571" y="21172"/>
                  </a:lnTo>
                  <a:lnTo>
                    <a:pt x="2743" y="20851"/>
                  </a:lnTo>
                  <a:lnTo>
                    <a:pt x="2571" y="20424"/>
                  </a:lnTo>
                  <a:lnTo>
                    <a:pt x="2743" y="19996"/>
                  </a:lnTo>
                  <a:lnTo>
                    <a:pt x="3086" y="19782"/>
                  </a:lnTo>
                  <a:lnTo>
                    <a:pt x="3600" y="19675"/>
                  </a:lnTo>
                  <a:lnTo>
                    <a:pt x="3771" y="19889"/>
                  </a:lnTo>
                  <a:lnTo>
                    <a:pt x="3771" y="20210"/>
                  </a:lnTo>
                  <a:lnTo>
                    <a:pt x="3600" y="20424"/>
                  </a:lnTo>
                  <a:lnTo>
                    <a:pt x="3771" y="20638"/>
                  </a:lnTo>
                  <a:lnTo>
                    <a:pt x="3943" y="20745"/>
                  </a:lnTo>
                  <a:lnTo>
                    <a:pt x="4286" y="20851"/>
                  </a:lnTo>
                  <a:lnTo>
                    <a:pt x="4629" y="21065"/>
                  </a:lnTo>
                  <a:lnTo>
                    <a:pt x="4629" y="21386"/>
                  </a:lnTo>
                  <a:lnTo>
                    <a:pt x="4286" y="21600"/>
                  </a:lnTo>
                  <a:lnTo>
                    <a:pt x="4629" y="21493"/>
                  </a:lnTo>
                  <a:lnTo>
                    <a:pt x="5314" y="21386"/>
                  </a:lnTo>
                  <a:lnTo>
                    <a:pt x="6171" y="21279"/>
                  </a:lnTo>
                  <a:lnTo>
                    <a:pt x="6514" y="21065"/>
                  </a:lnTo>
                  <a:lnTo>
                    <a:pt x="6686" y="21065"/>
                  </a:lnTo>
                  <a:lnTo>
                    <a:pt x="7371" y="20958"/>
                  </a:lnTo>
                  <a:lnTo>
                    <a:pt x="7543" y="20851"/>
                  </a:lnTo>
                  <a:lnTo>
                    <a:pt x="6857" y="20103"/>
                  </a:lnTo>
                  <a:close/>
                </a:path>
              </a:pathLst>
            </a:custGeom>
            <a:grpFill/>
            <a:ln w="12700" cap="flat">
              <a:solidFill>
                <a:schemeClr val="bg1"/>
              </a:solidFill>
              <a:miter lim="400000"/>
            </a:ln>
            <a:effectLst/>
          </p:spPr>
          <p:txBody>
            <a:bodyPr wrap="square" lIns="45719" tIns="45719" rIns="45719" bIns="45719"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200" cap="none" spc="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42" name="Shape">
              <a:extLst>
                <a:ext uri="{FF2B5EF4-FFF2-40B4-BE49-F238E27FC236}">
                  <a16:creationId xmlns:a16="http://schemas.microsoft.com/office/drawing/2014/main" id="{6D11D91C-7E76-52B2-5B8D-7759B4F04F1D}"/>
                </a:ext>
              </a:extLst>
            </p:cNvPr>
            <p:cNvSpPr/>
            <p:nvPr/>
          </p:nvSpPr>
          <p:spPr>
            <a:xfrm>
              <a:off x="5288167" y="3364193"/>
              <a:ext cx="579714" cy="1014759"/>
            </a:xfrm>
            <a:custGeom>
              <a:avLst/>
              <a:gdLst/>
              <a:ahLst/>
              <a:cxnLst>
                <a:cxn ang="0">
                  <a:pos x="wd2" y="hd2"/>
                </a:cxn>
                <a:cxn ang="5400000">
                  <a:pos x="wd2" y="hd2"/>
                </a:cxn>
                <a:cxn ang="10800000">
                  <a:pos x="wd2" y="hd2"/>
                </a:cxn>
                <a:cxn ang="16200000">
                  <a:pos x="wd2" y="hd2"/>
                </a:cxn>
              </a:cxnLst>
              <a:rect l="0" t="0" r="r" b="b"/>
              <a:pathLst>
                <a:path w="21600" h="21600" extrusionOk="0">
                  <a:moveTo>
                    <a:pt x="20483" y="15748"/>
                  </a:moveTo>
                  <a:lnTo>
                    <a:pt x="20483" y="10534"/>
                  </a:lnTo>
                  <a:lnTo>
                    <a:pt x="20669" y="745"/>
                  </a:lnTo>
                  <a:lnTo>
                    <a:pt x="20669" y="0"/>
                  </a:lnTo>
                  <a:lnTo>
                    <a:pt x="7634" y="532"/>
                  </a:lnTo>
                  <a:lnTo>
                    <a:pt x="7821" y="851"/>
                  </a:lnTo>
                  <a:lnTo>
                    <a:pt x="7076" y="1064"/>
                  </a:lnTo>
                  <a:lnTo>
                    <a:pt x="6703" y="1277"/>
                  </a:lnTo>
                  <a:lnTo>
                    <a:pt x="6517" y="1596"/>
                  </a:lnTo>
                  <a:lnTo>
                    <a:pt x="6145" y="1809"/>
                  </a:lnTo>
                  <a:lnTo>
                    <a:pt x="5959" y="1809"/>
                  </a:lnTo>
                  <a:lnTo>
                    <a:pt x="5586" y="2341"/>
                  </a:lnTo>
                  <a:lnTo>
                    <a:pt x="5586" y="2767"/>
                  </a:lnTo>
                  <a:lnTo>
                    <a:pt x="5028" y="3299"/>
                  </a:lnTo>
                  <a:lnTo>
                    <a:pt x="4097" y="3937"/>
                  </a:lnTo>
                  <a:lnTo>
                    <a:pt x="3538" y="4256"/>
                  </a:lnTo>
                  <a:lnTo>
                    <a:pt x="3352" y="4682"/>
                  </a:lnTo>
                  <a:lnTo>
                    <a:pt x="3724" y="4788"/>
                  </a:lnTo>
                  <a:lnTo>
                    <a:pt x="3352" y="5107"/>
                  </a:lnTo>
                  <a:lnTo>
                    <a:pt x="2979" y="5533"/>
                  </a:lnTo>
                  <a:lnTo>
                    <a:pt x="3166" y="5746"/>
                  </a:lnTo>
                  <a:lnTo>
                    <a:pt x="2979" y="5746"/>
                  </a:lnTo>
                  <a:lnTo>
                    <a:pt x="2421" y="6171"/>
                  </a:lnTo>
                  <a:lnTo>
                    <a:pt x="2048" y="6491"/>
                  </a:lnTo>
                  <a:lnTo>
                    <a:pt x="2234" y="6597"/>
                  </a:lnTo>
                  <a:lnTo>
                    <a:pt x="2048" y="6810"/>
                  </a:lnTo>
                  <a:lnTo>
                    <a:pt x="2048" y="7023"/>
                  </a:lnTo>
                  <a:lnTo>
                    <a:pt x="2234" y="7129"/>
                  </a:lnTo>
                  <a:lnTo>
                    <a:pt x="2607" y="7448"/>
                  </a:lnTo>
                  <a:lnTo>
                    <a:pt x="2607" y="8300"/>
                  </a:lnTo>
                  <a:lnTo>
                    <a:pt x="2793" y="8619"/>
                  </a:lnTo>
                  <a:lnTo>
                    <a:pt x="2607" y="8938"/>
                  </a:lnTo>
                  <a:lnTo>
                    <a:pt x="2234" y="9470"/>
                  </a:lnTo>
                  <a:lnTo>
                    <a:pt x="2048" y="9470"/>
                  </a:lnTo>
                  <a:lnTo>
                    <a:pt x="2607" y="9683"/>
                  </a:lnTo>
                  <a:lnTo>
                    <a:pt x="2793" y="10002"/>
                  </a:lnTo>
                  <a:lnTo>
                    <a:pt x="2793" y="10215"/>
                  </a:lnTo>
                  <a:lnTo>
                    <a:pt x="2048" y="10428"/>
                  </a:lnTo>
                  <a:lnTo>
                    <a:pt x="2607" y="10640"/>
                  </a:lnTo>
                  <a:lnTo>
                    <a:pt x="2793" y="10853"/>
                  </a:lnTo>
                  <a:lnTo>
                    <a:pt x="2793" y="10960"/>
                  </a:lnTo>
                  <a:lnTo>
                    <a:pt x="2979" y="11492"/>
                  </a:lnTo>
                  <a:lnTo>
                    <a:pt x="2979" y="11704"/>
                  </a:lnTo>
                  <a:lnTo>
                    <a:pt x="3538" y="11917"/>
                  </a:lnTo>
                  <a:lnTo>
                    <a:pt x="3724" y="12236"/>
                  </a:lnTo>
                  <a:lnTo>
                    <a:pt x="3538" y="13088"/>
                  </a:lnTo>
                  <a:lnTo>
                    <a:pt x="2979" y="13407"/>
                  </a:lnTo>
                  <a:lnTo>
                    <a:pt x="2793" y="13407"/>
                  </a:lnTo>
                  <a:lnTo>
                    <a:pt x="2793" y="13833"/>
                  </a:lnTo>
                  <a:lnTo>
                    <a:pt x="2607" y="14045"/>
                  </a:lnTo>
                  <a:lnTo>
                    <a:pt x="1862" y="14684"/>
                  </a:lnTo>
                  <a:lnTo>
                    <a:pt x="1490" y="14897"/>
                  </a:lnTo>
                  <a:lnTo>
                    <a:pt x="1303" y="15641"/>
                  </a:lnTo>
                  <a:lnTo>
                    <a:pt x="1117" y="15854"/>
                  </a:lnTo>
                  <a:lnTo>
                    <a:pt x="931" y="15961"/>
                  </a:lnTo>
                  <a:lnTo>
                    <a:pt x="745" y="16280"/>
                  </a:lnTo>
                  <a:lnTo>
                    <a:pt x="745" y="17025"/>
                  </a:lnTo>
                  <a:lnTo>
                    <a:pt x="186" y="17237"/>
                  </a:lnTo>
                  <a:lnTo>
                    <a:pt x="0" y="17450"/>
                  </a:lnTo>
                  <a:lnTo>
                    <a:pt x="0" y="17769"/>
                  </a:lnTo>
                  <a:lnTo>
                    <a:pt x="186" y="18195"/>
                  </a:lnTo>
                  <a:lnTo>
                    <a:pt x="12290" y="17876"/>
                  </a:lnTo>
                  <a:lnTo>
                    <a:pt x="12103" y="19578"/>
                  </a:lnTo>
                  <a:lnTo>
                    <a:pt x="12476" y="20004"/>
                  </a:lnTo>
                  <a:lnTo>
                    <a:pt x="13034" y="20430"/>
                  </a:lnTo>
                  <a:lnTo>
                    <a:pt x="13221" y="21174"/>
                  </a:lnTo>
                  <a:lnTo>
                    <a:pt x="13221" y="21600"/>
                  </a:lnTo>
                  <a:lnTo>
                    <a:pt x="13407" y="21600"/>
                  </a:lnTo>
                  <a:lnTo>
                    <a:pt x="14338" y="21281"/>
                  </a:lnTo>
                  <a:lnTo>
                    <a:pt x="14710" y="21174"/>
                  </a:lnTo>
                  <a:lnTo>
                    <a:pt x="15269" y="20962"/>
                  </a:lnTo>
                  <a:lnTo>
                    <a:pt x="15269" y="20536"/>
                  </a:lnTo>
                  <a:lnTo>
                    <a:pt x="16572" y="20536"/>
                  </a:lnTo>
                  <a:lnTo>
                    <a:pt x="17317" y="20430"/>
                  </a:lnTo>
                  <a:lnTo>
                    <a:pt x="18248" y="20217"/>
                  </a:lnTo>
                  <a:lnTo>
                    <a:pt x="20297" y="20217"/>
                  </a:lnTo>
                  <a:lnTo>
                    <a:pt x="21041" y="20430"/>
                  </a:lnTo>
                  <a:lnTo>
                    <a:pt x="21600" y="20110"/>
                  </a:lnTo>
                  <a:lnTo>
                    <a:pt x="20483" y="15748"/>
                  </a:lnTo>
                  <a:close/>
                </a:path>
              </a:pathLst>
            </a:custGeom>
            <a:grpFill/>
            <a:ln w="12700" cap="flat">
              <a:solidFill>
                <a:schemeClr val="bg1"/>
              </a:solidFill>
              <a:miter lim="400000"/>
            </a:ln>
            <a:effectLst/>
          </p:spPr>
          <p:txBody>
            <a:bodyPr wrap="square" lIns="45719" tIns="45719" rIns="45719" bIns="45719"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200" cap="none" spc="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43" name="Shape">
              <a:extLst>
                <a:ext uri="{FF2B5EF4-FFF2-40B4-BE49-F238E27FC236}">
                  <a16:creationId xmlns:a16="http://schemas.microsoft.com/office/drawing/2014/main" id="{0072F2D7-32EB-7B89-F11D-4BD479AAC91A}"/>
                </a:ext>
              </a:extLst>
            </p:cNvPr>
            <p:cNvSpPr/>
            <p:nvPr/>
          </p:nvSpPr>
          <p:spPr>
            <a:xfrm>
              <a:off x="7117259" y="2139487"/>
              <a:ext cx="719643" cy="524877"/>
            </a:xfrm>
            <a:custGeom>
              <a:avLst/>
              <a:gdLst/>
              <a:ahLst/>
              <a:cxnLst>
                <a:cxn ang="0">
                  <a:pos x="wd2" y="hd2"/>
                </a:cxn>
                <a:cxn ang="5400000">
                  <a:pos x="wd2" y="hd2"/>
                </a:cxn>
                <a:cxn ang="10800000">
                  <a:pos x="wd2" y="hd2"/>
                </a:cxn>
                <a:cxn ang="16200000">
                  <a:pos x="wd2" y="hd2"/>
                </a:cxn>
              </a:cxnLst>
              <a:rect l="0" t="0" r="r" b="b"/>
              <a:pathLst>
                <a:path w="21600" h="21600" extrusionOk="0">
                  <a:moveTo>
                    <a:pt x="17026" y="0"/>
                  </a:moveTo>
                  <a:cubicBezTo>
                    <a:pt x="0" y="4215"/>
                    <a:pt x="0" y="4215"/>
                    <a:pt x="0" y="4215"/>
                  </a:cubicBezTo>
                  <a:cubicBezTo>
                    <a:pt x="0" y="4215"/>
                    <a:pt x="0" y="4215"/>
                    <a:pt x="0" y="4215"/>
                  </a:cubicBezTo>
                  <a:cubicBezTo>
                    <a:pt x="381" y="7727"/>
                    <a:pt x="381" y="7727"/>
                    <a:pt x="381" y="7727"/>
                  </a:cubicBezTo>
                  <a:cubicBezTo>
                    <a:pt x="889" y="7727"/>
                    <a:pt x="889" y="7727"/>
                    <a:pt x="889" y="7727"/>
                  </a:cubicBezTo>
                  <a:cubicBezTo>
                    <a:pt x="2033" y="5795"/>
                    <a:pt x="2033" y="5795"/>
                    <a:pt x="2033" y="5795"/>
                  </a:cubicBezTo>
                  <a:cubicBezTo>
                    <a:pt x="2795" y="5795"/>
                    <a:pt x="2795" y="5795"/>
                    <a:pt x="2795" y="5795"/>
                  </a:cubicBezTo>
                  <a:cubicBezTo>
                    <a:pt x="3558" y="4390"/>
                    <a:pt x="3558" y="4390"/>
                    <a:pt x="3558" y="4390"/>
                  </a:cubicBezTo>
                  <a:cubicBezTo>
                    <a:pt x="3812" y="4390"/>
                    <a:pt x="3812" y="4390"/>
                    <a:pt x="3812" y="4390"/>
                  </a:cubicBezTo>
                  <a:cubicBezTo>
                    <a:pt x="3939" y="4741"/>
                    <a:pt x="3939" y="4741"/>
                    <a:pt x="3939" y="4741"/>
                  </a:cubicBezTo>
                  <a:cubicBezTo>
                    <a:pt x="4828" y="3863"/>
                    <a:pt x="4828" y="3863"/>
                    <a:pt x="4828" y="3863"/>
                  </a:cubicBezTo>
                  <a:cubicBezTo>
                    <a:pt x="5209" y="3863"/>
                    <a:pt x="5209" y="3863"/>
                    <a:pt x="5209" y="3863"/>
                  </a:cubicBezTo>
                  <a:cubicBezTo>
                    <a:pt x="6226" y="3161"/>
                    <a:pt x="6226" y="3161"/>
                    <a:pt x="6226" y="3161"/>
                  </a:cubicBezTo>
                  <a:cubicBezTo>
                    <a:pt x="8005" y="3863"/>
                    <a:pt x="8005" y="3863"/>
                    <a:pt x="8005" y="3863"/>
                  </a:cubicBezTo>
                  <a:cubicBezTo>
                    <a:pt x="8513" y="4917"/>
                    <a:pt x="8513" y="4917"/>
                    <a:pt x="8513" y="4917"/>
                  </a:cubicBezTo>
                  <a:cubicBezTo>
                    <a:pt x="8894" y="6322"/>
                    <a:pt x="8894" y="6322"/>
                    <a:pt x="8894" y="6322"/>
                  </a:cubicBezTo>
                  <a:cubicBezTo>
                    <a:pt x="9021" y="6322"/>
                    <a:pt x="9021" y="6322"/>
                    <a:pt x="9021" y="6322"/>
                  </a:cubicBezTo>
                  <a:cubicBezTo>
                    <a:pt x="10546" y="7551"/>
                    <a:pt x="10546" y="7551"/>
                    <a:pt x="10546" y="7551"/>
                  </a:cubicBezTo>
                  <a:cubicBezTo>
                    <a:pt x="11181" y="8429"/>
                    <a:pt x="11181" y="8429"/>
                    <a:pt x="11181" y="8429"/>
                  </a:cubicBezTo>
                  <a:cubicBezTo>
                    <a:pt x="11816" y="8956"/>
                    <a:pt x="11816" y="8956"/>
                    <a:pt x="11816" y="8956"/>
                  </a:cubicBezTo>
                  <a:cubicBezTo>
                    <a:pt x="11944" y="9834"/>
                    <a:pt x="11944" y="9834"/>
                    <a:pt x="11944" y="9834"/>
                  </a:cubicBezTo>
                  <a:cubicBezTo>
                    <a:pt x="11689" y="10537"/>
                    <a:pt x="11689" y="10537"/>
                    <a:pt x="11689" y="10537"/>
                  </a:cubicBezTo>
                  <a:cubicBezTo>
                    <a:pt x="11181" y="10712"/>
                    <a:pt x="11181" y="10712"/>
                    <a:pt x="11181" y="10712"/>
                  </a:cubicBezTo>
                  <a:cubicBezTo>
                    <a:pt x="11308" y="12995"/>
                    <a:pt x="11308" y="12995"/>
                    <a:pt x="11308" y="12995"/>
                  </a:cubicBezTo>
                  <a:cubicBezTo>
                    <a:pt x="11562" y="13346"/>
                    <a:pt x="11562" y="13346"/>
                    <a:pt x="11562" y="13346"/>
                  </a:cubicBezTo>
                  <a:cubicBezTo>
                    <a:pt x="11944" y="13171"/>
                    <a:pt x="11944" y="13171"/>
                    <a:pt x="11944" y="13171"/>
                  </a:cubicBezTo>
                  <a:cubicBezTo>
                    <a:pt x="12325" y="12995"/>
                    <a:pt x="12325" y="12995"/>
                    <a:pt x="12325" y="12995"/>
                  </a:cubicBezTo>
                  <a:cubicBezTo>
                    <a:pt x="12833" y="13171"/>
                    <a:pt x="12833" y="13171"/>
                    <a:pt x="12833" y="13171"/>
                  </a:cubicBezTo>
                  <a:cubicBezTo>
                    <a:pt x="12960" y="13346"/>
                    <a:pt x="12960" y="13346"/>
                    <a:pt x="12960" y="13346"/>
                  </a:cubicBezTo>
                  <a:cubicBezTo>
                    <a:pt x="13468" y="13171"/>
                    <a:pt x="13468" y="13171"/>
                    <a:pt x="13468" y="13171"/>
                  </a:cubicBezTo>
                  <a:cubicBezTo>
                    <a:pt x="15120" y="13346"/>
                    <a:pt x="15120" y="13346"/>
                    <a:pt x="15120" y="13346"/>
                  </a:cubicBezTo>
                  <a:cubicBezTo>
                    <a:pt x="15501" y="13698"/>
                    <a:pt x="15501" y="13698"/>
                    <a:pt x="15501" y="13698"/>
                  </a:cubicBezTo>
                  <a:cubicBezTo>
                    <a:pt x="16009" y="14049"/>
                    <a:pt x="16009" y="14049"/>
                    <a:pt x="16009" y="14049"/>
                  </a:cubicBezTo>
                  <a:cubicBezTo>
                    <a:pt x="16391" y="13873"/>
                    <a:pt x="16391" y="13873"/>
                    <a:pt x="16391" y="13873"/>
                  </a:cubicBezTo>
                  <a:cubicBezTo>
                    <a:pt x="16136" y="13171"/>
                    <a:pt x="16136" y="13171"/>
                    <a:pt x="16136" y="13171"/>
                  </a:cubicBezTo>
                  <a:cubicBezTo>
                    <a:pt x="15755" y="12644"/>
                    <a:pt x="15755" y="12644"/>
                    <a:pt x="15755" y="12644"/>
                  </a:cubicBezTo>
                  <a:cubicBezTo>
                    <a:pt x="15755" y="12117"/>
                    <a:pt x="15755" y="12117"/>
                    <a:pt x="15755" y="12117"/>
                  </a:cubicBezTo>
                  <a:cubicBezTo>
                    <a:pt x="15755" y="11941"/>
                    <a:pt x="15755" y="11941"/>
                    <a:pt x="15755" y="11941"/>
                  </a:cubicBezTo>
                  <a:cubicBezTo>
                    <a:pt x="14993" y="10537"/>
                    <a:pt x="14993" y="10537"/>
                    <a:pt x="14993" y="10537"/>
                  </a:cubicBezTo>
                  <a:cubicBezTo>
                    <a:pt x="14739" y="10010"/>
                    <a:pt x="14739" y="10010"/>
                    <a:pt x="14739" y="10010"/>
                  </a:cubicBezTo>
                  <a:cubicBezTo>
                    <a:pt x="14739" y="8780"/>
                    <a:pt x="14739" y="8780"/>
                    <a:pt x="14739" y="8780"/>
                  </a:cubicBezTo>
                  <a:cubicBezTo>
                    <a:pt x="14612" y="7551"/>
                    <a:pt x="14612" y="7551"/>
                    <a:pt x="14612" y="7551"/>
                  </a:cubicBezTo>
                  <a:cubicBezTo>
                    <a:pt x="14739" y="6322"/>
                    <a:pt x="14739" y="6322"/>
                    <a:pt x="14739" y="6322"/>
                  </a:cubicBezTo>
                  <a:cubicBezTo>
                    <a:pt x="14358" y="5444"/>
                    <a:pt x="14358" y="5444"/>
                    <a:pt x="14358" y="5444"/>
                  </a:cubicBezTo>
                  <a:cubicBezTo>
                    <a:pt x="14104" y="4917"/>
                    <a:pt x="14104" y="4917"/>
                    <a:pt x="14104" y="4917"/>
                  </a:cubicBezTo>
                  <a:cubicBezTo>
                    <a:pt x="14612" y="4917"/>
                    <a:pt x="14612" y="4917"/>
                    <a:pt x="14612" y="4917"/>
                  </a:cubicBezTo>
                  <a:cubicBezTo>
                    <a:pt x="14993" y="3863"/>
                    <a:pt x="14993" y="3863"/>
                    <a:pt x="14993" y="3863"/>
                  </a:cubicBezTo>
                  <a:cubicBezTo>
                    <a:pt x="15755" y="3161"/>
                    <a:pt x="15755" y="3161"/>
                    <a:pt x="15755" y="3161"/>
                  </a:cubicBezTo>
                  <a:cubicBezTo>
                    <a:pt x="16136" y="2107"/>
                    <a:pt x="16136" y="2107"/>
                    <a:pt x="16136" y="2107"/>
                  </a:cubicBezTo>
                  <a:cubicBezTo>
                    <a:pt x="16391" y="2283"/>
                    <a:pt x="16391" y="2283"/>
                    <a:pt x="16391" y="2283"/>
                  </a:cubicBezTo>
                  <a:cubicBezTo>
                    <a:pt x="16264" y="3512"/>
                    <a:pt x="16264" y="3512"/>
                    <a:pt x="16264" y="3512"/>
                  </a:cubicBezTo>
                  <a:cubicBezTo>
                    <a:pt x="15882" y="3688"/>
                    <a:pt x="15882" y="3688"/>
                    <a:pt x="15882" y="3688"/>
                  </a:cubicBezTo>
                  <a:cubicBezTo>
                    <a:pt x="15628" y="4741"/>
                    <a:pt x="15628" y="4741"/>
                    <a:pt x="15628" y="4741"/>
                  </a:cubicBezTo>
                  <a:cubicBezTo>
                    <a:pt x="15628" y="5444"/>
                    <a:pt x="15628" y="5444"/>
                    <a:pt x="15628" y="5444"/>
                  </a:cubicBezTo>
                  <a:cubicBezTo>
                    <a:pt x="16136" y="5444"/>
                    <a:pt x="16136" y="5444"/>
                    <a:pt x="16136" y="5444"/>
                  </a:cubicBezTo>
                  <a:cubicBezTo>
                    <a:pt x="15501" y="6322"/>
                    <a:pt x="15501" y="6322"/>
                    <a:pt x="15501" y="6322"/>
                  </a:cubicBezTo>
                  <a:cubicBezTo>
                    <a:pt x="15247" y="6849"/>
                    <a:pt x="15247" y="6849"/>
                    <a:pt x="15247" y="6849"/>
                  </a:cubicBezTo>
                  <a:cubicBezTo>
                    <a:pt x="16009" y="7200"/>
                    <a:pt x="16009" y="7200"/>
                    <a:pt x="16009" y="7200"/>
                  </a:cubicBezTo>
                  <a:cubicBezTo>
                    <a:pt x="16264" y="7376"/>
                    <a:pt x="16264" y="7376"/>
                    <a:pt x="16264" y="7376"/>
                  </a:cubicBezTo>
                  <a:cubicBezTo>
                    <a:pt x="16645" y="8078"/>
                    <a:pt x="16645" y="8078"/>
                    <a:pt x="16645" y="8078"/>
                  </a:cubicBezTo>
                  <a:cubicBezTo>
                    <a:pt x="16518" y="8254"/>
                    <a:pt x="16518" y="8254"/>
                    <a:pt x="16518" y="8254"/>
                  </a:cubicBezTo>
                  <a:cubicBezTo>
                    <a:pt x="17026" y="8956"/>
                    <a:pt x="17026" y="8956"/>
                    <a:pt x="17026" y="8956"/>
                  </a:cubicBezTo>
                  <a:cubicBezTo>
                    <a:pt x="17026" y="9307"/>
                    <a:pt x="17026" y="9307"/>
                    <a:pt x="17026" y="9307"/>
                  </a:cubicBezTo>
                  <a:cubicBezTo>
                    <a:pt x="16518" y="10010"/>
                    <a:pt x="16518" y="10010"/>
                    <a:pt x="16518" y="10010"/>
                  </a:cubicBezTo>
                  <a:cubicBezTo>
                    <a:pt x="16136" y="10010"/>
                    <a:pt x="16136" y="10010"/>
                    <a:pt x="16136" y="10010"/>
                  </a:cubicBezTo>
                  <a:cubicBezTo>
                    <a:pt x="16264" y="10712"/>
                    <a:pt x="16264" y="10712"/>
                    <a:pt x="16264" y="10712"/>
                  </a:cubicBezTo>
                  <a:cubicBezTo>
                    <a:pt x="16136" y="11063"/>
                    <a:pt x="16136" y="11063"/>
                    <a:pt x="16136" y="11063"/>
                  </a:cubicBezTo>
                  <a:cubicBezTo>
                    <a:pt x="16391" y="11415"/>
                    <a:pt x="16391" y="11415"/>
                    <a:pt x="16391" y="11415"/>
                  </a:cubicBezTo>
                  <a:cubicBezTo>
                    <a:pt x="16899" y="11590"/>
                    <a:pt x="16899" y="11590"/>
                    <a:pt x="16899" y="11590"/>
                  </a:cubicBezTo>
                  <a:cubicBezTo>
                    <a:pt x="17661" y="11590"/>
                    <a:pt x="17661" y="11590"/>
                    <a:pt x="17661" y="11590"/>
                  </a:cubicBezTo>
                  <a:cubicBezTo>
                    <a:pt x="18169" y="12117"/>
                    <a:pt x="18169" y="12117"/>
                    <a:pt x="18169" y="12117"/>
                  </a:cubicBezTo>
                  <a:cubicBezTo>
                    <a:pt x="18551" y="13171"/>
                    <a:pt x="18551" y="13171"/>
                    <a:pt x="18551" y="13171"/>
                  </a:cubicBezTo>
                  <a:cubicBezTo>
                    <a:pt x="18805" y="14049"/>
                    <a:pt x="18805" y="14049"/>
                    <a:pt x="18805" y="14049"/>
                  </a:cubicBezTo>
                  <a:cubicBezTo>
                    <a:pt x="18678" y="14224"/>
                    <a:pt x="18678" y="14224"/>
                    <a:pt x="18678" y="14224"/>
                  </a:cubicBezTo>
                  <a:cubicBezTo>
                    <a:pt x="19059" y="14751"/>
                    <a:pt x="19059" y="14751"/>
                    <a:pt x="19059" y="14751"/>
                  </a:cubicBezTo>
                  <a:cubicBezTo>
                    <a:pt x="19313" y="15629"/>
                    <a:pt x="19313" y="15629"/>
                    <a:pt x="19313" y="15629"/>
                  </a:cubicBezTo>
                  <a:cubicBezTo>
                    <a:pt x="18932" y="17210"/>
                    <a:pt x="18932" y="17210"/>
                    <a:pt x="18932" y="17210"/>
                  </a:cubicBezTo>
                  <a:cubicBezTo>
                    <a:pt x="18805" y="18263"/>
                    <a:pt x="18805" y="18263"/>
                    <a:pt x="18805" y="18263"/>
                  </a:cubicBezTo>
                  <a:cubicBezTo>
                    <a:pt x="18805" y="20020"/>
                    <a:pt x="18805" y="20020"/>
                    <a:pt x="18805" y="20020"/>
                  </a:cubicBezTo>
                  <a:cubicBezTo>
                    <a:pt x="18932" y="21073"/>
                    <a:pt x="18932" y="21073"/>
                    <a:pt x="18932" y="21073"/>
                  </a:cubicBezTo>
                  <a:cubicBezTo>
                    <a:pt x="19186" y="21600"/>
                    <a:pt x="19186" y="21600"/>
                    <a:pt x="19186" y="21600"/>
                  </a:cubicBezTo>
                  <a:cubicBezTo>
                    <a:pt x="19440" y="20371"/>
                    <a:pt x="19440" y="20371"/>
                    <a:pt x="19440" y="20371"/>
                  </a:cubicBezTo>
                  <a:cubicBezTo>
                    <a:pt x="19567" y="18439"/>
                    <a:pt x="19567" y="18439"/>
                    <a:pt x="19567" y="18439"/>
                  </a:cubicBezTo>
                  <a:cubicBezTo>
                    <a:pt x="19948" y="17912"/>
                    <a:pt x="19948" y="17912"/>
                    <a:pt x="19948" y="17912"/>
                  </a:cubicBezTo>
                  <a:cubicBezTo>
                    <a:pt x="19948" y="17385"/>
                    <a:pt x="19948" y="17385"/>
                    <a:pt x="19948" y="17385"/>
                  </a:cubicBezTo>
                  <a:cubicBezTo>
                    <a:pt x="19948" y="17034"/>
                    <a:pt x="19948" y="17034"/>
                    <a:pt x="19948" y="17034"/>
                  </a:cubicBezTo>
                  <a:cubicBezTo>
                    <a:pt x="20329" y="16683"/>
                    <a:pt x="20329" y="16683"/>
                    <a:pt x="20329" y="16683"/>
                  </a:cubicBezTo>
                  <a:cubicBezTo>
                    <a:pt x="20711" y="15980"/>
                    <a:pt x="20711" y="15980"/>
                    <a:pt x="20711" y="15980"/>
                  </a:cubicBezTo>
                  <a:cubicBezTo>
                    <a:pt x="20711" y="14400"/>
                    <a:pt x="20711" y="14400"/>
                    <a:pt x="20711" y="14400"/>
                  </a:cubicBezTo>
                  <a:cubicBezTo>
                    <a:pt x="20711" y="13873"/>
                    <a:pt x="20711" y="13873"/>
                    <a:pt x="20711" y="13873"/>
                  </a:cubicBezTo>
                  <a:cubicBezTo>
                    <a:pt x="20711" y="13171"/>
                    <a:pt x="20711" y="13171"/>
                    <a:pt x="20711" y="13171"/>
                  </a:cubicBezTo>
                  <a:cubicBezTo>
                    <a:pt x="21219" y="12468"/>
                    <a:pt x="21219" y="12468"/>
                    <a:pt x="21219" y="12468"/>
                  </a:cubicBezTo>
                  <a:cubicBezTo>
                    <a:pt x="21346" y="12995"/>
                    <a:pt x="21346" y="12995"/>
                    <a:pt x="21346" y="12995"/>
                  </a:cubicBezTo>
                  <a:cubicBezTo>
                    <a:pt x="21219" y="13522"/>
                    <a:pt x="21219" y="13522"/>
                    <a:pt x="21219" y="13522"/>
                  </a:cubicBezTo>
                  <a:cubicBezTo>
                    <a:pt x="21219" y="13522"/>
                    <a:pt x="20965" y="14049"/>
                    <a:pt x="20965" y="14049"/>
                  </a:cubicBezTo>
                  <a:cubicBezTo>
                    <a:pt x="21092" y="14224"/>
                    <a:pt x="21346" y="14400"/>
                    <a:pt x="21346" y="14400"/>
                  </a:cubicBezTo>
                  <a:cubicBezTo>
                    <a:pt x="21600" y="13522"/>
                    <a:pt x="21600" y="13522"/>
                    <a:pt x="21600" y="13522"/>
                  </a:cubicBezTo>
                  <a:cubicBezTo>
                    <a:pt x="21600" y="11941"/>
                    <a:pt x="21600" y="11941"/>
                    <a:pt x="21600" y="11941"/>
                  </a:cubicBezTo>
                  <a:cubicBezTo>
                    <a:pt x="21473" y="9483"/>
                    <a:pt x="21473" y="9483"/>
                    <a:pt x="21473" y="9483"/>
                  </a:cubicBezTo>
                  <a:cubicBezTo>
                    <a:pt x="21473" y="9483"/>
                    <a:pt x="21473" y="9483"/>
                    <a:pt x="21473" y="9483"/>
                  </a:cubicBezTo>
                  <a:cubicBezTo>
                    <a:pt x="18805" y="10010"/>
                    <a:pt x="18805" y="10010"/>
                    <a:pt x="18805" y="10010"/>
                  </a:cubicBezTo>
                  <a:lnTo>
                    <a:pt x="17026" y="0"/>
                  </a:lnTo>
                  <a:close/>
                </a:path>
              </a:pathLst>
            </a:custGeom>
            <a:grpFill/>
            <a:ln w="12700" cap="flat">
              <a:solidFill>
                <a:schemeClr val="bg1"/>
              </a:solidFill>
              <a:miter lim="400000"/>
            </a:ln>
            <a:effectLst/>
          </p:spPr>
          <p:txBody>
            <a:bodyPr wrap="square" lIns="45719" tIns="45719" rIns="45719" bIns="45719"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200" cap="none" spc="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44" name="Shape">
              <a:extLst>
                <a:ext uri="{FF2B5EF4-FFF2-40B4-BE49-F238E27FC236}">
                  <a16:creationId xmlns:a16="http://schemas.microsoft.com/office/drawing/2014/main" id="{E2C36D83-C0CF-CB75-7CD4-0157AA2F93B1}"/>
                </a:ext>
              </a:extLst>
            </p:cNvPr>
            <p:cNvSpPr/>
            <p:nvPr/>
          </p:nvSpPr>
          <p:spPr>
            <a:xfrm>
              <a:off x="6677475" y="2079502"/>
              <a:ext cx="739634" cy="729828"/>
            </a:xfrm>
            <a:custGeom>
              <a:avLst/>
              <a:gdLst/>
              <a:ahLst/>
              <a:cxnLst>
                <a:cxn ang="0">
                  <a:pos x="wd2" y="hd2"/>
                </a:cxn>
                <a:cxn ang="5400000">
                  <a:pos x="wd2" y="hd2"/>
                </a:cxn>
                <a:cxn ang="10800000">
                  <a:pos x="wd2" y="hd2"/>
                </a:cxn>
                <a:cxn ang="16200000">
                  <a:pos x="wd2" y="hd2"/>
                </a:cxn>
              </a:cxnLst>
              <a:rect l="0" t="0" r="r" b="b"/>
              <a:pathLst>
                <a:path w="21600" h="21600" extrusionOk="0">
                  <a:moveTo>
                    <a:pt x="3065" y="20121"/>
                  </a:moveTo>
                  <a:lnTo>
                    <a:pt x="3503" y="20121"/>
                  </a:lnTo>
                  <a:lnTo>
                    <a:pt x="3649" y="20564"/>
                  </a:lnTo>
                  <a:lnTo>
                    <a:pt x="4524" y="21304"/>
                  </a:lnTo>
                  <a:lnTo>
                    <a:pt x="5254" y="21600"/>
                  </a:lnTo>
                  <a:lnTo>
                    <a:pt x="5546" y="21600"/>
                  </a:lnTo>
                  <a:lnTo>
                    <a:pt x="6422" y="20564"/>
                  </a:lnTo>
                  <a:lnTo>
                    <a:pt x="7005" y="21008"/>
                  </a:lnTo>
                  <a:lnTo>
                    <a:pt x="8319" y="20712"/>
                  </a:lnTo>
                  <a:lnTo>
                    <a:pt x="9341" y="19825"/>
                  </a:lnTo>
                  <a:lnTo>
                    <a:pt x="10946" y="18937"/>
                  </a:lnTo>
                  <a:lnTo>
                    <a:pt x="11530" y="18493"/>
                  </a:lnTo>
                  <a:lnTo>
                    <a:pt x="11384" y="17310"/>
                  </a:lnTo>
                  <a:lnTo>
                    <a:pt x="11530" y="16570"/>
                  </a:lnTo>
                  <a:lnTo>
                    <a:pt x="12259" y="15830"/>
                  </a:lnTo>
                  <a:lnTo>
                    <a:pt x="12697" y="14647"/>
                  </a:lnTo>
                  <a:lnTo>
                    <a:pt x="13135" y="12871"/>
                  </a:lnTo>
                  <a:lnTo>
                    <a:pt x="13281" y="11836"/>
                  </a:lnTo>
                  <a:lnTo>
                    <a:pt x="13865" y="12132"/>
                  </a:lnTo>
                  <a:lnTo>
                    <a:pt x="14595" y="12427"/>
                  </a:lnTo>
                  <a:lnTo>
                    <a:pt x="14886" y="12575"/>
                  </a:lnTo>
                  <a:lnTo>
                    <a:pt x="15032" y="12279"/>
                  </a:lnTo>
                  <a:lnTo>
                    <a:pt x="15470" y="11096"/>
                  </a:lnTo>
                  <a:lnTo>
                    <a:pt x="15762" y="10504"/>
                  </a:lnTo>
                  <a:lnTo>
                    <a:pt x="15908" y="9912"/>
                  </a:lnTo>
                  <a:lnTo>
                    <a:pt x="16492" y="9912"/>
                  </a:lnTo>
                  <a:lnTo>
                    <a:pt x="16638" y="10208"/>
                  </a:lnTo>
                  <a:lnTo>
                    <a:pt x="17368" y="8877"/>
                  </a:lnTo>
                  <a:lnTo>
                    <a:pt x="17805" y="8433"/>
                  </a:lnTo>
                  <a:lnTo>
                    <a:pt x="18097" y="7989"/>
                  </a:lnTo>
                  <a:lnTo>
                    <a:pt x="18389" y="6953"/>
                  </a:lnTo>
                  <a:lnTo>
                    <a:pt x="18389" y="5770"/>
                  </a:lnTo>
                  <a:lnTo>
                    <a:pt x="19703" y="6510"/>
                  </a:lnTo>
                  <a:lnTo>
                    <a:pt x="20578" y="6953"/>
                  </a:lnTo>
                  <a:lnTo>
                    <a:pt x="20870" y="6953"/>
                  </a:lnTo>
                  <a:lnTo>
                    <a:pt x="21308" y="6510"/>
                  </a:lnTo>
                  <a:lnTo>
                    <a:pt x="21600" y="6362"/>
                  </a:lnTo>
                  <a:lnTo>
                    <a:pt x="21454" y="6362"/>
                  </a:lnTo>
                  <a:lnTo>
                    <a:pt x="21162" y="5326"/>
                  </a:lnTo>
                  <a:lnTo>
                    <a:pt x="20578" y="4586"/>
                  </a:lnTo>
                  <a:lnTo>
                    <a:pt x="18973" y="4142"/>
                  </a:lnTo>
                  <a:lnTo>
                    <a:pt x="17951" y="4586"/>
                  </a:lnTo>
                  <a:lnTo>
                    <a:pt x="17514" y="4586"/>
                  </a:lnTo>
                  <a:lnTo>
                    <a:pt x="16638" y="5178"/>
                  </a:lnTo>
                  <a:lnTo>
                    <a:pt x="16492" y="5030"/>
                  </a:lnTo>
                  <a:lnTo>
                    <a:pt x="16346" y="5030"/>
                  </a:lnTo>
                  <a:lnTo>
                    <a:pt x="15616" y="5918"/>
                  </a:lnTo>
                  <a:lnTo>
                    <a:pt x="14886" y="5918"/>
                  </a:lnTo>
                  <a:lnTo>
                    <a:pt x="13719" y="7397"/>
                  </a:lnTo>
                  <a:lnTo>
                    <a:pt x="13281" y="7397"/>
                  </a:lnTo>
                  <a:lnTo>
                    <a:pt x="12843" y="4882"/>
                  </a:lnTo>
                  <a:lnTo>
                    <a:pt x="8319" y="5770"/>
                  </a:lnTo>
                  <a:lnTo>
                    <a:pt x="7443" y="0"/>
                  </a:lnTo>
                  <a:lnTo>
                    <a:pt x="7005" y="0"/>
                  </a:lnTo>
                  <a:lnTo>
                    <a:pt x="6859" y="444"/>
                  </a:lnTo>
                  <a:lnTo>
                    <a:pt x="7005" y="888"/>
                  </a:lnTo>
                  <a:lnTo>
                    <a:pt x="7005" y="2811"/>
                  </a:lnTo>
                  <a:lnTo>
                    <a:pt x="6859" y="3255"/>
                  </a:lnTo>
                  <a:lnTo>
                    <a:pt x="6859" y="4142"/>
                  </a:lnTo>
                  <a:lnTo>
                    <a:pt x="6714" y="5326"/>
                  </a:lnTo>
                  <a:lnTo>
                    <a:pt x="6714" y="5770"/>
                  </a:lnTo>
                  <a:lnTo>
                    <a:pt x="6422" y="6510"/>
                  </a:lnTo>
                  <a:lnTo>
                    <a:pt x="5254" y="7545"/>
                  </a:lnTo>
                  <a:lnTo>
                    <a:pt x="4816" y="8137"/>
                  </a:lnTo>
                  <a:lnTo>
                    <a:pt x="4086" y="8137"/>
                  </a:lnTo>
                  <a:lnTo>
                    <a:pt x="3503" y="9025"/>
                  </a:lnTo>
                  <a:lnTo>
                    <a:pt x="3065" y="9616"/>
                  </a:lnTo>
                  <a:lnTo>
                    <a:pt x="2919" y="11096"/>
                  </a:lnTo>
                  <a:lnTo>
                    <a:pt x="2773" y="11244"/>
                  </a:lnTo>
                  <a:lnTo>
                    <a:pt x="2189" y="10800"/>
                  </a:lnTo>
                  <a:lnTo>
                    <a:pt x="1751" y="11244"/>
                  </a:lnTo>
                  <a:lnTo>
                    <a:pt x="1314" y="12871"/>
                  </a:lnTo>
                  <a:lnTo>
                    <a:pt x="1314" y="13463"/>
                  </a:lnTo>
                  <a:lnTo>
                    <a:pt x="1022" y="13907"/>
                  </a:lnTo>
                  <a:lnTo>
                    <a:pt x="0" y="14942"/>
                  </a:lnTo>
                  <a:lnTo>
                    <a:pt x="438" y="16866"/>
                  </a:lnTo>
                  <a:lnTo>
                    <a:pt x="730" y="17753"/>
                  </a:lnTo>
                  <a:lnTo>
                    <a:pt x="1459" y="18789"/>
                  </a:lnTo>
                  <a:lnTo>
                    <a:pt x="2189" y="19529"/>
                  </a:lnTo>
                  <a:lnTo>
                    <a:pt x="2773" y="20416"/>
                  </a:lnTo>
                  <a:lnTo>
                    <a:pt x="2919" y="20416"/>
                  </a:lnTo>
                  <a:lnTo>
                    <a:pt x="3065" y="20121"/>
                  </a:lnTo>
                  <a:close/>
                </a:path>
              </a:pathLst>
            </a:custGeom>
            <a:grpFill/>
            <a:ln w="12700" cap="flat">
              <a:solidFill>
                <a:schemeClr val="bg1"/>
              </a:solidFill>
              <a:miter lim="400000"/>
            </a:ln>
            <a:effectLst/>
          </p:spPr>
          <p:txBody>
            <a:bodyPr wrap="square" lIns="45719" tIns="45719" rIns="45719" bIns="45719"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200" cap="none" spc="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45" name="Shape">
              <a:extLst>
                <a:ext uri="{FF2B5EF4-FFF2-40B4-BE49-F238E27FC236}">
                  <a16:creationId xmlns:a16="http://schemas.microsoft.com/office/drawing/2014/main" id="{C9B07AFC-D942-8E9B-FD97-46603D4265E2}"/>
                </a:ext>
              </a:extLst>
            </p:cNvPr>
            <p:cNvSpPr/>
            <p:nvPr/>
          </p:nvSpPr>
          <p:spPr>
            <a:xfrm>
              <a:off x="5593019" y="2469408"/>
              <a:ext cx="1179412" cy="609855"/>
            </a:xfrm>
            <a:custGeom>
              <a:avLst/>
              <a:gdLst/>
              <a:ahLst/>
              <a:cxnLst>
                <a:cxn ang="0">
                  <a:pos x="wd2" y="hd2"/>
                </a:cxn>
                <a:cxn ang="5400000">
                  <a:pos x="wd2" y="hd2"/>
                </a:cxn>
                <a:cxn ang="10800000">
                  <a:pos x="wd2" y="hd2"/>
                </a:cxn>
                <a:cxn ang="16200000">
                  <a:pos x="wd2" y="hd2"/>
                </a:cxn>
              </a:cxnLst>
              <a:rect l="0" t="0" r="r" b="b"/>
              <a:pathLst>
                <a:path w="21600" h="21600" extrusionOk="0">
                  <a:moveTo>
                    <a:pt x="18488" y="16643"/>
                  </a:moveTo>
                  <a:lnTo>
                    <a:pt x="18946" y="16111"/>
                  </a:lnTo>
                  <a:lnTo>
                    <a:pt x="19220" y="15757"/>
                  </a:lnTo>
                  <a:lnTo>
                    <a:pt x="19586" y="15580"/>
                  </a:lnTo>
                  <a:lnTo>
                    <a:pt x="19861" y="13987"/>
                  </a:lnTo>
                  <a:lnTo>
                    <a:pt x="20136" y="13102"/>
                  </a:lnTo>
                  <a:lnTo>
                    <a:pt x="21142" y="12393"/>
                  </a:lnTo>
                  <a:lnTo>
                    <a:pt x="21508" y="11331"/>
                  </a:lnTo>
                  <a:lnTo>
                    <a:pt x="21600" y="10623"/>
                  </a:lnTo>
                  <a:lnTo>
                    <a:pt x="21234" y="9561"/>
                  </a:lnTo>
                  <a:lnTo>
                    <a:pt x="20776" y="8675"/>
                  </a:lnTo>
                  <a:lnTo>
                    <a:pt x="20319" y="7436"/>
                  </a:lnTo>
                  <a:lnTo>
                    <a:pt x="20136" y="6374"/>
                  </a:lnTo>
                  <a:lnTo>
                    <a:pt x="19861" y="4072"/>
                  </a:lnTo>
                  <a:lnTo>
                    <a:pt x="19953" y="3895"/>
                  </a:lnTo>
                  <a:lnTo>
                    <a:pt x="19678" y="3895"/>
                  </a:lnTo>
                  <a:lnTo>
                    <a:pt x="19312" y="3187"/>
                  </a:lnTo>
                  <a:lnTo>
                    <a:pt x="18946" y="2302"/>
                  </a:lnTo>
                  <a:lnTo>
                    <a:pt x="18671" y="1770"/>
                  </a:lnTo>
                  <a:lnTo>
                    <a:pt x="18580" y="1948"/>
                  </a:lnTo>
                  <a:lnTo>
                    <a:pt x="18397" y="2125"/>
                  </a:lnTo>
                  <a:lnTo>
                    <a:pt x="18214" y="2656"/>
                  </a:lnTo>
                  <a:lnTo>
                    <a:pt x="18122" y="2833"/>
                  </a:lnTo>
                  <a:lnTo>
                    <a:pt x="17573" y="3010"/>
                  </a:lnTo>
                  <a:lnTo>
                    <a:pt x="17115" y="2656"/>
                  </a:lnTo>
                  <a:lnTo>
                    <a:pt x="16841" y="2302"/>
                  </a:lnTo>
                  <a:lnTo>
                    <a:pt x="16566" y="2833"/>
                  </a:lnTo>
                  <a:lnTo>
                    <a:pt x="16566" y="3010"/>
                  </a:lnTo>
                  <a:lnTo>
                    <a:pt x="16292" y="3187"/>
                  </a:lnTo>
                  <a:lnTo>
                    <a:pt x="16108" y="2833"/>
                  </a:lnTo>
                  <a:lnTo>
                    <a:pt x="15925" y="2656"/>
                  </a:lnTo>
                  <a:lnTo>
                    <a:pt x="15651" y="2479"/>
                  </a:lnTo>
                  <a:lnTo>
                    <a:pt x="15193" y="2302"/>
                  </a:lnTo>
                  <a:lnTo>
                    <a:pt x="14919" y="1239"/>
                  </a:lnTo>
                  <a:lnTo>
                    <a:pt x="14553" y="708"/>
                  </a:lnTo>
                  <a:lnTo>
                    <a:pt x="14095" y="0"/>
                  </a:lnTo>
                  <a:lnTo>
                    <a:pt x="14003" y="177"/>
                  </a:lnTo>
                  <a:lnTo>
                    <a:pt x="13546" y="531"/>
                  </a:lnTo>
                  <a:lnTo>
                    <a:pt x="13088" y="177"/>
                  </a:lnTo>
                  <a:lnTo>
                    <a:pt x="12905" y="354"/>
                  </a:lnTo>
                  <a:lnTo>
                    <a:pt x="12997" y="1062"/>
                  </a:lnTo>
                  <a:lnTo>
                    <a:pt x="13180" y="1239"/>
                  </a:lnTo>
                  <a:lnTo>
                    <a:pt x="13088" y="1593"/>
                  </a:lnTo>
                  <a:lnTo>
                    <a:pt x="13180" y="2656"/>
                  </a:lnTo>
                  <a:lnTo>
                    <a:pt x="12997" y="3010"/>
                  </a:lnTo>
                  <a:lnTo>
                    <a:pt x="12631" y="3010"/>
                  </a:lnTo>
                  <a:lnTo>
                    <a:pt x="12264" y="3364"/>
                  </a:lnTo>
                  <a:lnTo>
                    <a:pt x="11532" y="3541"/>
                  </a:lnTo>
                  <a:lnTo>
                    <a:pt x="11441" y="3718"/>
                  </a:lnTo>
                  <a:lnTo>
                    <a:pt x="11441" y="4072"/>
                  </a:lnTo>
                  <a:lnTo>
                    <a:pt x="11349" y="4426"/>
                  </a:lnTo>
                  <a:lnTo>
                    <a:pt x="11349" y="5134"/>
                  </a:lnTo>
                  <a:lnTo>
                    <a:pt x="10983" y="6551"/>
                  </a:lnTo>
                  <a:lnTo>
                    <a:pt x="10800" y="6905"/>
                  </a:lnTo>
                  <a:lnTo>
                    <a:pt x="10525" y="6905"/>
                  </a:lnTo>
                  <a:lnTo>
                    <a:pt x="10251" y="7790"/>
                  </a:lnTo>
                  <a:lnTo>
                    <a:pt x="10251" y="8321"/>
                  </a:lnTo>
                  <a:lnTo>
                    <a:pt x="10068" y="9030"/>
                  </a:lnTo>
                  <a:lnTo>
                    <a:pt x="9519" y="9207"/>
                  </a:lnTo>
                  <a:lnTo>
                    <a:pt x="9153" y="8498"/>
                  </a:lnTo>
                  <a:lnTo>
                    <a:pt x="9061" y="7790"/>
                  </a:lnTo>
                  <a:lnTo>
                    <a:pt x="8878" y="7790"/>
                  </a:lnTo>
                  <a:lnTo>
                    <a:pt x="8786" y="8498"/>
                  </a:lnTo>
                  <a:lnTo>
                    <a:pt x="8512" y="9030"/>
                  </a:lnTo>
                  <a:lnTo>
                    <a:pt x="8512" y="9738"/>
                  </a:lnTo>
                  <a:lnTo>
                    <a:pt x="8420" y="10269"/>
                  </a:lnTo>
                  <a:lnTo>
                    <a:pt x="8054" y="10092"/>
                  </a:lnTo>
                  <a:lnTo>
                    <a:pt x="7871" y="9738"/>
                  </a:lnTo>
                  <a:lnTo>
                    <a:pt x="7505" y="9738"/>
                  </a:lnTo>
                  <a:lnTo>
                    <a:pt x="7322" y="9915"/>
                  </a:lnTo>
                  <a:lnTo>
                    <a:pt x="6956" y="10092"/>
                  </a:lnTo>
                  <a:lnTo>
                    <a:pt x="6956" y="10800"/>
                  </a:lnTo>
                  <a:lnTo>
                    <a:pt x="6864" y="10977"/>
                  </a:lnTo>
                  <a:lnTo>
                    <a:pt x="6498" y="10623"/>
                  </a:lnTo>
                  <a:lnTo>
                    <a:pt x="6224" y="10092"/>
                  </a:lnTo>
                  <a:lnTo>
                    <a:pt x="5492" y="10092"/>
                  </a:lnTo>
                  <a:lnTo>
                    <a:pt x="5217" y="10800"/>
                  </a:lnTo>
                  <a:lnTo>
                    <a:pt x="4485" y="10800"/>
                  </a:lnTo>
                  <a:lnTo>
                    <a:pt x="4485" y="11685"/>
                  </a:lnTo>
                  <a:lnTo>
                    <a:pt x="4210" y="11685"/>
                  </a:lnTo>
                  <a:lnTo>
                    <a:pt x="3936" y="11862"/>
                  </a:lnTo>
                  <a:lnTo>
                    <a:pt x="3936" y="13279"/>
                  </a:lnTo>
                  <a:lnTo>
                    <a:pt x="4027" y="13810"/>
                  </a:lnTo>
                  <a:lnTo>
                    <a:pt x="3844" y="13987"/>
                  </a:lnTo>
                  <a:lnTo>
                    <a:pt x="3295" y="14341"/>
                  </a:lnTo>
                  <a:lnTo>
                    <a:pt x="3020" y="14695"/>
                  </a:lnTo>
                  <a:lnTo>
                    <a:pt x="3020" y="15580"/>
                  </a:lnTo>
                  <a:lnTo>
                    <a:pt x="3203" y="16466"/>
                  </a:lnTo>
                  <a:lnTo>
                    <a:pt x="3020" y="16643"/>
                  </a:lnTo>
                  <a:lnTo>
                    <a:pt x="2471" y="16643"/>
                  </a:lnTo>
                  <a:lnTo>
                    <a:pt x="2105" y="16111"/>
                  </a:lnTo>
                  <a:lnTo>
                    <a:pt x="1739" y="15757"/>
                  </a:lnTo>
                  <a:lnTo>
                    <a:pt x="1556" y="15934"/>
                  </a:lnTo>
                  <a:lnTo>
                    <a:pt x="1281" y="16466"/>
                  </a:lnTo>
                  <a:lnTo>
                    <a:pt x="1007" y="16643"/>
                  </a:lnTo>
                  <a:lnTo>
                    <a:pt x="915" y="17174"/>
                  </a:lnTo>
                  <a:lnTo>
                    <a:pt x="915" y="17705"/>
                  </a:lnTo>
                  <a:lnTo>
                    <a:pt x="1281" y="18059"/>
                  </a:lnTo>
                  <a:lnTo>
                    <a:pt x="1281" y="19830"/>
                  </a:lnTo>
                  <a:lnTo>
                    <a:pt x="1098" y="20361"/>
                  </a:lnTo>
                  <a:lnTo>
                    <a:pt x="915" y="20538"/>
                  </a:lnTo>
                  <a:lnTo>
                    <a:pt x="641" y="20538"/>
                  </a:lnTo>
                  <a:lnTo>
                    <a:pt x="458" y="20715"/>
                  </a:lnTo>
                  <a:lnTo>
                    <a:pt x="0" y="20715"/>
                  </a:lnTo>
                  <a:lnTo>
                    <a:pt x="0" y="21600"/>
                  </a:lnTo>
                  <a:lnTo>
                    <a:pt x="183" y="21423"/>
                  </a:lnTo>
                  <a:lnTo>
                    <a:pt x="4759" y="21246"/>
                  </a:lnTo>
                  <a:lnTo>
                    <a:pt x="4576" y="19652"/>
                  </a:lnTo>
                  <a:lnTo>
                    <a:pt x="13088" y="18590"/>
                  </a:lnTo>
                  <a:lnTo>
                    <a:pt x="17573" y="17705"/>
                  </a:lnTo>
                  <a:lnTo>
                    <a:pt x="18122" y="17174"/>
                  </a:lnTo>
                  <a:lnTo>
                    <a:pt x="18488" y="16643"/>
                  </a:lnTo>
                  <a:close/>
                </a:path>
              </a:pathLst>
            </a:custGeom>
            <a:grpFill/>
            <a:ln w="12700" cap="flat">
              <a:solidFill>
                <a:schemeClr val="bg1"/>
              </a:solidFill>
              <a:miter lim="400000"/>
            </a:ln>
            <a:effectLst/>
          </p:spPr>
          <p:txBody>
            <a:bodyPr wrap="square" lIns="45719" tIns="45719" rIns="45719" bIns="45719"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200" cap="none" spc="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46" name="Shape">
              <a:extLst>
                <a:ext uri="{FF2B5EF4-FFF2-40B4-BE49-F238E27FC236}">
                  <a16:creationId xmlns:a16="http://schemas.microsoft.com/office/drawing/2014/main" id="{EDF7701B-374E-8E0A-B29D-E460018D1B03}"/>
                </a:ext>
              </a:extLst>
            </p:cNvPr>
            <p:cNvSpPr/>
            <p:nvPr/>
          </p:nvSpPr>
          <p:spPr>
            <a:xfrm>
              <a:off x="4588516" y="2254459"/>
              <a:ext cx="1074466" cy="934778"/>
            </a:xfrm>
            <a:custGeom>
              <a:avLst/>
              <a:gdLst/>
              <a:ahLst/>
              <a:cxnLst>
                <a:cxn ang="0">
                  <a:pos x="wd2" y="hd2"/>
                </a:cxn>
                <a:cxn ang="5400000">
                  <a:pos x="wd2" y="hd2"/>
                </a:cxn>
                <a:cxn ang="10800000">
                  <a:pos x="wd2" y="hd2"/>
                </a:cxn>
                <a:cxn ang="16200000">
                  <a:pos x="wd2" y="hd2"/>
                </a:cxn>
              </a:cxnLst>
              <a:rect l="0" t="0" r="r" b="b"/>
              <a:pathLst>
                <a:path w="21600" h="21600" extrusionOk="0">
                  <a:moveTo>
                    <a:pt x="20239" y="18863"/>
                  </a:moveTo>
                  <a:cubicBezTo>
                    <a:pt x="20239" y="18570"/>
                    <a:pt x="20239" y="18570"/>
                    <a:pt x="20239" y="18570"/>
                  </a:cubicBezTo>
                  <a:cubicBezTo>
                    <a:pt x="20239" y="18472"/>
                    <a:pt x="20239" y="18472"/>
                    <a:pt x="20239" y="18472"/>
                  </a:cubicBezTo>
                  <a:cubicBezTo>
                    <a:pt x="20580" y="18472"/>
                    <a:pt x="20580" y="18472"/>
                    <a:pt x="20580" y="18472"/>
                  </a:cubicBezTo>
                  <a:cubicBezTo>
                    <a:pt x="20665" y="18472"/>
                    <a:pt x="20665" y="18472"/>
                    <a:pt x="20665" y="18472"/>
                  </a:cubicBezTo>
                  <a:cubicBezTo>
                    <a:pt x="20750" y="18375"/>
                    <a:pt x="20750" y="18375"/>
                    <a:pt x="20750" y="18375"/>
                  </a:cubicBezTo>
                  <a:cubicBezTo>
                    <a:pt x="20920" y="18277"/>
                    <a:pt x="20920" y="18277"/>
                    <a:pt x="20920" y="18277"/>
                  </a:cubicBezTo>
                  <a:cubicBezTo>
                    <a:pt x="21175" y="18277"/>
                    <a:pt x="21175" y="18277"/>
                    <a:pt x="21175" y="18277"/>
                  </a:cubicBezTo>
                  <a:cubicBezTo>
                    <a:pt x="21430" y="18179"/>
                    <a:pt x="21430" y="18179"/>
                    <a:pt x="21430" y="18179"/>
                  </a:cubicBezTo>
                  <a:cubicBezTo>
                    <a:pt x="21600" y="17886"/>
                    <a:pt x="21600" y="17886"/>
                    <a:pt x="21600" y="17886"/>
                  </a:cubicBezTo>
                  <a:cubicBezTo>
                    <a:pt x="21600" y="17300"/>
                    <a:pt x="21600" y="17300"/>
                    <a:pt x="21600" y="17300"/>
                  </a:cubicBezTo>
                  <a:cubicBezTo>
                    <a:pt x="21600" y="16909"/>
                    <a:pt x="21600" y="16909"/>
                    <a:pt x="21600" y="16909"/>
                  </a:cubicBezTo>
                  <a:cubicBezTo>
                    <a:pt x="21600" y="16713"/>
                    <a:pt x="21600" y="16713"/>
                    <a:pt x="21600" y="16713"/>
                  </a:cubicBezTo>
                  <a:cubicBezTo>
                    <a:pt x="21260" y="16420"/>
                    <a:pt x="21260" y="16420"/>
                    <a:pt x="21260" y="16420"/>
                  </a:cubicBezTo>
                  <a:cubicBezTo>
                    <a:pt x="21260" y="16127"/>
                    <a:pt x="21260" y="16127"/>
                    <a:pt x="21260" y="16127"/>
                  </a:cubicBezTo>
                  <a:cubicBezTo>
                    <a:pt x="21345" y="15736"/>
                    <a:pt x="21345" y="15736"/>
                    <a:pt x="21345" y="15736"/>
                  </a:cubicBezTo>
                  <a:cubicBezTo>
                    <a:pt x="20920" y="15736"/>
                    <a:pt x="20920" y="15736"/>
                    <a:pt x="20920" y="15736"/>
                  </a:cubicBezTo>
                  <a:cubicBezTo>
                    <a:pt x="20665" y="16224"/>
                    <a:pt x="20665" y="16224"/>
                    <a:pt x="20665" y="16224"/>
                  </a:cubicBezTo>
                  <a:cubicBezTo>
                    <a:pt x="20665" y="15736"/>
                    <a:pt x="20665" y="15736"/>
                    <a:pt x="20665" y="15736"/>
                  </a:cubicBezTo>
                  <a:cubicBezTo>
                    <a:pt x="20239" y="15247"/>
                    <a:pt x="20239" y="15247"/>
                    <a:pt x="20239" y="15247"/>
                  </a:cubicBezTo>
                  <a:cubicBezTo>
                    <a:pt x="20324" y="14856"/>
                    <a:pt x="20324" y="14856"/>
                    <a:pt x="20324" y="14856"/>
                  </a:cubicBezTo>
                  <a:cubicBezTo>
                    <a:pt x="20409" y="14270"/>
                    <a:pt x="20409" y="14270"/>
                    <a:pt x="20409" y="14270"/>
                  </a:cubicBezTo>
                  <a:cubicBezTo>
                    <a:pt x="20069" y="13195"/>
                    <a:pt x="20069" y="13195"/>
                    <a:pt x="20069" y="13195"/>
                  </a:cubicBezTo>
                  <a:cubicBezTo>
                    <a:pt x="19729" y="12804"/>
                    <a:pt x="19729" y="12804"/>
                    <a:pt x="19729" y="12804"/>
                  </a:cubicBezTo>
                  <a:cubicBezTo>
                    <a:pt x="18624" y="11924"/>
                    <a:pt x="18624" y="11924"/>
                    <a:pt x="18624" y="11924"/>
                  </a:cubicBezTo>
                  <a:cubicBezTo>
                    <a:pt x="18369" y="12119"/>
                    <a:pt x="18369" y="12119"/>
                    <a:pt x="18369" y="12119"/>
                  </a:cubicBezTo>
                  <a:cubicBezTo>
                    <a:pt x="17688" y="11533"/>
                    <a:pt x="17688" y="11533"/>
                    <a:pt x="17688" y="11533"/>
                  </a:cubicBezTo>
                  <a:cubicBezTo>
                    <a:pt x="17178" y="10947"/>
                    <a:pt x="17178" y="10947"/>
                    <a:pt x="17178" y="10947"/>
                  </a:cubicBezTo>
                  <a:cubicBezTo>
                    <a:pt x="17178" y="10360"/>
                    <a:pt x="17178" y="10360"/>
                    <a:pt x="17178" y="10360"/>
                  </a:cubicBezTo>
                  <a:cubicBezTo>
                    <a:pt x="17348" y="9774"/>
                    <a:pt x="17348" y="9774"/>
                    <a:pt x="17348" y="9774"/>
                  </a:cubicBezTo>
                  <a:cubicBezTo>
                    <a:pt x="17433" y="9383"/>
                    <a:pt x="17433" y="9383"/>
                    <a:pt x="17433" y="9383"/>
                  </a:cubicBezTo>
                  <a:cubicBezTo>
                    <a:pt x="17518" y="8894"/>
                    <a:pt x="17518" y="8894"/>
                    <a:pt x="17518" y="8894"/>
                  </a:cubicBezTo>
                  <a:cubicBezTo>
                    <a:pt x="17773" y="8210"/>
                    <a:pt x="17773" y="8210"/>
                    <a:pt x="17773" y="8210"/>
                  </a:cubicBezTo>
                  <a:cubicBezTo>
                    <a:pt x="17518" y="7819"/>
                    <a:pt x="17518" y="7819"/>
                    <a:pt x="17518" y="7819"/>
                  </a:cubicBezTo>
                  <a:cubicBezTo>
                    <a:pt x="17178" y="7428"/>
                    <a:pt x="17178" y="7428"/>
                    <a:pt x="17178" y="7428"/>
                  </a:cubicBezTo>
                  <a:cubicBezTo>
                    <a:pt x="16668" y="7428"/>
                    <a:pt x="16668" y="7428"/>
                    <a:pt x="16668" y="7428"/>
                  </a:cubicBezTo>
                  <a:cubicBezTo>
                    <a:pt x="16413" y="7624"/>
                    <a:pt x="16413" y="7624"/>
                    <a:pt x="16413" y="7624"/>
                  </a:cubicBezTo>
                  <a:cubicBezTo>
                    <a:pt x="16243" y="7917"/>
                    <a:pt x="16243" y="7917"/>
                    <a:pt x="16243" y="7917"/>
                  </a:cubicBezTo>
                  <a:cubicBezTo>
                    <a:pt x="15817" y="7428"/>
                    <a:pt x="15817" y="7428"/>
                    <a:pt x="15817" y="7428"/>
                  </a:cubicBezTo>
                  <a:cubicBezTo>
                    <a:pt x="15817" y="6548"/>
                    <a:pt x="15817" y="6548"/>
                    <a:pt x="15817" y="6548"/>
                  </a:cubicBezTo>
                  <a:cubicBezTo>
                    <a:pt x="15392" y="5864"/>
                    <a:pt x="15392" y="5864"/>
                    <a:pt x="15392" y="5864"/>
                  </a:cubicBezTo>
                  <a:cubicBezTo>
                    <a:pt x="13861" y="4398"/>
                    <a:pt x="13861" y="4398"/>
                    <a:pt x="13861" y="4398"/>
                  </a:cubicBezTo>
                  <a:cubicBezTo>
                    <a:pt x="13266" y="3225"/>
                    <a:pt x="13266" y="3225"/>
                    <a:pt x="13266" y="3225"/>
                  </a:cubicBezTo>
                  <a:cubicBezTo>
                    <a:pt x="13266" y="2150"/>
                    <a:pt x="13266" y="2150"/>
                    <a:pt x="13266" y="2150"/>
                  </a:cubicBezTo>
                  <a:cubicBezTo>
                    <a:pt x="13266" y="1075"/>
                    <a:pt x="13266" y="1075"/>
                    <a:pt x="13266" y="1075"/>
                  </a:cubicBezTo>
                  <a:cubicBezTo>
                    <a:pt x="13436" y="977"/>
                    <a:pt x="13436" y="977"/>
                    <a:pt x="13436" y="977"/>
                  </a:cubicBezTo>
                  <a:cubicBezTo>
                    <a:pt x="12416" y="0"/>
                    <a:pt x="12416" y="0"/>
                    <a:pt x="12416" y="0"/>
                  </a:cubicBezTo>
                  <a:cubicBezTo>
                    <a:pt x="0" y="195"/>
                    <a:pt x="0" y="195"/>
                    <a:pt x="0" y="195"/>
                  </a:cubicBezTo>
                  <a:cubicBezTo>
                    <a:pt x="85" y="391"/>
                    <a:pt x="85" y="391"/>
                    <a:pt x="85" y="391"/>
                  </a:cubicBezTo>
                  <a:cubicBezTo>
                    <a:pt x="340" y="586"/>
                    <a:pt x="340" y="586"/>
                    <a:pt x="340" y="586"/>
                  </a:cubicBezTo>
                  <a:cubicBezTo>
                    <a:pt x="425" y="1075"/>
                    <a:pt x="425" y="1075"/>
                    <a:pt x="425" y="1075"/>
                  </a:cubicBezTo>
                  <a:cubicBezTo>
                    <a:pt x="255" y="1271"/>
                    <a:pt x="255" y="1271"/>
                    <a:pt x="255" y="1271"/>
                  </a:cubicBezTo>
                  <a:cubicBezTo>
                    <a:pt x="425" y="1564"/>
                    <a:pt x="425" y="1564"/>
                    <a:pt x="425" y="1564"/>
                  </a:cubicBezTo>
                  <a:cubicBezTo>
                    <a:pt x="425" y="1564"/>
                    <a:pt x="340" y="1564"/>
                    <a:pt x="425" y="1662"/>
                  </a:cubicBezTo>
                  <a:cubicBezTo>
                    <a:pt x="510" y="1759"/>
                    <a:pt x="935" y="1857"/>
                    <a:pt x="935" y="1857"/>
                  </a:cubicBezTo>
                  <a:cubicBezTo>
                    <a:pt x="1020" y="2443"/>
                    <a:pt x="1020" y="2443"/>
                    <a:pt x="1020" y="2443"/>
                  </a:cubicBezTo>
                  <a:cubicBezTo>
                    <a:pt x="1191" y="2834"/>
                    <a:pt x="1191" y="2834"/>
                    <a:pt x="1191" y="2834"/>
                  </a:cubicBezTo>
                  <a:cubicBezTo>
                    <a:pt x="1191" y="2834"/>
                    <a:pt x="1191" y="2834"/>
                    <a:pt x="1191" y="2834"/>
                  </a:cubicBezTo>
                  <a:cubicBezTo>
                    <a:pt x="1531" y="3421"/>
                    <a:pt x="1531" y="3421"/>
                    <a:pt x="1531" y="3421"/>
                  </a:cubicBezTo>
                  <a:cubicBezTo>
                    <a:pt x="1701" y="3812"/>
                    <a:pt x="1701" y="3812"/>
                    <a:pt x="1701" y="3812"/>
                  </a:cubicBezTo>
                  <a:cubicBezTo>
                    <a:pt x="2466" y="3812"/>
                    <a:pt x="2466" y="3812"/>
                    <a:pt x="2466" y="3812"/>
                  </a:cubicBezTo>
                  <a:cubicBezTo>
                    <a:pt x="2636" y="3812"/>
                    <a:pt x="2636" y="3812"/>
                    <a:pt x="2636" y="3812"/>
                  </a:cubicBezTo>
                  <a:cubicBezTo>
                    <a:pt x="2636" y="4300"/>
                    <a:pt x="2636" y="4300"/>
                    <a:pt x="2636" y="4300"/>
                  </a:cubicBezTo>
                  <a:cubicBezTo>
                    <a:pt x="2381" y="4887"/>
                    <a:pt x="2381" y="4887"/>
                    <a:pt x="2381" y="4887"/>
                  </a:cubicBezTo>
                  <a:cubicBezTo>
                    <a:pt x="2126" y="5376"/>
                    <a:pt x="2126" y="5376"/>
                    <a:pt x="2126" y="5376"/>
                  </a:cubicBezTo>
                  <a:cubicBezTo>
                    <a:pt x="2636" y="5962"/>
                    <a:pt x="2636" y="5962"/>
                    <a:pt x="2636" y="5962"/>
                  </a:cubicBezTo>
                  <a:cubicBezTo>
                    <a:pt x="2806" y="6548"/>
                    <a:pt x="2806" y="6548"/>
                    <a:pt x="2806" y="6548"/>
                  </a:cubicBezTo>
                  <a:cubicBezTo>
                    <a:pt x="3061" y="6744"/>
                    <a:pt x="3061" y="6744"/>
                    <a:pt x="3061" y="6744"/>
                  </a:cubicBezTo>
                  <a:cubicBezTo>
                    <a:pt x="3572" y="7037"/>
                    <a:pt x="3572" y="7037"/>
                    <a:pt x="3572" y="7037"/>
                  </a:cubicBezTo>
                  <a:cubicBezTo>
                    <a:pt x="3572" y="17202"/>
                    <a:pt x="3572" y="17202"/>
                    <a:pt x="3572" y="17202"/>
                  </a:cubicBezTo>
                  <a:cubicBezTo>
                    <a:pt x="3572" y="19645"/>
                    <a:pt x="3572" y="19645"/>
                    <a:pt x="3572" y="19645"/>
                  </a:cubicBezTo>
                  <a:cubicBezTo>
                    <a:pt x="18283" y="19254"/>
                    <a:pt x="18283" y="19254"/>
                    <a:pt x="18283" y="19254"/>
                  </a:cubicBezTo>
                  <a:cubicBezTo>
                    <a:pt x="18369" y="19841"/>
                    <a:pt x="18369" y="19841"/>
                    <a:pt x="18369" y="19841"/>
                  </a:cubicBezTo>
                  <a:cubicBezTo>
                    <a:pt x="17433" y="21600"/>
                    <a:pt x="17433" y="21600"/>
                    <a:pt x="17433" y="21600"/>
                  </a:cubicBezTo>
                  <a:cubicBezTo>
                    <a:pt x="19814" y="21405"/>
                    <a:pt x="19814" y="21405"/>
                    <a:pt x="19814" y="21405"/>
                  </a:cubicBezTo>
                  <a:cubicBezTo>
                    <a:pt x="19899" y="21111"/>
                    <a:pt x="19899" y="21111"/>
                    <a:pt x="19899" y="21111"/>
                  </a:cubicBezTo>
                  <a:cubicBezTo>
                    <a:pt x="20069" y="20818"/>
                    <a:pt x="20069" y="20818"/>
                    <a:pt x="20069" y="20818"/>
                  </a:cubicBezTo>
                  <a:cubicBezTo>
                    <a:pt x="20069" y="20818"/>
                    <a:pt x="20239" y="20720"/>
                    <a:pt x="20154" y="20623"/>
                  </a:cubicBezTo>
                  <a:cubicBezTo>
                    <a:pt x="20154" y="20525"/>
                    <a:pt x="19984" y="20232"/>
                    <a:pt x="19984" y="20232"/>
                  </a:cubicBezTo>
                  <a:cubicBezTo>
                    <a:pt x="19899" y="20134"/>
                    <a:pt x="19899" y="20134"/>
                    <a:pt x="19899" y="20134"/>
                  </a:cubicBezTo>
                  <a:cubicBezTo>
                    <a:pt x="19984" y="19938"/>
                    <a:pt x="19984" y="19938"/>
                    <a:pt x="19984" y="19938"/>
                  </a:cubicBezTo>
                  <a:cubicBezTo>
                    <a:pt x="20154" y="19841"/>
                    <a:pt x="20154" y="19841"/>
                    <a:pt x="20154" y="19841"/>
                  </a:cubicBezTo>
                  <a:cubicBezTo>
                    <a:pt x="20239" y="19548"/>
                    <a:pt x="20239" y="19548"/>
                    <a:pt x="20239" y="19548"/>
                  </a:cubicBezTo>
                  <a:cubicBezTo>
                    <a:pt x="20239" y="19254"/>
                    <a:pt x="20239" y="19254"/>
                    <a:pt x="20239" y="19254"/>
                  </a:cubicBezTo>
                  <a:cubicBezTo>
                    <a:pt x="20239" y="18961"/>
                    <a:pt x="20239" y="18961"/>
                    <a:pt x="20239" y="18961"/>
                  </a:cubicBezTo>
                  <a:lnTo>
                    <a:pt x="20239" y="18863"/>
                  </a:lnTo>
                  <a:close/>
                </a:path>
              </a:pathLst>
            </a:custGeom>
            <a:grpFill/>
            <a:ln w="12700" cap="flat">
              <a:solidFill>
                <a:schemeClr val="bg1"/>
              </a:solidFill>
              <a:miter lim="400000"/>
            </a:ln>
            <a:effectLst/>
          </p:spPr>
          <p:txBody>
            <a:bodyPr wrap="square" lIns="45719" tIns="45719" rIns="45719" bIns="45719"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200" cap="none" spc="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47" name="Shape">
              <a:extLst>
                <a:ext uri="{FF2B5EF4-FFF2-40B4-BE49-F238E27FC236}">
                  <a16:creationId xmlns:a16="http://schemas.microsoft.com/office/drawing/2014/main" id="{404FEB24-0FAB-EE4D-DB8C-A0C7BCF9BBD7}"/>
                </a:ext>
              </a:extLst>
            </p:cNvPr>
            <p:cNvSpPr/>
            <p:nvPr/>
          </p:nvSpPr>
          <p:spPr>
            <a:xfrm>
              <a:off x="4398610" y="459887"/>
              <a:ext cx="1039483" cy="1209712"/>
            </a:xfrm>
            <a:custGeom>
              <a:avLst/>
              <a:gdLst/>
              <a:ahLst/>
              <a:cxnLst>
                <a:cxn ang="0">
                  <a:pos x="wd2" y="hd2"/>
                </a:cxn>
                <a:cxn ang="5400000">
                  <a:pos x="wd2" y="hd2"/>
                </a:cxn>
                <a:cxn ang="10800000">
                  <a:pos x="wd2" y="hd2"/>
                </a:cxn>
                <a:cxn ang="16200000">
                  <a:pos x="wd2" y="hd2"/>
                </a:cxn>
              </a:cxnLst>
              <a:rect l="0" t="0" r="r" b="b"/>
              <a:pathLst>
                <a:path w="21600" h="21600" extrusionOk="0">
                  <a:moveTo>
                    <a:pt x="13292" y="12585"/>
                  </a:moveTo>
                  <a:lnTo>
                    <a:pt x="14435" y="12050"/>
                  </a:lnTo>
                  <a:lnTo>
                    <a:pt x="14435" y="9907"/>
                  </a:lnTo>
                  <a:lnTo>
                    <a:pt x="14954" y="9550"/>
                  </a:lnTo>
                  <a:lnTo>
                    <a:pt x="16719" y="8122"/>
                  </a:lnTo>
                  <a:lnTo>
                    <a:pt x="17550" y="7140"/>
                  </a:lnTo>
                  <a:lnTo>
                    <a:pt x="19212" y="6159"/>
                  </a:lnTo>
                  <a:lnTo>
                    <a:pt x="21600" y="4909"/>
                  </a:lnTo>
                  <a:lnTo>
                    <a:pt x="20769" y="4731"/>
                  </a:lnTo>
                  <a:lnTo>
                    <a:pt x="19004" y="4641"/>
                  </a:lnTo>
                  <a:lnTo>
                    <a:pt x="17550" y="4374"/>
                  </a:lnTo>
                  <a:lnTo>
                    <a:pt x="17238" y="4641"/>
                  </a:lnTo>
                  <a:lnTo>
                    <a:pt x="16823" y="4909"/>
                  </a:lnTo>
                  <a:lnTo>
                    <a:pt x="15992" y="4909"/>
                  </a:lnTo>
                  <a:lnTo>
                    <a:pt x="15681" y="4552"/>
                  </a:lnTo>
                  <a:lnTo>
                    <a:pt x="15265" y="4284"/>
                  </a:lnTo>
                  <a:lnTo>
                    <a:pt x="14123" y="4017"/>
                  </a:lnTo>
                  <a:lnTo>
                    <a:pt x="13812" y="4017"/>
                  </a:lnTo>
                  <a:lnTo>
                    <a:pt x="13396" y="3838"/>
                  </a:lnTo>
                  <a:lnTo>
                    <a:pt x="13292" y="3749"/>
                  </a:lnTo>
                  <a:lnTo>
                    <a:pt x="12358" y="3660"/>
                  </a:lnTo>
                  <a:lnTo>
                    <a:pt x="11838" y="3213"/>
                  </a:lnTo>
                  <a:lnTo>
                    <a:pt x="12462" y="3481"/>
                  </a:lnTo>
                  <a:lnTo>
                    <a:pt x="12773" y="3213"/>
                  </a:lnTo>
                  <a:lnTo>
                    <a:pt x="12358" y="3124"/>
                  </a:lnTo>
                  <a:lnTo>
                    <a:pt x="10385" y="3124"/>
                  </a:lnTo>
                  <a:lnTo>
                    <a:pt x="10073" y="3481"/>
                  </a:lnTo>
                  <a:lnTo>
                    <a:pt x="9658" y="3481"/>
                  </a:lnTo>
                  <a:lnTo>
                    <a:pt x="9035" y="3035"/>
                  </a:lnTo>
                  <a:lnTo>
                    <a:pt x="8308" y="3035"/>
                  </a:lnTo>
                  <a:lnTo>
                    <a:pt x="7581" y="2856"/>
                  </a:lnTo>
                  <a:lnTo>
                    <a:pt x="7062" y="2142"/>
                  </a:lnTo>
                  <a:lnTo>
                    <a:pt x="6854" y="1785"/>
                  </a:lnTo>
                  <a:lnTo>
                    <a:pt x="5712" y="1785"/>
                  </a:lnTo>
                  <a:lnTo>
                    <a:pt x="5608" y="1428"/>
                  </a:lnTo>
                  <a:lnTo>
                    <a:pt x="5919" y="1071"/>
                  </a:lnTo>
                  <a:lnTo>
                    <a:pt x="6023" y="714"/>
                  </a:lnTo>
                  <a:lnTo>
                    <a:pt x="6438" y="446"/>
                  </a:lnTo>
                  <a:lnTo>
                    <a:pt x="6231" y="179"/>
                  </a:lnTo>
                  <a:lnTo>
                    <a:pt x="5815" y="0"/>
                  </a:lnTo>
                  <a:lnTo>
                    <a:pt x="5815" y="893"/>
                  </a:lnTo>
                  <a:lnTo>
                    <a:pt x="5608" y="1071"/>
                  </a:lnTo>
                  <a:lnTo>
                    <a:pt x="5400" y="1428"/>
                  </a:lnTo>
                  <a:lnTo>
                    <a:pt x="0" y="1428"/>
                  </a:lnTo>
                  <a:lnTo>
                    <a:pt x="104" y="1785"/>
                  </a:lnTo>
                  <a:lnTo>
                    <a:pt x="104" y="2142"/>
                  </a:lnTo>
                  <a:lnTo>
                    <a:pt x="415" y="2321"/>
                  </a:lnTo>
                  <a:lnTo>
                    <a:pt x="415" y="2678"/>
                  </a:lnTo>
                  <a:lnTo>
                    <a:pt x="104" y="2945"/>
                  </a:lnTo>
                  <a:lnTo>
                    <a:pt x="104" y="3392"/>
                  </a:lnTo>
                  <a:lnTo>
                    <a:pt x="208" y="3570"/>
                  </a:lnTo>
                  <a:lnTo>
                    <a:pt x="312" y="4017"/>
                  </a:lnTo>
                  <a:lnTo>
                    <a:pt x="104" y="4552"/>
                  </a:lnTo>
                  <a:lnTo>
                    <a:pt x="312" y="4998"/>
                  </a:lnTo>
                  <a:lnTo>
                    <a:pt x="623" y="5712"/>
                  </a:lnTo>
                  <a:lnTo>
                    <a:pt x="935" y="6248"/>
                  </a:lnTo>
                  <a:lnTo>
                    <a:pt x="935" y="6962"/>
                  </a:lnTo>
                  <a:lnTo>
                    <a:pt x="1038" y="8212"/>
                  </a:lnTo>
                  <a:lnTo>
                    <a:pt x="1038" y="9997"/>
                  </a:lnTo>
                  <a:lnTo>
                    <a:pt x="1246" y="10175"/>
                  </a:lnTo>
                  <a:lnTo>
                    <a:pt x="1246" y="10889"/>
                  </a:lnTo>
                  <a:lnTo>
                    <a:pt x="1558" y="11068"/>
                  </a:lnTo>
                  <a:lnTo>
                    <a:pt x="1765" y="11336"/>
                  </a:lnTo>
                  <a:lnTo>
                    <a:pt x="1869" y="11782"/>
                  </a:lnTo>
                  <a:lnTo>
                    <a:pt x="1869" y="12585"/>
                  </a:lnTo>
                  <a:lnTo>
                    <a:pt x="1662" y="12674"/>
                  </a:lnTo>
                  <a:lnTo>
                    <a:pt x="1765" y="12853"/>
                  </a:lnTo>
                  <a:lnTo>
                    <a:pt x="1350" y="13121"/>
                  </a:lnTo>
                  <a:lnTo>
                    <a:pt x="1142" y="13388"/>
                  </a:lnTo>
                  <a:lnTo>
                    <a:pt x="831" y="13567"/>
                  </a:lnTo>
                  <a:lnTo>
                    <a:pt x="831" y="13924"/>
                  </a:lnTo>
                  <a:lnTo>
                    <a:pt x="935" y="14102"/>
                  </a:lnTo>
                  <a:lnTo>
                    <a:pt x="1246" y="14281"/>
                  </a:lnTo>
                  <a:lnTo>
                    <a:pt x="1246" y="14549"/>
                  </a:lnTo>
                  <a:lnTo>
                    <a:pt x="1765" y="14638"/>
                  </a:lnTo>
                  <a:lnTo>
                    <a:pt x="1869" y="14906"/>
                  </a:lnTo>
                  <a:lnTo>
                    <a:pt x="2181" y="15084"/>
                  </a:lnTo>
                  <a:lnTo>
                    <a:pt x="1869" y="21600"/>
                  </a:lnTo>
                  <a:lnTo>
                    <a:pt x="17862" y="21332"/>
                  </a:lnTo>
                  <a:lnTo>
                    <a:pt x="17965" y="20797"/>
                  </a:lnTo>
                  <a:lnTo>
                    <a:pt x="17862" y="20261"/>
                  </a:lnTo>
                  <a:lnTo>
                    <a:pt x="17238" y="19636"/>
                  </a:lnTo>
                  <a:lnTo>
                    <a:pt x="16615" y="19279"/>
                  </a:lnTo>
                  <a:lnTo>
                    <a:pt x="16304" y="19012"/>
                  </a:lnTo>
                  <a:lnTo>
                    <a:pt x="15577" y="18208"/>
                  </a:lnTo>
                  <a:lnTo>
                    <a:pt x="14331" y="17583"/>
                  </a:lnTo>
                  <a:lnTo>
                    <a:pt x="13500" y="17226"/>
                  </a:lnTo>
                  <a:lnTo>
                    <a:pt x="12981" y="16869"/>
                  </a:lnTo>
                  <a:lnTo>
                    <a:pt x="13085" y="15531"/>
                  </a:lnTo>
                  <a:lnTo>
                    <a:pt x="13292" y="14192"/>
                  </a:lnTo>
                  <a:lnTo>
                    <a:pt x="13085" y="14192"/>
                  </a:lnTo>
                  <a:lnTo>
                    <a:pt x="12669" y="13745"/>
                  </a:lnTo>
                  <a:lnTo>
                    <a:pt x="13085" y="12942"/>
                  </a:lnTo>
                  <a:lnTo>
                    <a:pt x="13292" y="12585"/>
                  </a:lnTo>
                  <a:close/>
                </a:path>
              </a:pathLst>
            </a:custGeom>
            <a:grpFill/>
            <a:ln w="12700" cap="flat">
              <a:solidFill>
                <a:schemeClr val="bg1"/>
              </a:solidFill>
              <a:miter lim="400000"/>
            </a:ln>
            <a:effectLst/>
          </p:spPr>
          <p:txBody>
            <a:bodyPr wrap="square" lIns="45719" tIns="45719" rIns="45719" bIns="45719"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200" cap="none" spc="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48" name="Shape">
              <a:extLst>
                <a:ext uri="{FF2B5EF4-FFF2-40B4-BE49-F238E27FC236}">
                  <a16:creationId xmlns:a16="http://schemas.microsoft.com/office/drawing/2014/main" id="{C24E688D-EF03-ED40-5FAB-6567248236F5}"/>
                </a:ext>
              </a:extLst>
            </p:cNvPr>
            <p:cNvSpPr/>
            <p:nvPr/>
          </p:nvSpPr>
          <p:spPr>
            <a:xfrm>
              <a:off x="5353139" y="814804"/>
              <a:ext cx="1214394" cy="1144730"/>
            </a:xfrm>
            <a:custGeom>
              <a:avLst/>
              <a:gdLst/>
              <a:ahLst/>
              <a:cxnLst>
                <a:cxn ang="0">
                  <a:pos x="wd2" y="hd2"/>
                </a:cxn>
                <a:cxn ang="5400000">
                  <a:pos x="wd2" y="hd2"/>
                </a:cxn>
                <a:cxn ang="10800000">
                  <a:pos x="wd2" y="hd2"/>
                </a:cxn>
                <a:cxn ang="16200000">
                  <a:pos x="wd2" y="hd2"/>
                </a:cxn>
              </a:cxnLst>
              <a:rect l="0" t="0" r="r" b="b"/>
              <a:pathLst>
                <a:path w="21600" h="21600" extrusionOk="0">
                  <a:moveTo>
                    <a:pt x="0" y="4080"/>
                  </a:moveTo>
                  <a:cubicBezTo>
                    <a:pt x="151" y="3920"/>
                    <a:pt x="151" y="3920"/>
                    <a:pt x="151" y="3920"/>
                  </a:cubicBezTo>
                  <a:cubicBezTo>
                    <a:pt x="452" y="3920"/>
                    <a:pt x="452" y="3920"/>
                    <a:pt x="452" y="3920"/>
                  </a:cubicBezTo>
                  <a:cubicBezTo>
                    <a:pt x="828" y="3680"/>
                    <a:pt x="828" y="3680"/>
                    <a:pt x="828" y="3680"/>
                  </a:cubicBezTo>
                  <a:cubicBezTo>
                    <a:pt x="903" y="3520"/>
                    <a:pt x="903" y="3520"/>
                    <a:pt x="903" y="3520"/>
                  </a:cubicBezTo>
                  <a:cubicBezTo>
                    <a:pt x="1054" y="3200"/>
                    <a:pt x="1054" y="3200"/>
                    <a:pt x="1054" y="3200"/>
                  </a:cubicBezTo>
                  <a:cubicBezTo>
                    <a:pt x="1279" y="2960"/>
                    <a:pt x="1279" y="2960"/>
                    <a:pt x="1279" y="2960"/>
                  </a:cubicBezTo>
                  <a:cubicBezTo>
                    <a:pt x="1505" y="2880"/>
                    <a:pt x="1505" y="2880"/>
                    <a:pt x="1505" y="2880"/>
                  </a:cubicBezTo>
                  <a:cubicBezTo>
                    <a:pt x="1731" y="2880"/>
                    <a:pt x="1731" y="2880"/>
                    <a:pt x="1731" y="2880"/>
                  </a:cubicBezTo>
                  <a:cubicBezTo>
                    <a:pt x="2183" y="2880"/>
                    <a:pt x="2183" y="2880"/>
                    <a:pt x="2183" y="2880"/>
                  </a:cubicBezTo>
                  <a:cubicBezTo>
                    <a:pt x="2408" y="2720"/>
                    <a:pt x="2408" y="2720"/>
                    <a:pt x="2408" y="2720"/>
                  </a:cubicBezTo>
                  <a:cubicBezTo>
                    <a:pt x="3161" y="2160"/>
                    <a:pt x="3161" y="2160"/>
                    <a:pt x="3161" y="2160"/>
                  </a:cubicBezTo>
                  <a:cubicBezTo>
                    <a:pt x="3387" y="2080"/>
                    <a:pt x="3387" y="2080"/>
                    <a:pt x="3387" y="2080"/>
                  </a:cubicBezTo>
                  <a:cubicBezTo>
                    <a:pt x="3688" y="1760"/>
                    <a:pt x="3688" y="1760"/>
                    <a:pt x="3688" y="1760"/>
                  </a:cubicBezTo>
                  <a:cubicBezTo>
                    <a:pt x="3914" y="1360"/>
                    <a:pt x="3914" y="1360"/>
                    <a:pt x="3914" y="1360"/>
                  </a:cubicBezTo>
                  <a:cubicBezTo>
                    <a:pt x="4215" y="1120"/>
                    <a:pt x="4215" y="1120"/>
                    <a:pt x="4215" y="1120"/>
                  </a:cubicBezTo>
                  <a:cubicBezTo>
                    <a:pt x="4591" y="720"/>
                    <a:pt x="4591" y="720"/>
                    <a:pt x="4591" y="720"/>
                  </a:cubicBezTo>
                  <a:cubicBezTo>
                    <a:pt x="4892" y="320"/>
                    <a:pt x="4892" y="320"/>
                    <a:pt x="4892" y="320"/>
                  </a:cubicBezTo>
                  <a:cubicBezTo>
                    <a:pt x="5268" y="80"/>
                    <a:pt x="5268" y="80"/>
                    <a:pt x="5268" y="80"/>
                  </a:cubicBezTo>
                  <a:cubicBezTo>
                    <a:pt x="5795" y="0"/>
                    <a:pt x="5795" y="0"/>
                    <a:pt x="5795" y="0"/>
                  </a:cubicBezTo>
                  <a:cubicBezTo>
                    <a:pt x="6021" y="0"/>
                    <a:pt x="6021" y="0"/>
                    <a:pt x="6021" y="0"/>
                  </a:cubicBezTo>
                  <a:cubicBezTo>
                    <a:pt x="6397" y="160"/>
                    <a:pt x="6397" y="160"/>
                    <a:pt x="6397" y="160"/>
                  </a:cubicBezTo>
                  <a:cubicBezTo>
                    <a:pt x="6247" y="240"/>
                    <a:pt x="6247" y="240"/>
                    <a:pt x="6247" y="240"/>
                  </a:cubicBezTo>
                  <a:cubicBezTo>
                    <a:pt x="5946" y="400"/>
                    <a:pt x="5946" y="400"/>
                    <a:pt x="5946" y="400"/>
                  </a:cubicBezTo>
                  <a:cubicBezTo>
                    <a:pt x="5645" y="480"/>
                    <a:pt x="5645" y="480"/>
                    <a:pt x="5645" y="480"/>
                  </a:cubicBezTo>
                  <a:cubicBezTo>
                    <a:pt x="5720" y="640"/>
                    <a:pt x="5720" y="640"/>
                    <a:pt x="5720" y="640"/>
                  </a:cubicBezTo>
                  <a:cubicBezTo>
                    <a:pt x="5268" y="1120"/>
                    <a:pt x="5268" y="1120"/>
                    <a:pt x="5268" y="1120"/>
                  </a:cubicBezTo>
                  <a:cubicBezTo>
                    <a:pt x="5268" y="1120"/>
                    <a:pt x="5118" y="1120"/>
                    <a:pt x="5118" y="1200"/>
                  </a:cubicBezTo>
                  <a:cubicBezTo>
                    <a:pt x="5118" y="1280"/>
                    <a:pt x="4892" y="1840"/>
                    <a:pt x="4892" y="1840"/>
                  </a:cubicBezTo>
                  <a:cubicBezTo>
                    <a:pt x="4892" y="1520"/>
                    <a:pt x="4892" y="1520"/>
                    <a:pt x="4892" y="1520"/>
                  </a:cubicBezTo>
                  <a:cubicBezTo>
                    <a:pt x="4741" y="1360"/>
                    <a:pt x="4741" y="1360"/>
                    <a:pt x="4741" y="1360"/>
                  </a:cubicBezTo>
                  <a:cubicBezTo>
                    <a:pt x="4666" y="2160"/>
                    <a:pt x="4666" y="2160"/>
                    <a:pt x="4666" y="2160"/>
                  </a:cubicBezTo>
                  <a:cubicBezTo>
                    <a:pt x="4666" y="2640"/>
                    <a:pt x="4666" y="2640"/>
                    <a:pt x="4666" y="2640"/>
                  </a:cubicBezTo>
                  <a:cubicBezTo>
                    <a:pt x="4892" y="2480"/>
                    <a:pt x="4892" y="2480"/>
                    <a:pt x="4892" y="2480"/>
                  </a:cubicBezTo>
                  <a:cubicBezTo>
                    <a:pt x="5043" y="2320"/>
                    <a:pt x="5043" y="2320"/>
                    <a:pt x="5043" y="2320"/>
                  </a:cubicBezTo>
                  <a:cubicBezTo>
                    <a:pt x="5118" y="2320"/>
                    <a:pt x="5118" y="2320"/>
                    <a:pt x="5118" y="2320"/>
                  </a:cubicBezTo>
                  <a:cubicBezTo>
                    <a:pt x="5193" y="2480"/>
                    <a:pt x="5193" y="2480"/>
                    <a:pt x="5193" y="2480"/>
                  </a:cubicBezTo>
                  <a:cubicBezTo>
                    <a:pt x="5419" y="2480"/>
                    <a:pt x="5419" y="2480"/>
                    <a:pt x="5419" y="2480"/>
                  </a:cubicBezTo>
                  <a:cubicBezTo>
                    <a:pt x="5569" y="2400"/>
                    <a:pt x="5569" y="2400"/>
                    <a:pt x="5569" y="2400"/>
                  </a:cubicBezTo>
                  <a:cubicBezTo>
                    <a:pt x="5795" y="2240"/>
                    <a:pt x="5795" y="2240"/>
                    <a:pt x="5795" y="2240"/>
                  </a:cubicBezTo>
                  <a:cubicBezTo>
                    <a:pt x="6171" y="2320"/>
                    <a:pt x="6171" y="2320"/>
                    <a:pt x="6171" y="2320"/>
                  </a:cubicBezTo>
                  <a:cubicBezTo>
                    <a:pt x="6924" y="2720"/>
                    <a:pt x="6924" y="2720"/>
                    <a:pt x="6924" y="2720"/>
                  </a:cubicBezTo>
                  <a:cubicBezTo>
                    <a:pt x="7376" y="3280"/>
                    <a:pt x="7376" y="3280"/>
                    <a:pt x="7376" y="3280"/>
                  </a:cubicBezTo>
                  <a:cubicBezTo>
                    <a:pt x="7677" y="3520"/>
                    <a:pt x="7677" y="3520"/>
                    <a:pt x="7677" y="3520"/>
                  </a:cubicBezTo>
                  <a:cubicBezTo>
                    <a:pt x="8354" y="3600"/>
                    <a:pt x="8354" y="3600"/>
                    <a:pt x="8354" y="3600"/>
                  </a:cubicBezTo>
                  <a:cubicBezTo>
                    <a:pt x="8580" y="3520"/>
                    <a:pt x="8580" y="3520"/>
                    <a:pt x="8580" y="3520"/>
                  </a:cubicBezTo>
                  <a:cubicBezTo>
                    <a:pt x="9107" y="3680"/>
                    <a:pt x="9107" y="3680"/>
                    <a:pt x="9107" y="3680"/>
                  </a:cubicBezTo>
                  <a:cubicBezTo>
                    <a:pt x="9558" y="3840"/>
                    <a:pt x="9558" y="3840"/>
                    <a:pt x="9558" y="3840"/>
                  </a:cubicBezTo>
                  <a:cubicBezTo>
                    <a:pt x="9784" y="3520"/>
                    <a:pt x="9784" y="3520"/>
                    <a:pt x="9784" y="3520"/>
                  </a:cubicBezTo>
                  <a:cubicBezTo>
                    <a:pt x="10160" y="3120"/>
                    <a:pt x="10160" y="3120"/>
                    <a:pt x="10160" y="3120"/>
                  </a:cubicBezTo>
                  <a:cubicBezTo>
                    <a:pt x="10461" y="2800"/>
                    <a:pt x="10461" y="2800"/>
                    <a:pt x="10461" y="2800"/>
                  </a:cubicBezTo>
                  <a:cubicBezTo>
                    <a:pt x="11139" y="2640"/>
                    <a:pt x="11139" y="2640"/>
                    <a:pt x="11139" y="2640"/>
                  </a:cubicBezTo>
                  <a:cubicBezTo>
                    <a:pt x="11590" y="2480"/>
                    <a:pt x="11590" y="2480"/>
                    <a:pt x="11590" y="2480"/>
                  </a:cubicBezTo>
                  <a:cubicBezTo>
                    <a:pt x="12042" y="2480"/>
                    <a:pt x="12042" y="2480"/>
                    <a:pt x="12042" y="2480"/>
                  </a:cubicBezTo>
                  <a:cubicBezTo>
                    <a:pt x="12719" y="2240"/>
                    <a:pt x="12719" y="2240"/>
                    <a:pt x="12719" y="2240"/>
                  </a:cubicBezTo>
                  <a:cubicBezTo>
                    <a:pt x="13171" y="2080"/>
                    <a:pt x="13171" y="2080"/>
                    <a:pt x="13171" y="2080"/>
                  </a:cubicBezTo>
                  <a:cubicBezTo>
                    <a:pt x="13397" y="2240"/>
                    <a:pt x="13397" y="2240"/>
                    <a:pt x="13397" y="2240"/>
                  </a:cubicBezTo>
                  <a:cubicBezTo>
                    <a:pt x="13547" y="2880"/>
                    <a:pt x="13547" y="2880"/>
                    <a:pt x="13547" y="2880"/>
                  </a:cubicBezTo>
                  <a:cubicBezTo>
                    <a:pt x="14375" y="3040"/>
                    <a:pt x="14375" y="3040"/>
                    <a:pt x="14375" y="3040"/>
                  </a:cubicBezTo>
                  <a:cubicBezTo>
                    <a:pt x="14902" y="3040"/>
                    <a:pt x="14902" y="3040"/>
                    <a:pt x="14902" y="3040"/>
                  </a:cubicBezTo>
                  <a:cubicBezTo>
                    <a:pt x="15278" y="3120"/>
                    <a:pt x="15278" y="3120"/>
                    <a:pt x="15278" y="3120"/>
                  </a:cubicBezTo>
                  <a:cubicBezTo>
                    <a:pt x="15579" y="3520"/>
                    <a:pt x="15579" y="3520"/>
                    <a:pt x="15579" y="3520"/>
                  </a:cubicBezTo>
                  <a:cubicBezTo>
                    <a:pt x="16031" y="4080"/>
                    <a:pt x="16031" y="4080"/>
                    <a:pt x="16031" y="4080"/>
                  </a:cubicBezTo>
                  <a:cubicBezTo>
                    <a:pt x="16181" y="4240"/>
                    <a:pt x="16181" y="4240"/>
                    <a:pt x="16181" y="4240"/>
                  </a:cubicBezTo>
                  <a:cubicBezTo>
                    <a:pt x="16181" y="4240"/>
                    <a:pt x="16256" y="4320"/>
                    <a:pt x="16332" y="4400"/>
                  </a:cubicBezTo>
                  <a:cubicBezTo>
                    <a:pt x="16407" y="4480"/>
                    <a:pt x="16482" y="4640"/>
                    <a:pt x="16482" y="4640"/>
                  </a:cubicBezTo>
                  <a:cubicBezTo>
                    <a:pt x="16859" y="4720"/>
                    <a:pt x="16859" y="4720"/>
                    <a:pt x="16859" y="4720"/>
                  </a:cubicBezTo>
                  <a:cubicBezTo>
                    <a:pt x="16859" y="4720"/>
                    <a:pt x="17009" y="4560"/>
                    <a:pt x="17009" y="4560"/>
                  </a:cubicBezTo>
                  <a:cubicBezTo>
                    <a:pt x="17009" y="4480"/>
                    <a:pt x="17310" y="4320"/>
                    <a:pt x="17310" y="4320"/>
                  </a:cubicBezTo>
                  <a:cubicBezTo>
                    <a:pt x="17461" y="4480"/>
                    <a:pt x="17461" y="4480"/>
                    <a:pt x="17461" y="4480"/>
                  </a:cubicBezTo>
                  <a:cubicBezTo>
                    <a:pt x="17461" y="4480"/>
                    <a:pt x="17611" y="4560"/>
                    <a:pt x="17461" y="4640"/>
                  </a:cubicBezTo>
                  <a:cubicBezTo>
                    <a:pt x="17385" y="4640"/>
                    <a:pt x="17310" y="4800"/>
                    <a:pt x="17235" y="4800"/>
                  </a:cubicBezTo>
                  <a:cubicBezTo>
                    <a:pt x="17084" y="4800"/>
                    <a:pt x="16934" y="4800"/>
                    <a:pt x="16934" y="4800"/>
                  </a:cubicBezTo>
                  <a:cubicBezTo>
                    <a:pt x="16633" y="4800"/>
                    <a:pt x="16633" y="4800"/>
                    <a:pt x="16633" y="4800"/>
                  </a:cubicBezTo>
                  <a:cubicBezTo>
                    <a:pt x="16482" y="4960"/>
                    <a:pt x="16482" y="4960"/>
                    <a:pt x="16482" y="4960"/>
                  </a:cubicBezTo>
                  <a:cubicBezTo>
                    <a:pt x="15654" y="4960"/>
                    <a:pt x="15654" y="4960"/>
                    <a:pt x="15654" y="4960"/>
                  </a:cubicBezTo>
                  <a:cubicBezTo>
                    <a:pt x="15429" y="5040"/>
                    <a:pt x="15429" y="5040"/>
                    <a:pt x="15429" y="5040"/>
                  </a:cubicBezTo>
                  <a:cubicBezTo>
                    <a:pt x="15128" y="4880"/>
                    <a:pt x="15128" y="4880"/>
                    <a:pt x="15128" y="4880"/>
                  </a:cubicBezTo>
                  <a:cubicBezTo>
                    <a:pt x="14826" y="4720"/>
                    <a:pt x="14826" y="4720"/>
                    <a:pt x="14826" y="4720"/>
                  </a:cubicBezTo>
                  <a:cubicBezTo>
                    <a:pt x="14525" y="5120"/>
                    <a:pt x="14525" y="5120"/>
                    <a:pt x="14525" y="5120"/>
                  </a:cubicBezTo>
                  <a:cubicBezTo>
                    <a:pt x="14601" y="5360"/>
                    <a:pt x="14601" y="5360"/>
                    <a:pt x="14601" y="5360"/>
                  </a:cubicBezTo>
                  <a:cubicBezTo>
                    <a:pt x="14601" y="5520"/>
                    <a:pt x="14601" y="5520"/>
                    <a:pt x="14601" y="5520"/>
                  </a:cubicBezTo>
                  <a:cubicBezTo>
                    <a:pt x="14601" y="5520"/>
                    <a:pt x="14601" y="5680"/>
                    <a:pt x="14676" y="5680"/>
                  </a:cubicBezTo>
                  <a:cubicBezTo>
                    <a:pt x="14676" y="5680"/>
                    <a:pt x="14751" y="5760"/>
                    <a:pt x="14751" y="5760"/>
                  </a:cubicBezTo>
                  <a:cubicBezTo>
                    <a:pt x="15128" y="5920"/>
                    <a:pt x="15128" y="5920"/>
                    <a:pt x="15128" y="5920"/>
                  </a:cubicBezTo>
                  <a:cubicBezTo>
                    <a:pt x="15278" y="5760"/>
                    <a:pt x="15278" y="5760"/>
                    <a:pt x="15278" y="5760"/>
                  </a:cubicBezTo>
                  <a:cubicBezTo>
                    <a:pt x="15278" y="5760"/>
                    <a:pt x="15052" y="5600"/>
                    <a:pt x="15128" y="5600"/>
                  </a:cubicBezTo>
                  <a:cubicBezTo>
                    <a:pt x="15203" y="5600"/>
                    <a:pt x="15504" y="5760"/>
                    <a:pt x="15504" y="5760"/>
                  </a:cubicBezTo>
                  <a:cubicBezTo>
                    <a:pt x="15504" y="5760"/>
                    <a:pt x="15429" y="5920"/>
                    <a:pt x="15429" y="5920"/>
                  </a:cubicBezTo>
                  <a:cubicBezTo>
                    <a:pt x="15353" y="6000"/>
                    <a:pt x="15353" y="6000"/>
                    <a:pt x="15353" y="6000"/>
                  </a:cubicBezTo>
                  <a:cubicBezTo>
                    <a:pt x="15429" y="6080"/>
                    <a:pt x="15805" y="6160"/>
                    <a:pt x="15805" y="6160"/>
                  </a:cubicBezTo>
                  <a:cubicBezTo>
                    <a:pt x="15880" y="6160"/>
                    <a:pt x="16106" y="6320"/>
                    <a:pt x="16106" y="6320"/>
                  </a:cubicBezTo>
                  <a:cubicBezTo>
                    <a:pt x="16482" y="6560"/>
                    <a:pt x="16482" y="6560"/>
                    <a:pt x="16482" y="6560"/>
                  </a:cubicBezTo>
                  <a:cubicBezTo>
                    <a:pt x="17009" y="6800"/>
                    <a:pt x="17009" y="6800"/>
                    <a:pt x="17009" y="6800"/>
                  </a:cubicBezTo>
                  <a:cubicBezTo>
                    <a:pt x="17611" y="7040"/>
                    <a:pt x="17611" y="7040"/>
                    <a:pt x="17611" y="7040"/>
                  </a:cubicBezTo>
                  <a:cubicBezTo>
                    <a:pt x="18213" y="7680"/>
                    <a:pt x="18213" y="7680"/>
                    <a:pt x="18213" y="7680"/>
                  </a:cubicBezTo>
                  <a:cubicBezTo>
                    <a:pt x="18514" y="8080"/>
                    <a:pt x="18514" y="8080"/>
                    <a:pt x="18514" y="8080"/>
                  </a:cubicBezTo>
                  <a:cubicBezTo>
                    <a:pt x="18364" y="8240"/>
                    <a:pt x="18364" y="8240"/>
                    <a:pt x="18364" y="8240"/>
                  </a:cubicBezTo>
                  <a:cubicBezTo>
                    <a:pt x="18364" y="8240"/>
                    <a:pt x="18289" y="8240"/>
                    <a:pt x="18289" y="8320"/>
                  </a:cubicBezTo>
                  <a:cubicBezTo>
                    <a:pt x="18364" y="8400"/>
                    <a:pt x="18514" y="8720"/>
                    <a:pt x="18514" y="8720"/>
                  </a:cubicBezTo>
                  <a:cubicBezTo>
                    <a:pt x="18439" y="8800"/>
                    <a:pt x="18590" y="9040"/>
                    <a:pt x="18590" y="9040"/>
                  </a:cubicBezTo>
                  <a:cubicBezTo>
                    <a:pt x="18740" y="9920"/>
                    <a:pt x="18740" y="9920"/>
                    <a:pt x="18740" y="9920"/>
                  </a:cubicBezTo>
                  <a:cubicBezTo>
                    <a:pt x="18815" y="10400"/>
                    <a:pt x="18815" y="10400"/>
                    <a:pt x="18815" y="10400"/>
                  </a:cubicBezTo>
                  <a:cubicBezTo>
                    <a:pt x="18740" y="10880"/>
                    <a:pt x="18740" y="10880"/>
                    <a:pt x="18740" y="10880"/>
                  </a:cubicBezTo>
                  <a:cubicBezTo>
                    <a:pt x="18439" y="11280"/>
                    <a:pt x="18439" y="11280"/>
                    <a:pt x="18439" y="11280"/>
                  </a:cubicBezTo>
                  <a:cubicBezTo>
                    <a:pt x="18213" y="11760"/>
                    <a:pt x="18213" y="11760"/>
                    <a:pt x="18213" y="11760"/>
                  </a:cubicBezTo>
                  <a:cubicBezTo>
                    <a:pt x="18213" y="11760"/>
                    <a:pt x="18063" y="12080"/>
                    <a:pt x="17987" y="12160"/>
                  </a:cubicBezTo>
                  <a:cubicBezTo>
                    <a:pt x="17987" y="12160"/>
                    <a:pt x="17686" y="12400"/>
                    <a:pt x="17686" y="12480"/>
                  </a:cubicBezTo>
                  <a:cubicBezTo>
                    <a:pt x="17686" y="12480"/>
                    <a:pt x="17536" y="12800"/>
                    <a:pt x="17536" y="12800"/>
                  </a:cubicBezTo>
                  <a:cubicBezTo>
                    <a:pt x="17536" y="13440"/>
                    <a:pt x="17536" y="13440"/>
                    <a:pt x="17536" y="13440"/>
                  </a:cubicBezTo>
                  <a:cubicBezTo>
                    <a:pt x="17686" y="13600"/>
                    <a:pt x="17686" y="13600"/>
                    <a:pt x="17686" y="13600"/>
                  </a:cubicBezTo>
                  <a:cubicBezTo>
                    <a:pt x="18063" y="13760"/>
                    <a:pt x="18063" y="13760"/>
                    <a:pt x="18063" y="13760"/>
                  </a:cubicBezTo>
                  <a:cubicBezTo>
                    <a:pt x="18213" y="13600"/>
                    <a:pt x="18213" y="13600"/>
                    <a:pt x="18213" y="13600"/>
                  </a:cubicBezTo>
                  <a:cubicBezTo>
                    <a:pt x="18213" y="13600"/>
                    <a:pt x="18364" y="13520"/>
                    <a:pt x="18364" y="13440"/>
                  </a:cubicBezTo>
                  <a:cubicBezTo>
                    <a:pt x="18439" y="13440"/>
                    <a:pt x="18514" y="13280"/>
                    <a:pt x="18514" y="13280"/>
                  </a:cubicBezTo>
                  <a:cubicBezTo>
                    <a:pt x="18514" y="13280"/>
                    <a:pt x="18740" y="13120"/>
                    <a:pt x="18740" y="13120"/>
                  </a:cubicBezTo>
                  <a:cubicBezTo>
                    <a:pt x="18740" y="13120"/>
                    <a:pt x="18740" y="12880"/>
                    <a:pt x="18740" y="12880"/>
                  </a:cubicBezTo>
                  <a:cubicBezTo>
                    <a:pt x="18740" y="12880"/>
                    <a:pt x="18815" y="12560"/>
                    <a:pt x="18815" y="12560"/>
                  </a:cubicBezTo>
                  <a:cubicBezTo>
                    <a:pt x="18815" y="12560"/>
                    <a:pt x="18966" y="12480"/>
                    <a:pt x="18966" y="12480"/>
                  </a:cubicBezTo>
                  <a:cubicBezTo>
                    <a:pt x="18966" y="12400"/>
                    <a:pt x="19192" y="12240"/>
                    <a:pt x="19192" y="12240"/>
                  </a:cubicBezTo>
                  <a:cubicBezTo>
                    <a:pt x="19192" y="12240"/>
                    <a:pt x="19493" y="12000"/>
                    <a:pt x="19493" y="12000"/>
                  </a:cubicBezTo>
                  <a:cubicBezTo>
                    <a:pt x="19568" y="12000"/>
                    <a:pt x="19718" y="11760"/>
                    <a:pt x="19718" y="11760"/>
                  </a:cubicBezTo>
                  <a:cubicBezTo>
                    <a:pt x="19944" y="11760"/>
                    <a:pt x="19944" y="11760"/>
                    <a:pt x="19944" y="11760"/>
                  </a:cubicBezTo>
                  <a:cubicBezTo>
                    <a:pt x="20245" y="11840"/>
                    <a:pt x="20245" y="11840"/>
                    <a:pt x="20245" y="11840"/>
                  </a:cubicBezTo>
                  <a:cubicBezTo>
                    <a:pt x="20697" y="12320"/>
                    <a:pt x="20697" y="12320"/>
                    <a:pt x="20697" y="12320"/>
                  </a:cubicBezTo>
                  <a:cubicBezTo>
                    <a:pt x="20998" y="12960"/>
                    <a:pt x="20998" y="12960"/>
                    <a:pt x="20998" y="12960"/>
                  </a:cubicBezTo>
                  <a:cubicBezTo>
                    <a:pt x="21299" y="14720"/>
                    <a:pt x="21299" y="14720"/>
                    <a:pt x="21299" y="14720"/>
                  </a:cubicBezTo>
                  <a:cubicBezTo>
                    <a:pt x="21525" y="15120"/>
                    <a:pt x="21525" y="15120"/>
                    <a:pt x="21525" y="15120"/>
                  </a:cubicBezTo>
                  <a:cubicBezTo>
                    <a:pt x="21525" y="15440"/>
                    <a:pt x="21525" y="15440"/>
                    <a:pt x="21525" y="15440"/>
                  </a:cubicBezTo>
                  <a:cubicBezTo>
                    <a:pt x="21525" y="15440"/>
                    <a:pt x="21600" y="15680"/>
                    <a:pt x="21600" y="15760"/>
                  </a:cubicBezTo>
                  <a:cubicBezTo>
                    <a:pt x="21600" y="15840"/>
                    <a:pt x="21600" y="17040"/>
                    <a:pt x="21600" y="17040"/>
                  </a:cubicBezTo>
                  <a:cubicBezTo>
                    <a:pt x="21073" y="17040"/>
                    <a:pt x="21073" y="17040"/>
                    <a:pt x="21073" y="17040"/>
                  </a:cubicBezTo>
                  <a:cubicBezTo>
                    <a:pt x="20923" y="17040"/>
                    <a:pt x="20923" y="17040"/>
                    <a:pt x="20923" y="17040"/>
                  </a:cubicBezTo>
                  <a:cubicBezTo>
                    <a:pt x="20923" y="17280"/>
                    <a:pt x="20923" y="17280"/>
                    <a:pt x="20923" y="17280"/>
                  </a:cubicBezTo>
                  <a:cubicBezTo>
                    <a:pt x="20697" y="17600"/>
                    <a:pt x="20697" y="17600"/>
                    <a:pt x="20697" y="17600"/>
                  </a:cubicBezTo>
                  <a:cubicBezTo>
                    <a:pt x="20622" y="18000"/>
                    <a:pt x="20622" y="18000"/>
                    <a:pt x="20622" y="18000"/>
                  </a:cubicBezTo>
                  <a:cubicBezTo>
                    <a:pt x="20471" y="18320"/>
                    <a:pt x="20471" y="18320"/>
                    <a:pt x="20471" y="18320"/>
                  </a:cubicBezTo>
                  <a:cubicBezTo>
                    <a:pt x="20245" y="18640"/>
                    <a:pt x="20245" y="18640"/>
                    <a:pt x="20245" y="18640"/>
                  </a:cubicBezTo>
                  <a:cubicBezTo>
                    <a:pt x="20020" y="19440"/>
                    <a:pt x="20020" y="19440"/>
                    <a:pt x="20020" y="19440"/>
                  </a:cubicBezTo>
                  <a:cubicBezTo>
                    <a:pt x="20020" y="19920"/>
                    <a:pt x="20020" y="19920"/>
                    <a:pt x="20020" y="19920"/>
                  </a:cubicBezTo>
                  <a:cubicBezTo>
                    <a:pt x="19718" y="20320"/>
                    <a:pt x="19718" y="20320"/>
                    <a:pt x="19718" y="20320"/>
                  </a:cubicBezTo>
                  <a:cubicBezTo>
                    <a:pt x="19493" y="20720"/>
                    <a:pt x="19493" y="20720"/>
                    <a:pt x="19493" y="20720"/>
                  </a:cubicBezTo>
                  <a:cubicBezTo>
                    <a:pt x="16031" y="21360"/>
                    <a:pt x="16031" y="21360"/>
                    <a:pt x="16031" y="21360"/>
                  </a:cubicBezTo>
                  <a:cubicBezTo>
                    <a:pt x="15955" y="21200"/>
                    <a:pt x="15955" y="21200"/>
                    <a:pt x="15955" y="21200"/>
                  </a:cubicBezTo>
                  <a:cubicBezTo>
                    <a:pt x="10612" y="21600"/>
                    <a:pt x="10612" y="21600"/>
                    <a:pt x="10612" y="21600"/>
                  </a:cubicBezTo>
                  <a:cubicBezTo>
                    <a:pt x="10988" y="21200"/>
                    <a:pt x="10988" y="21200"/>
                    <a:pt x="10988" y="21200"/>
                  </a:cubicBezTo>
                  <a:cubicBezTo>
                    <a:pt x="11139" y="20880"/>
                    <a:pt x="11139" y="20880"/>
                    <a:pt x="11139" y="20880"/>
                  </a:cubicBezTo>
                  <a:cubicBezTo>
                    <a:pt x="11440" y="20320"/>
                    <a:pt x="11440" y="20320"/>
                    <a:pt x="11440" y="20320"/>
                  </a:cubicBezTo>
                  <a:cubicBezTo>
                    <a:pt x="11741" y="19600"/>
                    <a:pt x="11741" y="19600"/>
                    <a:pt x="11741" y="19600"/>
                  </a:cubicBezTo>
                  <a:cubicBezTo>
                    <a:pt x="11891" y="18800"/>
                    <a:pt x="11891" y="18800"/>
                    <a:pt x="11891" y="18800"/>
                  </a:cubicBezTo>
                  <a:cubicBezTo>
                    <a:pt x="11816" y="17360"/>
                    <a:pt x="11816" y="17360"/>
                    <a:pt x="11816" y="17360"/>
                  </a:cubicBezTo>
                  <a:cubicBezTo>
                    <a:pt x="11816" y="16720"/>
                    <a:pt x="11816" y="16720"/>
                    <a:pt x="11816" y="16720"/>
                  </a:cubicBezTo>
                  <a:cubicBezTo>
                    <a:pt x="11515" y="16240"/>
                    <a:pt x="11515" y="16240"/>
                    <a:pt x="11515" y="16240"/>
                  </a:cubicBezTo>
                  <a:cubicBezTo>
                    <a:pt x="11214" y="15600"/>
                    <a:pt x="11214" y="15600"/>
                    <a:pt x="11214" y="15600"/>
                  </a:cubicBezTo>
                  <a:cubicBezTo>
                    <a:pt x="10913" y="15280"/>
                    <a:pt x="10913" y="15280"/>
                    <a:pt x="10913" y="15280"/>
                  </a:cubicBezTo>
                  <a:cubicBezTo>
                    <a:pt x="10687" y="14720"/>
                    <a:pt x="10687" y="14720"/>
                    <a:pt x="10687" y="14720"/>
                  </a:cubicBezTo>
                  <a:cubicBezTo>
                    <a:pt x="10838" y="14320"/>
                    <a:pt x="10838" y="14320"/>
                    <a:pt x="10838" y="14320"/>
                  </a:cubicBezTo>
                  <a:cubicBezTo>
                    <a:pt x="10988" y="14160"/>
                    <a:pt x="10988" y="14160"/>
                    <a:pt x="10988" y="14160"/>
                  </a:cubicBezTo>
                  <a:cubicBezTo>
                    <a:pt x="10988" y="13840"/>
                    <a:pt x="10988" y="13840"/>
                    <a:pt x="10988" y="13840"/>
                  </a:cubicBezTo>
                  <a:cubicBezTo>
                    <a:pt x="10838" y="13200"/>
                    <a:pt x="10838" y="13200"/>
                    <a:pt x="10838" y="13200"/>
                  </a:cubicBezTo>
                  <a:cubicBezTo>
                    <a:pt x="10612" y="12960"/>
                    <a:pt x="10612" y="12960"/>
                    <a:pt x="10612" y="12960"/>
                  </a:cubicBezTo>
                  <a:cubicBezTo>
                    <a:pt x="10838" y="12800"/>
                    <a:pt x="10838" y="12800"/>
                    <a:pt x="10838" y="12800"/>
                  </a:cubicBezTo>
                  <a:cubicBezTo>
                    <a:pt x="10913" y="12400"/>
                    <a:pt x="10913" y="12400"/>
                    <a:pt x="10913" y="12400"/>
                  </a:cubicBezTo>
                  <a:cubicBezTo>
                    <a:pt x="10988" y="12000"/>
                    <a:pt x="10988" y="12000"/>
                    <a:pt x="10988" y="12000"/>
                  </a:cubicBezTo>
                  <a:cubicBezTo>
                    <a:pt x="11139" y="11760"/>
                    <a:pt x="11139" y="11760"/>
                    <a:pt x="11139" y="11760"/>
                  </a:cubicBezTo>
                  <a:cubicBezTo>
                    <a:pt x="11139" y="11120"/>
                    <a:pt x="11139" y="11120"/>
                    <a:pt x="11139" y="11120"/>
                  </a:cubicBezTo>
                  <a:cubicBezTo>
                    <a:pt x="11063" y="10800"/>
                    <a:pt x="11063" y="10800"/>
                    <a:pt x="11063" y="10800"/>
                  </a:cubicBezTo>
                  <a:cubicBezTo>
                    <a:pt x="11139" y="10400"/>
                    <a:pt x="11139" y="10400"/>
                    <a:pt x="11139" y="10400"/>
                  </a:cubicBezTo>
                  <a:cubicBezTo>
                    <a:pt x="11364" y="10080"/>
                    <a:pt x="11364" y="10080"/>
                    <a:pt x="11364" y="10080"/>
                  </a:cubicBezTo>
                  <a:cubicBezTo>
                    <a:pt x="11515" y="9760"/>
                    <a:pt x="11515" y="9760"/>
                    <a:pt x="11515" y="9760"/>
                  </a:cubicBezTo>
                  <a:cubicBezTo>
                    <a:pt x="11515" y="9360"/>
                    <a:pt x="11515" y="9360"/>
                    <a:pt x="11515" y="9360"/>
                  </a:cubicBezTo>
                  <a:cubicBezTo>
                    <a:pt x="11816" y="9280"/>
                    <a:pt x="11816" y="9280"/>
                    <a:pt x="11816" y="9280"/>
                  </a:cubicBezTo>
                  <a:cubicBezTo>
                    <a:pt x="12268" y="9280"/>
                    <a:pt x="12268" y="9280"/>
                    <a:pt x="12268" y="9280"/>
                  </a:cubicBezTo>
                  <a:cubicBezTo>
                    <a:pt x="12418" y="8640"/>
                    <a:pt x="12418" y="8640"/>
                    <a:pt x="12418" y="8640"/>
                  </a:cubicBezTo>
                  <a:cubicBezTo>
                    <a:pt x="12493" y="8480"/>
                    <a:pt x="12493" y="8480"/>
                    <a:pt x="12493" y="8480"/>
                  </a:cubicBezTo>
                  <a:cubicBezTo>
                    <a:pt x="12644" y="8400"/>
                    <a:pt x="12644" y="8400"/>
                    <a:pt x="12644" y="8400"/>
                  </a:cubicBezTo>
                  <a:cubicBezTo>
                    <a:pt x="12870" y="9120"/>
                    <a:pt x="12870" y="9120"/>
                    <a:pt x="12870" y="9120"/>
                  </a:cubicBezTo>
                  <a:cubicBezTo>
                    <a:pt x="12569" y="9520"/>
                    <a:pt x="12569" y="9520"/>
                    <a:pt x="12569" y="9520"/>
                  </a:cubicBezTo>
                  <a:cubicBezTo>
                    <a:pt x="12569" y="9680"/>
                    <a:pt x="12569" y="9680"/>
                    <a:pt x="12569" y="9680"/>
                  </a:cubicBezTo>
                  <a:cubicBezTo>
                    <a:pt x="12569" y="9680"/>
                    <a:pt x="12644" y="9760"/>
                    <a:pt x="12719" y="9760"/>
                  </a:cubicBezTo>
                  <a:cubicBezTo>
                    <a:pt x="12794" y="9760"/>
                    <a:pt x="12794" y="9760"/>
                    <a:pt x="12794" y="9760"/>
                  </a:cubicBezTo>
                  <a:cubicBezTo>
                    <a:pt x="12794" y="9760"/>
                    <a:pt x="12945" y="9680"/>
                    <a:pt x="12945" y="9680"/>
                  </a:cubicBezTo>
                  <a:cubicBezTo>
                    <a:pt x="12945" y="9600"/>
                    <a:pt x="13020" y="9360"/>
                    <a:pt x="13020" y="9360"/>
                  </a:cubicBezTo>
                  <a:cubicBezTo>
                    <a:pt x="13095" y="9280"/>
                    <a:pt x="13095" y="9280"/>
                    <a:pt x="13095" y="9280"/>
                  </a:cubicBezTo>
                  <a:cubicBezTo>
                    <a:pt x="13171" y="8880"/>
                    <a:pt x="13171" y="8880"/>
                    <a:pt x="13171" y="8880"/>
                  </a:cubicBezTo>
                  <a:cubicBezTo>
                    <a:pt x="13171" y="8640"/>
                    <a:pt x="13171" y="8640"/>
                    <a:pt x="13171" y="8640"/>
                  </a:cubicBezTo>
                  <a:cubicBezTo>
                    <a:pt x="13171" y="8320"/>
                    <a:pt x="13171" y="8320"/>
                    <a:pt x="13171" y="8320"/>
                  </a:cubicBezTo>
                  <a:cubicBezTo>
                    <a:pt x="13171" y="8000"/>
                    <a:pt x="13171" y="8000"/>
                    <a:pt x="13171" y="8000"/>
                  </a:cubicBezTo>
                  <a:cubicBezTo>
                    <a:pt x="13397" y="7680"/>
                    <a:pt x="13397" y="7680"/>
                    <a:pt x="13397" y="7680"/>
                  </a:cubicBezTo>
                  <a:cubicBezTo>
                    <a:pt x="13547" y="7520"/>
                    <a:pt x="13547" y="7520"/>
                    <a:pt x="13547" y="7520"/>
                  </a:cubicBezTo>
                  <a:cubicBezTo>
                    <a:pt x="13923" y="7440"/>
                    <a:pt x="13923" y="7440"/>
                    <a:pt x="13923" y="7440"/>
                  </a:cubicBezTo>
                  <a:cubicBezTo>
                    <a:pt x="14074" y="7280"/>
                    <a:pt x="14074" y="7280"/>
                    <a:pt x="14074" y="7280"/>
                  </a:cubicBezTo>
                  <a:cubicBezTo>
                    <a:pt x="13773" y="6960"/>
                    <a:pt x="13773" y="6960"/>
                    <a:pt x="13773" y="6960"/>
                  </a:cubicBezTo>
                  <a:cubicBezTo>
                    <a:pt x="13698" y="6720"/>
                    <a:pt x="13698" y="6720"/>
                    <a:pt x="13698" y="6720"/>
                  </a:cubicBezTo>
                  <a:cubicBezTo>
                    <a:pt x="13848" y="6480"/>
                    <a:pt x="13848" y="6480"/>
                    <a:pt x="13848" y="6480"/>
                  </a:cubicBezTo>
                  <a:cubicBezTo>
                    <a:pt x="13999" y="6240"/>
                    <a:pt x="13999" y="6240"/>
                    <a:pt x="13999" y="6240"/>
                  </a:cubicBezTo>
                  <a:cubicBezTo>
                    <a:pt x="14074" y="6160"/>
                    <a:pt x="14074" y="6160"/>
                    <a:pt x="14074" y="6160"/>
                  </a:cubicBezTo>
                  <a:cubicBezTo>
                    <a:pt x="14074" y="6000"/>
                    <a:pt x="14074" y="6000"/>
                    <a:pt x="14074" y="6000"/>
                  </a:cubicBezTo>
                  <a:cubicBezTo>
                    <a:pt x="14149" y="5920"/>
                    <a:pt x="14149" y="5920"/>
                    <a:pt x="14149" y="5920"/>
                  </a:cubicBezTo>
                  <a:cubicBezTo>
                    <a:pt x="14149" y="5920"/>
                    <a:pt x="14149" y="5920"/>
                    <a:pt x="14224" y="5920"/>
                  </a:cubicBezTo>
                  <a:cubicBezTo>
                    <a:pt x="14224" y="5920"/>
                    <a:pt x="14525" y="5840"/>
                    <a:pt x="14525" y="5840"/>
                  </a:cubicBezTo>
                  <a:cubicBezTo>
                    <a:pt x="14676" y="5840"/>
                    <a:pt x="14676" y="5840"/>
                    <a:pt x="14676" y="5840"/>
                  </a:cubicBezTo>
                  <a:cubicBezTo>
                    <a:pt x="14525" y="5600"/>
                    <a:pt x="14525" y="5600"/>
                    <a:pt x="14525" y="5600"/>
                  </a:cubicBezTo>
                  <a:cubicBezTo>
                    <a:pt x="14224" y="5360"/>
                    <a:pt x="14224" y="5360"/>
                    <a:pt x="14224" y="5360"/>
                  </a:cubicBezTo>
                  <a:cubicBezTo>
                    <a:pt x="14074" y="5200"/>
                    <a:pt x="14074" y="5200"/>
                    <a:pt x="14074" y="5200"/>
                  </a:cubicBezTo>
                  <a:cubicBezTo>
                    <a:pt x="13848" y="5040"/>
                    <a:pt x="13848" y="5040"/>
                    <a:pt x="13848" y="5040"/>
                  </a:cubicBezTo>
                  <a:cubicBezTo>
                    <a:pt x="13472" y="4880"/>
                    <a:pt x="13472" y="4880"/>
                    <a:pt x="13472" y="4880"/>
                  </a:cubicBezTo>
                  <a:cubicBezTo>
                    <a:pt x="12794" y="4800"/>
                    <a:pt x="12794" y="4800"/>
                    <a:pt x="12794" y="4800"/>
                  </a:cubicBezTo>
                  <a:cubicBezTo>
                    <a:pt x="12268" y="5120"/>
                    <a:pt x="12268" y="5120"/>
                    <a:pt x="12268" y="5120"/>
                  </a:cubicBezTo>
                  <a:cubicBezTo>
                    <a:pt x="11967" y="5440"/>
                    <a:pt x="11967" y="5440"/>
                    <a:pt x="11967" y="5440"/>
                  </a:cubicBezTo>
                  <a:cubicBezTo>
                    <a:pt x="11440" y="5520"/>
                    <a:pt x="11440" y="5520"/>
                    <a:pt x="11440" y="5520"/>
                  </a:cubicBezTo>
                  <a:cubicBezTo>
                    <a:pt x="10838" y="5520"/>
                    <a:pt x="10838" y="5520"/>
                    <a:pt x="10838" y="5520"/>
                  </a:cubicBezTo>
                  <a:cubicBezTo>
                    <a:pt x="10537" y="5760"/>
                    <a:pt x="10537" y="5760"/>
                    <a:pt x="10537" y="5760"/>
                  </a:cubicBezTo>
                  <a:cubicBezTo>
                    <a:pt x="10160" y="6480"/>
                    <a:pt x="10160" y="6480"/>
                    <a:pt x="10160" y="6480"/>
                  </a:cubicBezTo>
                  <a:cubicBezTo>
                    <a:pt x="9709" y="6800"/>
                    <a:pt x="9709" y="6800"/>
                    <a:pt x="9709" y="6800"/>
                  </a:cubicBezTo>
                  <a:cubicBezTo>
                    <a:pt x="9633" y="6720"/>
                    <a:pt x="9633" y="6720"/>
                    <a:pt x="9633" y="6720"/>
                  </a:cubicBezTo>
                  <a:cubicBezTo>
                    <a:pt x="9784" y="6400"/>
                    <a:pt x="9784" y="6400"/>
                    <a:pt x="9784" y="6400"/>
                  </a:cubicBezTo>
                  <a:cubicBezTo>
                    <a:pt x="10010" y="6160"/>
                    <a:pt x="10010" y="6160"/>
                    <a:pt x="10010" y="6160"/>
                  </a:cubicBezTo>
                  <a:cubicBezTo>
                    <a:pt x="9859" y="5920"/>
                    <a:pt x="9859" y="5920"/>
                    <a:pt x="9859" y="5920"/>
                  </a:cubicBezTo>
                  <a:cubicBezTo>
                    <a:pt x="9558" y="6080"/>
                    <a:pt x="9558" y="6080"/>
                    <a:pt x="9558" y="6080"/>
                  </a:cubicBezTo>
                  <a:cubicBezTo>
                    <a:pt x="9408" y="6160"/>
                    <a:pt x="9408" y="6160"/>
                    <a:pt x="9408" y="6160"/>
                  </a:cubicBezTo>
                  <a:cubicBezTo>
                    <a:pt x="9257" y="6480"/>
                    <a:pt x="9257" y="6480"/>
                    <a:pt x="9257" y="6480"/>
                  </a:cubicBezTo>
                  <a:cubicBezTo>
                    <a:pt x="9107" y="6560"/>
                    <a:pt x="9107" y="6560"/>
                    <a:pt x="9107" y="6560"/>
                  </a:cubicBezTo>
                  <a:cubicBezTo>
                    <a:pt x="9031" y="6560"/>
                    <a:pt x="9031" y="6560"/>
                    <a:pt x="9031" y="6560"/>
                  </a:cubicBezTo>
                  <a:cubicBezTo>
                    <a:pt x="8881" y="6000"/>
                    <a:pt x="8881" y="6000"/>
                    <a:pt x="8881" y="6000"/>
                  </a:cubicBezTo>
                  <a:cubicBezTo>
                    <a:pt x="8806" y="6000"/>
                    <a:pt x="8806" y="6000"/>
                    <a:pt x="8806" y="6000"/>
                  </a:cubicBezTo>
                  <a:cubicBezTo>
                    <a:pt x="8655" y="6480"/>
                    <a:pt x="8655" y="6480"/>
                    <a:pt x="8655" y="6480"/>
                  </a:cubicBezTo>
                  <a:cubicBezTo>
                    <a:pt x="8580" y="6800"/>
                    <a:pt x="8580" y="6800"/>
                    <a:pt x="8580" y="6800"/>
                  </a:cubicBezTo>
                  <a:cubicBezTo>
                    <a:pt x="8279" y="7200"/>
                    <a:pt x="8279" y="7200"/>
                    <a:pt x="8279" y="7200"/>
                  </a:cubicBezTo>
                  <a:cubicBezTo>
                    <a:pt x="8053" y="8080"/>
                    <a:pt x="8053" y="8080"/>
                    <a:pt x="8053" y="8080"/>
                  </a:cubicBezTo>
                  <a:cubicBezTo>
                    <a:pt x="7902" y="8560"/>
                    <a:pt x="7902" y="8560"/>
                    <a:pt x="7902" y="8560"/>
                  </a:cubicBezTo>
                  <a:cubicBezTo>
                    <a:pt x="7451" y="8960"/>
                    <a:pt x="7451" y="8960"/>
                    <a:pt x="7451" y="8960"/>
                  </a:cubicBezTo>
                  <a:cubicBezTo>
                    <a:pt x="7300" y="8640"/>
                    <a:pt x="7300" y="8640"/>
                    <a:pt x="7300" y="8640"/>
                  </a:cubicBezTo>
                  <a:cubicBezTo>
                    <a:pt x="7225" y="8080"/>
                    <a:pt x="7225" y="8080"/>
                    <a:pt x="7225" y="8080"/>
                  </a:cubicBezTo>
                  <a:cubicBezTo>
                    <a:pt x="7150" y="8000"/>
                    <a:pt x="7150" y="8000"/>
                    <a:pt x="7150" y="8000"/>
                  </a:cubicBezTo>
                  <a:cubicBezTo>
                    <a:pt x="6999" y="7760"/>
                    <a:pt x="6999" y="7760"/>
                    <a:pt x="6999" y="7760"/>
                  </a:cubicBezTo>
                  <a:cubicBezTo>
                    <a:pt x="7075" y="7520"/>
                    <a:pt x="7075" y="7520"/>
                    <a:pt x="7075" y="7520"/>
                  </a:cubicBezTo>
                  <a:cubicBezTo>
                    <a:pt x="6999" y="7040"/>
                    <a:pt x="6999" y="7040"/>
                    <a:pt x="6999" y="7040"/>
                  </a:cubicBezTo>
                  <a:cubicBezTo>
                    <a:pt x="6774" y="6800"/>
                    <a:pt x="6774" y="6800"/>
                    <a:pt x="6774" y="6800"/>
                  </a:cubicBezTo>
                  <a:cubicBezTo>
                    <a:pt x="6322" y="6480"/>
                    <a:pt x="6322" y="6480"/>
                    <a:pt x="6322" y="6480"/>
                  </a:cubicBezTo>
                  <a:cubicBezTo>
                    <a:pt x="6171" y="6160"/>
                    <a:pt x="6171" y="6160"/>
                    <a:pt x="6171" y="6160"/>
                  </a:cubicBezTo>
                  <a:cubicBezTo>
                    <a:pt x="5645" y="6080"/>
                    <a:pt x="5645" y="6080"/>
                    <a:pt x="5645" y="6080"/>
                  </a:cubicBezTo>
                  <a:cubicBezTo>
                    <a:pt x="4967" y="6080"/>
                    <a:pt x="4967" y="6080"/>
                    <a:pt x="4967" y="6080"/>
                  </a:cubicBezTo>
                  <a:cubicBezTo>
                    <a:pt x="4817" y="5920"/>
                    <a:pt x="4817" y="5920"/>
                    <a:pt x="4817" y="5920"/>
                  </a:cubicBezTo>
                  <a:cubicBezTo>
                    <a:pt x="4365" y="5920"/>
                    <a:pt x="4365" y="5920"/>
                    <a:pt x="4365" y="5920"/>
                  </a:cubicBezTo>
                  <a:cubicBezTo>
                    <a:pt x="3763" y="5840"/>
                    <a:pt x="3763" y="5840"/>
                    <a:pt x="3763" y="5840"/>
                  </a:cubicBezTo>
                  <a:cubicBezTo>
                    <a:pt x="3688" y="5680"/>
                    <a:pt x="3688" y="5680"/>
                    <a:pt x="3688" y="5680"/>
                  </a:cubicBezTo>
                  <a:cubicBezTo>
                    <a:pt x="3236" y="5440"/>
                    <a:pt x="3236" y="5440"/>
                    <a:pt x="3236" y="5440"/>
                  </a:cubicBezTo>
                  <a:cubicBezTo>
                    <a:pt x="2709" y="5360"/>
                    <a:pt x="2709" y="5360"/>
                    <a:pt x="2709" y="5360"/>
                  </a:cubicBezTo>
                  <a:cubicBezTo>
                    <a:pt x="2183" y="5200"/>
                    <a:pt x="2183" y="5200"/>
                    <a:pt x="2183" y="5200"/>
                  </a:cubicBezTo>
                  <a:cubicBezTo>
                    <a:pt x="1580" y="4960"/>
                    <a:pt x="1580" y="4960"/>
                    <a:pt x="1580" y="4960"/>
                  </a:cubicBezTo>
                  <a:cubicBezTo>
                    <a:pt x="1204" y="4720"/>
                    <a:pt x="1204" y="4720"/>
                    <a:pt x="1204" y="4720"/>
                  </a:cubicBezTo>
                  <a:cubicBezTo>
                    <a:pt x="903" y="4720"/>
                    <a:pt x="903" y="4720"/>
                    <a:pt x="903" y="4720"/>
                  </a:cubicBezTo>
                  <a:cubicBezTo>
                    <a:pt x="828" y="4720"/>
                    <a:pt x="828" y="4720"/>
                    <a:pt x="828" y="4720"/>
                  </a:cubicBezTo>
                  <a:cubicBezTo>
                    <a:pt x="677" y="4560"/>
                    <a:pt x="677" y="4560"/>
                    <a:pt x="677" y="4560"/>
                  </a:cubicBezTo>
                  <a:cubicBezTo>
                    <a:pt x="527" y="4320"/>
                    <a:pt x="527" y="4320"/>
                    <a:pt x="527" y="4320"/>
                  </a:cubicBezTo>
                  <a:cubicBezTo>
                    <a:pt x="0" y="4160"/>
                    <a:pt x="0" y="4160"/>
                    <a:pt x="0" y="4160"/>
                  </a:cubicBezTo>
                  <a:lnTo>
                    <a:pt x="0" y="4080"/>
                  </a:lnTo>
                  <a:close/>
                </a:path>
              </a:pathLst>
            </a:custGeom>
            <a:grpFill/>
            <a:ln w="12700" cap="flat">
              <a:solidFill>
                <a:schemeClr val="bg1"/>
              </a:solidFill>
              <a:miter lim="400000"/>
            </a:ln>
            <a:effectLst/>
          </p:spPr>
          <p:txBody>
            <a:bodyPr wrap="square" lIns="45719" tIns="45719" rIns="45719" bIns="45719"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200" cap="none" spc="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49" name="Shape">
              <a:extLst>
                <a:ext uri="{FF2B5EF4-FFF2-40B4-BE49-F238E27FC236}">
                  <a16:creationId xmlns:a16="http://schemas.microsoft.com/office/drawing/2014/main" id="{163F5B14-78F7-2B3B-DED1-59E5BD879E97}"/>
                </a:ext>
              </a:extLst>
            </p:cNvPr>
            <p:cNvSpPr/>
            <p:nvPr/>
          </p:nvSpPr>
          <p:spPr>
            <a:xfrm>
              <a:off x="5008309" y="949772"/>
              <a:ext cx="849577" cy="904788"/>
            </a:xfrm>
            <a:custGeom>
              <a:avLst/>
              <a:gdLst/>
              <a:ahLst/>
              <a:cxnLst>
                <a:cxn ang="0">
                  <a:pos x="wd2" y="hd2"/>
                </a:cxn>
                <a:cxn ang="5400000">
                  <a:pos x="wd2" y="hd2"/>
                </a:cxn>
                <a:cxn ang="10800000">
                  <a:pos x="wd2" y="hd2"/>
                </a:cxn>
                <a:cxn ang="16200000">
                  <a:pos x="wd2" y="hd2"/>
                </a:cxn>
              </a:cxnLst>
              <a:rect l="0" t="0" r="r" b="b"/>
              <a:pathLst>
                <a:path w="21600" h="21600" extrusionOk="0">
                  <a:moveTo>
                    <a:pt x="19128" y="6997"/>
                  </a:moveTo>
                  <a:cubicBezTo>
                    <a:pt x="19021" y="6896"/>
                    <a:pt x="19021" y="6896"/>
                    <a:pt x="19021" y="6896"/>
                  </a:cubicBezTo>
                  <a:cubicBezTo>
                    <a:pt x="18806" y="6592"/>
                    <a:pt x="18806" y="6592"/>
                    <a:pt x="18806" y="6592"/>
                  </a:cubicBezTo>
                  <a:cubicBezTo>
                    <a:pt x="18913" y="6287"/>
                    <a:pt x="18913" y="6287"/>
                    <a:pt x="18913" y="6287"/>
                  </a:cubicBezTo>
                  <a:cubicBezTo>
                    <a:pt x="18806" y="5679"/>
                    <a:pt x="18806" y="5679"/>
                    <a:pt x="18806" y="5679"/>
                  </a:cubicBezTo>
                  <a:cubicBezTo>
                    <a:pt x="18484" y="5375"/>
                    <a:pt x="18484" y="5375"/>
                    <a:pt x="18484" y="5375"/>
                  </a:cubicBezTo>
                  <a:cubicBezTo>
                    <a:pt x="17839" y="4969"/>
                    <a:pt x="17839" y="4969"/>
                    <a:pt x="17839" y="4969"/>
                  </a:cubicBezTo>
                  <a:cubicBezTo>
                    <a:pt x="17624" y="4563"/>
                    <a:pt x="17624" y="4563"/>
                    <a:pt x="17624" y="4563"/>
                  </a:cubicBezTo>
                  <a:cubicBezTo>
                    <a:pt x="16872" y="4462"/>
                    <a:pt x="16872" y="4462"/>
                    <a:pt x="16872" y="4462"/>
                  </a:cubicBezTo>
                  <a:cubicBezTo>
                    <a:pt x="15904" y="4462"/>
                    <a:pt x="15904" y="4462"/>
                    <a:pt x="15904" y="4462"/>
                  </a:cubicBezTo>
                  <a:cubicBezTo>
                    <a:pt x="15690" y="4259"/>
                    <a:pt x="15690" y="4259"/>
                    <a:pt x="15690" y="4259"/>
                  </a:cubicBezTo>
                  <a:cubicBezTo>
                    <a:pt x="15045" y="4259"/>
                    <a:pt x="15045" y="4259"/>
                    <a:pt x="15045" y="4259"/>
                  </a:cubicBezTo>
                  <a:cubicBezTo>
                    <a:pt x="14185" y="4158"/>
                    <a:pt x="14185" y="4158"/>
                    <a:pt x="14185" y="4158"/>
                  </a:cubicBezTo>
                  <a:cubicBezTo>
                    <a:pt x="14078" y="3955"/>
                    <a:pt x="14078" y="3955"/>
                    <a:pt x="14078" y="3955"/>
                  </a:cubicBezTo>
                  <a:cubicBezTo>
                    <a:pt x="13433" y="3651"/>
                    <a:pt x="13433" y="3651"/>
                    <a:pt x="13433" y="3651"/>
                  </a:cubicBezTo>
                  <a:cubicBezTo>
                    <a:pt x="12681" y="3549"/>
                    <a:pt x="12681" y="3549"/>
                    <a:pt x="12681" y="3549"/>
                  </a:cubicBezTo>
                  <a:cubicBezTo>
                    <a:pt x="11928" y="3346"/>
                    <a:pt x="11928" y="3346"/>
                    <a:pt x="11928" y="3346"/>
                  </a:cubicBezTo>
                  <a:cubicBezTo>
                    <a:pt x="11069" y="3042"/>
                    <a:pt x="11069" y="3042"/>
                    <a:pt x="11069" y="3042"/>
                  </a:cubicBezTo>
                  <a:cubicBezTo>
                    <a:pt x="10531" y="2738"/>
                    <a:pt x="10531" y="2738"/>
                    <a:pt x="10531" y="2738"/>
                  </a:cubicBezTo>
                  <a:cubicBezTo>
                    <a:pt x="10101" y="2738"/>
                    <a:pt x="10101" y="2738"/>
                    <a:pt x="10101" y="2738"/>
                  </a:cubicBezTo>
                  <a:cubicBezTo>
                    <a:pt x="9994" y="2738"/>
                    <a:pt x="9994" y="2738"/>
                    <a:pt x="9994" y="2738"/>
                  </a:cubicBezTo>
                  <a:cubicBezTo>
                    <a:pt x="9779" y="2535"/>
                    <a:pt x="9779" y="2535"/>
                    <a:pt x="9779" y="2535"/>
                  </a:cubicBezTo>
                  <a:cubicBezTo>
                    <a:pt x="9564" y="2231"/>
                    <a:pt x="9564" y="2231"/>
                    <a:pt x="9564" y="2231"/>
                  </a:cubicBezTo>
                  <a:cubicBezTo>
                    <a:pt x="8812" y="2028"/>
                    <a:pt x="8812" y="2028"/>
                    <a:pt x="8812" y="2028"/>
                  </a:cubicBezTo>
                  <a:cubicBezTo>
                    <a:pt x="8812" y="2028"/>
                    <a:pt x="8812" y="2028"/>
                    <a:pt x="8812" y="2028"/>
                  </a:cubicBezTo>
                  <a:cubicBezTo>
                    <a:pt x="8704" y="2028"/>
                    <a:pt x="8704" y="2028"/>
                    <a:pt x="8704" y="2028"/>
                  </a:cubicBezTo>
                  <a:cubicBezTo>
                    <a:pt x="8382" y="1825"/>
                    <a:pt x="8382" y="1825"/>
                    <a:pt x="8382" y="1825"/>
                  </a:cubicBezTo>
                  <a:cubicBezTo>
                    <a:pt x="8060" y="1623"/>
                    <a:pt x="8060" y="1623"/>
                    <a:pt x="8060" y="1623"/>
                  </a:cubicBezTo>
                  <a:cubicBezTo>
                    <a:pt x="7737" y="1521"/>
                    <a:pt x="7737" y="1521"/>
                    <a:pt x="7737" y="1521"/>
                  </a:cubicBezTo>
                  <a:cubicBezTo>
                    <a:pt x="7522" y="1724"/>
                    <a:pt x="7522" y="1724"/>
                    <a:pt x="7522" y="1724"/>
                  </a:cubicBezTo>
                  <a:cubicBezTo>
                    <a:pt x="7200" y="1825"/>
                    <a:pt x="7200" y="1825"/>
                    <a:pt x="7200" y="1825"/>
                  </a:cubicBezTo>
                  <a:cubicBezTo>
                    <a:pt x="7093" y="1724"/>
                    <a:pt x="7093" y="1724"/>
                    <a:pt x="7093" y="1724"/>
                  </a:cubicBezTo>
                  <a:cubicBezTo>
                    <a:pt x="7200" y="1521"/>
                    <a:pt x="7200" y="1521"/>
                    <a:pt x="7200" y="1521"/>
                  </a:cubicBezTo>
                  <a:cubicBezTo>
                    <a:pt x="7307" y="913"/>
                    <a:pt x="7307" y="913"/>
                    <a:pt x="7307" y="913"/>
                  </a:cubicBezTo>
                  <a:cubicBezTo>
                    <a:pt x="7415" y="710"/>
                    <a:pt x="7415" y="710"/>
                    <a:pt x="7415" y="710"/>
                  </a:cubicBezTo>
                  <a:cubicBezTo>
                    <a:pt x="7522" y="203"/>
                    <a:pt x="7522" y="203"/>
                    <a:pt x="7522" y="203"/>
                  </a:cubicBezTo>
                  <a:cubicBezTo>
                    <a:pt x="7200" y="0"/>
                    <a:pt x="7200" y="0"/>
                    <a:pt x="7200" y="0"/>
                  </a:cubicBezTo>
                  <a:cubicBezTo>
                    <a:pt x="6985" y="101"/>
                    <a:pt x="6985" y="101"/>
                    <a:pt x="6985" y="101"/>
                  </a:cubicBezTo>
                  <a:cubicBezTo>
                    <a:pt x="6555" y="304"/>
                    <a:pt x="6555" y="304"/>
                    <a:pt x="6555" y="304"/>
                  </a:cubicBezTo>
                  <a:cubicBezTo>
                    <a:pt x="6125" y="406"/>
                    <a:pt x="6125" y="406"/>
                    <a:pt x="6125" y="406"/>
                  </a:cubicBezTo>
                  <a:cubicBezTo>
                    <a:pt x="5588" y="608"/>
                    <a:pt x="5588" y="608"/>
                    <a:pt x="5588" y="608"/>
                  </a:cubicBezTo>
                  <a:cubicBezTo>
                    <a:pt x="5051" y="913"/>
                    <a:pt x="5051" y="913"/>
                    <a:pt x="5051" y="913"/>
                  </a:cubicBezTo>
                  <a:cubicBezTo>
                    <a:pt x="4191" y="1318"/>
                    <a:pt x="4191" y="1318"/>
                    <a:pt x="4191" y="1318"/>
                  </a:cubicBezTo>
                  <a:cubicBezTo>
                    <a:pt x="3976" y="1623"/>
                    <a:pt x="3976" y="1623"/>
                    <a:pt x="3976" y="1623"/>
                  </a:cubicBezTo>
                  <a:cubicBezTo>
                    <a:pt x="3546" y="1623"/>
                    <a:pt x="3546" y="1623"/>
                    <a:pt x="3546" y="1623"/>
                  </a:cubicBezTo>
                  <a:cubicBezTo>
                    <a:pt x="3009" y="1420"/>
                    <a:pt x="3009" y="1420"/>
                    <a:pt x="3009" y="1420"/>
                  </a:cubicBezTo>
                  <a:cubicBezTo>
                    <a:pt x="2687" y="1115"/>
                    <a:pt x="2687" y="1115"/>
                    <a:pt x="2687" y="1115"/>
                  </a:cubicBezTo>
                  <a:cubicBezTo>
                    <a:pt x="2257" y="1521"/>
                    <a:pt x="2257" y="1521"/>
                    <a:pt x="2257" y="1521"/>
                  </a:cubicBezTo>
                  <a:cubicBezTo>
                    <a:pt x="2149" y="4361"/>
                    <a:pt x="2149" y="4361"/>
                    <a:pt x="2149" y="4361"/>
                  </a:cubicBezTo>
                  <a:cubicBezTo>
                    <a:pt x="752" y="5172"/>
                    <a:pt x="752" y="5172"/>
                    <a:pt x="752" y="5172"/>
                  </a:cubicBezTo>
                  <a:cubicBezTo>
                    <a:pt x="537" y="5577"/>
                    <a:pt x="537" y="5577"/>
                    <a:pt x="537" y="5577"/>
                  </a:cubicBezTo>
                  <a:cubicBezTo>
                    <a:pt x="0" y="6693"/>
                    <a:pt x="0" y="6693"/>
                    <a:pt x="0" y="6693"/>
                  </a:cubicBezTo>
                  <a:cubicBezTo>
                    <a:pt x="537" y="7301"/>
                    <a:pt x="537" y="7301"/>
                    <a:pt x="537" y="7301"/>
                  </a:cubicBezTo>
                  <a:cubicBezTo>
                    <a:pt x="752" y="7301"/>
                    <a:pt x="752" y="7301"/>
                    <a:pt x="752" y="7301"/>
                  </a:cubicBezTo>
                  <a:cubicBezTo>
                    <a:pt x="537" y="9025"/>
                    <a:pt x="537" y="9025"/>
                    <a:pt x="537" y="9025"/>
                  </a:cubicBezTo>
                  <a:cubicBezTo>
                    <a:pt x="430" y="10851"/>
                    <a:pt x="430" y="10851"/>
                    <a:pt x="430" y="10851"/>
                  </a:cubicBezTo>
                  <a:cubicBezTo>
                    <a:pt x="1075" y="11358"/>
                    <a:pt x="1075" y="11358"/>
                    <a:pt x="1075" y="11358"/>
                  </a:cubicBezTo>
                  <a:cubicBezTo>
                    <a:pt x="2042" y="11865"/>
                    <a:pt x="2042" y="11865"/>
                    <a:pt x="2042" y="11865"/>
                  </a:cubicBezTo>
                  <a:cubicBezTo>
                    <a:pt x="3546" y="12676"/>
                    <a:pt x="3546" y="12676"/>
                    <a:pt x="3546" y="12676"/>
                  </a:cubicBezTo>
                  <a:cubicBezTo>
                    <a:pt x="4513" y="13690"/>
                    <a:pt x="4513" y="13690"/>
                    <a:pt x="4513" y="13690"/>
                  </a:cubicBezTo>
                  <a:cubicBezTo>
                    <a:pt x="4836" y="14096"/>
                    <a:pt x="4836" y="14096"/>
                    <a:pt x="4836" y="14096"/>
                  </a:cubicBezTo>
                  <a:cubicBezTo>
                    <a:pt x="5588" y="14603"/>
                    <a:pt x="5588" y="14603"/>
                    <a:pt x="5588" y="14603"/>
                  </a:cubicBezTo>
                  <a:cubicBezTo>
                    <a:pt x="6448" y="15414"/>
                    <a:pt x="6448" y="15414"/>
                    <a:pt x="6448" y="15414"/>
                  </a:cubicBezTo>
                  <a:cubicBezTo>
                    <a:pt x="6555" y="16124"/>
                    <a:pt x="6555" y="16124"/>
                    <a:pt x="6555" y="16124"/>
                  </a:cubicBezTo>
                  <a:cubicBezTo>
                    <a:pt x="6448" y="16834"/>
                    <a:pt x="6448" y="16834"/>
                    <a:pt x="6448" y="16834"/>
                  </a:cubicBezTo>
                  <a:cubicBezTo>
                    <a:pt x="6770" y="17544"/>
                    <a:pt x="6770" y="17544"/>
                    <a:pt x="6770" y="17544"/>
                  </a:cubicBezTo>
                  <a:cubicBezTo>
                    <a:pt x="6985" y="17848"/>
                    <a:pt x="6985" y="17848"/>
                    <a:pt x="6985" y="17848"/>
                  </a:cubicBezTo>
                  <a:cubicBezTo>
                    <a:pt x="6985" y="18558"/>
                    <a:pt x="6985" y="18558"/>
                    <a:pt x="6985" y="18558"/>
                  </a:cubicBezTo>
                  <a:cubicBezTo>
                    <a:pt x="6985" y="18963"/>
                    <a:pt x="6985" y="18963"/>
                    <a:pt x="6985" y="18963"/>
                  </a:cubicBezTo>
                  <a:cubicBezTo>
                    <a:pt x="6985" y="19572"/>
                    <a:pt x="6985" y="19572"/>
                    <a:pt x="6985" y="19572"/>
                  </a:cubicBezTo>
                  <a:cubicBezTo>
                    <a:pt x="7200" y="20079"/>
                    <a:pt x="7200" y="20079"/>
                    <a:pt x="7200" y="20079"/>
                  </a:cubicBezTo>
                  <a:cubicBezTo>
                    <a:pt x="7200" y="20586"/>
                    <a:pt x="7200" y="20586"/>
                    <a:pt x="7200" y="20586"/>
                  </a:cubicBezTo>
                  <a:cubicBezTo>
                    <a:pt x="7737" y="20586"/>
                    <a:pt x="7737" y="20586"/>
                    <a:pt x="7737" y="20586"/>
                  </a:cubicBezTo>
                  <a:cubicBezTo>
                    <a:pt x="7737" y="20586"/>
                    <a:pt x="8167" y="20992"/>
                    <a:pt x="8275" y="20992"/>
                  </a:cubicBezTo>
                  <a:cubicBezTo>
                    <a:pt x="8382" y="20992"/>
                    <a:pt x="8812" y="21194"/>
                    <a:pt x="8812" y="21194"/>
                  </a:cubicBezTo>
                  <a:cubicBezTo>
                    <a:pt x="9134" y="21600"/>
                    <a:pt x="9134" y="21600"/>
                    <a:pt x="9134" y="21600"/>
                  </a:cubicBezTo>
                  <a:cubicBezTo>
                    <a:pt x="19773" y="20992"/>
                    <a:pt x="19773" y="20992"/>
                    <a:pt x="19773" y="20992"/>
                  </a:cubicBezTo>
                  <a:cubicBezTo>
                    <a:pt x="19773" y="19775"/>
                    <a:pt x="19773" y="19775"/>
                    <a:pt x="19773" y="19775"/>
                  </a:cubicBezTo>
                  <a:cubicBezTo>
                    <a:pt x="19773" y="19369"/>
                    <a:pt x="19773" y="19369"/>
                    <a:pt x="19773" y="19369"/>
                  </a:cubicBezTo>
                  <a:cubicBezTo>
                    <a:pt x="19236" y="18152"/>
                    <a:pt x="19236" y="18152"/>
                    <a:pt x="19236" y="18152"/>
                  </a:cubicBezTo>
                  <a:cubicBezTo>
                    <a:pt x="19128" y="17442"/>
                    <a:pt x="19128" y="17442"/>
                    <a:pt x="19128" y="17442"/>
                  </a:cubicBezTo>
                  <a:cubicBezTo>
                    <a:pt x="19236" y="16631"/>
                    <a:pt x="19236" y="16631"/>
                    <a:pt x="19236" y="16631"/>
                  </a:cubicBezTo>
                  <a:cubicBezTo>
                    <a:pt x="19451" y="16023"/>
                    <a:pt x="19451" y="16023"/>
                    <a:pt x="19451" y="16023"/>
                  </a:cubicBezTo>
                  <a:cubicBezTo>
                    <a:pt x="19558" y="15718"/>
                    <a:pt x="19558" y="15718"/>
                    <a:pt x="19558" y="15718"/>
                  </a:cubicBezTo>
                  <a:cubicBezTo>
                    <a:pt x="19773" y="15414"/>
                    <a:pt x="19773" y="15414"/>
                    <a:pt x="19773" y="15414"/>
                  </a:cubicBezTo>
                  <a:cubicBezTo>
                    <a:pt x="19558" y="14907"/>
                    <a:pt x="19558" y="14907"/>
                    <a:pt x="19558" y="14907"/>
                  </a:cubicBezTo>
                  <a:cubicBezTo>
                    <a:pt x="19558" y="14197"/>
                    <a:pt x="19558" y="14197"/>
                    <a:pt x="19558" y="14197"/>
                  </a:cubicBezTo>
                  <a:cubicBezTo>
                    <a:pt x="19558" y="13792"/>
                    <a:pt x="19558" y="13792"/>
                    <a:pt x="19558" y="13792"/>
                  </a:cubicBezTo>
                  <a:cubicBezTo>
                    <a:pt x="19773" y="13487"/>
                    <a:pt x="19773" y="13487"/>
                    <a:pt x="19773" y="13487"/>
                  </a:cubicBezTo>
                  <a:cubicBezTo>
                    <a:pt x="19773" y="13285"/>
                    <a:pt x="19773" y="13285"/>
                    <a:pt x="19773" y="13285"/>
                  </a:cubicBezTo>
                  <a:cubicBezTo>
                    <a:pt x="20203" y="12879"/>
                    <a:pt x="20203" y="12879"/>
                    <a:pt x="20203" y="12879"/>
                  </a:cubicBezTo>
                  <a:cubicBezTo>
                    <a:pt x="20203" y="12676"/>
                    <a:pt x="20203" y="12676"/>
                    <a:pt x="20203" y="12676"/>
                  </a:cubicBezTo>
                  <a:cubicBezTo>
                    <a:pt x="19988" y="12270"/>
                    <a:pt x="19988" y="12270"/>
                    <a:pt x="19988" y="12270"/>
                  </a:cubicBezTo>
                  <a:cubicBezTo>
                    <a:pt x="19988" y="11966"/>
                    <a:pt x="19988" y="11966"/>
                    <a:pt x="19988" y="11966"/>
                  </a:cubicBezTo>
                  <a:cubicBezTo>
                    <a:pt x="20096" y="11155"/>
                    <a:pt x="20096" y="11155"/>
                    <a:pt x="20096" y="11155"/>
                  </a:cubicBezTo>
                  <a:cubicBezTo>
                    <a:pt x="20203" y="10648"/>
                    <a:pt x="20203" y="10648"/>
                    <a:pt x="20203" y="10648"/>
                  </a:cubicBezTo>
                  <a:cubicBezTo>
                    <a:pt x="20525" y="10039"/>
                    <a:pt x="20525" y="10039"/>
                    <a:pt x="20525" y="10039"/>
                  </a:cubicBezTo>
                  <a:cubicBezTo>
                    <a:pt x="21063" y="9025"/>
                    <a:pt x="21063" y="9025"/>
                    <a:pt x="21063" y="9025"/>
                  </a:cubicBezTo>
                  <a:cubicBezTo>
                    <a:pt x="21170" y="8620"/>
                    <a:pt x="21170" y="8620"/>
                    <a:pt x="21170" y="8620"/>
                  </a:cubicBezTo>
                  <a:cubicBezTo>
                    <a:pt x="21170" y="8315"/>
                    <a:pt x="21170" y="8315"/>
                    <a:pt x="21170" y="8315"/>
                  </a:cubicBezTo>
                  <a:cubicBezTo>
                    <a:pt x="21600" y="8214"/>
                    <a:pt x="21600" y="8214"/>
                    <a:pt x="21600" y="8214"/>
                  </a:cubicBezTo>
                  <a:cubicBezTo>
                    <a:pt x="21600" y="8011"/>
                    <a:pt x="21600" y="8011"/>
                    <a:pt x="21600" y="8011"/>
                  </a:cubicBezTo>
                  <a:cubicBezTo>
                    <a:pt x="21600" y="7808"/>
                    <a:pt x="21600" y="7808"/>
                    <a:pt x="21600" y="7808"/>
                  </a:cubicBezTo>
                  <a:cubicBezTo>
                    <a:pt x="21600" y="7606"/>
                    <a:pt x="21600" y="7606"/>
                    <a:pt x="21600" y="7606"/>
                  </a:cubicBezTo>
                  <a:cubicBezTo>
                    <a:pt x="21600" y="7403"/>
                    <a:pt x="21600" y="7403"/>
                    <a:pt x="21600" y="7403"/>
                  </a:cubicBezTo>
                  <a:cubicBezTo>
                    <a:pt x="21600" y="7200"/>
                    <a:pt x="21600" y="7200"/>
                    <a:pt x="21600" y="7200"/>
                  </a:cubicBezTo>
                  <a:cubicBezTo>
                    <a:pt x="21170" y="7606"/>
                    <a:pt x="21170" y="7606"/>
                    <a:pt x="21170" y="7606"/>
                  </a:cubicBezTo>
                  <a:cubicBezTo>
                    <a:pt x="20848" y="8011"/>
                    <a:pt x="20848" y="8011"/>
                    <a:pt x="20848" y="8011"/>
                  </a:cubicBezTo>
                  <a:cubicBezTo>
                    <a:pt x="20740" y="8518"/>
                    <a:pt x="20740" y="8518"/>
                    <a:pt x="20740" y="8518"/>
                  </a:cubicBezTo>
                  <a:cubicBezTo>
                    <a:pt x="20418" y="9127"/>
                    <a:pt x="20418" y="9127"/>
                    <a:pt x="20418" y="9127"/>
                  </a:cubicBezTo>
                  <a:cubicBezTo>
                    <a:pt x="20096" y="9330"/>
                    <a:pt x="20096" y="9330"/>
                    <a:pt x="20096" y="9330"/>
                  </a:cubicBezTo>
                  <a:cubicBezTo>
                    <a:pt x="19451" y="9634"/>
                    <a:pt x="19451" y="9634"/>
                    <a:pt x="19451" y="9634"/>
                  </a:cubicBezTo>
                  <a:cubicBezTo>
                    <a:pt x="19128" y="10039"/>
                    <a:pt x="19128" y="10039"/>
                    <a:pt x="19128" y="10039"/>
                  </a:cubicBezTo>
                  <a:cubicBezTo>
                    <a:pt x="19021" y="10242"/>
                    <a:pt x="19021" y="10242"/>
                    <a:pt x="19021" y="10242"/>
                  </a:cubicBezTo>
                  <a:cubicBezTo>
                    <a:pt x="18806" y="10648"/>
                    <a:pt x="18806" y="10648"/>
                    <a:pt x="18806" y="10648"/>
                  </a:cubicBezTo>
                  <a:cubicBezTo>
                    <a:pt x="18376" y="11155"/>
                    <a:pt x="18376" y="11155"/>
                    <a:pt x="18376" y="11155"/>
                  </a:cubicBezTo>
                  <a:cubicBezTo>
                    <a:pt x="18054" y="10851"/>
                    <a:pt x="18054" y="10851"/>
                    <a:pt x="18054" y="10851"/>
                  </a:cubicBezTo>
                  <a:cubicBezTo>
                    <a:pt x="18376" y="10445"/>
                    <a:pt x="18376" y="10445"/>
                    <a:pt x="18376" y="10445"/>
                  </a:cubicBezTo>
                  <a:cubicBezTo>
                    <a:pt x="18591" y="9735"/>
                    <a:pt x="18591" y="9735"/>
                    <a:pt x="18591" y="9735"/>
                  </a:cubicBezTo>
                  <a:cubicBezTo>
                    <a:pt x="18699" y="9431"/>
                    <a:pt x="18699" y="9431"/>
                    <a:pt x="18699" y="9431"/>
                  </a:cubicBezTo>
                  <a:cubicBezTo>
                    <a:pt x="18806" y="9228"/>
                    <a:pt x="18806" y="9228"/>
                    <a:pt x="18806" y="9228"/>
                  </a:cubicBezTo>
                  <a:cubicBezTo>
                    <a:pt x="19021" y="9025"/>
                    <a:pt x="19021" y="9025"/>
                    <a:pt x="19021" y="9025"/>
                  </a:cubicBezTo>
                  <a:cubicBezTo>
                    <a:pt x="19236" y="8823"/>
                    <a:pt x="19236" y="8823"/>
                    <a:pt x="19236" y="8823"/>
                  </a:cubicBezTo>
                  <a:cubicBezTo>
                    <a:pt x="19343" y="8620"/>
                    <a:pt x="19343" y="8620"/>
                    <a:pt x="19343" y="8620"/>
                  </a:cubicBezTo>
                  <a:cubicBezTo>
                    <a:pt x="19236" y="8113"/>
                    <a:pt x="19236" y="8113"/>
                    <a:pt x="19236" y="8113"/>
                  </a:cubicBezTo>
                  <a:cubicBezTo>
                    <a:pt x="19343" y="7910"/>
                    <a:pt x="19343" y="7910"/>
                    <a:pt x="19343" y="7910"/>
                  </a:cubicBezTo>
                  <a:cubicBezTo>
                    <a:pt x="19236" y="7707"/>
                    <a:pt x="19236" y="7707"/>
                    <a:pt x="19236" y="7707"/>
                  </a:cubicBezTo>
                  <a:lnTo>
                    <a:pt x="19128" y="6997"/>
                  </a:lnTo>
                  <a:close/>
                </a:path>
              </a:pathLst>
            </a:custGeom>
            <a:grpFill/>
            <a:ln w="12700" cap="flat">
              <a:solidFill>
                <a:schemeClr val="bg1"/>
              </a:solidFill>
              <a:miter lim="400000"/>
            </a:ln>
            <a:effectLst/>
          </p:spPr>
          <p:txBody>
            <a:bodyPr wrap="square" lIns="45719" tIns="45719" rIns="45719" bIns="45719"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200" cap="none" spc="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50" name="Shape">
              <a:extLst>
                <a:ext uri="{FF2B5EF4-FFF2-40B4-BE49-F238E27FC236}">
                  <a16:creationId xmlns:a16="http://schemas.microsoft.com/office/drawing/2014/main" id="{F5AA2079-5293-398E-2D7E-2FEBD0645A6D}"/>
                </a:ext>
              </a:extLst>
            </p:cNvPr>
            <p:cNvSpPr/>
            <p:nvPr/>
          </p:nvSpPr>
          <p:spPr>
            <a:xfrm>
              <a:off x="6252689" y="1804566"/>
              <a:ext cx="679665" cy="779815"/>
            </a:xfrm>
            <a:custGeom>
              <a:avLst/>
              <a:gdLst/>
              <a:ahLst/>
              <a:cxnLst>
                <a:cxn ang="0">
                  <a:pos x="wd2" y="hd2"/>
                </a:cxn>
                <a:cxn ang="5400000">
                  <a:pos x="wd2" y="hd2"/>
                </a:cxn>
                <a:cxn ang="10800000">
                  <a:pos x="wd2" y="hd2"/>
                </a:cxn>
                <a:cxn ang="16200000">
                  <a:pos x="wd2" y="hd2"/>
                </a:cxn>
              </a:cxnLst>
              <a:rect l="0" t="0" r="r" b="b"/>
              <a:pathLst>
                <a:path w="21600" h="21600" extrusionOk="0">
                  <a:moveTo>
                    <a:pt x="19218" y="692"/>
                  </a:moveTo>
                  <a:lnTo>
                    <a:pt x="18106" y="1108"/>
                  </a:lnTo>
                  <a:lnTo>
                    <a:pt x="17153" y="1800"/>
                  </a:lnTo>
                  <a:lnTo>
                    <a:pt x="16041" y="2354"/>
                  </a:lnTo>
                  <a:lnTo>
                    <a:pt x="15247" y="2908"/>
                  </a:lnTo>
                  <a:lnTo>
                    <a:pt x="14771" y="3046"/>
                  </a:lnTo>
                  <a:lnTo>
                    <a:pt x="13976" y="3738"/>
                  </a:lnTo>
                  <a:lnTo>
                    <a:pt x="13024" y="3738"/>
                  </a:lnTo>
                  <a:lnTo>
                    <a:pt x="12388" y="4015"/>
                  </a:lnTo>
                  <a:lnTo>
                    <a:pt x="11753" y="4569"/>
                  </a:lnTo>
                  <a:lnTo>
                    <a:pt x="10800" y="4569"/>
                  </a:lnTo>
                  <a:lnTo>
                    <a:pt x="10324" y="4292"/>
                  </a:lnTo>
                  <a:lnTo>
                    <a:pt x="9847" y="3877"/>
                  </a:lnTo>
                  <a:lnTo>
                    <a:pt x="9529" y="4015"/>
                  </a:lnTo>
                  <a:lnTo>
                    <a:pt x="8894" y="3877"/>
                  </a:lnTo>
                  <a:lnTo>
                    <a:pt x="8735" y="3738"/>
                  </a:lnTo>
                  <a:lnTo>
                    <a:pt x="8100" y="3323"/>
                  </a:lnTo>
                  <a:lnTo>
                    <a:pt x="7465" y="3185"/>
                  </a:lnTo>
                  <a:lnTo>
                    <a:pt x="6194" y="3046"/>
                  </a:lnTo>
                  <a:lnTo>
                    <a:pt x="0" y="3877"/>
                  </a:lnTo>
                  <a:lnTo>
                    <a:pt x="1747" y="18554"/>
                  </a:lnTo>
                  <a:lnTo>
                    <a:pt x="2541" y="18831"/>
                  </a:lnTo>
                  <a:lnTo>
                    <a:pt x="3335" y="18554"/>
                  </a:lnTo>
                  <a:lnTo>
                    <a:pt x="3494" y="18415"/>
                  </a:lnTo>
                  <a:lnTo>
                    <a:pt x="4288" y="18969"/>
                  </a:lnTo>
                  <a:lnTo>
                    <a:pt x="4924" y="19385"/>
                  </a:lnTo>
                  <a:lnTo>
                    <a:pt x="5400" y="20215"/>
                  </a:lnTo>
                  <a:lnTo>
                    <a:pt x="6194" y="20354"/>
                  </a:lnTo>
                  <a:lnTo>
                    <a:pt x="6671" y="20492"/>
                  </a:lnTo>
                  <a:lnTo>
                    <a:pt x="6988" y="20631"/>
                  </a:lnTo>
                  <a:lnTo>
                    <a:pt x="7306" y="20908"/>
                  </a:lnTo>
                  <a:lnTo>
                    <a:pt x="7782" y="20769"/>
                  </a:lnTo>
                  <a:lnTo>
                    <a:pt x="7782" y="20631"/>
                  </a:lnTo>
                  <a:lnTo>
                    <a:pt x="8259" y="20215"/>
                  </a:lnTo>
                  <a:lnTo>
                    <a:pt x="8735" y="20492"/>
                  </a:lnTo>
                  <a:lnTo>
                    <a:pt x="9529" y="20769"/>
                  </a:lnTo>
                  <a:lnTo>
                    <a:pt x="10482" y="20631"/>
                  </a:lnTo>
                  <a:lnTo>
                    <a:pt x="10641" y="20492"/>
                  </a:lnTo>
                  <a:lnTo>
                    <a:pt x="10959" y="20077"/>
                  </a:lnTo>
                  <a:lnTo>
                    <a:pt x="11276" y="19938"/>
                  </a:lnTo>
                  <a:lnTo>
                    <a:pt x="11435" y="19800"/>
                  </a:lnTo>
                  <a:lnTo>
                    <a:pt x="11912" y="20215"/>
                  </a:lnTo>
                  <a:lnTo>
                    <a:pt x="12547" y="20908"/>
                  </a:lnTo>
                  <a:lnTo>
                    <a:pt x="13182" y="21462"/>
                  </a:lnTo>
                  <a:lnTo>
                    <a:pt x="13659" y="21462"/>
                  </a:lnTo>
                  <a:lnTo>
                    <a:pt x="13500" y="21600"/>
                  </a:lnTo>
                  <a:lnTo>
                    <a:pt x="14612" y="20631"/>
                  </a:lnTo>
                  <a:lnTo>
                    <a:pt x="14929" y="20215"/>
                  </a:lnTo>
                  <a:lnTo>
                    <a:pt x="14929" y="19662"/>
                  </a:lnTo>
                  <a:lnTo>
                    <a:pt x="15406" y="18138"/>
                  </a:lnTo>
                  <a:lnTo>
                    <a:pt x="15882" y="17723"/>
                  </a:lnTo>
                  <a:lnTo>
                    <a:pt x="16518" y="18138"/>
                  </a:lnTo>
                  <a:lnTo>
                    <a:pt x="16676" y="18000"/>
                  </a:lnTo>
                  <a:lnTo>
                    <a:pt x="16835" y="16615"/>
                  </a:lnTo>
                  <a:lnTo>
                    <a:pt x="17312" y="16062"/>
                  </a:lnTo>
                  <a:lnTo>
                    <a:pt x="17947" y="15231"/>
                  </a:lnTo>
                  <a:lnTo>
                    <a:pt x="18741" y="15231"/>
                  </a:lnTo>
                  <a:lnTo>
                    <a:pt x="19218" y="14677"/>
                  </a:lnTo>
                  <a:lnTo>
                    <a:pt x="20488" y="13708"/>
                  </a:lnTo>
                  <a:lnTo>
                    <a:pt x="20806" y="13015"/>
                  </a:lnTo>
                  <a:lnTo>
                    <a:pt x="20806" y="12600"/>
                  </a:lnTo>
                  <a:lnTo>
                    <a:pt x="20965" y="11492"/>
                  </a:lnTo>
                  <a:lnTo>
                    <a:pt x="20965" y="10662"/>
                  </a:lnTo>
                  <a:lnTo>
                    <a:pt x="21124" y="10246"/>
                  </a:lnTo>
                  <a:lnTo>
                    <a:pt x="21124" y="8446"/>
                  </a:lnTo>
                  <a:lnTo>
                    <a:pt x="20965" y="8031"/>
                  </a:lnTo>
                  <a:lnTo>
                    <a:pt x="21124" y="7615"/>
                  </a:lnTo>
                  <a:lnTo>
                    <a:pt x="21600" y="7615"/>
                  </a:lnTo>
                  <a:lnTo>
                    <a:pt x="20012" y="0"/>
                  </a:lnTo>
                  <a:lnTo>
                    <a:pt x="19218" y="692"/>
                  </a:lnTo>
                  <a:close/>
                </a:path>
              </a:pathLst>
            </a:custGeom>
            <a:grpFill/>
            <a:ln w="12700" cap="flat">
              <a:solidFill>
                <a:schemeClr val="bg1"/>
              </a:solidFill>
              <a:miter lim="400000"/>
            </a:ln>
            <a:effectLst/>
          </p:spPr>
          <p:txBody>
            <a:bodyPr wrap="square" lIns="45719" tIns="45719" rIns="45719" bIns="45719"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200" cap="none" spc="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51" name="Shape">
              <a:extLst>
                <a:ext uri="{FF2B5EF4-FFF2-40B4-BE49-F238E27FC236}">
                  <a16:creationId xmlns:a16="http://schemas.microsoft.com/office/drawing/2014/main" id="{D661873F-10CB-C610-FE9C-50DBDC0BE471}"/>
                </a:ext>
              </a:extLst>
            </p:cNvPr>
            <p:cNvSpPr/>
            <p:nvPr/>
          </p:nvSpPr>
          <p:spPr>
            <a:xfrm>
              <a:off x="5812907" y="1939537"/>
              <a:ext cx="499752" cy="859795"/>
            </a:xfrm>
            <a:custGeom>
              <a:avLst/>
              <a:gdLst/>
              <a:ahLst/>
              <a:cxnLst>
                <a:cxn ang="0">
                  <a:pos x="wd2" y="hd2"/>
                </a:cxn>
                <a:cxn ang="5400000">
                  <a:pos x="wd2" y="hd2"/>
                </a:cxn>
                <a:cxn ang="10800000">
                  <a:pos x="wd2" y="hd2"/>
                </a:cxn>
                <a:cxn ang="16200000">
                  <a:pos x="wd2" y="hd2"/>
                </a:cxn>
              </a:cxnLst>
              <a:rect l="0" t="0" r="r" b="b"/>
              <a:pathLst>
                <a:path w="21600" h="21600" extrusionOk="0">
                  <a:moveTo>
                    <a:pt x="1080" y="21600"/>
                  </a:moveTo>
                  <a:lnTo>
                    <a:pt x="1080" y="20972"/>
                  </a:lnTo>
                  <a:lnTo>
                    <a:pt x="2808" y="20972"/>
                  </a:lnTo>
                  <a:lnTo>
                    <a:pt x="3456" y="20470"/>
                  </a:lnTo>
                  <a:lnTo>
                    <a:pt x="5184" y="20470"/>
                  </a:lnTo>
                  <a:lnTo>
                    <a:pt x="5832" y="20847"/>
                  </a:lnTo>
                  <a:lnTo>
                    <a:pt x="6696" y="21098"/>
                  </a:lnTo>
                  <a:lnTo>
                    <a:pt x="6912" y="20972"/>
                  </a:lnTo>
                  <a:lnTo>
                    <a:pt x="6912" y="20470"/>
                  </a:lnTo>
                  <a:lnTo>
                    <a:pt x="7776" y="20344"/>
                  </a:lnTo>
                  <a:lnTo>
                    <a:pt x="8208" y="20219"/>
                  </a:lnTo>
                  <a:lnTo>
                    <a:pt x="9072" y="20219"/>
                  </a:lnTo>
                  <a:lnTo>
                    <a:pt x="9504" y="20470"/>
                  </a:lnTo>
                  <a:lnTo>
                    <a:pt x="10368" y="20595"/>
                  </a:lnTo>
                  <a:lnTo>
                    <a:pt x="10584" y="20219"/>
                  </a:lnTo>
                  <a:lnTo>
                    <a:pt x="10584" y="19716"/>
                  </a:lnTo>
                  <a:lnTo>
                    <a:pt x="11232" y="19340"/>
                  </a:lnTo>
                  <a:lnTo>
                    <a:pt x="11448" y="18837"/>
                  </a:lnTo>
                  <a:lnTo>
                    <a:pt x="11880" y="18837"/>
                  </a:lnTo>
                  <a:lnTo>
                    <a:pt x="12096" y="19340"/>
                  </a:lnTo>
                  <a:lnTo>
                    <a:pt x="12960" y="19842"/>
                  </a:lnTo>
                  <a:lnTo>
                    <a:pt x="14256" y="19716"/>
                  </a:lnTo>
                  <a:lnTo>
                    <a:pt x="14688" y="19214"/>
                  </a:lnTo>
                  <a:lnTo>
                    <a:pt x="14688" y="18837"/>
                  </a:lnTo>
                  <a:lnTo>
                    <a:pt x="15336" y="18209"/>
                  </a:lnTo>
                  <a:lnTo>
                    <a:pt x="15984" y="18209"/>
                  </a:lnTo>
                  <a:lnTo>
                    <a:pt x="16416" y="17958"/>
                  </a:lnTo>
                  <a:lnTo>
                    <a:pt x="17280" y="16953"/>
                  </a:lnTo>
                  <a:lnTo>
                    <a:pt x="17280" y="16451"/>
                  </a:lnTo>
                  <a:lnTo>
                    <a:pt x="17496" y="16200"/>
                  </a:lnTo>
                  <a:lnTo>
                    <a:pt x="17496" y="15949"/>
                  </a:lnTo>
                  <a:lnTo>
                    <a:pt x="17712" y="15823"/>
                  </a:lnTo>
                  <a:lnTo>
                    <a:pt x="19440" y="15698"/>
                  </a:lnTo>
                  <a:lnTo>
                    <a:pt x="20304" y="15447"/>
                  </a:lnTo>
                  <a:lnTo>
                    <a:pt x="21168" y="15447"/>
                  </a:lnTo>
                  <a:lnTo>
                    <a:pt x="21600" y="15195"/>
                  </a:lnTo>
                  <a:lnTo>
                    <a:pt x="21384" y="14442"/>
                  </a:lnTo>
                  <a:lnTo>
                    <a:pt x="21600" y="14191"/>
                  </a:lnTo>
                  <a:lnTo>
                    <a:pt x="21168" y="14065"/>
                  </a:lnTo>
                  <a:lnTo>
                    <a:pt x="20952" y="13563"/>
                  </a:lnTo>
                  <a:lnTo>
                    <a:pt x="21384" y="13437"/>
                  </a:lnTo>
                  <a:lnTo>
                    <a:pt x="19008" y="126"/>
                  </a:lnTo>
                  <a:lnTo>
                    <a:pt x="19008" y="0"/>
                  </a:lnTo>
                  <a:lnTo>
                    <a:pt x="5832" y="502"/>
                  </a:lnTo>
                  <a:lnTo>
                    <a:pt x="5832" y="628"/>
                  </a:lnTo>
                  <a:lnTo>
                    <a:pt x="4320" y="1130"/>
                  </a:lnTo>
                  <a:lnTo>
                    <a:pt x="3456" y="1507"/>
                  </a:lnTo>
                  <a:lnTo>
                    <a:pt x="2808" y="1633"/>
                  </a:lnTo>
                  <a:lnTo>
                    <a:pt x="1728" y="1507"/>
                  </a:lnTo>
                  <a:lnTo>
                    <a:pt x="2376" y="12935"/>
                  </a:lnTo>
                  <a:lnTo>
                    <a:pt x="2160" y="13312"/>
                  </a:lnTo>
                  <a:lnTo>
                    <a:pt x="2160" y="14191"/>
                  </a:lnTo>
                  <a:lnTo>
                    <a:pt x="2376" y="14693"/>
                  </a:lnTo>
                  <a:lnTo>
                    <a:pt x="3240" y="15572"/>
                  </a:lnTo>
                  <a:lnTo>
                    <a:pt x="3456" y="16326"/>
                  </a:lnTo>
                  <a:lnTo>
                    <a:pt x="3456" y="16828"/>
                  </a:lnTo>
                  <a:lnTo>
                    <a:pt x="2808" y="17079"/>
                  </a:lnTo>
                  <a:lnTo>
                    <a:pt x="2376" y="17581"/>
                  </a:lnTo>
                  <a:lnTo>
                    <a:pt x="2160" y="18209"/>
                  </a:lnTo>
                  <a:lnTo>
                    <a:pt x="1080" y="18837"/>
                  </a:lnTo>
                  <a:lnTo>
                    <a:pt x="864" y="19591"/>
                  </a:lnTo>
                  <a:lnTo>
                    <a:pt x="432" y="19716"/>
                  </a:lnTo>
                  <a:lnTo>
                    <a:pt x="0" y="20219"/>
                  </a:lnTo>
                  <a:lnTo>
                    <a:pt x="0" y="20972"/>
                  </a:lnTo>
                  <a:lnTo>
                    <a:pt x="216" y="21474"/>
                  </a:lnTo>
                  <a:lnTo>
                    <a:pt x="432" y="21600"/>
                  </a:lnTo>
                  <a:lnTo>
                    <a:pt x="1080" y="21600"/>
                  </a:lnTo>
                  <a:close/>
                </a:path>
              </a:pathLst>
            </a:custGeom>
            <a:grpFill/>
            <a:ln w="12700" cap="flat">
              <a:solidFill>
                <a:schemeClr val="bg1"/>
              </a:solidFill>
              <a:miter lim="400000"/>
            </a:ln>
            <a:effectLst/>
          </p:spPr>
          <p:txBody>
            <a:bodyPr wrap="square" lIns="45719" tIns="45719" rIns="45719" bIns="45719"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200" cap="none" spc="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52" name="Shape">
              <a:extLst>
                <a:ext uri="{FF2B5EF4-FFF2-40B4-BE49-F238E27FC236}">
                  <a16:creationId xmlns:a16="http://schemas.microsoft.com/office/drawing/2014/main" id="{A257D0C0-EEB5-A95F-2A96-0D3C4A593C5F}"/>
                </a:ext>
              </a:extLst>
            </p:cNvPr>
            <p:cNvSpPr/>
            <p:nvPr/>
          </p:nvSpPr>
          <p:spPr>
            <a:xfrm>
              <a:off x="5248189" y="1829562"/>
              <a:ext cx="644679" cy="1129731"/>
            </a:xfrm>
            <a:custGeom>
              <a:avLst/>
              <a:gdLst/>
              <a:ahLst/>
              <a:cxnLst>
                <a:cxn ang="0">
                  <a:pos x="wd2" y="hd2"/>
                </a:cxn>
                <a:cxn ang="5400000">
                  <a:pos x="wd2" y="hd2"/>
                </a:cxn>
                <a:cxn ang="10800000">
                  <a:pos x="wd2" y="hd2"/>
                </a:cxn>
                <a:cxn ang="16200000">
                  <a:pos x="wd2" y="hd2"/>
                </a:cxn>
              </a:cxnLst>
              <a:rect l="0" t="0" r="r" b="b"/>
              <a:pathLst>
                <a:path w="21600" h="21600" extrusionOk="0">
                  <a:moveTo>
                    <a:pt x="14400" y="20835"/>
                  </a:moveTo>
                  <a:lnTo>
                    <a:pt x="14735" y="20740"/>
                  </a:lnTo>
                  <a:lnTo>
                    <a:pt x="15405" y="20931"/>
                  </a:lnTo>
                  <a:lnTo>
                    <a:pt x="16074" y="21218"/>
                  </a:lnTo>
                  <a:lnTo>
                    <a:pt x="17079" y="21218"/>
                  </a:lnTo>
                  <a:lnTo>
                    <a:pt x="17414" y="21122"/>
                  </a:lnTo>
                  <a:lnTo>
                    <a:pt x="17079" y="20644"/>
                  </a:lnTo>
                  <a:lnTo>
                    <a:pt x="17079" y="20166"/>
                  </a:lnTo>
                  <a:lnTo>
                    <a:pt x="17581" y="19975"/>
                  </a:lnTo>
                  <a:lnTo>
                    <a:pt x="18586" y="19784"/>
                  </a:lnTo>
                  <a:lnTo>
                    <a:pt x="18921" y="19688"/>
                  </a:lnTo>
                  <a:lnTo>
                    <a:pt x="18753" y="19402"/>
                  </a:lnTo>
                  <a:lnTo>
                    <a:pt x="18753" y="18637"/>
                  </a:lnTo>
                  <a:lnTo>
                    <a:pt x="19256" y="18542"/>
                  </a:lnTo>
                  <a:lnTo>
                    <a:pt x="19088" y="18446"/>
                  </a:lnTo>
                  <a:lnTo>
                    <a:pt x="18921" y="18064"/>
                  </a:lnTo>
                  <a:lnTo>
                    <a:pt x="18921" y="17490"/>
                  </a:lnTo>
                  <a:lnTo>
                    <a:pt x="19256" y="17108"/>
                  </a:lnTo>
                  <a:lnTo>
                    <a:pt x="19591" y="17012"/>
                  </a:lnTo>
                  <a:lnTo>
                    <a:pt x="19758" y="16439"/>
                  </a:lnTo>
                  <a:lnTo>
                    <a:pt x="20595" y="15961"/>
                  </a:lnTo>
                  <a:lnTo>
                    <a:pt x="20763" y="15483"/>
                  </a:lnTo>
                  <a:lnTo>
                    <a:pt x="21098" y="15101"/>
                  </a:lnTo>
                  <a:lnTo>
                    <a:pt x="21600" y="14910"/>
                  </a:lnTo>
                  <a:lnTo>
                    <a:pt x="21600" y="14527"/>
                  </a:lnTo>
                  <a:lnTo>
                    <a:pt x="21433" y="13954"/>
                  </a:lnTo>
                  <a:lnTo>
                    <a:pt x="20763" y="13285"/>
                  </a:lnTo>
                  <a:lnTo>
                    <a:pt x="20595" y="12903"/>
                  </a:lnTo>
                  <a:lnTo>
                    <a:pt x="20595" y="12234"/>
                  </a:lnTo>
                  <a:lnTo>
                    <a:pt x="20763" y="11947"/>
                  </a:lnTo>
                  <a:lnTo>
                    <a:pt x="20260" y="3250"/>
                  </a:lnTo>
                  <a:lnTo>
                    <a:pt x="20428" y="3250"/>
                  </a:lnTo>
                  <a:lnTo>
                    <a:pt x="19758" y="2963"/>
                  </a:lnTo>
                  <a:lnTo>
                    <a:pt x="19423" y="2485"/>
                  </a:lnTo>
                  <a:lnTo>
                    <a:pt x="19088" y="2198"/>
                  </a:lnTo>
                  <a:lnTo>
                    <a:pt x="18921" y="1625"/>
                  </a:lnTo>
                  <a:lnTo>
                    <a:pt x="18251" y="1242"/>
                  </a:lnTo>
                  <a:lnTo>
                    <a:pt x="17916" y="287"/>
                  </a:lnTo>
                  <a:lnTo>
                    <a:pt x="17916" y="0"/>
                  </a:lnTo>
                  <a:lnTo>
                    <a:pt x="4019" y="478"/>
                  </a:lnTo>
                  <a:lnTo>
                    <a:pt x="3684" y="287"/>
                  </a:lnTo>
                  <a:lnTo>
                    <a:pt x="3516" y="573"/>
                  </a:lnTo>
                  <a:lnTo>
                    <a:pt x="3516" y="765"/>
                  </a:lnTo>
                  <a:lnTo>
                    <a:pt x="4019" y="1051"/>
                  </a:lnTo>
                  <a:lnTo>
                    <a:pt x="4688" y="1338"/>
                  </a:lnTo>
                  <a:lnTo>
                    <a:pt x="5526" y="1720"/>
                  </a:lnTo>
                  <a:lnTo>
                    <a:pt x="6363" y="2198"/>
                  </a:lnTo>
                  <a:lnTo>
                    <a:pt x="6363" y="2485"/>
                  </a:lnTo>
                  <a:lnTo>
                    <a:pt x="6028" y="3058"/>
                  </a:lnTo>
                  <a:lnTo>
                    <a:pt x="5693" y="3345"/>
                  </a:lnTo>
                  <a:lnTo>
                    <a:pt x="5191" y="4110"/>
                  </a:lnTo>
                  <a:lnTo>
                    <a:pt x="4521" y="4492"/>
                  </a:lnTo>
                  <a:lnTo>
                    <a:pt x="3516" y="4779"/>
                  </a:lnTo>
                  <a:lnTo>
                    <a:pt x="2512" y="4779"/>
                  </a:lnTo>
                  <a:lnTo>
                    <a:pt x="2009" y="4874"/>
                  </a:lnTo>
                  <a:lnTo>
                    <a:pt x="2009" y="5543"/>
                  </a:lnTo>
                  <a:lnTo>
                    <a:pt x="2512" y="6212"/>
                  </a:lnTo>
                  <a:lnTo>
                    <a:pt x="2847" y="6404"/>
                  </a:lnTo>
                  <a:lnTo>
                    <a:pt x="2177" y="6690"/>
                  </a:lnTo>
                  <a:lnTo>
                    <a:pt x="2177" y="7359"/>
                  </a:lnTo>
                  <a:lnTo>
                    <a:pt x="1842" y="7359"/>
                  </a:lnTo>
                  <a:lnTo>
                    <a:pt x="335" y="8219"/>
                  </a:lnTo>
                  <a:lnTo>
                    <a:pt x="502" y="8793"/>
                  </a:lnTo>
                  <a:lnTo>
                    <a:pt x="0" y="9080"/>
                  </a:lnTo>
                  <a:lnTo>
                    <a:pt x="0" y="10800"/>
                  </a:lnTo>
                  <a:lnTo>
                    <a:pt x="1005" y="11756"/>
                  </a:lnTo>
                  <a:lnTo>
                    <a:pt x="3516" y="12998"/>
                  </a:lnTo>
                  <a:lnTo>
                    <a:pt x="4186" y="13572"/>
                  </a:lnTo>
                  <a:lnTo>
                    <a:pt x="4186" y="14336"/>
                  </a:lnTo>
                  <a:lnTo>
                    <a:pt x="5023" y="14719"/>
                  </a:lnTo>
                  <a:lnTo>
                    <a:pt x="5191" y="14432"/>
                  </a:lnTo>
                  <a:lnTo>
                    <a:pt x="5693" y="14336"/>
                  </a:lnTo>
                  <a:lnTo>
                    <a:pt x="6530" y="14336"/>
                  </a:lnTo>
                  <a:lnTo>
                    <a:pt x="7535" y="14910"/>
                  </a:lnTo>
                  <a:lnTo>
                    <a:pt x="7033" y="15483"/>
                  </a:lnTo>
                  <a:lnTo>
                    <a:pt x="6865" y="15961"/>
                  </a:lnTo>
                  <a:lnTo>
                    <a:pt x="6865" y="16248"/>
                  </a:lnTo>
                  <a:lnTo>
                    <a:pt x="6530" y="16726"/>
                  </a:lnTo>
                  <a:lnTo>
                    <a:pt x="6530" y="17204"/>
                  </a:lnTo>
                  <a:lnTo>
                    <a:pt x="7367" y="17681"/>
                  </a:lnTo>
                  <a:lnTo>
                    <a:pt x="8540" y="18159"/>
                  </a:lnTo>
                  <a:lnTo>
                    <a:pt x="8874" y="18064"/>
                  </a:lnTo>
                  <a:lnTo>
                    <a:pt x="10716" y="18733"/>
                  </a:lnTo>
                  <a:lnTo>
                    <a:pt x="11386" y="19115"/>
                  </a:lnTo>
                  <a:lnTo>
                    <a:pt x="11888" y="19975"/>
                  </a:lnTo>
                  <a:lnTo>
                    <a:pt x="11721" y="20453"/>
                  </a:lnTo>
                  <a:lnTo>
                    <a:pt x="11553" y="20740"/>
                  </a:lnTo>
                  <a:lnTo>
                    <a:pt x="12391" y="21218"/>
                  </a:lnTo>
                  <a:lnTo>
                    <a:pt x="12391" y="21600"/>
                  </a:lnTo>
                  <a:lnTo>
                    <a:pt x="12726" y="21218"/>
                  </a:lnTo>
                  <a:lnTo>
                    <a:pt x="13395" y="21218"/>
                  </a:lnTo>
                  <a:lnTo>
                    <a:pt x="13898" y="21122"/>
                  </a:lnTo>
                  <a:lnTo>
                    <a:pt x="14400" y="20835"/>
                  </a:lnTo>
                  <a:close/>
                </a:path>
              </a:pathLst>
            </a:custGeom>
            <a:grpFill/>
            <a:ln w="12700" cap="flat">
              <a:solidFill>
                <a:schemeClr val="bg1"/>
              </a:solidFill>
              <a:miter lim="400000"/>
            </a:ln>
            <a:effectLst/>
          </p:spPr>
          <p:txBody>
            <a:bodyPr wrap="square" lIns="45719" tIns="45719" rIns="45719" bIns="45719"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200" cap="none" spc="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53" name="Shape">
              <a:extLst>
                <a:ext uri="{FF2B5EF4-FFF2-40B4-BE49-F238E27FC236}">
                  <a16:creationId xmlns:a16="http://schemas.microsoft.com/office/drawing/2014/main" id="{0B65319F-2866-FB36-7941-0A48990F810D}"/>
                </a:ext>
              </a:extLst>
            </p:cNvPr>
            <p:cNvSpPr/>
            <p:nvPr/>
          </p:nvSpPr>
          <p:spPr>
            <a:xfrm>
              <a:off x="4458582" y="1579619"/>
              <a:ext cx="979514" cy="719830"/>
            </a:xfrm>
            <a:custGeom>
              <a:avLst/>
              <a:gdLst/>
              <a:ahLst/>
              <a:cxnLst>
                <a:cxn ang="0">
                  <a:pos x="wd2" y="hd2"/>
                </a:cxn>
                <a:cxn ang="5400000">
                  <a:pos x="wd2" y="hd2"/>
                </a:cxn>
                <a:cxn ang="10800000">
                  <a:pos x="wd2" y="hd2"/>
                </a:cxn>
                <a:cxn ang="16200000">
                  <a:pos x="wd2" y="hd2"/>
                </a:cxn>
              </a:cxnLst>
              <a:rect l="0" t="0" r="r" b="b"/>
              <a:pathLst>
                <a:path w="21600" h="21600" extrusionOk="0">
                  <a:moveTo>
                    <a:pt x="17673" y="20456"/>
                  </a:moveTo>
                  <a:cubicBezTo>
                    <a:pt x="18327" y="19567"/>
                    <a:pt x="18327" y="19567"/>
                    <a:pt x="18327" y="19567"/>
                  </a:cubicBezTo>
                  <a:cubicBezTo>
                    <a:pt x="18608" y="19059"/>
                    <a:pt x="18608" y="19059"/>
                    <a:pt x="18608" y="19059"/>
                  </a:cubicBezTo>
                  <a:cubicBezTo>
                    <a:pt x="18795" y="19059"/>
                    <a:pt x="18795" y="19059"/>
                    <a:pt x="18795" y="19059"/>
                  </a:cubicBezTo>
                  <a:cubicBezTo>
                    <a:pt x="18888" y="18042"/>
                    <a:pt x="18888" y="18042"/>
                    <a:pt x="18888" y="18042"/>
                  </a:cubicBezTo>
                  <a:cubicBezTo>
                    <a:pt x="19262" y="17661"/>
                    <a:pt x="19262" y="17661"/>
                    <a:pt x="19262" y="17661"/>
                  </a:cubicBezTo>
                  <a:cubicBezTo>
                    <a:pt x="19075" y="17280"/>
                    <a:pt x="19075" y="17280"/>
                    <a:pt x="19075" y="17280"/>
                  </a:cubicBezTo>
                  <a:cubicBezTo>
                    <a:pt x="18701" y="16264"/>
                    <a:pt x="18701" y="16264"/>
                    <a:pt x="18701" y="16264"/>
                  </a:cubicBezTo>
                  <a:cubicBezTo>
                    <a:pt x="18701" y="15755"/>
                    <a:pt x="18701" y="15755"/>
                    <a:pt x="18701" y="15755"/>
                  </a:cubicBezTo>
                  <a:cubicBezTo>
                    <a:pt x="18701" y="15247"/>
                    <a:pt x="18701" y="15247"/>
                    <a:pt x="18701" y="15247"/>
                  </a:cubicBezTo>
                  <a:cubicBezTo>
                    <a:pt x="19075" y="14993"/>
                    <a:pt x="19075" y="14993"/>
                    <a:pt x="19075" y="14993"/>
                  </a:cubicBezTo>
                  <a:cubicBezTo>
                    <a:pt x="19730" y="14993"/>
                    <a:pt x="19730" y="14993"/>
                    <a:pt x="19730" y="14993"/>
                  </a:cubicBezTo>
                  <a:cubicBezTo>
                    <a:pt x="20384" y="14612"/>
                    <a:pt x="20384" y="14612"/>
                    <a:pt x="20384" y="14612"/>
                  </a:cubicBezTo>
                  <a:cubicBezTo>
                    <a:pt x="20571" y="14358"/>
                    <a:pt x="20571" y="14358"/>
                    <a:pt x="20571" y="14358"/>
                  </a:cubicBezTo>
                  <a:cubicBezTo>
                    <a:pt x="20852" y="13976"/>
                    <a:pt x="20852" y="13976"/>
                    <a:pt x="20852" y="13976"/>
                  </a:cubicBezTo>
                  <a:cubicBezTo>
                    <a:pt x="21132" y="12833"/>
                    <a:pt x="21132" y="12833"/>
                    <a:pt x="21132" y="12833"/>
                  </a:cubicBezTo>
                  <a:cubicBezTo>
                    <a:pt x="21413" y="12325"/>
                    <a:pt x="21413" y="12325"/>
                    <a:pt x="21413" y="12325"/>
                  </a:cubicBezTo>
                  <a:cubicBezTo>
                    <a:pt x="21600" y="11435"/>
                    <a:pt x="21600" y="11435"/>
                    <a:pt x="21600" y="11435"/>
                  </a:cubicBezTo>
                  <a:cubicBezTo>
                    <a:pt x="21600" y="11054"/>
                    <a:pt x="21600" y="11054"/>
                    <a:pt x="21600" y="11054"/>
                  </a:cubicBezTo>
                  <a:cubicBezTo>
                    <a:pt x="21039" y="10292"/>
                    <a:pt x="21039" y="10292"/>
                    <a:pt x="21039" y="10292"/>
                  </a:cubicBezTo>
                  <a:cubicBezTo>
                    <a:pt x="20478" y="9656"/>
                    <a:pt x="20478" y="9656"/>
                    <a:pt x="20478" y="9656"/>
                  </a:cubicBezTo>
                  <a:cubicBezTo>
                    <a:pt x="20104" y="9148"/>
                    <a:pt x="20104" y="9148"/>
                    <a:pt x="20104" y="9148"/>
                  </a:cubicBezTo>
                  <a:cubicBezTo>
                    <a:pt x="19730" y="8767"/>
                    <a:pt x="19730" y="8767"/>
                    <a:pt x="19730" y="8767"/>
                  </a:cubicBezTo>
                  <a:cubicBezTo>
                    <a:pt x="19730" y="8386"/>
                    <a:pt x="19730" y="8386"/>
                    <a:pt x="19730" y="8386"/>
                  </a:cubicBezTo>
                  <a:cubicBezTo>
                    <a:pt x="19823" y="8005"/>
                    <a:pt x="19823" y="8005"/>
                    <a:pt x="19823" y="8005"/>
                  </a:cubicBezTo>
                  <a:cubicBezTo>
                    <a:pt x="20010" y="8259"/>
                    <a:pt x="20010" y="8259"/>
                    <a:pt x="20010" y="8259"/>
                  </a:cubicBezTo>
                  <a:cubicBezTo>
                    <a:pt x="19730" y="7751"/>
                    <a:pt x="19730" y="7751"/>
                    <a:pt x="19730" y="7751"/>
                  </a:cubicBezTo>
                  <a:cubicBezTo>
                    <a:pt x="19730" y="7751"/>
                    <a:pt x="19356" y="7496"/>
                    <a:pt x="19262" y="7496"/>
                  </a:cubicBezTo>
                  <a:cubicBezTo>
                    <a:pt x="19169" y="7496"/>
                    <a:pt x="18795" y="6988"/>
                    <a:pt x="18795" y="6988"/>
                  </a:cubicBezTo>
                  <a:cubicBezTo>
                    <a:pt x="18327" y="6988"/>
                    <a:pt x="18327" y="6988"/>
                    <a:pt x="18327" y="6988"/>
                  </a:cubicBezTo>
                  <a:cubicBezTo>
                    <a:pt x="18327" y="6353"/>
                    <a:pt x="18327" y="6353"/>
                    <a:pt x="18327" y="6353"/>
                  </a:cubicBezTo>
                  <a:cubicBezTo>
                    <a:pt x="18140" y="5718"/>
                    <a:pt x="18140" y="5718"/>
                    <a:pt x="18140" y="5718"/>
                  </a:cubicBezTo>
                  <a:cubicBezTo>
                    <a:pt x="18140" y="4955"/>
                    <a:pt x="18140" y="4955"/>
                    <a:pt x="18140" y="4955"/>
                  </a:cubicBezTo>
                  <a:cubicBezTo>
                    <a:pt x="18140" y="4447"/>
                    <a:pt x="18140" y="4447"/>
                    <a:pt x="18140" y="4447"/>
                  </a:cubicBezTo>
                  <a:cubicBezTo>
                    <a:pt x="18140" y="3558"/>
                    <a:pt x="18140" y="3558"/>
                    <a:pt x="18140" y="3558"/>
                  </a:cubicBezTo>
                  <a:cubicBezTo>
                    <a:pt x="17953" y="3176"/>
                    <a:pt x="17953" y="3176"/>
                    <a:pt x="17953" y="3176"/>
                  </a:cubicBezTo>
                  <a:cubicBezTo>
                    <a:pt x="17673" y="2287"/>
                    <a:pt x="17673" y="2287"/>
                    <a:pt x="17673" y="2287"/>
                  </a:cubicBezTo>
                  <a:cubicBezTo>
                    <a:pt x="655" y="2795"/>
                    <a:pt x="655" y="2795"/>
                    <a:pt x="655" y="2795"/>
                  </a:cubicBezTo>
                  <a:cubicBezTo>
                    <a:pt x="748" y="0"/>
                    <a:pt x="748" y="0"/>
                    <a:pt x="748" y="0"/>
                  </a:cubicBezTo>
                  <a:cubicBezTo>
                    <a:pt x="748" y="0"/>
                    <a:pt x="748" y="0"/>
                    <a:pt x="748" y="0"/>
                  </a:cubicBezTo>
                  <a:cubicBezTo>
                    <a:pt x="655" y="2922"/>
                    <a:pt x="655" y="2922"/>
                    <a:pt x="655" y="2922"/>
                  </a:cubicBezTo>
                  <a:cubicBezTo>
                    <a:pt x="374" y="2922"/>
                    <a:pt x="374" y="2922"/>
                    <a:pt x="374" y="2922"/>
                  </a:cubicBezTo>
                  <a:cubicBezTo>
                    <a:pt x="374" y="3304"/>
                    <a:pt x="374" y="3304"/>
                    <a:pt x="374" y="3304"/>
                  </a:cubicBezTo>
                  <a:cubicBezTo>
                    <a:pt x="281" y="3939"/>
                    <a:pt x="281" y="3939"/>
                    <a:pt x="281" y="3939"/>
                  </a:cubicBezTo>
                  <a:cubicBezTo>
                    <a:pt x="468" y="4066"/>
                    <a:pt x="468" y="4066"/>
                    <a:pt x="468" y="4066"/>
                  </a:cubicBezTo>
                  <a:cubicBezTo>
                    <a:pt x="655" y="4701"/>
                    <a:pt x="655" y="4701"/>
                    <a:pt x="655" y="4701"/>
                  </a:cubicBezTo>
                  <a:cubicBezTo>
                    <a:pt x="655" y="5209"/>
                    <a:pt x="655" y="5209"/>
                    <a:pt x="655" y="5209"/>
                  </a:cubicBezTo>
                  <a:cubicBezTo>
                    <a:pt x="468" y="5336"/>
                    <a:pt x="468" y="5336"/>
                    <a:pt x="468" y="5336"/>
                  </a:cubicBezTo>
                  <a:cubicBezTo>
                    <a:pt x="374" y="5718"/>
                    <a:pt x="374" y="5718"/>
                    <a:pt x="374" y="5718"/>
                  </a:cubicBezTo>
                  <a:cubicBezTo>
                    <a:pt x="374" y="6607"/>
                    <a:pt x="374" y="6607"/>
                    <a:pt x="374" y="6607"/>
                  </a:cubicBezTo>
                  <a:cubicBezTo>
                    <a:pt x="94" y="6734"/>
                    <a:pt x="94" y="6734"/>
                    <a:pt x="94" y="6734"/>
                  </a:cubicBezTo>
                  <a:cubicBezTo>
                    <a:pt x="0" y="7115"/>
                    <a:pt x="0" y="7115"/>
                    <a:pt x="0" y="7115"/>
                  </a:cubicBezTo>
                  <a:cubicBezTo>
                    <a:pt x="0" y="7496"/>
                    <a:pt x="0" y="7496"/>
                    <a:pt x="0" y="7496"/>
                  </a:cubicBezTo>
                  <a:cubicBezTo>
                    <a:pt x="374" y="7878"/>
                    <a:pt x="374" y="7878"/>
                    <a:pt x="374" y="7878"/>
                  </a:cubicBezTo>
                  <a:cubicBezTo>
                    <a:pt x="374" y="8386"/>
                    <a:pt x="374" y="8386"/>
                    <a:pt x="374" y="8386"/>
                  </a:cubicBezTo>
                  <a:cubicBezTo>
                    <a:pt x="374" y="8767"/>
                    <a:pt x="374" y="8767"/>
                    <a:pt x="374" y="8767"/>
                  </a:cubicBezTo>
                  <a:cubicBezTo>
                    <a:pt x="281" y="8513"/>
                    <a:pt x="281" y="8513"/>
                    <a:pt x="281" y="8513"/>
                  </a:cubicBezTo>
                  <a:cubicBezTo>
                    <a:pt x="561" y="9021"/>
                    <a:pt x="561" y="9021"/>
                    <a:pt x="561" y="9021"/>
                  </a:cubicBezTo>
                  <a:cubicBezTo>
                    <a:pt x="842" y="10165"/>
                    <a:pt x="842" y="10165"/>
                    <a:pt x="842" y="10165"/>
                  </a:cubicBezTo>
                  <a:cubicBezTo>
                    <a:pt x="1122" y="10800"/>
                    <a:pt x="1122" y="10800"/>
                    <a:pt x="1122" y="10800"/>
                  </a:cubicBezTo>
                  <a:cubicBezTo>
                    <a:pt x="1309" y="11562"/>
                    <a:pt x="1309" y="11562"/>
                    <a:pt x="1309" y="11562"/>
                  </a:cubicBezTo>
                  <a:cubicBezTo>
                    <a:pt x="1496" y="12198"/>
                    <a:pt x="1496" y="12198"/>
                    <a:pt x="1496" y="12198"/>
                  </a:cubicBezTo>
                  <a:cubicBezTo>
                    <a:pt x="1683" y="12579"/>
                    <a:pt x="1683" y="12579"/>
                    <a:pt x="1683" y="12579"/>
                  </a:cubicBezTo>
                  <a:cubicBezTo>
                    <a:pt x="1777" y="12960"/>
                    <a:pt x="1777" y="12960"/>
                    <a:pt x="1777" y="12960"/>
                  </a:cubicBezTo>
                  <a:cubicBezTo>
                    <a:pt x="1870" y="13087"/>
                    <a:pt x="1870" y="13087"/>
                    <a:pt x="1870" y="13087"/>
                  </a:cubicBezTo>
                  <a:cubicBezTo>
                    <a:pt x="1870" y="13214"/>
                    <a:pt x="1870" y="13214"/>
                    <a:pt x="1870" y="13214"/>
                  </a:cubicBezTo>
                  <a:cubicBezTo>
                    <a:pt x="1590" y="13341"/>
                    <a:pt x="1590" y="13341"/>
                    <a:pt x="1590" y="13341"/>
                  </a:cubicBezTo>
                  <a:cubicBezTo>
                    <a:pt x="1683" y="13849"/>
                    <a:pt x="1683" y="13849"/>
                    <a:pt x="1683" y="13849"/>
                  </a:cubicBezTo>
                  <a:cubicBezTo>
                    <a:pt x="1777" y="14485"/>
                    <a:pt x="1777" y="14485"/>
                    <a:pt x="1777" y="14485"/>
                  </a:cubicBezTo>
                  <a:cubicBezTo>
                    <a:pt x="1870" y="14739"/>
                    <a:pt x="1870" y="14739"/>
                    <a:pt x="1870" y="14739"/>
                  </a:cubicBezTo>
                  <a:cubicBezTo>
                    <a:pt x="2057" y="14739"/>
                    <a:pt x="2057" y="14739"/>
                    <a:pt x="2057" y="14739"/>
                  </a:cubicBezTo>
                  <a:cubicBezTo>
                    <a:pt x="2244" y="14993"/>
                    <a:pt x="2244" y="14993"/>
                    <a:pt x="2244" y="14993"/>
                  </a:cubicBezTo>
                  <a:cubicBezTo>
                    <a:pt x="2431" y="15882"/>
                    <a:pt x="2431" y="15882"/>
                    <a:pt x="2431" y="15882"/>
                  </a:cubicBezTo>
                  <a:cubicBezTo>
                    <a:pt x="2431" y="17153"/>
                    <a:pt x="2431" y="17153"/>
                    <a:pt x="2431" y="17153"/>
                  </a:cubicBezTo>
                  <a:cubicBezTo>
                    <a:pt x="2338" y="17661"/>
                    <a:pt x="2338" y="17661"/>
                    <a:pt x="2338" y="17661"/>
                  </a:cubicBezTo>
                  <a:cubicBezTo>
                    <a:pt x="2525" y="18042"/>
                    <a:pt x="2525" y="18042"/>
                    <a:pt x="2525" y="18042"/>
                  </a:cubicBezTo>
                  <a:cubicBezTo>
                    <a:pt x="2618" y="18296"/>
                    <a:pt x="2618" y="18296"/>
                    <a:pt x="2618" y="18296"/>
                  </a:cubicBezTo>
                  <a:cubicBezTo>
                    <a:pt x="2618" y="19567"/>
                    <a:pt x="2618" y="19567"/>
                    <a:pt x="2618" y="19567"/>
                  </a:cubicBezTo>
                  <a:cubicBezTo>
                    <a:pt x="2805" y="20456"/>
                    <a:pt x="2805" y="20456"/>
                    <a:pt x="2805" y="20456"/>
                  </a:cubicBezTo>
                  <a:cubicBezTo>
                    <a:pt x="2805" y="20584"/>
                    <a:pt x="2805" y="20584"/>
                    <a:pt x="2805" y="20584"/>
                  </a:cubicBezTo>
                  <a:cubicBezTo>
                    <a:pt x="16457" y="20329"/>
                    <a:pt x="16457" y="20329"/>
                    <a:pt x="16457" y="20329"/>
                  </a:cubicBezTo>
                  <a:cubicBezTo>
                    <a:pt x="17579" y="21600"/>
                    <a:pt x="17579" y="21600"/>
                    <a:pt x="17579" y="21600"/>
                  </a:cubicBezTo>
                  <a:cubicBezTo>
                    <a:pt x="17766" y="21346"/>
                    <a:pt x="17766" y="21346"/>
                    <a:pt x="17766" y="21346"/>
                  </a:cubicBezTo>
                  <a:lnTo>
                    <a:pt x="17673" y="20456"/>
                  </a:lnTo>
                  <a:close/>
                </a:path>
              </a:pathLst>
            </a:custGeom>
            <a:grpFill/>
            <a:ln w="12700" cap="flat">
              <a:solidFill>
                <a:schemeClr val="bg1"/>
              </a:solidFill>
              <a:miter lim="400000"/>
            </a:ln>
            <a:effectLst/>
          </p:spPr>
          <p:txBody>
            <a:bodyPr wrap="square" lIns="45719" tIns="45719" rIns="45719" bIns="45719"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200" cap="none" spc="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54" name="Shape">
              <a:extLst>
                <a:ext uri="{FF2B5EF4-FFF2-40B4-BE49-F238E27FC236}">
                  <a16:creationId xmlns:a16="http://schemas.microsoft.com/office/drawing/2014/main" id="{2C43C817-41E1-C2AA-A96A-9F15302F761D}"/>
                </a:ext>
              </a:extLst>
            </p:cNvPr>
            <p:cNvSpPr/>
            <p:nvPr/>
          </p:nvSpPr>
          <p:spPr>
            <a:xfrm>
              <a:off x="-1" y="3994043"/>
              <a:ext cx="2179719" cy="1694596"/>
            </a:xfrm>
            <a:custGeom>
              <a:avLst/>
              <a:gdLst/>
              <a:ahLst/>
              <a:cxnLst>
                <a:cxn ang="0">
                  <a:pos x="wd2" y="hd2"/>
                </a:cxn>
                <a:cxn ang="5400000">
                  <a:pos x="wd2" y="hd2"/>
                </a:cxn>
                <a:cxn ang="10800000">
                  <a:pos x="wd2" y="hd2"/>
                </a:cxn>
                <a:cxn ang="16200000">
                  <a:pos x="wd2" y="hd2"/>
                </a:cxn>
              </a:cxnLst>
              <a:rect l="0" t="0" r="r" b="b"/>
              <a:pathLst>
                <a:path w="21559" h="21600" extrusionOk="0">
                  <a:moveTo>
                    <a:pt x="8461" y="17395"/>
                  </a:moveTo>
                  <a:lnTo>
                    <a:pt x="8609" y="17586"/>
                  </a:lnTo>
                  <a:lnTo>
                    <a:pt x="8905" y="17841"/>
                  </a:lnTo>
                  <a:lnTo>
                    <a:pt x="8708" y="17904"/>
                  </a:lnTo>
                  <a:lnTo>
                    <a:pt x="8609" y="17904"/>
                  </a:lnTo>
                  <a:lnTo>
                    <a:pt x="8411" y="18096"/>
                  </a:lnTo>
                  <a:lnTo>
                    <a:pt x="8411" y="18350"/>
                  </a:lnTo>
                  <a:lnTo>
                    <a:pt x="8510" y="18350"/>
                  </a:lnTo>
                  <a:lnTo>
                    <a:pt x="8708" y="18669"/>
                  </a:lnTo>
                  <a:lnTo>
                    <a:pt x="8708" y="18796"/>
                  </a:lnTo>
                  <a:lnTo>
                    <a:pt x="8559" y="18860"/>
                  </a:lnTo>
                  <a:lnTo>
                    <a:pt x="8461" y="18860"/>
                  </a:lnTo>
                  <a:lnTo>
                    <a:pt x="8362" y="18924"/>
                  </a:lnTo>
                  <a:lnTo>
                    <a:pt x="8312" y="18924"/>
                  </a:lnTo>
                  <a:lnTo>
                    <a:pt x="8164" y="19051"/>
                  </a:lnTo>
                  <a:lnTo>
                    <a:pt x="8164" y="19306"/>
                  </a:lnTo>
                  <a:lnTo>
                    <a:pt x="8065" y="19497"/>
                  </a:lnTo>
                  <a:lnTo>
                    <a:pt x="7917" y="19179"/>
                  </a:lnTo>
                  <a:lnTo>
                    <a:pt x="7917" y="19242"/>
                  </a:lnTo>
                  <a:lnTo>
                    <a:pt x="7867" y="19370"/>
                  </a:lnTo>
                  <a:lnTo>
                    <a:pt x="7719" y="19561"/>
                  </a:lnTo>
                  <a:lnTo>
                    <a:pt x="7620" y="19816"/>
                  </a:lnTo>
                  <a:lnTo>
                    <a:pt x="7620" y="20135"/>
                  </a:lnTo>
                  <a:lnTo>
                    <a:pt x="7175" y="20135"/>
                  </a:lnTo>
                  <a:lnTo>
                    <a:pt x="7521" y="20007"/>
                  </a:lnTo>
                  <a:lnTo>
                    <a:pt x="7571" y="19880"/>
                  </a:lnTo>
                  <a:lnTo>
                    <a:pt x="7620" y="19752"/>
                  </a:lnTo>
                  <a:lnTo>
                    <a:pt x="7571" y="19561"/>
                  </a:lnTo>
                  <a:lnTo>
                    <a:pt x="7472" y="19497"/>
                  </a:lnTo>
                  <a:lnTo>
                    <a:pt x="7423" y="19497"/>
                  </a:lnTo>
                  <a:lnTo>
                    <a:pt x="7324" y="19370"/>
                  </a:lnTo>
                  <a:lnTo>
                    <a:pt x="7324" y="19306"/>
                  </a:lnTo>
                  <a:lnTo>
                    <a:pt x="7274" y="18924"/>
                  </a:lnTo>
                  <a:lnTo>
                    <a:pt x="7373" y="18796"/>
                  </a:lnTo>
                  <a:lnTo>
                    <a:pt x="7423" y="18669"/>
                  </a:lnTo>
                  <a:lnTo>
                    <a:pt x="7571" y="18542"/>
                  </a:lnTo>
                  <a:lnTo>
                    <a:pt x="7620" y="18605"/>
                  </a:lnTo>
                  <a:lnTo>
                    <a:pt x="7769" y="18796"/>
                  </a:lnTo>
                  <a:lnTo>
                    <a:pt x="7867" y="19051"/>
                  </a:lnTo>
                  <a:lnTo>
                    <a:pt x="7867" y="18796"/>
                  </a:lnTo>
                  <a:lnTo>
                    <a:pt x="7818" y="18542"/>
                  </a:lnTo>
                  <a:lnTo>
                    <a:pt x="7719" y="18350"/>
                  </a:lnTo>
                  <a:lnTo>
                    <a:pt x="7867" y="18287"/>
                  </a:lnTo>
                  <a:lnTo>
                    <a:pt x="8065" y="18414"/>
                  </a:lnTo>
                  <a:lnTo>
                    <a:pt x="8164" y="18414"/>
                  </a:lnTo>
                  <a:lnTo>
                    <a:pt x="8164" y="17904"/>
                  </a:lnTo>
                  <a:lnTo>
                    <a:pt x="8115" y="17777"/>
                  </a:lnTo>
                  <a:lnTo>
                    <a:pt x="8312" y="17586"/>
                  </a:lnTo>
                  <a:close/>
                  <a:moveTo>
                    <a:pt x="1541" y="13508"/>
                  </a:moveTo>
                  <a:lnTo>
                    <a:pt x="1640" y="13508"/>
                  </a:lnTo>
                  <a:lnTo>
                    <a:pt x="1788" y="13890"/>
                  </a:lnTo>
                  <a:lnTo>
                    <a:pt x="1788" y="14081"/>
                  </a:lnTo>
                  <a:lnTo>
                    <a:pt x="1689" y="14273"/>
                  </a:lnTo>
                  <a:lnTo>
                    <a:pt x="1442" y="14273"/>
                  </a:lnTo>
                  <a:lnTo>
                    <a:pt x="1244" y="14081"/>
                  </a:lnTo>
                  <a:lnTo>
                    <a:pt x="997" y="13827"/>
                  </a:lnTo>
                  <a:lnTo>
                    <a:pt x="1244" y="13635"/>
                  </a:lnTo>
                  <a:lnTo>
                    <a:pt x="1392" y="13635"/>
                  </a:lnTo>
                  <a:close/>
                  <a:moveTo>
                    <a:pt x="125" y="8092"/>
                  </a:moveTo>
                  <a:cubicBezTo>
                    <a:pt x="125" y="8092"/>
                    <a:pt x="125" y="8092"/>
                    <a:pt x="166" y="8309"/>
                  </a:cubicBezTo>
                  <a:cubicBezTo>
                    <a:pt x="166" y="8309"/>
                    <a:pt x="166" y="8309"/>
                    <a:pt x="249" y="8418"/>
                  </a:cubicBezTo>
                  <a:cubicBezTo>
                    <a:pt x="249" y="8418"/>
                    <a:pt x="249" y="8418"/>
                    <a:pt x="456" y="8472"/>
                  </a:cubicBezTo>
                  <a:cubicBezTo>
                    <a:pt x="456" y="8472"/>
                    <a:pt x="456" y="8472"/>
                    <a:pt x="664" y="8472"/>
                  </a:cubicBezTo>
                  <a:cubicBezTo>
                    <a:pt x="664" y="8472"/>
                    <a:pt x="664" y="8472"/>
                    <a:pt x="788" y="8581"/>
                  </a:cubicBezTo>
                  <a:cubicBezTo>
                    <a:pt x="788" y="8581"/>
                    <a:pt x="788" y="8581"/>
                    <a:pt x="788" y="8743"/>
                  </a:cubicBezTo>
                  <a:cubicBezTo>
                    <a:pt x="788" y="8743"/>
                    <a:pt x="788" y="8743"/>
                    <a:pt x="871" y="8852"/>
                  </a:cubicBezTo>
                  <a:cubicBezTo>
                    <a:pt x="871" y="8852"/>
                    <a:pt x="871" y="8852"/>
                    <a:pt x="1037" y="9069"/>
                  </a:cubicBezTo>
                  <a:cubicBezTo>
                    <a:pt x="1037" y="9069"/>
                    <a:pt x="1037" y="9069"/>
                    <a:pt x="1244" y="9449"/>
                  </a:cubicBezTo>
                  <a:cubicBezTo>
                    <a:pt x="1244" y="9449"/>
                    <a:pt x="1244" y="9449"/>
                    <a:pt x="1120" y="9449"/>
                  </a:cubicBezTo>
                  <a:cubicBezTo>
                    <a:pt x="1120" y="9449"/>
                    <a:pt x="1120" y="9449"/>
                    <a:pt x="871" y="9449"/>
                  </a:cubicBezTo>
                  <a:lnTo>
                    <a:pt x="830" y="9558"/>
                  </a:lnTo>
                  <a:cubicBezTo>
                    <a:pt x="830" y="9558"/>
                    <a:pt x="830" y="9558"/>
                    <a:pt x="664" y="9340"/>
                  </a:cubicBezTo>
                  <a:cubicBezTo>
                    <a:pt x="664" y="9340"/>
                    <a:pt x="664" y="9340"/>
                    <a:pt x="581" y="9015"/>
                  </a:cubicBezTo>
                  <a:cubicBezTo>
                    <a:pt x="581" y="9015"/>
                    <a:pt x="581" y="9015"/>
                    <a:pt x="539" y="8906"/>
                  </a:cubicBezTo>
                  <a:cubicBezTo>
                    <a:pt x="539" y="8906"/>
                    <a:pt x="539" y="8906"/>
                    <a:pt x="456" y="8798"/>
                  </a:cubicBezTo>
                  <a:cubicBezTo>
                    <a:pt x="456" y="8798"/>
                    <a:pt x="456" y="8798"/>
                    <a:pt x="415" y="8798"/>
                  </a:cubicBezTo>
                  <a:cubicBezTo>
                    <a:pt x="415" y="8798"/>
                    <a:pt x="415" y="8798"/>
                    <a:pt x="374" y="8798"/>
                  </a:cubicBezTo>
                  <a:cubicBezTo>
                    <a:pt x="374" y="8798"/>
                    <a:pt x="291" y="8798"/>
                    <a:pt x="291" y="8798"/>
                  </a:cubicBezTo>
                  <a:cubicBezTo>
                    <a:pt x="249" y="8743"/>
                    <a:pt x="249" y="8798"/>
                    <a:pt x="249" y="8798"/>
                  </a:cubicBezTo>
                  <a:cubicBezTo>
                    <a:pt x="249" y="8798"/>
                    <a:pt x="249" y="8798"/>
                    <a:pt x="125" y="8798"/>
                  </a:cubicBezTo>
                  <a:cubicBezTo>
                    <a:pt x="-41" y="8743"/>
                    <a:pt x="83" y="8743"/>
                    <a:pt x="83" y="8743"/>
                  </a:cubicBezTo>
                  <a:cubicBezTo>
                    <a:pt x="42" y="8689"/>
                    <a:pt x="42" y="8689"/>
                    <a:pt x="42" y="8635"/>
                  </a:cubicBezTo>
                  <a:cubicBezTo>
                    <a:pt x="42" y="8635"/>
                    <a:pt x="0" y="8526"/>
                    <a:pt x="0" y="8472"/>
                  </a:cubicBezTo>
                  <a:cubicBezTo>
                    <a:pt x="0" y="8472"/>
                    <a:pt x="0" y="8309"/>
                    <a:pt x="0" y="8309"/>
                  </a:cubicBezTo>
                  <a:cubicBezTo>
                    <a:pt x="0" y="8309"/>
                    <a:pt x="0" y="8309"/>
                    <a:pt x="125" y="8092"/>
                  </a:cubicBezTo>
                  <a:close/>
                  <a:moveTo>
                    <a:pt x="7752" y="0"/>
                  </a:moveTo>
                  <a:cubicBezTo>
                    <a:pt x="7752" y="0"/>
                    <a:pt x="7752" y="0"/>
                    <a:pt x="7920" y="215"/>
                  </a:cubicBezTo>
                  <a:cubicBezTo>
                    <a:pt x="7920" y="215"/>
                    <a:pt x="7920" y="215"/>
                    <a:pt x="8003" y="377"/>
                  </a:cubicBezTo>
                  <a:cubicBezTo>
                    <a:pt x="8003" y="377"/>
                    <a:pt x="8003" y="377"/>
                    <a:pt x="7920" y="377"/>
                  </a:cubicBezTo>
                  <a:cubicBezTo>
                    <a:pt x="7920" y="377"/>
                    <a:pt x="7920" y="377"/>
                    <a:pt x="7920" y="539"/>
                  </a:cubicBezTo>
                  <a:cubicBezTo>
                    <a:pt x="7920" y="539"/>
                    <a:pt x="7920" y="539"/>
                    <a:pt x="8045" y="646"/>
                  </a:cubicBezTo>
                  <a:cubicBezTo>
                    <a:pt x="8045" y="646"/>
                    <a:pt x="8045" y="646"/>
                    <a:pt x="8212" y="646"/>
                  </a:cubicBezTo>
                  <a:cubicBezTo>
                    <a:pt x="8212" y="646"/>
                    <a:pt x="8212" y="646"/>
                    <a:pt x="8212" y="485"/>
                  </a:cubicBezTo>
                  <a:cubicBezTo>
                    <a:pt x="8212" y="485"/>
                    <a:pt x="8212" y="485"/>
                    <a:pt x="8296" y="377"/>
                  </a:cubicBezTo>
                  <a:cubicBezTo>
                    <a:pt x="8296" y="377"/>
                    <a:pt x="8296" y="377"/>
                    <a:pt x="8380" y="485"/>
                  </a:cubicBezTo>
                  <a:cubicBezTo>
                    <a:pt x="8380" y="485"/>
                    <a:pt x="8380" y="485"/>
                    <a:pt x="8505" y="700"/>
                  </a:cubicBezTo>
                  <a:cubicBezTo>
                    <a:pt x="8505" y="700"/>
                    <a:pt x="8505" y="700"/>
                    <a:pt x="8756" y="646"/>
                  </a:cubicBezTo>
                  <a:cubicBezTo>
                    <a:pt x="8756" y="646"/>
                    <a:pt x="8756" y="646"/>
                    <a:pt x="9091" y="754"/>
                  </a:cubicBezTo>
                  <a:cubicBezTo>
                    <a:pt x="9091" y="754"/>
                    <a:pt x="9091" y="754"/>
                    <a:pt x="9091" y="916"/>
                  </a:cubicBezTo>
                  <a:cubicBezTo>
                    <a:pt x="9091" y="916"/>
                    <a:pt x="9091" y="916"/>
                    <a:pt x="9175" y="1131"/>
                  </a:cubicBezTo>
                  <a:cubicBezTo>
                    <a:pt x="9175" y="1131"/>
                    <a:pt x="9175" y="1131"/>
                    <a:pt x="9384" y="1347"/>
                  </a:cubicBezTo>
                  <a:cubicBezTo>
                    <a:pt x="9384" y="1347"/>
                    <a:pt x="9384" y="1347"/>
                    <a:pt x="9844" y="1347"/>
                  </a:cubicBezTo>
                  <a:cubicBezTo>
                    <a:pt x="9844" y="1347"/>
                    <a:pt x="9844" y="1347"/>
                    <a:pt x="9970" y="1347"/>
                  </a:cubicBezTo>
                  <a:cubicBezTo>
                    <a:pt x="9970" y="1347"/>
                    <a:pt x="9970" y="1347"/>
                    <a:pt x="10095" y="1239"/>
                  </a:cubicBezTo>
                  <a:cubicBezTo>
                    <a:pt x="10095" y="1239"/>
                    <a:pt x="10095" y="1239"/>
                    <a:pt x="10262" y="1239"/>
                  </a:cubicBezTo>
                  <a:cubicBezTo>
                    <a:pt x="10262" y="1239"/>
                    <a:pt x="10262" y="1239"/>
                    <a:pt x="10472" y="1400"/>
                  </a:cubicBezTo>
                  <a:cubicBezTo>
                    <a:pt x="10472" y="1400"/>
                    <a:pt x="10472" y="1400"/>
                    <a:pt x="10514" y="1562"/>
                  </a:cubicBezTo>
                  <a:cubicBezTo>
                    <a:pt x="10514" y="1562"/>
                    <a:pt x="10514" y="1562"/>
                    <a:pt x="10514" y="1724"/>
                  </a:cubicBezTo>
                  <a:cubicBezTo>
                    <a:pt x="10514" y="1724"/>
                    <a:pt x="10514" y="1724"/>
                    <a:pt x="10514" y="1751"/>
                  </a:cubicBezTo>
                  <a:lnTo>
                    <a:pt x="10514" y="1831"/>
                  </a:lnTo>
                  <a:cubicBezTo>
                    <a:pt x="10514" y="1831"/>
                    <a:pt x="10514" y="1831"/>
                    <a:pt x="10723" y="1670"/>
                  </a:cubicBezTo>
                  <a:cubicBezTo>
                    <a:pt x="10723" y="1670"/>
                    <a:pt x="10723" y="1670"/>
                    <a:pt x="10974" y="1562"/>
                  </a:cubicBezTo>
                  <a:cubicBezTo>
                    <a:pt x="10974" y="1562"/>
                    <a:pt x="10974" y="1562"/>
                    <a:pt x="11141" y="1562"/>
                  </a:cubicBezTo>
                  <a:cubicBezTo>
                    <a:pt x="11141" y="1562"/>
                    <a:pt x="11141" y="1562"/>
                    <a:pt x="11476" y="1724"/>
                  </a:cubicBezTo>
                  <a:cubicBezTo>
                    <a:pt x="11476" y="1724"/>
                    <a:pt x="11476" y="1724"/>
                    <a:pt x="11769" y="1831"/>
                  </a:cubicBezTo>
                  <a:cubicBezTo>
                    <a:pt x="11769" y="1831"/>
                    <a:pt x="11769" y="1831"/>
                    <a:pt x="12103" y="1724"/>
                  </a:cubicBezTo>
                  <a:cubicBezTo>
                    <a:pt x="12103" y="1724"/>
                    <a:pt x="12103" y="1724"/>
                    <a:pt x="12271" y="1562"/>
                  </a:cubicBezTo>
                  <a:cubicBezTo>
                    <a:pt x="12271" y="1562"/>
                    <a:pt x="12271" y="1562"/>
                    <a:pt x="12438" y="1562"/>
                  </a:cubicBezTo>
                  <a:cubicBezTo>
                    <a:pt x="12438" y="1562"/>
                    <a:pt x="12438" y="1562"/>
                    <a:pt x="12522" y="1562"/>
                  </a:cubicBezTo>
                  <a:cubicBezTo>
                    <a:pt x="12522" y="1562"/>
                    <a:pt x="12522" y="1562"/>
                    <a:pt x="12731" y="1831"/>
                  </a:cubicBezTo>
                  <a:cubicBezTo>
                    <a:pt x="12731" y="1831"/>
                    <a:pt x="12731" y="1831"/>
                    <a:pt x="12940" y="2047"/>
                  </a:cubicBezTo>
                  <a:cubicBezTo>
                    <a:pt x="12940" y="2047"/>
                    <a:pt x="12940" y="2047"/>
                    <a:pt x="13317" y="2101"/>
                  </a:cubicBezTo>
                  <a:lnTo>
                    <a:pt x="13484" y="3986"/>
                  </a:lnTo>
                  <a:cubicBezTo>
                    <a:pt x="13484" y="3986"/>
                    <a:pt x="13484" y="3986"/>
                    <a:pt x="13986" y="8726"/>
                  </a:cubicBezTo>
                  <a:cubicBezTo>
                    <a:pt x="13986" y="8726"/>
                    <a:pt x="13986" y="8726"/>
                    <a:pt x="14572" y="14436"/>
                  </a:cubicBezTo>
                  <a:cubicBezTo>
                    <a:pt x="14572" y="14436"/>
                    <a:pt x="14572" y="14436"/>
                    <a:pt x="14697" y="14759"/>
                  </a:cubicBezTo>
                  <a:cubicBezTo>
                    <a:pt x="14697" y="14759"/>
                    <a:pt x="14697" y="14759"/>
                    <a:pt x="15116" y="14759"/>
                  </a:cubicBezTo>
                  <a:cubicBezTo>
                    <a:pt x="15116" y="14759"/>
                    <a:pt x="15116" y="14759"/>
                    <a:pt x="15199" y="14436"/>
                  </a:cubicBezTo>
                  <a:cubicBezTo>
                    <a:pt x="15199" y="14436"/>
                    <a:pt x="15199" y="14436"/>
                    <a:pt x="15534" y="14436"/>
                  </a:cubicBezTo>
                  <a:cubicBezTo>
                    <a:pt x="15534" y="14436"/>
                    <a:pt x="15534" y="14436"/>
                    <a:pt x="15534" y="14598"/>
                  </a:cubicBezTo>
                  <a:cubicBezTo>
                    <a:pt x="15534" y="14598"/>
                    <a:pt x="15534" y="14598"/>
                    <a:pt x="15660" y="14813"/>
                  </a:cubicBezTo>
                  <a:cubicBezTo>
                    <a:pt x="15660" y="14813"/>
                    <a:pt x="15660" y="14813"/>
                    <a:pt x="16204" y="15298"/>
                  </a:cubicBezTo>
                  <a:cubicBezTo>
                    <a:pt x="16204" y="15298"/>
                    <a:pt x="16204" y="15298"/>
                    <a:pt x="16664" y="15944"/>
                  </a:cubicBezTo>
                  <a:cubicBezTo>
                    <a:pt x="16664" y="15944"/>
                    <a:pt x="16664" y="15944"/>
                    <a:pt x="16915" y="15675"/>
                  </a:cubicBezTo>
                  <a:cubicBezTo>
                    <a:pt x="16915" y="15675"/>
                    <a:pt x="16915" y="15675"/>
                    <a:pt x="17082" y="15136"/>
                  </a:cubicBezTo>
                  <a:cubicBezTo>
                    <a:pt x="17082" y="15136"/>
                    <a:pt x="17082" y="15136"/>
                    <a:pt x="17291" y="14867"/>
                  </a:cubicBezTo>
                  <a:cubicBezTo>
                    <a:pt x="17291" y="14867"/>
                    <a:pt x="17291" y="14867"/>
                    <a:pt x="17501" y="14705"/>
                  </a:cubicBezTo>
                  <a:cubicBezTo>
                    <a:pt x="17501" y="14705"/>
                    <a:pt x="17501" y="14705"/>
                    <a:pt x="17877" y="14921"/>
                  </a:cubicBezTo>
                  <a:cubicBezTo>
                    <a:pt x="17877" y="14921"/>
                    <a:pt x="17877" y="14921"/>
                    <a:pt x="18337" y="15352"/>
                  </a:cubicBezTo>
                  <a:cubicBezTo>
                    <a:pt x="18337" y="15352"/>
                    <a:pt x="18337" y="15352"/>
                    <a:pt x="18798" y="15944"/>
                  </a:cubicBezTo>
                  <a:cubicBezTo>
                    <a:pt x="18798" y="15944"/>
                    <a:pt x="18798" y="15944"/>
                    <a:pt x="19132" y="16429"/>
                  </a:cubicBezTo>
                  <a:cubicBezTo>
                    <a:pt x="19132" y="16429"/>
                    <a:pt x="19132" y="16429"/>
                    <a:pt x="19802" y="17291"/>
                  </a:cubicBezTo>
                  <a:cubicBezTo>
                    <a:pt x="19802" y="17291"/>
                    <a:pt x="19802" y="17291"/>
                    <a:pt x="20220" y="18045"/>
                  </a:cubicBezTo>
                  <a:cubicBezTo>
                    <a:pt x="20220" y="18045"/>
                    <a:pt x="20220" y="18045"/>
                    <a:pt x="20471" y="18099"/>
                  </a:cubicBezTo>
                  <a:cubicBezTo>
                    <a:pt x="20471" y="18099"/>
                    <a:pt x="20471" y="18099"/>
                    <a:pt x="20764" y="18153"/>
                  </a:cubicBezTo>
                  <a:cubicBezTo>
                    <a:pt x="20764" y="18153"/>
                    <a:pt x="20764" y="18153"/>
                    <a:pt x="21266" y="18368"/>
                  </a:cubicBezTo>
                  <a:cubicBezTo>
                    <a:pt x="21266" y="18368"/>
                    <a:pt x="21266" y="18368"/>
                    <a:pt x="21475" y="18530"/>
                  </a:cubicBezTo>
                  <a:cubicBezTo>
                    <a:pt x="21475" y="18530"/>
                    <a:pt x="21475" y="18530"/>
                    <a:pt x="21475" y="18745"/>
                  </a:cubicBezTo>
                  <a:cubicBezTo>
                    <a:pt x="21475" y="18745"/>
                    <a:pt x="21475" y="18745"/>
                    <a:pt x="21559" y="19230"/>
                  </a:cubicBezTo>
                  <a:cubicBezTo>
                    <a:pt x="21559" y="19230"/>
                    <a:pt x="21559" y="19230"/>
                    <a:pt x="21559" y="19445"/>
                  </a:cubicBezTo>
                  <a:cubicBezTo>
                    <a:pt x="21559" y="19445"/>
                    <a:pt x="21559" y="19445"/>
                    <a:pt x="21559" y="19661"/>
                  </a:cubicBezTo>
                  <a:cubicBezTo>
                    <a:pt x="21559" y="19661"/>
                    <a:pt x="21559" y="19661"/>
                    <a:pt x="21559" y="20146"/>
                  </a:cubicBezTo>
                  <a:cubicBezTo>
                    <a:pt x="21559" y="20146"/>
                    <a:pt x="21559" y="20146"/>
                    <a:pt x="21392" y="20307"/>
                  </a:cubicBezTo>
                  <a:cubicBezTo>
                    <a:pt x="21392" y="20307"/>
                    <a:pt x="21392" y="20307"/>
                    <a:pt x="21266" y="20092"/>
                  </a:cubicBezTo>
                  <a:cubicBezTo>
                    <a:pt x="21266" y="20092"/>
                    <a:pt x="21266" y="20092"/>
                    <a:pt x="21141" y="19822"/>
                  </a:cubicBezTo>
                  <a:cubicBezTo>
                    <a:pt x="21141" y="19822"/>
                    <a:pt x="21141" y="19822"/>
                    <a:pt x="21015" y="19930"/>
                  </a:cubicBezTo>
                  <a:cubicBezTo>
                    <a:pt x="21015" y="19930"/>
                    <a:pt x="21015" y="19930"/>
                    <a:pt x="21141" y="20200"/>
                  </a:cubicBezTo>
                  <a:cubicBezTo>
                    <a:pt x="21141" y="20200"/>
                    <a:pt x="21141" y="20200"/>
                    <a:pt x="21057" y="20253"/>
                  </a:cubicBezTo>
                  <a:cubicBezTo>
                    <a:pt x="21057" y="20253"/>
                    <a:pt x="21057" y="20253"/>
                    <a:pt x="20931" y="20146"/>
                  </a:cubicBezTo>
                  <a:cubicBezTo>
                    <a:pt x="20931" y="20146"/>
                    <a:pt x="20931" y="20146"/>
                    <a:pt x="20680" y="20038"/>
                  </a:cubicBezTo>
                  <a:cubicBezTo>
                    <a:pt x="20680" y="20038"/>
                    <a:pt x="20680" y="20038"/>
                    <a:pt x="20680" y="19822"/>
                  </a:cubicBezTo>
                  <a:cubicBezTo>
                    <a:pt x="20680" y="19822"/>
                    <a:pt x="20680" y="19822"/>
                    <a:pt x="20597" y="19553"/>
                  </a:cubicBezTo>
                  <a:cubicBezTo>
                    <a:pt x="20597" y="19553"/>
                    <a:pt x="20597" y="19553"/>
                    <a:pt x="20471" y="19445"/>
                  </a:cubicBezTo>
                  <a:cubicBezTo>
                    <a:pt x="20471" y="19445"/>
                    <a:pt x="20471" y="19445"/>
                    <a:pt x="20388" y="19230"/>
                  </a:cubicBezTo>
                  <a:cubicBezTo>
                    <a:pt x="20388" y="19230"/>
                    <a:pt x="20388" y="19230"/>
                    <a:pt x="20053" y="18907"/>
                  </a:cubicBezTo>
                  <a:cubicBezTo>
                    <a:pt x="20053" y="18907"/>
                    <a:pt x="20053" y="18907"/>
                    <a:pt x="19760" y="18961"/>
                  </a:cubicBezTo>
                  <a:cubicBezTo>
                    <a:pt x="19760" y="18961"/>
                    <a:pt x="19760" y="18961"/>
                    <a:pt x="19844" y="19122"/>
                  </a:cubicBezTo>
                  <a:cubicBezTo>
                    <a:pt x="19844" y="19122"/>
                    <a:pt x="19844" y="19122"/>
                    <a:pt x="19927" y="19230"/>
                  </a:cubicBezTo>
                  <a:cubicBezTo>
                    <a:pt x="19927" y="19230"/>
                    <a:pt x="19927" y="19230"/>
                    <a:pt x="20220" y="19445"/>
                  </a:cubicBezTo>
                  <a:cubicBezTo>
                    <a:pt x="20220" y="19445"/>
                    <a:pt x="20220" y="19445"/>
                    <a:pt x="20388" y="19661"/>
                  </a:cubicBezTo>
                  <a:cubicBezTo>
                    <a:pt x="20388" y="19661"/>
                    <a:pt x="20388" y="19661"/>
                    <a:pt x="20388" y="19822"/>
                  </a:cubicBezTo>
                  <a:cubicBezTo>
                    <a:pt x="20388" y="19822"/>
                    <a:pt x="20388" y="19822"/>
                    <a:pt x="20513" y="19984"/>
                  </a:cubicBezTo>
                  <a:cubicBezTo>
                    <a:pt x="20513" y="19984"/>
                    <a:pt x="20513" y="19984"/>
                    <a:pt x="20597" y="20146"/>
                  </a:cubicBezTo>
                  <a:cubicBezTo>
                    <a:pt x="20597" y="20146"/>
                    <a:pt x="20597" y="20146"/>
                    <a:pt x="20680" y="20523"/>
                  </a:cubicBezTo>
                  <a:cubicBezTo>
                    <a:pt x="20680" y="20523"/>
                    <a:pt x="20680" y="20523"/>
                    <a:pt x="20680" y="20630"/>
                  </a:cubicBezTo>
                  <a:cubicBezTo>
                    <a:pt x="20680" y="20630"/>
                    <a:pt x="20680" y="20630"/>
                    <a:pt x="20555" y="20684"/>
                  </a:cubicBezTo>
                  <a:cubicBezTo>
                    <a:pt x="20555" y="20684"/>
                    <a:pt x="20555" y="20684"/>
                    <a:pt x="20471" y="20415"/>
                  </a:cubicBezTo>
                  <a:cubicBezTo>
                    <a:pt x="20471" y="20415"/>
                    <a:pt x="20471" y="20415"/>
                    <a:pt x="20471" y="20684"/>
                  </a:cubicBezTo>
                  <a:cubicBezTo>
                    <a:pt x="20471" y="20684"/>
                    <a:pt x="20471" y="20684"/>
                    <a:pt x="20388" y="20900"/>
                  </a:cubicBezTo>
                  <a:cubicBezTo>
                    <a:pt x="20388" y="20900"/>
                    <a:pt x="20388" y="20900"/>
                    <a:pt x="20262" y="20846"/>
                  </a:cubicBezTo>
                  <a:cubicBezTo>
                    <a:pt x="20262" y="20846"/>
                    <a:pt x="20262" y="20846"/>
                    <a:pt x="20053" y="20577"/>
                  </a:cubicBezTo>
                  <a:cubicBezTo>
                    <a:pt x="20053" y="20577"/>
                    <a:pt x="20053" y="20577"/>
                    <a:pt x="19844" y="20253"/>
                  </a:cubicBezTo>
                  <a:cubicBezTo>
                    <a:pt x="19844" y="20253"/>
                    <a:pt x="19844" y="20253"/>
                    <a:pt x="19676" y="20361"/>
                  </a:cubicBezTo>
                  <a:cubicBezTo>
                    <a:pt x="19676" y="20361"/>
                    <a:pt x="19676" y="20361"/>
                    <a:pt x="19551" y="20361"/>
                  </a:cubicBezTo>
                  <a:cubicBezTo>
                    <a:pt x="19551" y="20361"/>
                    <a:pt x="19551" y="20361"/>
                    <a:pt x="19634" y="20038"/>
                  </a:cubicBezTo>
                  <a:cubicBezTo>
                    <a:pt x="19634" y="20038"/>
                    <a:pt x="19634" y="20038"/>
                    <a:pt x="19844" y="19984"/>
                  </a:cubicBezTo>
                  <a:cubicBezTo>
                    <a:pt x="19844" y="19984"/>
                    <a:pt x="19844" y="19984"/>
                    <a:pt x="19760" y="19661"/>
                  </a:cubicBezTo>
                  <a:cubicBezTo>
                    <a:pt x="19760" y="19661"/>
                    <a:pt x="19760" y="19661"/>
                    <a:pt x="19509" y="19822"/>
                  </a:cubicBezTo>
                  <a:cubicBezTo>
                    <a:pt x="19509" y="19822"/>
                    <a:pt x="19509" y="19822"/>
                    <a:pt x="19593" y="19499"/>
                  </a:cubicBezTo>
                  <a:cubicBezTo>
                    <a:pt x="19593" y="19499"/>
                    <a:pt x="19593" y="19499"/>
                    <a:pt x="19467" y="19284"/>
                  </a:cubicBezTo>
                  <a:cubicBezTo>
                    <a:pt x="19467" y="19284"/>
                    <a:pt x="19467" y="19284"/>
                    <a:pt x="19425" y="19122"/>
                  </a:cubicBezTo>
                  <a:cubicBezTo>
                    <a:pt x="19425" y="19122"/>
                    <a:pt x="19425" y="19122"/>
                    <a:pt x="19425" y="18961"/>
                  </a:cubicBezTo>
                  <a:cubicBezTo>
                    <a:pt x="19425" y="18961"/>
                    <a:pt x="19425" y="18961"/>
                    <a:pt x="19593" y="18637"/>
                  </a:cubicBezTo>
                  <a:cubicBezTo>
                    <a:pt x="19593" y="18637"/>
                    <a:pt x="19593" y="18637"/>
                    <a:pt x="19383" y="18637"/>
                  </a:cubicBezTo>
                  <a:cubicBezTo>
                    <a:pt x="19383" y="18637"/>
                    <a:pt x="19383" y="18637"/>
                    <a:pt x="19300" y="18745"/>
                  </a:cubicBezTo>
                  <a:cubicBezTo>
                    <a:pt x="19300" y="18745"/>
                    <a:pt x="19300" y="18745"/>
                    <a:pt x="19300" y="18853"/>
                  </a:cubicBezTo>
                  <a:cubicBezTo>
                    <a:pt x="19300" y="18853"/>
                    <a:pt x="19300" y="18853"/>
                    <a:pt x="19300" y="19176"/>
                  </a:cubicBezTo>
                  <a:cubicBezTo>
                    <a:pt x="19300" y="19176"/>
                    <a:pt x="19300" y="19176"/>
                    <a:pt x="19174" y="19284"/>
                  </a:cubicBezTo>
                  <a:cubicBezTo>
                    <a:pt x="19174" y="19284"/>
                    <a:pt x="19174" y="19284"/>
                    <a:pt x="19091" y="19392"/>
                  </a:cubicBezTo>
                  <a:cubicBezTo>
                    <a:pt x="19091" y="19392"/>
                    <a:pt x="19091" y="19284"/>
                    <a:pt x="19091" y="19230"/>
                  </a:cubicBezTo>
                  <a:cubicBezTo>
                    <a:pt x="19091" y="19176"/>
                    <a:pt x="19049" y="19014"/>
                    <a:pt x="19049" y="19014"/>
                  </a:cubicBezTo>
                  <a:cubicBezTo>
                    <a:pt x="19049" y="19014"/>
                    <a:pt x="19007" y="18853"/>
                    <a:pt x="19007" y="18745"/>
                  </a:cubicBezTo>
                  <a:cubicBezTo>
                    <a:pt x="19007" y="18691"/>
                    <a:pt x="18965" y="18584"/>
                    <a:pt x="18965" y="18584"/>
                  </a:cubicBezTo>
                  <a:cubicBezTo>
                    <a:pt x="18965" y="18584"/>
                    <a:pt x="18923" y="18476"/>
                    <a:pt x="18923" y="18422"/>
                  </a:cubicBezTo>
                  <a:cubicBezTo>
                    <a:pt x="18923" y="18314"/>
                    <a:pt x="18923" y="18260"/>
                    <a:pt x="18923" y="18260"/>
                  </a:cubicBezTo>
                  <a:cubicBezTo>
                    <a:pt x="18923" y="18260"/>
                    <a:pt x="18965" y="18153"/>
                    <a:pt x="19049" y="18153"/>
                  </a:cubicBezTo>
                  <a:cubicBezTo>
                    <a:pt x="19091" y="18099"/>
                    <a:pt x="19132" y="17991"/>
                    <a:pt x="19132" y="17991"/>
                  </a:cubicBezTo>
                  <a:cubicBezTo>
                    <a:pt x="19132" y="17991"/>
                    <a:pt x="19132" y="17991"/>
                    <a:pt x="19300" y="17776"/>
                  </a:cubicBezTo>
                  <a:cubicBezTo>
                    <a:pt x="19300" y="17776"/>
                    <a:pt x="19300" y="17776"/>
                    <a:pt x="19132" y="17399"/>
                  </a:cubicBezTo>
                  <a:cubicBezTo>
                    <a:pt x="19132" y="17399"/>
                    <a:pt x="19132" y="17399"/>
                    <a:pt x="19049" y="17452"/>
                  </a:cubicBezTo>
                  <a:cubicBezTo>
                    <a:pt x="19049" y="17452"/>
                    <a:pt x="19049" y="17452"/>
                    <a:pt x="18965" y="17722"/>
                  </a:cubicBezTo>
                  <a:cubicBezTo>
                    <a:pt x="18965" y="17722"/>
                    <a:pt x="18965" y="17722"/>
                    <a:pt x="18798" y="17991"/>
                  </a:cubicBezTo>
                  <a:cubicBezTo>
                    <a:pt x="18798" y="17991"/>
                    <a:pt x="18798" y="17991"/>
                    <a:pt x="18672" y="18099"/>
                  </a:cubicBezTo>
                  <a:cubicBezTo>
                    <a:pt x="18672" y="18099"/>
                    <a:pt x="18672" y="18099"/>
                    <a:pt x="18630" y="18206"/>
                  </a:cubicBezTo>
                  <a:cubicBezTo>
                    <a:pt x="18630" y="18206"/>
                    <a:pt x="18630" y="18206"/>
                    <a:pt x="18714" y="18637"/>
                  </a:cubicBezTo>
                  <a:cubicBezTo>
                    <a:pt x="18714" y="18637"/>
                    <a:pt x="18714" y="18637"/>
                    <a:pt x="18881" y="19230"/>
                  </a:cubicBezTo>
                  <a:cubicBezTo>
                    <a:pt x="18881" y="19230"/>
                    <a:pt x="18881" y="19230"/>
                    <a:pt x="18714" y="19176"/>
                  </a:cubicBezTo>
                  <a:cubicBezTo>
                    <a:pt x="18714" y="19176"/>
                    <a:pt x="18714" y="19176"/>
                    <a:pt x="18463" y="18530"/>
                  </a:cubicBezTo>
                  <a:cubicBezTo>
                    <a:pt x="18463" y="18530"/>
                    <a:pt x="18463" y="18530"/>
                    <a:pt x="18170" y="17991"/>
                  </a:cubicBezTo>
                  <a:cubicBezTo>
                    <a:pt x="18170" y="17991"/>
                    <a:pt x="18170" y="17991"/>
                    <a:pt x="18086" y="18314"/>
                  </a:cubicBezTo>
                  <a:cubicBezTo>
                    <a:pt x="18086" y="18314"/>
                    <a:pt x="18086" y="18314"/>
                    <a:pt x="18003" y="18260"/>
                  </a:cubicBezTo>
                  <a:cubicBezTo>
                    <a:pt x="18003" y="18260"/>
                    <a:pt x="18003" y="18260"/>
                    <a:pt x="17877" y="17883"/>
                  </a:cubicBezTo>
                  <a:cubicBezTo>
                    <a:pt x="17877" y="17883"/>
                    <a:pt x="17877" y="17883"/>
                    <a:pt x="17710" y="17722"/>
                  </a:cubicBezTo>
                  <a:cubicBezTo>
                    <a:pt x="17710" y="17722"/>
                    <a:pt x="17710" y="17722"/>
                    <a:pt x="17291" y="17129"/>
                  </a:cubicBezTo>
                  <a:cubicBezTo>
                    <a:pt x="17291" y="17129"/>
                    <a:pt x="17291" y="17129"/>
                    <a:pt x="17291" y="16752"/>
                  </a:cubicBezTo>
                  <a:cubicBezTo>
                    <a:pt x="17291" y="16752"/>
                    <a:pt x="17291" y="16752"/>
                    <a:pt x="17208" y="16968"/>
                  </a:cubicBezTo>
                  <a:cubicBezTo>
                    <a:pt x="17208" y="16968"/>
                    <a:pt x="17208" y="16968"/>
                    <a:pt x="16999" y="16860"/>
                  </a:cubicBezTo>
                  <a:cubicBezTo>
                    <a:pt x="16999" y="16860"/>
                    <a:pt x="16999" y="16860"/>
                    <a:pt x="16538" y="16321"/>
                  </a:cubicBezTo>
                  <a:cubicBezTo>
                    <a:pt x="16538" y="16321"/>
                    <a:pt x="16538" y="16321"/>
                    <a:pt x="16245" y="15890"/>
                  </a:cubicBezTo>
                  <a:cubicBezTo>
                    <a:pt x="16245" y="15890"/>
                    <a:pt x="16245" y="15890"/>
                    <a:pt x="16078" y="15944"/>
                  </a:cubicBezTo>
                  <a:cubicBezTo>
                    <a:pt x="16078" y="15944"/>
                    <a:pt x="16078" y="15944"/>
                    <a:pt x="15702" y="15836"/>
                  </a:cubicBezTo>
                  <a:cubicBezTo>
                    <a:pt x="15702" y="15836"/>
                    <a:pt x="15702" y="15836"/>
                    <a:pt x="15451" y="15513"/>
                  </a:cubicBezTo>
                  <a:cubicBezTo>
                    <a:pt x="15451" y="15513"/>
                    <a:pt x="15451" y="15513"/>
                    <a:pt x="15451" y="15136"/>
                  </a:cubicBezTo>
                  <a:cubicBezTo>
                    <a:pt x="15451" y="15136"/>
                    <a:pt x="15451" y="15136"/>
                    <a:pt x="15325" y="15244"/>
                  </a:cubicBezTo>
                  <a:cubicBezTo>
                    <a:pt x="15325" y="15244"/>
                    <a:pt x="15325" y="15244"/>
                    <a:pt x="14823" y="15244"/>
                  </a:cubicBezTo>
                  <a:cubicBezTo>
                    <a:pt x="14823" y="15244"/>
                    <a:pt x="14823" y="15244"/>
                    <a:pt x="14572" y="15190"/>
                  </a:cubicBezTo>
                  <a:cubicBezTo>
                    <a:pt x="14572" y="15190"/>
                    <a:pt x="14572" y="15190"/>
                    <a:pt x="14279" y="15082"/>
                  </a:cubicBezTo>
                  <a:cubicBezTo>
                    <a:pt x="14279" y="15082"/>
                    <a:pt x="14279" y="15082"/>
                    <a:pt x="13735" y="15028"/>
                  </a:cubicBezTo>
                  <a:cubicBezTo>
                    <a:pt x="13735" y="15028"/>
                    <a:pt x="13735" y="15028"/>
                    <a:pt x="13191" y="15190"/>
                  </a:cubicBezTo>
                  <a:cubicBezTo>
                    <a:pt x="13191" y="15190"/>
                    <a:pt x="13191" y="15190"/>
                    <a:pt x="12815" y="15298"/>
                  </a:cubicBezTo>
                  <a:cubicBezTo>
                    <a:pt x="12815" y="15298"/>
                    <a:pt x="12815" y="15298"/>
                    <a:pt x="12898" y="14867"/>
                  </a:cubicBezTo>
                  <a:cubicBezTo>
                    <a:pt x="12898" y="14867"/>
                    <a:pt x="12898" y="14867"/>
                    <a:pt x="12773" y="14975"/>
                  </a:cubicBezTo>
                  <a:cubicBezTo>
                    <a:pt x="12773" y="14975"/>
                    <a:pt x="12773" y="14975"/>
                    <a:pt x="12564" y="14813"/>
                  </a:cubicBezTo>
                  <a:cubicBezTo>
                    <a:pt x="12564" y="14813"/>
                    <a:pt x="12564" y="14813"/>
                    <a:pt x="12396" y="14705"/>
                  </a:cubicBezTo>
                  <a:cubicBezTo>
                    <a:pt x="12396" y="14705"/>
                    <a:pt x="12396" y="14705"/>
                    <a:pt x="12229" y="14705"/>
                  </a:cubicBezTo>
                  <a:cubicBezTo>
                    <a:pt x="12229" y="14705"/>
                    <a:pt x="12229" y="14705"/>
                    <a:pt x="12103" y="14705"/>
                  </a:cubicBezTo>
                  <a:cubicBezTo>
                    <a:pt x="12103" y="14705"/>
                    <a:pt x="12103" y="14705"/>
                    <a:pt x="11894" y="14867"/>
                  </a:cubicBezTo>
                  <a:cubicBezTo>
                    <a:pt x="11894" y="14867"/>
                    <a:pt x="11894" y="14867"/>
                    <a:pt x="11727" y="14975"/>
                  </a:cubicBezTo>
                  <a:cubicBezTo>
                    <a:pt x="11727" y="14975"/>
                    <a:pt x="11727" y="14975"/>
                    <a:pt x="11559" y="15244"/>
                  </a:cubicBezTo>
                  <a:cubicBezTo>
                    <a:pt x="11559" y="15244"/>
                    <a:pt x="11559" y="15244"/>
                    <a:pt x="11476" y="15352"/>
                  </a:cubicBezTo>
                  <a:cubicBezTo>
                    <a:pt x="11476" y="15352"/>
                    <a:pt x="11476" y="15352"/>
                    <a:pt x="11267" y="15298"/>
                  </a:cubicBezTo>
                  <a:cubicBezTo>
                    <a:pt x="11267" y="15298"/>
                    <a:pt x="11267" y="15298"/>
                    <a:pt x="11476" y="15082"/>
                  </a:cubicBezTo>
                  <a:cubicBezTo>
                    <a:pt x="11476" y="15082"/>
                    <a:pt x="11476" y="15082"/>
                    <a:pt x="11727" y="14759"/>
                  </a:cubicBezTo>
                  <a:cubicBezTo>
                    <a:pt x="11727" y="14759"/>
                    <a:pt x="11727" y="14759"/>
                    <a:pt x="11894" y="14544"/>
                  </a:cubicBezTo>
                  <a:cubicBezTo>
                    <a:pt x="11894" y="14544"/>
                    <a:pt x="11894" y="14544"/>
                    <a:pt x="12020" y="14328"/>
                  </a:cubicBezTo>
                  <a:cubicBezTo>
                    <a:pt x="12020" y="14328"/>
                    <a:pt x="12020" y="14328"/>
                    <a:pt x="11936" y="14328"/>
                  </a:cubicBezTo>
                  <a:cubicBezTo>
                    <a:pt x="11936" y="14328"/>
                    <a:pt x="11936" y="14328"/>
                    <a:pt x="11769" y="14220"/>
                  </a:cubicBezTo>
                  <a:cubicBezTo>
                    <a:pt x="11769" y="14220"/>
                    <a:pt x="11769" y="14220"/>
                    <a:pt x="11769" y="13843"/>
                  </a:cubicBezTo>
                  <a:cubicBezTo>
                    <a:pt x="11769" y="13843"/>
                    <a:pt x="11769" y="13843"/>
                    <a:pt x="11601" y="14005"/>
                  </a:cubicBezTo>
                  <a:cubicBezTo>
                    <a:pt x="11601" y="14005"/>
                    <a:pt x="11601" y="14005"/>
                    <a:pt x="11559" y="14059"/>
                  </a:cubicBezTo>
                  <a:cubicBezTo>
                    <a:pt x="11559" y="14059"/>
                    <a:pt x="11559" y="14059"/>
                    <a:pt x="11267" y="14059"/>
                  </a:cubicBezTo>
                  <a:cubicBezTo>
                    <a:pt x="11267" y="14059"/>
                    <a:pt x="11267" y="14059"/>
                    <a:pt x="11016" y="14005"/>
                  </a:cubicBezTo>
                  <a:cubicBezTo>
                    <a:pt x="11016" y="14005"/>
                    <a:pt x="11016" y="14005"/>
                    <a:pt x="10890" y="14167"/>
                  </a:cubicBezTo>
                  <a:cubicBezTo>
                    <a:pt x="10890" y="14167"/>
                    <a:pt x="10890" y="14167"/>
                    <a:pt x="10806" y="14490"/>
                  </a:cubicBezTo>
                  <a:cubicBezTo>
                    <a:pt x="10806" y="14490"/>
                    <a:pt x="10806" y="14490"/>
                    <a:pt x="10974" y="14759"/>
                  </a:cubicBezTo>
                  <a:cubicBezTo>
                    <a:pt x="10974" y="14759"/>
                    <a:pt x="10974" y="14759"/>
                    <a:pt x="10890" y="15190"/>
                  </a:cubicBezTo>
                  <a:cubicBezTo>
                    <a:pt x="10890" y="15190"/>
                    <a:pt x="10890" y="15190"/>
                    <a:pt x="10681" y="15459"/>
                  </a:cubicBezTo>
                  <a:cubicBezTo>
                    <a:pt x="10681" y="15459"/>
                    <a:pt x="10681" y="15459"/>
                    <a:pt x="10472" y="15459"/>
                  </a:cubicBezTo>
                  <a:cubicBezTo>
                    <a:pt x="10472" y="15459"/>
                    <a:pt x="10472" y="15459"/>
                    <a:pt x="10221" y="15459"/>
                  </a:cubicBezTo>
                  <a:cubicBezTo>
                    <a:pt x="10221" y="15459"/>
                    <a:pt x="10221" y="15459"/>
                    <a:pt x="10137" y="15836"/>
                  </a:cubicBezTo>
                  <a:cubicBezTo>
                    <a:pt x="10137" y="15836"/>
                    <a:pt x="10137" y="15836"/>
                    <a:pt x="9802" y="15998"/>
                  </a:cubicBezTo>
                  <a:cubicBezTo>
                    <a:pt x="9802" y="15998"/>
                    <a:pt x="9802" y="15998"/>
                    <a:pt x="9760" y="16106"/>
                  </a:cubicBezTo>
                  <a:cubicBezTo>
                    <a:pt x="9760" y="16106"/>
                    <a:pt x="9760" y="16106"/>
                    <a:pt x="9468" y="16375"/>
                  </a:cubicBezTo>
                  <a:cubicBezTo>
                    <a:pt x="9468" y="16375"/>
                    <a:pt x="9468" y="16375"/>
                    <a:pt x="9175" y="16483"/>
                  </a:cubicBezTo>
                  <a:cubicBezTo>
                    <a:pt x="9175" y="16483"/>
                    <a:pt x="9175" y="16483"/>
                    <a:pt x="9007" y="16537"/>
                  </a:cubicBezTo>
                  <a:cubicBezTo>
                    <a:pt x="9007" y="16537"/>
                    <a:pt x="9007" y="16537"/>
                    <a:pt x="8924" y="16375"/>
                  </a:cubicBezTo>
                  <a:cubicBezTo>
                    <a:pt x="8924" y="16375"/>
                    <a:pt x="8924" y="16375"/>
                    <a:pt x="8882" y="16267"/>
                  </a:cubicBezTo>
                  <a:cubicBezTo>
                    <a:pt x="8882" y="16267"/>
                    <a:pt x="8882" y="16267"/>
                    <a:pt x="9091" y="16160"/>
                  </a:cubicBezTo>
                  <a:cubicBezTo>
                    <a:pt x="9091" y="16160"/>
                    <a:pt x="9091" y="16160"/>
                    <a:pt x="9258" y="15890"/>
                  </a:cubicBezTo>
                  <a:cubicBezTo>
                    <a:pt x="9258" y="15890"/>
                    <a:pt x="9258" y="15890"/>
                    <a:pt x="9049" y="15890"/>
                  </a:cubicBezTo>
                  <a:cubicBezTo>
                    <a:pt x="9049" y="15890"/>
                    <a:pt x="9049" y="15890"/>
                    <a:pt x="8965" y="15729"/>
                  </a:cubicBezTo>
                  <a:cubicBezTo>
                    <a:pt x="8965" y="15729"/>
                    <a:pt x="8965" y="15729"/>
                    <a:pt x="9175" y="15352"/>
                  </a:cubicBezTo>
                  <a:cubicBezTo>
                    <a:pt x="9175" y="15352"/>
                    <a:pt x="9175" y="15352"/>
                    <a:pt x="9258" y="14975"/>
                  </a:cubicBezTo>
                  <a:cubicBezTo>
                    <a:pt x="9258" y="14975"/>
                    <a:pt x="9258" y="14975"/>
                    <a:pt x="9384" y="14436"/>
                  </a:cubicBezTo>
                  <a:cubicBezTo>
                    <a:pt x="9384" y="14436"/>
                    <a:pt x="9384" y="14436"/>
                    <a:pt x="9593" y="14113"/>
                  </a:cubicBezTo>
                  <a:cubicBezTo>
                    <a:pt x="9593" y="14113"/>
                    <a:pt x="9593" y="14113"/>
                    <a:pt x="10346" y="14220"/>
                  </a:cubicBezTo>
                  <a:cubicBezTo>
                    <a:pt x="10346" y="14220"/>
                    <a:pt x="10346" y="14220"/>
                    <a:pt x="10221" y="14005"/>
                  </a:cubicBezTo>
                  <a:cubicBezTo>
                    <a:pt x="10221" y="14005"/>
                    <a:pt x="10221" y="14005"/>
                    <a:pt x="10011" y="13951"/>
                  </a:cubicBezTo>
                  <a:cubicBezTo>
                    <a:pt x="10011" y="13951"/>
                    <a:pt x="10011" y="13951"/>
                    <a:pt x="9635" y="13736"/>
                  </a:cubicBezTo>
                  <a:cubicBezTo>
                    <a:pt x="9635" y="13736"/>
                    <a:pt x="9635" y="13736"/>
                    <a:pt x="9342" y="13897"/>
                  </a:cubicBezTo>
                  <a:cubicBezTo>
                    <a:pt x="9342" y="13897"/>
                    <a:pt x="9342" y="13897"/>
                    <a:pt x="9091" y="14167"/>
                  </a:cubicBezTo>
                  <a:cubicBezTo>
                    <a:pt x="9091" y="14167"/>
                    <a:pt x="9091" y="14167"/>
                    <a:pt x="8840" y="14436"/>
                  </a:cubicBezTo>
                  <a:cubicBezTo>
                    <a:pt x="8840" y="14436"/>
                    <a:pt x="8840" y="14436"/>
                    <a:pt x="8714" y="14759"/>
                  </a:cubicBezTo>
                  <a:cubicBezTo>
                    <a:pt x="8714" y="14759"/>
                    <a:pt x="8714" y="14759"/>
                    <a:pt x="8673" y="15028"/>
                  </a:cubicBezTo>
                  <a:cubicBezTo>
                    <a:pt x="8673" y="15028"/>
                    <a:pt x="8673" y="15028"/>
                    <a:pt x="8505" y="15028"/>
                  </a:cubicBezTo>
                  <a:cubicBezTo>
                    <a:pt x="8505" y="15028"/>
                    <a:pt x="8505" y="15028"/>
                    <a:pt x="8505" y="15136"/>
                  </a:cubicBezTo>
                  <a:cubicBezTo>
                    <a:pt x="8505" y="15136"/>
                    <a:pt x="8505" y="15136"/>
                    <a:pt x="8589" y="15352"/>
                  </a:cubicBezTo>
                  <a:cubicBezTo>
                    <a:pt x="8589" y="15352"/>
                    <a:pt x="8589" y="15352"/>
                    <a:pt x="8547" y="15513"/>
                  </a:cubicBezTo>
                  <a:cubicBezTo>
                    <a:pt x="8547" y="15513"/>
                    <a:pt x="8547" y="15513"/>
                    <a:pt x="8422" y="15675"/>
                  </a:cubicBezTo>
                  <a:cubicBezTo>
                    <a:pt x="8422" y="15675"/>
                    <a:pt x="8422" y="15675"/>
                    <a:pt x="8129" y="15890"/>
                  </a:cubicBezTo>
                  <a:cubicBezTo>
                    <a:pt x="8129" y="15890"/>
                    <a:pt x="8129" y="15890"/>
                    <a:pt x="7961" y="16052"/>
                  </a:cubicBezTo>
                  <a:cubicBezTo>
                    <a:pt x="7961" y="16052"/>
                    <a:pt x="7961" y="16052"/>
                    <a:pt x="7752" y="16321"/>
                  </a:cubicBezTo>
                  <a:cubicBezTo>
                    <a:pt x="7752" y="16321"/>
                    <a:pt x="7752" y="16321"/>
                    <a:pt x="7710" y="16591"/>
                  </a:cubicBezTo>
                  <a:cubicBezTo>
                    <a:pt x="7710" y="16591"/>
                    <a:pt x="7710" y="16591"/>
                    <a:pt x="8003" y="16698"/>
                  </a:cubicBezTo>
                  <a:cubicBezTo>
                    <a:pt x="8003" y="16698"/>
                    <a:pt x="8003" y="16698"/>
                    <a:pt x="8045" y="17075"/>
                  </a:cubicBezTo>
                  <a:cubicBezTo>
                    <a:pt x="8045" y="17075"/>
                    <a:pt x="8045" y="17075"/>
                    <a:pt x="7920" y="17291"/>
                  </a:cubicBezTo>
                  <a:cubicBezTo>
                    <a:pt x="7920" y="17291"/>
                    <a:pt x="7920" y="17291"/>
                    <a:pt x="7710" y="17452"/>
                  </a:cubicBezTo>
                  <a:cubicBezTo>
                    <a:pt x="7710" y="17452"/>
                    <a:pt x="7710" y="17452"/>
                    <a:pt x="7459" y="17883"/>
                  </a:cubicBezTo>
                  <a:cubicBezTo>
                    <a:pt x="7459" y="17883"/>
                    <a:pt x="7459" y="17883"/>
                    <a:pt x="7083" y="18206"/>
                  </a:cubicBezTo>
                  <a:cubicBezTo>
                    <a:pt x="7083" y="18206"/>
                    <a:pt x="7083" y="18206"/>
                    <a:pt x="6330" y="18691"/>
                  </a:cubicBezTo>
                  <a:cubicBezTo>
                    <a:pt x="6330" y="18691"/>
                    <a:pt x="6330" y="18691"/>
                    <a:pt x="6288" y="19122"/>
                  </a:cubicBezTo>
                  <a:cubicBezTo>
                    <a:pt x="6288" y="19122"/>
                    <a:pt x="6288" y="19122"/>
                    <a:pt x="5995" y="19284"/>
                  </a:cubicBezTo>
                  <a:cubicBezTo>
                    <a:pt x="5995" y="19284"/>
                    <a:pt x="5995" y="19284"/>
                    <a:pt x="5702" y="19499"/>
                  </a:cubicBezTo>
                  <a:cubicBezTo>
                    <a:pt x="5702" y="19499"/>
                    <a:pt x="5702" y="19499"/>
                    <a:pt x="5325" y="19661"/>
                  </a:cubicBezTo>
                  <a:cubicBezTo>
                    <a:pt x="5325" y="19661"/>
                    <a:pt x="5325" y="19661"/>
                    <a:pt x="5200" y="19769"/>
                  </a:cubicBezTo>
                  <a:cubicBezTo>
                    <a:pt x="5200" y="19769"/>
                    <a:pt x="5200" y="19769"/>
                    <a:pt x="5033" y="19930"/>
                  </a:cubicBezTo>
                  <a:cubicBezTo>
                    <a:pt x="5033" y="19930"/>
                    <a:pt x="5033" y="19930"/>
                    <a:pt x="4907" y="20092"/>
                  </a:cubicBezTo>
                  <a:cubicBezTo>
                    <a:pt x="4907" y="20092"/>
                    <a:pt x="4907" y="20092"/>
                    <a:pt x="4823" y="20415"/>
                  </a:cubicBezTo>
                  <a:cubicBezTo>
                    <a:pt x="4823" y="20415"/>
                    <a:pt x="4823" y="20415"/>
                    <a:pt x="4614" y="20469"/>
                  </a:cubicBezTo>
                  <a:cubicBezTo>
                    <a:pt x="4614" y="20469"/>
                    <a:pt x="4614" y="20469"/>
                    <a:pt x="4321" y="20577"/>
                  </a:cubicBezTo>
                  <a:cubicBezTo>
                    <a:pt x="4321" y="20577"/>
                    <a:pt x="4321" y="20577"/>
                    <a:pt x="4112" y="20577"/>
                  </a:cubicBezTo>
                  <a:cubicBezTo>
                    <a:pt x="4112" y="20577"/>
                    <a:pt x="4112" y="20577"/>
                    <a:pt x="3903" y="20684"/>
                  </a:cubicBezTo>
                  <a:cubicBezTo>
                    <a:pt x="3903" y="20684"/>
                    <a:pt x="3903" y="20684"/>
                    <a:pt x="3610" y="20900"/>
                  </a:cubicBezTo>
                  <a:cubicBezTo>
                    <a:pt x="3610" y="20900"/>
                    <a:pt x="3610" y="20900"/>
                    <a:pt x="3694" y="21169"/>
                  </a:cubicBezTo>
                  <a:cubicBezTo>
                    <a:pt x="3694" y="21169"/>
                    <a:pt x="3694" y="21169"/>
                    <a:pt x="3610" y="21223"/>
                  </a:cubicBezTo>
                  <a:cubicBezTo>
                    <a:pt x="3610" y="21223"/>
                    <a:pt x="3610" y="21223"/>
                    <a:pt x="3401" y="21061"/>
                  </a:cubicBezTo>
                  <a:cubicBezTo>
                    <a:pt x="3401" y="21061"/>
                    <a:pt x="3401" y="21061"/>
                    <a:pt x="3192" y="20954"/>
                  </a:cubicBezTo>
                  <a:cubicBezTo>
                    <a:pt x="3192" y="20954"/>
                    <a:pt x="3192" y="20954"/>
                    <a:pt x="3024" y="20630"/>
                  </a:cubicBezTo>
                  <a:cubicBezTo>
                    <a:pt x="3024" y="20630"/>
                    <a:pt x="3024" y="20630"/>
                    <a:pt x="2983" y="20738"/>
                  </a:cubicBezTo>
                  <a:cubicBezTo>
                    <a:pt x="2983" y="20738"/>
                    <a:pt x="2983" y="20738"/>
                    <a:pt x="2983" y="21169"/>
                  </a:cubicBezTo>
                  <a:cubicBezTo>
                    <a:pt x="2983" y="21169"/>
                    <a:pt x="2983" y="21169"/>
                    <a:pt x="2731" y="21169"/>
                  </a:cubicBezTo>
                  <a:cubicBezTo>
                    <a:pt x="2731" y="21169"/>
                    <a:pt x="2731" y="21169"/>
                    <a:pt x="2731" y="21331"/>
                  </a:cubicBezTo>
                  <a:cubicBezTo>
                    <a:pt x="2731" y="21331"/>
                    <a:pt x="2731" y="21331"/>
                    <a:pt x="2480" y="21331"/>
                  </a:cubicBezTo>
                  <a:cubicBezTo>
                    <a:pt x="2480" y="21331"/>
                    <a:pt x="2480" y="21331"/>
                    <a:pt x="2480" y="21277"/>
                  </a:cubicBezTo>
                  <a:cubicBezTo>
                    <a:pt x="2480" y="21223"/>
                    <a:pt x="2355" y="21223"/>
                    <a:pt x="2355" y="21223"/>
                  </a:cubicBezTo>
                  <a:cubicBezTo>
                    <a:pt x="2355" y="21223"/>
                    <a:pt x="2355" y="21223"/>
                    <a:pt x="2188" y="21223"/>
                  </a:cubicBezTo>
                  <a:cubicBezTo>
                    <a:pt x="2188" y="21223"/>
                    <a:pt x="2188" y="21223"/>
                    <a:pt x="1978" y="21277"/>
                  </a:cubicBezTo>
                  <a:cubicBezTo>
                    <a:pt x="1978" y="21277"/>
                    <a:pt x="1978" y="21277"/>
                    <a:pt x="1727" y="21600"/>
                  </a:cubicBezTo>
                  <a:cubicBezTo>
                    <a:pt x="1727" y="21600"/>
                    <a:pt x="1727" y="21600"/>
                    <a:pt x="1267" y="21600"/>
                  </a:cubicBezTo>
                  <a:cubicBezTo>
                    <a:pt x="1267" y="21600"/>
                    <a:pt x="1267" y="21600"/>
                    <a:pt x="849" y="21600"/>
                  </a:cubicBezTo>
                  <a:cubicBezTo>
                    <a:pt x="849" y="21600"/>
                    <a:pt x="849" y="21600"/>
                    <a:pt x="849" y="21385"/>
                  </a:cubicBezTo>
                  <a:cubicBezTo>
                    <a:pt x="849" y="21385"/>
                    <a:pt x="849" y="21385"/>
                    <a:pt x="1142" y="20954"/>
                  </a:cubicBezTo>
                  <a:cubicBezTo>
                    <a:pt x="1142" y="20954"/>
                    <a:pt x="1142" y="20954"/>
                    <a:pt x="1644" y="20954"/>
                  </a:cubicBezTo>
                  <a:cubicBezTo>
                    <a:pt x="1644" y="20954"/>
                    <a:pt x="1644" y="20954"/>
                    <a:pt x="1853" y="20954"/>
                  </a:cubicBezTo>
                  <a:cubicBezTo>
                    <a:pt x="1853" y="20954"/>
                    <a:pt x="1853" y="20954"/>
                    <a:pt x="2062" y="20792"/>
                  </a:cubicBezTo>
                  <a:cubicBezTo>
                    <a:pt x="2062" y="20792"/>
                    <a:pt x="2062" y="20792"/>
                    <a:pt x="2355" y="20684"/>
                  </a:cubicBezTo>
                  <a:cubicBezTo>
                    <a:pt x="2355" y="20684"/>
                    <a:pt x="2355" y="20684"/>
                    <a:pt x="2480" y="20577"/>
                  </a:cubicBezTo>
                  <a:cubicBezTo>
                    <a:pt x="2480" y="20577"/>
                    <a:pt x="2480" y="20577"/>
                    <a:pt x="2606" y="20307"/>
                  </a:cubicBezTo>
                  <a:cubicBezTo>
                    <a:pt x="2606" y="20307"/>
                    <a:pt x="2606" y="20307"/>
                    <a:pt x="2857" y="20146"/>
                  </a:cubicBezTo>
                  <a:cubicBezTo>
                    <a:pt x="2857" y="20146"/>
                    <a:pt x="2857" y="20146"/>
                    <a:pt x="3234" y="20092"/>
                  </a:cubicBezTo>
                  <a:cubicBezTo>
                    <a:pt x="3234" y="20092"/>
                    <a:pt x="3234" y="20092"/>
                    <a:pt x="3443" y="20092"/>
                  </a:cubicBezTo>
                  <a:cubicBezTo>
                    <a:pt x="3443" y="20092"/>
                    <a:pt x="3443" y="20092"/>
                    <a:pt x="3610" y="20307"/>
                  </a:cubicBezTo>
                  <a:cubicBezTo>
                    <a:pt x="3610" y="20307"/>
                    <a:pt x="3610" y="20307"/>
                    <a:pt x="3777" y="20146"/>
                  </a:cubicBezTo>
                  <a:cubicBezTo>
                    <a:pt x="3777" y="20146"/>
                    <a:pt x="3777" y="20146"/>
                    <a:pt x="3945" y="19822"/>
                  </a:cubicBezTo>
                  <a:cubicBezTo>
                    <a:pt x="3945" y="19822"/>
                    <a:pt x="3945" y="19822"/>
                    <a:pt x="4154" y="19553"/>
                  </a:cubicBezTo>
                  <a:cubicBezTo>
                    <a:pt x="4154" y="19553"/>
                    <a:pt x="4154" y="19553"/>
                    <a:pt x="4363" y="19392"/>
                  </a:cubicBezTo>
                  <a:cubicBezTo>
                    <a:pt x="4363" y="19392"/>
                    <a:pt x="4363" y="19392"/>
                    <a:pt x="4782" y="19284"/>
                  </a:cubicBezTo>
                  <a:cubicBezTo>
                    <a:pt x="4782" y="19284"/>
                    <a:pt x="4782" y="19284"/>
                    <a:pt x="4949" y="19068"/>
                  </a:cubicBezTo>
                  <a:cubicBezTo>
                    <a:pt x="4949" y="19068"/>
                    <a:pt x="4949" y="19068"/>
                    <a:pt x="5158" y="18799"/>
                  </a:cubicBezTo>
                  <a:cubicBezTo>
                    <a:pt x="5158" y="18799"/>
                    <a:pt x="5158" y="18799"/>
                    <a:pt x="5409" y="18530"/>
                  </a:cubicBezTo>
                  <a:cubicBezTo>
                    <a:pt x="5409" y="18530"/>
                    <a:pt x="5409" y="18530"/>
                    <a:pt x="5618" y="18368"/>
                  </a:cubicBezTo>
                  <a:cubicBezTo>
                    <a:pt x="5618" y="18368"/>
                    <a:pt x="5618" y="18368"/>
                    <a:pt x="5702" y="18045"/>
                  </a:cubicBezTo>
                  <a:cubicBezTo>
                    <a:pt x="5702" y="18045"/>
                    <a:pt x="5702" y="18045"/>
                    <a:pt x="5744" y="17560"/>
                  </a:cubicBezTo>
                  <a:cubicBezTo>
                    <a:pt x="5744" y="17560"/>
                    <a:pt x="5744" y="17560"/>
                    <a:pt x="5828" y="17237"/>
                  </a:cubicBezTo>
                  <a:cubicBezTo>
                    <a:pt x="5828" y="17237"/>
                    <a:pt x="5828" y="17237"/>
                    <a:pt x="5869" y="17129"/>
                  </a:cubicBezTo>
                  <a:cubicBezTo>
                    <a:pt x="5869" y="17129"/>
                    <a:pt x="5869" y="17129"/>
                    <a:pt x="6079" y="16752"/>
                  </a:cubicBezTo>
                  <a:cubicBezTo>
                    <a:pt x="6079" y="16752"/>
                    <a:pt x="6079" y="16752"/>
                    <a:pt x="5953" y="16752"/>
                  </a:cubicBezTo>
                  <a:cubicBezTo>
                    <a:pt x="5953" y="16752"/>
                    <a:pt x="5953" y="16752"/>
                    <a:pt x="5744" y="16806"/>
                  </a:cubicBezTo>
                  <a:cubicBezTo>
                    <a:pt x="5744" y="16806"/>
                    <a:pt x="5744" y="16806"/>
                    <a:pt x="5618" y="16806"/>
                  </a:cubicBezTo>
                  <a:cubicBezTo>
                    <a:pt x="5618" y="16806"/>
                    <a:pt x="5618" y="16806"/>
                    <a:pt x="5409" y="16752"/>
                  </a:cubicBezTo>
                  <a:cubicBezTo>
                    <a:pt x="5409" y="16752"/>
                    <a:pt x="5409" y="16752"/>
                    <a:pt x="5325" y="16644"/>
                  </a:cubicBezTo>
                  <a:cubicBezTo>
                    <a:pt x="5325" y="16644"/>
                    <a:pt x="5325" y="16644"/>
                    <a:pt x="5535" y="16375"/>
                  </a:cubicBezTo>
                  <a:cubicBezTo>
                    <a:pt x="5535" y="16375"/>
                    <a:pt x="5535" y="16375"/>
                    <a:pt x="5325" y="16429"/>
                  </a:cubicBezTo>
                  <a:cubicBezTo>
                    <a:pt x="5325" y="16429"/>
                    <a:pt x="5325" y="16429"/>
                    <a:pt x="5200" y="16591"/>
                  </a:cubicBezTo>
                  <a:cubicBezTo>
                    <a:pt x="5200" y="16591"/>
                    <a:pt x="5200" y="16591"/>
                    <a:pt x="5116" y="16968"/>
                  </a:cubicBezTo>
                  <a:cubicBezTo>
                    <a:pt x="5116" y="16968"/>
                    <a:pt x="5116" y="16968"/>
                    <a:pt x="4991" y="17129"/>
                  </a:cubicBezTo>
                  <a:cubicBezTo>
                    <a:pt x="4991" y="17129"/>
                    <a:pt x="4991" y="17129"/>
                    <a:pt x="4949" y="16968"/>
                  </a:cubicBezTo>
                  <a:cubicBezTo>
                    <a:pt x="4949" y="16968"/>
                    <a:pt x="4949" y="16968"/>
                    <a:pt x="4823" y="16752"/>
                  </a:cubicBezTo>
                  <a:cubicBezTo>
                    <a:pt x="4823" y="16752"/>
                    <a:pt x="4823" y="16752"/>
                    <a:pt x="4614" y="16483"/>
                  </a:cubicBezTo>
                  <a:cubicBezTo>
                    <a:pt x="4614" y="16483"/>
                    <a:pt x="4614" y="16483"/>
                    <a:pt x="4280" y="16213"/>
                  </a:cubicBezTo>
                  <a:cubicBezTo>
                    <a:pt x="4280" y="16213"/>
                    <a:pt x="4280" y="16213"/>
                    <a:pt x="4196" y="16213"/>
                  </a:cubicBezTo>
                  <a:cubicBezTo>
                    <a:pt x="4196" y="16213"/>
                    <a:pt x="4196" y="16213"/>
                    <a:pt x="3903" y="16483"/>
                  </a:cubicBezTo>
                  <a:cubicBezTo>
                    <a:pt x="3903" y="16483"/>
                    <a:pt x="3903" y="16483"/>
                    <a:pt x="3736" y="16483"/>
                  </a:cubicBezTo>
                  <a:cubicBezTo>
                    <a:pt x="3736" y="16483"/>
                    <a:pt x="3736" y="16483"/>
                    <a:pt x="3485" y="16483"/>
                  </a:cubicBezTo>
                  <a:cubicBezTo>
                    <a:pt x="3485" y="16483"/>
                    <a:pt x="3485" y="16483"/>
                    <a:pt x="3526" y="15783"/>
                  </a:cubicBezTo>
                  <a:cubicBezTo>
                    <a:pt x="3526" y="15783"/>
                    <a:pt x="3526" y="15783"/>
                    <a:pt x="3568" y="15567"/>
                  </a:cubicBezTo>
                  <a:cubicBezTo>
                    <a:pt x="3568" y="15567"/>
                    <a:pt x="3568" y="15567"/>
                    <a:pt x="3694" y="15352"/>
                  </a:cubicBezTo>
                  <a:cubicBezTo>
                    <a:pt x="3694" y="15352"/>
                    <a:pt x="3694" y="15352"/>
                    <a:pt x="3694" y="15082"/>
                  </a:cubicBezTo>
                  <a:cubicBezTo>
                    <a:pt x="3694" y="15082"/>
                    <a:pt x="3694" y="15082"/>
                    <a:pt x="3652" y="14651"/>
                  </a:cubicBezTo>
                  <a:cubicBezTo>
                    <a:pt x="3652" y="14651"/>
                    <a:pt x="3652" y="14651"/>
                    <a:pt x="3568" y="14220"/>
                  </a:cubicBezTo>
                  <a:cubicBezTo>
                    <a:pt x="3568" y="14220"/>
                    <a:pt x="3568" y="14220"/>
                    <a:pt x="3485" y="14328"/>
                  </a:cubicBezTo>
                  <a:cubicBezTo>
                    <a:pt x="3485" y="14328"/>
                    <a:pt x="3485" y="14328"/>
                    <a:pt x="3317" y="14544"/>
                  </a:cubicBezTo>
                  <a:cubicBezTo>
                    <a:pt x="3317" y="14544"/>
                    <a:pt x="3317" y="14544"/>
                    <a:pt x="3192" y="14651"/>
                  </a:cubicBezTo>
                  <a:cubicBezTo>
                    <a:pt x="3192" y="14651"/>
                    <a:pt x="3192" y="14651"/>
                    <a:pt x="3066" y="14651"/>
                  </a:cubicBezTo>
                  <a:cubicBezTo>
                    <a:pt x="3066" y="14651"/>
                    <a:pt x="3066" y="14651"/>
                    <a:pt x="2941" y="14490"/>
                  </a:cubicBezTo>
                  <a:cubicBezTo>
                    <a:pt x="2941" y="14490"/>
                    <a:pt x="2941" y="14490"/>
                    <a:pt x="2857" y="14490"/>
                  </a:cubicBezTo>
                  <a:cubicBezTo>
                    <a:pt x="2857" y="14490"/>
                    <a:pt x="2857" y="14490"/>
                    <a:pt x="2690" y="14382"/>
                  </a:cubicBezTo>
                  <a:cubicBezTo>
                    <a:pt x="2690" y="14382"/>
                    <a:pt x="2690" y="14382"/>
                    <a:pt x="2564" y="14220"/>
                  </a:cubicBezTo>
                  <a:cubicBezTo>
                    <a:pt x="2564" y="14220"/>
                    <a:pt x="2564" y="14220"/>
                    <a:pt x="2439" y="14113"/>
                  </a:cubicBezTo>
                  <a:cubicBezTo>
                    <a:pt x="2439" y="14113"/>
                    <a:pt x="2439" y="14113"/>
                    <a:pt x="2313" y="13951"/>
                  </a:cubicBezTo>
                  <a:cubicBezTo>
                    <a:pt x="2313" y="13951"/>
                    <a:pt x="2313" y="13951"/>
                    <a:pt x="2271" y="13790"/>
                  </a:cubicBezTo>
                  <a:cubicBezTo>
                    <a:pt x="2271" y="13790"/>
                    <a:pt x="2271" y="13790"/>
                    <a:pt x="2229" y="13412"/>
                  </a:cubicBezTo>
                  <a:cubicBezTo>
                    <a:pt x="2229" y="13412"/>
                    <a:pt x="2229" y="13412"/>
                    <a:pt x="2397" y="13251"/>
                  </a:cubicBezTo>
                  <a:cubicBezTo>
                    <a:pt x="2397" y="13251"/>
                    <a:pt x="2397" y="13251"/>
                    <a:pt x="2564" y="13251"/>
                  </a:cubicBezTo>
                  <a:cubicBezTo>
                    <a:pt x="2564" y="13251"/>
                    <a:pt x="2564" y="13251"/>
                    <a:pt x="2773" y="13251"/>
                  </a:cubicBezTo>
                  <a:cubicBezTo>
                    <a:pt x="2773" y="13251"/>
                    <a:pt x="2773" y="13251"/>
                    <a:pt x="2983" y="13412"/>
                  </a:cubicBezTo>
                  <a:cubicBezTo>
                    <a:pt x="2983" y="13412"/>
                    <a:pt x="2983" y="13412"/>
                    <a:pt x="3066" y="13143"/>
                  </a:cubicBezTo>
                  <a:cubicBezTo>
                    <a:pt x="3066" y="13143"/>
                    <a:pt x="3066" y="13143"/>
                    <a:pt x="2941" y="12982"/>
                  </a:cubicBezTo>
                  <a:cubicBezTo>
                    <a:pt x="2941" y="12982"/>
                    <a:pt x="2941" y="12982"/>
                    <a:pt x="2899" y="12982"/>
                  </a:cubicBezTo>
                  <a:cubicBezTo>
                    <a:pt x="2899" y="12982"/>
                    <a:pt x="2899" y="12982"/>
                    <a:pt x="2690" y="12982"/>
                  </a:cubicBezTo>
                  <a:cubicBezTo>
                    <a:pt x="2690" y="12982"/>
                    <a:pt x="2690" y="12982"/>
                    <a:pt x="2564" y="12982"/>
                  </a:cubicBezTo>
                  <a:cubicBezTo>
                    <a:pt x="2564" y="12982"/>
                    <a:pt x="2564" y="12982"/>
                    <a:pt x="2313" y="12766"/>
                  </a:cubicBezTo>
                  <a:cubicBezTo>
                    <a:pt x="2313" y="12766"/>
                    <a:pt x="2313" y="12766"/>
                    <a:pt x="2229" y="12551"/>
                  </a:cubicBezTo>
                  <a:cubicBezTo>
                    <a:pt x="2229" y="12551"/>
                    <a:pt x="2229" y="12551"/>
                    <a:pt x="2146" y="12281"/>
                  </a:cubicBezTo>
                  <a:cubicBezTo>
                    <a:pt x="2146" y="12281"/>
                    <a:pt x="2146" y="12281"/>
                    <a:pt x="2062" y="12012"/>
                  </a:cubicBezTo>
                  <a:cubicBezTo>
                    <a:pt x="2062" y="12012"/>
                    <a:pt x="2062" y="12012"/>
                    <a:pt x="2062" y="11904"/>
                  </a:cubicBezTo>
                  <a:cubicBezTo>
                    <a:pt x="2062" y="11904"/>
                    <a:pt x="2062" y="11904"/>
                    <a:pt x="2146" y="11797"/>
                  </a:cubicBezTo>
                  <a:cubicBezTo>
                    <a:pt x="2146" y="11797"/>
                    <a:pt x="2146" y="11797"/>
                    <a:pt x="2271" y="11527"/>
                  </a:cubicBezTo>
                  <a:cubicBezTo>
                    <a:pt x="2271" y="11527"/>
                    <a:pt x="2271" y="11527"/>
                    <a:pt x="2480" y="11204"/>
                  </a:cubicBezTo>
                  <a:cubicBezTo>
                    <a:pt x="2480" y="11204"/>
                    <a:pt x="2480" y="11204"/>
                    <a:pt x="2731" y="10989"/>
                  </a:cubicBezTo>
                  <a:cubicBezTo>
                    <a:pt x="2731" y="10989"/>
                    <a:pt x="2731" y="10989"/>
                    <a:pt x="2899" y="10719"/>
                  </a:cubicBezTo>
                  <a:cubicBezTo>
                    <a:pt x="2899" y="10719"/>
                    <a:pt x="2899" y="10719"/>
                    <a:pt x="2941" y="10450"/>
                  </a:cubicBezTo>
                  <a:cubicBezTo>
                    <a:pt x="2941" y="10450"/>
                    <a:pt x="2941" y="10450"/>
                    <a:pt x="3150" y="10181"/>
                  </a:cubicBezTo>
                  <a:cubicBezTo>
                    <a:pt x="3150" y="10181"/>
                    <a:pt x="3150" y="10181"/>
                    <a:pt x="3317" y="10127"/>
                  </a:cubicBezTo>
                  <a:cubicBezTo>
                    <a:pt x="3317" y="10127"/>
                    <a:pt x="3317" y="10127"/>
                    <a:pt x="3443" y="10234"/>
                  </a:cubicBezTo>
                  <a:cubicBezTo>
                    <a:pt x="3443" y="10234"/>
                    <a:pt x="3443" y="10234"/>
                    <a:pt x="3568" y="10450"/>
                  </a:cubicBezTo>
                  <a:cubicBezTo>
                    <a:pt x="3568" y="10450"/>
                    <a:pt x="3568" y="10450"/>
                    <a:pt x="3652" y="10450"/>
                  </a:cubicBezTo>
                  <a:cubicBezTo>
                    <a:pt x="3652" y="10450"/>
                    <a:pt x="3652" y="10450"/>
                    <a:pt x="3819" y="10450"/>
                  </a:cubicBezTo>
                  <a:cubicBezTo>
                    <a:pt x="3819" y="10450"/>
                    <a:pt x="3819" y="10450"/>
                    <a:pt x="3903" y="10450"/>
                  </a:cubicBezTo>
                  <a:cubicBezTo>
                    <a:pt x="3903" y="10450"/>
                    <a:pt x="3903" y="10450"/>
                    <a:pt x="4028" y="10234"/>
                  </a:cubicBezTo>
                  <a:cubicBezTo>
                    <a:pt x="4028" y="10234"/>
                    <a:pt x="4028" y="10234"/>
                    <a:pt x="4154" y="10234"/>
                  </a:cubicBezTo>
                  <a:cubicBezTo>
                    <a:pt x="4154" y="10234"/>
                    <a:pt x="4154" y="10234"/>
                    <a:pt x="4196" y="10127"/>
                  </a:cubicBezTo>
                  <a:cubicBezTo>
                    <a:pt x="4196" y="10127"/>
                    <a:pt x="4196" y="10127"/>
                    <a:pt x="4280" y="9965"/>
                  </a:cubicBezTo>
                  <a:cubicBezTo>
                    <a:pt x="4280" y="9965"/>
                    <a:pt x="4280" y="9965"/>
                    <a:pt x="4321" y="10127"/>
                  </a:cubicBezTo>
                  <a:cubicBezTo>
                    <a:pt x="4321" y="10127"/>
                    <a:pt x="4321" y="10127"/>
                    <a:pt x="4447" y="10127"/>
                  </a:cubicBezTo>
                  <a:cubicBezTo>
                    <a:pt x="4447" y="10127"/>
                    <a:pt x="4447" y="10127"/>
                    <a:pt x="4531" y="10127"/>
                  </a:cubicBezTo>
                  <a:cubicBezTo>
                    <a:pt x="4531" y="10127"/>
                    <a:pt x="4531" y="10127"/>
                    <a:pt x="4698" y="10127"/>
                  </a:cubicBezTo>
                  <a:cubicBezTo>
                    <a:pt x="4698" y="10127"/>
                    <a:pt x="4698" y="10127"/>
                    <a:pt x="4823" y="9965"/>
                  </a:cubicBezTo>
                  <a:cubicBezTo>
                    <a:pt x="4823" y="9965"/>
                    <a:pt x="4823" y="9965"/>
                    <a:pt x="4949" y="9965"/>
                  </a:cubicBezTo>
                  <a:cubicBezTo>
                    <a:pt x="4949" y="9965"/>
                    <a:pt x="4949" y="9965"/>
                    <a:pt x="4991" y="9588"/>
                  </a:cubicBezTo>
                  <a:cubicBezTo>
                    <a:pt x="4991" y="9588"/>
                    <a:pt x="4991" y="9588"/>
                    <a:pt x="4907" y="9319"/>
                  </a:cubicBezTo>
                  <a:cubicBezTo>
                    <a:pt x="4907" y="9319"/>
                    <a:pt x="4907" y="9319"/>
                    <a:pt x="4823" y="8888"/>
                  </a:cubicBezTo>
                  <a:cubicBezTo>
                    <a:pt x="4823" y="8888"/>
                    <a:pt x="4823" y="8888"/>
                    <a:pt x="4991" y="8888"/>
                  </a:cubicBezTo>
                  <a:cubicBezTo>
                    <a:pt x="4991" y="8888"/>
                    <a:pt x="4991" y="8888"/>
                    <a:pt x="5158" y="8672"/>
                  </a:cubicBezTo>
                  <a:cubicBezTo>
                    <a:pt x="5158" y="8672"/>
                    <a:pt x="5158" y="8672"/>
                    <a:pt x="5116" y="8349"/>
                  </a:cubicBezTo>
                  <a:cubicBezTo>
                    <a:pt x="5116" y="8349"/>
                    <a:pt x="5116" y="8349"/>
                    <a:pt x="4865" y="8295"/>
                  </a:cubicBezTo>
                  <a:cubicBezTo>
                    <a:pt x="4865" y="8295"/>
                    <a:pt x="4865" y="8295"/>
                    <a:pt x="4740" y="8295"/>
                  </a:cubicBezTo>
                  <a:cubicBezTo>
                    <a:pt x="4740" y="8295"/>
                    <a:pt x="4740" y="8295"/>
                    <a:pt x="4614" y="8349"/>
                  </a:cubicBezTo>
                  <a:cubicBezTo>
                    <a:pt x="4614" y="8349"/>
                    <a:pt x="4614" y="8349"/>
                    <a:pt x="4489" y="8457"/>
                  </a:cubicBezTo>
                  <a:cubicBezTo>
                    <a:pt x="4489" y="8457"/>
                    <a:pt x="4489" y="8457"/>
                    <a:pt x="4405" y="8672"/>
                  </a:cubicBezTo>
                  <a:cubicBezTo>
                    <a:pt x="4405" y="8672"/>
                    <a:pt x="4405" y="8672"/>
                    <a:pt x="4280" y="8672"/>
                  </a:cubicBezTo>
                  <a:cubicBezTo>
                    <a:pt x="4280" y="8672"/>
                    <a:pt x="4280" y="8672"/>
                    <a:pt x="4154" y="8349"/>
                  </a:cubicBezTo>
                  <a:cubicBezTo>
                    <a:pt x="4154" y="8349"/>
                    <a:pt x="4154" y="8349"/>
                    <a:pt x="3819" y="8349"/>
                  </a:cubicBezTo>
                  <a:cubicBezTo>
                    <a:pt x="3819" y="8349"/>
                    <a:pt x="3819" y="8349"/>
                    <a:pt x="3443" y="8349"/>
                  </a:cubicBezTo>
                  <a:cubicBezTo>
                    <a:pt x="3443" y="8349"/>
                    <a:pt x="3443" y="8349"/>
                    <a:pt x="3150" y="8241"/>
                  </a:cubicBezTo>
                  <a:cubicBezTo>
                    <a:pt x="3150" y="8241"/>
                    <a:pt x="3150" y="8241"/>
                    <a:pt x="2857" y="8080"/>
                  </a:cubicBezTo>
                  <a:cubicBezTo>
                    <a:pt x="2857" y="8080"/>
                    <a:pt x="2857" y="8080"/>
                    <a:pt x="2690" y="7810"/>
                  </a:cubicBezTo>
                  <a:cubicBezTo>
                    <a:pt x="2690" y="7810"/>
                    <a:pt x="2690" y="7810"/>
                    <a:pt x="2648" y="7272"/>
                  </a:cubicBezTo>
                  <a:cubicBezTo>
                    <a:pt x="2648" y="7272"/>
                    <a:pt x="2648" y="7272"/>
                    <a:pt x="2857" y="7164"/>
                  </a:cubicBezTo>
                  <a:cubicBezTo>
                    <a:pt x="2857" y="7164"/>
                    <a:pt x="2857" y="7164"/>
                    <a:pt x="2983" y="7056"/>
                  </a:cubicBezTo>
                  <a:cubicBezTo>
                    <a:pt x="2983" y="7056"/>
                    <a:pt x="2983" y="7056"/>
                    <a:pt x="2690" y="6895"/>
                  </a:cubicBezTo>
                  <a:cubicBezTo>
                    <a:pt x="2690" y="6895"/>
                    <a:pt x="2690" y="6895"/>
                    <a:pt x="2522" y="6733"/>
                  </a:cubicBezTo>
                  <a:cubicBezTo>
                    <a:pt x="2522" y="6733"/>
                    <a:pt x="2522" y="6733"/>
                    <a:pt x="2313" y="6518"/>
                  </a:cubicBezTo>
                  <a:cubicBezTo>
                    <a:pt x="2313" y="6518"/>
                    <a:pt x="2313" y="6518"/>
                    <a:pt x="2271" y="6410"/>
                  </a:cubicBezTo>
                  <a:cubicBezTo>
                    <a:pt x="2271" y="6410"/>
                    <a:pt x="2271" y="6410"/>
                    <a:pt x="2439" y="6248"/>
                  </a:cubicBezTo>
                  <a:cubicBezTo>
                    <a:pt x="2439" y="6248"/>
                    <a:pt x="2439" y="6248"/>
                    <a:pt x="2564" y="6248"/>
                  </a:cubicBezTo>
                  <a:cubicBezTo>
                    <a:pt x="2564" y="6248"/>
                    <a:pt x="2564" y="6248"/>
                    <a:pt x="2815" y="6194"/>
                  </a:cubicBezTo>
                  <a:cubicBezTo>
                    <a:pt x="2815" y="6194"/>
                    <a:pt x="2815" y="6194"/>
                    <a:pt x="3150" y="5925"/>
                  </a:cubicBezTo>
                  <a:cubicBezTo>
                    <a:pt x="3150" y="5925"/>
                    <a:pt x="3150" y="5925"/>
                    <a:pt x="3192" y="6033"/>
                  </a:cubicBezTo>
                  <a:cubicBezTo>
                    <a:pt x="3192" y="6033"/>
                    <a:pt x="3192" y="6033"/>
                    <a:pt x="3401" y="5925"/>
                  </a:cubicBezTo>
                  <a:cubicBezTo>
                    <a:pt x="3401" y="5925"/>
                    <a:pt x="3401" y="5925"/>
                    <a:pt x="3401" y="5871"/>
                  </a:cubicBezTo>
                  <a:cubicBezTo>
                    <a:pt x="3401" y="5871"/>
                    <a:pt x="3401" y="5871"/>
                    <a:pt x="3526" y="5817"/>
                  </a:cubicBezTo>
                  <a:cubicBezTo>
                    <a:pt x="3526" y="5817"/>
                    <a:pt x="3526" y="5817"/>
                    <a:pt x="3777" y="5764"/>
                  </a:cubicBezTo>
                  <a:cubicBezTo>
                    <a:pt x="3777" y="5764"/>
                    <a:pt x="3777" y="5764"/>
                    <a:pt x="4070" y="5764"/>
                  </a:cubicBezTo>
                  <a:cubicBezTo>
                    <a:pt x="4070" y="5764"/>
                    <a:pt x="4070" y="5764"/>
                    <a:pt x="4196" y="5871"/>
                  </a:cubicBezTo>
                  <a:cubicBezTo>
                    <a:pt x="4196" y="5871"/>
                    <a:pt x="4196" y="5871"/>
                    <a:pt x="4112" y="6141"/>
                  </a:cubicBezTo>
                  <a:cubicBezTo>
                    <a:pt x="4112" y="6141"/>
                    <a:pt x="4112" y="6141"/>
                    <a:pt x="4112" y="6248"/>
                  </a:cubicBezTo>
                  <a:cubicBezTo>
                    <a:pt x="4112" y="6248"/>
                    <a:pt x="4112" y="6248"/>
                    <a:pt x="4238" y="6356"/>
                  </a:cubicBezTo>
                  <a:cubicBezTo>
                    <a:pt x="4238" y="6356"/>
                    <a:pt x="4238" y="6356"/>
                    <a:pt x="4363" y="6518"/>
                  </a:cubicBezTo>
                  <a:cubicBezTo>
                    <a:pt x="4363" y="6518"/>
                    <a:pt x="4363" y="6518"/>
                    <a:pt x="4614" y="6518"/>
                  </a:cubicBezTo>
                  <a:cubicBezTo>
                    <a:pt x="4614" y="6518"/>
                    <a:pt x="4614" y="6518"/>
                    <a:pt x="4949" y="6625"/>
                  </a:cubicBezTo>
                  <a:cubicBezTo>
                    <a:pt x="4949" y="6625"/>
                    <a:pt x="4949" y="6625"/>
                    <a:pt x="5200" y="6464"/>
                  </a:cubicBezTo>
                  <a:cubicBezTo>
                    <a:pt x="5200" y="6464"/>
                    <a:pt x="5200" y="6464"/>
                    <a:pt x="5367" y="6248"/>
                  </a:cubicBezTo>
                  <a:cubicBezTo>
                    <a:pt x="5367" y="6248"/>
                    <a:pt x="5367" y="6248"/>
                    <a:pt x="5577" y="6087"/>
                  </a:cubicBezTo>
                  <a:cubicBezTo>
                    <a:pt x="5577" y="6087"/>
                    <a:pt x="5409" y="5979"/>
                    <a:pt x="5367" y="5979"/>
                  </a:cubicBezTo>
                  <a:cubicBezTo>
                    <a:pt x="5284" y="5979"/>
                    <a:pt x="5200" y="5871"/>
                    <a:pt x="5200" y="5871"/>
                  </a:cubicBezTo>
                  <a:cubicBezTo>
                    <a:pt x="5200" y="5871"/>
                    <a:pt x="5200" y="5871"/>
                    <a:pt x="5074" y="5764"/>
                  </a:cubicBezTo>
                  <a:cubicBezTo>
                    <a:pt x="5074" y="5764"/>
                    <a:pt x="5074" y="5764"/>
                    <a:pt x="5074" y="5548"/>
                  </a:cubicBezTo>
                  <a:cubicBezTo>
                    <a:pt x="5074" y="5548"/>
                    <a:pt x="5074" y="5548"/>
                    <a:pt x="5033" y="5279"/>
                  </a:cubicBezTo>
                  <a:cubicBezTo>
                    <a:pt x="5033" y="5279"/>
                    <a:pt x="5033" y="5279"/>
                    <a:pt x="4405" y="5063"/>
                  </a:cubicBezTo>
                  <a:cubicBezTo>
                    <a:pt x="4405" y="5063"/>
                    <a:pt x="4405" y="5063"/>
                    <a:pt x="4405" y="4255"/>
                  </a:cubicBezTo>
                  <a:cubicBezTo>
                    <a:pt x="4405" y="4255"/>
                    <a:pt x="4405" y="4255"/>
                    <a:pt x="4112" y="3878"/>
                  </a:cubicBezTo>
                  <a:cubicBezTo>
                    <a:pt x="4112" y="3878"/>
                    <a:pt x="4112" y="3878"/>
                    <a:pt x="3526" y="3070"/>
                  </a:cubicBezTo>
                  <a:cubicBezTo>
                    <a:pt x="3526" y="3070"/>
                    <a:pt x="3526" y="3070"/>
                    <a:pt x="3610" y="3070"/>
                  </a:cubicBezTo>
                  <a:cubicBezTo>
                    <a:pt x="3610" y="3070"/>
                    <a:pt x="3610" y="3070"/>
                    <a:pt x="3610" y="2909"/>
                  </a:cubicBezTo>
                  <a:cubicBezTo>
                    <a:pt x="3610" y="2909"/>
                    <a:pt x="3610" y="2909"/>
                    <a:pt x="3819" y="2909"/>
                  </a:cubicBezTo>
                  <a:cubicBezTo>
                    <a:pt x="3819" y="2909"/>
                    <a:pt x="3819" y="2909"/>
                    <a:pt x="3819" y="2693"/>
                  </a:cubicBezTo>
                  <a:cubicBezTo>
                    <a:pt x="3819" y="2693"/>
                    <a:pt x="3819" y="2693"/>
                    <a:pt x="3861" y="2424"/>
                  </a:cubicBezTo>
                  <a:cubicBezTo>
                    <a:pt x="3861" y="2424"/>
                    <a:pt x="3861" y="2424"/>
                    <a:pt x="3987" y="2424"/>
                  </a:cubicBezTo>
                  <a:cubicBezTo>
                    <a:pt x="3987" y="2424"/>
                    <a:pt x="3987" y="2424"/>
                    <a:pt x="4112" y="2532"/>
                  </a:cubicBezTo>
                  <a:cubicBezTo>
                    <a:pt x="4112" y="2532"/>
                    <a:pt x="4112" y="2532"/>
                    <a:pt x="4321" y="2532"/>
                  </a:cubicBezTo>
                  <a:cubicBezTo>
                    <a:pt x="4321" y="2532"/>
                    <a:pt x="4321" y="2532"/>
                    <a:pt x="4405" y="2532"/>
                  </a:cubicBezTo>
                  <a:cubicBezTo>
                    <a:pt x="4405" y="2532"/>
                    <a:pt x="4405" y="2532"/>
                    <a:pt x="4614" y="2532"/>
                  </a:cubicBezTo>
                  <a:cubicBezTo>
                    <a:pt x="4614" y="2532"/>
                    <a:pt x="4614" y="2532"/>
                    <a:pt x="4991" y="2370"/>
                  </a:cubicBezTo>
                  <a:cubicBezTo>
                    <a:pt x="4991" y="2370"/>
                    <a:pt x="4991" y="2370"/>
                    <a:pt x="5116" y="2208"/>
                  </a:cubicBezTo>
                  <a:cubicBezTo>
                    <a:pt x="5116" y="2208"/>
                    <a:pt x="5116" y="2208"/>
                    <a:pt x="5242" y="1939"/>
                  </a:cubicBezTo>
                  <a:cubicBezTo>
                    <a:pt x="5242" y="1939"/>
                    <a:pt x="5242" y="1939"/>
                    <a:pt x="5242" y="1508"/>
                  </a:cubicBezTo>
                  <a:cubicBezTo>
                    <a:pt x="5242" y="1508"/>
                    <a:pt x="5242" y="1508"/>
                    <a:pt x="5367" y="1508"/>
                  </a:cubicBezTo>
                  <a:cubicBezTo>
                    <a:pt x="5367" y="1508"/>
                    <a:pt x="5367" y="1508"/>
                    <a:pt x="5493" y="1347"/>
                  </a:cubicBezTo>
                  <a:cubicBezTo>
                    <a:pt x="5493" y="1347"/>
                    <a:pt x="5493" y="1347"/>
                    <a:pt x="5744" y="1077"/>
                  </a:cubicBezTo>
                  <a:cubicBezTo>
                    <a:pt x="5744" y="1077"/>
                    <a:pt x="5744" y="1077"/>
                    <a:pt x="6204" y="970"/>
                  </a:cubicBezTo>
                  <a:cubicBezTo>
                    <a:pt x="6204" y="970"/>
                    <a:pt x="6204" y="970"/>
                    <a:pt x="6371" y="700"/>
                  </a:cubicBezTo>
                  <a:cubicBezTo>
                    <a:pt x="6371" y="700"/>
                    <a:pt x="6371" y="700"/>
                    <a:pt x="6539" y="593"/>
                  </a:cubicBezTo>
                  <a:cubicBezTo>
                    <a:pt x="6539" y="593"/>
                    <a:pt x="6539" y="593"/>
                    <a:pt x="6664" y="431"/>
                  </a:cubicBezTo>
                  <a:cubicBezTo>
                    <a:pt x="6664" y="431"/>
                    <a:pt x="6664" y="431"/>
                    <a:pt x="7334" y="485"/>
                  </a:cubicBezTo>
                  <a:cubicBezTo>
                    <a:pt x="7334" y="485"/>
                    <a:pt x="7334" y="485"/>
                    <a:pt x="7417" y="215"/>
                  </a:cubicBezTo>
                  <a:cubicBezTo>
                    <a:pt x="7417" y="215"/>
                    <a:pt x="7417" y="215"/>
                    <a:pt x="7752" y="0"/>
                  </a:cubicBezTo>
                  <a:close/>
                </a:path>
              </a:pathLst>
            </a:custGeom>
            <a:grpFill/>
            <a:ln w="12700" cap="flat">
              <a:solidFill>
                <a:schemeClr val="bg1"/>
              </a:solidFill>
              <a:miter lim="400000"/>
            </a:ln>
            <a:effectLst/>
          </p:spPr>
          <p:txBody>
            <a:bodyPr wrap="square" lIns="45719" tIns="45719" rIns="45719" bIns="45719"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200" cap="none" spc="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55" name="Shape">
              <a:extLst>
                <a:ext uri="{FF2B5EF4-FFF2-40B4-BE49-F238E27FC236}">
                  <a16:creationId xmlns:a16="http://schemas.microsoft.com/office/drawing/2014/main" id="{D77344CE-1787-BFE7-8202-0E0FF1D2CD4C}"/>
                </a:ext>
              </a:extLst>
            </p:cNvPr>
            <p:cNvSpPr/>
            <p:nvPr/>
          </p:nvSpPr>
          <p:spPr>
            <a:xfrm>
              <a:off x="2369622" y="4793850"/>
              <a:ext cx="1329337" cy="844803"/>
            </a:xfrm>
            <a:custGeom>
              <a:avLst/>
              <a:gdLst/>
              <a:ahLst/>
              <a:cxnLst>
                <a:cxn ang="0">
                  <a:pos x="wd2" y="hd2"/>
                </a:cxn>
                <a:cxn ang="5400000">
                  <a:pos x="wd2" y="hd2"/>
                </a:cxn>
                <a:cxn ang="10800000">
                  <a:pos x="wd2" y="hd2"/>
                </a:cxn>
                <a:cxn ang="16200000">
                  <a:pos x="wd2" y="hd2"/>
                </a:cxn>
              </a:cxnLst>
              <a:rect l="0" t="0" r="r" b="b"/>
              <a:pathLst>
                <a:path w="21600" h="21600" extrusionOk="0">
                  <a:moveTo>
                    <a:pt x="17176" y="12909"/>
                  </a:moveTo>
                  <a:cubicBezTo>
                    <a:pt x="17314" y="12909"/>
                    <a:pt x="17314" y="12909"/>
                    <a:pt x="17314" y="12909"/>
                  </a:cubicBezTo>
                  <a:cubicBezTo>
                    <a:pt x="17590" y="12909"/>
                    <a:pt x="17590" y="12909"/>
                    <a:pt x="17590" y="12909"/>
                  </a:cubicBezTo>
                  <a:cubicBezTo>
                    <a:pt x="18005" y="13338"/>
                    <a:pt x="18005" y="13338"/>
                    <a:pt x="18005" y="13338"/>
                  </a:cubicBezTo>
                  <a:cubicBezTo>
                    <a:pt x="18351" y="13875"/>
                    <a:pt x="18351" y="13875"/>
                    <a:pt x="18351" y="13875"/>
                  </a:cubicBezTo>
                  <a:cubicBezTo>
                    <a:pt x="18351" y="13875"/>
                    <a:pt x="18558" y="13982"/>
                    <a:pt x="18627" y="13982"/>
                  </a:cubicBezTo>
                  <a:cubicBezTo>
                    <a:pt x="18696" y="13982"/>
                    <a:pt x="18766" y="13982"/>
                    <a:pt x="18835" y="13982"/>
                  </a:cubicBezTo>
                  <a:cubicBezTo>
                    <a:pt x="18904" y="13982"/>
                    <a:pt x="19180" y="13982"/>
                    <a:pt x="19180" y="13982"/>
                  </a:cubicBezTo>
                  <a:cubicBezTo>
                    <a:pt x="19872" y="14411"/>
                    <a:pt x="19872" y="14411"/>
                    <a:pt x="19872" y="14411"/>
                  </a:cubicBezTo>
                  <a:cubicBezTo>
                    <a:pt x="20287" y="14948"/>
                    <a:pt x="20287" y="14948"/>
                    <a:pt x="20287" y="14948"/>
                  </a:cubicBezTo>
                  <a:cubicBezTo>
                    <a:pt x="20287" y="15377"/>
                    <a:pt x="20287" y="15377"/>
                    <a:pt x="20287" y="15377"/>
                  </a:cubicBezTo>
                  <a:cubicBezTo>
                    <a:pt x="20425" y="16342"/>
                    <a:pt x="20425" y="16342"/>
                    <a:pt x="20425" y="16342"/>
                  </a:cubicBezTo>
                  <a:cubicBezTo>
                    <a:pt x="20632" y="16342"/>
                    <a:pt x="20632" y="16342"/>
                    <a:pt x="20632" y="16342"/>
                  </a:cubicBezTo>
                  <a:cubicBezTo>
                    <a:pt x="20770" y="16342"/>
                    <a:pt x="20770" y="16342"/>
                    <a:pt x="20770" y="16342"/>
                  </a:cubicBezTo>
                  <a:cubicBezTo>
                    <a:pt x="20770" y="16986"/>
                    <a:pt x="20770" y="16986"/>
                    <a:pt x="20770" y="16986"/>
                  </a:cubicBezTo>
                  <a:cubicBezTo>
                    <a:pt x="20978" y="16986"/>
                    <a:pt x="20978" y="16986"/>
                    <a:pt x="20978" y="16986"/>
                  </a:cubicBezTo>
                  <a:cubicBezTo>
                    <a:pt x="21254" y="17415"/>
                    <a:pt x="21254" y="17415"/>
                    <a:pt x="21254" y="17415"/>
                  </a:cubicBezTo>
                  <a:cubicBezTo>
                    <a:pt x="21600" y="17415"/>
                    <a:pt x="21600" y="17415"/>
                    <a:pt x="21600" y="17415"/>
                  </a:cubicBezTo>
                  <a:cubicBezTo>
                    <a:pt x="21254" y="18166"/>
                    <a:pt x="21254" y="18166"/>
                    <a:pt x="21254" y="18166"/>
                  </a:cubicBezTo>
                  <a:cubicBezTo>
                    <a:pt x="20978" y="18381"/>
                    <a:pt x="20978" y="18381"/>
                    <a:pt x="20978" y="18381"/>
                  </a:cubicBezTo>
                  <a:cubicBezTo>
                    <a:pt x="20632" y="19347"/>
                    <a:pt x="20632" y="19347"/>
                    <a:pt x="20632" y="19347"/>
                  </a:cubicBezTo>
                  <a:cubicBezTo>
                    <a:pt x="20217" y="19561"/>
                    <a:pt x="20217" y="19561"/>
                    <a:pt x="20217" y="19561"/>
                  </a:cubicBezTo>
                  <a:cubicBezTo>
                    <a:pt x="19388" y="19561"/>
                    <a:pt x="19388" y="19561"/>
                    <a:pt x="19388" y="19561"/>
                  </a:cubicBezTo>
                  <a:cubicBezTo>
                    <a:pt x="19250" y="19883"/>
                    <a:pt x="19250" y="19883"/>
                    <a:pt x="19250" y="19883"/>
                  </a:cubicBezTo>
                  <a:cubicBezTo>
                    <a:pt x="18696" y="19883"/>
                    <a:pt x="18696" y="19883"/>
                    <a:pt x="18696" y="19883"/>
                  </a:cubicBezTo>
                  <a:cubicBezTo>
                    <a:pt x="18558" y="20634"/>
                    <a:pt x="18558" y="20634"/>
                    <a:pt x="18558" y="20634"/>
                  </a:cubicBezTo>
                  <a:cubicBezTo>
                    <a:pt x="18489" y="21171"/>
                    <a:pt x="18489" y="21171"/>
                    <a:pt x="18489" y="21171"/>
                  </a:cubicBezTo>
                  <a:cubicBezTo>
                    <a:pt x="18351" y="21385"/>
                    <a:pt x="18351" y="21385"/>
                    <a:pt x="18351" y="21385"/>
                  </a:cubicBezTo>
                  <a:cubicBezTo>
                    <a:pt x="18213" y="21600"/>
                    <a:pt x="18213" y="21600"/>
                    <a:pt x="18213" y="21600"/>
                  </a:cubicBezTo>
                  <a:cubicBezTo>
                    <a:pt x="18005" y="21600"/>
                    <a:pt x="18005" y="21600"/>
                    <a:pt x="18005" y="21600"/>
                  </a:cubicBezTo>
                  <a:cubicBezTo>
                    <a:pt x="17798" y="21064"/>
                    <a:pt x="17798" y="21064"/>
                    <a:pt x="17798" y="21064"/>
                  </a:cubicBezTo>
                  <a:cubicBezTo>
                    <a:pt x="17314" y="20742"/>
                    <a:pt x="17314" y="20742"/>
                    <a:pt x="17314" y="20742"/>
                  </a:cubicBezTo>
                  <a:cubicBezTo>
                    <a:pt x="17037" y="20312"/>
                    <a:pt x="17037" y="20312"/>
                    <a:pt x="17037" y="20312"/>
                  </a:cubicBezTo>
                  <a:cubicBezTo>
                    <a:pt x="17037" y="20098"/>
                    <a:pt x="17037" y="20098"/>
                    <a:pt x="17037" y="20098"/>
                  </a:cubicBezTo>
                  <a:cubicBezTo>
                    <a:pt x="17037" y="19776"/>
                    <a:pt x="17037" y="19776"/>
                    <a:pt x="17037" y="19776"/>
                  </a:cubicBezTo>
                  <a:cubicBezTo>
                    <a:pt x="17037" y="19347"/>
                    <a:pt x="17037" y="19347"/>
                    <a:pt x="17037" y="19347"/>
                  </a:cubicBezTo>
                  <a:cubicBezTo>
                    <a:pt x="17037" y="19132"/>
                    <a:pt x="17037" y="19132"/>
                    <a:pt x="17037" y="19132"/>
                  </a:cubicBezTo>
                  <a:cubicBezTo>
                    <a:pt x="17037" y="18274"/>
                    <a:pt x="17037" y="18274"/>
                    <a:pt x="17037" y="18274"/>
                  </a:cubicBezTo>
                  <a:cubicBezTo>
                    <a:pt x="17037" y="18059"/>
                    <a:pt x="17037" y="18059"/>
                    <a:pt x="17037" y="18059"/>
                  </a:cubicBezTo>
                  <a:cubicBezTo>
                    <a:pt x="17037" y="17523"/>
                    <a:pt x="17037" y="17523"/>
                    <a:pt x="17037" y="17523"/>
                  </a:cubicBezTo>
                  <a:cubicBezTo>
                    <a:pt x="16692" y="16772"/>
                    <a:pt x="16692" y="16772"/>
                    <a:pt x="16692" y="16772"/>
                  </a:cubicBezTo>
                  <a:cubicBezTo>
                    <a:pt x="16484" y="16450"/>
                    <a:pt x="16484" y="16450"/>
                    <a:pt x="16484" y="16450"/>
                  </a:cubicBezTo>
                  <a:cubicBezTo>
                    <a:pt x="16484" y="16128"/>
                    <a:pt x="16484" y="16128"/>
                    <a:pt x="16484" y="16128"/>
                  </a:cubicBezTo>
                  <a:cubicBezTo>
                    <a:pt x="16484" y="15913"/>
                    <a:pt x="16484" y="15913"/>
                    <a:pt x="16484" y="15913"/>
                  </a:cubicBezTo>
                  <a:cubicBezTo>
                    <a:pt x="16692" y="15484"/>
                    <a:pt x="16692" y="15484"/>
                    <a:pt x="16692" y="15484"/>
                  </a:cubicBezTo>
                  <a:cubicBezTo>
                    <a:pt x="17037" y="15377"/>
                    <a:pt x="17037" y="15377"/>
                    <a:pt x="17037" y="15377"/>
                  </a:cubicBezTo>
                  <a:cubicBezTo>
                    <a:pt x="17314" y="14948"/>
                    <a:pt x="17314" y="14948"/>
                    <a:pt x="17314" y="14948"/>
                  </a:cubicBezTo>
                  <a:lnTo>
                    <a:pt x="17314" y="14411"/>
                  </a:lnTo>
                  <a:cubicBezTo>
                    <a:pt x="17176" y="13445"/>
                    <a:pt x="17176" y="13445"/>
                    <a:pt x="17176" y="13445"/>
                  </a:cubicBezTo>
                  <a:cubicBezTo>
                    <a:pt x="17176" y="13231"/>
                    <a:pt x="17176" y="13231"/>
                    <a:pt x="17176" y="13231"/>
                  </a:cubicBezTo>
                  <a:cubicBezTo>
                    <a:pt x="17176" y="12909"/>
                    <a:pt x="17176" y="12909"/>
                    <a:pt x="17176" y="12909"/>
                  </a:cubicBezTo>
                  <a:close/>
                  <a:moveTo>
                    <a:pt x="12668" y="8435"/>
                  </a:moveTo>
                  <a:lnTo>
                    <a:pt x="13074" y="8435"/>
                  </a:lnTo>
                  <a:lnTo>
                    <a:pt x="13236" y="8691"/>
                  </a:lnTo>
                  <a:lnTo>
                    <a:pt x="13398" y="9075"/>
                  </a:lnTo>
                  <a:lnTo>
                    <a:pt x="13398" y="9458"/>
                  </a:lnTo>
                  <a:lnTo>
                    <a:pt x="13074" y="9714"/>
                  </a:lnTo>
                  <a:lnTo>
                    <a:pt x="12911" y="9458"/>
                  </a:lnTo>
                  <a:lnTo>
                    <a:pt x="12911" y="9075"/>
                  </a:lnTo>
                  <a:lnTo>
                    <a:pt x="12668" y="8819"/>
                  </a:lnTo>
                  <a:lnTo>
                    <a:pt x="12668" y="8691"/>
                  </a:lnTo>
                  <a:close/>
                  <a:moveTo>
                    <a:pt x="14211" y="7796"/>
                  </a:moveTo>
                  <a:lnTo>
                    <a:pt x="14454" y="7796"/>
                  </a:lnTo>
                  <a:lnTo>
                    <a:pt x="14860" y="8435"/>
                  </a:lnTo>
                  <a:lnTo>
                    <a:pt x="15185" y="8691"/>
                  </a:lnTo>
                  <a:lnTo>
                    <a:pt x="15185" y="8435"/>
                  </a:lnTo>
                  <a:lnTo>
                    <a:pt x="15835" y="8435"/>
                  </a:lnTo>
                  <a:lnTo>
                    <a:pt x="16159" y="8819"/>
                  </a:lnTo>
                  <a:lnTo>
                    <a:pt x="16728" y="9458"/>
                  </a:lnTo>
                  <a:lnTo>
                    <a:pt x="16728" y="10097"/>
                  </a:lnTo>
                  <a:lnTo>
                    <a:pt x="16484" y="10480"/>
                  </a:lnTo>
                  <a:lnTo>
                    <a:pt x="15997" y="10480"/>
                  </a:lnTo>
                  <a:lnTo>
                    <a:pt x="15997" y="10608"/>
                  </a:lnTo>
                  <a:lnTo>
                    <a:pt x="15104" y="10608"/>
                  </a:lnTo>
                  <a:lnTo>
                    <a:pt x="14941" y="10225"/>
                  </a:lnTo>
                  <a:lnTo>
                    <a:pt x="14860" y="9714"/>
                  </a:lnTo>
                  <a:lnTo>
                    <a:pt x="14941" y="9202"/>
                  </a:lnTo>
                  <a:lnTo>
                    <a:pt x="14535" y="9202"/>
                  </a:lnTo>
                  <a:lnTo>
                    <a:pt x="14211" y="9075"/>
                  </a:lnTo>
                  <a:lnTo>
                    <a:pt x="14211" y="8052"/>
                  </a:lnTo>
                  <a:close/>
                  <a:moveTo>
                    <a:pt x="11856" y="6774"/>
                  </a:moveTo>
                  <a:lnTo>
                    <a:pt x="12911" y="6774"/>
                  </a:lnTo>
                  <a:lnTo>
                    <a:pt x="12992" y="7285"/>
                  </a:lnTo>
                  <a:lnTo>
                    <a:pt x="13886" y="7285"/>
                  </a:lnTo>
                  <a:lnTo>
                    <a:pt x="13480" y="7669"/>
                  </a:lnTo>
                  <a:lnTo>
                    <a:pt x="13398" y="7797"/>
                  </a:lnTo>
                  <a:lnTo>
                    <a:pt x="13398" y="7541"/>
                  </a:lnTo>
                  <a:lnTo>
                    <a:pt x="12180" y="7541"/>
                  </a:lnTo>
                  <a:lnTo>
                    <a:pt x="11856" y="7413"/>
                  </a:lnTo>
                  <a:lnTo>
                    <a:pt x="11856" y="7030"/>
                  </a:lnTo>
                  <a:close/>
                  <a:moveTo>
                    <a:pt x="8608" y="3707"/>
                  </a:moveTo>
                  <a:lnTo>
                    <a:pt x="9095" y="3707"/>
                  </a:lnTo>
                  <a:lnTo>
                    <a:pt x="9257" y="3834"/>
                  </a:lnTo>
                  <a:lnTo>
                    <a:pt x="9338" y="4090"/>
                  </a:lnTo>
                  <a:lnTo>
                    <a:pt x="9582" y="4729"/>
                  </a:lnTo>
                  <a:lnTo>
                    <a:pt x="9826" y="4729"/>
                  </a:lnTo>
                  <a:lnTo>
                    <a:pt x="9988" y="5368"/>
                  </a:lnTo>
                  <a:lnTo>
                    <a:pt x="9988" y="6263"/>
                  </a:lnTo>
                  <a:lnTo>
                    <a:pt x="9744" y="6263"/>
                  </a:lnTo>
                  <a:lnTo>
                    <a:pt x="9501" y="5879"/>
                  </a:lnTo>
                  <a:lnTo>
                    <a:pt x="9338" y="5624"/>
                  </a:lnTo>
                  <a:lnTo>
                    <a:pt x="8932" y="5879"/>
                  </a:lnTo>
                  <a:lnTo>
                    <a:pt x="8608" y="6007"/>
                  </a:lnTo>
                  <a:lnTo>
                    <a:pt x="8364" y="5751"/>
                  </a:lnTo>
                  <a:lnTo>
                    <a:pt x="8202" y="5368"/>
                  </a:lnTo>
                  <a:lnTo>
                    <a:pt x="7795" y="4985"/>
                  </a:lnTo>
                  <a:lnTo>
                    <a:pt x="7795" y="4090"/>
                  </a:lnTo>
                  <a:lnTo>
                    <a:pt x="8283" y="4090"/>
                  </a:lnTo>
                  <a:lnTo>
                    <a:pt x="8283" y="3834"/>
                  </a:lnTo>
                  <a:close/>
                  <a:moveTo>
                    <a:pt x="568" y="1150"/>
                  </a:moveTo>
                  <a:lnTo>
                    <a:pt x="568" y="1789"/>
                  </a:lnTo>
                  <a:lnTo>
                    <a:pt x="406" y="2045"/>
                  </a:lnTo>
                  <a:lnTo>
                    <a:pt x="325" y="2301"/>
                  </a:lnTo>
                  <a:lnTo>
                    <a:pt x="325" y="2812"/>
                  </a:lnTo>
                  <a:lnTo>
                    <a:pt x="0" y="2556"/>
                  </a:lnTo>
                  <a:lnTo>
                    <a:pt x="0" y="2045"/>
                  </a:lnTo>
                  <a:lnTo>
                    <a:pt x="325" y="1534"/>
                  </a:lnTo>
                  <a:close/>
                  <a:moveTo>
                    <a:pt x="2680" y="0"/>
                  </a:moveTo>
                  <a:lnTo>
                    <a:pt x="3817" y="0"/>
                  </a:lnTo>
                  <a:lnTo>
                    <a:pt x="4060" y="639"/>
                  </a:lnTo>
                  <a:lnTo>
                    <a:pt x="4060" y="1150"/>
                  </a:lnTo>
                  <a:lnTo>
                    <a:pt x="3979" y="1534"/>
                  </a:lnTo>
                  <a:lnTo>
                    <a:pt x="3979" y="1662"/>
                  </a:lnTo>
                  <a:lnTo>
                    <a:pt x="3735" y="2045"/>
                  </a:lnTo>
                  <a:lnTo>
                    <a:pt x="3167" y="2045"/>
                  </a:lnTo>
                  <a:lnTo>
                    <a:pt x="2761" y="1662"/>
                  </a:lnTo>
                  <a:lnTo>
                    <a:pt x="2680" y="1662"/>
                  </a:lnTo>
                  <a:lnTo>
                    <a:pt x="2274" y="1150"/>
                  </a:lnTo>
                  <a:lnTo>
                    <a:pt x="2274" y="256"/>
                  </a:lnTo>
                  <a:close/>
                </a:path>
              </a:pathLst>
            </a:custGeom>
            <a:grpFill/>
            <a:ln w="12700" cap="flat">
              <a:solidFill>
                <a:schemeClr val="bg1"/>
              </a:solidFill>
              <a:miter lim="400000"/>
            </a:ln>
            <a:effectLst/>
          </p:spPr>
          <p:txBody>
            <a:bodyPr wrap="square" lIns="45719" tIns="45719" rIns="45719" bIns="45719"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200" cap="none" spc="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grpSp>
      <p:sp>
        <p:nvSpPr>
          <p:cNvPr id="56" name="TextBox 55">
            <a:extLst>
              <a:ext uri="{FF2B5EF4-FFF2-40B4-BE49-F238E27FC236}">
                <a16:creationId xmlns:a16="http://schemas.microsoft.com/office/drawing/2014/main" id="{0B01DE47-0FD2-AC58-B3E6-B7C534785E73}"/>
              </a:ext>
            </a:extLst>
          </p:cNvPr>
          <p:cNvSpPr txBox="1"/>
          <p:nvPr/>
        </p:nvSpPr>
        <p:spPr>
          <a:xfrm>
            <a:off x="488373" y="758536"/>
            <a:ext cx="4456867" cy="646331"/>
          </a:xfrm>
          <a:prstGeom prst="rect">
            <a:avLst/>
          </a:prstGeom>
          <a:noFill/>
        </p:spPr>
        <p:txBody>
          <a:bodyPr wrap="square" rtlCol="0">
            <a:spAutoFit/>
          </a:bodyPr>
          <a:lstStyle/>
          <a:p>
            <a:r>
              <a:rPr lang="en-US" sz="3600" dirty="0">
                <a:solidFill>
                  <a:schemeClr val="bg1"/>
                </a:solidFill>
                <a:latin typeface="Book Antiqua" panose="02040602050305030304" pitchFamily="18" charset="0"/>
              </a:rPr>
              <a:t>Marketing Overview</a:t>
            </a:r>
          </a:p>
        </p:txBody>
      </p:sp>
      <p:sp>
        <p:nvSpPr>
          <p:cNvPr id="57" name="TextBox 3">
            <a:extLst>
              <a:ext uri="{FF2B5EF4-FFF2-40B4-BE49-F238E27FC236}">
                <a16:creationId xmlns:a16="http://schemas.microsoft.com/office/drawing/2014/main" id="{E6BE6300-563C-C296-1C0E-8FB5E59F7ED7}"/>
              </a:ext>
            </a:extLst>
          </p:cNvPr>
          <p:cNvSpPr txBox="1"/>
          <p:nvPr/>
        </p:nvSpPr>
        <p:spPr>
          <a:xfrm>
            <a:off x="9383433" y="5341628"/>
            <a:ext cx="2269082"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2170B6"/>
                </a:solidFill>
                <a:effectLst/>
                <a:uLnTx/>
                <a:uFillTx/>
                <a:latin typeface="Century Gothic"/>
                <a:ea typeface="+mn-ea"/>
                <a:cs typeface="+mn-cs"/>
                <a:sym typeface="Montserrat-Regular"/>
              </a:rPr>
              <a:t>48 states</a:t>
            </a:r>
          </a:p>
          <a:p>
            <a:pPr marL="0" marR="0" lvl="0" indent="0" algn="l" defTabSz="825500" rtl="0" eaLnBrk="1" fontAlgn="auto" latinLnBrk="0" hangingPunct="0">
              <a:lnSpc>
                <a:spcPct val="9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2170B6"/>
                </a:solidFill>
                <a:effectLst/>
                <a:uLnTx/>
                <a:uFillTx/>
                <a:latin typeface="Century Gothic"/>
                <a:ea typeface="+mn-ea"/>
                <a:cs typeface="+mn-cs"/>
                <a:sym typeface="Montserrat-Regular"/>
              </a:rPr>
              <a:t>Washington D.C.</a:t>
            </a:r>
          </a:p>
          <a:p>
            <a:pPr marL="0" marR="0" lvl="0" indent="0" algn="l" defTabSz="825500" rtl="0" eaLnBrk="1" fontAlgn="auto" latinLnBrk="0" hangingPunct="0">
              <a:lnSpc>
                <a:spcPct val="9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2170B6"/>
                </a:solidFill>
                <a:effectLst/>
                <a:uLnTx/>
                <a:uFillTx/>
                <a:latin typeface="Century Gothic"/>
                <a:ea typeface="+mn-ea"/>
                <a:cs typeface="+mn-cs"/>
                <a:sym typeface="Montserrat-Regular"/>
              </a:rPr>
              <a:t>Virgin Islands</a:t>
            </a:r>
          </a:p>
          <a:p>
            <a:pPr marL="0" marR="0" lvl="0" indent="0" algn="l" defTabSz="825500" rtl="0" eaLnBrk="1" fontAlgn="auto" latinLnBrk="0" hangingPunct="0">
              <a:lnSpc>
                <a:spcPct val="90000"/>
              </a:lnSpc>
              <a:spcBef>
                <a:spcPts val="0"/>
              </a:spcBef>
              <a:spcAft>
                <a:spcPts val="0"/>
              </a:spcAft>
              <a:buClrTx/>
              <a:buSzTx/>
              <a:buFontTx/>
              <a:buNone/>
              <a:tabLst/>
              <a:defRPr/>
            </a:pPr>
            <a:endParaRPr kumimoji="0" lang="en-US" sz="2000" b="0" i="1" u="none" strike="noStrike" kern="1200" cap="none" spc="0" normalizeH="0" baseline="0" noProof="0" dirty="0">
              <a:ln>
                <a:noFill/>
              </a:ln>
              <a:solidFill>
                <a:srgbClr val="2170B6"/>
              </a:solidFill>
              <a:effectLst/>
              <a:uLnTx/>
              <a:uFillTx/>
              <a:latin typeface="Century Gothic"/>
              <a:ea typeface="+mn-ea"/>
              <a:cs typeface="+mn-cs"/>
              <a:sym typeface="Montserrat-Regular"/>
            </a:endParaRPr>
          </a:p>
        </p:txBody>
      </p:sp>
      <p:graphicFrame>
        <p:nvGraphicFramePr>
          <p:cNvPr id="58" name="Table 57">
            <a:extLst>
              <a:ext uri="{FF2B5EF4-FFF2-40B4-BE49-F238E27FC236}">
                <a16:creationId xmlns:a16="http://schemas.microsoft.com/office/drawing/2014/main" id="{724475E3-D67E-A7AF-F874-7987A5421F64}"/>
              </a:ext>
            </a:extLst>
          </p:cNvPr>
          <p:cNvGraphicFramePr>
            <a:graphicFrameLocks noGrp="1"/>
          </p:cNvGraphicFramePr>
          <p:nvPr/>
        </p:nvGraphicFramePr>
        <p:xfrm>
          <a:off x="458616" y="2018061"/>
          <a:ext cx="4695876" cy="3654501"/>
        </p:xfrm>
        <a:graphic>
          <a:graphicData uri="http://schemas.openxmlformats.org/drawingml/2006/table">
            <a:tbl>
              <a:tblPr firstRow="1" bandRow="1">
                <a:effectLst>
                  <a:outerShdw blurRad="63500" sx="102000" sy="102000" algn="ctr" rotWithShape="0">
                    <a:prstClr val="black">
                      <a:alpha val="40000"/>
                    </a:prstClr>
                  </a:outerShdw>
                </a:effectLst>
                <a:tableStyleId>{1E171933-4619-4E11-9A3F-F7608DF75F80}</a:tableStyleId>
              </a:tblPr>
              <a:tblGrid>
                <a:gridCol w="2347938">
                  <a:extLst>
                    <a:ext uri="{9D8B030D-6E8A-4147-A177-3AD203B41FA5}">
                      <a16:colId xmlns:a16="http://schemas.microsoft.com/office/drawing/2014/main" val="2487548935"/>
                    </a:ext>
                  </a:extLst>
                </a:gridCol>
                <a:gridCol w="2347938">
                  <a:extLst>
                    <a:ext uri="{9D8B030D-6E8A-4147-A177-3AD203B41FA5}">
                      <a16:colId xmlns:a16="http://schemas.microsoft.com/office/drawing/2014/main" val="74229148"/>
                    </a:ext>
                  </a:extLst>
                </a:gridCol>
              </a:tblGrid>
              <a:tr h="913367">
                <a:tc>
                  <a:txBody>
                    <a:bodyPr/>
                    <a:lstStyle/>
                    <a:p>
                      <a:pPr algn="ctr"/>
                      <a:r>
                        <a:rPr lang="en-US" sz="3200" b="1" dirty="0">
                          <a:latin typeface="Book Antiqua" panose="02040602050305030304" pitchFamily="18" charset="0"/>
                        </a:rPr>
                        <a:t>1990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5A7D8"/>
                    </a:solidFill>
                  </a:tcPr>
                </a:tc>
                <a:tc>
                  <a:txBody>
                    <a:bodyPr/>
                    <a:lstStyle/>
                    <a:p>
                      <a:pPr algn="ctr"/>
                      <a:r>
                        <a:rPr lang="en-US" sz="3200" dirty="0">
                          <a:latin typeface="Book Antiqua" panose="02040602050305030304" pitchFamily="18" charset="0"/>
                        </a:rPr>
                        <a:t>2025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5A7D8"/>
                    </a:solidFill>
                  </a:tcPr>
                </a:tc>
                <a:extLst>
                  <a:ext uri="{0D108BD9-81ED-4DB2-BD59-A6C34878D82A}">
                    <a16:rowId xmlns:a16="http://schemas.microsoft.com/office/drawing/2014/main" val="968032144"/>
                  </a:ext>
                </a:extLst>
              </a:tr>
              <a:tr h="913367">
                <a:tc>
                  <a:txBody>
                    <a:bodyPr/>
                    <a:lstStyle/>
                    <a:p>
                      <a:pPr algn="ctr"/>
                      <a:r>
                        <a:rPr lang="en-US" dirty="0">
                          <a:solidFill>
                            <a:srgbClr val="2170B6"/>
                          </a:solidFill>
                          <a:latin typeface="Century Gothic" panose="020B0502020202020204" pitchFamily="34" charset="0"/>
                        </a:rPr>
                        <a:t>0 members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F1FD"/>
                    </a:solidFill>
                  </a:tcPr>
                </a:tc>
                <a:tc>
                  <a:txBody>
                    <a:bodyPr/>
                    <a:lstStyle/>
                    <a:p>
                      <a:pPr algn="ctr"/>
                      <a:r>
                        <a:rPr lang="en-US" dirty="0">
                          <a:solidFill>
                            <a:srgbClr val="2170B6"/>
                          </a:solidFill>
                          <a:latin typeface="Century Gothic" panose="020B0502020202020204" pitchFamily="34" charset="0"/>
                        </a:rPr>
                        <a:t>250k+ members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F1FD"/>
                    </a:solidFill>
                  </a:tcPr>
                </a:tc>
                <a:extLst>
                  <a:ext uri="{0D108BD9-81ED-4DB2-BD59-A6C34878D82A}">
                    <a16:rowId xmlns:a16="http://schemas.microsoft.com/office/drawing/2014/main" val="3124751194"/>
                  </a:ext>
                </a:extLst>
              </a:tr>
              <a:tr h="9133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rgbClr val="2170B6"/>
                        </a:solidFill>
                        <a:latin typeface="Century Gothic" panose="020B0502020202020204" pitchFamily="34" charset="0"/>
                        <a:ea typeface="Century Gothic" charset="0"/>
                        <a:cs typeface="Century Gothic"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2170B6"/>
                          </a:solidFill>
                          <a:latin typeface="Century Gothic" panose="020B0502020202020204" pitchFamily="34" charset="0"/>
                          <a:ea typeface="Century Gothic" charset="0"/>
                          <a:cs typeface="Century Gothic" charset="0"/>
                        </a:rPr>
                        <a:t>$0 in AP</a:t>
                      </a:r>
                      <a:r>
                        <a:rPr lang="en-US" sz="1800" baseline="30000" dirty="0">
                          <a:solidFill>
                            <a:srgbClr val="2170B6"/>
                          </a:solidFill>
                          <a:latin typeface="Century Gothic" panose="020B0502020202020204" pitchFamily="34" charset="0"/>
                          <a:ea typeface="Century Gothic" charset="0"/>
                          <a:cs typeface="Century Gothic" charset="0"/>
                        </a:rPr>
                        <a:t>1</a:t>
                      </a:r>
                      <a:endParaRPr lang="en-US" sz="1800" dirty="0">
                        <a:solidFill>
                          <a:srgbClr val="2170B6"/>
                        </a:solidFill>
                        <a:latin typeface="Century Gothic" panose="020B0502020202020204" pitchFamily="34" charset="0"/>
                        <a:ea typeface="Century Gothic" charset="0"/>
                        <a:cs typeface="Century Gothic" charset="0"/>
                      </a:endParaRPr>
                    </a:p>
                    <a:p>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F1F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rgbClr val="2170B6"/>
                        </a:solidFill>
                        <a:latin typeface="Century Gothic" panose="020B0502020202020204" pitchFamily="34" charset="0"/>
                        <a:ea typeface="Century Gothic" charset="0"/>
                        <a:cs typeface="Century Gothic"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2170B6"/>
                          </a:solidFill>
                          <a:latin typeface="Century Gothic" panose="020B0502020202020204" pitchFamily="34" charset="0"/>
                          <a:ea typeface="Century Gothic" charset="0"/>
                          <a:cs typeface="Century Gothic" charset="0"/>
                        </a:rPr>
                        <a:t>$1.1 Billion +</a:t>
                      </a:r>
                      <a:r>
                        <a:rPr lang="en-US" sz="1800" baseline="0" dirty="0">
                          <a:solidFill>
                            <a:srgbClr val="2170B6"/>
                          </a:solidFill>
                          <a:latin typeface="Century Gothic" panose="020B0502020202020204" pitchFamily="34" charset="0"/>
                          <a:ea typeface="Century Gothic" charset="0"/>
                          <a:cs typeface="Century Gothic" charset="0"/>
                        </a:rPr>
                        <a:t> </a:t>
                      </a:r>
                      <a:r>
                        <a:rPr lang="en-US" sz="1800" dirty="0">
                          <a:solidFill>
                            <a:srgbClr val="2170B6"/>
                          </a:solidFill>
                          <a:latin typeface="Century Gothic" panose="020B0502020202020204" pitchFamily="34" charset="0"/>
                          <a:ea typeface="Century Gothic" charset="0"/>
                          <a:cs typeface="Century Gothic" charset="0"/>
                        </a:rPr>
                        <a:t>in AP</a:t>
                      </a:r>
                      <a:r>
                        <a:rPr lang="en-US" sz="1800" baseline="30000" dirty="0">
                          <a:solidFill>
                            <a:srgbClr val="2170B6"/>
                          </a:solidFill>
                          <a:latin typeface="Century Gothic" panose="020B0502020202020204" pitchFamily="34" charset="0"/>
                          <a:ea typeface="Century Gothic" charset="0"/>
                          <a:cs typeface="Century Gothic" charset="0"/>
                        </a:rPr>
                        <a:t>1</a:t>
                      </a:r>
                    </a:p>
                    <a:p>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F1FD"/>
                    </a:solidFill>
                  </a:tcPr>
                </a:tc>
                <a:extLst>
                  <a:ext uri="{0D108BD9-81ED-4DB2-BD59-A6C34878D82A}">
                    <a16:rowId xmlns:a16="http://schemas.microsoft.com/office/drawing/2014/main" val="4084052667"/>
                  </a:ext>
                </a:extLst>
              </a:tr>
              <a:tr h="913367">
                <a:tc>
                  <a:txBody>
                    <a:bodyPr/>
                    <a:lstStyle/>
                    <a:p>
                      <a:pPr algn="ctr"/>
                      <a:r>
                        <a:rPr lang="en-US" dirty="0">
                          <a:solidFill>
                            <a:srgbClr val="2170B6"/>
                          </a:solidFill>
                          <a:latin typeface="Century Gothic" panose="020B0502020202020204" pitchFamily="34" charset="0"/>
                        </a:rPr>
                        <a:t>1 state license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F1FD"/>
                    </a:solidFill>
                  </a:tcPr>
                </a:tc>
                <a:tc>
                  <a:txBody>
                    <a:bodyPr/>
                    <a:lstStyle/>
                    <a:p>
                      <a:pPr algn="ctr"/>
                      <a:r>
                        <a:rPr lang="en-US" dirty="0">
                          <a:solidFill>
                            <a:srgbClr val="2170B6"/>
                          </a:solidFill>
                          <a:latin typeface="Century Gothic" panose="020B0502020202020204" pitchFamily="34" charset="0"/>
                        </a:rPr>
                        <a:t>48 state licenses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F1FD"/>
                    </a:solidFill>
                  </a:tcPr>
                </a:tc>
                <a:extLst>
                  <a:ext uri="{0D108BD9-81ED-4DB2-BD59-A6C34878D82A}">
                    <a16:rowId xmlns:a16="http://schemas.microsoft.com/office/drawing/2014/main" val="3693582343"/>
                  </a:ext>
                </a:extLst>
              </a:tr>
            </a:tbl>
          </a:graphicData>
        </a:graphic>
      </p:graphicFrame>
      <p:sp>
        <p:nvSpPr>
          <p:cNvPr id="59" name="TextBox 58">
            <a:extLst>
              <a:ext uri="{FF2B5EF4-FFF2-40B4-BE49-F238E27FC236}">
                <a16:creationId xmlns:a16="http://schemas.microsoft.com/office/drawing/2014/main" id="{C8CA2ABA-86EC-99C8-C524-A9FC5A10A061}"/>
              </a:ext>
            </a:extLst>
          </p:cNvPr>
          <p:cNvSpPr txBox="1"/>
          <p:nvPr/>
        </p:nvSpPr>
        <p:spPr>
          <a:xfrm>
            <a:off x="323688" y="6413716"/>
            <a:ext cx="337624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30000" noProof="0" dirty="0">
                <a:ln>
                  <a:noFill/>
                </a:ln>
                <a:solidFill>
                  <a:prstClr val="white"/>
                </a:solidFill>
                <a:effectLst/>
                <a:uLnTx/>
                <a:uFillTx/>
                <a:latin typeface="Century Gothic"/>
                <a:ea typeface="Century Gothic" charset="0"/>
                <a:cs typeface="Century Gothic" charset="0"/>
              </a:rPr>
              <a:t>1</a:t>
            </a:r>
            <a:r>
              <a:rPr kumimoji="0" lang="en-US" sz="1200" b="0" i="1" u="none" strike="noStrike" kern="1200" cap="none" spc="0" normalizeH="0" baseline="0" noProof="0" dirty="0">
                <a:ln>
                  <a:noFill/>
                </a:ln>
                <a:solidFill>
                  <a:prstClr val="white"/>
                </a:solidFill>
                <a:effectLst/>
                <a:uLnTx/>
                <a:uFillTx/>
                <a:latin typeface="Century Gothic"/>
                <a:ea typeface="Century Gothic" charset="0"/>
                <a:cs typeface="Century Gothic" charset="0"/>
              </a:rPr>
              <a:t>Annualized Premium</a:t>
            </a:r>
            <a:endParaRPr kumimoji="0" lang="en-US" sz="1200" b="0" i="1" u="none" strike="noStrike" kern="1200" cap="none" spc="0" normalizeH="0" baseline="0" noProof="0" dirty="0">
              <a:ln>
                <a:noFill/>
              </a:ln>
              <a:solidFill>
                <a:prstClr val="white"/>
              </a:solidFill>
              <a:effectLst/>
              <a:uLnTx/>
              <a:uFillTx/>
              <a:latin typeface="Century Gothic"/>
              <a:ea typeface="+mn-ea"/>
              <a:cs typeface="+mn-cs"/>
            </a:endParaRPr>
          </a:p>
        </p:txBody>
      </p:sp>
      <p:pic>
        <p:nvPicPr>
          <p:cNvPr id="60" name="Graphic 59">
            <a:extLst>
              <a:ext uri="{FF2B5EF4-FFF2-40B4-BE49-F238E27FC236}">
                <a16:creationId xmlns:a16="http://schemas.microsoft.com/office/drawing/2014/main" id="{5110242D-20EC-9C29-0A4F-BAEDD7AFEB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53376" y="374327"/>
            <a:ext cx="1798277" cy="1902310"/>
          </a:xfrm>
          <a:prstGeom prst="rect">
            <a:avLst/>
          </a:prstGeom>
        </p:spPr>
      </p:pic>
    </p:spTree>
    <p:extLst>
      <p:ext uri="{BB962C8B-B14F-4D97-AF65-F5344CB8AC3E}">
        <p14:creationId xmlns:p14="http://schemas.microsoft.com/office/powerpoint/2010/main" val="2454156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9F1FD"/>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50E121-6DCF-EF4F-3631-73DB909D3400}"/>
              </a:ext>
            </a:extLst>
          </p:cNvPr>
          <p:cNvSpPr txBox="1"/>
          <p:nvPr/>
        </p:nvSpPr>
        <p:spPr>
          <a:xfrm>
            <a:off x="488374" y="606421"/>
            <a:ext cx="3705939" cy="646331"/>
          </a:xfrm>
          <a:prstGeom prst="rect">
            <a:avLst/>
          </a:prstGeom>
          <a:noFill/>
        </p:spPr>
        <p:txBody>
          <a:bodyPr wrap="square" rtlCol="0">
            <a:spAutoFit/>
          </a:bodyPr>
          <a:lstStyle/>
          <a:p>
            <a:r>
              <a:rPr lang="en-US" sz="3600" dirty="0">
                <a:solidFill>
                  <a:srgbClr val="2170B6"/>
                </a:solidFill>
                <a:latin typeface="Book Antiqua" panose="02040602050305030304" pitchFamily="18" charset="0"/>
              </a:rPr>
              <a:t>Specified Disease</a:t>
            </a:r>
          </a:p>
        </p:txBody>
      </p:sp>
      <p:sp>
        <p:nvSpPr>
          <p:cNvPr id="3" name="TextBox 2">
            <a:extLst>
              <a:ext uri="{FF2B5EF4-FFF2-40B4-BE49-F238E27FC236}">
                <a16:creationId xmlns:a16="http://schemas.microsoft.com/office/drawing/2014/main" id="{2EE53393-80FB-9ECE-A263-A16B010369ED}"/>
              </a:ext>
            </a:extLst>
          </p:cNvPr>
          <p:cNvSpPr txBox="1"/>
          <p:nvPr/>
        </p:nvSpPr>
        <p:spPr>
          <a:xfrm>
            <a:off x="488373" y="1252752"/>
            <a:ext cx="9341427" cy="338554"/>
          </a:xfrm>
          <a:prstGeom prst="rect">
            <a:avLst/>
          </a:prstGeom>
          <a:noFill/>
        </p:spPr>
        <p:txBody>
          <a:bodyPr wrap="square" rtlCol="0">
            <a:spAutoFit/>
          </a:bodyPr>
          <a:lstStyle/>
          <a:p>
            <a:r>
              <a:rPr lang="en-US" sz="1600" i="1" dirty="0">
                <a:solidFill>
                  <a:srgbClr val="2170B6"/>
                </a:solidFill>
                <a:latin typeface="Book Antiqua" panose="02040602050305030304" pitchFamily="18" charset="0"/>
              </a:rPr>
              <a:t>Affordable rates for individuals and the entire family!</a:t>
            </a:r>
          </a:p>
        </p:txBody>
      </p:sp>
      <p:graphicFrame>
        <p:nvGraphicFramePr>
          <p:cNvPr id="4" name="Table 3">
            <a:extLst>
              <a:ext uri="{FF2B5EF4-FFF2-40B4-BE49-F238E27FC236}">
                <a16:creationId xmlns:a16="http://schemas.microsoft.com/office/drawing/2014/main" id="{3FEEF2E3-B9DC-BE3C-56ED-D5A4E64178EA}"/>
              </a:ext>
            </a:extLst>
          </p:cNvPr>
          <p:cNvGraphicFramePr>
            <a:graphicFrameLocks noGrp="1"/>
          </p:cNvGraphicFramePr>
          <p:nvPr>
            <p:extLst>
              <p:ext uri="{D42A27DB-BD31-4B8C-83A1-F6EECF244321}">
                <p14:modId xmlns:p14="http://schemas.microsoft.com/office/powerpoint/2010/main" val="4294372134"/>
              </p:ext>
            </p:extLst>
          </p:nvPr>
        </p:nvGraphicFramePr>
        <p:xfrm>
          <a:off x="7767733" y="1997834"/>
          <a:ext cx="3355010" cy="2425408"/>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677505">
                  <a:extLst>
                    <a:ext uri="{9D8B030D-6E8A-4147-A177-3AD203B41FA5}">
                      <a16:colId xmlns:a16="http://schemas.microsoft.com/office/drawing/2014/main" val="2382935511"/>
                    </a:ext>
                  </a:extLst>
                </a:gridCol>
                <a:gridCol w="1677505">
                  <a:extLst>
                    <a:ext uri="{9D8B030D-6E8A-4147-A177-3AD203B41FA5}">
                      <a16:colId xmlns:a16="http://schemas.microsoft.com/office/drawing/2014/main" val="2934655377"/>
                    </a:ext>
                  </a:extLst>
                </a:gridCol>
              </a:tblGrid>
              <a:tr h="476812">
                <a:tc>
                  <a:txBody>
                    <a:bodyPr/>
                    <a:lstStyle/>
                    <a:p>
                      <a:pPr algn="ctr"/>
                      <a:r>
                        <a:rPr lang="en-US" sz="1400" dirty="0">
                          <a:latin typeface="Book Antiqua" panose="02040602050305030304" pitchFamily="18" charset="0"/>
                        </a:rPr>
                        <a:t>Calendar Year Deductible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170B6"/>
                    </a:solidFill>
                  </a:tcPr>
                </a:tc>
                <a:tc>
                  <a:txBody>
                    <a:bodyPr/>
                    <a:lstStyle/>
                    <a:p>
                      <a:pPr algn="ctr"/>
                      <a:r>
                        <a:rPr lang="en-US" sz="1400" dirty="0">
                          <a:latin typeface="Book Antiqua" panose="02040602050305030304" pitchFamily="18" charset="0"/>
                        </a:rPr>
                        <a:t>Rate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170B6"/>
                    </a:solidFill>
                  </a:tcPr>
                </a:tc>
                <a:extLst>
                  <a:ext uri="{0D108BD9-81ED-4DB2-BD59-A6C34878D82A}">
                    <a16:rowId xmlns:a16="http://schemas.microsoft.com/office/drawing/2014/main" val="1102117826"/>
                  </a:ext>
                </a:extLst>
              </a:tr>
              <a:tr h="476812">
                <a:tc>
                  <a:txBody>
                    <a:bodyPr/>
                    <a:lstStyle/>
                    <a:p>
                      <a:pPr algn="ctr"/>
                      <a:r>
                        <a:rPr lang="en-US" sz="1200" dirty="0">
                          <a:solidFill>
                            <a:srgbClr val="2170B6"/>
                          </a:solidFill>
                          <a:latin typeface="Century Gothic" panose="020B0502020202020204" pitchFamily="34" charset="0"/>
                        </a:rPr>
                        <a:t>$25,000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US" sz="1200" dirty="0">
                          <a:solidFill>
                            <a:srgbClr val="2170B6"/>
                          </a:solidFill>
                          <a:latin typeface="Century Gothic" panose="020B0502020202020204" pitchFamily="34" charset="0"/>
                        </a:rPr>
                        <a:t>$119.29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389599690"/>
                  </a:ext>
                </a:extLst>
              </a:tr>
              <a:tr h="476812">
                <a:tc>
                  <a:txBody>
                    <a:bodyPr/>
                    <a:lstStyle/>
                    <a:p>
                      <a:pPr algn="ctr"/>
                      <a:r>
                        <a:rPr lang="en-US" sz="1200" dirty="0">
                          <a:solidFill>
                            <a:srgbClr val="2170B6"/>
                          </a:solidFill>
                          <a:latin typeface="Century Gothic" panose="020B0502020202020204" pitchFamily="34" charset="0"/>
                        </a:rPr>
                        <a:t>$50,000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200" dirty="0">
                          <a:solidFill>
                            <a:srgbClr val="2170B6"/>
                          </a:solidFill>
                          <a:latin typeface="Century Gothic" panose="020B0502020202020204" pitchFamily="34" charset="0"/>
                        </a:rPr>
                        <a:t>$71.58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20901367"/>
                  </a:ext>
                </a:extLst>
              </a:tr>
              <a:tr h="476812">
                <a:tc>
                  <a:txBody>
                    <a:bodyPr/>
                    <a:lstStyle/>
                    <a:p>
                      <a:pPr algn="ctr"/>
                      <a:r>
                        <a:rPr lang="en-US" sz="1200" dirty="0">
                          <a:solidFill>
                            <a:srgbClr val="2170B6"/>
                          </a:solidFill>
                          <a:latin typeface="Century Gothic" panose="020B0502020202020204" pitchFamily="34" charset="0"/>
                        </a:rPr>
                        <a:t>$75,000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US" sz="1200" dirty="0">
                          <a:solidFill>
                            <a:srgbClr val="2170B6"/>
                          </a:solidFill>
                          <a:latin typeface="Century Gothic" panose="020B0502020202020204" pitchFamily="34" charset="0"/>
                        </a:rPr>
                        <a:t>$42.95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22142114"/>
                  </a:ext>
                </a:extLst>
              </a:tr>
              <a:tr h="476812">
                <a:tc>
                  <a:txBody>
                    <a:bodyPr/>
                    <a:lstStyle/>
                    <a:p>
                      <a:pPr algn="ctr"/>
                      <a:r>
                        <a:rPr lang="en-US" sz="1200" dirty="0">
                          <a:solidFill>
                            <a:srgbClr val="2170B6"/>
                          </a:solidFill>
                          <a:latin typeface="Century Gothic" panose="020B0502020202020204" pitchFamily="34" charset="0"/>
                        </a:rPr>
                        <a:t>$100,000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200" dirty="0">
                          <a:solidFill>
                            <a:srgbClr val="2170B6"/>
                          </a:solidFill>
                          <a:latin typeface="Century Gothic" panose="020B0502020202020204" pitchFamily="34" charset="0"/>
                        </a:rPr>
                        <a:t>$25.77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86317657"/>
                  </a:ext>
                </a:extLst>
              </a:tr>
            </a:tbl>
          </a:graphicData>
        </a:graphic>
      </p:graphicFrame>
      <p:grpSp>
        <p:nvGrpSpPr>
          <p:cNvPr id="7" name="Group 6">
            <a:extLst>
              <a:ext uri="{FF2B5EF4-FFF2-40B4-BE49-F238E27FC236}">
                <a16:creationId xmlns:a16="http://schemas.microsoft.com/office/drawing/2014/main" id="{F3654422-960B-024C-5187-B2FDE6543FDF}"/>
              </a:ext>
            </a:extLst>
          </p:cNvPr>
          <p:cNvGrpSpPr/>
          <p:nvPr/>
        </p:nvGrpSpPr>
        <p:grpSpPr>
          <a:xfrm>
            <a:off x="826303" y="2326466"/>
            <a:ext cx="4422913" cy="1788025"/>
            <a:chOff x="488373" y="1978905"/>
            <a:chExt cx="4422913" cy="1788025"/>
          </a:xfrm>
          <a:effectLst>
            <a:outerShdw blurRad="63500" sx="102000" sy="102000" algn="ctr" rotWithShape="0">
              <a:prstClr val="black">
                <a:alpha val="40000"/>
              </a:prstClr>
            </a:outerShdw>
          </a:effectLst>
        </p:grpSpPr>
        <p:sp>
          <p:nvSpPr>
            <p:cNvPr id="5" name="Callout: Line 4">
              <a:extLst>
                <a:ext uri="{FF2B5EF4-FFF2-40B4-BE49-F238E27FC236}">
                  <a16:creationId xmlns:a16="http://schemas.microsoft.com/office/drawing/2014/main" id="{7D521D59-88D1-1E42-05FB-F1E0FEFF64BE}"/>
                </a:ext>
              </a:extLst>
            </p:cNvPr>
            <p:cNvSpPr/>
            <p:nvPr/>
          </p:nvSpPr>
          <p:spPr>
            <a:xfrm>
              <a:off x="488373" y="1978905"/>
              <a:ext cx="4422913" cy="1788025"/>
            </a:xfrm>
            <a:prstGeom prst="borderCallout1">
              <a:avLst>
                <a:gd name="adj1" fmla="val 54322"/>
                <a:gd name="adj2" fmla="val 102902"/>
                <a:gd name="adj3" fmla="val 11526"/>
                <a:gd name="adj4" fmla="val 154026"/>
              </a:avLst>
            </a:prstGeom>
            <a:solidFill>
              <a:srgbClr val="2170B6"/>
            </a:solidFill>
            <a:ln>
              <a:solidFill>
                <a:srgbClr val="55A7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3C41118-39EE-F6F0-AEF4-93EEB77B8C1B}"/>
                </a:ext>
              </a:extLst>
            </p:cNvPr>
            <p:cNvSpPr txBox="1"/>
            <p:nvPr/>
          </p:nvSpPr>
          <p:spPr>
            <a:xfrm>
              <a:off x="651326" y="2118767"/>
              <a:ext cx="4097005" cy="1488421"/>
            </a:xfrm>
            <a:prstGeom prst="rect">
              <a:avLst/>
            </a:prstGeom>
            <a:noFill/>
          </p:spPr>
          <p:txBody>
            <a:bodyPr wrap="square" rtlCol="0">
              <a:spAutoFit/>
            </a:bodyPr>
            <a:lstStyle/>
            <a:p>
              <a:pPr>
                <a:lnSpc>
                  <a:spcPct val="150000"/>
                </a:lnSpc>
              </a:pPr>
              <a:r>
                <a:rPr lang="en-US" sz="1400" b="1" dirty="0">
                  <a:solidFill>
                    <a:schemeClr val="bg1"/>
                  </a:solidFill>
                  <a:latin typeface="Century Gothic" panose="020B0502020202020204" pitchFamily="34" charset="0"/>
                </a:rPr>
                <a:t>Sample Rates for Family of Four</a:t>
              </a:r>
            </a:p>
            <a:p>
              <a:pPr marL="285750" indent="-285750">
                <a:lnSpc>
                  <a:spcPct val="150000"/>
                </a:lnSpc>
                <a:buFont typeface="Arial" panose="020B0604020202020204" pitchFamily="34" charset="0"/>
                <a:buChar char="•"/>
              </a:pPr>
              <a:r>
                <a:rPr lang="en-US" sz="1200" dirty="0">
                  <a:solidFill>
                    <a:schemeClr val="bg1"/>
                  </a:solidFill>
                  <a:latin typeface="Century Gothic" panose="020B0502020202020204" pitchFamily="34" charset="0"/>
                </a:rPr>
                <a:t>$250,000 CYM</a:t>
              </a:r>
            </a:p>
            <a:p>
              <a:pPr marL="285750" indent="-285750">
                <a:lnSpc>
                  <a:spcPct val="150000"/>
                </a:lnSpc>
                <a:buFont typeface="Arial" panose="020B0604020202020204" pitchFamily="34" charset="0"/>
                <a:buChar char="•"/>
              </a:pPr>
              <a:r>
                <a:rPr lang="en-US" sz="1200" dirty="0">
                  <a:solidFill>
                    <a:schemeClr val="bg1"/>
                  </a:solidFill>
                  <a:latin typeface="Century Gothic" panose="020B0502020202020204" pitchFamily="34" charset="0"/>
                </a:rPr>
                <a:t>Father – 40 years old | Non-smoker</a:t>
              </a:r>
            </a:p>
            <a:p>
              <a:pPr marL="285750" indent="-285750">
                <a:lnSpc>
                  <a:spcPct val="150000"/>
                </a:lnSpc>
                <a:buFont typeface="Arial" panose="020B0604020202020204" pitchFamily="34" charset="0"/>
                <a:buChar char="•"/>
              </a:pPr>
              <a:r>
                <a:rPr lang="en-US" sz="1200" dirty="0">
                  <a:solidFill>
                    <a:schemeClr val="bg1"/>
                  </a:solidFill>
                  <a:latin typeface="Century Gothic" panose="020B0502020202020204" pitchFamily="34" charset="0"/>
                </a:rPr>
                <a:t>Mother – 40 years old | Non-smoker</a:t>
              </a:r>
            </a:p>
            <a:p>
              <a:pPr marL="285750" indent="-285750">
                <a:lnSpc>
                  <a:spcPct val="150000"/>
                </a:lnSpc>
                <a:buFont typeface="Arial" panose="020B0604020202020204" pitchFamily="34" charset="0"/>
                <a:buChar char="•"/>
              </a:pPr>
              <a:r>
                <a:rPr lang="en-US" sz="1200" dirty="0">
                  <a:solidFill>
                    <a:schemeClr val="bg1"/>
                  </a:solidFill>
                  <a:latin typeface="Century Gothic" panose="020B0502020202020204" pitchFamily="34" charset="0"/>
                </a:rPr>
                <a:t>Two children</a:t>
              </a:r>
            </a:p>
          </p:txBody>
        </p:sp>
      </p:grpSp>
      <p:graphicFrame>
        <p:nvGraphicFramePr>
          <p:cNvPr id="8" name="Table 7">
            <a:extLst>
              <a:ext uri="{FF2B5EF4-FFF2-40B4-BE49-F238E27FC236}">
                <a16:creationId xmlns:a16="http://schemas.microsoft.com/office/drawing/2014/main" id="{466A896F-08E8-96C7-00C6-AB9FC5396485}"/>
              </a:ext>
            </a:extLst>
          </p:cNvPr>
          <p:cNvGraphicFramePr>
            <a:graphicFrameLocks noGrp="1"/>
          </p:cNvGraphicFramePr>
          <p:nvPr>
            <p:extLst>
              <p:ext uri="{D42A27DB-BD31-4B8C-83A1-F6EECF244321}">
                <p14:modId xmlns:p14="http://schemas.microsoft.com/office/powerpoint/2010/main" val="3785040389"/>
              </p:ext>
            </p:extLst>
          </p:nvPr>
        </p:nvGraphicFramePr>
        <p:xfrm>
          <a:off x="7767733" y="5308538"/>
          <a:ext cx="3355010" cy="994972"/>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677505">
                  <a:extLst>
                    <a:ext uri="{9D8B030D-6E8A-4147-A177-3AD203B41FA5}">
                      <a16:colId xmlns:a16="http://schemas.microsoft.com/office/drawing/2014/main" val="2382935511"/>
                    </a:ext>
                  </a:extLst>
                </a:gridCol>
                <a:gridCol w="1677505">
                  <a:extLst>
                    <a:ext uri="{9D8B030D-6E8A-4147-A177-3AD203B41FA5}">
                      <a16:colId xmlns:a16="http://schemas.microsoft.com/office/drawing/2014/main" val="2934655377"/>
                    </a:ext>
                  </a:extLst>
                </a:gridCol>
              </a:tblGrid>
              <a:tr h="476812">
                <a:tc>
                  <a:txBody>
                    <a:bodyPr/>
                    <a:lstStyle/>
                    <a:p>
                      <a:pPr algn="ctr"/>
                      <a:r>
                        <a:rPr lang="en-US" sz="1400" dirty="0">
                          <a:latin typeface="Book Antiqua" panose="02040602050305030304" pitchFamily="18" charset="0"/>
                        </a:rPr>
                        <a:t>Calendar Year Deductible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170B6"/>
                    </a:solidFill>
                  </a:tcPr>
                </a:tc>
                <a:tc>
                  <a:txBody>
                    <a:bodyPr/>
                    <a:lstStyle/>
                    <a:p>
                      <a:pPr algn="ctr"/>
                      <a:r>
                        <a:rPr lang="en-US" sz="1400" dirty="0">
                          <a:latin typeface="Book Antiqua" panose="02040602050305030304" pitchFamily="18" charset="0"/>
                        </a:rPr>
                        <a:t>Rate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170B6"/>
                    </a:solidFill>
                  </a:tcPr>
                </a:tc>
                <a:extLst>
                  <a:ext uri="{0D108BD9-81ED-4DB2-BD59-A6C34878D82A}">
                    <a16:rowId xmlns:a16="http://schemas.microsoft.com/office/drawing/2014/main" val="1102117826"/>
                  </a:ext>
                </a:extLst>
              </a:tr>
              <a:tr h="476812">
                <a:tc>
                  <a:txBody>
                    <a:bodyPr/>
                    <a:lstStyle/>
                    <a:p>
                      <a:pPr algn="ctr"/>
                      <a:r>
                        <a:rPr lang="en-US" sz="1200" dirty="0">
                          <a:solidFill>
                            <a:srgbClr val="2170B6"/>
                          </a:solidFill>
                          <a:latin typeface="Century Gothic" panose="020B0502020202020204" pitchFamily="34" charset="0"/>
                        </a:rPr>
                        <a:t>$50,000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US" sz="1200" dirty="0">
                          <a:solidFill>
                            <a:srgbClr val="2170B6"/>
                          </a:solidFill>
                          <a:latin typeface="Century Gothic" panose="020B0502020202020204" pitchFamily="34" charset="0"/>
                        </a:rPr>
                        <a:t>Less than $23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389599690"/>
                  </a:ext>
                </a:extLst>
              </a:tr>
            </a:tbl>
          </a:graphicData>
        </a:graphic>
      </p:graphicFrame>
      <p:grpSp>
        <p:nvGrpSpPr>
          <p:cNvPr id="12" name="Group 11">
            <a:extLst>
              <a:ext uri="{FF2B5EF4-FFF2-40B4-BE49-F238E27FC236}">
                <a16:creationId xmlns:a16="http://schemas.microsoft.com/office/drawing/2014/main" id="{1A3996AC-2004-DC9B-DD42-38EAAF496A2E}"/>
              </a:ext>
            </a:extLst>
          </p:cNvPr>
          <p:cNvGrpSpPr/>
          <p:nvPr/>
        </p:nvGrpSpPr>
        <p:grpSpPr>
          <a:xfrm>
            <a:off x="826301" y="4794684"/>
            <a:ext cx="4422913" cy="1237948"/>
            <a:chOff x="488371" y="4367301"/>
            <a:chExt cx="4422913" cy="1237948"/>
          </a:xfrm>
          <a:effectLst>
            <a:outerShdw blurRad="63500" sx="102000" sy="102000" algn="ctr" rotWithShape="0">
              <a:prstClr val="black">
                <a:alpha val="40000"/>
              </a:prstClr>
            </a:outerShdw>
          </a:effectLst>
        </p:grpSpPr>
        <p:sp>
          <p:nvSpPr>
            <p:cNvPr id="10" name="Callout: Line 9">
              <a:extLst>
                <a:ext uri="{FF2B5EF4-FFF2-40B4-BE49-F238E27FC236}">
                  <a16:creationId xmlns:a16="http://schemas.microsoft.com/office/drawing/2014/main" id="{74108AE4-74BD-BF7C-E874-B19BF8196EF4}"/>
                </a:ext>
              </a:extLst>
            </p:cNvPr>
            <p:cNvSpPr/>
            <p:nvPr/>
          </p:nvSpPr>
          <p:spPr>
            <a:xfrm>
              <a:off x="488371" y="4367301"/>
              <a:ext cx="4422913" cy="1237948"/>
            </a:xfrm>
            <a:prstGeom prst="borderCallout1">
              <a:avLst>
                <a:gd name="adj1" fmla="val 55125"/>
                <a:gd name="adj2" fmla="val 102677"/>
                <a:gd name="adj3" fmla="val 91813"/>
                <a:gd name="adj4" fmla="val 154475"/>
              </a:avLst>
            </a:prstGeom>
            <a:solidFill>
              <a:srgbClr val="2170B6"/>
            </a:solidFill>
            <a:ln>
              <a:solidFill>
                <a:srgbClr val="55A7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93CA299-FF7C-64BF-D2F2-BF3A9340F627}"/>
                </a:ext>
              </a:extLst>
            </p:cNvPr>
            <p:cNvSpPr txBox="1"/>
            <p:nvPr/>
          </p:nvSpPr>
          <p:spPr>
            <a:xfrm>
              <a:off x="651326" y="4488105"/>
              <a:ext cx="4097005" cy="646952"/>
            </a:xfrm>
            <a:prstGeom prst="rect">
              <a:avLst/>
            </a:prstGeom>
            <a:noFill/>
          </p:spPr>
          <p:txBody>
            <a:bodyPr wrap="square" rtlCol="0">
              <a:spAutoFit/>
            </a:bodyPr>
            <a:lstStyle/>
            <a:p>
              <a:pPr>
                <a:lnSpc>
                  <a:spcPct val="150000"/>
                </a:lnSpc>
              </a:pPr>
              <a:r>
                <a:rPr lang="en-US" sz="1400" b="1" dirty="0">
                  <a:solidFill>
                    <a:schemeClr val="bg1"/>
                  </a:solidFill>
                  <a:latin typeface="Century Gothic" panose="020B0502020202020204" pitchFamily="34" charset="0"/>
                </a:rPr>
                <a:t>Sample Rates for Individual</a:t>
              </a:r>
            </a:p>
            <a:p>
              <a:pPr marL="285750" indent="-285750">
                <a:lnSpc>
                  <a:spcPct val="150000"/>
                </a:lnSpc>
                <a:buFont typeface="Arial" panose="020B0604020202020204" pitchFamily="34" charset="0"/>
                <a:buChar char="•"/>
              </a:pPr>
              <a:r>
                <a:rPr lang="en-US" sz="1200" dirty="0">
                  <a:solidFill>
                    <a:schemeClr val="bg1"/>
                  </a:solidFill>
                  <a:latin typeface="Century Gothic" panose="020B0502020202020204" pitchFamily="34" charset="0"/>
                </a:rPr>
                <a:t>$250,000 CYM</a:t>
              </a:r>
            </a:p>
            <a:p>
              <a:pPr marL="285750" indent="-285750">
                <a:lnSpc>
                  <a:spcPct val="150000"/>
                </a:lnSpc>
                <a:buFont typeface="Arial" panose="020B0604020202020204" pitchFamily="34" charset="0"/>
                <a:buChar char="•"/>
              </a:pPr>
              <a:r>
                <a:rPr lang="en-US" sz="1200" dirty="0">
                  <a:solidFill>
                    <a:schemeClr val="bg1"/>
                  </a:solidFill>
                  <a:latin typeface="Century Gothic" panose="020B0502020202020204" pitchFamily="34" charset="0"/>
                </a:rPr>
                <a:t>Male – 38 years old | Non-smoker</a:t>
              </a:r>
            </a:p>
          </p:txBody>
        </p:sp>
      </p:grpSp>
      <p:pic>
        <p:nvPicPr>
          <p:cNvPr id="13" name="Graphic 12">
            <a:extLst>
              <a:ext uri="{FF2B5EF4-FFF2-40B4-BE49-F238E27FC236}">
                <a16:creationId xmlns:a16="http://schemas.microsoft.com/office/drawing/2014/main" id="{F0E557F1-4DDB-4F8F-98F7-089CA55405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3966028">
            <a:off x="9881812" y="-1584380"/>
            <a:ext cx="2481860" cy="3232545"/>
          </a:xfrm>
          <a:prstGeom prst="rect">
            <a:avLst/>
          </a:prstGeom>
        </p:spPr>
      </p:pic>
    </p:spTree>
    <p:extLst>
      <p:ext uri="{BB962C8B-B14F-4D97-AF65-F5344CB8AC3E}">
        <p14:creationId xmlns:p14="http://schemas.microsoft.com/office/powerpoint/2010/main" val="3734945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FF36E5-6983-DD92-A572-A0853985A035}"/>
              </a:ext>
            </a:extLst>
          </p:cNvPr>
          <p:cNvSpPr txBox="1"/>
          <p:nvPr/>
        </p:nvSpPr>
        <p:spPr>
          <a:xfrm>
            <a:off x="937647" y="3244334"/>
            <a:ext cx="10101828" cy="2492990"/>
          </a:xfrm>
          <a:prstGeom prst="rect">
            <a:avLst/>
          </a:prstGeom>
          <a:noFill/>
        </p:spPr>
        <p:txBody>
          <a:bodyPr wrap="square">
            <a:spAutoFit/>
          </a:bodyPr>
          <a:lstStyle/>
          <a:p>
            <a:pPr algn="ctr"/>
            <a:endParaRPr lang="en-US" sz="4000" b="1" i="1" dirty="0">
              <a:solidFill>
                <a:srgbClr val="2170B6"/>
              </a:solidFill>
              <a:latin typeface="Book Antiqua" panose="02040602050305030304" pitchFamily="18" charset="0"/>
            </a:endParaRPr>
          </a:p>
          <a:p>
            <a:pPr algn="ctr"/>
            <a:endParaRPr lang="en-US" sz="4000" b="1" i="1" dirty="0">
              <a:solidFill>
                <a:srgbClr val="2170B6"/>
              </a:solidFill>
              <a:latin typeface="Book Antiqua" panose="02040602050305030304" pitchFamily="18" charset="0"/>
            </a:endParaRPr>
          </a:p>
          <a:p>
            <a:pPr algn="ctr"/>
            <a:r>
              <a:rPr lang="en-US" sz="4000" b="1" i="1" dirty="0">
                <a:solidFill>
                  <a:srgbClr val="2170B6"/>
                </a:solidFill>
                <a:latin typeface="Book Antiqua" panose="02040602050305030304" pitchFamily="18" charset="0"/>
              </a:rPr>
              <a:t>JET UNDERWRITING for QUICK ISSUE</a:t>
            </a:r>
          </a:p>
          <a:p>
            <a:pPr marL="285750" indent="-285750" algn="ctr">
              <a:buFont typeface="Arial" panose="020B0604020202020204" pitchFamily="34" charset="0"/>
              <a:buChar char="•"/>
            </a:pPr>
            <a:r>
              <a:rPr lang="en-US" b="1" dirty="0">
                <a:solidFill>
                  <a:srgbClr val="2170B6"/>
                </a:solidFill>
                <a:latin typeface="Book Antiqua" panose="02040602050305030304" pitchFamily="18" charset="0"/>
              </a:rPr>
              <a:t>How to avoid counter offers?</a:t>
            </a:r>
          </a:p>
          <a:p>
            <a:pPr marL="285750" indent="-285750" algn="ctr">
              <a:buFont typeface="Arial" panose="020B0604020202020204" pitchFamily="34" charset="0"/>
              <a:buChar char="•"/>
            </a:pPr>
            <a:r>
              <a:rPr lang="en-US" sz="1800" b="1" dirty="0">
                <a:solidFill>
                  <a:srgbClr val="2170B6"/>
                </a:solidFill>
                <a:latin typeface="Book Antiqua" panose="02040602050305030304" pitchFamily="18" charset="0"/>
              </a:rPr>
              <a:t>Don’t forget to rate up if they use tobacco in the last 2 years?   </a:t>
            </a:r>
          </a:p>
        </p:txBody>
      </p:sp>
      <p:pic>
        <p:nvPicPr>
          <p:cNvPr id="9" name="Picture 8">
            <a:extLst>
              <a:ext uri="{FF2B5EF4-FFF2-40B4-BE49-F238E27FC236}">
                <a16:creationId xmlns:a16="http://schemas.microsoft.com/office/drawing/2014/main" id="{EA2CD692-9C1C-74FE-E38B-74AF593FB717}"/>
              </a:ext>
            </a:extLst>
          </p:cNvPr>
          <p:cNvPicPr>
            <a:picLocks noChangeAspect="1"/>
          </p:cNvPicPr>
          <p:nvPr/>
        </p:nvPicPr>
        <p:blipFill>
          <a:blip r:embed="rId2"/>
          <a:stretch>
            <a:fillRect/>
          </a:stretch>
        </p:blipFill>
        <p:spPr>
          <a:xfrm>
            <a:off x="2777220" y="116019"/>
            <a:ext cx="6652530" cy="4046406"/>
          </a:xfrm>
          <a:prstGeom prst="rect">
            <a:avLst/>
          </a:prstGeom>
        </p:spPr>
      </p:pic>
    </p:spTree>
    <p:extLst>
      <p:ext uri="{BB962C8B-B14F-4D97-AF65-F5344CB8AC3E}">
        <p14:creationId xmlns:p14="http://schemas.microsoft.com/office/powerpoint/2010/main" val="4186152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409575"/>
            <a:ext cx="12192000" cy="1325563"/>
          </a:xfrm>
        </p:spPr>
        <p:txBody>
          <a:bodyPr>
            <a:normAutofit/>
          </a:bodyPr>
          <a:lstStyle/>
          <a:p>
            <a:pPr algn="ctr"/>
            <a:r>
              <a:rPr lang="en-US" sz="4000" b="1" dirty="0">
                <a:solidFill>
                  <a:srgbClr val="0070C0"/>
                </a:solidFill>
              </a:rPr>
              <a:t>Underwriting</a:t>
            </a:r>
            <a:r>
              <a:rPr lang="en-US" sz="4000" dirty="0">
                <a:solidFill>
                  <a:srgbClr val="0070C0"/>
                </a:solidFill>
              </a:rPr>
              <a:t> Member Experience Tech Enhancements</a:t>
            </a:r>
          </a:p>
        </p:txBody>
      </p:sp>
      <p:sp>
        <p:nvSpPr>
          <p:cNvPr id="5" name="Rounded Rectangle 4"/>
          <p:cNvSpPr/>
          <p:nvPr/>
        </p:nvSpPr>
        <p:spPr>
          <a:xfrm>
            <a:off x="177800" y="1690688"/>
            <a:ext cx="3606800" cy="44894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6" name="Content Placeholder 2"/>
          <p:cNvSpPr txBox="1">
            <a:spLocks/>
          </p:cNvSpPr>
          <p:nvPr/>
        </p:nvSpPr>
        <p:spPr>
          <a:xfrm>
            <a:off x="725782" y="2717801"/>
            <a:ext cx="2510836" cy="2670176"/>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100" b="1" i="0" u="none" strike="noStrike" kern="1200" cap="none" spc="0" normalizeH="0" baseline="0" noProof="0" dirty="0">
                <a:ln>
                  <a:noFill/>
                </a:ln>
                <a:solidFill>
                  <a:srgbClr val="0070C0"/>
                </a:solidFill>
                <a:effectLst/>
                <a:uLnTx/>
                <a:uFillTx/>
                <a:latin typeface="Century Gothic"/>
                <a:ea typeface="+mn-ea"/>
                <a:cs typeface="+mn-cs"/>
              </a:rPr>
              <a:t>DocuSign Like Applicant Signatures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entury Gothic"/>
                <a:ea typeface="+mn-ea"/>
                <a:cs typeface="+mn-cs"/>
              </a:rPr>
              <a:t>Skip e-verification &amp; TI by getting signature before submitting application</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entury Gothic"/>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entury Gothic"/>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7" name="Rounded Rectangle 6"/>
          <p:cNvSpPr/>
          <p:nvPr/>
        </p:nvSpPr>
        <p:spPr>
          <a:xfrm>
            <a:off x="4332582" y="1690688"/>
            <a:ext cx="3606800" cy="44894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8" name="Content Placeholder 2"/>
          <p:cNvSpPr txBox="1">
            <a:spLocks/>
          </p:cNvSpPr>
          <p:nvPr/>
        </p:nvSpPr>
        <p:spPr>
          <a:xfrm>
            <a:off x="4332582" y="2711452"/>
            <a:ext cx="3697582" cy="2670176"/>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100" b="1" i="0" u="none" strike="noStrike" kern="1200" cap="none" spc="0" normalizeH="0" baseline="0" noProof="0" dirty="0">
                <a:ln>
                  <a:noFill/>
                </a:ln>
                <a:solidFill>
                  <a:srgbClr val="0070C0"/>
                </a:solidFill>
                <a:effectLst/>
                <a:uLnTx/>
                <a:uFillTx/>
                <a:latin typeface="Century Gothic"/>
                <a:ea typeface="+mn-ea"/>
                <a:cs typeface="+mn-cs"/>
              </a:rPr>
              <a:t>Jet Issue Underwriting</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entury Gothic"/>
                <a:ea typeface="+mn-ea"/>
                <a:cs typeface="+mn-cs"/>
              </a:rPr>
              <a:t>Same day issue for some clean applications</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entury Gothic"/>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entury Gothic"/>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0" name="Rounded Rectangle 9"/>
          <p:cNvSpPr/>
          <p:nvPr/>
        </p:nvSpPr>
        <p:spPr>
          <a:xfrm>
            <a:off x="8406696" y="1690688"/>
            <a:ext cx="3606800" cy="44894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1" name="Content Placeholder 2"/>
          <p:cNvSpPr txBox="1">
            <a:spLocks/>
          </p:cNvSpPr>
          <p:nvPr/>
        </p:nvSpPr>
        <p:spPr>
          <a:xfrm>
            <a:off x="8872128" y="2711452"/>
            <a:ext cx="2764836" cy="2670176"/>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100" b="1" i="0" u="none" strike="noStrike" kern="1200" cap="none" spc="0" normalizeH="0" baseline="0" noProof="0" dirty="0">
                <a:ln>
                  <a:noFill/>
                </a:ln>
                <a:solidFill>
                  <a:srgbClr val="0070C0"/>
                </a:solidFill>
                <a:effectLst/>
                <a:uLnTx/>
                <a:uFillTx/>
                <a:latin typeface="Century Gothic"/>
                <a:ea typeface="+mn-ea"/>
                <a:cs typeface="+mn-cs"/>
              </a:rPr>
              <a:t>DocuSign for Counter Offers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entury Gothic"/>
                <a:ea typeface="+mn-ea"/>
                <a:cs typeface="+mn-cs"/>
              </a:rPr>
              <a:t>Quicker process</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entury Gothic"/>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entury Gothic"/>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873010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050" y="2832099"/>
            <a:ext cx="5772150" cy="3573463"/>
          </a:xfrm>
        </p:spPr>
        <p:txBody>
          <a:bodyPr/>
          <a:lstStyle/>
          <a:p>
            <a:pPr lvl="2">
              <a:buFont typeface="Wingdings" panose="05000000000000000000" pitchFamily="2" charset="2"/>
              <a:buChar char="ü"/>
            </a:pPr>
            <a:r>
              <a:rPr lang="en-US" dirty="0">
                <a:latin typeface="Century Gothic" panose="020B0502020202020204" pitchFamily="34" charset="0"/>
              </a:rPr>
              <a:t>Check status of application</a:t>
            </a:r>
          </a:p>
          <a:p>
            <a:pPr lvl="2">
              <a:buFont typeface="Wingdings" panose="05000000000000000000" pitchFamily="2" charset="2"/>
              <a:buChar char="ü"/>
            </a:pPr>
            <a:r>
              <a:rPr lang="en-US" dirty="0">
                <a:latin typeface="Century Gothic" panose="020B0502020202020204" pitchFamily="34" charset="0"/>
              </a:rPr>
              <a:t>Receive status updates via text message</a:t>
            </a:r>
          </a:p>
          <a:p>
            <a:pPr lvl="2">
              <a:buFont typeface="Wingdings" panose="05000000000000000000" pitchFamily="2" charset="2"/>
              <a:buChar char="ü"/>
            </a:pPr>
            <a:r>
              <a:rPr lang="en-US" dirty="0">
                <a:latin typeface="Century Gothic" panose="020B0502020202020204" pitchFamily="34" charset="0"/>
              </a:rPr>
              <a:t>Receive notifications for required actions</a:t>
            </a:r>
          </a:p>
          <a:p>
            <a:pPr lvl="2">
              <a:buFont typeface="Wingdings" panose="05000000000000000000" pitchFamily="2" charset="2"/>
              <a:buChar char="ü"/>
            </a:pPr>
            <a:r>
              <a:rPr lang="en-US" dirty="0">
                <a:latin typeface="Century Gothic" panose="020B0502020202020204" pitchFamily="34" charset="0"/>
              </a:rPr>
              <a:t>Direct message to home office</a:t>
            </a:r>
          </a:p>
          <a:p>
            <a:pPr lvl="2">
              <a:buFont typeface="Wingdings" panose="05000000000000000000" pitchFamily="2" charset="2"/>
              <a:buChar char="ü"/>
            </a:pPr>
            <a:r>
              <a:rPr lang="en-US" dirty="0">
                <a:latin typeface="Century Gothic" panose="020B0502020202020204" pitchFamily="34" charset="0"/>
              </a:rPr>
              <a:t>Early education on coverage</a:t>
            </a:r>
            <a:endParaRPr lang="en-US" dirty="0"/>
          </a:p>
        </p:txBody>
      </p:sp>
      <p:sp>
        <p:nvSpPr>
          <p:cNvPr id="4" name="Title 1"/>
          <p:cNvSpPr>
            <a:spLocks noGrp="1"/>
          </p:cNvSpPr>
          <p:nvPr>
            <p:ph type="title"/>
          </p:nvPr>
        </p:nvSpPr>
        <p:spPr>
          <a:xfrm>
            <a:off x="0" y="409575"/>
            <a:ext cx="12192000" cy="1325563"/>
          </a:xfrm>
        </p:spPr>
        <p:txBody>
          <a:bodyPr>
            <a:normAutofit/>
          </a:bodyPr>
          <a:lstStyle/>
          <a:p>
            <a:pPr algn="ctr"/>
            <a:r>
              <a:rPr lang="en-US" sz="4000" b="1" dirty="0">
                <a:solidFill>
                  <a:srgbClr val="0070C0"/>
                </a:solidFill>
              </a:rPr>
              <a:t>Underwriting</a:t>
            </a:r>
            <a:r>
              <a:rPr lang="en-US" sz="4000" dirty="0">
                <a:solidFill>
                  <a:srgbClr val="0070C0"/>
                </a:solidFill>
              </a:rPr>
              <a:t> Member Experience Tech Enhancements</a:t>
            </a:r>
          </a:p>
        </p:txBody>
      </p:sp>
      <p:sp>
        <p:nvSpPr>
          <p:cNvPr id="5" name="Rounded Rectangle 4"/>
          <p:cNvSpPr/>
          <p:nvPr/>
        </p:nvSpPr>
        <p:spPr>
          <a:xfrm>
            <a:off x="365125" y="1916112"/>
            <a:ext cx="5562600" cy="44894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6" name="Content Placeholder 2"/>
          <p:cNvSpPr txBox="1">
            <a:spLocks/>
          </p:cNvSpPr>
          <p:nvPr/>
        </p:nvSpPr>
        <p:spPr>
          <a:xfrm>
            <a:off x="365125" y="3283742"/>
            <a:ext cx="5562600" cy="26701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100" b="1" i="0" u="none" strike="noStrike" kern="1200" cap="none" spc="0" normalizeH="0" baseline="0" noProof="0" dirty="0">
                <a:ln>
                  <a:noFill/>
                </a:ln>
                <a:solidFill>
                  <a:srgbClr val="0070C0"/>
                </a:solidFill>
                <a:effectLst/>
                <a:uLnTx/>
                <a:uFillTx/>
                <a:latin typeface="Century Gothic"/>
                <a:ea typeface="+mn-ea"/>
                <a:cs typeface="+mn-cs"/>
              </a:rPr>
              <a:t>Applicant Portal</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entury Gothic"/>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entury Gothic"/>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15602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5048" y="3907456"/>
            <a:ext cx="3313888" cy="1600438"/>
          </a:xfrm>
          <a:prstGeom prst="rect">
            <a:avLst/>
          </a:prstGeom>
        </p:spPr>
        <p:txBody>
          <a:bodyPr wrap="square">
            <a:spAutoFit/>
          </a:bodyPr>
          <a:lstStyle/>
          <a:p>
            <a:pPr algn="ctr"/>
            <a:r>
              <a:rPr lang="en-US" sz="1400" dirty="0"/>
              <a:t>Our new E-Sign feature will let you </a:t>
            </a:r>
            <a:r>
              <a:rPr lang="en-US" sz="1400" b="1" dirty="0"/>
              <a:t>send your clients their application(s) for review and signature instantaneously</a:t>
            </a:r>
            <a:r>
              <a:rPr lang="en-US" sz="1400" dirty="0"/>
              <a:t>, making it easier than ever to get those applications submitted right then and there during your appointment.</a:t>
            </a:r>
          </a:p>
        </p:txBody>
      </p:sp>
      <p:sp>
        <p:nvSpPr>
          <p:cNvPr id="5" name="Rectangle 4"/>
          <p:cNvSpPr/>
          <p:nvPr/>
        </p:nvSpPr>
        <p:spPr>
          <a:xfrm>
            <a:off x="4409872" y="2404932"/>
            <a:ext cx="3508442" cy="1200329"/>
          </a:xfrm>
          <a:prstGeom prst="rect">
            <a:avLst/>
          </a:prstGeom>
        </p:spPr>
        <p:txBody>
          <a:bodyPr wrap="square">
            <a:spAutoFit/>
          </a:bodyPr>
          <a:lstStyle/>
          <a:p>
            <a:pPr algn="ctr"/>
            <a:r>
              <a:rPr lang="en-US" b="1" dirty="0">
                <a:solidFill>
                  <a:srgbClr val="2170B6"/>
                </a:solidFill>
                <a:latin typeface="Garamond" panose="02020404030301010803" pitchFamily="18" charset="0"/>
              </a:rPr>
              <a:t>Give Your Clients The Power to Track Their Applications &amp; Pending Action Items In Real Time</a:t>
            </a:r>
            <a:endParaRPr lang="en-US" b="1" i="0" dirty="0">
              <a:solidFill>
                <a:srgbClr val="1B8C85"/>
              </a:solidFill>
              <a:effectLst/>
              <a:latin typeface="Open Sans"/>
            </a:endParaRPr>
          </a:p>
        </p:txBody>
      </p:sp>
      <p:sp>
        <p:nvSpPr>
          <p:cNvPr id="6" name="Rectangle 5"/>
          <p:cNvSpPr/>
          <p:nvPr/>
        </p:nvSpPr>
        <p:spPr>
          <a:xfrm>
            <a:off x="4409871" y="3907456"/>
            <a:ext cx="3508443" cy="2246769"/>
          </a:xfrm>
          <a:prstGeom prst="rect">
            <a:avLst/>
          </a:prstGeom>
        </p:spPr>
        <p:txBody>
          <a:bodyPr wrap="square">
            <a:spAutoFit/>
          </a:bodyPr>
          <a:lstStyle/>
          <a:p>
            <a:pPr algn="ctr"/>
            <a:r>
              <a:rPr lang="en-US" sz="1400" dirty="0">
                <a:solidFill>
                  <a:srgbClr val="3E3E3E"/>
                </a:solidFill>
                <a:latin typeface="Century Gothic" panose="020B0502020202020204" pitchFamily="34" charset="0"/>
              </a:rPr>
              <a:t>Just like checking the status of a pizza delivery, your clients will have the </a:t>
            </a:r>
            <a:r>
              <a:rPr lang="en-US" sz="1400" b="1" dirty="0">
                <a:solidFill>
                  <a:srgbClr val="3E3E3E"/>
                </a:solidFill>
                <a:latin typeface="Century Gothic" panose="020B0502020202020204" pitchFamily="34" charset="0"/>
              </a:rPr>
              <a:t>power to track their application status in real time</a:t>
            </a:r>
            <a:r>
              <a:rPr lang="en-US" sz="1400" dirty="0">
                <a:solidFill>
                  <a:srgbClr val="3E3E3E"/>
                </a:solidFill>
                <a:latin typeface="Century Gothic" panose="020B0502020202020204" pitchFamily="34" charset="0"/>
              </a:rPr>
              <a:t>!</a:t>
            </a:r>
          </a:p>
          <a:p>
            <a:pPr algn="ctr"/>
            <a:endParaRPr lang="en-US" sz="1400" dirty="0">
              <a:solidFill>
                <a:srgbClr val="3E3E3E"/>
              </a:solidFill>
              <a:latin typeface="Century Gothic" panose="020B0502020202020204" pitchFamily="34" charset="0"/>
            </a:endParaRPr>
          </a:p>
          <a:p>
            <a:pPr algn="ctr"/>
            <a:r>
              <a:rPr lang="en-US" sz="1400" dirty="0">
                <a:solidFill>
                  <a:srgbClr val="3E3E3E"/>
                </a:solidFill>
                <a:latin typeface="Century Gothic" panose="020B0502020202020204" pitchFamily="34" charset="0"/>
              </a:rPr>
              <a:t>Plus, the portal will let them know if any action is needed from them, allow for seamless document uploads, and give them a handy overview of the plans they applied for.</a:t>
            </a:r>
            <a:endParaRPr lang="en-US" sz="1400" dirty="0"/>
          </a:p>
        </p:txBody>
      </p:sp>
      <p:sp>
        <p:nvSpPr>
          <p:cNvPr id="7" name="Rectangle 6"/>
          <p:cNvSpPr/>
          <p:nvPr/>
        </p:nvSpPr>
        <p:spPr>
          <a:xfrm>
            <a:off x="8450094" y="2555472"/>
            <a:ext cx="3741906" cy="923330"/>
          </a:xfrm>
          <a:prstGeom prst="rect">
            <a:avLst/>
          </a:prstGeom>
        </p:spPr>
        <p:txBody>
          <a:bodyPr wrap="square">
            <a:spAutoFit/>
          </a:bodyPr>
          <a:lstStyle/>
          <a:p>
            <a:pPr algn="ctr"/>
            <a:r>
              <a:rPr lang="en-US" b="1" dirty="0">
                <a:solidFill>
                  <a:srgbClr val="2170B6"/>
                </a:solidFill>
                <a:latin typeface="Garamond" panose="02020404030301010803" pitchFamily="18" charset="0"/>
              </a:rPr>
              <a:t>Save Time With a Streamlined Process for Counter Offers</a:t>
            </a:r>
            <a:br>
              <a:rPr lang="en-US" dirty="0"/>
            </a:br>
            <a:endParaRPr lang="en-US" dirty="0"/>
          </a:p>
        </p:txBody>
      </p:sp>
      <p:sp>
        <p:nvSpPr>
          <p:cNvPr id="8" name="Rectangle 1"/>
          <p:cNvSpPr>
            <a:spLocks noChangeArrowheads="1"/>
          </p:cNvSpPr>
          <p:nvPr/>
        </p:nvSpPr>
        <p:spPr bwMode="auto">
          <a:xfrm rot="10800000" flipH="1" flipV="1">
            <a:off x="8644644" y="3907456"/>
            <a:ext cx="3352801"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E3E3E"/>
                </a:solidFill>
                <a:effectLst/>
                <a:latin typeface="Century Gothic" panose="020B0502020202020204" pitchFamily="34" charset="0"/>
              </a:rPr>
              <a:t>Sometimes underwriters need to issue a counter offer. No more of you needing to forward counter offers to your clients!</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400" dirty="0">
              <a:solidFill>
                <a:srgbClr val="3E3E3E"/>
              </a:solidFill>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E3E3E"/>
                </a:solidFill>
                <a:effectLst/>
                <a:latin typeface="Century Gothic" panose="020B0502020202020204" pitchFamily="34" charset="0"/>
              </a:rPr>
              <a:t>Our underwriters will </a:t>
            </a:r>
            <a:r>
              <a:rPr kumimoji="0" lang="en-US" altLang="en-US" sz="1400" b="1" i="0" u="none" strike="noStrike" cap="none" normalizeH="0" baseline="0" dirty="0">
                <a:ln>
                  <a:noFill/>
                </a:ln>
                <a:solidFill>
                  <a:srgbClr val="3E3E3E"/>
                </a:solidFill>
                <a:effectLst/>
                <a:latin typeface="Century Gothic" panose="020B0502020202020204" pitchFamily="34" charset="0"/>
              </a:rPr>
              <a:t>send your clients an email directly (keeping you in the loop, of course!) with a DocuSign link</a:t>
            </a:r>
            <a:r>
              <a:rPr kumimoji="0" lang="en-US" altLang="en-US" sz="1400" b="0" i="0" u="none" strike="noStrike" cap="none" normalizeH="0" baseline="0" dirty="0">
                <a:ln>
                  <a:noFill/>
                </a:ln>
                <a:solidFill>
                  <a:srgbClr val="3E3E3E"/>
                </a:solidFill>
                <a:effectLst/>
                <a:latin typeface="Century Gothic" panose="020B0502020202020204" pitchFamily="34" charset="0"/>
              </a:rPr>
              <a:t> for quick review and signature - making the counter offer process faster than ever before.</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9" name="Rectangle 8"/>
          <p:cNvSpPr/>
          <p:nvPr/>
        </p:nvSpPr>
        <p:spPr>
          <a:xfrm>
            <a:off x="-976008" y="2592515"/>
            <a:ext cx="6096000" cy="646331"/>
          </a:xfrm>
          <a:prstGeom prst="rect">
            <a:avLst/>
          </a:prstGeom>
        </p:spPr>
        <p:txBody>
          <a:bodyPr>
            <a:spAutoFit/>
          </a:bodyPr>
          <a:lstStyle/>
          <a:p>
            <a:pPr algn="ctr"/>
            <a:r>
              <a:rPr lang="en-US" b="1" dirty="0">
                <a:solidFill>
                  <a:srgbClr val="2170B6"/>
                </a:solidFill>
                <a:latin typeface="Garamond" panose="02020404030301010803" pitchFamily="18" charset="0"/>
              </a:rPr>
              <a:t>Opt to Have Your Client Sign Their Application Instantaneously</a:t>
            </a:r>
          </a:p>
        </p:txBody>
      </p:sp>
      <p:pic>
        <p:nvPicPr>
          <p:cNvPr id="1027" name="Picture 3" descr="https://files.constantcontact.com/b1cacc72301/ab709b69-37a0-4206-8345-4ddcf92a04d0.png?rdr=tr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2104" y="643824"/>
            <a:ext cx="3123976" cy="145891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s://files.constantcontact.com/b1cacc72301/1212693d-8f26-48a0-9a9b-f69064892ddd.png?rdr=tr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7568" y="644875"/>
            <a:ext cx="1746955" cy="176005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s://files.constantcontact.com/b1cacc72301/7bbc30aa-4ba4-4e47-ad75-73944010ed4a.png?rdr=tru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19" y="624308"/>
            <a:ext cx="2909546" cy="1745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533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95956"/>
            <a:ext cx="8596668" cy="1320800"/>
          </a:xfrm>
        </p:spPr>
        <p:txBody>
          <a:bodyPr>
            <a:normAutofit/>
          </a:bodyPr>
          <a:lstStyle/>
          <a:p>
            <a:r>
              <a:rPr lang="en-US" sz="1600" i="1" dirty="0">
                <a:solidFill>
                  <a:srgbClr val="FF0000"/>
                </a:solidFill>
              </a:rPr>
              <a:t>UW using Rx history? (Did you remind the client to think about their past prescription history when answering the medical questions?  Because our underwriters are checking it out! This application and verification all were clean. </a:t>
            </a:r>
          </a:p>
        </p:txBody>
      </p:sp>
      <p:pic>
        <p:nvPicPr>
          <p:cNvPr id="5" name="Picture 4"/>
          <p:cNvPicPr>
            <a:picLocks noChangeAspect="1"/>
          </p:cNvPicPr>
          <p:nvPr/>
        </p:nvPicPr>
        <p:blipFill>
          <a:blip r:embed="rId2"/>
          <a:stretch>
            <a:fillRect/>
          </a:stretch>
        </p:blipFill>
        <p:spPr>
          <a:xfrm>
            <a:off x="914400" y="1104900"/>
            <a:ext cx="8359602" cy="5753100"/>
          </a:xfrm>
          <a:prstGeom prst="rect">
            <a:avLst/>
          </a:prstGeom>
        </p:spPr>
      </p:pic>
    </p:spTree>
    <p:extLst>
      <p:ext uri="{BB962C8B-B14F-4D97-AF65-F5344CB8AC3E}">
        <p14:creationId xmlns:p14="http://schemas.microsoft.com/office/powerpoint/2010/main" val="700175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929640" y="298623"/>
            <a:ext cx="10424160" cy="6176991"/>
          </a:xfrm>
          <a:prstGeom prst="rect">
            <a:avLst/>
          </a:prstGeom>
        </p:spPr>
      </p:pic>
    </p:spTree>
    <p:extLst>
      <p:ext uri="{BB962C8B-B14F-4D97-AF65-F5344CB8AC3E}">
        <p14:creationId xmlns:p14="http://schemas.microsoft.com/office/powerpoint/2010/main" val="4220356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65513" y="282633"/>
            <a:ext cx="10888287" cy="5707745"/>
          </a:xfrm>
          <a:prstGeom prst="rect">
            <a:avLst/>
          </a:prstGeom>
        </p:spPr>
      </p:pic>
    </p:spTree>
    <p:extLst>
      <p:ext uri="{BB962C8B-B14F-4D97-AF65-F5344CB8AC3E}">
        <p14:creationId xmlns:p14="http://schemas.microsoft.com/office/powerpoint/2010/main" val="2354806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1155469" y="374073"/>
            <a:ext cx="8437417" cy="6483927"/>
          </a:xfrm>
          <a:prstGeom prst="rect">
            <a:avLst/>
          </a:prstGeom>
        </p:spPr>
      </p:pic>
    </p:spTree>
    <p:extLst>
      <p:ext uri="{BB962C8B-B14F-4D97-AF65-F5344CB8AC3E}">
        <p14:creationId xmlns:p14="http://schemas.microsoft.com/office/powerpoint/2010/main" val="135669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38103" y="507076"/>
            <a:ext cx="9825642" cy="6076604"/>
          </a:xfrm>
          <a:prstGeom prst="rect">
            <a:avLst/>
          </a:prstGeom>
        </p:spPr>
      </p:pic>
    </p:spTree>
    <p:extLst>
      <p:ext uri="{BB962C8B-B14F-4D97-AF65-F5344CB8AC3E}">
        <p14:creationId xmlns:p14="http://schemas.microsoft.com/office/powerpoint/2010/main" val="1738566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9F1FD"/>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62BCDC-7B4E-2DCD-FA62-DB4522366A22}"/>
              </a:ext>
            </a:extLst>
          </p:cNvPr>
          <p:cNvSpPr txBox="1"/>
          <p:nvPr/>
        </p:nvSpPr>
        <p:spPr>
          <a:xfrm>
            <a:off x="4042930" y="586248"/>
            <a:ext cx="4106140" cy="646331"/>
          </a:xfrm>
          <a:prstGeom prst="rect">
            <a:avLst/>
          </a:prstGeom>
          <a:noFill/>
        </p:spPr>
        <p:txBody>
          <a:bodyPr wrap="square" rtlCol="0">
            <a:spAutoFit/>
          </a:bodyPr>
          <a:lstStyle/>
          <a:p>
            <a:pPr algn="ctr"/>
            <a:r>
              <a:rPr lang="en-US" sz="3600" dirty="0">
                <a:solidFill>
                  <a:srgbClr val="2170B6"/>
                </a:solidFill>
                <a:latin typeface="Book Antiqua" panose="02040602050305030304" pitchFamily="18" charset="0"/>
              </a:rPr>
              <a:t>Marketing Outlook</a:t>
            </a:r>
          </a:p>
        </p:txBody>
      </p:sp>
      <p:graphicFrame>
        <p:nvGraphicFramePr>
          <p:cNvPr id="4" name="Table 3">
            <a:extLst>
              <a:ext uri="{FF2B5EF4-FFF2-40B4-BE49-F238E27FC236}">
                <a16:creationId xmlns:a16="http://schemas.microsoft.com/office/drawing/2014/main" id="{11205F19-8F93-D077-BD7B-1AA8FD32E5AB}"/>
              </a:ext>
            </a:extLst>
          </p:cNvPr>
          <p:cNvGraphicFramePr>
            <a:graphicFrameLocks noGrp="1"/>
          </p:cNvGraphicFramePr>
          <p:nvPr>
            <p:extLst>
              <p:ext uri="{D42A27DB-BD31-4B8C-83A1-F6EECF244321}">
                <p14:modId xmlns:p14="http://schemas.microsoft.com/office/powerpoint/2010/main" val="1719171996"/>
              </p:ext>
            </p:extLst>
          </p:nvPr>
        </p:nvGraphicFramePr>
        <p:xfrm>
          <a:off x="1186713" y="2837850"/>
          <a:ext cx="2494950" cy="345546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47475">
                  <a:extLst>
                    <a:ext uri="{9D8B030D-6E8A-4147-A177-3AD203B41FA5}">
                      <a16:colId xmlns:a16="http://schemas.microsoft.com/office/drawing/2014/main" val="3293637248"/>
                    </a:ext>
                  </a:extLst>
                </a:gridCol>
                <a:gridCol w="1247475">
                  <a:extLst>
                    <a:ext uri="{9D8B030D-6E8A-4147-A177-3AD203B41FA5}">
                      <a16:colId xmlns:a16="http://schemas.microsoft.com/office/drawing/2014/main" val="3001888517"/>
                    </a:ext>
                  </a:extLst>
                </a:gridCol>
              </a:tblGrid>
              <a:tr h="431933">
                <a:tc>
                  <a:txBody>
                    <a:bodyPr/>
                    <a:lstStyle/>
                    <a:p>
                      <a:pPr algn="ctr"/>
                      <a:r>
                        <a:rPr lang="en-US" sz="1200" b="0" dirty="0">
                          <a:solidFill>
                            <a:srgbClr val="2170B6"/>
                          </a:solidFill>
                          <a:latin typeface="Century Gothic" panose="020B0502020202020204" pitchFamily="34" charset="0"/>
                        </a:rPr>
                        <a:t>2019</a:t>
                      </a:r>
                    </a:p>
                  </a:txBody>
                  <a:tcPr anchor="ctr">
                    <a:lnL w="12700" cap="flat" cmpd="sng" algn="ctr">
                      <a:solidFill>
                        <a:srgbClr val="55A7D8"/>
                      </a:solidFill>
                      <a:prstDash val="solid"/>
                      <a:round/>
                      <a:headEnd type="none" w="med" len="med"/>
                      <a:tailEnd type="none" w="med" len="med"/>
                    </a:lnL>
                    <a:lnR w="12700" cap="flat" cmpd="sng" algn="ctr">
                      <a:solidFill>
                        <a:srgbClr val="55A7D8"/>
                      </a:solidFill>
                      <a:prstDash val="solid"/>
                      <a:round/>
                      <a:headEnd type="none" w="med" len="med"/>
                      <a:tailEnd type="none" w="med" len="med"/>
                    </a:lnR>
                    <a:lnT w="12700" cap="flat" cmpd="sng" algn="ctr">
                      <a:solidFill>
                        <a:srgbClr val="55A7D8"/>
                      </a:solidFill>
                      <a:prstDash val="solid"/>
                      <a:round/>
                      <a:headEnd type="none" w="med" len="med"/>
                      <a:tailEnd type="none" w="med" len="med"/>
                    </a:lnT>
                    <a:lnB w="12700" cap="flat" cmpd="sng" algn="ctr">
                      <a:solidFill>
                        <a:srgbClr val="55A7D8"/>
                      </a:solidFill>
                      <a:prstDash val="solid"/>
                      <a:round/>
                      <a:headEnd type="none" w="med" len="med"/>
                      <a:tailEnd type="none" w="med" len="med"/>
                    </a:lnB>
                    <a:solidFill>
                      <a:schemeClr val="bg1"/>
                    </a:solidFill>
                  </a:tcPr>
                </a:tc>
                <a:tc>
                  <a:txBody>
                    <a:bodyPr/>
                    <a:lstStyle/>
                    <a:p>
                      <a:pPr algn="ctr"/>
                      <a:r>
                        <a:rPr lang="en-US" sz="1200" b="0" dirty="0">
                          <a:solidFill>
                            <a:srgbClr val="2170B6"/>
                          </a:solidFill>
                          <a:latin typeface="Century Gothic" panose="020B0502020202020204" pitchFamily="34" charset="0"/>
                        </a:rPr>
                        <a:t>$71 million</a:t>
                      </a:r>
                    </a:p>
                  </a:txBody>
                  <a:tcPr anchor="ctr">
                    <a:lnL w="12700" cap="flat" cmpd="sng" algn="ctr">
                      <a:solidFill>
                        <a:srgbClr val="55A7D8"/>
                      </a:solidFill>
                      <a:prstDash val="solid"/>
                      <a:round/>
                      <a:headEnd type="none" w="med" len="med"/>
                      <a:tailEnd type="none" w="med" len="med"/>
                    </a:lnL>
                    <a:lnR w="12700" cap="flat" cmpd="sng" algn="ctr">
                      <a:solidFill>
                        <a:srgbClr val="55A7D8"/>
                      </a:solidFill>
                      <a:prstDash val="solid"/>
                      <a:round/>
                      <a:headEnd type="none" w="med" len="med"/>
                      <a:tailEnd type="none" w="med" len="med"/>
                    </a:lnR>
                    <a:lnT w="12700" cap="flat" cmpd="sng" algn="ctr">
                      <a:solidFill>
                        <a:srgbClr val="55A7D8"/>
                      </a:solidFill>
                      <a:prstDash val="solid"/>
                      <a:round/>
                      <a:headEnd type="none" w="med" len="med"/>
                      <a:tailEnd type="none" w="med" len="med"/>
                    </a:lnT>
                    <a:lnB w="12700" cap="flat" cmpd="sng" algn="ctr">
                      <a:solidFill>
                        <a:srgbClr val="55A7D8"/>
                      </a:solidFill>
                      <a:prstDash val="solid"/>
                      <a:round/>
                      <a:headEnd type="none" w="med" len="med"/>
                      <a:tailEnd type="none" w="med" len="med"/>
                    </a:lnB>
                    <a:solidFill>
                      <a:schemeClr val="bg1"/>
                    </a:solidFill>
                  </a:tcPr>
                </a:tc>
                <a:extLst>
                  <a:ext uri="{0D108BD9-81ED-4DB2-BD59-A6C34878D82A}">
                    <a16:rowId xmlns:a16="http://schemas.microsoft.com/office/drawing/2014/main" val="2489159261"/>
                  </a:ext>
                </a:extLst>
              </a:tr>
              <a:tr h="431933">
                <a:tc>
                  <a:txBody>
                    <a:bodyPr/>
                    <a:lstStyle/>
                    <a:p>
                      <a:pPr algn="ctr"/>
                      <a:r>
                        <a:rPr lang="en-US" sz="1200" dirty="0">
                          <a:solidFill>
                            <a:srgbClr val="2170B6"/>
                          </a:solidFill>
                          <a:latin typeface="Century Gothic" panose="020B0502020202020204" pitchFamily="34" charset="0"/>
                        </a:rPr>
                        <a:t>2020</a:t>
                      </a:r>
                    </a:p>
                  </a:txBody>
                  <a:tcPr anchor="ctr">
                    <a:lnL w="12700" cap="flat" cmpd="sng" algn="ctr">
                      <a:solidFill>
                        <a:srgbClr val="55A7D8"/>
                      </a:solidFill>
                      <a:prstDash val="solid"/>
                      <a:round/>
                      <a:headEnd type="none" w="med" len="med"/>
                      <a:tailEnd type="none" w="med" len="med"/>
                    </a:lnL>
                    <a:lnR w="12700" cap="flat" cmpd="sng" algn="ctr">
                      <a:solidFill>
                        <a:srgbClr val="55A7D8"/>
                      </a:solidFill>
                      <a:prstDash val="solid"/>
                      <a:round/>
                      <a:headEnd type="none" w="med" len="med"/>
                      <a:tailEnd type="none" w="med" len="med"/>
                    </a:lnR>
                    <a:lnT w="12700" cap="flat" cmpd="sng" algn="ctr">
                      <a:solidFill>
                        <a:srgbClr val="55A7D8"/>
                      </a:solidFill>
                      <a:prstDash val="solid"/>
                      <a:round/>
                      <a:headEnd type="none" w="med" len="med"/>
                      <a:tailEnd type="none" w="med" len="med"/>
                    </a:lnT>
                    <a:lnB w="12700" cap="flat" cmpd="sng" algn="ctr">
                      <a:solidFill>
                        <a:srgbClr val="55A7D8"/>
                      </a:solidFill>
                      <a:prstDash val="solid"/>
                      <a:round/>
                      <a:headEnd type="none" w="med" len="med"/>
                      <a:tailEnd type="none" w="med" len="med"/>
                    </a:lnB>
                    <a:solidFill>
                      <a:schemeClr val="bg1">
                        <a:lumMod val="95000"/>
                      </a:schemeClr>
                    </a:solidFill>
                  </a:tcPr>
                </a:tc>
                <a:tc>
                  <a:txBody>
                    <a:bodyPr/>
                    <a:lstStyle/>
                    <a:p>
                      <a:pPr algn="ctr"/>
                      <a:r>
                        <a:rPr lang="en-US" sz="1200" b="0" dirty="0">
                          <a:solidFill>
                            <a:srgbClr val="2170B6"/>
                          </a:solidFill>
                          <a:latin typeface="Century Gothic" panose="020B0502020202020204" pitchFamily="34" charset="0"/>
                        </a:rPr>
                        <a:t>$71 million</a:t>
                      </a:r>
                    </a:p>
                  </a:txBody>
                  <a:tcPr anchor="ctr">
                    <a:lnL w="12700" cap="flat" cmpd="sng" algn="ctr">
                      <a:solidFill>
                        <a:srgbClr val="55A7D8"/>
                      </a:solidFill>
                      <a:prstDash val="solid"/>
                      <a:round/>
                      <a:headEnd type="none" w="med" len="med"/>
                      <a:tailEnd type="none" w="med" len="med"/>
                    </a:lnL>
                    <a:lnR w="12700" cap="flat" cmpd="sng" algn="ctr">
                      <a:solidFill>
                        <a:srgbClr val="55A7D8"/>
                      </a:solidFill>
                      <a:prstDash val="solid"/>
                      <a:round/>
                      <a:headEnd type="none" w="med" len="med"/>
                      <a:tailEnd type="none" w="med" len="med"/>
                    </a:lnR>
                    <a:lnT w="12700" cap="flat" cmpd="sng" algn="ctr">
                      <a:solidFill>
                        <a:srgbClr val="55A7D8"/>
                      </a:solidFill>
                      <a:prstDash val="solid"/>
                      <a:round/>
                      <a:headEnd type="none" w="med" len="med"/>
                      <a:tailEnd type="none" w="med" len="med"/>
                    </a:lnT>
                    <a:lnB w="12700" cap="flat" cmpd="sng" algn="ctr">
                      <a:solidFill>
                        <a:srgbClr val="55A7D8"/>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11166856"/>
                  </a:ext>
                </a:extLst>
              </a:tr>
              <a:tr h="431933">
                <a:tc>
                  <a:txBody>
                    <a:bodyPr/>
                    <a:lstStyle/>
                    <a:p>
                      <a:pPr algn="ctr"/>
                      <a:r>
                        <a:rPr lang="en-US" sz="1200" dirty="0">
                          <a:solidFill>
                            <a:srgbClr val="2170B6"/>
                          </a:solidFill>
                          <a:latin typeface="Century Gothic" panose="020B0502020202020204" pitchFamily="34" charset="0"/>
                        </a:rPr>
                        <a:t>2021</a:t>
                      </a:r>
                    </a:p>
                  </a:txBody>
                  <a:tcPr anchor="ctr">
                    <a:lnL w="12700" cap="flat" cmpd="sng" algn="ctr">
                      <a:solidFill>
                        <a:srgbClr val="55A7D8"/>
                      </a:solidFill>
                      <a:prstDash val="solid"/>
                      <a:round/>
                      <a:headEnd type="none" w="med" len="med"/>
                      <a:tailEnd type="none" w="med" len="med"/>
                    </a:lnL>
                    <a:lnR w="12700" cap="flat" cmpd="sng" algn="ctr">
                      <a:solidFill>
                        <a:srgbClr val="55A7D8"/>
                      </a:solidFill>
                      <a:prstDash val="solid"/>
                      <a:round/>
                      <a:headEnd type="none" w="med" len="med"/>
                      <a:tailEnd type="none" w="med" len="med"/>
                    </a:lnR>
                    <a:lnT w="12700" cap="flat" cmpd="sng" algn="ctr">
                      <a:solidFill>
                        <a:srgbClr val="55A7D8"/>
                      </a:solidFill>
                      <a:prstDash val="solid"/>
                      <a:round/>
                      <a:headEnd type="none" w="med" len="med"/>
                      <a:tailEnd type="none" w="med" len="med"/>
                    </a:lnT>
                    <a:lnB w="12700" cap="flat" cmpd="sng" algn="ctr">
                      <a:solidFill>
                        <a:srgbClr val="55A7D8"/>
                      </a:solidFill>
                      <a:prstDash val="solid"/>
                      <a:round/>
                      <a:headEnd type="none" w="med" len="med"/>
                      <a:tailEnd type="none" w="med" len="med"/>
                    </a:lnB>
                    <a:solidFill>
                      <a:schemeClr val="bg1"/>
                    </a:solidFill>
                  </a:tcPr>
                </a:tc>
                <a:tc>
                  <a:txBody>
                    <a:bodyPr/>
                    <a:lstStyle/>
                    <a:p>
                      <a:pPr algn="ctr"/>
                      <a:r>
                        <a:rPr lang="en-US" sz="1200" dirty="0">
                          <a:solidFill>
                            <a:srgbClr val="2170B6"/>
                          </a:solidFill>
                          <a:latin typeface="Century Gothic" panose="020B0502020202020204" pitchFamily="34" charset="0"/>
                        </a:rPr>
                        <a:t>$120 million</a:t>
                      </a:r>
                    </a:p>
                  </a:txBody>
                  <a:tcPr anchor="ctr">
                    <a:lnL w="12700" cap="flat" cmpd="sng" algn="ctr">
                      <a:solidFill>
                        <a:srgbClr val="55A7D8"/>
                      </a:solidFill>
                      <a:prstDash val="solid"/>
                      <a:round/>
                      <a:headEnd type="none" w="med" len="med"/>
                      <a:tailEnd type="none" w="med" len="med"/>
                    </a:lnL>
                    <a:lnR w="12700" cap="flat" cmpd="sng" algn="ctr">
                      <a:solidFill>
                        <a:srgbClr val="55A7D8"/>
                      </a:solidFill>
                      <a:prstDash val="solid"/>
                      <a:round/>
                      <a:headEnd type="none" w="med" len="med"/>
                      <a:tailEnd type="none" w="med" len="med"/>
                    </a:lnR>
                    <a:lnT w="12700" cap="flat" cmpd="sng" algn="ctr">
                      <a:solidFill>
                        <a:srgbClr val="55A7D8"/>
                      </a:solidFill>
                      <a:prstDash val="solid"/>
                      <a:round/>
                      <a:headEnd type="none" w="med" len="med"/>
                      <a:tailEnd type="none" w="med" len="med"/>
                    </a:lnT>
                    <a:lnB w="12700" cap="flat" cmpd="sng" algn="ctr">
                      <a:solidFill>
                        <a:srgbClr val="55A7D8"/>
                      </a:solidFill>
                      <a:prstDash val="solid"/>
                      <a:round/>
                      <a:headEnd type="none" w="med" len="med"/>
                      <a:tailEnd type="none" w="med" len="med"/>
                    </a:lnB>
                    <a:solidFill>
                      <a:schemeClr val="bg1"/>
                    </a:solidFill>
                  </a:tcPr>
                </a:tc>
                <a:extLst>
                  <a:ext uri="{0D108BD9-81ED-4DB2-BD59-A6C34878D82A}">
                    <a16:rowId xmlns:a16="http://schemas.microsoft.com/office/drawing/2014/main" val="4024484900"/>
                  </a:ext>
                </a:extLst>
              </a:tr>
              <a:tr h="431933">
                <a:tc>
                  <a:txBody>
                    <a:bodyPr/>
                    <a:lstStyle/>
                    <a:p>
                      <a:pPr algn="ctr"/>
                      <a:r>
                        <a:rPr lang="en-US" sz="1200" dirty="0">
                          <a:solidFill>
                            <a:srgbClr val="2170B6"/>
                          </a:solidFill>
                          <a:latin typeface="Century Gothic" panose="020B0502020202020204" pitchFamily="34" charset="0"/>
                        </a:rPr>
                        <a:t>2022</a:t>
                      </a:r>
                    </a:p>
                  </a:txBody>
                  <a:tcPr anchor="ctr">
                    <a:lnL w="12700" cap="flat" cmpd="sng" algn="ctr">
                      <a:solidFill>
                        <a:srgbClr val="55A7D8"/>
                      </a:solidFill>
                      <a:prstDash val="solid"/>
                      <a:round/>
                      <a:headEnd type="none" w="med" len="med"/>
                      <a:tailEnd type="none" w="med" len="med"/>
                    </a:lnL>
                    <a:lnR w="12700" cap="flat" cmpd="sng" algn="ctr">
                      <a:solidFill>
                        <a:srgbClr val="55A7D8"/>
                      </a:solidFill>
                      <a:prstDash val="solid"/>
                      <a:round/>
                      <a:headEnd type="none" w="med" len="med"/>
                      <a:tailEnd type="none" w="med" len="med"/>
                    </a:lnR>
                    <a:lnT w="12700" cap="flat" cmpd="sng" algn="ctr">
                      <a:solidFill>
                        <a:srgbClr val="55A7D8"/>
                      </a:solidFill>
                      <a:prstDash val="solid"/>
                      <a:round/>
                      <a:headEnd type="none" w="med" len="med"/>
                      <a:tailEnd type="none" w="med" len="med"/>
                    </a:lnT>
                    <a:lnB w="12700" cap="flat" cmpd="sng" algn="ctr">
                      <a:solidFill>
                        <a:srgbClr val="55A7D8"/>
                      </a:solidFill>
                      <a:prstDash val="solid"/>
                      <a:round/>
                      <a:headEnd type="none" w="med" len="med"/>
                      <a:tailEnd type="none" w="med" len="med"/>
                    </a:lnB>
                    <a:solidFill>
                      <a:schemeClr val="bg1"/>
                    </a:solidFill>
                  </a:tcPr>
                </a:tc>
                <a:tc>
                  <a:txBody>
                    <a:bodyPr/>
                    <a:lstStyle/>
                    <a:p>
                      <a:pPr algn="ctr"/>
                      <a:r>
                        <a:rPr lang="en-US" sz="1200" dirty="0">
                          <a:solidFill>
                            <a:srgbClr val="2170B6"/>
                          </a:solidFill>
                          <a:latin typeface="Century Gothic" panose="020B0502020202020204" pitchFamily="34" charset="0"/>
                        </a:rPr>
                        <a:t>$52.7 million</a:t>
                      </a:r>
                    </a:p>
                  </a:txBody>
                  <a:tcPr anchor="ctr">
                    <a:lnL w="12700" cap="flat" cmpd="sng" algn="ctr">
                      <a:solidFill>
                        <a:srgbClr val="55A7D8"/>
                      </a:solidFill>
                      <a:prstDash val="solid"/>
                      <a:round/>
                      <a:headEnd type="none" w="med" len="med"/>
                      <a:tailEnd type="none" w="med" len="med"/>
                    </a:lnL>
                    <a:lnR w="12700" cap="flat" cmpd="sng" algn="ctr">
                      <a:solidFill>
                        <a:srgbClr val="55A7D8"/>
                      </a:solidFill>
                      <a:prstDash val="solid"/>
                      <a:round/>
                      <a:headEnd type="none" w="med" len="med"/>
                      <a:tailEnd type="none" w="med" len="med"/>
                    </a:lnR>
                    <a:lnT w="12700" cap="flat" cmpd="sng" algn="ctr">
                      <a:solidFill>
                        <a:srgbClr val="55A7D8"/>
                      </a:solidFill>
                      <a:prstDash val="solid"/>
                      <a:round/>
                      <a:headEnd type="none" w="med" len="med"/>
                      <a:tailEnd type="none" w="med" len="med"/>
                    </a:lnT>
                    <a:lnB w="12700" cap="flat" cmpd="sng" algn="ctr">
                      <a:solidFill>
                        <a:srgbClr val="55A7D8"/>
                      </a:solidFill>
                      <a:prstDash val="solid"/>
                      <a:round/>
                      <a:headEnd type="none" w="med" len="med"/>
                      <a:tailEnd type="none" w="med" len="med"/>
                    </a:lnB>
                    <a:solidFill>
                      <a:schemeClr val="bg1"/>
                    </a:solidFill>
                  </a:tcPr>
                </a:tc>
                <a:extLst>
                  <a:ext uri="{0D108BD9-81ED-4DB2-BD59-A6C34878D82A}">
                    <a16:rowId xmlns:a16="http://schemas.microsoft.com/office/drawing/2014/main" val="1058694618"/>
                  </a:ext>
                </a:extLst>
              </a:tr>
              <a:tr h="431933">
                <a:tc>
                  <a:txBody>
                    <a:bodyPr/>
                    <a:lstStyle/>
                    <a:p>
                      <a:pPr algn="ctr"/>
                      <a:r>
                        <a:rPr lang="en-US" sz="1200" dirty="0">
                          <a:solidFill>
                            <a:srgbClr val="2170B6"/>
                          </a:solidFill>
                          <a:latin typeface="Century Gothic" panose="020B0502020202020204" pitchFamily="34" charset="0"/>
                        </a:rPr>
                        <a:t>2023</a:t>
                      </a:r>
                    </a:p>
                  </a:txBody>
                  <a:tcPr anchor="ctr">
                    <a:lnL w="12700" cap="flat" cmpd="sng" algn="ctr">
                      <a:solidFill>
                        <a:srgbClr val="55A7D8"/>
                      </a:solidFill>
                      <a:prstDash val="solid"/>
                      <a:round/>
                      <a:headEnd type="none" w="med" len="med"/>
                      <a:tailEnd type="none" w="med" len="med"/>
                    </a:lnL>
                    <a:lnR w="12700" cap="flat" cmpd="sng" algn="ctr">
                      <a:solidFill>
                        <a:srgbClr val="55A7D8"/>
                      </a:solidFill>
                      <a:prstDash val="solid"/>
                      <a:round/>
                      <a:headEnd type="none" w="med" len="med"/>
                      <a:tailEnd type="none" w="med" len="med"/>
                    </a:lnR>
                    <a:lnT w="12700" cap="flat" cmpd="sng" algn="ctr">
                      <a:solidFill>
                        <a:srgbClr val="55A7D8"/>
                      </a:solidFill>
                      <a:prstDash val="solid"/>
                      <a:round/>
                      <a:headEnd type="none" w="med" len="med"/>
                      <a:tailEnd type="none" w="med" len="med"/>
                    </a:lnT>
                    <a:lnB w="12700" cap="flat" cmpd="sng" algn="ctr">
                      <a:solidFill>
                        <a:srgbClr val="55A7D8"/>
                      </a:solidFill>
                      <a:prstDash val="solid"/>
                      <a:round/>
                      <a:headEnd type="none" w="med" len="med"/>
                      <a:tailEnd type="none" w="med" len="med"/>
                    </a:lnB>
                    <a:solidFill>
                      <a:schemeClr val="bg1"/>
                    </a:solidFill>
                  </a:tcPr>
                </a:tc>
                <a:tc>
                  <a:txBody>
                    <a:bodyPr/>
                    <a:lstStyle/>
                    <a:p>
                      <a:pPr algn="ctr"/>
                      <a:r>
                        <a:rPr lang="en-US" sz="1200" dirty="0">
                          <a:solidFill>
                            <a:srgbClr val="2170B6"/>
                          </a:solidFill>
                          <a:latin typeface="Century Gothic" panose="020B0502020202020204" pitchFamily="34" charset="0"/>
                        </a:rPr>
                        <a:t>$120.2 million</a:t>
                      </a:r>
                    </a:p>
                  </a:txBody>
                  <a:tcPr anchor="ctr">
                    <a:lnL w="12700" cap="flat" cmpd="sng" algn="ctr">
                      <a:solidFill>
                        <a:srgbClr val="55A7D8"/>
                      </a:solidFill>
                      <a:prstDash val="solid"/>
                      <a:round/>
                      <a:headEnd type="none" w="med" len="med"/>
                      <a:tailEnd type="none" w="med" len="med"/>
                    </a:lnL>
                    <a:lnR w="12700" cap="flat" cmpd="sng" algn="ctr">
                      <a:solidFill>
                        <a:srgbClr val="55A7D8"/>
                      </a:solidFill>
                      <a:prstDash val="solid"/>
                      <a:round/>
                      <a:headEnd type="none" w="med" len="med"/>
                      <a:tailEnd type="none" w="med" len="med"/>
                    </a:lnR>
                    <a:lnT w="12700" cap="flat" cmpd="sng" algn="ctr">
                      <a:solidFill>
                        <a:srgbClr val="55A7D8"/>
                      </a:solidFill>
                      <a:prstDash val="solid"/>
                      <a:round/>
                      <a:headEnd type="none" w="med" len="med"/>
                      <a:tailEnd type="none" w="med" len="med"/>
                    </a:lnT>
                    <a:lnB w="12700" cap="flat" cmpd="sng" algn="ctr">
                      <a:solidFill>
                        <a:srgbClr val="55A7D8"/>
                      </a:solidFill>
                      <a:prstDash val="solid"/>
                      <a:round/>
                      <a:headEnd type="none" w="med" len="med"/>
                      <a:tailEnd type="none" w="med" len="med"/>
                    </a:lnB>
                    <a:solidFill>
                      <a:schemeClr val="bg1"/>
                    </a:solidFill>
                  </a:tcPr>
                </a:tc>
                <a:extLst>
                  <a:ext uri="{0D108BD9-81ED-4DB2-BD59-A6C34878D82A}">
                    <a16:rowId xmlns:a16="http://schemas.microsoft.com/office/drawing/2014/main" val="2748623914"/>
                  </a:ext>
                </a:extLst>
              </a:tr>
              <a:tr h="431933">
                <a:tc>
                  <a:txBody>
                    <a:bodyPr/>
                    <a:lstStyle/>
                    <a:p>
                      <a:pPr algn="ctr"/>
                      <a:r>
                        <a:rPr lang="en-US" sz="1200" dirty="0">
                          <a:solidFill>
                            <a:srgbClr val="2170B6"/>
                          </a:solidFill>
                          <a:latin typeface="Century Gothic" panose="020B0502020202020204" pitchFamily="34" charset="0"/>
                        </a:rPr>
                        <a:t>2024 (P)</a:t>
                      </a:r>
                    </a:p>
                  </a:txBody>
                  <a:tcPr anchor="ctr">
                    <a:lnL w="12700" cap="flat" cmpd="sng" algn="ctr">
                      <a:solidFill>
                        <a:srgbClr val="55A7D8"/>
                      </a:solidFill>
                      <a:prstDash val="solid"/>
                      <a:round/>
                      <a:headEnd type="none" w="med" len="med"/>
                      <a:tailEnd type="none" w="med" len="med"/>
                    </a:lnL>
                    <a:lnR w="12700" cap="flat" cmpd="sng" algn="ctr">
                      <a:solidFill>
                        <a:srgbClr val="55A7D8"/>
                      </a:solidFill>
                      <a:prstDash val="solid"/>
                      <a:round/>
                      <a:headEnd type="none" w="med" len="med"/>
                      <a:tailEnd type="none" w="med" len="med"/>
                    </a:lnR>
                    <a:lnT w="12700" cap="flat" cmpd="sng" algn="ctr">
                      <a:solidFill>
                        <a:srgbClr val="55A7D8"/>
                      </a:solidFill>
                      <a:prstDash val="solid"/>
                      <a:round/>
                      <a:headEnd type="none" w="med" len="med"/>
                      <a:tailEnd type="none" w="med" len="med"/>
                    </a:lnT>
                    <a:lnB w="12700" cap="flat" cmpd="sng" algn="ctr">
                      <a:solidFill>
                        <a:srgbClr val="55A7D8"/>
                      </a:solidFill>
                      <a:prstDash val="solid"/>
                      <a:round/>
                      <a:headEnd type="none" w="med" len="med"/>
                      <a:tailEnd type="none" w="med" len="med"/>
                    </a:lnB>
                    <a:solidFill>
                      <a:schemeClr val="bg1"/>
                    </a:solidFill>
                  </a:tcPr>
                </a:tc>
                <a:tc>
                  <a:txBody>
                    <a:bodyPr/>
                    <a:lstStyle/>
                    <a:p>
                      <a:pPr algn="ctr"/>
                      <a:r>
                        <a:rPr lang="en-US" sz="1200" dirty="0">
                          <a:solidFill>
                            <a:srgbClr val="2170B6"/>
                          </a:solidFill>
                          <a:latin typeface="Century Gothic" panose="020B0502020202020204" pitchFamily="34" charset="0"/>
                        </a:rPr>
                        <a:t>$120 million</a:t>
                      </a:r>
                    </a:p>
                  </a:txBody>
                  <a:tcPr anchor="ctr">
                    <a:lnL w="12700" cap="flat" cmpd="sng" algn="ctr">
                      <a:solidFill>
                        <a:srgbClr val="55A7D8"/>
                      </a:solidFill>
                      <a:prstDash val="solid"/>
                      <a:round/>
                      <a:headEnd type="none" w="med" len="med"/>
                      <a:tailEnd type="none" w="med" len="med"/>
                    </a:lnL>
                    <a:lnR w="12700" cap="flat" cmpd="sng" algn="ctr">
                      <a:solidFill>
                        <a:srgbClr val="55A7D8"/>
                      </a:solidFill>
                      <a:prstDash val="solid"/>
                      <a:round/>
                      <a:headEnd type="none" w="med" len="med"/>
                      <a:tailEnd type="none" w="med" len="med"/>
                    </a:lnR>
                    <a:lnT w="12700" cap="flat" cmpd="sng" algn="ctr">
                      <a:solidFill>
                        <a:srgbClr val="55A7D8"/>
                      </a:solidFill>
                      <a:prstDash val="solid"/>
                      <a:round/>
                      <a:headEnd type="none" w="med" len="med"/>
                      <a:tailEnd type="none" w="med" len="med"/>
                    </a:lnT>
                    <a:lnB w="12700" cap="flat" cmpd="sng" algn="ctr">
                      <a:solidFill>
                        <a:srgbClr val="55A7D8"/>
                      </a:solidFill>
                      <a:prstDash val="solid"/>
                      <a:round/>
                      <a:headEnd type="none" w="med" len="med"/>
                      <a:tailEnd type="none" w="med" len="med"/>
                    </a:lnB>
                    <a:solidFill>
                      <a:schemeClr val="bg1"/>
                    </a:solidFill>
                  </a:tcPr>
                </a:tc>
                <a:extLst>
                  <a:ext uri="{0D108BD9-81ED-4DB2-BD59-A6C34878D82A}">
                    <a16:rowId xmlns:a16="http://schemas.microsoft.com/office/drawing/2014/main" val="2622196166"/>
                  </a:ext>
                </a:extLst>
              </a:tr>
              <a:tr h="431933">
                <a:tc>
                  <a:txBody>
                    <a:bodyPr/>
                    <a:lstStyle/>
                    <a:p>
                      <a:pPr algn="ctr"/>
                      <a:r>
                        <a:rPr lang="en-US" sz="1200" dirty="0">
                          <a:solidFill>
                            <a:srgbClr val="2170B6"/>
                          </a:solidFill>
                          <a:latin typeface="Century Gothic" panose="020B0502020202020204" pitchFamily="34" charset="0"/>
                        </a:rPr>
                        <a:t>2025 (P)</a:t>
                      </a:r>
                    </a:p>
                  </a:txBody>
                  <a:tcPr anchor="ctr">
                    <a:lnL w="12700" cap="flat" cmpd="sng" algn="ctr">
                      <a:solidFill>
                        <a:srgbClr val="55A7D8"/>
                      </a:solidFill>
                      <a:prstDash val="solid"/>
                      <a:round/>
                      <a:headEnd type="none" w="med" len="med"/>
                      <a:tailEnd type="none" w="med" len="med"/>
                    </a:lnL>
                    <a:lnR w="12700" cap="flat" cmpd="sng" algn="ctr">
                      <a:solidFill>
                        <a:srgbClr val="55A7D8"/>
                      </a:solidFill>
                      <a:prstDash val="solid"/>
                      <a:round/>
                      <a:headEnd type="none" w="med" len="med"/>
                      <a:tailEnd type="none" w="med" len="med"/>
                    </a:lnR>
                    <a:lnT w="12700" cap="flat" cmpd="sng" algn="ctr">
                      <a:solidFill>
                        <a:srgbClr val="55A7D8"/>
                      </a:solidFill>
                      <a:prstDash val="solid"/>
                      <a:round/>
                      <a:headEnd type="none" w="med" len="med"/>
                      <a:tailEnd type="none" w="med" len="med"/>
                    </a:lnT>
                    <a:lnB w="12700" cap="flat" cmpd="sng" algn="ctr">
                      <a:solidFill>
                        <a:srgbClr val="55A7D8"/>
                      </a:solidFill>
                      <a:prstDash val="solid"/>
                      <a:round/>
                      <a:headEnd type="none" w="med" len="med"/>
                      <a:tailEnd type="none" w="med" len="med"/>
                    </a:lnB>
                    <a:solidFill>
                      <a:schemeClr val="bg1"/>
                    </a:solidFill>
                  </a:tcPr>
                </a:tc>
                <a:tc>
                  <a:txBody>
                    <a:bodyPr/>
                    <a:lstStyle/>
                    <a:p>
                      <a:pPr algn="ctr"/>
                      <a:r>
                        <a:rPr lang="en-US" sz="1200" dirty="0">
                          <a:solidFill>
                            <a:srgbClr val="2170B6"/>
                          </a:solidFill>
                          <a:latin typeface="Century Gothic" panose="020B0502020202020204" pitchFamily="34" charset="0"/>
                        </a:rPr>
                        <a:t>$120 million</a:t>
                      </a:r>
                    </a:p>
                  </a:txBody>
                  <a:tcPr anchor="ctr">
                    <a:lnL w="12700" cap="flat" cmpd="sng" algn="ctr">
                      <a:solidFill>
                        <a:srgbClr val="55A7D8"/>
                      </a:solidFill>
                      <a:prstDash val="solid"/>
                      <a:round/>
                      <a:headEnd type="none" w="med" len="med"/>
                      <a:tailEnd type="none" w="med" len="med"/>
                    </a:lnL>
                    <a:lnR w="12700" cap="flat" cmpd="sng" algn="ctr">
                      <a:solidFill>
                        <a:srgbClr val="55A7D8"/>
                      </a:solidFill>
                      <a:prstDash val="solid"/>
                      <a:round/>
                      <a:headEnd type="none" w="med" len="med"/>
                      <a:tailEnd type="none" w="med" len="med"/>
                    </a:lnR>
                    <a:lnT w="12700" cap="flat" cmpd="sng" algn="ctr">
                      <a:solidFill>
                        <a:srgbClr val="55A7D8"/>
                      </a:solidFill>
                      <a:prstDash val="solid"/>
                      <a:round/>
                      <a:headEnd type="none" w="med" len="med"/>
                      <a:tailEnd type="none" w="med" len="med"/>
                    </a:lnT>
                    <a:lnB w="12700" cap="flat" cmpd="sng" algn="ctr">
                      <a:solidFill>
                        <a:srgbClr val="55A7D8"/>
                      </a:solidFill>
                      <a:prstDash val="solid"/>
                      <a:round/>
                      <a:headEnd type="none" w="med" len="med"/>
                      <a:tailEnd type="none" w="med" len="med"/>
                    </a:lnB>
                    <a:solidFill>
                      <a:schemeClr val="bg1"/>
                    </a:solidFill>
                  </a:tcPr>
                </a:tc>
                <a:extLst>
                  <a:ext uri="{0D108BD9-81ED-4DB2-BD59-A6C34878D82A}">
                    <a16:rowId xmlns:a16="http://schemas.microsoft.com/office/drawing/2014/main" val="2998006867"/>
                  </a:ext>
                </a:extLst>
              </a:tr>
              <a:tr h="431933">
                <a:tc>
                  <a:txBody>
                    <a:bodyPr/>
                    <a:lstStyle/>
                    <a:p>
                      <a:pPr algn="ctr"/>
                      <a:r>
                        <a:rPr lang="en-US" sz="1200" dirty="0">
                          <a:solidFill>
                            <a:srgbClr val="2170B6"/>
                          </a:solidFill>
                          <a:latin typeface="Century Gothic" panose="020B0502020202020204" pitchFamily="34" charset="0"/>
                        </a:rPr>
                        <a:t>2026 (P)</a:t>
                      </a:r>
                    </a:p>
                  </a:txBody>
                  <a:tcPr anchor="ctr">
                    <a:lnL w="12700" cap="flat" cmpd="sng" algn="ctr">
                      <a:solidFill>
                        <a:srgbClr val="55A7D8"/>
                      </a:solidFill>
                      <a:prstDash val="solid"/>
                      <a:round/>
                      <a:headEnd type="none" w="med" len="med"/>
                      <a:tailEnd type="none" w="med" len="med"/>
                    </a:lnL>
                    <a:lnR w="12700" cap="flat" cmpd="sng" algn="ctr">
                      <a:solidFill>
                        <a:srgbClr val="55A7D8"/>
                      </a:solidFill>
                      <a:prstDash val="solid"/>
                      <a:round/>
                      <a:headEnd type="none" w="med" len="med"/>
                      <a:tailEnd type="none" w="med" len="med"/>
                    </a:lnR>
                    <a:lnT w="12700" cap="flat" cmpd="sng" algn="ctr">
                      <a:solidFill>
                        <a:srgbClr val="55A7D8"/>
                      </a:solidFill>
                      <a:prstDash val="solid"/>
                      <a:round/>
                      <a:headEnd type="none" w="med" len="med"/>
                      <a:tailEnd type="none" w="med" len="med"/>
                    </a:lnT>
                    <a:lnB w="12700" cap="flat" cmpd="sng" algn="ctr">
                      <a:solidFill>
                        <a:srgbClr val="55A7D8"/>
                      </a:solidFill>
                      <a:prstDash val="solid"/>
                      <a:round/>
                      <a:headEnd type="none" w="med" len="med"/>
                      <a:tailEnd type="none" w="med" len="med"/>
                    </a:lnB>
                    <a:solidFill>
                      <a:schemeClr val="bg1"/>
                    </a:solidFill>
                  </a:tcPr>
                </a:tc>
                <a:tc>
                  <a:txBody>
                    <a:bodyPr/>
                    <a:lstStyle/>
                    <a:p>
                      <a:pPr algn="ctr"/>
                      <a:r>
                        <a:rPr lang="en-US" sz="1200" dirty="0">
                          <a:solidFill>
                            <a:srgbClr val="2170B6"/>
                          </a:solidFill>
                          <a:latin typeface="Century Gothic" panose="020B0502020202020204" pitchFamily="34" charset="0"/>
                        </a:rPr>
                        <a:t>$120 million</a:t>
                      </a:r>
                    </a:p>
                  </a:txBody>
                  <a:tcPr anchor="ctr">
                    <a:lnL w="12700" cap="flat" cmpd="sng" algn="ctr">
                      <a:solidFill>
                        <a:srgbClr val="55A7D8"/>
                      </a:solidFill>
                      <a:prstDash val="solid"/>
                      <a:round/>
                      <a:headEnd type="none" w="med" len="med"/>
                      <a:tailEnd type="none" w="med" len="med"/>
                    </a:lnL>
                    <a:lnR w="12700" cap="flat" cmpd="sng" algn="ctr">
                      <a:solidFill>
                        <a:srgbClr val="55A7D8"/>
                      </a:solidFill>
                      <a:prstDash val="solid"/>
                      <a:round/>
                      <a:headEnd type="none" w="med" len="med"/>
                      <a:tailEnd type="none" w="med" len="med"/>
                    </a:lnR>
                    <a:lnT w="12700" cap="flat" cmpd="sng" algn="ctr">
                      <a:solidFill>
                        <a:srgbClr val="55A7D8"/>
                      </a:solidFill>
                      <a:prstDash val="solid"/>
                      <a:round/>
                      <a:headEnd type="none" w="med" len="med"/>
                      <a:tailEnd type="none" w="med" len="med"/>
                    </a:lnT>
                    <a:lnB w="12700" cap="flat" cmpd="sng" algn="ctr">
                      <a:solidFill>
                        <a:srgbClr val="55A7D8"/>
                      </a:solidFill>
                      <a:prstDash val="solid"/>
                      <a:round/>
                      <a:headEnd type="none" w="med" len="med"/>
                      <a:tailEnd type="none" w="med" len="med"/>
                    </a:lnB>
                    <a:solidFill>
                      <a:schemeClr val="bg1"/>
                    </a:solidFill>
                  </a:tcPr>
                </a:tc>
                <a:extLst>
                  <a:ext uri="{0D108BD9-81ED-4DB2-BD59-A6C34878D82A}">
                    <a16:rowId xmlns:a16="http://schemas.microsoft.com/office/drawing/2014/main" val="3026527036"/>
                  </a:ext>
                </a:extLst>
              </a:tr>
            </a:tbl>
          </a:graphicData>
        </a:graphic>
      </p:graphicFrame>
      <p:sp>
        <p:nvSpPr>
          <p:cNvPr id="5" name="TextBox 4">
            <a:extLst>
              <a:ext uri="{FF2B5EF4-FFF2-40B4-BE49-F238E27FC236}">
                <a16:creationId xmlns:a16="http://schemas.microsoft.com/office/drawing/2014/main" id="{7003CFCE-E5BD-8FD8-2862-987AF7BF6B11}"/>
              </a:ext>
            </a:extLst>
          </p:cNvPr>
          <p:cNvSpPr txBox="1"/>
          <p:nvPr/>
        </p:nvSpPr>
        <p:spPr>
          <a:xfrm>
            <a:off x="1186713" y="1510113"/>
            <a:ext cx="2494949" cy="646331"/>
          </a:xfrm>
          <a:prstGeom prst="rect">
            <a:avLst/>
          </a:prstGeom>
          <a:noFill/>
        </p:spPr>
        <p:txBody>
          <a:bodyPr wrap="square" rtlCol="0">
            <a:spAutoFit/>
          </a:bodyPr>
          <a:lstStyle/>
          <a:p>
            <a:pPr algn="ctr"/>
            <a:r>
              <a:rPr lang="en-US" b="1" dirty="0">
                <a:solidFill>
                  <a:srgbClr val="2170B6"/>
                </a:solidFill>
                <a:latin typeface="Book Antiqua" panose="02040602050305030304" pitchFamily="18" charset="0"/>
              </a:rPr>
              <a:t>Annuity</a:t>
            </a:r>
          </a:p>
          <a:p>
            <a:pPr algn="ctr"/>
            <a:r>
              <a:rPr lang="en-US" b="1" dirty="0">
                <a:solidFill>
                  <a:srgbClr val="2170B6"/>
                </a:solidFill>
                <a:latin typeface="Book Antiqua" panose="02040602050305030304" pitchFamily="18" charset="0"/>
              </a:rPr>
              <a:t>New Money Products</a:t>
            </a:r>
          </a:p>
        </p:txBody>
      </p:sp>
      <p:graphicFrame>
        <p:nvGraphicFramePr>
          <p:cNvPr id="6" name="Table 5">
            <a:extLst>
              <a:ext uri="{FF2B5EF4-FFF2-40B4-BE49-F238E27FC236}">
                <a16:creationId xmlns:a16="http://schemas.microsoft.com/office/drawing/2014/main" id="{7E310CD6-167D-06C9-DEBB-099ACE5CB1EE}"/>
              </a:ext>
            </a:extLst>
          </p:cNvPr>
          <p:cNvGraphicFramePr>
            <a:graphicFrameLocks noGrp="1"/>
          </p:cNvGraphicFramePr>
          <p:nvPr>
            <p:extLst>
              <p:ext uri="{D42A27DB-BD31-4B8C-83A1-F6EECF244321}">
                <p14:modId xmlns:p14="http://schemas.microsoft.com/office/powerpoint/2010/main" val="2437280554"/>
              </p:ext>
            </p:extLst>
          </p:nvPr>
        </p:nvGraphicFramePr>
        <p:xfrm>
          <a:off x="4848525" y="2837850"/>
          <a:ext cx="2494950" cy="345546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47475">
                  <a:extLst>
                    <a:ext uri="{9D8B030D-6E8A-4147-A177-3AD203B41FA5}">
                      <a16:colId xmlns:a16="http://schemas.microsoft.com/office/drawing/2014/main" val="3293637248"/>
                    </a:ext>
                  </a:extLst>
                </a:gridCol>
                <a:gridCol w="1247475">
                  <a:extLst>
                    <a:ext uri="{9D8B030D-6E8A-4147-A177-3AD203B41FA5}">
                      <a16:colId xmlns:a16="http://schemas.microsoft.com/office/drawing/2014/main" val="3001888517"/>
                    </a:ext>
                  </a:extLst>
                </a:gridCol>
              </a:tblGrid>
              <a:tr h="431933">
                <a:tc>
                  <a:txBody>
                    <a:bodyPr/>
                    <a:lstStyle/>
                    <a:p>
                      <a:pPr algn="ctr"/>
                      <a:r>
                        <a:rPr lang="en-US" sz="1200" b="0" dirty="0">
                          <a:solidFill>
                            <a:srgbClr val="2170B6"/>
                          </a:solidFill>
                          <a:latin typeface="Century Gothic" panose="020B0502020202020204" pitchFamily="34" charset="0"/>
                        </a:rPr>
                        <a:t>2019</a:t>
                      </a:r>
                    </a:p>
                  </a:txBody>
                  <a:tcPr anchor="ctr">
                    <a:lnL w="12700" cap="flat" cmpd="sng" algn="ctr">
                      <a:solidFill>
                        <a:srgbClr val="55A7D8"/>
                      </a:solidFill>
                      <a:prstDash val="solid"/>
                      <a:round/>
                      <a:headEnd type="none" w="med" len="med"/>
                      <a:tailEnd type="none" w="med" len="med"/>
                    </a:lnL>
                    <a:lnR w="12700" cap="flat" cmpd="sng" algn="ctr">
                      <a:solidFill>
                        <a:srgbClr val="55A7D8"/>
                      </a:solidFill>
                      <a:prstDash val="solid"/>
                      <a:round/>
                      <a:headEnd type="none" w="med" len="med"/>
                      <a:tailEnd type="none" w="med" len="med"/>
                    </a:lnR>
                    <a:lnT w="12700" cap="flat" cmpd="sng" algn="ctr">
                      <a:solidFill>
                        <a:srgbClr val="55A7D8"/>
                      </a:solidFill>
                      <a:prstDash val="solid"/>
                      <a:round/>
                      <a:headEnd type="none" w="med" len="med"/>
                      <a:tailEnd type="none" w="med" len="med"/>
                    </a:lnT>
                    <a:lnB w="12700" cap="flat" cmpd="sng" algn="ctr">
                      <a:solidFill>
                        <a:srgbClr val="55A7D8"/>
                      </a:solidFill>
                      <a:prstDash val="solid"/>
                      <a:round/>
                      <a:headEnd type="none" w="med" len="med"/>
                      <a:tailEnd type="none" w="med" len="med"/>
                    </a:lnB>
                    <a:solidFill>
                      <a:schemeClr val="bg1"/>
                    </a:solidFill>
                  </a:tcPr>
                </a:tc>
                <a:tc>
                  <a:txBody>
                    <a:bodyPr/>
                    <a:lstStyle/>
                    <a:p>
                      <a:pPr algn="ctr"/>
                      <a:r>
                        <a:rPr lang="en-US" sz="1200" b="0" dirty="0">
                          <a:solidFill>
                            <a:srgbClr val="2170B6"/>
                          </a:solidFill>
                          <a:latin typeface="Century Gothic" panose="020B0502020202020204" pitchFamily="34" charset="0"/>
                        </a:rPr>
                        <a:t>$34 million</a:t>
                      </a:r>
                    </a:p>
                  </a:txBody>
                  <a:tcPr anchor="ctr">
                    <a:lnL w="12700" cap="flat" cmpd="sng" algn="ctr">
                      <a:solidFill>
                        <a:srgbClr val="55A7D8"/>
                      </a:solidFill>
                      <a:prstDash val="solid"/>
                      <a:round/>
                      <a:headEnd type="none" w="med" len="med"/>
                      <a:tailEnd type="none" w="med" len="med"/>
                    </a:lnL>
                    <a:lnR w="12700" cap="flat" cmpd="sng" algn="ctr">
                      <a:solidFill>
                        <a:srgbClr val="55A7D8"/>
                      </a:solidFill>
                      <a:prstDash val="solid"/>
                      <a:round/>
                      <a:headEnd type="none" w="med" len="med"/>
                      <a:tailEnd type="none" w="med" len="med"/>
                    </a:lnR>
                    <a:lnT w="12700" cap="flat" cmpd="sng" algn="ctr">
                      <a:solidFill>
                        <a:srgbClr val="55A7D8"/>
                      </a:solidFill>
                      <a:prstDash val="solid"/>
                      <a:round/>
                      <a:headEnd type="none" w="med" len="med"/>
                      <a:tailEnd type="none" w="med" len="med"/>
                    </a:lnT>
                    <a:lnB w="12700" cap="flat" cmpd="sng" algn="ctr">
                      <a:solidFill>
                        <a:srgbClr val="55A7D8"/>
                      </a:solidFill>
                      <a:prstDash val="solid"/>
                      <a:round/>
                      <a:headEnd type="none" w="med" len="med"/>
                      <a:tailEnd type="none" w="med" len="med"/>
                    </a:lnB>
                    <a:solidFill>
                      <a:schemeClr val="bg1"/>
                    </a:solidFill>
                  </a:tcPr>
                </a:tc>
                <a:extLst>
                  <a:ext uri="{0D108BD9-81ED-4DB2-BD59-A6C34878D82A}">
                    <a16:rowId xmlns:a16="http://schemas.microsoft.com/office/drawing/2014/main" val="2489159261"/>
                  </a:ext>
                </a:extLst>
              </a:tr>
              <a:tr h="431933">
                <a:tc>
                  <a:txBody>
                    <a:bodyPr/>
                    <a:lstStyle/>
                    <a:p>
                      <a:pPr algn="ctr"/>
                      <a:r>
                        <a:rPr lang="en-US" sz="1200" dirty="0">
                          <a:solidFill>
                            <a:srgbClr val="2170B6"/>
                          </a:solidFill>
                          <a:latin typeface="Century Gothic" panose="020B0502020202020204" pitchFamily="34" charset="0"/>
                        </a:rPr>
                        <a:t>2020</a:t>
                      </a:r>
                    </a:p>
                  </a:txBody>
                  <a:tcPr anchor="ctr">
                    <a:lnL w="12700" cap="flat" cmpd="sng" algn="ctr">
                      <a:solidFill>
                        <a:srgbClr val="55A7D8"/>
                      </a:solidFill>
                      <a:prstDash val="solid"/>
                      <a:round/>
                      <a:headEnd type="none" w="med" len="med"/>
                      <a:tailEnd type="none" w="med" len="med"/>
                    </a:lnL>
                    <a:lnR w="12700" cap="flat" cmpd="sng" algn="ctr">
                      <a:solidFill>
                        <a:srgbClr val="55A7D8"/>
                      </a:solidFill>
                      <a:prstDash val="solid"/>
                      <a:round/>
                      <a:headEnd type="none" w="med" len="med"/>
                      <a:tailEnd type="none" w="med" len="med"/>
                    </a:lnR>
                    <a:lnT w="12700" cap="flat" cmpd="sng" algn="ctr">
                      <a:solidFill>
                        <a:srgbClr val="55A7D8"/>
                      </a:solidFill>
                      <a:prstDash val="solid"/>
                      <a:round/>
                      <a:headEnd type="none" w="med" len="med"/>
                      <a:tailEnd type="none" w="med" len="med"/>
                    </a:lnT>
                    <a:lnB w="12700" cap="flat" cmpd="sng" algn="ctr">
                      <a:solidFill>
                        <a:srgbClr val="55A7D8"/>
                      </a:solidFill>
                      <a:prstDash val="solid"/>
                      <a:round/>
                      <a:headEnd type="none" w="med" len="med"/>
                      <a:tailEnd type="none" w="med" len="med"/>
                    </a:lnB>
                    <a:solidFill>
                      <a:schemeClr val="bg1">
                        <a:lumMod val="95000"/>
                      </a:schemeClr>
                    </a:solidFill>
                  </a:tcPr>
                </a:tc>
                <a:tc>
                  <a:txBody>
                    <a:bodyPr/>
                    <a:lstStyle/>
                    <a:p>
                      <a:pPr algn="ctr"/>
                      <a:r>
                        <a:rPr lang="en-US" sz="1200" b="0" dirty="0">
                          <a:solidFill>
                            <a:srgbClr val="2170B6"/>
                          </a:solidFill>
                          <a:latin typeface="Century Gothic" panose="020B0502020202020204" pitchFamily="34" charset="0"/>
                        </a:rPr>
                        <a:t>$19 million</a:t>
                      </a:r>
                    </a:p>
                  </a:txBody>
                  <a:tcPr anchor="ctr">
                    <a:lnL w="12700" cap="flat" cmpd="sng" algn="ctr">
                      <a:solidFill>
                        <a:srgbClr val="55A7D8"/>
                      </a:solidFill>
                      <a:prstDash val="solid"/>
                      <a:round/>
                      <a:headEnd type="none" w="med" len="med"/>
                      <a:tailEnd type="none" w="med" len="med"/>
                    </a:lnL>
                    <a:lnR w="12700" cap="flat" cmpd="sng" algn="ctr">
                      <a:solidFill>
                        <a:srgbClr val="55A7D8"/>
                      </a:solidFill>
                      <a:prstDash val="solid"/>
                      <a:round/>
                      <a:headEnd type="none" w="med" len="med"/>
                      <a:tailEnd type="none" w="med" len="med"/>
                    </a:lnR>
                    <a:lnT w="12700" cap="flat" cmpd="sng" algn="ctr">
                      <a:solidFill>
                        <a:srgbClr val="55A7D8"/>
                      </a:solidFill>
                      <a:prstDash val="solid"/>
                      <a:round/>
                      <a:headEnd type="none" w="med" len="med"/>
                      <a:tailEnd type="none" w="med" len="med"/>
                    </a:lnT>
                    <a:lnB w="12700" cap="flat" cmpd="sng" algn="ctr">
                      <a:solidFill>
                        <a:srgbClr val="55A7D8"/>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11166856"/>
                  </a:ext>
                </a:extLst>
              </a:tr>
              <a:tr h="431933">
                <a:tc>
                  <a:txBody>
                    <a:bodyPr/>
                    <a:lstStyle/>
                    <a:p>
                      <a:pPr algn="ctr"/>
                      <a:r>
                        <a:rPr lang="en-US" sz="1200" dirty="0">
                          <a:solidFill>
                            <a:srgbClr val="2170B6"/>
                          </a:solidFill>
                          <a:latin typeface="Century Gothic" panose="020B0502020202020204" pitchFamily="34" charset="0"/>
                        </a:rPr>
                        <a:t>2021</a:t>
                      </a:r>
                    </a:p>
                  </a:txBody>
                  <a:tcPr anchor="ctr">
                    <a:lnL w="12700" cap="flat" cmpd="sng" algn="ctr">
                      <a:solidFill>
                        <a:srgbClr val="55A7D8"/>
                      </a:solidFill>
                      <a:prstDash val="solid"/>
                      <a:round/>
                      <a:headEnd type="none" w="med" len="med"/>
                      <a:tailEnd type="none" w="med" len="med"/>
                    </a:lnL>
                    <a:lnR w="12700" cap="flat" cmpd="sng" algn="ctr">
                      <a:solidFill>
                        <a:srgbClr val="55A7D8"/>
                      </a:solidFill>
                      <a:prstDash val="solid"/>
                      <a:round/>
                      <a:headEnd type="none" w="med" len="med"/>
                      <a:tailEnd type="none" w="med" len="med"/>
                    </a:lnR>
                    <a:lnT w="12700" cap="flat" cmpd="sng" algn="ctr">
                      <a:solidFill>
                        <a:srgbClr val="55A7D8"/>
                      </a:solidFill>
                      <a:prstDash val="solid"/>
                      <a:round/>
                      <a:headEnd type="none" w="med" len="med"/>
                      <a:tailEnd type="none" w="med" len="med"/>
                    </a:lnT>
                    <a:lnB w="12700" cap="flat" cmpd="sng" algn="ctr">
                      <a:solidFill>
                        <a:srgbClr val="55A7D8"/>
                      </a:solidFill>
                      <a:prstDash val="solid"/>
                      <a:round/>
                      <a:headEnd type="none" w="med" len="med"/>
                      <a:tailEnd type="none" w="med" len="med"/>
                    </a:lnB>
                    <a:solidFill>
                      <a:schemeClr val="bg1"/>
                    </a:solidFill>
                  </a:tcPr>
                </a:tc>
                <a:tc>
                  <a:txBody>
                    <a:bodyPr/>
                    <a:lstStyle/>
                    <a:p>
                      <a:pPr algn="ctr"/>
                      <a:r>
                        <a:rPr lang="en-US" sz="1200" dirty="0">
                          <a:solidFill>
                            <a:srgbClr val="2170B6"/>
                          </a:solidFill>
                          <a:latin typeface="Century Gothic" panose="020B0502020202020204" pitchFamily="34" charset="0"/>
                        </a:rPr>
                        <a:t>$19.4 million</a:t>
                      </a:r>
                    </a:p>
                  </a:txBody>
                  <a:tcPr anchor="ctr">
                    <a:lnL w="12700" cap="flat" cmpd="sng" algn="ctr">
                      <a:solidFill>
                        <a:srgbClr val="55A7D8"/>
                      </a:solidFill>
                      <a:prstDash val="solid"/>
                      <a:round/>
                      <a:headEnd type="none" w="med" len="med"/>
                      <a:tailEnd type="none" w="med" len="med"/>
                    </a:lnL>
                    <a:lnR w="12700" cap="flat" cmpd="sng" algn="ctr">
                      <a:solidFill>
                        <a:srgbClr val="55A7D8"/>
                      </a:solidFill>
                      <a:prstDash val="solid"/>
                      <a:round/>
                      <a:headEnd type="none" w="med" len="med"/>
                      <a:tailEnd type="none" w="med" len="med"/>
                    </a:lnR>
                    <a:lnT w="12700" cap="flat" cmpd="sng" algn="ctr">
                      <a:solidFill>
                        <a:srgbClr val="55A7D8"/>
                      </a:solidFill>
                      <a:prstDash val="solid"/>
                      <a:round/>
                      <a:headEnd type="none" w="med" len="med"/>
                      <a:tailEnd type="none" w="med" len="med"/>
                    </a:lnT>
                    <a:lnB w="12700" cap="flat" cmpd="sng" algn="ctr">
                      <a:solidFill>
                        <a:srgbClr val="55A7D8"/>
                      </a:solidFill>
                      <a:prstDash val="solid"/>
                      <a:round/>
                      <a:headEnd type="none" w="med" len="med"/>
                      <a:tailEnd type="none" w="med" len="med"/>
                    </a:lnB>
                    <a:solidFill>
                      <a:schemeClr val="bg1"/>
                    </a:solidFill>
                  </a:tcPr>
                </a:tc>
                <a:extLst>
                  <a:ext uri="{0D108BD9-81ED-4DB2-BD59-A6C34878D82A}">
                    <a16:rowId xmlns:a16="http://schemas.microsoft.com/office/drawing/2014/main" val="4024484900"/>
                  </a:ext>
                </a:extLst>
              </a:tr>
              <a:tr h="431933">
                <a:tc>
                  <a:txBody>
                    <a:bodyPr/>
                    <a:lstStyle/>
                    <a:p>
                      <a:pPr algn="ctr"/>
                      <a:r>
                        <a:rPr lang="en-US" sz="1200" dirty="0">
                          <a:solidFill>
                            <a:srgbClr val="2170B6"/>
                          </a:solidFill>
                          <a:latin typeface="Century Gothic" panose="020B0502020202020204" pitchFamily="34" charset="0"/>
                        </a:rPr>
                        <a:t>2022</a:t>
                      </a:r>
                    </a:p>
                  </a:txBody>
                  <a:tcPr anchor="ctr">
                    <a:lnL w="12700" cap="flat" cmpd="sng" algn="ctr">
                      <a:solidFill>
                        <a:srgbClr val="55A7D8"/>
                      </a:solidFill>
                      <a:prstDash val="solid"/>
                      <a:round/>
                      <a:headEnd type="none" w="med" len="med"/>
                      <a:tailEnd type="none" w="med" len="med"/>
                    </a:lnL>
                    <a:lnR w="12700" cap="flat" cmpd="sng" algn="ctr">
                      <a:solidFill>
                        <a:srgbClr val="55A7D8"/>
                      </a:solidFill>
                      <a:prstDash val="solid"/>
                      <a:round/>
                      <a:headEnd type="none" w="med" len="med"/>
                      <a:tailEnd type="none" w="med" len="med"/>
                    </a:lnR>
                    <a:lnT w="12700" cap="flat" cmpd="sng" algn="ctr">
                      <a:solidFill>
                        <a:srgbClr val="55A7D8"/>
                      </a:solidFill>
                      <a:prstDash val="solid"/>
                      <a:round/>
                      <a:headEnd type="none" w="med" len="med"/>
                      <a:tailEnd type="none" w="med" len="med"/>
                    </a:lnT>
                    <a:lnB w="12700" cap="flat" cmpd="sng" algn="ctr">
                      <a:solidFill>
                        <a:srgbClr val="55A7D8"/>
                      </a:solidFill>
                      <a:prstDash val="solid"/>
                      <a:round/>
                      <a:headEnd type="none" w="med" len="med"/>
                      <a:tailEnd type="none" w="med" len="med"/>
                    </a:lnB>
                    <a:solidFill>
                      <a:schemeClr val="bg1"/>
                    </a:solidFill>
                  </a:tcPr>
                </a:tc>
                <a:tc>
                  <a:txBody>
                    <a:bodyPr/>
                    <a:lstStyle/>
                    <a:p>
                      <a:pPr algn="ctr"/>
                      <a:r>
                        <a:rPr lang="en-US" sz="1200" dirty="0">
                          <a:solidFill>
                            <a:srgbClr val="2170B6"/>
                          </a:solidFill>
                          <a:latin typeface="Century Gothic" panose="020B0502020202020204" pitchFamily="34" charset="0"/>
                        </a:rPr>
                        <a:t>$14.7 million</a:t>
                      </a:r>
                    </a:p>
                  </a:txBody>
                  <a:tcPr anchor="ctr">
                    <a:lnL w="12700" cap="flat" cmpd="sng" algn="ctr">
                      <a:solidFill>
                        <a:srgbClr val="55A7D8"/>
                      </a:solidFill>
                      <a:prstDash val="solid"/>
                      <a:round/>
                      <a:headEnd type="none" w="med" len="med"/>
                      <a:tailEnd type="none" w="med" len="med"/>
                    </a:lnL>
                    <a:lnR w="12700" cap="flat" cmpd="sng" algn="ctr">
                      <a:solidFill>
                        <a:srgbClr val="55A7D8"/>
                      </a:solidFill>
                      <a:prstDash val="solid"/>
                      <a:round/>
                      <a:headEnd type="none" w="med" len="med"/>
                      <a:tailEnd type="none" w="med" len="med"/>
                    </a:lnR>
                    <a:lnT w="12700" cap="flat" cmpd="sng" algn="ctr">
                      <a:solidFill>
                        <a:srgbClr val="55A7D8"/>
                      </a:solidFill>
                      <a:prstDash val="solid"/>
                      <a:round/>
                      <a:headEnd type="none" w="med" len="med"/>
                      <a:tailEnd type="none" w="med" len="med"/>
                    </a:lnT>
                    <a:lnB w="12700" cap="flat" cmpd="sng" algn="ctr">
                      <a:solidFill>
                        <a:srgbClr val="55A7D8"/>
                      </a:solidFill>
                      <a:prstDash val="solid"/>
                      <a:round/>
                      <a:headEnd type="none" w="med" len="med"/>
                      <a:tailEnd type="none" w="med" len="med"/>
                    </a:lnB>
                    <a:solidFill>
                      <a:schemeClr val="bg1"/>
                    </a:solidFill>
                  </a:tcPr>
                </a:tc>
                <a:extLst>
                  <a:ext uri="{0D108BD9-81ED-4DB2-BD59-A6C34878D82A}">
                    <a16:rowId xmlns:a16="http://schemas.microsoft.com/office/drawing/2014/main" val="1058694618"/>
                  </a:ext>
                </a:extLst>
              </a:tr>
              <a:tr h="431933">
                <a:tc>
                  <a:txBody>
                    <a:bodyPr/>
                    <a:lstStyle/>
                    <a:p>
                      <a:pPr algn="ctr"/>
                      <a:r>
                        <a:rPr lang="en-US" sz="1200" dirty="0">
                          <a:solidFill>
                            <a:srgbClr val="2170B6"/>
                          </a:solidFill>
                          <a:latin typeface="Century Gothic" panose="020B0502020202020204" pitchFamily="34" charset="0"/>
                        </a:rPr>
                        <a:t>2023</a:t>
                      </a:r>
                    </a:p>
                  </a:txBody>
                  <a:tcPr anchor="ctr">
                    <a:lnL w="12700" cap="flat" cmpd="sng" algn="ctr">
                      <a:solidFill>
                        <a:srgbClr val="55A7D8"/>
                      </a:solidFill>
                      <a:prstDash val="solid"/>
                      <a:round/>
                      <a:headEnd type="none" w="med" len="med"/>
                      <a:tailEnd type="none" w="med" len="med"/>
                    </a:lnL>
                    <a:lnR w="12700" cap="flat" cmpd="sng" algn="ctr">
                      <a:solidFill>
                        <a:srgbClr val="55A7D8"/>
                      </a:solidFill>
                      <a:prstDash val="solid"/>
                      <a:round/>
                      <a:headEnd type="none" w="med" len="med"/>
                      <a:tailEnd type="none" w="med" len="med"/>
                    </a:lnR>
                    <a:lnT w="12700" cap="flat" cmpd="sng" algn="ctr">
                      <a:solidFill>
                        <a:srgbClr val="55A7D8"/>
                      </a:solidFill>
                      <a:prstDash val="solid"/>
                      <a:round/>
                      <a:headEnd type="none" w="med" len="med"/>
                      <a:tailEnd type="none" w="med" len="med"/>
                    </a:lnT>
                    <a:lnB w="12700" cap="flat" cmpd="sng" algn="ctr">
                      <a:solidFill>
                        <a:srgbClr val="55A7D8"/>
                      </a:solidFill>
                      <a:prstDash val="solid"/>
                      <a:round/>
                      <a:headEnd type="none" w="med" len="med"/>
                      <a:tailEnd type="none" w="med" len="med"/>
                    </a:lnB>
                    <a:solidFill>
                      <a:schemeClr val="bg1"/>
                    </a:solidFill>
                  </a:tcPr>
                </a:tc>
                <a:tc>
                  <a:txBody>
                    <a:bodyPr/>
                    <a:lstStyle/>
                    <a:p>
                      <a:pPr algn="ctr"/>
                      <a:r>
                        <a:rPr lang="en-US" sz="1200" dirty="0">
                          <a:solidFill>
                            <a:srgbClr val="2170B6"/>
                          </a:solidFill>
                          <a:latin typeface="Century Gothic" panose="020B0502020202020204" pitchFamily="34" charset="0"/>
                        </a:rPr>
                        <a:t>$8.3 million</a:t>
                      </a:r>
                    </a:p>
                  </a:txBody>
                  <a:tcPr anchor="ctr">
                    <a:lnL w="12700" cap="flat" cmpd="sng" algn="ctr">
                      <a:solidFill>
                        <a:srgbClr val="55A7D8"/>
                      </a:solidFill>
                      <a:prstDash val="solid"/>
                      <a:round/>
                      <a:headEnd type="none" w="med" len="med"/>
                      <a:tailEnd type="none" w="med" len="med"/>
                    </a:lnL>
                    <a:lnR w="12700" cap="flat" cmpd="sng" algn="ctr">
                      <a:solidFill>
                        <a:srgbClr val="55A7D8"/>
                      </a:solidFill>
                      <a:prstDash val="solid"/>
                      <a:round/>
                      <a:headEnd type="none" w="med" len="med"/>
                      <a:tailEnd type="none" w="med" len="med"/>
                    </a:lnR>
                    <a:lnT w="12700" cap="flat" cmpd="sng" algn="ctr">
                      <a:solidFill>
                        <a:srgbClr val="55A7D8"/>
                      </a:solidFill>
                      <a:prstDash val="solid"/>
                      <a:round/>
                      <a:headEnd type="none" w="med" len="med"/>
                      <a:tailEnd type="none" w="med" len="med"/>
                    </a:lnT>
                    <a:lnB w="12700" cap="flat" cmpd="sng" algn="ctr">
                      <a:solidFill>
                        <a:srgbClr val="55A7D8"/>
                      </a:solidFill>
                      <a:prstDash val="solid"/>
                      <a:round/>
                      <a:headEnd type="none" w="med" len="med"/>
                      <a:tailEnd type="none" w="med" len="med"/>
                    </a:lnB>
                    <a:solidFill>
                      <a:schemeClr val="bg1"/>
                    </a:solidFill>
                  </a:tcPr>
                </a:tc>
                <a:extLst>
                  <a:ext uri="{0D108BD9-81ED-4DB2-BD59-A6C34878D82A}">
                    <a16:rowId xmlns:a16="http://schemas.microsoft.com/office/drawing/2014/main" val="2748623914"/>
                  </a:ext>
                </a:extLst>
              </a:tr>
              <a:tr h="431933">
                <a:tc>
                  <a:txBody>
                    <a:bodyPr/>
                    <a:lstStyle/>
                    <a:p>
                      <a:pPr algn="ctr"/>
                      <a:r>
                        <a:rPr lang="en-US" sz="1200" dirty="0">
                          <a:solidFill>
                            <a:srgbClr val="2170B6"/>
                          </a:solidFill>
                          <a:latin typeface="Century Gothic" panose="020B0502020202020204" pitchFamily="34" charset="0"/>
                        </a:rPr>
                        <a:t>2024 (P)</a:t>
                      </a:r>
                    </a:p>
                  </a:txBody>
                  <a:tcPr anchor="ctr">
                    <a:lnL w="12700" cap="flat" cmpd="sng" algn="ctr">
                      <a:solidFill>
                        <a:srgbClr val="55A7D8"/>
                      </a:solidFill>
                      <a:prstDash val="solid"/>
                      <a:round/>
                      <a:headEnd type="none" w="med" len="med"/>
                      <a:tailEnd type="none" w="med" len="med"/>
                    </a:lnL>
                    <a:lnR w="12700" cap="flat" cmpd="sng" algn="ctr">
                      <a:solidFill>
                        <a:srgbClr val="55A7D8"/>
                      </a:solidFill>
                      <a:prstDash val="solid"/>
                      <a:round/>
                      <a:headEnd type="none" w="med" len="med"/>
                      <a:tailEnd type="none" w="med" len="med"/>
                    </a:lnR>
                    <a:lnT w="12700" cap="flat" cmpd="sng" algn="ctr">
                      <a:solidFill>
                        <a:srgbClr val="55A7D8"/>
                      </a:solidFill>
                      <a:prstDash val="solid"/>
                      <a:round/>
                      <a:headEnd type="none" w="med" len="med"/>
                      <a:tailEnd type="none" w="med" len="med"/>
                    </a:lnT>
                    <a:lnB w="12700" cap="flat" cmpd="sng" algn="ctr">
                      <a:solidFill>
                        <a:srgbClr val="55A7D8"/>
                      </a:solidFill>
                      <a:prstDash val="solid"/>
                      <a:round/>
                      <a:headEnd type="none" w="med" len="med"/>
                      <a:tailEnd type="none" w="med" len="med"/>
                    </a:lnB>
                    <a:solidFill>
                      <a:schemeClr val="bg1"/>
                    </a:solidFill>
                  </a:tcPr>
                </a:tc>
                <a:tc>
                  <a:txBody>
                    <a:bodyPr/>
                    <a:lstStyle/>
                    <a:p>
                      <a:pPr algn="ctr"/>
                      <a:r>
                        <a:rPr lang="en-US" sz="1200" dirty="0">
                          <a:solidFill>
                            <a:srgbClr val="2170B6"/>
                          </a:solidFill>
                          <a:latin typeface="Century Gothic" panose="020B0502020202020204" pitchFamily="34" charset="0"/>
                        </a:rPr>
                        <a:t>$9 million</a:t>
                      </a:r>
                    </a:p>
                  </a:txBody>
                  <a:tcPr anchor="ctr">
                    <a:lnL w="12700" cap="flat" cmpd="sng" algn="ctr">
                      <a:solidFill>
                        <a:srgbClr val="55A7D8"/>
                      </a:solidFill>
                      <a:prstDash val="solid"/>
                      <a:round/>
                      <a:headEnd type="none" w="med" len="med"/>
                      <a:tailEnd type="none" w="med" len="med"/>
                    </a:lnL>
                    <a:lnR w="12700" cap="flat" cmpd="sng" algn="ctr">
                      <a:solidFill>
                        <a:srgbClr val="55A7D8"/>
                      </a:solidFill>
                      <a:prstDash val="solid"/>
                      <a:round/>
                      <a:headEnd type="none" w="med" len="med"/>
                      <a:tailEnd type="none" w="med" len="med"/>
                    </a:lnR>
                    <a:lnT w="12700" cap="flat" cmpd="sng" algn="ctr">
                      <a:solidFill>
                        <a:srgbClr val="55A7D8"/>
                      </a:solidFill>
                      <a:prstDash val="solid"/>
                      <a:round/>
                      <a:headEnd type="none" w="med" len="med"/>
                      <a:tailEnd type="none" w="med" len="med"/>
                    </a:lnT>
                    <a:lnB w="12700" cap="flat" cmpd="sng" algn="ctr">
                      <a:solidFill>
                        <a:srgbClr val="55A7D8"/>
                      </a:solidFill>
                      <a:prstDash val="solid"/>
                      <a:round/>
                      <a:headEnd type="none" w="med" len="med"/>
                      <a:tailEnd type="none" w="med" len="med"/>
                    </a:lnB>
                    <a:solidFill>
                      <a:schemeClr val="bg1"/>
                    </a:solidFill>
                  </a:tcPr>
                </a:tc>
                <a:extLst>
                  <a:ext uri="{0D108BD9-81ED-4DB2-BD59-A6C34878D82A}">
                    <a16:rowId xmlns:a16="http://schemas.microsoft.com/office/drawing/2014/main" val="2622196166"/>
                  </a:ext>
                </a:extLst>
              </a:tr>
              <a:tr h="431933">
                <a:tc>
                  <a:txBody>
                    <a:bodyPr/>
                    <a:lstStyle/>
                    <a:p>
                      <a:pPr algn="ctr"/>
                      <a:r>
                        <a:rPr lang="en-US" sz="1200" dirty="0">
                          <a:solidFill>
                            <a:srgbClr val="2170B6"/>
                          </a:solidFill>
                          <a:latin typeface="Century Gothic" panose="020B0502020202020204" pitchFamily="34" charset="0"/>
                        </a:rPr>
                        <a:t>2025 (P)</a:t>
                      </a:r>
                    </a:p>
                  </a:txBody>
                  <a:tcPr anchor="ctr">
                    <a:lnL w="12700" cap="flat" cmpd="sng" algn="ctr">
                      <a:solidFill>
                        <a:srgbClr val="55A7D8"/>
                      </a:solidFill>
                      <a:prstDash val="solid"/>
                      <a:round/>
                      <a:headEnd type="none" w="med" len="med"/>
                      <a:tailEnd type="none" w="med" len="med"/>
                    </a:lnL>
                    <a:lnR w="12700" cap="flat" cmpd="sng" algn="ctr">
                      <a:solidFill>
                        <a:srgbClr val="55A7D8"/>
                      </a:solidFill>
                      <a:prstDash val="solid"/>
                      <a:round/>
                      <a:headEnd type="none" w="med" len="med"/>
                      <a:tailEnd type="none" w="med" len="med"/>
                    </a:lnR>
                    <a:lnT w="12700" cap="flat" cmpd="sng" algn="ctr">
                      <a:solidFill>
                        <a:srgbClr val="55A7D8"/>
                      </a:solidFill>
                      <a:prstDash val="solid"/>
                      <a:round/>
                      <a:headEnd type="none" w="med" len="med"/>
                      <a:tailEnd type="none" w="med" len="med"/>
                    </a:lnT>
                    <a:lnB w="12700" cap="flat" cmpd="sng" algn="ctr">
                      <a:solidFill>
                        <a:srgbClr val="55A7D8"/>
                      </a:solidFill>
                      <a:prstDash val="solid"/>
                      <a:round/>
                      <a:headEnd type="none" w="med" len="med"/>
                      <a:tailEnd type="none" w="med" len="med"/>
                    </a:lnB>
                    <a:solidFill>
                      <a:schemeClr val="bg1"/>
                    </a:solidFill>
                  </a:tcPr>
                </a:tc>
                <a:tc>
                  <a:txBody>
                    <a:bodyPr/>
                    <a:lstStyle/>
                    <a:p>
                      <a:pPr algn="ctr"/>
                      <a:r>
                        <a:rPr lang="en-US" sz="1200" dirty="0">
                          <a:solidFill>
                            <a:srgbClr val="2170B6"/>
                          </a:solidFill>
                          <a:latin typeface="Century Gothic" panose="020B0502020202020204" pitchFamily="34" charset="0"/>
                        </a:rPr>
                        <a:t>$10 million</a:t>
                      </a:r>
                    </a:p>
                  </a:txBody>
                  <a:tcPr anchor="ctr">
                    <a:lnL w="12700" cap="flat" cmpd="sng" algn="ctr">
                      <a:solidFill>
                        <a:srgbClr val="55A7D8"/>
                      </a:solidFill>
                      <a:prstDash val="solid"/>
                      <a:round/>
                      <a:headEnd type="none" w="med" len="med"/>
                      <a:tailEnd type="none" w="med" len="med"/>
                    </a:lnL>
                    <a:lnR w="12700" cap="flat" cmpd="sng" algn="ctr">
                      <a:solidFill>
                        <a:srgbClr val="55A7D8"/>
                      </a:solidFill>
                      <a:prstDash val="solid"/>
                      <a:round/>
                      <a:headEnd type="none" w="med" len="med"/>
                      <a:tailEnd type="none" w="med" len="med"/>
                    </a:lnR>
                    <a:lnT w="12700" cap="flat" cmpd="sng" algn="ctr">
                      <a:solidFill>
                        <a:srgbClr val="55A7D8"/>
                      </a:solidFill>
                      <a:prstDash val="solid"/>
                      <a:round/>
                      <a:headEnd type="none" w="med" len="med"/>
                      <a:tailEnd type="none" w="med" len="med"/>
                    </a:lnT>
                    <a:lnB w="12700" cap="flat" cmpd="sng" algn="ctr">
                      <a:solidFill>
                        <a:srgbClr val="55A7D8"/>
                      </a:solidFill>
                      <a:prstDash val="solid"/>
                      <a:round/>
                      <a:headEnd type="none" w="med" len="med"/>
                      <a:tailEnd type="none" w="med" len="med"/>
                    </a:lnB>
                    <a:solidFill>
                      <a:schemeClr val="bg1"/>
                    </a:solidFill>
                  </a:tcPr>
                </a:tc>
                <a:extLst>
                  <a:ext uri="{0D108BD9-81ED-4DB2-BD59-A6C34878D82A}">
                    <a16:rowId xmlns:a16="http://schemas.microsoft.com/office/drawing/2014/main" val="2998006867"/>
                  </a:ext>
                </a:extLst>
              </a:tr>
              <a:tr h="431933">
                <a:tc>
                  <a:txBody>
                    <a:bodyPr/>
                    <a:lstStyle/>
                    <a:p>
                      <a:pPr algn="ctr"/>
                      <a:r>
                        <a:rPr lang="en-US" sz="1200" dirty="0">
                          <a:solidFill>
                            <a:srgbClr val="2170B6"/>
                          </a:solidFill>
                          <a:latin typeface="Century Gothic" panose="020B0502020202020204" pitchFamily="34" charset="0"/>
                        </a:rPr>
                        <a:t>2026 (P)</a:t>
                      </a:r>
                    </a:p>
                  </a:txBody>
                  <a:tcPr anchor="ctr">
                    <a:lnL w="12700" cap="flat" cmpd="sng" algn="ctr">
                      <a:solidFill>
                        <a:srgbClr val="55A7D8"/>
                      </a:solidFill>
                      <a:prstDash val="solid"/>
                      <a:round/>
                      <a:headEnd type="none" w="med" len="med"/>
                      <a:tailEnd type="none" w="med" len="med"/>
                    </a:lnL>
                    <a:lnR w="12700" cap="flat" cmpd="sng" algn="ctr">
                      <a:solidFill>
                        <a:srgbClr val="55A7D8"/>
                      </a:solidFill>
                      <a:prstDash val="solid"/>
                      <a:round/>
                      <a:headEnd type="none" w="med" len="med"/>
                      <a:tailEnd type="none" w="med" len="med"/>
                    </a:lnR>
                    <a:lnT w="12700" cap="flat" cmpd="sng" algn="ctr">
                      <a:solidFill>
                        <a:srgbClr val="55A7D8"/>
                      </a:solidFill>
                      <a:prstDash val="solid"/>
                      <a:round/>
                      <a:headEnd type="none" w="med" len="med"/>
                      <a:tailEnd type="none" w="med" len="med"/>
                    </a:lnT>
                    <a:lnB w="12700" cap="flat" cmpd="sng" algn="ctr">
                      <a:solidFill>
                        <a:srgbClr val="55A7D8"/>
                      </a:solidFill>
                      <a:prstDash val="solid"/>
                      <a:round/>
                      <a:headEnd type="none" w="med" len="med"/>
                      <a:tailEnd type="none" w="med" len="med"/>
                    </a:lnB>
                    <a:solidFill>
                      <a:schemeClr val="bg1"/>
                    </a:solidFill>
                  </a:tcPr>
                </a:tc>
                <a:tc>
                  <a:txBody>
                    <a:bodyPr/>
                    <a:lstStyle/>
                    <a:p>
                      <a:pPr algn="ctr"/>
                      <a:r>
                        <a:rPr lang="en-US" sz="1200" dirty="0">
                          <a:solidFill>
                            <a:srgbClr val="2170B6"/>
                          </a:solidFill>
                          <a:latin typeface="Century Gothic" panose="020B0502020202020204" pitchFamily="34" charset="0"/>
                        </a:rPr>
                        <a:t>$11.5 million</a:t>
                      </a:r>
                    </a:p>
                  </a:txBody>
                  <a:tcPr anchor="ctr">
                    <a:lnL w="12700" cap="flat" cmpd="sng" algn="ctr">
                      <a:solidFill>
                        <a:srgbClr val="55A7D8"/>
                      </a:solidFill>
                      <a:prstDash val="solid"/>
                      <a:round/>
                      <a:headEnd type="none" w="med" len="med"/>
                      <a:tailEnd type="none" w="med" len="med"/>
                    </a:lnL>
                    <a:lnR w="12700" cap="flat" cmpd="sng" algn="ctr">
                      <a:solidFill>
                        <a:srgbClr val="55A7D8"/>
                      </a:solidFill>
                      <a:prstDash val="solid"/>
                      <a:round/>
                      <a:headEnd type="none" w="med" len="med"/>
                      <a:tailEnd type="none" w="med" len="med"/>
                    </a:lnR>
                    <a:lnT w="12700" cap="flat" cmpd="sng" algn="ctr">
                      <a:solidFill>
                        <a:srgbClr val="55A7D8"/>
                      </a:solidFill>
                      <a:prstDash val="solid"/>
                      <a:round/>
                      <a:headEnd type="none" w="med" len="med"/>
                      <a:tailEnd type="none" w="med" len="med"/>
                    </a:lnT>
                    <a:lnB w="12700" cap="flat" cmpd="sng" algn="ctr">
                      <a:solidFill>
                        <a:srgbClr val="55A7D8"/>
                      </a:solidFill>
                      <a:prstDash val="solid"/>
                      <a:round/>
                      <a:headEnd type="none" w="med" len="med"/>
                      <a:tailEnd type="none" w="med" len="med"/>
                    </a:lnB>
                    <a:solidFill>
                      <a:schemeClr val="bg1"/>
                    </a:solidFill>
                  </a:tcPr>
                </a:tc>
                <a:extLst>
                  <a:ext uri="{0D108BD9-81ED-4DB2-BD59-A6C34878D82A}">
                    <a16:rowId xmlns:a16="http://schemas.microsoft.com/office/drawing/2014/main" val="3026527036"/>
                  </a:ext>
                </a:extLst>
              </a:tr>
            </a:tbl>
          </a:graphicData>
        </a:graphic>
      </p:graphicFrame>
      <p:sp>
        <p:nvSpPr>
          <p:cNvPr id="7" name="TextBox 6">
            <a:extLst>
              <a:ext uri="{FF2B5EF4-FFF2-40B4-BE49-F238E27FC236}">
                <a16:creationId xmlns:a16="http://schemas.microsoft.com/office/drawing/2014/main" id="{93A405D3-5822-BBA5-5DE1-1D15B5B37E42}"/>
              </a:ext>
            </a:extLst>
          </p:cNvPr>
          <p:cNvSpPr txBox="1"/>
          <p:nvPr/>
        </p:nvSpPr>
        <p:spPr>
          <a:xfrm>
            <a:off x="4848527" y="1510113"/>
            <a:ext cx="2494948" cy="646331"/>
          </a:xfrm>
          <a:prstGeom prst="rect">
            <a:avLst/>
          </a:prstGeom>
          <a:noFill/>
        </p:spPr>
        <p:txBody>
          <a:bodyPr wrap="square" rtlCol="0">
            <a:spAutoFit/>
          </a:bodyPr>
          <a:lstStyle/>
          <a:p>
            <a:pPr algn="ctr"/>
            <a:r>
              <a:rPr lang="en-US" b="1" dirty="0">
                <a:solidFill>
                  <a:srgbClr val="2170B6"/>
                </a:solidFill>
                <a:latin typeface="Book Antiqua" panose="02040602050305030304" pitchFamily="18" charset="0"/>
              </a:rPr>
              <a:t>Medicare</a:t>
            </a:r>
          </a:p>
          <a:p>
            <a:pPr algn="ctr"/>
            <a:r>
              <a:rPr lang="en-US" b="1" dirty="0">
                <a:solidFill>
                  <a:srgbClr val="2170B6"/>
                </a:solidFill>
                <a:latin typeface="Book Antiqua" panose="02040602050305030304" pitchFamily="18" charset="0"/>
              </a:rPr>
              <a:t>Supplement Products</a:t>
            </a:r>
          </a:p>
        </p:txBody>
      </p:sp>
      <p:graphicFrame>
        <p:nvGraphicFramePr>
          <p:cNvPr id="8" name="Table 7">
            <a:extLst>
              <a:ext uri="{FF2B5EF4-FFF2-40B4-BE49-F238E27FC236}">
                <a16:creationId xmlns:a16="http://schemas.microsoft.com/office/drawing/2014/main" id="{EA089C79-351C-C8FD-46FC-142EF74EE9BA}"/>
              </a:ext>
            </a:extLst>
          </p:cNvPr>
          <p:cNvGraphicFramePr>
            <a:graphicFrameLocks noGrp="1"/>
          </p:cNvGraphicFramePr>
          <p:nvPr>
            <p:extLst>
              <p:ext uri="{D42A27DB-BD31-4B8C-83A1-F6EECF244321}">
                <p14:modId xmlns:p14="http://schemas.microsoft.com/office/powerpoint/2010/main" val="4204627281"/>
              </p:ext>
            </p:extLst>
          </p:nvPr>
        </p:nvGraphicFramePr>
        <p:xfrm>
          <a:off x="8510337" y="2837850"/>
          <a:ext cx="2494950" cy="345546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47475">
                  <a:extLst>
                    <a:ext uri="{9D8B030D-6E8A-4147-A177-3AD203B41FA5}">
                      <a16:colId xmlns:a16="http://schemas.microsoft.com/office/drawing/2014/main" val="3293637248"/>
                    </a:ext>
                  </a:extLst>
                </a:gridCol>
                <a:gridCol w="1247475">
                  <a:extLst>
                    <a:ext uri="{9D8B030D-6E8A-4147-A177-3AD203B41FA5}">
                      <a16:colId xmlns:a16="http://schemas.microsoft.com/office/drawing/2014/main" val="3001888517"/>
                    </a:ext>
                  </a:extLst>
                </a:gridCol>
              </a:tblGrid>
              <a:tr h="431933">
                <a:tc>
                  <a:txBody>
                    <a:bodyPr/>
                    <a:lstStyle/>
                    <a:p>
                      <a:pPr algn="ctr"/>
                      <a:r>
                        <a:rPr lang="en-US" sz="1200" b="0" dirty="0">
                          <a:solidFill>
                            <a:srgbClr val="2170B6"/>
                          </a:solidFill>
                          <a:latin typeface="Century Gothic" panose="020B0502020202020204" pitchFamily="34" charset="0"/>
                        </a:rPr>
                        <a:t>2019</a:t>
                      </a:r>
                    </a:p>
                  </a:txBody>
                  <a:tcPr anchor="ctr">
                    <a:lnL w="12700" cap="flat" cmpd="sng" algn="ctr">
                      <a:solidFill>
                        <a:srgbClr val="55A7D8"/>
                      </a:solidFill>
                      <a:prstDash val="solid"/>
                      <a:round/>
                      <a:headEnd type="none" w="med" len="med"/>
                      <a:tailEnd type="none" w="med" len="med"/>
                    </a:lnL>
                    <a:lnR w="12700" cap="flat" cmpd="sng" algn="ctr">
                      <a:solidFill>
                        <a:srgbClr val="55A7D8"/>
                      </a:solidFill>
                      <a:prstDash val="solid"/>
                      <a:round/>
                      <a:headEnd type="none" w="med" len="med"/>
                      <a:tailEnd type="none" w="med" len="med"/>
                    </a:lnR>
                    <a:lnT w="12700" cap="flat" cmpd="sng" algn="ctr">
                      <a:solidFill>
                        <a:srgbClr val="55A7D8"/>
                      </a:solidFill>
                      <a:prstDash val="solid"/>
                      <a:round/>
                      <a:headEnd type="none" w="med" len="med"/>
                      <a:tailEnd type="none" w="med" len="med"/>
                    </a:lnT>
                    <a:lnB w="12700" cap="flat" cmpd="sng" algn="ctr">
                      <a:solidFill>
                        <a:srgbClr val="55A7D8"/>
                      </a:solidFill>
                      <a:prstDash val="solid"/>
                      <a:round/>
                      <a:headEnd type="none" w="med" len="med"/>
                      <a:tailEnd type="none" w="med" len="med"/>
                    </a:lnB>
                    <a:solidFill>
                      <a:schemeClr val="bg1"/>
                    </a:solidFill>
                  </a:tcPr>
                </a:tc>
                <a:tc>
                  <a:txBody>
                    <a:bodyPr/>
                    <a:lstStyle/>
                    <a:p>
                      <a:pPr algn="ctr"/>
                      <a:r>
                        <a:rPr lang="en-US" sz="1200" b="0" dirty="0">
                          <a:solidFill>
                            <a:srgbClr val="2170B6"/>
                          </a:solidFill>
                          <a:latin typeface="Century Gothic" panose="020B0502020202020204" pitchFamily="34" charset="0"/>
                        </a:rPr>
                        <a:t>$101.2 million</a:t>
                      </a:r>
                    </a:p>
                  </a:txBody>
                  <a:tcPr anchor="ctr">
                    <a:lnL w="12700" cap="flat" cmpd="sng" algn="ctr">
                      <a:solidFill>
                        <a:srgbClr val="55A7D8"/>
                      </a:solidFill>
                      <a:prstDash val="solid"/>
                      <a:round/>
                      <a:headEnd type="none" w="med" len="med"/>
                      <a:tailEnd type="none" w="med" len="med"/>
                    </a:lnL>
                    <a:lnR w="12700" cap="flat" cmpd="sng" algn="ctr">
                      <a:solidFill>
                        <a:srgbClr val="55A7D8"/>
                      </a:solidFill>
                      <a:prstDash val="solid"/>
                      <a:round/>
                      <a:headEnd type="none" w="med" len="med"/>
                      <a:tailEnd type="none" w="med" len="med"/>
                    </a:lnR>
                    <a:lnT w="12700" cap="flat" cmpd="sng" algn="ctr">
                      <a:solidFill>
                        <a:srgbClr val="55A7D8"/>
                      </a:solidFill>
                      <a:prstDash val="solid"/>
                      <a:round/>
                      <a:headEnd type="none" w="med" len="med"/>
                      <a:tailEnd type="none" w="med" len="med"/>
                    </a:lnT>
                    <a:lnB w="12700" cap="flat" cmpd="sng" algn="ctr">
                      <a:solidFill>
                        <a:srgbClr val="55A7D8"/>
                      </a:solidFill>
                      <a:prstDash val="solid"/>
                      <a:round/>
                      <a:headEnd type="none" w="med" len="med"/>
                      <a:tailEnd type="none" w="med" len="med"/>
                    </a:lnB>
                    <a:solidFill>
                      <a:schemeClr val="bg1"/>
                    </a:solidFill>
                  </a:tcPr>
                </a:tc>
                <a:extLst>
                  <a:ext uri="{0D108BD9-81ED-4DB2-BD59-A6C34878D82A}">
                    <a16:rowId xmlns:a16="http://schemas.microsoft.com/office/drawing/2014/main" val="2489159261"/>
                  </a:ext>
                </a:extLst>
              </a:tr>
              <a:tr h="431933">
                <a:tc>
                  <a:txBody>
                    <a:bodyPr/>
                    <a:lstStyle/>
                    <a:p>
                      <a:pPr algn="ctr"/>
                      <a:r>
                        <a:rPr lang="en-US" sz="1200" dirty="0">
                          <a:solidFill>
                            <a:srgbClr val="2170B6"/>
                          </a:solidFill>
                          <a:latin typeface="Century Gothic" panose="020B0502020202020204" pitchFamily="34" charset="0"/>
                        </a:rPr>
                        <a:t>2020</a:t>
                      </a:r>
                    </a:p>
                  </a:txBody>
                  <a:tcPr anchor="ctr">
                    <a:lnL w="12700" cap="flat" cmpd="sng" algn="ctr">
                      <a:solidFill>
                        <a:srgbClr val="55A7D8"/>
                      </a:solidFill>
                      <a:prstDash val="solid"/>
                      <a:round/>
                      <a:headEnd type="none" w="med" len="med"/>
                      <a:tailEnd type="none" w="med" len="med"/>
                    </a:lnL>
                    <a:lnR w="12700" cap="flat" cmpd="sng" algn="ctr">
                      <a:solidFill>
                        <a:srgbClr val="55A7D8"/>
                      </a:solidFill>
                      <a:prstDash val="solid"/>
                      <a:round/>
                      <a:headEnd type="none" w="med" len="med"/>
                      <a:tailEnd type="none" w="med" len="med"/>
                    </a:lnR>
                    <a:lnT w="12700" cap="flat" cmpd="sng" algn="ctr">
                      <a:solidFill>
                        <a:srgbClr val="55A7D8"/>
                      </a:solidFill>
                      <a:prstDash val="solid"/>
                      <a:round/>
                      <a:headEnd type="none" w="med" len="med"/>
                      <a:tailEnd type="none" w="med" len="med"/>
                    </a:lnT>
                    <a:lnB w="12700" cap="flat" cmpd="sng" algn="ctr">
                      <a:solidFill>
                        <a:srgbClr val="55A7D8"/>
                      </a:solidFill>
                      <a:prstDash val="solid"/>
                      <a:round/>
                      <a:headEnd type="none" w="med" len="med"/>
                      <a:tailEnd type="none" w="med" len="med"/>
                    </a:lnB>
                    <a:solidFill>
                      <a:schemeClr val="bg1">
                        <a:lumMod val="95000"/>
                      </a:schemeClr>
                    </a:solidFill>
                  </a:tcPr>
                </a:tc>
                <a:tc>
                  <a:txBody>
                    <a:bodyPr/>
                    <a:lstStyle/>
                    <a:p>
                      <a:pPr algn="ctr"/>
                      <a:r>
                        <a:rPr lang="en-US" sz="1200" b="0" dirty="0">
                          <a:solidFill>
                            <a:srgbClr val="2170B6"/>
                          </a:solidFill>
                          <a:latin typeface="Century Gothic" panose="020B0502020202020204" pitchFamily="34" charset="0"/>
                        </a:rPr>
                        <a:t>$114.5 million</a:t>
                      </a:r>
                    </a:p>
                  </a:txBody>
                  <a:tcPr anchor="ctr">
                    <a:lnL w="12700" cap="flat" cmpd="sng" algn="ctr">
                      <a:solidFill>
                        <a:srgbClr val="55A7D8"/>
                      </a:solidFill>
                      <a:prstDash val="solid"/>
                      <a:round/>
                      <a:headEnd type="none" w="med" len="med"/>
                      <a:tailEnd type="none" w="med" len="med"/>
                    </a:lnL>
                    <a:lnR w="12700" cap="flat" cmpd="sng" algn="ctr">
                      <a:solidFill>
                        <a:srgbClr val="55A7D8"/>
                      </a:solidFill>
                      <a:prstDash val="solid"/>
                      <a:round/>
                      <a:headEnd type="none" w="med" len="med"/>
                      <a:tailEnd type="none" w="med" len="med"/>
                    </a:lnR>
                    <a:lnT w="12700" cap="flat" cmpd="sng" algn="ctr">
                      <a:solidFill>
                        <a:srgbClr val="55A7D8"/>
                      </a:solidFill>
                      <a:prstDash val="solid"/>
                      <a:round/>
                      <a:headEnd type="none" w="med" len="med"/>
                      <a:tailEnd type="none" w="med" len="med"/>
                    </a:lnT>
                    <a:lnB w="12700" cap="flat" cmpd="sng" algn="ctr">
                      <a:solidFill>
                        <a:srgbClr val="55A7D8"/>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11166856"/>
                  </a:ext>
                </a:extLst>
              </a:tr>
              <a:tr h="431933">
                <a:tc>
                  <a:txBody>
                    <a:bodyPr/>
                    <a:lstStyle/>
                    <a:p>
                      <a:pPr algn="ctr"/>
                      <a:r>
                        <a:rPr lang="en-US" sz="1200" dirty="0">
                          <a:solidFill>
                            <a:srgbClr val="2170B6"/>
                          </a:solidFill>
                          <a:latin typeface="Century Gothic" panose="020B0502020202020204" pitchFamily="34" charset="0"/>
                        </a:rPr>
                        <a:t>2021</a:t>
                      </a:r>
                    </a:p>
                  </a:txBody>
                  <a:tcPr anchor="ctr">
                    <a:lnL w="12700" cap="flat" cmpd="sng" algn="ctr">
                      <a:solidFill>
                        <a:srgbClr val="55A7D8"/>
                      </a:solidFill>
                      <a:prstDash val="solid"/>
                      <a:round/>
                      <a:headEnd type="none" w="med" len="med"/>
                      <a:tailEnd type="none" w="med" len="med"/>
                    </a:lnL>
                    <a:lnR w="12700" cap="flat" cmpd="sng" algn="ctr">
                      <a:solidFill>
                        <a:srgbClr val="55A7D8"/>
                      </a:solidFill>
                      <a:prstDash val="solid"/>
                      <a:round/>
                      <a:headEnd type="none" w="med" len="med"/>
                      <a:tailEnd type="none" w="med" len="med"/>
                    </a:lnR>
                    <a:lnT w="12700" cap="flat" cmpd="sng" algn="ctr">
                      <a:solidFill>
                        <a:srgbClr val="55A7D8"/>
                      </a:solidFill>
                      <a:prstDash val="solid"/>
                      <a:round/>
                      <a:headEnd type="none" w="med" len="med"/>
                      <a:tailEnd type="none" w="med" len="med"/>
                    </a:lnT>
                    <a:lnB w="12700" cap="flat" cmpd="sng" algn="ctr">
                      <a:solidFill>
                        <a:srgbClr val="55A7D8"/>
                      </a:solidFill>
                      <a:prstDash val="solid"/>
                      <a:round/>
                      <a:headEnd type="none" w="med" len="med"/>
                      <a:tailEnd type="none" w="med" len="med"/>
                    </a:lnB>
                    <a:solidFill>
                      <a:schemeClr val="bg1"/>
                    </a:solidFill>
                  </a:tcPr>
                </a:tc>
                <a:tc>
                  <a:txBody>
                    <a:bodyPr/>
                    <a:lstStyle/>
                    <a:p>
                      <a:pPr algn="ctr"/>
                      <a:r>
                        <a:rPr lang="en-US" sz="1200" dirty="0">
                          <a:solidFill>
                            <a:srgbClr val="2170B6"/>
                          </a:solidFill>
                          <a:latin typeface="Century Gothic" panose="020B0502020202020204" pitchFamily="34" charset="0"/>
                        </a:rPr>
                        <a:t>$114.5 million</a:t>
                      </a:r>
                    </a:p>
                  </a:txBody>
                  <a:tcPr anchor="ctr">
                    <a:lnL w="12700" cap="flat" cmpd="sng" algn="ctr">
                      <a:solidFill>
                        <a:srgbClr val="55A7D8"/>
                      </a:solidFill>
                      <a:prstDash val="solid"/>
                      <a:round/>
                      <a:headEnd type="none" w="med" len="med"/>
                      <a:tailEnd type="none" w="med" len="med"/>
                    </a:lnL>
                    <a:lnR w="12700" cap="flat" cmpd="sng" algn="ctr">
                      <a:solidFill>
                        <a:srgbClr val="55A7D8"/>
                      </a:solidFill>
                      <a:prstDash val="solid"/>
                      <a:round/>
                      <a:headEnd type="none" w="med" len="med"/>
                      <a:tailEnd type="none" w="med" len="med"/>
                    </a:lnR>
                    <a:lnT w="12700" cap="flat" cmpd="sng" algn="ctr">
                      <a:solidFill>
                        <a:srgbClr val="55A7D8"/>
                      </a:solidFill>
                      <a:prstDash val="solid"/>
                      <a:round/>
                      <a:headEnd type="none" w="med" len="med"/>
                      <a:tailEnd type="none" w="med" len="med"/>
                    </a:lnT>
                    <a:lnB w="12700" cap="flat" cmpd="sng" algn="ctr">
                      <a:solidFill>
                        <a:srgbClr val="55A7D8"/>
                      </a:solidFill>
                      <a:prstDash val="solid"/>
                      <a:round/>
                      <a:headEnd type="none" w="med" len="med"/>
                      <a:tailEnd type="none" w="med" len="med"/>
                    </a:lnB>
                    <a:solidFill>
                      <a:schemeClr val="bg1"/>
                    </a:solidFill>
                  </a:tcPr>
                </a:tc>
                <a:extLst>
                  <a:ext uri="{0D108BD9-81ED-4DB2-BD59-A6C34878D82A}">
                    <a16:rowId xmlns:a16="http://schemas.microsoft.com/office/drawing/2014/main" val="4024484900"/>
                  </a:ext>
                </a:extLst>
              </a:tr>
              <a:tr h="431933">
                <a:tc>
                  <a:txBody>
                    <a:bodyPr/>
                    <a:lstStyle/>
                    <a:p>
                      <a:pPr algn="ctr"/>
                      <a:r>
                        <a:rPr lang="en-US" sz="1200" dirty="0">
                          <a:solidFill>
                            <a:srgbClr val="2170B6"/>
                          </a:solidFill>
                          <a:latin typeface="Century Gothic" panose="020B0502020202020204" pitchFamily="34" charset="0"/>
                        </a:rPr>
                        <a:t>2022</a:t>
                      </a:r>
                    </a:p>
                  </a:txBody>
                  <a:tcPr anchor="ctr">
                    <a:lnL w="12700" cap="flat" cmpd="sng" algn="ctr">
                      <a:solidFill>
                        <a:srgbClr val="55A7D8"/>
                      </a:solidFill>
                      <a:prstDash val="solid"/>
                      <a:round/>
                      <a:headEnd type="none" w="med" len="med"/>
                      <a:tailEnd type="none" w="med" len="med"/>
                    </a:lnL>
                    <a:lnR w="12700" cap="flat" cmpd="sng" algn="ctr">
                      <a:solidFill>
                        <a:srgbClr val="55A7D8"/>
                      </a:solidFill>
                      <a:prstDash val="solid"/>
                      <a:round/>
                      <a:headEnd type="none" w="med" len="med"/>
                      <a:tailEnd type="none" w="med" len="med"/>
                    </a:lnR>
                    <a:lnT w="12700" cap="flat" cmpd="sng" algn="ctr">
                      <a:solidFill>
                        <a:srgbClr val="55A7D8"/>
                      </a:solidFill>
                      <a:prstDash val="solid"/>
                      <a:round/>
                      <a:headEnd type="none" w="med" len="med"/>
                      <a:tailEnd type="none" w="med" len="med"/>
                    </a:lnT>
                    <a:lnB w="12700" cap="flat" cmpd="sng" algn="ctr">
                      <a:solidFill>
                        <a:srgbClr val="55A7D8"/>
                      </a:solidFill>
                      <a:prstDash val="solid"/>
                      <a:round/>
                      <a:headEnd type="none" w="med" len="med"/>
                      <a:tailEnd type="none" w="med" len="med"/>
                    </a:lnB>
                    <a:solidFill>
                      <a:schemeClr val="bg1"/>
                    </a:solidFill>
                  </a:tcPr>
                </a:tc>
                <a:tc>
                  <a:txBody>
                    <a:bodyPr/>
                    <a:lstStyle/>
                    <a:p>
                      <a:pPr algn="ctr"/>
                      <a:r>
                        <a:rPr lang="en-US" sz="1200" dirty="0">
                          <a:solidFill>
                            <a:srgbClr val="2170B6"/>
                          </a:solidFill>
                          <a:latin typeface="Century Gothic" panose="020B0502020202020204" pitchFamily="34" charset="0"/>
                        </a:rPr>
                        <a:t>$89.7 million</a:t>
                      </a:r>
                    </a:p>
                  </a:txBody>
                  <a:tcPr anchor="ctr">
                    <a:lnL w="12700" cap="flat" cmpd="sng" algn="ctr">
                      <a:solidFill>
                        <a:srgbClr val="55A7D8"/>
                      </a:solidFill>
                      <a:prstDash val="solid"/>
                      <a:round/>
                      <a:headEnd type="none" w="med" len="med"/>
                      <a:tailEnd type="none" w="med" len="med"/>
                    </a:lnL>
                    <a:lnR w="12700" cap="flat" cmpd="sng" algn="ctr">
                      <a:solidFill>
                        <a:srgbClr val="55A7D8"/>
                      </a:solidFill>
                      <a:prstDash val="solid"/>
                      <a:round/>
                      <a:headEnd type="none" w="med" len="med"/>
                      <a:tailEnd type="none" w="med" len="med"/>
                    </a:lnR>
                    <a:lnT w="12700" cap="flat" cmpd="sng" algn="ctr">
                      <a:solidFill>
                        <a:srgbClr val="55A7D8"/>
                      </a:solidFill>
                      <a:prstDash val="solid"/>
                      <a:round/>
                      <a:headEnd type="none" w="med" len="med"/>
                      <a:tailEnd type="none" w="med" len="med"/>
                    </a:lnT>
                    <a:lnB w="12700" cap="flat" cmpd="sng" algn="ctr">
                      <a:solidFill>
                        <a:srgbClr val="55A7D8"/>
                      </a:solidFill>
                      <a:prstDash val="solid"/>
                      <a:round/>
                      <a:headEnd type="none" w="med" len="med"/>
                      <a:tailEnd type="none" w="med" len="med"/>
                    </a:lnB>
                    <a:solidFill>
                      <a:schemeClr val="bg1"/>
                    </a:solidFill>
                  </a:tcPr>
                </a:tc>
                <a:extLst>
                  <a:ext uri="{0D108BD9-81ED-4DB2-BD59-A6C34878D82A}">
                    <a16:rowId xmlns:a16="http://schemas.microsoft.com/office/drawing/2014/main" val="1058694618"/>
                  </a:ext>
                </a:extLst>
              </a:tr>
              <a:tr h="431933">
                <a:tc>
                  <a:txBody>
                    <a:bodyPr/>
                    <a:lstStyle/>
                    <a:p>
                      <a:pPr algn="ctr"/>
                      <a:r>
                        <a:rPr lang="en-US" sz="1200" dirty="0">
                          <a:solidFill>
                            <a:srgbClr val="2170B6"/>
                          </a:solidFill>
                          <a:latin typeface="Century Gothic" panose="020B0502020202020204" pitchFamily="34" charset="0"/>
                        </a:rPr>
                        <a:t>2023</a:t>
                      </a:r>
                    </a:p>
                  </a:txBody>
                  <a:tcPr anchor="ctr">
                    <a:lnL w="12700" cap="flat" cmpd="sng" algn="ctr">
                      <a:solidFill>
                        <a:srgbClr val="55A7D8"/>
                      </a:solidFill>
                      <a:prstDash val="solid"/>
                      <a:round/>
                      <a:headEnd type="none" w="med" len="med"/>
                      <a:tailEnd type="none" w="med" len="med"/>
                    </a:lnL>
                    <a:lnR w="12700" cap="flat" cmpd="sng" algn="ctr">
                      <a:solidFill>
                        <a:srgbClr val="55A7D8"/>
                      </a:solidFill>
                      <a:prstDash val="solid"/>
                      <a:round/>
                      <a:headEnd type="none" w="med" len="med"/>
                      <a:tailEnd type="none" w="med" len="med"/>
                    </a:lnR>
                    <a:lnT w="12700" cap="flat" cmpd="sng" algn="ctr">
                      <a:solidFill>
                        <a:srgbClr val="55A7D8"/>
                      </a:solidFill>
                      <a:prstDash val="solid"/>
                      <a:round/>
                      <a:headEnd type="none" w="med" len="med"/>
                      <a:tailEnd type="none" w="med" len="med"/>
                    </a:lnT>
                    <a:lnB w="12700" cap="flat" cmpd="sng" algn="ctr">
                      <a:solidFill>
                        <a:srgbClr val="55A7D8"/>
                      </a:solidFill>
                      <a:prstDash val="solid"/>
                      <a:round/>
                      <a:headEnd type="none" w="med" len="med"/>
                      <a:tailEnd type="none" w="med" len="med"/>
                    </a:lnB>
                    <a:solidFill>
                      <a:schemeClr val="bg1"/>
                    </a:solidFill>
                  </a:tcPr>
                </a:tc>
                <a:tc>
                  <a:txBody>
                    <a:bodyPr/>
                    <a:lstStyle/>
                    <a:p>
                      <a:pPr algn="ctr"/>
                      <a:r>
                        <a:rPr lang="en-US" sz="1200" dirty="0">
                          <a:solidFill>
                            <a:srgbClr val="2170B6"/>
                          </a:solidFill>
                          <a:latin typeface="Century Gothic" panose="020B0502020202020204" pitchFamily="34" charset="0"/>
                        </a:rPr>
                        <a:t>$72.5 million</a:t>
                      </a:r>
                    </a:p>
                  </a:txBody>
                  <a:tcPr anchor="ctr">
                    <a:lnL w="12700" cap="flat" cmpd="sng" algn="ctr">
                      <a:solidFill>
                        <a:srgbClr val="55A7D8"/>
                      </a:solidFill>
                      <a:prstDash val="solid"/>
                      <a:round/>
                      <a:headEnd type="none" w="med" len="med"/>
                      <a:tailEnd type="none" w="med" len="med"/>
                    </a:lnL>
                    <a:lnR w="12700" cap="flat" cmpd="sng" algn="ctr">
                      <a:solidFill>
                        <a:srgbClr val="55A7D8"/>
                      </a:solidFill>
                      <a:prstDash val="solid"/>
                      <a:round/>
                      <a:headEnd type="none" w="med" len="med"/>
                      <a:tailEnd type="none" w="med" len="med"/>
                    </a:lnR>
                    <a:lnT w="12700" cap="flat" cmpd="sng" algn="ctr">
                      <a:solidFill>
                        <a:srgbClr val="55A7D8"/>
                      </a:solidFill>
                      <a:prstDash val="solid"/>
                      <a:round/>
                      <a:headEnd type="none" w="med" len="med"/>
                      <a:tailEnd type="none" w="med" len="med"/>
                    </a:lnT>
                    <a:lnB w="12700" cap="flat" cmpd="sng" algn="ctr">
                      <a:solidFill>
                        <a:srgbClr val="55A7D8"/>
                      </a:solidFill>
                      <a:prstDash val="solid"/>
                      <a:round/>
                      <a:headEnd type="none" w="med" len="med"/>
                      <a:tailEnd type="none" w="med" len="med"/>
                    </a:lnB>
                    <a:solidFill>
                      <a:schemeClr val="bg1"/>
                    </a:solidFill>
                  </a:tcPr>
                </a:tc>
                <a:extLst>
                  <a:ext uri="{0D108BD9-81ED-4DB2-BD59-A6C34878D82A}">
                    <a16:rowId xmlns:a16="http://schemas.microsoft.com/office/drawing/2014/main" val="2748623914"/>
                  </a:ext>
                </a:extLst>
              </a:tr>
              <a:tr h="431933">
                <a:tc>
                  <a:txBody>
                    <a:bodyPr/>
                    <a:lstStyle/>
                    <a:p>
                      <a:pPr algn="ctr"/>
                      <a:r>
                        <a:rPr lang="en-US" sz="1200" dirty="0">
                          <a:solidFill>
                            <a:srgbClr val="2170B6"/>
                          </a:solidFill>
                          <a:latin typeface="Century Gothic" panose="020B0502020202020204" pitchFamily="34" charset="0"/>
                        </a:rPr>
                        <a:t>2024 </a:t>
                      </a:r>
                    </a:p>
                  </a:txBody>
                  <a:tcPr anchor="ctr">
                    <a:lnL w="12700" cap="flat" cmpd="sng" algn="ctr">
                      <a:solidFill>
                        <a:srgbClr val="55A7D8"/>
                      </a:solidFill>
                      <a:prstDash val="solid"/>
                      <a:round/>
                      <a:headEnd type="none" w="med" len="med"/>
                      <a:tailEnd type="none" w="med" len="med"/>
                    </a:lnL>
                    <a:lnR w="12700" cap="flat" cmpd="sng" algn="ctr">
                      <a:solidFill>
                        <a:srgbClr val="55A7D8"/>
                      </a:solidFill>
                      <a:prstDash val="solid"/>
                      <a:round/>
                      <a:headEnd type="none" w="med" len="med"/>
                      <a:tailEnd type="none" w="med" len="med"/>
                    </a:lnR>
                    <a:lnT w="12700" cap="flat" cmpd="sng" algn="ctr">
                      <a:solidFill>
                        <a:srgbClr val="55A7D8"/>
                      </a:solidFill>
                      <a:prstDash val="solid"/>
                      <a:round/>
                      <a:headEnd type="none" w="med" len="med"/>
                      <a:tailEnd type="none" w="med" len="med"/>
                    </a:lnT>
                    <a:lnB w="12700" cap="flat" cmpd="sng" algn="ctr">
                      <a:solidFill>
                        <a:srgbClr val="55A7D8"/>
                      </a:solidFill>
                      <a:prstDash val="solid"/>
                      <a:round/>
                      <a:headEnd type="none" w="med" len="med"/>
                      <a:tailEnd type="none" w="med" len="med"/>
                    </a:lnB>
                    <a:solidFill>
                      <a:schemeClr val="bg1"/>
                    </a:solidFill>
                  </a:tcPr>
                </a:tc>
                <a:tc>
                  <a:txBody>
                    <a:bodyPr/>
                    <a:lstStyle/>
                    <a:p>
                      <a:pPr algn="ctr"/>
                      <a:r>
                        <a:rPr lang="en-US" sz="1200" dirty="0">
                          <a:solidFill>
                            <a:srgbClr val="2170B6"/>
                          </a:solidFill>
                          <a:latin typeface="Century Gothic" panose="020B0502020202020204" pitchFamily="34" charset="0"/>
                        </a:rPr>
                        <a:t>$70 million</a:t>
                      </a:r>
                    </a:p>
                  </a:txBody>
                  <a:tcPr anchor="ctr">
                    <a:lnL w="12700" cap="flat" cmpd="sng" algn="ctr">
                      <a:solidFill>
                        <a:srgbClr val="55A7D8"/>
                      </a:solidFill>
                      <a:prstDash val="solid"/>
                      <a:round/>
                      <a:headEnd type="none" w="med" len="med"/>
                      <a:tailEnd type="none" w="med" len="med"/>
                    </a:lnL>
                    <a:lnR w="12700" cap="flat" cmpd="sng" algn="ctr">
                      <a:solidFill>
                        <a:srgbClr val="55A7D8"/>
                      </a:solidFill>
                      <a:prstDash val="solid"/>
                      <a:round/>
                      <a:headEnd type="none" w="med" len="med"/>
                      <a:tailEnd type="none" w="med" len="med"/>
                    </a:lnR>
                    <a:lnT w="12700" cap="flat" cmpd="sng" algn="ctr">
                      <a:solidFill>
                        <a:srgbClr val="55A7D8"/>
                      </a:solidFill>
                      <a:prstDash val="solid"/>
                      <a:round/>
                      <a:headEnd type="none" w="med" len="med"/>
                      <a:tailEnd type="none" w="med" len="med"/>
                    </a:lnT>
                    <a:lnB w="12700" cap="flat" cmpd="sng" algn="ctr">
                      <a:solidFill>
                        <a:srgbClr val="55A7D8"/>
                      </a:solidFill>
                      <a:prstDash val="solid"/>
                      <a:round/>
                      <a:headEnd type="none" w="med" len="med"/>
                      <a:tailEnd type="none" w="med" len="med"/>
                    </a:lnB>
                    <a:solidFill>
                      <a:schemeClr val="bg1"/>
                    </a:solidFill>
                  </a:tcPr>
                </a:tc>
                <a:extLst>
                  <a:ext uri="{0D108BD9-81ED-4DB2-BD59-A6C34878D82A}">
                    <a16:rowId xmlns:a16="http://schemas.microsoft.com/office/drawing/2014/main" val="2622196166"/>
                  </a:ext>
                </a:extLst>
              </a:tr>
              <a:tr h="431933">
                <a:tc>
                  <a:txBody>
                    <a:bodyPr/>
                    <a:lstStyle/>
                    <a:p>
                      <a:pPr algn="ctr"/>
                      <a:r>
                        <a:rPr lang="en-US" sz="1200" dirty="0">
                          <a:solidFill>
                            <a:srgbClr val="2170B6"/>
                          </a:solidFill>
                          <a:latin typeface="Century Gothic" panose="020B0502020202020204" pitchFamily="34" charset="0"/>
                        </a:rPr>
                        <a:t>2025 (P)</a:t>
                      </a:r>
                    </a:p>
                  </a:txBody>
                  <a:tcPr anchor="ctr">
                    <a:lnL w="12700" cap="flat" cmpd="sng" algn="ctr">
                      <a:solidFill>
                        <a:srgbClr val="55A7D8"/>
                      </a:solidFill>
                      <a:prstDash val="solid"/>
                      <a:round/>
                      <a:headEnd type="none" w="med" len="med"/>
                      <a:tailEnd type="none" w="med" len="med"/>
                    </a:lnL>
                    <a:lnR w="12700" cap="flat" cmpd="sng" algn="ctr">
                      <a:solidFill>
                        <a:srgbClr val="55A7D8"/>
                      </a:solidFill>
                      <a:prstDash val="solid"/>
                      <a:round/>
                      <a:headEnd type="none" w="med" len="med"/>
                      <a:tailEnd type="none" w="med" len="med"/>
                    </a:lnR>
                    <a:lnT w="12700" cap="flat" cmpd="sng" algn="ctr">
                      <a:solidFill>
                        <a:srgbClr val="55A7D8"/>
                      </a:solidFill>
                      <a:prstDash val="solid"/>
                      <a:round/>
                      <a:headEnd type="none" w="med" len="med"/>
                      <a:tailEnd type="none" w="med" len="med"/>
                    </a:lnT>
                    <a:lnB w="12700" cap="flat" cmpd="sng" algn="ctr">
                      <a:solidFill>
                        <a:srgbClr val="55A7D8"/>
                      </a:solidFill>
                      <a:prstDash val="solid"/>
                      <a:round/>
                      <a:headEnd type="none" w="med" len="med"/>
                      <a:tailEnd type="none" w="med" len="med"/>
                    </a:lnB>
                    <a:solidFill>
                      <a:schemeClr val="bg1"/>
                    </a:solidFill>
                  </a:tcPr>
                </a:tc>
                <a:tc>
                  <a:txBody>
                    <a:bodyPr/>
                    <a:lstStyle/>
                    <a:p>
                      <a:pPr algn="ctr"/>
                      <a:r>
                        <a:rPr lang="en-US" sz="1200" dirty="0">
                          <a:solidFill>
                            <a:srgbClr val="2170B6"/>
                          </a:solidFill>
                          <a:latin typeface="Century Gothic" panose="020B0502020202020204" pitchFamily="34" charset="0"/>
                        </a:rPr>
                        <a:t>$80 million</a:t>
                      </a:r>
                    </a:p>
                  </a:txBody>
                  <a:tcPr anchor="ctr">
                    <a:lnL w="12700" cap="flat" cmpd="sng" algn="ctr">
                      <a:solidFill>
                        <a:srgbClr val="55A7D8"/>
                      </a:solidFill>
                      <a:prstDash val="solid"/>
                      <a:round/>
                      <a:headEnd type="none" w="med" len="med"/>
                      <a:tailEnd type="none" w="med" len="med"/>
                    </a:lnL>
                    <a:lnR w="12700" cap="flat" cmpd="sng" algn="ctr">
                      <a:solidFill>
                        <a:srgbClr val="55A7D8"/>
                      </a:solidFill>
                      <a:prstDash val="solid"/>
                      <a:round/>
                      <a:headEnd type="none" w="med" len="med"/>
                      <a:tailEnd type="none" w="med" len="med"/>
                    </a:lnR>
                    <a:lnT w="12700" cap="flat" cmpd="sng" algn="ctr">
                      <a:solidFill>
                        <a:srgbClr val="55A7D8"/>
                      </a:solidFill>
                      <a:prstDash val="solid"/>
                      <a:round/>
                      <a:headEnd type="none" w="med" len="med"/>
                      <a:tailEnd type="none" w="med" len="med"/>
                    </a:lnT>
                    <a:lnB w="12700" cap="flat" cmpd="sng" algn="ctr">
                      <a:solidFill>
                        <a:srgbClr val="55A7D8"/>
                      </a:solidFill>
                      <a:prstDash val="solid"/>
                      <a:round/>
                      <a:headEnd type="none" w="med" len="med"/>
                      <a:tailEnd type="none" w="med" len="med"/>
                    </a:lnB>
                    <a:solidFill>
                      <a:schemeClr val="bg1"/>
                    </a:solidFill>
                  </a:tcPr>
                </a:tc>
                <a:extLst>
                  <a:ext uri="{0D108BD9-81ED-4DB2-BD59-A6C34878D82A}">
                    <a16:rowId xmlns:a16="http://schemas.microsoft.com/office/drawing/2014/main" val="2998006867"/>
                  </a:ext>
                </a:extLst>
              </a:tr>
              <a:tr h="431933">
                <a:tc>
                  <a:txBody>
                    <a:bodyPr/>
                    <a:lstStyle/>
                    <a:p>
                      <a:pPr algn="ctr"/>
                      <a:r>
                        <a:rPr lang="en-US" sz="1200" dirty="0">
                          <a:solidFill>
                            <a:srgbClr val="2170B6"/>
                          </a:solidFill>
                          <a:latin typeface="Century Gothic" panose="020B0502020202020204" pitchFamily="34" charset="0"/>
                        </a:rPr>
                        <a:t>2026 (P)</a:t>
                      </a:r>
                    </a:p>
                  </a:txBody>
                  <a:tcPr anchor="ctr">
                    <a:lnL w="12700" cap="flat" cmpd="sng" algn="ctr">
                      <a:solidFill>
                        <a:srgbClr val="55A7D8"/>
                      </a:solidFill>
                      <a:prstDash val="solid"/>
                      <a:round/>
                      <a:headEnd type="none" w="med" len="med"/>
                      <a:tailEnd type="none" w="med" len="med"/>
                    </a:lnL>
                    <a:lnR w="12700" cap="flat" cmpd="sng" algn="ctr">
                      <a:solidFill>
                        <a:srgbClr val="55A7D8"/>
                      </a:solidFill>
                      <a:prstDash val="solid"/>
                      <a:round/>
                      <a:headEnd type="none" w="med" len="med"/>
                      <a:tailEnd type="none" w="med" len="med"/>
                    </a:lnR>
                    <a:lnT w="12700" cap="flat" cmpd="sng" algn="ctr">
                      <a:solidFill>
                        <a:srgbClr val="55A7D8"/>
                      </a:solidFill>
                      <a:prstDash val="solid"/>
                      <a:round/>
                      <a:headEnd type="none" w="med" len="med"/>
                      <a:tailEnd type="none" w="med" len="med"/>
                    </a:lnT>
                    <a:lnB w="12700" cap="flat" cmpd="sng" algn="ctr">
                      <a:solidFill>
                        <a:srgbClr val="55A7D8"/>
                      </a:solidFill>
                      <a:prstDash val="solid"/>
                      <a:round/>
                      <a:headEnd type="none" w="med" len="med"/>
                      <a:tailEnd type="none" w="med" len="med"/>
                    </a:lnB>
                    <a:solidFill>
                      <a:schemeClr val="bg1"/>
                    </a:solidFill>
                  </a:tcPr>
                </a:tc>
                <a:tc>
                  <a:txBody>
                    <a:bodyPr/>
                    <a:lstStyle/>
                    <a:p>
                      <a:pPr algn="ctr"/>
                      <a:r>
                        <a:rPr lang="en-US" sz="1200" dirty="0">
                          <a:solidFill>
                            <a:srgbClr val="2170B6"/>
                          </a:solidFill>
                          <a:latin typeface="Century Gothic" panose="020B0502020202020204" pitchFamily="34" charset="0"/>
                        </a:rPr>
                        <a:t>$90 million</a:t>
                      </a:r>
                    </a:p>
                  </a:txBody>
                  <a:tcPr anchor="ctr">
                    <a:lnL w="12700" cap="flat" cmpd="sng" algn="ctr">
                      <a:solidFill>
                        <a:srgbClr val="55A7D8"/>
                      </a:solidFill>
                      <a:prstDash val="solid"/>
                      <a:round/>
                      <a:headEnd type="none" w="med" len="med"/>
                      <a:tailEnd type="none" w="med" len="med"/>
                    </a:lnL>
                    <a:lnR w="12700" cap="flat" cmpd="sng" algn="ctr">
                      <a:solidFill>
                        <a:srgbClr val="55A7D8"/>
                      </a:solidFill>
                      <a:prstDash val="solid"/>
                      <a:round/>
                      <a:headEnd type="none" w="med" len="med"/>
                      <a:tailEnd type="none" w="med" len="med"/>
                    </a:lnR>
                    <a:lnT w="12700" cap="flat" cmpd="sng" algn="ctr">
                      <a:solidFill>
                        <a:srgbClr val="55A7D8"/>
                      </a:solidFill>
                      <a:prstDash val="solid"/>
                      <a:round/>
                      <a:headEnd type="none" w="med" len="med"/>
                      <a:tailEnd type="none" w="med" len="med"/>
                    </a:lnT>
                    <a:lnB w="12700" cap="flat" cmpd="sng" algn="ctr">
                      <a:solidFill>
                        <a:srgbClr val="55A7D8"/>
                      </a:solidFill>
                      <a:prstDash val="solid"/>
                      <a:round/>
                      <a:headEnd type="none" w="med" len="med"/>
                      <a:tailEnd type="none" w="med" len="med"/>
                    </a:lnB>
                    <a:solidFill>
                      <a:schemeClr val="bg1"/>
                    </a:solidFill>
                  </a:tcPr>
                </a:tc>
                <a:extLst>
                  <a:ext uri="{0D108BD9-81ED-4DB2-BD59-A6C34878D82A}">
                    <a16:rowId xmlns:a16="http://schemas.microsoft.com/office/drawing/2014/main" val="3026527036"/>
                  </a:ext>
                </a:extLst>
              </a:tr>
            </a:tbl>
          </a:graphicData>
        </a:graphic>
      </p:graphicFrame>
      <p:sp>
        <p:nvSpPr>
          <p:cNvPr id="9" name="TextBox 8">
            <a:extLst>
              <a:ext uri="{FF2B5EF4-FFF2-40B4-BE49-F238E27FC236}">
                <a16:creationId xmlns:a16="http://schemas.microsoft.com/office/drawing/2014/main" id="{512BAFD9-04CB-2948-A22B-034BC5217F76}"/>
              </a:ext>
            </a:extLst>
          </p:cNvPr>
          <p:cNvSpPr txBox="1"/>
          <p:nvPr/>
        </p:nvSpPr>
        <p:spPr>
          <a:xfrm>
            <a:off x="8642384" y="1510113"/>
            <a:ext cx="2230856" cy="646331"/>
          </a:xfrm>
          <a:prstGeom prst="rect">
            <a:avLst/>
          </a:prstGeom>
          <a:noFill/>
        </p:spPr>
        <p:txBody>
          <a:bodyPr wrap="square" rtlCol="0">
            <a:spAutoFit/>
          </a:bodyPr>
          <a:lstStyle/>
          <a:p>
            <a:pPr algn="ctr"/>
            <a:r>
              <a:rPr lang="en-US" b="1" dirty="0">
                <a:solidFill>
                  <a:srgbClr val="2170B6"/>
                </a:solidFill>
                <a:latin typeface="Book Antiqua" panose="02040602050305030304" pitchFamily="18" charset="0"/>
              </a:rPr>
              <a:t>Under 65</a:t>
            </a:r>
          </a:p>
          <a:p>
            <a:pPr algn="ctr"/>
            <a:r>
              <a:rPr lang="en-US" b="1" dirty="0">
                <a:solidFill>
                  <a:srgbClr val="2170B6"/>
                </a:solidFill>
                <a:latin typeface="Book Antiqua" panose="02040602050305030304" pitchFamily="18" charset="0"/>
              </a:rPr>
              <a:t>Insurance Products</a:t>
            </a:r>
          </a:p>
        </p:txBody>
      </p:sp>
      <p:sp>
        <p:nvSpPr>
          <p:cNvPr id="10" name="TextBox 9">
            <a:extLst>
              <a:ext uri="{FF2B5EF4-FFF2-40B4-BE49-F238E27FC236}">
                <a16:creationId xmlns:a16="http://schemas.microsoft.com/office/drawing/2014/main" id="{2B65C7B7-4C77-4CE4-C8E4-4C8A9A017FFE}"/>
              </a:ext>
            </a:extLst>
          </p:cNvPr>
          <p:cNvSpPr txBox="1"/>
          <p:nvPr/>
        </p:nvSpPr>
        <p:spPr>
          <a:xfrm>
            <a:off x="1450807" y="2147008"/>
            <a:ext cx="1966762" cy="523220"/>
          </a:xfrm>
          <a:prstGeom prst="rect">
            <a:avLst/>
          </a:prstGeom>
          <a:noFill/>
        </p:spPr>
        <p:txBody>
          <a:bodyPr wrap="square" rtlCol="0">
            <a:spAutoFit/>
          </a:bodyPr>
          <a:lstStyle/>
          <a:p>
            <a:pPr algn="ctr"/>
            <a:r>
              <a:rPr lang="en-US" sz="1400" i="1" dirty="0">
                <a:solidFill>
                  <a:srgbClr val="2170B6"/>
                </a:solidFill>
                <a:latin typeface="Book Antiqua" panose="02040602050305030304" pitchFamily="18" charset="0"/>
              </a:rPr>
              <a:t>New Business Premium</a:t>
            </a:r>
          </a:p>
          <a:p>
            <a:pPr algn="ctr"/>
            <a:r>
              <a:rPr lang="en-US" sz="1400" i="1" dirty="0">
                <a:solidFill>
                  <a:srgbClr val="2170B6"/>
                </a:solidFill>
                <a:latin typeface="Book Antiqua" panose="02040602050305030304" pitchFamily="18" charset="0"/>
              </a:rPr>
              <a:t>(Issues and Paid)</a:t>
            </a:r>
          </a:p>
        </p:txBody>
      </p:sp>
      <p:sp>
        <p:nvSpPr>
          <p:cNvPr id="11" name="TextBox 10">
            <a:extLst>
              <a:ext uri="{FF2B5EF4-FFF2-40B4-BE49-F238E27FC236}">
                <a16:creationId xmlns:a16="http://schemas.microsoft.com/office/drawing/2014/main" id="{C01B29DC-7CA2-36C1-5F53-F2C9D2C36378}"/>
              </a:ext>
            </a:extLst>
          </p:cNvPr>
          <p:cNvSpPr txBox="1"/>
          <p:nvPr/>
        </p:nvSpPr>
        <p:spPr>
          <a:xfrm>
            <a:off x="5112619" y="2147007"/>
            <a:ext cx="1966762" cy="523220"/>
          </a:xfrm>
          <a:prstGeom prst="rect">
            <a:avLst/>
          </a:prstGeom>
          <a:noFill/>
        </p:spPr>
        <p:txBody>
          <a:bodyPr wrap="square" rtlCol="0">
            <a:spAutoFit/>
          </a:bodyPr>
          <a:lstStyle/>
          <a:p>
            <a:pPr algn="ctr"/>
            <a:r>
              <a:rPr lang="en-US" sz="1400" i="1" dirty="0">
                <a:solidFill>
                  <a:srgbClr val="2170B6"/>
                </a:solidFill>
                <a:latin typeface="Book Antiqua" panose="02040602050305030304" pitchFamily="18" charset="0"/>
              </a:rPr>
              <a:t>New Business Premium</a:t>
            </a:r>
          </a:p>
          <a:p>
            <a:pPr algn="ctr"/>
            <a:r>
              <a:rPr lang="en-US" sz="1400" i="1" dirty="0">
                <a:solidFill>
                  <a:srgbClr val="2170B6"/>
                </a:solidFill>
                <a:latin typeface="Book Antiqua" panose="02040602050305030304" pitchFamily="18" charset="0"/>
              </a:rPr>
              <a:t>(Issues and Paid)</a:t>
            </a:r>
          </a:p>
        </p:txBody>
      </p:sp>
      <p:sp>
        <p:nvSpPr>
          <p:cNvPr id="12" name="TextBox 11">
            <a:extLst>
              <a:ext uri="{FF2B5EF4-FFF2-40B4-BE49-F238E27FC236}">
                <a16:creationId xmlns:a16="http://schemas.microsoft.com/office/drawing/2014/main" id="{82F06A5E-ED00-B37A-F650-09EC2177B4FA}"/>
              </a:ext>
            </a:extLst>
          </p:cNvPr>
          <p:cNvSpPr txBox="1"/>
          <p:nvPr/>
        </p:nvSpPr>
        <p:spPr>
          <a:xfrm>
            <a:off x="8774431" y="2147007"/>
            <a:ext cx="1966762" cy="523220"/>
          </a:xfrm>
          <a:prstGeom prst="rect">
            <a:avLst/>
          </a:prstGeom>
          <a:noFill/>
        </p:spPr>
        <p:txBody>
          <a:bodyPr wrap="square" rtlCol="0">
            <a:spAutoFit/>
          </a:bodyPr>
          <a:lstStyle/>
          <a:p>
            <a:pPr algn="ctr"/>
            <a:r>
              <a:rPr lang="en-US" sz="1400" i="1" dirty="0">
                <a:solidFill>
                  <a:srgbClr val="2170B6"/>
                </a:solidFill>
                <a:latin typeface="Book Antiqua" panose="02040602050305030304" pitchFamily="18" charset="0"/>
              </a:rPr>
              <a:t>New Business Premium</a:t>
            </a:r>
          </a:p>
          <a:p>
            <a:pPr algn="ctr"/>
            <a:r>
              <a:rPr lang="en-US" sz="1400" i="1" dirty="0">
                <a:solidFill>
                  <a:srgbClr val="2170B6"/>
                </a:solidFill>
                <a:latin typeface="Book Antiqua" panose="02040602050305030304" pitchFamily="18" charset="0"/>
              </a:rPr>
              <a:t>(Issues and Paid)</a:t>
            </a:r>
          </a:p>
        </p:txBody>
      </p:sp>
      <p:sp>
        <p:nvSpPr>
          <p:cNvPr id="13" name="Rectangle: Rounded Corners 12">
            <a:extLst>
              <a:ext uri="{FF2B5EF4-FFF2-40B4-BE49-F238E27FC236}">
                <a16:creationId xmlns:a16="http://schemas.microsoft.com/office/drawing/2014/main" id="{40747D9D-89D8-B722-A29F-85D9955812D5}"/>
              </a:ext>
            </a:extLst>
          </p:cNvPr>
          <p:cNvSpPr/>
          <p:nvPr/>
        </p:nvSpPr>
        <p:spPr>
          <a:xfrm>
            <a:off x="8098758" y="1317608"/>
            <a:ext cx="3318108" cy="5304574"/>
          </a:xfrm>
          <a:prstGeom prst="roundRect">
            <a:avLst/>
          </a:prstGeom>
          <a:noFill/>
          <a:ln w="57150">
            <a:solidFill>
              <a:srgbClr val="61BA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0559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80407" y="307570"/>
            <a:ext cx="10665229" cy="6550429"/>
          </a:xfrm>
          <a:prstGeom prst="rect">
            <a:avLst/>
          </a:prstGeom>
        </p:spPr>
      </p:pic>
    </p:spTree>
    <p:extLst>
      <p:ext uri="{BB962C8B-B14F-4D97-AF65-F5344CB8AC3E}">
        <p14:creationId xmlns:p14="http://schemas.microsoft.com/office/powerpoint/2010/main" val="16850819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EA597-2B5B-9F0E-6E73-BAE27627472C}"/>
            </a:ext>
          </a:extLst>
        </p:cNvPr>
        <p:cNvGrpSpPr/>
        <p:nvPr/>
      </p:nvGrpSpPr>
      <p:grpSpPr>
        <a:xfrm>
          <a:off x="0" y="0"/>
          <a:ext cx="0" cy="0"/>
          <a:chOff x="0" y="0"/>
          <a:chExt cx="0" cy="0"/>
        </a:xfrm>
      </p:grpSpPr>
      <p:pic>
        <p:nvPicPr>
          <p:cNvPr id="2" name="Graphic 1">
            <a:extLst>
              <a:ext uri="{FF2B5EF4-FFF2-40B4-BE49-F238E27FC236}">
                <a16:creationId xmlns:a16="http://schemas.microsoft.com/office/drawing/2014/main" id="{F99F2D62-F7DF-DB63-D11E-2EAC6AEC7A7A}"/>
              </a:ext>
            </a:extLst>
          </p:cNvPr>
          <p:cNvPicPr>
            <a:picLocks noGrp="1" noRo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rot="16200000">
            <a:off x="1446144" y="-3563178"/>
            <a:ext cx="9144000" cy="12692269"/>
          </a:xfrm>
          <a:prstGeom prst="rect">
            <a:avLst/>
          </a:prstGeom>
        </p:spPr>
      </p:pic>
      <p:pic>
        <p:nvPicPr>
          <p:cNvPr id="3" name="Picture 2">
            <a:extLst>
              <a:ext uri="{FF2B5EF4-FFF2-40B4-BE49-F238E27FC236}">
                <a16:creationId xmlns:a16="http://schemas.microsoft.com/office/drawing/2014/main" id="{FA6049CF-8697-4C51-6406-61BE67CF32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9705" y="353930"/>
            <a:ext cx="8907838" cy="1589170"/>
          </a:xfrm>
          <a:prstGeom prst="rect">
            <a:avLst/>
          </a:prstGeom>
        </p:spPr>
      </p:pic>
      <p:grpSp>
        <p:nvGrpSpPr>
          <p:cNvPr id="9" name="Group 8">
            <a:extLst>
              <a:ext uri="{FF2B5EF4-FFF2-40B4-BE49-F238E27FC236}">
                <a16:creationId xmlns:a16="http://schemas.microsoft.com/office/drawing/2014/main" id="{1B9F66EF-1B2B-D695-0DE0-9666F06F45F8}"/>
              </a:ext>
            </a:extLst>
          </p:cNvPr>
          <p:cNvGrpSpPr/>
          <p:nvPr/>
        </p:nvGrpSpPr>
        <p:grpSpPr>
          <a:xfrm>
            <a:off x="1119617" y="2102197"/>
            <a:ext cx="9952759" cy="4297331"/>
            <a:chOff x="1119620" y="1901681"/>
            <a:chExt cx="9952759" cy="4297331"/>
          </a:xfrm>
        </p:grpSpPr>
        <p:sp>
          <p:nvSpPr>
            <p:cNvPr id="4" name="Rectangle: Rounded Corners 3">
              <a:extLst>
                <a:ext uri="{FF2B5EF4-FFF2-40B4-BE49-F238E27FC236}">
                  <a16:creationId xmlns:a16="http://schemas.microsoft.com/office/drawing/2014/main" id="{B015E961-5669-B95B-51C1-48143624F190}"/>
                </a:ext>
              </a:extLst>
            </p:cNvPr>
            <p:cNvSpPr/>
            <p:nvPr/>
          </p:nvSpPr>
          <p:spPr>
            <a:xfrm>
              <a:off x="1119620" y="1901681"/>
              <a:ext cx="9952759" cy="4297331"/>
            </a:xfrm>
            <a:prstGeom prst="roundRect">
              <a:avLst/>
            </a:prstGeom>
            <a:solidFill>
              <a:srgbClr val="2170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rpheus Pro" panose="02000000000000000000" pitchFamily="50" charset="0"/>
              </a:endParaRPr>
            </a:p>
          </p:txBody>
        </p:sp>
        <p:sp>
          <p:nvSpPr>
            <p:cNvPr id="5" name="TextBox 4">
              <a:extLst>
                <a:ext uri="{FF2B5EF4-FFF2-40B4-BE49-F238E27FC236}">
                  <a16:creationId xmlns:a16="http://schemas.microsoft.com/office/drawing/2014/main" id="{F9E57BE5-5176-EA17-A0CD-275EB1C71D82}"/>
                </a:ext>
              </a:extLst>
            </p:cNvPr>
            <p:cNvSpPr txBox="1"/>
            <p:nvPr/>
          </p:nvSpPr>
          <p:spPr>
            <a:xfrm>
              <a:off x="2483628" y="2696255"/>
              <a:ext cx="6996133" cy="3416320"/>
            </a:xfrm>
            <a:prstGeom prst="rect">
              <a:avLst/>
            </a:prstGeom>
            <a:noFill/>
          </p:spPr>
          <p:txBody>
            <a:bodyPr wrap="square" rtlCol="0">
              <a:spAutoFit/>
            </a:bodyPr>
            <a:lstStyle/>
            <a:p>
              <a:pPr algn="ctr"/>
              <a:r>
                <a:rPr lang="en-US" sz="2800" b="1" dirty="0">
                  <a:solidFill>
                    <a:schemeClr val="bg1"/>
                  </a:solidFill>
                  <a:latin typeface="Book Antiqua" panose="02040602050305030304" pitchFamily="18" charset="0"/>
                </a:rPr>
                <a:t>Questions? </a:t>
              </a:r>
            </a:p>
            <a:p>
              <a:pPr algn="ctr"/>
              <a:r>
                <a:rPr lang="en-US" sz="2800" b="1" dirty="0">
                  <a:solidFill>
                    <a:schemeClr val="bg1"/>
                  </a:solidFill>
                  <a:latin typeface="Book Antiqua" panose="02040602050305030304" pitchFamily="18" charset="0"/>
                </a:rPr>
                <a:t>Comments? </a:t>
              </a:r>
            </a:p>
            <a:p>
              <a:pPr algn="ctr"/>
              <a:r>
                <a:rPr lang="en-US" sz="2800" b="1" u="sng" dirty="0">
                  <a:solidFill>
                    <a:schemeClr val="bg1"/>
                  </a:solidFill>
                  <a:latin typeface="Book Antiqua" panose="02040602050305030304" pitchFamily="18" charset="0"/>
                </a:rPr>
                <a:t>Contacts: </a:t>
              </a:r>
            </a:p>
            <a:p>
              <a:pPr algn="ctr"/>
              <a:r>
                <a:rPr lang="en-US" sz="2800" b="1" dirty="0">
                  <a:solidFill>
                    <a:schemeClr val="bg1"/>
                  </a:solidFill>
                  <a:latin typeface="Book Antiqua" panose="02040602050305030304" pitchFamily="18" charset="0"/>
                  <a:hlinkClick r:id="rId6">
                    <a:extLst>
                      <a:ext uri="{A12FA001-AC4F-418D-AE19-62706E023703}">
                        <ahyp:hlinkClr xmlns:ahyp="http://schemas.microsoft.com/office/drawing/2018/hyperlinkcolor" val="tx"/>
                      </a:ext>
                    </a:extLst>
                  </a:hlinkClick>
                </a:rPr>
                <a:t>dcollett@neweralife.com</a:t>
              </a:r>
              <a:endParaRPr lang="en-US" sz="2800" b="1" dirty="0">
                <a:solidFill>
                  <a:schemeClr val="bg1"/>
                </a:solidFill>
                <a:latin typeface="Book Antiqua" panose="02040602050305030304" pitchFamily="18" charset="0"/>
              </a:endParaRPr>
            </a:p>
            <a:p>
              <a:pPr algn="ctr"/>
              <a:r>
                <a:rPr lang="en-US" sz="2800" b="1" dirty="0">
                  <a:solidFill>
                    <a:schemeClr val="bg1"/>
                  </a:solidFill>
                  <a:latin typeface="Book Antiqua" panose="02040602050305030304" pitchFamily="18" charset="0"/>
                  <a:hlinkClick r:id="rId7">
                    <a:extLst>
                      <a:ext uri="{A12FA001-AC4F-418D-AE19-62706E023703}">
                        <ahyp:hlinkClr xmlns:ahyp="http://schemas.microsoft.com/office/drawing/2018/hyperlinkcolor" val="tx"/>
                      </a:ext>
                    </a:extLst>
                  </a:hlinkClick>
                </a:rPr>
                <a:t>jurbano@neweralife.com</a:t>
              </a:r>
              <a:endParaRPr lang="en-US" sz="2800" b="1" dirty="0">
                <a:solidFill>
                  <a:schemeClr val="bg1"/>
                </a:solidFill>
                <a:latin typeface="Book Antiqua" panose="02040602050305030304" pitchFamily="18" charset="0"/>
              </a:endParaRPr>
            </a:p>
            <a:p>
              <a:pPr algn="ctr"/>
              <a:r>
                <a:rPr lang="en-US" sz="2800" b="1" dirty="0">
                  <a:solidFill>
                    <a:schemeClr val="bg1"/>
                  </a:solidFill>
                  <a:latin typeface="Book Antiqua" panose="02040602050305030304" pitchFamily="18" charset="0"/>
                </a:rPr>
                <a:t>ckyle@neweralife.com</a:t>
              </a:r>
            </a:p>
            <a:p>
              <a:pPr algn="ctr"/>
              <a:endParaRPr lang="en-US" sz="4800" b="1" dirty="0">
                <a:solidFill>
                  <a:schemeClr val="bg1"/>
                </a:solidFill>
                <a:latin typeface="Book Antiqua" panose="02040602050305030304" pitchFamily="18" charset="0"/>
              </a:endParaRPr>
            </a:p>
          </p:txBody>
        </p:sp>
        <p:sp>
          <p:nvSpPr>
            <p:cNvPr id="7" name="TextBox 6">
              <a:extLst>
                <a:ext uri="{FF2B5EF4-FFF2-40B4-BE49-F238E27FC236}">
                  <a16:creationId xmlns:a16="http://schemas.microsoft.com/office/drawing/2014/main" id="{5111EDD0-6CD8-DBFC-0DF2-B14015BEC3C1}"/>
                </a:ext>
              </a:extLst>
            </p:cNvPr>
            <p:cNvSpPr txBox="1"/>
            <p:nvPr/>
          </p:nvSpPr>
          <p:spPr>
            <a:xfrm>
              <a:off x="3660975" y="4514209"/>
              <a:ext cx="3848924" cy="400110"/>
            </a:xfrm>
            <a:prstGeom prst="rect">
              <a:avLst/>
            </a:prstGeom>
            <a:noFill/>
          </p:spPr>
          <p:txBody>
            <a:bodyPr wrap="square" rtlCol="0">
              <a:spAutoFit/>
            </a:bodyPr>
            <a:lstStyle/>
            <a:p>
              <a:pPr algn="ctr"/>
              <a:endParaRPr lang="en-US" sz="2000" dirty="0">
                <a:solidFill>
                  <a:schemeClr val="bg1"/>
                </a:solidFill>
                <a:latin typeface="Century Gothic" panose="020B0502020202020204" pitchFamily="34" charset="0"/>
              </a:endParaRPr>
            </a:p>
          </p:txBody>
        </p:sp>
      </p:grpSp>
      <p:sp>
        <p:nvSpPr>
          <p:cNvPr id="8" name="TextBox 7">
            <a:extLst>
              <a:ext uri="{FF2B5EF4-FFF2-40B4-BE49-F238E27FC236}">
                <a16:creationId xmlns:a16="http://schemas.microsoft.com/office/drawing/2014/main" id="{E8C05DD4-33D9-8CA3-2D6C-B5D32D42F6A7}"/>
              </a:ext>
            </a:extLst>
          </p:cNvPr>
          <p:cNvSpPr txBox="1"/>
          <p:nvPr/>
        </p:nvSpPr>
        <p:spPr>
          <a:xfrm>
            <a:off x="2322923" y="6399528"/>
            <a:ext cx="7546149"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rgbClr val="2170B6"/>
                </a:solidFill>
                <a:latin typeface="Century Gothic" panose="020B0502020202020204" pitchFamily="34" charset="0"/>
              </a:rPr>
              <a:t>Confidential and proprietary; redistribution, recording or copying is prohibited without written consent from Philadelphia American Life Insurance Co.</a:t>
            </a:r>
          </a:p>
          <a:p>
            <a:pPr algn="ctr"/>
            <a:r>
              <a:rPr lang="en-US" sz="800" dirty="0">
                <a:solidFill>
                  <a:srgbClr val="2170B6"/>
                </a:solidFill>
                <a:latin typeface="Century Gothic" panose="020B0502020202020204" pitchFamily="34" charset="0"/>
              </a:rPr>
              <a:t>Copyright © 2025 by Philadelphia American Life Insurance Company. All rights reserved.</a:t>
            </a:r>
          </a:p>
        </p:txBody>
      </p:sp>
    </p:spTree>
    <p:extLst>
      <p:ext uri="{BB962C8B-B14F-4D97-AF65-F5344CB8AC3E}">
        <p14:creationId xmlns:p14="http://schemas.microsoft.com/office/powerpoint/2010/main" val="1131159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F1FD"/>
        </a:solidFill>
        <a:effectLst/>
      </p:bgPr>
    </p:bg>
    <p:spTree>
      <p:nvGrpSpPr>
        <p:cNvPr id="1" name="">
          <a:extLst>
            <a:ext uri="{FF2B5EF4-FFF2-40B4-BE49-F238E27FC236}">
              <a16:creationId xmlns:a16="http://schemas.microsoft.com/office/drawing/2014/main" id="{E9FED9F4-000F-E0F0-1BCC-28C7C55BEF2F}"/>
            </a:ext>
          </a:extLst>
        </p:cNvPr>
        <p:cNvGrpSpPr/>
        <p:nvPr/>
      </p:nvGrpSpPr>
      <p:grpSpPr>
        <a:xfrm>
          <a:off x="0" y="0"/>
          <a:ext cx="0" cy="0"/>
          <a:chOff x="0" y="0"/>
          <a:chExt cx="0" cy="0"/>
        </a:xfrm>
      </p:grpSpPr>
      <p:sp>
        <p:nvSpPr>
          <p:cNvPr id="3" name="Rectangle: Top Corners Rounded 2">
            <a:extLst>
              <a:ext uri="{FF2B5EF4-FFF2-40B4-BE49-F238E27FC236}">
                <a16:creationId xmlns:a16="http://schemas.microsoft.com/office/drawing/2014/main" id="{8A9AD5FD-57C4-B688-E21E-81ECBB980E15}"/>
              </a:ext>
            </a:extLst>
          </p:cNvPr>
          <p:cNvSpPr/>
          <p:nvPr/>
        </p:nvSpPr>
        <p:spPr>
          <a:xfrm rot="5400000">
            <a:off x="300787" y="-300786"/>
            <a:ext cx="6858003" cy="7459579"/>
          </a:xfrm>
          <a:prstGeom prst="round2SameRect">
            <a:avLst/>
          </a:prstGeom>
          <a:solidFill>
            <a:srgbClr val="2170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98DBC64-37FB-1B9A-9CE9-8905FFD0761A}"/>
              </a:ext>
            </a:extLst>
          </p:cNvPr>
          <p:cNvSpPr txBox="1"/>
          <p:nvPr/>
        </p:nvSpPr>
        <p:spPr>
          <a:xfrm>
            <a:off x="488374" y="758536"/>
            <a:ext cx="5979804" cy="1200329"/>
          </a:xfrm>
          <a:prstGeom prst="rect">
            <a:avLst/>
          </a:prstGeom>
          <a:noFill/>
        </p:spPr>
        <p:txBody>
          <a:bodyPr wrap="square" rtlCol="0">
            <a:spAutoFit/>
          </a:bodyPr>
          <a:lstStyle/>
          <a:p>
            <a:r>
              <a:rPr lang="en-US" sz="3600" dirty="0">
                <a:solidFill>
                  <a:schemeClr val="bg1"/>
                </a:solidFill>
                <a:latin typeface="Book Antiqua" panose="02040602050305030304" pitchFamily="18" charset="0"/>
              </a:rPr>
              <a:t>PAL’s Alternative Approach to Health Insurance</a:t>
            </a:r>
          </a:p>
        </p:txBody>
      </p:sp>
      <p:pic>
        <p:nvPicPr>
          <p:cNvPr id="60" name="Graphic 59">
            <a:extLst>
              <a:ext uri="{FF2B5EF4-FFF2-40B4-BE49-F238E27FC236}">
                <a16:creationId xmlns:a16="http://schemas.microsoft.com/office/drawing/2014/main" id="{2C99F207-7D2A-8FD7-1630-803C4EB7D7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02088" y="391478"/>
            <a:ext cx="1678991" cy="1776123"/>
          </a:xfrm>
          <a:prstGeom prst="rect">
            <a:avLst/>
          </a:prstGeom>
        </p:spPr>
      </p:pic>
      <p:sp>
        <p:nvSpPr>
          <p:cNvPr id="2" name="TextBox 1">
            <a:extLst>
              <a:ext uri="{FF2B5EF4-FFF2-40B4-BE49-F238E27FC236}">
                <a16:creationId xmlns:a16="http://schemas.microsoft.com/office/drawing/2014/main" id="{2CFDD2E3-8AA9-CAE1-1200-C16C949CB85A}"/>
              </a:ext>
            </a:extLst>
          </p:cNvPr>
          <p:cNvSpPr txBox="1"/>
          <p:nvPr/>
        </p:nvSpPr>
        <p:spPr>
          <a:xfrm>
            <a:off x="488374" y="2276637"/>
            <a:ext cx="5979804" cy="373884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solidFill>
                  <a:schemeClr val="bg1"/>
                </a:solidFill>
                <a:latin typeface="Century Gothic" panose="020B0502020202020204" pitchFamily="34" charset="0"/>
              </a:rPr>
              <a:t>Unique concept</a:t>
            </a:r>
          </a:p>
          <a:p>
            <a:pPr marL="285750" indent="-285750">
              <a:lnSpc>
                <a:spcPct val="150000"/>
              </a:lnSpc>
              <a:buFont typeface="Arial" panose="020B0604020202020204" pitchFamily="34" charset="0"/>
              <a:buChar char="•"/>
            </a:pPr>
            <a:r>
              <a:rPr lang="en-US" sz="1600" dirty="0">
                <a:solidFill>
                  <a:schemeClr val="bg1"/>
                </a:solidFill>
                <a:latin typeface="Century Gothic" panose="020B0502020202020204" pitchFamily="34" charset="0"/>
              </a:rPr>
              <a:t>Not a major medical</a:t>
            </a:r>
          </a:p>
          <a:p>
            <a:pPr marL="285750" indent="-285750">
              <a:lnSpc>
                <a:spcPct val="150000"/>
              </a:lnSpc>
              <a:buFont typeface="Arial" panose="020B0604020202020204" pitchFamily="34" charset="0"/>
              <a:buChar char="•"/>
            </a:pPr>
            <a:r>
              <a:rPr lang="en-US" sz="1600" dirty="0">
                <a:solidFill>
                  <a:schemeClr val="bg1"/>
                </a:solidFill>
                <a:latin typeface="Century Gothic" panose="020B0502020202020204" pitchFamily="34" charset="0"/>
              </a:rPr>
              <a:t>Brands healthcare and health insurance together</a:t>
            </a:r>
          </a:p>
          <a:p>
            <a:pPr marL="285750" indent="-285750">
              <a:lnSpc>
                <a:spcPct val="150000"/>
              </a:lnSpc>
              <a:buFont typeface="Arial" panose="020B0604020202020204" pitchFamily="34" charset="0"/>
              <a:buChar char="•"/>
            </a:pPr>
            <a:r>
              <a:rPr lang="en-US" sz="1600" dirty="0">
                <a:solidFill>
                  <a:schemeClr val="bg1"/>
                </a:solidFill>
                <a:latin typeface="Century Gothic" panose="020B0502020202020204" pitchFamily="34" charset="0"/>
              </a:rPr>
              <a:t>Pays set amounts regardless of the actual charges on the provider’s bill</a:t>
            </a:r>
          </a:p>
          <a:p>
            <a:pPr marL="285750" indent="-285750">
              <a:lnSpc>
                <a:spcPct val="150000"/>
              </a:lnSpc>
              <a:buFont typeface="Arial" panose="020B0604020202020204" pitchFamily="34" charset="0"/>
              <a:buChar char="•"/>
            </a:pPr>
            <a:r>
              <a:rPr lang="en-US" sz="1600" dirty="0">
                <a:solidFill>
                  <a:schemeClr val="bg1"/>
                </a:solidFill>
                <a:latin typeface="Century Gothic" panose="020B0502020202020204" pitchFamily="34" charset="0"/>
              </a:rPr>
              <a:t>Provides freedom of choice</a:t>
            </a:r>
          </a:p>
          <a:p>
            <a:pPr marL="285750" indent="-285750">
              <a:lnSpc>
                <a:spcPct val="150000"/>
              </a:lnSpc>
              <a:buFont typeface="Arial" panose="020B0604020202020204" pitchFamily="34" charset="0"/>
              <a:buChar char="•"/>
            </a:pPr>
            <a:r>
              <a:rPr lang="en-US" sz="1600" dirty="0">
                <a:solidFill>
                  <a:schemeClr val="bg1"/>
                </a:solidFill>
                <a:latin typeface="Century Gothic" panose="020B0502020202020204" pitchFamily="34" charset="0"/>
              </a:rPr>
              <a:t>Provides an incentive to shop smart</a:t>
            </a:r>
          </a:p>
          <a:p>
            <a:pPr marL="285750" indent="-285750">
              <a:lnSpc>
                <a:spcPct val="150000"/>
              </a:lnSpc>
              <a:buFont typeface="Arial" panose="020B0604020202020204" pitchFamily="34" charset="0"/>
              <a:buChar char="•"/>
            </a:pPr>
            <a:r>
              <a:rPr lang="en-US" sz="1600" dirty="0">
                <a:solidFill>
                  <a:schemeClr val="bg1"/>
                </a:solidFill>
                <a:latin typeface="Century Gothic" panose="020B0502020202020204" pitchFamily="34" charset="0"/>
              </a:rPr>
              <a:t>Creates a community of engaged healthcare consumers</a:t>
            </a:r>
          </a:p>
          <a:p>
            <a:pPr marL="285750" indent="-285750">
              <a:lnSpc>
                <a:spcPct val="150000"/>
              </a:lnSpc>
              <a:buFont typeface="Arial" panose="020B0604020202020204" pitchFamily="34" charset="0"/>
              <a:buChar char="•"/>
            </a:pPr>
            <a:r>
              <a:rPr lang="en-US" sz="1600" b="1" dirty="0">
                <a:solidFill>
                  <a:schemeClr val="bg1"/>
                </a:solidFill>
                <a:latin typeface="Century Gothic" panose="020B0502020202020204" pitchFamily="34" charset="0"/>
              </a:rPr>
              <a:t>Isn’t for everyone</a:t>
            </a:r>
          </a:p>
        </p:txBody>
      </p:sp>
      <p:pic>
        <p:nvPicPr>
          <p:cNvPr id="62" name="Picture 61" descr="A person and person giving each other a high five&#10;&#10;AI-generated content may be incorrect.">
            <a:extLst>
              <a:ext uri="{FF2B5EF4-FFF2-40B4-BE49-F238E27FC236}">
                <a16:creationId xmlns:a16="http://schemas.microsoft.com/office/drawing/2014/main" id="{9AF214FF-EAE5-1AF8-774F-29B66A17168E}"/>
              </a:ext>
            </a:extLst>
          </p:cNvPr>
          <p:cNvPicPr>
            <a:picLocks noChangeAspect="1"/>
          </p:cNvPicPr>
          <p:nvPr/>
        </p:nvPicPr>
        <p:blipFill>
          <a:blip r:embed="rId5">
            <a:extLst>
              <a:ext uri="{28A0092B-C50C-407E-A947-70E740481C1C}">
                <a14:useLocalDpi xmlns:a14="http://schemas.microsoft.com/office/drawing/2010/main" val="0"/>
              </a:ext>
            </a:extLst>
          </a:blip>
          <a:srcRect l="18654" t="11061" r="19029" b="11061"/>
          <a:stretch/>
        </p:blipFill>
        <p:spPr>
          <a:xfrm>
            <a:off x="8082367" y="2046978"/>
            <a:ext cx="3359217" cy="4198162"/>
          </a:xfrm>
          <a:prstGeom prst="rect">
            <a:avLst/>
          </a:prstGeom>
        </p:spPr>
      </p:pic>
    </p:spTree>
    <p:extLst>
      <p:ext uri="{BB962C8B-B14F-4D97-AF65-F5344CB8AC3E}">
        <p14:creationId xmlns:p14="http://schemas.microsoft.com/office/powerpoint/2010/main" val="3746267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F1FD"/>
        </a:solidFill>
        <a:effectLst/>
      </p:bgPr>
    </p:bg>
    <p:spTree>
      <p:nvGrpSpPr>
        <p:cNvPr id="1" name="">
          <a:extLst>
            <a:ext uri="{FF2B5EF4-FFF2-40B4-BE49-F238E27FC236}">
              <a16:creationId xmlns:a16="http://schemas.microsoft.com/office/drawing/2014/main" id="{3E03D1F3-6108-9F36-CF55-0458C7BF114C}"/>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AC73AF6-03F4-001F-A82E-82ED5E34AFC4}"/>
              </a:ext>
            </a:extLst>
          </p:cNvPr>
          <p:cNvGraphicFramePr>
            <a:graphicFrameLocks noGrp="1"/>
          </p:cNvGraphicFramePr>
          <p:nvPr/>
        </p:nvGraphicFramePr>
        <p:xfrm>
          <a:off x="3661229" y="1153640"/>
          <a:ext cx="4869541" cy="999350"/>
        </p:xfrm>
        <a:graphic>
          <a:graphicData uri="http://schemas.openxmlformats.org/drawingml/2006/table">
            <a:tbl>
              <a:tblPr firstRow="1" bandRow="1">
                <a:effectLst>
                  <a:outerShdw blurRad="63500" sx="102000" sy="102000" algn="ctr" rotWithShape="0">
                    <a:prstClr val="black">
                      <a:alpha val="40000"/>
                    </a:prstClr>
                  </a:outerShdw>
                </a:effectLst>
                <a:tableStyleId>{1E171933-4619-4E11-9A3F-F7608DF75F80}</a:tableStyleId>
              </a:tblPr>
              <a:tblGrid>
                <a:gridCol w="4869541">
                  <a:extLst>
                    <a:ext uri="{9D8B030D-6E8A-4147-A177-3AD203B41FA5}">
                      <a16:colId xmlns:a16="http://schemas.microsoft.com/office/drawing/2014/main" val="1666758440"/>
                    </a:ext>
                  </a:extLst>
                </a:gridCol>
              </a:tblGrid>
              <a:tr h="499675">
                <a:tc>
                  <a:txBody>
                    <a:bodyPr/>
                    <a:lstStyle/>
                    <a:p>
                      <a:pPr algn="ctr"/>
                      <a:r>
                        <a:rPr lang="en-US" sz="2000" dirty="0">
                          <a:latin typeface="Book Antiqua" panose="02040602050305030304" pitchFamily="18" charset="0"/>
                        </a:rPr>
                        <a:t>PAL Plans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2170B6"/>
                    </a:solidFill>
                  </a:tcPr>
                </a:tc>
                <a:extLst>
                  <a:ext uri="{0D108BD9-81ED-4DB2-BD59-A6C34878D82A}">
                    <a16:rowId xmlns:a16="http://schemas.microsoft.com/office/drawing/2014/main" val="946619697"/>
                  </a:ext>
                </a:extLst>
              </a:tr>
              <a:tr h="499675">
                <a:tc>
                  <a:txBody>
                    <a:bodyPr/>
                    <a:lstStyle/>
                    <a:p>
                      <a:pPr algn="ctr"/>
                      <a:r>
                        <a:rPr lang="en-US" sz="1400" b="0" dirty="0">
                          <a:solidFill>
                            <a:srgbClr val="2170B6"/>
                          </a:solidFill>
                          <a:latin typeface="Century Gothic" panose="020B0502020202020204" pitchFamily="34" charset="0"/>
                        </a:rPr>
                        <a:t>No network restrictions = freedom of choice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61938044"/>
                  </a:ext>
                </a:extLst>
              </a:tr>
            </a:tbl>
          </a:graphicData>
        </a:graphic>
      </p:graphicFrame>
      <p:pic>
        <p:nvPicPr>
          <p:cNvPr id="8" name="Picture 7">
            <a:extLst>
              <a:ext uri="{FF2B5EF4-FFF2-40B4-BE49-F238E27FC236}">
                <a16:creationId xmlns:a16="http://schemas.microsoft.com/office/drawing/2014/main" id="{7B728BF6-8434-D6C6-D210-5D6883C68C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070" y="2700959"/>
            <a:ext cx="11369859" cy="3452191"/>
          </a:xfrm>
          <a:prstGeom prst="rect">
            <a:avLst/>
          </a:prstGeom>
          <a:effectLst>
            <a:outerShdw blurRad="50800" dist="38100" dir="5400000" algn="t" rotWithShape="0">
              <a:prstClr val="black">
                <a:alpha val="40000"/>
              </a:prstClr>
            </a:outerShdw>
          </a:effectLst>
        </p:spPr>
      </p:pic>
      <p:pic>
        <p:nvPicPr>
          <p:cNvPr id="9" name="Graphic 8">
            <a:extLst>
              <a:ext uri="{FF2B5EF4-FFF2-40B4-BE49-F238E27FC236}">
                <a16:creationId xmlns:a16="http://schemas.microsoft.com/office/drawing/2014/main" id="{4C97C04F-A50E-FF93-6A5D-7DFB8CA525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048735">
            <a:off x="-1757760" y="114910"/>
            <a:ext cx="3771559" cy="1748191"/>
          </a:xfrm>
          <a:prstGeom prst="rect">
            <a:avLst/>
          </a:prstGeom>
        </p:spPr>
      </p:pic>
      <p:sp>
        <p:nvSpPr>
          <p:cNvPr id="4" name="TextBox 3">
            <a:extLst>
              <a:ext uri="{FF2B5EF4-FFF2-40B4-BE49-F238E27FC236}">
                <a16:creationId xmlns:a16="http://schemas.microsoft.com/office/drawing/2014/main" id="{B52C38AA-25F7-0832-FEB3-E07F6F499698}"/>
              </a:ext>
            </a:extLst>
          </p:cNvPr>
          <p:cNvSpPr txBox="1"/>
          <p:nvPr/>
        </p:nvSpPr>
        <p:spPr>
          <a:xfrm>
            <a:off x="4235160" y="504795"/>
            <a:ext cx="372167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170B6"/>
                </a:solidFill>
                <a:effectLst/>
                <a:uLnTx/>
                <a:uFillTx/>
                <a:latin typeface="Book Antiqua" panose="02040602050305030304" pitchFamily="18" charset="0"/>
              </a:rPr>
              <a:t>PAL’s Defined Benefit Plans</a:t>
            </a:r>
          </a:p>
        </p:txBody>
      </p:sp>
      <p:pic>
        <p:nvPicPr>
          <p:cNvPr id="5" name="Graphic 4">
            <a:extLst>
              <a:ext uri="{FF2B5EF4-FFF2-40B4-BE49-F238E27FC236}">
                <a16:creationId xmlns:a16="http://schemas.microsoft.com/office/drawing/2014/main" id="{B17F983D-9879-EDA3-BB7E-1815D24391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487198">
            <a:off x="10767205" y="-415438"/>
            <a:ext cx="2027445" cy="2640685"/>
          </a:xfrm>
          <a:prstGeom prst="rect">
            <a:avLst/>
          </a:prstGeom>
        </p:spPr>
      </p:pic>
    </p:spTree>
    <p:extLst>
      <p:ext uri="{BB962C8B-B14F-4D97-AF65-F5344CB8AC3E}">
        <p14:creationId xmlns:p14="http://schemas.microsoft.com/office/powerpoint/2010/main" val="2908151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F1FD"/>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0A7DBF3-A4A7-5A7F-2335-FF7DA9FF52EE}"/>
              </a:ext>
            </a:extLst>
          </p:cNvPr>
          <p:cNvGrpSpPr/>
          <p:nvPr/>
        </p:nvGrpSpPr>
        <p:grpSpPr>
          <a:xfrm>
            <a:off x="508275" y="1343569"/>
            <a:ext cx="5456257" cy="1607736"/>
            <a:chOff x="472269" y="542611"/>
            <a:chExt cx="5456257" cy="1607736"/>
          </a:xfrm>
          <a:effectLst>
            <a:outerShdw blurRad="50800" dist="38100" dir="5400000" algn="t" rotWithShape="0">
              <a:prstClr val="black">
                <a:alpha val="40000"/>
              </a:prstClr>
            </a:outerShdw>
          </a:effectLst>
        </p:grpSpPr>
        <p:sp>
          <p:nvSpPr>
            <p:cNvPr id="4" name="Rectangle: Rounded Corners 3">
              <a:extLst>
                <a:ext uri="{FF2B5EF4-FFF2-40B4-BE49-F238E27FC236}">
                  <a16:creationId xmlns:a16="http://schemas.microsoft.com/office/drawing/2014/main" id="{C1567710-77FC-A235-8E11-D5DF0EE14C70}"/>
                </a:ext>
              </a:extLst>
            </p:cNvPr>
            <p:cNvSpPr/>
            <p:nvPr/>
          </p:nvSpPr>
          <p:spPr>
            <a:xfrm>
              <a:off x="472269" y="542611"/>
              <a:ext cx="5456257" cy="1607736"/>
            </a:xfrm>
            <a:prstGeom prst="roundRect">
              <a:avLst/>
            </a:prstGeom>
            <a:solidFill>
              <a:srgbClr val="2170B6"/>
            </a:solidFill>
            <a:ln>
              <a:solidFill>
                <a:srgbClr val="55A7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32B6E20-78D7-6B93-0103-FD3383AA09BA}"/>
                </a:ext>
              </a:extLst>
            </p:cNvPr>
            <p:cNvSpPr txBox="1"/>
            <p:nvPr/>
          </p:nvSpPr>
          <p:spPr>
            <a:xfrm>
              <a:off x="859133" y="702492"/>
              <a:ext cx="2577402" cy="369332"/>
            </a:xfrm>
            <a:prstGeom prst="rect">
              <a:avLst/>
            </a:prstGeom>
            <a:noFill/>
          </p:spPr>
          <p:txBody>
            <a:bodyPr wrap="square" rtlCol="0">
              <a:spAutoFit/>
            </a:bodyPr>
            <a:lstStyle/>
            <a:p>
              <a:r>
                <a:rPr lang="en-US" b="1" dirty="0">
                  <a:solidFill>
                    <a:schemeClr val="bg1"/>
                  </a:solidFill>
                  <a:latin typeface="Book Antiqua" panose="02040602050305030304" pitchFamily="18" charset="0"/>
                </a:rPr>
                <a:t>Hospital</a:t>
              </a:r>
              <a:r>
                <a:rPr lang="en-US" dirty="0">
                  <a:solidFill>
                    <a:schemeClr val="bg1"/>
                  </a:solidFill>
                  <a:latin typeface="Book Antiqua" panose="02040602050305030304" pitchFamily="18" charset="0"/>
                </a:rPr>
                <a:t> </a:t>
              </a:r>
              <a:r>
                <a:rPr lang="en-US" b="1" dirty="0">
                  <a:solidFill>
                    <a:schemeClr val="bg1"/>
                  </a:solidFill>
                  <a:latin typeface="Book Antiqua" panose="02040602050305030304" pitchFamily="18" charset="0"/>
                </a:rPr>
                <a:t>Confinement</a:t>
              </a:r>
            </a:p>
          </p:txBody>
        </p:sp>
        <p:sp>
          <p:nvSpPr>
            <p:cNvPr id="3" name="TextBox 2">
              <a:extLst>
                <a:ext uri="{FF2B5EF4-FFF2-40B4-BE49-F238E27FC236}">
                  <a16:creationId xmlns:a16="http://schemas.microsoft.com/office/drawing/2014/main" id="{49757D60-DF48-6359-2F62-90F442016178}"/>
                </a:ext>
              </a:extLst>
            </p:cNvPr>
            <p:cNvSpPr txBox="1"/>
            <p:nvPr/>
          </p:nvSpPr>
          <p:spPr>
            <a:xfrm>
              <a:off x="879228" y="1071824"/>
              <a:ext cx="2642718" cy="88825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200" dirty="0">
                  <a:solidFill>
                    <a:schemeClr val="bg1"/>
                  </a:solidFill>
                  <a:latin typeface="Century Gothic" panose="020B0502020202020204" pitchFamily="34" charset="0"/>
                </a:rPr>
                <a:t>Hospital Stay</a:t>
              </a:r>
            </a:p>
            <a:p>
              <a:pPr marL="285750" indent="-285750">
                <a:lnSpc>
                  <a:spcPct val="150000"/>
                </a:lnSpc>
                <a:buFont typeface="Arial" panose="020B0604020202020204" pitchFamily="34" charset="0"/>
                <a:buChar char="•"/>
              </a:pPr>
              <a:r>
                <a:rPr lang="en-US" sz="1200" dirty="0">
                  <a:solidFill>
                    <a:schemeClr val="bg1"/>
                  </a:solidFill>
                  <a:latin typeface="Century Gothic" panose="020B0502020202020204" pitchFamily="34" charset="0"/>
                </a:rPr>
                <a:t>Intensive Care Unit (ICU)</a:t>
              </a:r>
            </a:p>
            <a:p>
              <a:pPr marL="285750" indent="-285750">
                <a:lnSpc>
                  <a:spcPct val="150000"/>
                </a:lnSpc>
                <a:buFont typeface="Arial" panose="020B0604020202020204" pitchFamily="34" charset="0"/>
                <a:buChar char="•"/>
              </a:pPr>
              <a:r>
                <a:rPr lang="en-US" sz="1200" dirty="0">
                  <a:solidFill>
                    <a:schemeClr val="bg1"/>
                  </a:solidFill>
                  <a:latin typeface="Century Gothic" panose="020B0502020202020204" pitchFamily="34" charset="0"/>
                </a:rPr>
                <a:t>24 Hour Observation Stay</a:t>
              </a:r>
            </a:p>
          </p:txBody>
        </p:sp>
      </p:grpSp>
      <p:grpSp>
        <p:nvGrpSpPr>
          <p:cNvPr id="16" name="Group 15">
            <a:extLst>
              <a:ext uri="{FF2B5EF4-FFF2-40B4-BE49-F238E27FC236}">
                <a16:creationId xmlns:a16="http://schemas.microsoft.com/office/drawing/2014/main" id="{A858050F-53BF-41D6-C526-C5685C6E1D4C}"/>
              </a:ext>
            </a:extLst>
          </p:cNvPr>
          <p:cNvGrpSpPr/>
          <p:nvPr/>
        </p:nvGrpSpPr>
        <p:grpSpPr>
          <a:xfrm>
            <a:off x="508275" y="3046506"/>
            <a:ext cx="5456254" cy="1326383"/>
            <a:chOff x="472272" y="2310228"/>
            <a:chExt cx="5456254" cy="1326383"/>
          </a:xfrm>
          <a:effectLst>
            <a:outerShdw blurRad="50800" dist="38100" dir="5400000" algn="t" rotWithShape="0">
              <a:prstClr val="black">
                <a:alpha val="40000"/>
              </a:prstClr>
            </a:outerShdw>
          </a:effectLst>
        </p:grpSpPr>
        <p:sp>
          <p:nvSpPr>
            <p:cNvPr id="5" name="Rectangle: Rounded Corners 4">
              <a:extLst>
                <a:ext uri="{FF2B5EF4-FFF2-40B4-BE49-F238E27FC236}">
                  <a16:creationId xmlns:a16="http://schemas.microsoft.com/office/drawing/2014/main" id="{8F2EF46A-B507-83CC-5DCE-6A9A9EEB2CD4}"/>
                </a:ext>
              </a:extLst>
            </p:cNvPr>
            <p:cNvSpPr/>
            <p:nvPr/>
          </p:nvSpPr>
          <p:spPr>
            <a:xfrm>
              <a:off x="472272" y="2310228"/>
              <a:ext cx="5456254" cy="1326383"/>
            </a:xfrm>
            <a:prstGeom prst="roundRect">
              <a:avLst/>
            </a:prstGeom>
            <a:solidFill>
              <a:srgbClr val="2170B6"/>
            </a:solidFill>
            <a:ln>
              <a:solidFill>
                <a:srgbClr val="55A7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4A55B9C-D8D7-C144-4018-4F9686B166A4}"/>
                </a:ext>
              </a:extLst>
            </p:cNvPr>
            <p:cNvSpPr txBox="1"/>
            <p:nvPr/>
          </p:nvSpPr>
          <p:spPr>
            <a:xfrm>
              <a:off x="879228" y="2462573"/>
              <a:ext cx="2347964" cy="369332"/>
            </a:xfrm>
            <a:prstGeom prst="rect">
              <a:avLst/>
            </a:prstGeom>
            <a:noFill/>
          </p:spPr>
          <p:txBody>
            <a:bodyPr wrap="square" rtlCol="0">
              <a:spAutoFit/>
            </a:bodyPr>
            <a:lstStyle/>
            <a:p>
              <a:r>
                <a:rPr lang="en-US" b="1" dirty="0">
                  <a:solidFill>
                    <a:schemeClr val="bg1"/>
                  </a:solidFill>
                  <a:latin typeface="Book Antiqua" panose="02040602050305030304" pitchFamily="18" charset="0"/>
                </a:rPr>
                <a:t>Doctor’s Office Visit</a:t>
              </a:r>
            </a:p>
          </p:txBody>
        </p:sp>
        <p:sp>
          <p:nvSpPr>
            <p:cNvPr id="7" name="TextBox 6">
              <a:extLst>
                <a:ext uri="{FF2B5EF4-FFF2-40B4-BE49-F238E27FC236}">
                  <a16:creationId xmlns:a16="http://schemas.microsoft.com/office/drawing/2014/main" id="{A0690D6A-1E31-8F8A-24F9-DBF85E832DDC}"/>
                </a:ext>
              </a:extLst>
            </p:cNvPr>
            <p:cNvSpPr txBox="1"/>
            <p:nvPr/>
          </p:nvSpPr>
          <p:spPr>
            <a:xfrm>
              <a:off x="879228" y="2831905"/>
              <a:ext cx="2642718" cy="61125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200" dirty="0">
                  <a:solidFill>
                    <a:schemeClr val="bg1"/>
                  </a:solidFill>
                  <a:latin typeface="Century Gothic" panose="020B0502020202020204" pitchFamily="34" charset="0"/>
                </a:rPr>
                <a:t>Specialist</a:t>
              </a:r>
            </a:p>
            <a:p>
              <a:pPr marL="285750" indent="-285750">
                <a:lnSpc>
                  <a:spcPct val="150000"/>
                </a:lnSpc>
                <a:buFont typeface="Arial" panose="020B0604020202020204" pitchFamily="34" charset="0"/>
                <a:buChar char="•"/>
              </a:pPr>
              <a:r>
                <a:rPr lang="en-US" sz="1200" dirty="0">
                  <a:solidFill>
                    <a:schemeClr val="bg1"/>
                  </a:solidFill>
                  <a:latin typeface="Century Gothic" panose="020B0502020202020204" pitchFamily="34" charset="0"/>
                </a:rPr>
                <a:t>Chiropractor</a:t>
              </a:r>
            </a:p>
          </p:txBody>
        </p:sp>
      </p:grpSp>
      <p:grpSp>
        <p:nvGrpSpPr>
          <p:cNvPr id="23" name="Group 22">
            <a:extLst>
              <a:ext uri="{FF2B5EF4-FFF2-40B4-BE49-F238E27FC236}">
                <a16:creationId xmlns:a16="http://schemas.microsoft.com/office/drawing/2014/main" id="{6D08A155-C3B1-8CB0-FF87-FBA33CD6B9F0}"/>
              </a:ext>
            </a:extLst>
          </p:cNvPr>
          <p:cNvGrpSpPr/>
          <p:nvPr/>
        </p:nvGrpSpPr>
        <p:grpSpPr>
          <a:xfrm>
            <a:off x="6299477" y="1343569"/>
            <a:ext cx="5384246" cy="1788347"/>
            <a:chOff x="6263471" y="1320613"/>
            <a:chExt cx="5384246" cy="1788347"/>
          </a:xfrm>
          <a:effectLst>
            <a:outerShdw blurRad="50800" dist="38100" dir="5400000" algn="t" rotWithShape="0">
              <a:prstClr val="black">
                <a:alpha val="40000"/>
              </a:prstClr>
            </a:outerShdw>
          </a:effectLst>
        </p:grpSpPr>
        <p:sp>
          <p:nvSpPr>
            <p:cNvPr id="8" name="Rectangle: Rounded Corners 7">
              <a:extLst>
                <a:ext uri="{FF2B5EF4-FFF2-40B4-BE49-F238E27FC236}">
                  <a16:creationId xmlns:a16="http://schemas.microsoft.com/office/drawing/2014/main" id="{454CD0E0-83E1-80FA-3637-13D73A7C3877}"/>
                </a:ext>
              </a:extLst>
            </p:cNvPr>
            <p:cNvSpPr/>
            <p:nvPr/>
          </p:nvSpPr>
          <p:spPr>
            <a:xfrm>
              <a:off x="6263471" y="1320613"/>
              <a:ext cx="5384246" cy="1788347"/>
            </a:xfrm>
            <a:prstGeom prst="roundRect">
              <a:avLst/>
            </a:prstGeom>
            <a:solidFill>
              <a:srgbClr val="2170B6"/>
            </a:solidFill>
            <a:ln>
              <a:solidFill>
                <a:srgbClr val="55A7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B382E3C-C36E-60EE-1BAF-FDF87786F702}"/>
                </a:ext>
              </a:extLst>
            </p:cNvPr>
            <p:cNvSpPr txBox="1"/>
            <p:nvPr/>
          </p:nvSpPr>
          <p:spPr>
            <a:xfrm>
              <a:off x="6670430" y="1457942"/>
              <a:ext cx="1326384" cy="369332"/>
            </a:xfrm>
            <a:prstGeom prst="rect">
              <a:avLst/>
            </a:prstGeom>
            <a:noFill/>
          </p:spPr>
          <p:txBody>
            <a:bodyPr wrap="square" rtlCol="0">
              <a:spAutoFit/>
            </a:bodyPr>
            <a:lstStyle/>
            <a:p>
              <a:r>
                <a:rPr lang="en-US" b="1" dirty="0">
                  <a:solidFill>
                    <a:schemeClr val="bg1"/>
                  </a:solidFill>
                  <a:latin typeface="Book Antiqua" panose="02040602050305030304" pitchFamily="18" charset="0"/>
                </a:rPr>
                <a:t>Preventive</a:t>
              </a:r>
            </a:p>
          </p:txBody>
        </p:sp>
        <p:sp>
          <p:nvSpPr>
            <p:cNvPr id="10" name="TextBox 9">
              <a:extLst>
                <a:ext uri="{FF2B5EF4-FFF2-40B4-BE49-F238E27FC236}">
                  <a16:creationId xmlns:a16="http://schemas.microsoft.com/office/drawing/2014/main" id="{FD3CBBD2-C9B3-1721-F61A-A9ADCBA1FE83}"/>
                </a:ext>
              </a:extLst>
            </p:cNvPr>
            <p:cNvSpPr txBox="1"/>
            <p:nvPr/>
          </p:nvSpPr>
          <p:spPr>
            <a:xfrm>
              <a:off x="6650335" y="1827274"/>
              <a:ext cx="2954220" cy="88825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200" dirty="0">
                  <a:solidFill>
                    <a:schemeClr val="bg1"/>
                  </a:solidFill>
                  <a:latin typeface="Century Gothic" panose="020B0502020202020204" pitchFamily="34" charset="0"/>
                </a:rPr>
                <a:t>Mammogram</a:t>
              </a:r>
            </a:p>
            <a:p>
              <a:pPr marL="285750" indent="-285750">
                <a:lnSpc>
                  <a:spcPct val="150000"/>
                </a:lnSpc>
                <a:buFont typeface="Arial" panose="020B0604020202020204" pitchFamily="34" charset="0"/>
                <a:buChar char="•"/>
              </a:pPr>
              <a:r>
                <a:rPr lang="en-US" sz="1200" dirty="0">
                  <a:solidFill>
                    <a:schemeClr val="bg1"/>
                  </a:solidFill>
                  <a:latin typeface="Century Gothic" panose="020B0502020202020204" pitchFamily="34" charset="0"/>
                </a:rPr>
                <a:t>Colonoscopy</a:t>
              </a:r>
            </a:p>
            <a:p>
              <a:pPr marL="285750" indent="-285750">
                <a:lnSpc>
                  <a:spcPct val="150000"/>
                </a:lnSpc>
                <a:buFont typeface="Arial" panose="020B0604020202020204" pitchFamily="34" charset="0"/>
                <a:buChar char="•"/>
              </a:pPr>
              <a:r>
                <a:rPr lang="en-US" sz="1200" dirty="0">
                  <a:solidFill>
                    <a:schemeClr val="bg1"/>
                  </a:solidFill>
                  <a:latin typeface="Century Gothic" panose="020B0502020202020204" pitchFamily="34" charset="0"/>
                </a:rPr>
                <a:t>Annual Physical/Blood Work Labs</a:t>
              </a:r>
            </a:p>
          </p:txBody>
        </p:sp>
      </p:grpSp>
      <p:grpSp>
        <p:nvGrpSpPr>
          <p:cNvPr id="15" name="Group 14">
            <a:extLst>
              <a:ext uri="{FF2B5EF4-FFF2-40B4-BE49-F238E27FC236}">
                <a16:creationId xmlns:a16="http://schemas.microsoft.com/office/drawing/2014/main" id="{AA411B0D-B955-FC20-C640-BF5BBF1451B4}"/>
              </a:ext>
            </a:extLst>
          </p:cNvPr>
          <p:cNvGrpSpPr/>
          <p:nvPr/>
        </p:nvGrpSpPr>
        <p:grpSpPr>
          <a:xfrm>
            <a:off x="6299477" y="3245147"/>
            <a:ext cx="5384246" cy="1919962"/>
            <a:chOff x="6335482" y="542611"/>
            <a:chExt cx="5384246" cy="1919962"/>
          </a:xfrm>
          <a:effectLst>
            <a:outerShdw blurRad="50800" dist="38100" dir="5400000" algn="t" rotWithShape="0">
              <a:prstClr val="black">
                <a:alpha val="40000"/>
              </a:prstClr>
            </a:outerShdw>
          </a:effectLst>
        </p:grpSpPr>
        <p:sp>
          <p:nvSpPr>
            <p:cNvPr id="11" name="Rectangle: Rounded Corners 10">
              <a:extLst>
                <a:ext uri="{FF2B5EF4-FFF2-40B4-BE49-F238E27FC236}">
                  <a16:creationId xmlns:a16="http://schemas.microsoft.com/office/drawing/2014/main" id="{76E82C54-DC3A-F8D8-46E2-6D2F3783B539}"/>
                </a:ext>
              </a:extLst>
            </p:cNvPr>
            <p:cNvSpPr/>
            <p:nvPr/>
          </p:nvSpPr>
          <p:spPr>
            <a:xfrm>
              <a:off x="6335482" y="542611"/>
              <a:ext cx="5384246" cy="1919962"/>
            </a:xfrm>
            <a:prstGeom prst="roundRect">
              <a:avLst/>
            </a:prstGeom>
            <a:solidFill>
              <a:srgbClr val="2170B6"/>
            </a:solidFill>
            <a:ln>
              <a:solidFill>
                <a:srgbClr val="55A7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DC04AA6-FF57-11E5-311A-6C5E56A966CC}"/>
                </a:ext>
              </a:extLst>
            </p:cNvPr>
            <p:cNvSpPr txBox="1"/>
            <p:nvPr/>
          </p:nvSpPr>
          <p:spPr>
            <a:xfrm>
              <a:off x="6824501" y="702492"/>
              <a:ext cx="1061777" cy="369332"/>
            </a:xfrm>
            <a:prstGeom prst="rect">
              <a:avLst/>
            </a:prstGeom>
            <a:noFill/>
          </p:spPr>
          <p:txBody>
            <a:bodyPr wrap="square" rtlCol="0">
              <a:spAutoFit/>
            </a:bodyPr>
            <a:lstStyle/>
            <a:p>
              <a:r>
                <a:rPr lang="en-US" b="1" dirty="0">
                  <a:solidFill>
                    <a:schemeClr val="bg1"/>
                  </a:solidFill>
                  <a:latin typeface="Book Antiqua" panose="02040602050305030304" pitchFamily="18" charset="0"/>
                </a:rPr>
                <a:t>Imaging</a:t>
              </a:r>
            </a:p>
          </p:txBody>
        </p:sp>
        <p:sp>
          <p:nvSpPr>
            <p:cNvPr id="13" name="TextBox 12">
              <a:extLst>
                <a:ext uri="{FF2B5EF4-FFF2-40B4-BE49-F238E27FC236}">
                  <a16:creationId xmlns:a16="http://schemas.microsoft.com/office/drawing/2014/main" id="{762F834E-A191-021C-3EDC-44801C04B766}"/>
                </a:ext>
              </a:extLst>
            </p:cNvPr>
            <p:cNvSpPr txBox="1"/>
            <p:nvPr/>
          </p:nvSpPr>
          <p:spPr>
            <a:xfrm>
              <a:off x="6824501" y="1071824"/>
              <a:ext cx="4635647" cy="116525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200" dirty="0">
                  <a:solidFill>
                    <a:schemeClr val="bg1"/>
                  </a:solidFill>
                  <a:latin typeface="Century Gothic" panose="020B0502020202020204" pitchFamily="34" charset="0"/>
                </a:rPr>
                <a:t>MRI, X-Ray, PET/CAT Scan, etc. (Including FREE New Era Telehealth)</a:t>
              </a:r>
            </a:p>
            <a:p>
              <a:pPr marL="285750" indent="-285750">
                <a:lnSpc>
                  <a:spcPct val="150000"/>
                </a:lnSpc>
                <a:buFont typeface="Arial" panose="020B0604020202020204" pitchFamily="34" charset="0"/>
                <a:buChar char="•"/>
              </a:pPr>
              <a:r>
                <a:rPr lang="en-US" sz="1200" dirty="0">
                  <a:solidFill>
                    <a:schemeClr val="bg1"/>
                  </a:solidFill>
                  <a:latin typeface="Century Gothic" panose="020B0502020202020204" pitchFamily="34" charset="0"/>
                </a:rPr>
                <a:t>Unlimited</a:t>
              </a:r>
            </a:p>
            <a:p>
              <a:pPr marL="285750" indent="-285750">
                <a:lnSpc>
                  <a:spcPct val="150000"/>
                </a:lnSpc>
                <a:buFont typeface="Arial" panose="020B0604020202020204" pitchFamily="34" charset="0"/>
                <a:buChar char="•"/>
              </a:pPr>
              <a:r>
                <a:rPr lang="en-US" sz="1200" dirty="0">
                  <a:solidFill>
                    <a:schemeClr val="bg1"/>
                  </a:solidFill>
                  <a:latin typeface="Century Gothic" panose="020B0502020202020204" pitchFamily="34" charset="0"/>
                </a:rPr>
                <a:t>No charge</a:t>
              </a:r>
            </a:p>
          </p:txBody>
        </p:sp>
      </p:grpSp>
      <p:grpSp>
        <p:nvGrpSpPr>
          <p:cNvPr id="22" name="Group 21">
            <a:extLst>
              <a:ext uri="{FF2B5EF4-FFF2-40B4-BE49-F238E27FC236}">
                <a16:creationId xmlns:a16="http://schemas.microsoft.com/office/drawing/2014/main" id="{08EA0E86-76F4-CA80-4B87-CCDFF8FDD1E9}"/>
              </a:ext>
            </a:extLst>
          </p:cNvPr>
          <p:cNvGrpSpPr/>
          <p:nvPr/>
        </p:nvGrpSpPr>
        <p:grpSpPr>
          <a:xfrm>
            <a:off x="508275" y="4468090"/>
            <a:ext cx="5456254" cy="663192"/>
            <a:chOff x="472269" y="4874196"/>
            <a:chExt cx="5456254" cy="663192"/>
          </a:xfrm>
          <a:effectLst>
            <a:outerShdw blurRad="50800" dist="38100" dir="5400000" algn="t" rotWithShape="0">
              <a:prstClr val="black">
                <a:alpha val="40000"/>
              </a:prstClr>
            </a:outerShdw>
          </a:effectLst>
        </p:grpSpPr>
        <p:sp>
          <p:nvSpPr>
            <p:cNvPr id="19" name="Rectangle: Rounded Corners 18">
              <a:extLst>
                <a:ext uri="{FF2B5EF4-FFF2-40B4-BE49-F238E27FC236}">
                  <a16:creationId xmlns:a16="http://schemas.microsoft.com/office/drawing/2014/main" id="{4029EA6D-F88D-6FA1-A512-F8234BB56CB0}"/>
                </a:ext>
              </a:extLst>
            </p:cNvPr>
            <p:cNvSpPr/>
            <p:nvPr/>
          </p:nvSpPr>
          <p:spPr>
            <a:xfrm>
              <a:off x="472269" y="4874196"/>
              <a:ext cx="5456254" cy="663192"/>
            </a:xfrm>
            <a:prstGeom prst="roundRect">
              <a:avLst/>
            </a:prstGeom>
            <a:solidFill>
              <a:srgbClr val="2170B6"/>
            </a:solidFill>
            <a:ln>
              <a:solidFill>
                <a:srgbClr val="55A7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9582F5E-AA87-D498-4A8A-DF1651CA896E}"/>
                </a:ext>
              </a:extLst>
            </p:cNvPr>
            <p:cNvSpPr txBox="1"/>
            <p:nvPr/>
          </p:nvSpPr>
          <p:spPr>
            <a:xfrm>
              <a:off x="859133" y="5021126"/>
              <a:ext cx="2788424" cy="369332"/>
            </a:xfrm>
            <a:prstGeom prst="rect">
              <a:avLst/>
            </a:prstGeom>
            <a:noFill/>
          </p:spPr>
          <p:txBody>
            <a:bodyPr wrap="square" rtlCol="0">
              <a:spAutoFit/>
            </a:bodyPr>
            <a:lstStyle/>
            <a:p>
              <a:r>
                <a:rPr lang="en-US" b="1" dirty="0">
                  <a:solidFill>
                    <a:schemeClr val="bg1"/>
                  </a:solidFill>
                  <a:latin typeface="Book Antiqua" panose="02040602050305030304" pitchFamily="18" charset="0"/>
                </a:rPr>
                <a:t>Emergency / Urgent Care</a:t>
              </a:r>
            </a:p>
          </p:txBody>
        </p:sp>
      </p:grpSp>
      <p:sp>
        <p:nvSpPr>
          <p:cNvPr id="25" name="TextBox 24">
            <a:extLst>
              <a:ext uri="{FF2B5EF4-FFF2-40B4-BE49-F238E27FC236}">
                <a16:creationId xmlns:a16="http://schemas.microsoft.com/office/drawing/2014/main" id="{5A6A04EB-C118-3DF5-E234-C515FEA2EB25}"/>
              </a:ext>
            </a:extLst>
          </p:cNvPr>
          <p:cNvSpPr txBox="1"/>
          <p:nvPr/>
        </p:nvSpPr>
        <p:spPr>
          <a:xfrm>
            <a:off x="5008043" y="5797064"/>
            <a:ext cx="217591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170B6"/>
                </a:solidFill>
                <a:effectLst/>
                <a:uLnTx/>
                <a:uFillTx/>
                <a:latin typeface="Book Antiqua" panose="02040602050305030304" pitchFamily="18" charset="0"/>
              </a:rPr>
              <a:t>And more!</a:t>
            </a:r>
          </a:p>
        </p:txBody>
      </p:sp>
    </p:spTree>
    <p:extLst>
      <p:ext uri="{BB962C8B-B14F-4D97-AF65-F5344CB8AC3E}">
        <p14:creationId xmlns:p14="http://schemas.microsoft.com/office/powerpoint/2010/main" val="534241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170B6"/>
        </a:solidFill>
        <a:effectLst/>
      </p:bgPr>
    </p:bg>
    <p:spTree>
      <p:nvGrpSpPr>
        <p:cNvPr id="1" name="">
          <a:extLst>
            <a:ext uri="{FF2B5EF4-FFF2-40B4-BE49-F238E27FC236}">
              <a16:creationId xmlns:a16="http://schemas.microsoft.com/office/drawing/2014/main" id="{7DD27E0B-6F68-41FB-DF3F-0F8F7EEBA2EF}"/>
            </a:ext>
          </a:extLst>
        </p:cNvPr>
        <p:cNvGrpSpPr/>
        <p:nvPr/>
      </p:nvGrpSpPr>
      <p:grpSpPr>
        <a:xfrm>
          <a:off x="0" y="0"/>
          <a:ext cx="0" cy="0"/>
          <a:chOff x="0" y="0"/>
          <a:chExt cx="0" cy="0"/>
        </a:xfrm>
      </p:grpSpPr>
      <p:sp>
        <p:nvSpPr>
          <p:cNvPr id="4" name="Rectangle: Top Corners Rounded 3">
            <a:extLst>
              <a:ext uri="{FF2B5EF4-FFF2-40B4-BE49-F238E27FC236}">
                <a16:creationId xmlns:a16="http://schemas.microsoft.com/office/drawing/2014/main" id="{0F8D5C93-1E4D-6E7D-1AF0-B540CE11741A}"/>
              </a:ext>
            </a:extLst>
          </p:cNvPr>
          <p:cNvSpPr/>
          <p:nvPr/>
        </p:nvSpPr>
        <p:spPr>
          <a:xfrm rot="16200000">
            <a:off x="5867400" y="533398"/>
            <a:ext cx="6858000" cy="5791201"/>
          </a:xfrm>
          <a:prstGeom prst="round2SameRect">
            <a:avLst/>
          </a:prstGeom>
          <a:solidFill>
            <a:srgbClr val="D9F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F8E04BB-773D-E1FE-5DAD-9750B4154F4E}"/>
              </a:ext>
            </a:extLst>
          </p:cNvPr>
          <p:cNvSpPr txBox="1"/>
          <p:nvPr/>
        </p:nvSpPr>
        <p:spPr>
          <a:xfrm>
            <a:off x="7045023" y="780186"/>
            <a:ext cx="4297891" cy="1200329"/>
          </a:xfrm>
          <a:prstGeom prst="rect">
            <a:avLst/>
          </a:prstGeom>
          <a:noFill/>
        </p:spPr>
        <p:txBody>
          <a:bodyPr wrap="square" rtlCol="0">
            <a:spAutoFit/>
          </a:bodyPr>
          <a:lstStyle/>
          <a:p>
            <a:r>
              <a:rPr lang="en-US" sz="3600" b="1" dirty="0">
                <a:solidFill>
                  <a:srgbClr val="2170B6"/>
                </a:solidFill>
                <a:latin typeface="Book Antiqua" panose="02040602050305030304" pitchFamily="18" charset="0"/>
              </a:rPr>
              <a:t>No carrier bundles quite like we do</a:t>
            </a:r>
          </a:p>
        </p:txBody>
      </p:sp>
      <p:sp>
        <p:nvSpPr>
          <p:cNvPr id="7" name="TextBox 6">
            <a:extLst>
              <a:ext uri="{FF2B5EF4-FFF2-40B4-BE49-F238E27FC236}">
                <a16:creationId xmlns:a16="http://schemas.microsoft.com/office/drawing/2014/main" id="{FC0E18C9-854A-822D-4D92-891B07194B7C}"/>
              </a:ext>
            </a:extLst>
          </p:cNvPr>
          <p:cNvSpPr txBox="1"/>
          <p:nvPr/>
        </p:nvSpPr>
        <p:spPr>
          <a:xfrm>
            <a:off x="7045023" y="2537053"/>
            <a:ext cx="458333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2170B6"/>
                </a:solidFill>
                <a:effectLst/>
                <a:uLnTx/>
                <a:uFillTx/>
                <a:latin typeface="Century Gothic" panose="020B0502020202020204" pitchFamily="34" charset="0"/>
                <a:ea typeface="+mn-ea"/>
                <a:cs typeface="+mn-cs"/>
              </a:rPr>
              <a:t>Our bundling concept aims to provide an alternative solution to ACA or major medical coverage by addressing consumers’ top three healthcare concerns.</a:t>
            </a:r>
          </a:p>
        </p:txBody>
      </p:sp>
      <p:grpSp>
        <p:nvGrpSpPr>
          <p:cNvPr id="10" name="Group 9">
            <a:extLst>
              <a:ext uri="{FF2B5EF4-FFF2-40B4-BE49-F238E27FC236}">
                <a16:creationId xmlns:a16="http://schemas.microsoft.com/office/drawing/2014/main" id="{E0ABFAF9-1312-D3FA-72ED-FD9F99ADA935}"/>
              </a:ext>
            </a:extLst>
          </p:cNvPr>
          <p:cNvGrpSpPr/>
          <p:nvPr/>
        </p:nvGrpSpPr>
        <p:grpSpPr>
          <a:xfrm>
            <a:off x="563644" y="497413"/>
            <a:ext cx="5129586" cy="5863169"/>
            <a:chOff x="368689" y="507629"/>
            <a:chExt cx="5129586" cy="5863169"/>
          </a:xfrm>
        </p:grpSpPr>
        <p:pic>
          <p:nvPicPr>
            <p:cNvPr id="8" name="Content Placeholder 6">
              <a:extLst>
                <a:ext uri="{FF2B5EF4-FFF2-40B4-BE49-F238E27FC236}">
                  <a16:creationId xmlns:a16="http://schemas.microsoft.com/office/drawing/2014/main" id="{4604625A-927B-2CA1-4678-1D32C602A0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689" y="507629"/>
              <a:ext cx="5129586" cy="5863169"/>
            </a:xfrm>
            <a:prstGeom prst="rect">
              <a:avLst/>
            </a:prstGeom>
          </p:spPr>
        </p:pic>
        <p:sp>
          <p:nvSpPr>
            <p:cNvPr id="9" name="TextBox 8">
              <a:extLst>
                <a:ext uri="{FF2B5EF4-FFF2-40B4-BE49-F238E27FC236}">
                  <a16:creationId xmlns:a16="http://schemas.microsoft.com/office/drawing/2014/main" id="{674BC105-9E52-254E-FC76-A3C116EE2757}"/>
                </a:ext>
              </a:extLst>
            </p:cNvPr>
            <p:cNvSpPr txBox="1"/>
            <p:nvPr/>
          </p:nvSpPr>
          <p:spPr>
            <a:xfrm>
              <a:off x="1502240" y="790400"/>
              <a:ext cx="2862484" cy="2400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0" b="1" i="0" u="none" strike="noStrike" kern="1200" cap="none" spc="0" normalizeH="0" baseline="0" noProof="0" dirty="0">
                <a:ln>
                  <a:noFill/>
                </a:ln>
                <a:solidFill>
                  <a:srgbClr val="FFFFFF"/>
                </a:solidFill>
                <a:effectLst/>
                <a:uLnTx/>
                <a:uFillTx/>
                <a:latin typeface="Garamond" panose="02020404030301010803" pitchFamily="18" charset="0"/>
                <a:ea typeface="+mn-ea"/>
                <a:cs typeface="+mn-cs"/>
              </a:endParaRPr>
            </a:p>
          </p:txBody>
        </p:sp>
      </p:grpSp>
      <p:pic>
        <p:nvPicPr>
          <p:cNvPr id="3" name="Graphic 2">
            <a:extLst>
              <a:ext uri="{FF2B5EF4-FFF2-40B4-BE49-F238E27FC236}">
                <a16:creationId xmlns:a16="http://schemas.microsoft.com/office/drawing/2014/main" id="{F11F480D-4A06-0C4A-0630-70DB0C6D71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26339" y="3275717"/>
            <a:ext cx="3790958" cy="2655698"/>
          </a:xfrm>
          <a:prstGeom prst="rect">
            <a:avLst/>
          </a:prstGeom>
        </p:spPr>
      </p:pic>
    </p:spTree>
    <p:extLst>
      <p:ext uri="{BB962C8B-B14F-4D97-AF65-F5344CB8AC3E}">
        <p14:creationId xmlns:p14="http://schemas.microsoft.com/office/powerpoint/2010/main" val="1833668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F1FD"/>
        </a:solidFill>
        <a:effectLst/>
      </p:bgPr>
    </p:bg>
    <p:spTree>
      <p:nvGrpSpPr>
        <p:cNvPr id="1" name="">
          <a:extLst>
            <a:ext uri="{FF2B5EF4-FFF2-40B4-BE49-F238E27FC236}">
              <a16:creationId xmlns:a16="http://schemas.microsoft.com/office/drawing/2014/main" id="{E7F38F5B-9CD5-96F2-B346-F2C3B35C83C4}"/>
            </a:ext>
          </a:extLst>
        </p:cNvPr>
        <p:cNvGrpSpPr/>
        <p:nvPr/>
      </p:nvGrpSpPr>
      <p:grpSpPr>
        <a:xfrm>
          <a:off x="0" y="0"/>
          <a:ext cx="0" cy="0"/>
          <a:chOff x="0" y="0"/>
          <a:chExt cx="0" cy="0"/>
        </a:xfrm>
      </p:grpSpPr>
      <p:cxnSp>
        <p:nvCxnSpPr>
          <p:cNvPr id="107" name="Straight Connector 106">
            <a:extLst>
              <a:ext uri="{FF2B5EF4-FFF2-40B4-BE49-F238E27FC236}">
                <a16:creationId xmlns:a16="http://schemas.microsoft.com/office/drawing/2014/main" id="{30762591-2E04-E4B5-316C-6DA95C5EA095}"/>
              </a:ext>
            </a:extLst>
          </p:cNvPr>
          <p:cNvCxnSpPr>
            <a:cxnSpLocks/>
          </p:cNvCxnSpPr>
          <p:nvPr/>
        </p:nvCxnSpPr>
        <p:spPr>
          <a:xfrm>
            <a:off x="8640465" y="3539844"/>
            <a:ext cx="1552184" cy="948507"/>
          </a:xfrm>
          <a:prstGeom prst="line">
            <a:avLst/>
          </a:prstGeom>
          <a:ln>
            <a:solidFill>
              <a:srgbClr val="55A7D8">
                <a:alpha val="41000"/>
              </a:srgbClr>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DF97A161-32B1-6191-A831-43DD49BD14A6}"/>
              </a:ext>
            </a:extLst>
          </p:cNvPr>
          <p:cNvCxnSpPr>
            <a:cxnSpLocks/>
          </p:cNvCxnSpPr>
          <p:nvPr/>
        </p:nvCxnSpPr>
        <p:spPr>
          <a:xfrm flipH="1">
            <a:off x="6164344" y="3508443"/>
            <a:ext cx="808377" cy="979908"/>
          </a:xfrm>
          <a:prstGeom prst="line">
            <a:avLst/>
          </a:prstGeom>
          <a:ln>
            <a:solidFill>
              <a:srgbClr val="55A7D8">
                <a:alpha val="41000"/>
              </a:srgbClr>
            </a:solidFill>
          </a:ln>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836D014D-C751-BFAB-408A-028703C67938}"/>
              </a:ext>
            </a:extLst>
          </p:cNvPr>
          <p:cNvCxnSpPr>
            <a:cxnSpLocks/>
            <a:stCxn id="62" idx="3"/>
          </p:cNvCxnSpPr>
          <p:nvPr/>
        </p:nvCxnSpPr>
        <p:spPr>
          <a:xfrm>
            <a:off x="8640465" y="2501225"/>
            <a:ext cx="3231248" cy="1987126"/>
          </a:xfrm>
          <a:prstGeom prst="line">
            <a:avLst/>
          </a:prstGeom>
          <a:ln>
            <a:solidFill>
              <a:srgbClr val="55A7D8">
                <a:alpha val="41000"/>
              </a:srgbClr>
            </a:solidFill>
          </a:ln>
        </p:spPr>
        <p:style>
          <a:lnRef idx="2">
            <a:schemeClr val="accent1"/>
          </a:lnRef>
          <a:fillRef idx="0">
            <a:schemeClr val="accent1"/>
          </a:fillRef>
          <a:effectRef idx="1">
            <a:schemeClr val="accent1"/>
          </a:effectRef>
          <a:fontRef idx="minor">
            <a:schemeClr val="tx1"/>
          </a:fontRef>
        </p:style>
      </p:cxnSp>
      <p:sp>
        <p:nvSpPr>
          <p:cNvPr id="3" name="Rectangle: Top Corners Rounded 2">
            <a:extLst>
              <a:ext uri="{FF2B5EF4-FFF2-40B4-BE49-F238E27FC236}">
                <a16:creationId xmlns:a16="http://schemas.microsoft.com/office/drawing/2014/main" id="{E4319E24-8F29-A788-1FB0-D174E16FBCC2}"/>
              </a:ext>
            </a:extLst>
          </p:cNvPr>
          <p:cNvSpPr/>
          <p:nvPr/>
        </p:nvSpPr>
        <p:spPr>
          <a:xfrm rot="5400000">
            <a:off x="-1664862" y="1664865"/>
            <a:ext cx="6858003" cy="3528283"/>
          </a:xfrm>
          <a:prstGeom prst="round2SameRect">
            <a:avLst/>
          </a:prstGeom>
          <a:solidFill>
            <a:srgbClr val="2170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6" name="TextBox 55">
            <a:extLst>
              <a:ext uri="{FF2B5EF4-FFF2-40B4-BE49-F238E27FC236}">
                <a16:creationId xmlns:a16="http://schemas.microsoft.com/office/drawing/2014/main" id="{78112875-03CB-D949-7774-F0D362C881CC}"/>
              </a:ext>
            </a:extLst>
          </p:cNvPr>
          <p:cNvSpPr txBox="1"/>
          <p:nvPr/>
        </p:nvSpPr>
        <p:spPr>
          <a:xfrm>
            <a:off x="488373" y="758536"/>
            <a:ext cx="254874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Alternative Approach</a:t>
            </a:r>
          </a:p>
        </p:txBody>
      </p:sp>
      <p:sp>
        <p:nvSpPr>
          <p:cNvPr id="2" name="TextBox 1">
            <a:extLst>
              <a:ext uri="{FF2B5EF4-FFF2-40B4-BE49-F238E27FC236}">
                <a16:creationId xmlns:a16="http://schemas.microsoft.com/office/drawing/2014/main" id="{A38E991A-8862-547B-4557-ABF357B44581}"/>
              </a:ext>
            </a:extLst>
          </p:cNvPr>
          <p:cNvSpPr txBox="1"/>
          <p:nvPr/>
        </p:nvSpPr>
        <p:spPr>
          <a:xfrm>
            <a:off x="488373" y="2503139"/>
            <a:ext cx="233102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PAL plans bundle together for robust coverage</a:t>
            </a:r>
          </a:p>
        </p:txBody>
      </p:sp>
      <p:sp>
        <p:nvSpPr>
          <p:cNvPr id="61" name="TextBox 60">
            <a:extLst>
              <a:ext uri="{FF2B5EF4-FFF2-40B4-BE49-F238E27FC236}">
                <a16:creationId xmlns:a16="http://schemas.microsoft.com/office/drawing/2014/main" id="{E20F3668-0B7A-160C-5F01-0C168C9E626F}"/>
              </a:ext>
            </a:extLst>
          </p:cNvPr>
          <p:cNvSpPr txBox="1"/>
          <p:nvPr/>
        </p:nvSpPr>
        <p:spPr>
          <a:xfrm>
            <a:off x="5253747" y="284665"/>
            <a:ext cx="5029942"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2170B6"/>
                </a:solidFill>
                <a:effectLst/>
                <a:uLnTx/>
                <a:uFillTx/>
                <a:latin typeface="Book Antiqua" panose="02040602050305030304" pitchFamily="18" charset="0"/>
                <a:ea typeface="+mn-ea"/>
                <a:cs typeface="+mn-cs"/>
              </a:rPr>
              <a:t>Health and Income Protection Series</a:t>
            </a:r>
          </a:p>
        </p:txBody>
      </p:sp>
      <p:grpSp>
        <p:nvGrpSpPr>
          <p:cNvPr id="110" name="Group 109">
            <a:extLst>
              <a:ext uri="{FF2B5EF4-FFF2-40B4-BE49-F238E27FC236}">
                <a16:creationId xmlns:a16="http://schemas.microsoft.com/office/drawing/2014/main" id="{68B07C1F-B050-2E94-AA91-696747C0A407}"/>
              </a:ext>
            </a:extLst>
          </p:cNvPr>
          <p:cNvGrpSpPr/>
          <p:nvPr/>
        </p:nvGrpSpPr>
        <p:grpSpPr>
          <a:xfrm>
            <a:off x="3852799" y="961269"/>
            <a:ext cx="8018914" cy="5612066"/>
            <a:chOff x="4005199" y="1047035"/>
            <a:chExt cx="8018914" cy="5612066"/>
          </a:xfrm>
        </p:grpSpPr>
        <p:grpSp>
          <p:nvGrpSpPr>
            <p:cNvPr id="83" name="Group 82">
              <a:extLst>
                <a:ext uri="{FF2B5EF4-FFF2-40B4-BE49-F238E27FC236}">
                  <a16:creationId xmlns:a16="http://schemas.microsoft.com/office/drawing/2014/main" id="{4411AE71-4401-9064-17D5-904B87DA35AD}"/>
                </a:ext>
              </a:extLst>
            </p:cNvPr>
            <p:cNvGrpSpPr/>
            <p:nvPr/>
          </p:nvGrpSpPr>
          <p:grpSpPr>
            <a:xfrm>
              <a:off x="6986916" y="1047035"/>
              <a:ext cx="1924140" cy="2578575"/>
              <a:chOff x="6986916" y="900779"/>
              <a:chExt cx="1924140" cy="2578575"/>
            </a:xfrm>
          </p:grpSpPr>
          <p:pic>
            <p:nvPicPr>
              <p:cNvPr id="62" name="Picture 61" descr="Screen Clipping">
                <a:extLst>
                  <a:ext uri="{FF2B5EF4-FFF2-40B4-BE49-F238E27FC236}">
                    <a16:creationId xmlns:a16="http://schemas.microsoft.com/office/drawing/2014/main" id="{0684F658-68CC-56EB-AA8F-181B59EA09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5108" y="1402115"/>
                <a:ext cx="1687757" cy="2077239"/>
              </a:xfrm>
              <a:prstGeom prst="rect">
                <a:avLst/>
              </a:prstGeom>
              <a:ln>
                <a:solidFill>
                  <a:schemeClr val="accent1"/>
                </a:solidFill>
              </a:ln>
              <a:effectLst>
                <a:outerShdw blurRad="63500" sx="102000" sy="102000" algn="ctr" rotWithShape="0">
                  <a:prstClr val="black">
                    <a:alpha val="40000"/>
                  </a:prstClr>
                </a:outerShdw>
              </a:effectLst>
            </p:spPr>
          </p:pic>
          <p:sp>
            <p:nvSpPr>
              <p:cNvPr id="70" name="TextBox 69">
                <a:extLst>
                  <a:ext uri="{FF2B5EF4-FFF2-40B4-BE49-F238E27FC236}">
                    <a16:creationId xmlns:a16="http://schemas.microsoft.com/office/drawing/2014/main" id="{E2898C9A-71E4-E287-E319-C317D0F16449}"/>
                  </a:ext>
                </a:extLst>
              </p:cNvPr>
              <p:cNvSpPr txBox="1"/>
              <p:nvPr/>
            </p:nvSpPr>
            <p:spPr>
              <a:xfrm>
                <a:off x="6986916" y="900779"/>
                <a:ext cx="1924140" cy="4462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170B6"/>
                    </a:solidFill>
                    <a:effectLst/>
                    <a:uLnTx/>
                    <a:uFillTx/>
                    <a:latin typeface="Century Gothic" panose="020B0502020202020204" pitchFamily="34" charset="0"/>
                    <a:ea typeface="+mn-ea"/>
                    <a:cs typeface="+mn-cs"/>
                  </a:rPr>
                  <a:t>Optimum Health Saver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2170B6"/>
                    </a:solidFill>
                    <a:effectLst/>
                    <a:uLnTx/>
                    <a:uFillTx/>
                    <a:latin typeface="Century Gothic" panose="020B0502020202020204" pitchFamily="34" charset="0"/>
                    <a:ea typeface="+mn-ea"/>
                    <a:cs typeface="+mn-cs"/>
                  </a:rPr>
                  <a:t>Foundation Health Plan</a:t>
                </a:r>
              </a:p>
            </p:txBody>
          </p:sp>
        </p:grpSp>
        <p:grpSp>
          <p:nvGrpSpPr>
            <p:cNvPr id="109" name="Group 108">
              <a:extLst>
                <a:ext uri="{FF2B5EF4-FFF2-40B4-BE49-F238E27FC236}">
                  <a16:creationId xmlns:a16="http://schemas.microsoft.com/office/drawing/2014/main" id="{F2C91A5F-9D58-9D23-F85C-AF7B46E4070E}"/>
                </a:ext>
              </a:extLst>
            </p:cNvPr>
            <p:cNvGrpSpPr/>
            <p:nvPr/>
          </p:nvGrpSpPr>
          <p:grpSpPr>
            <a:xfrm>
              <a:off x="4005199" y="3729667"/>
              <a:ext cx="8018914" cy="2929434"/>
              <a:chOff x="4005199" y="3729667"/>
              <a:chExt cx="8018914" cy="2929434"/>
            </a:xfrm>
          </p:grpSpPr>
          <p:grpSp>
            <p:nvGrpSpPr>
              <p:cNvPr id="67" name="Group 66">
                <a:extLst>
                  <a:ext uri="{FF2B5EF4-FFF2-40B4-BE49-F238E27FC236}">
                    <a16:creationId xmlns:a16="http://schemas.microsoft.com/office/drawing/2014/main" id="{F884A510-A41A-CA35-F99C-3CBD528E3E53}"/>
                  </a:ext>
                </a:extLst>
              </p:cNvPr>
              <p:cNvGrpSpPr/>
              <p:nvPr/>
            </p:nvGrpSpPr>
            <p:grpSpPr>
              <a:xfrm>
                <a:off x="4005199" y="4574117"/>
                <a:ext cx="8018914" cy="2084984"/>
                <a:chOff x="3994314" y="3423401"/>
                <a:chExt cx="8018914" cy="2084984"/>
              </a:xfrm>
            </p:grpSpPr>
            <p:pic>
              <p:nvPicPr>
                <p:cNvPr id="63" name="Picture 62" descr="Screen Clipping">
                  <a:extLst>
                    <a:ext uri="{FF2B5EF4-FFF2-40B4-BE49-F238E27FC236}">
                      <a16:creationId xmlns:a16="http://schemas.microsoft.com/office/drawing/2014/main" id="{4F1F73F0-DBF4-6625-40C0-BC31534828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4314" y="3423401"/>
                  <a:ext cx="2101685" cy="2084984"/>
                </a:xfrm>
                <a:prstGeom prst="rect">
                  <a:avLst/>
                </a:prstGeom>
                <a:ln>
                  <a:solidFill>
                    <a:srgbClr val="0070C0"/>
                  </a:solidFill>
                </a:ln>
                <a:effectLst>
                  <a:outerShdw blurRad="63500" sx="102000" sy="102000" algn="ctr" rotWithShape="0">
                    <a:prstClr val="black">
                      <a:alpha val="40000"/>
                    </a:prstClr>
                  </a:outerShdw>
                </a:effectLst>
              </p:spPr>
            </p:pic>
            <p:pic>
              <p:nvPicPr>
                <p:cNvPr id="64" name="Picture 63" descr="Screen Clipping">
                  <a:extLst>
                    <a:ext uri="{FF2B5EF4-FFF2-40B4-BE49-F238E27FC236}">
                      <a16:creationId xmlns:a16="http://schemas.microsoft.com/office/drawing/2014/main" id="{47F98967-13DB-F7CF-4D39-BCBF1DB7E1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80313" y="3423401"/>
                  <a:ext cx="2188208" cy="2084984"/>
                </a:xfrm>
                <a:prstGeom prst="rect">
                  <a:avLst/>
                </a:prstGeom>
                <a:ln>
                  <a:solidFill>
                    <a:schemeClr val="accent1"/>
                  </a:solidFill>
                </a:ln>
                <a:effectLst>
                  <a:outerShdw blurRad="63500" sx="102000" sy="102000" algn="ctr" rotWithShape="0">
                    <a:prstClr val="black">
                      <a:alpha val="40000"/>
                    </a:prstClr>
                  </a:outerShdw>
                </a:effectLst>
              </p:spPr>
            </p:pic>
            <p:pic>
              <p:nvPicPr>
                <p:cNvPr id="65" name="Picture 64" descr="Screen Clipping">
                  <a:extLst>
                    <a:ext uri="{FF2B5EF4-FFF2-40B4-BE49-F238E27FC236}">
                      <a16:creationId xmlns:a16="http://schemas.microsoft.com/office/drawing/2014/main" id="{787C472B-F7D5-A0A5-DD51-7A4DD87040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52834" y="3423401"/>
                  <a:ext cx="1687757" cy="2084984"/>
                </a:xfrm>
                <a:prstGeom prst="rect">
                  <a:avLst/>
                </a:prstGeom>
                <a:ln>
                  <a:solidFill>
                    <a:schemeClr val="accent1"/>
                  </a:solidFill>
                </a:ln>
                <a:effectLst>
                  <a:outerShdw blurRad="63500" sx="102000" sy="102000" algn="ctr" rotWithShape="0">
                    <a:prstClr val="black">
                      <a:alpha val="40000"/>
                    </a:prstClr>
                  </a:outerShdw>
                </a:effectLst>
              </p:spPr>
            </p:pic>
            <p:pic>
              <p:nvPicPr>
                <p:cNvPr id="66" name="Picture 65" descr="Screen Clipping">
                  <a:extLst>
                    <a:ext uri="{FF2B5EF4-FFF2-40B4-BE49-F238E27FC236}">
                      <a16:creationId xmlns:a16="http://schemas.microsoft.com/office/drawing/2014/main" id="{05F7DF58-E49B-051E-1975-BD315A6D3FB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24904" y="3423401"/>
                  <a:ext cx="1488324" cy="2084984"/>
                </a:xfrm>
                <a:prstGeom prst="rect">
                  <a:avLst/>
                </a:prstGeom>
                <a:ln>
                  <a:solidFill>
                    <a:schemeClr val="accent1"/>
                  </a:solidFill>
                </a:ln>
                <a:effectLst>
                  <a:outerShdw blurRad="63500" sx="102000" sy="102000" algn="ctr" rotWithShape="0">
                    <a:prstClr val="black">
                      <a:alpha val="40000"/>
                    </a:prstClr>
                  </a:outerShdw>
                </a:effectLst>
              </p:spPr>
            </p:pic>
          </p:grpSp>
          <p:sp>
            <p:nvSpPr>
              <p:cNvPr id="78" name="TextBox 77">
                <a:extLst>
                  <a:ext uri="{FF2B5EF4-FFF2-40B4-BE49-F238E27FC236}">
                    <a16:creationId xmlns:a16="http://schemas.microsoft.com/office/drawing/2014/main" id="{87138151-1D3A-D1F8-9EAA-89C9751F01CB}"/>
                  </a:ext>
                </a:extLst>
              </p:cNvPr>
              <p:cNvSpPr txBox="1"/>
              <p:nvPr/>
            </p:nvSpPr>
            <p:spPr>
              <a:xfrm>
                <a:off x="4097913" y="3988096"/>
                <a:ext cx="1905372" cy="4462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170B6"/>
                    </a:solidFill>
                    <a:effectLst/>
                    <a:uLnTx/>
                    <a:uFillTx/>
                    <a:latin typeface="Century Gothic" panose="020B0502020202020204" pitchFamily="34" charset="0"/>
                    <a:ea typeface="+mn-ea"/>
                    <a:cs typeface="+mn-cs"/>
                  </a:rPr>
                  <a:t>Critical Illness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2170B6"/>
                    </a:solidFill>
                    <a:effectLst/>
                    <a:uLnTx/>
                    <a:uFillTx/>
                    <a:latin typeface="Century Gothic" panose="020B0502020202020204" pitchFamily="34" charset="0"/>
                    <a:ea typeface="+mn-ea"/>
                    <a:cs typeface="+mn-cs"/>
                  </a:rPr>
                  <a:t>Major Illness Enhancement</a:t>
                </a:r>
              </a:p>
            </p:txBody>
          </p:sp>
          <p:sp>
            <p:nvSpPr>
              <p:cNvPr id="79" name="TextBox 78">
                <a:extLst>
                  <a:ext uri="{FF2B5EF4-FFF2-40B4-BE49-F238E27FC236}">
                    <a16:creationId xmlns:a16="http://schemas.microsoft.com/office/drawing/2014/main" id="{3D045A8F-507D-F7D0-9127-57747B9CE4B4}"/>
                  </a:ext>
                </a:extLst>
              </p:cNvPr>
              <p:cNvSpPr txBox="1"/>
              <p:nvPr/>
            </p:nvSpPr>
            <p:spPr>
              <a:xfrm>
                <a:off x="6492061" y="3988096"/>
                <a:ext cx="1786481" cy="4462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170B6"/>
                    </a:solidFill>
                    <a:effectLst/>
                    <a:uLnTx/>
                    <a:uFillTx/>
                    <a:latin typeface="Century Gothic" panose="020B0502020202020204" pitchFamily="34" charset="0"/>
                    <a:ea typeface="+mn-ea"/>
                    <a:cs typeface="+mn-cs"/>
                  </a:rPr>
                  <a:t>24-Hour Enhanced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2170B6"/>
                    </a:solidFill>
                    <a:effectLst/>
                    <a:uLnTx/>
                    <a:uFillTx/>
                    <a:latin typeface="Century Gothic" panose="020B0502020202020204" pitchFamily="34" charset="0"/>
                    <a:ea typeface="+mn-ea"/>
                    <a:cs typeface="+mn-cs"/>
                  </a:rPr>
                  <a:t>Accident Enhancement</a:t>
                </a:r>
              </a:p>
            </p:txBody>
          </p:sp>
          <p:sp>
            <p:nvSpPr>
              <p:cNvPr id="80" name="TextBox 79">
                <a:extLst>
                  <a:ext uri="{FF2B5EF4-FFF2-40B4-BE49-F238E27FC236}">
                    <a16:creationId xmlns:a16="http://schemas.microsoft.com/office/drawing/2014/main" id="{49269041-7228-BD5A-D308-6A9D54DB6B5C}"/>
                  </a:ext>
                </a:extLst>
              </p:cNvPr>
              <p:cNvSpPr txBox="1"/>
              <p:nvPr/>
            </p:nvSpPr>
            <p:spPr>
              <a:xfrm>
                <a:off x="8731505" y="3911152"/>
                <a:ext cx="155218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170B6"/>
                    </a:solidFill>
                    <a:effectLst/>
                    <a:uLnTx/>
                    <a:uFillTx/>
                    <a:latin typeface="Century Gothic" panose="020B0502020202020204" pitchFamily="34" charset="0"/>
                    <a:ea typeface="+mn-ea"/>
                    <a:cs typeface="+mn-cs"/>
                  </a:rPr>
                  <a:t>Specified Disease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2170B6"/>
                    </a:solidFill>
                    <a:effectLst/>
                    <a:uLnTx/>
                    <a:uFillTx/>
                    <a:latin typeface="Century Gothic" panose="020B0502020202020204" pitchFamily="34" charset="0"/>
                    <a:ea typeface="+mn-ea"/>
                    <a:cs typeface="+mn-cs"/>
                  </a:rPr>
                  <a:t>Major Illness Comprehensive</a:t>
                </a:r>
              </a:p>
            </p:txBody>
          </p:sp>
          <p:sp>
            <p:nvSpPr>
              <p:cNvPr id="82" name="TextBox 81">
                <a:extLst>
                  <a:ext uri="{FF2B5EF4-FFF2-40B4-BE49-F238E27FC236}">
                    <a16:creationId xmlns:a16="http://schemas.microsoft.com/office/drawing/2014/main" id="{66A72016-115C-0BE7-65F9-51A2C97AB543}"/>
                  </a:ext>
                </a:extLst>
              </p:cNvPr>
              <p:cNvSpPr txBox="1"/>
              <p:nvPr/>
            </p:nvSpPr>
            <p:spPr>
              <a:xfrm>
                <a:off x="10671744" y="3729667"/>
                <a:ext cx="1216414"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170B6"/>
                    </a:solidFill>
                    <a:effectLst/>
                    <a:uLnTx/>
                    <a:uFillTx/>
                    <a:latin typeface="Century Gothic" panose="020B0502020202020204" pitchFamily="34" charset="0"/>
                    <a:ea typeface="+mn-ea"/>
                    <a:cs typeface="+mn-cs"/>
                  </a:rPr>
                  <a:t>Catastrophic Accident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2170B6"/>
                    </a:solidFill>
                    <a:effectLst/>
                    <a:uLnTx/>
                    <a:uFillTx/>
                    <a:latin typeface="Century Gothic" panose="020B0502020202020204" pitchFamily="34" charset="0"/>
                    <a:ea typeface="+mn-ea"/>
                    <a:cs typeface="+mn-cs"/>
                  </a:rPr>
                  <a:t>Major Accident Comprehensive</a:t>
                </a:r>
              </a:p>
            </p:txBody>
          </p:sp>
        </p:grpSp>
      </p:grpSp>
      <p:cxnSp>
        <p:nvCxnSpPr>
          <p:cNvPr id="101" name="Straight Connector 100">
            <a:extLst>
              <a:ext uri="{FF2B5EF4-FFF2-40B4-BE49-F238E27FC236}">
                <a16:creationId xmlns:a16="http://schemas.microsoft.com/office/drawing/2014/main" id="{851CEACB-0327-054E-102D-5AFC87874F6E}"/>
              </a:ext>
            </a:extLst>
          </p:cNvPr>
          <p:cNvCxnSpPr>
            <a:cxnSpLocks/>
            <a:stCxn id="62" idx="1"/>
          </p:cNvCxnSpPr>
          <p:nvPr/>
        </p:nvCxnSpPr>
        <p:spPr>
          <a:xfrm flipH="1">
            <a:off x="3852799" y="2501225"/>
            <a:ext cx="3099909" cy="1987126"/>
          </a:xfrm>
          <a:prstGeom prst="line">
            <a:avLst/>
          </a:prstGeom>
          <a:ln>
            <a:solidFill>
              <a:srgbClr val="55A7D8">
                <a:alpha val="41000"/>
              </a:srgbClr>
            </a:solidFill>
          </a:ln>
        </p:spPr>
        <p:style>
          <a:lnRef idx="2">
            <a:schemeClr val="accent1"/>
          </a:lnRef>
          <a:fillRef idx="0">
            <a:schemeClr val="accent1"/>
          </a:fillRef>
          <a:effectRef idx="1">
            <a:schemeClr val="accent1"/>
          </a:effectRef>
          <a:fontRef idx="minor">
            <a:schemeClr val="tx1"/>
          </a:fontRef>
        </p:style>
      </p:cxnSp>
      <p:pic>
        <p:nvPicPr>
          <p:cNvPr id="4" name="Graphic 3">
            <a:extLst>
              <a:ext uri="{FF2B5EF4-FFF2-40B4-BE49-F238E27FC236}">
                <a16:creationId xmlns:a16="http://schemas.microsoft.com/office/drawing/2014/main" id="{0779ED95-FD63-E47D-5152-1535A1512DC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613532">
            <a:off x="-826882" y="3072420"/>
            <a:ext cx="2578870" cy="3637564"/>
          </a:xfrm>
          <a:prstGeom prst="rect">
            <a:avLst/>
          </a:prstGeom>
        </p:spPr>
      </p:pic>
      <p:sp>
        <p:nvSpPr>
          <p:cNvPr id="5" name="Rectangle 4">
            <a:extLst>
              <a:ext uri="{FF2B5EF4-FFF2-40B4-BE49-F238E27FC236}">
                <a16:creationId xmlns:a16="http://schemas.microsoft.com/office/drawing/2014/main" id="{096537AC-CC97-41FA-D63B-26ADAAD2536B}"/>
              </a:ext>
            </a:extLst>
          </p:cNvPr>
          <p:cNvSpPr/>
          <p:nvPr/>
        </p:nvSpPr>
        <p:spPr>
          <a:xfrm>
            <a:off x="8511319" y="4472613"/>
            <a:ext cx="1687757" cy="2100722"/>
          </a:xfrm>
          <a:prstGeom prst="rect">
            <a:avLst/>
          </a:prstGeom>
          <a:noFill/>
          <a:ln w="57150">
            <a:solidFill>
              <a:srgbClr val="61BA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Rectangle 5">
            <a:extLst>
              <a:ext uri="{FF2B5EF4-FFF2-40B4-BE49-F238E27FC236}">
                <a16:creationId xmlns:a16="http://schemas.microsoft.com/office/drawing/2014/main" id="{B93A13D1-F9CD-0ED3-DE73-ECACF463122D}"/>
              </a:ext>
            </a:extLst>
          </p:cNvPr>
          <p:cNvSpPr/>
          <p:nvPr/>
        </p:nvSpPr>
        <p:spPr>
          <a:xfrm>
            <a:off x="10383389" y="4488351"/>
            <a:ext cx="1497017" cy="2100722"/>
          </a:xfrm>
          <a:prstGeom prst="rect">
            <a:avLst/>
          </a:prstGeom>
          <a:noFill/>
          <a:ln w="57150">
            <a:solidFill>
              <a:srgbClr val="61BA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82378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9F1FD"/>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220CBD0-49B2-14D9-B808-512BDAE65FA2}"/>
              </a:ext>
            </a:extLst>
          </p:cNvPr>
          <p:cNvSpPr/>
          <p:nvPr/>
        </p:nvSpPr>
        <p:spPr>
          <a:xfrm>
            <a:off x="152402" y="1381784"/>
            <a:ext cx="5845627" cy="508154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2" name="Group 21">
            <a:extLst>
              <a:ext uri="{FF2B5EF4-FFF2-40B4-BE49-F238E27FC236}">
                <a16:creationId xmlns:a16="http://schemas.microsoft.com/office/drawing/2014/main" id="{26CADD25-C486-7A25-ED57-E05951CF6043}"/>
              </a:ext>
            </a:extLst>
          </p:cNvPr>
          <p:cNvGrpSpPr/>
          <p:nvPr/>
        </p:nvGrpSpPr>
        <p:grpSpPr>
          <a:xfrm>
            <a:off x="502989" y="1701080"/>
            <a:ext cx="5463138" cy="4254799"/>
            <a:chOff x="405118" y="1566423"/>
            <a:chExt cx="5463138" cy="4254799"/>
          </a:xfrm>
        </p:grpSpPr>
        <p:pic>
          <p:nvPicPr>
            <p:cNvPr id="25" name="Picture 24">
              <a:extLst>
                <a:ext uri="{FF2B5EF4-FFF2-40B4-BE49-F238E27FC236}">
                  <a16:creationId xmlns:a16="http://schemas.microsoft.com/office/drawing/2014/main" id="{90EA44EC-9060-1B83-B312-D4FFF07FEF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2462" y="2505627"/>
              <a:ext cx="2975794" cy="574454"/>
            </a:xfrm>
            <a:prstGeom prst="rect">
              <a:avLst/>
            </a:prstGeom>
          </p:spPr>
        </p:pic>
        <p:pic>
          <p:nvPicPr>
            <p:cNvPr id="40" name="Picture 39">
              <a:extLst>
                <a:ext uri="{FF2B5EF4-FFF2-40B4-BE49-F238E27FC236}">
                  <a16:creationId xmlns:a16="http://schemas.microsoft.com/office/drawing/2014/main" id="{C1A6E19E-C09F-0702-B516-2CF5DFAA99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4777" y="1566423"/>
              <a:ext cx="2176061" cy="616495"/>
            </a:xfrm>
            <a:prstGeom prst="rect">
              <a:avLst/>
            </a:prstGeom>
          </p:spPr>
        </p:pic>
        <p:grpSp>
          <p:nvGrpSpPr>
            <p:cNvPr id="27" name="Group 26">
              <a:extLst>
                <a:ext uri="{FF2B5EF4-FFF2-40B4-BE49-F238E27FC236}">
                  <a16:creationId xmlns:a16="http://schemas.microsoft.com/office/drawing/2014/main" id="{C0C8C87B-65E4-4F1A-4A4A-405DDA2EAEBE}"/>
                </a:ext>
              </a:extLst>
            </p:cNvPr>
            <p:cNvGrpSpPr/>
            <p:nvPr/>
          </p:nvGrpSpPr>
          <p:grpSpPr>
            <a:xfrm>
              <a:off x="405118" y="3374730"/>
              <a:ext cx="5363252" cy="2446492"/>
              <a:chOff x="408978" y="3282705"/>
              <a:chExt cx="5363252" cy="2446492"/>
            </a:xfrm>
          </p:grpSpPr>
          <p:grpSp>
            <p:nvGrpSpPr>
              <p:cNvPr id="28" name="Group 27">
                <a:extLst>
                  <a:ext uri="{FF2B5EF4-FFF2-40B4-BE49-F238E27FC236}">
                    <a16:creationId xmlns:a16="http://schemas.microsoft.com/office/drawing/2014/main" id="{3A65DD5B-22A1-19CE-BDDA-82B417AA7031}"/>
                  </a:ext>
                </a:extLst>
              </p:cNvPr>
              <p:cNvGrpSpPr/>
              <p:nvPr/>
            </p:nvGrpSpPr>
            <p:grpSpPr>
              <a:xfrm>
                <a:off x="408978" y="5051677"/>
                <a:ext cx="2883758" cy="677520"/>
                <a:chOff x="3228280" y="4296156"/>
                <a:chExt cx="2883758" cy="677520"/>
              </a:xfrm>
            </p:grpSpPr>
            <p:pic>
              <p:nvPicPr>
                <p:cNvPr id="38" name="Picture 37">
                  <a:extLst>
                    <a:ext uri="{FF2B5EF4-FFF2-40B4-BE49-F238E27FC236}">
                      <a16:creationId xmlns:a16="http://schemas.microsoft.com/office/drawing/2014/main" id="{443923E2-BCEC-DCCB-56B0-3AF5CF2F18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8280" y="4296156"/>
                  <a:ext cx="676538" cy="677520"/>
                </a:xfrm>
                <a:prstGeom prst="rect">
                  <a:avLst/>
                </a:prstGeom>
              </p:spPr>
            </p:pic>
            <p:sp>
              <p:nvSpPr>
                <p:cNvPr id="39" name="TextBox 38">
                  <a:extLst>
                    <a:ext uri="{FF2B5EF4-FFF2-40B4-BE49-F238E27FC236}">
                      <a16:creationId xmlns:a16="http://schemas.microsoft.com/office/drawing/2014/main" id="{E4381858-173B-9776-182B-644BA985C725}"/>
                    </a:ext>
                  </a:extLst>
                </p:cNvPr>
                <p:cNvSpPr txBox="1"/>
                <p:nvPr/>
              </p:nvSpPr>
              <p:spPr>
                <a:xfrm>
                  <a:off x="3900716" y="4388888"/>
                  <a:ext cx="2211322"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New Era Telehealth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Powered by Lyric</a:t>
                  </a:r>
                </a:p>
              </p:txBody>
            </p:sp>
          </p:grpSp>
          <p:grpSp>
            <p:nvGrpSpPr>
              <p:cNvPr id="29" name="Group 28">
                <a:extLst>
                  <a:ext uri="{FF2B5EF4-FFF2-40B4-BE49-F238E27FC236}">
                    <a16:creationId xmlns:a16="http://schemas.microsoft.com/office/drawing/2014/main" id="{3DEE3973-E727-B689-F6CD-75922D761B5F}"/>
                  </a:ext>
                </a:extLst>
              </p:cNvPr>
              <p:cNvGrpSpPr/>
              <p:nvPr/>
            </p:nvGrpSpPr>
            <p:grpSpPr>
              <a:xfrm>
                <a:off x="1021124" y="3282705"/>
                <a:ext cx="2394292" cy="1563333"/>
                <a:chOff x="1021124" y="3458866"/>
                <a:chExt cx="2394292" cy="1563333"/>
              </a:xfrm>
            </p:grpSpPr>
            <p:pic>
              <p:nvPicPr>
                <p:cNvPr id="36" name="Picture 35">
                  <a:extLst>
                    <a:ext uri="{FF2B5EF4-FFF2-40B4-BE49-F238E27FC236}">
                      <a16:creationId xmlns:a16="http://schemas.microsoft.com/office/drawing/2014/main" id="{C66B7687-DFB2-DDBA-DBDD-B790F05727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1852" y="3458866"/>
                  <a:ext cx="672421" cy="673153"/>
                </a:xfrm>
                <a:prstGeom prst="rect">
                  <a:avLst/>
                </a:prstGeom>
              </p:spPr>
            </p:pic>
            <p:sp>
              <p:nvSpPr>
                <p:cNvPr id="37" name="TextBox 36">
                  <a:extLst>
                    <a:ext uri="{FF2B5EF4-FFF2-40B4-BE49-F238E27FC236}">
                      <a16:creationId xmlns:a16="http://schemas.microsoft.com/office/drawing/2014/main" id="{956C3329-39D9-D757-089B-98553AD4B7E4}"/>
                    </a:ext>
                  </a:extLst>
                </p:cNvPr>
                <p:cNvSpPr txBox="1"/>
                <p:nvPr/>
              </p:nvSpPr>
              <p:spPr>
                <a:xfrm>
                  <a:off x="1021124" y="4437424"/>
                  <a:ext cx="239429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Healthcare Bluebook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Concierge</a:t>
                  </a:r>
                </a:p>
              </p:txBody>
            </p:sp>
          </p:grpSp>
          <p:grpSp>
            <p:nvGrpSpPr>
              <p:cNvPr id="30" name="Group 29">
                <a:extLst>
                  <a:ext uri="{FF2B5EF4-FFF2-40B4-BE49-F238E27FC236}">
                    <a16:creationId xmlns:a16="http://schemas.microsoft.com/office/drawing/2014/main" id="{9DA390EF-347D-A7A9-521E-C13C46899CD3}"/>
                  </a:ext>
                </a:extLst>
              </p:cNvPr>
              <p:cNvGrpSpPr/>
              <p:nvPr/>
            </p:nvGrpSpPr>
            <p:grpSpPr>
              <a:xfrm>
                <a:off x="3277455" y="4124847"/>
                <a:ext cx="2494775" cy="673398"/>
                <a:chOff x="3178599" y="4278328"/>
                <a:chExt cx="2494775" cy="673398"/>
              </a:xfrm>
            </p:grpSpPr>
            <p:pic>
              <p:nvPicPr>
                <p:cNvPr id="34" name="Picture 33">
                  <a:extLst>
                    <a:ext uri="{FF2B5EF4-FFF2-40B4-BE49-F238E27FC236}">
                      <a16:creationId xmlns:a16="http://schemas.microsoft.com/office/drawing/2014/main" id="{CDD9B38E-A64C-E3E0-FFF7-F03CD8B641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8599" y="4278328"/>
                  <a:ext cx="672421" cy="673398"/>
                </a:xfrm>
                <a:prstGeom prst="rect">
                  <a:avLst/>
                </a:prstGeom>
              </p:spPr>
            </p:pic>
            <p:sp>
              <p:nvSpPr>
                <p:cNvPr id="35" name="TextBox 34">
                  <a:extLst>
                    <a:ext uri="{FF2B5EF4-FFF2-40B4-BE49-F238E27FC236}">
                      <a16:creationId xmlns:a16="http://schemas.microsoft.com/office/drawing/2014/main" id="{8BD81B15-2B14-327C-7D22-E118C2B2D038}"/>
                    </a:ext>
                  </a:extLst>
                </p:cNvPr>
                <p:cNvSpPr txBox="1"/>
                <p:nvPr/>
              </p:nvSpPr>
              <p:spPr>
                <a:xfrm>
                  <a:off x="3933900" y="4445750"/>
                  <a:ext cx="17394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Fair Pricing Tool</a:t>
                  </a:r>
                </a:p>
              </p:txBody>
            </p:sp>
          </p:grpSp>
          <p:grpSp>
            <p:nvGrpSpPr>
              <p:cNvPr id="31" name="Group 30">
                <a:extLst>
                  <a:ext uri="{FF2B5EF4-FFF2-40B4-BE49-F238E27FC236}">
                    <a16:creationId xmlns:a16="http://schemas.microsoft.com/office/drawing/2014/main" id="{A25E90CA-6E7E-905A-233C-F359FC57ECE9}"/>
                  </a:ext>
                </a:extLst>
              </p:cNvPr>
              <p:cNvGrpSpPr/>
              <p:nvPr/>
            </p:nvGrpSpPr>
            <p:grpSpPr>
              <a:xfrm>
                <a:off x="3277455" y="5056469"/>
                <a:ext cx="2375193" cy="667937"/>
                <a:chOff x="3178599" y="5205416"/>
                <a:chExt cx="2375193" cy="667937"/>
              </a:xfrm>
            </p:grpSpPr>
            <p:pic>
              <p:nvPicPr>
                <p:cNvPr id="32" name="Picture 31">
                  <a:extLst>
                    <a:ext uri="{FF2B5EF4-FFF2-40B4-BE49-F238E27FC236}">
                      <a16:creationId xmlns:a16="http://schemas.microsoft.com/office/drawing/2014/main" id="{475C8B3D-3846-EB92-3076-A711A1A3ADA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78599" y="5205416"/>
                  <a:ext cx="666969" cy="667937"/>
                </a:xfrm>
                <a:prstGeom prst="rect">
                  <a:avLst/>
                </a:prstGeom>
              </p:spPr>
            </p:pic>
            <p:sp>
              <p:nvSpPr>
                <p:cNvPr id="33" name="TextBox 32">
                  <a:extLst>
                    <a:ext uri="{FF2B5EF4-FFF2-40B4-BE49-F238E27FC236}">
                      <a16:creationId xmlns:a16="http://schemas.microsoft.com/office/drawing/2014/main" id="{98FFBEB4-66AB-11A5-31E5-007467E48DE0}"/>
                    </a:ext>
                  </a:extLst>
                </p:cNvPr>
                <p:cNvSpPr txBox="1"/>
                <p:nvPr/>
              </p:nvSpPr>
              <p:spPr>
                <a:xfrm>
                  <a:off x="3933900" y="5246997"/>
                  <a:ext cx="161989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Benefit PAL Mobile App</a:t>
                  </a:r>
                </a:p>
              </p:txBody>
            </p:sp>
          </p:grpSp>
        </p:grpSp>
      </p:grpSp>
      <p:grpSp>
        <p:nvGrpSpPr>
          <p:cNvPr id="57" name="Group 56">
            <a:extLst>
              <a:ext uri="{FF2B5EF4-FFF2-40B4-BE49-F238E27FC236}">
                <a16:creationId xmlns:a16="http://schemas.microsoft.com/office/drawing/2014/main" id="{3D334CE9-8CA1-124F-B44F-1120663E77AD}"/>
              </a:ext>
            </a:extLst>
          </p:cNvPr>
          <p:cNvGrpSpPr/>
          <p:nvPr/>
        </p:nvGrpSpPr>
        <p:grpSpPr>
          <a:xfrm>
            <a:off x="6193971" y="1381784"/>
            <a:ext cx="5845627" cy="5081543"/>
            <a:chOff x="6193971" y="1515688"/>
            <a:chExt cx="5845627" cy="5081543"/>
          </a:xfrm>
        </p:grpSpPr>
        <p:sp>
          <p:nvSpPr>
            <p:cNvPr id="42" name="Rectangle: Rounded Corners 41">
              <a:extLst>
                <a:ext uri="{FF2B5EF4-FFF2-40B4-BE49-F238E27FC236}">
                  <a16:creationId xmlns:a16="http://schemas.microsoft.com/office/drawing/2014/main" id="{C1034FB7-145E-24E2-FEC8-BDE289DC59EF}"/>
                </a:ext>
              </a:extLst>
            </p:cNvPr>
            <p:cNvSpPr/>
            <p:nvPr/>
          </p:nvSpPr>
          <p:spPr>
            <a:xfrm>
              <a:off x="6193971" y="1515688"/>
              <a:ext cx="5845627" cy="508154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44" name="Group 43">
              <a:extLst>
                <a:ext uri="{FF2B5EF4-FFF2-40B4-BE49-F238E27FC236}">
                  <a16:creationId xmlns:a16="http://schemas.microsoft.com/office/drawing/2014/main" id="{A4523C57-8F45-15B5-7F1E-F6C4295D9DDC}"/>
                </a:ext>
              </a:extLst>
            </p:cNvPr>
            <p:cNvGrpSpPr/>
            <p:nvPr/>
          </p:nvGrpSpPr>
          <p:grpSpPr>
            <a:xfrm>
              <a:off x="6776211" y="1748201"/>
              <a:ext cx="4700711" cy="4435742"/>
              <a:chOff x="6413562" y="1094788"/>
              <a:chExt cx="5470223" cy="5438339"/>
            </a:xfrm>
          </p:grpSpPr>
          <p:pic>
            <p:nvPicPr>
              <p:cNvPr id="45" name="Picture 44">
                <a:extLst>
                  <a:ext uri="{FF2B5EF4-FFF2-40B4-BE49-F238E27FC236}">
                    <a16:creationId xmlns:a16="http://schemas.microsoft.com/office/drawing/2014/main" id="{8B899EF9-D070-7518-847C-BD37CDD83B4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41925" y="3641545"/>
                <a:ext cx="3018789" cy="726397"/>
              </a:xfrm>
              <a:prstGeom prst="rect">
                <a:avLst/>
              </a:prstGeom>
            </p:spPr>
          </p:pic>
          <p:pic>
            <p:nvPicPr>
              <p:cNvPr id="46" name="Picture 45">
                <a:extLst>
                  <a:ext uri="{FF2B5EF4-FFF2-40B4-BE49-F238E27FC236}">
                    <a16:creationId xmlns:a16="http://schemas.microsoft.com/office/drawing/2014/main" id="{BF17045B-A19E-0653-5243-B9263296EFB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77968" y="2388491"/>
                <a:ext cx="2715458" cy="650763"/>
              </a:xfrm>
              <a:prstGeom prst="rect">
                <a:avLst/>
              </a:prstGeom>
            </p:spPr>
          </p:pic>
          <p:pic>
            <p:nvPicPr>
              <p:cNvPr id="47" name="Picture 46">
                <a:extLst>
                  <a:ext uri="{FF2B5EF4-FFF2-40B4-BE49-F238E27FC236}">
                    <a16:creationId xmlns:a16="http://schemas.microsoft.com/office/drawing/2014/main" id="{07C7D2DE-9F63-32A6-A0B2-18479FF8874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76466" y="1436271"/>
                <a:ext cx="2911030" cy="872611"/>
              </a:xfrm>
              <a:prstGeom prst="rect">
                <a:avLst/>
              </a:prstGeom>
            </p:spPr>
          </p:pic>
          <p:pic>
            <p:nvPicPr>
              <p:cNvPr id="48" name="Picture 47">
                <a:extLst>
                  <a:ext uri="{FF2B5EF4-FFF2-40B4-BE49-F238E27FC236}">
                    <a16:creationId xmlns:a16="http://schemas.microsoft.com/office/drawing/2014/main" id="{84771B39-026B-24CA-371B-BFED93A11F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56138" y="1094788"/>
                <a:ext cx="2076834" cy="1254754"/>
              </a:xfrm>
              <a:prstGeom prst="rect">
                <a:avLst/>
              </a:prstGeom>
            </p:spPr>
          </p:pic>
          <p:pic>
            <p:nvPicPr>
              <p:cNvPr id="49" name="Picture 48">
                <a:extLst>
                  <a:ext uri="{FF2B5EF4-FFF2-40B4-BE49-F238E27FC236}">
                    <a16:creationId xmlns:a16="http://schemas.microsoft.com/office/drawing/2014/main" id="{1A54F096-1ED7-C164-BEA7-84EC5631C4C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355492" y="2390099"/>
                <a:ext cx="2405222" cy="1080688"/>
              </a:xfrm>
              <a:prstGeom prst="rect">
                <a:avLst/>
              </a:prstGeom>
            </p:spPr>
          </p:pic>
          <p:pic>
            <p:nvPicPr>
              <p:cNvPr id="50" name="Picture 49">
                <a:extLst>
                  <a:ext uri="{FF2B5EF4-FFF2-40B4-BE49-F238E27FC236}">
                    <a16:creationId xmlns:a16="http://schemas.microsoft.com/office/drawing/2014/main" id="{2FBC7E40-5634-1BD3-01A3-BA9AFA53D55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413562" y="2742044"/>
                <a:ext cx="2037125" cy="2037125"/>
              </a:xfrm>
              <a:prstGeom prst="rect">
                <a:avLst/>
              </a:prstGeom>
            </p:spPr>
          </p:pic>
          <p:pic>
            <p:nvPicPr>
              <p:cNvPr id="51" name="Picture 50">
                <a:extLst>
                  <a:ext uri="{FF2B5EF4-FFF2-40B4-BE49-F238E27FC236}">
                    <a16:creationId xmlns:a16="http://schemas.microsoft.com/office/drawing/2014/main" id="{8E5886CE-7ABE-4DA5-5C95-41B1EC9F5DF6}"/>
                  </a:ext>
                </a:extLst>
              </p:cNvPr>
              <p:cNvPicPr>
                <a:picLocks noChangeAspect="1"/>
              </p:cNvPicPr>
              <p:nvPr/>
            </p:nvPicPr>
            <p:blipFill rotWithShape="1">
              <a:blip r:embed="rId14">
                <a:extLst>
                  <a:ext uri="{28A0092B-C50C-407E-A947-70E740481C1C}">
                    <a14:useLocalDpi xmlns:a14="http://schemas.microsoft.com/office/drawing/2010/main" val="0"/>
                  </a:ext>
                </a:extLst>
              </a:blip>
              <a:srcRect t="17506" b="27867"/>
              <a:stretch/>
            </p:blipFill>
            <p:spPr>
              <a:xfrm>
                <a:off x="6637929" y="4439370"/>
                <a:ext cx="2237413" cy="747994"/>
              </a:xfrm>
              <a:prstGeom prst="rect">
                <a:avLst/>
              </a:prstGeom>
            </p:spPr>
          </p:pic>
          <p:pic>
            <p:nvPicPr>
              <p:cNvPr id="52" name="Picture 51">
                <a:extLst>
                  <a:ext uri="{FF2B5EF4-FFF2-40B4-BE49-F238E27FC236}">
                    <a16:creationId xmlns:a16="http://schemas.microsoft.com/office/drawing/2014/main" id="{4CAA58F1-7731-F982-8696-1125F37D7F9E}"/>
                  </a:ext>
                </a:extLst>
              </p:cNvPr>
              <p:cNvPicPr>
                <a:picLocks noChangeAspect="1"/>
              </p:cNvPicPr>
              <p:nvPr/>
            </p:nvPicPr>
            <p:blipFill rotWithShape="1">
              <a:blip r:embed="rId15">
                <a:extLst>
                  <a:ext uri="{28A0092B-C50C-407E-A947-70E740481C1C}">
                    <a14:useLocalDpi xmlns:a14="http://schemas.microsoft.com/office/drawing/2010/main" val="0"/>
                  </a:ext>
                </a:extLst>
              </a:blip>
              <a:srcRect l="7485" t="31505" r="7485" b="30283"/>
              <a:stretch/>
            </p:blipFill>
            <p:spPr>
              <a:xfrm>
                <a:off x="9228208" y="4593507"/>
                <a:ext cx="2655577" cy="622288"/>
              </a:xfrm>
              <a:prstGeom prst="rect">
                <a:avLst/>
              </a:prstGeom>
            </p:spPr>
          </p:pic>
          <p:pic>
            <p:nvPicPr>
              <p:cNvPr id="53" name="Picture 52">
                <a:extLst>
                  <a:ext uri="{FF2B5EF4-FFF2-40B4-BE49-F238E27FC236}">
                    <a16:creationId xmlns:a16="http://schemas.microsoft.com/office/drawing/2014/main" id="{5A7E74E1-6C7D-78BB-EEC6-12767466B6CA}"/>
                  </a:ext>
                </a:extLst>
              </p:cNvPr>
              <p:cNvPicPr>
                <a:picLocks noChangeAspect="1"/>
              </p:cNvPicPr>
              <p:nvPr/>
            </p:nvPicPr>
            <p:blipFill rotWithShape="1">
              <a:blip r:embed="rId16">
                <a:extLst>
                  <a:ext uri="{28A0092B-C50C-407E-A947-70E740481C1C}">
                    <a14:useLocalDpi xmlns:a14="http://schemas.microsoft.com/office/drawing/2010/main" val="0"/>
                  </a:ext>
                </a:extLst>
              </a:blip>
              <a:srcRect l="9876" t="9363" r="9043" b="9556"/>
              <a:stretch/>
            </p:blipFill>
            <p:spPr>
              <a:xfrm>
                <a:off x="7005197" y="5382612"/>
                <a:ext cx="1150514" cy="1150515"/>
              </a:xfrm>
              <a:prstGeom prst="rect">
                <a:avLst/>
              </a:prstGeom>
            </p:spPr>
          </p:pic>
          <p:pic>
            <p:nvPicPr>
              <p:cNvPr id="54" name="Picture 53">
                <a:extLst>
                  <a:ext uri="{FF2B5EF4-FFF2-40B4-BE49-F238E27FC236}">
                    <a16:creationId xmlns:a16="http://schemas.microsoft.com/office/drawing/2014/main" id="{8C6D726A-F229-112A-13DB-EF5BC76B377B}"/>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536438" y="5516486"/>
                <a:ext cx="3224276" cy="573565"/>
              </a:xfrm>
              <a:prstGeom prst="rect">
                <a:avLst/>
              </a:prstGeom>
            </p:spPr>
          </p:pic>
        </p:grpSp>
      </p:grpSp>
      <p:sp>
        <p:nvSpPr>
          <p:cNvPr id="55" name="TextBox 54">
            <a:extLst>
              <a:ext uri="{FF2B5EF4-FFF2-40B4-BE49-F238E27FC236}">
                <a16:creationId xmlns:a16="http://schemas.microsoft.com/office/drawing/2014/main" id="{7B1C9D6F-6D33-72C8-F528-BBF07F2AA275}"/>
              </a:ext>
            </a:extLst>
          </p:cNvPr>
          <p:cNvSpPr txBox="1"/>
          <p:nvPr/>
        </p:nvSpPr>
        <p:spPr>
          <a:xfrm>
            <a:off x="1121143" y="483249"/>
            <a:ext cx="390814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170B6"/>
                </a:solidFill>
                <a:effectLst/>
                <a:uLnTx/>
                <a:uFillTx/>
                <a:latin typeface="Book Antiqua" panose="02040602050305030304" pitchFamily="18" charset="0"/>
                <a:ea typeface="+mn-ea"/>
                <a:cs typeface="+mn-cs"/>
              </a:rPr>
              <a:t>Health Saving Tools paid for by PAL at no cost to insured</a:t>
            </a:r>
            <a:r>
              <a:rPr kumimoji="0" lang="en-US" sz="2000" b="1" i="0" u="none" strike="noStrike" kern="1200" cap="none" spc="0" normalizeH="0" baseline="30000" noProof="0" dirty="0">
                <a:ln>
                  <a:noFill/>
                </a:ln>
                <a:solidFill>
                  <a:srgbClr val="2170B6"/>
                </a:solidFill>
                <a:effectLst/>
                <a:uLnTx/>
                <a:uFillTx/>
                <a:latin typeface="Book Antiqua" panose="02040602050305030304" pitchFamily="18" charset="0"/>
                <a:ea typeface="+mn-ea"/>
                <a:cs typeface="+mn-cs"/>
              </a:rPr>
              <a:t>1</a:t>
            </a:r>
            <a:endParaRPr kumimoji="0" lang="en-US" sz="2000" b="1" i="0" u="none" strike="noStrike" kern="1200" cap="none" spc="0" normalizeH="0" baseline="0" noProof="0" dirty="0">
              <a:ln>
                <a:noFill/>
              </a:ln>
              <a:solidFill>
                <a:srgbClr val="2170B6"/>
              </a:solidFill>
              <a:effectLst/>
              <a:uLnTx/>
              <a:uFillTx/>
              <a:latin typeface="Book Antiqua" panose="02040602050305030304" pitchFamily="18" charset="0"/>
              <a:ea typeface="+mn-ea"/>
              <a:cs typeface="+mn-cs"/>
            </a:endParaRPr>
          </a:p>
        </p:txBody>
      </p:sp>
      <p:sp>
        <p:nvSpPr>
          <p:cNvPr id="56" name="TextBox 55">
            <a:extLst>
              <a:ext uri="{FF2B5EF4-FFF2-40B4-BE49-F238E27FC236}">
                <a16:creationId xmlns:a16="http://schemas.microsoft.com/office/drawing/2014/main" id="{BB626464-921A-4A13-9F79-2BAB07800478}"/>
              </a:ext>
            </a:extLst>
          </p:cNvPr>
          <p:cNvSpPr txBox="1"/>
          <p:nvPr/>
        </p:nvSpPr>
        <p:spPr>
          <a:xfrm>
            <a:off x="7875074" y="638384"/>
            <a:ext cx="263967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170B6"/>
                </a:solidFill>
                <a:effectLst/>
                <a:uLnTx/>
                <a:uFillTx/>
                <a:latin typeface="Book Antiqua" panose="02040602050305030304" pitchFamily="18" charset="0"/>
                <a:ea typeface="+mn-ea"/>
                <a:cs typeface="+mn-cs"/>
              </a:rPr>
              <a:t>Fair Price partners</a:t>
            </a:r>
          </a:p>
        </p:txBody>
      </p:sp>
      <p:sp>
        <p:nvSpPr>
          <p:cNvPr id="59" name="TextBox 58">
            <a:extLst>
              <a:ext uri="{FF2B5EF4-FFF2-40B4-BE49-F238E27FC236}">
                <a16:creationId xmlns:a16="http://schemas.microsoft.com/office/drawing/2014/main" id="{B7B44AA6-1ABB-F0DB-5F17-39A8CB79EC02}"/>
              </a:ext>
            </a:extLst>
          </p:cNvPr>
          <p:cNvSpPr txBox="1"/>
          <p:nvPr/>
        </p:nvSpPr>
        <p:spPr>
          <a:xfrm>
            <a:off x="152402" y="6556313"/>
            <a:ext cx="6096000"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30000" noProof="0" dirty="0">
                <a:ln>
                  <a:noFill/>
                </a:ln>
                <a:solidFill>
                  <a:srgbClr val="2170B6"/>
                </a:solidFill>
                <a:effectLst/>
                <a:uLnTx/>
                <a:uFillTx/>
                <a:latin typeface="Century Gothic" panose="020B0502020202020204" pitchFamily="34" charset="0"/>
                <a:ea typeface="+mn-ea"/>
                <a:cs typeface="+mn-cs"/>
              </a:rPr>
              <a:t>1</a:t>
            </a:r>
            <a:r>
              <a:rPr kumimoji="0" lang="en-US" sz="1050" b="0" i="1" u="none" strike="noStrike" kern="1200" cap="none" spc="0" normalizeH="0" baseline="0" noProof="0" dirty="0">
                <a:ln>
                  <a:noFill/>
                </a:ln>
                <a:solidFill>
                  <a:srgbClr val="2170B6"/>
                </a:solidFill>
                <a:effectLst/>
                <a:uLnTx/>
                <a:uFillTx/>
                <a:latin typeface="Century Gothic" panose="020B0502020202020204" pitchFamily="34" charset="0"/>
                <a:ea typeface="+mn-ea"/>
                <a:cs typeface="+mn-cs"/>
              </a:rPr>
              <a:t> Valuable member services are for eligible plans only.</a:t>
            </a:r>
            <a:endParaRPr kumimoji="0" lang="en-US" sz="1050" b="0" i="1" u="none" strike="noStrike" kern="1200" cap="none" spc="0" normalizeH="0" baseline="30000" noProof="0" dirty="0">
              <a:ln>
                <a:noFill/>
              </a:ln>
              <a:solidFill>
                <a:srgbClr val="2170B6"/>
              </a:solidFill>
              <a:effectLst/>
              <a:uLnTx/>
              <a:uFillTx/>
              <a:latin typeface="Century Gothic" panose="020B0502020202020204" pitchFamily="34" charset="0"/>
              <a:ea typeface="+mn-ea"/>
              <a:cs typeface="+mn-cs"/>
            </a:endParaRPr>
          </a:p>
        </p:txBody>
      </p:sp>
      <p:pic>
        <p:nvPicPr>
          <p:cNvPr id="4" name="Picture 3" descr="A black and blue text&#10;&#10;AI-generated content may be incorrect.">
            <a:extLst>
              <a:ext uri="{FF2B5EF4-FFF2-40B4-BE49-F238E27FC236}">
                <a16:creationId xmlns:a16="http://schemas.microsoft.com/office/drawing/2014/main" id="{2605B348-E694-9D80-5F97-B7EED1EEB53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56215" y="2640028"/>
            <a:ext cx="2666948" cy="547278"/>
          </a:xfrm>
          <a:prstGeom prst="rect">
            <a:avLst/>
          </a:prstGeom>
        </p:spPr>
      </p:pic>
      <p:sp>
        <p:nvSpPr>
          <p:cNvPr id="3" name="TextBox 2">
            <a:extLst>
              <a:ext uri="{FF2B5EF4-FFF2-40B4-BE49-F238E27FC236}">
                <a16:creationId xmlns:a16="http://schemas.microsoft.com/office/drawing/2014/main" id="{B82F442E-FB23-4B2E-F302-91C703878BF3}"/>
              </a:ext>
            </a:extLst>
          </p:cNvPr>
          <p:cNvSpPr txBox="1"/>
          <p:nvPr/>
        </p:nvSpPr>
        <p:spPr>
          <a:xfrm>
            <a:off x="2682955" y="3682164"/>
            <a:ext cx="204399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Healthcare PALS</a:t>
            </a:r>
          </a:p>
        </p:txBody>
      </p:sp>
      <p:pic>
        <p:nvPicPr>
          <p:cNvPr id="7" name="Picture 6" descr="A pink bag with medicine bottles and pills&#10;&#10;AI-generated content may be incorrect.">
            <a:extLst>
              <a:ext uri="{FF2B5EF4-FFF2-40B4-BE49-F238E27FC236}">
                <a16:creationId xmlns:a16="http://schemas.microsoft.com/office/drawing/2014/main" id="{0E5B2D17-BD0B-D623-2A35-7D800AF9F997}"/>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95251" y="4375275"/>
            <a:ext cx="692013" cy="693018"/>
          </a:xfrm>
          <a:prstGeom prst="rect">
            <a:avLst/>
          </a:prstGeom>
        </p:spPr>
      </p:pic>
    </p:spTree>
    <p:extLst>
      <p:ext uri="{BB962C8B-B14F-4D97-AF65-F5344CB8AC3E}">
        <p14:creationId xmlns:p14="http://schemas.microsoft.com/office/powerpoint/2010/main" val="14723282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16691</TotalTime>
  <Words>1726</Words>
  <Application>Microsoft Office PowerPoint</Application>
  <PresentationFormat>Widescreen</PresentationFormat>
  <Paragraphs>332</Paragraphs>
  <Slides>31</Slides>
  <Notes>13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31</vt:i4>
      </vt:variant>
    </vt:vector>
  </HeadingPairs>
  <TitlesOfParts>
    <vt:vector size="44" baseType="lpstr">
      <vt:lpstr>Aptos</vt:lpstr>
      <vt:lpstr>Aptos Display</vt:lpstr>
      <vt:lpstr>Arial</vt:lpstr>
      <vt:lpstr>Book Antiqua</vt:lpstr>
      <vt:lpstr>Calibri</vt:lpstr>
      <vt:lpstr>Century Gothic</vt:lpstr>
      <vt:lpstr>Garamond</vt:lpstr>
      <vt:lpstr>Helvetica Light</vt:lpstr>
      <vt:lpstr>Open Sans</vt:lpstr>
      <vt:lpstr>Orpheus Pro</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Underwriting Member Experience Tech Enhancements</vt:lpstr>
      <vt:lpstr>Underwriting Member Experience Tech Enhancements</vt:lpstr>
      <vt:lpstr>PowerPoint Presentation</vt:lpstr>
      <vt:lpstr>UW using Rx history? (Did you remind the client to think about their past prescription history when answering the medical questions?  Because our underwriters are checking it out! This application and verification all were clean.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Ashley Nguyen</dc:creator>
  <cp:lastModifiedBy>Dave Collett</cp:lastModifiedBy>
  <cp:revision>86</cp:revision>
  <dcterms:created xsi:type="dcterms:W3CDTF">2025-03-27T19:44:08Z</dcterms:created>
  <dcterms:modified xsi:type="dcterms:W3CDTF">2025-10-22T13:40:34Z</dcterms:modified>
</cp:coreProperties>
</file>