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3.jpg" ContentType="image/jpg"/>
  <Override PartName="/ppt/media/image36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media/image93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98.jpg" ContentType="image/jpg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3"/>
  </p:notesMasterIdLst>
  <p:sldIdLst>
    <p:sldId id="295" r:id="rId5"/>
    <p:sldId id="258" r:id="rId6"/>
    <p:sldId id="351" r:id="rId7"/>
    <p:sldId id="450" r:id="rId8"/>
    <p:sldId id="352" r:id="rId9"/>
    <p:sldId id="345" r:id="rId10"/>
    <p:sldId id="348" r:id="rId11"/>
    <p:sldId id="333" r:id="rId12"/>
    <p:sldId id="337" r:id="rId13"/>
    <p:sldId id="264" r:id="rId14"/>
    <p:sldId id="447" r:id="rId15"/>
    <p:sldId id="334" r:id="rId16"/>
    <p:sldId id="443" r:id="rId17"/>
    <p:sldId id="445" r:id="rId18"/>
    <p:sldId id="347" r:id="rId19"/>
    <p:sldId id="335" r:id="rId20"/>
    <p:sldId id="339" r:id="rId21"/>
    <p:sldId id="436" r:id="rId22"/>
    <p:sldId id="448" r:id="rId23"/>
    <p:sldId id="387" r:id="rId24"/>
    <p:sldId id="439" r:id="rId25"/>
    <p:sldId id="355" r:id="rId26"/>
    <p:sldId id="377" r:id="rId27"/>
    <p:sldId id="376" r:id="rId28"/>
    <p:sldId id="356" r:id="rId29"/>
    <p:sldId id="340" r:id="rId30"/>
    <p:sldId id="441" r:id="rId31"/>
    <p:sldId id="343" r:id="rId32"/>
    <p:sldId id="416" r:id="rId33"/>
    <p:sldId id="417" r:id="rId34"/>
    <p:sldId id="357" r:id="rId35"/>
    <p:sldId id="280" r:id="rId36"/>
    <p:sldId id="275" r:id="rId37"/>
    <p:sldId id="281" r:id="rId38"/>
    <p:sldId id="283" r:id="rId39"/>
    <p:sldId id="422" r:id="rId40"/>
    <p:sldId id="421" r:id="rId41"/>
    <p:sldId id="327" r:id="rId42"/>
  </p:sldIdLst>
  <p:sldSz cx="12192000" cy="6858000"/>
  <p:notesSz cx="6858000" cy="9144000"/>
  <p:embeddedFontLst>
    <p:embeddedFont>
      <p:font typeface="Arial Black" panose="020B0A04020102020204" pitchFamily="34" charset="0"/>
      <p:bold r:id="rId44"/>
    </p:embeddedFont>
    <p:embeddedFont>
      <p:font typeface="Dosis SemiBold" pitchFamily="2" charset="0"/>
      <p:regular r:id="rId45"/>
      <p:bold r:id="rId46"/>
    </p:embeddedFont>
    <p:embeddedFont>
      <p:font typeface="Droid Sans" panose="020B0604020202020204" charset="0"/>
      <p:regular r:id="rId47"/>
      <p:bold r:id="rId48"/>
      <p:italic r:id="rId49"/>
      <p:boldItalic r:id="rId50"/>
    </p:embeddedFont>
    <p:embeddedFont>
      <p:font typeface="Droid Sans bold" panose="020B0604020202020204" charset="0"/>
      <p:regular r:id="rId51"/>
      <p:bold r:id="rId52"/>
      <p:italic r:id="rId53"/>
      <p:boldItalic r:id="rId54"/>
    </p:embeddedFont>
    <p:embeddedFont>
      <p:font typeface="Open Sans" panose="020B0606030504020204" pitchFamily="34" charset="0"/>
      <p:regular r:id="rId55"/>
      <p:bold r:id="rId56"/>
      <p:italic r:id="rId57"/>
      <p:boldItalic r:id="rId58"/>
    </p:embeddedFont>
    <p:embeddedFont>
      <p:font typeface="Roboto Light" panose="02000000000000000000" pitchFamily="2" charset="0"/>
      <p:regular r:id="rId59"/>
      <p:italic r:id="rId60"/>
    </p:embeddedFont>
    <p:embeddedFont>
      <p:font typeface="Source Sans Pro" panose="020B0503030403020204" pitchFamily="34" charset="0"/>
      <p:regular r:id="rId61"/>
      <p:bold r:id="rId62"/>
      <p:italic r:id="rId63"/>
      <p:boldItalic r:id="rId64"/>
    </p:embeddedFont>
    <p:embeddedFont>
      <p:font typeface="SourceSansPro-Regular" panose="020B0503030403020204" charset="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2F81D8-6463-4D6A-3BD3-CA8016272500}" name="Ariel Peterson" initials="AP" userId="S::ariel.peterson@detegohealth.com::e7623ecb-b240-4235-b78d-e34888b42e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A61"/>
    <a:srgbClr val="CBDCEC"/>
    <a:srgbClr val="407FC0"/>
    <a:srgbClr val="315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21967C-3A42-432B-8AC2-9F5C518C93A2}" v="2" dt="2026-01-15T14:21:59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43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1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Sheet1!$B$2:$B$51</cx:f>
        <cx:lvl ptCount="50">
          <cx:pt idx="0">AL</cx:pt>
          <cx:pt idx="1">AK</cx:pt>
          <cx:pt idx="2">AZ</cx:pt>
          <cx:pt idx="3">AR</cx:pt>
          <cx:pt idx="4">CA</cx:pt>
          <cx:pt idx="5">CO</cx:pt>
          <cx:pt idx="6">CT</cx:pt>
          <cx:pt idx="7">DE</cx:pt>
          <cx:pt idx="8">FL</cx:pt>
          <cx:pt idx="9">GA</cx:pt>
          <cx:pt idx="10">HI</cx:pt>
          <cx:pt idx="11">ID</cx:pt>
          <cx:pt idx="12">IL</cx:pt>
          <cx:pt idx="13">IN</cx:pt>
          <cx:pt idx="14">IA</cx:pt>
          <cx:pt idx="15">KS</cx:pt>
          <cx:pt idx="16">KY</cx:pt>
          <cx:pt idx="17">LA</cx:pt>
          <cx:pt idx="18">ME</cx:pt>
          <cx:pt idx="19">MD</cx:pt>
          <cx:pt idx="20">MA</cx:pt>
          <cx:pt idx="21">MI</cx:pt>
          <cx:pt idx="22">MN</cx:pt>
          <cx:pt idx="23">MS</cx:pt>
          <cx:pt idx="24">MO</cx:pt>
          <cx:pt idx="25">MT</cx:pt>
          <cx:pt idx="26">NE</cx:pt>
          <cx:pt idx="27">NV</cx:pt>
          <cx:pt idx="28">NH</cx:pt>
          <cx:pt idx="29">NJ</cx:pt>
          <cx:pt idx="30">NM</cx:pt>
          <cx:pt idx="31">NY</cx:pt>
          <cx:pt idx="32">NC</cx:pt>
          <cx:pt idx="33">ND</cx:pt>
          <cx:pt idx="34">OH</cx:pt>
          <cx:pt idx="35">OK</cx:pt>
          <cx:pt idx="36">OR</cx:pt>
          <cx:pt idx="37">PA</cx:pt>
          <cx:pt idx="38">RI</cx:pt>
          <cx:pt idx="39">SC</cx:pt>
          <cx:pt idx="40">SD</cx:pt>
          <cx:pt idx="41">TN</cx:pt>
          <cx:pt idx="42">TX</cx:pt>
          <cx:pt idx="43">UT</cx:pt>
          <cx:pt idx="44">VT</cx:pt>
          <cx:pt idx="45">VA</cx:pt>
          <cx:pt idx="46">WA</cx:pt>
          <cx:pt idx="47">WV</cx:pt>
          <cx:pt idx="48">WI</cx:pt>
          <cx:pt idx="49">WY</cx:pt>
        </cx:lvl>
      </cx:strDim>
      <cx:numDim type="colorVal">
        <cx:f>Sheet1!$C$2:$C$51</cx:f>
        <cx:nf>Sheet1!$C$1</cx:nf>
        <cx:lvl ptCount="50" formatCode="General" name="Series1">
          <cx:pt idx="0">10</cx:pt>
          <cx:pt idx="1">10</cx:pt>
          <cx:pt idx="2">10</cx:pt>
          <cx:pt idx="3">10</cx:pt>
          <cx:pt idx="4">1</cx:pt>
          <cx:pt idx="5">10</cx:pt>
          <cx:pt idx="6">1</cx:pt>
          <cx:pt idx="7">10</cx:pt>
          <cx:pt idx="8">10</cx:pt>
          <cx:pt idx="9">10</cx:pt>
          <cx:pt idx="10">1</cx:pt>
          <cx:pt idx="11">10</cx:pt>
          <cx:pt idx="12">10</cx:pt>
          <cx:pt idx="13">10</cx:pt>
          <cx:pt idx="14">10</cx:pt>
          <cx:pt idx="15">10</cx:pt>
          <cx:pt idx="16">10</cx:pt>
          <cx:pt idx="17">10</cx:pt>
          <cx:pt idx="18">10</cx:pt>
          <cx:pt idx="19">1</cx:pt>
          <cx:pt idx="20">10</cx:pt>
          <cx:pt idx="21">10</cx:pt>
          <cx:pt idx="22">1</cx:pt>
          <cx:pt idx="23">10</cx:pt>
          <cx:pt idx="24">10</cx:pt>
          <cx:pt idx="25">10</cx:pt>
          <cx:pt idx="26">10</cx:pt>
          <cx:pt idx="27">10</cx:pt>
          <cx:pt idx="28">1</cx:pt>
          <cx:pt idx="29">10</cx:pt>
          <cx:pt idx="30">10</cx:pt>
          <cx:pt idx="31">10</cx:pt>
          <cx:pt idx="32">10</cx:pt>
          <cx:pt idx="33">10</cx:pt>
          <cx:pt idx="34">10</cx:pt>
          <cx:pt idx="35">10</cx:pt>
          <cx:pt idx="36">1</cx:pt>
          <cx:pt idx="37">1</cx:pt>
          <cx:pt idx="38">10</cx:pt>
          <cx:pt idx="39">10</cx:pt>
          <cx:pt idx="40">10</cx:pt>
          <cx:pt idx="41">10</cx:pt>
          <cx:pt idx="42">10</cx:pt>
          <cx:pt idx="43">10</cx:pt>
          <cx:pt idx="44">1</cx:pt>
          <cx:pt idx="45">10</cx:pt>
          <cx:pt idx="46">1</cx:pt>
          <cx:pt idx="47">10</cx:pt>
          <cx:pt idx="48">1</cx:pt>
          <cx:pt idx="49">10</cx:pt>
        </cx:lvl>
      </cx:numDim>
    </cx:data>
  </cx:chartData>
  <cx:chart>
    <cx:plotArea>
      <cx:plotAreaRegion>
        <cx:plotSurface>
          <cx:spPr>
            <a:noFill/>
          </cx:spPr>
        </cx:plotSurface>
        <cx:series layoutId="regionMap" uniqueId="{42788667-60CB-4491-AA7F-0729AA2514A9}">
          <cx:tx>
            <cx:txData>
              <cx:f>Sheet1!$C$1</cx:f>
              <cx:v>Series1</cx:v>
            </cx:txData>
          </cx:tx>
          <cx:spPr>
            <a:ln w="12700">
              <a:solidFill>
                <a:schemeClr val="bg1"/>
              </a:solidFill>
            </a:ln>
          </cx:spPr>
          <cx:dataLabels>
            <cx:numFmt formatCode="General" sourceLinked="0"/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>
                    <a:ln>
                      <a:noFill/>
                    </a:ln>
                    <a:solidFill>
                      <a:schemeClr val="bg1"/>
                    </a:solidFill>
                  </a:defRPr>
                </a:pPr>
                <a:endParaRPr lang="en-US" sz="1131" b="0" i="0" u="none" strike="noStrike" baseline="0">
                  <a:ln>
                    <a:noFill/>
                  </a:ln>
                  <a:solidFill>
                    <a:schemeClr val="bg1"/>
                  </a:solidFill>
                  <a:latin typeface="Aptos" panose="02110004020202020204"/>
                </a:endParaRPr>
              </a:p>
            </cx:txPr>
            <cx:visibility seriesName="0" categoryName="1" value="0"/>
            <cx:separator>, </cx:separator>
          </cx:dataLabels>
          <cx:dataId val="0"/>
          <cx:layoutPr>
            <cx:regionLabelLayout val="none"/>
            <cx:geography viewedRegionType="countryRegion" cultureLanguage="en-US" cultureRegion="US" attribution="Powered by Bing">
              <cx:geoCache provider="{E9337A44-BEBE-4D9F-B70C-5C5E7DAFC167}">
                <cx:binary>1H1rc9y2kvZfcfnzSwV3EKc2WxVyLrpbtmwl9hfWWFJ4J0Dwzl+/TY3GlmhFWWlV9dbMORVVhoKI
7gfd/XSjgfzXdf+f6+x2Y9/1eVZU/7nuf38f1bX5z2+/VdfRbb6pDvL42upK/10fXOv8N/333/H1
7W83dtPFRfgbQZj9dh1tbH3bv//v/4K/Ft7qU329qWNdfGxu7fDptmqyunrm2ZOP3m1u8rhYxFVt
4+sa//7+/Ov7d7dFHdfD58Hc/v7+0fP3736b/5Vf3vgug0nVzQ2MZeRAUUUYpQTdfej7d5kuwvvH
juQHAp5wgZm6+4jdu883OYw/v+3efdU23X371Izu5rO5ubG3VQXC3P18OPLR/LfiXeumqCeNhaC8
399/KeL69ubdZb2pb6v37+JK+9tf8PUkxJfLO6l/e6zz//6v2Regh9k3D2CZK+3fHv2Cyh+fntPB
y1Ch7MBVykUU863W3ceoKHLAqMKcc3eLGt+9e4vKHzbdFNUGVPXP6+RpVH6OnKEyibePqJw+p4MX
okIOpBCMECIfw+GKA5ehyYTIFi61e+k9HNnm+ybf7L7839vIH7uBczBAqj0A4/kpPlyaj37zhS6M
qgOOKJeMyiddmFIHCLtUUHXvwtgOiC06M+fyz9N62mJmwx9Jsh+e6/P5TiFPrcwX2ggHUwArQO69
ZyK/mApllAgs7+MN3r17C8bn26KAMHF7u/v6qSk9DcSDoTNzmQTcQ1z+OHlOCS/DRbADzBiTiKCt
iwIjeBjnMScHRCqXCfyr86rS1/muu3EzLCah9hCLM6AYDz3DI6le6rAgjhDkSvc+uCvQ+EMsXHUg
OLAuiDRbhzbjXGdxVU3/NyZ+blJPW8mjwY+k+P39JOQeYuN/eE4NL7MT6h4A8eIclL/VPfinh9hg
xA84k1M42b1067h8nWm7udG7b//3fuvnyBkck1x7CMcf357TwQvhYAdEUULcXfoxY14Y4wOgZFyB
wdzhNQsnf9h41MVrvNdu4AyTSbg9xMT/4w0xkQeEMyEUVk+bCAb/BfFdYoa3sWb37ntL2WTx39oW
8Stg8R+MnSEzibiPyHzeaecpj/Eya2H4gEuOOaX8SWQkBB7qgjGRWb7oa2Bd13V83dTPzebpiPJo
8BwUkG4PQVksn1PDy0CB9ARBsBeE7sL944gCFRYmXMEohpR/+sywWdxmm25jX0GIf46coTKJt4eo
rN4wlyfuAVecY0a3loLwY1RcqLC4kjLi3v/CLNyvINrHN6/wYD8GzjCZhNtDTM7A674VL4ZaJIQN
Kpm81/kMEwmxHkGqT11gAduXbiPK2aaqNtdRU93WdbV79JQ7fdqBzYbPgJkk3ENgDo+eU8TLXNhd
QAcfhihkIo/YMAc2TOTEldlT9OsQPFf8iiRlN24GxSTTHkKxfkMboeRAMAjhTOEnQ7xLDyDNBxtC
9/WXmd9a32obvoZ5/Rg4w2QSbg8x+fPq7cwDckaoCnMJvGobwWdJiouAD1NJFbrHbIbJn7dV/e4q
BlxexYlnw2f4TILuIT5Hi7fDh7ED6iokyS4fme2mYMyg4KKodNGMex3dbKJXZPT3w2ZITCLtIxJv
yLoYOsCAAlRP7kvx6nE8gcoXZq6g/EdpbLcKtoH+KMviQseviPE/R85R2VPe9YY1eyYOKMQT2FG8
jxkz3qWgdqyAB0Md5jEcZ/FUrNf1Zvf1CzjXz6EzQM72s1h/9IaAQMoIxRXF3N32LgSMh7QL9hsh
iZcKKmNbEjB3W8VNvHlN1etoN3CGySTcPrquNyRekJwgyQRsM26ZLpphoijsQiIk8D0TRrOi/ZHu
XmEm21FzNECsPUTjzzfMSCCkw36u4lTcb2f9GkgkJZDgq6fT9z/j6loXVVy83HM9GDrDZRJwD3E5
uXxOCS/LFIEKM5dJouT9Xjx+7LmUC1QMduNhv/4HVX6YyZ+8sm1lN26GyCTaHiJyBvW5NyuqcAju
0xbJA40/jCVCHRAM3V3g3LaIsN27d7WVuLjdffWC+L65GzbDYxJsD/E4+fqcAl5oIXKqmBBX8Ptk
cZaMuBxiu5SS4nvPNYvtJ7Awmut0eG5GT5e5fo6coTKJt4eo/PmW0V0eMIyhicgFVjV9Zik8JuiA
c6i8ILbN4cGvPfRbf26qCJpAa/2agPJg7AyZScQ9ROb8eKedpxzGy+xlShmhcgKh/r54MmsoksAE
oJMCum+3wKmZ/5oaVI9vbXX7Cot5OHaGzCTiHiJz+oY2Q9GBcgEUAS1D288s1mNoYsUubN7/bDl6
aDOnuomr1+UpD4bOcJkE3ENczt6w3DW1sECIgXj/GA8pDiSCEuWPPkjIYB7icbaxQ7YpbnbfPmW7
T0eWnyNnaExi7SMaR8/p4IX+C1q5YUdLQXV4ayS/xnvY7lIQdu6fz/LGs/g6isPNK+LKz5FzVEC8
fUTlbdu8qJBQXrkP52gWVaYGe+BgEpN7VGYsbOqi042Nn1sn/2ArP0bOUdnPbq+zz8/p4IW2Ig9g
d5djBdtXd59ZjQUj6CxiHBNB2e6t91mKLupXVbzOdgPnaIBYe2gj55BgbX36U977hWhANxE0cVEp
t611v9iIOoDwD7n+rmw8s5Hz2+9286rW4Z8jZ6hM4u0hKpcQBt8MFQZHfyBf5/IfMhWEDghFUM8X
Mxu51E0dvVts0lcV7B+PnuEyCbiHuJy/5SawOqCQIEKd5Z7tzuI8xgI2GTn0rtyfjJhlkOe37eY1
/US7cTNEJtH2EZHDN7QUeiBcOLiodt2Qs2gC7URgRIJAcrmNNrPdrSn7O9zkBjL713TfzYbP8QFB
9xCfizfMHyGzdxW0Ed9vOqJ5C56UBy513amU/IM5P8xXLuCoUDVk7eZVXROPR8/QmcTcQ3TOz97O
euAIKiMQ/DG7j/4z68FIHGDkQmnG/cWTde/Obvv4+hWdE5PR7MbOMJmE20dM/DfEBLrtKPSp/Igx
syqlhPYJF0KMEPeYzXLJc22BAfgbq6GNYvPcvJ7OXebj5wiBqPuI0FuyM6gjM0HBJmB38u7zuAYD
5TLo9p5OtPysmT30aVsNv5ajPR49R2c/OdqHt2QEoHw4NA/55c+I8nAvDJq+4Ql06sE5yV3++RCd
D1H8Cp+2HTVDYxJrD23lwxseSaXgzVwK5nJ/WGUe/xXslEGAQWiX6UA98xEaaQbdea85Vv/hx8g5
Kvt5OPXDp51m3iDrp3AhiAsHUqh42oPd7YRB4g+nIHdv3dZgPtjb8DX7X7txcyxAqD20kE9vWTuG
Aw/EhTaW+5NByn0cTaYMBkM6OR2AvPsAR3toIZ8iuB7l3VH1uqr+49EzdCYx9xCdy7dkY2ApCDZT
CL7fmQTtP4omU34DffhwRnWLzoyNXd7VY17PxubjZwhNou4hQp//2q3h/7svoxjIFnUZQLCN55Cp
PEQIbgahcGsLZJg/ezEe2s/n2/41d+jcD5vhMQm2h3h8+fyGeIC+4XwX1FzuQ/5s1+XuNLeEHWMi
Zrbypd5Ez83j6XxlO2qGwyTQHuJw9YY4QPckkpzA/2YuCw4IC0GEEpDX331mJf2rW5vDhsnLkfgx
cAbGJNU+ggH1oa2jeAMnBTQXE1fBfuRW5/MgD6eLoEbG4QDL9jlg9tBJvf7g0M+Rc1RAvD1E5c+v
O83831GZ7sVTCmzhH25gg40vaAiDK3XAk21h2b17S4b/HDRc2hfuvnxqQk/7rB8DZ5hMwv3/wOSf
b8z7ca3gYlNvlnf3ET64NO/5p3eyw/2Is6GPjOqRtDtFHt38/p4w9uDGnelPPDKI2YVcW1v5Me52
U9W/v3eEOFCSUujnh8NIcPZlatfv4Bze7+/hCPJkkFDXhI0DuOfCBXsspsLZ7++Bb1NIe+Dul/s7
FKqJwsEQ6LihBOoKCsOGqYKrL35cAHmhswGyoh/auP/3d0WTX+i4qKvf31MwaLP9tWmW0xuh3VDB
kUEioVQEhz3h+fXmEywn+G38/zKc2AJ3Kb91cVA3akkMM07mI9PG4xXnjUk3zLG8WhXlUA1sUZOe
R73v6AB9DwvLCsfXpE/lsYr40CxS5RTlYafyrDrLeG6cwdNpz813ntZJrxegqyyhfiglw7ey10Pz
KYt6mW1cl5vgmua0FOehiEtDvRzHFUyFGW7zDxFGdVcswozb1Hi643l+iuVQwpTDPMfDCclpkfzt
VK2GMQ8gfUJJkGs+0hFs2hCmYMNt2kEAdcGKeKgjifO4iUTk3gadLpLysM5Zxg4z1lZWHo5VWMed
P8YGbiLJUBCTYPX86zEwlcfvn7pDKNybCZESznyo6fkDjMaEupVAIr5JcErT2K815TTylCJOmaxs
34W2XtioDlnkOcwZTXHRMTpUxMdsFB09rkVUVKmndUktPocUsIRnz08SlvDDOcJxbUrhNB1EFrg9
Z1qWj+fYR7FDIkudG+HYFpFFOMpQlqvMZTVFXmFrIb6lHAU15Ho/LhX9d2ym9zIFhwCA5RE4NzZ/
r2kGLbVD3ZtwgDUnvBaZrPorYgEpQq9L4ib+UARw9WrtRZEGLug9/3r1i9gSGD8cklaMA5eUk1oe
QBPyNnZQH9EbR2aypD7vkOAbMCSnPtJjLLPz2MEan9G0HJrLtEJojDzYBMxAKc/PBNjSYwA4gZZh
uKRzus4LyNYMgFrEKBnSIrgO1Fhwu9alyYNh6QR5pYb14NoeUHn+lb8KDxvMAmpq0HQ5JafosfCR
jIIsGZC9YaIDK18NWIw4XXHbNRVbxm7AxDfbgNZLrxLA1L9pNLRWLdtYI9P9y0LAM08mJ9YCt/1N
hgoncOHkx+PZhGpMuDK18x22WGXuHPZ1NBlE3usIrnhtuoSNzI/zaiDG6xWhMCseo6i5zI1IBr9w
sC0uVR7ltliUXFvyKW/jovr+vM4mf/rA30po/EZwqgsai+DyHLCWmS9pusC1qBz7772tLSwC1KQI
lIX6jnLH6y1tnUtD0nIymrrT04/YhM1LlQUdAnDAjCJge4wycG2PleWWpKqHSujvRcYd8OEJeK+x
89oB1QM/oQEHv1+FDVz9mie8AI9qTW4xP3SdxGlTr4zA206ef4hgVBGPWXvC+tTo/F/cynQh4Exf
E1kl0HZNAGEhZvGpp11hVDHS71VAhJMvk7oyWXNRjnVsCr8rhxIm58i8hWd6KHM9LNx0HJzLzpjg
qFI2S0I/H0c0nORRWdSBVygkgtpvOHKyTyJX4Zj7hKoeXCJxkgEXx2hUGfzVNA66svwXM50U+xN/
zuBsOIaS/0QHwGDg3x8rvhvGPrYjTw9l4diU+zLPJf0mbBrBsnt+qf36Krgn1gXdwSWZcMhjjnEe
kHxoQhEebt1Ry9NpOfWkzOHH86/CUNx4IBb4XwE3CkEuB8JxON7OZ34Q7K0o26I13yTXPOG+QdBG
X3pB0ChlfTxKBwJWMGxjQtYweNbcOUmDAxce9V1NRblqOvrvborNYxO08AHF4gpjAtXmXxZ72qdV
HkTafDMWfEO5pFXqsjOCIzqc0KoZAGQVtNl4lUf9MEiviWxXRj6EsU58CssxcA5tzpLxyjpNJc7d
WEy0p2dtnql12vBp0emKKjCMoZW8/WRsko5XYybSLvVQlk2hOIY1BctOFyqCL+kAd8JduXnfw4qk
PBngRzWisHYXhle0WgnZTCsy7cMYaFN593rlhs7Qea7uE/gTGigRzDx2ionx1Ibn6aavRFGalWot
bi8Z1WN9am0aWC/Lckty3wmDvD8MGVCGr4VbBOyqRS0G05FuCOypLQsNxOv5tTEPTKB9CdsqcBCf
SQEnK2ZLgwZDEWJlsm8jzisbwgJE0lRepxOdHdGm7MD9Pf/GuY+FS2IYIhjYCDQUqF/eWFlURV1O
u690bKbF2DVscuqkkilQEtGWXHwLEjrCIuxIU1fhmQR3Cev0+WlMF509MgoKNzgTCeEYTowQBtz/
sa2PtG1KR4n8KmdFXlOv1g13bnUZleBjo7Qq8NIGUscXbeWG4EdNxHW4DN2atNqDc1td1no1CcuT
LHDFZU9t5g5e1WHRfqpdB8V+ycden8AiQpGXIBbExmOBwJMLixCsQ91GwJmOgiStJ3/WQkPZh+nG
aTN4NLW0b9fPSzz31i5cl4Smghq5u7QSMp3HEqciiIqurOSXtikQUHNuLQFq3o7TuoXrYBk7jHDX
w7LtU0XhR1jf8XVHmGlJ0ybpSHAZ9GJa0qSMx9wexobQyfGXY4XwqsxaU8XrkQ8pWF3Q5VOmgAc3
B+uUuAQz+heRHns28JvA+uF0PLQ5QvIt+Hz5FqiOgqQ36holBNYNoxYiNBEph3BtaR6Sw7Zz2yL3
Uc4skZ60GawzLxsRrvyaFr38knSocS7/ZV7btONBKAHCC8797lw+XMHjwjbaY2UjBNYq46ha25Gg
qFoS3k/Mu4HrRhv9dzUWQN58XYWmq5SXB2OEhVfzsMb5CSRokG6Gvk5N3dNTwvoiQRd5wMNQHw5l
B/znPOjjFPeDHxBwRF+rsszLcGkTwopymWfNSGofaSSqfOFajuLslPZYU3Ghtl4+FW7r0A9BkeOy
P0vDqFWQHjatiLHyUAJpyWE5Chnni8xJDJhnlrUcbFA6MCzy0ryT8CPMtAtmKoYU6CNRNmqO0jtt
dlFOwLSV0w+wOLqWOED5NHHd7LwgDagbQybZyHNaZVMgchIyUSoDRABwQ8bFY+ylVZ3j0Ssqq4p4
IYzMksbTMbRbWF+UtYD3o74HuFUSwj/B33ag37F0SxusZNnS8kgiJxVkaVwNr8zTPqHtMYI1HId+
1udwr+4668ssyb5Q3SSKnouhVswcJQI5pD3mVWvByQ8xTcH8VTdUtFxEaZOr9lOX9JIWuZdEtasD
32l02KHcK6GLjZMLVSoju2VYwnZd+ZkPqh31Z4SGyc8FOEVEnOu66rT4HBvY0gsXsM6BOq8iW2Kc
+Dl2K/v3IElZucdc9B35hnk/1O45y7vAfCyUSlKyTIrKQZln4FxWX/tQtgDeuCz0ANguup6MdvCQ
0xvd+iUsd+76AxuC7jRVVV2NHlCvLj4uHOVaiJZxhKo1Q1ndfRcoT4doEbDAFIWXyyK3fxVl6TqN
524dMdj9hFoJ3C8Up24eS0h0iygTpPED3mBAPmcsAICGop74w3ZpZDHUWL4VMksFWlsF2Z/xWotE
jj1bhVrCNEiaEq9LnVZ9BgKu3UtTKCdb5TEPuReFYXfJh5gniyHugnXMWnoYIzoe5bZvDxsb6k/S
CuL3ikfnMq4z5JestZ8DWNSHLOS68sD6ou+JNdlfIYr1olc4yDw3o/UaKyz9jhT8xDXom07BHIvO
iFPRxWYhWRQBusixq0T2bJnouPkwJlmNlrBy66U7IJrBihX5dWSaS4KZObHMCU/ytqqXvGK9D0lX
eNjqRi0i1bkfpYlK4LAmvomrMlhkkQm9gRXFggeqPHZHkq+GoABuUBjO4E+7Q+GzpJCrDv7kkesM
0Xfb62YNHD+4KVWardMeZ6M3qISvogTpS8MEGb0sRGXlOVSHX7p+dDeZU3BP0Sb/3LkkXiJSo2OG
VBR72nHoKav5uLJ1BZe9JDL4iBweQ25eU3WD85C1nsQGf2pJEsUrMxTOEld5/alqWX00uYJFNfTN
Ma3skHo871w/kCqI3L/ilqjhCHhpc10RluClbkxt/TDOo8Fr4Q6gW7fmMl84gWOPcwUkdcFwnXzs
W5r6HBjcCa9qXPqBG+kNSipz2sO5kZNK4GmFBnyKrGHbHfe26c+QTNsjN9fOcZzSiCxc8H43uOto
4Y2jiyOvhhra186U3W3pOL1PYjzCrYKJJsAzDZTKxrGClRtlJvOgOmCbhRm7tD8WTViGHsImPh+w
BEecm95vO5rRYzgsnJlj25d2RUxDTniW915C+RXvhmvUBME5w2A+bdXUi1yWKPbCPm/lgg+aLpms
i3MTMft1MH27ShCQnrDymhSYcerLOOTGcxrKNsBXtEdJVqw15KMeQXn9scdF+rGKhjr107oOv5TR
UP5le5MTr+yb3g+wNYmXwPwgDrsiSMHw+mj0We92F4pUUeYXY5tsktyMnhOi/AouXSo9Y1r8UWnm
HhliXb+xKDhmccE2lSv602TEtvWMZg28NKi9oHFKfwib8FS4jo69DKdqYx3orFq4pSkTjydVeSE6
ka7A0Qvhq3iUhzXW0QXkpMD4u8h+Ibow67bp8ToxrdhYGnzpkjH5Mpb56K5LwwYvKfPwdgCFrKNa
Ns1SczRc1lbxwLOsHE5wGtYeitr2SKjUrEupOPZCWakvqqjVd9ob+jmxgf7eju1428ACX7RSkzMG
dHONIFIsyr6sL3OqHY93RXvq2Cr9NiJdrGmGA6hCNCM7jwbEIJb14JFQErsORO1UHEogeL6pimSd
8sZ+gToGhfm35Bijgq4SQauvmQnKC1VE9hAPmbrMczuehFVSLnsJLtdLijw+Lxiqj23DuouiCuxn
67rsmqYtOAdSDu05G3IwnpJ2HzCtm5Peyu4o7nqqPd24xToQOVtEpYBqYgc+72h0bHAaBJH9OBI3
+uKC3/5ajm79GQJ+eAjGJs9G7NSQr4t4lamAn8Zdhqlf5ypbuONQUFjvtliNoaMv0tSNLsJem9KH
fAGtbJeUX03dsNAL+DieWsWaE0jKUy90cv05pKPKwWfn/ZLK1D3Eug/91ozsg9uGdB011rlxAgL1
ltOBszFW/pD3sDu2kI3JXfc05bSV9RLBf3Eoq71MmeC0c0x4oRqcnTtsKK6y2m5gTOhVdYyvqhwY
TNLI5LxXCZQaucHxsdKGfGucoOn8LOrQGSSAzZeYtG25jkhGma8iLE9YoK27Uigv1HEeuWah+4qN
XptH3cJVYy69ZKxV6+U0KM61A0T3ZHBKCboWqKvtaanaLlvh3uLuqGBl/oH2zPkoCxUbX/Q20stI
GfspCeM2X9pMD9FJHqc6Xji24FD9CwLsrGVbVeOnwS1sE60n6oEWquzhqvkUtKa7MD1OobpoMx9L
YC4+z5ugPUuzJql82uDwcydHPfgaZeIUSlMBXnQYKOJJDRl3fcXjaHQt+BFrai6AOIUFJJuHbS3k
MSc9KpLPIx0C0npDXyLVHBNwdujIZVE7rMtsKOwiaiveXConTBPIy8JMWc86QZilvsNUfxlTyKU8
ErHsox6wM647QYfER7Ik6LRTSV/4xJZInskM3OkCikHjQhdjfJyQOvbhEvH0uHaGvko+ZIMj1EhB
/QXq8wVGJE+n3N0Qnn+oa5a49WIQiciIVzSVBntwx6r0GzyQfMlwk0WnaWQS4eWF6Ud/rPuy8Gg+
jJeQtSfpYREzrpdhx7uzNIa0cJH0cX9IQ7isbiFcFEkohyYWH6WhNalnGi4Hj3T98FnUpD53uOql
nycBqzzJUmr9YQjFFTaOvWkVUBNqzUDWWgeYLsM2Ig3xgcJFjvbraipQdJ6MxKfBYVoCMWvcIc58
8KQ1/IJGTgzN9OCESlcsI5MZj4cl7tUyzSWW0dKQXnN+hp1WNF8St8iDw6R02SZs22/jGIVfwsh8
C5XhiQdpQn7ZdTJZBm5g1wiCBwInIeylcOV4kg0kO7c0blZtZJVvSjMaT0JJ0nh5zvNLW2RiYa0Y
vMaNGfjXts6v6zAYV1JnmVeGfXBmUogrPu6rrlyMEGzYhaoieikhrbSLuHUDIH4RLBgPqiTdDdYm
/WjKonKXlZThaaULfdmUVR0umz5sgyNR5KH0nLxXR7lOygUpymyVlgG/LFKEl6qO9EkacOeMpD07
IUa0vg4r5KcK0qIFIQEcD2lksx57QjIPuh6yfIFUW1ZLg4U+h6pSVx8Z2wWeqjrU+2UaJj4TVWs8
hfMA6qVQJmuOKgHCLQft4MsxgIufA1Jl5TpxonZhwSg7bxxSew5RHoJ/LNJsESfAL2AKwSeIOvGq
kUr4TWGiqyQO8Tdoee1XfYrVWiOVr6SRyYWTIOu3uYj+QkX+JUugPhBC4raSJEi+6o7U2uNU668U
Bfa4ITTovcD2ievHUJs7DgwBoUMUrFjctz6UF+mHBNKS47bD8XUaUfktDUL8V4ppd9rigi64KfUR
HcLhSsuMpJNP641HE1SeiSCgwFvBOU6LkF2zdCo/DkU+Re2eVN916zrxMhNxDBEqh5TlqOBFrP3K
xn29qLNRQyIguwT7NAM/4gknTvhZZiryPYqiOvVIBnPwkkxGrp/C3/ULIWBNRIPhR7loiFxACt9m
FrhWGh7nRtd/GsjaIj81lKJvEHg76ynH7dpDp07FojaJcxiXnHwRCYtWeGzTxosHx3zgvE++N61r
IDxA5rnSTUAKTwecnlbctSdmGHHm2RAozWlfNeZ7Suo+9itmgdjGbdZf1/UAtgJGCXlaYzhlN22n
4KFK2nZZJC09hpJzGEBw7Ucg81BMvIWrFNtglcuoPmED5G+eA3SkXmRB6fClU+ZQ30Zjy6/qKsu+
StP2fgoFxEWGnBKdN53ElzVkeWoV1MDhPFF3UbbugFQdg/crumVfRlECVE4B9bRj5ehzGnXY8Ztg
qs8MOeJmaU0Lu2llZWAR+SzKo4Sl7SpshSlVnvpJCiTNLqc0tvWDoYwJcGpaBONfRdUU6QeicVct
IKsIUnBpSujR+BY3YTasHUSSgn0QDQ1cL8VlTDcZFBOdwm8dt0+CFfy3HdIenaWRFlr5kG33zHjN
GOVV40sIuHxYRBjiVuY1sHPBhkXRDkGengxuACUdv2ogATMXWQv1eOr1sKWhmpVtTBn/FYYp0+Gi
A1ORLbhvSgvrtX2pRb0KgasVR03UOPnfVVn1LV9GaRrnxZKXA04vA0Qc2a6Nk8R1sbADc1BykcBm
OeDAHF3FTQL17aLrW9jSAfFvcwfOCYAeq6QYFspEPf+LQ4obXZY9rNZvjhFQP6gzBWUGh+CgNyfQ
CIKgDsHBj0MmDHY4ypuQBagXa6i2j2BvJa5U/LUxXeREXuHC1oIDmW2QdAJCBLjj+qqJoKDgntZA
KPtzlCg0ML8Jq6ZM12OMCKAFIS/RyXfqNkWbL3hWN0NxQhsQb/Tgv5ZISOULqEfnwSWtuYnFUkD5
MqbHqGnKQQcLGtfAcSB3CMuVMW4C/tip9SLlWXhGIsgavMAo8JiDioFEuWwd1zIfBrOKWEtoGfsF
sJGsY8uw6FmcLU3XMa2gdlBo93QE6ucuAycTARRC20CZxsOsVGwph5GytSU2vzJuk31xRl3VHtHQ
aOGxBmxniUWU36AiBZYFOz2RTZdaVCpatJYUsvdGUtYfYXO8Ge52lI5VHLYXHGqmh7Rs4lONAuqn
RDRnCR6GfGloXh/VrUJrCt0Rl4nqO3lUAoWTHi3MwLy+6NJibWtE/Lp3TVfARnSb3pgRBSm4VpYH
noA42ixqOg6fqtjpeiAITrYEBgoZYpAYztdWsDpfBLnbf3f+h70vW7ITx9Z+IjoAIYaIE+cC2FPO
mbbTw42iXLYlIUBIIAQ8/flwZnWXXd2u6P/6r6iorMw9IAkhrfUNSxtb1qGMuDfRU66kojUOBu1/
t6juYcuxmZEa9FswIxuxTSQOCCfseHaCqvkLD5YdcUFEHffVpgQ/QpMws+DYOZA471xsir5iYaL1
IVnD8RyNOvvYzm0CwDJjMdcVAEVJkaFm63jX5Wno6jikbvowbt5y3JyBdaLqo8LMCJCi+DpJAG7d
cWTeXZkYxOG3y+CSpfREZYdMpe1VwEcNgsNREIn5fDd0q6ni1Y113tPClFkwiRM4OtyYbOFBSZbc
nM3QmqZyAMw+b81sMTdY8eiCUKOf23BMo2F5WHGz66RgeXFonPZfg2YPClQz8JsAy/D4CcmlF49Z
09k96iKxPCOCSa9sklH5GUskWU9kTpon7Qm7XbqAf+E2wsjnflvOE/grICPbJpdykKF/ly/UPXjb
CnQBkg3wB1mnsZpmHSgsRYunCPBhVheN9pcIoIWsPeHyvScJNDNUjcm5T5qmMt7SN4ZxfZziPvyQ
2jEqi2zZamHbDbzNuK0luP71DvqhWNaxG2cIGNoetEkh52K+8NRqLPP9towlZ35Bc4tWlN4iG66G
PlvjY7wXoS5x6qccaz6TGUtvABZMltOQMVcSPhoEBf063hI3uBseR3Neh5QP2bGZ2uGtX7IpOq5T
j152Ks0+JVbkvOwQgN+bYI94R4ih+xIx9SrLVLECRLAyUtTY0BsPWGj2D1sHBKDc0mFID2remrUm
YScPm1nwGU7peOFL2A31TIZvfhT9IWbjUvmJrh8zrBbz9TL1dqhbM+dPI7WTw+UoNUgIJFCgLta3
pGXxdS5alX0uArZ2pY1YcR0EIv68tlJdLcEwPpBubKpI5vFvYIBdf+jHrFgrSccGeLNP5Fo7vzZj
2dp8YgcnZN5i/bWkvW6ieKXHKfX0OWBiWO6AXCkCMEB3a9kOXfRRFj1fy26I7J1mxRgeMk9XJAVF
DK7LsJB2hy5qxFtFF+sr7JuI6hCf14JYk+/jlt574gFDk1izu7ztyAez2oiXs2s/krHTH+ykdYmK
cMAeJzw2ecFnTPnWfuSBDzliqyWoAkQet9aByh6Bu3zquQsutsFDXVupsvvJTfpqogYMoM3UDXCB
7BywMH8GYiwzTAOefh7ijRyWJByfZrvGF4VazHHVzLnfo7Wwu9CiB8STjWN+Hono03orAgROnSyW
U0/juX2CMkzWFuBWbTHVk8oQ6g4IX6LrftXi2DU++iDYunwo2BSVw+hCyISoOnR5y75B6hXWCU2m
dznC/VOUsOiz5rP6EOIjtAwWDByIoA9gYvPbxQTyNMwTnrrc/aY7PT0MLlxZmU86jPAcbA8FDxQi
mijpTtgPbI80YyR1ntFroGjBjTexfd8A7KjzBYmKgX5uKxcR6ecgb5M3jSBJVyVA9S/D0EdUl41v
FSG/rw7ovz2oAXiQ/YwNSnVzDZIN3PYHZLS6G55sMuqE3k+NMFjlR7jODeRZBlo/UODL2nQGXEMz
EH2frOsuzvExGLy4JjqEZuUSOtE12yVnIIXfMbl4+jvtE63Ojc67KalYYsMpqPOZJt5i8VJF+gkq
AgiOmiKSaVjPk4k2hI15uMrKqtSGy8WtC1DMMoV675gkvc8/pX2/q6LMoNqlxTpGwRjWiPP6Dijp
mnJ+MCbher4sCmF8c1xW6P7w0KBcTkLBc4tBfw1NsGZjnQLWz/hhHPyqhCg3yRUEaQNnEcgNzEED
GoQ3fAvN40zyCSmMJEtq7bPOPZub2m80R94HIlkuzV3T6NHpevTwjUWHcCBuNJ+d2uZoLfEtg1wr
rxOEZOU2CKwMZwZJUFNUQKz3niQpD4v2JPgyZ+a9C/gW01KyXOE1+DWydLkOphEJ83WzjqxNqyUs
8mw+/pqe+1EyCNYwg1AP1OGuDoOtcBeR/lkXBqgsn0LB+6+dHnZmeZZ0QNpDaG9Bd4+ZSJytpjlc
grgSsgFF9zcN+JF73huAyi0QhKGWIVhCkEI/NkDSFcw0l9kX9dKADvME869TRYsZF2jwYn/DlMY/
MqUoxUtz0KQgQSm4brhgfrqkAVu16aaP3+WTIFAhTAPfqdopIG4XOXxXPKDG+AoWl4llF0PEabSL
L+xgIDQKRAQZZ7TQ/U/aKFT7aYsmS85ADHfG2KzIDe+YWfAuKchOBq+8S8ejCjJLjkNuZzJWK/RC
IIZ/fTf3M5f/zOSjawVUO3EUo5owTaD3+3E0J6TXWev0+o5gRQL+OFkDEn5rN6l/n8JcIQtcJ222
5yzud31UF+gI1PWSdi1fD1uXRhM/FiRw/h1UihbDAdyEgKcn8wbdRS+DAmR84tsBL40OApOzjDEp
EE1CkYYLyomF+A0a2whDAaIEQzFNGYLtigKhA3soirjBby/jwyEa2c9Z/ZXS8scZhdubwr4EpQ/N
ITsO/yJ1jPyWpGtqgrdzl2noKF7kjbHIl1lVUBZjtv+dgGIXSPyL4f5+yQQFVeIQgRlYyp+Ft2Gj
ISEcluzt6CLMECSwEyYUtF8Yn6QZEk0PzAfAUsu0JeA+z+3MekjWkmRXxni7tNNDlo5YSpH9Jjlk
E5AuzE8ASPEuBHuQSExLD0nP623jxvcYyqXNe6gKoDfYbwdXy34jkOrty1mxNiBnQ2w5aAlFTrg9
qxS4299pjpOC/KXzu1wGcgocGQJX38/KVsgBR9AlQAWRRqUtKyenyFAxH7LmDrxbYteDETYd8rKI
46IRpbVGmquwdWSh5QC1W3BteRckt4jWM4KgE/j476CqwrNnLklrlfW6/ZI07WafOp129jcP+MLf
J3MUIhbNm76gA/hNkozu6D1F3G6NYIsu0y7sohsS2qiokcAVUdUsk7Os1Ijbt6YU/WxBSPJFzXgY
5s36tS2XgDZJcyziyCVv0nZaEwAXS+S8Ow2FFxGDfo9xpFkCpHpbZVvrtw2yZkzFAZvQiqAVCEST
Huci44CcumDZ3vpUx/LZJS1HLppMcVSt0CfrtUz5NBZ1IWOvKo5s9IxFcqqNDv12zYo+DE+Rj0R8
5MGYi/AwKN0l71Y6cxW8K7ARL28XKCOm22Cc+uAJ1EvmvlCbpvbdls281yCndCTGx2LZWnViEur2
4wY6q9NlAZ1dLKoMaIrJP0cdYNQvIgZLvtSYKqv5WrjJeyBsrR+jBklGb2heQwdK2/TEOkBTd2CK
A6VOAFiADYqvIu/JhFFeIpLb5HYjesaUBkc2DuIRZeunNDz0fTIM2cUVTIr2pqeLglyjmfnk5xtP
GZfyyEDuO/rEemTelx3b4vkRcyUlAKHnbUcb2jGXvgC9kqSIWQSzCNkvno+BkCcvO+hyAIYiQ1/r
eZCOftCBAzxwweTwAas84mzoy90AfVpRTivJl/S+hTYRP6aXPwZStngNhRESXA5Ze2I+b84U8XzV
pBb40jlagiDLqrWhymUn6FKiri1pMu8KImg3JLrDCcWm8tvCVlTsrxoqCsrvVz/4IXtoWIBI7Zgp
EsTDRbm1yOf7FEypLEpTFLsmPbMTFeo544wFG3LXdsRIBavBkn2LVdsIeh0QZrP2JpJGRu1D03ik
lQcoMvzID38IREi8N2mdEbfGh5CLVZo6BGJt87qfQGv3H2IOrMEg7m0LpN08N6ay0EFjZOPcSewg
FVCK/UvQfoi7SmOKPQ5MxIjeV4MAspoeG+H3ESPtpPBDj2IK3vRdti/5yTzxPKsKP2lMgA1oTXqa
CtvhfcNLVwXIdgyfafaAAXvJyHC1VkSAmXrkQ7gv0ZCImL6P2mUf5z4pGoRugQssbkXQg5BLvoIr
KKDNtFJCk1b5PFozU8lcUBfgDibOuOep6Z3sMV6B2DSYty2Jltu8yfYmS9zpAdQIZhauQPCS+cyC
ZZ9gqQ32Ow+MC39rCxDXUz3PEd6KLTY3Hm2YcbAC+vjaH2sJMZ9huBD4G4XyJH2jaMIKUiW+gAGg
HDKonMLD6+xh27jH3lkT7J0DAPp9MBxmja1e1YAF3XbVUUxGqm5JKG3w5nWog5e3/zHIL++DUjxW
t1kMAjGroh6Y/Wcl00Hak+zJik6beFtwLR4j7w/fQIDNdVHSlxulN4TmiJOnFUqSC/CTFSF5pMCA
pfdF5zRGaY67Fm+JhyJCqyBzZ3NRqnDd5YG8o5C5VAi1Q4Nk9/sI6gFPENa1lz6JWELNWg26T310
Rqqyq7PDl1v7Mj3Az7cYnxT5M37QrN07v6SrwDzlEcAdBBKJSPHHVYNLE++2QII6gopHkH14XybS
5laHVqKT+7dE0gIYQmybEcyucRJ7018GNNj8hl90S3SSHYKQ9qq5ICDPluHEQxrj014Ct5lvXiRW
w+hxf+UMYdLnKOU9pg+A9W7vvJ0hC7wfodHbvzCe9x/JzHP8aPtwfxy6je7t713KhX/nWt5yeew5
ZGhvhCERJ2c1rlk0XZOXuSKbsZiy0+uQA4G3aM7yosXCDqBx8WaQCvv8HIG/Dt8hcmvyuR5MMPWy
CkfOcHHaCGDU4CkGeFtaoPcI81/USJkGuAE9HvZX/E2tLm3yo0KwuKxXpBjbRZ+nRIddV7VF0nZz
yUaOLA4yIYf3C6D2+IGgkbZ3nXH47wpNXPqJhj6Chs3Ay9XezUDeEdZ72+DqkUC+9pz2bIEkjq3b
PvfBLqR79kaQ70KHZEXr8kPbYYvtDkvQA7FAYo+tavkIjVeD9QaKO63U+dVOBChI2OboRAtl8O9r
MiaEnIdGYDhO5PszY3TeYtRH0PJseyYi1356B/2A8OkZ5M3e9aXgI4aIgCxV6JHifqSHdAt3GdcE
KAWvRcuwzxr4FfYp/iJYz0fl8enIxXt/JynjXXKJCY73GwkrTFDKdgN6jrIJqi9KiLvXtLslgGLw
jhQ4PSb1TN0IR8WLHH2LaAvpnush4IsvnJkN37G9WC8Y8jhICA1NFBIkaOgg9uw6qEz7amoh4abX
QMH252lKvIQJi6t8wlJJUga05m5EIo9hBtm7D56TZBdVxy5X8GI1LRAiwA5ri15+9AjPWHDl2Wit
vCtIs5tUIA7E8pMpRlLA0rAxrOywsAYarGPqB9qONUTeUZpAHQUp8KeEkwikADbDPafbgmRDr8Bu
7ttGR9k+5sDGI0y+l5FsJtByd0SGEvJEZNsdyx7V5nzwxiKYRkK6gchJP2G9xfwK/LBhBJok3PsA
iV6Axf9VkNeCNcCFIR/VfviUFqsw0edkadP2Lk3NsIIxjIHEB98gDmkWBgihIC0txxb+p6DK2yiz
z3CkeDW9DblpOIeabyViefIZYhvzpZjlbCA2ZZAnQsEHuWhXVEG8jep5S1yc6NJhdwCrMkWRRkyZ
ZRRqDYdZ3jVFXM34I3iZMvNwJi71a09e7qUZoPWh0HqRXTDKvis6XyWnBfh1zDpE//vDK8dufweU
Axgz1nzXjdIoDPAOEJz7GxlxFO+Axnn3tsmWDXiUOaJFdrdNazQcQGPuYA9atb/yOmVfpaQoE4mX
RsQB6ad9OQ14ZZfVAquNYhvmD05k3OvShz2kjMm6sSK+eNPvTzkPtp0LGuETxI8EYdl0gfAS8zsJ
4T+7g29lb7n6roIsXi5EbYEtDXAZbvZLxtbLZoNAuekB0T+qlwULKo/9m00e7WakoDW7BHe0qU2S
uuOd0ayE6AcUlXvBMSYPF+d8JWO+h3EiWXCNbG73ZrnvD1ygFfYRyHa+azWHeLeZ1uDD9jmZsS1W
sqRiBNZ0EE27y2lfBgQ+oH3RU6gYhO9NxihorkVM2iz/G4vATwk9ADmsD5jBQMGB1PzFViQmeMjg
V4rfCK1TtDrjfMHT4DWWWRMk+xPUviAmszR723+dS/9ozUn2ywOcATO/HwuN6/8ED0FEqAM/ZhD1
vyyNDTS9+/hDf9PieLRfpe0/GajwNIWQweFaEPfjv+me1v/JoehzZUCJRP0fcyRUi9aVGViS3KOS
/D7ji1Ts4JSTDe6wBlmN5+R1cfx1W36EEGiI+jT4dy8amBGU5iDxj21hM4lhdGn4mx03Sz9JGu3x
OBDljBw2jdD578b5rxeEQB7AQZoXMWwYxU8ODJiqwqjtQvb0QrNyhR3/kn0Xk78+2b/uYLQbHP6F
WOw93Ou5UdRyz2Oczvaz5WNpm4T3U5s+va4YHqooPEorpEqUHpdkzKG/HNhmH52HeqnuXL+v599N
BcG4JdiP/qZFP850tAip1H40BoEWEcjsz7bItQgDn63EPLUvD5VHXIdnfHFgHsxR5rPELQAcueLJ
LAg2B4QWgdgbAojauK2aDTL7I4VmkWIrh8B6hTh+MHg7EEUW3cmVIJ+s/IufcXhZZn/diZ9vI24c
rGwhjpVKUbYF59v/OG+w75opXoL5ToxqX5m274HQMNLePa5B7hKcu/mrZ+bfXY+Gr4X59gKXP14v
WxCN4KQRd/e67S1cQK0SaqysGkpyHKHw310P5qi9tBYeDLhMkr8sBwRiuqifZYPtZjcaIEje70am
WjwX/Wj2DeP7BV/rJzy8zMiXOgC/6wHIKhfTT7/+71vd4d//2T/zz/d8L5Xwr99wqoPVo/42/fJd
OK15r0Mx/vymH74ZV39t3V5D4Ydf/lLO4T8UbHj6Orp2+g8v/lDN4YdyFn+u5rCDiVh0/jkX/lLP
4Z+1Y/5VyeH1M6+1HFCWAUQNfPgEm0e6nxT0Ry2HIMNx2PvTD6clcsyIprjSazGHhP4Df8DpNHEG
8BhHZmPGwWCz13NA8Q+4eHDmaQLv9kuluz+6+MN9RAGL19//XM/hx40F+d9ecRI1puCKhynoL4hp
Hs0OmHQOo24OQUQnRF423PydpW+Hu/+0ymFtBhqOaYp9rAA2+zPSzxyCNOj92dk1fR9B6lDkZb4w
/amf5uWhw+p/aTejbA0D4vDxT/fj3/Rwv19/uThNceQ4UoEIUdJPe6dI23YhKi9gYyy0Apoz+npe
IlyXhuoJhK3+jSPwQubYS1KDSpdfFyRs/SG1KalbC6p1dQ14iTlvK2ICc+WUFvcj8E74oFuGnGS1
w2HkfLt1Y8aeurT19f9DJ+C4KVDxJaSYSD8RCqFNdknJVsADtcRgXfV27IIuucjMr8ieQuiokL6Q
Q9CtQInCPW8oXF7DH7iifaBcH9I+Xh402MUynDd5KgqxHedctZcFPtRjDqneW5StmI5rv00NqP9e
nn7dh58Wye+TAEsxthZIxFFm66dFEpmgc2vmi7Mkg69tuAHiBXN8ynTz7ddX+pEGAJuE6YblEeVQ
cEgtLX7msugMD8gQ4Uoz4eF5nQxuXpqbKzsR8wjJwt+Zzn96iL5fDxWQ8gQVFTDJfg5T4mgECxq0
uB6X9hErCiQMjhf/3SazXwUBKPgNeCXBm/3slSwslovWB/nZxl6ecozaQAoJjCJ/++vh+17D5afH
lSIawcK0rwt/WRQajgo0HnPwHAPfv2zZGEMujjkDHZav126HHiORjqgPMqmndab5zQDrcg0bDXsS
rt+uO2guHu0K5WWZznQsIXwP53KOyHbmwD2udNuvJ4m5+W7mWb9WZAuTAGSt3yzSFFxkGZL4gOO7
5HmM0/G9Tzd5/nUnX+o7/NBL1Hb/fqwezKcoJ0r3QOhPgS6LWQtdkF3OHswaKDJIcADxjpcA5OJR
qzEuU6K/La0NaqqgBsXkbc5t10CgHA3TEYw+RLdKeihkoGg1aR++j5Cn3NFiTT5lvuveU5MeoMCP
30RFZ6DzhJMBgC5r38ahgrVuk4CBZrG8AxMW1z2X60nxYwQM/hOWM3VOJ0rvuYvpGQUw9DV2F3Hu
BhYfCAreAGyFJEVTiYwIp5qfRqLzt5bR5tIETVf3kREg6zn7XWDjqbpR8UsybPP9APWqAcWSJTdd
btrTzFJ6GGboNNNkcFXqUg1zeARbp7JaPcN3VbWmB9KLJPce9TLWLytECDCoienA1UROlCVQwjSp
iKEdG9I6yLbkkQoSvh3c2L3PuFDfhkjoBbBksa4VPJk96EwdklL3YvmQ5b2qsy62Z9QRbS/N2iw3
G9CF+7RVeT3lEkgN6aS/d1NvPvdNS3+Df+wQwFNRCaa+BirIb4O+DeqES+DyGfxaXYpWp5E5qLi4
wJAJjwQbWBlDdTcBGbRBGWT9KRyam308a902Q4UDyINy1H4so458pAKy+GQR4YUrVA6C83B9F7Rq
ivFquN1FcHC0u6gBSD72lwoJPDlBTphfAGWT3yxLx4cG49RfptAVlUGW+lYlcCRC12TnVpXOEPKb
NlYflYiDHerKuxL6O/sOCisHn+3icWuWphwXzc9+dUchyGPMOnfA2jZfJng2yjVYphwwVvyFWNxz
C4Xb42rbW8moqAI/q3rmrasdU7YU3eQqG4ZXQ9zAM8aTpIQqkb/pG37LePoJWo3wjLo34ROLNogc
bfoe8t/f4g4GQG8hhwqatHieKAMFZG10ky3OX/VUgWKYt6XqQsJL1xjgbnPIINoNBJYomFyiroem
vdFQUeQc1Q9G2C4QgrOPwSBWNGZhRxGrpBIK+vISpU5mTK7ZZzW2IXWUPE/7GrZQWaMyRXyy4xhc
003rG7gTQgAhdP2t8WP4iNP8srzsVxTdKSERHu43SDKxTI2RuV5B8V1Ev7TnCJDWOdN4XNJg1aEq
C8Dvyh1iH4sS5WlMuUH6DYVHA+XknPAPDYvcF2AM6wcyW38FF9B8UXMxlTMfkhsbBvB0TYpVlIXz
xUH5fR+sKDflWlgw4FRqsjG69LLINlNHJoWyK+QdiM1teZfMYX8Emwv9juLDIWl1UjWrgxWAOHmK
UtPfgJMfSyipppJq/ArKRA21TBdzVQyhqlPtIMxI8xE0Z6iOrJnXb/MESOIO8H9bswFBwYYCLaXV
UNgPcZfXkmPniDZIp+PQDYdw9vEBPbZXGZwkBw+TZB0LVD7ZpnB8v4G4u4/xoN6tMjTwYjOUhYIV
Ws9fgc74umjD7bw2jf1dQIN5TLXMngXkzeASs+htECK+aPUg7pXyiE5mhHxaQxuW8qJB675LNBzg
ncMSpuqp5Yn50DRE1SqEGUcGiAsDOqynFqaBi0+MOg68cM8wKbcXAyXely0Q4RnpM9Yei06aAeFX
2mp2tRUJ2rWSAcL0jV1l8AWcVo/DJKqUUFU3cPUdCjuj50qKe3isfE0diQ9m2uIDBGX8fssGNpaQ
AuMzcdGO73maUlgOCVqiHES98zyhS0EK1d1Eso1Xk2rogaCk2X2EhaHaQEKdhinezjCut1WROZgV
ATBVA0uLEnGkvZpRwaaMiFi/IQaenyV0xgeiY3PV4FQR0F40iU9R2JkT6wN6Dedx8LTiAqKGuhnh
BcsMmr0K+skzCuEgS8X0hDoZ+D/F3ZMNY1NbcFsfAGRfjypq4OYy+jQ2MRBpxIvkmi7haTJYFCLr
yN1MTHKEAXi5dJAxV3PbiKMmTBx0795GDKojP03A4JSnh0yGD5b1sJ9BKzyfIPZfxQnDn6nfbZIb
cWPHzsyYzXQqIZdwazl18I5ZEsP7V7AO7tFkWUcODXqciDuYyZdueylY9P8T1n9XrPE1l90L9BFo
PxBY/+eE9c2/Lez8p4/+kbfm/4BwCSEg0Iw9NUU0/1KCMMjJfpgURR6HKP7lldesFUXzoeuGbz+G
OyIBK4cs5TVrJfE/QniOaYaDipHYIqr8b6oQ0u8l7P4cvBUZxPVAXPCdKYmAgvwYvDlYRnrbSH2G
ai/yhwLbh4c3QBYnsRe0QbIDK3DPm/yxkGSby1j28s6nKI0ztyLPMRld9LZhkrxP4VV+AKbbv5nH
lIEbQmY4bMQP5wzg1nmwMDOUKNJEr7EoaYAsvYbieFFpV0OJj9AH9qaC3ORtIO5UpAOU8gCyeuU2
05qDgU8A+vd19VGlXCqWGtbm/tvYORjEoSlOIEYbExQrbJYHJViCOokIVw7QSZIri0I4HRxwtG9q
gFjYKeZlRH0Cvaa3MWy0QzXFjFwcjCjgaFC2pVhk2B8WSBw/hh0ahSpAbPqKq0QzBMg99CDM9SMp
c7hZBL64XQ/FSsllYX1qK0hNtDrAaEBRwQAHHx0QlHffJG74mTK654/U8wPKYLAvW0ohl1Iw6bwf
tgCLJEPL3qPu4vi+98ipCxUuDygHIu69Y/3bYcz1/TTaeb1eDEzKNZgZGMyYyLB3tR18zFUYQWlT
bmLIHxeFdpkUjqsS+QTrIEmXsJslzZI9bnIbPkU8zx9Yq0F6QKcbRjUDOtxjO/L6mOXdWNItuyxD
N9zDH1Q8UFTPEzcNNJ/nEeN3nLUpbuAeM6dNCH8jXBEfFzGDVZUU/r8oMvljkGC2NEp0kG8BG+ki
pIwds9FbphVy7hV3J2hlcllcpu+VNcDgtqRbD2nWRFfJ6H1lWuWSWtKYjuct6Cb0OSJH0kvz2W+d
+biXuXs/wF9DqmIziNBRTmL8AgItP6BsxpRCoL8Wj8vAgQWvSfEmBmT3uJBt4YcC5ElR0Zl8itky
7qF4QEHcicD/lm8KlrYxKm4G2A34ESAtv0qWppdnbBjTdkEGHiPzgj3+JmbB7FFeIusOJFzyHvwN
KZrpAksIBX3uB/eURQVVN4IsxcOQBxH8+hA0veujNbkVKPThORx2cDKVOSS4G4Vl1m7kxBFIFgwF
VBqPskEBBsKeVwqM6aOZ9VwGU+FNhTiYMNwfBKkllG7O+MN+Nt2RA22J3Rnu52BCFUpotC+tMat8
Hw9A4q8o/kH9CUyfDxnjwZsVkWkVK3abdd18LedpfC9Mdwd9B79pHZTmvzc0gOW9jEmnk+CKd2HW
11nchu+gpIOseFsR0WzTdmCIfY4hdA3Y0ENEGBv3z3KClyIohL4dIc2GXHl6alwkatkOqAuZNRB/
YgcU/jlNEUGf8XgHb3tO2Elbi0TWUdINFfgNBG1gBesUtbmOwRSP/Avt0YbzGsoFJRhc7Op1WvYA
OWwu2kFWvRb9k95gxGpGdmkAZ1QFinhdeRAuh2yB7SmZoJs2ejl51O/8QjesNC2zlWHbacmx2a8y
juBPnjIQzcubCTVHa7CEp3xq6DPYbhQucM7BN+r0vc/DpwhKznK2G27b7nlCLAY7AWhKLBUpP7J+
rEZU9bsOYSj52qwZiMOYfUSa7M+LN+2bPp3z+2bWUNPu/qmkHeeHCH7Ao0FZJlgTxXpK0u1Omhzx
HMoJVEKMLao/qgixMD4VqVVV0lo91CrfPmqW0Wpts/ttsLcTZALVEIu5QoIAJyTrUfAkDcJba5m/
T8c2BwGrPxdYbU+9jPKDZGCVUTK3qXpGx0qD+D4jYZAQls/BVdNJWOXbdS5dxj9pGcPsEglZqWxF
wa/C6bKdtH2PQgL+HHZ8etc4O2Fi+ODE7fLN2bQ9raJZDwi0o7dzFLNPRNEAQT0Tya6R64Cd5XF4
QR7t1Zl0Cb3ujUSJNdCqshy4RmDoVHKVw6ZW7dK1RzeI4iRRmKtuOoSNE006zIp0y+7W0aCayKw2
2RxyI6enAoVZngsDiwgBJ3/A3ivutiJHWqyVVlAmSPUBVYm6Y+RmW6K0bH7sxglG320ePsIOFb4v
LA8OE5joSkO6eocITF/DmG3PHenyRxQg62/HdAmAbnII3kwHN3Vh3JGPW3pnYxYtpVsmFV3B2Mpv
CtXlEP/11FTtJF0GBxxBsQ2Tyq1OPAwvFHqVao4jckdQ8wE0jFjgqh0ALWaa5adsgMceyjGYTlCy
EjSSC56nAakHZlxvaun8cB0S+5SyRj8u/8femS1Himzb9osoA6d/vBFEq1CbkkrSC6ZUQw8OTv/1
ZxC5m0zVOZV3v++HKrOqlDICcHdWM+dYJCVXZpqVgddyp7ucZWANWx1LMDrH2NoLwstVryyMLKGb
fpjKKj66oikCBykSbak2HGzeg850LF3e2MSntR04dmI8VHHX38V+5r3jDok20scDWYfiRfO7zwTy
8ZMjnHGl4WrBmms/lDS7LtlTGaKlbClrcc7NUx0+RI21G830JYQqA4XK3qF2a4nV535tJtPT1E8+
up+KTo3bvNYFZYDe1A9ZPGaUiYT8iEK0CFmq4R33zHTfi66s1mKe0Fs4oXGTKwcjiRqy29JwrsqI
VKuYm25TtEIHCBD1SbuGWzJQizaK+SqidbqRhXrvcBNNVUAoRXyRzBS7BrPP966RzrB9yBSwn3O4
ZjZYnhj/57q1GrWCk2VuKNUkryCQ7jXhVIE51PpLLNxkX6Gx+2iM5q7rjc+wqBEKJUA4NPe5zA0d
HGqb7MZMB10zhfNJ6h1KFLN+riJ8eDMwh6HMQs5OKTd9WWP/xnC2T8epOJi9PNg0sygoGQ8J/pAT
aksYnIljbJGv+juRtvFa6umOMoo8Vu34zZpjhek6LunAk6XF6fzeEn+uW7OrvoWIP9aJQnO7Cgtz
CgBH9BvbqVo8SqrYjl2FA0zz3sJIPBmUy571Guad6bv5uvDs29poWVf2WyEK45DMHc79OJEXsuyr
i64WH24xrIkL3hVd8zjo+EqI/NSw92RI6caSUG1r3NK958Q7Ihb3ztCmKIjzId3iyRmv0XuG5FLV
seGhVzmqwFgH56Kste1KlqjhRcEUjyJojNS4MmX6gAjBuQvHGBH0kNjdCiV6dYfxuFqnSlu5vcPV
RdXK4pV+0mrlBMqZkVtS8CfYrI3yunLbaFE/wiuoPu0k2tdICFexpl+Hg7qec2A59AbXjYIxIouX
JvehFKnxflDdjTTa61YrL4nWcKk788S+D0d4E11GDAgfbkrZ5pirQRPYZgIFByqSfSpT6ClOUZfr
2GlWYnIpCWtZMd8IzNpMvSKb+W/i95vED9yfRwX7/078Ll8RjL2W7z+3N//xS/9M+Wg6Wgw0JeNj
xPnSqftXzsfwRovGk0m7kD4HKph/dSpNn3akoKWDLtAmTNCxJfwz52NGKkoMgxTFXdqc/NF/0Kn8
2tRhDi6sk6WNx0wDGi1LE+ancj14yLQp4mzeu5Fhz6uwt8pTNNJCKAy2eIQ59Ddukq9dHT7QNV1y
VkDCJm6WLy03zPVIp2dn2o9jSldH6/u1A3rtN12xX+U2Nnd1SaaWhNimDSy+dsVaW+l9jVPuR5uK
Ukh9m1UNZ5ZrUaDThqWGSbHNqlPtTqF6e/hpDfwv3VF8SV/ao6Sujr6g0GFW8m2+wuLJCLykn9x2
X6HKAwyCAmULGkPf94hDTiOQ9uOYjo0CCuTCxZOhSW2skYnGCUAL7hvNY8pgvM6nSzVwOK4iAzqc
B6Bsi/SZn6VSTXJl5hpp+Igfo1zZoVq6kt40fdbtlN2ZqZfBa/HmPToSCmuuUx8LcsynMKmRVvbF
OXIyMOsCmiLzdIRLZQ1j171jCnnVDJlxL/B73nDkh8fBUfLVK4qEt3VFTTRWS6ezzPvHvKPtpAD/
nMAbgagOE8/AGyjKUxzq1QtyUPlsQOHTye8T/6RqWq1owcI7v3dJ4Xol9erArQLeGS3CJehvlkXd
H1YMHL+lTebOieBdO8GMAiN+bddzeaqQvGEljMSiNqc/WAGXILx2h3adthQBFSpRLBojOdpSizTD
pDlmmO5vVdFSzezccefU9OHO9UkgW/1jqhf9Y53OzjeeDnVMRRW1FHa+7igOv03IoxmYYLCGhnJ6
iNuweu505g1QIy31vTP47KGhCY9mW/onx9CSfQ2k7XPo6HHoDb8Col396VQc2uEYWYc6ao17VMnq
z5SRCifkYP6pKPCW4luvrXSFS4QA2OlmhHh5TvQhKYECKxObqhbZnXRiHxlm5KxTUTVvVsh/Rhmd
uXVENTLaQx+gzI0t4A3cxvTgoaPfOUmXH8D3yavJXdqBXZrHgQK4UdJvoQJMScFbtXiB4SBq404z
wuwuGmDJO15cX6Fws9FIR/0HSviFi04noch1nUPDqF6Sse4fQ7+aL+ER8FdRg92BvqcaO3LFPkiv
qxAf0trRavsaR1W/tnyuxbFSPCo+NYE+y1iKPaalDyOjaUeyZV1HwFw35yq3BeAhKDTTglTKuIHP
gfr+q5v79nocwjQN2lGj8VfFIXgePazf6PjPl+UQTw9iKJIdIIsM1QEFby0r23cKyMZ9YiVDEEf5
vD2Xl1XEc0y75VYvSzQvx/4DUXG2nbNJYCKfeRKWU5F1Gaz/Bljbcx654TFX2fOgqe4YJ01xHXmf
9KboyyYa4B8E2YU4xMp+0QXAPgHJ4DESrM2V0LJkJ/TKC7C+vGBs6j9ay5VXMrVZlKPo12PMg3Jg
MmzD2pLXsjCta78d7OtuCo37MlHyuSPmetFaurqUieE5CsQfZmFPFyl69W+jN3mgwFIPV245oMfw
XPqOCcrbld/4WXC+OC9mE6hKaXeQLso2GNGlXg7eRBFKafShq5Z8vI9Ye0ZrhEekdcXaGfRk31ao
bNYjBamdPSbNG83qBftRZGQsE4jSJyPJ/FOqT+gnHKRpV60jIk/86WW+kTnPfUXX8C0BgfecGGWR
gdkx5xLDZTtrJbUTfeguSaFC+zhEZmfdmdk0rWoq3A+GNwHwdjpCU2ipTVDjCtiyDtHFtVjwIAGN
LUdTV151lS8Qiqf+0dKyG7ov2i3ctDvN7gCsymLrxa59Ozc2Z6c7mleNHX0L7fCqgEcR6DQg9pGY
40MhsgdFVXfT5WG36azpe+LRMLT67p0uY3HQygg/uhUfkONTfTc6eaqKftjkNl55hZfuHfhDvYkS
BUehDrf50BhHNPh+YEyNi5HEjoJIRskVkxGmS82n8A/6IzziUzhqmSRjo1U8r6Qf1gdL6HkgtBFX
vx7ZuP4zGNVFnn9GcqZpibHZ3QEgpR9slXdT6SYbAfPmIo0jSQaaDlsnZsPWaWFcJFM4bjpg5ocZ
O8Ya8IR+0LHN7vGVTmvZmt6mGuhQSJMeal9S/oh1V66FVugXAz6ufRcZ36ji+lvHctXJKNGYbwT3
/g0H+kDprfah1xQzzxB+cNvvhUxccCFgEaqwOXVKgKSkYXaIBt8ggfMdWKKIIYMpVG9mhR8xsiPe
eehMPOBlvOZiMbbAcJ36blEorow2U9CPunhcxZmWrnxvfPHsHmqdmY0X5Rj1FPGy7BkgReXC53Om
HdgOhsS4uDUDxq9gDuwtkwgR/QrRmbe1KC65B8n5qgcThwjFoAzr30qyry6pv8iLgbRzUwldHMQo
VWDGMbtKbYAY1atyUWZOrWEfpdOMD/NgpmsayJC7VLkf8sDstepIrW9+hapoH8RUzPcACKpobSh/
P2KAOsD6m26gmc5BH3b1MSskAgKRFyx3UuIcOOAGwY916yoL8nw4GR1994FirvS2tQZ0UPNBww6I
6wPqf+mT60TJCgDBsLXCpTgD2Ghbxzn6/ai4zQ2Ndzk8lUOSmKOJj60PIi3yH3MvMnYUYo0NUo34
4PVYCPwhtC4rSKHwmgftrgCvc4UdZzoy0oTGGs7t2KK+3BQfMIiu4nB2T/7Y0vOyBmA1K+jPdlBY
cXYp1WwcZIzJbJ2Qt1zkc2g+g+iE3uPa2LFXYsjVRTxh7CBRS/UPWRRFHlhu6YyBntIQnusakF2h
NTsIkfbzkHf0sek6picLnupbYYJ1vjSU1c/RyiiNyH72ex23bYyHaAXjU1FLGkska7Hdf69SA2Af
hiHiAlnfjmObBw4zFKqN1xfJhTbmS46LRsVl+RXxgckgzcmvFX3lhjIxdTjEIvux9EK1pnFiX09Q
p/ekzfK7oLpLxicpgfJsdHBBhEjnZmyeG/M+tVV58gVCN2zO7bsHUVOuo0EgptORyUQrySn8WeY5
swgmLbyTmbvsgYwwwQ11GQaRjRTNjZNiXcfSvp6TRLvTKim53MSMtx24Ii+I6FTCmZ6KOLCcUX6H
CDTLTQxu8OrcscYOVR9/BF8Aw2jeGJN6xxCReoHAGkCcXIS4nsdpQq2USKTykProjRMwgonpLTq/
ADYPpuuUpxzoyB5yyRDgS+EwbtIoBckiwB7HtuLljl9FuyuXhnOCMe8aJ10WlLYjr6L5/C38+snU
FnlTWNfLoTwX02dLlrui10944te1ccMxWL6b0qn6QIvwbirCxKMTLe2kouHrTIr2dmxoHV1znWdn
1JpXrvUCSRyYgulC71Ouv+uHAJTftKsItp6lohOBKY3wFyzas9uO+UHADlwtsMh7xkNMn94kqb3M
YQUeDg+rkQwKpchS51kxqyE/IImpb/8+iTCWVOiXbhw5hCsQi7m2gU7/q2y+q0w4Jmnd7i3w8vHa
gdt0fZYU4CYOjxPUKHADXE2LP/3GjSro/Mo293NbvUT0t++00qyPyqRBBOC6fuo6vAZ9IsaHgSh3
+5sv+6tPfsm4sPwwv8x00AYi/FoSzZ8SSfoMmQsyXu21BBNDr0rn2yRZ3NjL4mut40lz/PNQDQqX
91mroBzxbjhm5Vi9ppJY1WW0x+Xff6lzmvfrHUTXJ5aZDx7J8l+SzQjEmqBXqPYFE83oCaGUD5TX
1ad50GixQ2ANOA7nzWSaHPYhUJmnlDbejpFKHpTuHiErIomjmTvzvgvt6l0muXvrOUhL/LaeF7Lu
gkVsbS34+2/+ZZLLj9v54+m7izDxPIzsp9vZCOzrET7EfaShXghxJi6pkFuu67RubmFwk9pRVAx6
NuWLmha381Cy0brW/m0y+798GUwiHsULkmrTcb8KjXEYmzKnK7Qfa95pk5vIdFMX/rStppHTKSmR
rdCv/ezF1O8Tz6QhY4hXL5V/DnRuNgkM241GnxPWYlFdosmwnnt4PpdUTbMLna7qi7Co115CKin7
iwa59IH5GVmgW8m8TUY2NHjFdB/5iX2tGzEkRKgRd2Ne+CcCyHlbjoyQsWKi+abuYM4uJwydau2u
jxrnm2a702fhYXRdidJCEWkqzlh8QcS9A8NPuo4DLA4rYnaSZfISiIT4EUGTlUAkC07ic6w+lnN9
W+Z03laGv4TtGQG9X1B0s/TE+WaZmdygu5JXmWl4p7SriUHBZ69hw/aP0azRc/Rtkb/QI8+cI55M
t6ccPkTcpCSJeCWpdtzYURbr606aYa7tTTPt4M7aoqWbHXBBpXgExWGsVG3K7OA6cx4dMkKaIJyX
/7FYIMNAV9D71yGlXa8HK+uJCwZ2qXc3B4vN25iYvtHjlPkEYcwVR6VfbUYO4XiVj4TyGAB1avIE
+WeVL9k3R6xnqT/1lFRTwGBaK1urmnXhy/kS5nGxxpwuv09pl+FNp0Dd9URXejawO+aWhAJGFc70
JH9xG/LHeTTkszfkJoiqKQF0vdw7Pxu85DjP3HxeOtod4y3Mg8GL4zYz+2QXZjEL37Pb/NDaXvVK
Db16tSYYn63IBXRgKCtbs/WaGzJR7zTVDEvoBpJ+Jy/pnRfkMiO+xgNcp+qlXXK7MvbzNdo9WrXW
nGNknPKho9odFQdEeWQtpWsiqUrcW2S53aOO+XUjSiTt9iJ70i0yLGmQPQdNOfMGaCtD/SkW9VZd
5/KqdROX08TiZIMq4QXAlsiMcHq1LtLSmT2i9A7B/mjwh60+129VibQcg3W+UmSHDERDa1XGvBNx
+FCVQ5nsr0Z/eYUuUKqtPblLi1/UT8PkeidjoMwCg8I/RYZsjsnklieHvsWu4QW6K3Vhryuv7B89
nASrdpiQOS8VIN8j3SxoDe4ZX0KFgM7Vp8cunZkZN8tnpBg3/ehK6Fot6TYC72ujRBdWDLGzNtCp
MKttCZyXbz1aPkUsDz3t4jJfnoE55Adj2arj8q7RUatB1+eosuux245NkTqMykEn1/UJlZEleU1G
nQQ+Hi3E5GXDk6kgQ72f38WyjBC3UuuZLjJcbVgwm4G6jolki8IqV5e7qOsiZ7qER+WdzstQjJRg
WN61vh87bbo8C6BNNdW354pPabJ88C/l9NepnNQFWXAOjIF5kgRUmLS8U4eGd30uD2iRxm2wajJb
Co7c+qWQNyfehFyZgtAQx58NFPVLnO/EGiM8JKS4I7UwL6J6pcsxu4NrP0JljFF2oqynoVK5403d
9RTnSugQKAPoj48zV7SYrynizGzByqcbKhChUf6DS7KWnVZtQENQzpAR+hxIT5wvY2Ffi8yxvxHw
6FApnV792aI0pcFgZfUTiE4KZXY71G8RTfuN0tvpgTF71G3woh+0RUKILo5jjYw+PJ4rNZpHbOHx
ummYGpDwNxWCYk+NEnljGnz8uX5zfmGPGbXbsqJLq+naB3MVl3CZ4TFw2AuCpbOG8sfSTChdSovS
UFkhaMcQWJ7kIqHE6u2dvFbVT5VBDc1QETW1bomVGR4VX/cWmdY60lsOd02o9yr3q5cx4oWHqtU/
DS7nbDXE3MLYrps3vTR5IFnWGRtF+rRRtCL3bcqeXtZz3SzHsAordZErXNRrP3GJebOGX+eFDtEK
w819vFS9iZGWtwAJ2ovhsSSsuaPnV4fVK4yc6Bp4PWUj6CRrJ7NIADiJVsxFyYJwqX6dw1tv8YJE
WZndFYiGtzO8t8BxDXF/fjcYi0C086L42uXIp+5EEbXXbNygkQb00x98uqU+IVE9ZeIeEWm/9guL
+llFJGyRDtP1SY17FB9qlXQ8SJ8C8WHK9fI0m115sgVBbLE8g5gQ4VmpoZHbZq4IzgeD04w5Go/T
QJgsM+pzepWL+7M7JeQce8LQIp+x+IRH6hfO+lwSBJ5hHTyBzyAq4eWnIyGI4jSRIN9Uto0w8qJM
GAmUWpKdgo29a02TKmgFx2k96X31kguNAjXztB4RH5EqtATOpoPkEjcCYl3mF4KRXo7ZEfvCjsrR
dNFUVvQnWf0kV2Dfl3xCjVShGnO8aSjaPEiXqB2+BSWLXvXcTGh7u7hnH2GL5K3l9JIcz2StafhP
R0BFL4KRQAn8frs+DqDXX93lqFx8ZpuGua7XsycQmzmJTdVLUxsTGgxpFyUT9mRDdbps3enSZcrd
vVm73YcL52HX8tVXtFzZuIlPEiKR6H5XyDNtVMQz8vuSTcYMmPhauOVL39vctWUY34FpDWyVPuMe
MMWGbKgf6ieiktRCETDR9cv1yidu6Wx0dhq4pxUj8fpHqPNEs3S+g77jgU/MWrxEYBrenf/zvDGn
IuUVoxld82aDJr6TvFQOqL/HmxFizhZ4dLJD7MWGTohwI8CDiOAAFF1b0p2B+tnJfCmdmYwM3+p2
VNlnZ80VtHqFmvhcKHaVfLEEmemwRAHMEyAlg17Z7SgkcMX4Ppg8tO8863luojiYz4YhCiobSPt8
WMYkiyMA7Oq/psofLsjftCpJEEkg/+9OJTMNy4+3Nnnr2p+blT9+7Z+9SuMPdxmNSdpp0uQ5px3/
0KdiqwQ6h4ed5p1lkIzScvunrRIVKoe0YAgt+kfog/8WqFr6Hz5YItszbeTpjLw3/pNmpXVuR/6c
0Hlkwz7lNXiOSFX1r309W0xMv6ySfl8xzRBVPaKteC7R7bXt0+Rk3z3Se5hgc7spQY6vs5SDYByn
7OgZGaqx1rv3cOchM2yzy7HLTz2hLdhj50rUjclm00oUaD0jSjq4ydC4561lFigvImmuqGn7W+nT
ofMd3CeuL25l2OsBZFS495aXbYwapnVk8JnnF2RqlHymXutBmqmnPvfv2cYV/aJKgPNOvzua1IMc
diKiT87zqnebg+ybJ8OLOR6QIjKOxNY2YEIeQcze4af63iN34nflU14ln1XUAlNn+BwVTXFrxCTR
JDhQ+CR1Ur2pnxxjaa40brkaNC6PYePMzII3H/Sae2ga74BJvt2EilvT++Emagtwe2n2KTJtXDkO
t7LyGhXoNX9p3nMLrCx64BK4Dbp3KBKlgrDhp3qd79BLS9vETFFYdbGo9qnF+6aC/kM5zeFPM+t2
8Lp2s/xmapFeJz509lkQXIDzoMbKbK6N3RrzbVTltz5y/Q0FV55JNNsXtlXz9QfsBF3NF6L8Q3I4
Rw+ABEbCDepgflV+TmVd7WuzYRBHiOdiOLdt/Dx6I5kyuA/+PW3jdmOW6EmUDgD6HExbLQUmkj9B
sdZX90zRyHjxOsjjNDpDoMPn/eBx90zFhw62e/AM7f68SAiivWCyahVIl3VgTOZt0XvAXnWfoVsE
hiLjX6D7b/uELxWlqFxNrfExo4HcrpiYc3R9HCK9XFZRy8+CFb9KFJlvXS1tzz5O106ISGoWLKwu
R/iIB/CK9fw5+vCPFwUBVeHkO5pynv3Mf6WIitFOadiLWg+QeF/xOwV3SRmkZTD85ku9Vj5ClObp
/LwLQlZUiSwrXszEKzFLBlQqj5725apzvPyoG9Enm5xV7fCzXszq9FyWSrXshYhe80POIOKV40Gw
N/gi7DxaRpj4rjjpD4gY7qeZJz+gMgQVQ+lqIGm4JKeTeDjUE/EP43NcnrDXsZg8duP5ZpQY69b0
QHkPZcV3Sop0AnW3PuYCbpEVsmjzTFEHQ4J9B1ma1oQcKP4vkZLZShRRhVhe6ZUenAuDtd7zHaJY
XXiK5ia+J9iJdcj4zsWhkjEfCmqpyWCktEQLW7HKUGnRXCyzS6IePTB1DgKvj/NNhhFoo7NP9LxP
bvvY5tW8LJCU8uc5VRwtirZd5Y0LUaha6QWP20IJd4xivdyNupltmJXBNsy8an1+tlrB5WsheRv2
NI4QlkAJDGgNwEkiPeb5nRt8lWz8nYqsbANljcaLGecB+HpsdssCWFY4W/yW7JFBVhPHmA+wfGPN
hNXnx9xCu+CnWEYjIzE2PUrwV5nY2t6OuVSsP5LJV4a2R+mL0QQyO1AJHoGRfdLfMPFQsXt0jd1c
wEFcigHhUW+INbGujFf2aO+8If2u4bjECEhLO8xEtgEak6xpYmv7c70aRbNxmtzY37oOi6xkgPUJ
dSyfXi41wLR4ZR4WTeO5ZNiCtfPjnIyIcj3aAvrvljKdtdvqZtA05GG1UM0BYQJl8BJs+pgU+l6v
bPzaMMfWKFo43AYeneZm/i7sxG1s+t5uNggu6W+JDelIT5+Ky6bFnDCg1mAXubLaFwg46YMB2j6f
TcJfJAvLpmUSTL8mHbzn745v7IYl0djWrZhSuuuh5pFnMR8jSwcWUz3KrXIYDZVVMLXjmkBtdKzx
qnOzT+bYc2smdsD5XkM4wKJV8FfS0vC3VulkG2tsVaB5NkcgoerKZW7xjTBmhJcVBlMvrD9rl/9d
dOmGTU+GmHCeWAjoSUuaNw/04YYsj+GitfuITLvaZFp8ow3dlVvhRDcHLzpOyUhErZEKGYGDqn0j
Moxp1FM0pwvA6r4wQAIgGp4qy9n4noEUbp6b9LvAeBgYMqX5nujinqJVTll1kOnlxFiLYwIclZxS
D5mgwoAaq9ukoKtXcZW0N3FkIeteOQat823DSA/qiRnTFcfJb9RmtmKJoayutaMMu1dmWFTvyu/f
rESvaHWZY/bp1SbyIU4JAOdrNsawh01fbRmAMvoS0SFlXpniiypSYJVBxKsoQFEeXvpDNWvb3CwH
dZWBy3UPpW+pYg9esNWepojUKu6iPj8hpDBbKK45VTRyrxrrce+ICcxeGdK96AgfYte5/ykUu/kR
wfwMjPha6ieusRy4Iw7VVSg55kJb+Kncm/vQtSCwdZRipom6TfyZZLxczNK775rKZFmx66yElf73
n/tV/nX+XAucMr5zdFn6F8MP6kUx+a3s9sZwPuzYg2aSvZeUCVEVZZ9//2l/YRUsV+kCWsI6jSbq
KwRnHiCaJnPZ7fOJBbJEAn4WahvSLP3Hdf1Xr/ibJMAgPv/pmfwFrPL/8tfvrwVcnH+DVX78yj8S
AM/6w4OBYlgQfigTg2z6l1jR80CuGAJHpwcQnH+zhv/tUEPVZxP76zxgx/WRTP5Traj/IYRlAgLA
8mYjf/zPEoCvHTHbWchOBhnAoon8iqBIqQnzCrC0va9pSKSSdKLcwDb+zW78uk75sh5adZIcj5YH
UdSvu3FGGzj1c6/tQUHRrGLIRGB2undNHQdJ1k/3/3/Z+V93IJ9FrcAEa4782bHspa/2087nWcC/
7M1wPxmVf607TX/p0A48WjNNPekUeMr+/gNN46+X50LOMWywF3TsXH3RLv70kWOm7Npwm3CfTA1n
cVhX7YmzB31zxUBH+tEUnx51OFViq3MkAnnO8+X9RgRW7mo76tZ231sDcR6WA5kmzd6vUF+tOML1
7yVaIOJnNOVMVvF3sCeSHX1XgW9kLI90KBAeZLm/y7WmfTBapzz6PZmCFjIUM5xaVDARppjApMi0
o5JfHGjf4VxrVXErICx+ME54fowzq3nElnupd1OyoYpb0jOBqD1jHbi0AIp46zg1u1uhuuJzNufq
Guth+iD0hJADB/uWl37JKBLEGR06JIKGsArquRY7r9fxywO53xjxKLGtmOrCNdrqqpEe0EmGT7zq
eaTtc2cZhtdow77GUxNhvfVDh0qYqN4UKsmTMxcjg1XnuFvpNe/aVeNZW12J5jnJNH/IgjFuXMX7
exqiQT3TGbIndUI2kG7d0mUy0BCyztd6XDGpTzeL8nvXuPI5hV/8Z+pn4s5nvkK8HnTlv6ceQG6a
UkuiV4gJywqU9HHb9B5zSUClxd+zOKfmnJRWfk3M6hFuM1Pi5HZDdzExH+vRm2YG0yORDBipx9pL
54i2VpLa1yA07+KRSinUhOkuJjHCBqE3z4iE+m016i2MG0ezSUOd4r0pihinaPw2NakMIuB/F5Hv
dQxQmu242ChuDtaH/LLOi/lPyxTaLda9+aRjnVcgGYyM2YC9rgVoOUK6UBVERepwh9DSrX0/lBTj
piQ70Ynq3iPltN8zY0rzzYx6oNxo4HiO3AIFL9t5q1u0ksbQXJX50tZz83fdHAfmvFgXodYCzSCR
9RXTS+pQ5jtNethomEi4VsT7YG0tKsN00FaubC9SrbFIs9sI4Jrupa+w3UJ+2H0xw84MGIg2MdcV
TVI45OLkxOrGHoeBZojnWixtds9oi/7SzBDppUb/MRautrUx4lGwK+fv7Ujlkidrf6dLkF0zxgag
29y2d5g9NGqN3h1ql4SS2fykdY15hSCN4u00qyuIIPNm8J3hW1n6HdJZv99OhXVbDuBBzLASe/Qf
Q2+tWjqQ01vpJIzcxk7AUA+nY0Q6oA0PagUuhLQPsqjIgMGKDsvYlNfOfKJHN42H3NejqaALUi86
T40xHo9YZQD+rkbRqSHiRlR10E29Su8tsLxRi2KE0nA/3LtTG298Q7lRgKO+YXxoCLhtZde6Q63d
K8vd0M+O+zRqFgB0aICCOYEe1An0btrkbVWqktpaRUULDZd2YnTXZ/RXtqZM+ujKqWner6qiKYeb
iDmDnrmSTq3iCx8DJm4pQLj2s5BMn4UYR+AWw2EYffGYglu1tzWTw913d4x5UDHGUO2YTXilmm9Z
ETK6cGf4aDoBJWTf/B7xaKOXHMNV4cKM0dv80Q0nbeGPinBaDZ1j4tvqiZuHuR+6la1hPLMpfR8Z
QF+fjHG094jwdJfRVBMzjorZp6kTV0Teql7+txs64TfMHsMbdmniopKy0ZaJo+ahynH7rjqLYXVZ
l1voc/XyyCgaf9MW3VyuizpkrhkjE6uL2rKYjer2LoYeR1VIXROm5Em/XZdKJxGFYcvUoTD0X849
2xq/yTcUzvhp7FLrZND3Q4ET1pIflkM/hi+SRNsM1OuFnPxiDqA55/GmYfjHgRnT/nVuJ85rXiyW
Z5PBj9tQucWtNmQu86nJ7su1Bo4b04rWFp/M/s0fyR3Hm5yCHCMN5qL6FhW0JVaKMIJGaJWRcMRh
/t8o8P+rFAzy8m9pBUSBjG35NQhcfuMfQSAcqj8wT4BvIj2AWbqEWT+qwAw6+wNylYGfAcid+LkI
DJEPrwM/DjwAQiRwg3/FgDZ/ZOs+f4qUySJ0+48oBQvaT/67Brx8HUMY6G0RMHCd5Ey/hi9MCcL5
0OnWR6zTnvvkXRKaejAMQgO03bapmB5T8v92qyYT6aTCFWG/jWEuIeNXMF/EVmrLJMCsZoh5tir9
UKfRglQUZlSjF1rKgWzR+nCYV4SIVEMJ0dekh2beMe8Q13GnxDVIPMkIwEiX2oAZoGPwZs7LuUUX
wpBFzH8zjmNvZ9LNrHk78iqFpJvTFPbCbdmnSibrSVE41n5jrzGWjO3nu0NeZQqkWPxj8wr9encq
5RjQXGb7A4h779PjjlzGsuHQNAmN/IjxYdp6NJKy+EStmUz3lgu7FVA8JyXXUxpD9Dv9kPjLV6LH
YKC/ghpHjusbXx4Ylu6ROS1N9G6ge0UBajGZ6jhb3TKQKqacxGCdAgmCkS7eRa/Dq0nqiU9Ol0zP
YazMhDnFhfWcHnmZKz3ezGE0LwWKkUexads5JiKEAKaN4Myz2rma58zgxwoyAyonOjUJ1/9NFG39
epvxLi1r0CfjsQ3fYS/8ugjDOBsTLcvLD31gTNc3RuVq1V2Rh9V88/fh+q9OJgxebBqIsfRQgMeS
my0396dgfeKM9WdnDN9NnjajpmUeZhZse50dPppual0PipLXAre1cyYPSWC+/R1vWgYa/f03+TVt
OH+ThUECk8NDzgkL9tdvYpjRpPtj6rz3ymucK1tOKZPLGjwZrnkkHptt5zc3eVkYP61lrp3DhFIB
KR/W3L/M3oEukmfUJ8X7aEQqsT4EoXYcH0J0EOkxqvCU0iCdnK7zN39/qV9SpOVamTQlyHFs3FsO
bYFfrzVlqkw2MJLgXVF8K9x9gur0IRctm3ndwrOL5PXo/w97Z7IcN7Jl2395c1wD4HA4MHiDFxGM
hp1IsRGpCYyiJPR9j6+v5aSyrhjMS1W+cZmlKU0pJREBOLw5Z++1F5xF52XcFAQWyAET3X3Sqoqe
RZ4xcwSAqoLcv04SeICQuIbCzs5TFGnevO9HxyEn6eMP/W5ISi1ztJCoA5hhzBx9Zmp9hkIJI54z
miRkw9RzpUOwBm/RcSP/9FoMfFf/Y8PERg3z9v7AKmwbn67W82QCxFxWicrIdQpsI2ZIfHypd4MA
Hqv0HTgVjkVn8nhCszCQ25NtFs/F3DXcXDAdafJzsGaD4Jsyd0tBVutQEhH18XWt9/cTbyYedI/W
v0P809G0FSCRmapGGt9owln2Qq9Cxj0tFa+CZ722BH2IbM9rkqqnOcpCSAN10zQ+/RYD+85tTF4G
eYcEcy3dtxD/hA+ohELimcxn58+FPO/49eQD0hLVD96nA0tV5+0jkbBFmpxi4bfII6IBeRU2meUK
7ADSpNUCsmQedn5bte4lsTox46NFDMliULjzzGTpp044P/Ms8+Sn2+Km0cufk8K1GiwHKubrBAyx
j9lFTmDjHtrQJ0GSfHOV8tCHrNPtuqLpXJZh5FWQAVCrBXqKNtoo4oL2TKTXNfmd3fS4zHoLsaqR
VHMvbGTxTPLY6XRKhu3UkhFbR2OsSyBOkv9wqc3H1gq2f7tcMaB9+VDEBW8cipaEz6iL0QWxxLQv
HojMrJLipHenbLlfIIkNt0Ojg+IQ4OuMjIiAb25JFLklz8yOgG2Q5SYiKq7rRFSabM15FFU3XcEE
58x2RsJYEJ8wwhvBJmnFOgUghl+Xuzs8PlF33RFAy2JGyT9hCm4bJyFvLgl9Lv1XOoQg96tEsj5X
7qUgP75+rL1Y6tjEoY4vMqeA4jFacPzOSAyb+9N+oo1Go8YL9LuMyJO8PW9oIxZLM+j0mlmTrc0k
UnkUR+x1iUGOzItfX0Di5+erFgpBe7IxzUDnG0mzYPi1U6gnzF/hI3UbuIQVxKpCMLJudXDSXz8D
7aHRIA8JZBytGXIlAbew3zSkqAe8wKWnKmIinkXJdwpf76qD0o87J70KSMR+HLsoPS2ypkcMh87O
5FLCUOza0IbTvVpVs6r5ekxderiUfseqJQj7YNAkgZvknxHHlYosXEGZy11VMsHcjhvJ9xk1Ifo1
npmYQE7+FB6hHGrbhV3qiVPDmeL5uc6ngXsI/Cnh+pL53gpuvAyrdrJZ6BpnIzrjYtAxIgvgB2+T
WJPgz2ZoovpLJH7lkiUkAnLXT0rgUHxiZQ/MAicweagFYgUK9Pht4LzxO06hNXkMfjs4/JRyLh1e
hT5BsghrKuwUszEx5B0faebb8x/HPtGfxUE97bj0QBWv4OzVZANsxEJ0wX6gQsnHS/LY0/s25AZ0
VVudN/kQ9w6/WfsCg12E/sDX97geAEP+7KdRZz0untJjLmML6OyTbsJkSKS6q4eo3loPt5VX8Gtt
eRkvsEo65ga2jgu7DMJVeM/nZl705IHpJH1K6KzrVxrcMz+0AaDOkwAD1fOvrrLEcKuoMHAXolJV
7bwfJrNN8gsdaM0PpG3f8PmoK/V6VIs41tmkqU8WzH7yMu3jS8xbP8JYNmwsD7sPM1OUgZ3YuiYF
k9RHgrHtaL06JlSmBeNqOJjVciXneWL4ey1Va+fEzylbkEvzElLpSjmkMDo5stcmjfRExJ9Ii4vx
r7BX10+4wKNNgKXOuxiMQ9yaGb3Lqak78DlTBhVzPMNrrfiMgYGL9rl20LhKWpRkTuFeC5I5LG+g
0AYOLNS29CePGlFMgOQJEzHTzUknQoAo67DCiqjtui+pKYHtdhHy1aSXYbjyUqZZ93kZpUFUB5Pt
zHf2kwk+DWGC0RRF4Tlk7N5Slx0aYD144kQHzijEd0DZiOTT49Lsp5YxFIi4TsOzcikX/qy2h76x
LhcpmCrB3nCXNrk2CReryUQbVl+S72oz5SZF3fOUCnS9rAVYy0d+ll+behbEuwHLemXGRCsNW7Or
Rv4mR5iaP+uaQM9LqTnocic6SwYSKQYh01PlTC73D4IWswNWbsW7YNldy4AaENvM5YGnX5PI45H7
4uy9rF344CSS9lzaIQmNz890yXKE+E+xypOcW/HmeU6mF9mu62uG44S+szRYlJuZ+WH2IsP5NJmQ
w8MVU5R09lXdFXwlr2zKBlQOYUALDWW0Ic+AejmN/DqHMOvrm0MsgyjhqVLtrf0TxBCjMA4Eey4N
1CaMDRsU+0Vw4ph9UN8EeOWRjJYs/vPJMCNFrbYqGQ3uUknWIy92QuObwePFOO+wDbwOa6i7+s9m
pxQM3CXG+eeu3BL0LrIUYo+Xe8tgVIoToRq/GSF7ZMhfUSmFMW+u4wUorVZjZKHetmOm3U3rE/QL
pWSxZnKDijFrbsx8ym7fBFK6RYUIFdtUXz2/T6WE3hnXXym7usv2PwVSEjSdUeRCO0VRSMixQgvy
x3DKjGX1JPC6wVrXPKM/hFM6as5sYvMaY+4efdv6d0Qllvh0wrec2XNA6uN/Tqr0CaMym20AkbM8
e82rdBF7jaZpQan7LbMSm3xUsvC5nTptKb/RsXY6+yi50sDknKxNpWyCiT7IryR7yCrgciqyaOEn
kxp69Zpl2bd1k5Q7s1JzVZ/47yItHcNpIckUjOqVhAP338GWWeeqptoRdR8uE3B5BQTa//9JuUwk
hPh1j6xBAWxrZQeg9H+edYnRqKeFbkn65O6JKzphhCCr+DLJ1a/dtzlnuHU+j2Feli1+yFgvqLjV
80rejbOsKmdTBZARBvZTZsgeZR6UZDcWmCMvDKlLeq9ZGA313h263kEvKyDz9Mtde3r72LCA8zpE
jqtnuFyaeocZG7jgg22CcyPM9BfDLnm21KEONJZRPbD00HNIWGW6QuLj3s1K8TO3vSz17s9tU31y
gCyIc3SN1Qs9za6v89h9kGCy+ChW9SIbwYNFraHqa8k0KVv8MLdeSnHT3mGBYBeMbl/von2CL5nL
Ei/Wi0ZgjMHIGp630tRSH3cRe9/ByNvssTwL5pS8z02+KPsSj3qTlPgTmRDzzGaNHumBsjUBVdhx
g6pC6ZWTHMaJT4qSVnHtXi2qXG6AidT8GYn3Ez9MB/UyzbSyJBxl12IUYEZJHZQj2dpOLBQQmyKo
Wqt5wv6v96t+MDDb2B38tW8j6Vbl1rUTzCNhmQwsi4io9F6qqJTeskR+p+9RR6phZ/3sjXbGwQ57
fehxrVgFdQPaJQEOKrCejeT2M4frHCwsw5R73DbXq9SvFcyxiA6ksWrqioXrj/rTWyIwuJFViF+/
hP6Qc+jIeoMbq0mI+hMQIRcxfP66E0tNKuyqrwSG4JUqIn5iSbMgdzYpCh8PD5BBeFSMRIV9wGeZ
T4F8IHeCD/P6GFkwLeue41/f3Xp1MPGNBZppnlHfUkendxSmwxhdLWNiBv7jkCqZpHsYi2E+Hhy2
o8PtokhLj2hvVbr41DSI3qNDZRZ6U2GCh2ILPtqzPhN7bs1gyanXWRMEEbNRwCtTm/zoEMMwyyVC
PTRNe7MK28G7WjqEK/G5Gyicq/t5cfR7IASWByjzaLGG26x19CtS57UueBVJzV+A3qM3ahboyoe4
pk1XrGhSxbQ1a1sBjNmEr6trNAwhi2YP0oQXSgh0UDBfGr3f7FDxzesgSxJ21iZ3IPmJl7vgN/x3
/bfZlTTL1ZjBkvA2VsTnIg87UnprSBEfS+3GAqjFh3l9PdKO7tdt1o94x3fofUSXn4tJAOMfvJFc
h720VKp4qzFtMUzjmT1BsnUaR4/drADncIFfIRy6TUgqrtWDV8HLyaYWxT/Ptsf0zrWKpeErmNVA
bzhpLb219oeSI1+o/Lh5GhqiAPNVm/ZVx+Qyj444d0b4AQXRaDbjLDdtfQhMKsmJzbQm/UBaB4fb
FQdPnnM3y2UmsNLm/IT8YSYlfAJpkT4NkTVxU4LXnU8L1oS9Rotqlm8bo9FkY/DrROwhU2ZjMIUh
eJCTIqxBzmzhyVA4ng3DmJ6hBNbLFUAk01yLqIo4jgxRE7bG3nMr0d/i9hNEvRojPNArekz60K3I
32AX1kyWPuQj29Qb+bAqGR8Bzg2eWpdT0C03E3opHxjkIOktEVFV0sdjE8IcsFg1Z95DrSqUUfr8
wHBCYAyzftWA2OPHVszJ7r5ScqKhV6iJob9HPEJPcSZGc35+ffWKgUjLZZUZuQ9flxhfCHPkMAyt
Hhj4j/mYRiBmPSQxmI7FJ9OZpqLmhiz6xC19MCYuPVulX3G69QArXNq1bF7nMQl3AaT5/tqd1NIe
vH6ysr1HM71tWNgMhwhrMXUDUyfpBiU/xnc6CGu7pC70ThRLCbM47JyXU+OUhhDKD3UyWExSbPh7
d91SkLOzE9g2+hT4erDIgkV/6JJgyjlc85bN9Ks6b+HE6wxewkDnkERHH/tXUfBIY6vXH70vJlbC
E1ByAdpLlIsOiZIVxRH+4jIzosA36Qmr4zEaEULMFhbiCtN7u9AZiASR6KKc9Al9fp05/KnVG90c
KA7f5eMa19/UjJDsYHumoaMkQShva0beVHpjAOL32xR0+pw5REYWyY1B9mVGcg+QTh7px5c8rqpR
poJqJh1dzrNJKrbfXhLGTOGZHc17SaQmM/zr0Mg8Q9cq/+mltFaJ5BjdMNJKnreXsoGeLAPViW+x
E+j5qcS/AGFwYrJm7vr4Wi/VwN9r1RZlamUJsGaOQAdwXKZsTavNRuQh3yaR9xxk+ii3GYmyw/M3
r6Mm1zGeC9rN9KnHe4T0A65hTfZR1cEDuqQKoTsb6F11hYfADD3X/up9FAQC6y0SgD/WBLQGI7/7
+OO/eyqaMWc5voWAy0Jepf/8ty7D1AR5F45KPnWxNfE5WKD0sZDFlSPUx5d6N+YE9W6fVhCdIHwc
x6VjtlGxTZhp9eRHnujnfTB7yXhvLUq/ImhDxz8OueMWChonaHm2Lbkm6V/Hcq6mJqozpFfwVDmR
nqO6iZftqo+Z2T+Htq/XrMAnqZ7NxMzvf5CVbjafmO1yefj4ux/fZrqmUurqPG1SaQEze3ubx6Kb
htEPxVdqEhwdZ6x587OH3ocZ8OMrHd9lWwqTbyvgA2KZEcfF65SNoSegW34FdqrSi67K9NE8ThzB
Ih/Zetf48QV1rs/v49+G+kDZmSYvMDw2TUcjCEzHwmQyN1+bgj4RUgER6GmOSXHmuQZNTf71KorD
OcI6k8qIlfHjD3DkDaJF5DKIfRPig4I2IcXxzOKEUWZV+OvqiKiO4oRe1gIvp8bsnexety1DE+mt
MRhEPX//KoobstMlr9wlTjo6jK83J0eExj2i9D/rFxGaDqeFBScjSwKByKXXbjzRIb1YxVbaMVur
UerFcgD+DM8e8h0v/kowO7EX6VRP8Qg50kSs0ZBSojvBLRnb3SGmtewtmzI19PveIqNhsjAaW3GK
Qf6il3N0FOxtiLrRS3xVNdhS1uq1QN+ytWfWTFNbb5oSbOZ6ebUtvVkOkjxhJiEee+T+e2ECuebU
HqZBF1mKlLLsx7f/3YBTDrIomJRkfIr3Q7vnZAHtdJkfy6gW7FnDCjJwufGXTu8AfpWsP76kflve
DDmmWv+lR+OhBVBacfD7pEXPiRAydOePfoicVZz0MQypC+kp/EuXZmvyCaBm+z2HqMnCLU4RNgPc
/KdG0fE316kMJjOn1nHyzr20v3+bO+FRFSPPMnpMS8qfp3HedPkdSnq7Obfb7g85ssczCKJUAtyp
FLnAMwkrPBrkrmWGcVS17ddBJynfy0TpYZEkld5ZfXx77aNXmp/uoUj1TFfReRPvxOHhOJlZBnDw
rmgBGGwCypdduA0po3LSjZOR1WFFwzvnX4qCDeNygnV6z2FNNsi7KetSguHIo/v31ShIWt9Yi6M3
6jEe5weSgXgrojKJdFlrMnQZwOtw9xHJ4OGw4+ya0x25HWDk8+WMVLIWwUTRnSJrgCLOqcpCyVYf
DIN5NNsWJQFMf0DIHN1v7gFUVEG4HB1I8b4RLGXY+bnbT3d9nuiVOShpVaC5GktOzh/fb3E0nvUz
ZfJyEVy4LIvieDxjxqWmajnBreeUL9fqJaXTdKj1Vr9nqmcKeu29Z4h0uAvFVOgq6a/fNUOvKwTG
iPXjQTrEQOiGRlYx09l5G1BRMFKihZfzllcViEJc5em4m0XPgekkLQKOxzGBFxxLfjX+6BbpJpKR
JTbvzuKB9B8Iesj1A19kwlWMl068ei1NDBYV0G6De10/ycRi1zKCTmbiLzddQ+QFJ6PXFhpvJGM3
oefBuhcEVDnEarbykRLIx7fUe/v4lFIOqgGT1D0QuyTXmkcb3JpvgAq2Cp6zQagHko2lvbVpj+7d
1IOtNgFl3obO5J+Ba82CTeUExR7eX3ZP5iDC0QILKE3TEO8TkkSclVFX3wWcX9urbMJuvo68AZ2l
n1zntNqesUASJeI2RjSv6eW4nzBUl2eRGbcXrEjRwmk9Ij7MaBPxZaGPPJwGzZhIvI8gWjZUDdN7
YzE6DgcZ0kTcLc2Vw6qUbp3MEBdqboZNV831CT3x7B44l3OaZTZdgqSCi8IiMtLC66zsKzoAeTZP
IZrsfqnJ8hBVo25t1uenKiotuQoaN6KEEbYt5O+iuB2VgMklwNlBiyOmY2NQt3sklKn9nhlVc+M6
bcu2KOjBiffJljbBjFWMftGEQc6PjVXv5MNpBjWtG/2Bgk2UJF96wrepmgd9uunGprxdEqSnbD+N
iGqf4axN17x2utn8Rhp1+9Ui4O4u6mW/jiY3P0tVG0MEmONXkDXpuf+TZFYGBNsvrU5jp0I/6N02
vZctaaVOk38nA4DznMiqdNrmAsrZH2bPlw3/v1enlys5tk0/3oe8IPzjs9VkE/k0IFf5buGpGliW
mUVXJeeAGO13pj4Xdh58jtvAQN+dSb/aiAG61G6IpbuZsg41FBo291PjNv5pYdTqjmUIgB3ltu4+
z1nTbYi51cruLOca13PxM++Fd15QtbyGw2R/8XXGwsoqLRN8Rhp+Ejk5VxjzcpeiRkqLyhoJbzEb
f/6e4CReJwRMb6HlmU/m1Alsib74R1uElzvycvfZpjk2m7Sjl7Gk9KawDxTfeVemK9B3RXpCthhu
NLcx3bs/vPpvNgevF1OIFPUWi/3z8W4wALdBPcQvvrumytFnTeYtulobfk2eXgyO6Dl7g0y7pj2L
ZvXjax+J8Li43gawDWIACNbo4y2BZah2chDVf4fZxCiL4PHtRJlkUB6np8Lys0dh+NOmt8M5WwEl
cfdofHE9fPwxpL6hb4YgzDN9qkMMiHAM59XbDZKVBjntg0h9D3vQGpTTGlxdkNL8TUuXBPSyk097
GMxTD622yj9TwM8JIZj8i6Fyhw7OTWh8WqzQ2YtlpnDWIB/OyaKT6yY1LmL4ooB+IAyJXNxSA80+
lQajc+XSGJvXSzfRdknKNlirylef2TYO5XZ04p+zm8SXQgHUS6kU7+OwrD7l0J26TRm0/bc5i/o7
+OHptVHo1HZ3ssatsDu01YK8ntsRhDje7drkC0STRfJbF9ICUEmdQPRkTbwhScI7h2nkfLGoaoMf
TVNc0R/fXH3vju8tzAOO+y6nWWXrlee3XV9PSZjnroLvdezIS2yHyX0FWheldl2Yl9aoFeMfX/EI
w8aowiqtVbfokbAKIo17e0lS/bImZ+n8kVSJc0rZDDNS0M/GGYXKZEsjomOml2HzvSJs5z4Op+48
jn3zGsSP2P7hs/zN0GIniqYXSRac3+PZTdgjIstpTH94OBqVxtUk39ARzNtFYyjYtavvS9sHGDqM
b/OQjAX6xKH6k3nq726Jp0WuvOCg8jl9vr0laHHavF1U9iPAY9RvXlLH4CRG2XmcuSTMLIN/WzdF
v53diNgOP5geI4Cl1T4CQ3r7h3vyN0NCh4oD05e2hr/bbz/MkvfjUE5p8iPE5HlTu1b72c4MY6Mo
HZ6xxPSXfVZ3p5VT5AfCs62LrlCsCSpDGQ8xzEPyWozDeWz04ifa7FquiKdJbz7+lO77J8chgcn3
JQXdtY5lnM0Iss4LeUjhRGuIiksZfC1xnA4Em83wakw7pTaVl+R8dpIqL4BPV3K/wnhDhcv3IRAZ
0ESbEu9G3JGqSNGe5kdhtNFF6sbtngzW6RI8c3gIpQqdVQkpY1y1s0UaaFhhhl81Fr53XAKy2mF8
r7ZJ2hkXONYG/sKojPOXxzhPIxsRXOjVNhzZd5E5hPknp0HPWUDkWFBg8ekgn5HcoMFJsns5UFRg
F9nedGTSHqI8E82qUbkiHnOi0bd2qddeCT8uaJYj8cSeP9ER7IiaDdctqpWLsfLbdlXGAHzX3L/S
OiArGpud6Yb2F9Ii4wfcUt1PJ7ZjinRDgvvi46dzxPzU7zjGPIE1z0YzzaHyaEAPeTDnfu30P6h6
1+EdqxtpS1QS51VPpMGl7Q4pPaV2cb2N18jyZ7SYioiiAPbBTqiyvZcAL85NNaZ3duP0dEhYBbZN
0mS8DGECwKzO8fa+fOr/ddveztWP//t/nr7nkOfilkPKc/fGNeFLzAn/Gbnz/5oULdBT+/7/+ctu
6/8Ly6dL6cB3qJ79ng3iO//i5fRd16ZUqPPWWWD+stu6/6LHTcUe6Cr7C/Cw/221EOJfpG/rdHZt
X31B8fyDcBDk3UxZ/17ldImSfzg4KcvidC2PJ4ua3qFT2b1zkJnnrdHgD5cNyaq7JYim0yysJTF8
cPqIvRrn77Js1blMdcyZZ1nj57LsTYZtZTxlKjMvUpSrdCoDcesmCcRLtyKEOGwddRllQ/t5Tob4
loZ5tktpox5yajpfyyrw8FWo5BR110k3t/U3SmTJHhtFE1PNpHFMl6Jans0qNdYxrDJKjbAtbqjy
pad+kRVngRLZrhf42qeuuCiljWQuC/INcd7RqTW046GIc5I0csMVG9sI1Wle4yVdBdn0qay8bFdl
nn9OripoEuVO9jUtVP8SqRuMaRJ8L9gAGaRVlaLesk5mOzrb4YPlx/6lBXPemtz+IoB4u5hkRVlu
0IMJc3wDU2glfrJdiFZjPmMctZCHrxtKR1cESzp46BT6H0dOhIJkcb+TmVl9H0cuIhqB9DNush2Q
kvSudhK3Xk2Zk5C2MCV7v+26zUhMGAD72eI0aPdfStjSn7o+Gq+7Ml6e6ajPD0XTi2sY2/NezElz
6YpkukYMHa8phcTbOpD9mTm59bdc9NMG+aPaVkM27JSV8jXCieTItMj2QzHaMNKd/rvhi1XcSNSY
fnVmF8Si6454H6MYSmFub1oZXORpBS3fMw5ZqtJNWJeYQFHm7up6kD/JLy5BZHfxWec64841/eAA
cDu/ojOw2FvfSOAuzByXSNBM+rMKmdx9OMf+o6pJgE5itzoNKsyQFQS1Wz9w4ouFA+bF2Jrg23BO
xl+CzmnPk97MbpzSqXY5uzt/NZKQuZdTpjCfZEJcw8KPL8LQWbboRbKMWDWPo1oM5nFVdPB241YM
5+TVmFdkvqlTDk6QgpLFyZ77aSLiwnVJIJx6ceZSct/llRs/9p6KH+oqshAUVPI6R+G1n6J5uqTX
K87sUZZ7civDT6S6tbfJInwYTTD+cqM/VEUAPd8vpAegqrIfQd24FzX8l0NMYWefJJmTr/KU2L/R
ISU5q8YzOxodhmPd7A1oLazC3RNND5LM5im1TsD3qadajD/gcOaHcK6GVY5M7lAiYSTmE0QQ8FD7
XjjpMzCcKoR14tiPyituS+IZ7lsN117MwrwuIxdy0xQFxqkE3wCwUHhkbA2WJPvFcOunNmgSoNRp
DRweptdzHHjRrhg07mmJszsvNjViFoGxSUH8DLhsfjKCCzwQQeduUEPlN0q03Te2fWTukY13i/Dk
ENqje1qOZBIWHlIEV+VgYrIkvaYinX2WQbZ357E7dYOlODhpXm5aUgFXPZPlI1yW+KDI99vOsag3
bLwgRxVT8rlqsZIt0OvWIuUAsUQzEamVTB8U3Jk7IEXGNSnf5ZoHykaiiVJ7w9auujKaaTtmbn1W
N7SDYUtvZZfku6AdzQs6oNmuzq6HIBgeDF0HT11hXSdmKPYF2tsWKxireWEOzbPoZj4JqtbRnNSu
tMbpZMisHpaWEt5Dp9B4gsrQCWKjmsGPLzNR2hCMd8TUL5juZ6nWzTC5hHxQlVyFwXwCt4xtzFL2
GozlD3fhMkNLyFKKDFkT1kxznP9WftWYZ2FVVxdzEZgnlmU8JHZK5TYMF6DNmY9j1UU462NwWQOI
+oKdmOBQCusnCOPrlZ2k5beMmJ2zoIz8a5l77qFtJZjThXb7ddwZ5MgA7kVy0D65CYE7CZa4K7N1
c2xKuTAvB4+0eS/QBFnby9wThB3+vc+qcQkIJvqCZT4mi2/4ShPB3bMiLiShtcMlACSYo+z7zlty
j9bdbJCc0zvNVZcE9QVY2freCOLs8gUACpo33AJsDjeLDY6Wxqv4QqHM3rsd37IJvHIbTYn9Y1Fh
fzFSh3lyRK0Xl35xHthCxneIAkk4wD6NgSPxw12PHhqJbDiuCciJriyLk97oO5oXWU83Zs+tL+CR
bua5gz862d6ZR0xuQlGH7CIcWyMDzRqJ9aNHx5PtkaaRcELM5tRpSWx1l/XBLsbRAGgqWK7SQTgn
1YDYmXAJc0nQvBQOYOdp60JcvLSG0D71Ka18HYkF2oz4WRARs9zGvOJnLRvDPV3yqcTu2PhAfd14
kxMn/ECwabBnZsJO1dmb2Xbl1dInxnOFOeq06jxji2y8/YRTMDtIxwi2IAPaayjg3h0t2mBrwbW7
iYYYsvGgAmM9z4a7FQiBLpuZ5Mx2mZ/NpWf6pwq1ILienHA3idECW45X226NMwmZmCJD0RAdtEKL
JHNDGzjMmBktNq9p6GtPZZKEt71kI0K4ap3N60L43XUd1tm+jHilodSolA1w23DEVIFX//QbUNjE
UdsrZxqN89jOT2avgGU8FOm+k/2jbCS8hrIFb+ZBQPiWdu4jFocnM+h/ot98JBP2cwFoaQ1WlCqn
qIFCF2o+aer41oYEeFpFSt3CN7PvAT0Vz7A2pi9oZR69oXANhnqMUSk9rZCZmP1pVbf10O0yMqQW
94KtVhG68NzA+Z7EeAGcE93wIBBMqk0/Tr13VXf1jLnGDX724Le8fTaMPDj82zZ6aKgka0jlu35m
17PLo6q8iLFplI8VEyh7Ly2enwJArAjl81PPSJuNrrlv2OSlZ1Y4F6d9E6tHOcv6K8WLMCFQOsrO
iMKwmts+WqJgly1phn97ascFOWfYyeS7F02tcSfRyEmwGAMYt9KI0xLRUCw2hWFCLIK/tx3c9gt2
/xE9Etg/kyBe2APOl8mwxz0cLGKB8q6/5G9OWx8s2LrPotO4cc7JigaQYRqlXKUhq4yhQK+wF7kr
FmhrEfWHU1YQ4yYy4vAcloO1xk41Xw5QCcjsaeTp0oHmAP/+5KT+fNr4roF6y+h3VjHNsNz0dksQ
gAx/XTRncXzgRIT6CXhqGXQIz3Hn4QVGMQnABmeGc52TfblJaoNoHCfsDn0QBKdNbsennRkS7ZVl
a1NZFfFmbreZQ1V/7YWLQnOShEDXQ7zFSeGfgIAMTpo4K0+ITqk4a0Z4ETr0l2vsU96+NyvA4Zmd
76QZmD+dHjPBusLuOMUQooX1Hdae633RpHDVPveOqlN5RxCULtXSGI5Jl/zfQ1zRxd38x0Mc3tKP
TnHnZR+38VPx1jDPmOT/+usc5/0LWhJGaYeuLMGMLueoX9xUznEmvTaOUDSpfyFV/zrHcVijioAF
y2MMU9j7NzbJ5gfq4hrdK+p92o36T7ipGOyPjnGW5gshzKP9wXHyuFgJ52fsy9hqDrIIFF3BxLA+
m1G9XHgD5ZWyRjqwkmxvvrWGCm6h8zWHOS8CUoRjENANGQAqU9Z5abrFjixqyJYsMTmOiNS49QjD
JYYGvjDbArCAaEInSPFG/yNpQCxOENTvHbuG/JlDAgyxBF6UphNNm8JWw6bBVbQmHbAZd11uLPuy
zt2bHnjrH/rmb2tzHGQt4j9sR75glux3vdVExxSVhE4cpsaartwAPlE4Q3G1u05/Lz73b0Pk6vWI
/DvQ7a0o4PV6yOoEBXhYUu/qOLY2j1J2rg4vaEjmw290Q8kODLgHH1/pbZf+5UoKTQf5oRz7qQzr
b/5bIXrpXWtpYXUfxgASKU7KeeXP0th5uDxvBjtzdiRrB58/vujffD3dWqX4y2DycIO+vWhiEo+T
F5xSelfvl0HTQDMx0Rhu+kkShP7Pr6aBD0gGaZLjBH57NRhCI8CChEQBc8SyUzT5sp3cxho/9UB1
P76W9bY++nI/cfJyEYUq8n1JGXkoNNPUjA91NGUCKW7QZuQ6cJjwGgvbKMHBn/qmt87HNh32S6bY
5cWt2/7j70y3Gn2kY4JTo/B/9FgzwDkzHb3kUPcp5VYoCO3GDYPg1ncrWDMff+n3Y4iKo0WjypPo
MvF4vb3BTe1D323c5FBZy3L9Av3tDN7gKqrS6DC3MdtXVeDE/sN13w8jHMtoczi2utDPjkVjaZiM
cehWyaEY6wH+OE9zFP2IcTUGDvzxdzy6Fltsfj69WJNJlTbkcdKtE6OcHiIOgTGJ1Bs6VNRNK7OZ
z0JOuncfX+tovn25lkTe6pAebDryWH2XYEMwGoMxtMwLW96SjNfTDK2Xtfn4Om+VjdTL+E4S1z9l
wpfhar99br2LDR8Xc3wITDlwwhgTvpQzFxr0JORNFMd5h5+Rss8KB1sSnJh5GP1BIXM0dvRnoLvI
RIf/XLc9jsbOMCNMBlbFZxjacEOhpLY54hvhBWrvnAKJJzetK+Y/zOcvt/C3yqS+rC6AuuigBGvo
i/Ljt2lvCN2hXAIVHyIvEF+axM1PXeHM5GcCjmtEVcDDNcoJ9DVCCLUORiBVsGKL6bvlZgRFVIOf
n6ZBEexDXMmnQRzwy5IY1x8/ob/7nBJ1tU8T2qde+9KO+e1zplIEI6h/Yw/swv2Gz8xp1mhifB4R
DDl3XxhJpVZzYih1YpRjegGJmqYw8OHg0CNmP/M7KmETqUqXvuG2SNwHJFMEnfpq2H38Wd+PWsTg
WieNdwVtxvFHNf0C3ys46UPum3DAUh3pAD6q7U4+vs77NxF5KI8M8bfHr8c9jthAvIoEOz6UMFmv
/XhBp1KkSFbwtMibj691PJ0zTgCbKjrgntRV8WPRAaod2TpTwnReNhQdvWDYmATIrqkqp7gEKXFV
CPzPrH5SjwRgcEgtZfeHG2vRAORNfDtcoR8hxuWIoQn6xxrkDNmmzZsR7IHuNTPRCDaTaedPojqE
HOWuDUTl314wzHGMc341V1ESruNY12Pc3JRnLzl3ft/PV93gc5Zp66Rq1ihE6fHYpL5fZBEw7IiC
/WeMIsHPAbw9XL+MEOQM3enKrxv3RtVTemrncPmGxmTCbfPR/izJo7ohY8bcd9g6YBA6dFJNoqhv
oTgv13MYiH6VFdHwiUCL7r/YO6/luJFsa7/KeQFMwJvbAsqSVTSiEXWDICUR3iSAhHv68yWl7l+t
mTMdE//tRPSNWioPZObee61vvZYxkh1gefG519oFt9dcx++VDy3tBDqtWjf12MaHtTfsfpd7KZQ2
fKzqjIDuBrYwA4XXNIiNr7WsrEdafi3taxVGDXsvtt/LcbCJKBlmC7WYn6fnxOLORi+fREY3Zm8y
ZfFu+oSGcaP5UCUrjo04sXU/CUlJSuROT117P6GP6yPMKv033yO8CX+U94JxrPPvGyPneuPuT4pd
0QS8PKJa7c43e9ZOHVTQy2rHTjTjOD976rH46Xgbi0MbRmRTj6YNQN1D0FjLmX2mfBK4zW8+vt7Y
nQZyolL9rrUECtuGyTT9FUKarZOpV8xHk4AoNLGmpPZ5H6uVRAZOg4QVyjdmjWjUgisSl6ihhx8p
kTIjP5KgQXyFYafr6YM9Z/az7HBLhWai17dWYXqMSW2eZ0qz9EybMol6KvO3Tg/oicRdtyT7YFXB
oDaTx095YlmPfj125kYz+W4ry8zeSnLOdgZhK6+5chTiIezLbhPDMLlzJhqN4VB0860+ivkmW+wx
JSDayL4wYmdpWo3yyVh0u9xa6jqspiY++TKfEhUDPBDNORscYIyqIahtxMO0QXGynpMJ2yjyhYwc
xaEf17vK0XA+kVjVRzKlzxzmfADkOjmZq2HPBbbV+7R9TadEPzQQBtsNoyZSYJhENQeZUjG4TqM9
uNgt+B0TonQTlIunwsfXs9KKnDubiY5Wit2Qe8Yhob2xhX7hhKSJdXcJ/YOj7nf1FTxOO6S8ziLX
7BnyWPV6kkJ3D8zh4odk8HA0yuJVuIDhURUUIcJJ76ZavX2RrW2I3mTewxm1Xnyf2661q73eLAPy
VWiRdJTX0KTmCw237nbB3BAs1EE5YoZum09BNt7g6F5OmDV3KTrq3STT5oT4AQ2RBkezqCaVVcXH
Kgu/C/EbldEyDpJ+mh0zrrdfAGBa56TKbrqZPOBxtJjeLL5Nbrdp7WijPZInQEOsb82rkmhzXRbE
Sg31tC+CSg+L1Ug3jJSxGrf2SkRDet+ny1vQmq8oPWFyaJUFHcOuCRsYTSKf/M/C7ekHjVZbEgHj
s6vJ1vxCVPWJPp+xGc3skroE8xW2+zCO8VVTe8nngZgY7LzLfEqBU4QtXryogVx6cdEgnmkXijsj
K/uTNoJFX1f3Gt2YirK2q9zD7K4WkaT/LvSiVdTcnJlaPMZiQxs1Pxmgzg1QlYl3LRlaEs9Z2iqQ
cjHXR2e1rd08qRjnYTSDq8EwxA0HJTuNJuCRUeHp5SOBrcmjNPXp09I4nB+avqU71Y7ke5HAam1R
mnjgGQf/G1SO7jjT2TumQuWf4aSyzl2i3/vONN1707Iwq5Jyq/YfRUhtEYzSratu+8FbQ487jSQn
zeYoYBZNHHYLZ5ECVmNd1G4PSMLLWIrqaZPYMTuCB07m0OaUPpLrjzDdpd4Fq27vUZ3YbdgxpLjp
9eGJFqaIjEll64mVwURCWCQWBLx0+Jdzs7rSWuKa6rxwbhUzYudiTiAvLJmu1KhvIIb2hLQb4IDp
T8EX5oJ9DCPS7FXCR6dBTe/SkyU4t2/Mye8PKwbMdgN9Z6BEKDU6xJ23rZbuM4nrzk6vhvEFgKX/
PthzsWzc2jAfzMrxnudpDda97mS0jml8IqyWnMfQMx/adQ0usybcOyhTDBQbIiwQxXoHKujgEMyG
OWxaco2+t6bvb1vkHycxII+tbP0cIKgtQ3xO1wi7a44wKg+blPi7MhZA/mIrtij+89SmTdEZwHng
eBpkT5/4UYNPsyPXiE0YDRtB2PbXedX7O2/Q6BqIGsMH7MAILPIWMk1NNz5OnD1ylXLnwjfYEmFo
PxZL39wmQw8DLDbyY5wL88w3mGEFHzFXxsZ+dBwubGytaJqg6laBeUsz2zk4wrOugwTubteuDjnk
wogqyJ77Esrhrlx7/1UOfCQWGhEyts6s0B8aBhVF7PgkXkEXIyGFAIME4+dTrc/WBWR1cwNcl2M/
9hXoOb0GF2kptMZmdj6W+7KovRencGniNCK5mjXHb8iFVDli+K6/D5Tj14M1ybvB1mb4CG0w9qFW
1OzpdjCRDdeMzoWKvd0XledRABjNqTSWgbtrQEyTVyX4Jme48ft5Pliix/qTBf6hmldiG3xUOKMR
+1eNmOMz+Wf+3k7G6q2oheduizYQz3biiB2AnOI9cKqMRBYgBkdN1vSS8hIANAFUxIFhvBaNXYaB
sxIp3mNafdVbO59YBHrtCHqFsyy8rCGE+exEsI3llREvTLqbfMsvnm2Lyvw6kbseZbJF0eMQHIZB
N1lI+ZLNm2fU42kF7BT5AXugSC0GNs4SRyT+DLcGRMK3vCtYs380ZeOgK2jRjj8atsOP9q1rUytu
dLue0/dUAwgzZH2J2MlGkhBjI3oXblqfZ6c1L9nkyEcticc3u8v8l0QyfttA+NXKaNZX32HbI/vD
q6A5V/VBc+3lZJqMpfAvjc+kj2cXvahEpPkMETdIIpsNtlEj5BSVXHCUeuSMEZFgEcp8dODLWryr
YUZ+mutn/KxlVBYTe0ZjLmB/SyldQj8VfQZFgpgPRsx01SBAREaDbTYsZ8uafPItmJvh7Jjy6AQz
24hBd4jrsgxYffpVe2CWqO8ItOV3Y1PYWzhzTqRByq9wIVYqDFJMaq3iW+j87EuMXZe5O0ccImJa
k6mO2c0HV7fip8UxrVfNbLV305XTdQw55sGpGYkZDU87o+N/NED6qLi07ksMZ5LjpB6EcCYfORjH
2yF2iUwuxL1rPTHkRJO4srySb81FVT0xmtE3uq/de+PMCNirV9r8hMKvmrtB9LKEdqFXm5nDCWNN
pNQGvkyU7hnFi2U3YTBnb0VpwhXXqJMJQRoatsrkYDL/2El3+s68MdhTy9uh6MxgV2BpwuHinsy+
cmCRj8amcuTOT4IkRKiDbDDmctbz2bhanIqpo/G6tjxx2kh/by4CaGa1lHt7yGa0hmYagrZJznk9
vmutbm3EymzcHUfzxORF3zLtmhm2LBDroIBtzHlcuJ87ucfprTMCQ0ZLjc+uw0HoZMvG3hLKInbV
NPTX+jDn14Ux7wuX9ESLA1dIUe2i6p9vJhfuQ2rP7sHpRBrq1ehTmjBnln7KBtHEt7PRkwVe5u2O
kMfvQ0eEZas1695wycKqRPClgxKx65bWvRpaegdroh/zqb+TlvaaufauiXFT4Jm/1FV/qjTxMlXr
jSzi09C4j20Xn1lyaRiV2XDldus7qrknIwjuPVj18EMZ4OXla6Bn034taFJ6Q/AGGb8PyaSTUaAZ
zmNTZqgQGvNtDgwOVlrCIp+ax9KFHUIW2S6X7dWcevDuE/drNQZo7iu62htHoyJIJimfIcx/ndEs
ubk0d8IrsylcgiV51gkWX4kS8YsTaVikzC7LJmsya2+sW6hvn+dx7g9ySK8d8aj7o3wQPtShtM/Q
PiTpwZuCIuzEKD9rZudv52kcDiM1zLWUnXbo5lzd5ot+cqzM++z2dr3PcO/7EZC47pgJl/bolKty
wgvSmbA/gyN01hX2ZjUAfA+jo3W7tJrvUbMG33TXW7ST1pY0dMhO7H19b47mZF0NftX3OTS+EX6z
CVgJProo8lfwte5E48KIhyOQbq5oRIdtt6GraecDMJISFHWfpEyeOQ8dcJh42mWQhONGPZoxsdFU
pJTbT5ScBek7nTTjFz8p4neQdNyAvCojBif2KUQwkgP8AkFHWZRw2UvMLnFJn0nNNJZGxi9w8bVt
rBEGWjcmHJZsnS9Y/CmBRbycGbVTJWeehoZMuPoF71I2bodgoeyQHsvShCUnrA1VnRjZPH7PV3O6
yd3FuNYNsmmNhIFuWkzxS1JpNLkT2zPuDVg6W9dBTUy/a9TfmmZynfOQjqrkDQa47qnT9s+iHjk6
lJqr76GkdUfO9jy1hjAaUhoFOnT0ZN3hYKa+mtzhi0uwb5R1HP82pOHcOt0aEiNWH4l8zRHVN93R
JBAqRIgUn6zUIbG1p8j3pUePQE1qPl7vI4xtadwOwJ3FzKZAu6V7dvX5458EfmXe6y5lf+PlwR79
4XogOaF97auBGmzuTLoEvjXdTCvHHo1ik1nPSqI7cS3LOetSZ6OjyN19NIrbcmaMAkkgkgXZbGWV
tfomy4CgowmLT1U6QX8hCXrvIjx+JgOID5DlPCPryHrX03i5dbLS+AzSmV+9xhJwjNH1HTs8G7fF
zHkXTgLRDoUkb7pFVBHOpGQcITjHD61D2SdGxuChs+Riz1FNeZ5k6XWEa8VTsclWuiI0L1kMpEF1
gt8lauzREQyB9ari+tdX7Rp5SPtK849s5yKno+ivV0HX9eaGNKYBgoyIB0xLydpAoJsm+xoZt35x
jMm5gj7JhGx1aF7Fa3H6uO60jNzAkfhYjv/Q4suuXO9SzFKUSbOm3l/axu94G/i4GmXWXSnVd1JK
pmwGf+S3mi8NsMCTS5MytA0y20yg8PtGteJ6xD1YweLpZi0nTF8o+pBmcAUMts5zB6N6wjJ3P+Fk
1+AJkItFGmmPBxlx14zz5nOl85Citrujp1Kz2mbg2zJcFUSAk37BHKNr22XtAicSZI5+Tg3HzqNi
KIJ91nPdpxrHa8Ojzxp9NJ4MzYzfV8OmqZRzNVkrT5rPRHTTSqzRVNbmiIZmNq4DQoZOI0nrr0SP
z7fEm3LraCm3MHYcZpPTEKPhM5rXAnXWMRCzhi2wH1WCQ1fGxj3FAZ+wNl3aX3GSFJyAobHtgzoz
r6lbuueBWBjUI3pZnIj1WM9j35j3U4HB6OOGNfsi/VbhV31l2s9Lz3B+TuWwxMeBlmuFTgz1BvIq
0obpyA2CxwVdVlyx+L5JpycgysgoPYb2a637hKsxzNv3Y0cI2sCvA42Hm33mDsSTEdCxqIEldWTO
JUREnC1a4Oe2GuOXbkJ9gXZtNa5ItDZuasuNT05p8c4HKh8nqlkO95jYaH4wFvUjR10FU0trzmnJ
lthAix6B7A/UhFMguUq8VX9L9Lx9ZRSpNSGzWO7ppnPiqKE63Umd9TGw+aYSl+SylYLg3SP2olIx
DFyDnU5inucQ7JsleNI4B5Cqo4HHjPDZU/YRuD1i86BODikw5s9AKOYvs9JubXoO5GDN2WS2JNuZ
7IxtTuRBP9aXdBrkQ6ZP/rd2tOP3rJmD0+ik5YLEn53JziaxQ7q2JMgbuQLGQMQvues49abvrC6O
vIYGd1S2kGp/tJ//q1b/W6GDTSf+36nVM8w5v6kc1EP+iAXQA6QMzJsY/GJto1n4p8iB6ToCCJth
FNlMSsZO+/sPkYP3D109CjoiaAD+hif8IxuKXABKdOZxnPqZXfv/icYBXcRfW+zkiTm8LyV6Z5Zp
Q2H56zCsEl7fz4U7XRsZe5LATD5BLANS6LiNfkX3xTcrXI4ePLd9YVZlpT8PGEQNvM9IGOhK2MPa
bRRIxtyWOCboLBCoUYvW/5RBT+zdIZR5DeYnbKfZrne2NdVVSGm2HHJtmoD54C42q/HYSTADIwLM
gVK1PdflktfROGYYiAO/JZo7zucTJpqRg27G2rDYbGUAkGmga+5nrW/G/dSMXhLqcxChHGyvc0Vr
q/DeGhvHKcwHWmpItLJUTiARq6mgDunGAAGtIEi67FainFz6UvdrMToUwyZVLW7d8ZyRVdttzXTA
S9eNMqN7byU6UvKZbgDkPWIrnaDhIFslwrsEAKtgAqPj2gtNa3jOdhlY04pRYgrH7p9WdnFoabns
8rXzAFABn6QZZ+fxHLLUjTemE9cvw7QY9xMF7rjH6zlEad9j3knaxSRvJ2GCgE4T+qsjxs9DZy9P
8doABEOn2s5HjhWsUHFHE3pjx7o0P4MmE9eTg9K+N91uaxvFuHVRsRpA6LrrCXB7S3Pam7a6C0Vr
kxWTc0Tu4T0F+TJfm/iT+z0YFDHs0p6DDZ1Lw440QDT6nSB10SQYpdpbQxnjc3JmgB754G0yTAca
qVfV6EFys7sm0iWCT0ySFfnmMeP5ZJT+zpymaTsNeRNWiTkCjjap/zdd0rYUeEzWWHYz/XV1DKJV
nE7twkQubXUGLq8VNQsq965y9rKZ208Ul+lV4Q7lZ7S2LucW3PVhC0QYPWCa6JHZ0XOmzYaHFGNb
B3NXhC38Ey4aYzbGLY5I1tcxmZERd8HN7IiWrKMOEKSwkxMDmNnbNFZVfHJLS/UUUklEUq41xyHO
zeNQeeRMOl78Rakwkb5zaH2Dsm6gN+6HsdgngzAfYpwJx6mrvJ1Z4nRmIY/7T749fkWloam28xrF
MD8rirOFYZ/XWsSEJyCZw8RlN6tcDOxF6vgv9NTMPWxrl04jvjwjckYz2fSk5lhRH4sHB+TrRcAf
eCuHKo6kSJYnBiPVIV6J6wk1TQ9IfdZozo6t1t8sjH0vwslpAQ0NVpMNyOY4dPpCAevi5tFNxADH
NOBMHWT0PkVZEfY8xOV9gdklhEPb7sehAnWIyLzzYptQH2r/O7CSMlwYTQW7prbxtPkOCMqrtvXz
jXSG9qar4oDIT738XhvFciQFrQlnouM59y0BTerhaw4dOLKWaaLEz4Ayl/jpGtt8ZQT57JQdOywj
ohl4nekxrRS4OZOSIQIRpdK9nXotRgG/KRzCOrsf8oj/7op/syviHVXgk/97W3xeGuxfya8erp+P
+XNfROLnWCb6FVdtPQpp9lP8h+yMv8KIhT5VWUPZ+35ui7aDUQv3FqsFDmL6r2iafm6LNpnpyAUQ
qnBz0WEyzP9kX/xtqK/MqFjALZxqpk2MiMVb+FUeFsvJyJxYTBdZEZpWRmn59su38S+UbnxZv062
/+kFftt2u5mQnXbmBXzWqdTnGB28MnzIAraHb//+pX6foqNM8H3HQuTGGcSx/wnnsRi9wdTKNs65
Uy6ceDeVZlq6i+LNx7XqfOnzOfFBygAc1vfse722hk3pLFl9wuUmkupbIxrfS24SaaecS/Yx45o9
8nD5PUOqkFXXsrN7zb7S3XY9liBU4+7Bz3Woj7bWxA8L20ZuZs6pH3LjNhcNi8uC6aAeSENmyfKt
zmFwQiLeBAl3pAtAdmLFKPiTCMxk7EJGZ6NHUETjI8xh74dHUEvz1Blt9kg6gqSKFNILwdaV064a
s9Kqrjwk2JEzu+uFEHtn+qIhw9wUGkM+Fi24xLpHENCNrZHtfZUPQap9mqgE7XoLZTMONFDZRT7M
8d4jE6z/oWz476rxN6sGV5VS6/7fq8bl+/Q/h9eq7dOs+/7r2vHzkT/XDk/H5YmqAoLUx8n457pB
zJbjMAbmmvt5bP514eCK5rj8xyEcB+ofC4f5D4KiOWUTswXhxNSt/4+FA+WawmaguUTeySH9d06f
rblzInxvPRS1k4bWyuZsusnTL1/Kv1g81Orzqyzm40UCksbA8yCQ/t0yPzSj1gaBT4prQWbW7PVr
lBJihxDe/jvV0W/lwcfnQQENJwxJpVqv/7oQNlU8C7QPeO9GqvisVIW9acUQUsASqLywQ2V02h4a
u81ygtPq33/S39ZheJeGCfWSdR2hpQqr+OvLmyWzm8k1xQGPP7WG94yiI/r3L6Ge4i9fpnoJeFUe
EDwAJL/rtzqo6WApDAFTd3qYHeupD4wmlGiHSVYRXKV/Xs7/4pfD6P7PL6dUXA6BgASAQ6X46yey
EmG7BBL0B5u645QUlUHURoCWrnDQ0pWj/WjHk6g2NsctfePAP6k2CN+osaoCp2vUN3HGcIfgyk2a
+8VRTl6AJ7ChFQCYqaSG6VmAkRoIo502VRpsujwwj2ZeWSSQT/sEtux7bfs0TrpBN58WlY2gLYGs
okKrrQuntSCy0sKKpL7MT6zT3XXmJoRWspd3aWQztH8gNCt5zhavoY7qrLs4aZwbB+TSvUve2GaE
FETbf0gucqwNsigDeiq+FESpMJkc5boeC4Yu+KbGnVVV7wAV7pvM/uqu/h24gCqcbL86tfr8JRlt
NFhV7m41h+esrHyNinYVe7Ytet81Z94+n753aSCOXp7etIurRVnQUOGYSIYmesuXebYKbGO0i8zE
evJwn53yNGOuSRtmk43jd8vVgocZeHm0GHl+WQORPOCmLUNCy0M9GBO6KmSyz1OMcBneFbnsc3qu
eyeUqWL0+ct05SQ0hrcTAaVLmExLEhwHIOzzLmOK8CA8enupj8fT9DPvuiUfR7+qWyM2dvXcde4j
0B3tOS3G7qZuDJ7Hn2fzgSyt8YrNR6KBdHpswgDy+FWd9CquRHduSIVDNSUKpk0Bl0gFWl40dCMx
VxlbgIrmjo1Qf4JtjT0VCVII7s2ULzLThap3aNJruPceMgwN2zpT6g8FAU9RphSbKTOC40p0y3Uc
p91du9bdbdX113GwWC/oI4YHW1rFQdCGPBuz5R4AeTUMz9xsJ4d63teV9YJxx1k2RSYTBG0Ww9I+
C+50N8n3GiO0M27H5laWUNZ6iegInYcIA9KId7C9xEvjqpAP7MnJxpgdCPeBLa8QWVDVrqkL96Pf
kd/R0A4fPGODke9LLtFc87DneUxOtLlFNLfTHTKwx5x5ykYjzGZvV/V4RUuZBndKp2EkceMOn6mx
N61MPxh6iwu5GrDtg5S7Whoij5FEOc0NhA8kMTIxcQlSTOh3ViyWV+YxyM24aa7HJNeuhsQ199Yc
pJELSRxxWQWCrIiFFwld8Gp0XmkG0Gu1GAXN8Q6c3HJSyYYvTMTrMGaEuUepPl3NuPdCr5FT6AZa
Sq+U5NyqwOYHSRILXixpE+BZ2+Cemk7YM3GLcFDexbkbPDVNk4cYAevI9dJXdBvPgbEu22QY9PuM
zICDOVpfPH5XEjOST6DkMc17fNNWtp5wUstwjPFbrbY2RPEEdE1ArA7dNT9rjCfvckHYaC3Wb1kC
Jo+IGLQpfpyMR4RDcmto+t28yB3hvAm9HaTo6ATVAJGnTWJXPHYQnuCJ95MWtWSt7YhIsF7pVBe4
vFp328870SbWg+O0AVOloqPS9Mb+Vmqt9cq67R+zarL2upGCTITGuk2hRZP/YLfrJS6LwWTI2i6P
DUAdWPzOejTmgCrQdF66hoOlGfjaBg9mE5ZtbEa4r68Tv96nbAAbmkp4KpOEPm5ZGfUF4dyxBOGI
h4DQwNiow8TvmEb6GsIqLY7iQvPPSVx8j2em9avot0ge7VfiNdu3XFrjTWv3VbBx0JtFLAku8r98
vobVUtIkMruD5WdF1Ezr9LmZJwvSFTXwhnJ8WULUgTXBs3is34NcKxWLSX+Iwbzd4eB3I6sMjBAX
UQ5whfY3x9OUcRrDMu4Td/5Gc0O7gaWEFrFHyNN5+ZOTOvWBdM2GnKOulKFhz3aY03vclr4A8rB6
TGYsGstMtlfUqr2vASrX3VAI7yvs5oSUsoDfHbpBfvRz3wOiPxv72smqbWfaMPvGJTuYKqkZMkd6
kFnTXMHiRpwzOM6NC+n1kGpJ8sV3tlWSLfsSU2YEBnB+hKVWRSYkrh1fUvlg+YkRUpfBkdAGcBS2
IDtjqqrnYSlseuduenE7d33umY80cL0zHOddd5FGO+yKKufKW7z8YBeMPhGJaxGb53tdMI+KRUeI
SxL3R/bH6TjmFmuGmGmYIWarFrOMzLKXP84V/z3k/80h33NVD/nPQ1H0Orz+z4/83ctrBReG0rHp
Xr81vx7vfzzmz86AScccREGASePD/Pf/OgOqme64NrGeHApx91L//9EaoGdAiQtPGV/Mz7rgj465
S2uAeF6gWurADNbyPzrh/2Z1QnuPy0n1GkAhOzZ+w7+e4FAktyTDrdoVzS9BPiE9SH+Rn2kl23V3
ynVSWQVaAB+c456RHFns11ZQVtOWg5DteHgGm8Vu2aSC2C+sc/2zGNcGOpQU50zuKTjlj+qzIO0u
y66dZBoxXq/8X2iSsVh5LWBvQDtWesKyknN6bYyVs6zs3b6n0VHQMNqPuGGrE0w0S4aFNamYLrKv
R/3FrDtQyY1LNOTyKRc0D62tb0ORusO0LNPgJssGWrKBzfpaoaqpQkfWEKRKCX5/2aB5iAuSfRqB
vPTjWvjvXfM3dw25uDq11f9925yzvlf/tW32653z83E/bx3f/wceLYOMAOtHmjRP+Yej1gCaxPSJ
YufPe0a1tf64R/R/GFjmVL8c6Sw3yn80VlK3wK81FfU0DEmbOGd2CqrV36pGdLB+OtBxP4qZgTJh
LMveIuIrU2DpxYj0JO2+znIUX1uDQfAvX8u/KLEw3fzTqyt6KCMnyMABG9lvr55x/zkFct1jlTdM
/ROkKJrZmxKZPNN8Z0AXMQjGCRvTGMiTNwTbC/AXs75GBb08rrGEEtwkPa0pItY7mB/GwsC2iE2E
85kNn2PR2pe1LbrVBL4D8+IqzrxFbmsE4lvLQKdPYhaAnABm0mZB51Vgu6/H717ucyeKjBlGl1pM
qgHLu/dCW2CRMP3Z+9M0364e77e10mXvMQI+MU7he8OBVV/zNhn0MrxvX60AsQQzwiKqpWYdF4mi
CM6urdXtoVzaRHafjHiV2skHiWtsFjTn3rcxsRJ3NwWeZj7pY5xk20omM/KuItWcFzp7C443mIRD
etUQbAFwYoIzN90K00Oc4yX+lFAdaam/a4rFSMiu0t0dsoFKoIxNKp1RTj8OeoTwxHKOhq3+ZUJ+
pfd57ooWKQt+gE2ikbK8cZe0wwOAXROHCtkFlh8ahWskAFYqN8b9uCGE5K1S1JZR8VuaD5RL/4F1
MWiwfF7lPGgk78F9mZC+7qW7RgN/Ii0LOoyTi/Hi0YLsw0LRY0rFkVkhR0STYst05R2mJ0BDXYVV
offLvR/s2g8gzajYNF017YQtWmSrcGuYUXho8TjXqDo5vhvdZX4sFOtGVy5eD5NPaDmyQZ5aON/V
ye3eV5wcEcwiQoKKKaE2MgpCeDo58xRS6NImyjzOtxkC8BOL7MFUJJ5UMXlGgFuoN1HioxsQe82A
3dMD8ZmD5cGrO7A+GoEsb05jxPdVkXrRbMH/KRQJSGdye4UYv9/2GCjCVBGDGsUOEpqR7imxgq9u
otBCnaIMjYo3lHyghxAI6ZeAyRNRU7mhneoPTNGiiEWdYhdNQqxPllk+5Bo4JZfBYRKawI4y01VR
UNxUNDPsHZJQ+0hHY9y4ipPUAUxSOZ+v6wxDKcB/u2xYE4bXbsUTsZJiZKRQlwrwS+MHh0kRmaxx
JXOIsxp4J0VsahS7KW4842VGqXkxvBq0kzkhdMmL8sgMMAilIkD1igVlTVChCriqmHogRZWKGVUp
elSrOFJybPPP5BrkL/yiDG4Vb0o2a3mQdd1eCkWjaj/AVLS3PVSf1nqLQ3O8rhTBCn0WMKu4hWu1
5AzIN9RxLCvWnJ39hRYIngI330zKZlOSC6JtWj/LTrWbWDfSl/31qFhac6+wWgyy9HNbjBmqt0I8
yEJOnzJF4rIQ3pN9A52rUZyubnSHK4JcESTNEpib/oH0whVU3eKdjI8tGTv7YdWTSM85QiN5dN4d
RQbDFr08Q+fBuBdgPVD8sAGQWKmIYrGkogFhPG8NcGMm2LHF0YmuAkRG91B+g9RIHaUoZbrildVO
C7kMacq+y2omliiQcCa54q39YJ1haICjjircre3pLm8ccUkVHa3pJF0hRUwDoLB+ZeA33vGFxDeU
+Qg/PRhrdHaqiPsEfK0isE0fLLYPLFulCG2tYrXxs3O3aGheAq9ov1maO+xXvwLvNse6taXgsWl8
dMOtZygQ3KiYcLkJDxP7ovlOaawYJooetyiOHMmID+1cjOc0rm7bcQgupqLOobUo96sTEKr0AaXT
FZ8ObhG2CMRbFw2LzR3RVZSzRr8E14zKy30A5q78AN4Zin0nZWJHqx0AxEPqPR+zwkhObYN+IfFd
pdG06rNkekpzmqVG8fU018lPprCNTy4gMTPUBw27lnAh+3/g+aYPVJ9U1D4s7OKtcL3trOcoYnHY
bWPRmDQ80M6Wivwn7Cx7MEgCJLhr8C6mQmNpxGKR5bYU4rGH5XKZHU8pu6AKtoovyPY53ZcZ/gXF
9PGu6wkSIZYuaCqF4hPWtTOdGJaMkLmM8TIOHV680qx3fibE04Qb4xZuS0wc57jurWxOAQ/J9sVV
0n8fQOv7khUD+KeB1ksQJN+mYs4Bk68BDZt2RxCIhLTeOxGH9SHUGmU2CJTvgFkN82e9L8dXwBdG
GSoxLbhVlR9VprZ4ipWPgaF4c/Q/zA2O8jnUtiF2fTCKZxCtrrsF91K9WUni72vlkpDKLzEq50Sp
PBQpZgoUYMjlF5P9bVPaQ3lBBxjc5Ih2z4WyYkiirE+i0YZzPGguRsHCuUylN9JHquUz+Qcuoi3l
64CYg8ejV3YPMuj861VZQHRLlnBzZMZ2HSiPSDkN2kOaOu6LoA7fzx9mkubDWMKi3YI2Un4T4iKa
G6+gCZvpEPVlPcJFhg6MI0G5VbwP44r8MLGgUhRhZaRMyhvPfy2U20XPrFdb9s1ZS2rnk69MMeA0
rGt1jmcZXMzbRawogeMaYhd2GlFaxh61TTgudRYFOaYb6Q85uLiGcLS0bm6bxLQePWXTmZVhR4jG
2WsfLp4AP4/vsjmWBQ15rcGQu3zYfpzE/jqkJKptjKFdgTONwScDMc6uFr2Jy7QzHhDy4CSqEHHe
0h7DX0S+ClYjZTrCi9mEk25dk9+NI4mGpH6GxI9K051PwWD6WyPTxPdUZriZCOcODsQgeAdPywmB
VbanOl7623Yt29tiaZkapKZ5mC2nJpLmf9k7k+W4sTRLv0utG2kYLiazrl4APtIHkk5SFLmBUZSE
Gbi4mPH0/UERUZURadXZuahFm/UiI00mRYiku1/89/znfIfI1PgrPRUZyn1lFjCf8STA/ei5M/70
AAe+lWv4KsrlVzJm5Moz/9EyVUsBCqgTGTCntAfzV4Yr67LkblyDXc6vjBfLajpaXYzUn6lUZRO0
ayDMJBlm1zzeZuRu3ppEe8uMABk0o3yHKbI89b/yZaOHTrOxfuXOJg7hqxX3DWlURSBJlffDuCbV
ojW0xvMOYNQaZCs6bd5pqeEezLrw7n8ZoaFGkH1b8+6hlpGIa4jG9fALwMfkxOVcQxk5SFJEFt7Z
xcP4K1pHvpOYnavXjK9DO29zLR9vjlLQ2eiTOzr6XN13eTPyObEwEOOPdb8z+CZbQREjKHKOFTjf
DNMkwMn9dWsEcNCL+EXP6+JFmMyAINAWEbJOb+5l3vmnBZ4atd92dNRd2ZcB116yhnnNEyzwhuiY
9oNaMAeRS2Qz6zeo9EYKbD3260P5K8Ro/R5pzLvZ4ApqNd45Gkg9kt5UuEKT5hGkmHURQs1XMsbG
hur4OOwgzd0l1bhsYwb/r4vjnTLhPMdr0rInclmltsF3Ke7K3DXeU1eYAdEPZLPI8RnJSuerseY3
Z81d+cmJtWnWdCdNmh+KuCc++UfaMTCHJYOzKdZMaNukelivOVHdorohJzo6rRlSjNslkLb4hZfF
2vVr0pSK6h5xj+FGK9L7QaTWpSWYaqwJ1WkgqwoWp9jka35VrknWbM20FuWMXrDmXGtXVHfxmn2t
cFQlaxoWs+49MHewlL+issDsyhASEW0FrFDDZc3URmu6dllztjWBW3dN3i5rBnfWTLCDay639D36
TknqTmtmF/QsHBnefh9a627h1kTPJXL6QWrRfGevud8V/bcZ1izwsqaCoVtDDpHkgTBALaH8FRwW
PapszXaIqiie7Hk239s631xG5jhdcBA5jVQUnEr3n9Fh/vFayroYF8RqKqFP769exyQSM+YrLz3i
DORap00uhDI2jED61zS/0CtupMxSFY9sPf8ne0bu1n+5EzuI1NDtLcwYiFR/WWUuaaWceZEpsnSt
PhdaVc40VyT3Xu7nt//zFfivW1MoH5Qd8b/19svq9i9/VdqkmTMlJX+VNBuyiwaBiaCidf2fbDPx
1PzD92ThxAH4w0oTGs1fpLC8nmehcjc+EgGcdzDixdHpJ4ygVdo9ILrm/nnwaXKhKrj8kG7MjXpc
4uRei5L1ch0lfHW/vvX/rx/9U/2I1+Dv3iX/ILteUuD0bd39yalsrlIRctJH2/37v2me/ze6XfBb
oWpav8wV/6keuX/DdYUR2SMyaLOH59/6Q3j1/wa+jQomKjus3zXZP6wV1t9gB6HJGuBRCIDi5PoX
uNqGYf7l/UZf2Irgx0CPuoQP7Be25PPjhtGs/fd/M/4Ha2mf/VzF9hTu4eorxF2tbSgRjw5pZ0xy
mwurq4OZUhi1IwiBrOnIzvoxgSoGisBnMCDY2l4meIU+C0v2ya+0gwvxhXYRCw5oa3yLPTN+Kblx
hUCW7NdBiI4ZJO5oNPYBeqZ1BgizTjQXGAO/GQ6s8yHyZ0l+UF1Wndxs4tY52Y+F6qxv2iii+aS3
DVOicMzuPGTIxC9WHvXuuV3WgQx078hTUACN/p4tWBQZKaYwwn4d+AxOy9yOmyVv542ldCuEb9u/
UX80JlPQAwC55FZq05GEoVTCZ7TtpzgqSvqJTagYW1lE6Qt1BE0QJyPRTEWC2Tmir7ffXVU3VBT1
5rF1u2RvTtn3ovFnut3TNGx1zhBACKa5x7n1POdW/gCMNsoO/BHrwp4FGDiezvTQVTCwAoXyuO0M
7YP5BVeozuPpqFpXC+nvtbbYuPwpHDzaEpbEbewtC8b2BgXEvgy/rqJd7xrHnkd9feoWP/qylJ77
JNfni+pm0zuiVlvaJmulXay4m7YJ2WFmX4dRJVsNX0LI/cjlZ0BasOmn6s7x64JcpMvPsi/ZE5ng
FpgwZjb1ZOliD0CzTLZu6iw3dCaR6vsopn0vZ/kedIrubBzPhxmGRrVxvRkAgUDp33lzFB0E98Gv
coHSBD5VW55hchYCYufopgeBzEaFiPL66iVGFiVBSmspUVa09ALPx97ss1lvj0ls0/YLms1OjQ+G
I4WzGUAnLvXC35atCM1GiutiRyOXvqjaMn4Yx3RYbh7wTNJJeBPyvMZon9pqvcA1iD2OT/Vw37GW
Leg4SQNuwOO2WKIhVBMjUqW5z/lkb7hsgs5RF3vGfruMuM/TekUeNGDq872YyuiOG8iucvL2hYK4
Rwo33EDx1+ziZepYlM5v4ORI3rkpK+xhftKLrD02KkmoaW2yMz0J+lFi/N2xHAGxq1VdkLcGkpSW
ZEEJh4WcbEGjjVenJ62Yl6NOAoEXqDBf/Nl8rzqGIQwKtHoknRaKLhuwDbtdR14TrFubjt9UrYo7
dNj41EBhYCFb6lv2GPtaIz8kZE/2mBK8XGs2aamxuW00ZABpQKmOk+SHvTRf3YmeKD+qaR1rdAY2
nmFeqAtv3Pj9HJ+rdZBt0xnvd7Y8danGRQoOZDBgzAc8goeRrz47ZfasQXuZOnk0LKv/IQs5k4FF
FnL5sB0aOYDGkNaagOsgNDbg2uynxsIv7aXnxYj2PlMGesXynKJr1Hrr34GBvZEgPlYLaUbw41u6
J3DCO0noYQxqm2bvzdMlM7UJKiv2EkVF8naIFtwFkfjiWJCtSVe0G6MsfhRCJwJajdxeqQZ6SrXq
4jWGEfqd0wZNZ3MIpt5FSAJRWYnUQzjLIDJqike9T6ptSbt86FJLxntL0lTP6+HsCV1zt0j8/uCp
4hMdJw0aU/fvHI7Lu17hC5siK7tSep8delqINnwqjEfm0scha7eQhzb0nVbXiazrR7GeZnkf4cLx
MsDGUprilpoNqHLZJSEvmNrJSa6o+uSrrrVDUJjTz6QrodC4bf+r6DNwGG1CW4v8ux5A+bblWH/s
LC4r8eL4xzxzb5GjHokA6zuOCagJZE7csCUi8Mq50m9MKMxDIK0uu2YmUcKmy7u9zgu10+umv9qx
ndysafIvatJvC/YeSAjlWxszQWd+fz9PJRdbNnPTiiMj9nlrnYrThZx71OuUi1rE7WzIER+JSK+5
lfB0aCLqqw1SgVn3XFS5szPLJXqiW+witUaFk9FlL1xoX+wYTjNNpR/t4n+lSeVo9qgO0ujlriyK
KUjMcdcSWa6dbO+bGQm0rBFXbmLNngvlZ0VebksMtj3onfkMwD7nDZyTNy2TYjjZzQh33rBuvS/P
RZt84S6/BNjtiHTTmsJJu8UV9Q6vog0pVAjz9SyVmvfgtda+TbPpNvHSlYGE3h1yjHrveRQbXwvb
czbKcvmoaVxcQJUSuhy2dDHesU3tdvbQmCeIiV7QUNvWIDtCQ8jnwtsXU78ck7o7dDK7I3iQ77uC
uREBczVpaeSTc3plI+jq3ojQxoWlF59C4/UiraB5V9QH8UiyRgsWVzWXol8JKeNAaj6zk29yckQ4
mv15ShueCWPxYojhUEX1xR8WHqyZ729N1T0Nc3ttUrf8HKbqwFb3K7izYktKIyRbXech69v0RDn2
EZqDsRNJBEsrJgeMvCaKIeCKKzeAzo2TndoEWTRrpmgjtt7AtMibRSiaEh7VVXLrYRtCr7SqB4ox
WQnUKnHCjueaTEfcGjXeZRyRqCa97M9mXEVhapoS2Qo6dGRpL4k2ro/nEaqX4weahzqlu+YXDW3x
Xo/lMG246ogYnzW1D7cq07yj3+bL3TRYL2LS5TdNDVp8iMqqz3e2O1o0fRTGqALBBmw48Jw1tyik
n6U2PBiJm4bwxbpba1cPIy2EYZNrj+Wc9Pf5lL62JA93/eQgmC3Oq9eK4nmiRwSYa7c1+PbIshZw
s7mVHUZjjj6yxVDb0Y7U0QLysM3qIdmTu8KX7ckc85Lgm22Ht5XqsiUyql3iYcy/SB9cNYqb99Pp
7XjTQ/0gf2MVHzjT5yeX9oQg7703K7e5tXql+8V1l3Sjwa4ITTfJnqsYTsU06u3edwlx0rZUbyax
foh4wTJ6Tiz43/Qr8Lnmy4tVW27L7LtU+bdZ1+hh86vh1WoHoDB9ci303MZUxyPbzaRRhh5AbkoQ
pBIrHLM4tctSH7K+BxrQVvHFMItDl7My12xXbmmpr29kydFeTS/pH2lB8w6L6zSv2uIfatTbZ5iQ
Al9BSsDfX/L0XHXd9yb3PjmdkeF8x9/0Kupf0sw4OaDd99JX84a0V7qlzYMHBJW+m47mOLL0pg5a
o87Ma8WeCOeZ3ZwxxC1B0bXzuRRIaGNtTKCIm09wZkbYT0VqPEg5GE8ckO20tXqrgKbXjQnYDAbx
nSC/xsOr1aq3BjP0KXZmewcTJf2ij8qi1cYrPARoMVtPZWIZ36rCdr6JtEowCHYxCnACxcAoGBjw
EO7MtV9xIQjJADzcuf2iUSKgbyrLvI+4qEAZH2ldgdHnF5uSyYPy0HSIkxBSUDkmJ4X/FfPPED/5
GoMoUmHhh9j8vih/OTrm+L2mXGTfSHfZlJ2kW4W2m2ME7SBYJhsFRcAXUOLOzgTyPPHmTYGDLphE
/w5Sj3zCIonmycgikVBHLM6aFeVTHxLxC2UkCTajUh+szhRBorLhrtLHbaSsa5Zk1kuKLLgvJDpT
mpT1KaMbPcwhJs1LsiuGRt1UMggMbd9gujMwZVG9zcroBW4C3mqoSZEmrA2MQblpbYU0liFXOHO1
dZvisFS870rFLgSjjBHWbH7DVAwwE+gFgHBkB4L0MRIUmtqSJ++sdc8gPP2d7vEjLn35MtU0j8Je
JMeWlqcRAD/Ft14J5JXREH1RFEHsSp6JRX2sa3Hzx1LsWWh9FlX/UsvZvtccAt8l9xSzs2cQYZUA
qNVtpKCgx5K2umhqGnZYRswvxahAixZl+TJ1bRkC3+FRN2tibbzVAgtzWpbYVGyZNIydAeK9oMxP
OyRymA04npEcjY0xuQtbXN7lBLTZ6dDi4kxe9EKB0LlJenFVwidt2lQ/GX5bttrt1siWOky03OQl
He6npE12S9GXL0pk6aYQeFMbUflomQw7ZuPZbMqzAuAgh8s85uXOx7F8dbzom96qGBVxcvaQGabH
Zna1nd86RjgXLlOPIf17XWZX0Pn91dSJMtbNGC4t1ZGJ0OcrrKE7Da8ECfbawjE3DAFujPFMjuF7
zX2jMLQ301s+YunQFtT2LB15DNMVQlnKcsQnNGwXTdsXyU/Na6BtOK1OYDyThyZXD01qnWAkcTwm
Df0AtEvspOR6O5jKIpQ57M0aYdPKspMHqoA5Qb/Tc+/FdhNrNX5+TG7/GfUxKI6c909tPfbdxa0j
dscLDcpTFb9rYDjZsxbHLl2WMLbc8+J7Xz12g8r3633OwzEwY48mn8jMMC/qkMQEftGR6YzeXj3s
+oUWVmRw/ZpHgGdA3T70TgP2JodrxSMhi/h2eRI0ga7JZDd7XntUvIPfZ5X8sHKCrBBh5yCxzJYA
vyi6IUjs8q3AHl9v09QorzyyEF+n2ioY8GrlbsxEVY9jZ4J/0aYGJpCTI2pqMQqqqfQkrPNOvpkE
vWjjHWwuObJ5GXuvOA5DMhyZqvOj7ybVXviV2MHsjE+j3js7VfXPM2HhoKn9ex9k40OVasZPO237
05Kkzh20JnUwizkHp4AqZo9CPYuKBaSnzA/u8NkFjAQX/Fi/X5Z4COEtxGdrci1a50z7YugOyMxl
mug+nWBCDNyWBldouw5H2oYqTwaAqtoP4JM28YTdvmwwsaRtB0a4nzWwSvp9LHoPATWzSC0X0b1j
dM6B3vdvXtn7QWm6H25c8BNjqL1UfVEdVDYfbTVA3RnpRimpfanbxOVZ7L/D2U+xAbsWhuaE/Zdk
mSKYKzdjzn++9cew57MTOxPjHrf+naAaGWXADOtpynZJrRdH5sYjnUMZbM5y2K2+vi2nOd7w0q62
LJD2WSLvuUx5NyIBYs9VGMXFmrK3Ifd9Jmmh5xce1TyFRm4LVxILp6qt6ErPM7ExI9cO+pw868D1
ozbM5uTOLd2FcZEe2lwYoYLhHORdq5/YY3SYKayfzdJfZh+f6Hq3MJf0anC6b6clLh8yxcuI7SfI
/BxHa1Hgoxs1zDUwWGgp9bTTKLKH1CxNNhblJXbcL7VHOpr5mgCG5O0PW21XGfqe/kVQDB0xIGkn
867HsRpqXm+Ceel+LLV8dOruMss5Y8sQbZbY2qIycM8yLXh1QHWDsYMVEkE7dKw21JOJU5nWi0NS
F2pL2tZmaJnvRj6pIT5o/MM9TaY0SakNA+C3wc1YSdhHTzQPU1ezlG5nbLcN7hbZfZHRQBS/n7Zc
tXgnGziQugH8GJ8GaoSM3tyzDEBGWXjois46Kmnge2A/m/XbZXByzMFG5XPRWarXhtATa/pxxP9T
GM+cnTdzjme+IzAekAW4eXljGCuug52ms+qU1NsZXFKjdLxLSOdg4a6+QVH2H7MYqyHT7L4ZG3z0
k7W8eIZ4cBcigZM0zI3V6ruutd1AKODVIYOyht3enQMuONlzGSU/PKO5tot5yj3nAzPcThYfnQEI
rPN+qoF1CXnFGd8Q+DMc2psmq0KDYtjN0gw/JSF9Kpvy94Rgw7YROMZYmIe5iW+fIBJayQIybkMF
NvAuA7MMp9Z7VmcPKuGADtte0ewt6bW4L3sIYhozPbiUGOLSOHApH5pZ8Yd4kkvKuwJflw2OsalS
m4Sw/Ng4J1kaJ6XboZNNJYNYXvQ7VJz4jkcWJS+L4TY8oeemP0MCU3vRmoUfuATrj2nRRA8epxqb
HAL9NgSopEm8YG3P6Z414ZSsHr2WlaFivadCy0iQ2qDg8Slko9ZTvgL9EYwYBqPZjiSaQ6/N+rkn
wvStzSc3786RwY5K9cF/i16//1Gv7uH2f66LgE+GC865pPtff/5l+9uvqTRf1e8//WL7q9Pksf+h
5tuPljrlP3To9U/+3/7m7zbmf6LEG45hEur6r52cp39st/ztX/ldhqf7xCbx5tprSgwzpkEm749k
tI412iY/tgYMoXXYwET+kOGxKf/h5Vz9zmvql6Q0SABH/Es1KEjmf97yELMGqul6rARsoPH/QDgH
4+SxrJycU2ky7Ya4R41x4xjjPKIagrPuGgJpuCbJ2NNFFl3rajYou7Z1DWzU0uETfSrqZuXFt61j
qWmrLWCF6dGKesMJiUsQb2KkXTBhJQJk/65UAzeTa6fnKSr3bLrsEwkYO13Mhx9x+zyIpv3MSe90
InWj0DA1KloTCLMF+4h510K7BpY7P2neshjnBUoxiGHfqHT619BKlr1pKCaoaiIYHWatzgjqUn7Z
HoqGnNpDhr35STWR/wYkzEpC1Tb9+hwZMsl9S4GOqGf/K/BxUfNXzM6ynfzCTPcSxbfC31WVW6tO
vTWIgePDdceN5tfje0rf7sNid+4Ow4sdQgSjaj4bTHTV2ko0yOa1BhR0KYtjxo3g3Wnt5qvZWma9
6o/+Z+17n8U0Xz1dkaDmDJmP/CO6DL1j3eMT1w9rQH7bZWsZoqWTdCZL3TyCX0lGAl+zvunGeMCE
K4kMBnVfk5MQETnw0bBRQ7SlfOiNvv3C6pAWSWTw/YLE9+i35gx7NUM5mVPE7CCKtPSAWTH9zvvB
fszyYYAhUZvafVLCI51sRx3aeqLrI+qq52RxU1xbPXaSRbjhMAG3CwUZ7IuwB/NVqxH00WFN674W
K1wQ7lZYop0fh9RYTjw/5wHEqCBfZFb9VksGjlMtmnbWSCoV19hU0z7VLO/aXAJLBDK+p/ZsOXK1
p+CUWeeYtIZ8okk0uvZaU59rskrlHj7lfI/m5AyGsZsG0Zk8w/74f8In0Lovmm1KmPd0Lq6O/uZ3
fz90wrG6K2ksLOqN+1sEwFTazWO+H0EmjwUdYFuQMYb++d9yVl7ST1W39c/uz6fjrxPvP4/O/5dO
VLiAHHT/9Yl6/P6R/ClPQl3T+m/8EShZeRIoBRw0ghT4eh7+x4FqrItNgsXCpE/q70kTBE10neGW
TB8yA26B/zhehcHxSs6E05XcsO3+a4Fxmq7+cryu/wWdL2vtJxMGhZ/8/t8tNXMDeAHQGOdq498+
Ys+amhPNebOJYG7MlIEHk1nmVnU30YlVPC2ptKFxmu6PpF7sJ+HmFpyc2np2HGN6zV0tPWFo4kwp
aIeMAkkfGsPG0vo1wJ5l7m5aYcZNkMTjCD+zavCqVr8hE+BJtvthoD3w6uKdbJhJCm+Xtkl1pGCb
a2vWYzrD+b2pykIgUOKWSlK2uFu08EfYwywC6ZGMiJNJeW57s9vPztDcmb4av8O7fxcl/G/ht/pb
MdYuqIlUvitag7hQlM6RKZfrUbZaibyEqRiCbXJaKA466LIWO14o7YqSGSFWucMu4QGowH//RojA
R2Rwt4C/v2Ld0zG7R4M3XwfgRSRV5QY8JQ6xNNFvc1vVtw6RYMNS4JUNnP8y2RNnQTVZe2n6r9Pk
Odth9cRaQ/koMq05iF6ZV1WW6shSI+ImSSSnHEiS2U6SXoAMf/gECnp+1lRlSic/Ndyc9kWtDQxP
bnScI9uCHWgUP7DHMLtnnvGD2dRrQq9V9cE30x99b6qtP6bTV5tjhLrXNGMuh6EeAq733k2zz7c2
EWd+NvVrmZavjKjpBczWAlRyHN6wKdpby0LREXnqhrbkwhW44xoM5NK1Xv9Tn3LYZRIrFimRx/Ud
+UIu1dl5DOLrvqLID67ZN2mQuC7Vi7C04AtztO/1wXLmDXQwMFUO1tabyI38YZ7b5T4aEx2juWjO
3MzZk6X6ZPO3WPWWAUfs6Zen1gogUfo0Om1xtks5n5PZsS7rY3jnJNH4MKpG7ehLmT5Z/QEeo3QR
ESfX5E82phnGp1EY+5IC0LNaovQw2VV77iL2SPSsjvH3xKTToYAVdUiMroqDuZfuCTkGgmraufp1
rGYug6iB2N6rVQxtnMEPyK/2X7g+MbM01mzu2G83wJgx0G3MOBl2xEtZekBXJsRamv5pKDEpB50U
PbI9nSg7f5zOacMX5TY4t+ntbF9i5bLVHXIz+Vn31CTgK/YPVF47Z2Vr353F1gMrSTL0ETTIwFIa
Tuv1yhla0pI7N9P913QgUDAo9ySjKn0oiZDtitjWvw0kR3dmajifeRMtcLVLdtLOwEaOyDnShdGN
X/1aWA9aHrkbZrlo13OfigEj0dJSjxpSpkf09Q7P5ig3ZcT9hoT48uDaot4uDYR0x5nWe7uFHYA6
2xvpcnvvFWO/5kfrxxT5lrUQuVd0q5jNrWS1YeMOQ/v2+ZacGiAG+yO/5dk9NvQmDfMWt1y2nzqq
dVMiHi/D1Ew8HhtjlzD6bhIfU5LqRHRJPOLljgN/H/DVc5przs23+oOqrOUepv6IlODe2Tj0xiBj
B3ikdGg8eKNTP2SlqW0N+O14DqQ3P5EgkBcoctDyzSZ7T3UD2K+TR0E/qvHozWkSHSsYJU9QgM3Q
r1luTVK/lCBu9aoeH2PRqPPMfTDk8NSvbc/LXdvkO6qS7eKgN/4mtkb9uDTGd2O0nasUTXU0DVyB
Zds7QWqgbU6VNGGURvFemUDOolQ+Q5mZSQKZVve0+Mn8o9SlxILnzpgMSvFIrIVhTVESurEsmNSw
h/K920+w1VkvB7q5dCjI/fRSFbogJF3FoeMNzkWf8DQT+R6PPhtnUsk+C5BaTw6zxD2rTbgJlOjm
1TmB9ZiH4HJgPtZ+QCXX2IUkVkgrRf8zizQ8AHZa33CgGxRLlEyijf4RL2W8bZBANihzw94bWrj/
MmqSN3OJu7Mqi1tLWz3SPH3CFjLLySxifDKVzX5/8pYH3Uj9+5akT0N8Jlq2IkYPL0UNVdhC2gIt
Nmx6NxE/qFilCsCdPhl7oXRyZlIln49M3gAlzokmmqCW9vgqJzYiArTrzaFmYdPB56coPOGzYTly
wxaBsrs0ny5V0pMxL2IEDTsV77BhARq6DTpPhHS26LXxMZZ49umCfol6jnRznM2DPThATXQtsslj
sBOhP9qj1am4LbpxZHrAj6O4JG1zfeYFrkzb37jp8DjKPH7VJhtMYl+2wexUyUOGGZldXxOPX/TY
aSgjady72Eskm5Q8wrY8JlT3dPoZj4x1W5b+oYelAuhDL079Go2yee89Z7NJvRahLD4SdDdzgTk7
2OeOJNlv+Qz2YxpVTcOAFcUhqxnvkE5Ov4u9rti2Vo/d04vOWS7zfe20PW1n7F2rBTlvlCWQAxh4
u76sU7B0hBvMqWi2qOnlObYVx/cYjR9JquNsGnTntAyt+2lQ7f6NQJB2tVv12Fql/bR45FBn0V5z
PwIwOFruUXXasvd6l8Ye2x1e2jLp72ynXDXe7phkLpJ7ntb7Ac//oacI0AkmLW7vUpN+EZHG4tbG
WM8XInwbjyfXEGTZo4Go9KaN1Xj2eSqzXDCi4dVIU+1QLIN9LmVKmiK1d7WVIfSa+n3uiC8T3ivk
nhJXaYU06MZD8ex7sVy1IJzIXmesblxrpzfRD4/oDRT3JNl78FBIaLUFV5hiOSdCjCeyXvHXwUfB
dtuh3uAvbzZ4qJaf+MSfufOwO8Bq8ASX0N51Rt6hryBnO5l1wRxWbQkfvUcEBYKyFsl9JutzMWrz
hfjKeY4M8VI0eXXXZHDRBWvZPfdCf5dOefSu+nnCk5Oq90mriM75vb+tB3M4uiNp98Jp39eFKkoS
y2jMaEEuYnzFffKh9fa8UTOuakJwyx134sClofE0dSe3plYBz1BJ00lRx6zT2FYkulu8rHTtJ4aq
/FQ1Ho9624hgOI65l93XdWewN43ltWAxWTqWRB/U1YXUV7WpJnozk0yU2PvN+AzimGPHzPpDHGWs
oWgcdwhSgaXEt8Rdy+vVZs4yG8rL+M7VLIO0jva+H0djuZejm+GTVgYtUKra2d44ffQeNHMWWQhu
UU7bcJAXMTqpMzcCe/0yfVZ5It8dcLw6Y+5HGYOb4Qv5WfZls4PC4XNBrDSI563uhRjwNSpRVO6E
dAOXhHpEXl3kZOb0iwtni1IHkF8T8feoU+ZGVAsOiBKoPQUX+nTL8+yeuTfsUr3Yjaaz7PRI8gQd
I+OOQCiUd8G0CQpbP7Cm13+SJbcD2AZD0Hf02ZO4jokwYLlh9FDbtsgfyeXkVtDC2jkRltMBkZvZ
Ueelfl872A+QQqKtiw0Ai8/c5neq7Vt8TFoLZbpgv9y4kfu1SXRFDh2YOeRu/dGVPJACKDTZ1Rg7
45Oy7+KehQIHAs2moRXl5i6qlqIynrwp6jN4Fnjz6k8q1AZHBGVVgPhxJ3qSxB3BE5BP3eT59fM4
D/zU6u47PG7gcRWTcpApilStmAWWOxBYzGxQqGnubmY86KAvIpj2QzxPP6Qjk+9ET+2AGcHGSG/V
71o8RrvZHOQxmqMJiOzgTRu99dK7fvCaC0tbGznTqd8sPnlWPmPpnLADsBRoNj15lj36tqxhok7V
dxUREwGx7LH0NVCYR7Syq9s7z0sCz7RRtvNdFPjPsYcs8hTZ/ri1F1/dVNlYQeaU6k4rZfmok83c
OBY99Vg8x/7AoomtQ4L5kqnP3NSCEcYcWzILcZofyAaLrVvY5kmvWnGndMUIYJNM8wqaem2iXVbg
avx9dC7VLxP6z2sLjG7CXCZLF/SqZgYNAdoQx1F2GzGOh2nRzW+YI+5jssLUexf+9DSNqM5DFoPj
ZI+mszOIsR91bYvVZt32trhuVra39O69X8sOJq3+mLUGM3IrIQBMZZY9x17RvXWMntyZ2uE6V3SQ
lPbS7rz1hx2V0Ao0v+P2ZZtlctUizJUBpePD1umlfpyztnmKolLvNmnNH+1hbh/zVlU3VvoqiBuj
+YKeZXw1pNfQYhR/iUpXPwtTYr9csOserFVMCSpkb3yr+gkJSj4BAWnJJEayci8wDMRjlTQf7qJA
wpBupDaDKPESIqvw2E+XGBiUXkTOfV7MxWvGvvXFy8Zo75kAgOhDMkyWs0P3kmMK+D5ohhViKYtP
LRHQDV9RtctUxocQYxuLLgdhKeDqwayDXsSuPbHHbwtTHxO/hiCp6ml+aFwvT8jwFulNxRgs9WZR
DXDbtd8OvYcIxOIfx1zQp7ks2dlOiOSVlu9ei5WD5RKa2Di69q3w6uUloZCK4DM9mjkSIYeGbufz
a85RATB/GFkNZ+5yr831Qg2IjPadORS3ap2TrIX3lVpwKBgYke8iM08JgZhamIK6OlRZZIQZ17Ka
++c6yBq2OtsWw3Va6TT38Dpv/bkZQc1i3Cqbr3U3euU9QbvW2hYzVaGXxuApQAK+TVgfJ+yWV1y6
87/ZO4/tuJFt2/7KHbd9UQPeNF4nfSbJJJl0kjoYlCG8CSBgAl//JiS9c+lKPPXap1HVKJUSPsze
a801fdcUcoYrI9DSnRsDW0rKXlMP8Gnq8XYatJT5VZNseOVVp7eWZyJt8Uz0fAFF3uGMW9L4eMUj
gbbJao2qyxb/U9gQa22pjccpGreh5olbuoLj/bPyzzsMACDYL4wJP/GaWB8cpOI61Z3XDohaEOqK
vW04RhouQy0wCZ4x6bljS9Z8fxVGX8zC2vapeUAwtNHsZuPExtr3wou6m9bI6DFDaeT/QfAXyS/6
I40JOg/vnNwrI8ivc5uZp7bruTNv4WW9pzB6UeqhORxJUDx6NWtF1Ov9B0mv7x2EBoGNXh7I3BsL
iAO7kk1vPxwTk1wJ/nEx8AHp2vynJPmzVfRBk4fCH12Zv69ILh/z5KlqyuSF3eLX3/pXVdL+i2of
PFbXBECIP+J/q5Km/RfOHUowtg7ekarg/7Z5aABhgnB5rDOrA7Lrv+qSFvhLix/kkf/iX/6ztg/H
eO5X0meSjmlg+CDR27LNGWn/vCxJ7hJIto6kkHKwgnU/hMyjrK89Im69ocdg55DeNfZlttb1jJml
svu7zG7n+SgoxcOzu/fON2O8KZIG3AsgjXO0t00Taj7bZ0VS9BN1FsRdf8TQZBxBepRs6lnLxqDA
qHSwyrS7zx4ga/bRhS/FUqQkikGLaz2bEoVXfg9goF3yGzGqX0JC7yaH8ioFSif8YSjNGH99GX/7
lf/8jJ8xUOb7N3/gyBnmGjFc0VdnnHgxz1bJozXCsqOZPeV3PawrayMhWrAuVqjQwUCEPmsSFyW1
ynRrW/QNgJSmZ5XF3NgaywTFxaqVSdUvZBHrjGENuxHiMdL4KuuI4GuDOVqLWvZ9G4uzLB/w9ic0
y+bEmb74YOx6+xiABekeD4JllGu9HrsAn0QDaUftsZQhtLlo7t7jA+XVqEsiaUigCW7q0Mg//fnx
vx7NsK9CkvGwF/Eu8q/5tJ49fUcfI5u+S3ks/ck4GlncHcu2WSZ+GH8wc7yeOOYjBewQPbRFBoKa
V+9ZjcN2ws1QHX0a+Y9iwGuwpf+pUHvgGNFFl09LS1d+tUwtZyg+emles6W4SlM3HZNeBeV6Ah5e
XqjnWQkL5yI5sjlxHmGaOY8ZOK1860xFu3YblAiKBL54O+SC8qHIKu/HbC3ZD4Gyz0e6q/rSGlKk
yiSxFXdWU5sW2xGlftQa4kadHh/FYUqFzQ6T4vS7m/+3L73x9kH5JNObxsz6tvlWGdOePygdbW7p
OKF2YaAOf0ya2f9vaPANbdY8qowOOLwzLFaozsdJxBvqhiPVIKP3nkj3RKvHvoFWbpX2PxJ05N97
p469DwBBNiyjl0ObRy+Il4jJl7GVr5NW0fOzdAnM05tYWhcpkJcw8FfwnycqlfjBN7LvOiwzQr8G
J0FNP44RQjUk1bRmU29zG9R9loviVOcO/HsvH6IHIhsrdpcSMSiBAXfujMxHyYMs5ydHP5GwjxZh
2pbHoQa0L2bkfgTAlUrwTxI/xIpi55BacDLT6IpamDVC2vLEkebirTRnnr87o/2NRJmMDTYA1YU+
+Ol5PscAkO9gH2J0AOesqObMGz0G/sJIlbDUmXMEhjlSgGol7MJ0/AbaUt50SJoxeBe0okN623s7
NM1bERtDtg0hpLJij7PwK6qApmfRJ7Qv3RxtUNetuc+qEr+LCPLvqGXRt9QWcQjJz2SEfg5JgC0D
7n8OTjDouV2KoRjXNjX+jfEzYSF3PNbqCNdpfvRzCEPRWsQxIJ+MgUjqNJXwADDVmMOynCMcfOnl
n8ZCj8kTCuobx5JEPQBGNEkMKKZH34X1ClUlJToKdeFGG0f90ZxDI9qf+RGTOWdJlNGcKzHOERPW
QNiEiubciWaOoMilVexK2gcLhnMSKsimIK0iBbyhLb1w8BYetnYyoOdoC+tnykUDoBV9ndKvB/p5
q6Sd8zBS3iS5sX7mZIx0387dbJry8LobhCwK+ua5KpvvMbZXc/oMAHP0CpIfGoby6pupilRaDRWC
jp3WEQdKkUE7oIm97YOOrOiiSRLCYs28utEpF+5TZYGR6ngG1JSFHow8LnoFqzIMmQ8lWZRiTZ0/
0pdwGIzwMha66wHGUd4Qr+Clz0rgVlqzGTekyICCj7lw42LQCsn1BUlF04lyOi+clbUYXOhZoZQW
TF5o5PrEXeK3MQK0siEhHMuqDeGe4AliMw8iIy9w4bAq2DhlVLB3mxxGzBI8ZLcs4oaQbCADUXvV
JlpRrKso8Z+0rvcSfaVX9AsT24fyg6EnCg+lBc3ESZflSO1H7Vqd0S1e11HsFeuQ7Gu8401bJhuV
u4Xa6W1b1EuHSKpk6cEmySHWCEwgPFZEBnUxGdTW3YyAjqzQtcs8xVLELS/Lh7QogmJvNQFl0yyW
7mnqpGVtiPUwjbOYzT92fy8m/gXufV+XN0zG1iGNJjPbdDVnsK5kHk1rksinYOmn1N4vCl/xamt8
Ks0qNIzu0NBKzldkwqNwID+MxwnClvUJMZzW9CPPLAT7PidQrDAWxmJvkHixixKPMpWZZcJi052g
EezCzFloQ1MHV2k4pPbSogc1LYo6BUcIrhbTQE2+LqcbYDQwVDxVezq0Q7TOAhuB8Pz/LWZfQcnr
E1kIFodEmxZyTLQvDRJV5KMJ35F5NKYywUzm97Zm3aoc68zRreGDsRcW8gIYIFNSRPQ7fyEoLO4W
LUSj/EyTt4wPgqjVEW+SMyVngBaABaem8+iM4RyTZfDybroSueu6dSeydIrOSItVbomsZacfrhMj
EfSHB1YWaZT2N7Quhq91E1u73huiEOuMw4659EN+B1F+itiy6Y3jNNaWfd1Kx7g1kBlS/wIBQaEO
aeO47s0iTXbNaJrDnijt1rxMNC8Ar4HqiKjLVKDfxAUF1EbZEiugmMOBMMxyYhWySeOMGSy4p3XP
210wSjYr3yCGfC/bIDRnyWiWnUy/DOz9SIRudyFHOS8+gVBdOdTux3U1FBy6qqapn7v5kgznzJsv
fj71gfGJ80L9RxcGWe91JxxuVYzjaFoGWc+nQy8jS67LxuOTbzpWBRF/xphqyjK+FIatiLu16ljn
cQ/N2F0UGqY9urGdGDd0NSlJKaxX86DBx7TkihhACO6c18myLO5DnN0Hv08Sn2hWJ+O9UJH7OJQW
pwEgTp0sOertWcQyNz2r6jJLb3xmi22L0vsogkh8thFSICqwYUwfKlDG3VkYV1G/Uo0noEp4am6u
c1uXuifUtywHgzJ2rV7tBDlq2cNAdlK7oy9ZPKkJWOa6TcScXYm/z1onporbTe0WwYOmhwXA6xoB
g2czzKlmiE9JJduzoMjm4qPZmBHDnmN7sMbM4L4BMh6tIRfxmUxaaAV7G8a2oBGvZkaGwSu1HuYR
e506Gnd07Kd+zSQziDODbE0Xixpac2Zaq6eY3tBUZFcd3GqKZfoBWWpjfJdtqTCXE3HS75PB5KdG
yDzT0h5IjtvT20V9pWWBu5nooklsl15+k/atoCMFBb4Ye2c3DaTzgarDmLOt86yqLkp3tM81qdOe
BZJQ9GeRGmpsoA79lFtWIu13nQS/esHQiTMSq8NATNZAJY9ZQIkbKuRG8smoAOv1BJdqmbrDB68R
kypasqxiT8uigxbWw1ego1q/xB7vZvsEXP31SF7OtG060SbgOOa0K2A7qXWFHHVyjoVb5znCBJpC
F7YB2nCpWN206yEmGm89+CX69GbyaGf6JJGugYOPhErSTW3QgMEtpUcxRpSHQ3zQS0A4uJ5I9jNu
03hGIDPTBfe860V7VeJ5ZoA16wDjdRETmjp2WCS6wSdoNeu9O8csie0anEjaFyD0/P4kQgSqTO68
0es6sXiabBxQgCSWzKpzr6lj68oc9RwDECw8rmuk83SRNVo9rAoM4oCCywLvQ56Hczs2yKINFTEK
gMOoUwEVNt899TIPBV0Yexf/qaT8O5WUWfPE+vzvSyk3FVm+/7V6JOj68Tn59Pdf/F1NCdy/bCSx
LspZptJfeq1/iWZJGnIhW9hOYHumOxcD/59o1vkrYCvwPGmIvoCM/89/2yYsDAcpq2tBGKRm6v4T
dAXb1FdbDr4crHa6gTo4MHXnZ33j2Q420Ft2zKHQzmzb6K8R/hZAEBpnX+RTtka91K502EInK3dp
tFf2tDZ6FYBD8+NVhNUfAoNbnFktWXyGkP4uS3QsK2GKfJ3hDFw8Ted1JqNTVFsQsHHHhHaTL227
vB+67GowKR6zIsSazGYd+1CK/6S1AybvGRVOTBdiIzs3b2SJmRknNmE6VlQc7aFvbzEYUjr2pL2i
Z0XemQZPz7fuEL4/WfWs/Q27a0Wh45SC39+KATU/ZqOuOCXp1GHm9mHpezF89RFZ1LbHpI4jvaT3
ObjevojGYp2mExjMhhgw2XYWxexqclcRt/PYuKCIFoONQaIfR7rz3iismD1wqXaT3uhrvcYuyrbL
Odcbf5fn5qmmfrawZGBcFJlxVoZjsUrHAB0RklPWdyDrhUAfI/UaqnHA+OqTpLkQUTbQ7BRLMP2o
9EvgXJOEYuA5mnegfcJEUOF37mwoG6MZYQ8eSwrP9OlHFlf5dCOcUqwGFd8DuDXvhsJxWQt4/efS
wGsYtyhHdDWLo+tGmfo6r2C+k7FOgIJ+1pehNd2UjZVlHVKZyteYIEeDaMAq77Rp07ltyvagrFqy
1R3qbJgrJThBEo7USVilfwyigPTZwRfsHBtm+mFb4JPaQWgatwjBAIomSCYvx6JE/udJbAKK9Xcs
sQa2FoWlCEa1l1E7SA2su2stm7DiyT6Ac5l2dnbUMNfX2kqDExBN26pupoYEijRPtDjHBgMv24GB
h0YgWNZYp6fy4IWldJvPlRk6p2aiCZQtyHVLtJTkVDh26XAdyqyAz/czWMryJszMm4CE225Cmwv/
6RSw8FLuHZ6rVr/ReuX60RoVcl6QmxwVUIY2c3zmCDE2I3NQHy/IzYX5tmGCKwHD5LrxUPn1eD1g
gmAHlpbCnCVU7AEzLRpXCWFB4VLrSEtZJ6rX7uPMAcpvMnephXSLERCgriOYCMR3Z4rEtKqEGZ7K
PCYbyvLY4C6QVsT3oVNmxVFDqmEsUbfh6eoHt9/kmjdQABBxhaKNXcYBQG+8q8pcY1Ilp3w5+J26
aZhHCF/AJvmQJXmQLRzhWl9EbAPWi4roUkBuuXRF4q9lj2LIZY09bDkB/WLS2xmnL/T1WEI5TVRZ
X7m04+6Bzo7dwmNNyK6Vrl3Oet9o9maahkQ0u+Herz2N/k4rvWwRSZAgBkZtCgpG6fHIJ5wpKbts
RU9qjljQW3lif1ZesSOMth6k39joncsg7aPbMK/HM6gXprMQWjR9/s+E+O9MiNTuqfr9/Xy4+pE/
Do8v47F+/Z3fU6FHSB5ILkunFWC4Hm7wfzUW+CM6YkySc1OBvgPlu98zoRX8BQ8Noj7Y7lmQPGOh
fk+Fls/UasAnd13H9C0AZv9kKjSCubr2rDBOO8px0UjYuuFDWdZfBy5laR+nBik7OwUF+hPZpmW9
cmsImqghC4CWXlPITS3UVV6Z07CcFWEE/hEJEur1Ju2TEnCNNRmfQvQK5IuD0FiycB1+jBIWlM+P
E3BtZYRTyavS1zT2SyiPtYY+KumXmzLCrIcyJlo3Y4D3gZuYwEGAm5TKoTwfkYQd89QBNuB3+rTz
GE7sZZgiEHANmHBYOvG2k7qxgHIpFuzbm7NRwNB2C2smyjnpFl8Ce1erces9CIJwX4F8OJVBhECg
Tb6kntA+JXmh3SJicRcICkoKWmZEYQNWTO23NVKNFkzH2F73fvQdUzQXSXt+YcTmtW2qbBMErEmV
Y2lskEtwJVH2VIMXpjkeSHbo+iTXTg1j3BSwVulYyxOmiWvXGukEevICbZ+16EzzOjH827DvLowQ
vGE8ljfECRAmM2CXzLOyX2Dbm/9VnFeqOLf9+lNYSMiBhhwPmYq+BAwmrqAvkVvWdaayL8LpaXpX
FepKbfqc5aW+gmMewzAFytOxz6NhXS55BQFvhmsMeyAbQnc+BbFwHX6aTA5r602efmllGoZXeCU3
URvk95XqQHSNVrm1yhwrD4WUDVvDcQEYgV2nXjy1U33FInDahbZ2wDstHivbaG7RpGMUTtjforLN
mSHN+ooOyQ79MFtdR4pL6E7NJzvzb90WVVo1NskWzm907oaZt568wNgFwvXXhPze4VDSxMK2hjta
+XPIUNV6S6oJxbUZhN03TRczMkfo1rU0c+tYJFRUV4MZI5MBVjat87i8seg0rSEykqRlVtYJvXqw
af2wpDhFlzzky1mkSZ8QOMmurC9GEWwbYdXZPqoNorQSVeGYd7AKof+soL2M3VkUabLbzELgO/bE
yZlduDrkFtmvWiWTZZFA8Fo53MtqY/iUZ2fbqH42KODW+yrVHbBTqVRPWulM2tanxRA+qcAbLnIT
y+YiKu1snXsJBUojj9AdpMbNfwb6f2egNwx9jtP7+5F+Q2cn+f5i0/P77/we6X39L36C3QRdYpux
e24X/d70+N5ftOdc2tR0Y3Dwec+GegNrC2jIAISeBU3PQoDwe6in7wzEDycK+T50+AgY/CdD/as2
ix241gzoQH7BMAjdZqb5PdvzRGybJxgB3c40SYMjKmsGZEOEDWZPBukHngMDM3M70qpgpvr/jLdJ
EZA+MUADU2f1SYt9PrtnRxcimoD7jHI7dGa/9lThorwj6kd5SbF79lje6U6/6nr9OhRB6kxDbEIx
Z748VGOluMgKR24ZcpJtbhrDwmrjek1/T/x/XBW3MrAwWfLQXyNMJ2PMagWSEGDSmGwxSItVI2W2
lEAc9n++qrlX92ye/nlVFtdk6xYvBWvpl1c1U2ez3OEGBklIg12Z1B8792mEbguQaI4oYwYiTwYu
LGWq5Z8PPotg3h4cuOj8FtNMYM/+/OnJMSbfrZZyCzzLXRjpGGPaxmby56O8fXBsyrFK+T7sRbIa
Xx2ljXyr7UXYbZsAVAvvZtki9ByF16/TuiAk+8+He9U95446s2JDN2dzD7PRfNHPXkmy2k0Ll0q3
jZQrqe82PzzLfPIjpFVEep25Yfo7TudvG7Jvb6NjmnhpyNCkzvJmrRXG4NR9q+q2jPPEZFPM5GEF
H6V0zrfp5cPiKHTzAtRWRBjNsTLPr8vuSEjLRNZBgu8V2xntHNnVJftgE0tN4fyyjP/tNb13F58f
7dVDQycSicjJOwwJRJvM8vioJxe4ZjtG4tyMQcyyr39+cLOB+80VotWdDdB0tulwv7xCFWcYDgY+
OyN27Uu7svP7SO9Y/1STvyN6goWhOHm98qHl2O13F5T7oXasXRc1s9Q96NdsWAfwGl79bRwtba9c
qi8m9PKbCYdU7sURAShi+mBgMt55/pZue/pcGKP09fqN89vINSvJZ5QM7OMXtjZk3mIcnX5NfgXL
wRZoRe1XAwi0rF6b+Wh/0SdvvOoMYC4eGqAlWR/BJVX46INvwXn31GbgDF+481ZKkgY5PVInl/Td
4zVGGWeFYGWk8+jKNQbuFr2slS71wQX8hBIf+2OZNuc0G4klLEaWdT1eawRHKZxz0F4Wna9VWKJj
JFJanUWd2RzRZ2v7KUPzKXqCJgbkwvQ7muC+o+11L3s/XAZ00JYNMdAbnDezYbrx1101HmQGr2jQ
yMuTiIUXY+6cxXZ21w0+XgfQVjBmp2zTsKVYDZq8rAIifyHHTQtl5xYUxDw812OlP2iN6LdpmWms
7dRTpqyT9GHWoaXPdtKN5SW/XG7+/La+/UCwrLIw4KtnDn6TvjS2kdM5w/zQW4S8WRcjlNExxoy3
3RTO/LHC+MefJEekp+I6uuPN483LzyMA8+QDKpPbJgz3MMvXuRF9A5tz3lh0iOl9fPrzFb4dt5F2
MtpQugjmBu4rbVUbBT3w8E5uU5XX5AfYw55gP3TXJhy0Px/q7WvqE+6JXBO1iE6HeP7zZ2N21LGp
gSPILOj3zlmlCWNfDZ33wQ189yhUrVmm0C3lHr48SkGgXCEHbqDmoiJH1R9oOzq0/tWfL8Z4O45x
NT67b1aLhsd09PI4Gd1eg0Zuux1HAzsCCKmNOxao03DF0tVoPZYUvPg6FapD4z/QTNtWGEo/GpYs
DvNywphx0C4bFcOxDEoRL0+DIAl7SnqvxdxC0MKAkmFDO1tugAwmPsDJyd4b5YiNRK9+5NXgnTI5
Rxc7en9RTJN1QDYRfvAEzHfPCYEVRQlK/m8kw5GtaWDJrXZbRl251xtnHejYQ6dSimPYwgGIva7+
nNPPXeZEdl12daKWbqKbK4DxkABKkKvG2B8zTAzTNHyBZWQuRSLrG1V2yaKWCYmY2PQOpcqPmi4/
Wly8fwEBUX0WS3q+//nZP3tTibUICuUP3NRYnTCj1ptusKO7mFFsWQsSJsLW0LFnupIZqykOqAMe
ySO+bRs3mAHucEn9pqfkB4inmrzq1renH0CIy4Pl40ii6apm6JPGXCHzDeqK+oMp4Se++81r8ewK
Xr2dQJI54UpRn9FSdO5TUB4kLN5VqoGuSBoG+Y6KDenJexwaAHdmp+KfPxDr3bcg8HVqVL5pAM95
eROBPdsDsq92m2oxmR9d7jtfWVZdeXZL/GGgf6/yfnzwTCP+hgBRdn20TCuTGocVEwoBHdHUW6ho
hH/PIcoDDQuzq2eTlQ4Xg1xfO42MH6o0DIZK78azcHXrKbIjLXio/ZRIrN7RzzUHpuBUVY9erxMQ
xIEi20AEMGCd+eCev126QXRHim6zQqDN9TrfnYKfl4UpA4JI84cy3Hp9mq+0SY8XwAWs9Z/v7jvD
NtQEh50nfTjWiq92FNidoKcw6GzrqHwKUG8ya1MyshHOfHCk+ZdevUkcadbe2ohw9dcLexFG2MBD
hzepiW4zQmwfUljYhMspdhOOyuhh667mH0KXmI4/X+Q7s6+r23QOLVTTwHpeXSS9FPoEqU6Ep6ew
5ftXoydOuh0+5Z78ypbXXf35eD/Xnm+u1aGJaZhsuKnRvnxlg15rxyThlWUbXp46i3WPAlipSgqn
xKn9QDJxWyX5uIpUzeLG9hOQc1GDTXz64NLffZkc+Boe6koUH6+G9aSTPRYYvl/42HKl13g7YeTi
4kkwGjpx+vTnK39n0nQRffGYIU289Ti4RMDNjSAesmrGLQWycDnhBv5gj/ju/TWoZPAmcXtt/9WQ
gI8qqgzkx1v2yM3S78d41ZdpsHRDX9sPyBeXERKdlaYEBUY48kuqATlCOe1smtwPx8j3viHWI1zu
nGFiv37aMuopZpILtFWGDdjYm/3/QxPJy5aOFmJPt3LdZdXxAwQkBcjhe1fkDhFxNRDMQnjEuGA+
HS762CLU3pQSshGY6/b7n5/NO6fJcsmhyTBXf958gJAwJln7ttg6ZtJcB47hbirlhWdpM3f5/1UT
u/r1ov8XmP6rKiklMQ9vyxQotdknU6bA+uC8HsEG1TlT3GY8HoAea+TDqDaa6UL1KloCtNWWdVsQ
8+1JkzTPTv9goHnnOv3AdWf3NxJ1+i0vPz6oTYlySldsASBCQbZRD9k0e9fsGpJ/fihUBDbydFLR
fCwgLw8F7LetBXKqrZzC4sm2lHc9lTFeUs3VP3p87wxiPD7KIiwRkXG/3jdC84rSquPxJXRKVmCc
6huajeaa2Y1W4VjYOIgBQvz5Sb5zL8GWuZRaUEkg1nh1L6NILxFiO2JLL7VfFg5xRBjWzFWjQ3P9
86GIkn47Q7DS0CFiofK3GLFe3k0/I+0+mgwenN3oYuMqJTEUxPYwrRDflYSPNa25clmTEwBl9YO2
YecIMHFCuVhcF77Dq5RY1Bj3Yavye7Pu0as1ZQZUHoUUNGvE2/FjheyahA5kW5sozuF0tkSB0s/h
kuDpuHTOV0HvDMZmwPigzhzY+tsEzdy0RqIPljrKYuPWhdRhQKsdHXOTGsXorq2gjs1PAbTG4oeb
UiyJFjU7mPhsjIHwAwnNmviuzStD7XH5Bs4WEWhhrzW9Ng4FTmBt23ZZ3x4d+N9kAMhOhddui3hz
jo/SBhR2DdQ/1A5Bhr8bBWJEyFfpeGC3rSrddPjeb3qNBtChKbVqh2ccO46KGrOBQZvcF2DebPRa
6Pj3RBpE9RL8V5VtVJaoaE2XvGzO057tJMGRAaiKbdsORNmihFPjqurRFZ8VGoIs6g5Fba7qwpkX
V4nvm48e8jXM7KEcl7AHquamJtjN26IATNUVeND+pkzsRq6VJgLvpFcFqoFO9VG3ZxE7QviGILGB
lYBynQxuYLYwZoJt2TBFrfNwLv/pmkkjXrSOf5fGgsSuvADZ29pxT2umhjNT+N01dd5NhznhIazN
/FOu+fpJli4q/yIdd5pK87UlgssuV3Pu3WaMvfIUehRR7Ri1CNraLfGpw4rkp2ITdf3B6tWwNOv2
MQVcQBiVGa66dLQ2SGu/25Y2rHskhpxD423ddtDXgZ24cGnx97JinhY47rG52vX41ZNo4mzSgBel
1z9OwnV2vYV+vR/BtST5PZYzwP6uuHKColkbOpSZzAKqDVfeOAOVEF8gkM+37BZIEEnC+3GynK2j
GQBg8PigZw33YWBnyzHNOhYV9L9y5qhV20JmRrOyF0Cz8aCr2YieXf5Eog52c8jG0VxNegZhQhK8
lcbEkmReBnUaKCjtLv8q9O0TolViSQegNzhHp6WirbUKTXzeE0vXUxjl9ZfSn7F9MSBcJYW7GnXZ
PLmaAHGOQGLlU7De0oB09k2Ovs9D/LO39ASkjfJo4Y39gYbZJnFqY5M56lOBPPZTmYQ7KDg3Sac+
IVEu15iNKdR14afChRXMF1j4+77zyN3TBBJsR7sFsxIe2tBKVm5U+Ws9Be2Q0ztd2GkwrWL2Daek
AZwvosY/td3IrGzBLFLgFAigxOilkdREot7Ot2SyS9oCB0Lh9092C7xKJcNEhYt4WDkpHCSixIi3
YKXZoH2GAihv0dvEZDXw8jwUNOvBYQn2EUzlDBJp1A2f6f1mRzHwlqUqBHySGXsdvzx6dFnRNp2I
wZBVBeyD2x06pqPac18N0dB+JpXZawWgmtAestWE5eUzNuqNnka4ATT0u/WW8OjqGyDurN5ZWW52
q4L0wn6hKlyL5xqMRli7nk8sTa56R5vpJXpLkVYgvwZ9TFIO2bKrCbLHbUxV/8rMU/OWGIIs2cOJ
aNbQAwTUAhPfcNIP8JwFxbg4afWvrh6ynqS+W6+9CUxKzdT3TbZ+5OJijvBjgXqx6N+3BLn1WfgU
UNzvlszNaDnB3eqrSfnjHX2m4qmpG1KRVdEaXxCiNyu2aEhaSrP+jDJ+WCEEV1vJeunWVzYUYlgq
vIw5Km5pisNEduIyGUt7j4urfaAKNzfi23iarUO8CTHMxU8x/pZvhPhkm2zUxCdPmMkuJcUoJ/NA
ZpsE9euDUyGUp18+ANMMnUKuuqnl48hNDfSUTsx45LrQKVnu7RGEkzpOCRn+oQwacFVGX+yKGmfY
QiZRfy/CYbYgkCfkLwKwCpD+dVtAwqc1uK/LmMSDgXHkEAVpfKMTAUJiIPJmQlNlrd0jXOcSvdlh
eRaBQ96Byu7vAVN2w0UUhtFl4hOBXOn1dFFJ3z+3Y5tftepka+uJe9NLkwQqlnfiAOUBwsnQ1l8o
3ZnQNCrnMmr4VNdlVUybCagt6a+jTdqg50WXeV73HvK92LnkIxJ8VDxdivDikBWBfenBbvja9FFz
bU+Ncdsm3O8kzdR2Qry99WNuqtbY6gw8ubiunab+6sw7zGXpTnP4jkiTLXc22TljMeeZYFA0Glsc
iJYJzqe+rb9KVTefgBCYdPo98a2CvA+7CgAPEueSKKSIagTqDNl+JwjFubQngXSqB6x1OcLbhDLh
FoX6jofDRotQm+BQ8oU1AH85R2Jp1qshSCMgyb4gf4vg6ZIRqgtJ36l047aG7Qe1E8567cbR0SVB
/IsbudlKdjGoExNvGIktPks7p7PMdQS05qAaPVxFGGbOmoKLtwNvvPMJP/1SRqDRLNBzQIu06LJD
szAtYt9h/U+EBh0LS+T7JpsdGDKgiLNKsoFMhULyP4R94MOzGHK5Sqe66hYT3zllrLJ9UIqite/1
pIVFpMCEoQKwBLOLt7yLoTnUGDtuErjg93YlSUxDuygOQKqzky8bUurJDLrRgonI8boc4kvlFqWB
3LRsPuUQzq98sET3OpnMp2R+3GYT+udOSrC5sHsOlMErBiM3uz1Ie7u0W+6an8bqSo809aRPoIu0
EccEWhs/PGHxsPdCj2EkWQO/WE3ZiYX0eBfodGSmASvLYWooia9RPqonr6bMtyQOO6wW1FtaYmFc
CENLV6vw+9jpVMBX0NzwZMdsMBYodIXaF33vxlw7b9JEWA9Dr2vzpjFmxZd5llZIAIFuXGlWShG3
VznPWm+JPduDFCFVMmjlE+pOdmy9XqSQ/QbxRDaHcW9HSNB70ud+uMAlSOQ1R4FAMp+eKjOtm6Vr
liQkN6nT/UACP6H8Rfe/0+qa2+Iyk7dbfchQsSL7Mm4niHinQOqMZp7b/xhrX1zLEDRhJ8z6KIFg
fx7TUFwb0o8uQ9SFWxl0PkY2H2tZG88Sep/vu9Qi+SBQ7OjXjea3jPEVwPZ9hUvoiRW1d8GeONzU
XQhCAy2BR91UWh0NYcv/MrW+PIYFisE+z/sd/GkeDdPmudXYGWQhL0quXLutN/ht27um7nG1TPGT
jCr+U1sTeBH2tfXVCSJnY9d4dGob75FpjciHgBFu4UGhdqIjscpkw3eIiU+dDNIwrliEDIvSTsN7
WGQ2NO/qhvjjC2KewPzPKHuwPs1qwEJ4FNR/iLrqyVIlLZBMXvdSH/Dg4C9j3ECmvB31RAPTpNWX
JVTsGzc0q30wJl3EoFtMCwjoILsQzu2dRB56pfJVwrd5oUdDc15G3pzIWqoFS32WgAHtP0qojwFk
7n3mlbCEqt763uf2gZRYgpgVbvTJamGCu0a9HKV9BkDffmC9raN3HquvwTD3mSq5iaks70VYeXTL
YhakfVqpB3jt0UmH9LvxxnrnViCqAgJhokUiKmB50yP1v+JzViCvYs7hJplAjhjo2eEsPWI8Y2TX
WbvPNN1a9KGGVb6w6w0UMhpfZE6tWKEOV7b/f9k7r+a4jawN/yK40AAa4XbykMMwQ4oSdYOiRAk5
x8av/54e2buWdteu/a7XrnIkZxA6nH7PGzJzT5BE9zQ0BO7YGNNcho4vGWToYQICjwxgWq046Ttv
yMzcF4SG+SFJvJc5NXFhJ7mFOpBSblVoKlOVTPFdggHlGuP+Iyxo8SU2w2k3+oaJAYpYNn5CRO1E
ziFoL3zlKQMqjJRybykunI+pI/ektVU7phMLcJVyOsVuLSCgPQi+j9lgfZxrR9wHRaAZ5YXzXGOj
v56pYXeStesWG9/8RUjPO6uRtyTHbm52HnUhLOUWlT2c828LrSZrXUd9ct+kDIOkzAlWMrD5Y1mr
VbxyirRbzzWJJjQQsFqFyTZ4LgW9E6VvqZqzm4hQpz5r8nQlHQM6XTqfF9P6SLRcsWMq7hCrpBRq
Eul+6A33hSPDD8iAKDOckWhAD1Ma/MqSi28SvIDJtn/bKah0GHluY4mfDJx1+VDUssLKayLGbYET
fFSqGu/wz2PbKXwjY8K55U0dzSniRxt7TJSDWk3WlhxLcyNlGtFDG++CsE8/FZbj7qUAgAdaq9ix
Fp0TR6jW/IgDW3NSgNmc6rwRXvfQkkuPdal5kR4cx9SbD+HYr0e/y+5y3vJtV6Kj7ZyKwHUaPMRv
df0J3BeHtC49iNkIPhG+Ca/OeGsrqNtFLJd1U7uj1rBjYo9oSnxCmEfUmeV9EYv7LWyr5jMVa/45
75Bep11nfMCGydjZ4xBte28ozsqlYskVidcrqHBklsyIiimH5gNawDG5MexqcjajZ3bEh2dEkbJo
uNWDMUValam86gFQRSfb+CnGOkOeswhVBJl/Loq0PBMVU5wJzMkw2VEsoGk89e95Z5lfyi6N35vQ
JILQMvjABhbAjWzT6okoZn/61FLx8N4SDjmImkigGA3XPua1z44SzPUruyXI3ZIL9GARgOSR8Bvr
mfqYk2lWxM5NlM3de4FY5h0nMECETg3F98wpQRW6pQ8/m10qvmRXNRVJbvNj18zhZxw9OYQ7YUKc
Tr2E3bsha6NYWcsYQHLMZPmUNzMLQxfPU7Xzon6sdk4wgWjgysTwiK2BAgf2evUUuwMa1CCqws9S
SH4nqOe83XjEZWizIZNhVNqqzzZjx1WiqoMupdOcuCudhAm7PHHK7jbBB51zo1mOIl5P6AOiHcUr
n7wYJFUfnQnwcxM7gTL2htIlQE+HFMuPuQhOaWxiO+e2BKausYPiLRkLW92aDLnw89iOBEpFQ4Is
Gils8d0aBr51aGx8NSbHDj7/eJiS/LNhZdOeTMjpMWGmeWKZqxXniWpvBzJa2w1KfnKmNCiAGKl8
kvDHyn2epMA9MAtwAyxJvjnUAhTowWrkLHa9XOStQuHwJCcYFbxC+q3rKWy4P8JZwUPa2sxSPKnG
bNwXhAfFRND14/fRBZmFlYvfwZ1riPg5U6O1Lwf0yQU+FefMCwgOrGvffEZq16nDDAwfPpClOcOv
G6HpA7U7XHVShrw8V2ENSv+vInKcd8LcBfuP1QZchqc4Gj0/v5Az+55weklWXGxwUt3YfUuQvuf7
YGiRxA4B3FGEqpi+r3OT+bPC3w1OdAn+dzPhMaJD23sqOoyra0zr3BYQpaW3krK4EE3KVHc4cLMJ
s3+ti8EMcc0kG5X4pwU3lId4tPG70yVk7pUWhtVwAz+I1LS2RE6ZN/Sk28NUDPa5iPz5BJcpeVmW
ePqAmmn80Qb7X2z03/gYCURU9DP+gbf/S2w0NvFt9LOL0e+/808Oqqbyo6wzLUFzxAaW/oODKn9z
4YMxteH4aL4i/+sPuQHY7++cU9v8DcKDA9cUihKMAOu/opyav7QDOPIgeODDTCBk0GtXg8x/6oIH
VoU0nAi6g+1Hr1MWz6u+Yx2iSfipNNyndjQOpcZ9/EJ8oqQRu8EjMAJoqNcYEVW9dbQnkhU6jSCV
2GYcA40qtcqsN55GmpBFtd9VCAuy0jhUpREpQ2NTtJTNi3HFqzRyZefgarWfJLvQKOftEHkXxAv+
44T+LfPRl5UTgUBgBvrI2DQE5FrWRmm0DFBr3YzFg+pQ1tQaUUuB1ohTXs6yC+Wm8sgwFWoanq0k
yNbYKyLt0ficA1A3acSOMKiPrlMQfKzRPE/jer1G+FKN9Zka9ROIhbZSI4GU8lsHaHAAIhw0Vqg0
algAH1Yo82FEjROeI2CLiUYZM4032hp5rPOGEkGjka3GJfHZ7rD0BCVBDvDea/TS0Tgm/tfOiqLm
zaKC1DDdDTsFGu4EoDLVSOiCazdu4QE2i6CkBXBpD2wKyvIQahyVzIb5UNtgcrNXiUug8dZeI6/w
cnZFMJ3RIxSXDNbLKcl98mlSOtoZB7v8rq3taNpa/sgqUzbZJ0y5kzONeudod0a/xi2dMriOxpZU
XiN8shwhb51MsacZhWwPUe82rDp1ct9W+fQpDFguIaoGL3NhE+SJ8zHATQXqFSOU23bYAB6xB/LP
3jSxzhEnDgZmIe7ubb9+9ZKUHSr1xvylzEp5K3OQfpO8pHsM+vSOTwJVtovMusVR3PI36JcFDy+w
BrKGBvCDzqpLBCRhiPqlMvGLNRaq1MYvvWaVYPmBr0OFb5AJsneLPFPsrMlLP3sW9cVmDqNySyMu
fLmaiOBhX2znIqmeRFaJe9udq1tH7wCUu+nnuibeY0USO1tWQujQrkiNedsDND4qOSb3A9YG5WqI
nBmRfsf7m0jOxvmE7rqE/rlpGx/jJNPOXxQw15d28OyjgWFJuo66nqfaVvxMPM6PPECDOBCFwpwc
BvEMVgTJr+cj4UyoYWOWkXq0IoamHELMgmU3cvMN0VIXLze5RpIHOUW5AxVmJcmksrFE3tZ+zgei
UYmbbd4mJcYHhcLouahfY+bfPnHpr0GB5MQbzknn4pXR5y+1KJN7FN5siIjU92Kw629y5jwZDlX9
cL2yFHauvxsHwcfnluWdowUPZ7Y5ibthGPtnZ9bQmNEX33NdqJWSoLgudbAvd1GNE/fCjV8PqnQs
+w9YEfKDeZhaRzmyiGyg6aqtGXTQBUkY+3wdaeiQ+LYFuhuZf4rzSoIX6NYnu/5hwuIeKCJKwTgB
WF4o16yPU6n7GH3heOdWRs6xysL5IqjpNm3LqcSKBs851CMvdRicEstTzYmwwqne5ZgBvfdenNyX
ZuU+oLRWt00orIt2jb5MjVFsY0ZktsL3M/wcWOBkkyxi4KWQvHVj9PlGT2H7kmNO+1QRp7VfXKre
JuI0VqFy2V7fVjEV1VOCk61PCDMS0bWAhbmuUp6c8hx5Ek1HbrCLf+oIuM7HD9jYrr0c8/1l4S/0
gF59IL+11eAi3qXLfVfG9yNiscHonseGWn2U1ecSI4uocNU68O+sfuBcHz3Go4korI8PRdp+l1Nw
G5A6ueqpiEvLu8ydzekh3vfu8hK1nbuR5uyfXAB+wGO5zTpjZdWqWvuWjo9gHyNmQvOqBab8F6qf
D51IxT02TdYmE360cb3aXgsP9mNSqPtkDjbTnG46LPjt0gsfsSiZH8RMBoJfRXRrJt8lBLfK0pUf
jM4WsztAFbq9B+I46nXvZ8ShGXhNlNG8xsjjW1OO1W1DrNEtGmticq1CHKHZfiUJ4FD68sw2SUb8
ONjUpVH4akTWp87wv6oBqjkx1QXxozlp7grbdaOwCf7sFo6RmGeM69p1q6fBdpw1UrrlvRgl5Rr9
N91l39X9/FSmQ30TeBlAADndEhvdfZW4ODs3Q7hKJ5Wh6RAfXEXRTtF6zGZVHDEOsQ8Ti/DG9Ica
zSqe/CTpchxd6p1RVa+NiZnxXFbmCRs876Zl4NO9cM2NHMNXUxTN2iia1SDUd7xTL3Xie98SCwwM
ExDzswdotxFZ9txDaHxTyrC3zHX8T2zyMM2hpAEB0H2Df5GDe+tC4vNsj/khSheb4hWrxfUCuhSE
T03RvceqD0kD8NU9zdQJEQeRSf267C1TYdfT6vw7qzxVwr0n6Cc7M6zaremG4tFelLOdLHTa1LpY
pmZlVm+IrSKEVVj1NzJJsy257kdVVDjA1vXbgMBx02A4Tqrb+MkMF4SOFbt9wFkCIujwFWnGaxMT
wKGa8MMkarj1dkbMNPgmRtN0lltHfghhP69dpiEnqzL6hAFRty47e9NDIjihMo62FAnErnhyvHic
sT5kKL+oIVCC0lF01c3UhxOIpBX6M0yW9EPqYdTqdA5xbGj0voGX5TdBi18x4b8h7VkDSMJ1pl3W
8btRgbXM0pv3XphWZ8yjoBnFDZWVrXkpdevf12M9fS5NlX+esJ25d3u0IpIKCwveBKtbZhEreZ+A
HselJBKcfluwcuc0Oo20SsRNZ4WCtPNuce+toBl2ftQUBIr60UvvzsaDK1p/ndkAprzEylyHbWRs
xywdTnCtHEZMGeLljP84RoXLxDY4D9V9hfHLjUOffxtitYObVBO+BHA1L+BLSbpdugbJfB+Uxn0f
+fJIpZDthVk122TGBwwBYeVs43b+XhaW9SCKqP8wtcl0wKuu+eg2PW1Z1sINx0LOtt7UbQynTnC+
WY5ZQRUGimzcmBULGJGGzaGCp7ZG8Z7S61EhfS/hc1k5NAgn/+J1xF52bThhaW+Yd21Ytrvcrtp9
Y0HvGqaMOJq6vZvpykNg3UcW/s65v7ymbVvVm7QcaWBPxMovgvz3BFv7XeGY/bpqM2e/VMvdnMRq
39LSWlkDokqZd+PjklHjZdgBs3ON/oMiBuipSTsyN5Blvtp9cC/Kuvs2XVOxXNXvgtqNdkNObqBh
k2rd4ldGQPXCFIdUr3sYF3bQ6qH0UKbXwUAoujnJF7ue9/M0R5sO9wPl2t79nFgCZaOf7mFI7l2O
mOucMO5qrKJvzazIsmXLw4ibSPaEIMrZnOebZBTdeki78Dg14SmJmgs2y3KDrWZ6VIuLq3oKe5XW
hhFnYgusewlIRCBo0RsIVdA6nzgXpK4VUxqdbTfFxMEauimipTc5Y7QKDKTtL1HUmJx2AzNSAAVT
rubjTP27nCSlCmaLUZHJrerScTP7OgNUDtmc5iv27aHaFG4C96qLxlh9jTNEteSd2WFlHdgNP3KW
PhtmMO4wqteQzzA9hTghboVauvsoJUojHaVzB7DwqVnsZLvU7gXbZ2ONZwbCXrqWmzyQ6UPj1fJL
N1dqnVrl8kV0or+bCDbZJWL81uKWvp2kNd7542hv0Ig7N87M6Yeje/cI0GOdAFyaS0SpsiWIAfag
4X1G6haummJI36Y+UnRDWsdmvw9vCiMhjSA1zXXWdATijAl2IuALbJV1jp7DSfamHzwHRj+vZObc
LjaFNrDAu2ehKHaaor13BVGblfM1zq0OTD4JblS0uOU2Fbroj4BQvpiAhe9eJtPTNJUddXznHGw3
obmfBk8mohpT+xAtBr3yPjsuS+h3FAmOOjl038/YES0fc7z57rq4+MoBlGiEymoGQIxeYzRlWG0I
tfnaFAW7vtEU796Ipy2WeH2PP1lCbrUw21fKF3dr0Xm4YHhK+LgtLnaSygc7XaIOT+ncvjEd/Og9
tTDThnJ6cYdpuG1quzwt+egjOFF9/pCVjSdhrNjxFwghuK0QjTDvsIliKzADgoM0vYXg8SkP/Hc/
Mlk4xkiKC70G/2MPl/t1sYvyy0KeLp5Poe0YLPmetnEzp/KZ7NRqK3VjP9Qt/o6FETu65Zjo9n+t
iQCVpgQkmhyA14PYuFfGAME2CU0lPNGBOSuGUERRkl7ZBaUmGgDaadIBevErB4HqWVMS5h8EBVuT
FUCJxu+xJjB4msrQalIDURXfMk1z6DThAVT9hB97wTkLMoRbmOMjwZ71xdZUCYwKqW41fUJqIkWr
KRWpJldwYR84+IUbjxynnZFCwcivbIwrlPE/1OdvUB+IqtpS+j+jPh/fuphioa/KnxyXfvza78CP
EO5vAbxYSAg/PJfgEP7huISO2LNdmLniTxYTjo7Us5AkwQtFiQay+g8MyJG/SUcKckYRYzoOUsX/
BgT6mUeIbRNRftAL4J4KPC4ApX6GgNjWGk4Dg3suRhaBdZnMw7nNmRUrtsLu858ezL+hn+oP+yf7
+vplaKwDbbAMb/FfFDWRnB1A3N45xwaN1dKprGcFRPSSJX3rrlyLNmyEbPgtGGH3/z++2jZxocGk
W3OTf77PxMgEyc7COV87B2XQ4u8GyIIBnTe44tn2Z9oahJvqLkGo8eq//nr98T/fuQezkCoSFw9e
3K9fb9lJVAa47J8xsyCRwDdG7ARNEirqG5rvfN2MKenfkLF/EWLqx82XMlTgmEMShfb78z2XdUlS
fR1YZ+zfLKyp6FlbhYvVm4c89aXuJUfwREPaJJnSFo/7oX93azCF3HB5Dg0x3sS0RrD0OkMvbgs7
xhtSEFwRQzma4nasQxoFiWb5EJ4hingz56Vt/43s4md+7Y/boKJBZWRJVPi/CqD8CW7SjKnoWQwG
Y2XIcY7MqRl2fjeL52vXbM7+lpT9Mzb6+7fq6Eos4vniXwm2FJBeOhOuc+a8IZ4JfE1g+pXxdzOF
bqBof1ykU4t7pHcQzFQ8/HfJB9fvt5GKorM2A8bNr9z1MQi0THgWmMe78yXRE0YFcCmisRF/k3/w
i9Lt9+8CyqFI4Qv/Rb0eKq8vTXMQZ4dO0MWoY7AJEmXBOzAO7d7nzHHeMDHUs1M3f2pPG44aNC8f
0wxc56+nyr+uSKhBcOy3pdC8/V9HreUYVdCYoXke8O1q1g75ZtXJ6tkNsVfOgv/HJPFY9piX/Onh
Jv7zJCFTCeKCjedL2/U031RM89KJQPkGz6xuixaijD12AAgY5FKk5niqF2Mwk6GSCghOIl2qW8Md
50tEUwvCKkqbU5+NwVZQWTzGMQZjfGrKLJM+GOpNgG1XvvvrR3Zlzv+yvHi0DugtsFXA0f5FTJLm
UTj4KhBnIE8I2ovXtofruLlieW0LJSD3J5ZcxQMsfHCxKFkw/+0U1kK1KoBfk8xpcgDKhQalCGFS
+S2I4V9f579ZBZHb0fjgMA5CZf5ymcZsDaMbOuJML5QHcn3Mom7rV2GG4rnJ278b2XoH/WndddHY
Oj57rinISRS/fmPRR1ZqZqo7T7Vd3cq+kG9hMOu/2GSGDhqobW0XZDNMQrw+zTEFvZkmFcBxzWjP
2qXq3+0KBDY1WQFMg0mQwGA7OXpMXB9Rx66B60KCVUc3egDKWNVD7kzgPHrc0AKOdPvXj5E7+PW2
uBPes83IxToeacvPg3bxs8Br4IefK0bJOqjV0m5Sz6AstXMFqjXG46QB9LTfWNLIAVTHIox3QUxU
6irns821mmvM4VLsPkxtbT4ukdEfYkhmYl2KCNE20X7hsjHtJSBaCWHkB7rgEUolOMPtaopULNcg
Z+QpoG1iZnAEJHaaPn29ytIcFq5fl+eh7ONbvyvSk1X41f2Yhl6z8asWn3F6E8YnDIezB1Gp/KuZ
ddD2qQNg86kFRoCax/hdyUq5dJvicpPgE1zdmIEkJ6qx0/oR+lpFqh+BiiECiw70ixAJICvPM+qX
ocxThPqh5z2RgBVz+kmjjGAga2zGVSGjFhydwAnYYr3lf2mMHGCkLLo+O9BtRf3SgPliBNeoxDiG
2EWcgINpGkG+utHi5yc1jYgMPQ697dnQ3uYr4OdSrpvOymJYGVFdP3pRkbc4ByPr2vjpFLxE8cC2
mzFGPDUw5VyS0bdNEWOrS2kQbD3OG1xdJeVbB3E8WV8THCgBWYjHml2gg0VBais4B1GZdmms/Q4f
6xXZGLl38iGJkzkcihg/gvVSDqZX39iRmao7GHXNyZhRxe0iVRU0z2ud/uVECXhwFvRffYzBCAez
YnNvJmm7Cewium8ton7aIAERqurXyTSXT6IjcMzS0WNIbqwvirPUWia0v0nBCHeWDiordGQZbif4
3F1jzHSgWTTobLNFx5yZA69nHaOS2UOzkJtCkIXGwCpMEryIc8b/SenENERx705juutZJlH9bFyj
1UYo7Rndgh+ha2NYmYS3x7mqvE3had7OqlfonkgnRzETWvxdWBM0gTWpU/AE4J8Y0Co3kLyD+hPp
6PgHFkGWlljVQi/2d4api59Fzpcqy3jSRPpWt2YEHstqb9Cp8SdtxZ1PoItFFOYfZqPjjamwZ1NQ
CorF6MFiXQUVa0WiGJXwSrH7QETR8Bn0ierXALUIUg6huwlJCjZhmtitTQFMBQ0a8uqzsX5tEyc6
D56/9OsF+4u3UE4TjlYm9Wqfw39Ji0m+zah+XyaLVlu30KhzB5eFx2Ed8pyCHkKLfzHq+Jj+QVHY
fDxYJhfHiaO6pawLXwYQq00GxHoL/Go9N6bUP1TlwanvR9ZnlrMwhGkQIHoXoPCYh8D66Dh+U/jQ
LOc/LB7G2zu4s85ba+kk0h7AjUAw+Or3A4nLwZrejH8ChgxOAVS6C11oNvXEYEW9rpHUcP4plGyi
XgqETze6e28C/SiD1hHPHR6niHn11RbDALvGbhy6YZSdFjy6RD0211oky1EmPZRFRs8swiV8WHgj
IzzIW2VNdMuw0AOYwAF0SDhu2JpHD1ec7bmfIZMqXT0qi2cvCsVNMSX5piyGyptUDIZU/9PYKlzC
o5Tq08xG+Ubeb7ANdHlU5+y2V2PvFLqZzaG/U5drobBkDcbZgFvum6UbXjhM8mobLmaGK4VaJfd4
FpRDx6oxzHv4uEAVVUiYLqlu1YlhxLu7sv7LqmHj6ar2QFN7vphoZpt1VSGekyKrX+ngspurzDLa
bYjO983tFs1dAaKqjk3XcuUjvwMttZoweW6MFmLJtcBB2hSgskmhSF0PP7YufVQaaJt5Cai6dgy4
4fRX3MG5m6Sig1tI5y32bFzt2Xa4wNoiUmLlG+TybfFlD7/kRsyXl9cpJEKJ6/w4A3dsSOQlEq+d
zr4zde8ksfCOamjMVs+/BpFgAy4dmr2bSh9VshhqqVCQdFkGbNzzvIkgG0JTuZ3q1h5JPk7UoBS5
dzlXOw4JDJiJHbfXw1OWtIvNKGVnIk6BT05HylUHxH+4q6fIoLVFiAZVGt2AfAWLHO90nz9OmLAy
gLGz5Zn1wqeDPaL7TzMfxWrfmMkei2TGSB7n8i0uJp4pVrvc/3URyHLAL9iGPJU8S4KTq6R9bAJm
WO3qry8mHPNTPesJm6hfU0EDGnoYrSt2qQN0YN5qYuFomLOR8xwmSlCsy8MXAznR49VovvV75ivm
+sXWShYa1pFkxrdtx5VcR6IzI368nRKWACmo0beipXFATYtPzGMwE6Z29Cv9gtLGYWmyqrA5FK0I
XkCs5mDVcxzttovbUxTBn6YGsmhcPCkzlXDUU/FsGT5ngCDlGEIXVzxPpHNDy7CUILgTeTzMxSSo
X92o1o75YoIFqe+QnYgauXNZgVqs3PbXAy/BeKB1wmaKRhxRE5ZuczVxpH2GgyaeKw//iR/t9IW4
g/xHxXjdNtViMqLqnIgPxGrc+yLr4FRaPvqSwSo2Lbzzy/WpwZimo5hOIl82rb6c2OUusgTWbT30
zNcyjoITJo5Mq0WhCPTshdSFLkceIruI5SjJmFyWQyIxrZVW2quYIU9Sim4Y45fo2mg3PCw6E4mt
uwyGXF7mdtLaiskhlcBoTfnmzHpl4adJUphp4OcEkh6zpjKIDw78Kb8pRpffJpDWap6EaU0MEdo7
xXrRmwsIvl776IEa+yoSLPKUIpE+khO2AtJaMCauD+DHWqQP7iOaitfrwtpGHjvOdeyG0cy2Nvd1
e5i9RH1p2YbO1/Hp0NLYpwAB+7HEvP3OG3yGiG8O7cGR2XgTAzP7vw8IoHj/e+3ByluTydAeYM0G
6IpqkhZcsJTrqHDnjEmR0Y+6dyFc7oWOIsMsl4dAfzipgGRLQd9IlqxEasEoBCoHIEQrU7r4ib4h
YyoYfUkLLa8lFQfpOoUQfHRM/O7h02PZrBcHGbtYMmG3yMzywoYdBsG9vatqSvshrVjt7UQ84CKz
nDmpM6hNQ/NF+4lF+7oC4gBO0kkVejxsiJN6++4Ry69sb2La6A0I+VNkQ8ipx55FoYraMdxBiIf8
Xw76atOhZ5rZjeJ7o1rNF5wTWncFmzXAYlhR+MmI+0ZaiePSZJHouEmddharllpoeRqFn8wH7DGI
p6AnSy7FNd6iNUeuQkJlhqedVIx2U4RL+9xLWCLbiJSEF3NCVlTWs75fL4ByPljeE+zT4gGPuq+x
ERr4CaXdQeaNDmRgZSerI/0e2V2F10aDpYTLkXo9Vtix2jPbI8RmdiQtq1vDNOoDKhTlvmQpoQNI
eHihlZyWeW8MKUI32r4jYaYV7mwjWZFJXad3ttMJctgqWRw52c+HUtSlWud1Xd6FlV19D2ZN3XGt
mcWQIhNKdWf1/hYlWm/eNHrxv0mxBSDKI46pqVDFcoLJy/yoA2aeSwCvAdewcDKeopROw7pF8wpS
FWiiiS2RyYAA4kZrTyw4xFkgTRqpcQpd0jWxDwMGZjp2gI2xHsgru70elLOcVXayAx0gQn4EnbiW
ywvxM33JrIr6wAknrnS+biZhzLq9kP+efauoMdldgjrYpnoPFwZKitAPGUHXg2FkRmV9QyunZsnr
WdMqd0bVD57WHry4Ck4JPrdHuClk9M0yeBEwTd+tRfkwT+FHcQbjvZauxf7ZpmxuQxGxWi0uHOeR
b6ZNyRKJr4NmQ7NhblUDBxSWFIu6Duo6FUR3FZuwBr6aZqfGZJbOUtWz7rUNU6jPGTxJaGQ3RiV3
qKm4blLF2IE428UHS8bJN2eE2X0r64EZdw2KkVkTnBD96gqjASPRhOwiK33n6CE09I4c2Ob+0HG+
wRJ4aPcVJvU7uKqWz1mll28mJKlnTJeqW+6YVQmch0fipQbbRhhanCQKl43FHZWL5tF0Nwvdl2MN
Xfi+XSK9HFxLZomLrRvhdg9KVpg7dKfwEemuWju+OX6OEZ9/mGNajrGjkg/1gOdcxwxhdea0s+zY
EHGl8uiwWGvl1MZja7gVbTlMdPyt3drzwYqk8XWobfmeBgOhQ1SV36t87ii3p5weuausW1HDZhQU
ZfsccOWTthQknSsM8TtumjJttsgxmxtpz8l94tX+Jkrd5GNR99ETXOlxXg/kqmyyTpp75Ut1H9h1
+CE2vOwrWkc+ScJF7qiUYRI+IqvgxJojlhFrLOmxUCZZxX29wgr/6/D8TYeHAD6Nx//nDs8BD/Ek
+XN35/df+aO7I53ffB0M5EGBh8jvArT/0d1xzd+Qf+gujf/DK/wftF7L+s3SXgrQb2njuDiz/KPF
I/zfApAMbX6JfwX/579r8fyCFlEjkZHBOcty6X4Av/1C8wWwyJdURtZT19VaiEg8olqNAvrxeiEi
4FQ7oBhxkrdfa49zYBxnxgX6iNqXDrDzOk/I2s67GRkwsVnTxnDFug+MGnoIJ9XONPkcGo74KnBc
Tkh4mutsRRInp5oYCevA7N9eZaSWYVJ9adXwVZha4c990ZlehyDyOCkLY/hWLsbSEo00OQ8GdIsH
DPsJLYi7fnoL2FrfPDtWCawZHts6jvQhtc3aZQfHkZmmjPrLYMXpWx9N6pEcH7HhmKVeFREMgGRR
5kF7XPpvYxsJGGqc5MjNEOcodtH3GQlAB7KUD5rXm23+NF7+TePrClr/CaDVr0D7nvBW6X2RRPKL
31ixOE5qhMitl9YOjtIe5JYakiIhqGZgC9tqeo/soCJ4rLzaOpWTxa3Vrl+Rcp6Z8APjVG09RBHH
YBnGuyWU8b3F7vguksz4WDayu8QK6qlM0vQOyiRgh6+5mpAm/X0Ut/ibdXb14PvtB07omKvV0wm3
CevZiq09CWjvaeM2X/76poNfGjcBOK+nBzAuriZ9qF97izUYURSapMA5VRG+Cv32o6oi9tziDG94
ZnukjmiPRTr1WyeGH7QqDFbnDr7A3TzM5pc6EzyGQE7zQ4S19s1U2fIpVPxTY1vWN6uuxG1kWNND
TA/vZEcNEWJ++ALd1sKIFzJsVk7j2mWDPyTlhLGN0Rr7DFHkRlX4XixmwZi2e3O8NRf7vXSH09Ra
glIslAfl0xDA5o84uVll21lOFgEqQYz05jUnaOnGcarpaxJXNkRJe/pa05E/eipvD23PSSgE+adg
HHZ9Ms0XJmV2740gXznozyGz303kImhQw9btNlTK8taHdLFO4JUNmyTBV6BCJbQ3lxYmagL/1is5
n8wlb2nVl0l6V8RaWebn1keF4cw3n5hNVLlUyVh2Sc6SKJTEroy77hDMdXKbE+h7d81Y80sx3rGN
c3OWPXDkaOIlPSgMVIL14kTWxQBpfeh6wQO1NK158ZfDJPXcJOqENvHUfXTIaPkSoP46OQ7JLCZc
6L9pSf1L7CgkRzKV4TzpRrdlXYMR/iRNsLBuCqPRMy5xby5nRLfl3hBd/qLmyd+03hAAPuux01bL
VxwQ8Cbpu1qRI6bi97Su5vvatcKbpjebj17j1BvO6+aeXI5P4LHZphnc4kPR8CnZyPlilY7Y5ee8
+1MVIks0ewwCOhnNW8Ax6zKbMMBWnuJW1WCoOwDdZM1ypXYjnlN6Qa0yWJh1L7ayN6xtgmaCz5zH
+b4lnud8HbZ1isVAkrjqrm2kOIka6/gq981PvlF0HwPO7B9pMjb30MTZ3gscG+INXLrkS2lm+6Zq
DQAbonlifP0G/Ew4MnnbzI/9B99sKrX966lr6U7MP9crOjOw3q+ucy69T7Qmemr/6fFPjeigcrUo
xduapIieDvNKtY3xlC4BdyBSCx5l0xnPqUrGGBvoOqjv5raM571P2QL5kjkI7TdvwhsfQPMtG128
aAJIL/jiizZ8hZjMzWhW/7FJBuNvOmL/7gYcvb0KWAO2h6/EzzdQLlnXCgyuLrlLxAOQyHzf1FG0
a1zOkDgLsc6EDWAAsVYsMWUsja3rl/UbBam8FZMboplvbQ1rVG/27ImTO6FNjS003Lsm98NnoDsO
BXEZwTn864d/3Y9/efiO53gIKS1wczp6P187GoGkXZxJXqpBotifui78zmgO/UMLMPgiSIK8S+du
fsi9sdz3AN+IV8rSJa4mGW+w8UnWE6zz4/+xdybLcSNrln6Vst4jDYNj8LbuXgQQwRjIYDBIUZQ2
MIoSMY+O+en7A1NZlqm6lWm1v3dxU5kSSUUE4HA//znfye2RHCgdGk909JDzHQUVB23Tl/eLp5Jb
DGbTZSxkTmBQjep94DHBR5SIbyoc+4O+LB7kmZU90EM4KcEduq1fpwT8p9XS3oFn+Gwi9O41j3Q4
JYTmNmScvcuVFe3qPJ6+QA6hHW8cQtxVcbtdSrekZdI0px8GTRDtxiwEzQ2qNo3tYtVyZ1XZN4OE
hIqtstlYWV0fcoGnuXS51dkTcGhcb71QatH3NkTAp7qV/9ijxByXqTWvGOQIQxSpNfgYg+Pveq2W
XarH4ReuvOGHyIt1BVnfmtQNj8D0lzuhr/YLUbDy1QnYzNkssie9NpdoIxoneXGL9M2qSM42UTwd
stFUfrtavzUqwG6JgCrmTvl0pqWFZ8nfXwhsEn+9DaWFBWhF9tkf28Fftg2s1UXPWaG54rvsXJ8q
LzJaH2tzTlXTzQw2y3fRMVGWmK7s2IrVrw5wG4I+rEnbqFCHWGtcGjLSnOg8JmxILnrCkZ8McwHI
otx1dIlyuxqu/m0e9fwTy3/3zcTO+aNPXKEF0rELF8yLh6ZUsh27G8qONiVXn7kORIlykFt5mO9y
g3EMge6i33t444J5qd0D8JJPJCoM+F1wYnJfM5Mb2TjaA17XGXhMr/ffwbWwRGYlRDAGTfvJWKCy
ctfu3TxZt5zr50rmtfusyI/S8EJsZkL5RHufPxsICwG4CGvD3ycuNphKyxtO1VysqamE79C29QZ+
ET1wGLIj7W/6fpE5TayYW5ubBWNwdWdOoSDq22fxM8+B5FlpKchLergsukiSIv2sCJFw+soaJ9pz
QFvzmRarAQngOv6uSde4asO4bnBQWI66R0mNpgonaGETISPFfbclYVPovFz40pu8WrPSamz5ddj1
a9w0hiHne44SIsBfUD5FUacOIVgbQdYptb7FVgg/NzKcOjtpNBiw/ZHzA1JGpW2p29K/FXnFuto1
BawnVnbd10raaSJ7zI4zFwIBjxGlWRNzzLwOKO7adgk8eKZB7AHxLiQxg9uF8rF+2FPczMRXqWV5
Z4LmHWBoaOiSBeNTKrEMBkjtMm7FQH22p5wkBv6Gd5FKFa5CRoEAmKaoDToJ/Hdj16EeENjP3113
vGKOREi12baGwAncEnM4dWAu9c4Xs3BHn4cBPlUl5+Xh40b698n2H062puusUN7//mR7javvP/6D
fOZr+f3P59ufX/jzfOsav5FjNQ2CqXI9p+qcln+eb/ktD2wsSxRRUuwz/3m6FeZvfAXGGuyFtAyw
i/jP063g22H+AKXHHuN/VJqCf++vCyTWDs/DLGTxd+DvxYP+r4/Kpo36tpCy2msuzOGU6/tRZmaX
bCMPtScx7ZeRBMFdrtUJMm39kqPrHPTRPZtVnxNYp7s9qIlvPMihKC95rz/boQ6xgsBmuqsEe82l
Z8TQGkSEBD7vHYgK9EXlnut8IAQ0GZd0GttXtMw7Z8zv4EbdwGUKg661JZGDwt7k9KdvhjZ5Z7FL
zgXvo9+4NalAZnqI0R7LqG1Cb9SXUyX1i2MoayPb8RXuyOoIhzAj5rUIMHlXeQrO34JO5lbe2bWm
mxFhCdoGgOCsvBuN4RpONoyNpN8JM7vr5+Ui0pkJNn8KNXQzxcnrXNN7VTXLm806kg/GW+U6L82s
dhWrOHpqbH0OG7FPWs/ZjDqFf3SWE+7VPBRA6yUb8ldXJxOHFHVlW8ziaVy6ggOKyPL3tGaAqaIu
3WFDqQKrINxJlpccwjg8RdZ4xQHlEAuj6hfo3NsYZpKSCMq7KSGAP1IdlnWMqY0cf9BxfWFjNoh7
ijGy6ckB1D3W4iW2QIRMORpm+gp2+ezGFsdoADlbwQsaRfJedfNF0Cm4m61u18i6oQIyOy5MAZl8
8JCg8yDdmBVvlBm34SZcw/fSBA+SIA76/Trz7+CVI7Gv72VcvPbkhzc877AXjGQG1p9VC/6A1iyX
UemXzhxvmCCeyLIVvjboTNcr0ppZ/G7hTmQKl9xl2XQy+XD2XiUdwkfrAU/Mzwx3GLB3DjAcaWHO
V/wgzO1pEEux3DILOVbz8twKpPrYnp4K3Q6muRwZWbVdAC7utRyYQufm9OZVy2kgAOpTDpycs8Z9
SThAe411D23E8B3C27PZ7RebgU4zDU9LY4OaqTsuVGsfFXxGmu4Rg+voHu375cSQLd6SJaAUniMa
ETauBJwxMHzMguo1pT+XkfEmLRglBft+ajHzI1aOp6btGQDl7wW+E193kO/7YnqycKVscPmSnTQr
yXRRi33DSBJ2abzvRumcpRQveOdB7Av7XFOfsOvWr+N10rYGy260nJfEbec97NhlQzHYuTa1+mvK
DNd34VwFrRYOZFK47PIpCn3yqbY/U+y1b9x5ODaVPRx4KHuHadC0+yye8+3KabkvtXre6XE+HKmS
V3BIcuutM9TXeWidW8PLasC/U5U0ImizuE4DWVAw72bL+Bq6HMo2ET4m5yYVTYnYgElhIosWLEJh
mylMMEpxSGg5+9paMNizCdRxTNKSbEpQd3O7xcxA7VkLM5e45tRGR2wv1OO5zZkZ+qWsaFwdNfFc
aUbkKw4D24E686mc27ey5HhVamm8zZEEPJdcZL3Qm10kRR9waFljk3YHSY3Lf0lNcG1VvVFNwQiT
iLczmcbOcunb5G8BKQQYCjAqQ2dnJbx7ZJ3+ZlrnQ3Pmvriac+7NZjyEQ/uuje1JONnxTw+dfyGP
/dUXiDAEfJxRLrxo03Ftzmx/XcWT1BF9OmbVXgyrGNY3nY8Qck7sBqXLcP5hW73KnX86Xn38NIB6
+FzwIVIM9YsLUYqxL53ZLfcRt3pAc/aRZErMjpAF/e9f11+F14/XRUEFpAbMMOZqe//r6xpdd7LS
sK72Zpe9ypDVcF2OU2OcfUttVHXgV/o/nHz/6lv++TM9HuAUZsn1n3/9mZFVyhhbWLmfOzve2mp4
qiZubM0S+1FbCSe8XgA9p1axuv39y/21EGB9Zy3qyxC0CfUav9sW/6Qa1Fk0LunslXsOd1aQchK9
zCEQOJaLExXI2V6X09sIQGKXjQNwg0Fx38rSwi9E2gsfX1Qupz5iYgeYYS8lttW0b0kzjafRYfn2
HHP1cnGtVimt7+2usIcrlRzPOJeKwJnEufdyzZ+qSt7YNqa1CFO5z+D+n4pO/sUlRFcbeH4Djco2
P9SHP71QM0/wdJii3Mem2olKv+hyuRQLp+K/f0d/JS9/vKNYodetlSe4lNYr7E8/CGqxN/GbXKsS
uVoxl5yNRGyxf5AuA+oeKC+76yKjeMiH+cJoqHiII56hYonem4F1ed2qQIFcnXATWqkKNxIWBjji
s9UON7HHck//ZeFHqOA3zWROL5Ftzjcch0keJ3Ny6vVWXWH3PE/tGoU3E3Gkd4T6eocRPZP99zCx
HbwQUKnayatuJi19D6vl2Yv63dIpHt60bMezvY/jMgEyTtKRMOMpcyGDmv1ycWcaNk2T7y097Wtr
ZzNwIfZYf/9G/osVxsL5x1mMhjuTycpf38fF1apGaFa5X5igrduJiZWNnKuzwb25//uftZpvf1lf
LFvnOcXh0pX/xVHemnPi5mIu9/gmrkIlRzLM/7Bg/mIA/rjLXRI0AvOvQYXQrwbgJG5gbet6ua/k
AHkumUyIVcvbutIniwWRtQ2PmSn2UjPPYyjjLZUrR20KP6s0/eY5Q4n2MrQbD7oZSDwe4jGkyw1O
8DvDiN4Xh34gKIDZPrdgY2LbGPFKL+qWE/mWnN4nj+j/xoEne2C+ynzfZt9iGFbHJL6pd0TjkSll
Y970Uw0k2kzebZzncI6yuwEVLbOjmeMug4qZ9r/JBuFXrvG6Qe+uVWnGW2Et/2CZFv/ijuWzkCQc
WIcZRph/vQDg1XbkPYtyb+QcFAa8ZX5CZx9kv4zXDJJsNZqkUNC8M3XkNY3vaEGLUdx3KddymJVb
zSlpDg2XkcZr+oD6WH8Z09oKmAyuCWDnHAKy8xkdnGNppoHdshLVFTgJN52fMfS8Qc6iUzZ5nCx2
h5iS0eK06SaLdeAfvE01+JQbKx9voHxfI9uBztJyfQoUx41yhpF0rUiDIszlDQjZZ1m3w93fX7j/
4ibhmbH+D9Gd09sv79EYNW7ejUO5H70yYIszbcCz3EiBWzuso3/4RIxfUicf17DHU5hlDaWTqqVf
7skGKr9lir7ct6YqMeLRBYN54khgcy8NPp+l4pLEDgGR22SZolf+JYnyOydjA0i1sANjTdYgI4Zm
Kx1qy5G3oGjN3jeVGbdQNu5zWSg/luz2gSVYgVWrN5x61ymfT8gNPIy5zCIrew3HdZc6msSE9Tvk
0SCdKtNnu7odutTbUU9w/jheLmJiGsQgCG9qdnQ0KCFpPQ64LXqAXEsXH6bVmrsegnAyV8HYZdWx
7MenpOMg6WVR76M40Se+jE9tF6E10msnreHJzIxLoyVHy2K3ZrhMgMpsDtZfaAX/BX4SF2TdDztD
tGq73kZqss+gjZ6caD1ArD1LnlOvZUvslvQwvZuajJlRzZ9uNfsFFCO3GJD9W2lPb+1a79bzBtNJ
fweWHzMfnSi+yMULTtcrYF4gLRWozLIAVpIel6IB8RhxA3ddfuRQfFOEPFlAKXNhcnc4Y3eXG/bX
WI3lMTPs86CGwDLbGal3vJkWzH6k6klLsLPPO/Fitsk/PY8/SFW/rLnsdVBJAUdxRf3alpPPVtqg
pBer9eStVMNV6Tz3Bo5ZBNzTYN1/fRy1q04CnpPs9D7u+TLudvOIKtqkfFlTWDBSy3QrMxl4Q2u5
Qd5FjY97pdzKqZ/3OWMRDmgZeI1IJNsGuuUb4QF5V7cSWGfEc7FbsGOW/N19quvPpsYak3bz82Cx
3dJbi2J6Pen9KaLYLvfYWUccDHkexqAdiMazzXbT/qkbWEFbs7u2HkdSHIV3hOOvwiZlVuUElpM2
s4JmXE6EB3AyI/tR3rFsSEu84fytd23dXV1OB/sscfBBc37Ku/4JeNFl3c3jVvv5fP23wvYPChsC
13qt/fcK2wHFogTu/2d17ecX/VTXaB8mJ2OyXbd/V9H4fj/VNWn8ZnNBYx4gnGbaH53FuDK6+P/+
L/Q19hhUgFBGteb2BBO6PyBxZI0dl57WP9S6/xElDrHu1/0MOWMgjhgXxBrI+xjz/2kPmjiJSLnw
4+PUALrajHVFDTa+wFPduJrazJMhqFGAM1BnDXPPtc0F0Mbg2eBNFJrvvjUKCtM8rtzjsrgi3OZD
tT5GdX16AJ5TiBt8yrP2gFex/dzAFrV9iMZR6s9hTpxoMNVwC3OJcE8e2j3G/0Jf4KRR3HMrU8et
VjF9OTDy6MSmxPK5XXIGRtsBZn7sW2NFAYHCBrcRnsbYOp3dtw9mUudJqLWLjr8zrvNO+diwTDsw
olGYt9Ls4kDJwrkbOQ5viqGnf9zUdq6iIGsz54NuBbZjJI91ms4PU6x35zYyi+sKACu37lShcKTe
FNmb0iZBsnHS+prbNbisaGy2TGfmfURd59Gs2+RkxN4NPA/khLhKqp1dcmoxVQwxtRt5NgSTDfdW
dK75OUfdBNXT5o/s552tjMXXaJjre+58GUAesC69mbaHoZpFEBsmXueFAVXpuFtthkMx1Vp+sdh6
n61yvNr6qHw7zyG41wRs32A21zfCpcEDyEJ2MooCXcqZmuu6FPK2x0l0p3olzmO8zn1IL/e3+rht
zKo6h3VbvKeDI3cDlZ87ZTNeiFpXXU1HvtkhAAkjBF2M8EN/veL/ANd+lkD4MMEWpV/n9nEYyXO5
iSwf01ZZV2uS08kia3pJlN481Fn8LaUS+NWunJGldjrluj0H6FkIJnQwbFoegA9DNRWPeZsVPicS
dTYt0lgd7wgzw4xce9qdtSnrMagm6hPgBZJjypzOM70SQY0MuzVs/qYaeOhAH8LoafFceKi512A7
TctK8m3TlJhgXRsnK270IxOU7zl//j7qRf7AOBbXPohBeXUTu37wTIExvQ3TEKTDspw5gXRsGQZM
KECqbxatL6+6yRXtOn13axKzPc1MY+vWEjuDy/6uorT6y9CCItoy94mPIkUuqpFamY5agwiaLEN6
xDG705r+5FAUftRj527gwQcmzynxv1Ze6nvppO2tclWsFdcgVSCUKfQhXD+G48+alu9ABl1pZ9J3
oXsSxFuRikrARH16QV6913ASGdgfAg6hV6PR823p1W+qdl3MO9XzvPb5MXr9WrhtvgOB2s1+kZgn
W4zoDesnNX/XIog3lUFN4NLrn0UvYXPNMtyzf9LuRkLz27CvoyDVxRcWQ3Vv1sW001RbEaSI7MMM
6+xZONpIm4qr2AWzO9fg5TipdnTpwyW/aX4hrtRse7dobxjOm6COj0uX3HZFhyGzI6EBtq4MFcNe
R27gsxRU46YcZDFRo0ekky+yVF290Mofas+ODrT7Ue+xZNaBXtXpoZjy5absMjp26rq9WbLJuRPt
APTZGg/tLMIMa7oaH5iyP6MYa3utme3zKIy45AarlBh1cGCMjWXQGK2ZIo2MVnELdvaMU/cbs097
6ziLfEqtuUa/LzPCY0l4mS0vuQc981qKWhzshr3HkhivTj2g78Wt3n1VLS+Zooo6aOvcPEV5WezQ
Lrik9Sj3h0LkuPPj/DKz7KKmst7lVUtyzy3nr0uPUonXJvTZYXS3yTzNX+U8gSkvEr15bFoYZjoK
Y+SVxT3RQXasg8z7+hLZIRi1eoxpKCSjWrMLHRjeLWl1qDOieYS1O8qI61Jeu9R9ryt99HHs0t4U
ezlYe89IEOadzsPmVhZV6AuUS2LVeB5SLDWJo+2MhaIQj+j3bo4hM7O403809c8k/pQh9jOT6GNR
6nHPs0Vr3jItrWa8gyltU1M8ms591noVxygEsH3We+lyO+HLf5h4YD9abcgtko1ceocWRuaLMpL2
GC/FTOwH9elbx9Wf+AbFskjVWugKCixq99rQX2QGSKXtsTIprm7mUGNDmZbRPmy6w8x++j7O+/yR
qgnL3bQDhUtxFnLhymWMv1DzpraDKYq9kUTxK9MtXW5ohaHtMpo7cRtZrQErWdRs2ZaR0uyh9rg/
rGEYcOgvoHpY2t/LTOByp1JxvOsGpS5YGho9cAEZt5xZS/zmqY2NcUNZZP9Zh0H+2rR68oVnMjRK
KMF3UKSK+3Cw5bs+xT09PHloMcTOhs9ali/nAic3Km3+g9yg890upc1oF8NZT+ZugDhEpdLBroZD
wWrrK88w5wDjm1dsZMi7yEkt9p77YbZvc0fl37VUT+Eg9aapNk6djA/Ml5xnniNyW08LMKx5NjUf
yFod0uuNaefQJtP0liWJFCxGRP+Ybg2XyW1gARVzrF0QjBW5JKtov9Dak52tHGsPV3EnXN+UxQKG
tsm+C6wNOAfgdZPYNP1kKcNDZpD1MLKYm7WuuuZ+aSxQ0bhfvHljUuJUbGdT6ne4V8Yv9jiPP0Iv
br5iqh12bKcl/XGRjKi4bmbtiAtquFD0xQTfUq32JvRZ3c8g4lG4KIEgXTITUnG1sf4qownny7yE
/aFmjAbNNUkbvDaYSz43XiIEeVeru6aCIB+0fKsB/VbnB+45oNI9XJQZn/rE2TCL5dZyW/1LKDHy
b8tEz6bAGDT7BixGcg1ljcvNml2/7PsSAKgn4INZcUqUyRgK38pM93Yeu+ZoxJ0TOLXQg3noFWg5
Ljg3rxd/8lqxJQra+LSydFvaxKTYGKqGvqG6QHEEu821AUiRCz8pmNy0PihXcB4s8rL9krXpamSN
emVgV1PVSzabdbntgJM3NKA0yw+q06y7kOQKR0Tnm4hi+cmNy+K1ilS1sxjE5AFLfFhs5iFDJ6Hr
jBXRnmb9kLi6eycX4X4dEFcAyNXgLjHqL+RzkBK+uWMbn7rQsJ4l7LNk4xXWJDZNC9ywrMxqDxib
X2ZLn3l7oP7z1cvCZvAnPEyvgxyoLSjt+mskwu7BlgDt/HQy9S/9wgZyG+ljz7WkK3INpWt8R9xq
0m1YOJHGzCYNX2BAlZ8wFztqZ2HSOfWqn8lgaRrHwpZMRUHt1IEM+kVf+uSlKd1zNA9QkYvBp8Bh
C3sw9mENyAfRSf3cg+AKIlm4SWBD8b0Hfq9tPCNyb7Ak2fXGbgfxjRr1VR/C+fFcitml7LcYwUMZ
mmXMvqESnWaHKDqrzly2Iw6Tg5nmOImF3QVLbeW7Xtf7W0OLtw4z9B9xavaU+vWO+8MhbcLMFlpo
kDld+ymy3fCbg2tjN1Q67Vl8mstK4RP9XWxOGS5qKwMbGdrwtpI2orgqykT6vYbUVm4IKsDVIqPJ
0mKNd6QN4895OOVPia3HpM1tjfNB2N+29SRTLnDHO2WM9P1IZ49YjIzEFvrtdiW+tb2XIJut89vs
RTF1wSgejrgP48QGQ1mj5m6bcFlOmWbUxxFT/i2vML81RZK8hUvSMRzruj2KyrCLpFUemjyyAjNb
PpPZGnvfMI32NbIa92I1jfbD0JP28HH0+/cp+Z9PyaDK/+6UXH5nVv36yyF5/Zo/DslAsnDAWSBO
TPQdF3n35xnZ836DqsQOjCrv1Zpi8lt/nJGN31wYSDrjKCBIv7fR/nFGdn+jCYRGS/bEvx+t/ycQ
LWT3/3JGBtbDd8PTYjoegtBf5eWe01qyxBOwCGuZAgqk8lc7xcFMDYhuMnOFgwonQM34lDEYjH4W
4TV2aJ64WwCiTAzDy2xL1cXw3e0RnRdAwV8lI3SgDDLDj8JXFcFUhVzD5VJ+LWzM5iC9zHtQmg7a
KCe0O7DY+KCzFJjCVkmm0onjPbp0DFzbqR/u9eG1qFruGQ6Wzx0k1i9Vlgyavww5Ls1Mr6dXlTN0
31BWgLdPsyKI5BPTuQmLvBtl29ppsm8xdzGmtrZAVZ0poYITOCdwa5uJFSCX/R28B9iY9BcsAg2c
ycU2rzyXI6WFxxngeGrdNAQxY8woYXxrASkhcjW7CSDxMncsP9Oy6q1Wdf2lwvl97tWs+72Vq1Mk
1fhGF175BRsrg0w2M/MpGbPmYa7T6JUgAyfj1Kwo7u13PKBQ2nhyksb3xvNC783FtuYKcro3NVju
itElB5hkZ88qpgeRW8uunrtgZijruiOtRQ3HxKHs8eiL+WY0E/diNEqam9Qq3ibCwWzHGG86DC8O
lMB0jwREFb1QCh/KOFv7cKmNnAF9Vh7tLnKDdF76kzeNSXhYlNEchyUHw6FH1DZtmHOD79ALs2Qi
MOfPVlH3j73I2En1Br1+ZPQNzA9Z+NJp9XSoR5vio1Jqt+MCPpM4AFL4Mgt/xBpxu0RG/znP5rrx
197K2zFsm1PsUZkoW7nQkjp3Gmm4XMT3gyjzbd3IMg3KUTYlIxx39UpNrQEdpc9emw++JDU/9k2U
FOCQTerqvqbYI/O1p6MB9dJY0aX0ZGnskTyTa1xn1mczKpIHudj8NOIh7aMB5XPXN7E4GWbKISHu
q3jPURgo5Ax41eyGZj8SH79GcUGXLPVEX7Qyao+WXsgfYzu67c7Ri4htiDV6yZYCAHlF+FlGTP9R
pb2kkeVcYoFoDj+VAoGNVEv2JurKkogWkIQjfSkCSSrGbwrslXyOGYhgFV/cKVV3ypjjo4unFxpA
NTa3cVgKQk5zVARcrtWTZzX6WsxXwaZt+H2jisRdM4i+2kKgqc9p6SInsK/mLn+ZSiMVMHYiDC28
PXAedADQQ6LzjwqwDg6aSQ5z6lxVJSc9vwW8NZVkMaDsL0BOe3pRB1qfrhBmrPkY0wS+b0bnYnh4
v2rhLj55ZgQochePEy7mYaumPv8ShnLeGHnI7snthVR+VpvVSrSxH/veBuQ5J0bnd2JuIAcn+llw
vL7tbEDaguEAVgSF9yejcFaGQ7YFuMalyP1yDdWE+pVA1v40fRxXESr09OImMLBlIGoO849iUVjW
c0SM0j6bRqPtx759FmyhH7TMW7tq1xMy4+YjIX/nrlpPz8V6js7XE3XdF/MDKoVJGIjzdrWevL1Z
5Q9ja7XX/Oe5nGIIS+Zbl+xagEtxQxdVsjGa+LyiF/r1hK9z1GdYgVOY72RpDZXyqAESWcBZ9QEb
oSBNEbHoE9yQz1J8m1VNWHWFWFiCZmK0BmNVHXCqqPsEIUKuigQdEXjgVpUiXYxwH62r9YyEUa5a
RriqGtn8vVXDqVt4D8MOp8OHAGLITN/pKv40fagjyCSYdNBLEE7AKmMESsyrvmoqIeIKx757Z0zT
S4fsApN3AoJ0IqCv7wq9ehwSq8Bl5Xb+uAo31NcNgfmh5jBf9cgSw4edV7Gn/133QQFqEkMdW0ud
ulUcmqU33JirYGSoOWs2wnQ5LsosPsIGYI5RjfXyJZ6UupPTKHaYxTYml9HJWWUpPWpNfIqrVEXB
6I1ml9oaP+FqmqvljH0IdUtVRJ68VfJq5llerQWzVBAlXf6QreKYI9vvbhXrxyyJjNNSyGarqdGD
JEewd11mG1Q2j8vviVBYFBCxrIJmleOWVZiLnGg+UwaLHWkw2k/LOkfTbIG6J5MHu9UabglkPhze
CiUF6a8t8uJxyMPwwV6FQbFKhHalz4HFxyQ5ewTZKiTmU/gar9KiuYqM5io3Jqvw6KwSJHVA4AAs
56hWeXLquXRSTf9sr9IlzdPsTdMp9PHCAEPP3LeRo8XVwwvuL3SD7IgZShqF3PzdwYpzxi+tVrF0
7EC+0JeLhMoao92mXYKu2sRFcyX5ngcABrMTtizLt1cpVk4qfhMf+qyslPLhO125CPOzrPT8Qr2a
vXFWaTdZRV7D0C8uJPJglTsPxSoF554lA61f5eHR+GrjaNs2hpY9wjwyN/YqJ3eVaHbqQ2NmOVz1
5gHkEr3q5W7+0KPttUBwlag1pN2jrcYZZH4yHZyOR+SULc5By/HI/B6X/Pc++R/3ySAI/3afXI2/
bJI/vuDnJlnqvxk21iuBVehPO2Tp/OYI0yEJ5cJeNT/Czn/skK11imSAsGbEtG6Q8bL83CELqoac
dc+tE5JgQkhE+v/9n7fpf0c/qp+OPvXLv/9H2ReXCllPMZ6yfvGl0Z2L385y2L1LnXnSh3fsT1Ok
uYApVboJNZJNMZ20VNH4mpnZdbLs7HtRDssBmjT6Dd10aDnZh6zzIfB8aD2hq7QL518UII79w0VY
XficLdzep2YVi+IuSSMoSquaE5as/z4dbUhLRoiwPOXu82x340Pf1vju2rnI6XNNvfz7sIpUQ9N7
zzFUeMSzDxWr+1C0ylXcQqs54MVNDsMqfKUfGpjzoYeVqzSG9z3/UaKWRVjqzqmchs8dXtErgh+q
Wg/d6L1bpTachncZbBeUCsKbX5ZVkhPkGz9PUUPD16zid2pf0O0o8VyH7ZN7qR2acnD7Woo7PZru
FmCCeECIzb27haY9VGUKH9wdALUNmhkenA/NMEKNY0RXWRDr4jRLfZ0FA71q7OPXBaP4PndCtaUn
Iv5izLCefMsrvBu1zv02DLvyx9mglJgdA/peX0X7BNrBDWx+74jPabjRK9xcwVIUziOMLCBnC3XJ
7mYmwULlnYGfaxNn7HIC2L7y+2zoEyA/r3V1H2GHAYVsO98Ms+bYh1m6TZWBjYjpERj+ZpKnNTDz
MVkk9SNr7yzYr/PgH9z+OrhFs4dLUe0p3VScQkKPuXhC7gWrm1M/NvnY4T/20BEpznuoZE5lh1aX
+b3hhq5OU92S3hO+rMDG2+7wkvc6lYq96DyGbxXu53iZp7UEz5VsO52wowATnBVeIbBi8SqMTAmC
neXUTSDGiUZIUo7dsUsBq22ceIouXle/U2w993u9W5ok0OioeachET4fRVI5Bn+xdG8ltEltT5Qv
fw77KT2QO222RCrTtXnaGV5rPJ0XZ2yRhlCjdlKzWpcjR2PtjEpy8JoSY7zHVhelz40Of2h4WDQv
AfJvLAyIblxjSK7j7MaXwpSzkX/n0yXLBSCoTXhvyWvFmrol2ThX1B85bhGeI9VI3AOVuTFEN3wZ
7ZEc4WyYnyKPn0HbQ5Dmy6NQsE3HErKx3xkGFqEQsgtlJOh0TMQcf8Dge0TAznY0GRbc3lbrk7Em
m5CNG7dEqhESM7PS68JvOiPcpXEGucvtSMuSasVeYgEcy4yTiUHjrtINF9e1uIKL3+ejbt8utcDT
rbco+3q5msAb3veextFiM4g5DEqv5QoEs6eftZUZGazcHh+RX+4S4P9Hs2iJgzD6pVNcjrc9jbXB
2BQka23GHhv6tpuTo5r+aKZ9cZ2NUmBwqRz7xknL7qpJ9bDE3JhZlb5DCvsEqmDj5F4GJLUSAcWw
MUmxVD1pvZmfiea5vipRqhK8bY+0+LJqeQX7M4nmvdEdRk1hhsEjHSPPZxjQbYY+u1iifJaizf2I
/uWNVln7tIuujlPG1AEZqR/Ss+GniT7YG86fZEEXB/xl5qzvdjU+EaWOA52Z2sGtxLLFlT7cePA9
r0696rv5khEkae2Da4uC2nCMQFhYVH9ns0/dNlM63c4FI1krF+LFLfDMxNn/Z+9clttG0m39Kif2
PDuQuCUwOBPeSVGiaMmyrAlCkmXc74nr0+8P6q5zqly9q6P3uCeO7ijZFEEwkfmvtb7Fnn6ko/yk
4Bs9MmPpbqrBzYCuhC1rCtsUJv6xE4h3Yx5xl0dpOF8MSsWRfsLkfgZo9ZGGbFBL6AcH2M2UE0jh
j9uwDcddYM5QmAojXw8krddhnNbwfiidUk2+jADNVwNAJ/ER2gXGgAZhUu16m7dLM5HFRbnSuMnI
ZEbWXLthxtU2LczCoLV9/z2Gjco1t3o0pnjUI8BJUZxjVLRL0nrDj94g79sX6cxBxDS2BqxSkEyq
28Gzy585jXigAeFNrEM+/ufEc3am04k7Jx2Li4Q0h9wRGo8YM7Of7WTr70qG9oOqx+Ja11G4ndBI
d1nFfLSftXdE1Gxx+zDZ2FLpl7HoRnH3ENtWefKi1nq1Wm5py6qHMzpOcesBlqEZwJGXtnVS2o2Z
Z7T5MD1g83U9GAkyppnaZ2fOYe3cOllwMCInWfdJm25K22PJzMKL9CmMBe8TA8LolIdD0VNoTFa4
oYqIUUmgo/lkZFW0yxkZ3cVmBn2mQKMie+60L2z/Ytx3oo/PZp+2B5ploEnOcnzLsU2SYKjmR6u3
GJoHiWoorIh1uFJ1+7WGKnGeGcyeGZzTCZK5RsL9VkdfsDTKB4L9JoV1SUV9X41ODLQn+lbVVUsl
EPakqC0ZmrEw1Qee6ONrRBEwKRAbPgiIhxGx1krXhmnP0G07TVmsvuqOLhHO55bU+tmo3WVzO3GE
SY3nia5BLLKjauJvWEKXDi1duh1PotTwkstcRj1dtlaXbzvp1pvJgmO1rYxx/uHp3t0G6cQxmDC2
WkXYwftV0wx41KOp2w9GDlSJCG6cQm/lJg2OfJTZhg7S7GotkySnUKcuFNWmpurz74js/+yP/9X+
mC0q7qT/2W1181Ho7j2d/jBI/vtf+m2QLP9GPyK5Q3/Z0i7D4t/myP7fSJ7Y9pJEUR5HTNyx/9gl
Wz6BRdOXZM4sl5KEpUfztzmyi3mL1IO/UPZdINP/1i5Z/sk6Dm+GhKXzGaMg/v+LJdZyCTx5cxCe
esn3k3OtVNeBytydNRR6H9fsTnrjLREDU8Datge0bc+nMKjXB2w0/d6qZb1nEkJ47neX8Z8kdBzz
l/070RzenGN4hulS7mj8OuEeW2dyUtNzj4pCyfLi89i4eDMFLpyLAwc/ZUdZnbSFjTkxIA7G7E1U
fbvOebwHPzxof9dWOl7dbKtJ5erbXInwDl1/0GtwIvJ7HqFINljDqnnHo0PAwHSgTFwYYXmt2Niu
Ft6BCqd5YxspWGmQf9AVRxY8lTZfo6kP+aILWDIQZ7MaG0cLXYt1g9EJQ1j/RN2lXIbVyXZs/Mca
vY16Mp9ugXtah7uvfklD+dDUeQ/j3QTx1Q1J/ZaTlqcjiV55thlNlaxjSmWAE6fMLXZ9YEbZSdOM
l+4ocyQznuBmuxY1RJchHJCsgifaJMW+iefmVIeJ3Hed1b7HRtRc/Bx7nJu0NzIsT1Xpto+K7o17
CS9wr9pO38Ah6U+j6MUmVjMT64yJ593imT4XYbQTEJR44nay/CJs/7thJe1KgCIrN3OaRc/AIiq1
MjpnuBVMSK9onhhuVDS12yHux3Oo5gejC7NLM3V0T8A9o896cGW481JhvzUQu+mqjlrM+Q5rbWcZ
sfvFIA33pY8Li55nL793+lnBuMGwkN7yEG6tr0mIbDiC7LnMc71lW2buaj8bHidGnCA2UNxGt3Kg
peXFrlI6Steycbt1y4Z7YUPIw2gF1VbNvlhZs1Gz1atot571sJZ16F656vUNhNBml8B7OoWY2E++
dL0ToLgs3ASFkT3DYGnBhrJNqwdJi1DaCQ4HbTxjeDPHs9Ub6geBVHeHyltvUQoASGEuX2fk/bZm
XNJ7wnW3d3MNX2FVpVX0mnLbwwFpxrXmTlvN7ZJ8Vf1wB7qjv3GGttsivfsMUiMIsQI12hxiizek
LeA1eYMWMpursIkjbmmq4YLdwAMVezAuiGeHf2QtxkysAs/vtg6Bn1fiqSDEk2n6MOkjvIVGbG+8
cQTEWdlIR5r99vcWSDqmNkZ/R7N3IXaXgzVF61nj6dn3JazjlXLaFmJnnSsTJYCW6BVI+WmThVm4
ZDcC8eiMuKQpws300Wfmf+NXDh6kket47BWq9SqXWXSGm17c4Kfh6hGhpRyhX05ufbTLJtNJKKkO
7HeE58HFgD80j/NQFWc/g2dLILFObx10MMAefrA2Pbz6K9JpNQJxZgf9nh2ilTH/p5lWQbtz9tCk
3WOK5OxHw/ym+nncBkNrH33qMVcc3zgRV1KUd6yEw3cqwrxmBWVqMqBxz4XcpPiiUY6HYpgwXDXq
pQiU320cXEwJx1Pp9XdoK9SHSPYmq5zZCopzTyb4DEIc6rs/9f2xpNSctnUWkZySOS/DW1m6dM/H
oXlBNhmubtNLtkIF1EuO8212Ae5UIRF5EZ1U9K8JdpESl13FDv3OZTnApe1n8D+DLH8CfF7TVGXp
cjuC5b0FQlOfBTV47UYtOgPh3/JRleRQN7KL7Y2xKBLupzjRLDpFPzvN7WBG0X1sDulXeMvFo7co
GyHd9pu8GthjfgofTpum70kIzYGT5yKNcJR07yHIg93HXIt4Mi46ivkpqahPeSWsGjJ19qK6NLNV
n6ZcDt9DL0JrW9QZ6kfhSiHYQB0WzSpcVBzjU9DRi7YT0dqzU0PfPDhWifRDcDO6Ssc0v5V9Hn9R
05jLQ9u04b1t2xW2XorviYABBnkpAZvkKxvnkrNvFs0pWNSniDARpWty7G81uh9SqBww0eOHY1CZ
sm8EEbdoWU6P6wzFhWZ41nekIRENu1q57YsrfF4i9I35jCvMIrxvUSqfmuO2HtDQWBvGY7Loajif
JH9w07HO8yVPmSivJqNcZupLc63/Kc4li04nPyU7NZmLfNei5DEyZ/fXs0u/0Z7rfn5sIHGim9xo
BIdUizfZS7VtI/c9sRg+D55NirEerSc0meqYYKO8961I8qr5u4k4xY3opNZlFNU5CVj6Zyc7h5MX
oDvCf1N4b1xH0D8pc0H6qKiwPtjJHehNtbdLUfEX5tG8QCZCMhsW+RPTtEGKoTM3eTShgTT8EXuG
eCF0W18b0xpvbKcG9t1S/fIddn7/3i+Sa2o5atPg8tov+xK43kiz3KUONOlPxdb+VG+nRchtyx4n
Bo/T5sbyFjHYsWCEr2WL4Xvbwd23N4hEvrWbGui/G4xpxpObaF1s60VWxtyMwjx9qs0hFLKAltVF
hdafirQXqeEVqPYiF31q1t0iX8eLkM0Wjo8reiUb1V8EyJQvk+E+pGPg7JNPJdyyG0SzAqTQbfup
lTOuNi8EupB8dFS+EJXWO73I6+jNfF50+KK6CyspXizMlvybiPLmIs8zFkL7UYto79WtPLcsZ3yL
FlE//NT32Xeh9Wee5gijlJm+Mo793gpJQS6lIOiziV+dEhRKxUjIEwyG0MqjNWWQdG0SUMy/DIuP
vFwc5fbiLR8/beaLYwqC7OI+79r2S+gPPKwdz7mNnJLGpZKv2Dlm/utsEAyQCQZKnaigzW3UvKUb
OFgc7+ho9ZtHOo9TzCz8E1LBsGwwHbPZ4uH1ObMu9vlmcdJ7n6Z6f/HX60+rfRVnmJRHMdOfrZKk
P9cS2jRJgMWk33wa9tmeNN/MTxt/by2WftxFeGY/jf4G90Cw9Rf/P8VePAkw5BT1Ia25nptxCKKA
R6vN/qvMLO9hXPIE5We0gLS0S8lKykIbgUfde6WbJbeEhdNxzdKeI71641MDq/IL0rB6qSmy3Jcu
Wi2wgRRHngwWe5aqi33dNoxzxdIzAWly5pFBM0K3j/NK3oO5i/IT8CwfG7eqfvqFYcdraKvGsfKS
zFgXFLmuWqujYndEx7b0jetNJmPLz032f451/+JYZ3K4sn53Htm86tf/w0ku1tPda/7xf//rkmav
SOl/kD7+8Zd+kz7sv9kW9gTHtOSiNPicrP5xsAMi+DfDcBewgEmoEZHj/x/s1PJfCAb/4yj426HO
+hvfFschTo5uwt/z/h3pw3HkH81BnBdJzVCphjhjSnxCv5iDmj5duCc8KiB/Yw6ys52Oer2zcu1d
8VdG5REXCM9pzfyY+mz2xOJrpJ3kR6ZckzKCUTTVXFDi4ccB7G0e5I/dVGc3XujHSMZu0bzAl1Hf
HRz/bIbD7EYPibnxRdpsaCyI8xOIK6jbqd9vdJ8U56SqRfm9iKrytp+6iinYJPdk93sWMhB3O9a1
xv/exzxqD54RLfhqkMTP/TB23j27PrXB8RCdMdtoe2uRJi7W0Fm9+LXXInru6A/MDzjMUzBwMK9Y
RbD6aTIKWU59dGekMRSznCeTNdxlke16ake7wlzdIXLydhGiG3QgSrPs4EANgdWMTEBrQ+T0xJO6
JtRgBsSlNsy1GGB7WBsX10TG9WTaN+XdsPTT+Txpu76HEysj7NrvwwD9bN6mmAUHY5UWrQNolrRQ
AAWoY0lc5ICCdbPwTFCLo/Zt4N6Rxy5dbpyk4hSUuvgXAOmA/IhUuvKSjm3OjzmYpmVMp/NwcjZ9
WMagIjkZhHuTp1Bzp3K9EIeK5p5y+IBKeGGtBg6TFCZFxTESot+HBNEfUsAh8cpqDbYgshiuHG+h
cvsL87ZK0u2Ap3w9pVO0iUF073ovT888Sa09wYL8WJa622OSruGzFCVpvz7rjh6MadVF6S7PC2A8
bhReOPZTQRtlHD1tmNi2pswgobf90M5+cG1yOnaDQmBsSAOwhkz/qkuWuF/TMg+v4FXb+yHq1TXD
4P89ymkBCn0ZnJoqGq/cD+WOgEH8BCk4uAfzMn0DmCLM9dB1PScVHumDjBWglzR4imDWH8bIFWzh
glGvsE8THFKNdQ7gM+5FIqi7lnjXpqeq9hy8xpn7tXZl8dBOYyqxf0RoV05SW+M6zhs1ruHkzMeC
wDRIXd0y0OsKfRwIn+4HAiRPFnviG58Da7WSlTM82j5OiJUHtDXZdAy6f8rBdoHgK5xiq7Asii3o
dyIjDJLuOb6rYzM4jwkkvTbpbGtlg4Q8y2lxnVMAkBWroMFh14UhVPBxhGNio2noZOKz7rIWuHLm
Fk9NCxmuD1T1xv79m6ybfk2Xj3fik8Z2XrFBmNrKu52nbLwGZKROhT02jxxz52f0ijzf+cNovidl
Y9xwyuToUteWOpGI8Hd2Un30fh0cpMO5GeoyiXT6yGFhed0zgkP2baKs+5s14JxbO7WXfquhvCHA
8g1zhSY9oqS59dWgd3Hl3gwlkg4YyWyfNNZ0KfzCOQ1j6w/Eq9OE5mrMZxeZLANiTF7gP8m03hdB
MjKwqMZmXYapxV2MRTByvJGeIy3ajU0eBqdJV2EdY8rMddHskrJoHQoDI0g7nErDh+Y3OeaTrYR1
0aL5yuTkIamE+jE6JcdwHMWM/50B+XttVnPyqOjnY6M9BWdD47dioEJ/RxwefbtVtxPzHL4aXfsw
Z16GG9Eo393OIHEyzOW9RUfxGyUAQDukWFSNfKiA84f21zCCHeTWmcn2Oa+nzUwF2q1tyu67dsSG
bG+4NK8b6zmVkkH02ECSrMLXlrH+B0kDJhp9faZPY9g67jBuor6znk3AlQdLKNNDjB2ms4lzB2aW
OxA30abgG2dHxp2sR06PJabsFdHP8kogCe84Qw0gT91IXU4b00+QBahAizmaZk6TCqMv5WDTOAN9
xXrodeC9pUNO9UEXd3QjfPYUMUyavtiIpueyL5zXziGOTW9a464mxDh+1KAtI6T+vVp1zLGZYNjG
LWNU+ThJ0d6pcCkiDzuCC9JyFn5qHB2hu/SA0ibpnYU0y7s2blNuUadca2N8J39efIGjOh1DuNdr
/lE0niRoj05a+XsN+OhMfh4AlFd573bZOD9LYf+Iq9o8S9W3GoBTPi1Dr23dJIIvuUhv0V29W99K
03NklBCTkvk9Msx6RSCNvrlx/FoazcNYz8bakw12+gBAK4b2iFpv6WA1n/0ryasSkoMZcYRphxYE
UHSXpX24s7s42DRFI7/FtWPvk9Axdnzf35O58L7UZjusI0Yoj6GSrCCAUk8DZU/bpgmc7NYpwTM5
bdHfloURHpjOTvHKzV29t6Usr9y5+aYw6OeIkUR/cDgSBvhxSdN1ZntPIceKE7/htDEZnaxLp2Jr
naVOfp8HwgGYNcEJKmANGK0BVrM14jNtrArrT1HudQcv2u5G/d1smmiTeSCdepW+6Fa+JXWFUMPj
8dwPeYhgyY6fBqQaybYtceXlEe0H1tj+lJCPUECm7iExXBhT9kCPfOhRW+aV3saCrPWwNMffuYbS
+8G3UEqAFF/6MLHkFiBwAyrVzD2KbiJxpNC7ie1o7RTDW2PY2UuN+WAXDoilOZ79LcU9fK6e90IM
7KNJ4/ZoCR73hkrBMjv8r4BK1dUEuOfQx9o4GklmbygjNXdg/SRCsEjefRQ51s5I7DVuNDKcQXZN
4JqfzDaJd5VO6mPHhmQLhtk/WHbZ7tTIzkuQtdsjvPY3mFkzvkcjar6WQmyAu2lANWW/teAIvmtn
oJrCJqPQheRYpsg94Makmsm5hctbHQo75/BPs+6ulM57bVTXrvPYOsRFsraTec8SLZhT0G8Y2yTS
IjfexenMDiNj0pka5Z2qmqsy2r3fAiElkLUy8pR+l6jAQwbFLinxrhRN5a1qzDQrSlpMQHTRCdNl
uAtsMIM4QL747TjsM7fzD/aUhCCTcvyWxf3EpBF4mkE5WymKtZtNwA27ZTiWZvtWV+VGz8idNi3i
NNp3cl/0FidYoSxyniN6mC/Uo7bN+DAnQck0XX7UgSu2zpQg9+ZMH8yYOU0fMC5ZxLPrYEoU13yq
t1B2CgZvAn2+L66u6D0exli9e6eTaywd3XFkBnAgLAc4LZ69U66naxY7L3agvv7nLPV5IvoXZyn8
IUuA/3+WyG5f4+LjD/rY3//GPw5SLvAA+jBs1zIX8MDvD1KwPpF/lM0nDlf7D7BPEAYOXKWl4MD0
qLrnNPebjYzDF540kGAAPw0OeurfOkv98SRlL0Aliw4FNDc4Y3KBm/4ehzWBS7b0JOYDkSy6M53p
Fhn3d1fjnyldf3oJTFuc/QDh8Csj6/3xJYKhy+iy8OdDH1iExbyVmKBouVzS/3fN/xevgg75+zeC
L2WE1MmrqOKlFS/l+KGdfyXZ/Ys38gsITsWlzdyCl+hm1portRn1/PbX7+LPwCDCkMpxfeCr8s+s
OZcJdtELj949HiurXvjhOq7Ka57Xeyey8/1fv9pyTf7IeFleDTaR4XFedxev4u+vmRqdUTPjbA5T
CVbBaPkjzineysIq2/z7LyVNTu0L8cGxfxU7jdatRrLKvLHICx9H8I40P/by1tC4qP76pf6UHKLo
QJoKX6RNMzz01z++K5k6xpRZvFTRFN05zaigdRvYmcE4j6s6HPM9Lorp3703eNFlFGFZQHeYTPzy
ogA6pCkILRzok3VWps0fbuPB1BD88dfv70+68fJSZKKUUmCAOcz/8f2lFhVnVSWaA8lda9m7QqUR
tZccUxNVEHNzfc8eclyRO45uuwwT3l+//nJX/HrXUPjGsoWPlaXpl7tmCu0qMtKwPXg5/SguVVUr
tx6+/vWLLG/i1xexTG7MpTnBYLb7xzc5Spiz2jebg9a13KshGuhKVVZwl5nGfJgnvGk9yINtSVJ/
99cv/c/uHzJnjrn0yvhyWfx//63wHXuUBDCbA7P8aVtZpI1Q5EkAK2EsmIiQ8MMUkY/865dlivbn
bz+Kmc2bNXkogPD65cq2QJUT2uibgyOK5h2MMCyQ2KAmRQ2sOk5A8IwED4XJWRecGGx0u7G1+AiS
Ue5pdx72cdU0T2Y0WzTGzW2yabS6gi3oHY5M43D2G/ZNZdAYG0uDjJRQCh5icBnRSuVd8jilHoCy
RCU30NEUCIDqhXAFkR2vJXIm+0MH9gPhk/JngUy8SYWKbmmimwgtdSWbKs5AbtMlx8jI1I2Bl+G7
yLEqcmadolujFu4NWik6rUEfZiQcEh4hhAIyPXANENS7c+fn81cipdkGEDwsMFW/u4DMT0GcUyYq
6n7Tqjnf22Z7tlNTfwXcal+HgC2X6FS2LWmoO9o5B9qsk/aupWJ0pcZK3noGR4uEBg2KFsb+i6U0
/0jq6bOCrrkt2dJT3wQC4TYgbXgoE5bdsOyia5D0w7uvydP0s9W1azcYuQ16fAeMUz6Gwg2eo4ow
xIbOh/mrO7iORbxFfjTNCIzRaW39U3Awi2BsZPrJN2Mv2o2utq89svlaLRfYsXFnckKH+quXhN3k
uIiOgSbpH1gw9Cix2QZYn7D9tqRSyFwp9I1E3HGu/tAtmscw6e5HMo9f7dn88LFSfx9N/H92J+Jn
nWKJNSacrSvKi9mZDvbHrMvGX0VDPR+SmhUjySo+BKrJoWwY/Hv5yO+RjCo95b7TPsXLrU/Bn7rJ
sXjcVvkQbC2nwXrB6QfPoJkcw8LqN35TNTs0W2OPWA7ZmQdOuPaDKdh6ZM2TNRODkEYp2zxgD+EF
zBlsd51w/sm99JA4Sf9AtUv3AOubH27Yi69SAjDXjILtlUF15wmqE9kTUXZbyl3ti+dzOWkul8Em
bypzY7JtutODnyTHxHRzCjNqzIojwZ1g3TWB/ILYHl4nOp8fkqJLR4YWsXOhLiXZR2Fo7KXdBG8B
xm3c3aYI7szBB6KRRkp1i5IK9iII7MsUNeZmCid6tOfQPgEkqGn/pbFA5nN/ZLzo3gfCEnuEP+te
yTw8D7bzFOT1fNUos8hbTm8cuqh2zWPdaCYF3YiBkQlu8KaJMeESGSiAtJhK7yFGez9tmnJ/AnvR
65aIz01DJOEt8g25DTsmqSsf4AXZH5olg9JfrkeAYXQj5/FHVrdcybaHkUx7unGQxPIOOdndMyF2
+9FgprUNJg8XHt3icg8Ttdk72A6ePTPoEfqd6GrktcGhEevrciQG8Kji3lrlMIDfZYpbu+bwcgcX
Y3htaNa5LbrQv2AFsB4zX0O3wy4htjCunJvBDKd7DsUzdZ6Nd08cvnil7364NtM03o9JpO/GtoYP
ParpFv+0c5NWFAjJ2qHzadLuQ8XknGPWNJPdE16/dgy6zlY1Bnn6H0wAAw1licWKnF+q4Li6zoZh
eImjaDB+2rGr81WUlRH0lT75wVS/PcieRSilKWjPrQEEnCDyrqKQeq9L2nk3bRW3UKIipFbDrm+y
wUURj8o6epzNHDUy7NFR+dJE7ibxFVYMVcwnftvw0aQJ4sRcub7BbbWQPIO4XiduYRCZyhP/6HFY
2KFIuhuQBP7Raf1yp92xxCa5OJuilBqRwrW4JzwroYjNN/SWWFtzpPU2423U3rRD4BPgRJcWZtPI
/DWgDq7DWLLBMRHw7gs2AW+4QTXLWJ9eMzys+ygx4AeyCryAAZm3Za/UgWRT/6GMYt6ZoefcmBTI
7ocyZlINbKWiOL2UbxhgGOxmKCU/W7h5TxOH5AvWPiDPy4+bhesQXbCb4zSGFI7NjhouQIvHCwQQ
eI9eSpcS9/BnGpgBnQyhe3y+ZDxX1HHQ0dEzEDD9dmVl2nhLU91+U6NuNz0IYlzujSW2ny1PUFgS
IF6h+cUuxuB7YkflUx/n+f6zy8px5mAbz9LgWb1YoGuDGq2xS09u2b3iN9RHT7leyswtcaBipsby
eE9ZPJv+ztcGl++zsqiRfgwQE4cE5aFwSSZZjodS+Oj7XiWtI9I+FlzD6/MTYQsqS1TpagZGyTwf
qA3jFzZGmlb8OHUfJG6gZ9328zW2Wz66aukRciqPLpVh6Uiaq46Xxe8anMbZa1eSkff6s10IWA/t
9GLko/csekdKRV1PB1P7hy/56RQJ4SFvXOcmIMSwD9223eBswi5Qs9/ccxBtjlYl0qfBx0ZVFLX7
sHTEbJ2lW8zDIrAPUx9Y6vKwa5nbr0SixvvBVWJrSVpISp/GhCjAPWyBYaLDnabuouIGZ7AG9587
eg0SFu+4bRQfCc/wo9ka7WObuvMTN1J470YihPPa+fCZ4HHA9/f3cVMVe4+0xrPmLAoTPzYDIHQF
W/E2L0CwBmK8p4qFqh1h9B99EYiv+UKwgZGfyI0HZvHvn1Oqx+DnZPDLjrY17Ax7KSePM/EYYi++
x2cynZLM7LbCGePvRdd6V7/sQV9h3vtmdZP9rW+E/Q2A53THk8rdRXUkNlMci42o7OigQKvdzqFo
vsASKbZmU+RbIvrj3edV1w4tYmXreRdzSaMyMeTB1yY3zH8laDDaYAr4JuuSG3HHhN24UXVUbAs/
0cd80hbh8BxcMmM8vsTKn06dOWWXwJPhUeIkQfRaetlmT85X4LRAKBk13MzkA++YogXbPFMhYUJs
Qyt6rNKLUSf5EUiR++wHuL80DTcOqVEehvD8+Pjner5N23K+lZhgsHFRqrE2pjRiCZTySyTiNwSh
8Y5FYTqaVVBcVDPP6GEOWUSkEyi7mCEA7s0kd2Zc4TslU2g1pGuI0KvkQkoUC4Vlpie7y52bhCrj
e6kGsQ2aarzUquXRDYuGGA293Ba2yFylG5OyMlgyEvAOz6b+yLQTdmFgt9XtoLNCrim1Kh+7cix2
HQsOe6BC4eq0TX2psYWsm85FVo2yGTkCLAmjtGFnmRK9sU4L8dh+1mdib2LHbBNOy5iqUqjX8tXU
TpVgN4zJYng9kGy8G7R9ySJ7Mjpup7ya2Vb7sXwzQptSuhzfqT0M1DiBhe9ICtFMKBiNnqKWL2aM
E+s0j8N8bVKlTu5gT1tPTw1ZH7OvcKL0gGZz38VqofuSla6AEXU13JHvvLAyai8C/s8jIk5IWwYe
yXOnBaEUfvSeMTD+snJGf2pJv+9jw5qPiJ0u3FfalnlHFxWN5nr2aa2kvYwKrS7OH0DHMGf2kmI7
V5+j3FJDUnIm82WC4ktFR1E/EDGYMHvF4iYM+vsO6zC9GZReDYn48GqtIOIWz9QYylUGCerM20g3
1Dmzcjph2+w8rxm26DXmPgjifgWaSd8Qr246AmeG2rJDjE7V7JDzi6Z7s6KWPG3d/B106ns7O5fR
bK2dOQ75sm+rj9iQQPXN8eNQRvO68UR4YLXacyH6tTTsYhMGHO/Q3J5FQf5JJ1aJa7Gtg403LJlG
i9IOw0MOhjMEFkNVvF8sbza7KtMFAUVJ9lgFtxWF9PQShsXWjbOSVlKr7/YzOttL2PXOIR1psl9N
3dhvR28uHyrbNWmnCg3yGbkZ3USJW90XRVo9izClE8ecckxIVfde9cp9ULLBdJN5VXqE0DWfzNhP
qduKuoOIcDVvyrC2EQma+T4J3eahIpez7XNQVmscqDD2Z9fdkqcgZdlE0T6DKLHr65RpnJHFJyzO
FD9LDWWzmfMbidZ9wI/s+LS2l6E1VDuvG9P0pi3e2N7L71TKerfS77SxbkynvPZ1AueIap6B+m1k
Dz1F/j4RUbvTXsdXMc8hDKX4+3AkNHyKG2xeb3Zk1wOi9jxdbKmTa+HoctfFU/PdbdhfYUiOzLsJ
ju53nNHqlGKG/BZMyqBFgKDok7E8IV2ZVysj8qLDWBTdTRR79m2Ut/obJl7nQAJnOBFL7W8GMaXv
2k7oiIwkH27Z6eC+V1X+I28JOfautF/bNilx8GHAPkkQ7GdwrkxXBAds8uuFzVm3tbvtJLT91SpU
vk0DR6YLYiG6K8X0kfbKezZLVWzpFIChGWbzzqH5Z530CGLs8WYehZRDwmIjWr9xp4aVLMmSA1xJ
OJ6uQiTKeNqeJk4VAKaseUWJACTWat60cf4oshhIBU6JkFV+xczW2xT+xKFYVt8aK4GA7GZMLwxb
1Thn2RnvaazJH9GwyrOeM/OI5sVWim65KQhR0dLK64BLtoPIDxyXXPExafiAeOmdo+xc70kLyCKc
O709p5gB4HocfM0soc88FDPUiiZ5HaVVfk3qtH6uOkik+0o4k1zFAaRrzMxLzh02BRKI0MUVG9BQ
rNsyHl9wykDV6ZohOfVm94HGBKaeye559L3ixmJn+15U5Nkn0sMbV6R3c9mjFLaWyPY6peh+4KM6
006JHI0zTt8xCAzvkLVp6LGzpN16nlPfNgh067YhScf3/weJNbRrnmmgRbD4raxAzyfS+d19ajBk
sMMsoimhtXhwIXbJIg+ubWWVb4zBXuykHV7saXyY4QXZO+VizhPFIPdJPbOyV8IC1rigAxchfh1F
dQOiFS/NGjfAzo06g2BEDzqROx6DaWnvUZYU2FBQJau06dQxItl/gHIRvhHWgHrGSogPU+DqD0f1
yFGH5wlUsZeA+r5NFfrf7NEeboxKmphVXBPmQq0f7Nj+oTIPfY+h1ls4Bz1I18GDQWRNya0PxnAP
kZQrRkpuT6phBIrnc1GsQH1TfWQ/xn2JRb+L+cJCxV4NBXsqJDR/54Cp01Zk3nMGeWJBTi9jNbun
unYRwQftbqusCF5LP53XWTN4jAmt5M4FaoObUXCKMRt2twRRaKjvh+JLgRWfHa5g3pzro/am/BrE
wr1XtRESrXDNOxn11k8ZYk8qk6HaNl0cngLivJfC+W/2zmM7ciTJor8yP4A8cGjfhgSDKqnFBoeZ
lYTWGl8/F9lVPWREHMZkr3vR1XW6OssDgAtzs2f3DcEF2HTzzigimflL0HxK+xJRTPSCGBN6ttt1
V+honZtBvfG81qIPtWiXOUj37Yg49q5hx6UDFfWtRJSwrZL23m9hVAy2au10P8eDoa9ecbu23cgP
OLEIBIEg2oqb6rK7IJRDu4Ht5FXtlzHxb569t03UhSDHix96GeGs7TRgDBd+GcQ/cjWK1HOBF8C5
08+aFSXsmWy1dt9qyjAuFfRQ8ipMYBAv86wsYTZVeWFuyow0MtX3Sl7hGpTcZ6mE1GeOchuEtb8q
SGHdW1r9axgaipAToUpV6tVOnfqftsmtwUy0lJK0ySWp7Eb6/+LoLA0lZd9auAptBjvWv0nDqPWY
4uKFCQVN40SFyYp0x88a6+IVDTPgoCPO17Hv3Xaw3myuIAM0TgQZN8RQFpkz0kRK64ifhkz6cyM3
9bVV4iRIp0917XvC7aTivQeWbn43VUW7qQf5Xg6G8uiz9B6wUaX2bdZ5GS5kNXgrmuBnnJSZbzGc
aenrKLOV1fggSkAYnHAqPsyCIl406Iqai1OobCl9fcy/6rW0cjsk/2qXeGyKtHugbXVyfYvbrcT6
4T/I3OsUW1QDIaMjfhuNf8Ao+FWpCsUZGa5uzHsohFtuAOjZaXI/UW4Rc+b4IKkt6esnDKfiou5n
lqfp76S2NbX9z/p3kn702r/opx0WCggsWF+WurWcSX0L4O65DV5V/0H2HkKbZVuGjvXUQfXA1pup
99XK1W3fuDFpObgsfPKkXyezj1WW+IRzDhs5qPY70/3hpRqwZVsjpQbzuxzSgcxZAqwc6IiPihPf
71g5wgBYB6KD1JycMR0fp0s8tBmtYj2Vpb6k9aXPXzF5f/36cU6NsVfdgYaoWazWyhVaA1+u2hpO
evP1EEcnB/OPHiumoglK7/NzSCQYfaU1lVtwgF36rarttDwjW9714TOqRqZk1qlzWy6NMDpKarjK
p0o7h0tPV1WggA7rD3HtfgHCMAtAHzlm576gVb2heWtJ228JnxQBCDKjbPX1Qx++V8YDMijZTDVh
76+9ktjKQadXumk2sEtZ4w39V/aJ/eRwLurU0Ok/Jb8zmwLslZKkLxroSUnp0lCNkqzAFiIvugs7
IqH59eMcGYmHcEybXgJzFkHvfcI6DKdxdHKXrQ3VkFKfw+G7L6ro8etxjnwmvMDobOVbsXP9Zid+
WF1Wkca6rOzcnUJ1XSVvCnZkUZwtQ7zBvx7psEnVoSP2w1B7xUYuqhZMVoZqO0n2LjMABvf2v5hr
7brssulhhH+wpTvYQxttNM5KrUrvxSJuxbkD3m1ECWir1dylsTAjC5YaU7wznaig0RO8o98H06WX
EAzi+Ie40ydlTHDVrBMNCODO7rCC7vOWNNbYWthpknZY9FY4nXjQfWNofMEoZZLcpyXZRHK3X/UD
56DoMmt5p3XQPEko2Feic25Hywrf0qml9TxJKKIk3ks1IMO24QFSuLLOLAsMhkl5RsziMK19SD2i
o8ZCLZent0WP/NTjdoljVbmu456kQwgZxqsinRbGPqd5pAP0gT4XCxMjN1wKXP2qaRxtyTjRinu8
fREjK+YD0+cxsF+vpN8vJ9sfVgD5Esnb0mZ1I2ZIP2z6Xk4cWofVUEMYwkatik6Aw3hv9VhlDVTA
KjOXhPhbOTRvTlBcG7qC2D5fQ+HO//jkMOZOAXQinFGUf/fGM4Mxg4CI1xctcPOLveq1+KxvsrOv
J/ZhEZ1h0Agwu0EoWXJvGGOIA1TwEuyKGt8U+JSTHXPQWD4Qbl1y9Vq2pvbqV9nF18PuQ5uYZvO4
bEW8UdbvgVVikZa0FJqZm6Kvfg5gryzAQys3lHQxAeB2SHxamqm3bjApXyU0eRPGZTAzS607M6ln
mVGvnOlqC8y9MbKlRwp0EY3FFnUDsZqMfpiCxr5+IOkV25O/ko2AW0r36coX3h2OCEhHJxPwShMZ
gIdBGK0jfs+qSYpfVDdx3/3dFDb05QbZEv97OpnLoG4itGi29ljq5qlPcbhr0ugP7YGODuqjdJt8
3jVDtTbTLIaAozZvo+PAmujVbUxv5ImZdXjYfBpnHwXQFR1wI9lnrmPOHUgBjdK0yK+//sCHW/M8
iM3+rxFUWnNrzMdoRC21Ii+Bd7tEVvDJzWxRq/RrxnSyBvV4Qll1dLCZjYuFNBKu/VjOqgoS0Alr
RQksmvLzadsZBUbC3LP1Jjzx+o5tBBZnG9026NKoUn1+smQcdbwhGszFoupGq22odt74lCfVryZE
oRRYJ96kODYvbMJHibkc/MT9YGSqi4T3C24kGtC0h5MmIFdX/ZnGgbPKdSWgfRtf06GQ+m2oeoE7
+pTvaBcB+DJrbSV+wA82xW8KkZ5vTCfex9Gfx4YIuQEGnNzfGEHD1grw+NTty+KXLv3HQOvuEp0b
09cz6ug4tgPkTSDROlDC1J0yBoC4MeKqk2I3Js1bNir9Km+r+68HOpTcsAb5uMSf81/svXWo95Ja
JVlGOoRcEdQkc/vspspNGizFdZKX92kiT1jWHZvAH4bcN6yLJgPjIlNNZ4X3lvbnXxKJsO9Zuyrv
TkSB+rH5ixCRSNCxufbsL/9mbhKeBjtlm9HG1yYo3vsQ5/AuEc4SGpS/VAolBK6hZuuwnKtqiphz
kBXpLdnVTwbWR/h4zy4EGrU59BtU1IOmuoPlhs1eBsAXhKqzGezeeXRMdk305DWpAaUeQEikiTvl
2rvaaxRu0YAPhfoa5e0VwrtiTdfsr9DBkDAd9XANvlW7KygvLIJUM0/MpsM3rmsSbRGCVMhImj2/
pQ+ho4e3H6qqkTAnglvW0fp3RhA3uH5UAQQANN27fzqrdF2z5yWM87TOSvk8YJkbXdcXae5Kp4ET
EObpuqSd9MLSi2brOX5zEVBOuYf34J+YXIcLR0elRp+ihrT2UEuJv16nBK2VuaSux+cOgNFrSQ33
3hRW9OuPHxLRFpcL8pf8Z18Sh9aBHNLYcqp3FZVOWDMVJRgoYUqUVWdWHePdVCOaGRe9RiHu68GP
PCdpEqIY1UTxeIC4saG3kkrO8AjGv3xb9tm9P/jIt6KxOjF5Dkcy5juHsBEMA7IEzfNp8pDXrX2W
SuJyPjyN2KavNGcANZfo+vbrZzqcpmQPOGfQOaOqPAiTCrgruBa3LBrR4k1lUUzRo+u+Ny10/9Zf
Xw927LF0HoxWVrZYePOfH8sPkyIzkpLHMlPdVYoxI4AC1bCsk9mG4evBjj0Z7bTcQwlzDy1BaYUR
RB7zdqAY94GuPJWT81c06Pd+b51IKRzZ8VTazTFNg9/F7Nh7LkCK4ZgpiKv0IqENA8fF3AQqnXQT
rI1uR+nhVHLp+IiSzJKc9ez7fbmKUdgYBzFiKbpdLIu3fBT3egUguQ1oBgxa7UQ8fezTkUcDek4E
xIh7M9IkuLIaz45dpW05Gzv6BGOolOqJYY6EjqqpInnVAevzMveius5R8fPkX+0CBlXuFRvUQTFw
wf16ahw5gFlcKrEjp5PFMfx5Hg6KNoB+FLFb6cQsZG+XSdS+25l1E5UNIhm8CADun9gltb1e6vlG
8nvjwOuTFl5r/0YCCLCRyFljV5rgIfpEklrPini6HCTKG5q18FUfITgRXxpAoYEJFZSyVXvbDKV/
lqAN2cDHvJ9Gs7yVLT1HflFw159v+WWumedIXa0HqfWW6ze1eeLXH/0wM2iXAr9DoLj3YZAZBfQ7
s3SpOGXraJQRnszULr7+MEdnGW0SSOWlhmfk/kIySo4RP0/crLFhKuSdq8bi3rGbU0kIPvDn/DCf
AsI1l1/LAiK8NwFMO9GzAgtUl15GHXGaF8B3UofN109zbAeyCAG4NZBj5919nmZTpGqD3yoxgsAa
CpfNMTWYbbMmvvzRRXAavh7u2MvjkYhfZ1dN2Mefh3Oa0IIDwxIdY++v+d1VoXWTVt7T18McWzwz
Ss2mw4bobn8aDzWU3Cln8dD95HyPR0HZ3DP/ooCabyrfdH72SRGdIUqtTxxVx/Y84kpiZw7fwxwm
5RAVlmEXu/QqXzeZ8jZFdOlHj0U03fH1T4x2bMKTxeTCBxDaObjyJTyjbRV17BZ+EW9TywRnp0XK
6uuXKY7NEV4ixu4GWZ+Dy55staE1KaO5TturjyHdoRvwu2hMI71LqLfb/UMknHzZ5k13XY5ZfGXi
ELoNcIhaT2NhIRYBSClKD5RX76CxatvoVLJaHH3zNglzVqYOenBvuVRerZp9mnLaDAalv6Z8E43M
6cB0aqytnCdwwMXShrd6kWR6+Bj3XX3myfw1QKUF4rjB2iA1zigKyYU10jAsA57j6xd55D2iUyEE
tTF8nePDz5M/sfkN4UC43WfTX8Ukmo1aIJCmu1Lm49vXYx15HeJ334A5N6AQdX8eSxNQ4QynIbT3
xF8q9YNVaqpv9cgN2saRZE0LUHMiwjiy6ARpLEtlNIyC9o/frkowyPNzHi8ynzEzVZYaSjxqk9W0
0LWxfCirfm4IzTr3z59VCLozKDARIO7vlAbo27By6tydM4Sl1ZMgq5IbuoygmQMnwHfW//O4jQHn
rD7YRslWtvd2LRQEtVHmrqJiYD2KDqVRpjc3fUkKIAX+cGK8I9sm4xFDzTZIBIvzzPpwUcOP0wjC
nFc7dD4dWUZFN2uZlysdlft/MpSEqeJgVYyGfu9AKGwjbFIcI10h8+w7mLZpUdmNdR62QpzYvo7N
UZ0FNbcVzh1Me3O0Q+aaTST63Tpt71uuvaZZ3oMRqXC4K28cEBN/fvqwQaiaZgL/JELc+2xioH6u
1VPmTtqEbtfub6u2WhWk9U8MdGRjplVIJYFJIZmuzPl7fvhexdSj6vS4Aia++eQPwxbQyf3Xk97U
+XfsxQefxtibE1KBP28YjEGTjljAfCp2tVmbt1preeBaIB+E2OpBc6iKVW1F/kPeV5CxTPQXLdAn
anmtsq5oql7mBlxebO0EPnlj4oZ6U+1gSgc3GsaK2OZ13otHcnGb1gguud2OS6Tt3llgOjRfqcPw
3RQV+ns4WOJ2kikCykwAK8jTGvJFV3q4QiEHvwb1RHSYh+EigyR4HQx2sBVVPZ4lJrLrTg/Sy06p
OtfBkjDM43rJG4auQukHVy3Evy6C43SR91OBmW1g0gAQ9xe5oYfLPozazdev99jclHOnLjER95f9
AmySFDVw+oKpUuB93UwCP23jCXjAOZcsXAjGvy3eP1k6fLRwOHY4zO0ZdAza3M72z68iEv5Y8vbc
sJTAs4u2KjZw7QEE+B7N9PUsTP3jR6TkMXcbSxpxDo4jaY0OeG49cWPpG+ugGq3LDCKPO0Z5/RRV
YgJ6G/z4eszfeo29WYv2RuOlkr3kLNw7pn0MuKjMJqlrpZNcBn1r3RmB6JYZYJLzIE+SxwLWAbRw
JFu/dcpOgIFP2k7NukFLtFV6vBZObHniyK0HVQJh4pzQxjxjbyPyB3MqsIUiqzp56Nl039igStM3
tVcBEbAtfcFMQT5lJmvpg74YSeIgvwZd9PXb0Y/s83NfOHIMQFpk5vZ+CEauvpU2YUrfcqSTS5nF
zaGeTDcILDPznM9lnzURkkT6LGoon9w6hYIdD76QQfe913t1M46e+hwYrFStmdRn1lG2DXqmFG0T
2AcM0tyiy/01osgkm92tDSsK1ggGjVWlZI0bWKWNvW9rrxz/XMtj/S7Ws+GajCadKGAcpqfAaeUu
Ue0XtR3jEyf5secnZUYPuj1X6PfLCsTnEdwanedP4uEuoD/XHawhfApBtpxY4MeGQn2J1oBudDLq
e+ccWaqyBByaujKH7A8GaW7pGYp4J4PEf/r6u/7+bvuzfr4u6hx3VAj244VMsZK2T0Pqpp3pOQtI
tyBMpskQWw8qxiqzE3EuctX73gxaf6Vpin+jNYpc4mdUbItM/a9T5t9AuxP4hjkryjn6b5TAAQrv
Ev3w28+grX81Tf0R4/D3n/wH4yC/sWdabJ2mqVO7/cDDs397/uiE3Y5JE72ps9n8YwekfaOiwhTg
jxF8c+X+P46D+MaFgLodIZ41txn/Eej8cG7PWVmuQcJkMHW/ni31ETluoRQ4uibvQe6zbTo5sB6H
eODD2/n+ryn88dQ6NpLGTYJLF8quA0FAgpGHMQ2CkTTaNtCPvxYY+yyATrYnQqpjIzEG1zuCbtR5
8z//EFJB2vWmCmI0MjisI71Wva47MNpWOZ04Fo8MhOYJqdq8AakHlcaOtSjzaircsY7f4yR+x+Th
PeK///jNMYyJAgDNAfH23laPJgRtiTkULrIJuZZOWS5A2GITOIT/watjrrLrkKYnYbV/e6DdMzVo
qShgbuBYOahtTHuo5lxUWXTioayDmBShBqE15W6dLMh+wRu7JAA7EoRP0PcxxL/xdvSHR7pxHouu
c06clnO0/nlTZTCd3Bj1HEvK/QKEgo0dazMvXFnWzsqmp8eNnNJb5Er4pjp+ugxpF1yIkWbZP/90
JBkRGP4OYfY/nVXl+NAEWeEWZZjftUh6FyY0yEd0cfqJ9TWfQgfPiDSFXYEYlFX9edZPbdSOVMkK
UtqQAFI6dNZQ+727/+CBPowyx0cf1pZDKNIpbcIocqDxsxoeu7TPdhD2/6NX92GkvVnfx2kAIo2R
gqQdV9YQvUFRQq92cnkdhlKUyLnmkQqyKfsdTPqC4iK0jTZ2gzQ1dm1Xp++5jp5+0Td9raa486Dr
xWk14tiPRHM1w9JnA/jiuhAZdvZV+pYOebZztNJZjRpftg6LLAVl35rn4JvkRYb24SK2arluujIs
Fk3rmRhYUnbT6TPP1wb4zDu0lcabbhGPLSR/2TqKsG9GTzj6whsHrkphGL2GaNGXGQwzZ9lPs3XR
ic+rHu5ppAcdh1ViS4NC77xuP3xgfKRMJ82LlPhDy1eF2inwt4tm+D4Z6YgpqZqvhKzEhl5r01Wr
IceVCl9OvTSyXVeSJ132OSgYh1Txssoz1OtBmC7tCJvkGfOzae34fUSTe+ZPorss7NpbwFStrYUm
83KRF/xfwFinazXutWWLzty1hzK9wZ9Te4ptDUIrNpevXdqNqz4dTNezYQbkI42gfcTaju0BfEA9
gpEGLTo4q670jbOmIcvfxkm2JizO7uiXM3Y09fQ/S48TTwBu3dExxCiRkZ/3Tt1Fy8B2ghyjpgSX
D7oVyV3yexQCtrfU46Hjrik2OWiza1+bAHlRNkcToHseHPs2kQBj9EZuAfsVm1Jl+kRl66ygxyrL
VOXpppRNPEVtv7QbppBns9EGfkijGd0lNDJiaoHSIG+w8xL6zkhxYyI3lp8LtUE0kNLM58hUwaIP
kZAfdOb54Ivo1Xfy5NHqY6q5tV68lFaqPXk8e7Gw6Xh8KVKjnfhN3cxTtQvZLHV9ZN8bLIOuYgXH
q8e6p53bUWoAZkrYvHq8GtrYyuLaaqN3VfBNW9o5nmhIfh/q3rtrrCk/6+djIoAYez5CG403VQLm
hX1OJgEd+9Zwi2LWOON0a5YeAPpt57N+CInCuQW/zXahj7B4YeDdc+XrhbyGg5q9Q4wXVwKkxtZq
E3RmmtI7gFDnLSCpASjQse9cwHODDwqK5IlrPvQHIxiXaVn4985EdxPglzB+lfRaLlLwkivIBBHe
ZnRVTjTaVlayBeemFpei7Qq5sgKvew68QpFrTXRQHDNcufFnULPqAkLP9OTQx3A/ZHH6rtlBvuMZ
xzXtW94CEk3pGpGQjzltCfc6sKdoSUuFSX+YYcIpojTW0Qk3pPKiokKD3E7jEzTeEOMgphU+lHM/
Vkh/WvKxLiuWnaFOyhL8nyQrLh16dYq53YjGl+CRUoHfkZfJojeJKmSD43N3idJWYF8tO8BynTfc
9pXsnqdqirdIsxtyKUqlhZsIKM20niKHwir4/x4SIQzXH1Tm6r+0ibUFmHIUK3i39UNnN8WLHxnm
uT0mnCdDzo+tQB7vLJjcGLr0obIUMV/CDPz4tfS1bIfHSrauhlpbxlX0jg2DvMB7QN/xQ8SGBv5x
pYx12a+C1AquaCUf8GtK5r5CvhBIy5i/8HkDp3JWILm8O8zUaTYEURv8ygppulls4d1uBRYuAqJ9
LuoRox3csKuFbJkIU+9kdPKE7zXohEWp0MxYi2RLn/Cvpq3sVVAPd1mpuU3e/WiDMdylmaWtWw/O
KmGBfRO0LEqR8bNUkXSXXVPJtR+zzsmOe3Ai7fjJEcV0TivLJp3s2R9uKJpl2seYisVhBDS4SZjU
7Ir4ZyXFuMraSF7rBNibUmHVxy1OOB1elAu9hh8zVexuad90WzHHIIXBc2tp9BbWinPtkBrHGJcu
dL1rBHqfXtyDYdZ3OMgzGhvqays9cubJmK86cnNrs55YRqlTSspJc5+IUgEIpd1QWQZAa26EBWDV
UJM302SjrCr2D/rt7ZspBEcAtHJcefDZPfrUWueGduLqQvSgkkBRMQ1bWZXbRE1b/NOhgKZam6+s
nqGrPK/c36cSXR39zwCZJ2aPGU2NNW2YqDXWVZhcI9rJN0EPiyOo0+K6Luc7Rq7l54komEx9GYBc
ToWB9pS3E3qyX6WYlK1/77p9EL40sSN+qT27VTfPEVOdxFXsNeFVZA7+phvRSdI/HpULRWlMGDfm
poatsKQBDs8VPAa3GHsMy26y8odw4A1NtpetBtWulgZ0FGrkDTt3olYV1WYru+8K31s6gD133tSm
N3XL3qP47B69ZNHHXco7B8u/0SMksX7WhVe6p6k/pMAvqFNMYvO8vXbiOnFrS+22UYAwLAUtftlU
4bUe6t2zEkX19TgEzaUXTU80avdP+C47KwdDyK0xCdOdZDitswDnA6BdgJzjF7uk8TfUg/fcnxtj
mvCB9fxYdaBONfQT4FrSctmoOkLrsdaoOI/+ls39B0aM7UKzOfTm/N2ZEgbJIy232a7K2HHU1BH3
oSqKubrVI0//vcnCXiCryDfYcA/tF7EFwYhzG2g1VOTWRWFmVNsskAtNBEUPMV1GeKomCZtZxIW3
ZIpEMl0KX43Psr5UJV3V9pzPBby1GrsS5ndS6GSKoFk3KkSUHhxqkWoPdaqlu77U0x1OMGqxzJ22
3OGB0a5agcItWXnlQC3zfOy1IcWrVk0q9r/U7j3osD3NeGoc0cRuhF0awIaVWMktQK90zs7oWqiY
OJro+GFwLyFnBgW8st/rMQpAl3Rx+qswKQWJ0LfPBscuxLIfwTQQ3ZhYM9YD+/rozBkZgChN8x3L
Z/qfIwPcwLJ2/Ii8Y1AZ8D9b0aXsPfWrE6txs8yH5K6PdPjLhbCIK7loGAB77bHbZQlu8mGh/jCc
1i0iQkxlxCjLwNl6o+GSumLj6G6w7lEuhZ4p0aqxU3q+DG3csk41fZFHUFZarC5craQYP5TeWxyY
MegvLQbygmQQMoh4Jh84XGFaAW1i8AF5ZYbW4qaS6NMVy9X/6Sc2le9Y1MoisQdJmK0oZ7hmqs7G
9lP2N8Ni+zZ8ohNujvid9TQImquCB3ZjElbp0hnN7kTV5zAZJjk7Ha4zEnWVjszqczBaT6CS2lpN
3JIDdGVpPQY0dDjZaN+JE+AihVfAXQMcJyfiilgCEmPBm+fkBX1c6eWpS+tBqn/+PWRLqNmjxDrQ
89g+OCJkMYlbpQLo1XhexeypvR2+ZUl7640cc1/H4we3ZK4mFEgZCYcScj57Zaja6MzU74vE7UqC
sAxyDwcUx3GGV8G5gi3vCcXKoXh6HtA25/ICpeCDAmlWEeAYVjxL9QAmzY35+SoEqAzOjWtOQ5PX
Oq65+Vim03//fez0MEusbaD1YhOIRAHInZhvICi67QDx58T95LDbjd9nEkUhCJmtUffrcn5Lzy07
duw21KloRq7zRTMgwu1147kM6elVCJVwBAi0jVlJc4lk9E/FNngMIhRB88SVkU+z90loauktVLah
C4k73Jq4up0XRn9q6h9kLBiFRAX6TLqo6PnYu4ZBDO88K8tDWsIIGC10N4irrGZZapLY2opBioAa
Dq8CrCSev55z2pwp+JRJkBzLGArNFEPccPavgKOIDSr0PTr5uvc9N8FB+kLxPPmatoSDdd6b47VU
TPmYGeNjLMfyXSnMft2MHfi4Js8CjOz8CuuXMmkdfe03BSEUZk4uMae8iPKs/qv0sFU8g0fOZe33
r/+vdcuJfPVMY/3wnQ/S1axSYoufzf/k7/+zzJM2/RG+fcxa/+vP/520tmEPqxIpIY2+aIbwVvi3
iYttfyOXzSaIduPv9PM/SWvd+QY/T84unBTMmTdM2n+MXJxv84aCvoT+ZSTP/KM9z/qvPOwPzgW2
YdLiOjsB+7BF6fzzuYArdCyCcVBBsOTL1H9PfOV6GL0zkJOrjE6dNFR3tYrTkdc+i1hZRHp9IqMo
9xfo/BPIKAJu5ZlnhcDnn5CT6Sgcx1fdvBrVK894HmVxUYNvz9KNH+M+pTZgOyRO7wsjASUDhGxL
Bjlb99qL0YHgCVYZxpuXXPSIhJ1NI2MiAnFVBtTkuTXijhGtlM7nOlH8pOrO/wncRQYDKH6Naq4t
/O1owDUMx4d6yvFPQm+prEcTCHlOD9wCt8CLUu0yWAEkDdqFAgtDJzhqqVpmKF1oSmROUDTDyBhX
K0PTz9ld7QUu3TdGUxcLB5xb6Cizb6DDzUav6UO8MJT2hoRmizkhGAhFNjeWfBEIPmvffptqfkEa
ARe04JFYNndxXLbplWrzZIWjLwim+HZQPPw7ANvHmIOQReEao6lbfK2++7V9Honsx0SaoYniJfqc
ZGvBfyQRB/BQz7Kf6WDQ4xU542JU+590la58q60vsro3id6LZWHVDDYh9tav/ZRz4b+by/+HZU6l
WdO/2l2+/8qg+SXdW/Z5V/n7D/6zrRjf6JikpkXdmgiDv/v3tuKo38z5uKGXjww9pTDSvf9XC+N/
stCAEgISlJg0GP2zrchvVH/RGwoADChSqSL8wbbyL7Hnp5OPhhN6P2bdu00eeL8okaR6PaWFOrqm
ncUjF448xHMo6fUrjaQftRctEpiupqR8N31jMbu1GsIi7gxg2yZEa+QNE5VqbFk3RMcBlQjsymi0
WFXyZ4EjyHVvWeM5Jk/qygjbQSymlA70udmnXoNs4u5gJewdil4L+n1QRDYL/EpwhKmiYNrO7h6P
yGCq3RiVALwIRemunKYHT1P0kH3GDtaVVItojYdXeefHRHOuinmjsxLcdVGY4te+jEXObTmnXtKz
t8h4BUvXW7VB5uJvG/5ShPB/9pMSXg78mWdzzCP2MUUaF0GazOlNu1bbBbLFGlqW6WvrXOnN79LB
7KrTZXTNPtVcdn2tbAU3W2Bl2CQskHuSE+7xvops+N0gbmMfjhUZKKWCOZPgqAWko/DURZeY+oNT
8ZqFYmMv2WqBussIgNYZWghXg1e4xmZOsvEZYtcjg/neKLoFCnNKb9Qpyb9HaJauA88xNLqt4mzH
eQQ2FjPnZdwH9oaSlNrADEsvMbr11fVoW1CHqhgTm2Vmqk/0NDcXbW4816bf3KF1zhzwg56EEaFE
frFIWyfeZhXAqiGJNfA6urNN2d3n7ILnXRpkDfEvVzGzyrOJzbOrb20LuBqpXc/c6Qpg0VqxsjWY
i1u7+w4BOFvVvVFuDV/9brQt6LM61/Qr7F7al9nZ6KFK9eG6qyNzKVMLZisVADPlVLMDcMRILpKd
TCrvQhZRdmOqjXEZG9pTiI3SKs7VeDVSXNtkGNjeUY8o15Zi0nsI6lLNRbOM4yi69Vr8Tlultlce
GKIzbFfZY3UHTmOP20pLyt+b8pQ24S733Eh65qa10vhd9v1P4Ullkxuo5Raob8Qtk9xf1MNQntWT
SBdTIvW1cMx+FUMVWVmZeZMz25YIjc4RMWBx75TWCq7YMxc4c0GfnbIJCP8XJoojt6fsufRbn0tP
K8Jd0gXKM1oh/6xIgvLWBCF9ORomFopOXa6gk43rCo/SJaLH4ErvSuYN07Ynvz1q24Kqwnx+hqtI
NbAaK6zWXDvCHG7HvjEXnR8aub+1KHL44sHxkiHcgLjs9QLf08mwyHv1gR84tz2sfTDEoyKd9k7T
YrO/M8nxmMbCLONAPAqDubBWzSiEaa3aN42DKefTYEwp6Ep6oPRNJik7LhIrhPsnyBxJwH9PEu6Q
CjpP4EUFXzOo1obIFfOZZoosOutzjSR+gssZTxPBaMy2VY4A7q6jvaS/a+KwxarG95VIv4p1tYte
wKFWU7aaujizJ0Da5GSRV8tp1dXawM4GgMl/SUl0UFELBFmTWMlTpmePA+x64CJL4CHCgcd36NLw
V0mUOc66TPUm9t2xcYwXcil989OOpYitF96RbDvw2U2+C5tMx7sr82JADQtY1/FZpOagyReBCqXt
Potba1yqJSx1hEcVdmSaIob1f0/q/9dJzRFK2P2FbCX8iaD6LfsY+5OZnf/Q36e0o31DTka6gbAf
xRpH/79Paal+A5kjQNlzcjGnLY7if05p5xuCYxRLFlpI2sfmG+s/ziOCY39ug5oVDBzkoHb+4JTe
l+9T4CboNuiVRyBlIDxmoI8VyhIDoaZManGeFQZmv8vOT8PBrUxqZF6gZnS058EIIy+KhdKT7aXp
amD148Zb46v9Boo608QKtPicGTQja6LfkT4+Izr3tRK3LullXLHLrEbR9+FNH5HAzL/sQ3ihcR4j
R5k1ouQPaPTf++VO3fYJndLVORie4VYEmbI0yVBejJ2tXkE0pCj09YDkpA6GpPVyTlch77H4mnva
NSVMAPq2uX9uWfIib2xIoUlH6LNFEOyXKgR+pXRFpRYvEkV6OSxbo7MNV1rkHzamD1vxzLND9qsJ
Myt/Xs2UELUGxK+Thba+zrOWWgeUhvtEg5ezNbwsPwdJRiMr5UxK2SKezc3KqkynpQlzKcaBKuNd
K1Y33CYToYmGhe0bDGQMJ6PSYShJJc5fV7Y359tNop8F2GMKchZfhLxyU7fthib68XK0Qu2eUIFJ
0OtknSqdLOCIyJ8u2ga6b+VwGC9tPxz9NU3bvb+mnjl8VwMjgTkT+Nq9EAD5F6FNOLKALFi+cIjg
v2b1/IwB7P4Asl4rXrSuB4Vn5VoZXA9Byi+So6mfsU0Gw0NVzihI6k2auNfYTGvEkAiTrtAcc5pZ
9mgVz5rO0bNrqpr559fJRCUZqtvtVGXaPawcbXgqHDEor7rW8ObCGlQMhnD5kJ9VhUNytQNERCwF
vFIjbd7xT4sW14U1HG6EBsPERW+hQKYLvnv4g1mLHPpwQI1O5/kh/JhvEZmcx3Yk3d+1FX8ce3tq
CSUtVXSV8q9W65KXFI5YdC0sA8Xbc9CT9XONSU3TNe9R/1/2zmQ5ciNL16/SdveQYR4WdxMTyQiO
kUxmMjcwSszEPDrgcODp7+fB0i2RVJGtXreVlSxNShIRgMP9nP/8w7j2MofbkhklIzzlDd3yZaYs
YMiiTZoO6NnLdL/oRxLomxPhGcnzw3LxEHUGY8WsHIxgjXHidJUScXpnEGhKioDi5YVGa4WbDst9
5GT9zEtYcqyAraOeCDaNtMstwVScQl5nYUc7qfneH+zhGhCKsUSVYwKMgfjYPCX54F3Nc+I/GJJm
epJteYuzc/JkMxc8Z3jshuvMroOnOinkt9Yxc7WzFpZsOpnqVk5yCNdpruFsal0MoW3le2pL1k30
YGBpM9zZ2WKQIi0Dlo3sA27vlFV+f2MOyoMF7JEei6B/7BwLZ1g3JFKDgZlr2H9AVuDZZQ5Y4a85
n8f2kT9W+a9WTeqYVSbTPR/mLImNrBFh14QXMjSy7mdbP/myMDp/ZcQTz7aYlhIGASkQj9wZXq6A
WILlrGibKd4J02jFdxFT14Dh8CIYS8ANzuzW9s8KbCgPnr1QS8REu54nMmdcn8e2uoXD1J2PWLeq
S4eQA2Kzm5GrMB/OFwRxgqm4Ujn3hVgowvxGnVtYp4Xd3xfLYhgP5Ggs3eVg90Z/O6uIT1KCzE9f
l4oJytfMJVbtGJM5fa4qoycVVjrOxSI112WZK+4l4xTupTIn2DFRlHAjoKL154SflgrwEK/Ifdvh
y7M+LeRCGTw47NV5j32pX4qhd/ktanLYQ2u3sQmMM+ghQitM/e+qDEf7Jo8jNoowsU7Z6ZN1nfoh
GDIMc65pFFTweHgnff6jt/qJQh8z6+HZicOh+Eamr7BI44gXr79pqroGNFHEKUbbAOgJM/0CI4gV
cuN8L7qAZz6UvXWdD4ujvoVj3BU/aShpXVbuTB2+rUxp2zcV58/SrewRf9+LuLZDXPCbxjfNi9R2
GI+hp4faYiDN+JGpBY1GloTXNYTo754cY20V/iVA4zOtraoZv87NbGzxwE9JBG7F2hmT9MIpo3gD
JyUrVlUmp5XlWCTjpkHlnTP09LUkIu+MDAYJU5ady+yrpjFs57hmk2ku2jY0HwSRuGunMn8YTDlX
Q42ZVTHXmGunkwrP8dVNfi9FHPxUCZlCtdXXN/hIXo4Efs7bouzVHaaMyQ/PkfW24pDagP46R7h3
9Q/LTaudTU5jjDi4IkdqCPrbKMHMPGgLSFSEgZRXWZuUX+1cBMRwimG3EIy3MqRCa4L7N37IU3sj
y6W69BjubYGvyju29fZHHo3pF+mWt1Ngqvys73B57WbMOE3g5zOZNdmXRPjlV4R8Itn1Q11fIlWG
+lB0y740omKH1V22krgi0J0GDC4JsGjuOXTa77VXtekmX0S9CzOz+Zb6NNIWRw8jTt8bCfpDvXfd
+sohWk9WeFEH4lfWB/2mHF06WK3zJP7EvsYYO3A3qemB0amZcmAjelvCRaias7DsZk12c5oL7di9
SzzrjhDA9syEcb/BXLT9nhc9g1dlS/+ihiYmt3MVjNfd4MZfojb1zwyxFDi94lWCS9gSQvf3/Wsj
HboDG/Z8jgXQfDEZVoRmpZi2M0DGerDdcd2Nc36e1sK/l5lcnk2zzA9gvsuBUE664I8rlDcTNUoi
FI787zTeQpn6Bkbtmsoh2L0lyWBomSTWmtEwORxCrgEbIjdlc6D17s8/vuobruTpqprMj46ZxC/0
t69LSDde0iCd6BxJEm0fM3RsOtvVpsb4+DpvyHSn6yCGRS1NtafJz6+vI9MGdDJK4r0LRYQ91ezZ
s2vVPnoqZsP45xdjVGpxO1E2wuF9fTGLd9hIKAL3p6DZpkndixNN2MjG6KW7+u8qkPheoPlYC1GL
m8hg3vJpuyQKWlImsNf1Z+u6Him9PWyAGIIPzUFon5qPv9r7wplOHD8WlgnJZV74Bu9HMcxrW9Kf
LiqNH16OoJowMWIxak0oEhl+oZ/cTn27XhfrfDltaUQgHA/vbbE+V4k7RP3g7nsyWOSKEC+KHzZU
TuBaQShgIs5PrY1K8mcTOof6x4sUDpzHfTbRO9q4Vbx+nk3tdiYQk7+nWdcupYZzoazpMx+H968C
VwFEjZhleDadyeurlLE91XEm/H0yMMqfszo7C8JPJWt/dxUayhDvF6aa78a2/uDYnWfwXU4EbD+D
PIVXwf9gmRCT6SBQo9uh3Xxzx4oOYiTRAd7ejvuM4BAkvcRzTdBRYXZb10Or5PJJS/d+/2JPZw/j
a6FM5bKvb1+dyXieSt/dG03sf7dGsqoWU1KKjHjGbetw1qmxgMrxJ6vz/c6CHok5G1M/BOLv3gh8
MTJzaUmSKEbe7rhhnxx8ePNL7oefmJj8zVdkcaBwoAZHh/d2swzwyOVSlb1XuN2v8bdpDouAHFi6
mvuhOzilV83Hb/zffT/w9xB9i/c33jrSzGonJXh0X/qw2esKwnBphukZjc6nb/ppmP76VY9AJxBw
ukEUhO/fNM04NNlPICqKKFzlVuWhhg3MEjhz6a+bnIkXHGzKZDVR10F7m8W17KSKd3ARXJqLBq5e
Yotn/M8cqs6lhvoaFn77mY3D+40Qvz4H2zh2JKav9psDpc68KZsNcGS7gr2xzuKsfcyVwXmJAwdL
LY8o6z9+Etb7d1dbcFBXMulEh/KWDpCU4CUxZ9zeCA1qXRU69A84Tw/PwPQcmWkb6/WeZwwvx7J7
lJKUmI2TRerYCbsrsaYfl25HlZSdDbNVppuPP+Df3RMtoEKu4vDsTnSGvzDWzU6kiwx566slpOgG
ev1hJfBUcWGqsxXUs89gnHdr02fWxNsAlMMSxSHp9TvfZUIX/UR2SDcmZcLMoXTNXc0yVZr2//G3
+7uLgRvhZcU4/r33N0TmCOMAEn8U4vDbvCZHxxTg0yvPbOmSPr7Yu0fNN0NU6Vomyla2szd1EUMF
qxWxORPY5NFYJtnAyuJFpEv8+EJv3YNQxLFd6uIBWRNH+tvKiEiqTPltMFFB9Km4NenhxrURigEn
VQwpxaHNJUiIm7iwvKcUzlvZEmYFpUQfg02njmlWgBMYE80SVLulfVwC2Jum4QNlgXo5OxMXLtrz
rqA5PuXIDXUTNdU/3YhPHjXIRzjX0IC9LYUyAnLaoBJiby+wNyf4UocKwupZYhKL/PFNe7fQuRRr
wIURBKT3jps1JKbNGC3t9z3e6Rch9i0l0VFdtMUAqjnocLPP8EN9ev1lY4TCwX5Imir/tCBcvH1K
9VKRttN77t7HKuUndiVy37tx9HACRPxAgOp0S+l9bZSyPzkA7LdLxNVaLRgWsDw0Gwl/tdevGayJ
geFGlu8tCyRp2Zh56ONIMGOC79hrfDTD332rKMikb4QlrqMEIjJpP0l2bg8zPGYyEeajOVagiEuh
8ZoO62sai7Hnz0vAOuorX+RnI7//NiDMuuY3Ee14HsHGZ85ZEAR45+UChq1eXoSsUj3MQ092lOxJ
/FvZvsDQYFJAYyKGOnkoAI5gL3cy0ZpoCJhXZCQU/ca0iupuAm247v3BOFMEC97icGaQT8+ceQWK
XS94THS2SRRLbhKqEngjUZtu314OBaNqhB4YRWwaZP800Eu2JwXEWrvMSgl+HK20I0ti7LCbB/s2
5dQ8OUuuxZVkVAIeja1VWs9TT6TeZW7kvC+RajUYOidFeitnxZ8Do0PJ4RP8hIy9J1bqHPcluqK6
W/ivSxf8q/iURQzyEpW6rula3rW0Lr35F2h5NjFZTrTCbe5VVFwkoaGOLdFd6S0c/ZJ4l6STw52A
+l5tINPzdjdW1RbHZoHMvenHwep2kCHVscDi7zLx/aY4QsEVz8Th8S0muNbLTwbYo3vVd5aGoiZS
SlbKzPhBvrr35E183C8t+kZYinbuXkrupgTRGMHmsoJQ053fzlweHATkalhSgPCwmn1ni3SH3zgi
AkEPMTn1Rafy0fiiCDVc1l2xcGpFJqTZjjxIR9g39SS94WhljC43BcslvaVfbfq1NQdTu0Y8415I
2Qtiy8ZBGuulrVsigmztgLEkrKC6llrzFExZcOnK2JouUqJfY85VPRJs+hJMK8QJcjlTmAfYKxvP
UQI4RlP191bt9eUZGacsMGwYiFcxsp6z4VQHgNmz+pbEB2pIfch4e8sPnPlALIUiroEwJ/UrGpb4
Nlwkoq4TBOeVIx/GSZV17+a295TFaRpvBUGtKCZPr5WvBStE5zkXU+Dk4VONXQ9RUoQD3VvKSiFD
cip2jPOgFa9732MVdaGvpR6lx321hcbMnVyMv6NRnOROIQu6fRnNwGJ4ij1HFxKJS20XNgEaKyvX
SGwPPL9qsew5VwRHLuvT8Rf4IyBjCnYVXHqEWS6rwsxUviNrzBQHWPa8plVrMGkoZ5cb68bSdXZ5
ZCfZnag7Pohlgp3s2tIWRNdYnfoxqsAxGF8GXlEcwwZvritPlda9n+e1q0Ngs/lnaDDJ2CIbtd27
2WpBgdOZ2hjreWsKKs5jxgApU3DgCtaKyzQHUZQ7OME3CvOCqbjXDw1czjKTrZGv4piJ95ot3Mv3
ZS9A6+fSgUMLgraEQBJoPfaVaRIQRYCcGkIAsmWU+fRy4v8vXfITuiQHi2b3/Oc56bdM/AEWmb0a
lP7rp/4clPqQGn0cgvDKDKFEosT/r+mnGP7v/yHkB/2+hXkJXaFmQuqy4M9BafCbSWYA5Sr/Rft7
8TH+HJQyeY2wnmW4SlWpo0n+yaD0dbmgzZIwjNeuk2hGbWRW+r//pS62LTMtRi/1D6dXGMY6e49F
lUrUBK/SaRb1lxv06Xjz5YKAXVgccGQjI9fV5V8uyHnJlKElz5GZGYwj8kfOYAWoW79EH5cQQ/2J
Sdrr0vhf14NGaMKUxpPmbR0eMboV+C66h6BJ/SdaH+vawQfzXuhR8Mdf7XUhdLoUj5pnDYCBQ/Nb
C5CeEhS3XMs9FNXE/hgwyPCGhbmBbycAC8sSPQRFzsRRD14+vvTffEtWEoEdUPJBSd8ywalf5Wwa
vXsQnGgXNU7EWGp6NRmfBBN+1m1YWlHx74rv9EVZgdDwcH/F7fotA041pJwFyDUPU+NzoaDtOUCn
nEzBtRwCMMvaydt0XymUaesZKxnxHaIKO54q0QOadh19gj68//pMPELcfzRtkMr3DcCSW2k8lkns
krbl8nUjrX2lqOIf/7NrUVnDPmQJs3DeNHZJ7phlOs/uwRGMh0Z6++dgqNRxzO328eOn+rrT0vfZ
N2kgmctj4RSabzutDLTbIGHYPcg4/SVslOGjjSDv44v83b1jE7JOF9Nk6dcvJDwgNxjskiRYwlwP
eShp3EMfPaC1FBysH1/sjTTj5Sth2W1RtcPKfmeZRqyQJReGbofc1pNfR3JNKzaoLDjf2sewK7wn
V+PFJ2gA61g04BJZ+Ccf4/0KRoDKtmfqVxUF+5sFE9uWHcd+4R5UONh7B3tPZCxxFF62hmCFYruH
EJPBpY9H0UgDc3p5vVagsP4cPPm7JwCllIJTP2nQ+ddPoCgjX1VFy8urVbmmaSKc0i2i26It/fiL
/92l6Jagi9KsOYzcX18KNLVv+qBzDhlD8ePLDNUoCWtHx8iT+Phir88Wtm+IN6BCOOcCyr9fvm06
NCWKJGMf07AsiC779rHGgehxmULm6PX86SjlRKj/986kL4nQENUBOIh+wG8bbZyFXYiBQbQ3NbhL
UBLdL4QQdYSswQRdUL9D1iBIOA1zxr8Jr1SlGEcEhi69w8zvzhcN0px2kIG0TMECYJxPzqBB/5GR
IvrJTfJOR+xfPjMHP7MIjH9wbUEt8cI3/suJSKR6DnXfccGizGpnLumyazLf2CWY3o20ahVmd2uM
JfqGeW6Ou+AW82//ru8NZu8zczGxiquYvTeGi/q8ONXwrGzCNqHILLp9gK6UkpuUW5Jp8UTxbCUY
FHRpCLVG46ZAU8PzCS0I4BH0G0Hzd4Hva/c4yKA5hInr7PucG7iaC3IBcTQH4GOsET3QG0EVQoTd
Wfj9evxqEaR4SVZR6heEQmYx080xc/yzsu64hh78+ILs3q6DyE1L6+JNMWaQcETasEJa12ofZxSd
sJjjJfL3J2KIGEh138y9RZtCJuzwXOQAiEFb2+0ecuJ8hPetbg0MruAJtEWS/bBmVLFE/zq+DmGH
UfxwGuHVQ+E/FZnNaj91MLMViWeBtpgTGjzyqZoL+w9imm2EdEF3pA0nemoieDTIElfC4o6kt5oi
jxPGmi0LTk7HS6rC8BKuqLF2lMsdjbP4YcbP4yx2HPHcCzKrjAbSD3FV3B84D8FRiGR5sKUnntvI
5TlV/hQ9WMSQPhdVYjMKwBViu4hYUxOwtHgY25m/heoevsyJdlbltFQn8pI7wsl5OVFrTupdy7ya
3rpK+/w8cRWCiDkIWNlu6rvzqqrnJdinujA5hbInHWYDZm7TTTezj32JaWjeSl0C0mYdqwaaKFwk
X1sczHmOjF024Yy614wDf9/q/RIGTSfOhCuBcG0CmLs1mrGi2vYD56LfpLx/jZnAGjrhrinmcjxK
r6JvixvEg5tgdjVQXMS0jlbtsJZlbmBwYMb82nDAD0MZjrptLc35GjA6U7v51OsONdPUNVl1yxUq
+4Xk8ozmXjad94Q7RmSvsFtkEE3zSYqGs9jnCxhFsLHpeX/UUta4P2TzVdnJctMJheKVLssKd1Zm
9ntynOVFUs7UNqKERoC/bjNuTBH790R5ZTDi/RBIJvDy+ZrhoHmo3LSB9F1E0TrzSJNVnuGu53qZ
74vI9BCbpG27L0xM2mrWZIrYRtR3QysIcsvjsfrZ0Pb9Cl3AFaZv4zUu3jAEZpXHUO0KdqY1ZJ5q
O5ltz03Q9AK/LHoBk2j2/1BLYG2EJic0wuyTHYOvYMLroM021onH0IzNdZRLa1oTwUoqtWN4EHcG
aNGYJJx10AIO1jwE3VkI3eOxzaphN9ft8sMnQWzvkHkK8WBylx912RVbGIsLSKrkMYaxJ6GGT/WP
vMWkZFNLDXOYfXCmi1GxwpJF2CcLgW1HDbiSFC+7KrQJJE9JXq2hdh/HQpCvXXTtRQ7Cu5u9cf4Z
J820TY3MuJtBYr9nhXRxyaHFbWs4KnknslVQ9E/B4PJ+wLTaxHaVrkeJ30wFISUn6fvaVanJ9u/E
pD4XvZNaGx//c6xSik77nK3gjIUJumkBxnVJpRueIyuB9sKoblq5JzKMq3kx+I2kF6HmypSaNbNo
/oytmTRt4XftWtZiN3rFTOCT+UcZiOZ7VGYQuCJL7YQRO5ux5HNE8VDdcSpB1AHFSi99t5tWbWLy
RBEL55cQx+pbcxjbW8wKWdQG6C5pVXoaadg5r4TQVK1tA/kgPxCwS4FtO9BbQQDZDRFqsyE1i6aB
gZHZUGRk9NBDL0lITEecjfdJqmoCFzX/rwoIjMNI2WgeY8tVt6XqcIiZIU8MIuI8DkcvZoJtu1ok
rfEl01IEHxXZwBYETY/CrG3YbRV9FA7vlHC+XCysEFxefVxU8ThRpNmce1bRPrYty3bdBGCvK3x1
yke7wdU/kemouTA4O/DOp6KtfnhI69tfcyvdlcBTJCZtfRDbOnenn1U4dcnaKwzvW+TH0UWfRuKc
gHuo57VKslHDl+nvQg5PeUsOrefCWV/HM9vHd1L3QOeypW2c89BOw2vZ59naL8lIx0+sO88Nf9nN
Yd1+XaKkgjyEZP2r9Prq6CftL7tcvivbtW6KwR7O2Vf1ODrqx607tvYzg/Dkecmy6UsyBjw53vh8
2zF2RHOSBBO8P0YPM5MIEex9LxPNRuERj97fZx9fFyPGKgTvKvOA6/N8BWnQOfqLyoxVXxWjtfJ5
CvmaYgdKYS1VvVXWUF6pvndvlmwpbzqIHMcqw0GhbyzxB3Zb5baBSfY76d+SIW+72Lgl2Jm/EiGG
tkXak+w8LlOEyU3JdoE8Y5NXobufJ/k7djbTl2lIijtrHM2rPku8H8XkI77pyxTTyLy2YK5iY3od
uXN21UNi3BvRFPmrVCbiyc6m9lCh9dkyeRwPGHob8B4G/NPOLLa8nUExKzcQG21gbxiaapdimX7v
Fy0OcrUDFpul8aU5j8vdgBc8ApJkehxLlJFbUwg32wNtKW8dNoxtVmE8hQUp0+bUnkX4Lp7T5RqX
ebA0X82st6O1UYxVjegwMIvzkcVzPXHC/7JkJ67GtkVvzkF4qHNRlZsWDrFYNRbtBQB1d1a4sQWl
kMrCILI6kHcJlF5nVecxugnBlvdYqMFZ9XPpXarMZht1mN8gt26lTqupegh3Zd3YV0Mwk9A0R50V
bsMycNkQrelnY/tjvIvA0HdJi8OG63b2lgjM5VyMQXYE/ey+jtYsHkIgyS20v2K9QHzFxsVHwYlC
EleGJQ82TjsFGfloS/psVgPn0GDOch0bMivRiwEey4U+pS4Zda29Js5ubDNQX81+QqWZDag4M6dz
dqHh9MGqbmtSp5kkTOsG9BgrZ9bur7hMNdfYGf6AWR08T/7gZ3jLQ1MitcbCuCRvyqBfxcw+fi3D
0mWbHlLoeB4M7S8vVckt6L3DKYfaGLGIAvBsSLnepCrr5pXLBG6Ni2x/Y5RTvrVNPx5InaRmTyCW
Qr5LmyCFV+kO4aHAPgEfiwDPJWwuRljaS35jBsDUqxhHips6KsthVdvKuEsNh6dWAiC554QgYj/y
oNKOqOCXDvZ/sdBPsFDOP58u+j9jodc/p/96bPrilWbk5Yf+VHZav9F4krz0b4nHn1BogEbTB4XU
Nv/wf15pRrzfcHPQhAsYSLjIa1v3P6FQlCagep6WpYeebqL+CRT6ujeGleOBSYDrwA/A2uKdlbQl
/U6aZtJcSFB89sw68W6cfmqvT7bZf7k1n6KgL9ciXRfimLZlfgeDSBjYcGKs+iIAzr9eJIAHGsHo
YeYOXHb4dn/S97+GJk/XYzBrQ90CHQMHfQMx9AaYTAt95SKoNGWeSpIZZK7wRxoUrJl6iBlvOSq0
7ifNzf/4y77hBukb6+Hn6gJOUlYBaL0GHTrDpMAWfX2xQOB+xl5aoz2WDC9na1FH+NLRA75In33l
N+jD6arcLQeGnZYTvU0DGEgV7acwqBjg0h6eGkdkEHQykZ6D/fPJO9IZEG3yOLginTwt+OuvmZuG
alH6RuepEYMohDDXwK8AGEIHzUYs/U/QwbcaJ/xX0UudXEZQNUOzfIPcsdWZSxIreT42ikwnfPqZ
OS4nmccLDjqPmXUdYqp7EcyFdeykVz/ULYSKNf35gv1WIILjMNs21uDSQ5qHU4+4tFSkvs92+Mkq
AMniBvwV6ODz6kgNhEY8TV72N5+3rtD/5tUwIpxGy3FvYA8VH0RSmt0uaWCIVV1iTXuEx3MJkjB4
1j3v4HzUBP5z24RBvc+oZi6qGYFW4ggKUgxuWUsituFTaF6PylL8nKRpg4zUvbSuK1sXx4CKgDej
LeDgGD0F+jTbcJ1bT1Fh9wFwxhggemiNGcGVFv/EGa5pq6UnP/L3UDqYtPn9ouQWTzxKcBzZmFew
S/gbghWL6Jz5sfEN/leEu1Rv9yy5OO+cegX3AecXOOqpZf1klaoM8AWDTnU1uJF071Q9T5e1mYLd
+ETvrqSG0lanjaCfK95TJSEPGNOgbqOi60O0BV37eAKal950Ll6m7wqzuEeyceQt5VID+t0tJ5VE
HqEW772nsEdH9lLMVzJGUpIO6mh0hnXv6f46WzKG4nCTaxjikXpkvM94Fk40RftJIjK6oNCbtkAk
W9GgdOuoBuOw8wKsaAyZdJQj9/E0KSZXxLofoecfFxzmHqYO0ZZvMK0/IW2dMzFix7qM7j9SBn3/
CfB8WatpnkCRSJ1sGq+yQonnMtcKWNezUVbNkh5ETJD413CqinRPIHhWXWhdGopZJmzhuGWqnH5L
JVBK2LKfboZihNNZzRphkbXvPjUihImQtLz8GveINLRCg0I35dYZK0Nhcb12E1gyvalVdqdGZxxn
4BPp29xS3u728UXgkjRwGnf/UkmllnOBsyQw0gSh/4ioOipXtJf4B+v7DwzjIbUIyUQogmAThdAB
1l0dmdenvzPEcb2uQEjZN5b03OC73qXBIDdTEkW7sRMs4FS/Hj4M/Jag1jymYRcSIwsppnFTdCqM
jrCOrN5ZDdCVx9VQhmZ+PXS+aL1VWBW2+tLCT+4TfJpVLHdlTlkVOwY/UJeZZV5M1hCgc0wqA4xN
iCEzzmZzzKdNR8BCfGypEnEDbTzq4DpFnntpL9H8CAt0epaz0ck1tqpLdjvNhj19E9z+9ExAXjgT
dlpPNL0F5pUhDAeU5niIetLjPov71onTrcrmdBXX0byLnHLdUbJdTE7n7toQmbIXUvShBTuPo1kd
hqRR9341Nic2IY/dmK9dr/B1H2x9F6bdkWg++6thVtaN4afDcUo7keChKb0fgLmRy/oSk7NOokwd
ZGCQ6Bc2SbUaTd2Kms1yHfZj8gzCYF37VRbs6yz1r1uzjhAzLe58adVTBYintKMUCg2q7HYZnqMs
1fRyA2/SDYs72rvxoGrG+1JEOCEE8YNTA9BsLMP9StuITWzfPdVWkF8TYeK5592EGpu/qGVJTNJ4
7+cCcDBFcQlq4o3qyDHHWrYROOH1ZMSc0gvw9qwJth6xVA/VnI54GyaaAOBJqY4nCrxKqS1eMFVR
4Csni+lJNWHykHs+G2ZjF/c5esBvmMbyYp3EirFJ65AF6K7CNjIJfgdw3HCMNve+h5wsy5Gf8DWS
HVKW0Nt75WJG3xbRWj+q3jBINkEkFF44Vb84SI5aoXYOQqlij3OIg2WL9HwiYop9iYvD5WS0yW0v
8hQWUHQfpGn3UA7901wpvftn1oOoIhT1I/dJRTn7vNei74+a1v4xGvE4rUv0eFdtNAVfoGAWwQbs
5gK/O0NunKmz1lFqBQc8B/oQ+1O7vlEjuWM7BgQPFWjDplGC2Gb8/0BHZ7sLVuj+PAASJ66v68Bw
fy8th7/fcmL1X3EatePfo3DKYBd2bdzslhDWz8pOihE/SlEYl1WZjdy6KsYbcfCS7zNpleeZW4c3
QeqYm5yvdBZYLUk5sx2Lx0aBXa3awQsvHe2SWliSx9pFqPGyUrhsFm6Z9KhTCbSZYdNcG2oG1qka
mElG6YtnFDfRpXeiYBb+wqLpRlaKSMxwk2Cfw1IakzrdJKnGbOyIvbTzbfb0POL3SJtP4w94r+JY
DEe4LCP2wQp+Lri5ZvZnrcu/SAutalAOjlx+CTK4SfAyeMJLERFAKsF2MPMScMHIIMFZojTWObkA
pfZ2ZNOCew9wqyEj35uAh08oU9NzYSde3KdlztnwT1tgkI6wZgIYdSx9vBrT22GqwUbHdnIvJzCJ
s6D0UAGeQOXawVQb+KhnRdgLcG9Qcj6KzGOfrk6Mo7nTs+ZywJB/n820KGcvH+uFEtWlOZVEbGjO
XYA19aEroYTKGQ7CIKl9wQyirbWUNcLOySZmeTXOlauuMGUEmzP7qHmc7K5Nb2xPk0+zquW7TlKT
v+o+m4Oj27Wl4LTwBxciaZkmHQ4lU2jKIFgnykWqUYi8W2edN3+Bxuo9+qnFxjr3Rn45tb3u+Msx
1+o8K7mfQDZm9k3kcu5C9hz7YmB9KRvD3Ldjavwa+i46A0/DGYXPrEdUBjJUW02cemHZc5J30WDd
O712FE+0cd+uD1wmIInK9B3tMC1eQc7jWB/bEJSxYmRRf4n1E81zh8d04kaWgsdoWB1dw2AvJt6Q
Hpax2bYMvdjUhvwu3hYclcH0xXcyY/wiXxwwMigR+GGUBTGbHFVttGiziKQDFpqLzMBFIw+plnEg
1f4aKFCYoGADsc1O9hsxqsvNgBwebTfuHNXJqCPQXi/Fyb2jIrgUct285f/dRmmXjzJf2isef3fE
TSW9KLQbiDKibG8MOIRI7RXiateQhDHhatZOIiSpeHwPHEZq7TXCPPOAMWq8xsbiLgnZ0mGLjnAO
E+iH2q2kV/iWNNrBJNFeJvXJ1oQypF/hRIyfZEFFMmjnE+h93i7UbijRyRhl6LCn5A2cCBKof9U9
jnjlfBNpMxWGJRQG2mAlGlrzxqtmuZG4r/hirs4JS+y21MbxF+Vj0pJruxacfaatct0b1xzcK2WP
9R1Pm3NZG71w8lVn7sn8xXCGdYgfTBKVV2OBABojzPnGnDGMgZw2PvbaRKYh+KJZYzdAAakw8NVm
M768dfCeofKrt7hqm7+8kzGNIwkGW1V2BAF1VQeTG4eMkpafXgdD+9odeYV3RJxMKX5BZqmTjg0J
05ETmEEqCjB2kNRkh+C8Yjcc8uYwdrZx4Ttz116JomSRVim7Teb3rMgFE3Kyx1QJ+XsuJsBbqeUr
H3enuut41ZXgHUrDgb4J/pP5bvy6SCxoOfFIX/BORb9UsFb/GxSdd90PnHmtxLE82n64+m/aQ9iy
w5gzdjkva5/NeMTP8b4TDHFXrkIt4yN0Tfen7fDj7/eu9ee6cAoQyNCZvk9kpSUvnbwhGETlpY85
J4LpSigE01OQanotQ8EjhvLsxZ3UVe7HV8fr4+3dRYNEV8wLzod4S0yaRQ56YvmEOJ48Gpawt+9D
vevmJzuFgaBRNNEtzABHV94w4tjcTx/hfxG7zxA7VhpY2X9G7K4y+kGI7K8Qu5cf+pO8GP0GzzDC
iAJyog1g9idz0fstIOXtxabl/3MWzd/IxdDvEBwM2zy5s/0LqHP830BGwJn5C/Aa/yFn0XPevEtI
DXhZEX2hEUTI6r3VI/aWT1RCl+Ak4ZmqW2Eo7cth5WJSMK9a35WPJvMcjB+85piRuH7N4AN+T4iB
wrqOxnxrBZn5JR+KBTMoWxU3aYiV4Mo3ULZHQX+moszZY4+O55rM2m7jheiZVk0cubQqGHYQPuGl
B1lOzaWZRFawauzyEpPj4jZotNGXGaVnMSj1mVuU7rCmrYo3Yiz8syVL+4sCLubVKOZ4szCPhTcw
ohdYVVNoHwLVTD+Kyp+LjcJmYO2kI77gUBsYlDTxselcmvDMmNTFaP5eFEvzhPtZeLUUDkyLHi7T
lr+AjQmn766IlX8zxSqEw+9HpblO48a80K7S50VvG39MDSdQ0GZ4z2PbdEGmR/8zUXbcrdOqtW6z
tB2JFHD6oyvcaZ8XsG5OBBAKu9z+iVmTuc49TdrAoRtHdew0rhOzTg6iXYw/8GLD2hW3cGjnEGou
5qz7LiPVHXNKqrMiDeXXtB2GL1E04FpZGkv/u/bu+N4bRRGtRw+ygo8J9kiWfIRsLKwR9iHPWNkM
eQiKjP4fe2eyHDmSZdlfKak9QqCAYlrUBjAzmhnnmfQNhD5hnhRQTF9fB/SI7IjozpbMfW4iNk7S
DIPq0/fuPbfwIrwi6qPDl6AjS06vCGssLnJdfi2zYWDLzYaDYLP6tpq6vGKqf2usiXMu1NCeVbyu
l21cEhPoeP3Bm/1tUA1ri+1/0ZbifibFW5AFEDK5SprfBnzvYPV2ebkIL2boVrl8UY4lBCnG+kpk
jnHMHTO9AK1dPuHKTV+LIUtJxaxb26LQaJp9RY9H7PDlmW2IH6kA1sCzd+qU1NdaBmtP4LFpE6Qi
oOqksPXCMmGOHk09ZXy52mQ3INqafma5pVXUzptxrS4R/7d5Wt9lMEhC2S3eVaKadecwjwmtDWDX
EmRyBfpPMHasJmmEjVy8JXSaNnkhF8VCJ6QT+bVjxt+GBXgHim3FvwKtsYVVopkYPRCajV/TqK6c
4D6JlzSafGPfptUYpZQqrnJusjIYv9WeXZzMDcAz5YaR7sZeLxeyTufLdR3cHn39UD8HTR6/GZWb
IAzrrC7fBzD2vneT2WvgX5N+GNepifcjLcv3ISjpjiR1p5lN1t0XhaUkCtpJfDDVh4I2LsPy0EN0
8I/SLsgoVX7Aqcta+jCoEOSE8ZBCGtZoaV7s0UwvO7g+X7XbUb4I5PdJ5HH4Je+69r/kNM+vC2de
zBPWlOAJLFpjREvuxaDW0xKhSJv0zcFP6+oDA0XwrDKo+Qwid26rbAJC3OWH06qF4C0hmnof+3H9
lie6F0ih8oFhW1mr98GTCga+l7cnP26GXWWMugoHxwmuUmsedu2g7jFMBjLsMt5nZToEAvtKMkhs
V3j5Hjj6cUtVlwg8ZBpoEi2G7lw0wjs7Zg87x05BsSpf5heN1qxoyl68yAiIhh5LmT1Yo+FcNJlZ
zDvIrLEkV0iZ71aRojmSLKajZbYLPb4qg0U7tOUpWezuhtkoLiKyDYcH5WcgZWOvyl/Js2Ci14nB
nljMYn2Kk7lGRGBM7ZfRW4A1SOx6R8D+FN+OufS3kornW+N4xHH0Ih/vlm4xWFxWMgIaIw8I6ZBy
PBh+2n1xp2X6gQppel9kLa7tPiMdg7AluK62s6g4CmK7u02XIC52PpJywlkmUmSpVq1ImC1ky77d
+UUwXSpXZbB6ig62oHeW7TIQhlETk532IGeTLD7lBctmIwAszmb1lNSOvujVxLwah+eIghAyB/QX
pE/BMLp7LPcrQruRmNtRuN2usTVZRE06wl0y/fx2NokG0Zey7Fwyh0lXbrPX1UjIyl48WRfmm78U
bmGFqbLFMLzRY+zz23iOjZDC2r0VOWScVZTqwa1K8wHlSHLHsjjjuS/WE9PxF0fW9UPHvOVBC7rf
oZnl8QtHvvqNpp6vqczr6Zzi3HrxSS9hkZp4rXzypu5MAmbuYI91hz6pnGjICokpruqjZlytfe6o
hGWb3S6aqyW70VagD53vdfnO7qvqJg9MPq5bGAfRl0h6evxuvOqBJUPBefwK8JJ7u86DBdKyjgH2
rEP8KH3lnvKsmJ4AlOMuSlEz/7BXY7klpEZXF4PRNVjalviG3k77uPKMnxK++Lc264huWJRzgdhF
H2h+r18KxCVEUHTGekxEyWmI3k2IOELvu4E8+GJwWI8Ye6yXxJV6pzQjjr2a8ruu1MByOsu+jVGv
SxbZIn6Y1vjUuLmFpKFJGuRRcouv0M1dAg/pYrueT6qZxVWQr+rIcuFd5J0ybotiHO29ZU3OfRkw
hY8HsFHZbKCQVN0MQg6+5nJGarfco6ecLmi4BKdR6P5FxU11NwpnPPI+uUuIylfRZ/aCiluUgM7B
dmHuhrxOSRuxg+6ezmCVhX1uBxGkJrFPncw85l0pb3VRxSjfgvnUszFigCLosw78b2aTBd9Eb1tN
6PRO95YhQfpiAlU99Y3RXuDTNSA2jyw1PH4pm7QsbdrTpukdsjEv7siwn760ngfscRAuip3Mv7WW
mjcv3RZNAB5oG9dpIiNIKctqHhkavEHLglg0phTvkGk6LSKzRnETgd4J3jMjLh4xrfbdnav6rD/a
HqyvcHXdwgHLJTrzynKHjH0sELXZgTRLszZi4+fKN9a6PKou2YG49JeDnbreoQ2ARqfgleIoT6Z7
JE9NfjkoPAlHPRjpm9PaTvZhubzitNoK9HeKdmkCE8udu9W9FmKex+GiSciE0mceWYsGpceIwOg/
unh9p+ydX4vCqL/l42y9BIP2nkSXtGfQY09d7S37yu6qE7rHNvI0GR5eg764XN9ZAH/KLP3IB/fd
05P+CqKGCkIq8uJ7R797ZGwfmZCWd50o95OsjCtuDhY+cigRwQ3dT3t1RpRabbfpVjvbhyikM4Ik
mmW4t50JoZnWMu3CVgVJ8uS7WqGrtNb7dKXeQeE1OZXxn9PTj3+JkQkzgwPPPz893fwYP75//OXs
9OtHfj87CSF/MzlxExAPT+czgvWP45OwmL//4fSyOBrBNvJcSzIeRWv4D3mDjfKBcztSaDxgxL9y
eP53kJgbjPvPZ3FSC73tzzD/Z9Zo/V8u9HSQ80gGuX3txb33skzSobMsDNartTSZVRM3t5vb5kz2
ZyfQRXXjngFzv8eUXF4wPe1oN5vaeoNkWNw0VImUU/Noy8hqu9nZaSUXiiw5vg0Fgu0hWWDKtgAx
omD0R2CEQz7sZjdlLqSnRTxou2/e6zEeb1e8xDNVQz2RLrMqWLRdrKZDVsni6Kkcy60qiDbz2Lgv
XGzJTdim+VxESYK/c0cWDmi6BUTzIZ39KTmiuFj1DigdqXy6JPmmXIrie4d7+RZp21iFE5y92zhu
mA3RVuO7Vy3a740yWHinZlFyZfvVc3vREyVksvU5rXWG2oJwHYXjcoLf5+S7CmG+cfb5gKjA45Us
waarKvve8tvmPqB9/rDmxXjblYg9c5rUOwgFPtrEvuFMNynvuFGduyiXzZqwfdDEZusu6p0hFZyr
a7uwnoe2Hby13U0kKg7dMRYOM4YqthLbu/AdCKQHT4F4MXdQ91Rtolnx5xsbUFotIpI2jJPsRUPu
XpuQGBDlLoaIuthnfonngzldKXv7AfgvlH/bFTRmnSwe55uiG2UAgK7MVBC2TQLHvEXNkITa5uiK
GNNI8/g2FotxGGPkh1PkoF+0tgkE4s0rtC0jc4cOPU9zNDFJxUSApmW86yTRBzw43npcZ3zaB2PO
yXPjvDuV43kYtG7NG7FU+WCrUPX9OK3kM04WCr63JE4ta32fM5TA6vswdUNVhQ5YwTK+/0+76F9a
8PDosPb88wXvuqmHj/qvK96vn/ljxTNZ8SCC0PDbEGOgLv7RMKIt9JspicMA+ys2DRKNqT8WQHpM
ZDfBZPml/Nrobn/ou+Rv2FLhC9NOQk+D5uDfWQDlFpX9lwUQrxdZHFscB1Q3fwsC+Iv3tF2bAtvX
kt56LbVGVBoVHusptZyI/nWxHD0IpvUBsCXD/I3CeZ1YzLTKLEm/97G/NkxYKzDxIEmZUqdrh9C0
6T3326osZD515qPTrNrlqukKVb5mq+zQ5K/m95zeJpNgXcw6pEfqLdupb7QvMtx9zx6uBuvUd8E4
nmc7U9O1Yli/TwERcE60yiUsFre4brEjRkLHA9Rz48pk1pKFipcyEnm9WrtuUV9GWheUpWl5kjSx
F46uxOEhzdJoURHcHAKfl2gfT7WTRtJNs+sSlMVJl9o7Gkqr09hUeRuqrJ7vx864sHJt7RoreJ3q
2b7AyTEAPGUEz6da1vx1ZgJE78pudxoeaBoIDPj5KpQQu6kguGdHnkc+YwOwlcOZomZ9YMqu+mil
HlxFyJ3nKpurptdkZc6ZJL7+rm+n3L2csF9+44oslwWJcbF6WhE0n6B39gY+XpXMxT5XArvQ5LJI
K79Nyz3mk+m6yWWZyfLo4d0QZn1wV78ayWeTKUbCY54hRe3mqC/aUXuXq56xiKyR4LhuzfsJI3TO
mSZgSmaNJ1EVIhgvyykgnRR7PT00/5NXgZ9m1xJs9z4SYI6XBxRw2QXG/J02Rpv/DHLR/1xi09ry
IOreqQBwVrE4UOFuYBGQFt4b8lTN+b4KxqspKZiO1xqVv6eKOI0WZn+nTAa1vVclimzRqL2ZcVyO
02K63eI1OO1lpCvi2mt2C+1zMMFCnP28aPZJYrJ1ZVlxUTTprcja+WFwtcx2sVFauyxQaR2V3ZCc
fZ8+RCRtrnZk5X58NBn0DvvSXpxTNZvqQEHZfzRWW36zhk7Yh6DoXWwT3ZqiMYn9kuFXvslHwN+f
e3vANGEn5TmnaSCOstZf0hxgSbQ20rkzuIIOXac2+ZIoaV4mucQHgmD+gtqh3nn8uevStdsLsYr5
vm4GcZFOBcdoKWIPvbq/VQWWWVxaIsE4MVn9yLHerU/jZNJ3IpORE+BQyivYKeuZY6eJNsNcdoWm
FFd2fvDNShzwB9+4KV3YnZbuFTQ94MVzEX/hEBQcABSPtNFsuS86wiC08NpnFC03Tu0599uTzW7X
mztaoITvduIaGfYSckphuGa3DPmylqahtFvzZyMW87bBCveWtBk0zE4CUB2JSusJBAiXzE0u8nws
LqDpMdnqtkxVkkEvWlcFj4lEUo5507pCzfCyWuYtPmrcZ0bsXhXr6FxxIKbNmPfTq9M15FHkxTyh
RLet98rZpNMa1DLiztLETGBJvRdgVH8aZBRXEWqo9FCs+XAi6fWbC7Yxwp5HxKehF3IyitGVj+2m
1Y4s7BrfpL8kT05O2kRIxqfzdagInKyDvud3tMYJ4C68V6Dh25ZfnibTbc7F3JHvRzjhHoQvuo86
8Y8zU0NEUfXoh5pw7gO6CMGDrofsUqDefxromUeYrYonBo/3PNbNg28tV8FEW9wp4uBoeGlL6KLd
eWdfGcBTA1n632e3Tu+C0s9IoG/q7zTzg11pctYL28o03f3SSDNcTHGK3fxhqJRPnTvOuNkW51EY
5FaHAgXgMdB2HE3D+oxaCtb77CRe6HkdcaHQzMJGm/aXpkxQvaXawL4hqDVn03XeHRQC0GHa9aFh
UoBLQ02vRdrXhKLmzbVVtrR2R2/+Zsz1uB8te/iZFBMKD6db94yme9g+lv1mAU66XQX993H217ul
dpqDKJPhzlKqvSRP1XxE0oUJgLDfojs0VKv7Hg/PB8QXtZOzbh4IucPStEypDY9aG6EUQ/JzXsmb
qsfae4cTjjtq5dHaryw5UUpJiCogQfFSN6z8/kSf1/NH99rqMNDxRtoHmQjrOemC9hJlX3puAtVy
Wk3H3dCZdL6WIF1+ZIsaHp0x6fKos+J015tLSVtH9FUUzxCohRgttL7LoiNYOD9IwiHeY24C2nZW
cz3jFosMu1NXILWn+9Iz9nopgmumjw7OrgUzyMl2jeI6NUW3EzSIv5T9aD3lfdlee62/PJqT6AH8
umnwIIOZ2Yg/zCeEbZlkRiOnCOuNeavGtnitgqZ7Tfxa3dW6jF/aIs4u9QzhN5389VlwYNnjOMkv
FjUu+xgRRGgi+ICJzrdtIvpY5nDCSDEinfD0M3ZndHOZ7KnRMweEryMbeoGpeYeDIrH3Hg3dcz0Z
jHyqYlousQdWBWIvknn8Rtpcx2F6k7O3abRw3i1zNaZRTsvhLDLhfkMwayKRi+vsDnfRFLk52iqM
JP3RlCsbvV8zyQj7pM8ObkZul5e17VPsjcj6DEe5RZjEdGZ3/jRf6a5Rh76VuAj/Uxz/S8UxLLr/
b3F88+Or+uiLv1bHv37o9+o4cH6zBfTIP8di/D5OFVvh7FAzuz5mhs3G8I/i2KY4tq3N9vBJndzm
538Ux+a/Uwxbfw99oKeAz0HQnmDX4kn9uxq7RChHzzUdr+xqDcaUISLtPJ4iW3b5Ul8Br5dLW51g
l6Y/WABp3BZbD9fZurn91tctK58Wb83Hv1Zb39faOsDzZzN42PrC1meL2LKVcYBGpt/k1kFWn83k
cesrB4Of3Vhbr7n4bDtDTrP2LYbAyFkc+wbXt0PmPZ1qc/QrGuBmjSyMPnbw2dImrqF4Ucs0nTcI
tA7nrfttdni9tZkacMf8JngoU796UNbwgj5wPfX4xJHg0U13O2d9oEmvHjYi+YFEKtrWiDb3xmQP
502mFEGJL5CbkDkjU+kxqyu68kmj3f7wvKojzLqJEQ6viMXRA/Z3oFHT1w7vHqE1mPR3djJahyBF
q+U5XfrgzG6+H01JG8Qw6/lKAX678rv+mUM2SiIKUPxUkooyMu12faoHXUQ4L78WM7bw0B4LFgEM
XlddVjOorlun/0JwBiVAxz18Lou8uvGnMT0YQ7qeVSUxbqbU/Lty9L0NiEUydR4b2Z0V9PnRKJPb
iUing0cTZbemTo4tMQiO5tRQTpDbd1UbgtRQUUGwH2DzP7Iy6kPBVCwamFvcIuDoj2gm62uvM6cr
FsTlCJ7G/sil3ZzzQAyP2BbKmWXQIOvQagc6DKnlnyqWpGtgWuahE56xA+Rd35PAbj8Oixze7cAq
fy5Wbz5Zo852Lgeg26p3DFggHmxzRg9cK2ZT3VwHLLl+9WarbDwIv613NWv1fqoLKI6mY+wxt82M
FPv+VgwtQDu6KxEhzyS+5zw4SHiNIPhm2zmD1E4JmrTGapPJgNKo2Euqi/u6JxYsdINuAAtcrWFl
NuPBByIaMpr7GK3Rv/wkWsOgaG+kEkmkawRbhrUiYu+T+TALg4z4keL3ql3BrJVJ6x/ZQssfeZ3k
d2YLjS8rkvW2cPK2RTIZG9981ANVGCe9CMJucss5RLqkL+vM9dCCpOk541wZEq2QE2RVOm+ZqMxX
NefzlRsUJorRHu28h62B6W033isjWd+7ksMK2tZ2vmydLHkKZOHc+p1kQtgmF+PoMTo2+4GxIGfD
wrEHgqLHtaBEErXHlLgDnZaSW7Fze9z3jClqAwmC77JJ53l8IvRSnZyFzTn0MaUCymB71aGr4uqF
ZaSlrinXY003aM+cE2Gf0ZrXyLXr6UKPLQ10ppx7hXzvtkqq5Fal0tq5nWt/KRkoQz00FI2qOCVC
e/b18sjMwE4irH/GfoX6c6S+rM56pdVPPB7p3tFodM54qFuq8BzWjIjwhxbVjVEge/ZE3bUhOWtx
G8mui1lJsnbdrVXzvSRLeKtRq/naXr2KXb5wMmR29NBekrEHE5JDx8beaSQz1FqM9Xgz6846IAak
SUV7bL6nVSheVR/XOko4D7TdoXQb9CnXuNt8GleEmFcaSj+VSVIFUTItLtqM2dS9+RjTaVzc58Sr
2uFh2GQfR5qJvO3ntbV6AxKXn1dzu5NItKZHlc+J/00mnBfrKPVKc3KeK7Bvnbf3WwjaB0PrIf++
0OYQxQU+NKXYuOj8/EdTxXv043/+++N7ldW738Nw/9LipzKnd//Pm2S3adb8P37gDz3VFmC5tcGQ
QjHxAoD0jw6ZL38DXiUEicp/j8yV4rfAI8ASkjfte1Ky6Kv9Iazyf9s2cPCHtkV7fzMS/jsjAgqN
PzfIJOnhYkud2oyWOLX+3iCLJwNzfu04J/pHLZFr+Vo8pFvwAvXDGHF86l8DO18PcCjWg4CuSowA
HoSgN+dnaGPtu3Tz/pVTcv+aIKPc/+lK3v3SZP5Xrau7JquH/n/+++9KRj6dZfL1+YB0GSGL/bV9
F2gSFsUUyFM+yubDSSV7r5nWV7Uzb+p2WsMXqBzGqG+b4nfb7z8NM6Dm+tu18beuoZAI4UzPdyH2
/fWv0zorcUBnHRqH+K3qYjtixJcF10WgGhcJiONdgeurXS6T613OMsieRa6yL/Nar9893Xfjrl0X
+5yUjFQK8pQuyH/RxR4Jtnvv4UhYoll7zimequFKtDZx2GYrMaER557PFf1K/CTVbWotOH88QVvL
9DvUFzTLvJ3WK4uWjyK8C20cbFBUXOudk09BhzLHit37WBIxPOwVsc8PBHfUhwZZBYFQg+0Tt4Xx
IEVQkeaRTQ7Pq6GUgdvNe9LzqspIrh0yTc9t6xsl4UoYqTEhHm/s8bgYFZmZbJ9hvg6aHGFvGjuO
Im4atWmdoliZl7c635wpBs2iK7LMYgRDy/AKl2erq8xyMqFMpPPI+dB3j75dLIcpLV1keFYWGZL+
P8cyq3sItJHfY1DJxC5nQ3kvG9OFdOuZsEjSOdhPmnrgMGJjZf3mVcJa6iczXZbOxcwn0+FJQGLZ
14M36RNhJWWywxcyPMyZ9tNI2BMtmcwlpBWPbOyTTTgUW7Kj2xKzKpPVvqxnBZsrSTJrCtHL6BDn
jOS25oY8OqNlGWEpXRVOjvPm5YvPtN6t74paAQNJOjpEgBZXxsHM98PEnMWBLC51UMPk3C2lZVys
lo/5KLXGA6xSyuNx3PGmBidmedXDigkOf1ej8/Oa+/nOdwbvA59Ye1wrc90HZTsQzID06zBYQ4KL
I2dDiZjkzFB7IO8C08kFbQV/Pge+iF8Q8emjP6UTkZGek/6QkzneikbMTpjVXvUD8h2uLQwWdtg5
WV2FAd23LFzG1SFq3lNuvuPde8TOhE9L/8qWzGNGOY9CEbXXhp1XN2AJ7Bh8Rz7HtQh96sDvdZ7G
GWWlyi8ss5m+I6aoBNYktGQphJd2NK/p/KrsA5xBCVm2BhJ12/cqPq963fj+dj6+bU5KEvFoJ3ys
SNx1FIOQVLwVnTF8q2OdlzsVDF0auUMjs/2gVW3sm9hfrnEG1kvUm94g9no01uxxsZtlOS5jt7HF
4xqHQ1OrKoE1jFfwiwwmSi7EAE69xbnVin27MIGEJSlbwVBfQX3M2l1n2s1H3wBAFhseIiT3pDkt
+IIeaGVvi2HK9y/WrL7NV+3dWBoiN8ViwF9T23db0th5RJYopn3n9FAp0lH2r0Pm5hRqZBEa+zlh
bNY183qEjdu+48zEh8I5CqGbM7bjLp14kfe9qWcDP9usv5q5AuYBFtcxb4J4Qt/dWm3zofoycHat
Ua4Y7ljKA7454wB6/fsBLwbmE2MYMdJa60vZE+XWEIhrgwa8mGPwvggLpRTLh6O1MtuzP2Ym/4N6
EiAepOmeSLKhxDqNb3UC7LEH+ubUHwhcUbEsCmJ7o1b3pusFn3gkj8I4TDQD863Oa4EBW+XtUqc4
Ed0ms7Cfiny+J4TUupVkXqkwo/F8q5ySRmNN/qyz85dxBPQOvzCkfZ1WV+SGeYx0+AQ8u5w2TjXm
+/FGdlTJ4Wo7sd4R2eh9MSB2LJwFFGrTMllrgb7RXcxQp2jtwrTzpveGTiHpX0tQ7Xw3b6BdmPKU
MGbYF1PffO3F8GzPk3sagyB3LnDhTfca+Fa5M9D2jBd+uhXZws8qyGENpaN08vggtEljyx5jFLMG
p+yU3Iwnq9AzAW2pdr4h/3DzcLRFemgmphxWQ+0HcmO+kvhhLzmup1eEqHEmHDq/PM0d9d7en5W4
tJnPnAJmpBTtfWw8FewzEMztYNnJAPxZiHnHs+hZ9T2FbgP3HKGNVy8X9WSj54R+kCvyXekDOokj
EVux4PeV3b/+p3D8lxpIjB0p9v554XiD8y39r+iD/Tf725D114/+XkJ6zm+SWtADN+B4NGQ2zMDv
bSRKSEZO5CSYlCkUb1uJ8vuQFQE+hwyqOsenH8OP/Z8+km3/xj8lltWyA+fX1PbfKCEBk/6tTkLq
YiEwQV5CdDuJKVsd9SecIYS2rkKMlR/hUW9GvaBIQY2zAYLIGRVn4mFsofz4ppeSaGctkHDYhQOS
O1fk25E1udv0YIWIuW+cJuloVzRiUmELvYFCAQcvxTuuSXpX8tQyLbppnFKeBqlpeiwbtpA6zT6N
mcBnNOVIHfDTzXTxV3B1EH/QnGxG8NZccb+Meb/ZtmvhX4nUkh+/oAEBPuioYYlxtzfFby8sQtPV
Hpfn9iOfEPiCPsKd1eG91ZwyIQq0W/LT0ANVTGYHR24m5geVQ1KMi433b7ezB5rdqovmDO2t8c+k
KkAfBOf7VNab159oN5ir9WeqoWSouJQza3ahN1PSL06gZSXQGsnnezKBK394Gyi+aQx9tMfUfl43
qGZt4zrvbZNJo1uB6Eos6I8MHcn1/JUciYZtGzXip2XoxIzvOyUqV+BXGiId9nf260/Lp+KffRqT
KmzfHwt7fxvqhA/gfDIkp5K/ZtoJffmYHHnUii61DeIcvrXcMjd8aqd3jOZ89+DTvKkn075xZVYR
CemlN3aBLN0Hah+qKZuv8zgbT3YTIITbPLS/J2n9gp1VxEG6O55rrvCvG1qaxNbvEO5iddTbHf60
b3JL+/4NUBDz6KmNYQDMAP6rndmXRXYPboKv0Cw5v6XFFpiFfg/NL4JrD38BvTp2yHTe8PoTWZwO
YzcyYS/QmaDWbIsqpdPi9jDiy2o1mhBtyk+gw5t5aayDl6WcHoa1dyDnpS64uo0CuVp9fu8hpZHh
J2WtFZX1VGNIfv80ZjdOxYNezBIoFH48fhPkSf6LK4vPlm4PEZ0xSKWQN5mLDCNPg6V67mxgD4Tq
fvq1Ie2QdED2IG451Ok8fIaFETUetyhwQgaG7wTbIW02ByCb6dRtxEWoY1vcgY/NzQ8SXLRF3mJ2
rfNgo95AVELVzCPKHIfX8qpBbimPHs2Uk5EzzGLcZPO5s1VjHK0wmYAeSEhYwBnPExMLTRTDvJlQ
6tXAQTxuzwlYCbAVm8PWtwcAHo4GWCF6fhlzlgz7MPIJhNE42scx2H861lWLovnzEf40tFJKAaTb
XvZtDPQeu3jcKWm4JJ+hLZ+xNyghEWKldDsPFryUl1+m5w2nDyey9DdaxUb5+GW/+3wlNJ7mC2wf
XLxPQyKSJfuUiax7Xz08wZ3TQtx3tSueJI6EFyOH8xG2nKcaMIRJhawfmh61CiEu1O7ZRZk6HIvI
euXrmIQ7/Iro3Vq0vA+myQNm2LzkfTFyfT5ZGZ8+7F/YPomlihjHJriamjK4WjuXWzhkW2Zd0wqM
NqVBAlWkvT617/LP+BBDoT7YU+0HO5Pkm6PrKJNEm80X3s0GLvgUcd/cbBhne6blfFj7Raf7gJeC
5BPF0JsCgRWrspgmPyz9jOIlJyksW+Bn20yUH4qA5ZlTJMmulSj5PdKt5ImandjFgQBV0wRGMDit
5gpikn5owQni0kmL7r0A4XkMRJ9c4MGwnj5BR25RIm33U85Njz1oeom5lSXSXvnCc7FhRoHmc6M4
DYmn2FzX9pw0Hq5ku67IDabxCYDZXLMLLTeK6zhxl8psy1fKSHPbC+K37CjGfTmGJMBwW6l2nQ8T
0TKxsZSCTx0w56fcWSbkAaoC0UJfl+dF9HB6PjMXp2DkjagY8t9kW7JuxVlQgcprN31z4G5vooA+
iFpF8eutJO6/JwWz8Sx1eLoD/gS6Fnz6mSNyAM5aHRETMMP4fOalxWAxMge+c2QBx6SFgGPuRmcj
aTmOAPGADps/MU6iG9DgONBOzaxnfcOU7e/K1N6ex2CB09h2GxrQXrmRv5Y04rRx17bexGbkxL7S
p9zvkVlzApwUYxVD3EmXt6ssiyCndcHltTGBfr5x1ejLl6keZhHNnaPSw+fKSjgk1vmJOvZFZHZd
v0wJuauvzmdedCm3VUps+H4O1s5HgFBmn+uuuheptrD119+x/YBrbDlq0Bo2t805TliBA1zqN9Pq
sJDRdeUN9htw9eGcckTCVL+ky5Hlx66mnUg0JUSYNHUjyNVeg8sKjkZKIEoMIgIpeVDerzkNdTMr
PR9Cp5G8sJUS8DPgoD7LeqNOU1tTIfBOql3KEgOIZLIYeDB/dr83dfXSJEKdkZ9qTvYLs1PqEJuS
XOKIC7aNqHfr8omZQXvJHuPf0RQ3Y97d0T6ozqbrJMRw43D6u+xRmEQj0/XnzOvApZAu9KUbrL1h
NR2ayMCJ1OBFppfzDoS6EpUxHYdhIX5Tt5deHqgq3kLHmwhP3CuGp0Pb9t3BcL3groU+nFfeQ4yE
2HxdQDEY7BN40OIT+qCKVRUlFVgqd7eCf7F2LXivneVaax15cJSS0O1kHmHGq44CJXvKDLv16awU
9qGorTEICT46cHKczoA4iyKik75waqmhqRwWdym9Y8BjydG318wWLC8NLgdbrrf+PHjnPg/Y5rKZ
mdhstANGRvGMaaa5Npil32Zr4Z89K+bpFdjP3dRHpeSTDoDpd4Z1VHj6Us0c+kFCYTDsDWf+KGWT
Py9e9Ux4S1delV0v77sirffG0E8+zSgVHKAyjT/7RQVfUx/KcT9B/F15yDg+e9nOV4s6LPiJmLjQ
d1vmoQLD1aJukZL5Gcrj/NpXab5cc73c7/ng14dVMztcyswkk3565lDXHooMM6gXT1/gshNsnntf
k25eHlJnAeZS0v23C06b1uCo+97ksrqMJvfOXM3fOE4/gViOEZr0/bWfpet9tf4ve+fVHLeVbtFf
BBdyeAXQkWxmSpReUFRCjgfpnF9/F2hpxtKdscfvfrDK5XKryW7g4At7ry0dWKhTzeBNsw9JMHvX
XZDbu7QXT/022woHl8poJ+q+vRC+wxFFolXkLFm3S6kbzlM9GGcTA9XRCVpxKoPJvm4tpbPjgBA6
l70DIQDg7dr3/k4LwM0WnFghV0h5x1KXzGf/rKnSuOUhgPfEnpt9CsTqVOEQu09bK7IaqzmamhgO
bBuoWQGyxmsaAOwq+cLIT9WYO6x9XOA/QAPl0JvXZgx6WH8oh8K/bmU1PtMha9ey7pCEaL7H6xZ7
cD+NcxVQl9CfnmHj9IeC1LiXgvJ9o47gsuX6BkdjDvAEvMXSbnQseiQtGV5c+vaeuegGPihrpEae
96qVNVCHDatheNWWew8LWfO4bPDVMUyUDCIPelJmkQOwK+LwT2PlVDyI0mw8zY3zpctSe2eOIJGN
Tq+208o4SbRirwlTjT5GGb6+kA++o7oeqARzvYllqZe7sbfdp6TnROHkH+pd3kJG1XLTQ+eMRrLO
KhkLU0q+tMpYrlmbe8gUrYmkaQ4S1qZ9PDr6w7yUlbFLnWrAp+j1iKEf8sRgbWYU9aZeVGJOv3D4
p/usAGoE2axDwTc3XZRmCaHfLUvrw+hmGgfTkDMyLaflnVYK0+exRwojrhEjiwdWSUOR9TvPHVq8
4NwXOUq9dx1y/pNyMbsGsLT2ODPVbso22E/hIS1hjfW8pKvPJU4kl62d8bZS+HGQEl79GRxjeg0/
6yabR/FeYwh6hb7q4pYNwBKqgcd6MvWXYBGMayZ6F7bpDKnz98LtJv1Ul24wnrXeUNvw0SoCVu/W
1C9s17aBckrjhrCcUQrVLOOhcHXy1v+Q9NCuj0lRLB000EXq4JgcpFHWwSuKVjkR6RWaHqYCM2Ya
sSierA9o3njqEpvOENTPfQul/JI4Nf7Pgf9etroyYv2NQz4j3h12zkQNihaQaqtZBIWIO9s8m3JY
LvKsG3AKpbkYT8BVqqjuF8ryYAOY/aHj/w8LDuvXHUNAhssmeCZ3CB/9/6MleEC9hnros2PnosPi
yUcpOAGNxy2wckhbonlE6+rbJ9lurJfVakV5ZkA6P0z2zCgwm8GfIVKieLffHtPGSFX9lu2c2opq
Ik9ZZVZJu5UUW+sJhQySNyN8mrfSG9bpIplTfPm9Rs7rZX2Y3rj1jURKyuAWTNpcEJ+wPVZe8y1n
Eqa4j1vJIY5dRX/+cbwtdP6I5ggMIIL8w+Jf1xFm/LLwmYM0h+rqV8cmmVHAwgCDQAu6sOPpD7GO
4LmuRpC5iv4Vq4h86Eea7p5s96e8XYeHGnfFX/xE/+kLwtRDKqXtWQbPk5+HG5qD8XDiAXgc8Dfn
EAPgvY3MVt4JZhUi9N8QRotJyKsNz+vUzRTKDU776rDNhfNIiG5rJqjQ//wH+3U1xtDFYSRkMnox
PQYwvyynpoz8h45B6jFpA77Qum2t9b2y1SRebAkScm/XAXVsC8etdMOlpGz78x/gP3xXto++iR9k
oz9Y5i/a+iVzjVaxeTg6K5hHiG4CdM4UGIl5Y2giS2lTku6QW3mWXo1doppd54rkJm2gE/n6ZNzY
IPXmv7ih/sPHgi8QQAQNH9D0Xy+gxpqSFiVyemyY9B+gAbO7WvOWbmZmrIL71aRmnmpFWa3N6V/F
97zBTX6+fknqQjjGPzRvWMB+vloa6ZVTM+PucSTpz9AAe9lRqwCiKPhCMunggrQW33oqvUQ7GVvj
1tiVXVzNMKQYertyLsl8JBcuO47b7KXr06b49kZlXBp0IH/xcZm/cDX49qDgEN/MPpkRYvArqTUz
tD6XgPEOVuZwBpqtggfoT1ur06wcFxz8rF1Mf9YeG3ODxq11xjkg80k9roHL8ZRaW9qvozQg0ZXN
v3I68eeKIj/dvY2HLHNDvixDwZSGDSpJnC3O6DpCuDKnu3QmkUTJjdNKciHDG3wZsIN8GoIvb1fs
PxKGv5IwMI/ke/+TSTQg5/PXQXyVPwkZfn/Zjym09RsEV3oP/I0/JIvfp9AMqIEVEDKBxoGL3vyD
mNHAzsM2GoUBDiEy7Tgj/q1jCPjrsDty1NscrH/L6mj9CohBYgFxmHU9FniuZ+NX3rHZD01tTQ5B
PrOWW1EzWOi4UujVVxkwyCssB/38mLIoObd6nk1Mi5vxPuu0uT6Q0CbLaBjmqoZ/h76b9EgrTKaB
Sr8jiSclZyy/Z0wAla5sCLgJ0EEr3N83aWlkVgxhJXlazcZ5cZv5tQK7kfJXPc09G76xbNU9iOAn
4BsFrHigqmHrVomgnmEXjllBXSZ8mU3o4915EG7LyrcbKahKFJasjHLzoWmW8iwG3Bpt7QOO7Xjh
4qKi5gmx3tRrK2KafeMhUaa2q4UWfBPm0OoY+VhXhXOtBhIYsAsy3S27V2s2RggSIoiULYrw7YN6
i2sfvOwT3z8LeGCXOiu1GZ1XOSj/gHIkaKOink6qLOzIsyZeKJwFhgotoyyYPAd18J46gc1vA4r0
xatHdXG7OYiY9KljDT7hCMgBx5E28e6GvyxQ9jW5F9AzoyWHp4DmLBicEIALqv5FWIonrj9tmbCp
9mGaLOeRfTYWQJfx+zWQxEA/LI5RvZMlowCYDpPxMtRv68yVGUNY1dl660Mo/KayJYhWq0/OZbZm
X7RKrDcdu5PD288ntp+KK3tgOcifJxOKIKAzJmWR5wJV2OvD1BwANswRUwu1z1s+ZIgUI+POecoY
0+bmderDAsnCaSQc5ZpQ1Cw7JpVRqiMSusHaZwTkMF5TFq1agW80bLS2PCsb8Phgs8kci3naj2w9
XzoNa/He6KSvH7hUFP72mmvB78pzMQkR8+55hCnDyYF4OM4jNpbq3aBZ1WMGh+QFSKG49hsreCrU
7O8zyxzcGFWZdYZvkV4lPZSaQnakjTJLvtJoRiM2ndQHUBRArbX8koVCTOkwyW4ODpGOIR4GvD4U
8W64Fh2Wd9aoB98WwaGqTOvb4loE29IZ1ewb2eFgAzUhP+zBxY3ZTVm1/F0BU9e927rAFTEgvfHk
5qH1CgqEUjwkdSAvuVrKyGrLPFajnlxqWKxrBPfC39asxn5gEPaumvzyUPvE2eLrz0j6Wce89g+l
oYtHlv4vzlhN1zXjEiyxsojYcm+GmUlpik65utRpokaCbFx3n/uK7ayHsY/lbHNGRW8T4YLYCJZ2
1d4JV9X3QrPc/SJlfefktnGGrImfz+yJNYJ7flSeO+7MwFbnzN660hLzV7RUjvW8UuaHDKN8ZCis
D8IFXFFoC0xb7LxyLirADPtmnIG7tqMNgzYpiGJehHboO4vECpTJtyikyytUl84doxwTysLMwEP3
WPUD7K2SgqozsK8rwnWneFl174WAvfySGEb6WQ5FgRu+PTEPYTjUBWXckAG6hAWUbRbABUnJkc5r
XlUfgBjWCgiRx7St+8c+0LsCkpSR0RzOTLq0slHPqyN1lJd9djNb3XBWete+01xHHszeQ+9lSQwp
4ZCyDNuRNYWleK5GO4YCLHbW1DgGt7KzGOGE5ieeXVdeLQlm6WxVCMv4/S1yeOmGT13deiJ2VTqc
p6TIIk26W4Iv0R/Ml7ZY4VDvpylSmcdk0Gu6gaQSM3tyPfxviHgxFTHdpoyC6iUZD+RMmwrTZUbm
diIagnk9ZCwtokXWrwRL9zu4nSYErN67aeXE7rxkCRJOJklswbIWFm+BzC1SvhrwaGPY83A0xTRn
6h7MBKeSINnjw9vJ0pdj8i1geXmuWu5QE08bnKztLqK3ZT4D1uXdsNTQnDUIWsB2WmQvnuQJg4qs
OawpxzPyVtPmdljMB1AhvBE2qRWpEhiQqKIivCz6giUlW7SgueGxLW/EQIBX3LZq3LFDVZfBN5zf
c+r+KZf+qlyyHfdPF/e3YNHanwKAmcJuL/leKm3WZ2rpgPYVI7Nrbb3ZD9+Haf9G6ASARkwhyEc2
i8kPV7T7GwPagNd5/yqjfhg/kIOip6GAQoZIsa4Hf0fziU7054U9hOkNfomqUjcR2CFN/blLKcWk
ymUK8ruiRBEURPS9a89NXLq3QdLZ9r3t9kR1t5XeDPskCdC1hsucu1GZ4B9eb3qKPpaNOCdDAU+I
JKPsd8CAQ59Q6pHLpiVke18eEdroy91Y9fqXWu+4iiHk45qOBiPz9dCcjJYhapuZpT8f2sDmdM36
4lyTP/TNgmVMNBC90ydto1SuaKfPXmn3RMuk3POjVz3gy0sOqYJ+ZgWVDqYnR4BG4No0hajvatK3
qo6aQlm29uzp2icfGEVcM90ilS3wcIfO+SlXqmAVZecnb3amj8umi0KHSdbR0LjZwwCCCcNbu8q7
eVJJgBN4qYed1fEbI79UIxIsFPcx7OzsqudsB+qTRtzK7qd8mcdnMbtZceMQWBMjPPBu80GH6Ccx
JudR5TIgHuFgAxkM1gC6ks76D//ICDucb0K+JLJt8I8EsDDkmqSPnm0lQShaUsQjwtzmU+4m2ZVa
VqaXqCSdg2uv+iltrHkXuETuYCkpsMJ6jA7ZH2Bwfy8HZHMpTj4R+d5cnzXRoM3QHDyGUZ0o/9YH
dziFVrWRwQqVoxry1kyouEBHNMSEYskPIw5S947fxNQjEzXfGhNuvsbAdSz0aIyicNln37yhgmmd
5uVR5Pa0X1KLpMHtkYUk07vvFbJS2PJlGptybO9Ltx7O2DiTUK97415zgmXXzDXcZtuTYJYGx/2y
4OGPV26aG2CRivNQtnWGC06ib9z3jdZdY19lxK83k+51Z5MAA7+LiG8Uvr/bJq1dhOYQi4Jd9ll7
Uk1u2KFusetpwowoUAaYtYA/nZAOy0IejYiPwRRHlR3X8KGse0K8+K6UMXuPQKBzVuvaGnTvqoFM
RJwTGIZlRmZZOBBpBDVxXbdnmglD7ly0yRBcux1ggbqHk0av7JVeWPkSJtCMTUOwxVzbG6H5+fXc
jNmVmzTLKzl3mIhLsUw7CXVantYUEmUkWrMZsHi4enYkD9RsWdfYlRGOxPphflepNh71ofb2TZrn
d/lK7EqU9TMFQItNgzs78dlUWJ3MxxiYCWT1LmFyda1wbfWxqZGz12Z8m3E3b256vdEGRVxiE6R3
bsN+MhoY4XuXVdXLTSUc/TCw1Ymz1EoxQ4HNooz0CEOpNC+/0dq2msGGJBUZT4buMquq/OXFxE91
IA+tT8+2LsDXj4W6ZyfyWVNBwz0FKAFADIZK52ZsLYHItc/IKUwn2b6scC3t0Gep8aSUb7YHO+mG
5sB/RH8QaA00SE4i+Wj3wdqeTMdlmoG2FA5lpWfmcnrTNlhtN3zDuvnsTJCvrdwR6nEuzbk7LmVm
UEAlco39TkNoJ4R+UZjO720me02Y2EFR74qU08yZIGSVsi8OarX8c6HBecOPqa3r9WosCLAZ4KqY
d8KU4SdiVxlpQhoA31VLJJgqYlPZ1r2GeWXeW1NWxW5QmFfUBcHO8onF3Gn5pkiws9V4wlSUo4mp
TL7n0k6LT0PvFa/U2dqzNVTzByT584Da27a51+x1prZTFkt8VxtPQ5qiUWEtIXZY4tPhiv/BZvug
bbtaxGedZGXoMxU7Q1xwzDqStBedHhayQu680txEpnB1eJTukAIBmLv5qPWD1e5IOlwgyKFtQZbS
Nt2EeRuX15MhU+sdmpn3jL2gKfwujAga3Ty6/uLdk5BnxOnIyms0s/5EHqKn01GxPa00Bw5quzKJ
bhJh31S1OQHpH8gxuixD217YXrjFwe9b66Uf15cUtlcQklfGeNzIk4oB1KyPMNzxpE8XOD9ALKUh
HiBeF0OEC3pN740VkDu7SLuSSh5ryxtJ9oxsDaH/md3j4t/Yfmns/xk//W9CSMNiav7n46fL1zX/
/LOPxnp72Y+aSt98sXgxWA/pcGH0f4sgDR2ejANmBo8j5Jg3feQPEaS3mWktL/BNplA/z58YTWFV
w39rUHCZBpPPvyGCdLZh9x8Gv3rAAYury7FRbWBY+XXw23MpqYVR7fVgTrl8tcFgCBau3mjvdBZH
NI/WMiyFPOZscGrt1CLXcgaeTV5zRKugH2DRyS+DBR4x0vTOiVacaOpqbVzvaz9URF3gNx1Uj9Ih
5cFOx14hWntkzq78CdHVZJqQJSqvQbuuyxQX4Q5UUpEFt3qujd793E6zYdGSjEMnH61mSMbIpT7B
U2EtVY6Lw9aQww9Zqzf1Ofe1JVp9DzzlDGiCvXKq2E5m1yD2+s5/zExCCpYCP4pFD2jU9siOsmA3
I57Ia3KNnY8vtNLf5z3JztMBjb/PmSL0utGvUFuVIEz1/nPG3nnv9Z28c8yqgWMql4KXulJTH7tG
9/LLPzfg/3YDutty5k9uwDclcvxatuPrzxPgtxd+vwUDFMWbF4oLnERnEt7pXX60NZudfSO+66bj
A5Xa7s4fbc0b7Il8NNoWc5vR0gz9aGuc3zC4IRjmZb/zw//OLYh17ad70AaHaVse7RbFn8M6Yzt0
/qhDpuHqhLt65rWiA0rVIRepHBOARnpYS3HRRhupYe2RHzlTWPQhImn1AfWka0RmbhzF3GnXsNoo
tXqt3qeEigB6VOLSps0RcOt09vvFi0kJdq/aqdEe8dh0m2hYuxpzf4MT1e7jjOaEhAuoxwiJC+1g
dH0b1lv6hws4CAmPMvYmkly8JXNiQRfFJ8DPDZ/CSY/E9l5cizqYyRLVbZ/cL6q/peCNt9XkRpoy
jr1gfOfjbo+8yj0bdhKjSQ2ovfovE0LdeCoYeNTk3kaD1chLwpN/t4zw4madG46JCAG12o7VurFH
hagODgG9YZOah83w8h5vSLET3TaHo3iv1uF2KIkmZck5vg7miBbWq5GiOXB+rZpQFaOG7sInZaMJ
8YOjFFP+4BFAE9eGoRDRmgx3aVYQS1MwABC6HWSgR70oFfkWOWMhGuKQbsvaZRzx6Hvh4Sx4ZsMZ
ZusZNc4lM9j9o0t4CPR62Y0g1oN6OnY2GLmkMiFTBe3AVDHVYzPRWXwXRuRk8p0zzsyBxu2X6Mox
HgG/xJWcCLh1NJfwj+lTLUC6rGt97ij2r/A3ysgCCtUqb6/lDCwdKOYxCHctzNlZY4lyj0ESnEcJ
Bt0vzS7MVaK9kxYCMyRFDqQWuDXWtK570yYTmMWCPJnM3J4AP0MiwJQSw1iFwrsaDmBxDd3Iqttx
Q5RO6PjkoUyEvtJZ27vAKD52a2df9RocmyapI9Ox+niCT0xflh4yayK6uEe2UuGKLov+qRXuO39V
14W5eGEK2WevNciaSAvMDl5Xvyqn+Fj0o33Y2hCUz0uz04NCO/dm8NVGtRuPMxYhroknhuOhu3BJ
+EN6D7e73U8pEzXEL1VUphjLfFoJW1R6aIzOiWw846O0lRERTn61auUnJe11t+Jt3BU5TzunQTSr
VOPTrHAtwDLoYy/t7GOmoBXZmVwj1Kt9XBrDiybGOi69FbMgXnx6HNkfDJ9vsLUCe++ywNgnVvE8
mG56IUKv3lv+pxQj6hmjVB85nas9kRMP2Jhq1Y69Ks8f6rn0o4bCFdlZJg+g74cnYAx+bHhB+aCI
LY2FUBeG9NUenNZC4Fbm7hXCl9hh2bVrVhDso6npwNYHBRuTnHu2nWSPO6UZZ6NFQ+UV7slAxhTl
qT8fUeyfRpyBV0hTpljjKf88ORafok82uIm8LXLTYImdpe5D3WnRBziF/gyiXw9HzXC5cwkLHrPO
i4IJZBo0oOax1Cx5l6CmORvI4ZwQMQnDg0Urs53b+Qtz8NqNpgrOoyVFuedHna49jUUVWrDrhtCq
Q1u6N4j/PuUMI4BDoAaaewz2E+Oa2FN8nh1K9qOXVQUQPP3bmmQ++KPWOW+EjrBwx0fdz09stt2z
TyOMo9F5cEk83KHwb3cZXVyolsqNbbyHodkHn0FOPeRYGlCH31UTSe56kRsHmWtfa1vJfTUAyhq9
63zh/xdecyDtZ9OnNc3eS7UhIpKoi+UWIZMxEwsNO3/tW7hMqY+KuDXXo7dlplUlBcriT2Nk6L7c
mSxH4qHpuaRSd7hI09tPtfka9FsAUc4kdQYt8ZiYWRrVXgCCSAt1bjXYTP3XWSDR9BREamcorINe
wVfDelbuaa7nXSkRusuxBMsZ1P6RcK/btjI/uq64LvC/nYSzvvMX4TFhcUeS6y2XtIa8eQqC+X0F
1zTuOu8rrHJARUk+RktaPZnGdOXZ43DT+eY5b5mXOfTJ6Ppd+CrDXZWRwpZYmR/hZf02DJMOy43Z
iKMmul0bVkYCgmHXL2N1jRNhONjr4IcOw6FjhddUWNnHQPrBk7Tlsa0a44qWadrPpuz3o1/R0fm8
Y6PUE2Lh/E7AFioMHkKrlqwM3XEel0Za7YfJcRjHOI+bGyKmi86vZC9O6QBUAZqhBhJuAoCe8XgB
Jet+qMr1ZUkmYqGl96WdTOwVaZXtJ3NcDmuzantsA4jr6jm4HSvCK1MPnIltbz/4cul6IphGwh8Z
Qz20hWqh0Ob7tc9ZYbp2dTIy7f0UdEXYQ96z4K9xFk7TyZ/VwFmTD1A7EvfI+ZufsVIuh5QU8t3i
4+uYCEUgGssEv4ghcJ8iN9xj7YZ4bnfGIfWK9ww3nZPS/Cc5iitR9niPtPSbpXXemRD7ZJMaYuPt
XGPvtB6jJLvWz36HnQKvaQN7rk32EOfbePElVJFPhLU147MNqE5QOftaHzTHFU8H86d1BFOzvCMe
qfY2FJQriirsufpq/zZxhgBzrsc4dLvJyH1zhHXsAXIzg/E69orP1oQKBGSPlIMAJeGIltO7DHto
XzmUGDNxHiybDdXwoSVDXjXnwZqFFxDfvWUisXKtci2rQvYnahj+Ka/ZlOWj/It9ATLrbcL+38vr
5/E1+2NZ/f0F/+pst/ZVZyWguwaYg00j8aOs3oDSlM0Bc7G3dQEqjh9lNRBpVB0G39q/6mlr63bp
d6nQybdiKf+3wrHf0A9/bGl9pEwW0jcd6Rtl2K/xVS1BcVkrcVAHGHug0vlLJ+Uevzdet9q2TpCK
NkdGilBeOLb4YkiZH9YcPpLsm+E49My/8B+vdwWy0N2bPS6T0rmjihUIv9tqxd0LfWrRwc8c69q1
k+VB8yRi4WgCIB3Yz1myBnV35BhHY5CCGWCtVyXabVDbjK7boRiQMZgo4v1vMPURJR0X6KfrfEq9
iVnQKfFWrSA61kf70c18yI9a03owp2ysf7u0WHgO8VnaFlNvBN86b4v7oNNd9qxmCtSAhxWS2trG
7kaXfJPUdXboPVOx7IVG/9TU7CAV88kjv1RLZMukfYL5nD/R/w4oWuusuF9bJpjr0J8UU9591ibT
a2DooFwF5haoMwRVuDpPp6Cd0d0Tk6s8szkXrBEcHtEsavAfL1j1+yua7g3zzPN7vcnSEtgzz+jN
11JqqXzUpDHBhcYnV6T7xO4c0zuYrBmmw/w7S5pAu8RgkVqXc1+u8OtJ1rl0dBcN30LtmGY9n/5p
uP+nE4GpB7flfz8Rnr42zVchvn796Vj4/VXfjwXf+A27L8pOutDtHv9+JAQ6TDmHNherLaUPf/7r
SMDxi4gYohy+sU1QtfmEv3falv1bsEFmAiZhzt9O40L4+lOnTbi8GQQu+GGspywjkVz93Gl7ciBV
cHGakwanzOgOM9FVxbwDYbmgZql1uuFNd7hcj5s0vha9jI1NLo8r1Tv2tZ2HiZOIemdCu7gRm8R+
3cT27ia7T1NXONEyMLpO3fWlhrfUx9JyrNdgE+2bm3x/CpwlQvZr74DrfpmaDpG/he8MbEUa0xv3
kbGZARC6TzgMdR37q4VXQAWr2DsZMIGKa57UUnYJNr4qTMCiPk2s4jFfuftJwFfRx1mP5iJPb43N
otDInKItAyhGpKSNh4Gta/uSGVN/MIFKnMWb2yHFhv2J3QoeiPXND1HTfl9a2CfPJZYTWHlKf5iW
wYybipncZAQXbv0+9us0/QgnFEW+Vc6oS6Y5LvMeXmyhDwc8h81xyUmd3Wwbbdd6pwExyR5kJnM7
5nq3jRec06aMnXYt7zSfWBkPZ2loyMXfAZ9pw6nEKjJsMNult/VIV7ZNxskqTpNQ2jHRlHG2y0w7
V6LpdiVw0ChjexALQr8u2BLxqPS+tqGzl+kJyDBWCkTc12lSOwdqqJqRBpEimHHVfTeb4uKRAIJ9
wHxyN2uMLCd3JxagNIlXintVcu6Bwqr2LjH2sdZhsLE3q83EEYwv9SMBKILBiVUcp5nBBGPc5N3s
5+0e/Jj7hT1dKS8Tvu9L6rDird5cPitN0M6vKW3zzPePmBGGPem3eQwUFhgnfCEKMVQ0yGKCT/7Q
LN/SRQZ7tXWDUZ8gKue+YfEtF0FFXXTP2WQUz2zk5KvmMsOiWHb0C7Kt+crXtsKPdTauqgCnTpf6
2Jw2wxMpCf452UxQ1maHIgbxOXtzSGmW3R+JmSl5GvQkCLCfvTXrIbiye56XBKphLoxyQ6u946Qx
P94PTEgAU0823iy12bRYb+yLN+eWWjdF2WbnMt+cXf1m8pKTX5BmE+D8AgOsw3w26WGthaxLkkNJ
9BJGnYerqeo7+BxHlPRlmBGvdRlc87Wtei+57jEHZledUb13yT56wAR+gB1jaCeRT3ZiHiq6XTaW
c7A0wWdlYxjdkQumbtW8ijsxmX79GYR1oq6BQYeNP07PTrdaW8JBNkw7erUnOxFEfw0TRpiqCc4L
T2IgM4nAQtOx5sRKqtUFWalyThnweOXwbFaLTWqVg0prJGyXeAESuoXjC40tPnK9Ww5KPvd6RpgH
+bdxSbdMEx1hDp1RpFPE3/TYyrz3Onj4Hj+/I437Zg2m5EuR9GAncxWEnHCgbG2NSf3UPnLlOiU2
6XpacMvYRhmt8xZSqo9B8Qkws9SOfjPDenHaivif1p8ATM/EVaCA52FrXxZQb8Rzd85rSf3GlaID
SaF7GfU5bDYfCTQi+4u0rbE8mMnKvtGTkHNiZKvg70YDvcWucUreUhEHzS59k2FbiBxqUqcr7Bj6
goeZs493HEvWqiFIGNqzOqXHDec8aNpbz5dm60Zy6jNrvGJV4OhohbAyp97q4Q3PGvd2nYkMdDbf
tq5XM1Y0h884cnHUPlVbMuHARmIIy3bAlqXqYDkw0ncvTWD3pzIPuO9XJ4mdt7hDcyKdAhhDdmi8
2T+0MJ7vGgIS1VtU4mA4LZBJ8hMT+mAoJyOhipXte9seMWeKNW25iyP4qi1a4+BsmYzcq7Q1Rurm
uwGfmrZnG6A/ehUCNdcUzJusBSk98Y3NDRQVGNKz596Mbj9/gLlCJCTkiyuJTyCs+sGIsdynh3HA
rh8qNTG7qoWSn3vZf+IZNdxQ/yL1Q5Af5dBt/NDUe/0xVUayX/XCf2aWLO5tloM8HJrqVKWeuG1H
nxxhTernmQzhzwpqx51MjFh4bnri6EyOONz0l9Iz8ljUgf9hNvq1JZfe7EgN7NcrT3nqYjumH2Iw
LONukcXHzLSMM5zv+cYGJzlqjR2uo66KCDwgeptihlZeyETdsSQudiiVDwJB8bPy2vEkUaXhOGkY
6LKxQblhMG1Qgk38UgGGhwlAfsmwmv4Vxt4OQ7gFEogJcbjw/ij5bSc0DVRzKROwO7bBjCrURsYs
gvSAutffd3jYcd8B1udoVPaLhZ+WZ6ETdK8sd8aL4Snj6zyZ7d4ZWTuTB2Cgfu2t9zCxO6SSbRpT
96f7AobxbmjG6qbUl/7dxH14wW4w3DmOEVwTdd0g8mOPhlYX/4aVzTdl6+CJZEx/hMv8sfft/FqC
93+fwOu+SRIDIEchXCoBtLCMtBjPtrWl34gVvUCUc+ffOYW3HlCjD6++1zB9dksmv2q8HxjckPRX
++6pDkSABiWjHwCr/2mBXhJ2a60z+2n1E9rB9wlyIGgdtU7xwDwYmI+1Q6rM2EU3tJe1SfSdjQ7y
4uS5DptHbJX2kJKvoxGYYBsZnCRSy57ZsmHsRkgioG3g/w40wEViXt0g6tmeRDBLJCmPqTmSR43U
3cUN4hrpJoCEYG353NQoweM2yZ1XULrUFAAQgH/pBSfBMJQEizGmk5n3aKGfJrCaVoY4iyfhkh9x
/099/7/V95iv/ry+X1/Fz7X92yt+bNKs39BOcwYZBJd9X0v/aPl1qnh4PR41srl5GSitfyyzURWS
4sR6y7VtnZacacD3+t50fvMth7ocEtD3/dvfWGYjYNpWZX/o/eHXOFjKAs+kkXhr/38u8NGUaHPf
cuUv6Ojez5rthTymP/urWd0oPEO7TGPxs9Zt+eAt/gWTG4i2uegfu5a9mD6I84Q8DSTzdsq1k3aS
ieUmh7ktsjvKDu118jzEfW6r90fbT5gDUqGl4q7B9mtx2OYlpYHWVIZ3ImDEN2+QWuvts8CCPRUI
k1VroY8nLOnidwMO+0hHakIeQhnMY01UZYJPAZ9rqntz2MGM6J8rH0YAlkqwEsaZibULMNpMgnHn
Zbot9lllm915tLnRGHiDT6ZpWGleQGPUZJycvVaa72yZCgon1Rotuj2bpN0DdygBGlMO9pWKV+Ze
8USJoE0zRmX67DjDJfhaNIn/JXUL6jCE9ZgX4d+2kIEjH4uujkR4gB898iOIQ7m25hVEJ7WtMQIe
mYWBE2FBnyL2M/TAeadaQIOx3xZHolm6D2uTj+TpNtZ4LLTVZyLvOx/k7KCPsjCR5SJ/TMHq8WVN
xaU3m/bIkuhd0eYsH8elCI06YPG4pNhB+zrN3udrTkkgEUZ6/npp7eEqW6bpPdmRDTsGcWfVK1LC
Zg4YAaf/x96ZrcmKpFf2VfoF0Mc89KWDT+Ee83QibvjOyAwGGJjB02sRpeoupdSl1r3usiozwsPd
wfiHvdf2f0qdqt0wqQ/M4SOIiyiutHPOdPWmZ3agCwN2okfcHxkz7r2TVtMzegWUEYRnHanhAVq0
xBYGQh3HIA8Ood0e6T0JhC3e/Nr+AzpLXtaxoxarsjvKuiBuJvnRNeNNM3ftqZKg+FDmJUjR7N24
CP8ihIlhoF8f8gxPQmVXbwKUQTINRrevmvm3X7Q+BoM1fVBR5yO5BJ8XTSA3R1aE1TJVR3d2oVOs
lOglksV5nnWcgZaKXQWLjVDU4TaUyt4zNzLPQVcUh1av3m4yMjrOTa5aMPk+Noj6fhBqqm/0sCx7
0XvGUyYWlxls9htGYnfvGWQqyEI/o+urjwAcOPYLUZzaaqNQFQyh4BRS5WDdYGjvuWfOhfwwYF4+
AEp3WXMa0XH21W/CR5qzzGWXpJwduyqbipZchuJHR9Mbzx5RjlgJUcaZzUgZ6BA92Uoc66vB5tGc
6z12TdhItn6xvNbcEULzBhTpzNoOhtYoUDZK490j4WbnVLq8yXsPkqFwiz+b3+pzWuGNW5ING7U6
T7KeNea0mNWV5dt08X3JHc8Evk/gRxh/OumzmJohlxEQE4Qm1MVyXkkuarRxIrpxelqsWQXPtVuJ
B0ajBC6RDFdsaxL/4BBNud9itsfYIjSHZxpPeGlaa3YkSMS+aSeSy+LFkbwaFxZOylTJn1PdO7GZ
zvMD2WMW6jAuiyyakUuGWi+/esGhus8Cd7kBTNieWFYsKjpKLi292RBMHff8tRtWVck/FkClYpdh
Yjj4epryP4CwccmQD9KzITB7oe7I9Rs/mIgqLPS5i6PAmhvzkrdRc1QFetS8N+yjaSMk7Cu0iEtJ
/nLecUpo/DGdmWG/cdD7QoUHNSV6Z59Ga30ktg7MTrh+01hy30iC0Hd1aXznlnq318Ikapg0oKaX
N4SrunelaVcJDokSG0nxi9SXISlsUbw1QwkYEHRtcWsPy0zcOYjNZGWN/9A36Wtfo8Te4fiPrsKt
uxsrkgd4b/MVOrt4cp3IeK7cMUCW6hVJVkX91hlgk5uynNuYSSVhU0B1Dku9mLc+4mUW9nJE5ycl
OtG8gwhegKElhoChBnct3EQfTAZolbSH+WOQ/UsW9cz6C4ZnsYwnZSHYJNKZEKI+XIEdpH77CL7w
gxxV78QQOPo52ONjQBGkdmMFndYJJUCwsgEziyXFduYzYsuQaCDLwVlnCfknRSG5Lw1pXBbwrHBF
JitpzRVtSKdhVmbhNj61OA/C5a7AgHK/GuZ8uxREf7fLhBKr1cQPjQDB58Ce9tK1WclHrqZAs8OY
0nzaCWs4LkY2cAbL22ji1FodFpwRQY2xCQ3jjICT4B+FNj2z1NMUsmWtwg7+nctEg/cWnXqtjwZB
PefBnNMYSitDLD9qfi6iI6QRBGo8WYaRUJZD52g6IGaI4MaXqCiRNYTVQvZeHSWj7M+Q73HPG+KP
7oPXhkyq/Rqp6WCOgiXyQvCB4ZJqkreaTd3U6Buj6n9tnpOaeN2LpWtIugrnfW0H7f2WWHKF79vt
W3MpD6qQJnNtpBGGF0CwF9CHIbPjKssYryGGBS1fseCym4rzrvc/15U8lZYqn/ZFftpdVV08kSLw
ABq/Sx0IndgJrSvXwHhENU7qeFX9AbIZHbRYPzOxWa3WiLMMXXB6SxRhaoMn4OgHW/WDGbxCTkAv
kZL6FuezNd4pN5x5uCPXQL0K4dP7I6L+tyuL+lB7FAyzdt8bwK8EF4z9Wx3yq9bBZf83aflnADoV
l2NZJRg0m10wqvwB9GD5GNmdOJuhvV7nSvIxBNXn1KQM32fuLk6p+T2E1xC70nkuCgxXcwbqo9Qh
57pf1D9ssgvAJC/deUIzdCgJzo5bRIKHsVybq23ZCF2W1Y1nZ/kx5umCacgPdoqEbrLrqgrtRh++
jaa9PlQkavKBMvjxWZUTb8YHJvjzZ1mVH9z2lbyVqg1f+sDjZx2TaN0pPZMzoGKjjjIE7bV68AjU
+kDG8Oz5vooJQLpz7Y7Q3inM2JHmpWDPmPJBE63svkZehTQQGTAL8XDvrqlv01EF2RYiwC6CiDxQ
zP7MCjnr7F9eq1svWfiesdJa3f1srSjTVx2cAu2Fn6oazY/JhJ4jUnm/mo5BZgZ2t1MppHPvNf68
t9aS/DkkQnLeIeyJI+hFDBI9jyvCbJ76MPKeAISMZsypaVBi2MKOWUfVf8bBIZ6PGzXjO8WIvLFi
Bv8ohOVxy7SAgk+sj0hvAM7lJ8iVn0VBgFEgzSu7uvIbCRnmD3IMbmoFgyUpO4QDfeb8YrvrPbd+
Yf+0stJA3oLLp4IJM+mzAPzQs9MhmynBOKd/muRmJaKbxudVsQJKOTxvZ4L1jnCDHla/vaSgbINk
5nGgT5axllzO/hz8SrOgiXN7DO4jnJnv6K1c4uYLLxkaVe89jBzAncQK9LgPmn0nne5pcFxWSaRJ
j3dAEKFomWnnYU8VEyycIURbw6COBO4QPUhmDeUhDZQ8bCOqveDvYj7iG8eS8UnDhqsu3jnNqnce
cdO3Go/hM/NrMuPKoDibnqLiTXv/pm9nZsKFMaZspH1Vv2U2op/LbCzM9dYcyhbqum6Xm4BtBekO
N8zg5jhvtFXttNuKxJ8zzIXmODxKDADvZrhOvzyh5lM4dtGlK0t572b58No53lBx/3XkyTq9n1SN
B4qF6mp9iwaSykrah5G0cYsTNqZPmqJkjYSDtKwWy7wvSu6HSxS6DTPitPZfFdmO/rcMTN6azCE5
Ujh53IgbcUCPgnESaIRbuT6ToSr/mAOFCAyO03O9tiAmR7Cdt3Wriw/G3+2B7UCz+UN0fZ6m1kxA
dWfhzgWJGe7GRjXvJjnvjwxl0AA0HK9DEz2rhtp4BPn1o23aLjHyoDz4cs0uQ0tJWrdzL1mjzM2L
leNhdczAPqqwqa4l8dKHpWEWCia1joWx1hjJBwLpFPkaj7XrDUPirWnDsKioYJ1aOGLbFQOqXban
KdDZgy2cdHkKg3Lo7nUGdDKJMm0ShokdyLcpFhqRb7w5WD5fkmLKzWJTGFdBr9xn6E1f6mNcGMzq
xlMZ5U0EonPTKtfaNVA5IuGtV9EOiTPmnKM6JNQEfZpzkrnvvQNNbKYEqTTwwqHiXvwR+WGamIzM
smsxb3ktXMJDuYeMrvDOEBkCaz5grZTLobvO0mAdDFX+Sfew1Rrw38fVw9Q1ywU5mxrEeeCaTCbp
FFdRYmpO7Sn40+CK+Gm2GKpha0NjP7KdeRmrKC0+LMvF+AQyEwCXjwt/XNct+SQMf2P3zk4+ESYA
tSTxdD1j8be1VOa+8Dmd9xGQ0cPINPK7SWF9UYx8dzX9cRcI89jxa29WcLGPQhSC4EG3eVLK8m5W
UajYxoqUeLmFMsnKG2efVSMWCpOEAbPfwNsVgo8BY86d6/aM8fkbX0eqyL3UGtt+a5X7jGcdxXm/
7LU9yP1UB2eD1L2ko3F/klkRHYbKtL972DxOAPLELq04mepNoxgUXX4sMmdOhg6qrlM0Pl/vmKsf
dWTMR5yo947Oo1+Y/+5n/pLdIE07Fra9nEgxR6s3Tdm1oqXVO1aEas910x9EpL19v0A3ALyyqQPL
It+rtIE9WfMYT9EGfo7U9LuNsXcyCtRwBlCauFU+4kAyJUZk78YCltxxDmS6McWKAuNeOuvyJFSO
rgcLtwauAqy6dQYqcKPe10ue/xbCd2/TtCg4aPsMHA5chGrk4J9InVvqvI7JM2j2QyVnHjpqeWQS
H93NOgO2Tc7OqfILbw8CiwNz7LqbwrQewhCE9ziOuosnkX1HoFaSn4cAjMKuD+8qnC9wUFhYWnXq
7so6cj6+Jt2OGsGaNEXefBhi/Ogd4nNyBuKup5HvdmL+ZQJrOIUEOJ8XkMl8ftO0DVElaVZwgOOl
cpg+BBnpEmv9HeZGvp/5tgDz6W/gWy95FibL2oPUr7+N5bxdb5PZ7ScJZHinHWfvb4zXuojSm7IY
2UCMOt01menH1MzYko1Wl/Uei0I8Zfj7rh07E66WMThaZhXE9sBstc6y6oH5g2kmE5mD4X4W5nw3
Surt0mSd1G/jHx2O4hz1fQ1JAvFGVobmb9XSopWwDE74ATCmG739WErER5UYfspcy5uAsNCdScjE
DXOtJM8XcQ6Fj9rDNqobIg9mdoN5Bouy/0G/Rim2tAUw87VszuSlzsR/z+PyPiOr2jHvuXXg4bxR
Sr0URk9oJoLCSw6OIO71SuHY5QRrrD0SwskYknaePiOrv1XW4uxgrL21BkdeOWOWEj6QVeU54Tsu
q2bHXBvzpRnOsT2l3gsJwqT3rZV9aZf8WhjthxQBWVhj/jz4uFQ5ScEEUB21mSAcobM/GNbXZ2du
3V8jvDcEGQM+OqN502CU/gjRGCs6uBBPFFMPim8toEisfvMEUwKDVZeVViJFmH7O5lQBRJtnMhuj
RT0BniSQuA7TlLGTVOrgje5SUPw3Fj2O9o4V8IAn0lYI3xWOx/6nnFOsnGAPpcGd0Ox9s0JbTsiT
WgtiMpYsTfiqRHBblZ64R2VHYW1V8BXstUKcDU6yhjIY1ta4n8xc3NnYac78A/+qasM/dmY/uSX5
oxW4w5tImNXN4vFwJVfjZ1pBiD0SBgZ+ySf6Nggg+3i1vlmLANykab0NPJIA3Usg0/Y2CxRtFi8R
yubA8uftnqDK2xyttkclnI02R4Kvh1md8Cui/+w/EYPeYApmHl8I81xlxm0ajdQ6tdfvS+JDhTXL
A0y0YB9Ufn0jPMZ/MA7GuKXUj6lM7Tglr3nI5kfg2L/YOnPFp4u3j3T72LtbxFizBOfWrWzg1DI/
0rswQFwb417Z7jve0fEiUwNR6OAXcVY7LYwBkYEIbKyThhaWDN40njHsmEwuZMcgHw6hSqNHcvgY
w6WqiBFYfVYkpMa2XJwDK0+wiNL5kXqz9axCr0p8vaghLqdO/fbGYH7m7LN3vo91CMbsdDP0DKPw
+KJ3MKBCD2gNEweCyn4wq+oU+e2tK2uspavjToldqGjaB5nVBLvSzKsbYj5iK1o7sJeL+E5wfEfS
qeugwjbW9WdlI7+KQeMY3zvMufeBWZNFywNv2DlBoGEQlsMVQ7Ydozop84SEjpvBwMPtNMvygzqL
WytDfI4kP7zvlJPi3Munn0bh/8kGa4ELiwEICXoYPa7aTVnGBqqNRWEq9u7e9ECutbveDTrs4LUH
TXdkCtqgkJDsU9Y1ApPSFdAi/arQibALgjqKdREHlKE5/UJq3JHi682kyo7uiZT7lyXzXqkQvOc+
zXBf9os8cR8se38YoVRE4ZsKUVYSYWM/Z8CVY6jL96E1pt8bDcIZPGYY4/hHUlDTpBsXhSHSubKA
G3e9nPMLNYTUB5THXTwQID1Bo+X82fkSqsYxS5XehkR4YBWzMGqaxrd2Lc0N5Z3q8HsRUja8DcLt
L30fhihnO2wzu8lkxrdAxo4XzoUPPLGRc6cKz3zBGm35SdhP6/tUseXhNk4ZGjGgZonXYndxJoEM
nKsH/rBQ8qj6triuQghgywx4dnKYMiqmRRHVbcsGiAdA/RjvtfUBtDH4dIccqhsJ2fIkQpz4yG57
itbQDcmyMeo5hg6nn71JSIZPZiWAzC1myDdhRG+1PYKzzLOSvJ0sJUCNmdrytFSzhvLCjbZfoaoC
Vh5pvDXx5TElaCOS2RF/FOX1nhXBI2ARAjxG37wRlS8TT0xoeou0f9TZbL+XJRV44qH3p1/3rIex
77Bs1/0cPo3ewPOUs6x7qFdjfjfcYrpx4ApMX4kAt8NiyPcK0s4djhI4JgKoFM3r6DyiLAieInb8
zW6w0uhiGLn9A4hfdSPHcH62bYdhqLYn7lJEc0OOai5sYaqPeZ7gH0bDESiXJ9bENpcMxyHKyjsm
/JuZPxqc+lJa9uIdpK88vumG2GQ5ZCQMV+PDmo3sB1nR2XuHMdSLuQbZTYkGApxSvvypcbF+EEhN
obb6rA+ZdAx3eRQV2S4ri/598okSVgZP3axzeZhxSSU0O8XezMbyKAwFbIHR6GVIdbCFaMs9Tqnq
Kqy2HansLfPa4ed7JaZIYv/QIPKIe3Jjf8Be5BTSeBRVL+6AaIenJrdIJZ5XcVSj6caOIGdvZwxK
3oZ143xjegupmLyaF5P67jp0vTpMkuqfcWbAlMaAOp6XcwyHHhU6uwyS88bmdpLRT2O2UIZYTXry
c08mxrJat9HMreGUdr4veucMnjp8aLWvz2rx5hvfCFbQRGlNei9dx0TFGDNvHm5GIKW35MJUV1B9
P5BLWvs5XcxDGS7fs6XBy+wClEgJD893VtowKxuWN6hh6SEATLEX6Dv3Bhf6MZ8xU80DqBho9Mxs
uqpdbAZta5I72koQBgU76XXUsuY6fBS1u8S0CusJyILPTtYap4cw6JgDW0D2k9az5/pJezmqpJyH
TelVXcU8a66uRtAnymN9w4zVotLo8oNVhesu6ogkr1b+fzN9HB293Cv4nrgyq7dotL85GYc1gol9
gZUtYVLyPWqRjEQZCw+l8iyBJG4mbWB0B9uq3JNymyPO8ac1hPOLRdXDZWKu5Fut905eoJYo+3cx
9uWDn02owmw83r08zkRefRqaNYjtGN8ck7wsc6VC3sjvRzHzoNbh9L2Jyv5RTf0jARr1sjO7kEe7
tTWCeW3cI0pc4tS083OPB/zqzsYv1wim2y+QwcD5vytYgzHoidxvxGNtoCN9nYXQ56Hu3/9nbf3/
tbbGJP1PfaBvxZAVbfHvPKAIK7cf+rfNNag/ezNh++yHt+X0BgX9t8116PwLy2zwNATBYISGB/h/
N9cRCTacxZs43fdtDNv/Z3O9xdQ4vhOawNRC20Yf+d/xgAbWf1Cm8vJUH/xK/gqW4fzp/+gBDWdw
2N2SWacwZKSMdaQDNrOh2Bnd9PiNnD1Kjc+lDeG1M9/MX006vNjdcO5wSqc7p8MiGQ1sJLwgtdL9
AHPwId9g8MOGhe9a/Hj4kcJzn8qXFEr4Jsjov5ucg0ORMFzIXsF1t2+2RAcvGoUoY7aN4ZeXtsRZ
5GSYucTOf2/NfmNp2vRojuAE27Hbi96k3xm/Kx3o18rpGv0bOW8UlDcFRII76oH9gLmNfLvyYpaV
gF83p+2Lclx8lTyRJ/dukmjhYW91xovhepDZUdLMe8FAahcQKc84qsCpGdiOvrMGzfCwysPPuqpR
e41yDvlYSIk6WVpl11JYNImVvynu7Q3zALHPO1g93A1MLT/cZm0vGTloWBdXN/FIgPk2lCMqSit1
EwOTPokojnojdGrZpIQo4Fy8ocdONOKBfZYZkC6Wu2e0+saHHGv2s6PWr7lJFHtVwBHd9SsWtTcx
FrOkNtKgMNZhZeinyxSccxplsHWDFXrefV844G4NCE0vA+qg7xPqfuquWhFOmbnh1Y/IaNDUn3zK
QBUzSitiHqIKOhLpQQrGKWRyognENlOUTo1Ob9hyR0bHoVEO5EiF50DoYnZIWc7jPmcQHxtDT4yE
YldzsVi0bYYA/rG2Sr7XlJbS3/VTy3+35A0/4zlLFVxFSyoKPMSmiT1J71pCmSjiL/6InF3ownWO
7CzJtBe9sQ2CRt1KAm+syUBwPIQbH3uTJGIe83gbzTQXRxV003rUMnLOzpbKIDTw/KMrQ2qUQY/r
JWJkyftsLMwYGUjCuHRX3lCwfSiMY93yIquVpA2WNfwBCplaRouATwgrYkqej9qyjLJ0rnjQIPsm
hhCyK5nzATy/u3Te0j1GmZq4HsUMwjVjRPsLRjdaOsLvWInq7dfmHQyDY808t487o53Heecz7sFI
GG7xe9rf3ny4goDZAZ/mExyU5v9Z+wA+3JY/onXO17KORI/yaDJi1xC8iXSyzYcQU+P16xX9YAJ4
PRtEugBj59rsyc4t4lKRhaSY/4Sx43poMFxlz+txGCz3u7ls0RrI7bqLbw7io4crNOP11cMJOaXn
Pn6lo1TOhguCZDyM+xT+pBP39pahlDk1b2tpUGGBY/bfKUMW4+3rrwzxgmSnesEfBl7L44/1hM9V
ZqDxu4sGzJrYF0f0d6Ov+J4RJvTrs1QUBIeu3r5Sm/Uln0m5zfMlJucLsN3ussD1HO+iZcNy/y3K
x+jgHFfdlrwTNYS4BKrmhApKoLq41KzlsAHN/zDU5IosfWO7pqxtKJ95RtgcoUJslBqr0YRYi0rH
OqikSmRkr6dx9dUTojP9MMOM/HC40phPdpMVcp22RDhGbiSuMpxi+hcCOD3b6Bmb2fDGp6ZldYRH
DcaWGaSXMlqiN75MBrWOE1hPZb5I4m2GUXzQdIzUXaWtn2eu4mPJoPuwQplF0pN5j1Mhx5+lASuE
yQe3RR3V+jn0WbsE9sCFbQ8wYXYEshhXACEG745Vo4NEB+hTLNVQO4kXtfT7fGQMqnTkBSyVo+Bn
L0oilay2C509xiMwOPZYEfeXle7ZabfPd9F5+jYAt736E6JMXrBR94xw3T2h7jaRqNJRmF0RICL0
c8XZ0WhqujrMczAaS/bYUvw81TMwH8IuyfIDmJbbr1R0GMzVsPx2g8a5SQdZnEpc1b9qL1jfwmzS
wcHkCLz2TBV+O71WL7gwFwCJyDhgPbELLoxXYOTDGx6mMWnhDzIViggjWiy2MYDG6qulkW7UzDEO
Ztgs+xZI4m8oV5ihgX2Ml9BTwYZ1D5CjNGvqfCxVySyDdFayE6CNn6d1qG6xBHkYlRVDoVRL24+L
dA2uXtbfDf7Q/AYJnLv7NRyQheqlJ05K6vAOTfST1RgY6XGpOUMM2G20rjVFbv+4uk5+nk20FZv0
mK3/nCCnErdqQjxQGVP60M4Dp8kSIIQxxPREe0KJq4hal9GIyAP1gHMVFQXkayqc7o3M2OEZifhD
7s09uP6NMp2NgHBxzj23AYVpzRo3vO/d0DwVqIfph3LzW2YrfXHT8GXNbP99Ioj72GmvQ3qs2i7i
/hDEkLIKivaVo05aRLi/hP0wjhnSCdYj3p5psUlo08rENu2l+Yi0oWMQD8KoLgdrB7ZxgOhAZSz2
cC9ZCuVprj5TBKV1zGLAKw9mw679tPR1TQap5daEzIGbCLUpX0iMCz8Km0kVj0KsxlPp0rmahjjP
PjnLdHflp+bxflH1NN1J2/zcRgq3Ak0zrbzSwodemcorGNMymd3Ifl4iw70surQeK8uXf2bMwp9L
lHX9d/TF9fyIYzyF0Y7Z/JzVFTOYfvhmL2v6mOcWmii/IjsqtKjHpQWPkuB31NZwOkfHuB8GibfD
BvzFdrX5XUulr/1a0Nt6C+PfQs4fGDbSJIMC9RCJyLvXk8roBFscwzjgA3GHqL66JTrKbpOceccj
KbReEriT2vNxYThwfX1Dj9h+FpNE9dSJ13QS5k1lDm+SR+Keaa63OVU+LLz3pSrHq7F47jelaI64
55aB4dhoYU4C0DdmbnbvhN10OwUDjgyGH1VgS1aUFgqwoBMa/FsuXd5hCBUkh2KTZALJLg8/gyw7
LhXo0ddGhd3Jrq33lB59l9U+AwO7c9lmyG1kR69nYTfkLMQpkyPt5UkRsULO3B57N121dYhcxyRY
h23cY5i5PkFSg3zuBpdN29DOHe8nl3G1aqzHcsZBxBCaRe6rb/a0hwPtneVowkFa5gmRbJpn9E9z
i+q7rA82PIsEoSasL7GJ22i/EYQzsM4fms07UiEDeDHBXV+W0dmCn/nB2c/wq3jBTKTPWIyJbKJH
B8fCUbRTzv+0XXFxmrUnCQePTby0o9pPXYtgPFcddFzSZB9ROpjJkPpntPskw1TZ8mqOdYrGrJne
8in/xmqZKZ9nhRQUes5eZ6QYzIA0m/1+dG580eiTNtnWu1EeYg7y+R5IDVZ4IBoTnUoYTD4hP1VO
WjnKryoW2iPnoJh4OtY5Ihd24fVRIPl4Yx1l7Gahh+e07AKYG31a7nkcqlNI/mPS12zsGaTvTD1Y
pFwAnNgRnOImKwrPS+fiziB3cpkuenAZrNi2dg78jL4NUD+GccB586vsJ/9PWOdqX1S+t57ySNY/
RRD0p2iI0n29lVYAkYZdPS/gEZhUdXHdlP6ebQV0DKwPcTiF060Slp2k5OhsxGJsX2QaXMDgz3cr
oZXOK8+36la2NUr4uAEz+1BK8OZj5XVPiHUy/4mlnYM+3og21UdJWdAq90dl2WZ2YP7LsH82qQXR
kFeEUepn0OT6ygR83CN1jDTylpDJAmXALZZ4wcm7OBn47pm19OowxQJ295HB6XxaU1UKlkn5oa+m
5eqNnnfXtzleefZABlBHjylbV8uLJvTgGLaFfrA8Ob7kqmHM2F9EuOqkj+z+vhm78ScR1+Zxlv1w
Y81eehyy8I1CTR0CIJNzMLiPJXZY2HRzVUFh0E1WM9ZZlXUoonUlA90lLxCtSsuQsLH99WlyTPFD
V02dcfnYNbJflL47By8SbitcSRUCUNRTm1nJiLAtGfk64GAShTf9YFLxIqalxd40/M3s1BgcbudU
+0ccNMFThytKfPmj2i+vlNOa36WKxK32KOSKkGvhTMIGGb9ruVR7JuM5g0SoseZ7QYpXBLhlYGP6
0DFcOWww44G0BIQO7+sW/+U6Q5gFD5kt+geefmf5t6iwfxCg/ydJM1vj+w+Kbvj4gee7NO0oRU36
9L9YNiuKpdQf2Tt4y9Y6kW1FmThZ5Gr+zfT7U//v7Hf3n7zQ9ov+wwuREMkTgQmw7f/lhcKBYr6v
eSFWr2wgRYjoQrY9tRpfw5bbt2XEZqS1+KhyEDD/87f5H189NJ0QdypSeKbYmwf2H/t/gQs6YE2D
tKcU9ouvVJgUJFxQStTDqdMGr+rLgHrQUA0V/D9/cQvz7V/ee4gw3yRZ1wqIsPnre1elZ6QQdroT
plh++6wyDGFwckkBLUc6KNfaIh5nd+kuEjEb+s6hnTYlSBbUJzay1ss//4O2d/vvvwtns/sSEOu7
lgug699/GpBm0FhnNDPBMLhn5TB+8IrcflkXkmijwfqvMmE8XBB/eUHXsULPxrNs4l7y/oLgqvN5
wYA/dqcWd+MVTTK55TyNvxMxjkXN7qafeW267l02h5NzHgbSn8hmt4y8uUV6RDrhV3KR37fucN8M
s3VHDiyRkIONy2cmIACSe8eV5K5tSq3e+KztMtOJmOKAoHu2/S2uFz/VcCqmid4CBcj3zpuVfB5h
GI+HVVqWYgHo43n4XGkiq426SpeepR45oE62xQfymHhpAkd8qHoZf3FOtH/CdW6fnYhR9U72246f
9BfxYZJ/qWH/68DYHpgmXbVlpI+rMU4jAHy6xWNIAsVp4T8cCDQXhCsOueXr/WiFZMJuA5Cv3Mmv
L/1/uN3/FYeDD50L/P/tun//Pcr/9Z/OOP/2k3+fcQb/gkzeJ8THsjx4HNsg8+8zThtTPrYcF/O7
BRjD5vr/O5DDxLfD6DsIA1gZob8lD/3dfR/8C7EkPoFWGwYPlMZ/C9/th3+9yXDyA/4g3CNA+MNf
+ZczLltcevwyy89jE0yXLmw9nJTgHy8OiaxsJ7dpFloA64kbi8lPhnUMV0dSb+VPlQ9oLNN0Cg4D
eRvPkJNRFzh19FZgj0bHzPbG+aqoaIn6w/RVZ+mt5Brp/obDVE7pVm24VGWwBmoCOyoPk0QE95bw
XH3qU/cGcz0GmGFBAJ01YfZqtSMQt9kDkhX5JVlx6s36qgxxBC+vq5xBinGzHYrZMBO51ZLZVlXK
rwJTb7Ume3bKztVI+ycP5/GVHyEhD+cPFWpnPBapKMck16U6DfRRt6taWpSfVLdgbuZLuVW84LSd
AyOJ/AG/rN8jUNzeOYOYcW83Pkl5W+0MNZ1qOCcm4DnL0ZgyKgXVPPKvWbdbl8gqXjvak82fOt+G
7oJ6nMLN6M0uyehFMiITXflcMVt4QJzsPKZfZX73VfITNLAJEkNjTTAgR7swmPHRb32CTx+IJo6P
0BlpcdwOE59tYDJMtcN2txInrJlXHAr20Zrye4QPOADtBeRzEsw5oRqeQndVZ6t7lZTzSNdRtwIJ
XOUubeQJxzY0onGhOBTFau2N2QaZVy60R8NIak3EvuW6hvZJ0kQVWzc1bX1Vlcq3tMXiGqnhdQED
GEeL2X5uFNMbC0IZUMUwxwG8sLSTXlKXWfY0ugRKUr+BsiJQsr+rv9q8iDCWYEfEg3+fTaOPatlI
N9Hj/JEOqf0IaLHce5mvr8sqfsuvZpIsCX+f9kX2sNLR3eiImqn0Cazc+tB660hri7YSDGP6aDny
G5ADpGEyqM75VzOrvhpb/dXkwmAYPzGbTn8QglqPtPDepcx657ny3TIxvHaimh17P5Zk5cidEs1w
y2TxU4FIvjNYaO9tZf522+YzUKqDrui1/XneuvJ668+htlhj0gxL+MFCYXpZjYmwnDmt936f0t6v
X62++dX2p37X1hhIlfpk1NuZibXgrNiPRg93Dz2FRaOw2HsvgGZQQMEzAbcyZaj+lbsza24bSbbw
X3H0OxnYl4eeiMtNomTJLdndtu8Lg5bYBIiNBAiC4K+frwDIJiDZ0+5STCMGbzapIlCoysw6efKk
wBu2O1If4yPdhu4OwBE0v/l8ytzPSpqjN667pCrIocP58Lfu2LAJzC9gS3FeFSAH/YE/0I1tpcBp
otGNgEJSAYqY4eHgvKPyjIbwQEjjjWdpl2tszj0jkDWAw4k+h39NHrWYH6l+zUYJVUhH+GNZod1k
FSzjLGg1jcrW9nNUwTapQHBSJZttBKZzEOhOKnCeskJ8BPaTAwJxxvLoKy2AIe2EesBlvqAWjTNR
ubnmiLoJpn4G6j46Kol5kyFtNrV1OF1etFCnu+2exK8NxUalt+VHI41Kc7Q/XSMaO0BmMvMuAoeD
ANz0wcxc0NnWVcpiFhs0zV0fw+DTETx+Em12xbXj2zMjpoJOdI/nrABHcURnU/MOAXdIyxYMLAtF
n7FzCAzkuqLd1SYg1ZoQXlwcjIymOWq0vikOJn0o840QVAsVc26Cv9+A5Qz+KNaAGuF1rqBzH4UZ
zeD8deJMKQqOZpvttVUePyECYE2SNNPmx9PiNDX51nVoIryhhvrOH5nG4JiOdslOUyYmWoL2PLDo
7WPZ6e5Oh1bwwTERJLRQApx4Jnzhcbk9lUg3wCwfu2EQUJlHL1LjaBfXpOgonkwP5HycDfhU7h2p
vXPTGRLpVcXbbXhal3/mHhi4d7BtGhetjRDC6DYnXZM9UK2zm1i2x+HZs2JVKKvmc/LnIbLai/St
H+b/j2Ohlh51t8v4tCvYpfAxT5BTigJtw8jfP2gx3mZqG3b21ogW7uywVt+vbcu51AdUSfmKvR2n
sbO5CO0B3bhO6WUG8XGk4mCnMUWYVGAPUFlMY2WulLY6XriBN7cKRCfJLyrX1p5usHhsZ5Yhz/Y2
t1UXDWXbB5wL7xcWhWZ2trYviq0Lw5m6sj9zKP+iMIBKgWiL7S3UQzhxdW0337lqhOj9mvoaRehY
qMl4kFASSt2cUd5427V/6yuk/wJ6M4+RSHYnJiqyV+V+t5iRBr+G7L1DMfKYPQItUkEYbWl6SiXm
272uQ+PIDW+entwvDvDNfG2mjzt3nU/zoPiCuFY+VdQSRkOOu1FTb+6k2foSBSp9Agvp9qAu7vdZ
rN/qEQKoTn4w76CdRLN0kN2uy819rmSDu8Lb/HZkXq8WR7RPUiW8paTgNDtagYtr9NemMrIOmYXM
KQdug/KZmLM2UoopGZvfaa3JETtnXu93ub+2rk6bfUmnUHoeJ9TyU5I70vwj7OW9opd08DCKhC5B
MHlPytRbuNvTe8h07uATHcKO5cQHQz8JgozA9IPYPo2OgRoi7GkTjpeXFKO9N6nM2ExOhxOhTIam
xO0hIKs2JnGoj7QN2R2K7MGcS+qgUCTMUcXV6MPlTbab9PRRp1jnY5QoxysbHsh1ji7vxa4coABy
iOwjRfsQj64UKygw/WHMHHCSuCwj5YRyNRbTCQbWsoS2PyGe21wBUNObx4SOek85gn8ViapJWuJN
bdstZiW89EeKkAcXGTSF37LS2c0KZ6fOdGjlNJePMa/BTmeCgpJkFMIB6z+MckGR6kZQrLZBRtAR
6TDSUlgVE+UE1aEgp0KDJkuHzZIYW/063eYQp/daimLCSCtz1xnhuZSZiazNgr4HHmIvmQ1z+BSQ
uSszFdWjk5MdcsiZgFahFwzmMDcsAr8FJNIRIm/uOxXh2/042Z92/iwwd+40cdwT5Aw9p55ivVMo
Wdx4tNfYKJs7x0t393T5LjJqtEuf8jMEPzJ/cZzRQ9a6PKneEcwuQFN4pJSpzcEHiaOPIU1sJovM
Vd9GGycS5ORj+emk+4i3ZuaFTjkZtTFIMpUCo9L5e3+Byis1e8j+FofRAL3mqX4cRLdGSa20iICo
cYhQwpobvqF8XCw8wRZSFt54nVPiNqOaNibhFOyVMaT+/SeM92mqM0nXJHi/QJ6iKsU2lWjEGwWa
CQPB33RJek+Lfb4pR2luauP9ngPm2LC86F28ywB9rcCjqM/0brZmsZ25lGq8LXLbnNPIfEuZlu6Y
d1mY5gFiMnF4YQjNGZeXdkVZM/BdGBvl43HhoL9JzP27Vlr29cJAb0XI2th0hSc0myzW6tq9iRRT
H2ul/Wkf6dlHOrrQgmFtGsiKnNZj7Wgq8xQQPh1nm431Wd8ah2IMIsjRlopMfInm3oSbslxpdC0Y
I82pLrGn/pVfDFQErA3r0wFtrhLNqMhGwHLnI+m6V6gzXO8R0i3jvX4PqqdPTauIRwl9S6e0wHEv
QBjzqQnp+PpkH4rbMlsX9xm8VGriC8BCZG9HSbD1liVKNjvahSbGTPUp6oUZv+XorR3240iUUeqL
/W46sFDT1Q6K/ajF2vEtyfzTrYNW5fttodrmGHu+oSBYpWoxVsJPa1UJ1+DsG/cKBsfiioSNcqVs
Fzt4sebuWtmtrTv9tC/GhbKlqwcK8tPBSRRn2MZ2Wsa2Suyv0I3dXJCRJPkTYJqjeFZYW/NiEw7i
+VEBct+6YfEhIS84GyjpdL/dbd75a6h8GwG5bgT4ipE4TNiAbBYbvnt2wPLpQqbPE8BtICDcskJz
AwHsUorOXq/AXghk05Am1ARQQMFehQrbFUAsoOLDPikerQo/3goo+VChyoUAmP+3zv8NkDFZ7pfT
irZ0l6/S8n6V5VR5PMlWiE9/S/x4/4FSUiHC+bNf+vFAb/6asucLiEJ1U9XN/GiMcMk954+rX3/R
nSFYqEm6CN0CcaHaESIK33w8cMANVHasC3ZQXTCagDDOJul70/DjJ6zn88ffaT3BQ5LHe/EekGLo
NDcDS26hKt+Zg84IZ3Pgonei0zMAVPDpGc/nwEUBVQXVQMe7nqP6B//7c7B8jPx44qP37T/sW/ot
pqIB6PyVWeiM8W0WDMRcRdM1zeQVnz++DaqEhCyYtV4/fq0t06PHZ2nWy7LOAnzdnD+zD7ShbbET
0K9pP71jDcHq4VKhc1tf/9AG6Ly42kLMH3/9RVVEOxepd28ZQ/B3w1Y05DLFxQo/XwIAjUONMgkB
LPbt8Ylru7DqdwxAZwbPlr46NG0T3VIas1cXiZPzx2cH1GKmAlD9R6xf59bPXj7SZ5IvH/VVhB00
kRCrX35nB6iqigEwTFd0VxEXs9O3STDre5LY/8aQtBzJOdWsJ4E1db4EXG0ouO0m3OFqDpTerQRa
y4C0S5kBggHmAGIyScLq6uwDVaGVukEdoPVPRQHf3QcOjbJknx43jzyZhbZgvQQwdedLAHI5KUpL
ZBDrz3u3BOC01eZZYh/YQ7jzZJdU9+UloLoEhDYsO0OtZ6FvxgCGqiW7FAyN1k8QIITbr65uSGQO
ib0VYMfGZNY7r08hEaK/shGh5gxNF8ITSaAX14KDTUQGFSpF84XeWQWUUQQJQs4oYvPo6mebehMb
ddyj7Q6hFJBStWrvKJqL9cw9slT/4hmpY1+/hUg6hwB01Wm60JwDO66B8hoCSN02lMY/9nEtPGsz
99OBos1Tkkd31OYo1HERzI1orU0w1RjH3kXLKOIL0pHUjqhcAJ6Saqm2hyQ8GoI8i+gBUTqueu/1
yCxqorm45OPjHHCALHW7MXudrWATLisACmgr9M4SGFVJmtTbByeAwYamz1MA0ImUIX3AQsFgOv2L
kZtqQannp42NqVL1D8vlxZOCDaLGQcJkiurPe2cJIT4+YyL9tCVUhiorgKNAEwF1LKGDVzQcOnFS
9dLTOFHgPbKmgK2u0W3EbE4EAoloHRkAFujCrojTc3X1cS04snGi7g45LrgGmfw6TuQpz2cBCA1w
gd3wFE337uAE+AHrTc4rGrxrjkVU9zZxINN6PgugyLS/sUER+4ogcJhpXNbfPz/iHBWbEmwbpc3q
6qwFV2iLK7QSayKEHkbLlqpJnxkcTkYG79puMgqdEMF18KHkFMg61Hahd5ECDHFHekfQ8A1IlXLF
l9eC6IyOZVQ16My9i5Q47cii6iJSQA7fEZzc6up4Bwe1AkcI7KtNINk7u4j7NmT3gsGZSVVJr8E8
rq7O+ZlSn6FJ7QelCfXRsv7BHh0akOV0asf99+2irtDijOezyKDUV8c7qODPKhITzrcMTM9QBNI/
sjvCMIc0q2HPn9m9cx9puUNE2qCuI9NRXb2zC/Suk/aRAmbHMDAH7TVgW0Obdl8gj83T9y5apEef
yI9KnZ8EtkoBlEY30fodd6wiMRL2gHQkcUL9hb75Bg06pyyGwinaAUGgt2djDzqzgG8AXhAKKs3n
vUMVNTIAsicHw8IeUKqiP8XE3TiJvDSdIYGy61/qkVPQeXzemdxWMEgqYu4olalXetc1AidqOr11
qY/r3yaAcyL5/IDKNkVR9leMoGMQARFAKzG5WpOG6d8m4PZkQwNDwfWTcWuOhRVqeu4UbZvuSQ7d
juzGHtbLrkd7AUEfaVOAUwRRA0FookCxuM5nQSTgCZXRe28MYu+CZRKPqrRzBFaDa+eaepNm6cyC
DbbKdtGUpyiyf3YBa12/Golg2R3qnAgIE7+t+PO1oKp0ITPJudlga+Lq3ZEBqy2YlHLeAcU6hxSz
+8RK6kAp5BlwHBZKK02qvnc+kh0hnYSGnWRooGqq0cBqnVmgAdxQVaAmkpTrnY80WAeyq4CMInk1
QJSX9wJJeD6BoQt7r7r6d2h4od34z6YbdDoIUprMS268ZMcuAjFTCc2Zgniiuvq4FlzZSIFZEG2e
gVfrhxR279wuupyc2ApUcjfxZI3g9SlSMDBosjtCh5zjwMQSHeOrqz0LNaAE2AJVrW8WQefYIO0d
VTgG9AZy1CZG6K4CvCfEJeLFb7Bjv6AkcXaStYs6q4CyYXxDMwsdv0DhguPCRoG9Wi+S3p0dQMI0
WRiB1JsOFYEooDEJHbtYcXftRrlWhCM9sgVo7Qr9W7kYiXgYKg4avY13fH6CtNkKECN/nqL2F6bq
az3Q2PPDx6moBPJX2Uu1QN/7wlMFzPPPm+oXwfDXDOOr7HD1RSE1Uv92zQQX//5Xi7tVveizD59e
/PmfNw/4/KdfvKmn/7z0V+kyffDQZRSFT81t3i4jqon+L1x+WUbL89IUdic789ud/PpL6z7P3v9/
GDgLOuMKNFp63NQ/JXF74IpRLz9wsIyzdpdlqlAx1bIjj5eh/2eSdnSwa+qv9NiIt6bLx+TpLsXi
q3nl8iPH8eph7z/k+9bgVfGG7OCTVbgslunqfOSaEC49clNs9Sb58w1ybXn0pS0/jnbVK6zCGbPu
P7ZXYc3flb3/i1WCZnp75JoNKjvyJTPu++cz3lALZQeePy691gJUa9Ka9Lhh6MeJn7VuuWZCSQ8d
P/rLjhUR+vNPP/WiMtRXv/cjuzdPivbLqykasjd8/dw21awH6YEZIH8Iyqcnr+rT6lS67NBvk5xu
4N1prlOzsmPfLP24ZT3IOryGe7lZpmW4jB/Pp6PJIMrfcpYtH7w8W+33rTXdUFylx/cfPH+9bJfa
1okv+aHxBTQkaa3sJp0kP3aGAGzm07awNelqla14jdET+ud0hhbgt/TQSbzvLO6GgyM78u3qS7rs
RE8N4U1+6MOy7bcAvAT8Kz9w8eZyGW0zz2+79QZYfY3xr1ZptmpZqgbBf43Bb1ZH/6Hlxhow9DUG
/4yg8tMcV+eDuuRJeugk3Xtvxss0wVO2N2ddR/M6PzBZBt29T8MWToKyw7/z/PaM1/Cr9LBBSETS
PtVogJGvcKx5l67WXTWDCiCTveffVrTGKsPDsnNMQClL5Ctlh7/3ksfVm3n2zLfVnGrZ4d8n+XcW
YoMcvc4PPF+ITVJfdvgPzP4qy1atkEKvYXD5sY/tU2UDKcqO+/t+6T0tDGFTGnRKdtg/VmmEZ2uN
XItVSI/8g25QFTLx96Puj0v8TrxGwLN93xUZUva+/6PMq+zN+9lDEmd++95rrE363ssEBZJ1a1Zq
StiPR34JafqKRT7Hn57EYV76sza4Jr7xEK6W6b/+DQAA//8=</cx:binary>
              </cx:geoCache>
            </cx:geography>
          </cx:layoutPr>
          <cx:valueColors>
            <cx:minColor>
              <a:srgbClr val="4087D4"/>
            </cx:minColor>
            <cx:maxColor>
              <a:srgbClr val="163A61"/>
            </cx:maxColor>
          </cx:valueColor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7B0E0B-F063-4456-8754-5D5DBB5420DC}" type="doc">
      <dgm:prSet loTypeId="urn:microsoft.com/office/officeart/2005/8/layout/cycle2" loCatId="cycle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1EC7AD1C-A26B-40EF-8AF8-58794076716C}">
      <dgm:prSet phldrT="[Text]" phldr="0"/>
      <dgm:spPr/>
      <dgm:t>
        <a:bodyPr/>
        <a:lstStyle/>
        <a:p>
          <a:r>
            <a:rPr lang="en-US" b="1" dirty="0"/>
            <a:t>Working Owner Eligibility</a:t>
          </a:r>
        </a:p>
      </dgm:t>
    </dgm:pt>
    <dgm:pt modelId="{A4295CE9-60FD-4F9F-AFE7-AF5C95203DB5}" type="parTrans" cxnId="{156824A8-B71C-4958-98CD-29001F17A36A}">
      <dgm:prSet/>
      <dgm:spPr/>
      <dgm:t>
        <a:bodyPr/>
        <a:lstStyle/>
        <a:p>
          <a:endParaRPr lang="en-US"/>
        </a:p>
      </dgm:t>
    </dgm:pt>
    <dgm:pt modelId="{232CFA63-B836-4C21-BAA7-3705ADA8B708}" type="sibTrans" cxnId="{156824A8-B71C-4958-98CD-29001F17A36A}">
      <dgm:prSet/>
      <dgm:spPr/>
      <dgm:t>
        <a:bodyPr/>
        <a:lstStyle/>
        <a:p>
          <a:endParaRPr lang="en-US"/>
        </a:p>
      </dgm:t>
    </dgm:pt>
    <dgm:pt modelId="{D2B501C3-E83D-498A-8CB6-24B523BBCA10}">
      <dgm:prSet phldrT="[Text]" phldr="0"/>
      <dgm:spPr/>
      <dgm:t>
        <a:bodyPr/>
        <a:lstStyle/>
        <a:p>
          <a:r>
            <a:rPr lang="en-US" b="1" dirty="0"/>
            <a:t>Complete Surveys in Covered365 app</a:t>
          </a:r>
        </a:p>
      </dgm:t>
    </dgm:pt>
    <dgm:pt modelId="{B0E73239-79BC-4F7A-A183-C8424C1BFDEE}" type="parTrans" cxnId="{3855EFBB-9CE1-4452-8E0E-A831043E364B}">
      <dgm:prSet/>
      <dgm:spPr/>
      <dgm:t>
        <a:bodyPr/>
        <a:lstStyle/>
        <a:p>
          <a:endParaRPr lang="en-US"/>
        </a:p>
      </dgm:t>
    </dgm:pt>
    <dgm:pt modelId="{49962E00-1FFD-423B-BA62-F5825721FB1C}" type="sibTrans" cxnId="{3855EFBB-9CE1-4452-8E0E-A831043E364B}">
      <dgm:prSet/>
      <dgm:spPr/>
      <dgm:t>
        <a:bodyPr/>
        <a:lstStyle/>
        <a:p>
          <a:endParaRPr lang="en-US"/>
        </a:p>
      </dgm:t>
    </dgm:pt>
    <dgm:pt modelId="{BF421B9B-D27C-45FA-AEAF-E7E93CE5338C}">
      <dgm:prSet phldrT="[Text]" phldr="0"/>
      <dgm:spPr/>
      <dgm:t>
        <a:bodyPr/>
        <a:lstStyle/>
        <a:p>
          <a:r>
            <a:rPr lang="en-US" b="1" dirty="0"/>
            <a:t>Earn Monthly Income</a:t>
          </a:r>
        </a:p>
      </dgm:t>
    </dgm:pt>
    <dgm:pt modelId="{DEAA99AC-1BCC-4487-B6F2-6582543A28BA}" type="parTrans" cxnId="{31B59B04-D91C-447A-A663-D1799369AC75}">
      <dgm:prSet/>
      <dgm:spPr/>
      <dgm:t>
        <a:bodyPr/>
        <a:lstStyle/>
        <a:p>
          <a:endParaRPr lang="en-US"/>
        </a:p>
      </dgm:t>
    </dgm:pt>
    <dgm:pt modelId="{8212C4DE-F532-4FC9-BA36-020778EA319C}" type="sibTrans" cxnId="{31B59B04-D91C-447A-A663-D1799369AC75}">
      <dgm:prSet/>
      <dgm:spPr/>
      <dgm:t>
        <a:bodyPr/>
        <a:lstStyle/>
        <a:p>
          <a:endParaRPr lang="en-US"/>
        </a:p>
      </dgm:t>
    </dgm:pt>
    <dgm:pt modelId="{F96C1764-6FA3-480D-97B7-8D3D5E1985B0}">
      <dgm:prSet phldrT="[Text]" phldr="0"/>
      <dgm:spPr/>
      <dgm:t>
        <a:bodyPr/>
        <a:lstStyle/>
        <a:p>
          <a:r>
            <a:rPr lang="en-US" b="1" dirty="0"/>
            <a:t>Group Health Benefit Access</a:t>
          </a:r>
        </a:p>
      </dgm:t>
    </dgm:pt>
    <dgm:pt modelId="{465E16D4-E9D7-406D-8E3D-59A1B3757911}" type="parTrans" cxnId="{E9AADD90-AC74-4E50-AE10-30A707667416}">
      <dgm:prSet/>
      <dgm:spPr/>
      <dgm:t>
        <a:bodyPr/>
        <a:lstStyle/>
        <a:p>
          <a:endParaRPr lang="en-US"/>
        </a:p>
      </dgm:t>
    </dgm:pt>
    <dgm:pt modelId="{A1B7DBCC-2EBF-4BA1-8B0C-106401B3B623}" type="sibTrans" cxnId="{E9AADD90-AC74-4E50-AE10-30A707667416}">
      <dgm:prSet/>
      <dgm:spPr/>
      <dgm:t>
        <a:bodyPr/>
        <a:lstStyle/>
        <a:p>
          <a:endParaRPr lang="en-US"/>
        </a:p>
      </dgm:t>
    </dgm:pt>
    <dgm:pt modelId="{543CA7E5-E4FD-4490-9AD9-4807588BE33B}" type="pres">
      <dgm:prSet presAssocID="{DB7B0E0B-F063-4456-8754-5D5DBB5420DC}" presName="cycle" presStyleCnt="0">
        <dgm:presLayoutVars>
          <dgm:dir/>
          <dgm:resizeHandles val="exact"/>
        </dgm:presLayoutVars>
      </dgm:prSet>
      <dgm:spPr/>
    </dgm:pt>
    <dgm:pt modelId="{AB0500D4-62B1-4567-8AA0-6048129CA602}" type="pres">
      <dgm:prSet presAssocID="{1EC7AD1C-A26B-40EF-8AF8-58794076716C}" presName="node" presStyleLbl="node1" presStyleIdx="0" presStyleCnt="4">
        <dgm:presLayoutVars>
          <dgm:bulletEnabled val="1"/>
        </dgm:presLayoutVars>
      </dgm:prSet>
      <dgm:spPr/>
    </dgm:pt>
    <dgm:pt modelId="{0ABB8B34-BDFE-4621-8F45-DCC3D171E813}" type="pres">
      <dgm:prSet presAssocID="{232CFA63-B836-4C21-BAA7-3705ADA8B708}" presName="sibTrans" presStyleLbl="sibTrans2D1" presStyleIdx="0" presStyleCnt="4"/>
      <dgm:spPr/>
    </dgm:pt>
    <dgm:pt modelId="{004AD08B-1D60-40AF-B1ED-EFC557955ABC}" type="pres">
      <dgm:prSet presAssocID="{232CFA63-B836-4C21-BAA7-3705ADA8B708}" presName="connectorText" presStyleLbl="sibTrans2D1" presStyleIdx="0" presStyleCnt="4"/>
      <dgm:spPr/>
    </dgm:pt>
    <dgm:pt modelId="{E3DB96DA-4511-4429-9574-F2EC801FCAC3}" type="pres">
      <dgm:prSet presAssocID="{D2B501C3-E83D-498A-8CB6-24B523BBCA10}" presName="node" presStyleLbl="node1" presStyleIdx="1" presStyleCnt="4">
        <dgm:presLayoutVars>
          <dgm:bulletEnabled val="1"/>
        </dgm:presLayoutVars>
      </dgm:prSet>
      <dgm:spPr/>
    </dgm:pt>
    <dgm:pt modelId="{EECD9839-1003-4056-A44E-072FF3F294B4}" type="pres">
      <dgm:prSet presAssocID="{49962E00-1FFD-423B-BA62-F5825721FB1C}" presName="sibTrans" presStyleLbl="sibTrans2D1" presStyleIdx="1" presStyleCnt="4"/>
      <dgm:spPr/>
    </dgm:pt>
    <dgm:pt modelId="{D95D971D-E84D-4FAC-8FEF-826E9279D708}" type="pres">
      <dgm:prSet presAssocID="{49962E00-1FFD-423B-BA62-F5825721FB1C}" presName="connectorText" presStyleLbl="sibTrans2D1" presStyleIdx="1" presStyleCnt="4"/>
      <dgm:spPr/>
    </dgm:pt>
    <dgm:pt modelId="{4493F9F3-5E2D-402B-BBEC-E91A49C3C735}" type="pres">
      <dgm:prSet presAssocID="{BF421B9B-D27C-45FA-AEAF-E7E93CE5338C}" presName="node" presStyleLbl="node1" presStyleIdx="2" presStyleCnt="4">
        <dgm:presLayoutVars>
          <dgm:bulletEnabled val="1"/>
        </dgm:presLayoutVars>
      </dgm:prSet>
      <dgm:spPr/>
    </dgm:pt>
    <dgm:pt modelId="{C61260C1-9F1E-480A-8100-92F10EFF47CB}" type="pres">
      <dgm:prSet presAssocID="{8212C4DE-F532-4FC9-BA36-020778EA319C}" presName="sibTrans" presStyleLbl="sibTrans2D1" presStyleIdx="2" presStyleCnt="4"/>
      <dgm:spPr/>
    </dgm:pt>
    <dgm:pt modelId="{EE84BA94-10B8-4113-B3E2-6FD269D2E54A}" type="pres">
      <dgm:prSet presAssocID="{8212C4DE-F532-4FC9-BA36-020778EA319C}" presName="connectorText" presStyleLbl="sibTrans2D1" presStyleIdx="2" presStyleCnt="4"/>
      <dgm:spPr/>
    </dgm:pt>
    <dgm:pt modelId="{E2465CAF-3657-4A63-A370-5A38FF6459B3}" type="pres">
      <dgm:prSet presAssocID="{F96C1764-6FA3-480D-97B7-8D3D5E1985B0}" presName="node" presStyleLbl="node1" presStyleIdx="3" presStyleCnt="4">
        <dgm:presLayoutVars>
          <dgm:bulletEnabled val="1"/>
        </dgm:presLayoutVars>
      </dgm:prSet>
      <dgm:spPr/>
    </dgm:pt>
    <dgm:pt modelId="{DBCAC73C-F863-4A83-8706-8E7E8422FD64}" type="pres">
      <dgm:prSet presAssocID="{A1B7DBCC-2EBF-4BA1-8B0C-106401B3B623}" presName="sibTrans" presStyleLbl="sibTrans2D1" presStyleIdx="3" presStyleCnt="4"/>
      <dgm:spPr/>
    </dgm:pt>
    <dgm:pt modelId="{6A55488A-323E-4C92-AEA0-F94436421090}" type="pres">
      <dgm:prSet presAssocID="{A1B7DBCC-2EBF-4BA1-8B0C-106401B3B623}" presName="connectorText" presStyleLbl="sibTrans2D1" presStyleIdx="3" presStyleCnt="4"/>
      <dgm:spPr/>
    </dgm:pt>
  </dgm:ptLst>
  <dgm:cxnLst>
    <dgm:cxn modelId="{31B59B04-D91C-447A-A663-D1799369AC75}" srcId="{DB7B0E0B-F063-4456-8754-5D5DBB5420DC}" destId="{BF421B9B-D27C-45FA-AEAF-E7E93CE5338C}" srcOrd="2" destOrd="0" parTransId="{DEAA99AC-1BCC-4487-B6F2-6582543A28BA}" sibTransId="{8212C4DE-F532-4FC9-BA36-020778EA319C}"/>
    <dgm:cxn modelId="{B63ED907-AB32-42DF-A16A-E6C4B86275A9}" type="presOf" srcId="{8212C4DE-F532-4FC9-BA36-020778EA319C}" destId="{EE84BA94-10B8-4113-B3E2-6FD269D2E54A}" srcOrd="1" destOrd="0" presId="urn:microsoft.com/office/officeart/2005/8/layout/cycle2"/>
    <dgm:cxn modelId="{CDF6B40D-7E5F-4693-9786-962049EF1F2A}" type="presOf" srcId="{F96C1764-6FA3-480D-97B7-8D3D5E1985B0}" destId="{E2465CAF-3657-4A63-A370-5A38FF6459B3}" srcOrd="0" destOrd="0" presId="urn:microsoft.com/office/officeart/2005/8/layout/cycle2"/>
    <dgm:cxn modelId="{95B0311B-E9A7-435E-AA33-ABBA27FFA7D6}" type="presOf" srcId="{A1B7DBCC-2EBF-4BA1-8B0C-106401B3B623}" destId="{6A55488A-323E-4C92-AEA0-F94436421090}" srcOrd="1" destOrd="0" presId="urn:microsoft.com/office/officeart/2005/8/layout/cycle2"/>
    <dgm:cxn modelId="{BAE7BE5F-57E6-496A-8515-358392A7EAE0}" type="presOf" srcId="{232CFA63-B836-4C21-BAA7-3705ADA8B708}" destId="{0ABB8B34-BDFE-4621-8F45-DCC3D171E813}" srcOrd="0" destOrd="0" presId="urn:microsoft.com/office/officeart/2005/8/layout/cycle2"/>
    <dgm:cxn modelId="{B3F3D054-22AC-4727-AED7-DF8B1DE48DDD}" type="presOf" srcId="{49962E00-1FFD-423B-BA62-F5825721FB1C}" destId="{D95D971D-E84D-4FAC-8FEF-826E9279D708}" srcOrd="1" destOrd="0" presId="urn:microsoft.com/office/officeart/2005/8/layout/cycle2"/>
    <dgm:cxn modelId="{92711859-E9E3-435A-AE8C-9F355C53CFD4}" type="presOf" srcId="{1EC7AD1C-A26B-40EF-8AF8-58794076716C}" destId="{AB0500D4-62B1-4567-8AA0-6048129CA602}" srcOrd="0" destOrd="0" presId="urn:microsoft.com/office/officeart/2005/8/layout/cycle2"/>
    <dgm:cxn modelId="{8A91417D-D551-4E1E-92A5-4B42D9874D51}" type="presOf" srcId="{232CFA63-B836-4C21-BAA7-3705ADA8B708}" destId="{004AD08B-1D60-40AF-B1ED-EFC557955ABC}" srcOrd="1" destOrd="0" presId="urn:microsoft.com/office/officeart/2005/8/layout/cycle2"/>
    <dgm:cxn modelId="{32051A86-6AC9-4825-8CC8-1EF6A4EF5AD6}" type="presOf" srcId="{DB7B0E0B-F063-4456-8754-5D5DBB5420DC}" destId="{543CA7E5-E4FD-4490-9AD9-4807588BE33B}" srcOrd="0" destOrd="0" presId="urn:microsoft.com/office/officeart/2005/8/layout/cycle2"/>
    <dgm:cxn modelId="{C3C48A8B-9929-4E3B-B921-41E88E6F9406}" type="presOf" srcId="{D2B501C3-E83D-498A-8CB6-24B523BBCA10}" destId="{E3DB96DA-4511-4429-9574-F2EC801FCAC3}" srcOrd="0" destOrd="0" presId="urn:microsoft.com/office/officeart/2005/8/layout/cycle2"/>
    <dgm:cxn modelId="{E9AADD90-AC74-4E50-AE10-30A707667416}" srcId="{DB7B0E0B-F063-4456-8754-5D5DBB5420DC}" destId="{F96C1764-6FA3-480D-97B7-8D3D5E1985B0}" srcOrd="3" destOrd="0" parTransId="{465E16D4-E9D7-406D-8E3D-59A1B3757911}" sibTransId="{A1B7DBCC-2EBF-4BA1-8B0C-106401B3B623}"/>
    <dgm:cxn modelId="{A84C8DA0-8FC9-4A89-84F4-2675D379797E}" type="presOf" srcId="{BF421B9B-D27C-45FA-AEAF-E7E93CE5338C}" destId="{4493F9F3-5E2D-402B-BBEC-E91A49C3C735}" srcOrd="0" destOrd="0" presId="urn:microsoft.com/office/officeart/2005/8/layout/cycle2"/>
    <dgm:cxn modelId="{CE30F4A0-3652-407E-B95A-E7EA829DCF7E}" type="presOf" srcId="{8212C4DE-F532-4FC9-BA36-020778EA319C}" destId="{C61260C1-9F1E-480A-8100-92F10EFF47CB}" srcOrd="0" destOrd="0" presId="urn:microsoft.com/office/officeart/2005/8/layout/cycle2"/>
    <dgm:cxn modelId="{156824A8-B71C-4958-98CD-29001F17A36A}" srcId="{DB7B0E0B-F063-4456-8754-5D5DBB5420DC}" destId="{1EC7AD1C-A26B-40EF-8AF8-58794076716C}" srcOrd="0" destOrd="0" parTransId="{A4295CE9-60FD-4F9F-AFE7-AF5C95203DB5}" sibTransId="{232CFA63-B836-4C21-BAA7-3705ADA8B708}"/>
    <dgm:cxn modelId="{5826B7B5-5750-4265-95EF-7D9C3D952217}" type="presOf" srcId="{A1B7DBCC-2EBF-4BA1-8B0C-106401B3B623}" destId="{DBCAC73C-F863-4A83-8706-8E7E8422FD64}" srcOrd="0" destOrd="0" presId="urn:microsoft.com/office/officeart/2005/8/layout/cycle2"/>
    <dgm:cxn modelId="{96C9A6B6-CA3F-43E4-AE4C-1F501A34A946}" type="presOf" srcId="{49962E00-1FFD-423B-BA62-F5825721FB1C}" destId="{EECD9839-1003-4056-A44E-072FF3F294B4}" srcOrd="0" destOrd="0" presId="urn:microsoft.com/office/officeart/2005/8/layout/cycle2"/>
    <dgm:cxn modelId="{3855EFBB-9CE1-4452-8E0E-A831043E364B}" srcId="{DB7B0E0B-F063-4456-8754-5D5DBB5420DC}" destId="{D2B501C3-E83D-498A-8CB6-24B523BBCA10}" srcOrd="1" destOrd="0" parTransId="{B0E73239-79BC-4F7A-A183-C8424C1BFDEE}" sibTransId="{49962E00-1FFD-423B-BA62-F5825721FB1C}"/>
    <dgm:cxn modelId="{29D125D8-0D19-415B-A54F-AA80538A26C5}" type="presParOf" srcId="{543CA7E5-E4FD-4490-9AD9-4807588BE33B}" destId="{AB0500D4-62B1-4567-8AA0-6048129CA602}" srcOrd="0" destOrd="0" presId="urn:microsoft.com/office/officeart/2005/8/layout/cycle2"/>
    <dgm:cxn modelId="{90C14624-6AEE-4FD4-97F6-A2FE032556F2}" type="presParOf" srcId="{543CA7E5-E4FD-4490-9AD9-4807588BE33B}" destId="{0ABB8B34-BDFE-4621-8F45-DCC3D171E813}" srcOrd="1" destOrd="0" presId="urn:microsoft.com/office/officeart/2005/8/layout/cycle2"/>
    <dgm:cxn modelId="{7A8FF4D8-0ABE-4FDA-9849-50C58D059E12}" type="presParOf" srcId="{0ABB8B34-BDFE-4621-8F45-DCC3D171E813}" destId="{004AD08B-1D60-40AF-B1ED-EFC557955ABC}" srcOrd="0" destOrd="0" presId="urn:microsoft.com/office/officeart/2005/8/layout/cycle2"/>
    <dgm:cxn modelId="{0FA08EFE-84E7-491C-9A34-13D891D8F7AA}" type="presParOf" srcId="{543CA7E5-E4FD-4490-9AD9-4807588BE33B}" destId="{E3DB96DA-4511-4429-9574-F2EC801FCAC3}" srcOrd="2" destOrd="0" presId="urn:microsoft.com/office/officeart/2005/8/layout/cycle2"/>
    <dgm:cxn modelId="{8C74A8C7-3D6F-4F24-A146-571E1160F8EA}" type="presParOf" srcId="{543CA7E5-E4FD-4490-9AD9-4807588BE33B}" destId="{EECD9839-1003-4056-A44E-072FF3F294B4}" srcOrd="3" destOrd="0" presId="urn:microsoft.com/office/officeart/2005/8/layout/cycle2"/>
    <dgm:cxn modelId="{81B3FE42-0FB3-43F9-B2FF-B8B916E781F0}" type="presParOf" srcId="{EECD9839-1003-4056-A44E-072FF3F294B4}" destId="{D95D971D-E84D-4FAC-8FEF-826E9279D708}" srcOrd="0" destOrd="0" presId="urn:microsoft.com/office/officeart/2005/8/layout/cycle2"/>
    <dgm:cxn modelId="{74B6BD32-5095-4E3B-9B58-B1DA2C6156AF}" type="presParOf" srcId="{543CA7E5-E4FD-4490-9AD9-4807588BE33B}" destId="{4493F9F3-5E2D-402B-BBEC-E91A49C3C735}" srcOrd="4" destOrd="0" presId="urn:microsoft.com/office/officeart/2005/8/layout/cycle2"/>
    <dgm:cxn modelId="{6D09F057-965B-4436-A389-AD8A59A9092D}" type="presParOf" srcId="{543CA7E5-E4FD-4490-9AD9-4807588BE33B}" destId="{C61260C1-9F1E-480A-8100-92F10EFF47CB}" srcOrd="5" destOrd="0" presId="urn:microsoft.com/office/officeart/2005/8/layout/cycle2"/>
    <dgm:cxn modelId="{6A8E577A-3220-4839-83CB-C95EA4E70E90}" type="presParOf" srcId="{C61260C1-9F1E-480A-8100-92F10EFF47CB}" destId="{EE84BA94-10B8-4113-B3E2-6FD269D2E54A}" srcOrd="0" destOrd="0" presId="urn:microsoft.com/office/officeart/2005/8/layout/cycle2"/>
    <dgm:cxn modelId="{50AFA82F-FAE0-4067-8AEF-1DE040813C89}" type="presParOf" srcId="{543CA7E5-E4FD-4490-9AD9-4807588BE33B}" destId="{E2465CAF-3657-4A63-A370-5A38FF6459B3}" srcOrd="6" destOrd="0" presId="urn:microsoft.com/office/officeart/2005/8/layout/cycle2"/>
    <dgm:cxn modelId="{1B55FF47-CA0D-4D46-A8A7-022414F49094}" type="presParOf" srcId="{543CA7E5-E4FD-4490-9AD9-4807588BE33B}" destId="{DBCAC73C-F863-4A83-8706-8E7E8422FD64}" srcOrd="7" destOrd="0" presId="urn:microsoft.com/office/officeart/2005/8/layout/cycle2"/>
    <dgm:cxn modelId="{F201FB4C-87ED-451A-953C-6B99D8CCF908}" type="presParOf" srcId="{DBCAC73C-F863-4A83-8706-8E7E8422FD64}" destId="{6A55488A-323E-4C92-AEA0-F944364210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500D4-62B1-4567-8AA0-6048129CA602}">
      <dsp:nvSpPr>
        <dsp:cNvPr id="0" name=""/>
        <dsp:cNvSpPr/>
      </dsp:nvSpPr>
      <dsp:spPr>
        <a:xfrm>
          <a:off x="2023912" y="56"/>
          <a:ext cx="1406086" cy="1406086"/>
        </a:xfrm>
        <a:prstGeom prst="ellips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Working Owner Eligibility</a:t>
          </a:r>
        </a:p>
      </dsp:txBody>
      <dsp:txXfrm>
        <a:off x="2229829" y="205973"/>
        <a:ext cx="994252" cy="994252"/>
      </dsp:txXfrm>
    </dsp:sp>
    <dsp:sp modelId="{0ABB8B34-BDFE-4621-8F45-DCC3D171E813}">
      <dsp:nvSpPr>
        <dsp:cNvPr id="0" name=""/>
        <dsp:cNvSpPr/>
      </dsp:nvSpPr>
      <dsp:spPr>
        <a:xfrm rot="2700000">
          <a:off x="3279201" y="1205458"/>
          <a:ext cx="374780" cy="4745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295667" y="1260618"/>
        <a:ext cx="262346" cy="284732"/>
      </dsp:txXfrm>
    </dsp:sp>
    <dsp:sp modelId="{E3DB96DA-4511-4429-9574-F2EC801FCAC3}">
      <dsp:nvSpPr>
        <dsp:cNvPr id="0" name=""/>
        <dsp:cNvSpPr/>
      </dsp:nvSpPr>
      <dsp:spPr>
        <a:xfrm>
          <a:off x="3518184" y="1494328"/>
          <a:ext cx="1406086" cy="1406086"/>
        </a:xfrm>
        <a:prstGeom prst="ellipse">
          <a:avLst/>
        </a:prstGeom>
        <a:solidFill>
          <a:schemeClr val="accent4">
            <a:shade val="80000"/>
            <a:hueOff val="189607"/>
            <a:satOff val="-18687"/>
            <a:lumOff val="1376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Complete Surveys in Covered365 app</a:t>
          </a:r>
        </a:p>
      </dsp:txBody>
      <dsp:txXfrm>
        <a:off x="3724101" y="1700245"/>
        <a:ext cx="994252" cy="994252"/>
      </dsp:txXfrm>
    </dsp:sp>
    <dsp:sp modelId="{EECD9839-1003-4056-A44E-072FF3F294B4}">
      <dsp:nvSpPr>
        <dsp:cNvPr id="0" name=""/>
        <dsp:cNvSpPr/>
      </dsp:nvSpPr>
      <dsp:spPr>
        <a:xfrm rot="8100000">
          <a:off x="3294202" y="2699730"/>
          <a:ext cx="374780" cy="4745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189613"/>
            <a:satOff val="-18421"/>
            <a:lumOff val="133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390170" y="2754890"/>
        <a:ext cx="262346" cy="284732"/>
      </dsp:txXfrm>
    </dsp:sp>
    <dsp:sp modelId="{4493F9F3-5E2D-402B-BBEC-E91A49C3C735}">
      <dsp:nvSpPr>
        <dsp:cNvPr id="0" name=""/>
        <dsp:cNvSpPr/>
      </dsp:nvSpPr>
      <dsp:spPr>
        <a:xfrm>
          <a:off x="2023912" y="2988600"/>
          <a:ext cx="1406086" cy="1406086"/>
        </a:xfrm>
        <a:prstGeom prst="ellipse">
          <a:avLst/>
        </a:prstGeom>
        <a:solidFill>
          <a:schemeClr val="accent4">
            <a:shade val="80000"/>
            <a:hueOff val="379213"/>
            <a:satOff val="-37375"/>
            <a:lumOff val="275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Earn Monthly Income</a:t>
          </a:r>
        </a:p>
      </dsp:txBody>
      <dsp:txXfrm>
        <a:off x="2229829" y="3194517"/>
        <a:ext cx="994252" cy="994252"/>
      </dsp:txXfrm>
    </dsp:sp>
    <dsp:sp modelId="{C61260C1-9F1E-480A-8100-92F10EFF47CB}">
      <dsp:nvSpPr>
        <dsp:cNvPr id="0" name=""/>
        <dsp:cNvSpPr/>
      </dsp:nvSpPr>
      <dsp:spPr>
        <a:xfrm rot="13500000">
          <a:off x="1799929" y="2714731"/>
          <a:ext cx="374780" cy="4745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379227"/>
            <a:satOff val="-36841"/>
            <a:lumOff val="266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1895897" y="2849393"/>
        <a:ext cx="262346" cy="284732"/>
      </dsp:txXfrm>
    </dsp:sp>
    <dsp:sp modelId="{E2465CAF-3657-4A63-A370-5A38FF6459B3}">
      <dsp:nvSpPr>
        <dsp:cNvPr id="0" name=""/>
        <dsp:cNvSpPr/>
      </dsp:nvSpPr>
      <dsp:spPr>
        <a:xfrm>
          <a:off x="529640" y="1494328"/>
          <a:ext cx="1406086" cy="1406086"/>
        </a:xfrm>
        <a:prstGeom prst="ellipse">
          <a:avLst/>
        </a:prstGeom>
        <a:solidFill>
          <a:schemeClr val="accent4">
            <a:shade val="80000"/>
            <a:hueOff val="568820"/>
            <a:satOff val="-56062"/>
            <a:lumOff val="413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Group Health Benefit Access</a:t>
          </a:r>
        </a:p>
      </dsp:txBody>
      <dsp:txXfrm>
        <a:off x="735557" y="1700245"/>
        <a:ext cx="994252" cy="994252"/>
      </dsp:txXfrm>
    </dsp:sp>
    <dsp:sp modelId="{DBCAC73C-F863-4A83-8706-8E7E8422FD64}">
      <dsp:nvSpPr>
        <dsp:cNvPr id="0" name=""/>
        <dsp:cNvSpPr/>
      </dsp:nvSpPr>
      <dsp:spPr>
        <a:xfrm rot="18900000">
          <a:off x="1784929" y="1220459"/>
          <a:ext cx="374780" cy="4745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568840"/>
            <a:satOff val="-55262"/>
            <a:lumOff val="399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801395" y="1355121"/>
        <a:ext cx="262346" cy="284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F7F89-3450-448F-8DFD-05B48D2AE85F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09C57-FCBF-47A2-B582-82DB38F6F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15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09C57-FCBF-47A2-B582-82DB38F6F0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49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09C57-FCBF-47A2-B582-82DB38F6F0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52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09C57-FCBF-47A2-B582-82DB38F6F0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3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E6FD6-8CF1-2235-17B5-E2F570928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318E4-02AE-8482-0E4F-0229DA4AE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48187-3466-CF21-4A52-7B59485A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55D15-F655-4827-8FFB-BC7E7E6FA6C6}" type="datetime1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D06AF-C1AA-241D-FF6A-BDBBC98E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E6DE0-7338-F70F-B5EC-EAA75B7BD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73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B7432-7B0D-C93C-15A4-BD67F27D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3DA4D-5A47-E2F7-A6FE-44B925ED9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B99F1-C64E-5C99-CE2B-CDDF12774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2DB8-5CFC-4AF2-BC5D-09CA9F8D6243}" type="datetime1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161B-A611-3A2B-2107-742627F72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FE5AB-D1A6-6EDC-F81F-D3E4D0D24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4DBFA1-F60B-6ED7-1175-0E8678B6D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29FDC-51C4-84C2-29B0-61AF9459E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00B54-6343-041A-4EB2-CE29238F2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3660-CC73-4A27-BFD1-B7D0EF01CDCA}" type="datetime1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8A3A-AC68-EBE0-CA0B-E349BF0F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1CB3B-122E-B5F9-F4A1-DBE49693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5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33AD4-5A13-9478-5B19-B5A6C78A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5B8A-A508-7129-44F8-9B02824A1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46378-1B52-0242-09A5-D80B164CB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62ED-D086-4851-9D95-C325780A8E1F}" type="datetime1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81A8F-81F4-D7FC-A813-6D1C9669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54046-EA21-7542-6EA8-21A3A7FF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7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4577-8797-BF83-64EB-D5AB9391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C4C2-6F6E-8065-6FC9-84ACA6D0B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B7C14-A4ED-B310-D247-632F3CC4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87309-A6DD-4C99-B470-62D699284000}" type="datetime1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D86B-B630-A0F6-5DB8-66B688682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EF1E0-B075-8771-3890-F7CD76B7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16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B98B-2E45-9BD7-DFAA-5F03F2BC3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1B06D-79B0-4906-D3A0-FFE4ECA75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61FA8-57B3-F9F0-28BB-FFC4D3135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7D3AC-3601-B6B4-60B0-1490442B2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D956-1039-4385-A50D-4D4EA5652976}" type="datetime1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1B4A9-EB2E-D83E-BE0D-5CA91663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F29F6-366F-DA24-6A60-9F74D884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6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1826-F3BA-9A87-0E0E-836D0A2A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E3975-9F20-F5AA-3F67-CC345F842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AC7E7-8582-B4AD-C60D-B6EED73FD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912F7E-88A7-CD71-21F1-AE66ADBD4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681DB-E50A-8AFC-45F8-0F941170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41DC61-ABA9-6557-6DB9-F6228A3D1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D7162-91BD-4FFE-8143-820B7336EC9B}" type="datetime1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9A363C-7DAB-9508-A7ED-436DD2DBE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147B3E-0743-8289-B11D-FF98114E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8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F075-304F-D1AE-8BE9-2A6DE344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70CC5F-E0DC-1B4E-7297-85E918BCB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F5F6-A6DC-4AD5-BBC2-4308EA802F19}" type="datetime1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0B37C5-B290-ED29-5868-8D7FD8DF5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E070C-F594-96A5-866A-19B5D199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4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B68C6-0F88-C880-56F0-08BFD5A2A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150C-383E-4B28-8BE8-68AA0C7CE2EC}" type="datetime1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C733A-8010-3F91-2995-C5A0F6AB4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25B23-FF81-68AB-143A-E69C69BE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9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390-377F-25E7-6C29-4E141D1E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D32B3-9B85-2AF2-5101-D53660B9C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F9392-8B34-2FE1-FE04-00215D499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CF48B-E5C5-05EC-E446-55435554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AAEE3-2716-4FBF-A205-B5A56E062048}" type="datetime1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95C0C-1862-ADA2-66D8-77DC3B04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E4F82F-22E2-95FC-8AFC-8AB14BCB9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9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1B47-262B-887F-9E10-FE0780BF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C5E3B0-970F-629A-96D0-553F1C1978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6E0ED-BAC0-58A6-0A52-977AB6602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DAABA-277A-943D-6E7F-FE5A1E2E0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C4E-7CC4-404D-8FF3-F55CF6D235DF}" type="datetime1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57CDF-FBE3-181E-3BE6-0F381DB90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A2EF6-ED49-FC05-C7A2-0061C0A3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06D9E-D19D-AF14-EE54-E3CBE236A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0A286-D8FA-9506-F587-95773087B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53A60-480A-DB81-81E6-E7941D459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974569-4642-4385-BF09-174974597529}" type="datetime1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477F8-CF8B-23D2-4E06-1DCCC760E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C72AB-92DB-1C76-D840-ABA7FCD55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E7E666-97FF-41B0-9DFA-3C2C071B0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4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detegotestuser1@detegohealth.com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Relationship Id="rId9" Type="http://schemas.openxmlformats.org/officeDocument/2006/relationships/hyperlink" Target="http://www.ironhealthbenefits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jpeg"/><Relationship Id="rId5" Type="http://schemas.openxmlformats.org/officeDocument/2006/relationships/image" Target="../media/image42.svg"/><Relationship Id="rId10" Type="http://schemas.openxmlformats.org/officeDocument/2006/relationships/image" Target="../media/image45.jpeg"/><Relationship Id="rId4" Type="http://schemas.openxmlformats.org/officeDocument/2006/relationships/image" Target="../media/image41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6.jpg"/><Relationship Id="rId7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80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0.png"/><Relationship Id="rId4" Type="http://schemas.microsoft.com/office/2014/relationships/chartEx" Target="../charts/chartEx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hyperlink" Target="mailto:Support@IronHealthBenefits.com" TargetMode="External"/><Relationship Id="rId4" Type="http://schemas.openxmlformats.org/officeDocument/2006/relationships/hyperlink" Target="mailto:Info@IronHealthBenefits.co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99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svg"/><Relationship Id="rId2" Type="http://schemas.openxmlformats.org/officeDocument/2006/relationships/image" Target="../media/image4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rriam-webster.com/dictionary/gig%20economy" TargetMode="External"/><Relationship Id="rId5" Type="http://schemas.openxmlformats.org/officeDocument/2006/relationships/hyperlink" Target="https://www.merriam-webster.com/dictionary/noun" TargetMode="Externa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a person sitting at a table&#10;&#10;Description automatically generated">
            <a:extLst>
              <a:ext uri="{FF2B5EF4-FFF2-40B4-BE49-F238E27FC236}">
                <a16:creationId xmlns:a16="http://schemas.microsoft.com/office/drawing/2014/main" id="{3AD33D47-D48A-113A-F6DB-55F3D93C4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/>
          <a:stretch/>
        </p:blipFill>
        <p:spPr>
          <a:xfrm>
            <a:off x="-1" y="0"/>
            <a:ext cx="121967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F4A0AE-C5C1-5A04-CA51-D122A54B85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3A61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93C0DE41-813F-AB68-E943-13C85939A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544" y="588911"/>
            <a:ext cx="3100910" cy="2658714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95EFA7E-0364-944E-BC91-33E7C4715AEA}"/>
              </a:ext>
            </a:extLst>
          </p:cNvPr>
          <p:cNvSpPr txBox="1">
            <a:spLocks/>
          </p:cNvSpPr>
          <p:nvPr/>
        </p:nvSpPr>
        <p:spPr>
          <a:xfrm>
            <a:off x="0" y="3525030"/>
            <a:ext cx="12191999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2"/>
                </a:solidFill>
                <a:latin typeface="Dosis SemiBold" pitchFamily="2" charset="0"/>
                <a:ea typeface="Aptos" panose="020B0004020202020204" pitchFamily="34" charset="0"/>
                <a:cs typeface="Aptos" panose="020B0004020202020204" pitchFamily="34" charset="0"/>
              </a:rPr>
              <a:t>EXCLUSIVE </a:t>
            </a:r>
            <a:r>
              <a:rPr lang="en-US" sz="1800" b="1" dirty="0">
                <a:solidFill>
                  <a:schemeClr val="accent2"/>
                </a:solidFill>
                <a:effectLst/>
                <a:latin typeface="Dosis SemiBold" pitchFamily="2" charset="0"/>
                <a:ea typeface="Aptos" panose="020B0004020202020204" pitchFamily="34" charset="0"/>
                <a:cs typeface="Aptos" panose="020B0004020202020204" pitchFamily="34" charset="0"/>
              </a:rPr>
              <a:t>SALES AND SUPPORT FOR DETEGO HEALTH,</a:t>
            </a:r>
            <a:br>
              <a:rPr lang="en-US" sz="1800" b="1" dirty="0">
                <a:solidFill>
                  <a:schemeClr val="accent2"/>
                </a:solidFill>
                <a:effectLst/>
                <a:latin typeface="Dosis SemiBold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1800" b="1" dirty="0">
                <a:solidFill>
                  <a:schemeClr val="accent2"/>
                </a:solidFill>
                <a:effectLst/>
                <a:latin typeface="Dosis SemiBold" pitchFamily="2" charset="0"/>
                <a:ea typeface="Aptos" panose="020B0004020202020204" pitchFamily="34" charset="0"/>
                <a:cs typeface="Aptos" panose="020B0004020202020204" pitchFamily="34" charset="0"/>
              </a:rPr>
              <a:t>POPULATION SCIENCE MANAGEMENT</a:t>
            </a:r>
            <a:endParaRPr lang="en-US" b="1" dirty="0">
              <a:solidFill>
                <a:schemeClr val="accent2"/>
              </a:solidFill>
              <a:latin typeface="Dosis SemiBold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831D88-31F7-CE64-1200-DB2E6844F48D}"/>
              </a:ext>
            </a:extLst>
          </p:cNvPr>
          <p:cNvSpPr/>
          <p:nvPr/>
        </p:nvSpPr>
        <p:spPr>
          <a:xfrm>
            <a:off x="0" y="4579657"/>
            <a:ext cx="12192000" cy="1611364"/>
          </a:xfrm>
          <a:prstGeom prst="rect">
            <a:avLst/>
          </a:prstGeom>
          <a:solidFill>
            <a:srgbClr val="163A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031E10FC-8E24-1005-306A-20220B851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68" y="4831978"/>
            <a:ext cx="5416664" cy="11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1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02587" y="2182502"/>
            <a:ext cx="409130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75" dirty="0"/>
              <a:t>Broker</a:t>
            </a:r>
            <a:r>
              <a:rPr sz="3200" spc="-240" dirty="0"/>
              <a:t> </a:t>
            </a:r>
            <a:r>
              <a:rPr sz="3200" spc="-340" dirty="0"/>
              <a:t>Test</a:t>
            </a:r>
            <a:r>
              <a:rPr sz="3200" spc="-235" dirty="0"/>
              <a:t> </a:t>
            </a:r>
            <a:r>
              <a:rPr sz="3200" spc="-200" dirty="0"/>
              <a:t>Account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64756" y="403542"/>
            <a:ext cx="4483100" cy="5800725"/>
            <a:chOff x="664756" y="403542"/>
            <a:chExt cx="4483100" cy="58007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7456" y="416242"/>
              <a:ext cx="4457698" cy="577513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71106" y="409892"/>
              <a:ext cx="4470400" cy="5788025"/>
            </a:xfrm>
            <a:custGeom>
              <a:avLst/>
              <a:gdLst/>
              <a:ahLst/>
              <a:cxnLst/>
              <a:rect l="l" t="t" r="r" b="b"/>
              <a:pathLst>
                <a:path w="4470400" h="5788025">
                  <a:moveTo>
                    <a:pt x="0" y="0"/>
                  </a:moveTo>
                  <a:lnTo>
                    <a:pt x="4470400" y="0"/>
                  </a:lnTo>
                  <a:lnTo>
                    <a:pt x="4470400" y="5787834"/>
                  </a:lnTo>
                  <a:lnTo>
                    <a:pt x="0" y="578783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024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6356350"/>
            <a:ext cx="12192000" cy="501650"/>
          </a:xfrm>
          <a:custGeom>
            <a:avLst/>
            <a:gdLst/>
            <a:ahLst/>
            <a:cxnLst/>
            <a:rect l="l" t="t" r="r" b="b"/>
            <a:pathLst>
              <a:path w="12192000" h="501650">
                <a:moveTo>
                  <a:pt x="12192000" y="0"/>
                </a:moveTo>
                <a:lnTo>
                  <a:pt x="0" y="0"/>
                </a:lnTo>
                <a:lnTo>
                  <a:pt x="0" y="501650"/>
                </a:lnTo>
                <a:lnTo>
                  <a:pt x="12192000" y="50165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02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6659" y="423793"/>
            <a:ext cx="480988" cy="4809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7691" y="414833"/>
            <a:ext cx="2385117" cy="50164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69270" y="5487720"/>
            <a:ext cx="856195" cy="25383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56622" y="5487720"/>
            <a:ext cx="757898" cy="25383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54934" y="4648022"/>
            <a:ext cx="2184547" cy="70062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602587" y="2904975"/>
            <a:ext cx="4627880" cy="70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95" dirty="0">
                <a:solidFill>
                  <a:srgbClr val="6194C4"/>
                </a:solidFill>
                <a:latin typeface="Arial Black"/>
                <a:cs typeface="Arial Black"/>
              </a:rPr>
              <a:t>Username:</a:t>
            </a:r>
            <a:r>
              <a:rPr sz="1600" dirty="0">
                <a:solidFill>
                  <a:srgbClr val="6194C4"/>
                </a:solidFill>
                <a:latin typeface="Arial Black"/>
                <a:cs typeface="Arial Black"/>
              </a:rPr>
              <a:t>  </a:t>
            </a:r>
            <a:r>
              <a:rPr sz="1600" spc="-10" dirty="0">
                <a:solidFill>
                  <a:srgbClr val="202429"/>
                </a:solidFill>
                <a:latin typeface="Arial"/>
                <a:cs typeface="Arial"/>
                <a:hlinkClick r:id="rId8"/>
              </a:rPr>
              <a:t>detegotestuser1@detegohealth.com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1600" spc="-120" dirty="0">
                <a:solidFill>
                  <a:srgbClr val="6194C4"/>
                </a:solidFill>
                <a:latin typeface="Arial Black"/>
                <a:cs typeface="Arial Black"/>
              </a:rPr>
              <a:t>Password:</a:t>
            </a:r>
            <a:r>
              <a:rPr sz="1600" spc="-55" dirty="0">
                <a:solidFill>
                  <a:srgbClr val="6194C4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202429"/>
                </a:solidFill>
                <a:latin typeface="Arial"/>
                <a:cs typeface="Arial"/>
              </a:rPr>
              <a:t>Detego2025!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80064" y="6444582"/>
            <a:ext cx="8191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50" dirty="0">
                <a:solidFill>
                  <a:srgbClr val="79797A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66315" y="5907564"/>
            <a:ext cx="2223770" cy="15049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800" spc="10" dirty="0">
                <a:solidFill>
                  <a:srgbClr val="202429"/>
                </a:solidFill>
                <a:latin typeface="Calibri"/>
                <a:cs typeface="Calibri"/>
              </a:rPr>
              <a:t>Available</a:t>
            </a:r>
            <a:r>
              <a:rPr sz="800" spc="3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spc="10" dirty="0">
                <a:solidFill>
                  <a:srgbClr val="202429"/>
                </a:solidFill>
                <a:latin typeface="Calibri"/>
                <a:cs typeface="Calibri"/>
              </a:rPr>
              <a:t>on</a:t>
            </a:r>
            <a:r>
              <a:rPr sz="800" spc="2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spc="10" dirty="0">
                <a:solidFill>
                  <a:srgbClr val="202429"/>
                </a:solidFill>
                <a:latin typeface="Calibri"/>
                <a:cs typeface="Calibri"/>
              </a:rPr>
              <a:t>iPhone,</a:t>
            </a:r>
            <a:r>
              <a:rPr sz="800" spc="-1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spc="10" dirty="0">
                <a:solidFill>
                  <a:srgbClr val="202429"/>
                </a:solidFill>
                <a:latin typeface="Calibri"/>
                <a:cs typeface="Calibri"/>
              </a:rPr>
              <a:t>iPad,</a:t>
            </a:r>
            <a:r>
              <a:rPr sz="800" spc="-1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spc="10" dirty="0">
                <a:solidFill>
                  <a:srgbClr val="202429"/>
                </a:solidFill>
                <a:latin typeface="Calibri"/>
                <a:cs typeface="Calibri"/>
              </a:rPr>
              <a:t>and</a:t>
            </a:r>
            <a:r>
              <a:rPr sz="800" spc="1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spc="10" dirty="0">
                <a:solidFill>
                  <a:srgbClr val="202429"/>
                </a:solidFill>
                <a:latin typeface="Calibri"/>
                <a:cs typeface="Calibri"/>
              </a:rPr>
              <a:t>all</a:t>
            </a:r>
            <a:r>
              <a:rPr sz="800" spc="3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spc="10" dirty="0">
                <a:solidFill>
                  <a:srgbClr val="202429"/>
                </a:solidFill>
                <a:latin typeface="Calibri"/>
                <a:cs typeface="Calibri"/>
              </a:rPr>
              <a:t>Android</a:t>
            </a:r>
            <a:r>
              <a:rPr sz="800" spc="1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202429"/>
                </a:solidFill>
                <a:latin typeface="Calibri"/>
                <a:cs typeface="Calibri"/>
              </a:rPr>
              <a:t>devices.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20831" y="6151397"/>
            <a:ext cx="3268979" cy="15049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800" spc="-40" dirty="0">
                <a:solidFill>
                  <a:srgbClr val="202429"/>
                </a:solidFill>
                <a:latin typeface="Calibri"/>
                <a:cs typeface="Calibri"/>
              </a:rPr>
              <a:t>**</a:t>
            </a:r>
            <a:r>
              <a:rPr sz="800" spc="6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02429"/>
                </a:solidFill>
                <a:latin typeface="Calibri"/>
                <a:cs typeface="Calibri"/>
              </a:rPr>
              <a:t>Covered365</a:t>
            </a:r>
            <a:r>
              <a:rPr sz="800" spc="4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02429"/>
                </a:solidFill>
                <a:latin typeface="Calibri"/>
                <a:cs typeface="Calibri"/>
              </a:rPr>
              <a:t>is</a:t>
            </a:r>
            <a:r>
              <a:rPr sz="800" spc="9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02429"/>
                </a:solidFill>
                <a:latin typeface="Calibri"/>
                <a:cs typeface="Calibri"/>
              </a:rPr>
              <a:t>exclusively</a:t>
            </a:r>
            <a:r>
              <a:rPr sz="800" spc="12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02429"/>
                </a:solidFill>
                <a:latin typeface="Calibri"/>
                <a:cs typeface="Calibri"/>
              </a:rPr>
              <a:t>available</a:t>
            </a:r>
            <a:r>
              <a:rPr sz="800" spc="7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02429"/>
                </a:solidFill>
                <a:latin typeface="Calibri"/>
                <a:cs typeface="Calibri"/>
              </a:rPr>
              <a:t>to</a:t>
            </a:r>
            <a:r>
              <a:rPr sz="800" spc="8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02429"/>
                </a:solidFill>
                <a:latin typeface="Calibri"/>
                <a:cs typeface="Calibri"/>
              </a:rPr>
              <a:t>eligible</a:t>
            </a:r>
            <a:r>
              <a:rPr sz="800" spc="12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02429"/>
                </a:solidFill>
                <a:latin typeface="Calibri"/>
                <a:cs typeface="Calibri"/>
              </a:rPr>
              <a:t>Detego</a:t>
            </a:r>
            <a:r>
              <a:rPr sz="800" spc="10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202429"/>
                </a:solidFill>
                <a:latin typeface="Calibri"/>
                <a:cs typeface="Calibri"/>
              </a:rPr>
              <a:t>Health</a:t>
            </a:r>
            <a:r>
              <a:rPr sz="800" spc="8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202429"/>
                </a:solidFill>
                <a:latin typeface="Calibri"/>
                <a:cs typeface="Calibri"/>
              </a:rPr>
              <a:t>LLC</a:t>
            </a:r>
            <a:r>
              <a:rPr sz="800" spc="9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202429"/>
                </a:solidFill>
                <a:latin typeface="Calibri"/>
                <a:cs typeface="Calibri"/>
              </a:rPr>
              <a:t>users.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1061192" y="6431882"/>
            <a:ext cx="251586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8745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en-US" spc="-50" smtClean="0">
                <a:solidFill>
                  <a:srgbClr val="79797A"/>
                </a:solidFill>
              </a:rPr>
              <a:pPr marL="118745">
                <a:lnSpc>
                  <a:spcPct val="100000"/>
                </a:lnSpc>
                <a:spcBef>
                  <a:spcPts val="25"/>
                </a:spcBef>
              </a:pPr>
              <a:t>10</a:t>
            </a:fld>
            <a:endParaRPr spc="-50" dirty="0">
              <a:solidFill>
                <a:srgbClr val="79797A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28317" y="6452980"/>
            <a:ext cx="353504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0"/>
              </a:lnSpc>
            </a:pPr>
            <a:r>
              <a:rPr sz="1800" spc="50" dirty="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WWW.IRONHEALTHBENEFITS.COM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9C7B1F2-0C55-42F0-CAC8-8117D4E67E48}"/>
              </a:ext>
            </a:extLst>
          </p:cNvPr>
          <p:cNvSpPr txBox="1">
            <a:spLocks/>
          </p:cNvSpPr>
          <p:nvPr/>
        </p:nvSpPr>
        <p:spPr>
          <a:xfrm>
            <a:off x="514352" y="443319"/>
            <a:ext cx="7973342" cy="55080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3A6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Recruiter / Enroller Roles to Remember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7D67FC-613A-7DC3-C013-DE74EC598750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54AE7A04-5555-5230-BA9F-A76F82F4B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7E666-97FF-41B0-9DFA-3C2C071B0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12529">
                    <a:tint val="82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12529">
                  <a:tint val="82000"/>
                </a:srgb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84F217-9BEB-7EBC-EA33-E2ACDB26F8E5}"/>
              </a:ext>
            </a:extLst>
          </p:cNvPr>
          <p:cNvGrpSpPr/>
          <p:nvPr/>
        </p:nvGrpSpPr>
        <p:grpSpPr>
          <a:xfrm>
            <a:off x="514351" y="1524163"/>
            <a:ext cx="5266405" cy="4801944"/>
            <a:chOff x="514351" y="1248761"/>
            <a:chExt cx="5266405" cy="4801944"/>
          </a:xfrm>
        </p:grpSpPr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E02FE959-8601-F9F7-8AE9-7241CDD89F84}"/>
                </a:ext>
              </a:extLst>
            </p:cNvPr>
            <p:cNvSpPr txBox="1"/>
            <p:nvPr/>
          </p:nvSpPr>
          <p:spPr>
            <a:xfrm>
              <a:off x="1505485" y="1697535"/>
              <a:ext cx="3788567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A9C5DF">
                      <a:lumMod val="50000"/>
                    </a:srgbClr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Recruit CDRs (Working Owners)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You are recruiting,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not selling insurance</a:t>
              </a:r>
            </a:p>
          </p:txBody>
        </p:sp>
        <p:pic>
          <p:nvPicPr>
            <p:cNvPr id="20" name="Graphic 19" descr="Handshake with solid fill">
              <a:extLst>
                <a:ext uri="{FF2B5EF4-FFF2-40B4-BE49-F238E27FC236}">
                  <a16:creationId xmlns:a16="http://schemas.microsoft.com/office/drawing/2014/main" id="{9191CBC6-3953-21AA-A199-B8DCADFA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20290" y="1549072"/>
              <a:ext cx="823647" cy="823647"/>
            </a:xfrm>
            <a:prstGeom prst="rect">
              <a:avLst/>
            </a:prstGeom>
          </p:spPr>
        </p:pic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63FE1E82-921A-B14F-C357-049C33CBB938}"/>
                </a:ext>
              </a:extLst>
            </p:cNvPr>
            <p:cNvSpPr txBox="1"/>
            <p:nvPr/>
          </p:nvSpPr>
          <p:spPr>
            <a:xfrm>
              <a:off x="575900" y="1248761"/>
              <a:ext cx="378856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A61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Step 1: Recruit, Not Sell</a:t>
              </a:r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269FC9A9-D7CE-304B-06B5-AC75B2BB1CDC}"/>
                </a:ext>
              </a:extLst>
            </p:cNvPr>
            <p:cNvSpPr txBox="1"/>
            <p:nvPr/>
          </p:nvSpPr>
          <p:spPr>
            <a:xfrm>
              <a:off x="1505485" y="3211204"/>
              <a:ext cx="3788567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A9C5DF">
                      <a:lumMod val="50000"/>
                    </a:srgbClr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Suitability Assessment Completed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Member is eligible for Benefit Plans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pic>
          <p:nvPicPr>
            <p:cNvPr id="23" name="Graphic 22" descr="Checklist with solid fill">
              <a:extLst>
                <a:ext uri="{FF2B5EF4-FFF2-40B4-BE49-F238E27FC236}">
                  <a16:creationId xmlns:a16="http://schemas.microsoft.com/office/drawing/2014/main" id="{DC24AB20-85AE-9C0A-F8C9-DDDD15F68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58742" y="3206916"/>
              <a:ext cx="823647" cy="823647"/>
            </a:xfrm>
            <a:prstGeom prst="rect">
              <a:avLst/>
            </a:prstGeom>
          </p:spPr>
        </p:pic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CD293FBF-978B-5ECF-C494-1300061CF902}"/>
                </a:ext>
              </a:extLst>
            </p:cNvPr>
            <p:cNvSpPr txBox="1"/>
            <p:nvPr/>
          </p:nvSpPr>
          <p:spPr>
            <a:xfrm>
              <a:off x="575899" y="2712817"/>
              <a:ext cx="52048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A61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Step 2: CDR Suitability </a:t>
              </a:r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075506EA-0D12-6C79-A247-197AD47369DF}"/>
                </a:ext>
              </a:extLst>
            </p:cNvPr>
            <p:cNvSpPr txBox="1"/>
            <p:nvPr/>
          </p:nvSpPr>
          <p:spPr>
            <a:xfrm>
              <a:off x="1443937" y="4942709"/>
              <a:ext cx="3788567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A9C5DF">
                      <a:lumMod val="50000"/>
                    </a:srgbClr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Enroll in Group Health Plan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latin typeface="Aptos"/>
                </a:rPr>
                <a:t>Review plan options and materials with member</a:t>
              </a:r>
              <a:b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A9C5DF">
                      <a:lumMod val="50000"/>
                    </a:srgbClr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</a:b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pic>
          <p:nvPicPr>
            <p:cNvPr id="26" name="Graphic 25" descr="Medical with solid fill">
              <a:extLst>
                <a:ext uri="{FF2B5EF4-FFF2-40B4-BE49-F238E27FC236}">
                  <a16:creationId xmlns:a16="http://schemas.microsoft.com/office/drawing/2014/main" id="{26B41088-1FFB-16B0-6E18-40C50BDA6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14351" y="4961773"/>
              <a:ext cx="823647" cy="823647"/>
            </a:xfrm>
            <a:prstGeom prst="rect">
              <a:avLst/>
            </a:prstGeom>
          </p:spPr>
        </p:pic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C5F756FC-4AE7-B26F-4166-91A244BBBCE7}"/>
                </a:ext>
              </a:extLst>
            </p:cNvPr>
            <p:cNvSpPr txBox="1"/>
            <p:nvPr/>
          </p:nvSpPr>
          <p:spPr>
            <a:xfrm>
              <a:off x="514351" y="4467674"/>
              <a:ext cx="52048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63A61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rPr>
                <a:t>Step 3: Enroll in Health Benefit Plan</a:t>
              </a:r>
            </a:p>
          </p:txBody>
        </p:sp>
      </p:grpSp>
      <p:pic>
        <p:nvPicPr>
          <p:cNvPr id="30" name="Content Placeholder 5">
            <a:extLst>
              <a:ext uri="{FF2B5EF4-FFF2-40B4-BE49-F238E27FC236}">
                <a16:creationId xmlns:a16="http://schemas.microsoft.com/office/drawing/2014/main" id="{350B5C03-5A4D-6FAB-2867-3D75BC2702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67E250F-4566-98B9-D06A-E766E1BE22BA}"/>
              </a:ext>
            </a:extLst>
          </p:cNvPr>
          <p:cNvCxnSpPr>
            <a:cxnSpLocks/>
          </p:cNvCxnSpPr>
          <p:nvPr/>
        </p:nvCxnSpPr>
        <p:spPr>
          <a:xfrm flipH="1">
            <a:off x="609600" y="1270590"/>
            <a:ext cx="11068049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2" name="Picture 3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025CDCE7-1A4F-1E13-8A79-820C0CDC3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ECBCEE-4857-7FF3-93CB-6459D343CEDC}"/>
              </a:ext>
            </a:extLst>
          </p:cNvPr>
          <p:cNvSpPr/>
          <p:nvPr/>
        </p:nvSpPr>
        <p:spPr>
          <a:xfrm>
            <a:off x="7388295" y="1720384"/>
            <a:ext cx="4244965" cy="2962355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A1CBABE-12CA-332B-5D51-C169D0846410}"/>
              </a:ext>
            </a:extLst>
          </p:cNvPr>
          <p:cNvSpPr/>
          <p:nvPr/>
        </p:nvSpPr>
        <p:spPr>
          <a:xfrm>
            <a:off x="5883284" y="3790784"/>
            <a:ext cx="2198040" cy="2195699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74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7E310-B960-B67A-90CD-6A4598226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BFCFA0-A51D-ABD9-D20D-95CCC2845F65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6E594C4-CB1C-F362-5CF9-374636842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DBFBB95-6D94-FFCE-0024-95ECD560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6E7E666-97FF-41B0-9DFA-3C2C071B0D68}" type="slidenum">
              <a:rPr lang="en-US" smtClean="0"/>
              <a:t>12</a:t>
            </a:fld>
            <a:endParaRPr lang="en-US"/>
          </a:p>
        </p:txBody>
      </p:sp>
      <p:pic>
        <p:nvPicPr>
          <p:cNvPr id="19" name="Picture 1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C3E7A1B-5B5B-FB58-CBAE-EF8EB3233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791396D-3D6E-CF0B-B094-C28E56A95FA6}"/>
              </a:ext>
            </a:extLst>
          </p:cNvPr>
          <p:cNvSpPr txBox="1">
            <a:spLocks/>
          </p:cNvSpPr>
          <p:nvPr/>
        </p:nvSpPr>
        <p:spPr>
          <a:xfrm>
            <a:off x="514350" y="446175"/>
            <a:ext cx="6872287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Milliman Suitability Tool Highlights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0104124-3E43-0E25-8795-786D34D48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10624" y="5228108"/>
            <a:ext cx="2867025" cy="581025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AE6600DC-C918-CF1B-72DD-6173312B6872}"/>
              </a:ext>
            </a:extLst>
          </p:cNvPr>
          <p:cNvSpPr txBox="1"/>
          <p:nvPr/>
        </p:nvSpPr>
        <p:spPr>
          <a:xfrm>
            <a:off x="514350" y="1505317"/>
            <a:ext cx="7158659" cy="47705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chemeClr val="accent4"/>
                </a:solidFill>
              </a:rPr>
              <a:t>Digital Suitability Form:</a:t>
            </a:r>
            <a:br>
              <a:rPr lang="en-US" sz="1600" dirty="0"/>
            </a:br>
            <a:r>
              <a:rPr lang="en-US" sz="1600" dirty="0"/>
              <a:t>PSM working owners will complete Milliman’s secure online suitability questionnaire to verify eligibility.</a:t>
            </a:r>
            <a:br>
              <a:rPr lang="en-US" sz="1600" dirty="0"/>
            </a:br>
            <a:endParaRPr lang="en-US" sz="1600" dirty="0"/>
          </a:p>
          <a:p>
            <a:r>
              <a:rPr lang="en-US" sz="1600" b="1" u="sng" dirty="0">
                <a:solidFill>
                  <a:schemeClr val="accent4"/>
                </a:solidFill>
              </a:rPr>
              <a:t>HIPAA-Compliant Process:</a:t>
            </a:r>
            <a:br>
              <a:rPr lang="en-US" sz="1600" dirty="0"/>
            </a:br>
            <a:r>
              <a:rPr lang="en-US" sz="1600" dirty="0"/>
              <a:t>Captures members’ </a:t>
            </a:r>
            <a:r>
              <a:rPr lang="en-US" sz="1600" b="1" dirty="0"/>
              <a:t>HIPAA release forms</a:t>
            </a:r>
            <a:r>
              <a:rPr lang="en-US" sz="1600" dirty="0"/>
              <a:t>, ensuring privacy and compliance with federal health regulations.</a:t>
            </a:r>
            <a:br>
              <a:rPr lang="en-US" sz="1600" dirty="0"/>
            </a:br>
            <a:endParaRPr lang="en-US" sz="1600" dirty="0"/>
          </a:p>
          <a:p>
            <a:r>
              <a:rPr lang="en-US" sz="1600" b="1" u="sng" dirty="0">
                <a:solidFill>
                  <a:schemeClr val="accent4"/>
                </a:solidFill>
              </a:rPr>
              <a:t>Integrated Member Journey:</a:t>
            </a:r>
            <a:br>
              <a:rPr lang="en-US" sz="1600" dirty="0"/>
            </a:br>
            <a:r>
              <a:rPr lang="en-US" sz="1600" dirty="0"/>
              <a:t>Accessible directly through your </a:t>
            </a:r>
            <a:r>
              <a:rPr lang="en-US" sz="1600" b="1" dirty="0"/>
              <a:t>microsite</a:t>
            </a:r>
            <a:r>
              <a:rPr lang="en-US" sz="1600" dirty="0"/>
              <a:t>, creating a seamless process from suitability assessment to plan enrollment.</a:t>
            </a:r>
            <a:br>
              <a:rPr lang="en-US" sz="1600" dirty="0"/>
            </a:br>
            <a:endParaRPr lang="en-US" sz="1600" dirty="0"/>
          </a:p>
          <a:p>
            <a:r>
              <a:rPr lang="en-US" sz="1600" b="1" u="sng" dirty="0">
                <a:solidFill>
                  <a:schemeClr val="accent4"/>
                </a:solidFill>
              </a:rPr>
              <a:t>Trusted Platform:</a:t>
            </a:r>
            <a:br>
              <a:rPr lang="en-US" sz="1600" dirty="0"/>
            </a:br>
            <a:r>
              <a:rPr lang="en-US" sz="1600" dirty="0"/>
              <a:t>Milliman is a leading actuarial and technology firm with </a:t>
            </a:r>
            <a:r>
              <a:rPr lang="en-US" sz="1600" b="1" dirty="0"/>
              <a:t>secure, data-driven tools</a:t>
            </a:r>
            <a:r>
              <a:rPr lang="en-US" sz="1600" dirty="0"/>
              <a:t> used across healthcare and insurance industries.</a:t>
            </a:r>
            <a:br>
              <a:rPr lang="en-US" sz="1600" dirty="0"/>
            </a:br>
            <a:endParaRPr lang="en-US" sz="1600" dirty="0"/>
          </a:p>
          <a:p>
            <a:r>
              <a:rPr lang="en-US" sz="1600" b="1" u="sng" dirty="0">
                <a:solidFill>
                  <a:schemeClr val="accent4"/>
                </a:solidFill>
              </a:rPr>
              <a:t>Regulatory Alignment:</a:t>
            </a:r>
            <a:br>
              <a:rPr lang="en-US" sz="1600" dirty="0"/>
            </a:br>
            <a:r>
              <a:rPr lang="en-US" sz="1600" dirty="0"/>
              <a:t>Designed to meet </a:t>
            </a:r>
            <a:r>
              <a:rPr lang="en-US" sz="1600" b="1" dirty="0"/>
              <a:t>Department of Labor and state insurance guidelines</a:t>
            </a:r>
            <a:r>
              <a:rPr lang="en-US" sz="1600" dirty="0"/>
              <a:t>, reducing compliance risks.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E82816-C637-47BD-0075-4C5CC360E55E}"/>
              </a:ext>
            </a:extLst>
          </p:cNvPr>
          <p:cNvCxnSpPr>
            <a:cxnSpLocks/>
          </p:cNvCxnSpPr>
          <p:nvPr/>
        </p:nvCxnSpPr>
        <p:spPr>
          <a:xfrm flipH="1">
            <a:off x="609600" y="1270590"/>
            <a:ext cx="11068049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FAF53B-0E97-EC20-9B0F-9107D350891B}"/>
              </a:ext>
            </a:extLst>
          </p:cNvPr>
          <p:cNvSpPr/>
          <p:nvPr/>
        </p:nvSpPr>
        <p:spPr>
          <a:xfrm>
            <a:off x="7918174" y="1720384"/>
            <a:ext cx="3715086" cy="305702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27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E53CD-8E21-C8F8-0801-F15346DCD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C95DB2-5B8A-6D73-3560-CEBC7184F6C0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C2F5C9E-CEE8-A957-6929-FCE5FAC5F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92622D3-BA1A-6A8E-EF2B-8071DAE7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6E7E666-97FF-41B0-9DFA-3C2C071B0D68}" type="slidenum">
              <a:rPr lang="en-US" smtClean="0"/>
              <a:t>13</a:t>
            </a:fld>
            <a:endParaRPr lang="en-US" dirty="0"/>
          </a:p>
        </p:txBody>
      </p:sp>
      <p:pic>
        <p:nvPicPr>
          <p:cNvPr id="19" name="Picture 1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E7E4638C-32D1-7324-8869-B4CB0289A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6940656E-B4D0-9C08-5996-F8DAB0E73D15}"/>
              </a:ext>
            </a:extLst>
          </p:cNvPr>
          <p:cNvSpPr txBox="1">
            <a:spLocks/>
          </p:cNvSpPr>
          <p:nvPr/>
        </p:nvSpPr>
        <p:spPr>
          <a:xfrm>
            <a:off x="514350" y="446175"/>
            <a:ext cx="6872287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Milliman Suitability Tool Process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FBD4B1-4565-5196-03FA-A32331222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490" y="5727413"/>
            <a:ext cx="2108822" cy="427369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A93F235F-1F81-583B-4776-883246AA93CE}"/>
              </a:ext>
            </a:extLst>
          </p:cNvPr>
          <p:cNvSpPr txBox="1"/>
          <p:nvPr/>
        </p:nvSpPr>
        <p:spPr>
          <a:xfrm>
            <a:off x="609600" y="1374979"/>
            <a:ext cx="476773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chemeClr val="accent4"/>
                </a:solidFill>
              </a:rPr>
              <a:t>Step 1:</a:t>
            </a:r>
            <a:br>
              <a:rPr lang="en-US" sz="1600" dirty="0"/>
            </a:br>
            <a:r>
              <a:rPr lang="en-US" sz="1400" dirty="0"/>
              <a:t>Access the submission form on Iron Health landing page, posted in your e123 back office.</a:t>
            </a:r>
            <a:br>
              <a:rPr lang="en-US" sz="1600" dirty="0"/>
            </a:br>
            <a:endParaRPr lang="en-US" sz="1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0DA617-9340-FFD2-EB6A-C9112235276F}"/>
              </a:ext>
            </a:extLst>
          </p:cNvPr>
          <p:cNvCxnSpPr>
            <a:cxnSpLocks/>
          </p:cNvCxnSpPr>
          <p:nvPr/>
        </p:nvCxnSpPr>
        <p:spPr>
          <a:xfrm flipH="1">
            <a:off x="609600" y="1270590"/>
            <a:ext cx="11068049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FA0EB13-933F-25A2-A6CD-7735ED2E76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558" r="43633" b="40116"/>
          <a:stretch>
            <a:fillRect/>
          </a:stretch>
        </p:blipFill>
        <p:spPr>
          <a:xfrm>
            <a:off x="609600" y="2295950"/>
            <a:ext cx="4822235" cy="240610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D669E5-F857-D1CA-F36D-874DABD67159}"/>
              </a:ext>
            </a:extLst>
          </p:cNvPr>
          <p:cNvSpPr txBox="1"/>
          <p:nvPr/>
        </p:nvSpPr>
        <p:spPr>
          <a:xfrm>
            <a:off x="6909913" y="1374979"/>
            <a:ext cx="4767736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chemeClr val="accent4"/>
                </a:solidFill>
              </a:rPr>
              <a:t>Step 2:</a:t>
            </a:r>
            <a:br>
              <a:rPr lang="en-US" sz="1600" dirty="0"/>
            </a:br>
            <a:r>
              <a:rPr lang="en-US" sz="1400" dirty="0"/>
              <a:t>Enter member’s information on the HIPAA Authorization Request form, as well as your email and 6-digit agent ID from e123. 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F6ACB9-AD60-75D9-C06C-02A07C4D953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8152" t="11481" r="39349" b="5761"/>
          <a:stretch>
            <a:fillRect/>
          </a:stretch>
        </p:blipFill>
        <p:spPr>
          <a:xfrm>
            <a:off x="8081793" y="2167340"/>
            <a:ext cx="2108822" cy="4169151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31017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610E1-0F12-D76C-085F-B6B3F7E85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26663B-DF1D-9903-2B53-D49A1FAB3036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B0EDD72-A4B5-13C0-5F6F-C54791174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CC4819B-277F-B515-67F5-62F9E989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6E7E666-97FF-41B0-9DFA-3C2C071B0D68}" type="slidenum">
              <a:rPr lang="en-US" smtClean="0"/>
              <a:t>14</a:t>
            </a:fld>
            <a:endParaRPr lang="en-US" dirty="0"/>
          </a:p>
        </p:txBody>
      </p:sp>
      <p:pic>
        <p:nvPicPr>
          <p:cNvPr id="19" name="Picture 1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569B0C5-C3B0-4C28-533B-FD1E7ACA8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4E7FAACC-5DF9-C1FD-8B3C-E24B9BC89508}"/>
              </a:ext>
            </a:extLst>
          </p:cNvPr>
          <p:cNvSpPr txBox="1">
            <a:spLocks/>
          </p:cNvSpPr>
          <p:nvPr/>
        </p:nvSpPr>
        <p:spPr>
          <a:xfrm>
            <a:off x="514350" y="446175"/>
            <a:ext cx="6872287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Milliman Suitability Tool Process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0BC136B-FAD2-AEF1-392C-0CE120C0F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68827" y="5741066"/>
            <a:ext cx="2108822" cy="427369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31A7CB37-1AA7-0287-8A21-FA73E5E90F1C}"/>
              </a:ext>
            </a:extLst>
          </p:cNvPr>
          <p:cNvSpPr txBox="1"/>
          <p:nvPr/>
        </p:nvSpPr>
        <p:spPr>
          <a:xfrm>
            <a:off x="609600" y="1437364"/>
            <a:ext cx="4759842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chemeClr val="accent4"/>
                </a:solidFill>
              </a:rPr>
              <a:t>Step 3:</a:t>
            </a:r>
            <a:br>
              <a:rPr lang="en-US" sz="1600" dirty="0"/>
            </a:br>
            <a:r>
              <a:rPr lang="en-US" sz="1400" dirty="0"/>
              <a:t>Member will receive an email to complete their HIPAA authorization through </a:t>
            </a:r>
            <a:r>
              <a:rPr lang="en-US" sz="1400" dirty="0" err="1"/>
              <a:t>SignWell</a:t>
            </a:r>
            <a:r>
              <a:rPr lang="en-US" sz="1400" dirty="0"/>
              <a:t>. Once signed, member’s information is automatically submitted to Milliman. </a:t>
            </a:r>
            <a:br>
              <a:rPr lang="en-US" sz="1600" dirty="0"/>
            </a:br>
            <a:endParaRPr lang="en-US" sz="1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446F7F-79B7-BB84-01FE-E33A97B8F4D7}"/>
              </a:ext>
            </a:extLst>
          </p:cNvPr>
          <p:cNvCxnSpPr>
            <a:cxnSpLocks/>
          </p:cNvCxnSpPr>
          <p:nvPr/>
        </p:nvCxnSpPr>
        <p:spPr>
          <a:xfrm flipH="1">
            <a:off x="609600" y="1270590"/>
            <a:ext cx="11068049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9B2551-AB2A-1950-9244-9BA2CA01F6EE}"/>
              </a:ext>
            </a:extLst>
          </p:cNvPr>
          <p:cNvSpPr txBox="1"/>
          <p:nvPr/>
        </p:nvSpPr>
        <p:spPr>
          <a:xfrm>
            <a:off x="6337031" y="1437364"/>
            <a:ext cx="475984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chemeClr val="accent4"/>
                </a:solidFill>
              </a:rPr>
              <a:t>Step 4:</a:t>
            </a:r>
            <a:br>
              <a:rPr lang="en-US" sz="1600" dirty="0"/>
            </a:br>
            <a:r>
              <a:rPr lang="en-US" sz="1400" dirty="0"/>
              <a:t>Both you and the member will receive an email with a link to available plans.  Passing scores are directed to e123.  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B36F9B-3C53-63B3-D5CE-CC8C7BE09A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437" t="23784" r="27708" b="8197"/>
          <a:stretch>
            <a:fillRect/>
          </a:stretch>
        </p:blipFill>
        <p:spPr>
          <a:xfrm>
            <a:off x="901868" y="2668470"/>
            <a:ext cx="3187532" cy="299936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9037DA-4AE4-3340-E73C-C27CE6A928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36" t="22374" r="34291" b="31035"/>
          <a:stretch>
            <a:fillRect/>
          </a:stretch>
        </p:blipFill>
        <p:spPr>
          <a:xfrm>
            <a:off x="6337031" y="2666492"/>
            <a:ext cx="5218040" cy="229198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2113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44AF12F-DEC9-A582-6A86-50DCF4BFE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1C80DC-2EA9-4413-11D7-AE8FDF430BBC}"/>
              </a:ext>
            </a:extLst>
          </p:cNvPr>
          <p:cNvSpPr/>
          <p:nvPr/>
        </p:nvSpPr>
        <p:spPr>
          <a:xfrm>
            <a:off x="0" y="6356350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Please vet any dependents including spouses by utilizing the (PAQ).</a:t>
            </a: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3633F63-D34E-0E91-062B-31AC88B81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3397E64-D1C0-A44D-266B-03526842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6E7E666-97FF-41B0-9DFA-3C2C071B0D68}" type="slidenum">
              <a:rPr lang="en-US" smtClean="0"/>
              <a:t>15</a:t>
            </a:fld>
            <a:endParaRPr lang="en-US"/>
          </a:p>
        </p:txBody>
      </p:sp>
      <p:pic>
        <p:nvPicPr>
          <p:cNvPr id="19" name="Picture 1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1A27F32-3014-B66E-9C5A-96F2A4E83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C12F865-12C6-6B2E-93A1-918AACD1428A}"/>
              </a:ext>
            </a:extLst>
          </p:cNvPr>
          <p:cNvSpPr txBox="1">
            <a:spLocks/>
          </p:cNvSpPr>
          <p:nvPr/>
        </p:nvSpPr>
        <p:spPr>
          <a:xfrm>
            <a:off x="514350" y="388886"/>
            <a:ext cx="6872287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accent4"/>
                </a:solidFill>
                <a:latin typeface="+mj-lt"/>
              </a:rPr>
              <a:t>Working Owner PAQ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0B4766-61A7-4E9B-27BB-C506D6C24728}"/>
              </a:ext>
            </a:extLst>
          </p:cNvPr>
          <p:cNvGrpSpPr/>
          <p:nvPr/>
        </p:nvGrpSpPr>
        <p:grpSpPr>
          <a:xfrm>
            <a:off x="609600" y="1636731"/>
            <a:ext cx="10897351" cy="4388719"/>
            <a:chOff x="305568" y="1636732"/>
            <a:chExt cx="10308839" cy="41517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177E83-6F67-8953-02B5-50D1BC372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568" y="1636732"/>
              <a:ext cx="3197396" cy="41517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507DDA-8E82-FB65-6214-A941A2388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72404" y="1636732"/>
              <a:ext cx="3187970" cy="41517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00DEB2-D738-6E09-FECF-C494475EF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6306" y="1636732"/>
              <a:ext cx="3198101" cy="41517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B9EED1-E426-7FF6-959D-ECDDA9A444B8}"/>
              </a:ext>
            </a:extLst>
          </p:cNvPr>
          <p:cNvCxnSpPr>
            <a:cxnSpLocks/>
          </p:cNvCxnSpPr>
          <p:nvPr/>
        </p:nvCxnSpPr>
        <p:spPr>
          <a:xfrm flipH="1">
            <a:off x="609600" y="1270590"/>
            <a:ext cx="11068049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454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1FD0B-6D58-5F03-9581-4201E3137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D9081C-B554-C8B0-1355-15C131ACB003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7EC3BBC-75D1-B008-5D06-8ACA22E1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385B031-49BA-85A6-3132-C8867297F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6E7E666-97FF-41B0-9DFA-3C2C071B0D68}" type="slidenum">
              <a:rPr lang="en-US" smtClean="0"/>
              <a:t>16</a:t>
            </a:fld>
            <a:endParaRPr lang="en-US"/>
          </a:p>
        </p:txBody>
      </p:sp>
      <p:pic>
        <p:nvPicPr>
          <p:cNvPr id="19" name="Picture 1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CFC9C2-7616-BD7A-6053-1CDE39D3B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29BF044-24B6-F48B-450B-F38230B57F52}"/>
              </a:ext>
            </a:extLst>
          </p:cNvPr>
          <p:cNvSpPr txBox="1">
            <a:spLocks/>
          </p:cNvSpPr>
          <p:nvPr/>
        </p:nvSpPr>
        <p:spPr>
          <a:xfrm>
            <a:off x="514350" y="388886"/>
            <a:ext cx="6872287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accent4"/>
                </a:solidFill>
                <a:latin typeface="+mj-lt"/>
              </a:rPr>
              <a:t>Working Owner Job Application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19EC57-B82D-3681-9C99-18188FFA0185}"/>
              </a:ext>
            </a:extLst>
          </p:cNvPr>
          <p:cNvGrpSpPr/>
          <p:nvPr/>
        </p:nvGrpSpPr>
        <p:grpSpPr>
          <a:xfrm>
            <a:off x="514350" y="1601489"/>
            <a:ext cx="11163299" cy="4486855"/>
            <a:chOff x="335206" y="1636732"/>
            <a:chExt cx="8780484" cy="3529132"/>
          </a:xfrm>
        </p:grpSpPr>
        <p:pic>
          <p:nvPicPr>
            <p:cNvPr id="9" name="Picture 8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6F21C1B7-5B6E-461F-E558-C255DD92D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06" y="1636732"/>
              <a:ext cx="2746929" cy="35291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 descr="A document with text and a checklist&#10;&#10;Description automatically generated with medium confidence">
              <a:extLst>
                <a:ext uri="{FF2B5EF4-FFF2-40B4-BE49-F238E27FC236}">
                  <a16:creationId xmlns:a16="http://schemas.microsoft.com/office/drawing/2014/main" id="{D0C50F75-31CB-199D-C3A0-BE08A754B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262" y="1636732"/>
              <a:ext cx="2718738" cy="35291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A document with text on it&#10;&#10;Description automatically generated">
              <a:extLst>
                <a:ext uri="{FF2B5EF4-FFF2-40B4-BE49-F238E27FC236}">
                  <a16:creationId xmlns:a16="http://schemas.microsoft.com/office/drawing/2014/main" id="{88BE553D-526A-3484-0D94-EA8FFAA2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127" y="1636732"/>
              <a:ext cx="2724563" cy="35291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86ADD1C-F71B-1FC7-6B49-929530CD4C37}"/>
              </a:ext>
            </a:extLst>
          </p:cNvPr>
          <p:cNvCxnSpPr>
            <a:cxnSpLocks/>
          </p:cNvCxnSpPr>
          <p:nvPr/>
        </p:nvCxnSpPr>
        <p:spPr>
          <a:xfrm flipH="1">
            <a:off x="609600" y="1270590"/>
            <a:ext cx="11068049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544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A47B15-77F3-0930-551B-2E3C87906792}"/>
              </a:ext>
            </a:extLst>
          </p:cNvPr>
          <p:cNvSpPr/>
          <p:nvPr/>
        </p:nvSpPr>
        <p:spPr>
          <a:xfrm>
            <a:off x="6094991" y="1106955"/>
            <a:ext cx="6095998" cy="635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0FA2B1-CEB1-6878-C6F8-EA4451105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17</a:t>
            </a:fld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363EADF-A243-B4E3-D7E9-14301ECB4CB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7E666-97FF-41B0-9DFA-3C2C071B0D6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83B6BA-A328-6157-9EA7-A1DD3D7A4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58302AC-ADDC-1D9F-2731-2DB02BC67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8F5E038-95FE-1012-1F4F-96A96B0B73AF}"/>
              </a:ext>
            </a:extLst>
          </p:cNvPr>
          <p:cNvSpPr txBox="1">
            <a:spLocks/>
          </p:cNvSpPr>
          <p:nvPr/>
        </p:nvSpPr>
        <p:spPr>
          <a:xfrm>
            <a:off x="514352" y="435495"/>
            <a:ext cx="11163297" cy="480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163A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Recruiter vs Broker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79C9E-7211-E236-4B40-B8D8BE7EBDD4}"/>
              </a:ext>
            </a:extLst>
          </p:cNvPr>
          <p:cNvSpPr/>
          <p:nvPr/>
        </p:nvSpPr>
        <p:spPr>
          <a:xfrm>
            <a:off x="-1" y="1106955"/>
            <a:ext cx="6095998" cy="635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0E880-EC05-C873-91E0-76640A22CC78}"/>
              </a:ext>
            </a:extLst>
          </p:cNvPr>
          <p:cNvCxnSpPr>
            <a:cxnSpLocks/>
          </p:cNvCxnSpPr>
          <p:nvPr/>
        </p:nvCxnSpPr>
        <p:spPr>
          <a:xfrm>
            <a:off x="6094991" y="1106955"/>
            <a:ext cx="0" cy="5249396"/>
          </a:xfrm>
          <a:prstGeom prst="line">
            <a:avLst/>
          </a:prstGeom>
          <a:ln cap="rnd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bject 17">
            <a:extLst>
              <a:ext uri="{FF2B5EF4-FFF2-40B4-BE49-F238E27FC236}">
                <a16:creationId xmlns:a16="http://schemas.microsoft.com/office/drawing/2014/main" id="{0D526DF8-344C-1148-D2CB-135B79B03EB8}"/>
              </a:ext>
            </a:extLst>
          </p:cNvPr>
          <p:cNvSpPr txBox="1"/>
          <p:nvPr/>
        </p:nvSpPr>
        <p:spPr>
          <a:xfrm>
            <a:off x="6559825" y="1187061"/>
            <a:ext cx="2433359" cy="45332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en-US" sz="2800" b="1" dirty="0">
                <a:solidFill>
                  <a:schemeClr val="accent4"/>
                </a:solidFill>
                <a:latin typeface="Source Sans Pro"/>
                <a:cs typeface="Source Sans Pro"/>
              </a:rPr>
              <a:t>Broker</a:t>
            </a:r>
            <a:endParaRPr sz="2800" b="1" dirty="0">
              <a:solidFill>
                <a:schemeClr val="accent4"/>
              </a:solidFill>
              <a:latin typeface="Source Sans Pro"/>
              <a:cs typeface="Source Sans Pro"/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310821AE-6A0F-0BCD-1441-9C140C545CA0}"/>
              </a:ext>
            </a:extLst>
          </p:cNvPr>
          <p:cNvSpPr txBox="1"/>
          <p:nvPr/>
        </p:nvSpPr>
        <p:spPr>
          <a:xfrm>
            <a:off x="558266" y="1187061"/>
            <a:ext cx="2490746" cy="45332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Source Sans Pro"/>
                <a:cs typeface="Source Sans Pro"/>
              </a:rPr>
              <a:t>Recruiter</a:t>
            </a:r>
            <a:endParaRPr sz="2800" b="1" dirty="0">
              <a:solidFill>
                <a:schemeClr val="accent2">
                  <a:lumMod val="40000"/>
                  <a:lumOff val="60000"/>
                </a:schemeClr>
              </a:solidFill>
              <a:latin typeface="Source Sans Pro"/>
              <a:cs typeface="Source Sans Pro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87A918AB-CF92-0B3B-6F9B-9FE13087EEC1}"/>
              </a:ext>
            </a:extLst>
          </p:cNvPr>
          <p:cNvSpPr txBox="1"/>
          <p:nvPr/>
        </p:nvSpPr>
        <p:spPr>
          <a:xfrm>
            <a:off x="6513443" y="1952610"/>
            <a:ext cx="5187190" cy="3597780"/>
          </a:xfrm>
          <a:prstGeom prst="rect">
            <a:avLst/>
          </a:prstGeom>
        </p:spPr>
        <p:txBody>
          <a:bodyPr vert="horz" wrap="square" lIns="0" tIns="22225" rIns="0" bIns="0" numCol="1" rtlCol="0" anchor="t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b="1" dirty="0"/>
              <a:t>Focuses on selling health plans</a:t>
            </a:r>
            <a:r>
              <a:rPr lang="en-US" sz="1400" dirty="0"/>
              <a:t> and helping clients choose plan options.</a:t>
            </a:r>
            <a:br>
              <a:rPr lang="en-US" sz="1400" i="1" dirty="0">
                <a:latin typeface="Source Sans Pro" panose="020B0503030403020204" pitchFamily="34" charset="0"/>
              </a:rPr>
            </a:br>
            <a:endParaRPr lang="en-US" sz="1400" dirty="0">
              <a:solidFill>
                <a:srgbClr val="231F20"/>
              </a:solidFill>
              <a:latin typeface="Source Sans Pro"/>
              <a:cs typeface="Source Sans Pro"/>
            </a:endParaRPr>
          </a:p>
          <a:p>
            <a:pPr marL="298450" indent="-285750">
              <a:lnSpc>
                <a:spcPct val="100000"/>
              </a:lnSpc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b="1" dirty="0"/>
              <a:t>Licensed to sell health benefit</a:t>
            </a:r>
            <a:r>
              <a:rPr lang="en-US" sz="1400" dirty="0"/>
              <a:t> products.</a:t>
            </a:r>
            <a:br>
              <a:rPr lang="en-US" sz="1400" b="1" dirty="0">
                <a:solidFill>
                  <a:srgbClr val="231F20"/>
                </a:solidFill>
                <a:latin typeface="Source Sans Pro"/>
                <a:cs typeface="Source Sans Pro"/>
              </a:rPr>
            </a:br>
            <a:endParaRPr lang="en-US" sz="1400" b="1" dirty="0">
              <a:solidFill>
                <a:srgbClr val="231F20"/>
              </a:solidFill>
              <a:latin typeface="Source Sans Pro"/>
              <a:cs typeface="Source Sans Pro"/>
            </a:endParaRPr>
          </a:p>
          <a:p>
            <a:pPr marL="298450" indent="-285750">
              <a:lnSpc>
                <a:spcPct val="100000"/>
              </a:lnSpc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b="1" u="sng" dirty="0"/>
              <a:t>Step 2 in the process:</a:t>
            </a:r>
            <a:r>
              <a:rPr lang="en-US" sz="1400" dirty="0"/>
              <a:t> Helps members review health plan benefits and contributions </a:t>
            </a:r>
            <a:r>
              <a:rPr lang="en-US" sz="1400" b="1" dirty="0"/>
              <a:t>after suitability is met</a:t>
            </a:r>
            <a:r>
              <a:rPr lang="en-US" sz="1400" dirty="0"/>
              <a:t>.</a:t>
            </a:r>
            <a:br>
              <a:rPr lang="en-US" sz="1400" b="1" dirty="0">
                <a:solidFill>
                  <a:srgbClr val="231F20"/>
                </a:solidFill>
                <a:latin typeface="Source Sans Pro"/>
                <a:cs typeface="Source Sans Pro"/>
              </a:rPr>
            </a:br>
            <a:endParaRPr lang="en-US" sz="1400" b="1" dirty="0">
              <a:solidFill>
                <a:srgbClr val="231F20"/>
              </a:solidFill>
              <a:latin typeface="Source Sans Pro"/>
              <a:cs typeface="Source Sans Pro"/>
            </a:endParaRPr>
          </a:p>
          <a:p>
            <a:pPr marL="298450" indent="-285750">
              <a:lnSpc>
                <a:spcPct val="100000"/>
              </a:lnSpc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Discusses </a:t>
            </a:r>
            <a:r>
              <a:rPr lang="en-US" sz="1400" b="1" dirty="0"/>
              <a:t>health plan details</a:t>
            </a:r>
            <a:r>
              <a:rPr lang="en-US" sz="1400" dirty="0"/>
              <a:t>, networks, and contribution options.</a:t>
            </a:r>
            <a:br>
              <a:rPr lang="en-US" sz="1400" b="1" dirty="0">
                <a:solidFill>
                  <a:srgbClr val="231F20"/>
                </a:solidFill>
                <a:latin typeface="Source Sans Pro"/>
                <a:cs typeface="Source Sans Pro"/>
              </a:rPr>
            </a:br>
            <a:endParaRPr lang="en-US" sz="1400" b="1" dirty="0">
              <a:solidFill>
                <a:srgbClr val="231F20"/>
              </a:solidFill>
              <a:latin typeface="Source Sans Pro"/>
              <a:cs typeface="Source Sans Pro"/>
            </a:endParaRPr>
          </a:p>
          <a:p>
            <a:pPr marL="298450" indent="-285750"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Builds trust by </a:t>
            </a:r>
            <a:r>
              <a:rPr lang="en-US" sz="1400" b="1" dirty="0"/>
              <a:t>matching members to the right plan</a:t>
            </a:r>
            <a:r>
              <a:rPr lang="en-US" sz="1400" dirty="0"/>
              <a:t> within the group health benefit options.</a:t>
            </a:r>
            <a:br>
              <a:rPr lang="en-US" sz="1400" dirty="0"/>
            </a:br>
            <a:endParaRPr lang="en-US" sz="1400" dirty="0"/>
          </a:p>
          <a:p>
            <a:pPr marL="298450" indent="-285750"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b="1" dirty="0"/>
              <a:t>Compliance responsibility:</a:t>
            </a:r>
            <a:r>
              <a:rPr lang="en-US" sz="1400" dirty="0"/>
              <a:t> Follow state regulations and licensing rules.</a:t>
            </a:r>
            <a:endParaRPr lang="en-US" sz="1400" b="1" dirty="0">
              <a:solidFill>
                <a:srgbClr val="231F20"/>
              </a:solidFill>
              <a:latin typeface="Source Sans Pro"/>
              <a:ea typeface="Source Sans Pro"/>
              <a:cs typeface="Source Sans Pro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B55F3FC5-F9B3-416F-0E0B-9ECB3FD815BB}"/>
              </a:ext>
            </a:extLst>
          </p:cNvPr>
          <p:cNvSpPr txBox="1"/>
          <p:nvPr/>
        </p:nvSpPr>
        <p:spPr>
          <a:xfrm>
            <a:off x="514352" y="1952610"/>
            <a:ext cx="5187190" cy="3597780"/>
          </a:xfrm>
          <a:prstGeom prst="rect">
            <a:avLst/>
          </a:prstGeom>
        </p:spPr>
        <p:txBody>
          <a:bodyPr vert="horz" wrap="square" lIns="0" tIns="22225" rIns="0" bIns="0" numCol="1" rtlCol="0" anchor="t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b="1" dirty="0"/>
              <a:t>Focuses on recruiting members</a:t>
            </a:r>
            <a:r>
              <a:rPr lang="en-US" sz="1400" dirty="0"/>
              <a:t> to join </a:t>
            </a:r>
            <a:r>
              <a:rPr lang="en-US" sz="1400" b="1" dirty="0"/>
              <a:t>PSM</a:t>
            </a:r>
            <a:r>
              <a:rPr lang="en-US" sz="1400" dirty="0"/>
              <a:t> as </a:t>
            </a:r>
            <a:r>
              <a:rPr lang="en-US" sz="1400" i="1" dirty="0"/>
              <a:t>fractional working owners (CDRs)</a:t>
            </a:r>
            <a:r>
              <a:rPr lang="en-US" sz="1400" dirty="0"/>
              <a:t>.</a:t>
            </a:r>
            <a:br>
              <a:rPr lang="en-US" sz="1400" i="1" dirty="0">
                <a:latin typeface="Source Sans Pro" panose="020B0503030403020204" pitchFamily="34" charset="0"/>
              </a:rPr>
            </a:br>
            <a:endParaRPr lang="en-US" sz="1400" dirty="0">
              <a:solidFill>
                <a:srgbClr val="231F20"/>
              </a:solidFill>
              <a:latin typeface="Source Sans Pro"/>
              <a:cs typeface="Source Sans Pro"/>
            </a:endParaRPr>
          </a:p>
          <a:p>
            <a:pPr marL="298450" indent="-285750">
              <a:lnSpc>
                <a:spcPct val="100000"/>
              </a:lnSpc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Not selling health benefits.</a:t>
            </a:r>
            <a:br>
              <a:rPr lang="en-US" sz="1400" b="1" dirty="0">
                <a:solidFill>
                  <a:srgbClr val="231F20"/>
                </a:solidFill>
                <a:latin typeface="Source Sans Pro"/>
                <a:cs typeface="Source Sans Pro"/>
              </a:rPr>
            </a:br>
            <a:endParaRPr lang="en-US" sz="1400" b="1" dirty="0">
              <a:solidFill>
                <a:srgbClr val="231F20"/>
              </a:solidFill>
              <a:latin typeface="Source Sans Pro"/>
              <a:cs typeface="Source Sans Pro"/>
            </a:endParaRPr>
          </a:p>
          <a:p>
            <a:pPr marL="298450" indent="-285750">
              <a:lnSpc>
                <a:spcPct val="100000"/>
              </a:lnSpc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b="1" u="sng" dirty="0"/>
              <a:t>Step 1 in the process:</a:t>
            </a:r>
            <a:r>
              <a:rPr lang="en-US" sz="1400" dirty="0"/>
              <a:t> Brings members into PSM by guiding them through the suitability process.</a:t>
            </a:r>
            <a:br>
              <a:rPr lang="en-US" sz="1400" b="1" dirty="0">
                <a:solidFill>
                  <a:srgbClr val="231F20"/>
                </a:solidFill>
                <a:latin typeface="Source Sans Pro"/>
                <a:cs typeface="Source Sans Pro"/>
              </a:rPr>
            </a:br>
            <a:endParaRPr lang="en-US" sz="1400" b="1" dirty="0">
              <a:solidFill>
                <a:srgbClr val="231F20"/>
              </a:solidFill>
              <a:latin typeface="Source Sans Pro"/>
              <a:cs typeface="Source Sans Pro"/>
            </a:endParaRPr>
          </a:p>
          <a:p>
            <a:pPr marL="298450" indent="-285750">
              <a:lnSpc>
                <a:spcPct val="100000"/>
              </a:lnSpc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Discusses </a:t>
            </a:r>
            <a:r>
              <a:rPr lang="en-US" sz="1400" b="1" dirty="0"/>
              <a:t>PSM membership, surveys, and working owner role</a:t>
            </a:r>
            <a:r>
              <a:rPr lang="en-US" sz="1400" dirty="0"/>
              <a:t> only.</a:t>
            </a:r>
            <a:br>
              <a:rPr lang="en-US" sz="1400" b="1" dirty="0">
                <a:solidFill>
                  <a:srgbClr val="231F20"/>
                </a:solidFill>
                <a:latin typeface="Source Sans Pro"/>
                <a:cs typeface="Source Sans Pro"/>
              </a:rPr>
            </a:br>
            <a:endParaRPr lang="en-US" sz="1400" b="1" dirty="0">
              <a:solidFill>
                <a:srgbClr val="231F20"/>
              </a:solidFill>
              <a:latin typeface="Source Sans Pro"/>
              <a:cs typeface="Source Sans Pro"/>
            </a:endParaRPr>
          </a:p>
          <a:p>
            <a:pPr marL="298450" indent="-285750"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Builds trust by </a:t>
            </a:r>
            <a:r>
              <a:rPr lang="en-US" sz="1400" b="1" dirty="0"/>
              <a:t>clearly explaining the PSM opportunity</a:t>
            </a:r>
            <a:r>
              <a:rPr lang="en-US" sz="1400" dirty="0"/>
              <a:t> and compliance steps.</a:t>
            </a:r>
            <a:br>
              <a:rPr lang="en-US" sz="1400" dirty="0"/>
            </a:br>
            <a:endParaRPr lang="en-US" sz="1400" dirty="0"/>
          </a:p>
          <a:p>
            <a:pPr marL="298450" indent="-285750">
              <a:spcBef>
                <a:spcPts val="175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b="1" dirty="0"/>
              <a:t>Compliance responsibility:</a:t>
            </a:r>
            <a:r>
              <a:rPr lang="en-US" sz="1400" dirty="0"/>
              <a:t> Follow Department of Labor guidelines for recruitment.</a:t>
            </a:r>
            <a:endParaRPr lang="en-US" sz="1400" b="1" dirty="0">
              <a:solidFill>
                <a:srgbClr val="231F20"/>
              </a:solidFill>
              <a:latin typeface="Source Sans Pro"/>
              <a:ea typeface="Source Sans Pro"/>
              <a:cs typeface="Source Sans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FE90BC-0E57-CF73-A16C-56257F4EC2BF}"/>
              </a:ext>
            </a:extLst>
          </p:cNvPr>
          <p:cNvSpPr/>
          <p:nvPr/>
        </p:nvSpPr>
        <p:spPr>
          <a:xfrm>
            <a:off x="0" y="5771974"/>
            <a:ext cx="12192000" cy="1086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AF46D1A1-EC69-329A-CB5F-84C4E2F6D24F}"/>
              </a:ext>
            </a:extLst>
          </p:cNvPr>
          <p:cNvSpPr txBox="1"/>
          <p:nvPr/>
        </p:nvSpPr>
        <p:spPr>
          <a:xfrm>
            <a:off x="-1" y="5865005"/>
            <a:ext cx="12190990" cy="822661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75"/>
              </a:spcBef>
            </a:pPr>
            <a:r>
              <a:rPr lang="en-US" b="1" dirty="0">
                <a:solidFill>
                  <a:schemeClr val="bg1"/>
                </a:solidFill>
                <a:cs typeface="Source Sans Pro"/>
              </a:rPr>
              <a:t>Key Takeaway:</a:t>
            </a:r>
            <a:br>
              <a:rPr lang="en-US" sz="1600" b="1" dirty="0">
                <a:solidFill>
                  <a:schemeClr val="bg1"/>
                </a:solidFill>
                <a:cs typeface="Source Sans Pro"/>
              </a:rPr>
            </a:br>
            <a:r>
              <a:rPr lang="en-US" sz="1600" b="1" i="1" dirty="0">
                <a:solidFill>
                  <a:schemeClr val="bg1"/>
                </a:solidFill>
              </a:rPr>
              <a:t>Recruiters</a:t>
            </a:r>
            <a:r>
              <a:rPr lang="en-US" sz="1600" dirty="0">
                <a:solidFill>
                  <a:schemeClr val="bg1"/>
                </a:solidFill>
              </a:rPr>
              <a:t> open the door by connecting people to PSM.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i="1" dirty="0">
                <a:solidFill>
                  <a:schemeClr val="bg1"/>
                </a:solidFill>
              </a:rPr>
              <a:t>Brokers </a:t>
            </a:r>
            <a:r>
              <a:rPr lang="en-US" sz="1600" dirty="0">
                <a:solidFill>
                  <a:schemeClr val="bg1"/>
                </a:solidFill>
              </a:rPr>
              <a:t>step in later to help members select their health benefits.</a:t>
            </a:r>
            <a:endParaRPr sz="1600" b="1" dirty="0">
              <a:solidFill>
                <a:schemeClr val="bg1"/>
              </a:solidFill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08390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520E608-F181-5F6B-F247-85741653B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9F7A26-1866-A770-BBA3-E4AB76E13F9D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B67C83-C176-9FD3-A2B0-504628F7E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71DE6-DCEF-75CA-B461-B99FA5DC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67048" cy="365125"/>
          </a:xfrm>
        </p:spPr>
        <p:txBody>
          <a:bodyPr/>
          <a:lstStyle/>
          <a:p>
            <a:fld id="{A6E7E666-97FF-41B0-9DFA-3C2C071B0D68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2302175-56BB-242F-412A-815332C4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pic>
        <p:nvPicPr>
          <p:cNvPr id="5" name="Picture 4" descr="A blue and white circle with a letter in it&#10;&#10;Description automatically generated">
            <a:extLst>
              <a:ext uri="{FF2B5EF4-FFF2-40B4-BE49-F238E27FC236}">
                <a16:creationId xmlns:a16="http://schemas.microsoft.com/office/drawing/2014/main" id="{56E72E95-0DC8-5674-E4D7-02CDFE3A8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27" y="4448059"/>
            <a:ext cx="1391421" cy="15653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20055-5334-1C9E-B6C5-92AF72D7FDD3}"/>
              </a:ext>
            </a:extLst>
          </p:cNvPr>
          <p:cNvGrpSpPr/>
          <p:nvPr/>
        </p:nvGrpSpPr>
        <p:grpSpPr>
          <a:xfrm>
            <a:off x="402967" y="1192696"/>
            <a:ext cx="8383937" cy="5013873"/>
            <a:chOff x="402967" y="1192696"/>
            <a:chExt cx="8383937" cy="50138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0B2B96-F6BF-ABB5-6F5B-D77A870E9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6" r="48652"/>
            <a:stretch>
              <a:fillRect/>
            </a:stretch>
          </p:blipFill>
          <p:spPr>
            <a:xfrm>
              <a:off x="402967" y="1192696"/>
              <a:ext cx="6227844" cy="50138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CC5267-335F-851E-D867-080A4F3E0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18" t="3856" r="505"/>
            <a:stretch>
              <a:fillRect/>
            </a:stretch>
          </p:blipFill>
          <p:spPr>
            <a:xfrm>
              <a:off x="6630811" y="1192696"/>
              <a:ext cx="2156093" cy="5013873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FF88148-40F7-F2D3-C43E-36C7B552D7CC}"/>
              </a:ext>
            </a:extLst>
          </p:cNvPr>
          <p:cNvSpPr txBox="1">
            <a:spLocks/>
          </p:cNvSpPr>
          <p:nvPr/>
        </p:nvSpPr>
        <p:spPr>
          <a:xfrm>
            <a:off x="514351" y="403132"/>
            <a:ext cx="7476711" cy="501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PSM Health Plan Offerings</a:t>
            </a:r>
          </a:p>
        </p:txBody>
      </p:sp>
    </p:spTree>
    <p:extLst>
      <p:ext uri="{BB962C8B-B14F-4D97-AF65-F5344CB8AC3E}">
        <p14:creationId xmlns:p14="http://schemas.microsoft.com/office/powerpoint/2010/main" val="1711299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6CB7C-36F9-9D4B-0174-876B806A4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06F33-ABEF-8C38-5530-936E7EEA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1E8454BB-4304-6E30-6C01-8F547DBCD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8" t="6892" r="26201" b="8199"/>
          <a:stretch/>
        </p:blipFill>
        <p:spPr>
          <a:xfrm>
            <a:off x="-1" y="1161022"/>
            <a:ext cx="5207327" cy="5195327"/>
          </a:xfrm>
          <a:prstGeom prst="rect">
            <a:avLst/>
          </a:prstGeom>
        </p:spPr>
      </p:pic>
      <p:pic>
        <p:nvPicPr>
          <p:cNvPr id="5" name="Picture 4" descr="A blue sky with clouds&#10;&#10;Description automatically generated">
            <a:extLst>
              <a:ext uri="{FF2B5EF4-FFF2-40B4-BE49-F238E27FC236}">
                <a16:creationId xmlns:a16="http://schemas.microsoft.com/office/drawing/2014/main" id="{2E465B7F-5635-9776-7135-61B2DFE1E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11" b="9361"/>
          <a:stretch/>
        </p:blipFill>
        <p:spPr>
          <a:xfrm>
            <a:off x="5207326" y="1161020"/>
            <a:ext cx="6984673" cy="5195326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F2907A0-0BC8-F06D-87C4-BB3F85799C20}"/>
              </a:ext>
            </a:extLst>
          </p:cNvPr>
          <p:cNvSpPr txBox="1">
            <a:spLocks/>
          </p:cNvSpPr>
          <p:nvPr/>
        </p:nvSpPr>
        <p:spPr>
          <a:xfrm>
            <a:off x="514351" y="388886"/>
            <a:ext cx="7019924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chemeClr val="accent4"/>
                </a:solidFill>
              </a:rPr>
              <a:t>GigCare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</a:p>
          <a:p>
            <a:pPr marL="0" indent="0">
              <a:buNone/>
            </a:pP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E5BFFF-FE96-83E6-ED4E-3F00B20780E6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356C852-1665-BF65-32E4-F39675F6A7F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7E666-97FF-41B0-9DFA-3C2C071B0D6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E51C9-B888-113C-6D7A-2C3FBEFE7B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3149" y="1479075"/>
            <a:ext cx="5924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163A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 Overview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Plan Qualifications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4 Age Bands: 18-29, 30-44, 45-54, and 55-64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PPO &amp; EPO Plan Types (including HSA)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Nationwide Networks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Aetna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BlueCross and Blue Shield of Nebraska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D598FAD1-F0D9-B5D8-A692-0C2387BF9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11" name="Picture 1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168C04A-7057-138F-1C41-CE23D00BE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pic>
        <p:nvPicPr>
          <p:cNvPr id="13" name="Picture 12" descr="A blue and white circle with a letter in it&#10;&#10;Description automatically generated">
            <a:extLst>
              <a:ext uri="{FF2B5EF4-FFF2-40B4-BE49-F238E27FC236}">
                <a16:creationId xmlns:a16="http://schemas.microsoft.com/office/drawing/2014/main" id="{E9E49971-F016-5622-5836-0E7E79D07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27" y="4448059"/>
            <a:ext cx="1391421" cy="1565349"/>
          </a:xfrm>
          <a:prstGeom prst="rect">
            <a:avLst/>
          </a:prstGeom>
        </p:spPr>
      </p:pic>
      <p:pic>
        <p:nvPicPr>
          <p:cNvPr id="26" name="Picture 25" descr="A blue and white dollar sign&#10;&#10;AI-generated content may be incorrect.">
            <a:extLst>
              <a:ext uri="{FF2B5EF4-FFF2-40B4-BE49-F238E27FC236}">
                <a16:creationId xmlns:a16="http://schemas.microsoft.com/office/drawing/2014/main" id="{9CCA39E5-A194-9FCA-6F3F-535E6AC1A4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427" y="4816339"/>
            <a:ext cx="1221173" cy="1034286"/>
          </a:xfrm>
          <a:prstGeom prst="rect">
            <a:avLst/>
          </a:prstGeom>
        </p:spPr>
      </p:pic>
      <p:pic>
        <p:nvPicPr>
          <p:cNvPr id="28" name="Picture 27" descr="A blue and white dollar sign&#10;&#10;AI-generated content may be incorrect.">
            <a:extLst>
              <a:ext uri="{FF2B5EF4-FFF2-40B4-BE49-F238E27FC236}">
                <a16:creationId xmlns:a16="http://schemas.microsoft.com/office/drawing/2014/main" id="{905BB3E3-6FDA-08ED-4E1B-C20A7895A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034" y="4816340"/>
            <a:ext cx="1221173" cy="103428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E0AE800-F8E7-E158-8953-EDAC66126FA3}"/>
              </a:ext>
            </a:extLst>
          </p:cNvPr>
          <p:cNvSpPr txBox="1"/>
          <p:nvPr/>
        </p:nvSpPr>
        <p:spPr>
          <a:xfrm>
            <a:off x="5753150" y="4448060"/>
            <a:ext cx="3788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Price Range</a:t>
            </a:r>
          </a:p>
        </p:txBody>
      </p:sp>
    </p:spTree>
    <p:extLst>
      <p:ext uri="{BB962C8B-B14F-4D97-AF65-F5344CB8AC3E}">
        <p14:creationId xmlns:p14="http://schemas.microsoft.com/office/powerpoint/2010/main" val="239762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275035-A748-14EE-BE41-3E3AA04CCA24}"/>
              </a:ext>
            </a:extLst>
          </p:cNvPr>
          <p:cNvSpPr/>
          <p:nvPr/>
        </p:nvSpPr>
        <p:spPr>
          <a:xfrm>
            <a:off x="0" y="1270590"/>
            <a:ext cx="12192000" cy="5085755"/>
          </a:xfrm>
          <a:prstGeom prst="rect">
            <a:avLst/>
          </a:prstGeom>
          <a:solidFill>
            <a:srgbClr val="163A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11E35C-04C7-6785-F3F3-060F36C5F10A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2BFDC6-D9AD-AB3A-0B76-F0B42E395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2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5CE81CE-F546-74A5-BC5E-1549BBCBD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9431FF0A-B17E-BFB6-E5E1-28BDC339F8E2}"/>
              </a:ext>
            </a:extLst>
          </p:cNvPr>
          <p:cNvSpPr txBox="1">
            <a:spLocks/>
          </p:cNvSpPr>
          <p:nvPr/>
        </p:nvSpPr>
        <p:spPr>
          <a:xfrm>
            <a:off x="514351" y="5361120"/>
            <a:ext cx="11163298" cy="708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Millions of Americans who make above average wages or above average health cannot access a plan customed designed to meet their needs, interests or how they wish to access the healthcare system.</a:t>
            </a:r>
          </a:p>
        </p:txBody>
      </p:sp>
      <p:pic>
        <p:nvPicPr>
          <p:cNvPr id="20" name="Picture 1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60D6C35-E117-A326-F02E-210BE79C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37BA15A1-F4FC-C4AE-41D5-D425ACF37685}"/>
              </a:ext>
            </a:extLst>
          </p:cNvPr>
          <p:cNvSpPr txBox="1">
            <a:spLocks/>
          </p:cNvSpPr>
          <p:nvPr/>
        </p:nvSpPr>
        <p:spPr>
          <a:xfrm>
            <a:off x="609600" y="1709530"/>
            <a:ext cx="11163298" cy="3087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believe that</a:t>
            </a:r>
            <a:br>
              <a:rPr lang="en-US" sz="48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8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modern health coverage</a:t>
            </a:r>
            <a:br>
              <a:rPr lang="en-US" sz="48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 reflect the reality </a:t>
            </a:r>
            <a:br>
              <a:rPr lang="en-US" sz="4800" b="1" i="0" u="none" strike="noStrike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</a:t>
            </a:r>
            <a:r>
              <a:rPr lang="en-US" sz="4800" b="1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modern work</a:t>
            </a:r>
            <a:r>
              <a:rPr lang="en-US" sz="48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US" sz="4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6DDC26-36B2-F5DA-E21A-70D3AA263DB4}"/>
              </a:ext>
            </a:extLst>
          </p:cNvPr>
          <p:cNvCxnSpPr>
            <a:cxnSpLocks/>
          </p:cNvCxnSpPr>
          <p:nvPr/>
        </p:nvCxnSpPr>
        <p:spPr>
          <a:xfrm flipH="1">
            <a:off x="609600" y="5007703"/>
            <a:ext cx="11068049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314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33E52-3ADD-2E8B-9B1E-21DE54972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10C86F-88D2-FE51-C670-756960327FE7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Nebraska is a NO SALE  state for GIGCARE Livelihood plans due to our contract with BCBS of 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3EF99-EDE3-410D-0F89-89A0A2408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20</a:t>
            </a:fld>
            <a:endParaRPr lang="en-US" dirty="0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BD3240FD-B00B-5896-471E-79F82BBD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78AA1DE-2A2D-8CD0-AE2E-01176B9B3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9B8D8E6-8743-FAB0-F469-2E499543674F}"/>
              </a:ext>
            </a:extLst>
          </p:cNvPr>
          <p:cNvSpPr txBox="1">
            <a:spLocks/>
          </p:cNvSpPr>
          <p:nvPr/>
        </p:nvSpPr>
        <p:spPr>
          <a:xfrm>
            <a:off x="514352" y="1161357"/>
            <a:ext cx="11163297" cy="480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solidFill>
                  <a:schemeClr val="accent4"/>
                </a:solidFill>
              </a:rPr>
              <a:t>GigCare</a:t>
            </a:r>
            <a:r>
              <a:rPr lang="en-US" sz="2800" dirty="0">
                <a:solidFill>
                  <a:schemeClr val="accent4"/>
                </a:solidFill>
              </a:rPr>
              <a:t> Livelihood, Aetna Plans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2BB4D-6F0D-0FB4-7281-AE5F7A954010}"/>
              </a:ext>
            </a:extLst>
          </p:cNvPr>
          <p:cNvSpPr txBox="1"/>
          <p:nvPr/>
        </p:nvSpPr>
        <p:spPr>
          <a:xfrm>
            <a:off x="514350" y="1659661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Benefit Summary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D2373A6-D282-67D0-D67B-38DBF624A9A9}"/>
              </a:ext>
            </a:extLst>
          </p:cNvPr>
          <p:cNvGraphicFramePr>
            <a:graphicFrameLocks noGrp="1"/>
          </p:cNvGraphicFramePr>
          <p:nvPr/>
        </p:nvGraphicFramePr>
        <p:xfrm>
          <a:off x="514348" y="2081276"/>
          <a:ext cx="11323689" cy="41635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03741">
                  <a:extLst>
                    <a:ext uri="{9D8B030D-6E8A-4147-A177-3AD203B41FA5}">
                      <a16:colId xmlns:a16="http://schemas.microsoft.com/office/drawing/2014/main" val="1799167277"/>
                    </a:ext>
                  </a:extLst>
                </a:gridCol>
                <a:gridCol w="1586658">
                  <a:extLst>
                    <a:ext uri="{9D8B030D-6E8A-4147-A177-3AD203B41FA5}">
                      <a16:colId xmlns:a16="http://schemas.microsoft.com/office/drawing/2014/main" val="2807635421"/>
                    </a:ext>
                  </a:extLst>
                </a:gridCol>
                <a:gridCol w="1586658">
                  <a:extLst>
                    <a:ext uri="{9D8B030D-6E8A-4147-A177-3AD203B41FA5}">
                      <a16:colId xmlns:a16="http://schemas.microsoft.com/office/drawing/2014/main" val="2147822689"/>
                    </a:ext>
                  </a:extLst>
                </a:gridCol>
                <a:gridCol w="1586658">
                  <a:extLst>
                    <a:ext uri="{9D8B030D-6E8A-4147-A177-3AD203B41FA5}">
                      <a16:colId xmlns:a16="http://schemas.microsoft.com/office/drawing/2014/main" val="3737355688"/>
                    </a:ext>
                  </a:extLst>
                </a:gridCol>
                <a:gridCol w="1586658">
                  <a:extLst>
                    <a:ext uri="{9D8B030D-6E8A-4147-A177-3AD203B41FA5}">
                      <a16:colId xmlns:a16="http://schemas.microsoft.com/office/drawing/2014/main" val="3393197403"/>
                    </a:ext>
                  </a:extLst>
                </a:gridCol>
                <a:gridCol w="1586658">
                  <a:extLst>
                    <a:ext uri="{9D8B030D-6E8A-4147-A177-3AD203B41FA5}">
                      <a16:colId xmlns:a16="http://schemas.microsoft.com/office/drawing/2014/main" val="142005555"/>
                    </a:ext>
                  </a:extLst>
                </a:gridCol>
                <a:gridCol w="1586658">
                  <a:extLst>
                    <a:ext uri="{9D8B030D-6E8A-4147-A177-3AD203B41FA5}">
                      <a16:colId xmlns:a16="http://schemas.microsoft.com/office/drawing/2014/main" val="248010450"/>
                    </a:ext>
                  </a:extLst>
                </a:gridCol>
              </a:tblGrid>
              <a:tr h="381965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Roboto" panose="02000000000000000000" pitchFamily="2" charset="0"/>
                      </a:endParaRP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</a:rPr>
                        <a:t>$1,800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$3,750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$4,500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$6,800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$8,300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$6,500 HSA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2052280"/>
                  </a:ext>
                </a:extLst>
              </a:tr>
              <a:tr h="628079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In Network Deductible</a:t>
                      </a:r>
                    </a:p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Out of Network Deductible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$1,800 / $3,600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$3,750 / $7,500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$4,500 / $9,000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$6,800 / $13,600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$8,300 / $16,600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$6,500 / $13,000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1150956"/>
                  </a:ext>
                </a:extLst>
              </a:tr>
              <a:tr h="568388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In Network OOPM</a:t>
                      </a:r>
                    </a:p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Out of Network OOPM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$9,200 /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$18,400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$9,200 /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$18,400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$9,200 /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$18,400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$9,200 / 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$18,400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$9,200 /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$18,400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$8,300 /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$16,600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1952841"/>
                  </a:ext>
                </a:extLst>
              </a:tr>
              <a:tr h="801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PCP Office Visits (deductible applies)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Specialist Office Visits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Urgent Care Copay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$40/visit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$70/visit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$85/visit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$40/visit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$70/visit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$85/visit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$40/visit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$70/visit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$85/visit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$40/visit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$70/visit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$85/visit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$40/visit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$70/visit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$85/visit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2028143"/>
                  </a:ext>
                </a:extLst>
              </a:tr>
              <a:tr h="835924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Emergency Room</a:t>
                      </a:r>
                      <a:endParaRPr lang="en-US" sz="1100" i="1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235257"/>
                  </a:ext>
                </a:extLst>
              </a:tr>
              <a:tr h="922227">
                <a:tc>
                  <a:txBody>
                    <a:bodyPr/>
                    <a:lstStyle/>
                    <a:p>
                      <a:pPr algn="l"/>
                      <a:r>
                        <a:rPr lang="en-US" sz="1100" i="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Hospital Services (In and outpatient)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25%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153097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DF29BF-BCC5-F09B-E2D9-C3AB1EF58B31}"/>
              </a:ext>
            </a:extLst>
          </p:cNvPr>
          <p:cNvSpPr txBox="1"/>
          <p:nvPr/>
        </p:nvSpPr>
        <p:spPr>
          <a:xfrm>
            <a:off x="7918704" y="1694629"/>
            <a:ext cx="44447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Specialty Medications are not covered</a:t>
            </a:r>
          </a:p>
        </p:txBody>
      </p:sp>
      <p:pic>
        <p:nvPicPr>
          <p:cNvPr id="8194" name="Picture 2" descr="Aetna Logo, symbol, meaning, history, PNG, brand">
            <a:extLst>
              <a:ext uri="{FF2B5EF4-FFF2-40B4-BE49-F238E27FC236}">
                <a16:creationId xmlns:a16="http://schemas.microsoft.com/office/drawing/2014/main" id="{F0456A75-6882-5CFA-BC7D-71FB3228F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0" b="24444"/>
          <a:stretch>
            <a:fillRect/>
          </a:stretch>
        </p:blipFill>
        <p:spPr bwMode="auto">
          <a:xfrm>
            <a:off x="514351" y="414834"/>
            <a:ext cx="1774852" cy="48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490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39C9B96-B558-7BE8-7E1E-590EF25CC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706390-8456-C4C7-7C1E-BA323A22764A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Nebraska is a NO SALE  state for GIGCARE Intelligent plans  due to our contract with BCBS of 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F732A-5CC0-67BE-015D-7DE259A2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21</a:t>
            </a:fld>
            <a:endParaRPr lang="en-US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61F689A5-A319-8549-1147-06A3E8383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4A0CE2D-C719-323C-360A-4DEDAD40E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694EC0F9-93F2-DF4A-8669-A4CADA419D21}"/>
              </a:ext>
            </a:extLst>
          </p:cNvPr>
          <p:cNvSpPr txBox="1">
            <a:spLocks/>
          </p:cNvSpPr>
          <p:nvPr/>
        </p:nvSpPr>
        <p:spPr>
          <a:xfrm>
            <a:off x="514352" y="1295974"/>
            <a:ext cx="11163297" cy="480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solidFill>
                  <a:schemeClr val="accent4"/>
                </a:solidFill>
              </a:rPr>
              <a:t>GigCare</a:t>
            </a:r>
            <a:r>
              <a:rPr lang="en-US" sz="2800" dirty="0">
                <a:solidFill>
                  <a:schemeClr val="accent4"/>
                </a:solidFill>
              </a:rPr>
              <a:t> Intelligent, Cigna PPO Plans</a:t>
            </a:r>
            <a:endParaRPr lang="en-US" sz="2800" dirty="0">
              <a:solidFill>
                <a:srgbClr val="163A6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66EE1-2569-E76D-256E-9A010B7231D1}"/>
              </a:ext>
            </a:extLst>
          </p:cNvPr>
          <p:cNvSpPr txBox="1"/>
          <p:nvPr/>
        </p:nvSpPr>
        <p:spPr>
          <a:xfrm>
            <a:off x="514352" y="1748095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Benefit Summary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EA7DB94-CED9-A418-2752-D5616FC794A8}"/>
              </a:ext>
            </a:extLst>
          </p:cNvPr>
          <p:cNvGraphicFramePr>
            <a:graphicFrameLocks noGrp="1"/>
          </p:cNvGraphicFramePr>
          <p:nvPr/>
        </p:nvGraphicFramePr>
        <p:xfrm>
          <a:off x="514349" y="2168155"/>
          <a:ext cx="11422012" cy="41446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81455">
                  <a:extLst>
                    <a:ext uri="{9D8B030D-6E8A-4147-A177-3AD203B41FA5}">
                      <a16:colId xmlns:a16="http://schemas.microsoft.com/office/drawing/2014/main" val="1799167277"/>
                    </a:ext>
                  </a:extLst>
                </a:gridCol>
                <a:gridCol w="1230523">
                  <a:extLst>
                    <a:ext uri="{9D8B030D-6E8A-4147-A177-3AD203B41FA5}">
                      <a16:colId xmlns:a16="http://schemas.microsoft.com/office/drawing/2014/main" val="2807635421"/>
                    </a:ext>
                  </a:extLst>
                </a:gridCol>
                <a:gridCol w="1258446">
                  <a:extLst>
                    <a:ext uri="{9D8B030D-6E8A-4147-A177-3AD203B41FA5}">
                      <a16:colId xmlns:a16="http://schemas.microsoft.com/office/drawing/2014/main" val="2147822689"/>
                    </a:ext>
                  </a:extLst>
                </a:gridCol>
                <a:gridCol w="1258446">
                  <a:extLst>
                    <a:ext uri="{9D8B030D-6E8A-4147-A177-3AD203B41FA5}">
                      <a16:colId xmlns:a16="http://schemas.microsoft.com/office/drawing/2014/main" val="3737355688"/>
                    </a:ext>
                  </a:extLst>
                </a:gridCol>
                <a:gridCol w="1247516">
                  <a:extLst>
                    <a:ext uri="{9D8B030D-6E8A-4147-A177-3AD203B41FA5}">
                      <a16:colId xmlns:a16="http://schemas.microsoft.com/office/drawing/2014/main" val="760735708"/>
                    </a:ext>
                  </a:extLst>
                </a:gridCol>
                <a:gridCol w="1229741">
                  <a:extLst>
                    <a:ext uri="{9D8B030D-6E8A-4147-A177-3AD203B41FA5}">
                      <a16:colId xmlns:a16="http://schemas.microsoft.com/office/drawing/2014/main" val="2608439510"/>
                    </a:ext>
                  </a:extLst>
                </a:gridCol>
                <a:gridCol w="1257821">
                  <a:extLst>
                    <a:ext uri="{9D8B030D-6E8A-4147-A177-3AD203B41FA5}">
                      <a16:colId xmlns:a16="http://schemas.microsoft.com/office/drawing/2014/main" val="2457177268"/>
                    </a:ext>
                  </a:extLst>
                </a:gridCol>
                <a:gridCol w="1238864">
                  <a:extLst>
                    <a:ext uri="{9D8B030D-6E8A-4147-A177-3AD203B41FA5}">
                      <a16:colId xmlns:a16="http://schemas.microsoft.com/office/drawing/2014/main" val="206562554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546916532"/>
                    </a:ext>
                  </a:extLst>
                </a:gridCol>
              </a:tblGrid>
              <a:tr h="442656">
                <a:tc>
                  <a:txBody>
                    <a:bodyPr/>
                    <a:lstStyle/>
                    <a:p>
                      <a:pPr algn="ctr"/>
                      <a:endParaRPr lang="en-US" sz="1700" b="0" dirty="0">
                        <a:solidFill>
                          <a:schemeClr val="tx1"/>
                        </a:solidFill>
                        <a:latin typeface="+mn-lt"/>
                        <a:ea typeface="Roboto" panose="02000000000000000000" pitchFamily="2" charset="0"/>
                      </a:endParaRP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$1,800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$2,600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$3,350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$4,300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$6,000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$7,500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$3,500 HDHP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$5,000 HDHP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2052280"/>
                  </a:ext>
                </a:extLst>
              </a:tr>
              <a:tr h="764865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In Network Deductible</a:t>
                      </a:r>
                    </a:p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Out of Network Deductible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$1,800 / $3,600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$3,600 / $7,200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$2,600 / $5,200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$5,200 / $10,400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$3,350 / $6,700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$6,700 / $13,400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$4,300 / $8,600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$8,600 / $17,200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$6,000 / $12,000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$12,000 / $24,000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$7,500 / $15,000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$15,000 / $30,000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$3,500 / $7,000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$7,000 / $14,000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$5,000 / $10,000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$10,000 / $20,000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1150956"/>
                  </a:ext>
                </a:extLst>
              </a:tr>
              <a:tr h="718358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In Network OOPM</a:t>
                      </a:r>
                    </a:p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Out of Network OOPM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$10,000 / $20,000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$20,000 / $40,000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$10,000 / $20,000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$20,000 / $40,000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$10,000 / $20,000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$20,000 / $40,000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$10,000 / $20,000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$20,000 / $40,000</a:t>
                      </a: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$10,000 / $20,000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$20,000 / $40,000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$10,000 / $20,000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$20,000 / $40,000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$8,300 / $16,600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$16,600 / $33,200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$8,300 / $16,600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$16,600 / $33,200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1952841"/>
                  </a:ext>
                </a:extLst>
              </a:tr>
              <a:tr h="7648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PCP Office Visits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Specialist Office Visits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Urgent Care Copay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$25/visit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$40/visit</a:t>
                      </a: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$60/visit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$25/visit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$40/visit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$60/visit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$25/visit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$40/visit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$60/visit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$25/visit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$40/visit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$60/visit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$25/visit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$40/visit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$60/visit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$25/visit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$40/visit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$60/visit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2028143"/>
                  </a:ext>
                </a:extLst>
              </a:tr>
              <a:tr h="680463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Emergency Room</a:t>
                      </a:r>
                      <a:endParaRPr lang="en-US" sz="1100" i="1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20% after deductible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487399"/>
                  </a:ext>
                </a:extLst>
              </a:tr>
              <a:tr h="680463">
                <a:tc>
                  <a:txBody>
                    <a:bodyPr/>
                    <a:lstStyle/>
                    <a:p>
                      <a:pPr algn="l"/>
                      <a:r>
                        <a:rPr lang="en-US" sz="1100" i="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Hospital Services (In and outpatient)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20% after deductible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955627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2E9C0F-26AA-16B7-211B-EE92F930DEC5}"/>
              </a:ext>
            </a:extLst>
          </p:cNvPr>
          <p:cNvSpPr txBox="1"/>
          <p:nvPr/>
        </p:nvSpPr>
        <p:spPr>
          <a:xfrm>
            <a:off x="7946136" y="1797192"/>
            <a:ext cx="44447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Specialty Medications are not covered</a:t>
            </a:r>
          </a:p>
        </p:txBody>
      </p:sp>
      <p:pic>
        <p:nvPicPr>
          <p:cNvPr id="2050" name="Picture 2" descr="CIGNA HEALTHCARE LAUNCHES NEW GLOBAL HEALTH BENEFITS PLAN FOR ADULTS ...">
            <a:extLst>
              <a:ext uri="{FF2B5EF4-FFF2-40B4-BE49-F238E27FC236}">
                <a16:creationId xmlns:a16="http://schemas.microsoft.com/office/drawing/2014/main" id="{4B616459-F73A-E91F-E6CE-E0621E48B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1" y="373445"/>
            <a:ext cx="1107973" cy="58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731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48027-DD6E-4390-30A5-B700A3E6C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7DF80A-A64B-EAEA-F470-BE37FEC7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5855C-9672-441A-11B8-F0A76F528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7" r="6629"/>
          <a:stretch>
            <a:fillRect/>
          </a:stretch>
        </p:blipFill>
        <p:spPr>
          <a:xfrm>
            <a:off x="-1" y="1161022"/>
            <a:ext cx="5207327" cy="5195327"/>
          </a:xfrm>
          <a:prstGeom prst="rect">
            <a:avLst/>
          </a:prstGeom>
        </p:spPr>
      </p:pic>
      <p:pic>
        <p:nvPicPr>
          <p:cNvPr id="5" name="Picture 4" descr="A blue sky with clouds&#10;&#10;Description automatically generated">
            <a:extLst>
              <a:ext uri="{FF2B5EF4-FFF2-40B4-BE49-F238E27FC236}">
                <a16:creationId xmlns:a16="http://schemas.microsoft.com/office/drawing/2014/main" id="{4BA45519-68C5-AA0C-2491-4E9513DE2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11" b="9361"/>
          <a:stretch/>
        </p:blipFill>
        <p:spPr>
          <a:xfrm>
            <a:off x="5207326" y="1161023"/>
            <a:ext cx="6984673" cy="5195326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42CA613-9FEB-CB32-47F7-6535A8788610}"/>
              </a:ext>
            </a:extLst>
          </p:cNvPr>
          <p:cNvSpPr txBox="1">
            <a:spLocks/>
          </p:cNvSpPr>
          <p:nvPr/>
        </p:nvSpPr>
        <p:spPr>
          <a:xfrm>
            <a:off x="514351" y="388886"/>
            <a:ext cx="7019924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accent4"/>
                </a:solidFill>
                <a:latin typeface="+mj-lt"/>
              </a:rPr>
              <a:t>PSM Limited Medical </a:t>
            </a:r>
          </a:p>
          <a:p>
            <a:pPr marL="0" indent="0">
              <a:buNone/>
            </a:pP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FEDBF-C62E-A671-40F4-1C94F64BEC36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1B923D2-86AB-F6EA-E38F-259DA407D0D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7E666-97FF-41B0-9DFA-3C2C071B0D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271E8-A6B3-11EF-E90D-5ED84DDE60E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3149" y="1479075"/>
            <a:ext cx="59245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163A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 Overview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Plan Qualifications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4 Age Bands: 18-29, 30-44, 45-54, and 55-64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EPO Plan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Nationwide Networks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First Health Network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666698A8-09A7-09D0-268E-10C2E54D7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11" name="Picture 1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6978D413-B9DC-F85E-FE95-4583794CD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pic>
        <p:nvPicPr>
          <p:cNvPr id="20" name="Picture 19" descr="A blue dollar sign in a white circle&#10;&#10;AI-generated content may be incorrect.">
            <a:extLst>
              <a:ext uri="{FF2B5EF4-FFF2-40B4-BE49-F238E27FC236}">
                <a16:creationId xmlns:a16="http://schemas.microsoft.com/office/drawing/2014/main" id="{339F37FC-9F49-D2A9-C0C1-39BD193EF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034" y="4345653"/>
            <a:ext cx="1032419" cy="10332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5281BD-BEE3-6CA2-DC39-7AFC0C23A835}"/>
              </a:ext>
            </a:extLst>
          </p:cNvPr>
          <p:cNvSpPr txBox="1"/>
          <p:nvPr/>
        </p:nvSpPr>
        <p:spPr>
          <a:xfrm>
            <a:off x="5753150" y="3966952"/>
            <a:ext cx="37884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Price Range</a:t>
            </a:r>
          </a:p>
        </p:txBody>
      </p:sp>
    </p:spTree>
    <p:extLst>
      <p:ext uri="{BB962C8B-B14F-4D97-AF65-F5344CB8AC3E}">
        <p14:creationId xmlns:p14="http://schemas.microsoft.com/office/powerpoint/2010/main" val="679991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CBFDA-3916-FB04-4337-3EB5201C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0166BD-05F8-A556-7BFE-F422B23B4ADA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78FEF-D302-D4E5-DC46-AC563369C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23</a:t>
            </a:fld>
            <a:endParaRPr lang="en-US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514B513E-9B14-0FD5-AD91-2E531A815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46C1B83E-8631-AF60-2E37-468697ACC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2219161-DE69-870F-423E-04F9ED313F5E}"/>
              </a:ext>
            </a:extLst>
          </p:cNvPr>
          <p:cNvSpPr txBox="1">
            <a:spLocks/>
          </p:cNvSpPr>
          <p:nvPr/>
        </p:nvSpPr>
        <p:spPr>
          <a:xfrm>
            <a:off x="514352" y="1295974"/>
            <a:ext cx="11163297" cy="480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solidFill>
                  <a:srgbClr val="163A61"/>
                </a:solidFill>
              </a:rPr>
              <a:t>MaxGuard</a:t>
            </a:r>
            <a:r>
              <a:rPr lang="en-US" sz="2800" dirty="0">
                <a:solidFill>
                  <a:srgbClr val="163A61"/>
                </a:solidFill>
              </a:rPr>
              <a:t> (</a:t>
            </a:r>
            <a:r>
              <a:rPr lang="en-US" sz="2800">
                <a:solidFill>
                  <a:srgbClr val="163A61"/>
                </a:solidFill>
              </a:rPr>
              <a:t>Limited Medical Plans)</a:t>
            </a:r>
            <a:endParaRPr lang="en-US" sz="2800" dirty="0">
              <a:solidFill>
                <a:srgbClr val="163A6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F1807-ED3E-1E79-14B1-5199A1739A2D}"/>
              </a:ext>
            </a:extLst>
          </p:cNvPr>
          <p:cNvSpPr txBox="1"/>
          <p:nvPr/>
        </p:nvSpPr>
        <p:spPr>
          <a:xfrm>
            <a:off x="514352" y="1748095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Benefit Summary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AB30426-B9D1-9516-8A1F-212BCADFC832}"/>
              </a:ext>
            </a:extLst>
          </p:cNvPr>
          <p:cNvGraphicFramePr>
            <a:graphicFrameLocks noGrp="1"/>
          </p:cNvGraphicFramePr>
          <p:nvPr/>
        </p:nvGraphicFramePr>
        <p:xfrm>
          <a:off x="514351" y="2111233"/>
          <a:ext cx="10959896" cy="41966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80588">
                  <a:extLst>
                    <a:ext uri="{9D8B030D-6E8A-4147-A177-3AD203B41FA5}">
                      <a16:colId xmlns:a16="http://schemas.microsoft.com/office/drawing/2014/main" val="1799167277"/>
                    </a:ext>
                  </a:extLst>
                </a:gridCol>
                <a:gridCol w="1417043">
                  <a:extLst>
                    <a:ext uri="{9D8B030D-6E8A-4147-A177-3AD203B41FA5}">
                      <a16:colId xmlns:a16="http://schemas.microsoft.com/office/drawing/2014/main" val="2807635421"/>
                    </a:ext>
                  </a:extLst>
                </a:gridCol>
                <a:gridCol w="1552453">
                  <a:extLst>
                    <a:ext uri="{9D8B030D-6E8A-4147-A177-3AD203B41FA5}">
                      <a16:colId xmlns:a16="http://schemas.microsoft.com/office/drawing/2014/main" val="2147822689"/>
                    </a:ext>
                  </a:extLst>
                </a:gridCol>
                <a:gridCol w="1552453">
                  <a:extLst>
                    <a:ext uri="{9D8B030D-6E8A-4147-A177-3AD203B41FA5}">
                      <a16:colId xmlns:a16="http://schemas.microsoft.com/office/drawing/2014/main" val="3737355688"/>
                    </a:ext>
                  </a:extLst>
                </a:gridCol>
                <a:gridCol w="1552453">
                  <a:extLst>
                    <a:ext uri="{9D8B030D-6E8A-4147-A177-3AD203B41FA5}">
                      <a16:colId xmlns:a16="http://schemas.microsoft.com/office/drawing/2014/main" val="3367847917"/>
                    </a:ext>
                  </a:extLst>
                </a:gridCol>
                <a:gridCol w="1552453">
                  <a:extLst>
                    <a:ext uri="{9D8B030D-6E8A-4147-A177-3AD203B41FA5}">
                      <a16:colId xmlns:a16="http://schemas.microsoft.com/office/drawing/2014/main" val="3795047107"/>
                    </a:ext>
                  </a:extLst>
                </a:gridCol>
                <a:gridCol w="1552453">
                  <a:extLst>
                    <a:ext uri="{9D8B030D-6E8A-4147-A177-3AD203B41FA5}">
                      <a16:colId xmlns:a16="http://schemas.microsoft.com/office/drawing/2014/main" val="1325614394"/>
                    </a:ext>
                  </a:extLst>
                </a:gridCol>
              </a:tblGrid>
              <a:tr h="515759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Roboto" panose="02000000000000000000" pitchFamily="2" charset="0"/>
                      </a:endParaRP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</a:rPr>
                        <a:t>$300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$600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$900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2052280"/>
                  </a:ext>
                </a:extLst>
              </a:tr>
              <a:tr h="1174331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Emergency Room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Limited to 3 visits per benefit period.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$300 Copayment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$300 Copayment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$300 Copayment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$300 Copayment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$300 Copayment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$300 Copayment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1150956"/>
                  </a:ext>
                </a:extLst>
              </a:tr>
              <a:tr h="128277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Hospitalizations 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Combined 3 hospitalizations per benefit period. 5-day limit per hospitalization.</a:t>
                      </a: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$850 Copayment per admission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$850 Copayment per admission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$850 Copayment per admission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$850 Copayment per admission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$850 Copayment per admission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$850 Copayment per admission after Deductible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1952841"/>
                  </a:ext>
                </a:extLst>
              </a:tr>
              <a:tr h="11357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Maternity Services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Routine Vaginal Delivery – 2 day limit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Routine C-Section Delivery – 4 day limit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100%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100%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100%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100%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100% 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100% after deductible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20281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A42EEF8-D1BB-11D0-E6D7-D477C4F8D4F3}"/>
              </a:ext>
            </a:extLst>
          </p:cNvPr>
          <p:cNvSpPr txBox="1"/>
          <p:nvPr/>
        </p:nvSpPr>
        <p:spPr>
          <a:xfrm>
            <a:off x="7918704" y="1778873"/>
            <a:ext cx="44447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Specialty Medications are not covered</a:t>
            </a:r>
          </a:p>
        </p:txBody>
      </p:sp>
      <p:pic>
        <p:nvPicPr>
          <p:cNvPr id="6" name="Picture 4" descr="First Health Cofinity logo">
            <a:extLst>
              <a:ext uri="{FF2B5EF4-FFF2-40B4-BE49-F238E27FC236}">
                <a16:creationId xmlns:a16="http://schemas.microsoft.com/office/drawing/2014/main" id="{AA25B23A-3C9A-7678-2184-DE75B32F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" y="414834"/>
            <a:ext cx="201605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061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1BA49-7362-4948-E903-9527FB328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57E3A5-DA0F-97D5-ECFD-BD86B2B04354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0B0DA-78DE-C5C3-BD41-7F6C2C54A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24</a:t>
            </a:fld>
            <a:endParaRPr lang="en-US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3C1E8D73-3525-CDEC-6FFB-3F585CF9D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027C58F-213F-ACF0-7B0B-75932AB1F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7F770B4-0808-24D8-2BC8-894352483A47}"/>
              </a:ext>
            </a:extLst>
          </p:cNvPr>
          <p:cNvSpPr txBox="1">
            <a:spLocks/>
          </p:cNvSpPr>
          <p:nvPr/>
        </p:nvSpPr>
        <p:spPr>
          <a:xfrm>
            <a:off x="514352" y="1295974"/>
            <a:ext cx="11163297" cy="480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solidFill>
                  <a:srgbClr val="163A61"/>
                </a:solidFill>
              </a:rPr>
              <a:t>MaxGuard</a:t>
            </a:r>
            <a:r>
              <a:rPr lang="en-US" sz="2800" dirty="0">
                <a:solidFill>
                  <a:srgbClr val="163A61"/>
                </a:solidFill>
              </a:rPr>
              <a:t> (Limited Medical Plans)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95889-E560-6FE4-D581-2F1980886CAA}"/>
              </a:ext>
            </a:extLst>
          </p:cNvPr>
          <p:cNvSpPr txBox="1"/>
          <p:nvPr/>
        </p:nvSpPr>
        <p:spPr>
          <a:xfrm>
            <a:off x="514352" y="1748095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Benefit Summary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CD165AA-96F5-6927-2DFE-CC8C5DBD64D5}"/>
              </a:ext>
            </a:extLst>
          </p:cNvPr>
          <p:cNvGraphicFramePr>
            <a:graphicFrameLocks noGrp="1"/>
          </p:cNvGraphicFramePr>
          <p:nvPr/>
        </p:nvGraphicFramePr>
        <p:xfrm>
          <a:off x="514350" y="2156453"/>
          <a:ext cx="11095760" cy="40633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67434">
                  <a:extLst>
                    <a:ext uri="{9D8B030D-6E8A-4147-A177-3AD203B41FA5}">
                      <a16:colId xmlns:a16="http://schemas.microsoft.com/office/drawing/2014/main" val="1799167277"/>
                    </a:ext>
                  </a:extLst>
                </a:gridCol>
                <a:gridCol w="1554721">
                  <a:extLst>
                    <a:ext uri="{9D8B030D-6E8A-4147-A177-3AD203B41FA5}">
                      <a16:colId xmlns:a16="http://schemas.microsoft.com/office/drawing/2014/main" val="2807635421"/>
                    </a:ext>
                  </a:extLst>
                </a:gridCol>
                <a:gridCol w="1554721">
                  <a:extLst>
                    <a:ext uri="{9D8B030D-6E8A-4147-A177-3AD203B41FA5}">
                      <a16:colId xmlns:a16="http://schemas.microsoft.com/office/drawing/2014/main" val="2147822689"/>
                    </a:ext>
                  </a:extLst>
                </a:gridCol>
                <a:gridCol w="1554721">
                  <a:extLst>
                    <a:ext uri="{9D8B030D-6E8A-4147-A177-3AD203B41FA5}">
                      <a16:colId xmlns:a16="http://schemas.microsoft.com/office/drawing/2014/main" val="3737355688"/>
                    </a:ext>
                  </a:extLst>
                </a:gridCol>
                <a:gridCol w="1554721">
                  <a:extLst>
                    <a:ext uri="{9D8B030D-6E8A-4147-A177-3AD203B41FA5}">
                      <a16:colId xmlns:a16="http://schemas.microsoft.com/office/drawing/2014/main" val="3393197403"/>
                    </a:ext>
                  </a:extLst>
                </a:gridCol>
                <a:gridCol w="1554721">
                  <a:extLst>
                    <a:ext uri="{9D8B030D-6E8A-4147-A177-3AD203B41FA5}">
                      <a16:colId xmlns:a16="http://schemas.microsoft.com/office/drawing/2014/main" val="142005555"/>
                    </a:ext>
                  </a:extLst>
                </a:gridCol>
                <a:gridCol w="1554721">
                  <a:extLst>
                    <a:ext uri="{9D8B030D-6E8A-4147-A177-3AD203B41FA5}">
                      <a16:colId xmlns:a16="http://schemas.microsoft.com/office/drawing/2014/main" val="248010450"/>
                    </a:ext>
                  </a:extLst>
                </a:gridCol>
              </a:tblGrid>
              <a:tr h="631881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Roboto" panose="02000000000000000000" pitchFamily="2" charset="0"/>
                      </a:endParaRP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tx1"/>
                          </a:solidFill>
                        </a:rPr>
                        <a:t>$300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$600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$900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$1,500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2052280"/>
                  </a:ext>
                </a:extLst>
              </a:tr>
              <a:tr h="106747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 Network Deductible</a:t>
                      </a:r>
                    </a:p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Out of Network Deductible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$300 / $600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$600 / $1,200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$900 / $1,800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$1,500 / $3,000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$2,000 / $4,000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$2,500 / $5,000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1150956"/>
                  </a:ext>
                </a:extLst>
              </a:tr>
              <a:tr h="838388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 Network OOPM</a:t>
                      </a:r>
                    </a:p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Out of Network OOPM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1952841"/>
                  </a:ext>
                </a:extLst>
              </a:tr>
              <a:tr h="1525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PCP Office Visits (deductible applies)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Specialist Office Visits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</a:rPr>
                        <a:t>Urgent Care Copay</a:t>
                      </a:r>
                    </a:p>
                  </a:txBody>
                  <a:tcPr marL="140772" marR="140772" marT="70386" marB="703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$50/visit (10 per benefit period)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(10 per benefit period)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(10 per benefit period)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$50/visit (10 per benefit period)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(10 per benefit period)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(10 per benefit period)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$50/visit (10 per benefit period)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(10 per benefit period)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(10 per benefit period)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$50/visit (10 per benefit period)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(10 per benefit period)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(10 per benefit period)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$50/visit (10 per benefit period)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(10 per benefit period)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(10 per benefit period)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$50/visit (10 per benefit period)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(10 per benefit period)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$50/visit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12529"/>
                          </a:solidFill>
                          <a:effectLst/>
                          <a:uLnTx/>
                          <a:uFillTx/>
                          <a:latin typeface="Aptos"/>
                          <a:ea typeface="+mn-ea"/>
                          <a:cs typeface="+mn-cs"/>
                        </a:rPr>
                        <a:t>(10 per benefit period)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Aptos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20281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91C42B-9B3A-5C13-FF1C-360E8E736CF3}"/>
              </a:ext>
            </a:extLst>
          </p:cNvPr>
          <p:cNvSpPr txBox="1"/>
          <p:nvPr/>
        </p:nvSpPr>
        <p:spPr>
          <a:xfrm>
            <a:off x="7918704" y="1778873"/>
            <a:ext cx="44447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Specialty Medications are not covered</a:t>
            </a:r>
          </a:p>
        </p:txBody>
      </p:sp>
      <p:pic>
        <p:nvPicPr>
          <p:cNvPr id="1028" name="Picture 4" descr="First Health Cofinity logo">
            <a:extLst>
              <a:ext uri="{FF2B5EF4-FFF2-40B4-BE49-F238E27FC236}">
                <a16:creationId xmlns:a16="http://schemas.microsoft.com/office/drawing/2014/main" id="{38DC2126-18F5-ECB6-3FEF-95FF10AAA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14834"/>
            <a:ext cx="201605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88F791-5677-5246-6B20-5EB2BADAFE47}"/>
              </a:ext>
            </a:extLst>
          </p:cNvPr>
          <p:cNvSpPr txBox="1"/>
          <p:nvPr/>
        </p:nvSpPr>
        <p:spPr>
          <a:xfrm>
            <a:off x="2530400" y="491324"/>
            <a:ext cx="430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NEW – FULL NETWORK ACCESS</a:t>
            </a:r>
          </a:p>
        </p:txBody>
      </p:sp>
    </p:spTree>
    <p:extLst>
      <p:ext uri="{BB962C8B-B14F-4D97-AF65-F5344CB8AC3E}">
        <p14:creationId xmlns:p14="http://schemas.microsoft.com/office/powerpoint/2010/main" val="3834188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5D865-303B-B4D6-A9D7-BF92DE543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BAB83B5-A0E7-722E-4253-79ECFDAD7162}"/>
              </a:ext>
            </a:extLst>
          </p:cNvPr>
          <p:cNvSpPr/>
          <p:nvPr/>
        </p:nvSpPr>
        <p:spPr>
          <a:xfrm>
            <a:off x="0" y="1259426"/>
            <a:ext cx="12192000" cy="513183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BE1DC1-8355-DA93-D721-BEC5B18D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25</a:t>
            </a:fld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A1F96CC-3E82-9BBE-753F-DD228739C22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7E666-97FF-41B0-9DFA-3C2C071B0D6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29565D0-2EE9-B666-D3D5-271F9D7DC632}"/>
              </a:ext>
            </a:extLst>
          </p:cNvPr>
          <p:cNvSpPr txBox="1">
            <a:spLocks/>
          </p:cNvSpPr>
          <p:nvPr/>
        </p:nvSpPr>
        <p:spPr>
          <a:xfrm>
            <a:off x="514350" y="388886"/>
            <a:ext cx="7649493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PSM Plans Highlights</a:t>
            </a:r>
          </a:p>
          <a:p>
            <a:pPr marL="0" indent="0">
              <a:buNone/>
            </a:pPr>
            <a:endParaRPr lang="en-US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6CD1E-6C67-607B-6CA7-42BBEB659A9B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FE4E224-6A61-E771-4DDF-858770F4089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7E666-97FF-41B0-9DFA-3C2C071B0D6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BF5526E7-90F7-B399-450D-B20F1C477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12" name="Picture 1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4C776EC-DAE8-F4A9-99DE-7647CCC91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6865A890-7141-D574-9AB3-171A966C62C7}"/>
              </a:ext>
            </a:extLst>
          </p:cNvPr>
          <p:cNvSpPr txBox="1"/>
          <p:nvPr/>
        </p:nvSpPr>
        <p:spPr>
          <a:xfrm>
            <a:off x="2215687" y="1945423"/>
            <a:ext cx="2480167" cy="4684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Customer Care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5" name="Graphic 4" descr="Care with solid fill">
            <a:extLst>
              <a:ext uri="{FF2B5EF4-FFF2-40B4-BE49-F238E27FC236}">
                <a16:creationId xmlns:a16="http://schemas.microsoft.com/office/drawing/2014/main" id="{20159B18-DE99-21C4-5277-7704C98D5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40384" y="1596634"/>
            <a:ext cx="1293607" cy="1236222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A8E0C1BD-C55F-EA77-675B-F724DBCF0D4B}"/>
              </a:ext>
            </a:extLst>
          </p:cNvPr>
          <p:cNvSpPr txBox="1"/>
          <p:nvPr/>
        </p:nvSpPr>
        <p:spPr>
          <a:xfrm>
            <a:off x="2215687" y="3303916"/>
            <a:ext cx="3600418" cy="819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Member Portal &amp;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Covered365 Mobile App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3EF174DB-9733-3DB8-E348-649AB3781288}"/>
              </a:ext>
            </a:extLst>
          </p:cNvPr>
          <p:cNvSpPr txBox="1"/>
          <p:nvPr/>
        </p:nvSpPr>
        <p:spPr>
          <a:xfrm>
            <a:off x="2215687" y="4816090"/>
            <a:ext cx="248016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Pharmaceutical Advocacy Services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7" name="Graphic 16" descr="Medicine with solid fill">
            <a:extLst>
              <a:ext uri="{FF2B5EF4-FFF2-40B4-BE49-F238E27FC236}">
                <a16:creationId xmlns:a16="http://schemas.microsoft.com/office/drawing/2014/main" id="{188981A1-5D9F-4B80-361D-91744A1AC8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66054" y="4625774"/>
            <a:ext cx="1205658" cy="115217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568C7DC0-6714-8A28-E89A-1746A58C9B0D}"/>
              </a:ext>
            </a:extLst>
          </p:cNvPr>
          <p:cNvSpPr txBox="1"/>
          <p:nvPr/>
        </p:nvSpPr>
        <p:spPr>
          <a:xfrm>
            <a:off x="8540527" y="2070184"/>
            <a:ext cx="1810653" cy="4294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Tele-Health</a:t>
            </a:r>
          </a:p>
        </p:txBody>
      </p:sp>
      <p:pic>
        <p:nvPicPr>
          <p:cNvPr id="19" name="Graphic 18" descr="Call center with solid fill">
            <a:extLst>
              <a:ext uri="{FF2B5EF4-FFF2-40B4-BE49-F238E27FC236}">
                <a16:creationId xmlns:a16="http://schemas.microsoft.com/office/drawing/2014/main" id="{0868D664-BC14-5F27-E4DF-871E3EE405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246920" y="1561550"/>
            <a:ext cx="1293607" cy="1236222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52E072B4-C968-3A5F-9E6F-7971867E726A}"/>
              </a:ext>
            </a:extLst>
          </p:cNvPr>
          <p:cNvSpPr txBox="1"/>
          <p:nvPr/>
        </p:nvSpPr>
        <p:spPr>
          <a:xfrm>
            <a:off x="8540527" y="3429000"/>
            <a:ext cx="2813273" cy="4684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Diabetic Solutions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1" name="Graphic 20" descr="Needle with solid fill">
            <a:extLst>
              <a:ext uri="{FF2B5EF4-FFF2-40B4-BE49-F238E27FC236}">
                <a16:creationId xmlns:a16="http://schemas.microsoft.com/office/drawing/2014/main" id="{6E7699F2-BCE7-09E0-CCBB-CB42F21620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290894" y="3113599"/>
            <a:ext cx="1205658" cy="1152174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94CCB0FD-B02C-DC43-7674-65E3C2B945A0}"/>
              </a:ext>
            </a:extLst>
          </p:cNvPr>
          <p:cNvSpPr txBox="1"/>
          <p:nvPr/>
        </p:nvSpPr>
        <p:spPr>
          <a:xfrm>
            <a:off x="8540527" y="4951552"/>
            <a:ext cx="1546806" cy="4684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Imaging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E0CD173-4F5A-58C8-7F65-40F5542D58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2606" y="4735659"/>
            <a:ext cx="1010427" cy="900261"/>
          </a:xfrm>
          <a:prstGeom prst="rect">
            <a:avLst/>
          </a:prstGeom>
          <a:noFill/>
          <a:ln w="31750">
            <a:solidFill>
              <a:srgbClr val="CBDCEC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DAC689-C18B-EEB4-5D52-1AFD429A9549}"/>
              </a:ext>
            </a:extLst>
          </p:cNvPr>
          <p:cNvGrpSpPr/>
          <p:nvPr/>
        </p:nvGrpSpPr>
        <p:grpSpPr>
          <a:xfrm>
            <a:off x="966054" y="3113599"/>
            <a:ext cx="1205658" cy="1152174"/>
            <a:chOff x="966054" y="3113599"/>
            <a:chExt cx="1205658" cy="1152174"/>
          </a:xfrm>
        </p:grpSpPr>
        <p:pic>
          <p:nvPicPr>
            <p:cNvPr id="14" name="Graphic 13" descr="Smart Phone with solid fill">
              <a:extLst>
                <a:ext uri="{FF2B5EF4-FFF2-40B4-BE49-F238E27FC236}">
                  <a16:creationId xmlns:a16="http://schemas.microsoft.com/office/drawing/2014/main" id="{C41C5C9C-9388-B32D-7D68-C9B5296A0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966054" y="3113599"/>
              <a:ext cx="1205658" cy="1152174"/>
            </a:xfrm>
            <a:prstGeom prst="rect">
              <a:avLst/>
            </a:prstGeom>
          </p:spPr>
        </p:pic>
        <p:pic>
          <p:nvPicPr>
            <p:cNvPr id="10" name="Picture 9" descr="A hexagon with numbers and a plus and a cross&#10;&#10;AI-generated content may be incorrect.">
              <a:extLst>
                <a:ext uri="{FF2B5EF4-FFF2-40B4-BE49-F238E27FC236}">
                  <a16:creationId xmlns:a16="http://schemas.microsoft.com/office/drawing/2014/main" id="{E28C8355-820D-11D1-76BF-20928D4D3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207" y="3507592"/>
              <a:ext cx="339456" cy="377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2719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42A039-4C41-B9A8-2848-36BB70B4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 descr="A person holding a clipboard and talking to a person&#10;&#10;Description automatically generated">
            <a:extLst>
              <a:ext uri="{FF2B5EF4-FFF2-40B4-BE49-F238E27FC236}">
                <a16:creationId xmlns:a16="http://schemas.microsoft.com/office/drawing/2014/main" id="{35A9C336-DAD8-8CCF-B177-9306A7DE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964"/>
          <a:stretch>
            <a:fillRect/>
          </a:stretch>
        </p:blipFill>
        <p:spPr>
          <a:xfrm>
            <a:off x="0" y="0"/>
            <a:ext cx="6486940" cy="6356346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D85DE47-0951-E392-E6E3-3C475CC033EB}"/>
              </a:ext>
            </a:extLst>
          </p:cNvPr>
          <p:cNvSpPr txBox="1">
            <a:spLocks/>
          </p:cNvSpPr>
          <p:nvPr/>
        </p:nvSpPr>
        <p:spPr>
          <a:xfrm>
            <a:off x="6805850" y="1526994"/>
            <a:ext cx="3772727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accent4"/>
                </a:solidFill>
                <a:latin typeface="+mj-lt"/>
              </a:rPr>
              <a:t>Enrollment Cutoff</a:t>
            </a:r>
          </a:p>
          <a:p>
            <a:pPr marL="0" indent="0">
              <a:buNone/>
            </a:pP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A379EE-F6AB-5987-7573-7433E58D4576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BCD27FA-9231-8ABF-F4BF-9F463403FAC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7E666-97FF-41B0-9DFA-3C2C071B0D6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469B69A-70BE-60D1-2DDB-37787D50D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28B3F360-5C07-3E8B-D88C-5115150F7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13" name="object 11">
            <a:extLst>
              <a:ext uri="{FF2B5EF4-FFF2-40B4-BE49-F238E27FC236}">
                <a16:creationId xmlns:a16="http://schemas.microsoft.com/office/drawing/2014/main" id="{41392649-AF08-F4CE-3CC7-9BD7CA431FE7}"/>
              </a:ext>
            </a:extLst>
          </p:cNvPr>
          <p:cNvSpPr txBox="1"/>
          <p:nvPr/>
        </p:nvSpPr>
        <p:spPr>
          <a:xfrm>
            <a:off x="8381766" y="4530172"/>
            <a:ext cx="2296337" cy="657231"/>
          </a:xfrm>
          <a:prstGeom prst="rect">
            <a:avLst/>
          </a:prstGeom>
        </p:spPr>
        <p:txBody>
          <a:bodyPr vert="horz" wrap="square" lIns="0" tIns="102235" rIns="0" bIns="0" rtlCol="0" anchor="t">
            <a:spAutoFit/>
          </a:bodyPr>
          <a:lstStyle/>
          <a:p>
            <a:pPr algn="l"/>
            <a:r>
              <a:rPr lang="en-US" dirty="0">
                <a:ea typeface="Source Sans Pro"/>
                <a:cs typeface="Source Sans Pro"/>
              </a:rPr>
              <a:t>23</a:t>
            </a:r>
            <a:r>
              <a:rPr lang="en-US" baseline="30000" dirty="0">
                <a:ea typeface="Source Sans Pro"/>
                <a:cs typeface="Source Sans Pro"/>
              </a:rPr>
              <a:t>rd</a:t>
            </a:r>
            <a:r>
              <a:rPr lang="en-US" dirty="0">
                <a:ea typeface="Source Sans Pro"/>
                <a:cs typeface="Source Sans Pro"/>
              </a:rPr>
              <a:t> of the month</a:t>
            </a:r>
            <a:br>
              <a:rPr lang="en-US" dirty="0">
                <a:ea typeface="Source Sans Pro"/>
                <a:cs typeface="Source Sans Pro"/>
              </a:rPr>
            </a:br>
            <a:r>
              <a:rPr lang="en-US" b="1" dirty="0">
                <a:ea typeface="Source Sans Pro"/>
                <a:cs typeface="Source Sans Pro"/>
              </a:rPr>
              <a:t>all other PSM plans </a:t>
            </a:r>
          </a:p>
        </p:txBody>
      </p:sp>
      <p:pic>
        <p:nvPicPr>
          <p:cNvPr id="16" name="Picture 15" descr="A blue and white calendar with a number on it&#10;&#10;AI-generated content may be incorrect.">
            <a:extLst>
              <a:ext uri="{FF2B5EF4-FFF2-40B4-BE49-F238E27FC236}">
                <a16:creationId xmlns:a16="http://schemas.microsoft.com/office/drawing/2014/main" id="{3BF42217-7B83-BAFF-6A7D-2C2C87D67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93" y="4306282"/>
            <a:ext cx="1031720" cy="11173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E587F88-FC01-F28A-531D-ECD8E25E0649}"/>
              </a:ext>
            </a:extLst>
          </p:cNvPr>
          <p:cNvGrpSpPr/>
          <p:nvPr/>
        </p:nvGrpSpPr>
        <p:grpSpPr>
          <a:xfrm>
            <a:off x="6918494" y="2604435"/>
            <a:ext cx="4435306" cy="1117373"/>
            <a:chOff x="6918494" y="2256213"/>
            <a:chExt cx="4435306" cy="1117373"/>
          </a:xfrm>
        </p:grpSpPr>
        <p:pic>
          <p:nvPicPr>
            <p:cNvPr id="11" name="Picture 10" descr="A blue and white calendar with a number&#10;&#10;AI-generated content may be incorrect.">
              <a:extLst>
                <a:ext uri="{FF2B5EF4-FFF2-40B4-BE49-F238E27FC236}">
                  <a16:creationId xmlns:a16="http://schemas.microsoft.com/office/drawing/2014/main" id="{01C6F51B-08CF-769B-C75D-DA50566BC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494" y="2256213"/>
              <a:ext cx="1031720" cy="1117373"/>
            </a:xfrm>
            <a:prstGeom prst="rect">
              <a:avLst/>
            </a:prstGeom>
          </p:spPr>
        </p:pic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4296F1DB-4C9F-A9E8-DF0E-BC560595ABF8}"/>
                </a:ext>
              </a:extLst>
            </p:cNvPr>
            <p:cNvSpPr txBox="1"/>
            <p:nvPr/>
          </p:nvSpPr>
          <p:spPr>
            <a:xfrm>
              <a:off x="8381766" y="2534809"/>
              <a:ext cx="2972034" cy="657231"/>
            </a:xfrm>
            <a:prstGeom prst="rect">
              <a:avLst/>
            </a:prstGeom>
          </p:spPr>
          <p:txBody>
            <a:bodyPr vert="horz" wrap="square" lIns="0" tIns="102235" rIns="0" bIns="0" rtlCol="0" anchor="t">
              <a:spAutoFit/>
            </a:bodyPr>
            <a:lstStyle/>
            <a:p>
              <a:r>
                <a:rPr lang="en-US" dirty="0">
                  <a:ea typeface="Source Sans Pro"/>
                  <a:cs typeface="Source Sans Pro"/>
                </a:rPr>
                <a:t>18</a:t>
              </a:r>
              <a:r>
                <a:rPr lang="en-US" baseline="30000" dirty="0">
                  <a:ea typeface="Source Sans Pro"/>
                  <a:cs typeface="Source Sans Pro"/>
                </a:rPr>
                <a:t>th</a:t>
              </a:r>
              <a:r>
                <a:rPr lang="en-US" dirty="0">
                  <a:ea typeface="Source Sans Pro"/>
                  <a:cs typeface="Source Sans Pro"/>
                </a:rPr>
                <a:t> of the month</a:t>
              </a:r>
              <a:br>
                <a:rPr lang="en-US" dirty="0">
                  <a:ea typeface="Source Sans Pro"/>
                  <a:cs typeface="Source Sans Pro"/>
                </a:rPr>
              </a:br>
              <a:r>
                <a:rPr lang="en-US" dirty="0">
                  <a:ea typeface="Source Sans Pro"/>
                  <a:cs typeface="Source Sans Pro"/>
                </a:rPr>
                <a:t>for </a:t>
              </a:r>
              <a:r>
                <a:rPr lang="en-US" b="1" dirty="0" err="1">
                  <a:ea typeface="Source Sans Pro"/>
                  <a:cs typeface="Source Sans Pro"/>
                </a:rPr>
                <a:t>GigCare</a:t>
              </a:r>
              <a:r>
                <a:rPr lang="en-US" b="1" dirty="0">
                  <a:ea typeface="Source Sans Pro"/>
                  <a:cs typeface="Source Sans Pro"/>
                </a:rPr>
                <a:t> Thrive (BCBSNE)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544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75FC3-7511-60E8-6D70-91074CC86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597CCF2-6B63-F45E-05BB-40E97198D5D6}"/>
              </a:ext>
            </a:extLst>
          </p:cNvPr>
          <p:cNvSpPr txBox="1">
            <a:spLocks/>
          </p:cNvSpPr>
          <p:nvPr/>
        </p:nvSpPr>
        <p:spPr>
          <a:xfrm>
            <a:off x="514351" y="388886"/>
            <a:ext cx="4376304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Sell States</a:t>
            </a:r>
          </a:p>
          <a:p>
            <a:pPr marL="0" indent="0">
              <a:buNone/>
            </a:pPr>
            <a:endParaRPr lang="en-US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CC32D1-AD59-800C-6080-A562F93B6B73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Nebraska is a No Sale State for PSM GIGCARE </a:t>
            </a:r>
            <a:r>
              <a:rPr lang="en-US" dirty="0" err="1"/>
              <a:t>Liveliehood</a:t>
            </a:r>
            <a:r>
              <a:rPr lang="en-US" dirty="0"/>
              <a:t> plans. 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C9F5F20-0E7F-4875-AEF9-7E83445A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67049" cy="365125"/>
          </a:xfrm>
        </p:spPr>
        <p:txBody>
          <a:bodyPr/>
          <a:lstStyle/>
          <a:p>
            <a:fld id="{A6E7E666-97FF-41B0-9DFA-3C2C071B0D68}" type="slidenum">
              <a:rPr lang="en-US" smtClean="0"/>
              <a:t>27</a:t>
            </a:fld>
            <a:endParaRPr lang="en-US" dirty="0"/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C1700FEB-80DB-A1CC-755A-C2DBA14A1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16" name="Picture 1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01A13426-DF7E-B617-3832-44C7D8665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D21F29F-F84E-8ABA-02EA-7CB285483A34}"/>
              </a:ext>
            </a:extLst>
          </p:cNvPr>
          <p:cNvSpPr txBox="1">
            <a:spLocks/>
          </p:cNvSpPr>
          <p:nvPr/>
        </p:nvSpPr>
        <p:spPr>
          <a:xfrm>
            <a:off x="514351" y="1128785"/>
            <a:ext cx="108394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There are currently 11 no sell states for PSM.  They are CA, CT, HI,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856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MN, NH, OR, PA, VT, WA, WI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8FA1CAD1-CF4A-D34E-8CEB-475AB244084D}"/>
                  </a:ext>
                </a:extLst>
              </p:cNvPr>
              <p:cNvGraphicFramePr/>
              <p:nvPr/>
            </p:nvGraphicFramePr>
            <p:xfrm>
              <a:off x="2272919" y="1338282"/>
              <a:ext cx="7322312" cy="488154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8FA1CAD1-CF4A-D34E-8CEB-475AB24408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2919" y="1338282"/>
                <a:ext cx="7322312" cy="48815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5027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066F55-4B0F-2140-1847-BE016501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A group of people discussing something&#10;&#10;Description automatically generated">
            <a:extLst>
              <a:ext uri="{FF2B5EF4-FFF2-40B4-BE49-F238E27FC236}">
                <a16:creationId xmlns:a16="http://schemas.microsoft.com/office/drawing/2014/main" id="{E8911C66-5398-1E92-3051-0760A1844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" b="30102"/>
          <a:stretch/>
        </p:blipFill>
        <p:spPr>
          <a:xfrm>
            <a:off x="0" y="1265140"/>
            <a:ext cx="3671248" cy="15386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C2FBBA-048A-B356-40D0-E168C17B8C6B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B780B13-ADD4-8842-0BAF-FABFC0C4C72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7E666-97FF-41B0-9DFA-3C2C071B0D6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B1B80F-7F3D-B9E0-D324-BA0DA17E7165}"/>
              </a:ext>
            </a:extLst>
          </p:cNvPr>
          <p:cNvSpPr txBox="1">
            <a:spLocks/>
          </p:cNvSpPr>
          <p:nvPr/>
        </p:nvSpPr>
        <p:spPr>
          <a:xfrm>
            <a:off x="514351" y="365125"/>
            <a:ext cx="10839449" cy="650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4"/>
                </a:solidFill>
              </a:rPr>
              <a:t>e123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8B0864-2ED7-80B7-7B99-6A9DD13B0AD3}"/>
              </a:ext>
            </a:extLst>
          </p:cNvPr>
          <p:cNvSpPr txBox="1">
            <a:spLocks/>
          </p:cNvSpPr>
          <p:nvPr/>
        </p:nvSpPr>
        <p:spPr>
          <a:xfrm>
            <a:off x="5883965" y="1390293"/>
            <a:ext cx="5793684" cy="894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Iron Health utilizes the </a:t>
            </a:r>
            <a:r>
              <a:rPr lang="en-US" sz="1600" b="1" dirty="0"/>
              <a:t>e123</a:t>
            </a:r>
            <a:r>
              <a:rPr lang="en-US" sz="1600" dirty="0"/>
              <a:t> enrollment platform to provide you and your downline agents an exclusive back office to manage your business and simplify the sales process.</a:t>
            </a:r>
            <a:endParaRPr lang="en-US" sz="1600" dirty="0">
              <a:latin typeface="SourceSansPro-Regular" panose="020B05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08C276-EA2B-BA39-4A88-C2E0FAE0B715}"/>
              </a:ext>
            </a:extLst>
          </p:cNvPr>
          <p:cNvSpPr/>
          <p:nvPr/>
        </p:nvSpPr>
        <p:spPr>
          <a:xfrm>
            <a:off x="0" y="3053841"/>
            <a:ext cx="12192000" cy="304194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4E95EE-A4D1-FE7B-7438-4FACF3343E99}"/>
              </a:ext>
            </a:extLst>
          </p:cNvPr>
          <p:cNvSpPr txBox="1">
            <a:spLocks/>
          </p:cNvSpPr>
          <p:nvPr/>
        </p:nvSpPr>
        <p:spPr>
          <a:xfrm>
            <a:off x="514351" y="3429000"/>
            <a:ext cx="6462920" cy="232562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Access to up-to-date marketing materials and member facing flyers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Ability to manage hierarchy and downline agents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Access to real-time commission reporting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Easy to use sales platform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Product information including but not limited to current rates, summaries of benefits, formularies and provider access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Access to complete membership detail</a:t>
            </a:r>
            <a:endParaRPr lang="en-US" sz="1400" dirty="0">
              <a:solidFill>
                <a:schemeClr val="accent3"/>
              </a:solidFill>
            </a:endParaRPr>
          </a:p>
        </p:txBody>
      </p:sp>
      <p:pic>
        <p:nvPicPr>
          <p:cNvPr id="12" name="Picture 6" descr="Welcome to e123 - DMS Solutions for Life &amp; Health Insurance Carriers ...">
            <a:extLst>
              <a:ext uri="{FF2B5EF4-FFF2-40B4-BE49-F238E27FC236}">
                <a16:creationId xmlns:a16="http://schemas.microsoft.com/office/drawing/2014/main" id="{BF4E5371-2632-A7F9-764A-73F576AF6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t="20857" r="18811" b="19429"/>
          <a:stretch>
            <a:fillRect/>
          </a:stretch>
        </p:blipFill>
        <p:spPr bwMode="auto">
          <a:xfrm>
            <a:off x="3914039" y="1269839"/>
            <a:ext cx="1897038" cy="97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9AF90CE3-BE14-8C14-0CDE-E5CF3FEE3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15" name="Picture 1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DBE0552-567A-4BEC-4BB5-8C34E0841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pic>
        <p:nvPicPr>
          <p:cNvPr id="18" name="Picture 17" descr="A computer with a screen showing a list&#10;&#10;AI-generated content may be incorrect.">
            <a:extLst>
              <a:ext uri="{FF2B5EF4-FFF2-40B4-BE49-F238E27FC236}">
                <a16:creationId xmlns:a16="http://schemas.microsoft.com/office/drawing/2014/main" id="{AA1C54AD-4DD4-0E35-CAF7-91779F7E0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65" y="2376626"/>
            <a:ext cx="5321127" cy="34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97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79E6E-585B-F159-BE0D-F4A4F035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sky with clouds&#10;&#10;Description automatically generated">
            <a:extLst>
              <a:ext uri="{FF2B5EF4-FFF2-40B4-BE49-F238E27FC236}">
                <a16:creationId xmlns:a16="http://schemas.microsoft.com/office/drawing/2014/main" id="{2B592194-DFF4-BB75-73A3-A36ACFCBC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11" b="9361"/>
          <a:stretch/>
        </p:blipFill>
        <p:spPr>
          <a:xfrm>
            <a:off x="5207326" y="1161023"/>
            <a:ext cx="6984673" cy="5195326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F435D77-B1EE-71C4-E951-0143AC8F26D1}"/>
              </a:ext>
            </a:extLst>
          </p:cNvPr>
          <p:cNvSpPr txBox="1">
            <a:spLocks/>
          </p:cNvSpPr>
          <p:nvPr/>
        </p:nvSpPr>
        <p:spPr>
          <a:xfrm>
            <a:off x="514351" y="388886"/>
            <a:ext cx="7528436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Iron Health Benefits Broker Support Line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C46D89-0A69-719C-2BC0-09E0ADE8182C}"/>
              </a:ext>
            </a:extLst>
          </p:cNvPr>
          <p:cNvSpPr/>
          <p:nvPr/>
        </p:nvSpPr>
        <p:spPr>
          <a:xfrm>
            <a:off x="131976" y="6356350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855-459-1113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C455C-CBC7-DD41-8AFE-5866D8D8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12379-5AB4-EE40-B99A-73AA5102E046}"/>
              </a:ext>
            </a:extLst>
          </p:cNvPr>
          <p:cNvSpPr txBox="1"/>
          <p:nvPr/>
        </p:nvSpPr>
        <p:spPr>
          <a:xfrm>
            <a:off x="5512654" y="1348800"/>
            <a:ext cx="59245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Platform assistance: </a:t>
            </a:r>
            <a:r>
              <a:rPr lang="en-US" dirty="0"/>
              <a:t>resending Working Owner application, uploading documents in the agent’s back office such as licenses, PSM Certificate, resend communication emails etc.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General plan information: </a:t>
            </a:r>
            <a:r>
              <a:rPr lang="en-US" dirty="0"/>
              <a:t>enrollment</a:t>
            </a:r>
            <a:r>
              <a:rPr lang="en-US" b="1" dirty="0"/>
              <a:t> </a:t>
            </a:r>
            <a:r>
              <a:rPr lang="en-US" dirty="0"/>
              <a:t>cut-off dates, open enrollment periods, platform marketing materials assistance, recent updates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Billing inquiries </a:t>
            </a:r>
            <a:r>
              <a:rPr lang="en-US" dirty="0"/>
              <a:t>for members enrolled in the Iron Health Platform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Broker Training Schedule: </a:t>
            </a:r>
            <a:r>
              <a:rPr lang="en-US" dirty="0"/>
              <a:t>Broker Orientation &amp; Platform Training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E2AE5289-FD98-3DF9-9497-49AE16498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25F83949-01B1-1526-08FE-BF9C03C59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6DCF1B0-CB7E-647E-8E25-AABAADA86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63" y="2058633"/>
            <a:ext cx="2759202" cy="25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2E4705-C322-929C-DD21-4C47D91120B6}"/>
              </a:ext>
            </a:extLst>
          </p:cNvPr>
          <p:cNvSpPr txBox="1"/>
          <p:nvPr/>
        </p:nvSpPr>
        <p:spPr>
          <a:xfrm>
            <a:off x="-548424" y="1154885"/>
            <a:ext cx="6304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855-459-1113</a:t>
            </a:r>
          </a:p>
        </p:txBody>
      </p:sp>
    </p:spTree>
    <p:extLst>
      <p:ext uri="{BB962C8B-B14F-4D97-AF65-F5344CB8AC3E}">
        <p14:creationId xmlns:p14="http://schemas.microsoft.com/office/powerpoint/2010/main" val="3843698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D6A1B-CA6D-5B87-0D7C-5BEE94E55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93FA4A-7831-4F0C-C209-FC5A369A5F22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23A32-6DC7-4FAD-2366-24E5525F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3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ABA4B08-DBE7-157A-D3CA-BD129A492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80E17093-DD6F-6A09-11BA-552D3B9B684D}"/>
              </a:ext>
            </a:extLst>
          </p:cNvPr>
          <p:cNvSpPr txBox="1">
            <a:spLocks/>
          </p:cNvSpPr>
          <p:nvPr/>
        </p:nvSpPr>
        <p:spPr>
          <a:xfrm>
            <a:off x="514351" y="1624697"/>
            <a:ext cx="11163298" cy="459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rgbClr val="163A61"/>
                </a:solidFill>
              </a:rPr>
              <a:t>What happened:</a:t>
            </a:r>
          </a:p>
          <a:p>
            <a:pPr lvl="1" algn="l"/>
            <a:r>
              <a:rPr lang="en-US" sz="1600" dirty="0"/>
              <a:t>A file error during enrollment processing on January 1, 2026 prevented household member IDs and ID cards from being generated for some members.</a:t>
            </a:r>
          </a:p>
          <a:p>
            <a:pPr algn="l"/>
            <a:r>
              <a:rPr lang="en-US" sz="1600" b="1" dirty="0">
                <a:solidFill>
                  <a:srgbClr val="163A61"/>
                </a:solidFill>
              </a:rPr>
              <a:t>Why it happened:</a:t>
            </a:r>
            <a:endParaRPr lang="en-US" sz="1600" dirty="0">
              <a:solidFill>
                <a:srgbClr val="163A61"/>
              </a:solidFill>
            </a:endParaRPr>
          </a:p>
          <a:p>
            <a:pPr lvl="1" algn="l"/>
            <a:r>
              <a:rPr lang="en-US" sz="1600" dirty="0"/>
              <a:t>The error occurred during system file processing and was not immediately visible.</a:t>
            </a:r>
          </a:p>
          <a:p>
            <a:pPr lvl="1" algn="l"/>
            <a:r>
              <a:rPr lang="en-US" sz="1600" dirty="0"/>
              <a:t>We needed time to identify the root cause and confirm which members were affected.</a:t>
            </a:r>
          </a:p>
          <a:p>
            <a:pPr algn="l"/>
            <a:r>
              <a:rPr lang="en-US" sz="1600" b="1" dirty="0">
                <a:solidFill>
                  <a:srgbClr val="163A61"/>
                </a:solidFill>
              </a:rPr>
              <a:t>Current status:</a:t>
            </a:r>
            <a:endParaRPr lang="en-US" sz="1600" dirty="0">
              <a:solidFill>
                <a:srgbClr val="163A61"/>
              </a:solidFill>
            </a:endParaRPr>
          </a:p>
          <a:p>
            <a:pPr lvl="1" algn="l"/>
            <a:r>
              <a:rPr lang="en-US" sz="1600" dirty="0"/>
              <a:t>The issue is being resolved and working toward all Digital IDs / cards to be available within the next few days.</a:t>
            </a:r>
          </a:p>
          <a:p>
            <a:pPr lvl="1" algn="l"/>
            <a:r>
              <a:rPr lang="en-US" sz="1600" dirty="0"/>
              <a:t>We are communicating directly with impacted members.</a:t>
            </a:r>
          </a:p>
          <a:p>
            <a:pPr algn="l"/>
            <a:r>
              <a:rPr lang="en-US" sz="1600" b="1" dirty="0">
                <a:solidFill>
                  <a:srgbClr val="163A61"/>
                </a:solidFill>
              </a:rPr>
              <a:t>Acknowledgment:</a:t>
            </a:r>
            <a:endParaRPr lang="en-US" sz="1600" dirty="0">
              <a:solidFill>
                <a:srgbClr val="163A61"/>
              </a:solidFill>
            </a:endParaRPr>
          </a:p>
          <a:p>
            <a:pPr lvl="1" algn="l"/>
            <a:r>
              <a:rPr lang="en-US" sz="1600" dirty="0"/>
              <a:t>We recognize this caused frustration for members and challenges for you as our partner.</a:t>
            </a:r>
          </a:p>
          <a:p>
            <a:pPr lvl="1" algn="l"/>
            <a:r>
              <a:rPr lang="en-US" sz="1600" dirty="0"/>
              <a:t>We sincerely apologize for the disruption and the trust concerns this created.</a:t>
            </a:r>
          </a:p>
          <a:p>
            <a:pPr algn="l"/>
            <a:r>
              <a:rPr lang="en-US" sz="1600" b="1" dirty="0">
                <a:solidFill>
                  <a:srgbClr val="163A61"/>
                </a:solidFill>
              </a:rPr>
              <a:t>Our promise:</a:t>
            </a:r>
            <a:endParaRPr lang="en-US" sz="1600" dirty="0">
              <a:solidFill>
                <a:srgbClr val="163A61"/>
              </a:solidFill>
            </a:endParaRPr>
          </a:p>
          <a:p>
            <a:pPr lvl="1" algn="l"/>
            <a:r>
              <a:rPr lang="en-US" sz="1600" dirty="0"/>
              <a:t>We have updated processes, added safeguards, and increased support resources to prevent recurrence.</a:t>
            </a:r>
          </a:p>
          <a:p>
            <a:pPr lvl="1" algn="l"/>
            <a:r>
              <a:rPr lang="en-US" sz="1800" dirty="0"/>
              <a:t>We remain committed to transparency and excellence in our partnership.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BE2D84C-158B-7503-A416-01C89882690A}"/>
              </a:ext>
            </a:extLst>
          </p:cNvPr>
          <p:cNvSpPr txBox="1">
            <a:spLocks/>
          </p:cNvSpPr>
          <p:nvPr/>
        </p:nvSpPr>
        <p:spPr>
          <a:xfrm>
            <a:off x="514351" y="388886"/>
            <a:ext cx="7019924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1/1 Updates</a:t>
            </a:r>
          </a:p>
          <a:p>
            <a:pPr marL="0" indent="0">
              <a:buNone/>
            </a:pPr>
            <a:endParaRPr lang="en-US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3739D9-E8FF-D95B-0755-C22F1B7BFADF}"/>
              </a:ext>
            </a:extLst>
          </p:cNvPr>
          <p:cNvCxnSpPr>
            <a:cxnSpLocks/>
          </p:cNvCxnSpPr>
          <p:nvPr/>
        </p:nvCxnSpPr>
        <p:spPr>
          <a:xfrm flipH="1">
            <a:off x="609600" y="1270590"/>
            <a:ext cx="11068049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Picture 1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015F1B8-8309-331A-DE21-EF5706DEB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76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94768-0511-9D86-D335-43DD1DC8B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sky with clouds&#10;&#10;Description automatically generated">
            <a:extLst>
              <a:ext uri="{FF2B5EF4-FFF2-40B4-BE49-F238E27FC236}">
                <a16:creationId xmlns:a16="http://schemas.microsoft.com/office/drawing/2014/main" id="{6EC7D568-9F13-0A4B-6635-4B4C4DD68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11" b="9361"/>
          <a:stretch/>
        </p:blipFill>
        <p:spPr>
          <a:xfrm>
            <a:off x="5207326" y="1161023"/>
            <a:ext cx="6984673" cy="5195326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CC16CA7-A4ED-FB08-A33C-201E9016DB5B}"/>
              </a:ext>
            </a:extLst>
          </p:cNvPr>
          <p:cNvSpPr txBox="1">
            <a:spLocks/>
          </p:cNvSpPr>
          <p:nvPr/>
        </p:nvSpPr>
        <p:spPr>
          <a:xfrm>
            <a:off x="292232" y="388886"/>
            <a:ext cx="7871612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Iron Health Benefits Broker Support Line 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72E63F-5CA8-F23D-0C2E-64672835AA24}"/>
              </a:ext>
            </a:extLst>
          </p:cNvPr>
          <p:cNvSpPr/>
          <p:nvPr/>
        </p:nvSpPr>
        <p:spPr>
          <a:xfrm>
            <a:off x="0" y="6326855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Detego Member Services is designed for members only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14550-5626-6A68-E9C6-CC2BFD38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D754F-005C-FC16-F15E-DC5D5160E319}"/>
              </a:ext>
            </a:extLst>
          </p:cNvPr>
          <p:cNvSpPr txBox="1"/>
          <p:nvPr/>
        </p:nvSpPr>
        <p:spPr>
          <a:xfrm>
            <a:off x="5512654" y="1348800"/>
            <a:ext cx="5924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Broker Support Line can’t provide support for the following:</a:t>
            </a:r>
          </a:p>
          <a:p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Member ID cards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Claims Information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Member Portal issues or set up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Covered 365 issues or set up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Welcome emails sent by Detego Health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My Live Doc access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2BE38A05-A876-98A9-40B0-18D9271B4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C318046-6DF9-853B-E7E7-12ED5CF92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CB6A76E-CC1F-6BBE-8C8D-DF5792301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041" y="2250650"/>
            <a:ext cx="2778633" cy="26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83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88FFF-5C55-DA16-B1D9-3D3CBACCE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D1F92D-ACB5-C2CD-60D5-F6483F8B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7E666-97FF-41B0-9DFA-3C2C071B0D6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691084-C7BE-4AEC-285B-138B71F414BB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04179815-B26A-9819-01C2-24A895FAE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8AD821-CDC8-3BFA-BD8E-518C5BAC1B9E}"/>
              </a:ext>
            </a:extLst>
          </p:cNvPr>
          <p:cNvSpPr txBox="1">
            <a:spLocks/>
          </p:cNvSpPr>
          <p:nvPr/>
        </p:nvSpPr>
        <p:spPr>
          <a:xfrm>
            <a:off x="514351" y="373712"/>
            <a:ext cx="7390570" cy="10855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163A6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8310375-0233-B166-3BE3-067895D5A7C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3067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7E666-97FF-41B0-9DFA-3C2C071B0D6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7" name="Picture 1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C4C9A12-44D2-D420-2827-0E0A32662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FF7366-51B4-DA10-043E-F158E9A17D09}"/>
              </a:ext>
            </a:extLst>
          </p:cNvPr>
          <p:cNvSpPr txBox="1">
            <a:spLocks/>
          </p:cNvSpPr>
          <p:nvPr/>
        </p:nvSpPr>
        <p:spPr>
          <a:xfrm>
            <a:off x="514351" y="3050060"/>
            <a:ext cx="11163297" cy="24644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163A61"/>
                </a:solidFill>
                <a:latin typeface="+mn-lt"/>
              </a:rPr>
              <a:t>Phone: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rgbClr val="4087D4"/>
                </a:solidFill>
                <a:latin typeface="+mn-lt"/>
              </a:rPr>
              <a:t>855-459-1113</a:t>
            </a:r>
          </a:p>
          <a:p>
            <a:endParaRPr lang="en-US" sz="2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r>
              <a:rPr lang="en-US" sz="2000" b="1" dirty="0">
                <a:solidFill>
                  <a:srgbClr val="163A61"/>
                </a:solidFill>
                <a:latin typeface="+mn-lt"/>
              </a:rPr>
              <a:t>Website: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ironhealthbenefits.com</a:t>
            </a:r>
          </a:p>
          <a:p>
            <a:endParaRPr lang="en-US" sz="2000" b="1" dirty="0">
              <a:solidFill>
                <a:srgbClr val="163A61"/>
              </a:solidFill>
              <a:latin typeface="+mn-lt"/>
            </a:endParaRPr>
          </a:p>
          <a:p>
            <a:r>
              <a:rPr lang="en-US" sz="2000" b="1" dirty="0">
                <a:solidFill>
                  <a:srgbClr val="163A61"/>
                </a:solidFill>
                <a:latin typeface="+mn-lt"/>
              </a:rPr>
              <a:t>General Questions: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Info@IronHealthBenefits.com</a:t>
            </a:r>
            <a:br>
              <a:rPr lang="en-US" sz="2000" b="1" dirty="0">
                <a:latin typeface="+mn-lt"/>
              </a:rPr>
            </a:br>
            <a:br>
              <a:rPr lang="en-US" sz="2000" b="1" dirty="0">
                <a:latin typeface="+mn-lt"/>
              </a:rPr>
            </a:br>
            <a:r>
              <a:rPr lang="en-US" sz="2000" b="1" dirty="0">
                <a:solidFill>
                  <a:srgbClr val="163A61"/>
                </a:solidFill>
                <a:latin typeface="+mn-lt"/>
              </a:rPr>
              <a:t>Enrollment Platform Assistance: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Support@IronHealthBenefits.com</a:t>
            </a:r>
            <a:endParaRPr lang="en-US" sz="2000" b="1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40B015-22F5-4661-DE96-75F511E8B695}"/>
              </a:ext>
            </a:extLst>
          </p:cNvPr>
          <p:cNvCxnSpPr>
            <a:cxnSpLocks/>
          </p:cNvCxnSpPr>
          <p:nvPr/>
        </p:nvCxnSpPr>
        <p:spPr>
          <a:xfrm flipH="1">
            <a:off x="609600" y="1662059"/>
            <a:ext cx="11068049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7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DEDD221F-973E-6544-7936-E8446CE44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4834"/>
            <a:ext cx="3334519" cy="658369"/>
          </a:xfrm>
          <a:prstGeom prst="rect">
            <a:avLst/>
          </a:prstGeom>
        </p:spPr>
      </p:pic>
      <p:pic>
        <p:nvPicPr>
          <p:cNvPr id="10" name="Picture 9" descr="A blue square with white letters&#10;&#10;AI-generated content may be incorrect.">
            <a:extLst>
              <a:ext uri="{FF2B5EF4-FFF2-40B4-BE49-F238E27FC236}">
                <a16:creationId xmlns:a16="http://schemas.microsoft.com/office/drawing/2014/main" id="{931119DF-9C6C-31C7-B0B3-11F111A89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811" y="5081936"/>
            <a:ext cx="659300" cy="65930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0DBA98C-B398-1772-9662-D5C609DF030A}"/>
              </a:ext>
            </a:extLst>
          </p:cNvPr>
          <p:cNvSpPr txBox="1">
            <a:spLocks/>
          </p:cNvSpPr>
          <p:nvPr/>
        </p:nvSpPr>
        <p:spPr>
          <a:xfrm>
            <a:off x="9560613" y="5840093"/>
            <a:ext cx="2117035" cy="365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i="1" dirty="0"/>
              <a:t>Follow us on LinkedIn</a:t>
            </a:r>
            <a:endParaRPr lang="en-US" sz="2000" i="1" dirty="0">
              <a:solidFill>
                <a:schemeClr val="accent1"/>
              </a:solidFill>
            </a:endParaRPr>
          </a:p>
        </p:txBody>
      </p:sp>
      <p:pic>
        <p:nvPicPr>
          <p:cNvPr id="20" name="Picture 19" descr="A qr code with circles&#10;&#10;AI-generated content may be incorrect.">
            <a:extLst>
              <a:ext uri="{FF2B5EF4-FFF2-40B4-BE49-F238E27FC236}">
                <a16:creationId xmlns:a16="http://schemas.microsoft.com/office/drawing/2014/main" id="{4E676DBE-7B03-7070-3F69-ADA5FBF7CC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65" y="1981322"/>
            <a:ext cx="2795386" cy="27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35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9942" cy="67200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96659" y="423793"/>
              <a:ext cx="480988" cy="4809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501650"/>
            </a:xfrm>
            <a:custGeom>
              <a:avLst/>
              <a:gdLst/>
              <a:ahLst/>
              <a:cxnLst/>
              <a:rect l="l" t="t" r="r" b="b"/>
              <a:pathLst>
                <a:path w="12192000" h="501650">
                  <a:moveTo>
                    <a:pt x="12192000" y="0"/>
                  </a:moveTo>
                  <a:lnTo>
                    <a:pt x="0" y="0"/>
                  </a:lnTo>
                  <a:lnTo>
                    <a:pt x="0" y="501650"/>
                  </a:lnTo>
                  <a:lnTo>
                    <a:pt x="12192000" y="50165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02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17402" y="5042749"/>
            <a:ext cx="82327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10" dirty="0">
                <a:solidFill>
                  <a:srgbClr val="202429"/>
                </a:solidFill>
                <a:latin typeface="Calibri"/>
                <a:cs typeface="Calibri"/>
              </a:rPr>
              <a:t>Iron</a:t>
            </a:r>
            <a:r>
              <a:rPr sz="1600" i="1" spc="6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10" dirty="0">
                <a:solidFill>
                  <a:srgbClr val="202429"/>
                </a:solidFill>
                <a:latin typeface="Calibri"/>
                <a:cs typeface="Calibri"/>
              </a:rPr>
              <a:t>Health</a:t>
            </a:r>
            <a:r>
              <a:rPr sz="1600" i="1" spc="5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10" dirty="0">
                <a:solidFill>
                  <a:srgbClr val="202429"/>
                </a:solidFill>
                <a:latin typeface="Calibri"/>
                <a:cs typeface="Calibri"/>
              </a:rPr>
              <a:t>Benefits,</a:t>
            </a:r>
            <a:r>
              <a:rPr sz="1600" i="1" spc="70" dirty="0">
                <a:solidFill>
                  <a:srgbClr val="202429"/>
                </a:solidFill>
                <a:latin typeface="Calibri"/>
                <a:cs typeface="Calibri"/>
              </a:rPr>
              <a:t> is</a:t>
            </a:r>
            <a:r>
              <a:rPr sz="1600" i="1" spc="5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10" dirty="0">
                <a:solidFill>
                  <a:srgbClr val="202429"/>
                </a:solidFill>
                <a:latin typeface="Calibri"/>
                <a:cs typeface="Calibri"/>
              </a:rPr>
              <a:t>the</a:t>
            </a:r>
            <a:r>
              <a:rPr sz="1600" i="1" spc="5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60" dirty="0">
                <a:solidFill>
                  <a:srgbClr val="202429"/>
                </a:solidFill>
                <a:latin typeface="Calibri"/>
                <a:cs typeface="Calibri"/>
              </a:rPr>
              <a:t>exclusive </a:t>
            </a:r>
            <a:r>
              <a:rPr sz="1600" i="1" spc="120" dirty="0">
                <a:solidFill>
                  <a:srgbClr val="202429"/>
                </a:solidFill>
                <a:latin typeface="Calibri"/>
                <a:cs typeface="Calibri"/>
              </a:rPr>
              <a:t>access</a:t>
            </a:r>
            <a:r>
              <a:rPr sz="1600" i="1" spc="6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10" dirty="0">
                <a:solidFill>
                  <a:srgbClr val="202429"/>
                </a:solidFill>
                <a:latin typeface="Calibri"/>
                <a:cs typeface="Calibri"/>
              </a:rPr>
              <a:t>point</a:t>
            </a:r>
            <a:r>
              <a:rPr sz="1600" i="1" spc="6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10" dirty="0">
                <a:solidFill>
                  <a:srgbClr val="202429"/>
                </a:solidFill>
                <a:latin typeface="Calibri"/>
                <a:cs typeface="Calibri"/>
              </a:rPr>
              <a:t>for</a:t>
            </a:r>
            <a:r>
              <a:rPr sz="1600" i="1" spc="7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85" dirty="0">
                <a:solidFill>
                  <a:srgbClr val="202429"/>
                </a:solidFill>
                <a:latin typeface="Calibri"/>
                <a:cs typeface="Calibri"/>
              </a:rPr>
              <a:t>sales</a:t>
            </a:r>
            <a:r>
              <a:rPr sz="1600" i="1" spc="1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10" dirty="0">
                <a:solidFill>
                  <a:srgbClr val="202429"/>
                </a:solidFill>
                <a:latin typeface="Calibri"/>
                <a:cs typeface="Calibri"/>
              </a:rPr>
              <a:t>and</a:t>
            </a:r>
            <a:r>
              <a:rPr sz="1600" i="1" spc="6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10" dirty="0">
                <a:solidFill>
                  <a:srgbClr val="202429"/>
                </a:solidFill>
                <a:latin typeface="Calibri"/>
                <a:cs typeface="Calibri"/>
              </a:rPr>
              <a:t>support</a:t>
            </a:r>
            <a:r>
              <a:rPr sz="1600" i="1" spc="8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10" dirty="0">
                <a:solidFill>
                  <a:srgbClr val="202429"/>
                </a:solidFill>
                <a:latin typeface="Calibri"/>
                <a:cs typeface="Calibri"/>
              </a:rPr>
              <a:t>for</a:t>
            </a:r>
            <a:r>
              <a:rPr sz="1600" i="1" spc="7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10" dirty="0">
                <a:solidFill>
                  <a:srgbClr val="202429"/>
                </a:solidFill>
                <a:latin typeface="Calibri"/>
                <a:cs typeface="Calibri"/>
              </a:rPr>
              <a:t>Detego</a:t>
            </a:r>
            <a:r>
              <a:rPr sz="1600" i="1" spc="6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10" dirty="0">
                <a:solidFill>
                  <a:srgbClr val="202429"/>
                </a:solidFill>
                <a:latin typeface="Calibri"/>
                <a:cs typeface="Calibri"/>
              </a:rPr>
              <a:t>Health</a:t>
            </a:r>
            <a:r>
              <a:rPr sz="1600" i="1" spc="5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85" dirty="0">
                <a:solidFill>
                  <a:srgbClr val="202429"/>
                </a:solidFill>
                <a:latin typeface="Calibri"/>
                <a:cs typeface="Calibri"/>
              </a:rPr>
              <a:t>LLC.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02361" y="414833"/>
            <a:ext cx="10987405" cy="4031615"/>
            <a:chOff x="602361" y="414833"/>
            <a:chExt cx="10987405" cy="4031615"/>
          </a:xfrm>
        </p:grpSpPr>
        <p:sp>
          <p:nvSpPr>
            <p:cNvPr id="8" name="object 8"/>
            <p:cNvSpPr/>
            <p:nvPr/>
          </p:nvSpPr>
          <p:spPr>
            <a:xfrm>
              <a:off x="602361" y="1910080"/>
              <a:ext cx="10987405" cy="2536190"/>
            </a:xfrm>
            <a:custGeom>
              <a:avLst/>
              <a:gdLst/>
              <a:ahLst/>
              <a:cxnLst/>
              <a:rect l="l" t="t" r="r" b="b"/>
              <a:pathLst>
                <a:path w="10987405" h="2536190">
                  <a:moveTo>
                    <a:pt x="10987265" y="0"/>
                  </a:moveTo>
                  <a:lnTo>
                    <a:pt x="0" y="0"/>
                  </a:lnTo>
                  <a:lnTo>
                    <a:pt x="0" y="2536177"/>
                  </a:lnTo>
                  <a:lnTo>
                    <a:pt x="10987265" y="2536177"/>
                  </a:lnTo>
                  <a:lnTo>
                    <a:pt x="109872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3527" y="2410002"/>
              <a:ext cx="8884941" cy="15363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7692" y="414833"/>
              <a:ext cx="2385117" cy="50164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1061192" y="6431882"/>
            <a:ext cx="251586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8745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en-US" spc="-50" smtClean="0">
                <a:solidFill>
                  <a:srgbClr val="79797A"/>
                </a:solidFill>
              </a:rPr>
              <a:pPr marL="118745">
                <a:lnSpc>
                  <a:spcPct val="100000"/>
                </a:lnSpc>
                <a:spcBef>
                  <a:spcPts val="25"/>
                </a:spcBef>
              </a:pPr>
              <a:t>32</a:t>
            </a:fld>
            <a:endParaRPr spc="-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61022"/>
            <a:ext cx="12192000" cy="5697220"/>
            <a:chOff x="0" y="1161022"/>
            <a:chExt cx="12192000" cy="5697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" y="1161022"/>
              <a:ext cx="12185800" cy="51914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356350"/>
              <a:ext cx="12192000" cy="501650"/>
            </a:xfrm>
            <a:custGeom>
              <a:avLst/>
              <a:gdLst/>
              <a:ahLst/>
              <a:cxnLst/>
              <a:rect l="l" t="t" r="r" b="b"/>
              <a:pathLst>
                <a:path w="12192000" h="501650">
                  <a:moveTo>
                    <a:pt x="12192000" y="0"/>
                  </a:moveTo>
                  <a:lnTo>
                    <a:pt x="0" y="0"/>
                  </a:lnTo>
                  <a:lnTo>
                    <a:pt x="0" y="501650"/>
                  </a:lnTo>
                  <a:lnTo>
                    <a:pt x="12192000" y="50165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024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93077" y="1493806"/>
            <a:ext cx="10895965" cy="3807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5" dirty="0">
                <a:solidFill>
                  <a:srgbClr val="153960"/>
                </a:solidFill>
                <a:latin typeface="Calibri"/>
                <a:cs typeface="Calibri"/>
              </a:rPr>
              <a:t>Customer</a:t>
            </a:r>
            <a:r>
              <a:rPr sz="1800" b="1" spc="-5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800" b="1" spc="125" dirty="0">
                <a:solidFill>
                  <a:srgbClr val="153960"/>
                </a:solidFill>
                <a:latin typeface="Calibri"/>
                <a:cs typeface="Calibri"/>
              </a:rPr>
              <a:t>Care</a:t>
            </a:r>
            <a:r>
              <a:rPr sz="1800" b="1" spc="-20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800" b="1" spc="45" dirty="0">
                <a:solidFill>
                  <a:srgbClr val="153960"/>
                </a:solidFill>
                <a:latin typeface="Calibri"/>
                <a:cs typeface="Calibri"/>
              </a:rPr>
              <a:t>(Detego</a:t>
            </a:r>
            <a:r>
              <a:rPr sz="1800" b="1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800" b="1" spc="55" dirty="0">
                <a:solidFill>
                  <a:srgbClr val="153960"/>
                </a:solidFill>
                <a:latin typeface="Calibri"/>
                <a:cs typeface="Calibri"/>
              </a:rPr>
              <a:t>Health)</a:t>
            </a:r>
            <a:endParaRPr sz="1800" dirty="0">
              <a:latin typeface="Calibri"/>
              <a:cs typeface="Calibri"/>
            </a:endParaRPr>
          </a:p>
          <a:p>
            <a:pPr marL="756285" marR="108585" indent="-28702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756285" algn="l"/>
              </a:tabLst>
            </a:pPr>
            <a:r>
              <a:rPr sz="1600" dirty="0">
                <a:latin typeface="Calibri"/>
                <a:cs typeface="Calibri"/>
              </a:rPr>
              <a:t>PSM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90" dirty="0">
                <a:latin typeface="Calibri"/>
                <a:cs typeface="Calibri"/>
              </a:rPr>
              <a:t>GIGCARE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Thrive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85" dirty="0">
                <a:latin typeface="Calibri"/>
                <a:cs typeface="Calibri"/>
              </a:rPr>
              <a:t>(BCBS)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85" dirty="0">
                <a:latin typeface="Calibri"/>
                <a:cs typeface="Calibri"/>
              </a:rPr>
              <a:t>has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75" dirty="0">
                <a:latin typeface="Calibri"/>
                <a:cs typeface="Calibri"/>
              </a:rPr>
              <a:t>Care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65" dirty="0">
                <a:latin typeface="Calibri"/>
                <a:cs typeface="Calibri"/>
              </a:rPr>
              <a:t>Guides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50" dirty="0">
                <a:latin typeface="Calibri"/>
                <a:cs typeface="Calibri"/>
              </a:rPr>
              <a:t>available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at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53960"/>
                </a:solidFill>
                <a:latin typeface="Calibri"/>
                <a:cs typeface="Calibri"/>
              </a:rPr>
              <a:t>866-200-2513</a:t>
            </a:r>
            <a:r>
              <a:rPr sz="1600" b="1" spc="20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7:30AM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50" dirty="0">
                <a:latin typeface="Calibri"/>
                <a:cs typeface="Calibri"/>
              </a:rPr>
              <a:t>-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6:00PM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CST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support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your </a:t>
            </a:r>
            <a:r>
              <a:rPr sz="1600" dirty="0">
                <a:latin typeface="Calibri"/>
                <a:cs typeface="Calibri"/>
              </a:rPr>
              <a:t>every</a:t>
            </a:r>
            <a:r>
              <a:rPr sz="1600" spc="-10" dirty="0">
                <a:latin typeface="Calibri"/>
                <a:cs typeface="Calibri"/>
              </a:rPr>
              <a:t> need.</a:t>
            </a:r>
            <a:endParaRPr sz="1600" dirty="0">
              <a:latin typeface="Calibri"/>
              <a:cs typeface="Calibri"/>
            </a:endParaRPr>
          </a:p>
          <a:p>
            <a:pPr marL="756285" marR="5080" indent="-287020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756285" algn="l"/>
              </a:tabLst>
            </a:pP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PSM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90" dirty="0">
                <a:latin typeface="Calibri"/>
                <a:cs typeface="Calibri"/>
              </a:rPr>
              <a:t>GIGCARE</a:t>
            </a:r>
            <a:r>
              <a:rPr sz="1600" spc="1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Liv</a:t>
            </a:r>
            <a:r>
              <a:rPr lang="en-US" sz="1600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lihood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(Aetna),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PSM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90" dirty="0">
                <a:latin typeface="Calibri"/>
                <a:cs typeface="Calibri"/>
              </a:rPr>
              <a:t>RBPs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spc="50" dirty="0">
                <a:latin typeface="Calibri"/>
                <a:cs typeface="Calibri"/>
              </a:rPr>
              <a:t>and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PSM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MaxGuard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Limited</a:t>
            </a:r>
            <a:r>
              <a:rPr sz="1600" spc="1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Med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60" dirty="0">
                <a:latin typeface="Calibri"/>
                <a:cs typeface="Calibri"/>
              </a:rPr>
              <a:t>plans </a:t>
            </a:r>
            <a:r>
              <a:rPr sz="1600" dirty="0">
                <a:latin typeface="Calibri"/>
                <a:cs typeface="Calibri"/>
              </a:rPr>
              <a:t>have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75" dirty="0">
                <a:latin typeface="Calibri"/>
                <a:cs typeface="Calibri"/>
              </a:rPr>
              <a:t>Care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65" dirty="0">
                <a:latin typeface="Calibri"/>
                <a:cs typeface="Calibri"/>
              </a:rPr>
              <a:t>Guides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50" dirty="0">
                <a:latin typeface="Calibri"/>
                <a:cs typeface="Calibri"/>
              </a:rPr>
              <a:t>available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53960"/>
                </a:solidFill>
                <a:latin typeface="Calibri"/>
                <a:cs typeface="Calibri"/>
              </a:rPr>
              <a:t>866-815-6001</a:t>
            </a:r>
            <a:r>
              <a:rPr sz="1600" b="1" spc="25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from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7:30AM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50" dirty="0">
                <a:latin typeface="Calibri"/>
                <a:cs typeface="Calibri"/>
              </a:rPr>
              <a:t>-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6:00PM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114" dirty="0">
                <a:latin typeface="Calibri"/>
                <a:cs typeface="Calibri"/>
              </a:rPr>
              <a:t>CST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support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your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every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need.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64"/>
              </a:spcBef>
            </a:pP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50" dirty="0">
                <a:solidFill>
                  <a:srgbClr val="153960"/>
                </a:solidFill>
                <a:latin typeface="Calibri"/>
                <a:cs typeface="Calibri"/>
              </a:rPr>
              <a:t>Member</a:t>
            </a:r>
            <a:r>
              <a:rPr sz="1800" b="1" spc="25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800" b="1" spc="55" dirty="0">
                <a:solidFill>
                  <a:srgbClr val="153960"/>
                </a:solidFill>
                <a:latin typeface="Calibri"/>
                <a:cs typeface="Calibri"/>
              </a:rPr>
              <a:t>Portal</a:t>
            </a:r>
            <a:r>
              <a:rPr sz="1800" b="1" spc="15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800" b="1" spc="55" dirty="0">
                <a:solidFill>
                  <a:srgbClr val="153960"/>
                </a:solidFill>
                <a:latin typeface="Calibri"/>
                <a:cs typeface="Calibri"/>
              </a:rPr>
              <a:t>via</a:t>
            </a:r>
            <a:r>
              <a:rPr sz="1800" b="1" spc="35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800" b="1" spc="60" dirty="0">
                <a:solidFill>
                  <a:srgbClr val="153960"/>
                </a:solidFill>
                <a:latin typeface="Calibri"/>
                <a:cs typeface="Calibri"/>
              </a:rPr>
              <a:t>web</a:t>
            </a:r>
            <a:r>
              <a:rPr sz="1800" b="1" spc="20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53960"/>
                </a:solidFill>
                <a:latin typeface="Calibri"/>
                <a:cs typeface="Calibri"/>
              </a:rPr>
              <a:t>(</a:t>
            </a:r>
            <a:r>
              <a:rPr sz="1600" b="1" dirty="0">
                <a:solidFill>
                  <a:srgbClr val="153960"/>
                </a:solidFill>
                <a:latin typeface="Calibri"/>
                <a:cs typeface="Calibri"/>
              </a:rPr>
              <a:t>Detego</a:t>
            </a:r>
            <a:r>
              <a:rPr sz="1600" b="1" spc="40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153960"/>
                </a:solidFill>
                <a:latin typeface="Calibri"/>
                <a:cs typeface="Calibri"/>
              </a:rPr>
              <a:t>Health)</a:t>
            </a:r>
            <a:endParaRPr sz="1600" dirty="0">
              <a:latin typeface="Calibri"/>
              <a:cs typeface="Calibri"/>
            </a:endParaRPr>
          </a:p>
          <a:p>
            <a:pPr marL="12700" marR="57785">
              <a:lnSpc>
                <a:spcPct val="100000"/>
              </a:lnSpc>
              <a:spcBef>
                <a:spcPts val="20"/>
              </a:spcBef>
            </a:pPr>
            <a:r>
              <a:rPr sz="1600" dirty="0">
                <a:latin typeface="Calibri"/>
                <a:cs typeface="Calibri"/>
              </a:rPr>
              <a:t>When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you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logged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on,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you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85" dirty="0">
                <a:latin typeface="Calibri"/>
                <a:cs typeface="Calibri"/>
              </a:rPr>
              <a:t>can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access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your</a:t>
            </a:r>
            <a:r>
              <a:rPr sz="1600" spc="55" dirty="0">
                <a:latin typeface="Calibri"/>
                <a:cs typeface="Calibri"/>
              </a:rPr>
              <a:t> ID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card,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view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60" dirty="0">
                <a:latin typeface="Calibri"/>
                <a:cs typeface="Calibri"/>
              </a:rPr>
              <a:t>EOB's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50" dirty="0">
                <a:latin typeface="Calibri"/>
                <a:cs typeface="Calibri"/>
              </a:rPr>
              <a:t>and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80" dirty="0">
                <a:latin typeface="Calibri"/>
                <a:cs typeface="Calibri"/>
              </a:rPr>
              <a:t>claims,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download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forms,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access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your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plan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45" dirty="0">
                <a:latin typeface="Calibri"/>
                <a:cs typeface="Calibri"/>
              </a:rPr>
              <a:t>documents </a:t>
            </a:r>
            <a:r>
              <a:rPr sz="1600" spc="55" dirty="0">
                <a:latin typeface="Calibri"/>
                <a:cs typeface="Calibri"/>
              </a:rPr>
              <a:t>and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75" dirty="0">
                <a:latin typeface="Calibri"/>
                <a:cs typeface="Calibri"/>
              </a:rPr>
              <a:t>much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more!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75" dirty="0">
                <a:solidFill>
                  <a:srgbClr val="153960"/>
                </a:solidFill>
                <a:latin typeface="Calibri"/>
                <a:cs typeface="Calibri"/>
              </a:rPr>
              <a:t>Covered365</a:t>
            </a:r>
            <a:r>
              <a:rPr sz="1800" b="1" spc="-25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800" b="1" spc="80" dirty="0">
                <a:solidFill>
                  <a:srgbClr val="153960"/>
                </a:solidFill>
                <a:latin typeface="Calibri"/>
                <a:cs typeface="Calibri"/>
              </a:rPr>
              <a:t>mobile</a:t>
            </a:r>
            <a:r>
              <a:rPr sz="1800" b="1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800" b="1" spc="90" dirty="0">
                <a:solidFill>
                  <a:srgbClr val="153960"/>
                </a:solidFill>
                <a:latin typeface="Calibri"/>
                <a:cs typeface="Calibri"/>
              </a:rPr>
              <a:t>app</a:t>
            </a:r>
            <a:r>
              <a:rPr sz="1800" b="1" spc="-55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800" b="1" spc="45" dirty="0">
                <a:solidFill>
                  <a:srgbClr val="153960"/>
                </a:solidFill>
                <a:latin typeface="Calibri"/>
                <a:cs typeface="Calibri"/>
              </a:rPr>
              <a:t>(Detego</a:t>
            </a:r>
            <a:r>
              <a:rPr sz="1800" b="1" spc="-5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800" b="1" spc="55" dirty="0">
                <a:solidFill>
                  <a:srgbClr val="153960"/>
                </a:solidFill>
                <a:latin typeface="Calibri"/>
                <a:cs typeface="Calibri"/>
              </a:rPr>
              <a:t>Health)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600" dirty="0">
                <a:latin typeface="Calibri"/>
                <a:cs typeface="Calibri"/>
              </a:rPr>
              <a:t>When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you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logged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on,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you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85" dirty="0">
                <a:latin typeface="Calibri"/>
                <a:cs typeface="Calibri"/>
              </a:rPr>
              <a:t>can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120" dirty="0">
                <a:latin typeface="Calibri"/>
                <a:cs typeface="Calibri"/>
              </a:rPr>
              <a:t>access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your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ID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card, </a:t>
            </a:r>
            <a:r>
              <a:rPr sz="1600" spc="45" dirty="0">
                <a:latin typeface="Calibri"/>
                <a:cs typeface="Calibri"/>
              </a:rPr>
              <a:t>complete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your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required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surveys,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look-up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providers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spc="50" dirty="0">
                <a:latin typeface="Calibri"/>
                <a:cs typeface="Calibri"/>
              </a:rPr>
              <a:t>and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75" dirty="0">
                <a:latin typeface="Calibri"/>
                <a:cs typeface="Calibri"/>
              </a:rPr>
              <a:t>much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more!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6659" y="423793"/>
            <a:ext cx="480988" cy="4809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7691" y="414833"/>
            <a:ext cx="2385117" cy="50164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8200" y="732691"/>
            <a:ext cx="10474578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165" dirty="0"/>
              <a:t>Highlights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099292" y="6444582"/>
            <a:ext cx="16192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65"/>
              </a:lnSpc>
            </a:pPr>
            <a:r>
              <a:rPr sz="1200" spc="-204" dirty="0">
                <a:solidFill>
                  <a:srgbClr val="79797A"/>
                </a:solidFill>
                <a:latin typeface="Calibri"/>
                <a:cs typeface="Calibri"/>
              </a:rPr>
              <a:t>2</a:t>
            </a:r>
            <a:r>
              <a:rPr sz="1200" spc="-1435" dirty="0">
                <a:solidFill>
                  <a:srgbClr val="79797A"/>
                </a:solidFill>
                <a:latin typeface="Calibri"/>
                <a:cs typeface="Calibri"/>
              </a:rPr>
              <a:t>0</a:t>
            </a:r>
            <a:r>
              <a:rPr sz="1200" spc="-204" dirty="0">
                <a:solidFill>
                  <a:srgbClr val="79797A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1061192" y="6431882"/>
            <a:ext cx="251586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8745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en-US" spc="-50" smtClean="0">
                <a:solidFill>
                  <a:srgbClr val="79797A"/>
                </a:solidFill>
              </a:rPr>
              <a:pPr marL="118745">
                <a:lnSpc>
                  <a:spcPct val="100000"/>
                </a:lnSpc>
                <a:spcBef>
                  <a:spcPts val="25"/>
                </a:spcBef>
              </a:pPr>
              <a:t>33</a:t>
            </a:fld>
            <a:endParaRPr spc="-25" dirty="0">
              <a:solidFill>
                <a:srgbClr val="79797A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68197" y="6437798"/>
            <a:ext cx="5454015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000" spc="60" dirty="0">
                <a:solidFill>
                  <a:srgbClr val="FFFFFF"/>
                </a:solidFill>
                <a:latin typeface="Calibri"/>
                <a:cs typeface="Calibri"/>
              </a:rPr>
              <a:t>These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2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Calibri"/>
                <a:cs typeface="Calibri"/>
              </a:rPr>
              <a:t>handled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2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Detego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20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TPA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135" y="3882769"/>
            <a:ext cx="11259820" cy="0"/>
          </a:xfrm>
          <a:custGeom>
            <a:avLst/>
            <a:gdLst/>
            <a:ahLst/>
            <a:cxnLst/>
            <a:rect l="l" t="t" r="r" b="b"/>
            <a:pathLst>
              <a:path w="11259820">
                <a:moveTo>
                  <a:pt x="11259248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362" y="2023795"/>
            <a:ext cx="2114638" cy="71428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69134" y="2898476"/>
            <a:ext cx="11259820" cy="0"/>
          </a:xfrm>
          <a:custGeom>
            <a:avLst/>
            <a:gdLst/>
            <a:ahLst/>
            <a:cxnLst/>
            <a:rect l="l" t="t" r="r" b="b"/>
            <a:pathLst>
              <a:path w="11259820">
                <a:moveTo>
                  <a:pt x="11259248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7874" y="1534947"/>
            <a:ext cx="9832975" cy="2086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55" dirty="0">
                <a:solidFill>
                  <a:srgbClr val="6194C4"/>
                </a:solidFill>
                <a:latin typeface="Calibri"/>
                <a:cs typeface="Calibri"/>
              </a:rPr>
              <a:t>Detego</a:t>
            </a:r>
            <a:r>
              <a:rPr sz="1600" b="1" spc="5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6194C4"/>
                </a:solidFill>
                <a:latin typeface="Calibri"/>
                <a:cs typeface="Calibri"/>
              </a:rPr>
              <a:t>Health’s</a:t>
            </a:r>
            <a:r>
              <a:rPr sz="1600" b="1" spc="25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6194C4"/>
                </a:solidFill>
                <a:latin typeface="Calibri"/>
                <a:cs typeface="Calibri"/>
              </a:rPr>
              <a:t>partnerships</a:t>
            </a:r>
            <a:r>
              <a:rPr sz="1600" b="1" dirty="0">
                <a:solidFill>
                  <a:srgbClr val="6194C4"/>
                </a:solidFill>
                <a:latin typeface="Calibri"/>
                <a:cs typeface="Calibri"/>
              </a:rPr>
              <a:t> with</a:t>
            </a:r>
            <a:r>
              <a:rPr sz="1600" b="1" spc="-1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65" dirty="0">
                <a:solidFill>
                  <a:srgbClr val="6194C4"/>
                </a:solidFill>
                <a:latin typeface="Calibri"/>
                <a:cs typeface="Calibri"/>
              </a:rPr>
              <a:t>outside</a:t>
            </a:r>
            <a:r>
              <a:rPr sz="1600" b="1" spc="-1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60" dirty="0">
                <a:solidFill>
                  <a:srgbClr val="6194C4"/>
                </a:solidFill>
                <a:latin typeface="Calibri"/>
                <a:cs typeface="Calibri"/>
              </a:rPr>
              <a:t>vendors</a:t>
            </a:r>
            <a:r>
              <a:rPr sz="1600" b="1" spc="-1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55" dirty="0">
                <a:solidFill>
                  <a:srgbClr val="6194C4"/>
                </a:solidFill>
                <a:latin typeface="Calibri"/>
                <a:cs typeface="Calibri"/>
              </a:rPr>
              <a:t>allow</a:t>
            </a:r>
            <a:r>
              <a:rPr sz="1600" b="1" spc="1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65" dirty="0">
                <a:solidFill>
                  <a:srgbClr val="6194C4"/>
                </a:solidFill>
                <a:latin typeface="Calibri"/>
                <a:cs typeface="Calibri"/>
              </a:rPr>
              <a:t>them</a:t>
            </a:r>
            <a:r>
              <a:rPr sz="1600" b="1" dirty="0">
                <a:solidFill>
                  <a:srgbClr val="6194C4"/>
                </a:solidFill>
                <a:latin typeface="Calibri"/>
                <a:cs typeface="Calibri"/>
              </a:rPr>
              <a:t> to</a:t>
            </a:r>
            <a:r>
              <a:rPr sz="1600" b="1" spc="1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6194C4"/>
                </a:solidFill>
                <a:latin typeface="Calibri"/>
                <a:cs typeface="Calibri"/>
              </a:rPr>
              <a:t>deliver</a:t>
            </a:r>
            <a:r>
              <a:rPr sz="1600" b="1" spc="-3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85" dirty="0">
                <a:solidFill>
                  <a:srgbClr val="6194C4"/>
                </a:solidFill>
                <a:latin typeface="Calibri"/>
                <a:cs typeface="Calibri"/>
              </a:rPr>
              <a:t>specialized,</a:t>
            </a:r>
            <a:r>
              <a:rPr sz="1600" b="1" spc="-1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6194C4"/>
                </a:solidFill>
                <a:latin typeface="Calibri"/>
                <a:cs typeface="Calibri"/>
              </a:rPr>
              <a:t>high-quality</a:t>
            </a:r>
            <a:r>
              <a:rPr sz="1600" b="1" spc="2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85" dirty="0">
                <a:solidFill>
                  <a:srgbClr val="6194C4"/>
                </a:solidFill>
                <a:latin typeface="Calibri"/>
                <a:cs typeface="Calibri"/>
              </a:rPr>
              <a:t>services: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15"/>
              </a:spcBef>
            </a:pPr>
            <a:endParaRPr sz="1600">
              <a:latin typeface="Calibri"/>
              <a:cs typeface="Calibri"/>
            </a:endParaRPr>
          </a:p>
          <a:p>
            <a:pPr marL="2235200">
              <a:lnSpc>
                <a:spcPct val="100000"/>
              </a:lnSpc>
              <a:spcBef>
                <a:spcPts val="5"/>
              </a:spcBef>
            </a:pPr>
            <a:r>
              <a:rPr sz="1600" b="1" spc="40" dirty="0">
                <a:solidFill>
                  <a:srgbClr val="153960"/>
                </a:solidFill>
                <a:latin typeface="Calibri"/>
                <a:cs typeface="Calibri"/>
              </a:rPr>
              <a:t>Telehealth</a:t>
            </a:r>
            <a:endParaRPr sz="1600">
              <a:latin typeface="Calibri"/>
              <a:cs typeface="Calibri"/>
            </a:endParaRPr>
          </a:p>
          <a:p>
            <a:pPr marL="2235200">
              <a:lnSpc>
                <a:spcPct val="100000"/>
              </a:lnSpc>
            </a:pP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24/7</a:t>
            </a:r>
            <a:r>
              <a:rPr sz="1600" spc="4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spc="120" dirty="0">
                <a:solidFill>
                  <a:srgbClr val="202429"/>
                </a:solidFill>
                <a:latin typeface="Calibri"/>
                <a:cs typeface="Calibri"/>
              </a:rPr>
              <a:t>access</a:t>
            </a:r>
            <a:r>
              <a:rPr sz="1600" spc="6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to</a:t>
            </a:r>
            <a:r>
              <a:rPr sz="1600" spc="7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primary</a:t>
            </a:r>
            <a:r>
              <a:rPr sz="1600" spc="114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care,</a:t>
            </a:r>
            <a:r>
              <a:rPr sz="1600" spc="8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urgent</a:t>
            </a:r>
            <a:r>
              <a:rPr sz="1600" spc="10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care,</a:t>
            </a:r>
            <a:r>
              <a:rPr sz="1600" spc="10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spc="50" dirty="0">
                <a:solidFill>
                  <a:srgbClr val="202429"/>
                </a:solidFill>
                <a:latin typeface="Calibri"/>
                <a:cs typeface="Calibri"/>
              </a:rPr>
              <a:t>and</a:t>
            </a:r>
            <a:r>
              <a:rPr sz="1600" spc="9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mental</a:t>
            </a:r>
            <a:r>
              <a:rPr sz="1600" spc="7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health</a:t>
            </a:r>
            <a:r>
              <a:rPr sz="1600" spc="7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02429"/>
                </a:solidFill>
                <a:latin typeface="Calibri"/>
                <a:cs typeface="Calibri"/>
              </a:rPr>
              <a:t>triage.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Calibri"/>
              <a:cs typeface="Calibri"/>
            </a:endParaRPr>
          </a:p>
          <a:p>
            <a:pPr marL="2235200">
              <a:lnSpc>
                <a:spcPct val="100000"/>
              </a:lnSpc>
            </a:pPr>
            <a:r>
              <a:rPr sz="1600" b="1" spc="75" dirty="0">
                <a:solidFill>
                  <a:srgbClr val="153960"/>
                </a:solidFill>
                <a:latin typeface="Calibri"/>
                <a:cs typeface="Calibri"/>
              </a:rPr>
              <a:t>Diabetic</a:t>
            </a:r>
            <a:r>
              <a:rPr sz="1600" b="1" spc="10" dirty="0">
                <a:solidFill>
                  <a:srgbClr val="153960"/>
                </a:solidFill>
                <a:latin typeface="Calibri"/>
                <a:cs typeface="Calibri"/>
              </a:rPr>
              <a:t> </a:t>
            </a:r>
            <a:r>
              <a:rPr sz="1600" b="1" spc="65" dirty="0">
                <a:solidFill>
                  <a:srgbClr val="153960"/>
                </a:solidFill>
                <a:latin typeface="Calibri"/>
                <a:cs typeface="Calibri"/>
              </a:rPr>
              <a:t>Solutions</a:t>
            </a:r>
            <a:endParaRPr sz="1600">
              <a:latin typeface="Calibri"/>
              <a:cs typeface="Calibri"/>
            </a:endParaRPr>
          </a:p>
          <a:p>
            <a:pPr marL="2235200">
              <a:lnSpc>
                <a:spcPct val="100000"/>
              </a:lnSpc>
            </a:pPr>
            <a:r>
              <a:rPr sz="1600" spc="10" dirty="0">
                <a:latin typeface="Calibri"/>
                <a:cs typeface="Calibri"/>
              </a:rPr>
              <a:t>Diathrive</a:t>
            </a:r>
            <a:r>
              <a:rPr sz="1600" spc="70" dirty="0">
                <a:latin typeface="Calibri"/>
                <a:cs typeface="Calibri"/>
              </a:rPr>
              <a:t> makes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sure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you're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getting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the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best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diabetic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care.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5048" y="3121444"/>
            <a:ext cx="1872431" cy="51899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9138" y="4434865"/>
            <a:ext cx="2078658" cy="45646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670863" y="4318683"/>
            <a:ext cx="7097395" cy="511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914"/>
              </a:lnSpc>
              <a:spcBef>
                <a:spcPts val="95"/>
              </a:spcBef>
            </a:pPr>
            <a:r>
              <a:rPr sz="1600" b="1" spc="-90" dirty="0">
                <a:solidFill>
                  <a:srgbClr val="153960"/>
                </a:solidFill>
                <a:latin typeface="Arial"/>
                <a:cs typeface="Arial"/>
              </a:rPr>
              <a:t>Affordable</a:t>
            </a:r>
            <a:r>
              <a:rPr sz="1600" b="1" spc="25" dirty="0">
                <a:solidFill>
                  <a:srgbClr val="153960"/>
                </a:solidFill>
                <a:latin typeface="Arial"/>
                <a:cs typeface="Arial"/>
              </a:rPr>
              <a:t> </a:t>
            </a:r>
            <a:r>
              <a:rPr sz="1600" b="1" spc="-65" dirty="0">
                <a:solidFill>
                  <a:srgbClr val="153960"/>
                </a:solidFill>
                <a:latin typeface="Arial"/>
                <a:cs typeface="Arial"/>
              </a:rPr>
              <a:t>Medical</a:t>
            </a:r>
            <a:r>
              <a:rPr sz="1600" b="1" spc="30" dirty="0">
                <a:solidFill>
                  <a:srgbClr val="15396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53960"/>
                </a:solidFill>
                <a:latin typeface="Arial"/>
                <a:cs typeface="Arial"/>
              </a:rPr>
              <a:t>Imaging: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14"/>
              </a:lnSpc>
            </a:pPr>
            <a:r>
              <a:rPr sz="1600" dirty="0">
                <a:latin typeface="Calibri"/>
                <a:cs typeface="Calibri"/>
              </a:rPr>
              <a:t>Make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50" dirty="0">
                <a:latin typeface="Calibri"/>
                <a:cs typeface="Calibri"/>
              </a:rPr>
              <a:t> most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informed</a:t>
            </a:r>
            <a:r>
              <a:rPr sz="1600" spc="110" dirty="0">
                <a:latin typeface="Calibri"/>
                <a:cs typeface="Calibri"/>
              </a:rPr>
              <a:t> </a:t>
            </a:r>
            <a:r>
              <a:rPr sz="1600" spc="60" dirty="0">
                <a:latin typeface="Calibri"/>
                <a:cs typeface="Calibri"/>
              </a:rPr>
              <a:t>decision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about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MRIs,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85" dirty="0">
                <a:latin typeface="Calibri"/>
                <a:cs typeface="Calibri"/>
              </a:rPr>
              <a:t>CTs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50" dirty="0">
                <a:latin typeface="Calibri"/>
                <a:cs typeface="Calibri"/>
              </a:rPr>
              <a:t>and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other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imaging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procedures.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96659" y="423793"/>
            <a:ext cx="480988" cy="48098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87691" y="414833"/>
            <a:ext cx="2385117" cy="50164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4351" y="423798"/>
            <a:ext cx="4737340" cy="81916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1061192" y="6431882"/>
            <a:ext cx="251586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8745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en-US" spc="-50" smtClean="0">
                <a:solidFill>
                  <a:srgbClr val="79797A"/>
                </a:solidFill>
              </a:rPr>
              <a:pPr marL="118745">
                <a:lnSpc>
                  <a:spcPct val="100000"/>
                </a:lnSpc>
                <a:spcBef>
                  <a:spcPts val="25"/>
                </a:spcBef>
              </a:pPr>
              <a:t>34</a:t>
            </a:fld>
            <a:endParaRPr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56350"/>
            <a:ext cx="12192000" cy="501650"/>
          </a:xfrm>
          <a:custGeom>
            <a:avLst/>
            <a:gdLst/>
            <a:ahLst/>
            <a:cxnLst/>
            <a:rect l="l" t="t" r="r" b="b"/>
            <a:pathLst>
              <a:path w="12192000" h="501650">
                <a:moveTo>
                  <a:pt x="12192000" y="0"/>
                </a:moveTo>
                <a:lnTo>
                  <a:pt x="0" y="0"/>
                </a:lnTo>
                <a:lnTo>
                  <a:pt x="0" y="501650"/>
                </a:lnTo>
                <a:lnTo>
                  <a:pt x="12192000" y="50165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024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96659" y="423793"/>
            <a:ext cx="480988" cy="4809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87691" y="414833"/>
            <a:ext cx="2385117" cy="5016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351" y="423798"/>
            <a:ext cx="4737340" cy="81916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3091" y="2711466"/>
            <a:ext cx="10441940" cy="789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0" dirty="0">
                <a:latin typeface="Calibri"/>
                <a:cs typeface="Calibri"/>
              </a:rPr>
              <a:t>Pharmaceutical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90" dirty="0">
                <a:latin typeface="Calibri"/>
                <a:cs typeface="Calibri"/>
              </a:rPr>
              <a:t>Advocacy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95" dirty="0">
                <a:latin typeface="Calibri"/>
                <a:cs typeface="Calibri"/>
              </a:rPr>
              <a:t>Services: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1600" spc="10" dirty="0">
                <a:solidFill>
                  <a:srgbClr val="000000"/>
                </a:solidFill>
                <a:latin typeface="Calibri"/>
                <a:cs typeface="Calibri"/>
              </a:rPr>
              <a:t>ScriptAide</a:t>
            </a:r>
            <a:r>
              <a:rPr sz="160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Calibri"/>
                <a:cs typeface="Calibri"/>
              </a:rPr>
              <a:t>provides</a:t>
            </a:r>
            <a:r>
              <a:rPr sz="1600" spc="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000000"/>
                </a:solidFill>
                <a:latin typeface="Calibri"/>
                <a:cs typeface="Calibri"/>
              </a:rPr>
              <a:t>pharmaceutical</a:t>
            </a:r>
            <a:r>
              <a:rPr sz="1600" spc="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000000"/>
                </a:solidFill>
                <a:latin typeface="Calibri"/>
                <a:cs typeface="Calibri"/>
              </a:rPr>
              <a:t>advocacy</a:t>
            </a:r>
            <a:r>
              <a:rPr sz="160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60" dirty="0">
                <a:solidFill>
                  <a:srgbClr val="000000"/>
                </a:solidFill>
                <a:latin typeface="Calibri"/>
                <a:cs typeface="Calibri"/>
              </a:rPr>
              <a:t>services,</a:t>
            </a:r>
            <a:r>
              <a:rPr sz="16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Calibri"/>
                <a:cs typeface="Calibri"/>
              </a:rPr>
              <a:t>reducing</a:t>
            </a:r>
            <a:r>
              <a:rPr sz="1600" spc="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6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50" dirty="0">
                <a:solidFill>
                  <a:srgbClr val="000000"/>
                </a:solidFill>
                <a:latin typeface="Calibri"/>
                <a:cs typeface="Calibri"/>
              </a:rPr>
              <a:t>financial</a:t>
            </a:r>
            <a:r>
              <a:rPr sz="1600" spc="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Calibri"/>
                <a:cs typeface="Calibri"/>
              </a:rPr>
              <a:t>burden</a:t>
            </a:r>
            <a:r>
              <a:rPr sz="1600" spc="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000000"/>
                </a:solidFill>
                <a:latin typeface="Calibri"/>
                <a:cs typeface="Calibri"/>
              </a:rPr>
              <a:t>using</a:t>
            </a:r>
            <a:r>
              <a:rPr sz="160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Calibri"/>
                <a:cs typeface="Calibri"/>
              </a:rPr>
              <a:t>one</a:t>
            </a:r>
            <a:r>
              <a:rPr sz="1600" spc="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sz="1600" spc="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60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r>
              <a:rPr sz="160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000000"/>
                </a:solidFill>
                <a:latin typeface="Calibri"/>
                <a:cs typeface="Calibri"/>
              </a:rPr>
              <a:t>programs</a:t>
            </a:r>
            <a:r>
              <a:rPr sz="1600" spc="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0000"/>
                </a:solidFill>
                <a:latin typeface="Calibri"/>
                <a:cs typeface="Calibri"/>
              </a:rPr>
              <a:t>listed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below.</a:t>
            </a:r>
            <a:r>
              <a:rPr sz="16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i="1" spc="-175" dirty="0">
                <a:solidFill>
                  <a:srgbClr val="202429"/>
                </a:solidFill>
                <a:latin typeface="Calibri"/>
                <a:cs typeface="Calibri"/>
              </a:rPr>
              <a:t>***A</a:t>
            </a:r>
            <a:r>
              <a:rPr sz="1600" i="1" spc="9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202429"/>
                </a:solidFill>
                <a:latin typeface="Calibri"/>
                <a:cs typeface="Calibri"/>
              </a:rPr>
              <a:t>valid</a:t>
            </a:r>
            <a:r>
              <a:rPr sz="1600" i="1" spc="8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202429"/>
                </a:solidFill>
                <a:latin typeface="Calibri"/>
                <a:cs typeface="Calibri"/>
              </a:rPr>
              <a:t>prescription</a:t>
            </a:r>
            <a:r>
              <a:rPr sz="1600" i="1" spc="17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70" dirty="0">
                <a:solidFill>
                  <a:srgbClr val="202429"/>
                </a:solidFill>
                <a:latin typeface="Calibri"/>
                <a:cs typeface="Calibri"/>
              </a:rPr>
              <a:t>is</a:t>
            </a:r>
            <a:r>
              <a:rPr sz="1600" i="1" spc="10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202429"/>
                </a:solidFill>
                <a:latin typeface="Calibri"/>
                <a:cs typeface="Calibri"/>
              </a:rPr>
              <a:t>required</a:t>
            </a:r>
            <a:r>
              <a:rPr sz="1600" i="1" spc="17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202429"/>
                </a:solidFill>
                <a:latin typeface="Calibri"/>
                <a:cs typeface="Calibri"/>
              </a:rPr>
              <a:t>to</a:t>
            </a:r>
            <a:r>
              <a:rPr sz="1600" i="1" spc="10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202429"/>
                </a:solidFill>
                <a:latin typeface="Calibri"/>
                <a:cs typeface="Calibri"/>
              </a:rPr>
              <a:t>participate</a:t>
            </a:r>
            <a:r>
              <a:rPr sz="1600" i="1" spc="12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202429"/>
                </a:solidFill>
                <a:latin typeface="Calibri"/>
                <a:cs typeface="Calibri"/>
              </a:rPr>
              <a:t>in</a:t>
            </a:r>
            <a:r>
              <a:rPr sz="1600" i="1" spc="11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202429"/>
                </a:solidFill>
                <a:latin typeface="Calibri"/>
                <a:cs typeface="Calibri"/>
              </a:rPr>
              <a:t>all</a:t>
            </a:r>
            <a:r>
              <a:rPr sz="1600" i="1" spc="8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202429"/>
                </a:solidFill>
                <a:latin typeface="Calibri"/>
                <a:cs typeface="Calibri"/>
              </a:rPr>
              <a:t>3</a:t>
            </a:r>
            <a:r>
              <a:rPr sz="1600" i="1" spc="9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202429"/>
                </a:solidFill>
                <a:latin typeface="Calibri"/>
                <a:cs typeface="Calibri"/>
              </a:rPr>
              <a:t>programs.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3013" y="3720350"/>
            <a:ext cx="10922635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98805">
              <a:lnSpc>
                <a:spcPct val="100000"/>
              </a:lnSpc>
              <a:spcBef>
                <a:spcPts val="95"/>
              </a:spcBef>
            </a:pPr>
            <a:r>
              <a:rPr sz="1600" b="1" spc="70" dirty="0">
                <a:solidFill>
                  <a:srgbClr val="6194C4"/>
                </a:solidFill>
                <a:latin typeface="Calibri"/>
                <a:cs typeface="Calibri"/>
              </a:rPr>
              <a:t>Personal</a:t>
            </a:r>
            <a:r>
              <a:rPr sz="1600" b="1" spc="25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20" dirty="0">
                <a:solidFill>
                  <a:srgbClr val="6194C4"/>
                </a:solidFill>
                <a:latin typeface="Calibri"/>
                <a:cs typeface="Calibri"/>
              </a:rPr>
              <a:t>Importation</a:t>
            </a:r>
            <a:r>
              <a:rPr sz="1600" b="1" spc="8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45" dirty="0">
                <a:solidFill>
                  <a:srgbClr val="6194C4"/>
                </a:solidFill>
                <a:latin typeface="Calibri"/>
                <a:cs typeface="Calibri"/>
              </a:rPr>
              <a:t>Program</a:t>
            </a:r>
            <a:r>
              <a:rPr sz="1600" b="1" spc="3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20" dirty="0">
                <a:solidFill>
                  <a:srgbClr val="6194C4"/>
                </a:solidFill>
                <a:latin typeface="Calibri"/>
                <a:cs typeface="Calibri"/>
              </a:rPr>
              <a:t>(PIP):</a:t>
            </a:r>
            <a:r>
              <a:rPr sz="1600" b="1" spc="6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spc="20" dirty="0">
                <a:solidFill>
                  <a:srgbClr val="202429"/>
                </a:solidFill>
                <a:latin typeface="Calibri"/>
                <a:cs typeface="Calibri"/>
              </a:rPr>
              <a:t>For</a:t>
            </a:r>
            <a:r>
              <a:rPr sz="1600" spc="3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sng" spc="20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covered</a:t>
            </a:r>
            <a:r>
              <a:rPr sz="1600" u="sng" spc="40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 </a:t>
            </a:r>
            <a:r>
              <a:rPr sz="1600" u="sng" spc="50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medications</a:t>
            </a:r>
            <a:r>
              <a:rPr sz="1600" u="none" spc="50" dirty="0">
                <a:solidFill>
                  <a:srgbClr val="202429"/>
                </a:solidFill>
                <a:latin typeface="Calibri"/>
                <a:cs typeface="Calibri"/>
              </a:rPr>
              <a:t>,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we </a:t>
            </a:r>
            <a:r>
              <a:rPr sz="1600" u="none" spc="50" dirty="0">
                <a:solidFill>
                  <a:srgbClr val="202429"/>
                </a:solidFill>
                <a:latin typeface="Calibri"/>
                <a:cs typeface="Calibri"/>
              </a:rPr>
              <a:t>compare</a:t>
            </a:r>
            <a:r>
              <a:rPr sz="1600" u="none" spc="5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pricing</a:t>
            </a:r>
            <a:r>
              <a:rPr sz="1600" u="none" spc="5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50" dirty="0">
                <a:solidFill>
                  <a:srgbClr val="202429"/>
                </a:solidFill>
                <a:latin typeface="Calibri"/>
                <a:cs typeface="Calibri"/>
              </a:rPr>
              <a:t>and</a:t>
            </a:r>
            <a:r>
              <a:rPr sz="1600" u="none" spc="2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import</a:t>
            </a:r>
            <a:r>
              <a:rPr sz="1600" u="none" spc="6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prescriptions</a:t>
            </a:r>
            <a:r>
              <a:rPr sz="1600" u="none" spc="6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from</a:t>
            </a:r>
            <a:r>
              <a:rPr sz="1600" u="none" spc="6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-25" dirty="0">
                <a:solidFill>
                  <a:srgbClr val="202429"/>
                </a:solidFill>
                <a:latin typeface="Calibri"/>
                <a:cs typeface="Calibri"/>
              </a:rPr>
              <a:t>our </a:t>
            </a:r>
            <a:r>
              <a:rPr sz="1600" u="none" spc="75" dirty="0">
                <a:solidFill>
                  <a:srgbClr val="202429"/>
                </a:solidFill>
                <a:latin typeface="Calibri"/>
                <a:cs typeface="Calibri"/>
              </a:rPr>
              <a:t>Canadian</a:t>
            </a:r>
            <a:r>
              <a:rPr sz="1600" u="none" spc="4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60" dirty="0">
                <a:solidFill>
                  <a:srgbClr val="202429"/>
                </a:solidFill>
                <a:latin typeface="Calibri"/>
                <a:cs typeface="Calibri"/>
              </a:rPr>
              <a:t>pharmacies.</a:t>
            </a:r>
            <a:r>
              <a:rPr sz="1600" u="none" spc="5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For</a:t>
            </a:r>
            <a:r>
              <a:rPr sz="1600" u="none" spc="4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qualifying</a:t>
            </a:r>
            <a:r>
              <a:rPr sz="1600" u="none" spc="5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prescriptions,</a:t>
            </a:r>
            <a:r>
              <a:rPr sz="1600" u="none" spc="7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the </a:t>
            </a:r>
            <a:r>
              <a:rPr sz="1600" u="none" spc="75" dirty="0">
                <a:solidFill>
                  <a:srgbClr val="202429"/>
                </a:solidFill>
                <a:latin typeface="Calibri"/>
                <a:cs typeface="Calibri"/>
              </a:rPr>
              <a:t>co-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pay</a:t>
            </a:r>
            <a:r>
              <a:rPr sz="1600" u="none" spc="4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80" dirty="0">
                <a:solidFill>
                  <a:srgbClr val="202429"/>
                </a:solidFill>
                <a:latin typeface="Calibri"/>
                <a:cs typeface="Calibri"/>
              </a:rPr>
              <a:t>is</a:t>
            </a:r>
            <a:r>
              <a:rPr sz="1600" u="none" spc="2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waived,</a:t>
            </a:r>
            <a:r>
              <a:rPr sz="1600" u="none" spc="1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making</a:t>
            </a:r>
            <a:r>
              <a:rPr sz="1600" u="none" spc="4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the medication</a:t>
            </a:r>
            <a:r>
              <a:rPr sz="1600" u="none" spc="5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10" dirty="0">
                <a:solidFill>
                  <a:srgbClr val="202429"/>
                </a:solidFill>
                <a:latin typeface="Calibri"/>
                <a:cs typeface="Calibri"/>
              </a:rPr>
              <a:t>free</a:t>
            </a:r>
            <a:r>
              <a:rPr sz="1600" u="none" spc="3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10" dirty="0">
                <a:solidFill>
                  <a:srgbClr val="202429"/>
                </a:solidFill>
                <a:latin typeface="Calibri"/>
                <a:cs typeface="Calibri"/>
              </a:rPr>
              <a:t>for</a:t>
            </a:r>
            <a:r>
              <a:rPr sz="1600" u="none" spc="5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the</a:t>
            </a:r>
            <a:r>
              <a:rPr sz="1600" u="none" spc="1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-10" dirty="0">
                <a:solidFill>
                  <a:srgbClr val="202429"/>
                </a:solidFill>
                <a:latin typeface="Calibri"/>
                <a:cs typeface="Calibri"/>
              </a:rPr>
              <a:t>member.</a:t>
            </a:r>
            <a:endParaRPr sz="1600">
              <a:latin typeface="Calibri"/>
              <a:cs typeface="Calibri"/>
            </a:endParaRPr>
          </a:p>
          <a:p>
            <a:pPr marL="12700" marR="97155">
              <a:lnSpc>
                <a:spcPct val="100000"/>
              </a:lnSpc>
              <a:spcBef>
                <a:spcPts val="1920"/>
              </a:spcBef>
            </a:pPr>
            <a:r>
              <a:rPr sz="1600" b="1" spc="45" dirty="0">
                <a:solidFill>
                  <a:srgbClr val="6194C4"/>
                </a:solidFill>
                <a:latin typeface="Calibri"/>
                <a:cs typeface="Calibri"/>
              </a:rPr>
              <a:t>Patient</a:t>
            </a:r>
            <a:r>
              <a:rPr sz="1600" b="1" spc="55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100" dirty="0">
                <a:solidFill>
                  <a:srgbClr val="6194C4"/>
                </a:solidFill>
                <a:latin typeface="Calibri"/>
                <a:cs typeface="Calibri"/>
              </a:rPr>
              <a:t>Assistance</a:t>
            </a:r>
            <a:r>
              <a:rPr sz="1600" b="1" spc="3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6194C4"/>
                </a:solidFill>
                <a:latin typeface="Calibri"/>
                <a:cs typeface="Calibri"/>
              </a:rPr>
              <a:t>Program</a:t>
            </a:r>
            <a:r>
              <a:rPr sz="1600" b="1" spc="3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6194C4"/>
                </a:solidFill>
                <a:latin typeface="Calibri"/>
                <a:cs typeface="Calibri"/>
              </a:rPr>
              <a:t>(PAP):</a:t>
            </a:r>
            <a:r>
              <a:rPr sz="1600" b="1" spc="55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PAP</a:t>
            </a:r>
            <a:r>
              <a:rPr sz="1600" spc="2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spc="80" dirty="0">
                <a:solidFill>
                  <a:srgbClr val="202429"/>
                </a:solidFill>
                <a:latin typeface="Calibri"/>
                <a:cs typeface="Calibri"/>
              </a:rPr>
              <a:t>is</a:t>
            </a:r>
            <a:r>
              <a:rPr sz="1600" spc="2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spc="45" dirty="0">
                <a:solidFill>
                  <a:srgbClr val="202429"/>
                </a:solidFill>
                <a:latin typeface="Calibri"/>
                <a:cs typeface="Calibri"/>
              </a:rPr>
              <a:t>designed</a:t>
            </a:r>
            <a:r>
              <a:rPr sz="1600" spc="4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for</a:t>
            </a:r>
            <a:r>
              <a:rPr sz="1600" spc="5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spc="45" dirty="0">
                <a:solidFill>
                  <a:srgbClr val="202429"/>
                </a:solidFill>
                <a:latin typeface="Calibri"/>
                <a:cs typeface="Calibri"/>
              </a:rPr>
              <a:t>members</a:t>
            </a:r>
            <a:r>
              <a:rPr sz="1600" spc="3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in</a:t>
            </a:r>
            <a:r>
              <a:rPr sz="1600" spc="3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the</a:t>
            </a:r>
            <a:r>
              <a:rPr sz="1600" spc="3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United</a:t>
            </a:r>
            <a:r>
              <a:rPr sz="1600" spc="3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202429"/>
                </a:solidFill>
                <a:latin typeface="Calibri"/>
                <a:cs typeface="Calibri"/>
              </a:rPr>
              <a:t>States</a:t>
            </a:r>
            <a:r>
              <a:rPr sz="1600" spc="1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who</a:t>
            </a:r>
            <a:r>
              <a:rPr sz="1600" spc="4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429"/>
                </a:solidFill>
                <a:latin typeface="Calibri"/>
                <a:cs typeface="Calibri"/>
              </a:rPr>
              <a:t>require</a:t>
            </a:r>
            <a:r>
              <a:rPr sz="1600" spc="6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sng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non-covered</a:t>
            </a:r>
            <a:r>
              <a:rPr sz="1600" u="sng" spc="95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 </a:t>
            </a:r>
            <a:r>
              <a:rPr sz="1600" u="sng" spc="40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medications</a:t>
            </a:r>
            <a:r>
              <a:rPr sz="1600" u="none" spc="4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i="1" u="sng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and</a:t>
            </a:r>
            <a:r>
              <a:rPr sz="1600" i="1" u="sng" spc="90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 </a:t>
            </a:r>
            <a:r>
              <a:rPr sz="1600" u="sng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demonstrate</a:t>
            </a:r>
            <a:r>
              <a:rPr sz="1600" u="sng" spc="105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 </a:t>
            </a:r>
            <a:r>
              <a:rPr sz="1600" u="sng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qualifying</a:t>
            </a:r>
            <a:r>
              <a:rPr sz="1600" u="sng" spc="130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 </a:t>
            </a:r>
            <a:r>
              <a:rPr sz="1600" u="sng" spc="50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financial</a:t>
            </a:r>
            <a:r>
              <a:rPr sz="1600" u="sng" spc="114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 </a:t>
            </a:r>
            <a:r>
              <a:rPr sz="1600" u="sng" dirty="0">
                <a:solidFill>
                  <a:srgbClr val="202429"/>
                </a:solidFill>
                <a:uFill>
                  <a:solidFill>
                    <a:srgbClr val="202429"/>
                  </a:solidFill>
                </a:uFill>
                <a:latin typeface="Calibri"/>
                <a:cs typeface="Calibri"/>
              </a:rPr>
              <a:t>need</a:t>
            </a:r>
            <a:r>
              <a:rPr sz="1600" u="none" dirty="0">
                <a:solidFill>
                  <a:srgbClr val="202429"/>
                </a:solidFill>
                <a:latin typeface="Calibri"/>
                <a:cs typeface="Calibri"/>
              </a:rPr>
              <a:t>.</a:t>
            </a:r>
            <a:r>
              <a:rPr sz="1600" u="none" spc="8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dirty="0">
                <a:solidFill>
                  <a:srgbClr val="202429"/>
                </a:solidFill>
                <a:latin typeface="Calibri"/>
                <a:cs typeface="Calibri"/>
              </a:rPr>
              <a:t>Those</a:t>
            </a:r>
            <a:r>
              <a:rPr sz="1600" u="none" spc="8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dirty="0">
                <a:solidFill>
                  <a:srgbClr val="202429"/>
                </a:solidFill>
                <a:latin typeface="Calibri"/>
                <a:cs typeface="Calibri"/>
              </a:rPr>
              <a:t>who</a:t>
            </a:r>
            <a:r>
              <a:rPr sz="1600" u="none" spc="7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dirty="0">
                <a:solidFill>
                  <a:srgbClr val="202429"/>
                </a:solidFill>
                <a:latin typeface="Calibri"/>
                <a:cs typeface="Calibri"/>
              </a:rPr>
              <a:t>qualify</a:t>
            </a:r>
            <a:r>
              <a:rPr sz="1600" u="none" spc="10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dirty="0">
                <a:solidFill>
                  <a:srgbClr val="202429"/>
                </a:solidFill>
                <a:latin typeface="Calibri"/>
                <a:cs typeface="Calibri"/>
              </a:rPr>
              <a:t>will</a:t>
            </a:r>
            <a:r>
              <a:rPr sz="1600" u="none" spc="6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dirty="0">
                <a:solidFill>
                  <a:srgbClr val="202429"/>
                </a:solidFill>
                <a:latin typeface="Calibri"/>
                <a:cs typeface="Calibri"/>
              </a:rPr>
              <a:t>receive</a:t>
            </a:r>
            <a:r>
              <a:rPr sz="1600" u="none" spc="8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dirty="0">
                <a:solidFill>
                  <a:srgbClr val="202429"/>
                </a:solidFill>
                <a:latin typeface="Calibri"/>
                <a:cs typeface="Calibri"/>
              </a:rPr>
              <a:t>their</a:t>
            </a:r>
            <a:r>
              <a:rPr sz="1600" u="none" spc="8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50" dirty="0">
                <a:solidFill>
                  <a:srgbClr val="202429"/>
                </a:solidFill>
                <a:latin typeface="Calibri"/>
                <a:cs typeface="Calibri"/>
              </a:rPr>
              <a:t>medications</a:t>
            </a:r>
            <a:r>
              <a:rPr sz="1600" u="none" spc="11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dirty="0">
                <a:solidFill>
                  <a:srgbClr val="202429"/>
                </a:solidFill>
                <a:latin typeface="Calibri"/>
                <a:cs typeface="Calibri"/>
              </a:rPr>
              <a:t>for</a:t>
            </a:r>
            <a:r>
              <a:rPr sz="1600" u="none" spc="11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dirty="0">
                <a:solidFill>
                  <a:srgbClr val="202429"/>
                </a:solidFill>
                <a:latin typeface="Calibri"/>
                <a:cs typeface="Calibri"/>
              </a:rPr>
              <a:t>free,</a:t>
            </a:r>
            <a:r>
              <a:rPr sz="1600" u="none" spc="10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dirty="0">
                <a:solidFill>
                  <a:srgbClr val="202429"/>
                </a:solidFill>
                <a:latin typeface="Calibri"/>
                <a:cs typeface="Calibri"/>
              </a:rPr>
              <a:t>with</a:t>
            </a:r>
            <a:r>
              <a:rPr sz="1600" u="none" spc="8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dirty="0">
                <a:solidFill>
                  <a:srgbClr val="202429"/>
                </a:solidFill>
                <a:latin typeface="Calibri"/>
                <a:cs typeface="Calibri"/>
              </a:rPr>
              <a:t>no</a:t>
            </a:r>
            <a:r>
              <a:rPr sz="1600" u="none" spc="10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75" dirty="0">
                <a:solidFill>
                  <a:srgbClr val="202429"/>
                </a:solidFill>
                <a:latin typeface="Calibri"/>
                <a:cs typeface="Calibri"/>
              </a:rPr>
              <a:t>co-</a:t>
            </a:r>
            <a:r>
              <a:rPr sz="1600" u="none" spc="65" dirty="0">
                <a:solidFill>
                  <a:srgbClr val="202429"/>
                </a:solidFill>
                <a:latin typeface="Calibri"/>
                <a:cs typeface="Calibri"/>
              </a:rPr>
              <a:t>pays</a:t>
            </a:r>
            <a:r>
              <a:rPr sz="1600" u="none" spc="9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-25" dirty="0">
                <a:solidFill>
                  <a:srgbClr val="202429"/>
                </a:solidFill>
                <a:latin typeface="Calibri"/>
                <a:cs typeface="Calibri"/>
              </a:rPr>
              <a:t>or </a:t>
            </a:r>
            <a:r>
              <a:rPr sz="1600" u="none" spc="45" dirty="0">
                <a:solidFill>
                  <a:srgbClr val="202429"/>
                </a:solidFill>
                <a:latin typeface="Calibri"/>
                <a:cs typeface="Calibri"/>
              </a:rPr>
              <a:t>shipping</a:t>
            </a:r>
            <a:r>
              <a:rPr sz="1600" u="none" spc="2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1600" u="none" spc="65" dirty="0">
                <a:solidFill>
                  <a:srgbClr val="202429"/>
                </a:solidFill>
                <a:latin typeface="Calibri"/>
                <a:cs typeface="Calibri"/>
              </a:rPr>
              <a:t>costs.</a:t>
            </a:r>
            <a:endParaRPr sz="1600">
              <a:latin typeface="Calibri"/>
              <a:cs typeface="Calibri"/>
            </a:endParaRPr>
          </a:p>
          <a:p>
            <a:pPr marL="12700" marR="5080" indent="-635">
              <a:lnSpc>
                <a:spcPct val="100000"/>
              </a:lnSpc>
              <a:spcBef>
                <a:spcPts val="1920"/>
              </a:spcBef>
            </a:pPr>
            <a:r>
              <a:rPr sz="1600" b="1" spc="80" dirty="0">
                <a:solidFill>
                  <a:srgbClr val="6194C4"/>
                </a:solidFill>
                <a:latin typeface="Calibri"/>
                <a:cs typeface="Calibri"/>
              </a:rPr>
              <a:t>Self-</a:t>
            </a:r>
            <a:r>
              <a:rPr sz="1600" b="1" spc="55" dirty="0">
                <a:solidFill>
                  <a:srgbClr val="6194C4"/>
                </a:solidFill>
                <a:latin typeface="Calibri"/>
                <a:cs typeface="Calibri"/>
              </a:rPr>
              <a:t>Pay</a:t>
            </a:r>
            <a:r>
              <a:rPr sz="1600" b="1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20" dirty="0">
                <a:solidFill>
                  <a:srgbClr val="6194C4"/>
                </a:solidFill>
                <a:latin typeface="Calibri"/>
                <a:cs typeface="Calibri"/>
              </a:rPr>
              <a:t>Importation</a:t>
            </a:r>
            <a:r>
              <a:rPr sz="1600" b="1" spc="4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45" dirty="0">
                <a:solidFill>
                  <a:srgbClr val="6194C4"/>
                </a:solidFill>
                <a:latin typeface="Calibri"/>
                <a:cs typeface="Calibri"/>
              </a:rPr>
              <a:t>Program</a:t>
            </a:r>
            <a:r>
              <a:rPr sz="1600" b="1" spc="-5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60" dirty="0">
                <a:solidFill>
                  <a:srgbClr val="6194C4"/>
                </a:solidFill>
                <a:latin typeface="Calibri"/>
                <a:cs typeface="Calibri"/>
              </a:rPr>
              <a:t>(SPIP):</a:t>
            </a:r>
            <a:r>
              <a:rPr sz="1600" b="1" spc="2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latin typeface="Calibri"/>
                <a:cs typeface="Calibri"/>
              </a:rPr>
              <a:t>SPIP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80" dirty="0">
                <a:latin typeface="Calibri"/>
                <a:cs typeface="Calibri"/>
              </a:rPr>
              <a:t>is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50" dirty="0">
                <a:latin typeface="Calibri"/>
                <a:cs typeface="Calibri"/>
              </a:rPr>
              <a:t>available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to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50" dirty="0">
                <a:latin typeface="Calibri"/>
                <a:cs typeface="Calibri"/>
              </a:rPr>
              <a:t>members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in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the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United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55" dirty="0">
                <a:latin typeface="Calibri"/>
                <a:cs typeface="Calibri"/>
              </a:rPr>
              <a:t>States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who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require </a:t>
            </a:r>
            <a:r>
              <a:rPr sz="16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non-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covered</a:t>
            </a:r>
            <a:r>
              <a:rPr sz="1600" u="none" spc="-10" dirty="0">
                <a:latin typeface="Calibri"/>
                <a:cs typeface="Calibri"/>
              </a:rPr>
              <a:t> </a:t>
            </a:r>
            <a:r>
              <a:rPr sz="16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medications</a:t>
            </a:r>
            <a:r>
              <a:rPr sz="1600" u="none" spc="50" dirty="0">
                <a:latin typeface="Calibri"/>
                <a:cs typeface="Calibri"/>
              </a:rPr>
              <a:t>.</a:t>
            </a:r>
            <a:r>
              <a:rPr sz="1600" u="none" spc="40" dirty="0">
                <a:latin typeface="Calibri"/>
                <a:cs typeface="Calibri"/>
              </a:rPr>
              <a:t> </a:t>
            </a:r>
            <a:r>
              <a:rPr sz="1600" u="none" spc="10" dirty="0">
                <a:latin typeface="Calibri"/>
                <a:cs typeface="Calibri"/>
              </a:rPr>
              <a:t>Through</a:t>
            </a:r>
            <a:r>
              <a:rPr sz="1600" u="none" spc="65" dirty="0">
                <a:latin typeface="Calibri"/>
                <a:cs typeface="Calibri"/>
              </a:rPr>
              <a:t> </a:t>
            </a:r>
            <a:r>
              <a:rPr sz="1600" u="none" spc="10" dirty="0">
                <a:latin typeface="Calibri"/>
                <a:cs typeface="Calibri"/>
              </a:rPr>
              <a:t>this</a:t>
            </a:r>
            <a:r>
              <a:rPr sz="1600" u="none" spc="5" dirty="0">
                <a:latin typeface="Calibri"/>
                <a:cs typeface="Calibri"/>
              </a:rPr>
              <a:t> </a:t>
            </a:r>
            <a:r>
              <a:rPr sz="1600" u="none" spc="10" dirty="0">
                <a:latin typeface="Calibri"/>
                <a:cs typeface="Calibri"/>
              </a:rPr>
              <a:t>program,</a:t>
            </a:r>
            <a:r>
              <a:rPr sz="1600" u="none" spc="70" dirty="0">
                <a:latin typeface="Calibri"/>
                <a:cs typeface="Calibri"/>
              </a:rPr>
              <a:t> </a:t>
            </a:r>
            <a:r>
              <a:rPr sz="1600" u="none" spc="45" dirty="0">
                <a:latin typeface="Calibri"/>
                <a:cs typeface="Calibri"/>
              </a:rPr>
              <a:t>individuals</a:t>
            </a:r>
            <a:r>
              <a:rPr sz="1600" u="none" spc="35" dirty="0">
                <a:latin typeface="Calibri"/>
                <a:cs typeface="Calibri"/>
              </a:rPr>
              <a:t> </a:t>
            </a:r>
            <a:r>
              <a:rPr sz="1600" u="none" spc="85" dirty="0">
                <a:latin typeface="Calibri"/>
                <a:cs typeface="Calibri"/>
              </a:rPr>
              <a:t>can</a:t>
            </a:r>
            <a:r>
              <a:rPr sz="1600" u="none" spc="15" dirty="0">
                <a:latin typeface="Calibri"/>
                <a:cs typeface="Calibri"/>
              </a:rPr>
              <a:t> </a:t>
            </a:r>
            <a:r>
              <a:rPr sz="1600" u="none" spc="10" dirty="0">
                <a:latin typeface="Calibri"/>
                <a:cs typeface="Calibri"/>
              </a:rPr>
              <a:t>import</a:t>
            </a:r>
            <a:r>
              <a:rPr sz="1600" u="none" spc="30" dirty="0">
                <a:latin typeface="Calibri"/>
                <a:cs typeface="Calibri"/>
              </a:rPr>
              <a:t> </a:t>
            </a:r>
            <a:r>
              <a:rPr sz="1600" u="none" spc="10" dirty="0">
                <a:latin typeface="Calibri"/>
                <a:cs typeface="Calibri"/>
              </a:rPr>
              <a:t>their</a:t>
            </a:r>
            <a:r>
              <a:rPr sz="1600" u="none" spc="20" dirty="0">
                <a:latin typeface="Calibri"/>
                <a:cs typeface="Calibri"/>
              </a:rPr>
              <a:t> </a:t>
            </a:r>
            <a:r>
              <a:rPr sz="1600" u="none" spc="45" dirty="0">
                <a:latin typeface="Calibri"/>
                <a:cs typeface="Calibri"/>
              </a:rPr>
              <a:t>prescribed</a:t>
            </a:r>
            <a:r>
              <a:rPr sz="1600" u="none" spc="20" dirty="0">
                <a:latin typeface="Calibri"/>
                <a:cs typeface="Calibri"/>
              </a:rPr>
              <a:t> </a:t>
            </a:r>
            <a:r>
              <a:rPr sz="1600" u="none" spc="50" dirty="0">
                <a:latin typeface="Calibri"/>
                <a:cs typeface="Calibri"/>
              </a:rPr>
              <a:t>medications</a:t>
            </a:r>
            <a:r>
              <a:rPr sz="1600" u="none" spc="35" dirty="0">
                <a:latin typeface="Calibri"/>
                <a:cs typeface="Calibri"/>
              </a:rPr>
              <a:t> </a:t>
            </a:r>
            <a:r>
              <a:rPr sz="1600" u="none" spc="10" dirty="0">
                <a:latin typeface="Calibri"/>
                <a:cs typeface="Calibri"/>
              </a:rPr>
              <a:t>at</a:t>
            </a:r>
            <a:r>
              <a:rPr sz="1600" u="none" spc="-15" dirty="0">
                <a:latin typeface="Calibri"/>
                <a:cs typeface="Calibri"/>
              </a:rPr>
              <a:t> </a:t>
            </a:r>
            <a:r>
              <a:rPr sz="16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their</a:t>
            </a:r>
            <a:r>
              <a:rPr sz="16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own</a:t>
            </a:r>
            <a:r>
              <a:rPr sz="16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cost</a:t>
            </a:r>
            <a:r>
              <a:rPr sz="1600" u="none" spc="65" dirty="0">
                <a:latin typeface="Calibri"/>
                <a:cs typeface="Calibri"/>
              </a:rPr>
              <a:t>,</a:t>
            </a:r>
            <a:r>
              <a:rPr sz="1600" u="none" spc="15" dirty="0">
                <a:latin typeface="Calibri"/>
                <a:cs typeface="Calibri"/>
              </a:rPr>
              <a:t> </a:t>
            </a:r>
            <a:r>
              <a:rPr sz="1600" u="none" spc="10" dirty="0">
                <a:latin typeface="Calibri"/>
                <a:cs typeface="Calibri"/>
              </a:rPr>
              <a:t>typically</a:t>
            </a:r>
            <a:r>
              <a:rPr sz="1600" u="none" dirty="0">
                <a:latin typeface="Calibri"/>
                <a:cs typeface="Calibri"/>
              </a:rPr>
              <a:t> </a:t>
            </a:r>
            <a:r>
              <a:rPr sz="1600" u="none" spc="50" dirty="0">
                <a:latin typeface="Calibri"/>
                <a:cs typeface="Calibri"/>
              </a:rPr>
              <a:t>saving</a:t>
            </a:r>
            <a:r>
              <a:rPr sz="1600" u="none" spc="10" dirty="0">
                <a:latin typeface="Calibri"/>
                <a:cs typeface="Calibri"/>
              </a:rPr>
              <a:t> </a:t>
            </a:r>
            <a:r>
              <a:rPr sz="1600" u="none" spc="-25" dirty="0">
                <a:latin typeface="Calibri"/>
                <a:cs typeface="Calibri"/>
              </a:rPr>
              <a:t>40- </a:t>
            </a:r>
            <a:r>
              <a:rPr sz="1600" u="none" spc="70" dirty="0">
                <a:latin typeface="Calibri"/>
                <a:cs typeface="Calibri"/>
              </a:rPr>
              <a:t>45%</a:t>
            </a:r>
            <a:r>
              <a:rPr sz="1600" u="none" spc="-35" dirty="0">
                <a:latin typeface="Calibri"/>
                <a:cs typeface="Calibri"/>
              </a:rPr>
              <a:t> </a:t>
            </a:r>
            <a:r>
              <a:rPr sz="1600" u="none" spc="50" dirty="0">
                <a:latin typeface="Calibri"/>
                <a:cs typeface="Calibri"/>
              </a:rPr>
              <a:t>compared</a:t>
            </a:r>
            <a:r>
              <a:rPr sz="1600" u="none" dirty="0">
                <a:latin typeface="Calibri"/>
                <a:cs typeface="Calibri"/>
              </a:rPr>
              <a:t> to</a:t>
            </a:r>
            <a:r>
              <a:rPr sz="1600" u="none" spc="-25" dirty="0">
                <a:latin typeface="Calibri"/>
                <a:cs typeface="Calibri"/>
              </a:rPr>
              <a:t> </a:t>
            </a:r>
            <a:r>
              <a:rPr sz="1600" u="none" spc="55" dirty="0">
                <a:latin typeface="Calibri"/>
                <a:cs typeface="Calibri"/>
              </a:rPr>
              <a:t>U.S.</a:t>
            </a:r>
            <a:r>
              <a:rPr sz="1600" u="none" spc="-20" dirty="0">
                <a:latin typeface="Calibri"/>
                <a:cs typeface="Calibri"/>
              </a:rPr>
              <a:t> </a:t>
            </a:r>
            <a:r>
              <a:rPr sz="1600" u="none" spc="50" dirty="0">
                <a:latin typeface="Calibri"/>
                <a:cs typeface="Calibri"/>
              </a:rPr>
              <a:t>pharmacy</a:t>
            </a:r>
            <a:r>
              <a:rPr sz="1600" u="none" spc="-10" dirty="0">
                <a:latin typeface="Calibri"/>
                <a:cs typeface="Calibri"/>
              </a:rPr>
              <a:t> </a:t>
            </a:r>
            <a:r>
              <a:rPr sz="1600" u="none" spc="45" dirty="0">
                <a:latin typeface="Calibri"/>
                <a:cs typeface="Calibri"/>
              </a:rPr>
              <a:t>prices.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0572" y="1625139"/>
            <a:ext cx="9436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55" dirty="0">
                <a:solidFill>
                  <a:srgbClr val="6194C4"/>
                </a:solidFill>
                <a:latin typeface="Calibri"/>
                <a:cs typeface="Calibri"/>
              </a:rPr>
              <a:t>Detego</a:t>
            </a:r>
            <a:r>
              <a:rPr sz="1600" b="1" spc="3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75" dirty="0">
                <a:solidFill>
                  <a:srgbClr val="6194C4"/>
                </a:solidFill>
                <a:latin typeface="Calibri"/>
                <a:cs typeface="Calibri"/>
              </a:rPr>
              <a:t>Health</a:t>
            </a:r>
            <a:r>
              <a:rPr sz="1600" b="1" spc="5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110" dirty="0">
                <a:solidFill>
                  <a:srgbClr val="6194C4"/>
                </a:solidFill>
                <a:latin typeface="Calibri"/>
                <a:cs typeface="Calibri"/>
              </a:rPr>
              <a:t>is</a:t>
            </a:r>
            <a:r>
              <a:rPr sz="1600" b="1" spc="-5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6194C4"/>
                </a:solidFill>
                <a:latin typeface="Calibri"/>
                <a:cs typeface="Calibri"/>
              </a:rPr>
              <a:t>proud</a:t>
            </a:r>
            <a:r>
              <a:rPr sz="1600" b="1" spc="1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6194C4"/>
                </a:solidFill>
                <a:latin typeface="Calibri"/>
                <a:cs typeface="Calibri"/>
              </a:rPr>
              <a:t>to</a:t>
            </a:r>
            <a:r>
              <a:rPr sz="1600" b="1" spc="2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spc="55" dirty="0">
                <a:solidFill>
                  <a:srgbClr val="6194C4"/>
                </a:solidFill>
                <a:latin typeface="Calibri"/>
                <a:cs typeface="Calibri"/>
              </a:rPr>
              <a:t>have</a:t>
            </a:r>
            <a:r>
              <a:rPr sz="1600" b="1" spc="15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u="sng" spc="80" dirty="0">
                <a:solidFill>
                  <a:srgbClr val="6194C4"/>
                </a:solidFill>
                <a:uFill>
                  <a:solidFill>
                    <a:srgbClr val="6194C4"/>
                  </a:solidFill>
                </a:uFill>
                <a:latin typeface="Calibri"/>
                <a:cs typeface="Calibri"/>
              </a:rPr>
              <a:t>exclusive</a:t>
            </a:r>
            <a:r>
              <a:rPr sz="1600" b="1" u="sng" spc="-20" dirty="0">
                <a:solidFill>
                  <a:srgbClr val="6194C4"/>
                </a:solidFill>
                <a:uFill>
                  <a:solidFill>
                    <a:srgbClr val="6194C4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sng" spc="60" dirty="0">
                <a:solidFill>
                  <a:srgbClr val="6194C4"/>
                </a:solidFill>
                <a:uFill>
                  <a:solidFill>
                    <a:srgbClr val="6194C4"/>
                  </a:solidFill>
                </a:uFill>
                <a:latin typeface="Calibri"/>
                <a:cs typeface="Calibri"/>
              </a:rPr>
              <a:t>partners</a:t>
            </a:r>
            <a:r>
              <a:rPr sz="1600" b="1" u="none" spc="45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u="none" dirty="0">
                <a:solidFill>
                  <a:srgbClr val="6194C4"/>
                </a:solidFill>
                <a:latin typeface="Calibri"/>
                <a:cs typeface="Calibri"/>
              </a:rPr>
              <a:t>that</a:t>
            </a:r>
            <a:r>
              <a:rPr sz="1600" b="1" u="none" spc="45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u="none" spc="85" dirty="0">
                <a:solidFill>
                  <a:srgbClr val="6194C4"/>
                </a:solidFill>
                <a:latin typeface="Calibri"/>
                <a:cs typeface="Calibri"/>
              </a:rPr>
              <a:t>enhance</a:t>
            </a:r>
            <a:r>
              <a:rPr sz="1600" b="1" u="none" spc="2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u="none" dirty="0">
                <a:solidFill>
                  <a:srgbClr val="6194C4"/>
                </a:solidFill>
                <a:latin typeface="Calibri"/>
                <a:cs typeface="Calibri"/>
              </a:rPr>
              <a:t>the</a:t>
            </a:r>
            <a:r>
              <a:rPr sz="1600" b="1" u="none" spc="2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u="none" spc="70" dirty="0">
                <a:solidFill>
                  <a:srgbClr val="6194C4"/>
                </a:solidFill>
                <a:latin typeface="Calibri"/>
                <a:cs typeface="Calibri"/>
              </a:rPr>
              <a:t>member</a:t>
            </a:r>
            <a:r>
              <a:rPr sz="1600" b="1" u="none" spc="4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u="none" spc="65" dirty="0">
                <a:solidFill>
                  <a:srgbClr val="6194C4"/>
                </a:solidFill>
                <a:latin typeface="Calibri"/>
                <a:cs typeface="Calibri"/>
              </a:rPr>
              <a:t>and</a:t>
            </a:r>
            <a:r>
              <a:rPr sz="1600" b="1" u="none" spc="2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u="none" spc="55" dirty="0">
                <a:solidFill>
                  <a:srgbClr val="6194C4"/>
                </a:solidFill>
                <a:latin typeface="Calibri"/>
                <a:cs typeface="Calibri"/>
              </a:rPr>
              <a:t>employer</a:t>
            </a:r>
            <a:r>
              <a:rPr sz="1600" b="1" u="none" spc="20" dirty="0">
                <a:solidFill>
                  <a:srgbClr val="6194C4"/>
                </a:solidFill>
                <a:latin typeface="Calibri"/>
                <a:cs typeface="Calibri"/>
              </a:rPr>
              <a:t> </a:t>
            </a:r>
            <a:r>
              <a:rPr sz="1600" b="1" u="none" spc="55" dirty="0">
                <a:solidFill>
                  <a:srgbClr val="6194C4"/>
                </a:solidFill>
                <a:latin typeface="Calibri"/>
                <a:cs typeface="Calibri"/>
              </a:rPr>
              <a:t>experience: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350" y="2142502"/>
            <a:ext cx="1852167" cy="43210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1061192" y="6431882"/>
            <a:ext cx="251586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8745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lang="en-US" spc="-50" smtClean="0">
                <a:solidFill>
                  <a:srgbClr val="79797A"/>
                </a:solidFill>
              </a:rPr>
              <a:pPr marL="118745">
                <a:lnSpc>
                  <a:spcPct val="100000"/>
                </a:lnSpc>
                <a:spcBef>
                  <a:spcPts val="25"/>
                </a:spcBef>
              </a:pPr>
              <a:t>35</a:t>
            </a:fld>
            <a:endParaRPr spc="-2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89184-4052-AD10-A1B7-47046A00E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sky with clouds&#10;&#10;Description automatically generated">
            <a:extLst>
              <a:ext uri="{FF2B5EF4-FFF2-40B4-BE49-F238E27FC236}">
                <a16:creationId xmlns:a16="http://schemas.microsoft.com/office/drawing/2014/main" id="{A36179C6-9B45-A4FC-4A39-09ECB408A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2761"/>
          <a:stretch/>
        </p:blipFill>
        <p:spPr>
          <a:xfrm>
            <a:off x="0" y="0"/>
            <a:ext cx="12192000" cy="6721476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52AC6C3D-A4D1-2996-85DF-B7A47470D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68C163-C892-83CC-A73A-E7F25BC05D33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PSM MEMBERS SHOULD RECEIVE THE WELCOME EMAIL FROM DH MS 4-7 DAYS AFTER BEING ENROLLED.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B6F1CA0-7056-C42E-D997-91E778352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6E7E666-97FF-41B0-9DFA-3C2C071B0D68}" type="slidenum">
              <a:rPr lang="en-US" smtClean="0"/>
              <a:t>36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3170A-39EC-CF37-3C79-67D365EEA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166" y="423794"/>
            <a:ext cx="4425851" cy="57442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AD2E17-777D-0DA0-BF16-8B289A290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413834"/>
            <a:ext cx="4508757" cy="58483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3974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3C980-6A3D-30B7-75AA-0F101311A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sky with clouds&#10;&#10;Description automatically generated">
            <a:extLst>
              <a:ext uri="{FF2B5EF4-FFF2-40B4-BE49-F238E27FC236}">
                <a16:creationId xmlns:a16="http://schemas.microsoft.com/office/drawing/2014/main" id="{8D33D235-95EA-68E4-77C0-88DD8C2C8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2761"/>
          <a:stretch/>
        </p:blipFill>
        <p:spPr>
          <a:xfrm>
            <a:off x="0" y="0"/>
            <a:ext cx="12192000" cy="6721476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D429B6A6-4C91-8F34-8E95-4328B194D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74B7F7-F2B3-6DFD-303B-DCFC8FD1807A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ONLY PSM GIGCARE THRIVE MEMBERS USE THE GIGCARE QRG.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69B6786-2BEF-2795-C709-B14EC2DF2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6E7E666-97FF-41B0-9DFA-3C2C071B0D68}" type="slidenum">
              <a:rPr lang="en-US" smtClean="0"/>
              <a:t>37</a:t>
            </a:fld>
            <a:endParaRPr lang="en-US"/>
          </a:p>
        </p:txBody>
      </p:sp>
      <p:pic>
        <p:nvPicPr>
          <p:cNvPr id="20" name="Picture 1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87C6893-FD70-4014-7395-5C1E711B7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941FFB-C7C5-5F7A-AF94-33EB96167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154" y="423794"/>
            <a:ext cx="4425851" cy="56836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DC0DB7-A795-E3EE-06FF-0DE1B3D9F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4767" y="423794"/>
            <a:ext cx="4425851" cy="57260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7578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D6B22-5D58-6C0E-688A-44315743B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a person sitting at a table&#10;&#10;Description automatically generated">
            <a:extLst>
              <a:ext uri="{FF2B5EF4-FFF2-40B4-BE49-F238E27FC236}">
                <a16:creationId xmlns:a16="http://schemas.microsoft.com/office/drawing/2014/main" id="{8AF4D89D-4307-3341-F7B2-2BC2A4E2E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/>
          <a:stretch/>
        </p:blipFill>
        <p:spPr>
          <a:xfrm>
            <a:off x="-1" y="0"/>
            <a:ext cx="1219676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FE5A22-B524-DE4C-CE8C-C557ECD1B1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3A61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F40E61E9-6796-F2DA-D771-95C89AFD1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544" y="588911"/>
            <a:ext cx="3100910" cy="2658714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86EDDA-728A-FDD8-08D3-4DA56D8DE0A5}"/>
              </a:ext>
            </a:extLst>
          </p:cNvPr>
          <p:cNvSpPr txBox="1">
            <a:spLocks/>
          </p:cNvSpPr>
          <p:nvPr/>
        </p:nvSpPr>
        <p:spPr>
          <a:xfrm>
            <a:off x="0" y="4916112"/>
            <a:ext cx="12192000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Thank You</a:t>
            </a:r>
          </a:p>
          <a:p>
            <a:pPr marL="0" indent="0" algn="ctr">
              <a:buNone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7B68AE9-CAD0-5778-E4D0-C7EFE8874CA1}"/>
              </a:ext>
            </a:extLst>
          </p:cNvPr>
          <p:cNvSpPr txBox="1">
            <a:spLocks/>
          </p:cNvSpPr>
          <p:nvPr/>
        </p:nvSpPr>
        <p:spPr>
          <a:xfrm>
            <a:off x="0" y="3525030"/>
            <a:ext cx="12191999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2"/>
                </a:solidFill>
                <a:latin typeface="Dosis SemiBold" pitchFamily="2" charset="0"/>
                <a:ea typeface="Aptos" panose="020B0004020202020204" pitchFamily="34" charset="0"/>
                <a:cs typeface="Aptos" panose="020B0004020202020204" pitchFamily="34" charset="0"/>
              </a:rPr>
              <a:t>EXCLUSIVE </a:t>
            </a:r>
            <a:r>
              <a:rPr lang="en-US" sz="1800" b="1" dirty="0">
                <a:solidFill>
                  <a:schemeClr val="accent2"/>
                </a:solidFill>
                <a:effectLst/>
                <a:latin typeface="Dosis SemiBold" pitchFamily="2" charset="0"/>
                <a:ea typeface="Aptos" panose="020B0004020202020204" pitchFamily="34" charset="0"/>
                <a:cs typeface="Aptos" panose="020B0004020202020204" pitchFamily="34" charset="0"/>
              </a:rPr>
              <a:t>SALES AND SUPPORT FOR DETEGO HEALTH,</a:t>
            </a:r>
            <a:br>
              <a:rPr lang="en-US" sz="1800" b="1" dirty="0">
                <a:solidFill>
                  <a:schemeClr val="accent2"/>
                </a:solidFill>
                <a:effectLst/>
                <a:latin typeface="Dosis SemiBold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1800" b="1" dirty="0">
                <a:solidFill>
                  <a:schemeClr val="accent2"/>
                </a:solidFill>
                <a:effectLst/>
                <a:latin typeface="Dosis SemiBold" pitchFamily="2" charset="0"/>
                <a:ea typeface="Aptos" panose="020B0004020202020204" pitchFamily="34" charset="0"/>
                <a:cs typeface="Aptos" panose="020B0004020202020204" pitchFamily="34" charset="0"/>
              </a:rPr>
              <a:t>&amp; POPULATION SCIENCE MANAGEMENT</a:t>
            </a:r>
            <a:endParaRPr lang="en-US" b="1" dirty="0">
              <a:solidFill>
                <a:schemeClr val="accent2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42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4A976-6F43-6B74-3171-DC3D34DAE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8DAC55-575D-BBC4-53E6-AC1F43D777D4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79E8E9-5A74-2FF8-B469-FD2B1A1F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4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96BB4E0-4A1D-7DBF-4201-44F6E6641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5FF4A63F-7A2E-0BBA-92E6-7CA9F13080F8}"/>
              </a:ext>
            </a:extLst>
          </p:cNvPr>
          <p:cNvSpPr txBox="1">
            <a:spLocks/>
          </p:cNvSpPr>
          <p:nvPr/>
        </p:nvSpPr>
        <p:spPr>
          <a:xfrm>
            <a:off x="514351" y="1624697"/>
            <a:ext cx="11163298" cy="3868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ea typeface="Source Sans Pro" panose="020B0503030403020204" pitchFamily="34" charset="0"/>
              </a:rPr>
              <a:t>Self-Employed &amp; Working Owners</a:t>
            </a:r>
            <a:endParaRPr lang="en-US" sz="2000" b="1" i="0" u="none" strike="noStrike" dirty="0">
              <a:solidFill>
                <a:srgbClr val="000000"/>
              </a:solidFill>
              <a:effectLst/>
              <a:ea typeface="Source Sans Pro" panose="020B0503030403020204" pitchFamily="34" charset="0"/>
            </a:endParaRPr>
          </a:p>
          <a:p>
            <a:pPr algn="l"/>
            <a:r>
              <a:rPr lang="en-US" sz="1600" dirty="0"/>
              <a:t>We serve individuals who don’t have access to a traditional employer-sponsored group health plan.</a:t>
            </a:r>
          </a:p>
          <a:p>
            <a:pPr algn="l"/>
            <a:r>
              <a:rPr lang="en-US" sz="1600" dirty="0"/>
              <a:t>Our members are often independent contractors or gig economy workers looking for affordable, </a:t>
            </a:r>
            <a:br>
              <a:rPr lang="en-US" sz="1600" dirty="0"/>
            </a:br>
            <a:r>
              <a:rPr lang="en-US" sz="1600" dirty="0"/>
              <a:t>flexible solutions to meet their unique needs.</a:t>
            </a:r>
            <a:br>
              <a:rPr lang="en-US" sz="1600" dirty="0"/>
            </a:br>
            <a:endParaRPr lang="en-US" sz="1600" dirty="0"/>
          </a:p>
          <a:p>
            <a:pPr algn="l"/>
            <a:r>
              <a:rPr lang="en-US" sz="1600" b="1" dirty="0"/>
              <a:t>Examples include: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Realtors &amp; insurance agents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Rideshare drivers (Uber, Lyft, etc.)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The soon-to-be </a:t>
            </a:r>
            <a:r>
              <a:rPr lang="en-US" sz="1600" b="1" dirty="0"/>
              <a:t>25 million Americans</a:t>
            </a:r>
            <a:r>
              <a:rPr lang="en-US" sz="1600" dirty="0"/>
              <a:t> who are</a:t>
            </a:r>
            <a:br>
              <a:rPr lang="en-US" sz="1600" dirty="0"/>
            </a:br>
            <a:r>
              <a:rPr lang="en-US" sz="1600" b="1" dirty="0"/>
              <a:t>not eligible for subsidies</a:t>
            </a:r>
            <a:r>
              <a:rPr lang="en-US" sz="1600" dirty="0"/>
              <a:t> on the exchange or </a:t>
            </a:r>
            <a:br>
              <a:rPr lang="en-US" sz="1600" dirty="0"/>
            </a:br>
            <a:r>
              <a:rPr lang="en-US" sz="1600" dirty="0"/>
              <a:t>who do </a:t>
            </a:r>
            <a:r>
              <a:rPr lang="en-US" sz="1600" b="1" dirty="0"/>
              <a:t>not receive coverage through an </a:t>
            </a:r>
            <a:br>
              <a:rPr lang="en-US" sz="1600" b="1" dirty="0"/>
            </a:br>
            <a:r>
              <a:rPr lang="en-US" sz="1600" b="1" dirty="0"/>
              <a:t>employer</a:t>
            </a:r>
            <a:endParaRPr lang="en-US" sz="1600" dirty="0"/>
          </a:p>
          <a:p>
            <a:pPr algn="l"/>
            <a:r>
              <a:rPr lang="en-US" sz="1600" b="0" i="0" u="none" strike="noStrike" dirty="0">
                <a:solidFill>
                  <a:srgbClr val="000000"/>
                </a:solidFill>
                <a:effectLst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8C75214-BEBD-9576-38AA-F28F8A1FE515}"/>
              </a:ext>
            </a:extLst>
          </p:cNvPr>
          <p:cNvSpPr txBox="1">
            <a:spLocks/>
          </p:cNvSpPr>
          <p:nvPr/>
        </p:nvSpPr>
        <p:spPr>
          <a:xfrm>
            <a:off x="514351" y="388886"/>
            <a:ext cx="7019924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We Serve</a:t>
            </a:r>
          </a:p>
          <a:p>
            <a:pPr marL="0" indent="0">
              <a:buNone/>
            </a:pPr>
            <a:endParaRPr lang="en-US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E10422-0155-01A6-44CF-AF4EFD420514}"/>
              </a:ext>
            </a:extLst>
          </p:cNvPr>
          <p:cNvCxnSpPr>
            <a:cxnSpLocks/>
          </p:cNvCxnSpPr>
          <p:nvPr/>
        </p:nvCxnSpPr>
        <p:spPr>
          <a:xfrm flipH="1">
            <a:off x="609600" y="1270590"/>
            <a:ext cx="11068049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Picture 1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B43F8DD-4956-B057-8641-F1EA93BDD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04F3FA7-5AA9-56DA-D9F4-761BA469A0EA}"/>
              </a:ext>
            </a:extLst>
          </p:cNvPr>
          <p:cNvSpPr/>
          <p:nvPr/>
        </p:nvSpPr>
        <p:spPr>
          <a:xfrm>
            <a:off x="8750160" y="2463603"/>
            <a:ext cx="2927489" cy="292437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A39F75-FBDF-76B8-0F21-3C45EA1E5343}"/>
              </a:ext>
            </a:extLst>
          </p:cNvPr>
          <p:cNvSpPr/>
          <p:nvPr/>
        </p:nvSpPr>
        <p:spPr>
          <a:xfrm>
            <a:off x="6290226" y="4019103"/>
            <a:ext cx="2766391" cy="193053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5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806B0-4CB5-26E5-B26C-B910FC184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940185-078C-64C4-2866-402515FF3AF2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524142-42C0-F6EB-A62D-F6FD0ABA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5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B3E8AB7-1FB2-E2EA-91E1-DBD6A9283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8C918481-4C0B-907A-87B7-504C4E38C827}"/>
              </a:ext>
            </a:extLst>
          </p:cNvPr>
          <p:cNvSpPr txBox="1">
            <a:spLocks/>
          </p:cNvSpPr>
          <p:nvPr/>
        </p:nvSpPr>
        <p:spPr>
          <a:xfrm>
            <a:off x="609599" y="1526035"/>
            <a:ext cx="11068049" cy="365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A New Way to Access Health Benefits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  <a:ea typeface="Source Sans Pro" panose="020B0503030403020204" pitchFamily="34" charset="0"/>
              </a:rPr>
            </a:br>
            <a:br>
              <a:rPr lang="en-US" sz="1600" b="0" i="0" u="none" strike="noStrike" dirty="0">
                <a:solidFill>
                  <a:srgbClr val="000000"/>
                </a:solidFill>
                <a:effectLst/>
                <a:ea typeface="Source Sans Pro" panose="020B0503030403020204" pitchFamily="34" charset="0"/>
              </a:rPr>
            </a:br>
            <a:r>
              <a:rPr lang="en-US" sz="1600" b="0" i="0" u="none" strike="noStrike" dirty="0">
                <a:solidFill>
                  <a:srgbClr val="000000"/>
                </a:solidFill>
                <a:effectLst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9436267-EFBE-F942-5F8B-894F8ED6AD20}"/>
              </a:ext>
            </a:extLst>
          </p:cNvPr>
          <p:cNvSpPr txBox="1">
            <a:spLocks/>
          </p:cNvSpPr>
          <p:nvPr/>
        </p:nvSpPr>
        <p:spPr>
          <a:xfrm>
            <a:off x="514351" y="388886"/>
            <a:ext cx="4282936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We Serve Them</a:t>
            </a:r>
          </a:p>
          <a:p>
            <a:pPr marL="0" indent="0">
              <a:buNone/>
            </a:pPr>
            <a:endParaRPr lang="en-US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1F55D4-7738-1F31-B64E-E73063E6BA04}"/>
              </a:ext>
            </a:extLst>
          </p:cNvPr>
          <p:cNvCxnSpPr>
            <a:cxnSpLocks/>
          </p:cNvCxnSpPr>
          <p:nvPr/>
        </p:nvCxnSpPr>
        <p:spPr>
          <a:xfrm flipH="1">
            <a:off x="609600" y="1270590"/>
            <a:ext cx="11068049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Picture 1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74BE6E7-CBAB-8340-361C-CC150F095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BD10C27E-33D5-D5B5-BEDE-3642DC794A90}"/>
              </a:ext>
            </a:extLst>
          </p:cNvPr>
          <p:cNvSpPr txBox="1">
            <a:spLocks/>
          </p:cNvSpPr>
          <p:nvPr/>
        </p:nvSpPr>
        <p:spPr>
          <a:xfrm>
            <a:off x="609598" y="1923906"/>
            <a:ext cx="6128489" cy="410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1600" b="1" dirty="0">
                <a:solidFill>
                  <a:schemeClr val="accent4"/>
                </a:solidFill>
              </a:rPr>
              <a:t>Working Owner Eligibility:</a:t>
            </a:r>
            <a:br>
              <a:rPr lang="en-US" altLang="en-US" sz="1600" b="1" dirty="0"/>
            </a:br>
            <a:r>
              <a:rPr lang="en-US" sz="1600" dirty="0"/>
              <a:t>Members qualify as </a:t>
            </a:r>
            <a:r>
              <a:rPr lang="en-US" sz="1600" b="1" dirty="0"/>
              <a:t>working owners</a:t>
            </a:r>
            <a:r>
              <a:rPr lang="en-US" sz="1600" dirty="0"/>
              <a:t> by participating as </a:t>
            </a:r>
            <a:r>
              <a:rPr lang="en-US" sz="1600" b="1" dirty="0"/>
              <a:t>Consumer Data Respondents (CDRs)</a:t>
            </a:r>
            <a:r>
              <a:rPr lang="en-US" sz="1600" dirty="0"/>
              <a:t>, who complete surveys that provide valuable, de-identified insights.</a:t>
            </a:r>
            <a:br>
              <a:rPr lang="en-US" altLang="en-US" sz="1600" dirty="0"/>
            </a:br>
            <a:endParaRPr lang="en-US" altLang="en-US" sz="1600" dirty="0"/>
          </a:p>
          <a:p>
            <a:pPr marL="342900" lvl="0" indent="-34290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1600" b="1" dirty="0">
                <a:solidFill>
                  <a:schemeClr val="accent4"/>
                </a:solidFill>
              </a:rPr>
              <a:t>Monthly Survey Income:</a:t>
            </a:r>
            <a:br>
              <a:rPr lang="en-US" altLang="en-US" sz="1600" b="1" dirty="0"/>
            </a:br>
            <a:r>
              <a:rPr lang="en-US" altLang="en-US" sz="1600" dirty="0"/>
              <a:t>Earn money each month by completing surveys through the </a:t>
            </a:r>
            <a:r>
              <a:rPr lang="en-US" altLang="en-US" sz="1600" b="1" dirty="0"/>
              <a:t>Covered360 mobile app</a:t>
            </a:r>
            <a:r>
              <a:rPr lang="en-US" altLang="en-US" sz="1600" dirty="0"/>
              <a:t>.</a:t>
            </a:r>
            <a:br>
              <a:rPr lang="en-US" altLang="en-US" sz="1600" dirty="0"/>
            </a:br>
            <a:endParaRPr lang="en-US" altLang="en-US" sz="1600" dirty="0"/>
          </a:p>
          <a:p>
            <a:pPr marL="342900" lvl="0" indent="-34290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1600" b="1" dirty="0">
                <a:solidFill>
                  <a:schemeClr val="accent4"/>
                </a:solidFill>
              </a:rPr>
              <a:t>K-1 Form:</a:t>
            </a:r>
            <a:br>
              <a:rPr lang="en-US" altLang="en-US" sz="1600" dirty="0"/>
            </a:br>
            <a:r>
              <a:rPr lang="en-US" sz="1600" dirty="0"/>
              <a:t>At tax time, Working Owners of PSM receive a </a:t>
            </a:r>
            <a:r>
              <a:rPr lang="en-US" sz="1600" b="1" dirty="0"/>
              <a:t>Schedule K-1 Form</a:t>
            </a:r>
            <a:r>
              <a:rPr lang="en-US" sz="1600" dirty="0"/>
              <a:t> for reporting any income earned through surveys.</a:t>
            </a:r>
            <a:br>
              <a:rPr lang="en-US" altLang="en-US" sz="1600" dirty="0"/>
            </a:br>
            <a:endParaRPr lang="en-US" altLang="en-US" sz="1600" dirty="0"/>
          </a:p>
          <a:p>
            <a:pPr marL="342900" lvl="0" indent="-34290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en-US" sz="1600" b="1" dirty="0">
                <a:solidFill>
                  <a:schemeClr val="accent4"/>
                </a:solidFill>
              </a:rPr>
              <a:t>Administered by Detego Health:</a:t>
            </a:r>
            <a:br>
              <a:rPr lang="en-US" altLang="en-US" sz="1600" dirty="0"/>
            </a:br>
            <a:r>
              <a:rPr lang="en-US" altLang="en-US" sz="1600" dirty="0"/>
              <a:t>A nationally licensed TPA and creator of </a:t>
            </a:r>
            <a:r>
              <a:rPr lang="en-US" altLang="en-US" sz="1600" b="1" dirty="0"/>
              <a:t>High-Performance Health Benefit Plans</a:t>
            </a:r>
            <a:r>
              <a:rPr lang="en-US" altLang="en-US" sz="1600" dirty="0"/>
              <a:t>.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1606C114-A8BE-D911-0541-3CA9D57E0D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821202"/>
              </p:ext>
            </p:extLst>
          </p:nvPr>
        </p:nvGraphicFramePr>
        <p:xfrm>
          <a:off x="6738088" y="1586360"/>
          <a:ext cx="5453912" cy="4394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BC5D9C-834B-6CF8-2407-64ED3F9E1EAF}"/>
              </a:ext>
            </a:extLst>
          </p:cNvPr>
          <p:cNvSpPr/>
          <p:nvPr/>
        </p:nvSpPr>
        <p:spPr>
          <a:xfrm>
            <a:off x="8487693" y="1802819"/>
            <a:ext cx="540520" cy="365123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User with solid fill">
            <a:extLst>
              <a:ext uri="{FF2B5EF4-FFF2-40B4-BE49-F238E27FC236}">
                <a16:creationId xmlns:a16="http://schemas.microsoft.com/office/drawing/2014/main" id="{25913976-1898-8DBF-E80E-8A259B6D0E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60749" y="1802819"/>
            <a:ext cx="404108" cy="40410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8D39E2C-6966-6DED-B5D3-A3F4677736D7}"/>
              </a:ext>
            </a:extLst>
          </p:cNvPr>
          <p:cNvSpPr/>
          <p:nvPr/>
        </p:nvSpPr>
        <p:spPr>
          <a:xfrm>
            <a:off x="11137128" y="2897025"/>
            <a:ext cx="540520" cy="365123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Smart Phone with solid fill">
            <a:extLst>
              <a:ext uri="{FF2B5EF4-FFF2-40B4-BE49-F238E27FC236}">
                <a16:creationId xmlns:a16="http://schemas.microsoft.com/office/drawing/2014/main" id="{58276FBE-7BE8-7E6A-85A3-7CE788B38E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247784" y="2919982"/>
            <a:ext cx="319207" cy="31920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C55E71-D215-25A0-A7CD-BD4D9411359B}"/>
              </a:ext>
            </a:extLst>
          </p:cNvPr>
          <p:cNvSpPr/>
          <p:nvPr/>
        </p:nvSpPr>
        <p:spPr>
          <a:xfrm>
            <a:off x="7016702" y="4033165"/>
            <a:ext cx="540520" cy="365123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 descr="Medical with solid fill">
            <a:extLst>
              <a:ext uri="{FF2B5EF4-FFF2-40B4-BE49-F238E27FC236}">
                <a16:creationId xmlns:a16="http://schemas.microsoft.com/office/drawing/2014/main" id="{05882BB7-85CE-F148-4746-3F99EA7A50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103010" y="4026301"/>
            <a:ext cx="384468" cy="384468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119045D-1619-FBB1-EF82-756C0440FC5F}"/>
              </a:ext>
            </a:extLst>
          </p:cNvPr>
          <p:cNvSpPr/>
          <p:nvPr/>
        </p:nvSpPr>
        <p:spPr>
          <a:xfrm>
            <a:off x="9952057" y="5421074"/>
            <a:ext cx="540520" cy="365123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 descr="Money with solid fill">
            <a:extLst>
              <a:ext uri="{FF2B5EF4-FFF2-40B4-BE49-F238E27FC236}">
                <a16:creationId xmlns:a16="http://schemas.microsoft.com/office/drawing/2014/main" id="{D91B8E41-749E-5B20-FBA1-1268D4D8FB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0025113" y="5407822"/>
            <a:ext cx="404108" cy="40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12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03F77-209F-521E-7216-2DDC02C49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09F7A26-1866-A770-BBA3-E4AB76E13F9D}"/>
              </a:ext>
            </a:extLst>
          </p:cNvPr>
          <p:cNvSpPr/>
          <p:nvPr/>
        </p:nvSpPr>
        <p:spPr>
          <a:xfrm>
            <a:off x="1" y="6173788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68B67C83-C176-9FD3-A2B0-504628F7E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1" y="241231"/>
            <a:ext cx="480989" cy="480989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B271DE6-DCEF-75CA-B461-B99FA5DC2CEA}"/>
              </a:ext>
            </a:extLst>
          </p:cNvPr>
          <p:cNvSpPr>
            <a:spLocks noGrp="1"/>
          </p:cNvSpPr>
          <p:nvPr/>
        </p:nvSpPr>
        <p:spPr>
          <a:xfrm>
            <a:off x="8610601" y="61737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7E666-97FF-41B0-9DFA-3C2C071B0D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12529">
                    <a:tint val="82000"/>
                  </a:srgb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529">
                  <a:tint val="82000"/>
                </a:srgb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4707D95-4580-3D38-9957-D8FD1BA49A7A}"/>
              </a:ext>
            </a:extLst>
          </p:cNvPr>
          <p:cNvSpPr txBox="1">
            <a:spLocks/>
          </p:cNvSpPr>
          <p:nvPr/>
        </p:nvSpPr>
        <p:spPr>
          <a:xfrm>
            <a:off x="514352" y="273600"/>
            <a:ext cx="7429499" cy="8972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3A61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Population Science Management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3A61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&amp; the Working Owner Model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7954B5E-085A-412B-6BB9-62E1E25CF73F}"/>
              </a:ext>
            </a:extLst>
          </p:cNvPr>
          <p:cNvSpPr txBox="1">
            <a:spLocks/>
          </p:cNvSpPr>
          <p:nvPr/>
        </p:nvSpPr>
        <p:spPr>
          <a:xfrm>
            <a:off x="514352" y="1398125"/>
            <a:ext cx="10839449" cy="1716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9C5DF">
                    <a:lumMod val="7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Why Population Science Management Working Owner Model?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Population Science Management (PSM) is a data research and analytics company with the mission of empowering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individuals to earn money by sharing their personal data and providing Working Owners access to Group Benefit Plans.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This Gold Standard for Working Owners, 1099 self-employed, and Gig Economy workers finally offers a solution with benefits unseen in the individual market.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SourceSansPro-Regular" panose="020B0503030403020204" pitchFamily="34" charset="0"/>
              <a:ea typeface="+mn-ea"/>
              <a:cs typeface="+mn-cs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CFA166C-9E8D-E775-0931-2A4FE6730373}"/>
              </a:ext>
            </a:extLst>
          </p:cNvPr>
          <p:cNvSpPr txBox="1">
            <a:spLocks/>
          </p:cNvSpPr>
          <p:nvPr/>
        </p:nvSpPr>
        <p:spPr>
          <a:xfrm>
            <a:off x="514352" y="3217925"/>
            <a:ext cx="10839449" cy="926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9C5DF">
                    <a:lumMod val="7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PSM Employs Consumer Data Respondents (CDRs)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9C5DF">
                    <a:lumMod val="75000"/>
                  </a:srgbClr>
                </a:solidFill>
                <a:effectLst/>
                <a:uLnTx/>
                <a:uFillTx/>
                <a:latin typeface="Droid Sans bold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CDRs provide insights into their health and consumer habits.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As a CDR, each person is recognized as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Working Owner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of PSM.</a:t>
            </a:r>
          </a:p>
        </p:txBody>
      </p:sp>
      <p:pic>
        <p:nvPicPr>
          <p:cNvPr id="17" name="Picture 1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2302175-56BB-242F-412A-815332C4E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4" y="232271"/>
            <a:ext cx="2385118" cy="501650"/>
          </a:xfrm>
          <a:prstGeom prst="rect">
            <a:avLst/>
          </a:prstGeom>
        </p:spPr>
      </p:pic>
      <p:pic>
        <p:nvPicPr>
          <p:cNvPr id="18" name="Picture 17" descr="A blue sky with clouds&#10;&#10;Description automatically generated">
            <a:extLst>
              <a:ext uri="{FF2B5EF4-FFF2-40B4-BE49-F238E27FC236}">
                <a16:creationId xmlns:a16="http://schemas.microsoft.com/office/drawing/2014/main" id="{11EAAC15-67C2-1F02-B6C3-33BE3FB7F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0149"/>
          <a:stretch/>
        </p:blipFill>
        <p:spPr>
          <a:xfrm>
            <a:off x="0" y="4462751"/>
            <a:ext cx="12192000" cy="1711035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98B249E8-146E-E004-18C1-FDA907C33A69}"/>
              </a:ext>
            </a:extLst>
          </p:cNvPr>
          <p:cNvSpPr txBox="1"/>
          <p:nvPr/>
        </p:nvSpPr>
        <p:spPr>
          <a:xfrm>
            <a:off x="514352" y="4566415"/>
            <a:ext cx="10627657" cy="13926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25"/>
              </a:lnSpc>
              <a:spcBef>
                <a:spcPts val="375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63A61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Gig Worker noun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63A61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25A5B"/>
                </a:solidFill>
                <a:effectLst/>
                <a:uLnTx/>
                <a:uFillTx/>
                <a:ea typeface="+mn-ea"/>
                <a:cs typeface="+mn-cs"/>
              </a:rPr>
              <a:t>plural gig workers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A1B27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1B27"/>
                </a:solidFill>
                <a:effectLst/>
                <a:uLnTx/>
                <a:uFillTx/>
                <a:ea typeface="+mn-ea"/>
                <a:cs typeface="+mn-cs"/>
              </a:rPr>
              <a:t>: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1B27"/>
                </a:solidFill>
                <a:effectLst/>
                <a:uLnTx/>
                <a:uFillTx/>
                <a:ea typeface="+mn-ea"/>
                <a:cs typeface="+mn-cs"/>
              </a:rPr>
              <a:t>a person who works temporary jobs typically in the service sector as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1B27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1B27"/>
                </a:solidFill>
                <a:effectLst/>
                <a:uLnTx/>
                <a:uFillTx/>
                <a:ea typeface="+mn-ea"/>
                <a:cs typeface="+mn-cs"/>
              </a:rPr>
              <a:t>an independent contractor or freelancer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A1B27"/>
                </a:solidFill>
                <a:effectLst/>
                <a:uLnTx/>
                <a:uFillTx/>
                <a:ea typeface="+mn-ea"/>
                <a:cs typeface="+mn-cs"/>
              </a:rPr>
              <a:t>: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A1B27"/>
                </a:solidFill>
                <a:effectLst/>
                <a:uLnTx/>
                <a:uFillTx/>
                <a:ea typeface="+mn-ea"/>
                <a:cs typeface="+mn-cs"/>
              </a:rPr>
              <a:t>a worker in the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1F2"/>
                </a:solidFill>
                <a:effectLst/>
                <a:uLnTx/>
                <a:uFillTx/>
                <a:ea typeface="+mn-ea"/>
                <a:cs typeface="+mn-cs"/>
                <a:hlinkClick r:id="rId6"/>
              </a:rPr>
              <a:t>gig economy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A1B2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8F8063-FF0D-1BB8-5CE4-E36B0168C7B5}"/>
              </a:ext>
            </a:extLst>
          </p:cNvPr>
          <p:cNvSpPr/>
          <p:nvPr/>
        </p:nvSpPr>
        <p:spPr>
          <a:xfrm>
            <a:off x="8295862" y="2956553"/>
            <a:ext cx="2846148" cy="284311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13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4C8E54F-A8A1-4A38-66D5-A8A38C0304CA}"/>
              </a:ext>
            </a:extLst>
          </p:cNvPr>
          <p:cNvSpPr/>
          <p:nvPr/>
        </p:nvSpPr>
        <p:spPr>
          <a:xfrm>
            <a:off x="0" y="1422990"/>
            <a:ext cx="12192000" cy="4257033"/>
          </a:xfrm>
          <a:prstGeom prst="rect">
            <a:avLst/>
          </a:prstGeom>
          <a:solidFill>
            <a:srgbClr val="163A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DA878C-7DC7-305C-169E-9D1E301B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E666-97FF-41B0-9DFA-3C2C071B0D68}" type="slidenum">
              <a:rPr lang="en-US" smtClean="0"/>
              <a:t>7</a:t>
            </a:fld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217DC0A-3DD7-5386-C712-18531624A7DD}"/>
              </a:ext>
            </a:extLst>
          </p:cNvPr>
          <p:cNvSpPr>
            <a:spLocks noGrp="1"/>
          </p:cNvSpPr>
          <p:nvPr/>
        </p:nvSpPr>
        <p:spPr>
          <a:xfrm>
            <a:off x="8610601" y="61619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7E666-97FF-41B0-9DFA-3C2C071B0D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680C4C7-139E-E20D-6734-70CDFCD657D5}"/>
              </a:ext>
            </a:extLst>
          </p:cNvPr>
          <p:cNvSpPr txBox="1">
            <a:spLocks/>
          </p:cNvSpPr>
          <p:nvPr/>
        </p:nvSpPr>
        <p:spPr>
          <a:xfrm>
            <a:off x="408335" y="324054"/>
            <a:ext cx="7380270" cy="10322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Power of PSM:</a:t>
            </a:r>
            <a:br>
              <a:rPr lang="en-US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Collecting Data from The Population</a:t>
            </a:r>
            <a:endParaRPr lang="en-US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938E3-427C-C946-5FC2-63838FAEB9BB}"/>
              </a:ext>
            </a:extLst>
          </p:cNvPr>
          <p:cNvSpPr/>
          <p:nvPr/>
        </p:nvSpPr>
        <p:spPr>
          <a:xfrm>
            <a:off x="1" y="6161908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F5A1F97-87BF-0954-088B-EB56466802DF}"/>
              </a:ext>
            </a:extLst>
          </p:cNvPr>
          <p:cNvSpPr txBox="1">
            <a:spLocks/>
          </p:cNvSpPr>
          <p:nvPr/>
        </p:nvSpPr>
        <p:spPr>
          <a:xfrm>
            <a:off x="8610601" y="61619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7E666-97FF-41B0-9DFA-3C2C071B0D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6B67266-3D8C-9AAF-3B42-48114B068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1" y="229351"/>
            <a:ext cx="480989" cy="480989"/>
          </a:xfrm>
          <a:prstGeom prst="rect">
            <a:avLst/>
          </a:prstGeom>
        </p:spPr>
      </p:pic>
      <p:pic>
        <p:nvPicPr>
          <p:cNvPr id="12" name="Picture 1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B7C8DD29-210A-16BD-FE74-36B67326A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4" y="220391"/>
            <a:ext cx="2385118" cy="501650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DF9A5690-A72B-CE47-187D-64FFB494073A}"/>
              </a:ext>
            </a:extLst>
          </p:cNvPr>
          <p:cNvSpPr txBox="1"/>
          <p:nvPr/>
        </p:nvSpPr>
        <p:spPr>
          <a:xfrm>
            <a:off x="1983312" y="2034482"/>
            <a:ext cx="3788567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Significant Health Data: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Extensive data on disease states and chronic conditions in the market.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5" name="Graphic 14" descr="Heart with pulse with solid fill">
            <a:extLst>
              <a:ext uri="{FF2B5EF4-FFF2-40B4-BE49-F238E27FC236}">
                <a16:creationId xmlns:a16="http://schemas.microsoft.com/office/drawing/2014/main" id="{A2B1540F-A41A-557A-4176-C8C137053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900" y="1826592"/>
            <a:ext cx="1288781" cy="1288781"/>
          </a:xfrm>
          <a:prstGeom prst="rect">
            <a:avLst/>
          </a:prstGeom>
        </p:spPr>
      </p:pic>
      <p:sp>
        <p:nvSpPr>
          <p:cNvPr id="17" name="TextBox 8">
            <a:extLst>
              <a:ext uri="{FF2B5EF4-FFF2-40B4-BE49-F238E27FC236}">
                <a16:creationId xmlns:a16="http://schemas.microsoft.com/office/drawing/2014/main" id="{FAA7B1C8-2CFB-518F-C6DA-16156954BAE1}"/>
              </a:ext>
            </a:extLst>
          </p:cNvPr>
          <p:cNvSpPr txBox="1"/>
          <p:nvPr/>
        </p:nvSpPr>
        <p:spPr>
          <a:xfrm>
            <a:off x="1983313" y="4167614"/>
            <a:ext cx="3788566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PSM’s Targeted Data Collection: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PSM gathers insights from a specific, defined population.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8" name="Graphic 17" descr="Bullseye with solid fill">
            <a:extLst>
              <a:ext uri="{FF2B5EF4-FFF2-40B4-BE49-F238E27FC236}">
                <a16:creationId xmlns:a16="http://schemas.microsoft.com/office/drawing/2014/main" id="{8F66DA4D-F1AE-9517-28AA-7922495E8A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50888" y="3857296"/>
            <a:ext cx="1288781" cy="1288781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B379292B-60B0-C9DF-0194-5B6096AFCF46}"/>
              </a:ext>
            </a:extLst>
          </p:cNvPr>
          <p:cNvSpPr txBox="1"/>
          <p:nvPr/>
        </p:nvSpPr>
        <p:spPr>
          <a:xfrm>
            <a:off x="7952404" y="2090208"/>
            <a:ext cx="3466481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Rare &amp; Highly Valuable Data: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Unlike general health surveys, PSM data is unique and highly valuable.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0" name="Graphic 19" descr="Diamond with solid fill">
            <a:extLst>
              <a:ext uri="{FF2B5EF4-FFF2-40B4-BE49-F238E27FC236}">
                <a16:creationId xmlns:a16="http://schemas.microsoft.com/office/drawing/2014/main" id="{178A9A8D-F0D0-5392-96F2-67B4D7B51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44992" y="1901297"/>
            <a:ext cx="1288781" cy="1288781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546F6314-DFA2-4496-59EA-59618C97C8EA}"/>
              </a:ext>
            </a:extLst>
          </p:cNvPr>
          <p:cNvSpPr txBox="1"/>
          <p:nvPr/>
        </p:nvSpPr>
        <p:spPr>
          <a:xfrm>
            <a:off x="7952405" y="4167614"/>
            <a:ext cx="3466481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Beyond Health: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Surveys cover lifestyle, behavior, and consumer trends to drive innovation.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2" name="Graphic 21" descr="Clipboard Checked with solid fill">
            <a:extLst>
              <a:ext uri="{FF2B5EF4-FFF2-40B4-BE49-F238E27FC236}">
                <a16:creationId xmlns:a16="http://schemas.microsoft.com/office/drawing/2014/main" id="{D4A6BE95-C0C3-A2D1-C0D7-285D031886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44992" y="3857296"/>
            <a:ext cx="1288781" cy="12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01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19966-EF6A-C973-E46F-EE2DA19C1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3EFD4-9C06-00A0-2328-A0C29AA96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6" y="2869972"/>
            <a:ext cx="2576792" cy="35807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9682EC-2CA6-F0AD-20BC-2CE19E360882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1F2A372-1121-B8E0-446E-041316B03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A896817-4A08-BC3D-B67B-3B4A921C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6E7E666-97FF-41B0-9DFA-3C2C071B0D68}" type="slidenum">
              <a:rPr lang="en-US" smtClean="0"/>
              <a:t>8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588CE4-AC66-3C1B-C069-D903576A89F8}"/>
              </a:ext>
            </a:extLst>
          </p:cNvPr>
          <p:cNvSpPr txBox="1">
            <a:spLocks/>
          </p:cNvSpPr>
          <p:nvPr/>
        </p:nvSpPr>
        <p:spPr>
          <a:xfrm>
            <a:off x="514352" y="1013416"/>
            <a:ext cx="11163297" cy="185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Job Requirements</a:t>
            </a:r>
            <a:endParaRPr lang="en-US" sz="1600" dirty="0">
              <a:solidFill>
                <a:srgbClr val="002856"/>
              </a:solidFill>
              <a:cs typeface="Source Sans Pro"/>
            </a:endParaRPr>
          </a:p>
          <a:p>
            <a:pPr algn="l"/>
            <a:r>
              <a:rPr lang="en-US" sz="1600" u="none" strike="noStrike" baseline="0" dirty="0"/>
              <a:t>To receive payment, you must actively participate as a Consumer Data Respondent (CDR) by completing surveys as requested.</a:t>
            </a:r>
            <a:endParaRPr lang="en-US" sz="1600" dirty="0"/>
          </a:p>
          <a:p>
            <a:pPr algn="l"/>
            <a:r>
              <a:rPr lang="en-US" sz="1600" u="none" strike="noStrike" baseline="0" dirty="0"/>
              <a:t>Assigned surveys must be completed in the Covered365 app, available on the Apple App Store and Google Play.</a:t>
            </a:r>
          </a:p>
          <a:p>
            <a:pPr algn="l"/>
            <a:r>
              <a:rPr lang="en-US" sz="1600" u="none" strike="noStrike" baseline="0" dirty="0"/>
              <a:t>Active CDRs who meet participation requirements and make monthly contributions are eligible for group medical benefits and other offerings.</a:t>
            </a:r>
            <a:endParaRPr lang="en-US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B210FE-552E-34FD-4008-0312E6417474}"/>
              </a:ext>
            </a:extLst>
          </p:cNvPr>
          <p:cNvCxnSpPr>
            <a:cxnSpLocks/>
          </p:cNvCxnSpPr>
          <p:nvPr/>
        </p:nvCxnSpPr>
        <p:spPr>
          <a:xfrm flipH="1">
            <a:off x="2563091" y="3007697"/>
            <a:ext cx="9053945" cy="0"/>
          </a:xfrm>
          <a:prstGeom prst="line">
            <a:avLst/>
          </a:prstGeom>
          <a:ln w="38100" cap="rnd">
            <a:solidFill>
              <a:schemeClr val="bg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0FCA02-2C92-D9C8-BA63-787657795412}"/>
              </a:ext>
            </a:extLst>
          </p:cNvPr>
          <p:cNvGrpSpPr/>
          <p:nvPr/>
        </p:nvGrpSpPr>
        <p:grpSpPr>
          <a:xfrm>
            <a:off x="9656617" y="5487720"/>
            <a:ext cx="1882863" cy="253832"/>
            <a:chOff x="10387689" y="5151248"/>
            <a:chExt cx="1151791" cy="1552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BD0EB6-BEFE-4AAF-0240-4EB721167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07153" y="5151248"/>
              <a:ext cx="532327" cy="1552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1D837C-5FA9-5681-28C3-EF899536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87689" y="5151248"/>
              <a:ext cx="463639" cy="155275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F1D194D-4330-EAB4-007B-F4E74E2106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929" y="4648019"/>
            <a:ext cx="2184552" cy="700631"/>
          </a:xfrm>
          <a:prstGeom prst="rect">
            <a:avLst/>
          </a:prstGeom>
        </p:spPr>
      </p:pic>
      <p:pic>
        <p:nvPicPr>
          <p:cNvPr id="19" name="Picture 1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4FAA786-F085-8468-49BC-3A7720D70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999992E-E73F-2D49-E36C-EA573964C7CA}"/>
              </a:ext>
            </a:extLst>
          </p:cNvPr>
          <p:cNvSpPr txBox="1">
            <a:spLocks/>
          </p:cNvSpPr>
          <p:nvPr/>
        </p:nvSpPr>
        <p:spPr>
          <a:xfrm>
            <a:off x="2507673" y="3210649"/>
            <a:ext cx="9031807" cy="2871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6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Covered365 App</a:t>
            </a:r>
            <a:br>
              <a:rPr lang="en-US" sz="1600" dirty="0">
                <a:solidFill>
                  <a:srgbClr val="002856"/>
                </a:solidFill>
                <a:latin typeface="+mj-lt"/>
              </a:rPr>
            </a:br>
            <a:r>
              <a:rPr lang="en-US" sz="1600" b="0" i="0" u="none" strike="noStrike" baseline="0" dirty="0"/>
              <a:t>The Covered365 app provides you with convenient, 24/7 access to your organization’s Health Benefits Plan, all year round</a:t>
            </a:r>
            <a:r>
              <a:rPr lang="en-US" sz="1600" b="0" i="0" u="none" strike="noStrike" baseline="0" dirty="0">
                <a:latin typeface="DroidSans"/>
              </a:rPr>
              <a:t>.</a:t>
            </a:r>
            <a:br>
              <a:rPr lang="en-US" sz="1600" b="0" i="0" u="none" strike="noStrike" baseline="0" dirty="0">
                <a:solidFill>
                  <a:schemeClr val="accent4"/>
                </a:solidFill>
              </a:rPr>
            </a:br>
            <a:endParaRPr lang="en-US" sz="1600" b="0" i="0" u="none" strike="noStrike" baseline="0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sz="16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What’s Inside?</a:t>
            </a:r>
            <a:endParaRPr lang="en-US" sz="1800" b="1" i="0" u="none" strike="noStrike" baseline="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en-US" sz="1600" b="0" i="0" u="none" strike="noStrike" baseline="0" dirty="0"/>
              <a:t>ID Card</a:t>
            </a:r>
          </a:p>
          <a:p>
            <a:r>
              <a:rPr lang="en-US" sz="1600" b="0" i="0" u="none" strike="noStrike" baseline="0" dirty="0"/>
              <a:t>EOBs</a:t>
            </a:r>
          </a:p>
          <a:p>
            <a:r>
              <a:rPr lang="en-US" sz="1600" b="0" i="0" u="none" strike="noStrike" baseline="0" dirty="0"/>
              <a:t>Claims</a:t>
            </a:r>
          </a:p>
          <a:p>
            <a:r>
              <a:rPr lang="en-US" sz="1600" b="0" i="0" u="none" strike="noStrike" baseline="0" dirty="0"/>
              <a:t>Consumer Data Respondent Surveys</a:t>
            </a:r>
            <a:endParaRPr lang="en-US" sz="16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830E8BF-1C88-65F6-73F3-375C8D4466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27" y="3807386"/>
            <a:ext cx="1190292" cy="23639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2E5B4D-A701-1408-31DE-24C3B4EE8C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8774" y="3806808"/>
            <a:ext cx="1188837" cy="23420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2AC66D0-0872-6E03-61C3-531D0E72AD9A}"/>
              </a:ext>
            </a:extLst>
          </p:cNvPr>
          <p:cNvSpPr txBox="1"/>
          <p:nvPr/>
        </p:nvSpPr>
        <p:spPr>
          <a:xfrm>
            <a:off x="8410955" y="5875932"/>
            <a:ext cx="3357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u="none" strike="noStrike" baseline="0" dirty="0"/>
              <a:t>Available on iPhone, iPad, and all Android devices.</a:t>
            </a:r>
            <a:br>
              <a:rPr lang="en-US" sz="800" b="0" i="0" u="none" strike="noStrike" baseline="0" dirty="0"/>
            </a:br>
            <a:endParaRPr lang="en-US" sz="800" b="0" i="0" u="none" strike="noStrike" baseline="0" dirty="0"/>
          </a:p>
          <a:p>
            <a:pPr algn="r"/>
            <a:r>
              <a:rPr lang="en-US" sz="800" b="0" i="0" u="none" strike="noStrike" baseline="0" dirty="0">
                <a:latin typeface="DroidSans"/>
              </a:rPr>
              <a:t>** Covered365 is exclusively available to eligible Detego Health LLC users.</a:t>
            </a:r>
            <a:endParaRPr lang="en-US" sz="800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4E7DE349-8A9C-F6F4-D00B-3BA194C42AE0}"/>
              </a:ext>
            </a:extLst>
          </p:cNvPr>
          <p:cNvSpPr txBox="1">
            <a:spLocks/>
          </p:cNvSpPr>
          <p:nvPr/>
        </p:nvSpPr>
        <p:spPr>
          <a:xfrm>
            <a:off x="514350" y="388886"/>
            <a:ext cx="6872287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 Owner Model</a:t>
            </a:r>
          </a:p>
        </p:txBody>
      </p:sp>
    </p:spTree>
    <p:extLst>
      <p:ext uri="{BB962C8B-B14F-4D97-AF65-F5344CB8AC3E}">
        <p14:creationId xmlns:p14="http://schemas.microsoft.com/office/powerpoint/2010/main" val="4125723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9CE08-7888-C311-7CA8-C1E0F0784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0F78B-88CA-CEBA-F5E0-26E0BF300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25745" y="1950274"/>
            <a:ext cx="6054907" cy="44016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387270-49AC-386E-6CCB-EFC73A19D679}"/>
              </a:ext>
            </a:extLst>
          </p:cNvPr>
          <p:cNvSpPr/>
          <p:nvPr/>
        </p:nvSpPr>
        <p:spPr>
          <a:xfrm>
            <a:off x="0" y="6356351"/>
            <a:ext cx="12191999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Survey payments are only through ACH.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EB8941E-4433-2CF2-CD4E-A492E8CEE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660" y="423794"/>
            <a:ext cx="480989" cy="48098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390BCCC-F2DA-0865-D2F3-AC985215D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6E7E666-97FF-41B0-9DFA-3C2C071B0D68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9F55B2-5AE0-2EE6-EB83-7E79891B3D74}"/>
              </a:ext>
            </a:extLst>
          </p:cNvPr>
          <p:cNvSpPr txBox="1">
            <a:spLocks/>
          </p:cNvSpPr>
          <p:nvPr/>
        </p:nvSpPr>
        <p:spPr>
          <a:xfrm>
            <a:off x="514352" y="1013416"/>
            <a:ext cx="11163297" cy="185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Payments</a:t>
            </a:r>
            <a:endParaRPr lang="en-US" sz="1600" dirty="0">
              <a:solidFill>
                <a:srgbClr val="002856"/>
              </a:solidFill>
              <a:cs typeface="Source Sans Pro"/>
            </a:endParaRPr>
          </a:p>
          <a:p>
            <a:pPr algn="l"/>
            <a:r>
              <a:rPr lang="en-US" sz="1600" b="0" i="0" u="none" strike="noStrike" baseline="0" dirty="0"/>
              <a:t>Payment amounts vary.</a:t>
            </a:r>
          </a:p>
          <a:p>
            <a:pPr algn="l"/>
            <a:r>
              <a:rPr lang="en-US" sz="1600" u="none" strike="noStrike" baseline="0" dirty="0"/>
              <a:t>Payments are made through </a:t>
            </a:r>
            <a:r>
              <a:rPr lang="en-US" sz="1600" b="1" u="none" strike="noStrike" baseline="0" dirty="0" err="1"/>
              <a:t>CommercePayment</a:t>
            </a:r>
            <a:r>
              <a:rPr lang="en-US" sz="1600" b="1" dirty="0" err="1"/>
              <a:t>s</a:t>
            </a:r>
            <a:r>
              <a:rPr lang="en-US" sz="1600" b="1" dirty="0"/>
              <a:t> </a:t>
            </a:r>
            <a:r>
              <a:rPr lang="en-US" sz="1600" b="1" dirty="0" err="1"/>
              <a:t>PreferPay</a:t>
            </a:r>
            <a:endParaRPr lang="en-US" sz="16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E014C3-A283-E91B-864A-315AF6721850}"/>
              </a:ext>
            </a:extLst>
          </p:cNvPr>
          <p:cNvGrpSpPr/>
          <p:nvPr/>
        </p:nvGrpSpPr>
        <p:grpSpPr>
          <a:xfrm>
            <a:off x="9656617" y="5487720"/>
            <a:ext cx="1882863" cy="253832"/>
            <a:chOff x="10387689" y="5151248"/>
            <a:chExt cx="1151791" cy="1552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39F49F-709A-D57A-652C-C917441A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07153" y="5151248"/>
              <a:ext cx="532327" cy="1552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94EADB-4F1E-223B-C0A3-E7E9CCEA9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87689" y="5151248"/>
              <a:ext cx="463639" cy="155275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84C4B76-902A-4B93-E5D4-0415A9A7D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929" y="4648019"/>
            <a:ext cx="2184552" cy="700631"/>
          </a:xfrm>
          <a:prstGeom prst="rect">
            <a:avLst/>
          </a:prstGeom>
        </p:spPr>
      </p:pic>
      <p:pic>
        <p:nvPicPr>
          <p:cNvPr id="19" name="Picture 1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484A3467-554D-EC42-4B2E-63225E415C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3" y="414834"/>
            <a:ext cx="2385118" cy="5016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58F3FFD-9625-44F1-8F0B-85ED7BB32AD3}"/>
              </a:ext>
            </a:extLst>
          </p:cNvPr>
          <p:cNvSpPr txBox="1"/>
          <p:nvPr/>
        </p:nvSpPr>
        <p:spPr>
          <a:xfrm>
            <a:off x="8410955" y="5875932"/>
            <a:ext cx="3357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u="none" strike="noStrike" baseline="0" dirty="0"/>
              <a:t>Available on iPhone, iPad, and all Android devices.</a:t>
            </a:r>
            <a:br>
              <a:rPr lang="en-US" sz="800" b="0" i="0" u="none" strike="noStrike" baseline="0" dirty="0"/>
            </a:br>
            <a:endParaRPr lang="en-US" sz="800" b="0" i="0" u="none" strike="noStrike" baseline="0" dirty="0"/>
          </a:p>
          <a:p>
            <a:pPr algn="r"/>
            <a:r>
              <a:rPr lang="en-US" sz="800" b="0" i="0" u="none" strike="noStrike" baseline="0" dirty="0">
                <a:latin typeface="DroidSans"/>
              </a:rPr>
              <a:t>** Covered365 is exclusively available to eligible Detego Health LLC users.</a:t>
            </a:r>
            <a:endParaRPr lang="en-US" sz="8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FF35F-D8AA-A27A-A3A2-E08B07D4DC63}"/>
              </a:ext>
            </a:extLst>
          </p:cNvPr>
          <p:cNvSpPr txBox="1">
            <a:spLocks/>
          </p:cNvSpPr>
          <p:nvPr/>
        </p:nvSpPr>
        <p:spPr>
          <a:xfrm>
            <a:off x="3190875" y="2428237"/>
            <a:ext cx="9001125" cy="318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Verify Your Bank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You will receive a notification of payment through the email you provided.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The email should say it came from </a:t>
            </a:r>
            <a:r>
              <a:rPr lang="en-US" sz="1600" b="1" dirty="0"/>
              <a:t>DoNotReply@commercebank.com</a:t>
            </a:r>
            <a:r>
              <a:rPr lang="en-US" sz="16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Direct Deposit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1600" dirty="0"/>
              <a:t>After verifying your bank account, payments are processed</a:t>
            </a:r>
            <a:br>
              <a:rPr lang="en-US" sz="1600" dirty="0"/>
            </a:br>
            <a:r>
              <a:rPr lang="en-US" sz="1600" dirty="0"/>
              <a:t>and may take </a:t>
            </a:r>
            <a:r>
              <a:rPr lang="en-US" sz="1600" b="1" dirty="0"/>
              <a:t>2-4 business days </a:t>
            </a:r>
            <a:r>
              <a:rPr lang="en-US" sz="1600" dirty="0"/>
              <a:t>to show in your bank.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F52B315-3662-337C-FC77-95F08733CD8C}"/>
              </a:ext>
            </a:extLst>
          </p:cNvPr>
          <p:cNvSpPr txBox="1">
            <a:spLocks/>
          </p:cNvSpPr>
          <p:nvPr/>
        </p:nvSpPr>
        <p:spPr>
          <a:xfrm>
            <a:off x="514350" y="388886"/>
            <a:ext cx="6872287" cy="5508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 Owner Model</a:t>
            </a:r>
          </a:p>
        </p:txBody>
      </p:sp>
    </p:spTree>
    <p:extLst>
      <p:ext uri="{BB962C8B-B14F-4D97-AF65-F5344CB8AC3E}">
        <p14:creationId xmlns:p14="http://schemas.microsoft.com/office/powerpoint/2010/main" val="783263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ron Health Benefits">
      <a:dk1>
        <a:srgbClr val="212529"/>
      </a:dk1>
      <a:lt1>
        <a:srgbClr val="FFFFFF"/>
      </a:lt1>
      <a:dk2>
        <a:srgbClr val="4C565F"/>
      </a:dk2>
      <a:lt2>
        <a:srgbClr val="E8E8E8"/>
      </a:lt2>
      <a:accent1>
        <a:srgbClr val="ECF3F9"/>
      </a:accent1>
      <a:accent2>
        <a:srgbClr val="A9C5DF"/>
      </a:accent2>
      <a:accent3>
        <a:srgbClr val="3DABE3"/>
      </a:accent3>
      <a:accent4>
        <a:srgbClr val="163A61"/>
      </a:accent4>
      <a:accent5>
        <a:srgbClr val="EEEEEE"/>
      </a:accent5>
      <a:accent6>
        <a:srgbClr val="A5A5A5"/>
      </a:accent6>
      <a:hlink>
        <a:srgbClr val="3DABE3"/>
      </a:hlink>
      <a:folHlink>
        <a:srgbClr val="212529"/>
      </a:folHlink>
    </a:clrScheme>
    <a:fontScheme name="Iron Health Benefits">
      <a:majorFont>
        <a:latin typeface="Droid Sans 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dc2cff1-8f45-4ffc-be90-14066567567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79D10CB021924595D245F297D9B60D" ma:contentTypeVersion="13" ma:contentTypeDescription="Create a new document." ma:contentTypeScope="" ma:versionID="ad8dc5f683e1857d87659cb2b27553e2">
  <xsd:schema xmlns:xsd="http://www.w3.org/2001/XMLSchema" xmlns:xs="http://www.w3.org/2001/XMLSchema" xmlns:p="http://schemas.microsoft.com/office/2006/metadata/properties" xmlns:ns3="3dc2cff1-8f45-4ffc-be90-140665675678" xmlns:ns4="cee9979b-709d-4dc4-9b7c-3a0ec80754ac" targetNamespace="http://schemas.microsoft.com/office/2006/metadata/properties" ma:root="true" ma:fieldsID="25ccf0bdf700b89c643e159c6fd7327e" ns3:_="" ns4:_="">
    <xsd:import namespace="3dc2cff1-8f45-4ffc-be90-140665675678"/>
    <xsd:import namespace="cee9979b-709d-4dc4-9b7c-3a0ec80754a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c2cff1-8f45-4ffc-be90-1406656756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e9979b-709d-4dc4-9b7c-3a0ec80754a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81A3AF-DCF3-4778-9784-36055913E25B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cee9979b-709d-4dc4-9b7c-3a0ec80754ac"/>
    <ds:schemaRef ds:uri="3dc2cff1-8f45-4ffc-be90-140665675678"/>
  </ds:schemaRefs>
</ds:datastoreItem>
</file>

<file path=customXml/itemProps2.xml><?xml version="1.0" encoding="utf-8"?>
<ds:datastoreItem xmlns:ds="http://schemas.openxmlformats.org/officeDocument/2006/customXml" ds:itemID="{526A9C8C-1B4F-4A84-B981-76EC4EEDC5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E047BB-D947-4B9D-9DEA-40C99F4C47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c2cff1-8f45-4ffc-be90-140665675678"/>
    <ds:schemaRef ds:uri="cee9979b-709d-4dc4-9b7c-3a0ec80754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39385</TotalTime>
  <Words>3468</Words>
  <Application>Microsoft Office PowerPoint</Application>
  <PresentationFormat>Widescreen</PresentationFormat>
  <Paragraphs>535</Paragraphs>
  <Slides>38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Dosis SemiBold</vt:lpstr>
      <vt:lpstr>Droid Sans</vt:lpstr>
      <vt:lpstr>Source Sans Pro</vt:lpstr>
      <vt:lpstr>Arial Black</vt:lpstr>
      <vt:lpstr>Roboto Light</vt:lpstr>
      <vt:lpstr>Aptos</vt:lpstr>
      <vt:lpstr>SourceSansPro-Regular</vt:lpstr>
      <vt:lpstr>Wingdings</vt:lpstr>
      <vt:lpstr>Droid Sans bold</vt:lpstr>
      <vt:lpstr>DroidSans</vt:lpstr>
      <vt:lpstr>Calibri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Broker Test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Highlights</vt:lpstr>
      <vt:lpstr>PowerPoint Presentation</vt:lpstr>
      <vt:lpstr>Pharmaceutical Advocacy Services: ScriptAide provides pharmaceutical advocacy services, reducing the financial burden using one of the 3 programs listed below. ***A valid prescription is required to participate in all 3 programs.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Ariel Peterson</dc:creator>
  <cp:lastModifiedBy>Brandi Bjornson</cp:lastModifiedBy>
  <cp:revision>31</cp:revision>
  <dcterms:created xsi:type="dcterms:W3CDTF">2024-06-04T20:59:38Z</dcterms:created>
  <dcterms:modified xsi:type="dcterms:W3CDTF">2026-01-22T16:02:48Z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0x010100DD79D10CB021924595D245F297D9B60D</vt:lpwstr>
  </property>
</Properties>
</file>