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7" r:id="rId7"/>
    <p:sldId id="282" r:id="rId8"/>
    <p:sldId id="289" r:id="rId9"/>
    <p:sldId id="290" r:id="rId10"/>
    <p:sldId id="279" r:id="rId11"/>
    <p:sldId id="449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66589-9C9C-4219-AA88-456C03E1EAC1}" v="6" dt="2026-02-16T13:33:31.6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64" y="26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 Clark" userId="cbf60f1c40d941f7" providerId="LiveId" clId="{30053E25-ECCC-4F74-9200-5F4842E87418}"/>
    <pc:docChg chg="undo custSel addSld delSld modSld">
      <pc:chgData name="Terri Clark" userId="cbf60f1c40d941f7" providerId="LiveId" clId="{30053E25-ECCC-4F74-9200-5F4842E87418}" dt="2026-02-16T13:33:59.742" v="234" actId="47"/>
      <pc:docMkLst>
        <pc:docMk/>
      </pc:docMkLst>
      <pc:sldChg chg="modSp mod">
        <pc:chgData name="Terri Clark" userId="cbf60f1c40d941f7" providerId="LiveId" clId="{30053E25-ECCC-4F74-9200-5F4842E87418}" dt="2026-01-29T15:52:32.576" v="140" actId="20577"/>
        <pc:sldMkLst>
          <pc:docMk/>
          <pc:sldMk cId="0" sldId="256"/>
        </pc:sldMkLst>
        <pc:spChg chg="mod">
          <ac:chgData name="Terri Clark" userId="cbf60f1c40d941f7" providerId="LiveId" clId="{30053E25-ECCC-4F74-9200-5F4842E87418}" dt="2026-01-29T15:52:32.576" v="14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Terri Clark" userId="cbf60f1c40d941f7" providerId="LiveId" clId="{30053E25-ECCC-4F74-9200-5F4842E87418}" dt="2026-01-29T15:52:03.742" v="130" actId="478"/>
        <pc:sldMkLst>
          <pc:docMk/>
          <pc:sldMk cId="0" sldId="257"/>
        </pc:sldMkLst>
        <pc:picChg chg="add del mod">
          <ac:chgData name="Terri Clark" userId="cbf60f1c40d941f7" providerId="LiveId" clId="{30053E25-ECCC-4F74-9200-5F4842E87418}" dt="2026-01-29T15:52:03.742" v="130" actId="478"/>
          <ac:picMkLst>
            <pc:docMk/>
            <pc:sldMk cId="0" sldId="257"/>
            <ac:picMk id="6" creationId="{F71E9D63-FF8E-E067-00F8-E75399FD9458}"/>
          </ac:picMkLst>
        </pc:picChg>
      </pc:sldChg>
      <pc:sldChg chg="del">
        <pc:chgData name="Terri Clark" userId="cbf60f1c40d941f7" providerId="LiveId" clId="{30053E25-ECCC-4F74-9200-5F4842E87418}" dt="2026-02-16T13:33:59.742" v="234" actId="47"/>
        <pc:sldMkLst>
          <pc:docMk/>
          <pc:sldMk cId="2512312461" sldId="270"/>
        </pc:sldMkLst>
      </pc:sldChg>
      <pc:sldChg chg="addSp modSp mod">
        <pc:chgData name="Terri Clark" userId="cbf60f1c40d941f7" providerId="LiveId" clId="{30053E25-ECCC-4F74-9200-5F4842E87418}" dt="2026-02-16T13:32:50.709" v="221" actId="1076"/>
        <pc:sldMkLst>
          <pc:docMk/>
          <pc:sldMk cId="347164209" sldId="279"/>
        </pc:sldMkLst>
        <pc:spChg chg="mod">
          <ac:chgData name="Terri Clark" userId="cbf60f1c40d941f7" providerId="LiveId" clId="{30053E25-ECCC-4F74-9200-5F4842E87418}" dt="2026-02-16T13:31:41.844" v="201" actId="6549"/>
          <ac:spMkLst>
            <pc:docMk/>
            <pc:sldMk cId="347164209" sldId="279"/>
            <ac:spMk id="2" creationId="{00000000-0000-0000-0000-000000000000}"/>
          </ac:spMkLst>
        </pc:spChg>
        <pc:spChg chg="add mod">
          <ac:chgData name="Terri Clark" userId="cbf60f1c40d941f7" providerId="LiveId" clId="{30053E25-ECCC-4F74-9200-5F4842E87418}" dt="2026-02-16T13:32:46.673" v="219" actId="1076"/>
          <ac:spMkLst>
            <pc:docMk/>
            <pc:sldMk cId="347164209" sldId="279"/>
            <ac:spMk id="6" creationId="{7C216729-14AF-BDAB-37D9-053A0C7F308C}"/>
          </ac:spMkLst>
        </pc:spChg>
        <pc:picChg chg="add mod">
          <ac:chgData name="Terri Clark" userId="cbf60f1c40d941f7" providerId="LiveId" clId="{30053E25-ECCC-4F74-9200-5F4842E87418}" dt="2026-02-16T13:32:48.450" v="220" actId="1076"/>
          <ac:picMkLst>
            <pc:docMk/>
            <pc:sldMk cId="347164209" sldId="279"/>
            <ac:picMk id="4" creationId="{13C0ED0A-F91B-5772-1D29-070FCDAB540A}"/>
          </ac:picMkLst>
        </pc:picChg>
        <pc:picChg chg="mod">
          <ac:chgData name="Terri Clark" userId="cbf60f1c40d941f7" providerId="LiveId" clId="{30053E25-ECCC-4F74-9200-5F4842E87418}" dt="2026-02-16T13:32:50.709" v="221" actId="1076"/>
          <ac:picMkLst>
            <pc:docMk/>
            <pc:sldMk cId="347164209" sldId="279"/>
            <ac:picMk id="5" creationId="{E636C855-0E77-1A67-AB2C-6BF057D5A464}"/>
          </ac:picMkLst>
        </pc:picChg>
      </pc:sldChg>
      <pc:sldChg chg="modSp add del mod">
        <pc:chgData name="Terri Clark" userId="cbf60f1c40d941f7" providerId="LiveId" clId="{30053E25-ECCC-4F74-9200-5F4842E87418}" dt="2026-01-29T15:46:46.655" v="6"/>
        <pc:sldMkLst>
          <pc:docMk/>
          <pc:sldMk cId="683153198" sldId="282"/>
        </pc:sldMkLst>
      </pc:sldChg>
      <pc:sldChg chg="add">
        <pc:chgData name="Terri Clark" userId="cbf60f1c40d941f7" providerId="LiveId" clId="{30053E25-ECCC-4F74-9200-5F4842E87418}" dt="2026-01-29T15:46:23.381" v="5"/>
        <pc:sldMkLst>
          <pc:docMk/>
          <pc:sldMk cId="57617272" sldId="287"/>
        </pc:sldMkLst>
      </pc:sldChg>
      <pc:sldChg chg="add">
        <pc:chgData name="Terri Clark" userId="cbf60f1c40d941f7" providerId="LiveId" clId="{30053E25-ECCC-4F74-9200-5F4842E87418}" dt="2026-01-29T15:47:01.087" v="7"/>
        <pc:sldMkLst>
          <pc:docMk/>
          <pc:sldMk cId="2739589054" sldId="289"/>
        </pc:sldMkLst>
      </pc:sldChg>
      <pc:sldChg chg="modSp add mod">
        <pc:chgData name="Terri Clark" userId="cbf60f1c40d941f7" providerId="LiveId" clId="{30053E25-ECCC-4F74-9200-5F4842E87418}" dt="2026-01-29T15:48:19.199" v="116" actId="20577"/>
        <pc:sldMkLst>
          <pc:docMk/>
          <pc:sldMk cId="2512650567" sldId="290"/>
        </pc:sldMkLst>
        <pc:spChg chg="mod">
          <ac:chgData name="Terri Clark" userId="cbf60f1c40d941f7" providerId="LiveId" clId="{30053E25-ECCC-4F74-9200-5F4842E87418}" dt="2026-01-29T15:48:19.199" v="116" actId="20577"/>
          <ac:spMkLst>
            <pc:docMk/>
            <pc:sldMk cId="2512650567" sldId="290"/>
            <ac:spMk id="4" creationId="{C446197C-4869-2540-0607-5412146E66AB}"/>
          </ac:spMkLst>
        </pc:spChg>
      </pc:sldChg>
      <pc:sldChg chg="add del">
        <pc:chgData name="Terri Clark" userId="cbf60f1c40d941f7" providerId="LiveId" clId="{30053E25-ECCC-4F74-9200-5F4842E87418}" dt="2026-02-16T13:32:55.366" v="222" actId="47"/>
        <pc:sldMkLst>
          <pc:docMk/>
          <pc:sldMk cId="3233178776" sldId="448"/>
        </pc:sldMkLst>
      </pc:sldChg>
      <pc:sldChg chg="addSp modSp new mod">
        <pc:chgData name="Terri Clark" userId="cbf60f1c40d941f7" providerId="LiveId" clId="{30053E25-ECCC-4F74-9200-5F4842E87418}" dt="2026-02-16T13:33:56.061" v="233" actId="1076"/>
        <pc:sldMkLst>
          <pc:docMk/>
          <pc:sldMk cId="2673343474" sldId="449"/>
        </pc:sldMkLst>
        <pc:spChg chg="mod">
          <ac:chgData name="Terri Clark" userId="cbf60f1c40d941f7" providerId="LiveId" clId="{30053E25-ECCC-4F74-9200-5F4842E87418}" dt="2026-02-16T13:33:56.061" v="233" actId="1076"/>
          <ac:spMkLst>
            <pc:docMk/>
            <pc:sldMk cId="2673343474" sldId="449"/>
            <ac:spMk id="2" creationId="{00B19B4C-1C92-9B25-2DA1-EB3BB9675B12}"/>
          </ac:spMkLst>
        </pc:spChg>
        <pc:picChg chg="add mod">
          <ac:chgData name="Terri Clark" userId="cbf60f1c40d941f7" providerId="LiveId" clId="{30053E25-ECCC-4F74-9200-5F4842E87418}" dt="2026-02-16T13:33:50.186" v="232" actId="1076"/>
          <ac:picMkLst>
            <pc:docMk/>
            <pc:sldMk cId="2673343474" sldId="449"/>
            <ac:picMk id="3" creationId="{AB0A5043-E70E-C682-343A-CC1D3F3DB2F9}"/>
          </ac:picMkLst>
        </pc:picChg>
        <pc:picChg chg="add mod">
          <ac:chgData name="Terri Clark" userId="cbf60f1c40d941f7" providerId="LiveId" clId="{30053E25-ECCC-4F74-9200-5F4842E87418}" dt="2026-02-16T13:33:34.400" v="229" actId="1076"/>
          <ac:picMkLst>
            <pc:docMk/>
            <pc:sldMk cId="2673343474" sldId="449"/>
            <ac:picMk id="4" creationId="{0EA4CB08-0C8A-A07E-74AE-47AE1460AC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FEE29-D282-479B-844E-38F6F83F330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D335-7B02-4514-A21F-4EB3D8F9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Terri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February, the Career Technical Education (CTE) community celebrates CTE Month® to raise awareness of the role that CTE has in readying learners for college and career success. CTE Month is also a time to recognize and celebrate the achievements and accomplishments of our CTE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D335-7B02-4514-A21F-4EB3D8F9E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43099"/>
            <a:ext cx="9143999" cy="4914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538" y="2693533"/>
            <a:ext cx="7106922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76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475" y="1304926"/>
            <a:ext cx="7363461" cy="444544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 algn="ctr">
              <a:spcBef>
                <a:spcPts val="105"/>
              </a:spcBef>
            </a:pPr>
            <a:br>
              <a:rPr lang="en-US" sz="3600" spc="-5" dirty="0"/>
            </a:br>
            <a:r>
              <a:rPr lang="en-US" sz="3600" spc="-5" dirty="0"/>
              <a:t>CareerSource </a:t>
            </a:r>
            <a:br>
              <a:rPr lang="en-US" sz="3600" spc="-5" dirty="0"/>
            </a:br>
            <a:r>
              <a:rPr lang="en-US" sz="3600" spc="-5" dirty="0"/>
              <a:t>Pasco Hernando </a:t>
            </a:r>
            <a:br>
              <a:rPr lang="en-US" sz="3600" spc="-5" dirty="0"/>
            </a:br>
            <a:r>
              <a:rPr lang="en-US" sz="3600" spc="-5" dirty="0"/>
              <a:t>Education &amp; Industry</a:t>
            </a:r>
            <a:br>
              <a:rPr lang="en-US" sz="3600" spc="-5" dirty="0"/>
            </a:br>
            <a:r>
              <a:rPr lang="en-US" sz="3600" spc="-5" dirty="0"/>
              <a:t> Consortium Committee </a:t>
            </a:r>
            <a:br>
              <a:rPr lang="en-US" sz="3600" spc="-5" dirty="0"/>
            </a:br>
            <a:r>
              <a:rPr lang="en-US" sz="3600" spc="-5" dirty="0"/>
              <a:t>Q3 Meeting </a:t>
            </a:r>
            <a:br>
              <a:rPr lang="en-US" sz="3600" spc="-5" dirty="0"/>
            </a:br>
            <a:br>
              <a:rPr lang="en-US" sz="3600" spc="-5" dirty="0"/>
            </a:br>
            <a:r>
              <a:rPr lang="en-US" sz="3600" spc="-5" dirty="0"/>
              <a:t>February 23, 2026</a:t>
            </a:r>
            <a:endParaRPr sz="3600" spc="-5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D7290B15-CE58-7D51-C912-464D37DFA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52" y="0"/>
            <a:ext cx="1676400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DEEB0-8AF3-2989-60C5-01DA56EA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396875"/>
            <a:ext cx="286702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 spc="-5" dirty="0">
                <a:solidFill>
                  <a:schemeClr val="tx1"/>
                </a:solidFill>
                <a:latin typeface="+mj-lt"/>
                <a:cs typeface="+mj-cs"/>
              </a:rPr>
              <a:t>Welcome!</a:t>
            </a:r>
            <a:br>
              <a:rPr lang="en-US" sz="4700" kern="1200" spc="-5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sX0" fmla="*/ 0 w 3182691"/>
              <a:gd name="csY0" fmla="*/ 0 h 18288"/>
              <a:gd name="csX1" fmla="*/ 636538 w 3182691"/>
              <a:gd name="csY1" fmla="*/ 0 h 18288"/>
              <a:gd name="csX2" fmla="*/ 1273076 w 3182691"/>
              <a:gd name="csY2" fmla="*/ 0 h 18288"/>
              <a:gd name="csX3" fmla="*/ 1909615 w 3182691"/>
              <a:gd name="csY3" fmla="*/ 0 h 18288"/>
              <a:gd name="csX4" fmla="*/ 2482499 w 3182691"/>
              <a:gd name="csY4" fmla="*/ 0 h 18288"/>
              <a:gd name="csX5" fmla="*/ 3182691 w 3182691"/>
              <a:gd name="csY5" fmla="*/ 0 h 18288"/>
              <a:gd name="csX6" fmla="*/ 3182691 w 3182691"/>
              <a:gd name="csY6" fmla="*/ 18288 h 18288"/>
              <a:gd name="csX7" fmla="*/ 2609807 w 3182691"/>
              <a:gd name="csY7" fmla="*/ 18288 h 18288"/>
              <a:gd name="csX8" fmla="*/ 2068749 w 3182691"/>
              <a:gd name="csY8" fmla="*/ 18288 h 18288"/>
              <a:gd name="csX9" fmla="*/ 1432211 w 3182691"/>
              <a:gd name="csY9" fmla="*/ 18288 h 18288"/>
              <a:gd name="csX10" fmla="*/ 859327 w 3182691"/>
              <a:gd name="csY10" fmla="*/ 18288 h 18288"/>
              <a:gd name="csX11" fmla="*/ 0 w 3182691"/>
              <a:gd name="csY11" fmla="*/ 18288 h 18288"/>
              <a:gd name="csX12" fmla="*/ 0 w 3182691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80060" y="2706624"/>
            <a:ext cx="5170932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lang="en-US" sz="190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3EDE8C6-42F0-B9E8-5D3E-4A9536D5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97" y="119252"/>
            <a:ext cx="2202943" cy="2202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3DA88-65D6-23CD-6238-C15A3821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972" y="629111"/>
            <a:ext cx="2867025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E9D63-FF8E-E067-00F8-E75399FD9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076" y="2605659"/>
            <a:ext cx="6300392" cy="3795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96753-B470-3EF6-78BC-EB1F8C121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699" y="438150"/>
            <a:ext cx="4494907" cy="58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796C9-F1B0-6939-0A80-3CE85561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5" y="3071804"/>
            <a:ext cx="8705100" cy="2732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F05C5-9CC6-75D1-4ECD-0DA07440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0" y="665154"/>
            <a:ext cx="8191560" cy="22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E1F8-1E5C-734D-087A-418F91C1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4F5A49-320D-4E67-2CB2-7CD42164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0" y="665154"/>
            <a:ext cx="8191560" cy="2200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FF3A6-02E4-5CB6-82AB-D2A1572A5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8" y="1765299"/>
            <a:ext cx="8721646" cy="37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8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58ABC-76B6-0D4E-948F-35F24156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37591"/>
            <a:ext cx="8963025" cy="598281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46197C-4869-2540-0607-5412146E66AB}"/>
              </a:ext>
            </a:extLst>
          </p:cNvPr>
          <p:cNvSpPr txBox="1"/>
          <p:nvPr/>
        </p:nvSpPr>
        <p:spPr>
          <a:xfrm>
            <a:off x="786809" y="3354572"/>
            <a:ext cx="367354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Underemployed Stats </a:t>
            </a:r>
          </a:p>
          <a:p>
            <a:r>
              <a:rPr lang="en-US" b="1" dirty="0"/>
              <a:t>December 2026</a:t>
            </a:r>
          </a:p>
          <a:p>
            <a:r>
              <a:rPr lang="en-US" dirty="0"/>
              <a:t>Hernando: 30.6%</a:t>
            </a:r>
          </a:p>
          <a:p>
            <a:r>
              <a:rPr lang="en-US" dirty="0"/>
              <a:t>Pasco:  36.0%</a:t>
            </a:r>
          </a:p>
          <a:p>
            <a:endParaRPr lang="en-US" dirty="0"/>
          </a:p>
          <a:p>
            <a:r>
              <a:rPr lang="en-US" dirty="0"/>
              <a:t>Thank you, Sarah for the data!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100" dirty="0"/>
              <a:t>Source: </a:t>
            </a:r>
            <a:r>
              <a:rPr lang="en-US" sz="1100" dirty="0" err="1"/>
              <a:t>JobsEQ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265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32" y="1082842"/>
            <a:ext cx="7116318" cy="2950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CareerSource </a:t>
            </a:r>
            <a:r>
              <a:rPr lang="en-US" sz="3100" b="1" kern="1200" dirty="0">
                <a:solidFill>
                  <a:schemeClr val="tx2"/>
                </a:solidFill>
                <a:latin typeface="+mj-lt"/>
                <a:cs typeface="+mj-cs"/>
              </a:rPr>
              <a:t>Pasco Hernando </a:t>
            </a: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Updates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Brenda Gause</a:t>
            </a:r>
            <a:r>
              <a:rPr lang="en-US" sz="3100" kern="1200" dirty="0">
                <a:solidFill>
                  <a:schemeClr val="tx2"/>
                </a:solidFill>
                <a:latin typeface="+mj-lt"/>
                <a:cs typeface="+mj-cs"/>
              </a:rPr>
              <a:t> and 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Terri Clark </a:t>
            </a: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2"/>
                </a:solidFill>
                <a:latin typeface="+mj-lt"/>
                <a:cs typeface="+mj-cs"/>
              </a:rPr>
              <a:t>Education and Industry Partner Updates</a:t>
            </a:r>
            <a:br>
              <a:rPr lang="en-US" sz="3100" b="1" kern="1200" dirty="0">
                <a:solidFill>
                  <a:schemeClr val="tx2"/>
                </a:solidFill>
                <a:latin typeface="+mj-lt"/>
                <a:cs typeface="+mj-cs"/>
              </a:rPr>
            </a:br>
            <a:b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504" y="2421683"/>
            <a:ext cx="3574461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6985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marL="184150">
              <a:lnSpc>
                <a:spcPct val="9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marL="6985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marL="298450" indent="-228600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36C855-0E77-1A67-AB2C-6BF057D5A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87" y="558967"/>
            <a:ext cx="2867025" cy="104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0ED0A-F91B-5772-1D29-070FCDAB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226" y="3451624"/>
            <a:ext cx="1627773" cy="16643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216729-14AF-BDAB-37D9-053A0C7F308C}"/>
              </a:ext>
            </a:extLst>
          </p:cNvPr>
          <p:cNvSpPr txBox="1">
            <a:spLocks/>
          </p:cNvSpPr>
          <p:nvPr/>
        </p:nvSpPr>
        <p:spPr>
          <a:xfrm>
            <a:off x="574668" y="5145542"/>
            <a:ext cx="764857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76B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1" kern="0" dirty="0"/>
              <a:t>Apprenticeship Introduction: </a:t>
            </a:r>
            <a:br>
              <a:rPr lang="en-US" sz="2800" b="1" kern="0" dirty="0"/>
            </a:br>
            <a:r>
              <a:rPr lang="en-US" sz="2800" b="1" kern="0" dirty="0"/>
              <a:t>Andrea Altman</a:t>
            </a:r>
            <a:br>
              <a:rPr lang="en-US" sz="2800" b="1" kern="0" dirty="0"/>
            </a:br>
            <a:r>
              <a:rPr lang="en-US" sz="2800" i="1" kern="0" dirty="0"/>
              <a:t>Program Coordinator, Workforce Pathways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4716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9B4C-1C92-9B25-2DA1-EB3BB967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1631950"/>
            <a:ext cx="6724650" cy="2550420"/>
          </a:xfrm>
        </p:spPr>
        <p:txBody>
          <a:bodyPr/>
          <a:lstStyle/>
          <a:p>
            <a:r>
              <a:rPr lang="en-US" sz="3600" b="1" kern="1200" dirty="0">
                <a:solidFill>
                  <a:schemeClr val="tx2"/>
                </a:solidFill>
              </a:rPr>
              <a:t>Public Comment </a:t>
            </a:r>
            <a:br>
              <a:rPr lang="en-US" sz="3600" b="1" kern="1200" dirty="0">
                <a:solidFill>
                  <a:schemeClr val="tx2"/>
                </a:solidFill>
              </a:rPr>
            </a:br>
            <a:br>
              <a:rPr lang="en-US" sz="3600" b="1" kern="1200" dirty="0">
                <a:solidFill>
                  <a:schemeClr val="tx2"/>
                </a:solidFill>
              </a:rPr>
            </a:br>
            <a:r>
              <a:rPr lang="en-US" sz="3600" b="1" kern="1200" dirty="0">
                <a:solidFill>
                  <a:schemeClr val="tx2"/>
                </a:solidFill>
              </a:rPr>
              <a:t>Closing Remarks</a:t>
            </a:r>
            <a:br>
              <a:rPr lang="en-US" sz="3600" b="1" kern="1200" dirty="0">
                <a:solidFill>
                  <a:schemeClr val="tx2"/>
                </a:solidFill>
              </a:rPr>
            </a:br>
            <a:r>
              <a:rPr lang="en-US" sz="3600" b="1" kern="1200" dirty="0">
                <a:solidFill>
                  <a:schemeClr val="tx2"/>
                </a:solidFill>
              </a:rPr>
              <a:t>	</a:t>
            </a:r>
            <a:r>
              <a:rPr lang="en-US" sz="3600" kern="1200" dirty="0">
                <a:solidFill>
                  <a:schemeClr val="tx2"/>
                </a:solidFill>
              </a:rPr>
              <a:t>Q4 Meeting Options:</a:t>
            </a:r>
            <a:br>
              <a:rPr lang="en-US" sz="3600" kern="1200" dirty="0">
                <a:solidFill>
                  <a:schemeClr val="tx2"/>
                </a:solidFill>
              </a:rPr>
            </a:br>
            <a:r>
              <a:rPr lang="en-US" sz="3600" kern="1200" dirty="0">
                <a:solidFill>
                  <a:schemeClr val="tx2"/>
                </a:solidFill>
              </a:rPr>
              <a:t>	Monday, June 1</a:t>
            </a:r>
            <a:r>
              <a:rPr lang="en-US" sz="3600" kern="1200" baseline="30000" dirty="0">
                <a:solidFill>
                  <a:schemeClr val="tx2"/>
                </a:solidFill>
              </a:rPr>
              <a:t>st</a:t>
            </a:r>
            <a:r>
              <a:rPr lang="en-US" sz="3600" kern="1200" dirty="0">
                <a:solidFill>
                  <a:schemeClr val="tx2"/>
                </a:solidFill>
              </a:rPr>
              <a:t> or June 8</a:t>
            </a:r>
            <a:r>
              <a:rPr lang="en-US" sz="3600" kern="1200" baseline="30000" dirty="0">
                <a:solidFill>
                  <a:schemeClr val="tx2"/>
                </a:solidFill>
              </a:rPr>
              <a:t>th</a:t>
            </a:r>
            <a:r>
              <a:rPr lang="en-US" sz="3600" kern="1200" dirty="0">
                <a:solidFill>
                  <a:schemeClr val="tx2"/>
                </a:solidFill>
              </a:rPr>
              <a:t>  </a:t>
            </a:r>
            <a:br>
              <a:rPr lang="en-US" sz="3600" kern="1200" dirty="0">
                <a:solidFill>
                  <a:schemeClr val="tx2"/>
                </a:solidFill>
              </a:rPr>
            </a:br>
            <a:r>
              <a:rPr lang="en-US" sz="3600" kern="1200" dirty="0">
                <a:solidFill>
                  <a:schemeClr val="tx2"/>
                </a:solidFill>
              </a:rPr>
              <a:t>	2pm via Teams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A5043-E70E-C682-343A-CC1D3F3D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6" y="250398"/>
            <a:ext cx="2865368" cy="1048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A4CB08-0C8A-A07E-74AE-47AE1460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25" y="4137920"/>
            <a:ext cx="2853175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874715DAFB549B55FC3ECDCD6FC12" ma:contentTypeVersion="16" ma:contentTypeDescription="Create a new document." ma:contentTypeScope="" ma:versionID="0e75b7de2d92263d6d2c1f9146e33b42">
  <xsd:schema xmlns:xsd="http://www.w3.org/2001/XMLSchema" xmlns:xs="http://www.w3.org/2001/XMLSchema" xmlns:p="http://schemas.microsoft.com/office/2006/metadata/properties" xmlns:ns2="5274d860-8e1f-4f5c-b0eb-6e6e023ebf7c" xmlns:ns3="c74d48e6-3572-4204-9df3-18c13ed2a550" targetNamespace="http://schemas.microsoft.com/office/2006/metadata/properties" ma:root="true" ma:fieldsID="6e9721234a8621bf2147bc0f1dfcba88" ns2:_="" ns3:_="">
    <xsd:import namespace="5274d860-8e1f-4f5c-b0eb-6e6e023ebf7c"/>
    <xsd:import namespace="c74d48e6-3572-4204-9df3-18c13ed2a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4d860-8e1f-4f5c-b0eb-6e6e023eb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0108977-1ede-48fb-ba8b-ea4d2423b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d48e6-3572-4204-9df3-18c13ed2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561400e-d1c2-4dc7-9fd2-ff2ec6b05ff6}" ma:internalName="TaxCatchAll" ma:showField="CatchAllData" ma:web="c74d48e6-3572-4204-9df3-18c13ed2a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4d48e6-3572-4204-9df3-18c13ed2a550" xsi:nil="true"/>
    <lcf76f155ced4ddcb4097134ff3c332f xmlns="5274d860-8e1f-4f5c-b0eb-6e6e023ebf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21168-EE58-4A2B-AFA8-979E1DC12496}">
  <ds:schemaRefs>
    <ds:schemaRef ds:uri="5274d860-8e1f-4f5c-b0eb-6e6e023ebf7c"/>
    <ds:schemaRef ds:uri="c74d48e6-3572-4204-9df3-18c13ed2a5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4E3B40-6A14-44B9-8E5C-0356278D0BB5}">
  <ds:schemaRefs>
    <ds:schemaRef ds:uri="5274d860-8e1f-4f5c-b0eb-6e6e023ebf7c"/>
    <ds:schemaRef ds:uri="c74d48e6-3572-4204-9df3-18c13ed2a55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9F1BAE-5233-4E8C-B5AE-EF5F4BEBF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165</Words>
  <Application>Microsoft Office PowerPoint</Application>
  <PresentationFormat>On-screen Show (4:3)</PresentationFormat>
  <Paragraphs>23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CareerSource  Pasco Hernando  Education &amp; Industry  Consortium Committee  Q3 Meeting   February 23, 2026</vt:lpstr>
      <vt:lpstr>Welcome! </vt:lpstr>
      <vt:lpstr>PowerPoint Presentation</vt:lpstr>
      <vt:lpstr>PowerPoint Presentation</vt:lpstr>
      <vt:lpstr>PowerPoint Presentation</vt:lpstr>
      <vt:lpstr>PowerPoint Presentation</vt:lpstr>
      <vt:lpstr>  CareerSource Pasco Hernando Updates  Brenda Gause and Terri Clark   Education and Industry Partner Updates  </vt:lpstr>
      <vt:lpstr>Public Comment   Closing Remarks  Q4 Meeting Options:  Monday, June 1st or June 8th    2pm via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Title Goes Here</dc:title>
  <dc:creator>Michael Chase</dc:creator>
  <cp:lastModifiedBy>Terri Clark</cp:lastModifiedBy>
  <cp:revision>6</cp:revision>
  <dcterms:created xsi:type="dcterms:W3CDTF">2022-02-11T14:19:10Z</dcterms:created>
  <dcterms:modified xsi:type="dcterms:W3CDTF">2026-02-16T13:34:05Z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2022-02-11T00:00:00Z</vt:filetime>
  </property>
  <property fmtid="{D5CDD505-2E9C-101B-9397-08002B2CF9AE}" pid="5" name="ContentTypeId">
    <vt:lpwstr>0x0101006ED874715DAFB549B55FC3ECDCD6FC12</vt:lpwstr>
  </property>
  <property fmtid="{D5CDD505-2E9C-101B-9397-08002B2CF9AE}" pid="6" name="MediaServiceImageTags">
    <vt:lpwstr/>
  </property>
</Properties>
</file>