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62"/>
  </p:notesMasterIdLst>
  <p:sldIdLst>
    <p:sldId id="257" r:id="rId5"/>
    <p:sldId id="436" r:id="rId6"/>
    <p:sldId id="317" r:id="rId7"/>
    <p:sldId id="375" r:id="rId8"/>
    <p:sldId id="1301" r:id="rId9"/>
    <p:sldId id="1282" r:id="rId10"/>
    <p:sldId id="3078" r:id="rId11"/>
    <p:sldId id="1379" r:id="rId12"/>
    <p:sldId id="1290" r:id="rId13"/>
    <p:sldId id="3158" r:id="rId14"/>
    <p:sldId id="3166" r:id="rId15"/>
    <p:sldId id="3119" r:id="rId16"/>
    <p:sldId id="3122" r:id="rId17"/>
    <p:sldId id="3169" r:id="rId18"/>
    <p:sldId id="260" r:id="rId19"/>
    <p:sldId id="1284" r:id="rId20"/>
    <p:sldId id="475" r:id="rId21"/>
    <p:sldId id="477" r:id="rId22"/>
    <p:sldId id="478" r:id="rId23"/>
    <p:sldId id="476" r:id="rId24"/>
    <p:sldId id="1293" r:id="rId25"/>
    <p:sldId id="498" r:id="rId26"/>
    <p:sldId id="292" r:id="rId27"/>
    <p:sldId id="1286" r:id="rId28"/>
    <p:sldId id="294" r:id="rId29"/>
    <p:sldId id="1288" r:id="rId30"/>
    <p:sldId id="1287" r:id="rId31"/>
    <p:sldId id="1316" r:id="rId32"/>
    <p:sldId id="293" r:id="rId33"/>
    <p:sldId id="1315" r:id="rId34"/>
    <p:sldId id="295" r:id="rId35"/>
    <p:sldId id="349" r:id="rId36"/>
    <p:sldId id="480" r:id="rId37"/>
    <p:sldId id="1317" r:id="rId38"/>
    <p:sldId id="481" r:id="rId39"/>
    <p:sldId id="1308" r:id="rId40"/>
    <p:sldId id="1309" r:id="rId41"/>
    <p:sldId id="1310" r:id="rId42"/>
    <p:sldId id="1311" r:id="rId43"/>
    <p:sldId id="1307" r:id="rId44"/>
    <p:sldId id="1291" r:id="rId45"/>
    <p:sldId id="322" r:id="rId46"/>
    <p:sldId id="3128" r:id="rId47"/>
    <p:sldId id="329" r:id="rId48"/>
    <p:sldId id="333" r:id="rId49"/>
    <p:sldId id="1421" r:id="rId50"/>
    <p:sldId id="1525" r:id="rId51"/>
    <p:sldId id="1419" r:id="rId52"/>
    <p:sldId id="1450" r:id="rId53"/>
    <p:sldId id="270" r:id="rId54"/>
    <p:sldId id="2250" r:id="rId55"/>
    <p:sldId id="3168" r:id="rId56"/>
    <p:sldId id="710" r:id="rId57"/>
    <p:sldId id="269" r:id="rId58"/>
    <p:sldId id="3127" r:id="rId59"/>
    <p:sldId id="285" r:id="rId60"/>
    <p:sldId id="308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A6047F-C8DF-CA08-D091-A922DF8ABB13}" name="Maxwell, Christopher L. (VCL)" initials="MCL(" userId="S::Christopher.Maxwell@va.gov::e9439192-4565-4cc8-982c-c29f80293234" providerId="AD"/>
  <p188:author id="{2814B3C5-166D-EB44-E9DE-4BA7ADA0DD77}" name="Dubicki, Catherine C" initials="DCC" userId="S::Catherine.Dubicki@va.gov::3026c05f-9efd-43e2-a2dc-f57a8fadfb7c" providerId="AD"/>
  <p188:author id="{39AA55CE-D905-4F20-4079-E0DED91EDBFD}" name="Boyd-Smith, Kasey E." initials="BSKE" userId="S::Kasey.Boyd-Smith@va.gov::9f8ba11a-ac10-4725-881d-3f18b5f1d2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ubicki, Catherine C" initials="DCC" lastIdx="1" clrIdx="0">
    <p:extLst>
      <p:ext uri="{19B8F6BF-5375-455C-9EA6-DF929625EA0E}">
        <p15:presenceInfo xmlns:p15="http://schemas.microsoft.com/office/powerpoint/2012/main" userId="S::Catherine.Dubicki@va.gov::3026c05f-9efd-43e2-a2dc-f57a8fadfb7c" providerId="AD"/>
      </p:ext>
    </p:extLst>
  </p:cmAuthor>
  <p:cmAuthor id="2" name="Mells, Lillie M" initials="MLM" lastIdx="28" clrIdx="1">
    <p:extLst>
      <p:ext uri="{19B8F6BF-5375-455C-9EA6-DF929625EA0E}">
        <p15:presenceInfo xmlns:p15="http://schemas.microsoft.com/office/powerpoint/2012/main" userId="S::Lillie.Mells@va.gov::cb6fed0c-e806-4f9c-9aab-88dac61eb5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40" autoAdjust="0"/>
  </p:normalViewPr>
  <p:slideViewPr>
    <p:cSldViewPr snapToGrid="0">
      <p:cViewPr varScale="1">
        <p:scale>
          <a:sx n="77" d="100"/>
          <a:sy n="77" d="100"/>
        </p:scale>
        <p:origin x="175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Veterans</c:v>
                </c:pt>
              </c:strCache>
            </c:strRef>
          </c:tx>
          <c:spPr>
            <a:effectLst>
              <a:outerShdw blurRad="50800" dist="38100" dir="2700000" algn="tl" rotWithShape="0">
                <a:prstClr val="black">
                  <a:alpha val="40000"/>
                </a:prstClr>
              </a:outerShdw>
            </a:effectLst>
          </c:spPr>
          <c:dPt>
            <c:idx val="0"/>
            <c:bubble3D val="0"/>
            <c:spPr>
              <a:solidFill>
                <a:srgbClr val="77243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5FD5-45D6-9744-A8B19FA5074A}"/>
              </c:ext>
            </c:extLst>
          </c:dPt>
          <c:dPt>
            <c:idx val="1"/>
            <c:bubble3D val="0"/>
            <c:spPr>
              <a:solidFill>
                <a:schemeClr val="bg1">
                  <a:lumMod val="5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FD5-45D6-9744-A8B19FA5074A}"/>
              </c:ext>
            </c:extLst>
          </c:dPt>
          <c:dPt>
            <c:idx val="2"/>
            <c:bubble3D val="0"/>
            <c:spPr>
              <a:solidFill>
                <a:srgbClr val="003F7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5FD5-45D6-9744-A8B19FA5074A}"/>
              </c:ext>
            </c:extLst>
          </c:dPt>
          <c:dPt>
            <c:idx val="3"/>
            <c:bubble3D val="0"/>
            <c:spPr>
              <a:solidFill>
                <a:srgbClr val="0083B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FD5-45D6-9744-A8B19FA5074A}"/>
              </c:ext>
            </c:extLst>
          </c:dPt>
          <c:dLbls>
            <c:dLbl>
              <c:idx val="0"/>
              <c:tx>
                <c:rich>
                  <a:bodyPr/>
                  <a:lstStyle/>
                  <a:p>
                    <a:fld id="{EEAFF8AC-EAA5-4E85-BAC7-5821CEFAF302}" type="VALUE">
                      <a:rPr lang="en-US" sz="1400"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D5-45D6-9744-A8B19FA5074A}"/>
                </c:ext>
              </c:extLst>
            </c:dLbl>
            <c:dLbl>
              <c:idx val="1"/>
              <c:tx>
                <c:rich>
                  <a:bodyPr/>
                  <a:lstStyle/>
                  <a:p>
                    <a:fld id="{589CD97C-DCDC-4FDA-ADF9-97047F7F759F}"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FD5-45D6-9744-A8B19FA5074A}"/>
                </c:ext>
              </c:extLst>
            </c:dLbl>
            <c:dLbl>
              <c:idx val="2"/>
              <c:tx>
                <c:rich>
                  <a:bodyPr/>
                  <a:lstStyle/>
                  <a:p>
                    <a:fld id="{0F9C02F3-B5D8-4FA0-825C-E9243D0DFC9F}"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FD5-45D6-9744-A8B19FA5074A}"/>
                </c:ext>
              </c:extLst>
            </c:dLbl>
            <c:dLbl>
              <c:idx val="3"/>
              <c:tx>
                <c:rich>
                  <a:bodyPr/>
                  <a:lstStyle/>
                  <a:p>
                    <a:fld id="{F1E158A2-9A6E-4288-92BA-23515E86F709}"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D5-45D6-9744-A8B19FA5074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Firearms</c:v>
                </c:pt>
                <c:pt idx="1">
                  <c:v>Poisoning</c:v>
                </c:pt>
                <c:pt idx="2">
                  <c:v>Suffocation</c:v>
                </c:pt>
                <c:pt idx="3">
                  <c:v>Other</c:v>
                </c:pt>
              </c:strCache>
            </c:strRef>
          </c:cat>
          <c:val>
            <c:numRef>
              <c:f>Sheet1!$B$2:$B$5</c:f>
              <c:numCache>
                <c:formatCode>0.00%</c:formatCode>
                <c:ptCount val="4"/>
                <c:pt idx="0">
                  <c:v>0.72199999999999998</c:v>
                </c:pt>
                <c:pt idx="1">
                  <c:v>7.8E-2</c:v>
                </c:pt>
                <c:pt idx="2">
                  <c:v>0.14899999999999999</c:v>
                </c:pt>
                <c:pt idx="3">
                  <c:v>5.1999999999999998E-2</c:v>
                </c:pt>
              </c:numCache>
            </c:numRef>
          </c:val>
          <c:extLst>
            <c:ext xmlns:c16="http://schemas.microsoft.com/office/drawing/2014/chart" uri="{C3380CC4-5D6E-409C-BE32-E72D297353CC}">
              <c16:uniqueId val="{00000000-5FD5-45D6-9744-A8B19FA5074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28276852133815"/>
          <c:y val="0.1073850226832241"/>
          <c:w val="0.51143463696872149"/>
          <c:h val="0.79904079881052748"/>
        </c:manualLayout>
      </c:layout>
      <c:pieChart>
        <c:varyColors val="1"/>
        <c:ser>
          <c:idx val="0"/>
          <c:order val="0"/>
          <c:tx>
            <c:strRef>
              <c:f>Sheet1!$B$1</c:f>
              <c:strCache>
                <c:ptCount val="1"/>
                <c:pt idx="0">
                  <c:v>Column1</c:v>
                </c:pt>
              </c:strCache>
            </c:strRef>
          </c:tx>
          <c:spPr>
            <a:effectLst>
              <a:outerShdw blurRad="50800" dist="38100" dir="2700000" algn="tl" rotWithShape="0">
                <a:prstClr val="black">
                  <a:alpha val="40000"/>
                </a:prstClr>
              </a:outerShdw>
            </a:effectLst>
          </c:spPr>
          <c:dPt>
            <c:idx val="0"/>
            <c:bubble3D val="0"/>
            <c:spPr>
              <a:solidFill>
                <a:srgbClr val="77243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0C7-41D8-A265-DD6C39CEE74A}"/>
              </c:ext>
            </c:extLst>
          </c:dPt>
          <c:dPt>
            <c:idx val="1"/>
            <c:bubble3D val="0"/>
            <c:spPr>
              <a:solidFill>
                <a:schemeClr val="bg1">
                  <a:lumMod val="5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F0C7-41D8-A265-DD6C39CEE74A}"/>
              </c:ext>
            </c:extLst>
          </c:dPt>
          <c:dPt>
            <c:idx val="2"/>
            <c:bubble3D val="0"/>
            <c:spPr>
              <a:solidFill>
                <a:srgbClr val="003F7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0C7-41D8-A265-DD6C39CEE74A}"/>
              </c:ext>
            </c:extLst>
          </c:dPt>
          <c:dPt>
            <c:idx val="3"/>
            <c:bubble3D val="0"/>
            <c:spPr>
              <a:solidFill>
                <a:srgbClr val="0083B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F0C7-41D8-A265-DD6C39CEE74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Firearms</c:v>
                </c:pt>
                <c:pt idx="1">
                  <c:v>Poisoning</c:v>
                </c:pt>
                <c:pt idx="2">
                  <c:v>Suffocation</c:v>
                </c:pt>
                <c:pt idx="3">
                  <c:v>Other</c:v>
                </c:pt>
              </c:strCache>
            </c:strRef>
          </c:cat>
          <c:val>
            <c:numRef>
              <c:f>Sheet1!$B$2:$B$5</c:f>
              <c:numCache>
                <c:formatCode>0.0%</c:formatCode>
                <c:ptCount val="4"/>
                <c:pt idx="0">
                  <c:v>0.52200000000000002</c:v>
                </c:pt>
                <c:pt idx="1">
                  <c:v>0.124</c:v>
                </c:pt>
                <c:pt idx="2">
                  <c:v>0.26800000000000002</c:v>
                </c:pt>
                <c:pt idx="3">
                  <c:v>8.5999999999999993E-2</c:v>
                </c:pt>
              </c:numCache>
            </c:numRef>
          </c:val>
          <c:extLst>
            <c:ext xmlns:c16="http://schemas.microsoft.com/office/drawing/2014/chart" uri="{C3380CC4-5D6E-409C-BE32-E72D297353CC}">
              <c16:uniqueId val="{00000000-F0C7-41D8-A265-DD6C39CEE74A}"/>
            </c:ext>
          </c:extLst>
        </c:ser>
        <c:dLbls>
          <c:dLblPos val="outEnd"/>
          <c:showLegendKey val="0"/>
          <c:showVal val="1"/>
          <c:showCatName val="0"/>
          <c:showSerName val="0"/>
          <c:showPercent val="0"/>
          <c:showBubbleSize val="0"/>
          <c:showLeaderLines val="1"/>
        </c:dLbls>
        <c:firstSliceAng val="1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E3771-8CA4-465F-BFF9-DCE4781F994B}"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0C30B-DD57-4CBE-8840-9727C4B438D1}" type="slidenum">
              <a:rPr lang="en-US" smtClean="0"/>
              <a:t>‹#›</a:t>
            </a:fld>
            <a:endParaRPr lang="en-US"/>
          </a:p>
        </p:txBody>
      </p:sp>
    </p:spTree>
    <p:extLst>
      <p:ext uri="{BB962C8B-B14F-4D97-AF65-F5344CB8AC3E}">
        <p14:creationId xmlns:p14="http://schemas.microsoft.com/office/powerpoint/2010/main" val="274963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veteranscrisisline.net/"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veteranscrisisline.net/ResourceLocator"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maketheconnection.net/"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irecc.va.gov/visn19/postvention/"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dvagov.sharepoint.com/sites/ECH/srsa/SitePages/Postvention%20Resources.aspx"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93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11</a:t>
            </a:fld>
            <a:endParaRPr lang="en-US"/>
          </a:p>
        </p:txBody>
      </p:sp>
    </p:spTree>
    <p:extLst>
      <p:ext uri="{BB962C8B-B14F-4D97-AF65-F5344CB8AC3E}">
        <p14:creationId xmlns:p14="http://schemas.microsoft.com/office/powerpoint/2010/main" val="302641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A4A06-1A74-4386-BF85-8E0EA046A9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40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194D3"/>
              </a:buClr>
            </a:pPr>
            <a:r>
              <a:rPr lang="en-US" sz="3500"/>
              <a:t>Building in time and space between </a:t>
            </a:r>
            <a:r>
              <a:rPr lang="en-US" sz="3600"/>
              <a:t>a person with thoughts of suicide and a suicide method</a:t>
            </a:r>
            <a:r>
              <a:rPr lang="en-US" sz="3500"/>
              <a:t> saves lives. </a:t>
            </a:r>
          </a:p>
          <a:p>
            <a:pPr>
              <a:buClr>
                <a:srgbClr val="0194D3"/>
              </a:buClr>
            </a:pPr>
            <a:r>
              <a:rPr lang="en-US" sz="3500"/>
              <a:t>While some suicide crises last a long time, most last minutes to hours. In one study of suicide attempt survivors:</a:t>
            </a:r>
          </a:p>
          <a:p>
            <a:pPr lvl="1">
              <a:buClr>
                <a:srgbClr val="0194D3"/>
              </a:buClr>
            </a:pPr>
            <a:r>
              <a:rPr lang="en-US" sz="3500"/>
              <a:t> 47 percent said it took </a:t>
            </a:r>
            <a:r>
              <a:rPr lang="en-US" sz="3500" b="1">
                <a:solidFill>
                  <a:srgbClr val="0194D3"/>
                </a:solidFill>
              </a:rPr>
              <a:t>less than one hour </a:t>
            </a:r>
            <a:r>
              <a:rPr lang="en-US" sz="3500"/>
              <a:t>between their decision to attempt suicide and their actual attempt.</a:t>
            </a:r>
          </a:p>
          <a:p>
            <a:pPr lvl="1">
              <a:buClr>
                <a:srgbClr val="0194D3"/>
              </a:buClr>
            </a:pPr>
            <a:r>
              <a:rPr lang="en-US" sz="3500"/>
              <a:t>24 percent said it took </a:t>
            </a:r>
            <a:r>
              <a:rPr lang="en-US" sz="3500" b="1">
                <a:solidFill>
                  <a:srgbClr val="0194D3"/>
                </a:solidFill>
              </a:rPr>
              <a:t>less than five minutes </a:t>
            </a:r>
            <a:r>
              <a:rPr lang="en-US" sz="3500"/>
              <a:t>for them to act. </a:t>
            </a:r>
            <a:endParaRPr lang="en-US"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time between when a person decides to die by suicide and when they act on the decision is often very short. A 2005 study found that  71% of attempters estimating that the process took less than an hour.  This reality underscores the importance of reducing access to means for those who are at elevated risk for suicide, until the risk period passes.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Access to lethal means increases suicide risk for everyone living in the home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Acute phase of a suicidal crisis is often brief.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Building in time and space—even 30-60 minutes—between impulse to act and the means to harm one’s self saves lives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We know that people rarely “substitute” one means for another.  So, it is important to restrict whichever means they have in mind to use.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Means matter—how a person attempts suicide impacts how fatal the injury will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About 90% of firearm-related suicide attempts are fatal, as compared to approximately 5% of suicide attempts by all other mechanisms combined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Most who survive a nonfatal suicide attempt do not go on to die by suicide</a:t>
            </a:r>
          </a:p>
          <a:p>
            <a:pPr>
              <a:buClr>
                <a:srgbClr val="0194D3"/>
              </a:buClr>
            </a:pPr>
            <a:r>
              <a:rPr lang="en-US" sz="2400"/>
              <a:t>Building in time and space between the impulse to act and the means to harm one’s self saves lives. </a:t>
            </a:r>
            <a:endParaRPr lang="en-US"/>
          </a:p>
          <a:p>
            <a:pPr>
              <a:buClr>
                <a:srgbClr val="0194D3"/>
              </a:buClr>
            </a:pPr>
            <a:r>
              <a:rPr lang="en-US" sz="2400"/>
              <a:t>While some suicidal crises last a long time, most last minutes to hours. In one study of suicide attempt survivors:</a:t>
            </a:r>
          </a:p>
          <a:p>
            <a:pPr lvl="1">
              <a:buClr>
                <a:srgbClr val="0194D3"/>
              </a:buClr>
            </a:pPr>
            <a:r>
              <a:rPr lang="en-US" sz="2000"/>
              <a:t> 47 percent said it took </a:t>
            </a:r>
            <a:r>
              <a:rPr lang="en-US" sz="2000" b="1">
                <a:solidFill>
                  <a:srgbClr val="0194D3"/>
                </a:solidFill>
              </a:rPr>
              <a:t>less than one hour </a:t>
            </a:r>
            <a:r>
              <a:rPr lang="en-US" sz="2000"/>
              <a:t>between their decision to attempt suicide and their actual attempt.</a:t>
            </a:r>
          </a:p>
          <a:p>
            <a:pPr lvl="1">
              <a:buClr>
                <a:srgbClr val="0194D3"/>
              </a:buClr>
            </a:pPr>
            <a:r>
              <a:rPr lang="en-US" sz="2000"/>
              <a:t>24 percent said it took </a:t>
            </a:r>
            <a:r>
              <a:rPr lang="en-US" sz="2000" b="1">
                <a:solidFill>
                  <a:srgbClr val="0194D3"/>
                </a:solidFill>
              </a:rPr>
              <a:t>less than five minutes </a:t>
            </a:r>
            <a:r>
              <a:rPr lang="en-US" sz="2000"/>
              <a:t>for them to act.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73C60-877F-3F4D-9B92-2C35666F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1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 1997, Australia instituted stricter gun safety measures, including minimum age restrictions, psychological evaluations, background checks, and waiting periods. The firearm suicide rate steadily declined by 4.7% each year, and researchers did not see a substitution effect.</a:t>
            </a:r>
          </a:p>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14</a:t>
            </a:fld>
            <a:endParaRPr lang="en-US"/>
          </a:p>
        </p:txBody>
      </p:sp>
    </p:spTree>
    <p:extLst>
      <p:ext uri="{BB962C8B-B14F-4D97-AF65-F5344CB8AC3E}">
        <p14:creationId xmlns:p14="http://schemas.microsoft.com/office/powerpoint/2010/main" val="402318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Suicide is preventable, and preventive treatment works. Every day, people across the nation reach out for support and are able to live healthy, productive lives.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62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Even though suicide is a major public health concern, there are a lot of common myths and misinformation about suicide. Let’s talk about some of these. Having accurate information about suicide makes it easier to reach out to others and help them.</a:t>
            </a:r>
            <a:endParaRPr lang="en-US">
              <a:effectLs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Use direct words and phrases, such as “killing yourself” and “suicide,” when asking about suicidal thoughts. Avoid using vague phrases such as “hurting yourself,” as these can have different meanings to different people. To emphasize this point, you can ask participants why it is so important to ask this question directly instead of indirectly. What may be the outcome of asking indirect questions? (Answer: indirect answers!)</a:t>
            </a:r>
          </a:p>
          <a:p>
            <a:pPr lvl="0"/>
            <a:endParaRPr lang="en-US">
              <a:effectLst/>
            </a:endParaRPr>
          </a:p>
          <a:p>
            <a:pPr lvl="0"/>
            <a:r>
              <a:rPr lang="en-US" sz="1200" kern="1200">
                <a:solidFill>
                  <a:schemeClr val="tx1"/>
                </a:solidFill>
                <a:effectLst/>
                <a:latin typeface="+mn-lt"/>
                <a:ea typeface="+mn-ea"/>
                <a:cs typeface="+mn-cs"/>
              </a:rPr>
              <a:t>Ask a direct question if warning signs (“invitations”) are evident. When “invitation statements” have been made, it can be helpful to use them as springboards to directly ask about a person’s risk for suicide. (E.g., “I want to better understand what you mean by ‘ending it all.’ Are you thinking about killing yourself?”)</a:t>
            </a:r>
          </a:p>
          <a:p>
            <a:pPr lvl="0"/>
            <a:endParaRPr lang="en-US">
              <a:effectLst/>
            </a:endParaRPr>
          </a:p>
          <a:p>
            <a:pPr lvl="0"/>
            <a:r>
              <a:rPr lang="en-US" sz="1200" kern="1200">
                <a:solidFill>
                  <a:schemeClr val="tx1"/>
                </a:solidFill>
                <a:effectLst/>
                <a:latin typeface="+mn-lt"/>
                <a:ea typeface="+mn-ea"/>
                <a:cs typeface="+mn-cs"/>
              </a:rPr>
              <a:t>Phrase questions in a way that indicates openness to listening and remain nonjudgmental no matter the answer. This is extremely important, as it will help the Veteran understand that people are willing to listen. </a:t>
            </a:r>
          </a:p>
          <a:p>
            <a:pPr lvl="0"/>
            <a:endParaRPr lang="en-US">
              <a:effectLst/>
            </a:endParaRPr>
          </a:p>
          <a:p>
            <a:pPr lvl="0"/>
            <a:r>
              <a:rPr lang="en-US" sz="1200" kern="1200">
                <a:solidFill>
                  <a:schemeClr val="tx1"/>
                </a:solidFill>
                <a:effectLst/>
                <a:latin typeface="+mn-lt"/>
                <a:ea typeface="+mn-ea"/>
                <a:cs typeface="+mn-cs"/>
              </a:rPr>
              <a:t>The question should not be an afterthought. It should be asked promptly once someone indicates that they may be at risk for suicide. </a:t>
            </a:r>
            <a:endParaRPr lang="en-US">
              <a:effectLst/>
            </a:endParaRPr>
          </a:p>
          <a:p>
            <a:pPr lvl="0"/>
            <a:r>
              <a:rPr lang="en-US" sz="1200" kern="1200">
                <a:solidFill>
                  <a:schemeClr val="tx1"/>
                </a:solidFill>
                <a:effectLst/>
                <a:latin typeface="+mn-lt"/>
                <a:ea typeface="+mn-ea"/>
                <a:cs typeface="+mn-cs"/>
              </a:rPr>
              <a:t>There may not be an optimal time to ask the question, and doing so may be discomforting. Acknowledge this and encourage participants to ask the question anyway.</a:t>
            </a:r>
            <a:endParaRPr lang="en-US">
              <a:effectLs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1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341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Examples of validating statements include: </a:t>
            </a:r>
            <a:endParaRPr lang="en-US">
              <a:effectLst/>
            </a:endParaRPr>
          </a:p>
          <a:p>
            <a:endParaRPr lang="en-US" sz="1200" kern="1200">
              <a:solidFill>
                <a:schemeClr val="tx1"/>
              </a:solidFill>
              <a:effectLst/>
              <a:latin typeface="+mn-lt"/>
              <a:ea typeface="+mn-ea"/>
              <a:cs typeface="+mn-cs"/>
            </a:endParaRPr>
          </a:p>
          <a:p>
            <a:r>
              <a:rPr lang="en-US" sz="1800">
                <a:effectLst/>
                <a:latin typeface="Calibri" panose="020F0502020204030204" pitchFamily="34" charset="0"/>
                <a:ea typeface="Times New Roman" panose="02020603050405020304" pitchFamily="18" charset="0"/>
              </a:rPr>
              <a:t>“It’s normal for someone who’s going through what you’re experiencing to think about suicide. And I want to keep talking to see if we can find some ways to keep you safe.”</a:t>
            </a:r>
            <a:endParaRPr lang="en-US" sz="1800">
              <a:effectLst/>
              <a:latin typeface="Calibri" panose="020F0502020204030204" pitchFamily="34" charset="0"/>
              <a:ea typeface="Calibri" panose="020F0502020204030204" pitchFamily="34" charset="0"/>
            </a:endParaRPr>
          </a:p>
          <a:p>
            <a:pPr lvl="0"/>
            <a:r>
              <a:rPr lang="en-US" sz="1200" kern="1200">
                <a:solidFill>
                  <a:schemeClr val="tx1"/>
                </a:solidFill>
                <a:effectLst/>
                <a:latin typeface="+mn-lt"/>
                <a:ea typeface="+mn-ea"/>
                <a:cs typeface="+mn-cs"/>
              </a:rPr>
              <a:t>“Anyone in your situation would feel that way.”</a:t>
            </a:r>
            <a:endParaRPr lang="en-US">
              <a:effectLst/>
            </a:endParaRPr>
          </a:p>
          <a:p>
            <a:pPr lvl="0"/>
            <a:r>
              <a:rPr lang="en-US" sz="1200" kern="1200">
                <a:solidFill>
                  <a:schemeClr val="tx1"/>
                </a:solidFill>
                <a:effectLst/>
                <a:latin typeface="+mn-lt"/>
                <a:ea typeface="+mn-ea"/>
                <a:cs typeface="+mn-cs"/>
              </a:rPr>
              <a:t>“Of course you’re overwhelmed.” </a:t>
            </a:r>
            <a:endParaRPr lang="en-US">
              <a:effectLst/>
            </a:endParaRPr>
          </a:p>
          <a:p>
            <a:pPr lvl="0"/>
            <a:r>
              <a:rPr lang="en-US" sz="1200" kern="1200">
                <a:solidFill>
                  <a:schemeClr val="tx1"/>
                </a:solidFill>
                <a:effectLst/>
                <a:latin typeface="+mn-lt"/>
                <a:ea typeface="+mn-ea"/>
                <a:cs typeface="+mn-cs"/>
              </a:rPr>
              <a:t>“You have been struggling with a lot.”</a:t>
            </a:r>
            <a:endParaRPr lang="en-US">
              <a:effectLst/>
            </a:endParaRPr>
          </a:p>
          <a:p>
            <a:pPr lvl="0"/>
            <a:r>
              <a:rPr lang="en-US" sz="1200" kern="1200">
                <a:solidFill>
                  <a:schemeClr val="tx1"/>
                </a:solidFill>
                <a:effectLst/>
                <a:latin typeface="+mn-lt"/>
                <a:ea typeface="+mn-ea"/>
                <a:cs typeface="+mn-cs"/>
              </a:rPr>
              <a:t>“This would be too much for anyone to handle.” </a:t>
            </a:r>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Direct participants to turn to a partner and practice the following, in response to an “invitation statement” such as, “Everything is so hard. I feel like a drag on my friends”: </a:t>
            </a:r>
            <a:endParaRPr lang="en-US" sz="12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Start by telling your partner, “Everything will be fine.” (Partner should respond.)</a:t>
            </a:r>
          </a:p>
          <a:p>
            <a:pPr lvl="0"/>
            <a:r>
              <a:rPr lang="en-US" sz="1200" kern="1200">
                <a:solidFill>
                  <a:schemeClr val="tx1"/>
                </a:solidFill>
                <a:effectLst/>
                <a:latin typeface="+mn-lt"/>
                <a:ea typeface="+mn-ea"/>
                <a:cs typeface="+mn-cs"/>
              </a:rPr>
              <a:t>Shift instead to a statement that validates their feelings. (Partner should respond.)</a:t>
            </a:r>
          </a:p>
          <a:p>
            <a:r>
              <a:rPr lang="en-US" sz="1200" b="1" kern="1200">
                <a:solidFill>
                  <a:schemeClr val="tx1"/>
                </a:solidFill>
                <a:effectLst/>
                <a:latin typeface="+mn-lt"/>
                <a:ea typeface="+mn-ea"/>
                <a:cs typeface="+mn-cs"/>
              </a:rPr>
              <a:t>Pause to have participants reflect on the exercise.</a:t>
            </a:r>
            <a:r>
              <a:rPr lang="en-US" sz="1200" kern="1200">
                <a:solidFill>
                  <a:schemeClr val="tx1"/>
                </a:solidFill>
                <a:effectLst/>
                <a:latin typeface="+mn-lt"/>
                <a:ea typeface="+mn-ea"/>
                <a:cs typeface="+mn-cs"/>
              </a:rPr>
              <a:t> Ask: What did you notice?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025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No keeping secrets- if someone says they will talk to you about an issue “only if you promise not to tell anyone,” it’s important to be up front in saying you cannot make that promise because you care about them and want them to get any help that they may need. You don’t want to keep a secret and regret it.</a:t>
            </a:r>
            <a:r>
              <a:rPr lang="en-US" sz="1200" b="1" i="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79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a:solidFill>
                  <a:schemeClr val="tx1"/>
                </a:solidFill>
                <a:effectLst/>
                <a:latin typeface="+mn-lt"/>
                <a:ea typeface="+mn-ea"/>
                <a:cs typeface="+mn-cs"/>
              </a:rPr>
              <a:t>Today we will discuss ways that everyone can contribute to a safer environment for Veterans at risk for suicide. We understand that suicide is a sensitive topic and that people in attendance today may have had personal experiences involving suicide. If you find you need to take a break, please do so. Feel free to reach out to me at the end of the presentation if you need support. If you find you need to talk to someone at any time, you can call the 988 Suicide and Crisis Lifeline at 988 (service members and Veterans should Dial 988 then Press 1 to connect with the Veterans Crisis Line). Why don’t we all put this number into our phone contacts right now?</a:t>
            </a:r>
            <a:endParaRPr lang="en-US">
              <a:effectLst/>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718E4-DA9F-471B-BEEE-A9FC48BD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Open body language </a:t>
            </a:r>
            <a:r>
              <a:rPr lang="en-US" sz="1200" b="0" i="0" kern="1200">
                <a:solidFill>
                  <a:schemeClr val="tx1"/>
                </a:solidFill>
                <a:effectLst/>
                <a:latin typeface="+mn-lt"/>
                <a:ea typeface="+mn-ea"/>
                <a:cs typeface="+mn-cs"/>
              </a:rPr>
              <a:t>signals interest in the other person and in the conversation. Maintain a relaxed posture, lean in closer, use direct eye contact, and nod in agreement to show your Veteran that you’re present in the moment with them.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718E4-DA9F-471B-BEEE-A9FC48BD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262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buFont typeface="Arial" pitchFamily="34" charset="0"/>
              <a:buNone/>
            </a:pPr>
            <a:r>
              <a:rPr lang="en-US" sz="1200" kern="1200">
                <a:solidFill>
                  <a:schemeClr val="tx1"/>
                </a:solidFill>
                <a:latin typeface="+mn-lt"/>
                <a:ea typeface="ＭＳ Ｐゴシック" pitchFamily="28" charset="-128"/>
                <a:cs typeface="ＭＳ Ｐゴシック"/>
              </a:rPr>
              <a:t>[</a:t>
            </a:r>
            <a:r>
              <a:rPr lang="en-US" sz="1200" kern="1200">
                <a:solidFill>
                  <a:schemeClr val="tx1"/>
                </a:solidFill>
                <a:effectLst/>
                <a:latin typeface="+mn-lt"/>
                <a:ea typeface="+mn-ea"/>
                <a:cs typeface="+mn-cs"/>
              </a:rPr>
              <a:t>Practice Sessions </a:t>
            </a:r>
            <a:r>
              <a:rPr lang="en-US" sz="1200" kern="1200">
                <a:solidFill>
                  <a:schemeClr val="tx1"/>
                </a:solidFill>
                <a:latin typeface="+mn-lt"/>
                <a:ea typeface="ＭＳ Ｐゴシック" pitchFamily="28" charset="-128"/>
                <a:cs typeface="ＭＳ Ｐゴシック"/>
              </a:rPr>
              <a:t>are a chance to practice VA S.A.V.E. skills. Encourage everyone to participate, but don’t worry if someone does not want to do it. It’s okay if they want to just watch. Flexibility is a strength here.</a:t>
            </a:r>
          </a:p>
          <a:p>
            <a:pPr lvl="0">
              <a:buFont typeface="Arial" pitchFamily="34" charset="0"/>
              <a:buChar char="•"/>
            </a:pPr>
            <a:r>
              <a:rPr lang="en-US" sz="1200" kern="1200">
                <a:solidFill>
                  <a:schemeClr val="tx1"/>
                </a:solidFill>
                <a:latin typeface="+mn-lt"/>
                <a:ea typeface="ＭＳ Ｐゴシック" pitchFamily="28" charset="-128"/>
                <a:cs typeface="ＭＳ Ｐゴシック"/>
              </a:rPr>
              <a:t>Depending on your group(s) and your time, you can have 1 or more role plays with a volunteer, or brainstorm role play responses with the whole group.</a:t>
            </a:r>
          </a:p>
          <a:p>
            <a:pPr lvl="0">
              <a:buFont typeface="Arial" pitchFamily="34" charset="0"/>
              <a:buChar char="•"/>
            </a:pPr>
            <a:r>
              <a:rPr lang="en-US" sz="1200" kern="1200">
                <a:solidFill>
                  <a:schemeClr val="tx1"/>
                </a:solidFill>
                <a:latin typeface="+mn-lt"/>
                <a:ea typeface="ＭＳ Ｐゴシック" pitchFamily="28" charset="-128"/>
                <a:cs typeface="ＭＳ Ｐゴシック"/>
              </a:rPr>
              <a:t>Use that attached role play materials to help your colleagues practice VA S.A.V.E. Keep slide 36 with the steps of VA S.A.V.E. visible for people to use.</a:t>
            </a:r>
          </a:p>
          <a:p>
            <a:pPr lvl="0">
              <a:buFont typeface="Arial" pitchFamily="34" charset="0"/>
              <a:buChar char="•"/>
            </a:pPr>
            <a:r>
              <a:rPr lang="en-US" sz="1200" kern="1200">
                <a:solidFill>
                  <a:schemeClr val="tx1"/>
                </a:solidFill>
                <a:latin typeface="+mn-lt"/>
                <a:ea typeface="ＭＳ Ｐゴシック" pitchFamily="28" charset="-128"/>
                <a:cs typeface="ＭＳ Ｐゴシック"/>
              </a:rPr>
              <a:t>Be positive and encouraging. Take a gentle, coaching approach. This is a sensitive issue, and a new skill for many people. If you mean well, and are doing your best, with VA S.A.V.E. skills, it will likely work out well.</a:t>
            </a:r>
          </a:p>
          <a:p>
            <a:pPr lvl="0">
              <a:buFont typeface="Arial" pitchFamily="34" charset="0"/>
              <a:buChar char="•"/>
            </a:pPr>
            <a:r>
              <a:rPr lang="en-US" sz="1200" kern="1200">
                <a:solidFill>
                  <a:schemeClr val="tx1"/>
                </a:solidFill>
                <a:latin typeface="+mn-lt"/>
                <a:ea typeface="ＭＳ Ｐゴシック" pitchFamily="28" charset="-128"/>
                <a:cs typeface="ＭＳ Ｐゴシック"/>
              </a:rPr>
              <a:t>Wrap up during last 5 min of the hour.</a:t>
            </a:r>
            <a:endParaRPr lang="en-US" altLang="en-US">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B2B5D66-3F81-46A4-9E3D-A0144C86202D}"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89006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DB8A14B-2BE8-453A-B685-AFA328E88C4C}"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35</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876767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The nice thing about VA S.A.V.E. training is that no one expects you or me to have all the answers. The Suicide Prevention Program is happy to follow up with you about any outstanding questions you may have.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212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Customize the Resources section based on your audience</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492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Veterans Crisis Line: </a:t>
            </a:r>
            <a:r>
              <a:rPr lang="en-US" sz="1200" kern="1200">
                <a:solidFill>
                  <a:schemeClr val="tx1"/>
                </a:solidFill>
                <a:effectLst/>
                <a:latin typeface="+mn-lt"/>
                <a:ea typeface="+mn-ea"/>
                <a:cs typeface="+mn-cs"/>
              </a:rPr>
              <a:t>The Veterans Crisis Line connects Veterans in crisis and their families and friends with qualified, caring VA responders through a confidential toll-free hotline, online chat, or text. Veterans and their loved ones can call </a:t>
            </a:r>
            <a:r>
              <a:rPr lang="en-US" sz="1200" b="1" kern="1200">
                <a:solidFill>
                  <a:schemeClr val="tx1"/>
                </a:solidFill>
                <a:effectLst/>
                <a:latin typeface="+mn-lt"/>
                <a:ea typeface="+mn-ea"/>
                <a:cs typeface="+mn-cs"/>
              </a:rPr>
              <a:t>988 and Press 1</a:t>
            </a:r>
            <a:r>
              <a:rPr lang="en-US" sz="1200" kern="1200">
                <a:solidFill>
                  <a:schemeClr val="tx1"/>
                </a:solidFill>
                <a:effectLst/>
                <a:latin typeface="+mn-lt"/>
                <a:ea typeface="+mn-ea"/>
                <a:cs typeface="+mn-cs"/>
              </a:rPr>
              <a:t>, chat online, or send a text message to 838255 to receive confidential crisis intervention and support 24 hours a day, 7 days a week, 365 days a year. More information is available at </a:t>
            </a:r>
            <a:r>
              <a:rPr lang="en-US" sz="1200" u="sng" kern="1200">
                <a:solidFill>
                  <a:schemeClr val="tx1"/>
                </a:solidFill>
                <a:effectLst/>
                <a:latin typeface="+mn-lt"/>
                <a:ea typeface="+mn-ea"/>
                <a:cs typeface="+mn-cs"/>
                <a:hlinkClick r:id="rId3"/>
              </a:rPr>
              <a:t>https://www.veteranscrisisline.net/</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46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43</a:t>
            </a:fld>
            <a:endParaRPr lang="en-US"/>
          </a:p>
        </p:txBody>
      </p:sp>
    </p:spTree>
    <p:extLst>
      <p:ext uri="{BB962C8B-B14F-4D97-AF65-F5344CB8AC3E}">
        <p14:creationId xmlns:p14="http://schemas.microsoft.com/office/powerpoint/2010/main" val="1410912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Resource Locator: </a:t>
            </a:r>
            <a:r>
              <a:rPr lang="en-US" sz="1200" kern="1200">
                <a:solidFill>
                  <a:schemeClr val="tx1"/>
                </a:solidFill>
                <a:effectLst/>
                <a:latin typeface="+mn-lt"/>
                <a:ea typeface="+mn-ea"/>
                <a:cs typeface="+mn-cs"/>
              </a:rPr>
              <a:t>This online resource helps Veterans easily find VA resources in their area including Suicide Prevention Coordinators, crisis centers, VAMCs, outpatient clinics, Veterans Benefits Administration offices, and Vet Centers. More information is available at: </a:t>
            </a:r>
            <a:r>
              <a:rPr lang="en-US" sz="1200" u="sng" kern="1200">
                <a:solidFill>
                  <a:schemeClr val="tx1"/>
                </a:solidFill>
                <a:effectLst/>
                <a:latin typeface="+mn-lt"/>
                <a:ea typeface="+mn-ea"/>
                <a:cs typeface="+mn-cs"/>
                <a:hlinkClick r:id="rId3"/>
              </a:rPr>
              <a:t>www.veteranscrisisline.net/ResourceLocator</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4C9B73F7-48C1-6846-9B3F-8D3BA533F650}" type="slidenum">
              <a:rPr lang="en-US" smtClean="0"/>
              <a:t>44</a:t>
            </a:fld>
            <a:endParaRPr lang="en-US"/>
          </a:p>
        </p:txBody>
      </p:sp>
    </p:spTree>
    <p:extLst>
      <p:ext uri="{BB962C8B-B14F-4D97-AF65-F5344CB8AC3E}">
        <p14:creationId xmlns:p14="http://schemas.microsoft.com/office/powerpoint/2010/main" val="2469773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After</a:t>
            </a:r>
            <a:r>
              <a:rPr lang="en-US" baseline="0"/>
              <a:t> using the Resource Locator to find your local SPC, you can call or email them for clinical support, VA SAVE training, or event support. This example displays results of a search for resources in Fargo, North Dakota, which connects visitors to SPC Tammy </a:t>
            </a:r>
            <a:r>
              <a:rPr lang="en-US" baseline="0" err="1"/>
              <a:t>Monsebroten</a:t>
            </a:r>
            <a:r>
              <a:rPr lang="en-US" baseline="0"/>
              <a:t>, pictured here. </a:t>
            </a:r>
            <a:endParaRPr lang="en-US"/>
          </a:p>
          <a:p>
            <a:endParaRPr lang="en-US"/>
          </a:p>
          <a:p>
            <a:endParaRPr lang="en-US"/>
          </a:p>
        </p:txBody>
      </p:sp>
      <p:sp>
        <p:nvSpPr>
          <p:cNvPr id="4" name="Slide Number Placeholder 3"/>
          <p:cNvSpPr>
            <a:spLocks noGrp="1"/>
          </p:cNvSpPr>
          <p:nvPr>
            <p:ph type="sldNum" sz="quarter" idx="10"/>
          </p:nvPr>
        </p:nvSpPr>
        <p:spPr/>
        <p:txBody>
          <a:bodyPr/>
          <a:lstStyle/>
          <a:p>
            <a:fld id="{4C9B73F7-48C1-6846-9B3F-8D3BA533F650}" type="slidenum">
              <a:rPr lang="en-US" smtClean="0"/>
              <a:t>45</a:t>
            </a:fld>
            <a:endParaRPr lang="en-US"/>
          </a:p>
        </p:txBody>
      </p:sp>
    </p:spTree>
    <p:extLst>
      <p:ext uri="{BB962C8B-B14F-4D97-AF65-F5344CB8AC3E}">
        <p14:creationId xmlns:p14="http://schemas.microsoft.com/office/powerpoint/2010/main" val="3076836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824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b="1" kern="1200">
                <a:solidFill>
                  <a:schemeClr val="tx1"/>
                </a:solidFill>
                <a:effectLst/>
                <a:latin typeface="+mn-lt"/>
                <a:ea typeface="+mn-ea"/>
                <a:cs typeface="+mn-cs"/>
              </a:rPr>
              <a:t>This program is focused on preventing suicide attempts and saving lives that might otherwise be lost to suicide. It is designed to train everyone who knows a Veteran to be a “gatekeeper.” The role of gatekeepers is connecting those at risk for suicide with people who can help them. You can save lives by being sensitive to people in distress and by connecting them with care.</a:t>
            </a:r>
            <a:endParaRPr lang="en-US" sz="1200" kern="1200">
              <a:solidFill>
                <a:schemeClr val="tx1"/>
              </a:solidFill>
              <a:effectLst/>
              <a:latin typeface="+mn-lt"/>
              <a:ea typeface="+mn-ea"/>
              <a:cs typeface="+mn-cs"/>
            </a:endParaRPr>
          </a:p>
          <a:p>
            <a:pPr>
              <a:lnSpc>
                <a:spcPct val="90000"/>
              </a:lnSpc>
            </a:pPr>
            <a:endParaRPr lang="en-US" altLang="en-US">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6C081F6-4BE8-4782-A8C2-D37103C12663}"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17765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Make the Connection: </a:t>
            </a:r>
            <a:r>
              <a:rPr lang="en-US" sz="1200" kern="1200">
                <a:solidFill>
                  <a:schemeClr val="tx1"/>
                </a:solidFill>
                <a:effectLst/>
                <a:latin typeface="+mn-lt"/>
                <a:ea typeface="+mn-ea"/>
                <a:cs typeface="+mn-cs"/>
              </a:rPr>
              <a:t>This online resource connects Veterans, their family members and friends, and other supporters with information and solutions to issues affecting their lives. More information is available at </a:t>
            </a:r>
            <a:r>
              <a:rPr lang="en-US" sz="1200" u="sng" kern="1200">
                <a:solidFill>
                  <a:schemeClr val="tx1"/>
                </a:solidFill>
                <a:effectLst/>
                <a:latin typeface="+mn-lt"/>
                <a:ea typeface="+mn-ea"/>
                <a:cs typeface="+mn-cs"/>
                <a:hlinkClick r:id="rId3"/>
              </a:rPr>
              <a:t>https://maketheconnection.net/</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4C9B73F7-48C1-6846-9B3F-8D3BA533F650}" type="slidenum">
              <a:rPr lang="en-US" smtClean="0"/>
              <a:t>47</a:t>
            </a:fld>
            <a:endParaRPr lang="en-US"/>
          </a:p>
        </p:txBody>
      </p:sp>
    </p:spTree>
    <p:extLst>
      <p:ext uri="{BB962C8B-B14F-4D97-AF65-F5344CB8AC3E}">
        <p14:creationId xmlns:p14="http://schemas.microsoft.com/office/powerpoint/2010/main" val="3320312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48</a:t>
            </a:fld>
            <a:endParaRPr lang="en-US"/>
          </a:p>
        </p:txBody>
      </p:sp>
    </p:spTree>
    <p:extLst>
      <p:ext uri="{BB962C8B-B14F-4D97-AF65-F5344CB8AC3E}">
        <p14:creationId xmlns:p14="http://schemas.microsoft.com/office/powerpoint/2010/main" val="1489684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51</a:t>
            </a:fld>
            <a:endParaRPr lang="en-US"/>
          </a:p>
        </p:txBody>
      </p:sp>
    </p:spTree>
    <p:extLst>
      <p:ext uri="{BB962C8B-B14F-4D97-AF65-F5344CB8AC3E}">
        <p14:creationId xmlns:p14="http://schemas.microsoft.com/office/powerpoint/2010/main" val="3265638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E2E2E"/>
                </a:solidFill>
                <a:effectLst/>
                <a:latin typeface="Arial" panose="020B0604020202020204" pitchFamily="34" charset="0"/>
              </a:rPr>
              <a:t>The Safety Plan app is for anyone who has experienced thoughts about suicide or self-harm. The app helps you make a safety plan, share your safety plan with loved ones, and use tools to manage distress.</a:t>
            </a:r>
          </a:p>
          <a:p>
            <a:pPr algn="l"/>
            <a:r>
              <a:rPr lang="en-US" b="0" i="0">
                <a:solidFill>
                  <a:srgbClr val="2E2E2E"/>
                </a:solidFill>
                <a:effectLst/>
                <a:latin typeface="Arial" panose="020B0604020202020204" pitchFamily="34" charset="0"/>
              </a:rPr>
              <a:t>With Safety Plan you can:</a:t>
            </a:r>
          </a:p>
          <a:p>
            <a:pPr algn="l">
              <a:buFont typeface="Arial" panose="020B0604020202020204" pitchFamily="34" charset="0"/>
              <a:buChar char="•"/>
            </a:pPr>
            <a:r>
              <a:rPr lang="en-US" b="0" i="0">
                <a:solidFill>
                  <a:srgbClr val="2E2E2E"/>
                </a:solidFill>
                <a:effectLst/>
                <a:latin typeface="Arial" panose="020B0604020202020204" pitchFamily="34" charset="0"/>
              </a:rPr>
              <a:t>Create a custom step-by-step action plan to keep yourself safe during a crisis</a:t>
            </a:r>
          </a:p>
          <a:p>
            <a:pPr algn="l">
              <a:buFont typeface="Arial" panose="020B0604020202020204" pitchFamily="34" charset="0"/>
              <a:buChar char="•"/>
            </a:pPr>
            <a:r>
              <a:rPr lang="en-US" b="0" i="0">
                <a:solidFill>
                  <a:srgbClr val="2E2E2E"/>
                </a:solidFill>
                <a:effectLst/>
                <a:latin typeface="Arial" panose="020B0604020202020204" pitchFamily="34" charset="0"/>
              </a:rPr>
              <a:t>Make a list of your own personal reasons to live (and add photo and video reminders)</a:t>
            </a:r>
          </a:p>
          <a:p>
            <a:pPr algn="l">
              <a:buFont typeface="Arial" panose="020B0604020202020204" pitchFamily="34" charset="0"/>
              <a:buChar char="•"/>
            </a:pPr>
            <a:r>
              <a:rPr lang="en-US" b="0" i="0">
                <a:solidFill>
                  <a:srgbClr val="2E2E2E"/>
                </a:solidFill>
                <a:effectLst/>
                <a:latin typeface="Arial" panose="020B0604020202020204" pitchFamily="34" charset="0"/>
              </a:rPr>
              <a:t>Try different coping strategies and activities</a:t>
            </a:r>
          </a:p>
          <a:p>
            <a:pPr algn="l">
              <a:buFont typeface="Arial" panose="020B0604020202020204" pitchFamily="34" charset="0"/>
              <a:buChar char="•"/>
            </a:pPr>
            <a:r>
              <a:rPr lang="en-US" b="0" i="0">
                <a:solidFill>
                  <a:srgbClr val="2E2E2E"/>
                </a:solidFill>
                <a:effectLst/>
                <a:latin typeface="Arial" panose="020B0604020202020204" pitchFamily="34" charset="0"/>
              </a:rPr>
              <a:t>Access crisis support resources, like the Veterans Crisis Line</a:t>
            </a:r>
          </a:p>
          <a:p>
            <a:pPr algn="l">
              <a:buFont typeface="Arial" panose="020B0604020202020204" pitchFamily="34" charset="0"/>
              <a:buChar char="•"/>
            </a:pPr>
            <a:r>
              <a:rPr lang="en-US" b="0" i="0">
                <a:solidFill>
                  <a:srgbClr val="2E2E2E"/>
                </a:solidFill>
                <a:effectLst/>
                <a:latin typeface="Arial" panose="020B0604020202020204" pitchFamily="34" charset="0"/>
              </a:rPr>
              <a:t>Track your mood and other mental health symptoms</a:t>
            </a:r>
          </a:p>
          <a:p>
            <a:pPr algn="l">
              <a:buFont typeface="Arial" panose="020B0604020202020204" pitchFamily="34" charset="0"/>
              <a:buChar char="•"/>
            </a:pPr>
            <a:r>
              <a:rPr lang="en-US" b="0" i="0">
                <a:solidFill>
                  <a:srgbClr val="2E2E2E"/>
                </a:solidFill>
                <a:effectLst/>
                <a:latin typeface="Arial" panose="020B0604020202020204" pitchFamily="34" charset="0"/>
              </a:rPr>
              <a:t>Set personal goals and track your progress</a:t>
            </a:r>
          </a:p>
          <a:p>
            <a:pPr algn="l"/>
            <a:r>
              <a:rPr lang="en-US" b="0" i="0">
                <a:solidFill>
                  <a:srgbClr val="2E2E2E"/>
                </a:solidFill>
                <a:effectLst/>
                <a:latin typeface="Arial" panose="020B0604020202020204" pitchFamily="34" charset="0"/>
              </a:rPr>
              <a:t>During a crisis, it can be hard to think clearly. If you ever experience thoughts about suicide or self-harm, having a Safety Plan can help keep you safe.</a:t>
            </a:r>
          </a:p>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52</a:t>
            </a:fld>
            <a:endParaRPr lang="en-US"/>
          </a:p>
        </p:txBody>
      </p:sp>
    </p:spTree>
    <p:extLst>
      <p:ext uri="{BB962C8B-B14F-4D97-AF65-F5344CB8AC3E}">
        <p14:creationId xmlns:p14="http://schemas.microsoft.com/office/powerpoint/2010/main" val="2176387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529EC7-8984-46AF-8CF2-03B16CC0CF2E}" type="slidenum">
              <a:rPr lang="en-US" altLang="en-US" smtClean="0"/>
              <a:pPr>
                <a:defRPr/>
              </a:pPr>
              <a:t>53</a:t>
            </a:fld>
            <a:endParaRPr lang="en-US" altLang="en-US"/>
          </a:p>
        </p:txBody>
      </p:sp>
    </p:spTree>
    <p:extLst>
      <p:ext uri="{BB962C8B-B14F-4D97-AF65-F5344CB8AC3E}">
        <p14:creationId xmlns:p14="http://schemas.microsoft.com/office/powerpoint/2010/main" val="2030761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hlinkClick r:id="rId3"/>
              </a:rPr>
              <a:t>Uniting for Suicide Postvention Website</a:t>
            </a: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externally facing website that offers resources, guidance and support to those affected by suicide loss. The website offers cinematic films and interviews with suicide loss survivors, podcasts featuring suicide prevention experts, and infographics about suicide loss and ways to help. </a:t>
            </a:r>
            <a:r>
              <a:rPr lang="en-US" sz="1800" b="1"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hlinkClick r:id="rId4"/>
              </a:rPr>
              <a:t>Uniting for Suicide Postvention SharePoint</a:t>
            </a: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internal VA SharePoint that features national and VA guidelines that support key components of postvention work including safe messaging guidelines, tools to establish postvention teams, and recommendations for how to provide postvention services at the facility level.</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a:defRPr/>
            </a:pPr>
            <a:fld id="{8F529EC7-8984-46AF-8CF2-03B16CC0CF2E}" type="slidenum">
              <a:rPr lang="en-US" altLang="en-US" smtClean="0"/>
              <a:pPr>
                <a:defRPr/>
              </a:pPr>
              <a:t>54</a:t>
            </a:fld>
            <a:endParaRPr lang="en-US" altLang="en-US"/>
          </a:p>
        </p:txBody>
      </p:sp>
    </p:spTree>
    <p:extLst>
      <p:ext uri="{BB962C8B-B14F-4D97-AF65-F5344CB8AC3E}">
        <p14:creationId xmlns:p14="http://schemas.microsoft.com/office/powerpoint/2010/main" val="198188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9B73F7-48C1-6846-9B3F-8D3BA533F650}" type="slidenum">
              <a:rPr lang="en-US" smtClean="0"/>
              <a:t>55</a:t>
            </a:fld>
            <a:endParaRPr lang="en-US"/>
          </a:p>
        </p:txBody>
      </p:sp>
    </p:spTree>
    <p:extLst>
      <p:ext uri="{BB962C8B-B14F-4D97-AF65-F5344CB8AC3E}">
        <p14:creationId xmlns:p14="http://schemas.microsoft.com/office/powerpoint/2010/main" val="158570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86D5249-2187-4059-B456-4AD2DA6FAB14}"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itchFamily="2" charset="2"/>
              <a:buNone/>
            </a:pPr>
            <a:endParaRPr lang="en-US" altLang="en-US">
              <a:ea typeface="ＭＳ Ｐゴシック" pitchFamily="34" charset="-128"/>
            </a:endParaRPr>
          </a:p>
        </p:txBody>
      </p:sp>
    </p:spTree>
    <p:extLst>
      <p:ext uri="{BB962C8B-B14F-4D97-AF65-F5344CB8AC3E}">
        <p14:creationId xmlns:p14="http://schemas.microsoft.com/office/powerpoint/2010/main" val="166278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94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i="0" dirty="0" err="1">
                <a:solidFill>
                  <a:srgbClr val="212121"/>
                </a:solidFill>
                <a:effectLst/>
                <a:latin typeface="BlinkMacSystemFont"/>
              </a:rPr>
              <a:t>Cerel</a:t>
            </a:r>
            <a:r>
              <a:rPr lang="en-US" b="0" i="0" dirty="0">
                <a:solidFill>
                  <a:srgbClr val="212121"/>
                </a:solidFill>
                <a:effectLst/>
                <a:latin typeface="BlinkMacSystemFont"/>
              </a:rPr>
              <a:t> J, Brown MM, Maple M, Singleton M, van de </a:t>
            </a:r>
            <a:r>
              <a:rPr lang="en-US" b="0" i="0" dirty="0" err="1">
                <a:solidFill>
                  <a:srgbClr val="212121"/>
                </a:solidFill>
                <a:effectLst/>
                <a:latin typeface="BlinkMacSystemFont"/>
              </a:rPr>
              <a:t>Venne</a:t>
            </a:r>
            <a:r>
              <a:rPr lang="en-US" b="0" i="0" dirty="0">
                <a:solidFill>
                  <a:srgbClr val="212121"/>
                </a:solidFill>
                <a:effectLst/>
                <a:latin typeface="BlinkMacSystemFont"/>
              </a:rPr>
              <a:t> J, Moore M, Flaherty C. How Many People Are Exposed to Suicide? Not Six. Suicide Life Threat </a:t>
            </a:r>
            <a:r>
              <a:rPr lang="en-US" b="0" i="0" dirty="0" err="1">
                <a:solidFill>
                  <a:srgbClr val="212121"/>
                </a:solidFill>
                <a:effectLst/>
                <a:latin typeface="BlinkMacSystemFont"/>
              </a:rPr>
              <a:t>Behav</a:t>
            </a:r>
            <a:r>
              <a:rPr lang="en-US" b="0" i="0" dirty="0">
                <a:solidFill>
                  <a:srgbClr val="212121"/>
                </a:solidFill>
                <a:effectLst/>
                <a:latin typeface="BlinkMacSystemFont"/>
              </a:rPr>
              <a:t>. 2019 Apr;49(2):529-534. </a:t>
            </a:r>
            <a:r>
              <a:rPr lang="en-US" b="0" i="0" dirty="0" err="1">
                <a:solidFill>
                  <a:srgbClr val="212121"/>
                </a:solidFill>
                <a:effectLst/>
                <a:latin typeface="BlinkMacSystemFont"/>
              </a:rPr>
              <a:t>doi</a:t>
            </a:r>
            <a:r>
              <a:rPr lang="en-US" b="0" i="0" dirty="0">
                <a:solidFill>
                  <a:srgbClr val="212121"/>
                </a:solidFill>
                <a:effectLst/>
                <a:latin typeface="BlinkMacSystemFont"/>
              </a:rPr>
              <a:t>: 10.1111/sltb.12450. </a:t>
            </a:r>
            <a:r>
              <a:rPr lang="en-US" b="0" i="0" dirty="0" err="1">
                <a:solidFill>
                  <a:srgbClr val="212121"/>
                </a:solidFill>
                <a:effectLst/>
                <a:latin typeface="BlinkMacSystemFont"/>
              </a:rPr>
              <a:t>Epub</a:t>
            </a:r>
            <a:r>
              <a:rPr lang="en-US" b="0" i="0" dirty="0">
                <a:solidFill>
                  <a:srgbClr val="212121"/>
                </a:solidFill>
                <a:effectLst/>
                <a:latin typeface="BlinkMacSystemFont"/>
              </a:rPr>
              <a:t> 2018 Mar 7. PMID: 29512876.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20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16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Risk factors are characteristics that are associated with an increased likelihood of suicide behaviors. Some risk factors for suicide include:  prior suicide attempt history, certain mental health conditions, access to lethal means, and stressful life events, such as divorce, job loss, or the death of a loved one.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Protective factors can help offset risk factors. These are characteristics associated with a decreased likelihood of suicide behaviors. Some protective factors for suicide include access to mental health care, feeling connected to other people, and positive coping skills.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63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 </a:t>
            </a:r>
            <a:r>
              <a:rPr lang="en-US"/>
              <a:t>This is a bridge between risk/protective factors section and the lethal means conversation.</a:t>
            </a:r>
          </a:p>
        </p:txBody>
      </p:sp>
      <p:sp>
        <p:nvSpPr>
          <p:cNvPr id="4" name="Slide Number Placeholder 3"/>
          <p:cNvSpPr>
            <a:spLocks noGrp="1"/>
          </p:cNvSpPr>
          <p:nvPr>
            <p:ph type="sldNum" sz="quarter" idx="5"/>
          </p:nvPr>
        </p:nvSpPr>
        <p:spPr/>
        <p:txBody>
          <a:bodyPr/>
          <a:lstStyle/>
          <a:p>
            <a:fld id="{A340C30B-DD57-4CBE-8840-9727C4B438D1}" type="slidenum">
              <a:rPr lang="en-US" smtClean="0"/>
              <a:t>10</a:t>
            </a:fld>
            <a:endParaRPr lang="en-US"/>
          </a:p>
        </p:txBody>
      </p:sp>
    </p:spTree>
    <p:extLst>
      <p:ext uri="{BB962C8B-B14F-4D97-AF65-F5344CB8AC3E}">
        <p14:creationId xmlns:p14="http://schemas.microsoft.com/office/powerpoint/2010/main" val="2739650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773721" y="4459463"/>
            <a:ext cx="6109680" cy="1131740"/>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50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0515600" cy="105125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39383"/>
            <a:ext cx="10515600" cy="393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39717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550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6000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8272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43451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51402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defRPr>
            </a:lvl1pPr>
          </a:lstStyle>
          <a:p>
            <a:fld id="{ACD12D91-5F71-FE4F-A594-B9667DC21877}" type="slidenum">
              <a:rPr lang="en-US" smtClean="0"/>
              <a:pPr/>
              <a:t>‹#›</a:t>
            </a:fld>
            <a:endParaRPr lang="en-US"/>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41924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600" b="1" kern="1200">
          <a:solidFill>
            <a:srgbClr val="00467F"/>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mirecc.va.gov/lethalmeanssafety/facts/"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veteranscrisisline.net/find-resources/spread-the-word/"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va.gov/REACH/"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maketheconnection.net/conditions/suicide" TargetMode="Externa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hyperlink" Target="http://www.keepitsecure.ne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nssf.org/safety"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mentalhealth.va.gov/suicide_prevention/docs/Brochure-for-Veterans-Means-Safety-Messaging_508_CLEARED_11-15-19.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patientcare.va.gov/LGBT/VAFacilities.asp"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ptsd.va.gov/appvid/mobile/index.asp"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32.gi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play.google.com/store/apps/details?id=gov.va.mobilehealth.ncptsd.safetyplan" TargetMode="External"/><Relationship Id="rId5" Type="http://schemas.openxmlformats.org/officeDocument/2006/relationships/hyperlink" Target="https://apps.apple.com/us/app/safety-plan/id1663044514" TargetMode="External"/><Relationship Id="rId4" Type="http://schemas.openxmlformats.org/officeDocument/2006/relationships/image" Target="cid:image001.png@01D9F6A5.56812040"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hyperlink" Target="mailto:srmconsult@va.gov" TargetMode="External"/><Relationship Id="rId4" Type="http://schemas.openxmlformats.org/officeDocument/2006/relationships/image" Target="../media/image35.png"/><Relationship Id="rId9"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hyperlink" Target="https://www.mirecc.va.gov/visn19/postvention/"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psycharmor.org/courses/s-a-v-e/" TargetMode="Externa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hyperlink" Target="https://www.instagram.com/deptvetaffairs/" TargetMode="External"/><Relationship Id="rId7" Type="http://schemas.openxmlformats.org/officeDocument/2006/relationships/hyperlink" Target="https://www.facebook.com/VeteransHealth/"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hyperlink" Target="https://www.facebook.com/VeteransAffairs/" TargetMode="External"/><Relationship Id="rId5" Type="http://schemas.openxmlformats.org/officeDocument/2006/relationships/hyperlink" Target="https://twitter.com/VeteransHealth" TargetMode="External"/><Relationship Id="rId4" Type="http://schemas.openxmlformats.org/officeDocument/2006/relationships/hyperlink" Target="https://twitter.com/DeptVetAffair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051D8C-72CD-F148-BC16-CB00936E3015}"/>
              </a:ext>
            </a:extLst>
          </p:cNvPr>
          <p:cNvSpPr>
            <a:spLocks noGrp="1"/>
          </p:cNvSpPr>
          <p:nvPr>
            <p:ph type="ctrTitle"/>
          </p:nvPr>
        </p:nvSpPr>
        <p:spPr/>
        <p:txBody>
          <a:bodyPr/>
          <a:lstStyle/>
          <a:p>
            <a:r>
              <a:rPr lang="en-US"/>
              <a:t>VA S.A.V.E. Training</a:t>
            </a:r>
          </a:p>
        </p:txBody>
      </p:sp>
      <p:sp>
        <p:nvSpPr>
          <p:cNvPr id="12" name="Subtitle 11">
            <a:extLst>
              <a:ext uri="{FF2B5EF4-FFF2-40B4-BE49-F238E27FC236}">
                <a16:creationId xmlns:a16="http://schemas.microsoft.com/office/drawing/2014/main" id="{6936D9B9-0ED2-B543-9909-1A14D00A1EE0}"/>
              </a:ext>
            </a:extLst>
          </p:cNvPr>
          <p:cNvSpPr>
            <a:spLocks noGrp="1"/>
          </p:cNvSpPr>
          <p:nvPr>
            <p:ph type="subTitle" idx="1"/>
          </p:nvPr>
        </p:nvSpPr>
        <p:spPr/>
        <p:txBody>
          <a:bodyPr>
            <a:normAutofit/>
          </a:bodyPr>
          <a:lstStyle/>
          <a:p>
            <a:r>
              <a:rPr lang="en-US" dirty="0"/>
              <a:t>Office of Suicide Prevention </a:t>
            </a:r>
          </a:p>
          <a:p>
            <a:r>
              <a:rPr lang="en-US" dirty="0"/>
              <a:t>(Updated March 2024)</a:t>
            </a:r>
          </a:p>
        </p:txBody>
      </p:sp>
    </p:spTree>
    <p:extLst>
      <p:ext uri="{BB962C8B-B14F-4D97-AF65-F5344CB8AC3E}">
        <p14:creationId xmlns:p14="http://schemas.microsoft.com/office/powerpoint/2010/main" val="281709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C90B-45D2-98C7-4009-82BFE3FDFFFF}"/>
              </a:ext>
            </a:extLst>
          </p:cNvPr>
          <p:cNvSpPr>
            <a:spLocks noGrp="1"/>
          </p:cNvSpPr>
          <p:nvPr>
            <p:ph type="title"/>
          </p:nvPr>
        </p:nvSpPr>
        <p:spPr>
          <a:xfrm>
            <a:off x="1304052" y="2903372"/>
            <a:ext cx="9583895" cy="1051256"/>
          </a:xfrm>
        </p:spPr>
        <p:txBody>
          <a:bodyPr>
            <a:normAutofit fontScale="90000"/>
          </a:bodyPr>
          <a:lstStyle/>
          <a:p>
            <a:r>
              <a:rPr kumimoji="0" lang="en-US" sz="3900" i="0" u="none" strike="noStrike" kern="1200" cap="none" spc="0" normalizeH="0" baseline="0" noProof="0">
                <a:ln>
                  <a:noFill/>
                </a:ln>
                <a:solidFill>
                  <a:srgbClr val="003F72"/>
                </a:solidFill>
                <a:effectLst/>
                <a:uLnTx/>
                <a:uFillTx/>
                <a:ea typeface="+mn-ea"/>
                <a:cs typeface="+mn-cs"/>
              </a:rPr>
              <a:t>Access to Lethal </a:t>
            </a:r>
            <a:r>
              <a:rPr lang="en-US" sz="3900">
                <a:solidFill>
                  <a:srgbClr val="003F72"/>
                </a:solidFill>
                <a:ea typeface="+mn-ea"/>
                <a:cs typeface="+mn-cs"/>
              </a:rPr>
              <a:t>M</a:t>
            </a:r>
            <a:r>
              <a:rPr kumimoji="0" lang="en-US" sz="3900" i="0" u="none" strike="noStrike" kern="1200" cap="none" spc="0" normalizeH="0" baseline="0" noProof="0" err="1">
                <a:ln>
                  <a:noFill/>
                </a:ln>
                <a:solidFill>
                  <a:srgbClr val="003F72"/>
                </a:solidFill>
                <a:effectLst/>
                <a:uLnTx/>
                <a:uFillTx/>
                <a:ea typeface="+mn-ea"/>
                <a:cs typeface="+mn-cs"/>
              </a:rPr>
              <a:t>eans</a:t>
            </a:r>
            <a:r>
              <a:rPr kumimoji="0" lang="en-US" sz="3900" i="0" u="none" strike="noStrike" kern="1200" cap="none" spc="0" normalizeH="0" baseline="0" noProof="0">
                <a:ln>
                  <a:noFill/>
                </a:ln>
                <a:solidFill>
                  <a:srgbClr val="003F72"/>
                </a:solidFill>
                <a:effectLst/>
                <a:uLnTx/>
                <a:uFillTx/>
                <a:ea typeface="+mn-ea"/>
                <a:cs typeface="+mn-cs"/>
              </a:rPr>
              <a:t> is a Risk Factor</a:t>
            </a:r>
            <a:b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br>
            <a:endParaRPr lang="en-US"/>
          </a:p>
        </p:txBody>
      </p:sp>
      <p:sp>
        <p:nvSpPr>
          <p:cNvPr id="4" name="Slide Number Placeholder 3">
            <a:extLst>
              <a:ext uri="{FF2B5EF4-FFF2-40B4-BE49-F238E27FC236}">
                <a16:creationId xmlns:a16="http://schemas.microsoft.com/office/drawing/2014/main" id="{C2C72B49-221E-6AA2-2373-ABA208FDBA8D}"/>
              </a:ext>
            </a:extLst>
          </p:cNvPr>
          <p:cNvSpPr>
            <a:spLocks noGrp="1"/>
          </p:cNvSpPr>
          <p:nvPr>
            <p:ph type="sldNum" sz="quarter" idx="12"/>
          </p:nvPr>
        </p:nvSpPr>
        <p:spPr/>
        <p:txBody>
          <a:bodyPr/>
          <a:lstStyle/>
          <a:p>
            <a:fld id="{ACD12D91-5F71-FE4F-A594-B9667DC21877}" type="slidenum">
              <a:rPr lang="en-US" smtClean="0"/>
              <a:t>10</a:t>
            </a:fld>
            <a:endParaRPr lang="en-US"/>
          </a:p>
        </p:txBody>
      </p:sp>
    </p:spTree>
    <p:extLst>
      <p:ext uri="{BB962C8B-B14F-4D97-AF65-F5344CB8AC3E}">
        <p14:creationId xmlns:p14="http://schemas.microsoft.com/office/powerpoint/2010/main" val="286760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E900C77-053C-7C55-F9F5-E85CA089A46E}"/>
              </a:ext>
            </a:extLst>
          </p:cNvPr>
          <p:cNvSpPr>
            <a:spLocks noGrp="1"/>
          </p:cNvSpPr>
          <p:nvPr>
            <p:ph type="body" idx="1"/>
          </p:nvPr>
        </p:nvSpPr>
        <p:spPr>
          <a:solidFill>
            <a:srgbClr val="0070C0"/>
          </a:solidFill>
        </p:spPr>
        <p:txBody>
          <a:bodyPr/>
          <a:lstStyle/>
          <a:p>
            <a:pPr algn="ctr"/>
            <a:r>
              <a:rPr lang="en-US">
                <a:solidFill>
                  <a:schemeClr val="bg1"/>
                </a:solidFill>
              </a:rPr>
              <a:t>Veterans</a:t>
            </a:r>
          </a:p>
        </p:txBody>
      </p:sp>
      <p:graphicFrame>
        <p:nvGraphicFramePr>
          <p:cNvPr id="7" name="Content Placeholder 6">
            <a:extLst>
              <a:ext uri="{FF2B5EF4-FFF2-40B4-BE49-F238E27FC236}">
                <a16:creationId xmlns:a16="http://schemas.microsoft.com/office/drawing/2014/main" id="{59BC4A8B-32B6-A7F2-308A-5F9B7D163AB7}"/>
              </a:ext>
            </a:extLst>
          </p:cNvPr>
          <p:cNvGraphicFramePr>
            <a:graphicFrameLocks noGrp="1"/>
          </p:cNvGraphicFramePr>
          <p:nvPr>
            <p:ph sz="half" idx="2"/>
            <p:extLst>
              <p:ext uri="{D42A27DB-BD31-4B8C-83A1-F6EECF244321}">
                <p14:modId xmlns:p14="http://schemas.microsoft.com/office/powerpoint/2010/main" val="3458694260"/>
              </p:ext>
            </p:extLst>
          </p:nvPr>
        </p:nvGraphicFramePr>
        <p:xfrm>
          <a:off x="712197" y="2484450"/>
          <a:ext cx="6124538" cy="383538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1">
            <a:extLst>
              <a:ext uri="{FF2B5EF4-FFF2-40B4-BE49-F238E27FC236}">
                <a16:creationId xmlns:a16="http://schemas.microsoft.com/office/drawing/2014/main" id="{369A100A-DB5B-A291-90EB-DE9D3F17A525}"/>
              </a:ext>
            </a:extLst>
          </p:cNvPr>
          <p:cNvSpPr>
            <a:spLocks noGrp="1"/>
          </p:cNvSpPr>
          <p:nvPr>
            <p:ph type="body" sz="quarter" idx="3"/>
          </p:nvPr>
        </p:nvSpPr>
        <p:spPr>
          <a:solidFill>
            <a:srgbClr val="0070C0"/>
          </a:solidFill>
        </p:spPr>
        <p:txBody>
          <a:bodyPr/>
          <a:lstStyle/>
          <a:p>
            <a:pPr algn="ctr"/>
            <a:r>
              <a:rPr lang="en-US">
                <a:solidFill>
                  <a:schemeClr val="bg1"/>
                </a:solidFill>
              </a:rPr>
              <a:t>Non-Veteran U.S. Adults</a:t>
            </a:r>
          </a:p>
        </p:txBody>
      </p:sp>
      <p:graphicFrame>
        <p:nvGraphicFramePr>
          <p:cNvPr id="16" name="Content Placeholder 15">
            <a:extLst>
              <a:ext uri="{FF2B5EF4-FFF2-40B4-BE49-F238E27FC236}">
                <a16:creationId xmlns:a16="http://schemas.microsoft.com/office/drawing/2014/main" id="{CC201D9B-FF79-15F1-FD8B-4AEC803B25B5}"/>
              </a:ext>
            </a:extLst>
          </p:cNvPr>
          <p:cNvGraphicFramePr>
            <a:graphicFrameLocks noGrp="1"/>
          </p:cNvGraphicFramePr>
          <p:nvPr>
            <p:ph sz="quarter" idx="4"/>
            <p:extLst>
              <p:ext uri="{D42A27DB-BD31-4B8C-83A1-F6EECF244321}">
                <p14:modId xmlns:p14="http://schemas.microsoft.com/office/powerpoint/2010/main" val="3587226025"/>
              </p:ext>
            </p:extLst>
          </p:nvPr>
        </p:nvGraphicFramePr>
        <p:xfrm>
          <a:off x="6096000" y="2374773"/>
          <a:ext cx="6124537" cy="4010033"/>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9D5DE159-8EDA-EDD9-52DE-8DB1FCABB80E}"/>
              </a:ext>
            </a:extLst>
          </p:cNvPr>
          <p:cNvSpPr>
            <a:spLocks noGrp="1"/>
          </p:cNvSpPr>
          <p:nvPr>
            <p:ph type="sldNum" sz="quarter" idx="12"/>
          </p:nvPr>
        </p:nvSpPr>
        <p:spPr/>
        <p:txBody>
          <a:bodyPr/>
          <a:lstStyle/>
          <a:p>
            <a:fld id="{ACD12D91-5F71-FE4F-A594-B9667DC21877}" type="slidenum">
              <a:rPr lang="en-US" smtClean="0"/>
              <a:t>11</a:t>
            </a:fld>
            <a:endParaRPr lang="en-US"/>
          </a:p>
        </p:txBody>
      </p:sp>
      <p:sp>
        <p:nvSpPr>
          <p:cNvPr id="10" name="Title 9">
            <a:extLst>
              <a:ext uri="{FF2B5EF4-FFF2-40B4-BE49-F238E27FC236}">
                <a16:creationId xmlns:a16="http://schemas.microsoft.com/office/drawing/2014/main" id="{D6FDA30B-A45A-C13F-7DB2-58EFF8FB40B1}"/>
              </a:ext>
            </a:extLst>
          </p:cNvPr>
          <p:cNvSpPr>
            <a:spLocks noGrp="1"/>
          </p:cNvSpPr>
          <p:nvPr>
            <p:ph type="title"/>
          </p:nvPr>
        </p:nvSpPr>
        <p:spPr/>
        <p:txBody>
          <a:bodyPr>
            <a:normAutofit/>
          </a:bodyPr>
          <a:lstStyle/>
          <a:p>
            <a:pPr marL="0" marR="0">
              <a:spcBef>
                <a:spcPts val="0"/>
              </a:spcBef>
              <a:spcAft>
                <a:spcPts val="0"/>
              </a:spcAft>
            </a:pPr>
            <a:r>
              <a:rPr lang="en-US"/>
              <a:t>U.S. Veterans and Suicide Methods</a:t>
            </a:r>
            <a:r>
              <a:rPr lang="en-US">
                <a:solidFill>
                  <a:srgbClr val="003F72"/>
                </a:solidFill>
              </a:rPr>
              <a:t> (2023)</a:t>
            </a:r>
            <a:endParaRPr lang="en-US" sz="3600" b="1" i="1">
              <a:solidFill>
                <a:srgbClr val="003F72"/>
              </a:solidFill>
              <a:effectLst/>
              <a:ea typeface="Calibri" panose="020F0502020204030204" pitchFamily="34" charset="0"/>
            </a:endParaRPr>
          </a:p>
        </p:txBody>
      </p:sp>
    </p:spTree>
    <p:extLst>
      <p:ext uri="{BB962C8B-B14F-4D97-AF65-F5344CB8AC3E}">
        <p14:creationId xmlns:p14="http://schemas.microsoft.com/office/powerpoint/2010/main" val="249289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E07F-366D-4E08-8639-F0C773677FB3}"/>
              </a:ext>
            </a:extLst>
          </p:cNvPr>
          <p:cNvSpPr>
            <a:spLocks noGrp="1"/>
          </p:cNvSpPr>
          <p:nvPr>
            <p:ph type="title"/>
          </p:nvPr>
        </p:nvSpPr>
        <p:spPr/>
        <p:txBody>
          <a:bodyPr/>
          <a:lstStyle/>
          <a:p>
            <a:r>
              <a:rPr lang="en-US"/>
              <a:t>What is Lethal Means Safety?</a:t>
            </a:r>
          </a:p>
        </p:txBody>
      </p:sp>
      <p:sp>
        <p:nvSpPr>
          <p:cNvPr id="3" name="Content Placeholder 2">
            <a:extLst>
              <a:ext uri="{FF2B5EF4-FFF2-40B4-BE49-F238E27FC236}">
                <a16:creationId xmlns:a16="http://schemas.microsoft.com/office/drawing/2014/main" id="{0C38D748-CB48-454D-9B3D-9B094E26F265}"/>
              </a:ext>
            </a:extLst>
          </p:cNvPr>
          <p:cNvSpPr>
            <a:spLocks noGrp="1"/>
          </p:cNvSpPr>
          <p:nvPr>
            <p:ph idx="1"/>
          </p:nvPr>
        </p:nvSpPr>
        <p:spPr/>
        <p:txBody>
          <a:bodyPr>
            <a:normAutofit/>
          </a:bodyPr>
          <a:lstStyle/>
          <a:p>
            <a:pPr>
              <a:buClr>
                <a:srgbClr val="0194D3"/>
              </a:buClr>
            </a:pPr>
            <a:r>
              <a:rPr lang="en-US" sz="2800"/>
              <a:t>In the context of suicide prevention, safe storage of lethal means is any action that builds in time and space between a person with thoughts of suicide and a suicide method.</a:t>
            </a:r>
          </a:p>
          <a:p>
            <a:pPr>
              <a:buClr>
                <a:srgbClr val="0194D3"/>
              </a:buClr>
            </a:pPr>
            <a:r>
              <a:rPr lang="en-US" sz="2800"/>
              <a:t>Effective lethal means safety education and counseling is collaborative and Veteran-centered. It respects the important role that firearms and medications may play in Veterans’ lives and is consistent with their values and priorities.</a:t>
            </a:r>
          </a:p>
          <a:p>
            <a:endParaRPr lang="en-US" sz="2400"/>
          </a:p>
        </p:txBody>
      </p:sp>
      <p:sp>
        <p:nvSpPr>
          <p:cNvPr id="4" name="Slide Number Placeholder 3">
            <a:extLst>
              <a:ext uri="{FF2B5EF4-FFF2-40B4-BE49-F238E27FC236}">
                <a16:creationId xmlns:a16="http://schemas.microsoft.com/office/drawing/2014/main" id="{304BEB79-070B-47F8-A6F2-DC26425E213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719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9335"/>
          <a:stretch/>
        </p:blipFill>
        <p:spPr>
          <a:xfrm>
            <a:off x="6400486" y="1951038"/>
            <a:ext cx="5606512" cy="3481274"/>
          </a:xfrm>
          <a:prstGeom prst="rect">
            <a:avLst/>
          </a:prstGeom>
          <a:ln>
            <a:noFill/>
          </a:ln>
          <a:effectLst>
            <a:outerShdw blurRad="292100" dist="139700" dir="2700000" algn="tl" rotWithShape="0">
              <a:srgbClr val="333333">
                <a:alpha val="65000"/>
              </a:srgbClr>
            </a:outerShdw>
          </a:effectLst>
        </p:spPr>
      </p:pic>
      <p:sp>
        <p:nvSpPr>
          <p:cNvPr id="506" name="Freeform 505"/>
          <p:cNvSpPr/>
          <p:nvPr/>
        </p:nvSpPr>
        <p:spPr>
          <a:xfrm>
            <a:off x="8000210" y="276008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BAC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Freeform 29"/>
          <p:cNvSpPr>
            <a:spLocks/>
          </p:cNvSpPr>
          <p:nvPr/>
        </p:nvSpPr>
        <p:spPr bwMode="auto">
          <a:xfrm>
            <a:off x="7921119" y="3495213"/>
            <a:ext cx="26651" cy="18663"/>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Light" charset="0"/>
              <a:ea typeface="+mn-ea"/>
              <a:cs typeface="+mn-cs"/>
            </a:endParaRPr>
          </a:p>
        </p:txBody>
      </p:sp>
      <p:sp>
        <p:nvSpPr>
          <p:cNvPr id="113" name="Line 48"/>
          <p:cNvSpPr>
            <a:spLocks noChangeShapeType="1"/>
          </p:cNvSpPr>
          <p:nvPr/>
        </p:nvSpPr>
        <p:spPr bwMode="auto">
          <a:xfrm>
            <a:off x="6191388" y="3193964"/>
            <a:ext cx="0" cy="0"/>
          </a:xfrm>
          <a:prstGeom prst="line">
            <a:avLst/>
          </a:prstGeom>
          <a:solidFill>
            <a:schemeClr val="accent1"/>
          </a:solidFill>
          <a:ln w="19050">
            <a:solidFill>
              <a:srgbClr val="1C2632"/>
            </a:solidFill>
            <a:round/>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Light" charset="0"/>
              <a:ea typeface="+mn-ea"/>
              <a:cs typeface="+mn-cs"/>
            </a:endParaRPr>
          </a:p>
        </p:txBody>
      </p:sp>
      <p:sp>
        <p:nvSpPr>
          <p:cNvPr id="114" name="Line 49"/>
          <p:cNvSpPr>
            <a:spLocks noChangeShapeType="1"/>
          </p:cNvSpPr>
          <p:nvPr/>
        </p:nvSpPr>
        <p:spPr bwMode="auto">
          <a:xfrm>
            <a:off x="6191388" y="3193964"/>
            <a:ext cx="0" cy="0"/>
          </a:xfrm>
          <a:prstGeom prst="line">
            <a:avLst/>
          </a:pr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Light" charset="0"/>
              <a:ea typeface="+mn-ea"/>
              <a:cs typeface="+mn-cs"/>
            </a:endParaRPr>
          </a:p>
        </p:txBody>
      </p:sp>
      <p:pic>
        <p:nvPicPr>
          <p:cNvPr id="7" name="Picture 6">
            <a:extLst>
              <a:ext uri="{FF2B5EF4-FFF2-40B4-BE49-F238E27FC236}">
                <a16:creationId xmlns:a16="http://schemas.microsoft.com/office/drawing/2014/main" id="{3381C9EC-9959-6E49-A218-5BAF99CCA567}"/>
              </a:ext>
            </a:extLst>
          </p:cNvPr>
          <p:cNvPicPr>
            <a:picLocks noChangeAspect="1"/>
          </p:cNvPicPr>
          <p:nvPr/>
        </p:nvPicPr>
        <p:blipFill rotWithShape="1">
          <a:blip r:embed="rId4"/>
          <a:srcRect l="7469" r="11306"/>
          <a:stretch/>
        </p:blipFill>
        <p:spPr>
          <a:xfrm>
            <a:off x="414248" y="2132526"/>
            <a:ext cx="6032484" cy="311829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14248" y="610334"/>
            <a:ext cx="10592841"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Most Suicide Crises are Brief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Time from Decision to Action &lt; 1 hour</a:t>
            </a:r>
          </a:p>
        </p:txBody>
      </p:sp>
      <p:sp>
        <p:nvSpPr>
          <p:cNvPr id="12" name="TextBox 11"/>
          <p:cNvSpPr txBox="1"/>
          <p:nvPr/>
        </p:nvSpPr>
        <p:spPr>
          <a:xfrm>
            <a:off x="6400486" y="5637155"/>
            <a:ext cx="39332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Source: CDC WISQARS and US Dept. of Veterans Affairs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https://www.mirecc.va.gov/lethalmeanssafety/facts/</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376674" y="5387500"/>
            <a:ext cx="4470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Source: Simon, T.R., Swann, A.C., Powell, K.E., Potter, L.B., </a:t>
            </a:r>
            <a:r>
              <a:rPr kumimoji="0" lang="en-US" sz="900" b="0" i="0" u="none" strike="noStrike" kern="1200" cap="none" spc="0" normalizeH="0" baseline="0" noProof="0" err="1">
                <a:ln>
                  <a:noFill/>
                </a:ln>
                <a:solidFill>
                  <a:prstClr val="black"/>
                </a:solidFill>
                <a:effectLst/>
                <a:uLnTx/>
                <a:uFillTx/>
                <a:latin typeface="Calibri" panose="020F0502020204030204"/>
                <a:ea typeface="+mn-ea"/>
                <a:cs typeface="+mn-cs"/>
              </a:rPr>
              <a:t>Kresnow</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M., and O’Carroll, P.W.  Characteristics of Impulsive Suicide Attempts and Attempters. SLTB. 2001; 32(supp):49-59.</a:t>
            </a:r>
          </a:p>
        </p:txBody>
      </p:sp>
      <p:sp>
        <p:nvSpPr>
          <p:cNvPr id="20" name="Slide Number Placeholder 3">
            <a:extLst>
              <a:ext uri="{FF2B5EF4-FFF2-40B4-BE49-F238E27FC236}">
                <a16:creationId xmlns:a16="http://schemas.microsoft.com/office/drawing/2014/main" id="{E09DB054-1460-344E-9A31-28064B7B8221}"/>
              </a:ext>
            </a:extLst>
          </p:cNvPr>
          <p:cNvSpPr>
            <a:spLocks noGrp="1"/>
          </p:cNvSpPr>
          <p:nvPr>
            <p:ph type="sldNum" sz="quarter" idx="12"/>
          </p:nvPr>
        </p:nvSpPr>
        <p:spPr>
          <a:xfrm>
            <a:off x="5067300" y="6356351"/>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4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8068-3E84-C3F8-882B-6A1A12199F22}"/>
              </a:ext>
            </a:extLst>
          </p:cNvPr>
          <p:cNvSpPr>
            <a:spLocks noGrp="1"/>
          </p:cNvSpPr>
          <p:nvPr>
            <p:ph type="title"/>
          </p:nvPr>
        </p:nvSpPr>
        <p:spPr/>
        <p:txBody>
          <a:bodyPr/>
          <a:lstStyle/>
          <a:p>
            <a:r>
              <a:rPr lang="en-US"/>
              <a:t>Lethal Means Safety Works</a:t>
            </a:r>
          </a:p>
        </p:txBody>
      </p:sp>
      <p:sp>
        <p:nvSpPr>
          <p:cNvPr id="3" name="Content Placeholder 2">
            <a:extLst>
              <a:ext uri="{FF2B5EF4-FFF2-40B4-BE49-F238E27FC236}">
                <a16:creationId xmlns:a16="http://schemas.microsoft.com/office/drawing/2014/main" id="{B02F55D6-E7C1-C139-5096-3B5E22FFFF29}"/>
              </a:ext>
            </a:extLst>
          </p:cNvPr>
          <p:cNvSpPr>
            <a:spLocks noGrp="1"/>
          </p:cNvSpPr>
          <p:nvPr>
            <p:ph idx="1"/>
          </p:nvPr>
        </p:nvSpPr>
        <p:spPr/>
        <p:txBody>
          <a:bodyPr>
            <a:normAutofit/>
          </a:bodyPr>
          <a:lstStyle/>
          <a:p>
            <a:r>
              <a:rPr lang="en-US" sz="2800"/>
              <a:t>Reducing access to lethal suicide methods is one of the few population interventions that has been shown to decrease suicide rates.</a:t>
            </a:r>
          </a:p>
          <a:p>
            <a:r>
              <a:rPr lang="en-US" sz="2800"/>
              <a:t>About </a:t>
            </a:r>
            <a:r>
              <a:rPr lang="en-US" sz="2800" b="1">
                <a:solidFill>
                  <a:srgbClr val="0070C0"/>
                </a:solidFill>
              </a:rPr>
              <a:t>90 percent </a:t>
            </a:r>
            <a:r>
              <a:rPr lang="en-US" sz="2800"/>
              <a:t>of people who survive a suicide attempt do not go on to die by suicide. </a:t>
            </a:r>
          </a:p>
          <a:p>
            <a:r>
              <a:rPr lang="en-US" sz="2800"/>
              <a:t>If we can collaborate with Veterans </a:t>
            </a:r>
            <a:r>
              <a:rPr lang="en-US" sz="2800" b="1">
                <a:solidFill>
                  <a:srgbClr val="0070C0"/>
                </a:solidFill>
              </a:rPr>
              <a:t>ahead of time </a:t>
            </a:r>
            <a:r>
              <a:rPr lang="en-US" sz="2800"/>
              <a:t>to help them survive a suicide crisis, we have likely prevented suicide for the </a:t>
            </a:r>
            <a:r>
              <a:rPr lang="en-US" sz="2800" b="1">
                <a:solidFill>
                  <a:srgbClr val="0070C0"/>
                </a:solidFill>
              </a:rPr>
              <a:t>rest of their lives</a:t>
            </a:r>
            <a:r>
              <a:rPr lang="en-US" sz="2800"/>
              <a:t>.</a:t>
            </a:r>
          </a:p>
        </p:txBody>
      </p:sp>
      <p:sp>
        <p:nvSpPr>
          <p:cNvPr id="4" name="Slide Number Placeholder 3">
            <a:extLst>
              <a:ext uri="{FF2B5EF4-FFF2-40B4-BE49-F238E27FC236}">
                <a16:creationId xmlns:a16="http://schemas.microsoft.com/office/drawing/2014/main" id="{0A138C4E-2BE7-E216-D5B6-07EF4AA8B71E}"/>
              </a:ext>
            </a:extLst>
          </p:cNvPr>
          <p:cNvSpPr>
            <a:spLocks noGrp="1"/>
          </p:cNvSpPr>
          <p:nvPr>
            <p:ph type="sldNum" sz="quarter" idx="12"/>
          </p:nvPr>
        </p:nvSpPr>
        <p:spPr/>
        <p:txBody>
          <a:bodyPr/>
          <a:lstStyle/>
          <a:p>
            <a:fld id="{ACD12D91-5F71-FE4F-A594-B9667DC21877}" type="slidenum">
              <a:rPr lang="en-US" smtClean="0"/>
              <a:t>14</a:t>
            </a:fld>
            <a:endParaRPr lang="en-US"/>
          </a:p>
        </p:txBody>
      </p:sp>
    </p:spTree>
    <p:extLst>
      <p:ext uri="{BB962C8B-B14F-4D97-AF65-F5344CB8AC3E}">
        <p14:creationId xmlns:p14="http://schemas.microsoft.com/office/powerpoint/2010/main" val="233380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19A8C-8934-0E48-B51A-5C07DE2AFF11}"/>
              </a:ext>
            </a:extLst>
          </p:cNvPr>
          <p:cNvSpPr>
            <a:spLocks noGrp="1"/>
          </p:cNvSpPr>
          <p:nvPr>
            <p:ph type="title"/>
          </p:nvPr>
        </p:nvSpPr>
        <p:spPr>
          <a:xfrm>
            <a:off x="2152650" y="2333900"/>
            <a:ext cx="7886700" cy="2190200"/>
          </a:xfrm>
        </p:spPr>
        <p:txBody>
          <a:bodyPr>
            <a:noAutofit/>
          </a:bodyPr>
          <a:lstStyle/>
          <a:p>
            <a:pPr algn="ctr"/>
            <a:r>
              <a:rPr lang="en-US" sz="7500"/>
              <a:t>Suicide </a:t>
            </a:r>
            <a:br>
              <a:rPr lang="en-US" sz="7500"/>
            </a:br>
            <a:r>
              <a:rPr lang="en-US" sz="7500"/>
              <a:t>is preventable.</a:t>
            </a:r>
          </a:p>
        </p:txBody>
      </p:sp>
      <p:sp>
        <p:nvSpPr>
          <p:cNvPr id="2" name="Slide Number Placeholder 1">
            <a:extLst>
              <a:ext uri="{FF2B5EF4-FFF2-40B4-BE49-F238E27FC236}">
                <a16:creationId xmlns:a16="http://schemas.microsoft.com/office/drawing/2014/main" id="{02DF4CBF-ED02-104D-A686-8871553AA85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85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7257-7FED-4E5C-9908-6D7379E436DB}"/>
              </a:ext>
            </a:extLst>
          </p:cNvPr>
          <p:cNvSpPr>
            <a:spLocks noGrp="1"/>
          </p:cNvSpPr>
          <p:nvPr>
            <p:ph type="title"/>
          </p:nvPr>
        </p:nvSpPr>
        <p:spPr/>
        <p:txBody>
          <a:bodyPr/>
          <a:lstStyle/>
          <a:p>
            <a:r>
              <a:rPr lang="en-US"/>
              <a:t>Common Myths vs. Realities</a:t>
            </a:r>
          </a:p>
        </p:txBody>
      </p:sp>
      <p:sp>
        <p:nvSpPr>
          <p:cNvPr id="3" name="Slide Number Placeholder 2">
            <a:extLst>
              <a:ext uri="{FF2B5EF4-FFF2-40B4-BE49-F238E27FC236}">
                <a16:creationId xmlns:a16="http://schemas.microsoft.com/office/drawing/2014/main" id="{2FDD2F1C-5267-4CF9-B9A0-D9CA4F0375F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016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3060434"/>
            <a:ext cx="6419088" cy="107721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alibri" panose="020F0502020204030204"/>
                <a:ea typeface="+mn-ea"/>
                <a:cs typeface="+mn-cs"/>
              </a:rPr>
              <a:t>People who talk about suicide are just seeking attention.</a:t>
            </a:r>
          </a:p>
        </p:txBody>
      </p:sp>
    </p:spTree>
    <p:extLst>
      <p:ext uri="{BB962C8B-B14F-4D97-AF65-F5344CB8AC3E}">
        <p14:creationId xmlns:p14="http://schemas.microsoft.com/office/powerpoint/2010/main" val="353239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281929"/>
            <a:ext cx="7152894" cy="304698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 matter how casually or jokingly said, suicide threats should never be ignored and may indicate serious thoughts of suicide. Someone who talks about suicide provides others with an opportunity to intervene before suicide behaviors occur. </a:t>
            </a:r>
          </a:p>
        </p:txBody>
      </p:sp>
    </p:spTree>
    <p:extLst>
      <p:ext uri="{BB962C8B-B14F-4D97-AF65-F5344CB8AC3E}">
        <p14:creationId xmlns:p14="http://schemas.microsoft.com/office/powerpoint/2010/main" val="3993134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2814213"/>
            <a:ext cx="6419088" cy="1569660"/>
          </a:xfrm>
          <a:prstGeom prst="rect">
            <a:avLst/>
          </a:prstGeom>
          <a:noFill/>
        </p:spPr>
        <p:txBody>
          <a:bodyPr wrap="square" rtlCol="0" anchor="ctr">
            <a:spAutoFit/>
          </a:bodyPr>
          <a:lstStyle/>
          <a:p>
            <a:pPr marL="0" marR="0" lvl="0" indent="1588"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The only one who can really help someone who is suicidal is a mental health counselor or therapist. </a:t>
            </a:r>
          </a:p>
        </p:txBody>
      </p:sp>
    </p:spTree>
    <p:extLst>
      <p:ext uri="{BB962C8B-B14F-4D97-AF65-F5344CB8AC3E}">
        <p14:creationId xmlns:p14="http://schemas.microsoft.com/office/powerpoint/2010/main" val="357406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Before We Begin:</a:t>
            </a:r>
          </a:p>
        </p:txBody>
      </p:sp>
      <p:sp>
        <p:nvSpPr>
          <p:cNvPr id="3" name="Content Placeholder 2"/>
          <p:cNvSpPr>
            <a:spLocks noGrp="1"/>
          </p:cNvSpPr>
          <p:nvPr>
            <p:ph idx="1"/>
          </p:nvPr>
        </p:nvSpPr>
        <p:spPr>
          <a:xfrm>
            <a:off x="838199" y="1839383"/>
            <a:ext cx="11016343" cy="3930682"/>
          </a:xfrm>
        </p:spPr>
        <p:txBody>
          <a:bodyPr>
            <a:normAutofit/>
          </a:bodyPr>
          <a:lstStyle/>
          <a:p>
            <a:pPr>
              <a:spcBef>
                <a:spcPts val="600"/>
              </a:spcBef>
              <a:spcAft>
                <a:spcPts val="600"/>
              </a:spcAft>
            </a:pPr>
            <a:r>
              <a:rPr lang="en-US" sz="2800"/>
              <a:t>Suicide is an intense topic for some people. </a:t>
            </a:r>
          </a:p>
          <a:p>
            <a:pPr lvl="1">
              <a:spcBef>
                <a:spcPts val="600"/>
              </a:spcBef>
              <a:spcAft>
                <a:spcPts val="600"/>
              </a:spcAft>
            </a:pPr>
            <a:r>
              <a:rPr lang="en-US" sz="2800"/>
              <a:t>If you need to take a break, or step out, please do so.</a:t>
            </a:r>
          </a:p>
          <a:p>
            <a:pPr lvl="1">
              <a:spcBef>
                <a:spcPts val="600"/>
              </a:spcBef>
              <a:spcAft>
                <a:spcPts val="600"/>
              </a:spcAft>
            </a:pPr>
            <a:r>
              <a:rPr lang="en-US" sz="2800"/>
              <a:t>Immediate Resources:</a:t>
            </a:r>
          </a:p>
          <a:p>
            <a:pPr lvl="2">
              <a:spcBef>
                <a:spcPts val="600"/>
              </a:spcBef>
              <a:spcAft>
                <a:spcPts val="600"/>
              </a:spcAft>
            </a:pPr>
            <a:r>
              <a:rPr lang="en-US" sz="2800"/>
              <a:t>988 Suicide and Crisis Lifeline</a:t>
            </a:r>
          </a:p>
          <a:p>
            <a:pPr lvl="2">
              <a:spcBef>
                <a:spcPts val="600"/>
              </a:spcBef>
              <a:spcAft>
                <a:spcPts val="600"/>
              </a:spcAft>
            </a:pPr>
            <a:r>
              <a:rPr lang="en-US" sz="2800">
                <a:solidFill>
                  <a:schemeClr val="tx1"/>
                </a:solidFill>
              </a:rPr>
              <a:t>Veterans and service members: Dial 988 then Press 1 to connect with the Veterans Crisis Line</a:t>
            </a:r>
            <a:r>
              <a:rPr lang="en-US" sz="3000">
                <a:solidFill>
                  <a:schemeClr val="tx1"/>
                </a:solidFill>
              </a:rPr>
              <a:t>.</a:t>
            </a:r>
          </a:p>
        </p:txBody>
      </p:sp>
      <p:sp>
        <p:nvSpPr>
          <p:cNvPr id="4" name="Slide Number Placeholder 3">
            <a:extLst>
              <a:ext uri="{FF2B5EF4-FFF2-40B4-BE49-F238E27FC236}">
                <a16:creationId xmlns:a16="http://schemas.microsoft.com/office/drawing/2014/main" id="{D013E745-6539-9143-A3A3-7591CDA77B16}"/>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9DC294C7-655D-50E8-F23B-1C7006659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1277" y="662307"/>
            <a:ext cx="3253265" cy="1330386"/>
          </a:xfrm>
          <a:prstGeom prst="rect">
            <a:avLst/>
          </a:prstGeom>
        </p:spPr>
      </p:pic>
    </p:spTree>
    <p:extLst>
      <p:ext uri="{BB962C8B-B14F-4D97-AF65-F5344CB8AC3E}">
        <p14:creationId xmlns:p14="http://schemas.microsoft.com/office/powerpoint/2010/main" val="1223789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528151"/>
            <a:ext cx="7152894" cy="255454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alibri" panose="020F0502020204030204"/>
                <a:ea typeface="+mn-ea"/>
                <a:cs typeface="+mn-cs"/>
              </a:rPr>
              <a:t>Special training is not required to safely raise the subject of suicide. Helping someone feel included and showing genuine, heartfelt support can also make a big difference during a challenging time. </a:t>
            </a:r>
          </a:p>
        </p:txBody>
      </p:sp>
    </p:spTree>
    <p:extLst>
      <p:ext uri="{BB962C8B-B14F-4D97-AF65-F5344CB8AC3E}">
        <p14:creationId xmlns:p14="http://schemas.microsoft.com/office/powerpoint/2010/main" val="364832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E6F36-CB11-4D4B-BA55-B864E6419B3B}"/>
              </a:ext>
            </a:extLst>
          </p:cNvPr>
          <p:cNvSpPr>
            <a:spLocks noGrp="1"/>
          </p:cNvSpPr>
          <p:nvPr>
            <p:ph type="title"/>
          </p:nvPr>
        </p:nvSpPr>
        <p:spPr/>
        <p:txBody>
          <a:bodyPr/>
          <a:lstStyle/>
          <a:p>
            <a:r>
              <a:rPr lang="en-US"/>
              <a:t>The Steps of VA S.A.V.E.</a:t>
            </a:r>
          </a:p>
        </p:txBody>
      </p:sp>
      <p:sp>
        <p:nvSpPr>
          <p:cNvPr id="3" name="Slide Number Placeholder 2">
            <a:extLst>
              <a:ext uri="{FF2B5EF4-FFF2-40B4-BE49-F238E27FC236}">
                <a16:creationId xmlns:a16="http://schemas.microsoft.com/office/drawing/2014/main" id="{F1178E8D-4C08-4449-A82A-6572B018123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528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34BD-A78B-DC48-97D5-609D70055272}"/>
              </a:ext>
            </a:extLst>
          </p:cNvPr>
          <p:cNvSpPr>
            <a:spLocks noGrp="1"/>
          </p:cNvSpPr>
          <p:nvPr>
            <p:ph type="title"/>
          </p:nvPr>
        </p:nvSpPr>
        <p:spPr/>
        <p:txBody>
          <a:bodyPr>
            <a:normAutofit fontScale="90000"/>
          </a:bodyPr>
          <a:lstStyle/>
          <a:p>
            <a:r>
              <a:rPr lang="en-US"/>
              <a:t>VA S.A.V.E.: Teaching Communities How to Help Veterans at Risk for Suicide</a:t>
            </a:r>
          </a:p>
        </p:txBody>
      </p:sp>
      <p:sp>
        <p:nvSpPr>
          <p:cNvPr id="3" name="Content Placeholder 2">
            <a:extLst>
              <a:ext uri="{FF2B5EF4-FFF2-40B4-BE49-F238E27FC236}">
                <a16:creationId xmlns:a16="http://schemas.microsoft.com/office/drawing/2014/main" id="{13D93A77-3147-6F4F-99E0-863672C86E4C}"/>
              </a:ext>
            </a:extLst>
          </p:cNvPr>
          <p:cNvSpPr>
            <a:spLocks noGrp="1"/>
          </p:cNvSpPr>
          <p:nvPr>
            <p:ph idx="1"/>
          </p:nvPr>
        </p:nvSpPr>
        <p:spPr/>
        <p:txBody>
          <a:bodyPr>
            <a:normAutofit/>
          </a:bodyPr>
          <a:lstStyle/>
          <a:p>
            <a:pPr marL="0" indent="0">
              <a:spcAft>
                <a:spcPts val="600"/>
              </a:spcAft>
              <a:buNone/>
            </a:pPr>
            <a:r>
              <a:rPr lang="en-US" sz="3200" b="1">
                <a:solidFill>
                  <a:srgbClr val="0194D3"/>
                </a:solidFill>
                <a:latin typeface="Calibri" panose="020F0502020204030204" pitchFamily="34" charset="0"/>
                <a:cs typeface="Calibri" panose="020F0502020204030204" pitchFamily="34" charset="0"/>
              </a:rPr>
              <a:t>VA S.A.V.E. </a:t>
            </a:r>
            <a:r>
              <a:rPr lang="en-US" sz="3200">
                <a:latin typeface="Calibri" panose="020F0502020204030204" pitchFamily="34" charset="0"/>
                <a:cs typeface="Calibri" panose="020F0502020204030204" pitchFamily="34" charset="0"/>
              </a:rPr>
              <a:t>will help you act with care and compassion if you encounter a Veteran who is in a suicide crisis. </a:t>
            </a:r>
          </a:p>
          <a:p>
            <a:pPr>
              <a:spcAft>
                <a:spcPts val="600"/>
              </a:spcAft>
            </a:pPr>
            <a:r>
              <a:rPr lang="en-US" sz="3200" b="1">
                <a:solidFill>
                  <a:srgbClr val="0194D3"/>
                </a:solidFill>
                <a:latin typeface="Calibri" panose="020F0502020204030204" pitchFamily="34" charset="0"/>
                <a:cs typeface="Calibri" panose="020F0502020204030204" pitchFamily="34" charset="0"/>
              </a:rPr>
              <a:t>S</a:t>
            </a:r>
            <a:r>
              <a:rPr lang="en-US" sz="3200">
                <a:latin typeface="Calibri" panose="020F0502020204030204" pitchFamily="34" charset="0"/>
                <a:cs typeface="Calibri" panose="020F0502020204030204" pitchFamily="34" charset="0"/>
              </a:rPr>
              <a:t>igns of suicidal thinking should be recognized.</a:t>
            </a:r>
          </a:p>
          <a:p>
            <a:pPr>
              <a:spcAft>
                <a:spcPts val="600"/>
              </a:spcAft>
            </a:pPr>
            <a:r>
              <a:rPr lang="en-US" sz="3200" b="1">
                <a:solidFill>
                  <a:srgbClr val="0194D3"/>
                </a:solidFill>
                <a:latin typeface="Calibri" panose="020F0502020204030204" pitchFamily="34" charset="0"/>
                <a:cs typeface="Calibri" panose="020F0502020204030204" pitchFamily="34" charset="0"/>
              </a:rPr>
              <a:t>A</a:t>
            </a:r>
            <a:r>
              <a:rPr lang="en-US" sz="3200">
                <a:latin typeface="Calibri" panose="020F0502020204030204" pitchFamily="34" charset="0"/>
                <a:cs typeface="Calibri" panose="020F0502020204030204" pitchFamily="34" charset="0"/>
              </a:rPr>
              <a:t>sk the most important question of all.</a:t>
            </a:r>
          </a:p>
          <a:p>
            <a:pPr>
              <a:spcAft>
                <a:spcPts val="600"/>
              </a:spcAft>
            </a:pPr>
            <a:r>
              <a:rPr lang="en-US" sz="3200" b="1">
                <a:solidFill>
                  <a:srgbClr val="0194D3"/>
                </a:solidFill>
                <a:latin typeface="Calibri" panose="020F0502020204030204" pitchFamily="34" charset="0"/>
                <a:cs typeface="Calibri" panose="020F0502020204030204" pitchFamily="34" charset="0"/>
              </a:rPr>
              <a:t>V</a:t>
            </a:r>
            <a:r>
              <a:rPr lang="en-US" sz="3200">
                <a:latin typeface="Calibri" panose="020F0502020204030204" pitchFamily="34" charset="0"/>
                <a:cs typeface="Calibri" panose="020F0502020204030204" pitchFamily="34" charset="0"/>
              </a:rPr>
              <a:t>alidate the Veteran’s experience.</a:t>
            </a:r>
          </a:p>
          <a:p>
            <a:pPr>
              <a:spcAft>
                <a:spcPts val="600"/>
              </a:spcAft>
            </a:pPr>
            <a:r>
              <a:rPr lang="en-US" sz="3200" b="1">
                <a:solidFill>
                  <a:srgbClr val="0194D3"/>
                </a:solidFill>
                <a:latin typeface="Calibri" panose="020F0502020204030204" pitchFamily="34" charset="0"/>
                <a:cs typeface="Calibri" panose="020F0502020204030204" pitchFamily="34" charset="0"/>
              </a:rPr>
              <a:t>E</a:t>
            </a:r>
            <a:r>
              <a:rPr lang="en-US" sz="3200">
                <a:latin typeface="Calibri" panose="020F0502020204030204" pitchFamily="34" charset="0"/>
                <a:cs typeface="Calibri" panose="020F0502020204030204" pitchFamily="34" charset="0"/>
              </a:rPr>
              <a:t>ncourage treatment and </a:t>
            </a:r>
            <a:r>
              <a:rPr lang="en-US" sz="3200" b="1">
                <a:solidFill>
                  <a:srgbClr val="0194D3"/>
                </a:solidFill>
                <a:latin typeface="Calibri" panose="020F0502020204030204" pitchFamily="34" charset="0"/>
                <a:cs typeface="Calibri" panose="020F0502020204030204" pitchFamily="34" charset="0"/>
              </a:rPr>
              <a:t>E</a:t>
            </a:r>
            <a:r>
              <a:rPr lang="en-US" sz="3200">
                <a:latin typeface="Calibri" panose="020F0502020204030204" pitchFamily="34" charset="0"/>
                <a:cs typeface="Calibri" panose="020F0502020204030204" pitchFamily="34" charset="0"/>
              </a:rPr>
              <a:t>xpedite</a:t>
            </a:r>
            <a:r>
              <a:rPr lang="en-US" sz="3200" b="1">
                <a:latin typeface="Calibri" panose="020F0502020204030204" pitchFamily="34" charset="0"/>
                <a:cs typeface="Calibri" panose="020F0502020204030204" pitchFamily="34" charset="0"/>
              </a:rPr>
              <a:t> </a:t>
            </a:r>
            <a:r>
              <a:rPr lang="en-US" sz="3200">
                <a:latin typeface="Calibri" panose="020F0502020204030204" pitchFamily="34" charset="0"/>
                <a:cs typeface="Calibri" panose="020F0502020204030204" pitchFamily="34" charset="0"/>
              </a:rPr>
              <a:t>getting help.</a:t>
            </a:r>
          </a:p>
        </p:txBody>
      </p:sp>
      <p:sp>
        <p:nvSpPr>
          <p:cNvPr id="4" name="Slide Number Placeholder 3">
            <a:extLst>
              <a:ext uri="{FF2B5EF4-FFF2-40B4-BE49-F238E27FC236}">
                <a16:creationId xmlns:a16="http://schemas.microsoft.com/office/drawing/2014/main" id="{1302820D-2F7B-EF40-836B-EC12AD8AEBB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Graphic 5" descr="Connected outline">
            <a:extLst>
              <a:ext uri="{FF2B5EF4-FFF2-40B4-BE49-F238E27FC236}">
                <a16:creationId xmlns:a16="http://schemas.microsoft.com/office/drawing/2014/main" id="{9E6606D9-7A81-3DB7-7E10-8AFEC996EC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68176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45105" y="648294"/>
            <a:ext cx="8494295" cy="1051256"/>
          </a:xfrm>
        </p:spPr>
        <p:txBody>
          <a:bodyPr/>
          <a:lstStyle/>
          <a:p>
            <a:r>
              <a:rPr lang="en-US" u="sng"/>
              <a:t>S</a:t>
            </a:r>
            <a:r>
              <a:rPr lang="en-US"/>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p:txBody>
          <a:bodyPr>
            <a:noAutofit/>
          </a:bodyPr>
          <a:lstStyle/>
          <a:p>
            <a:pPr marL="0" indent="0">
              <a:buNone/>
            </a:pPr>
            <a:r>
              <a:rPr lang="en-US" sz="2800"/>
              <a:t>Learn to recognize these warning signs:</a:t>
            </a:r>
          </a:p>
          <a:p>
            <a:r>
              <a:rPr lang="en-US" sz="2800"/>
              <a:t>Hopelessness, feeling like there is no way out</a:t>
            </a:r>
          </a:p>
          <a:p>
            <a:r>
              <a:rPr lang="en-US" sz="2800"/>
              <a:t>Anxiety, agitation, sleeplessness, or mood swings</a:t>
            </a:r>
          </a:p>
          <a:p>
            <a:r>
              <a:rPr lang="en-US" sz="2800"/>
              <a:t>Feeling like there is no reason to live</a:t>
            </a:r>
          </a:p>
          <a:p>
            <a:r>
              <a:rPr lang="en-US" sz="2800"/>
              <a:t>Rage or anger</a:t>
            </a:r>
          </a:p>
          <a:p>
            <a:r>
              <a:rPr lang="en-US" sz="2800"/>
              <a:t>Engaging in risky activities without thinking</a:t>
            </a:r>
          </a:p>
          <a:p>
            <a:r>
              <a:rPr lang="en-US" sz="2800"/>
              <a:t>Increasing alcohol or drug use</a:t>
            </a:r>
          </a:p>
          <a:p>
            <a:r>
              <a:rPr lang="en-US" sz="2800"/>
              <a:t>Withdrawing from family and friends</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596899" y="597878"/>
            <a:ext cx="1151304" cy="1151304"/>
          </a:xfrm>
          <a:prstGeom prst="rect">
            <a:avLst/>
          </a:prstGeom>
        </p:spPr>
      </p:pic>
    </p:spTree>
    <p:extLst>
      <p:ext uri="{BB962C8B-B14F-4D97-AF65-F5344CB8AC3E}">
        <p14:creationId xmlns:p14="http://schemas.microsoft.com/office/powerpoint/2010/main" val="88145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79907" y="744656"/>
            <a:ext cx="9224975" cy="1051256"/>
          </a:xfrm>
        </p:spPr>
        <p:txBody>
          <a:bodyPr/>
          <a:lstStyle/>
          <a:p>
            <a:r>
              <a:rPr lang="en-US" u="sng"/>
              <a:t>S</a:t>
            </a:r>
            <a:r>
              <a:rPr lang="en-US"/>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a:xfrm>
            <a:off x="966534" y="3024106"/>
            <a:ext cx="10515600" cy="3930682"/>
          </a:xfrm>
        </p:spPr>
        <p:txBody>
          <a:bodyPr/>
          <a:lstStyle/>
          <a:p>
            <a:endParaRPr lang="en-US"/>
          </a:p>
          <a:p>
            <a:r>
              <a:rPr lang="en-US" sz="2600"/>
              <a:t>Thinking about hurting or killing themselves</a:t>
            </a:r>
          </a:p>
          <a:p>
            <a:r>
              <a:rPr lang="en-US" sz="2600"/>
              <a:t>Looking for ways to die</a:t>
            </a:r>
          </a:p>
          <a:p>
            <a:r>
              <a:rPr lang="en-US" sz="2600"/>
              <a:t>Talking about death, dying, or suicide </a:t>
            </a:r>
          </a:p>
          <a:p>
            <a:r>
              <a:rPr lang="en-US" sz="2600"/>
              <a:t>Self-destructive or risk-taking behavior, especially when it involves alcohol, drugs, or weapons </a:t>
            </a:r>
          </a:p>
          <a:p>
            <a:pPr marL="0" indent="0">
              <a:buNone/>
            </a:pPr>
            <a:endParaRPr lang="en-US"/>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28603" y="688079"/>
            <a:ext cx="1151304" cy="1151304"/>
          </a:xfrm>
          <a:prstGeom prst="rect">
            <a:avLst/>
          </a:prstGeom>
        </p:spPr>
      </p:pic>
      <p:grpSp>
        <p:nvGrpSpPr>
          <p:cNvPr id="7" name="Group 6">
            <a:extLst>
              <a:ext uri="{FF2B5EF4-FFF2-40B4-BE49-F238E27FC236}">
                <a16:creationId xmlns:a16="http://schemas.microsoft.com/office/drawing/2014/main" id="{9A7CFFE2-710C-47E0-8C8B-708C1B0683AE}"/>
              </a:ext>
            </a:extLst>
          </p:cNvPr>
          <p:cNvGrpSpPr/>
          <p:nvPr/>
        </p:nvGrpSpPr>
        <p:grpSpPr>
          <a:xfrm>
            <a:off x="709866" y="2190437"/>
            <a:ext cx="10515599" cy="1051256"/>
            <a:chOff x="570151" y="1588635"/>
            <a:chExt cx="8003693" cy="681562"/>
          </a:xfrm>
          <a:solidFill>
            <a:srgbClr val="003F72"/>
          </a:solidFill>
        </p:grpSpPr>
        <p:sp>
          <p:nvSpPr>
            <p:cNvPr id="8" name="Snip Single Corner Rectangle 11">
              <a:extLst>
                <a:ext uri="{FF2B5EF4-FFF2-40B4-BE49-F238E27FC236}">
                  <a16:creationId xmlns:a16="http://schemas.microsoft.com/office/drawing/2014/main" id="{508F1D02-3CB4-41EB-B4FE-1005E46FC535}"/>
                </a:ext>
              </a:extLst>
            </p:cNvPr>
            <p:cNvSpPr/>
            <p:nvPr/>
          </p:nvSpPr>
          <p:spPr>
            <a:xfrm>
              <a:off x="570152" y="1588635"/>
              <a:ext cx="8003692" cy="580913"/>
            </a:xfrm>
            <a:prstGeom prst="snip1Rect">
              <a:avLst>
                <a:gd name="adj" fmla="val 0"/>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CFD1E-3966-459C-A71B-5299508748BC}"/>
                </a:ext>
              </a:extLst>
            </p:cNvPr>
            <p:cNvSpPr/>
            <p:nvPr/>
          </p:nvSpPr>
          <p:spPr>
            <a:xfrm>
              <a:off x="570151" y="1752518"/>
              <a:ext cx="8003692" cy="517679"/>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Calibri" panose="020F0502020204030204" pitchFamily="34" charset="0"/>
                  <a:ea typeface="Arial" charset="0"/>
                  <a:cs typeface="Calibri" panose="020F0502020204030204" pitchFamily="34" charset="0"/>
                </a:rPr>
                <a:t>The presence of any of the following signs requires immediate attention</a:t>
              </a:r>
              <a:r>
                <a:rPr kumimoji="0" lang="en-US" sz="2600" b="0" i="0" u="none" strike="noStrike" kern="1200" cap="none" spc="0" normalizeH="0" baseline="0" noProof="0">
                  <a:ln>
                    <a:noFill/>
                  </a:ln>
                  <a:solidFill>
                    <a:prstClr val="white"/>
                  </a:solidFill>
                  <a:effectLst/>
                  <a:uLnTx/>
                  <a:uFillTx/>
                  <a:latin typeface="Calibri" panose="020F0502020204030204" pitchFamily="34" charset="0"/>
                  <a:ea typeface="Arial" charset="0"/>
                  <a:cs typeface="Calibri" panose="020F0502020204030204" pitchFamily="34" charset="0"/>
                </a:rPr>
                <a:t>:</a:t>
              </a:r>
            </a:p>
          </p:txBody>
        </p:sp>
      </p:grpSp>
    </p:spTree>
    <p:extLst>
      <p:ext uri="{BB962C8B-B14F-4D97-AF65-F5344CB8AC3E}">
        <p14:creationId xmlns:p14="http://schemas.microsoft.com/office/powerpoint/2010/main" val="3040606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818825" y="727469"/>
            <a:ext cx="10515600" cy="1051256"/>
          </a:xfrm>
        </p:spPr>
        <p:txBody>
          <a:bodyPr/>
          <a:lstStyle/>
          <a:p>
            <a:r>
              <a:rPr lang="en-US" u="sng"/>
              <a:t>A</a:t>
            </a:r>
            <a:r>
              <a:rPr lang="en-US"/>
              <a:t>sking the Question</a:t>
            </a:r>
          </a:p>
        </p:txBody>
      </p:sp>
      <p:sp>
        <p:nvSpPr>
          <p:cNvPr id="3" name="Content Placeholder 2">
            <a:extLst>
              <a:ext uri="{FF2B5EF4-FFF2-40B4-BE49-F238E27FC236}">
                <a16:creationId xmlns:a16="http://schemas.microsoft.com/office/drawing/2014/main" id="{388481E8-8482-4A42-A16D-ED3D9537B089}"/>
              </a:ext>
            </a:extLst>
          </p:cNvPr>
          <p:cNvSpPr>
            <a:spLocks noGrp="1"/>
          </p:cNvSpPr>
          <p:nvPr>
            <p:ph idx="1"/>
          </p:nvPr>
        </p:nvSpPr>
        <p:spPr>
          <a:xfrm>
            <a:off x="667521" y="2488935"/>
            <a:ext cx="10515600" cy="3930682"/>
          </a:xfrm>
        </p:spPr>
        <p:txBody>
          <a:bodyPr/>
          <a:lstStyle/>
          <a:p>
            <a:pPr marL="0" indent="0" algn="ctr">
              <a:buNone/>
            </a:pPr>
            <a:r>
              <a:rPr lang="en-US" altLang="en-US" sz="4000" b="1"/>
              <a:t>Know how to ask</a:t>
            </a:r>
          </a:p>
          <a:p>
            <a:pPr marL="0" indent="0" algn="ctr">
              <a:buNone/>
            </a:pPr>
            <a:r>
              <a:rPr lang="en-US" altLang="en-US" sz="4000" b="1"/>
              <a:t> the most important question of all…</a:t>
            </a:r>
          </a:p>
          <a:p>
            <a:pPr marL="0" indent="0">
              <a:buNone/>
            </a:pPr>
            <a:endParaRPr lang="en-US"/>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67521" y="690687"/>
            <a:ext cx="1151304" cy="1151304"/>
          </a:xfrm>
          <a:prstGeom prst="rect">
            <a:avLst/>
          </a:prstGeom>
        </p:spPr>
      </p:pic>
    </p:spTree>
    <p:extLst>
      <p:ext uri="{BB962C8B-B14F-4D97-AF65-F5344CB8AC3E}">
        <p14:creationId xmlns:p14="http://schemas.microsoft.com/office/powerpoint/2010/main" val="4166102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06458" y="682471"/>
            <a:ext cx="8347885" cy="1051256"/>
          </a:xfrm>
        </p:spPr>
        <p:txBody>
          <a:bodyPr/>
          <a:lstStyle/>
          <a:p>
            <a:r>
              <a:rPr lang="en-US" u="sng"/>
              <a:t>A</a:t>
            </a:r>
            <a:r>
              <a:rPr lang="en-US"/>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755154" y="548246"/>
            <a:ext cx="1151304" cy="1151304"/>
          </a:xfrm>
          <a:prstGeom prst="rect">
            <a:avLst/>
          </a:prstGeom>
        </p:spPr>
      </p:pic>
      <p:grpSp>
        <p:nvGrpSpPr>
          <p:cNvPr id="8" name="Group 7">
            <a:extLst>
              <a:ext uri="{FF2B5EF4-FFF2-40B4-BE49-F238E27FC236}">
                <a16:creationId xmlns:a16="http://schemas.microsoft.com/office/drawing/2014/main" id="{8BED66CB-612E-4037-8F62-3FAA25AA5492}"/>
              </a:ext>
            </a:extLst>
          </p:cNvPr>
          <p:cNvGrpSpPr/>
          <p:nvPr/>
        </p:nvGrpSpPr>
        <p:grpSpPr>
          <a:xfrm>
            <a:off x="1741728" y="2693180"/>
            <a:ext cx="8708544" cy="1668410"/>
            <a:chOff x="-89477" y="2111559"/>
            <a:chExt cx="8708544" cy="948433"/>
          </a:xfrm>
          <a:solidFill>
            <a:srgbClr val="003F72"/>
          </a:solidFill>
        </p:grpSpPr>
        <p:sp>
          <p:nvSpPr>
            <p:cNvPr id="9" name="Snip Single Corner Rectangle 3">
              <a:extLst>
                <a:ext uri="{FF2B5EF4-FFF2-40B4-BE49-F238E27FC236}">
                  <a16:creationId xmlns:a16="http://schemas.microsoft.com/office/drawing/2014/main" id="{34034C81-C393-42AA-AF94-EF4D25994640}"/>
                </a:ext>
              </a:extLst>
            </p:cNvPr>
            <p:cNvSpPr/>
            <p:nvPr/>
          </p:nvSpPr>
          <p:spPr>
            <a:xfrm>
              <a:off x="-89477" y="2111559"/>
              <a:ext cx="8708544" cy="948433"/>
            </a:xfrm>
            <a:prstGeom prst="snip1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A3EE584-D6F0-4658-B23A-D7BF475482DC}"/>
                </a:ext>
              </a:extLst>
            </p:cNvPr>
            <p:cNvSpPr/>
            <p:nvPr/>
          </p:nvSpPr>
          <p:spPr>
            <a:xfrm>
              <a:off x="-89477" y="2342576"/>
              <a:ext cx="8708544" cy="332424"/>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a:ln>
                    <a:noFill/>
                  </a:ln>
                  <a:solidFill>
                    <a:prstClr val="white"/>
                  </a:solidFill>
                  <a:effectLst/>
                  <a:uLnTx/>
                  <a:uFillTx/>
                  <a:latin typeface="Calibri" panose="020F0502020204030204"/>
                  <a:ea typeface="Arial" charset="0"/>
                  <a:cs typeface="Calibri" panose="020F0502020204030204" pitchFamily="34" charset="0"/>
                </a:rPr>
                <a:t>“Are you thinking about killing yourself?” </a:t>
              </a:r>
            </a:p>
          </p:txBody>
        </p:sp>
      </p:grpSp>
    </p:spTree>
    <p:extLst>
      <p:ext uri="{BB962C8B-B14F-4D97-AF65-F5344CB8AC3E}">
        <p14:creationId xmlns:p14="http://schemas.microsoft.com/office/powerpoint/2010/main" val="2078264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48203" y="777493"/>
            <a:ext cx="10515600" cy="1051256"/>
          </a:xfrm>
        </p:spPr>
        <p:txBody>
          <a:bodyPr/>
          <a:lstStyle/>
          <a:p>
            <a:r>
              <a:rPr lang="en-US" u="sng"/>
              <a:t>A</a:t>
            </a:r>
            <a:r>
              <a:rPr lang="en-US"/>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596899" y="677445"/>
            <a:ext cx="1151304" cy="1151304"/>
          </a:xfrm>
          <a:prstGeom prst="rect">
            <a:avLst/>
          </a:prstGeom>
        </p:spPr>
      </p:pic>
      <p:graphicFrame>
        <p:nvGraphicFramePr>
          <p:cNvPr id="8" name="Table 7">
            <a:extLst>
              <a:ext uri="{FF2B5EF4-FFF2-40B4-BE49-F238E27FC236}">
                <a16:creationId xmlns:a16="http://schemas.microsoft.com/office/drawing/2014/main" id="{37713B78-AFFD-514E-80DA-4EF84B69D3EF}"/>
              </a:ext>
            </a:extLst>
          </p:cNvPr>
          <p:cNvGraphicFramePr>
            <a:graphicFrameLocks noGrp="1"/>
          </p:cNvGraphicFramePr>
          <p:nvPr/>
        </p:nvGraphicFramePr>
        <p:xfrm>
          <a:off x="1366760" y="1950544"/>
          <a:ext cx="8932272" cy="3904823"/>
        </p:xfrm>
        <a:graphic>
          <a:graphicData uri="http://schemas.openxmlformats.org/drawingml/2006/table">
            <a:tbl>
              <a:tblPr firstRow="1" bandRow="1">
                <a:tableStyleId>{5C22544A-7EE6-4342-B048-85BDC9FD1C3A}</a:tableStyleId>
              </a:tblPr>
              <a:tblGrid>
                <a:gridCol w="4433793">
                  <a:extLst>
                    <a:ext uri="{9D8B030D-6E8A-4147-A177-3AD203B41FA5}">
                      <a16:colId xmlns:a16="http://schemas.microsoft.com/office/drawing/2014/main" val="1405473082"/>
                    </a:ext>
                  </a:extLst>
                </a:gridCol>
                <a:gridCol w="4498479">
                  <a:extLst>
                    <a:ext uri="{9D8B030D-6E8A-4147-A177-3AD203B41FA5}">
                      <a16:colId xmlns:a16="http://schemas.microsoft.com/office/drawing/2014/main" val="2480168158"/>
                    </a:ext>
                  </a:extLst>
                </a:gridCol>
              </a:tblGrid>
              <a:tr h="483454">
                <a:tc>
                  <a:txBody>
                    <a:bodyPr/>
                    <a:lstStyle/>
                    <a:p>
                      <a:r>
                        <a:rPr lang="en-US" sz="2400">
                          <a:latin typeface="Calibri" panose="020F0502020204030204" pitchFamily="34" charset="0"/>
                          <a:cs typeface="Calibri" panose="020F0502020204030204" pitchFamily="34" charset="0"/>
                        </a:rPr>
                        <a:t>Do’s</a:t>
                      </a:r>
                    </a:p>
                  </a:txBody>
                  <a:tcPr>
                    <a:solidFill>
                      <a:srgbClr val="00467F"/>
                    </a:solidFill>
                  </a:tcPr>
                </a:tc>
                <a:tc>
                  <a:txBody>
                    <a:bodyPr/>
                    <a:lstStyle/>
                    <a:p>
                      <a:r>
                        <a:rPr lang="en-US" sz="2400">
                          <a:latin typeface="Calibri" panose="020F0502020204030204" pitchFamily="34" charset="0"/>
                          <a:cs typeface="Calibri" panose="020F0502020204030204" pitchFamily="34" charset="0"/>
                        </a:rPr>
                        <a:t>Don’ts</a:t>
                      </a:r>
                    </a:p>
                  </a:txBody>
                  <a:tcPr>
                    <a:solidFill>
                      <a:srgbClr val="00467F"/>
                    </a:solidFill>
                  </a:tcPr>
                </a:tc>
                <a:extLst>
                  <a:ext uri="{0D108BD9-81ED-4DB2-BD59-A6C34878D82A}">
                    <a16:rowId xmlns:a16="http://schemas.microsoft.com/office/drawing/2014/main" val="1510859325"/>
                  </a:ext>
                </a:extLst>
              </a:tr>
              <a:tr h="1859440">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a:latin typeface="Calibri" panose="020F0502020204030204" pitchFamily="34" charset="0"/>
                          <a:cs typeface="Calibri" panose="020F0502020204030204" pitchFamily="34" charset="0"/>
                        </a:rPr>
                        <a:t>DO </a:t>
                      </a:r>
                      <a:r>
                        <a:rPr lang="en-US" altLang="en-US" sz="2400">
                          <a:latin typeface="Calibri" panose="020F0502020204030204" pitchFamily="34" charset="0"/>
                          <a:cs typeface="Calibri" panose="020F0502020204030204" pitchFamily="34" charset="0"/>
                        </a:rPr>
                        <a:t>ask the question if you’ve identified warning signs or symptoms.</a:t>
                      </a:r>
                    </a:p>
                    <a:p>
                      <a:endParaRPr lang="en-US" sz="2000">
                        <a:latin typeface="Calibri" panose="020F0502020204030204" pitchFamily="34" charset="0"/>
                        <a:cs typeface="Calibri" panose="020F0502020204030204" pitchFamily="34" charset="0"/>
                      </a:endParaRPr>
                    </a:p>
                  </a:txBody>
                  <a:tcPr/>
                </a:tc>
                <a:tc>
                  <a:txBody>
                    <a:bodyPr/>
                    <a:lstStyle/>
                    <a:p>
                      <a:r>
                        <a:rPr lang="en-US" altLang="en-US" sz="2400" b="1">
                          <a:latin typeface="Calibri" panose="020F0502020204030204" pitchFamily="34" charset="0"/>
                          <a:cs typeface="Calibri" panose="020F0502020204030204" pitchFamily="34" charset="0"/>
                        </a:rPr>
                        <a:t>DON’T</a:t>
                      </a:r>
                      <a:r>
                        <a:rPr lang="en-US" altLang="en-US" sz="2400">
                          <a:latin typeface="Calibri" panose="020F0502020204030204" pitchFamily="34" charset="0"/>
                          <a:cs typeface="Calibri" panose="020F0502020204030204" pitchFamily="34" charset="0"/>
                        </a:rPr>
                        <a:t> ask the question as though you are looking for a “no” answer.</a:t>
                      </a:r>
                    </a:p>
                    <a:p>
                      <a:pPr marL="285750" indent="-285750">
                        <a:buFont typeface="Arial" panose="020B0604020202020204" pitchFamily="34" charset="0"/>
                        <a:buChar char="•"/>
                      </a:pPr>
                      <a:r>
                        <a:rPr lang="en-US" altLang="en-US" sz="2000">
                          <a:latin typeface="Calibri" panose="020F0502020204030204" pitchFamily="34" charset="0"/>
                          <a:cs typeface="Calibri" panose="020F0502020204030204" pitchFamily="34" charset="0"/>
                        </a:rPr>
                        <a:t>“You aren’t thinking of killing yourself, are you?”</a:t>
                      </a:r>
                    </a:p>
                    <a:p>
                      <a:endParaRPr lang="en-US" sz="20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4857860"/>
                  </a:ext>
                </a:extLst>
              </a:tr>
              <a:tr h="1561929">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a:latin typeface="Calibri" panose="020F0502020204030204" pitchFamily="34" charset="0"/>
                          <a:cs typeface="Calibri" panose="020F0502020204030204" pitchFamily="34" charset="0"/>
                        </a:rPr>
                        <a:t>DO </a:t>
                      </a:r>
                      <a:r>
                        <a:rPr lang="en-US" altLang="en-US" sz="2400">
                          <a:latin typeface="Calibri" panose="020F0502020204030204" pitchFamily="34" charset="0"/>
                          <a:cs typeface="Calibri" panose="020F0502020204030204" pitchFamily="34" charset="0"/>
                        </a:rPr>
                        <a:t>ask the question in a natural  way that flows with the conversation.</a:t>
                      </a:r>
                    </a:p>
                    <a:p>
                      <a:endParaRPr lang="en-US" sz="2000">
                        <a:latin typeface="Calibri" panose="020F0502020204030204" pitchFamily="34" charset="0"/>
                        <a:cs typeface="Calibri" panose="020F0502020204030204" pitchFamily="34" charset="0"/>
                      </a:endParaRPr>
                    </a:p>
                  </a:txBody>
                  <a:tcPr/>
                </a:tc>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a:latin typeface="Calibri" panose="020F0502020204030204" pitchFamily="34" charset="0"/>
                          <a:cs typeface="Calibri" panose="020F0502020204030204" pitchFamily="34" charset="0"/>
                        </a:rPr>
                        <a:t>DON’T</a:t>
                      </a:r>
                      <a:r>
                        <a:rPr lang="en-US" altLang="en-US" sz="2400">
                          <a:latin typeface="Calibri" panose="020F0502020204030204" pitchFamily="34" charset="0"/>
                          <a:cs typeface="Calibri" panose="020F0502020204030204" pitchFamily="34" charset="0"/>
                        </a:rPr>
                        <a:t> wait to ask the question when someone is halfway out the door.</a:t>
                      </a:r>
                    </a:p>
                    <a:p>
                      <a:endParaRPr lang="en-US" sz="20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06115603"/>
                  </a:ext>
                </a:extLst>
              </a:tr>
            </a:tbl>
          </a:graphicData>
        </a:graphic>
      </p:graphicFrame>
    </p:spTree>
    <p:extLst>
      <p:ext uri="{BB962C8B-B14F-4D97-AF65-F5344CB8AC3E}">
        <p14:creationId xmlns:p14="http://schemas.microsoft.com/office/powerpoint/2010/main" val="4211472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DD6C2-FC13-4D18-8EA4-83AC1E7776D6}"/>
              </a:ext>
            </a:extLst>
          </p:cNvPr>
          <p:cNvSpPr>
            <a:spLocks noGrp="1"/>
          </p:cNvSpPr>
          <p:nvPr>
            <p:ph idx="1"/>
          </p:nvPr>
        </p:nvSpPr>
        <p:spPr>
          <a:xfrm>
            <a:off x="838200" y="2065564"/>
            <a:ext cx="10515600" cy="4030008"/>
          </a:xfrm>
        </p:spPr>
        <p:txBody>
          <a:bodyPr>
            <a:normAutofit/>
          </a:bodyPr>
          <a:lstStyle/>
          <a:p>
            <a:pPr lvl="0"/>
            <a:r>
              <a:rPr lang="en-US" sz="2800"/>
              <a:t>What are your thoughts about asking the question?</a:t>
            </a:r>
          </a:p>
          <a:p>
            <a:pPr lvl="0"/>
            <a:r>
              <a:rPr lang="en-US" sz="2800"/>
              <a:t>What initial concerns do you have?</a:t>
            </a:r>
          </a:p>
          <a:p>
            <a:pPr lvl="0"/>
            <a:r>
              <a:rPr lang="en-US" sz="2800"/>
              <a:t>Let me demonstrate a few ways of asking the question — both good and bad — and you can tell me which ones you think are most effective and direct.</a:t>
            </a:r>
          </a:p>
          <a:p>
            <a:r>
              <a:rPr lang="en-US" sz="2800"/>
              <a:t>Now, turn to a neighbor and practice asking the question with one of ways you feel would be most effective.</a:t>
            </a:r>
          </a:p>
          <a:p>
            <a:endParaRPr lang="en-US"/>
          </a:p>
        </p:txBody>
      </p:sp>
      <p:sp>
        <p:nvSpPr>
          <p:cNvPr id="4" name="Slide Number Placeholder 3">
            <a:extLst>
              <a:ext uri="{FF2B5EF4-FFF2-40B4-BE49-F238E27FC236}">
                <a16:creationId xmlns:a16="http://schemas.microsoft.com/office/drawing/2014/main" id="{7C0859D1-E395-4845-B380-0C500B921B8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63A58E6-FD87-4035-BA09-D62C12FC99C8}"/>
              </a:ext>
            </a:extLst>
          </p:cNvPr>
          <p:cNvPicPr>
            <a:picLocks noChangeAspect="1"/>
          </p:cNvPicPr>
          <p:nvPr/>
        </p:nvPicPr>
        <p:blipFill>
          <a:blip r:embed="rId3"/>
          <a:stretch>
            <a:fillRect/>
          </a:stretch>
        </p:blipFill>
        <p:spPr>
          <a:xfrm>
            <a:off x="596899" y="677445"/>
            <a:ext cx="1151304" cy="1151304"/>
          </a:xfrm>
          <a:prstGeom prst="rect">
            <a:avLst/>
          </a:prstGeom>
        </p:spPr>
      </p:pic>
      <p:sp>
        <p:nvSpPr>
          <p:cNvPr id="6" name="Title 1">
            <a:extLst>
              <a:ext uri="{FF2B5EF4-FFF2-40B4-BE49-F238E27FC236}">
                <a16:creationId xmlns:a16="http://schemas.microsoft.com/office/drawing/2014/main" id="{952E03D3-D499-4BF4-B0B0-3049BA62BD34}"/>
              </a:ext>
            </a:extLst>
          </p:cNvPr>
          <p:cNvSpPr>
            <a:spLocks noGrp="1"/>
          </p:cNvSpPr>
          <p:nvPr>
            <p:ph type="title"/>
          </p:nvPr>
        </p:nvSpPr>
        <p:spPr>
          <a:xfrm>
            <a:off x="1748203" y="786870"/>
            <a:ext cx="10515600" cy="1052513"/>
          </a:xfrm>
        </p:spPr>
        <p:txBody>
          <a:bodyPr>
            <a:normAutofit/>
          </a:bodyPr>
          <a:lstStyle/>
          <a:p>
            <a:r>
              <a:rPr lang="en-US" u="sng"/>
              <a:t>A</a:t>
            </a:r>
            <a:r>
              <a:rPr lang="en-US"/>
              <a:t>sking the Question: </a:t>
            </a:r>
            <a:r>
              <a:rPr lang="en-US" sz="3600"/>
              <a:t>Check-In &amp; Practice </a:t>
            </a:r>
            <a:endParaRPr lang="en-US"/>
          </a:p>
        </p:txBody>
      </p:sp>
    </p:spTree>
    <p:extLst>
      <p:ext uri="{BB962C8B-B14F-4D97-AF65-F5344CB8AC3E}">
        <p14:creationId xmlns:p14="http://schemas.microsoft.com/office/powerpoint/2010/main" val="1251554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a:t>V</a:t>
            </a:r>
            <a:r>
              <a:rPr lang="en-US"/>
              <a:t>alidate the Veteran’s Experience</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2069478"/>
            <a:ext cx="10515600" cy="3930682"/>
          </a:xfrm>
        </p:spPr>
        <p:txBody>
          <a:bodyPr>
            <a:normAutofit/>
          </a:bodyPr>
          <a:lstStyle/>
          <a:p>
            <a:r>
              <a:rPr lang="en-US" altLang="en-US" sz="2800"/>
              <a:t>Talk openly about suicide. Be willing to listen and allow the Veteran to express their feelings.</a:t>
            </a:r>
          </a:p>
          <a:p>
            <a:r>
              <a:rPr lang="en-US" altLang="en-US" sz="2800"/>
              <a:t>Recognize that the situation is serious.</a:t>
            </a:r>
          </a:p>
          <a:p>
            <a:r>
              <a:rPr lang="en-US" altLang="en-US" sz="2800"/>
              <a:t>Do not pass judgment.</a:t>
            </a:r>
          </a:p>
          <a:p>
            <a:r>
              <a:rPr lang="en-US" altLang="en-US" sz="2800"/>
              <a:t>Reassure the Veteran that help is </a:t>
            </a:r>
          </a:p>
          <a:p>
            <a:pPr marL="0" indent="0">
              <a:buNone/>
            </a:pPr>
            <a:r>
              <a:rPr lang="en-US" altLang="en-US" sz="2800"/>
              <a:t>   available. </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pic>
        <p:nvPicPr>
          <p:cNvPr id="11" name="Picture 10">
            <a:extLst>
              <a:ext uri="{FF2B5EF4-FFF2-40B4-BE49-F238E27FC236}">
                <a16:creationId xmlns:a16="http://schemas.microsoft.com/office/drawing/2014/main" id="{CD238801-794C-D541-8B96-A87419712B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6109" y="2893484"/>
            <a:ext cx="4048072" cy="2698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113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Overview</a:t>
            </a:r>
          </a:p>
        </p:txBody>
      </p:sp>
      <p:sp>
        <p:nvSpPr>
          <p:cNvPr id="5123" name="Content Placeholder 6"/>
          <p:cNvSpPr>
            <a:spLocks noGrp="1"/>
          </p:cNvSpPr>
          <p:nvPr>
            <p:ph idx="1"/>
          </p:nvPr>
        </p:nvSpPr>
        <p:spPr>
          <a:xfrm>
            <a:off x="838200" y="1854373"/>
            <a:ext cx="10515600" cy="3930682"/>
          </a:xfrm>
        </p:spPr>
        <p:txBody>
          <a:bodyPr>
            <a:normAutofit/>
          </a:bodyPr>
          <a:lstStyle/>
          <a:p>
            <a:pPr>
              <a:spcBef>
                <a:spcPts val="1800"/>
              </a:spcBef>
            </a:pPr>
            <a:r>
              <a:rPr lang="en-US" altLang="en-US" sz="2800"/>
              <a:t>Objectives</a:t>
            </a:r>
          </a:p>
          <a:p>
            <a:pPr>
              <a:spcBef>
                <a:spcPts val="1800"/>
              </a:spcBef>
            </a:pPr>
            <a:r>
              <a:rPr lang="en-US" altLang="en-US" sz="2800"/>
              <a:t>Facts about Veteran Suicide</a:t>
            </a:r>
          </a:p>
          <a:p>
            <a:pPr>
              <a:spcBef>
                <a:spcPts val="1800"/>
              </a:spcBef>
            </a:pPr>
            <a:r>
              <a:rPr lang="en-US" altLang="en-US" sz="2800"/>
              <a:t>Common Myths vs. Realities</a:t>
            </a:r>
          </a:p>
          <a:p>
            <a:pPr>
              <a:spcBef>
                <a:spcPts val="1800"/>
              </a:spcBef>
            </a:pPr>
            <a:r>
              <a:rPr lang="en-US" altLang="en-US" sz="2800"/>
              <a:t>VA S.A.V.E. Steps</a:t>
            </a:r>
          </a:p>
          <a:p>
            <a:pPr>
              <a:spcBef>
                <a:spcPts val="1800"/>
              </a:spcBef>
            </a:pPr>
            <a:r>
              <a:rPr lang="en-US" altLang="en-US" sz="2800"/>
              <a:t>Resources</a:t>
            </a:r>
          </a:p>
          <a:p>
            <a:pPr>
              <a:spcBef>
                <a:spcPts val="1800"/>
              </a:spcBef>
            </a:pPr>
            <a:endParaRPr lang="en-US" altLang="en-US"/>
          </a:p>
        </p:txBody>
      </p:sp>
      <p:sp>
        <p:nvSpPr>
          <p:cNvPr id="4" name="Slide Number Placeholder 3">
            <a:extLst>
              <a:ext uri="{FF2B5EF4-FFF2-40B4-BE49-F238E27FC236}">
                <a16:creationId xmlns:a16="http://schemas.microsoft.com/office/drawing/2014/main" id="{DAB1F486-3492-804A-9217-EAAC26833DFF}"/>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2298262" y="718211"/>
            <a:ext cx="6156968" cy="1051256"/>
          </a:xfrm>
        </p:spPr>
        <p:txBody>
          <a:bodyPr>
            <a:normAutofit fontScale="90000"/>
          </a:bodyPr>
          <a:lstStyle/>
          <a:p>
            <a:r>
              <a:rPr lang="en-US" u="sng"/>
              <a:t>V</a:t>
            </a:r>
            <a:r>
              <a:rPr lang="en-US"/>
              <a:t>alidate the Veteran’s Experience: Check-In &amp; Practice</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911679" y="2080089"/>
            <a:ext cx="10515600" cy="3930682"/>
          </a:xfrm>
        </p:spPr>
        <p:txBody>
          <a:bodyPr>
            <a:normAutofit/>
          </a:bodyPr>
          <a:lstStyle/>
          <a:p>
            <a:r>
              <a:rPr lang="en-US" sz="2800"/>
              <a:t>Who can share with me a validating statement?</a:t>
            </a:r>
          </a:p>
          <a:p>
            <a:r>
              <a:rPr lang="en-US" sz="2800"/>
              <a:t>Turn to a partner and practice the following:</a:t>
            </a:r>
          </a:p>
          <a:p>
            <a:pPr lvl="1"/>
            <a:r>
              <a:rPr lang="en-US" sz="2600"/>
              <a:t>In response to an “invitation statement” such as, “Everything is so hard. I feel like a drag on my friends.” </a:t>
            </a:r>
          </a:p>
          <a:p>
            <a:pPr lvl="2"/>
            <a:r>
              <a:rPr lang="en-US" sz="2400"/>
              <a:t>Start by telling your partner, “Everything will be fine.” (Partner should respond.)</a:t>
            </a:r>
          </a:p>
          <a:p>
            <a:pPr lvl="2"/>
            <a:r>
              <a:rPr lang="en-US" sz="2400"/>
              <a:t>Shift instead to a statement that validates their feelings. (Partner should respond.)</a:t>
            </a:r>
          </a:p>
          <a:p>
            <a:r>
              <a:rPr lang="en-US" sz="2800"/>
              <a:t>What did you notice? </a:t>
            </a:r>
          </a:p>
          <a:p>
            <a:pPr marL="0" indent="0">
              <a:buNone/>
            </a:pPr>
            <a:endParaRPr lang="en-US" altLang="en-US" sz="280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838200" y="618163"/>
            <a:ext cx="1151304" cy="1151304"/>
          </a:xfrm>
          <a:prstGeom prst="rect">
            <a:avLst/>
          </a:prstGeom>
        </p:spPr>
      </p:pic>
    </p:spTree>
    <p:extLst>
      <p:ext uri="{BB962C8B-B14F-4D97-AF65-F5344CB8AC3E}">
        <p14:creationId xmlns:p14="http://schemas.microsoft.com/office/powerpoint/2010/main" val="888376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normAutofit/>
          </a:bodyPr>
          <a:lstStyle/>
          <a:p>
            <a:r>
              <a:rPr lang="en-US" u="sng"/>
              <a:t>E</a:t>
            </a:r>
            <a:r>
              <a:rPr lang="en-US"/>
              <a:t>ncourage Treatment and </a:t>
            </a:r>
            <a:r>
              <a:rPr lang="en-US" u="sng"/>
              <a:t>E</a:t>
            </a:r>
            <a:r>
              <a:rPr lang="en-US"/>
              <a:t>xpedite Getting Help</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2072043"/>
            <a:ext cx="10515600" cy="3930682"/>
          </a:xfrm>
        </p:spPr>
        <p:txBody>
          <a:bodyPr>
            <a:normAutofit/>
          </a:bodyPr>
          <a:lstStyle/>
          <a:p>
            <a:r>
              <a:rPr lang="en-US" altLang="en-US" sz="2800"/>
              <a:t>What should I do if I think someone is suicidal?</a:t>
            </a:r>
          </a:p>
          <a:p>
            <a:pPr lvl="1"/>
            <a:r>
              <a:rPr lang="en-US" altLang="en-US" sz="2400"/>
              <a:t>Don’t keep the Veteran’s suicidal behavior a secret.</a:t>
            </a:r>
          </a:p>
          <a:p>
            <a:pPr lvl="1"/>
            <a:r>
              <a:rPr lang="en-US" altLang="en-US" sz="2400"/>
              <a:t>Do not leave them alone.</a:t>
            </a:r>
          </a:p>
          <a:p>
            <a:pPr lvl="1"/>
            <a:r>
              <a:rPr lang="en-US" altLang="en-US" sz="2400"/>
              <a:t>Try to get the person to seek immediate help from his or her doctor or the nearest hospital emergency room.</a:t>
            </a:r>
          </a:p>
          <a:p>
            <a:pPr lvl="1"/>
            <a:r>
              <a:rPr lang="en-US" altLang="en-US" sz="2400"/>
              <a:t>Call 911.</a:t>
            </a:r>
          </a:p>
          <a:p>
            <a:r>
              <a:rPr lang="en-US" altLang="en-US" sz="2800"/>
              <a:t>Reassure the Veteran that help is available.</a:t>
            </a:r>
          </a:p>
          <a:p>
            <a:r>
              <a:rPr lang="en-US" altLang="en-US" sz="2800"/>
              <a:t>Call the Veterans Crisis Line at </a:t>
            </a:r>
            <a:r>
              <a:rPr lang="en-US" altLang="en-US" sz="2800" b="1">
                <a:solidFill>
                  <a:srgbClr val="0070C0"/>
                </a:solidFill>
              </a:rPr>
              <a:t>Dial</a:t>
            </a:r>
            <a:r>
              <a:rPr lang="en-US" altLang="en-US" sz="2800">
                <a:solidFill>
                  <a:srgbClr val="0070C0"/>
                </a:solidFill>
              </a:rPr>
              <a:t> </a:t>
            </a:r>
            <a:r>
              <a:rPr lang="en-US" altLang="en-US" sz="2800" b="1">
                <a:solidFill>
                  <a:srgbClr val="0070C0"/>
                </a:solidFill>
              </a:rPr>
              <a:t>988 then Press 1</a:t>
            </a:r>
            <a:r>
              <a:rPr lang="en-US" altLang="en-US" sz="2800">
                <a:solidFill>
                  <a:srgbClr val="003F72"/>
                </a:solidFill>
              </a:rPr>
              <a:t>.</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838200" y="618163"/>
            <a:ext cx="1151304" cy="1151304"/>
          </a:xfrm>
          <a:prstGeom prst="rect">
            <a:avLst/>
          </a:prstGeom>
        </p:spPr>
      </p:pic>
    </p:spTree>
    <p:extLst>
      <p:ext uri="{BB962C8B-B14F-4D97-AF65-F5344CB8AC3E}">
        <p14:creationId xmlns:p14="http://schemas.microsoft.com/office/powerpoint/2010/main" val="2082908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1065042" cy="1051256"/>
          </a:xfrm>
        </p:spPr>
        <p:txBody>
          <a:bodyPr>
            <a:normAutofit/>
          </a:bodyPr>
          <a:lstStyle/>
          <a:p>
            <a:r>
              <a:rPr lang="en-US"/>
              <a:t>When Talking with a Veteran at Risk for Suicide</a:t>
            </a:r>
          </a:p>
        </p:txBody>
      </p:sp>
      <p:sp>
        <p:nvSpPr>
          <p:cNvPr id="3" name="Content Placeholder 2"/>
          <p:cNvSpPr>
            <a:spLocks noGrp="1"/>
          </p:cNvSpPr>
          <p:nvPr>
            <p:ph idx="1"/>
          </p:nvPr>
        </p:nvSpPr>
        <p:spPr/>
        <p:txBody>
          <a:bodyPr>
            <a:normAutofit fontScale="92500" lnSpcReduction="10000"/>
          </a:bodyPr>
          <a:lstStyle/>
          <a:p>
            <a:pPr>
              <a:spcBef>
                <a:spcPts val="1200"/>
              </a:spcBef>
            </a:pPr>
            <a:r>
              <a:rPr lang="en-US" sz="2400"/>
              <a:t>Remain calm.</a:t>
            </a:r>
          </a:p>
          <a:p>
            <a:pPr>
              <a:spcBef>
                <a:spcPts val="1200"/>
              </a:spcBef>
            </a:pPr>
            <a:r>
              <a:rPr lang="en-US" sz="2400"/>
              <a:t>Listen more than you speak.</a:t>
            </a:r>
          </a:p>
          <a:p>
            <a:pPr>
              <a:spcBef>
                <a:spcPts val="1200"/>
              </a:spcBef>
            </a:pPr>
            <a:r>
              <a:rPr lang="en-US" sz="2400"/>
              <a:t>Maintain eye contact.</a:t>
            </a:r>
          </a:p>
          <a:p>
            <a:pPr>
              <a:spcBef>
                <a:spcPts val="1200"/>
              </a:spcBef>
            </a:pPr>
            <a:r>
              <a:rPr lang="en-US" sz="2400"/>
              <a:t>Act with confidence.</a:t>
            </a:r>
          </a:p>
          <a:p>
            <a:pPr>
              <a:spcBef>
                <a:spcPts val="1200"/>
              </a:spcBef>
            </a:pPr>
            <a:r>
              <a:rPr lang="en-US" sz="2400"/>
              <a:t>Do not argue.</a:t>
            </a:r>
          </a:p>
          <a:p>
            <a:pPr>
              <a:spcBef>
                <a:spcPts val="1200"/>
              </a:spcBef>
            </a:pPr>
            <a:r>
              <a:rPr lang="en-US" sz="2400"/>
              <a:t>Use open body language.</a:t>
            </a:r>
          </a:p>
          <a:p>
            <a:pPr>
              <a:spcBef>
                <a:spcPts val="1200"/>
              </a:spcBef>
            </a:pPr>
            <a:r>
              <a:rPr lang="en-US" sz="2400"/>
              <a:t>Limit questions — let the Veteran do the talking.</a:t>
            </a:r>
          </a:p>
          <a:p>
            <a:pPr>
              <a:spcBef>
                <a:spcPts val="1200"/>
              </a:spcBef>
            </a:pPr>
            <a:r>
              <a:rPr lang="en-US" sz="2400"/>
              <a:t>Use supportive, encouraging comments.</a:t>
            </a:r>
          </a:p>
          <a:p>
            <a:pPr>
              <a:spcBef>
                <a:spcPts val="1200"/>
              </a:spcBef>
            </a:pPr>
            <a:r>
              <a:rPr lang="en-US" sz="2400"/>
              <a:t>Be honest — let the Veteran know that there are no quick solutions, but help is available.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t>Practice Sessions</a:t>
            </a:r>
            <a:endParaRPr lang="en-US" altLang="en-US"/>
          </a:p>
        </p:txBody>
      </p:sp>
      <p:sp>
        <p:nvSpPr>
          <p:cNvPr id="43011" name="Content Placeholder 2"/>
          <p:cNvSpPr>
            <a:spLocks noGrp="1"/>
          </p:cNvSpPr>
          <p:nvPr>
            <p:ph idx="1"/>
          </p:nvPr>
        </p:nvSpPr>
        <p:spPr>
          <a:xfrm>
            <a:off x="838200" y="1782704"/>
            <a:ext cx="10515600" cy="3930682"/>
          </a:xfrm>
        </p:spPr>
        <p:txBody>
          <a:bodyPr>
            <a:normAutofit/>
          </a:bodyPr>
          <a:lstStyle/>
          <a:p>
            <a:r>
              <a:rPr lang="en-US" altLang="en-US" sz="2800" b="1">
                <a:solidFill>
                  <a:srgbClr val="003F72"/>
                </a:solidFill>
              </a:rPr>
              <a:t>Goal: </a:t>
            </a:r>
            <a:r>
              <a:rPr lang="en-US" altLang="en-US" sz="2800"/>
              <a:t>To develop a level of comfort and confidence in asking about suicide and helping a Veteran who is thinking about suicide.</a:t>
            </a:r>
          </a:p>
        </p:txBody>
      </p:sp>
    </p:spTree>
    <p:extLst>
      <p:ext uri="{BB962C8B-B14F-4D97-AF65-F5344CB8AC3E}">
        <p14:creationId xmlns:p14="http://schemas.microsoft.com/office/powerpoint/2010/main" val="724551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9F39-A640-49DD-A313-46C27DB0B2C5}"/>
              </a:ext>
            </a:extLst>
          </p:cNvPr>
          <p:cNvSpPr>
            <a:spLocks noGrp="1"/>
          </p:cNvSpPr>
          <p:nvPr>
            <p:ph type="title"/>
          </p:nvPr>
        </p:nvSpPr>
        <p:spPr/>
        <p:txBody>
          <a:bodyPr/>
          <a:lstStyle/>
          <a:p>
            <a:r>
              <a:rPr lang="en-US"/>
              <a:t>Practice Sessions</a:t>
            </a:r>
          </a:p>
        </p:txBody>
      </p:sp>
      <p:sp>
        <p:nvSpPr>
          <p:cNvPr id="3" name="Content Placeholder 2">
            <a:extLst>
              <a:ext uri="{FF2B5EF4-FFF2-40B4-BE49-F238E27FC236}">
                <a16:creationId xmlns:a16="http://schemas.microsoft.com/office/drawing/2014/main" id="{E2D6E34D-1F70-4B11-AE9D-A810A4876621}"/>
              </a:ext>
            </a:extLst>
          </p:cNvPr>
          <p:cNvSpPr>
            <a:spLocks noGrp="1"/>
          </p:cNvSpPr>
          <p:nvPr>
            <p:ph idx="1"/>
          </p:nvPr>
        </p:nvSpPr>
        <p:spPr>
          <a:xfrm>
            <a:off x="838200" y="1699549"/>
            <a:ext cx="10515600" cy="4225261"/>
          </a:xfrm>
        </p:spPr>
        <p:txBody>
          <a:bodyPr>
            <a:normAutofit lnSpcReduction="10000"/>
          </a:bodyPr>
          <a:lstStyle/>
          <a:p>
            <a:pPr marL="0" indent="0">
              <a:buNone/>
            </a:pPr>
            <a:r>
              <a:rPr lang="en-US" sz="2600"/>
              <a:t>Imagine that you are talking to a friend, family member, or co-worker whom you know well. You also know this person has been having a lot of personal problems lately and seems to be withdrawing from activities, and overall seems “down” much of the time. They mention that everything feels “hopeless.”</a:t>
            </a:r>
          </a:p>
          <a:p>
            <a:r>
              <a:rPr lang="en-US" sz="2200" b="1"/>
              <a:t>Step 1</a:t>
            </a:r>
            <a:r>
              <a:rPr lang="en-US" sz="2200"/>
              <a:t>: As you begin your conversation with them, listen for the problems that they believe suicide would solve and listen for a </a:t>
            </a:r>
            <a:r>
              <a:rPr lang="en-US" sz="2200" b="1"/>
              <a:t>sign </a:t>
            </a:r>
            <a:r>
              <a:rPr lang="en-US" sz="2200"/>
              <a:t>— an invitation statement. When you hear a warning sign, find a way to </a:t>
            </a:r>
            <a:r>
              <a:rPr lang="en-US" sz="2200" b="1"/>
              <a:t>ask</a:t>
            </a:r>
            <a:r>
              <a:rPr lang="en-US" sz="2200"/>
              <a:t> the question, e.g., “You seem very overwhelmed right now. Are you thinking about suicide?” </a:t>
            </a:r>
          </a:p>
          <a:p>
            <a:r>
              <a:rPr lang="en-US" sz="2200" b="1"/>
              <a:t>Step 2:</a:t>
            </a:r>
            <a:r>
              <a:rPr lang="en-US" sz="2200"/>
              <a:t> As you listen, make sure to </a:t>
            </a:r>
            <a:r>
              <a:rPr lang="en-US" sz="2200" b="1"/>
              <a:t>validate</a:t>
            </a:r>
            <a:r>
              <a:rPr lang="en-US" sz="2200"/>
              <a:t> their experience or feelings. Continue to listen and try to </a:t>
            </a:r>
            <a:r>
              <a:rPr lang="en-US" sz="2200" b="1"/>
              <a:t>expedite </a:t>
            </a:r>
            <a:r>
              <a:rPr lang="en-US" sz="2200"/>
              <a:t>them to the appropriate level of care. </a:t>
            </a:r>
          </a:p>
          <a:p>
            <a:pPr lvl="0"/>
            <a:r>
              <a:rPr lang="en-US" sz="2200" b="1"/>
              <a:t>Switch roles.</a:t>
            </a:r>
          </a:p>
          <a:p>
            <a:endParaRPr lang="en-US"/>
          </a:p>
        </p:txBody>
      </p:sp>
      <p:sp>
        <p:nvSpPr>
          <p:cNvPr id="4" name="Slide Number Placeholder 3">
            <a:extLst>
              <a:ext uri="{FF2B5EF4-FFF2-40B4-BE49-F238E27FC236}">
                <a16:creationId xmlns:a16="http://schemas.microsoft.com/office/drawing/2014/main" id="{8867D97A-6F1F-47E2-A3A8-F50CCD01029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564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927100" y="1600199"/>
            <a:ext cx="9283700" cy="648969"/>
          </a:xfrm>
        </p:spPr>
        <p:txBody>
          <a:bodyPr>
            <a:noAutofit/>
          </a:bodyPr>
          <a:lstStyle/>
          <a:p>
            <a:pPr marL="0" indent="0">
              <a:buNone/>
            </a:pPr>
            <a:r>
              <a:rPr lang="en-US" altLang="en-US" sz="3000" b="1"/>
              <a:t>VA S.A.V.E.</a:t>
            </a:r>
          </a:p>
        </p:txBody>
      </p:sp>
      <p:grpSp>
        <p:nvGrpSpPr>
          <p:cNvPr id="10" name="Group 9"/>
          <p:cNvGrpSpPr/>
          <p:nvPr/>
        </p:nvGrpSpPr>
        <p:grpSpPr>
          <a:xfrm>
            <a:off x="1253538" y="2249168"/>
            <a:ext cx="9283700" cy="3643632"/>
            <a:chOff x="419548" y="3385968"/>
            <a:chExt cx="6582363" cy="2377440"/>
          </a:xfrm>
        </p:grpSpPr>
        <p:sp>
          <p:nvSpPr>
            <p:cNvPr id="11" name="Rectangle 10"/>
            <p:cNvSpPr/>
            <p:nvPr/>
          </p:nvSpPr>
          <p:spPr>
            <a:xfrm>
              <a:off x="419548" y="3429000"/>
              <a:ext cx="920625" cy="169192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altLang="en-US" sz="3000" b="1" i="0" u="none" strike="noStrike" kern="1200" cap="none" spc="300" normalizeH="0" baseline="0" noProof="0">
                  <a:ln>
                    <a:noFill/>
                  </a:ln>
                  <a:solidFill>
                    <a:srgbClr val="0083BE"/>
                  </a:solidFill>
                  <a:effectLst/>
                  <a:uLnTx/>
                  <a:uFillTx/>
                  <a:latin typeface="Calibri" panose="020F0502020204030204"/>
                  <a:ea typeface="+mn-ea"/>
                  <a:cs typeface="+mn-cs"/>
                </a:rPr>
                <a:t>S</a:t>
              </a:r>
              <a:endParaRPr kumimoji="0" lang="en-US" altLang="en-US" sz="3000" b="0" i="0" u="none" strike="noStrike" kern="1200" cap="none" spc="0" normalizeH="0" baseline="0" noProof="0">
                <a:ln>
                  <a:noFill/>
                </a:ln>
                <a:solidFill>
                  <a:srgbClr val="0083B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50"/>
                </a:spcBef>
                <a:spcAft>
                  <a:spcPts val="600"/>
                </a:spcAft>
                <a:buClrTx/>
                <a:buSzTx/>
                <a:buFontTx/>
                <a:buNone/>
                <a:tabLst/>
                <a:defRPr/>
              </a:pPr>
              <a:r>
                <a:rPr kumimoji="0" lang="en-US" altLang="en-US" sz="3000" b="1" i="0" u="none" strike="noStrike" kern="1200" cap="none" spc="300" normalizeH="0" baseline="0" noProof="0">
                  <a:ln>
                    <a:noFill/>
                  </a:ln>
                  <a:solidFill>
                    <a:srgbClr val="0083BE"/>
                  </a:solidFill>
                  <a:effectLst/>
                  <a:uLnTx/>
                  <a:uFillTx/>
                  <a:latin typeface="Calibri" panose="020F0502020204030204"/>
                  <a:ea typeface="+mn-ea"/>
                  <a:cs typeface="+mn-cs"/>
                </a:rPr>
                <a:t>A</a:t>
              </a:r>
              <a:endParaRPr kumimoji="0" lang="en-US" altLang="en-US" sz="3000" b="0" i="0" u="none" strike="noStrike" kern="1200" cap="none" spc="0" normalizeH="0" baseline="0" noProof="0">
                <a:ln>
                  <a:noFill/>
                </a:ln>
                <a:solidFill>
                  <a:srgbClr val="0083B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50"/>
                </a:spcBef>
                <a:spcAft>
                  <a:spcPts val="600"/>
                </a:spcAft>
                <a:buClrTx/>
                <a:buSzTx/>
                <a:buFontTx/>
                <a:buNone/>
                <a:tabLst/>
                <a:defRPr/>
              </a:pPr>
              <a:r>
                <a:rPr kumimoji="0" lang="en-US" altLang="en-US" sz="3000" b="1" i="0" u="none" strike="noStrike" kern="1200" cap="none" spc="300" normalizeH="0" baseline="0" noProof="0">
                  <a:ln>
                    <a:noFill/>
                  </a:ln>
                  <a:solidFill>
                    <a:srgbClr val="0083BE"/>
                  </a:solidFill>
                  <a:effectLst/>
                  <a:uLnTx/>
                  <a:uFillTx/>
                  <a:latin typeface="Calibri" panose="020F0502020204030204"/>
                  <a:ea typeface="+mn-ea"/>
                  <a:cs typeface="+mn-cs"/>
                </a:rPr>
                <a:t>V</a:t>
              </a:r>
            </a:p>
            <a:p>
              <a:pPr marL="457200" marR="0" lvl="1" indent="0" algn="l" defTabSz="914400" rtl="0" eaLnBrk="1" fontAlgn="auto" latinLnBrk="0" hangingPunct="1">
                <a:lnSpc>
                  <a:spcPct val="100000"/>
                </a:lnSpc>
                <a:spcBef>
                  <a:spcPts val="1050"/>
                </a:spcBef>
                <a:spcAft>
                  <a:spcPts val="600"/>
                </a:spcAft>
                <a:buClrTx/>
                <a:buSzTx/>
                <a:buFontTx/>
                <a:buNone/>
                <a:tabLst/>
                <a:defRPr/>
              </a:pPr>
              <a:r>
                <a:rPr kumimoji="0" lang="en-US" altLang="en-US" sz="3000" b="1" i="0" u="none" strike="noStrike" kern="1200" cap="none" spc="300" normalizeH="0" baseline="0" noProof="0">
                  <a:ln>
                    <a:noFill/>
                  </a:ln>
                  <a:solidFill>
                    <a:srgbClr val="0083BE"/>
                  </a:solidFill>
                  <a:effectLst/>
                  <a:uLnTx/>
                  <a:uFillTx/>
                  <a:latin typeface="Calibri" panose="020F0502020204030204"/>
                  <a:ea typeface="+mn-ea"/>
                  <a:cs typeface="+mn-cs"/>
                </a:rPr>
                <a:t>E</a:t>
              </a:r>
              <a:endParaRPr kumimoji="0" lang="en-US" sz="3000" b="0" i="0" u="none" strike="noStrike" kern="1200" cap="none" spc="0" normalizeH="0" baseline="0" noProof="0">
                <a:ln>
                  <a:noFill/>
                </a:ln>
                <a:solidFill>
                  <a:srgbClr val="0083BE"/>
                </a:solidFill>
                <a:effectLst/>
                <a:uLnTx/>
                <a:uFillTx/>
                <a:latin typeface="Calibri" panose="020F0502020204030204"/>
                <a:ea typeface="+mn-ea"/>
                <a:cs typeface="+mn-cs"/>
              </a:endParaRPr>
            </a:p>
          </p:txBody>
        </p:sp>
        <p:sp>
          <p:nvSpPr>
            <p:cNvPr id="12" name="Rectangle 11"/>
            <p:cNvSpPr/>
            <p:nvPr/>
          </p:nvSpPr>
          <p:spPr>
            <a:xfrm>
              <a:off x="1226372" y="3395082"/>
              <a:ext cx="5775539" cy="1702884"/>
            </a:xfrm>
            <a:prstGeom prst="rect">
              <a:avLst/>
            </a:prstGeom>
          </p:spPr>
          <p:txBody>
            <a:bodyPr wrap="square">
              <a:spAutoFit/>
            </a:bodyPr>
            <a:lstStyle/>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a:ln>
                    <a:noFill/>
                  </a:ln>
                  <a:solidFill>
                    <a:srgbClr val="000000"/>
                  </a:solidFill>
                  <a:effectLst/>
                  <a:uLnTx/>
                  <a:uFillTx/>
                  <a:latin typeface="Calibri" panose="020F0502020204030204"/>
                  <a:ea typeface="+mn-ea"/>
                  <a:cs typeface="+mn-cs"/>
                </a:rPr>
                <a:t>S</a:t>
              </a:r>
              <a:r>
                <a:rPr kumimoji="0" lang="en-US" altLang="en-US" sz="2200" b="0" i="0" u="none" strike="noStrike" kern="1200" cap="none" spc="0" normalizeH="0" baseline="0" noProof="0">
                  <a:ln>
                    <a:noFill/>
                  </a:ln>
                  <a:solidFill>
                    <a:srgbClr val="000000"/>
                  </a:solidFill>
                  <a:effectLst/>
                  <a:uLnTx/>
                  <a:uFillTx/>
                  <a:latin typeface="Calibri" panose="020F0502020204030204"/>
                  <a:ea typeface="+mn-ea"/>
                  <a:cs typeface="+mn-cs"/>
                </a:rPr>
                <a:t>igns of suicidal thinking should be recognized.</a:t>
              </a:r>
            </a:p>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a:ln>
                    <a:noFill/>
                  </a:ln>
                  <a:solidFill>
                    <a:srgbClr val="000000"/>
                  </a:solidFill>
                  <a:effectLst/>
                  <a:uLnTx/>
                  <a:uFillTx/>
                  <a:latin typeface="Calibri" panose="020F0502020204030204"/>
                  <a:ea typeface="+mn-ea"/>
                  <a:cs typeface="+mn-cs"/>
                </a:rPr>
                <a:t>A</a:t>
              </a:r>
              <a:r>
                <a:rPr kumimoji="0" lang="en-US" altLang="en-US" sz="2200" b="0" i="0" u="none" strike="noStrike" kern="1200" cap="none" spc="0" normalizeH="0" baseline="0" noProof="0">
                  <a:ln>
                    <a:noFill/>
                  </a:ln>
                  <a:solidFill>
                    <a:srgbClr val="000000"/>
                  </a:solidFill>
                  <a:effectLst/>
                  <a:uLnTx/>
                  <a:uFillTx/>
                  <a:latin typeface="Calibri" panose="020F0502020204030204"/>
                  <a:ea typeface="+mn-ea"/>
                  <a:cs typeface="+mn-cs"/>
                </a:rPr>
                <a:t>sk the most important question of all.</a:t>
              </a:r>
            </a:p>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a:ln>
                    <a:noFill/>
                  </a:ln>
                  <a:solidFill>
                    <a:srgbClr val="000000"/>
                  </a:solidFill>
                  <a:effectLst/>
                  <a:uLnTx/>
                  <a:uFillTx/>
                  <a:latin typeface="Calibri" panose="020F0502020204030204"/>
                  <a:ea typeface="+mn-ea"/>
                  <a:cs typeface="+mn-cs"/>
                </a:rPr>
                <a:t>V</a:t>
              </a:r>
              <a:r>
                <a:rPr kumimoji="0" lang="en-US" altLang="en-US" sz="2200" b="0" i="0" u="none" strike="noStrike" kern="1200" cap="none" spc="0" normalizeH="0" baseline="0" noProof="0">
                  <a:ln>
                    <a:noFill/>
                  </a:ln>
                  <a:solidFill>
                    <a:srgbClr val="000000"/>
                  </a:solidFill>
                  <a:effectLst/>
                  <a:uLnTx/>
                  <a:uFillTx/>
                  <a:latin typeface="Calibri" panose="020F0502020204030204"/>
                  <a:ea typeface="+mn-ea"/>
                  <a:cs typeface="+mn-cs"/>
                </a:rPr>
                <a:t>alidate the Veteran’s experience.</a:t>
              </a:r>
            </a:p>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a:ln>
                    <a:noFill/>
                  </a:ln>
                  <a:solidFill>
                    <a:srgbClr val="000000"/>
                  </a:solidFill>
                  <a:effectLst/>
                  <a:uLnTx/>
                  <a:uFillTx/>
                  <a:latin typeface="Calibri" panose="020F0502020204030204"/>
                  <a:ea typeface="+mn-ea"/>
                  <a:cs typeface="+mn-cs"/>
                </a:rPr>
                <a:t>E</a:t>
              </a:r>
              <a:r>
                <a:rPr kumimoji="0" lang="en-US" altLang="en-US" sz="2200" b="0" i="0" u="none" strike="noStrike" kern="1200" cap="none" spc="0" normalizeH="0" baseline="0" noProof="0">
                  <a:ln>
                    <a:noFill/>
                  </a:ln>
                  <a:solidFill>
                    <a:srgbClr val="000000"/>
                  </a:solidFill>
                  <a:effectLst/>
                  <a:uLnTx/>
                  <a:uFillTx/>
                  <a:latin typeface="Calibri" panose="020F0502020204030204"/>
                  <a:ea typeface="+mn-ea"/>
                  <a:cs typeface="+mn-cs"/>
                </a:rPr>
                <a:t>ncourage treatment and </a:t>
              </a:r>
              <a:r>
                <a:rPr kumimoji="0" lang="en-US" altLang="en-US" sz="2200" b="0" i="0" u="sng" strike="noStrike" kern="1200" cap="none" spc="0" normalizeH="0" baseline="0" noProof="0">
                  <a:ln>
                    <a:noFill/>
                  </a:ln>
                  <a:solidFill>
                    <a:srgbClr val="000000"/>
                  </a:solidFill>
                  <a:effectLst/>
                  <a:uLnTx/>
                  <a:uFillTx/>
                  <a:latin typeface="Calibri" panose="020F0502020204030204"/>
                  <a:ea typeface="+mn-ea"/>
                  <a:cs typeface="+mn-cs"/>
                </a:rPr>
                <a:t>E</a:t>
              </a:r>
              <a:r>
                <a:rPr kumimoji="0" lang="en-US" altLang="en-US" sz="2200" b="0" i="0" u="none" strike="noStrike" kern="1200" cap="none" spc="0" normalizeH="0" baseline="0" noProof="0">
                  <a:ln>
                    <a:noFill/>
                  </a:ln>
                  <a:solidFill>
                    <a:srgbClr val="000000"/>
                  </a:solidFill>
                  <a:effectLst/>
                  <a:uLnTx/>
                  <a:uFillTx/>
                  <a:latin typeface="Calibri" panose="020F0502020204030204"/>
                  <a:ea typeface="+mn-ea"/>
                  <a:cs typeface="+mn-cs"/>
                </a:rPr>
                <a:t>xpedite getting help.</a:t>
              </a:r>
            </a:p>
          </p:txBody>
        </p:sp>
        <p:cxnSp>
          <p:nvCxnSpPr>
            <p:cNvPr id="13" name="Straight Connector 12"/>
            <p:cNvCxnSpPr/>
            <p:nvPr/>
          </p:nvCxnSpPr>
          <p:spPr>
            <a:xfrm>
              <a:off x="1441525" y="3385968"/>
              <a:ext cx="0" cy="237744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9" name="Title 8"/>
          <p:cNvSpPr>
            <a:spLocks noGrp="1"/>
          </p:cNvSpPr>
          <p:nvPr>
            <p:ph type="title"/>
          </p:nvPr>
        </p:nvSpPr>
        <p:spPr/>
        <p:txBody>
          <a:bodyPr/>
          <a:lstStyle/>
          <a:p>
            <a:r>
              <a:rPr lang="en-US"/>
              <a:t>Remember</a:t>
            </a:r>
          </a:p>
        </p:txBody>
      </p:sp>
    </p:spTree>
    <p:extLst>
      <p:ext uri="{BB962C8B-B14F-4D97-AF65-F5344CB8AC3E}">
        <p14:creationId xmlns:p14="http://schemas.microsoft.com/office/powerpoint/2010/main" val="3575592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79907" y="744656"/>
            <a:ext cx="10515600" cy="1051256"/>
          </a:xfrm>
        </p:spPr>
        <p:txBody>
          <a:bodyPr/>
          <a:lstStyle/>
          <a:p>
            <a:r>
              <a:rPr lang="en-US" u="sng"/>
              <a:t>S</a:t>
            </a:r>
            <a:r>
              <a:rPr lang="en-US"/>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a:xfrm>
            <a:off x="966534" y="3024106"/>
            <a:ext cx="10515600" cy="3930682"/>
          </a:xfrm>
        </p:spPr>
        <p:txBody>
          <a:bodyPr/>
          <a:lstStyle/>
          <a:p>
            <a:endParaRPr lang="en-US"/>
          </a:p>
          <a:p>
            <a:pPr marL="0" indent="0">
              <a:buNone/>
            </a:pPr>
            <a:endParaRPr lang="en-US"/>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28603" y="688079"/>
            <a:ext cx="1151304" cy="1151304"/>
          </a:xfrm>
          <a:prstGeom prst="rect">
            <a:avLst/>
          </a:prstGeom>
        </p:spPr>
      </p:pic>
      <p:grpSp>
        <p:nvGrpSpPr>
          <p:cNvPr id="7" name="Group 6">
            <a:extLst>
              <a:ext uri="{FF2B5EF4-FFF2-40B4-BE49-F238E27FC236}">
                <a16:creationId xmlns:a16="http://schemas.microsoft.com/office/drawing/2014/main" id="{9A7CFFE2-710C-47E0-8C8B-708C1B0683AE}"/>
              </a:ext>
            </a:extLst>
          </p:cNvPr>
          <p:cNvGrpSpPr/>
          <p:nvPr/>
        </p:nvGrpSpPr>
        <p:grpSpPr>
          <a:xfrm>
            <a:off x="948492" y="2370113"/>
            <a:ext cx="10295016" cy="1742933"/>
            <a:chOff x="556099" y="1648520"/>
            <a:chExt cx="8017744" cy="580913"/>
          </a:xfrm>
          <a:solidFill>
            <a:srgbClr val="003F72"/>
          </a:solidFill>
        </p:grpSpPr>
        <p:sp>
          <p:nvSpPr>
            <p:cNvPr id="8" name="Snip Single Corner Rectangle 11">
              <a:extLst>
                <a:ext uri="{FF2B5EF4-FFF2-40B4-BE49-F238E27FC236}">
                  <a16:creationId xmlns:a16="http://schemas.microsoft.com/office/drawing/2014/main" id="{508F1D02-3CB4-41EB-B4FE-1005E46FC535}"/>
                </a:ext>
              </a:extLst>
            </p:cNvPr>
            <p:cNvSpPr/>
            <p:nvPr/>
          </p:nvSpPr>
          <p:spPr>
            <a:xfrm>
              <a:off x="556099" y="1648520"/>
              <a:ext cx="8003692" cy="580913"/>
            </a:xfrm>
            <a:prstGeom prst="snip1Rect">
              <a:avLst>
                <a:gd name="adj" fmla="val 0"/>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CFD1E-3966-459C-A71B-5299508748BC}"/>
                </a:ext>
              </a:extLst>
            </p:cNvPr>
            <p:cNvSpPr/>
            <p:nvPr/>
          </p:nvSpPr>
          <p:spPr>
            <a:xfrm>
              <a:off x="570151" y="1831859"/>
              <a:ext cx="8003692" cy="194903"/>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pitchFamily="34" charset="0"/>
                  <a:ea typeface="Arial" charset="0"/>
                  <a:cs typeface="Calibri" panose="020F0502020204030204" pitchFamily="34" charset="0"/>
                </a:rPr>
                <a:t>What signs did you identify?</a:t>
              </a:r>
            </a:p>
          </p:txBody>
        </p:sp>
      </p:grpSp>
    </p:spTree>
    <p:extLst>
      <p:ext uri="{BB962C8B-B14F-4D97-AF65-F5344CB8AC3E}">
        <p14:creationId xmlns:p14="http://schemas.microsoft.com/office/powerpoint/2010/main" val="2926194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06458" y="682471"/>
            <a:ext cx="10515600" cy="1051256"/>
          </a:xfrm>
        </p:spPr>
        <p:txBody>
          <a:bodyPr/>
          <a:lstStyle/>
          <a:p>
            <a:r>
              <a:rPr lang="en-US" u="sng"/>
              <a:t>A</a:t>
            </a:r>
            <a:r>
              <a:rPr lang="en-US"/>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755154" y="548246"/>
            <a:ext cx="1151304" cy="1151304"/>
          </a:xfrm>
          <a:prstGeom prst="rect">
            <a:avLst/>
          </a:prstGeom>
        </p:spPr>
      </p:pic>
      <p:grpSp>
        <p:nvGrpSpPr>
          <p:cNvPr id="8" name="Group 7">
            <a:extLst>
              <a:ext uri="{FF2B5EF4-FFF2-40B4-BE49-F238E27FC236}">
                <a16:creationId xmlns:a16="http://schemas.microsoft.com/office/drawing/2014/main" id="{8BED66CB-612E-4037-8F62-3FAA25AA5492}"/>
              </a:ext>
            </a:extLst>
          </p:cNvPr>
          <p:cNvGrpSpPr/>
          <p:nvPr/>
        </p:nvGrpSpPr>
        <p:grpSpPr>
          <a:xfrm>
            <a:off x="1741728" y="2693181"/>
            <a:ext cx="8708544" cy="1668410"/>
            <a:chOff x="-89477" y="2111559"/>
            <a:chExt cx="8708544" cy="948433"/>
          </a:xfrm>
          <a:solidFill>
            <a:srgbClr val="003F72"/>
          </a:solidFill>
        </p:grpSpPr>
        <p:sp>
          <p:nvSpPr>
            <p:cNvPr id="9" name="Snip Single Corner Rectangle 3">
              <a:extLst>
                <a:ext uri="{FF2B5EF4-FFF2-40B4-BE49-F238E27FC236}">
                  <a16:creationId xmlns:a16="http://schemas.microsoft.com/office/drawing/2014/main" id="{34034C81-C393-42AA-AF94-EF4D25994640}"/>
                </a:ext>
              </a:extLst>
            </p:cNvPr>
            <p:cNvSpPr/>
            <p:nvPr/>
          </p:nvSpPr>
          <p:spPr>
            <a:xfrm>
              <a:off x="-89477" y="2111559"/>
              <a:ext cx="8708544" cy="948433"/>
            </a:xfrm>
            <a:prstGeom prst="snip1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A3EE584-D6F0-4658-B23A-D7BF475482DC}"/>
                </a:ext>
              </a:extLst>
            </p:cNvPr>
            <p:cNvSpPr/>
            <p:nvPr/>
          </p:nvSpPr>
          <p:spPr>
            <a:xfrm>
              <a:off x="-89477" y="2363994"/>
              <a:ext cx="8708544" cy="336100"/>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a:ln>
                    <a:noFill/>
                  </a:ln>
                  <a:solidFill>
                    <a:prstClr val="white"/>
                  </a:solidFill>
                  <a:effectLst/>
                  <a:uLnTx/>
                  <a:uFillTx/>
                  <a:latin typeface="Calibri" panose="020F0502020204030204" pitchFamily="34" charset="0"/>
                  <a:ea typeface="Arial" charset="0"/>
                  <a:cs typeface="Calibri" panose="020F0502020204030204" pitchFamily="34" charset="0"/>
                </a:rPr>
                <a:t>What did you notice about your “ask”?</a:t>
              </a:r>
            </a:p>
          </p:txBody>
        </p:sp>
      </p:grpSp>
    </p:spTree>
    <p:extLst>
      <p:ext uri="{BB962C8B-B14F-4D97-AF65-F5344CB8AC3E}">
        <p14:creationId xmlns:p14="http://schemas.microsoft.com/office/powerpoint/2010/main" val="1407908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a:t>V</a:t>
            </a:r>
            <a:r>
              <a:rPr lang="en-US"/>
              <a:t>alidate the Veteran’s Experience</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grpSp>
        <p:nvGrpSpPr>
          <p:cNvPr id="7" name="Group 6">
            <a:extLst>
              <a:ext uri="{FF2B5EF4-FFF2-40B4-BE49-F238E27FC236}">
                <a16:creationId xmlns:a16="http://schemas.microsoft.com/office/drawing/2014/main" id="{5A22ED4F-6A98-470B-AF5D-EC9B08EF7741}"/>
              </a:ext>
            </a:extLst>
          </p:cNvPr>
          <p:cNvGrpSpPr/>
          <p:nvPr/>
        </p:nvGrpSpPr>
        <p:grpSpPr>
          <a:xfrm>
            <a:off x="1741728" y="2594795"/>
            <a:ext cx="8708544" cy="1668410"/>
            <a:chOff x="185689" y="2063506"/>
            <a:chExt cx="8708544" cy="948433"/>
          </a:xfrm>
          <a:solidFill>
            <a:srgbClr val="00467F"/>
          </a:solidFill>
        </p:grpSpPr>
        <p:sp>
          <p:nvSpPr>
            <p:cNvPr id="8" name="Snip Single Corner Rectangle 3">
              <a:extLst>
                <a:ext uri="{FF2B5EF4-FFF2-40B4-BE49-F238E27FC236}">
                  <a16:creationId xmlns:a16="http://schemas.microsoft.com/office/drawing/2014/main" id="{DC0CFFD7-0279-415A-A323-4836C1511486}"/>
                </a:ext>
              </a:extLst>
            </p:cNvPr>
            <p:cNvSpPr/>
            <p:nvPr/>
          </p:nvSpPr>
          <p:spPr>
            <a:xfrm>
              <a:off x="185689" y="2063506"/>
              <a:ext cx="8708544" cy="948433"/>
            </a:xfrm>
            <a:prstGeom prst="snip1Rect">
              <a:avLst>
                <a:gd name="adj" fmla="val 0"/>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2549FCB-E66D-4F72-824B-D578674DEB98}"/>
                </a:ext>
              </a:extLst>
            </p:cNvPr>
            <p:cNvSpPr/>
            <p:nvPr/>
          </p:nvSpPr>
          <p:spPr>
            <a:xfrm>
              <a:off x="457201" y="2231542"/>
              <a:ext cx="8161866" cy="612361"/>
            </a:xfrm>
            <a:prstGeom prst="rect">
              <a:avLst/>
            </a:prstGeom>
            <a:solidFill>
              <a:srgbClr val="003F7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a:ln>
                    <a:noFill/>
                  </a:ln>
                  <a:solidFill>
                    <a:prstClr val="white"/>
                  </a:solidFill>
                  <a:effectLst/>
                  <a:uLnTx/>
                  <a:uFillTx/>
                  <a:latin typeface="Calibri" panose="020F0502020204030204" pitchFamily="34" charset="0"/>
                  <a:ea typeface="Arial" charset="0"/>
                  <a:cs typeface="Calibri" panose="020F0502020204030204" pitchFamily="34" charset="0"/>
                </a:rPr>
                <a:t>What did your partner do or say that was validating?</a:t>
              </a:r>
            </a:p>
          </p:txBody>
        </p:sp>
      </p:grpSp>
    </p:spTree>
    <p:extLst>
      <p:ext uri="{BB962C8B-B14F-4D97-AF65-F5344CB8AC3E}">
        <p14:creationId xmlns:p14="http://schemas.microsoft.com/office/powerpoint/2010/main" val="4062903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normAutofit/>
          </a:bodyPr>
          <a:lstStyle/>
          <a:p>
            <a:r>
              <a:rPr lang="en-US" u="sng"/>
              <a:t>E</a:t>
            </a:r>
            <a:r>
              <a:rPr lang="en-US"/>
              <a:t>ncourage Treatment and </a:t>
            </a:r>
            <a:r>
              <a:rPr lang="en-US" u="sng"/>
              <a:t>E</a:t>
            </a:r>
            <a:r>
              <a:rPr lang="en-US"/>
              <a:t>xpedite Getting Help</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grpSp>
        <p:nvGrpSpPr>
          <p:cNvPr id="7" name="Group 6">
            <a:extLst>
              <a:ext uri="{FF2B5EF4-FFF2-40B4-BE49-F238E27FC236}">
                <a16:creationId xmlns:a16="http://schemas.microsoft.com/office/drawing/2014/main" id="{3AB3C6CB-A90C-42A1-8BEB-509B4AD1DAB4}"/>
              </a:ext>
            </a:extLst>
          </p:cNvPr>
          <p:cNvGrpSpPr/>
          <p:nvPr/>
        </p:nvGrpSpPr>
        <p:grpSpPr>
          <a:xfrm>
            <a:off x="1364343" y="2594795"/>
            <a:ext cx="8950173" cy="2252976"/>
            <a:chOff x="185689" y="2063506"/>
            <a:chExt cx="8708544" cy="948433"/>
          </a:xfrm>
          <a:solidFill>
            <a:srgbClr val="00467F"/>
          </a:solidFill>
        </p:grpSpPr>
        <p:sp>
          <p:nvSpPr>
            <p:cNvPr id="8" name="Snip Single Corner Rectangle 3">
              <a:extLst>
                <a:ext uri="{FF2B5EF4-FFF2-40B4-BE49-F238E27FC236}">
                  <a16:creationId xmlns:a16="http://schemas.microsoft.com/office/drawing/2014/main" id="{1DC10A0D-0A51-4211-936E-1FBCAB305C76}"/>
                </a:ext>
              </a:extLst>
            </p:cNvPr>
            <p:cNvSpPr/>
            <p:nvPr/>
          </p:nvSpPr>
          <p:spPr>
            <a:xfrm>
              <a:off x="185689" y="2063506"/>
              <a:ext cx="8708544" cy="948433"/>
            </a:xfrm>
            <a:prstGeom prst="snip1Rect">
              <a:avLst>
                <a:gd name="adj" fmla="val 0"/>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C2BD3FD-5380-43D7-AEB2-8FF45607A904}"/>
                </a:ext>
              </a:extLst>
            </p:cNvPr>
            <p:cNvSpPr/>
            <p:nvPr/>
          </p:nvSpPr>
          <p:spPr>
            <a:xfrm>
              <a:off x="457201" y="2207333"/>
              <a:ext cx="8161866" cy="660778"/>
            </a:xfrm>
            <a:prstGeom prst="rect">
              <a:avLst/>
            </a:prstGeom>
            <a:solidFill>
              <a:srgbClr val="003F7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a:ln>
                    <a:noFill/>
                  </a:ln>
                  <a:solidFill>
                    <a:prstClr val="white"/>
                  </a:solidFill>
                  <a:effectLst/>
                  <a:uLnTx/>
                  <a:uFillTx/>
                  <a:latin typeface="Calibri" panose="020F0502020204030204" pitchFamily="34" charset="0"/>
                  <a:ea typeface="Arial" charset="0"/>
                  <a:cs typeface="Calibri" panose="020F0502020204030204" pitchFamily="34" charset="0"/>
                </a:rPr>
                <a:t>What did you do to expedite getting help?</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a:ln>
                    <a:noFill/>
                  </a:ln>
                  <a:solidFill>
                    <a:prstClr val="white"/>
                  </a:solidFill>
                  <a:effectLst/>
                  <a:uLnTx/>
                  <a:uFillTx/>
                  <a:latin typeface="Calibri" panose="020F0502020204030204" pitchFamily="34" charset="0"/>
                  <a:ea typeface="Arial" charset="0"/>
                  <a:cs typeface="Calibri" panose="020F0502020204030204" pitchFamily="34" charset="0"/>
                </a:rPr>
                <a:t>How comfortable would you be                    recommending resources?</a:t>
              </a:r>
            </a:p>
          </p:txBody>
        </p:sp>
      </p:grpSp>
    </p:spTree>
    <p:extLst>
      <p:ext uri="{BB962C8B-B14F-4D97-AF65-F5344CB8AC3E}">
        <p14:creationId xmlns:p14="http://schemas.microsoft.com/office/powerpoint/2010/main" val="161416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Objectives</a:t>
            </a:r>
          </a:p>
        </p:txBody>
      </p:sp>
      <p:sp>
        <p:nvSpPr>
          <p:cNvPr id="6147" name="Rectangle 3"/>
          <p:cNvSpPr>
            <a:spLocks noGrp="1" noChangeArrowheads="1"/>
          </p:cNvSpPr>
          <p:nvPr>
            <p:ph idx="1"/>
          </p:nvPr>
        </p:nvSpPr>
        <p:spPr>
          <a:xfrm>
            <a:off x="838200" y="1839383"/>
            <a:ext cx="10210800" cy="3930682"/>
          </a:xfrm>
        </p:spPr>
        <p:txBody>
          <a:bodyPr/>
          <a:lstStyle/>
          <a:p>
            <a:pPr marL="0" indent="0">
              <a:spcBef>
                <a:spcPts val="600"/>
              </a:spcBef>
              <a:spcAft>
                <a:spcPts val="1200"/>
              </a:spcAft>
              <a:buNone/>
            </a:pPr>
            <a:r>
              <a:rPr lang="en-US" altLang="en-US" sz="2800" b="1"/>
              <a:t>By participating in this training, you will:</a:t>
            </a:r>
          </a:p>
          <a:p>
            <a:pPr>
              <a:spcBef>
                <a:spcPts val="600"/>
              </a:spcBef>
              <a:spcAft>
                <a:spcPts val="1200"/>
              </a:spcAft>
            </a:pPr>
            <a:r>
              <a:rPr lang="en-US" altLang="en-US" sz="2800"/>
              <a:t>Have a general understanding of the scope of Veteran suicide within the United States.</a:t>
            </a:r>
          </a:p>
          <a:p>
            <a:pPr>
              <a:spcBef>
                <a:spcPts val="600"/>
              </a:spcBef>
              <a:spcAft>
                <a:spcPts val="1200"/>
              </a:spcAft>
            </a:pPr>
            <a:r>
              <a:rPr lang="en-US" altLang="en-US" sz="2800"/>
              <a:t>Know how to identify a Veteran who may be at risk for suicide.</a:t>
            </a:r>
          </a:p>
          <a:p>
            <a:pPr>
              <a:spcBef>
                <a:spcPts val="600"/>
              </a:spcBef>
              <a:spcAft>
                <a:spcPts val="1200"/>
              </a:spcAft>
            </a:pPr>
            <a:r>
              <a:rPr lang="en-US" altLang="en-US" sz="2800"/>
              <a:t>Know what to do when you identify a Veteran at risk.</a:t>
            </a:r>
          </a:p>
          <a:p>
            <a:endParaRPr lang="en-US" altLang="en-US"/>
          </a:p>
        </p:txBody>
      </p:sp>
      <p:sp>
        <p:nvSpPr>
          <p:cNvPr id="4" name="Slide Number Placeholder 3">
            <a:extLst>
              <a:ext uri="{FF2B5EF4-FFF2-40B4-BE49-F238E27FC236}">
                <a16:creationId xmlns:a16="http://schemas.microsoft.com/office/drawing/2014/main" id="{A1EA3652-8D26-2146-88CC-CEBAAD23ACCC}"/>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cSld>
  <p:clrMapOvr>
    <a:masterClrMapping/>
  </p:clrMapOvr>
  <p:transition advTm="2342"/>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F6D1-EDE1-49CB-8566-64330DDDDC7C}"/>
              </a:ext>
            </a:extLst>
          </p:cNvPr>
          <p:cNvSpPr>
            <a:spLocks noGrp="1"/>
          </p:cNvSpPr>
          <p:nvPr>
            <p:ph type="title"/>
          </p:nvPr>
        </p:nvSpPr>
        <p:spPr/>
        <p:txBody>
          <a:bodyPr>
            <a:normAutofit/>
          </a:bodyPr>
          <a:lstStyle/>
          <a:p>
            <a:r>
              <a:rPr lang="en-US"/>
              <a:t>Debrief</a:t>
            </a:r>
          </a:p>
        </p:txBody>
      </p:sp>
      <p:sp>
        <p:nvSpPr>
          <p:cNvPr id="3" name="Content Placeholder 2">
            <a:extLst>
              <a:ext uri="{FF2B5EF4-FFF2-40B4-BE49-F238E27FC236}">
                <a16:creationId xmlns:a16="http://schemas.microsoft.com/office/drawing/2014/main" id="{DEC0ECDB-EF57-4954-83D8-0D9F327A015B}"/>
              </a:ext>
            </a:extLst>
          </p:cNvPr>
          <p:cNvSpPr>
            <a:spLocks noGrp="1"/>
          </p:cNvSpPr>
          <p:nvPr>
            <p:ph idx="1"/>
          </p:nvPr>
        </p:nvSpPr>
        <p:spPr/>
        <p:txBody>
          <a:bodyPr>
            <a:normAutofit/>
          </a:bodyPr>
          <a:lstStyle/>
          <a:p>
            <a:r>
              <a:rPr lang="en-US" sz="3200"/>
              <a:t>Thoughts, feelings, or questions about the exercise?</a:t>
            </a:r>
          </a:p>
        </p:txBody>
      </p:sp>
      <p:sp>
        <p:nvSpPr>
          <p:cNvPr id="4" name="Slide Number Placeholder 3">
            <a:extLst>
              <a:ext uri="{FF2B5EF4-FFF2-40B4-BE49-F238E27FC236}">
                <a16:creationId xmlns:a16="http://schemas.microsoft.com/office/drawing/2014/main" id="{64F02E11-F85C-48CE-8E8A-1A9CE6557B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299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C982-0881-41A0-8B8E-AAABBA0F88BB}"/>
              </a:ext>
            </a:extLst>
          </p:cNvPr>
          <p:cNvSpPr>
            <a:spLocks noGrp="1"/>
          </p:cNvSpPr>
          <p:nvPr>
            <p:ph type="title"/>
          </p:nvPr>
        </p:nvSpPr>
        <p:spPr/>
        <p:txBody>
          <a:bodyPr/>
          <a:lstStyle/>
          <a:p>
            <a:r>
              <a:rPr lang="en-US"/>
              <a:t>Resources</a:t>
            </a:r>
          </a:p>
        </p:txBody>
      </p:sp>
      <p:sp>
        <p:nvSpPr>
          <p:cNvPr id="3" name="Slide Number Placeholder 2">
            <a:extLst>
              <a:ext uri="{FF2B5EF4-FFF2-40B4-BE49-F238E27FC236}">
                <a16:creationId xmlns:a16="http://schemas.microsoft.com/office/drawing/2014/main" id="{703043A9-6B8E-4573-BCD8-A71804D0F70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525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2590-61BC-7F4A-A9DA-6689AF55033A}"/>
              </a:ext>
            </a:extLst>
          </p:cNvPr>
          <p:cNvSpPr>
            <a:spLocks noGrp="1"/>
          </p:cNvSpPr>
          <p:nvPr>
            <p:ph type="title"/>
          </p:nvPr>
        </p:nvSpPr>
        <p:spPr>
          <a:xfrm>
            <a:off x="342304" y="354177"/>
            <a:ext cx="4158445" cy="808101"/>
          </a:xfrm>
        </p:spPr>
        <p:txBody>
          <a:bodyPr vert="horz" lIns="91440" tIns="45720" rIns="91440" bIns="45720" rtlCol="0" anchor="b">
            <a:normAutofit fontScale="90000"/>
          </a:bodyPr>
          <a:lstStyle/>
          <a:p>
            <a:r>
              <a:rPr lang="en-US" sz="3200">
                <a:solidFill>
                  <a:srgbClr val="002060"/>
                </a:solidFill>
              </a:rPr>
              <a:t>Free, Confidential Support 24/7/365</a:t>
            </a:r>
          </a:p>
        </p:txBody>
      </p:sp>
      <p:sp>
        <p:nvSpPr>
          <p:cNvPr id="16" name="Content Placeholder 2">
            <a:extLst>
              <a:ext uri="{FF2B5EF4-FFF2-40B4-BE49-F238E27FC236}">
                <a16:creationId xmlns:a16="http://schemas.microsoft.com/office/drawing/2014/main" id="{69EFF2D0-B558-4A3C-8ADB-D82D196EBAE7}"/>
              </a:ext>
            </a:extLst>
          </p:cNvPr>
          <p:cNvSpPr txBox="1">
            <a:spLocks/>
          </p:cNvSpPr>
          <p:nvPr/>
        </p:nvSpPr>
        <p:spPr>
          <a:xfrm>
            <a:off x="876693" y="2533476"/>
            <a:ext cx="3455821" cy="3447832"/>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706"/>
              </a:spcBef>
            </a:pPr>
            <a:r>
              <a:rPr lang="en-US" sz="2800">
                <a:solidFill>
                  <a:schemeClr val="tx1"/>
                </a:solidFill>
              </a:rPr>
              <a:t>Veterans</a:t>
            </a:r>
          </a:p>
          <a:p>
            <a:pPr>
              <a:spcBef>
                <a:spcPts val="1706"/>
              </a:spcBef>
            </a:pPr>
            <a:r>
              <a:rPr lang="en-US" sz="2800">
                <a:solidFill>
                  <a:schemeClr val="tx1"/>
                </a:solidFill>
              </a:rPr>
              <a:t>Service members</a:t>
            </a:r>
          </a:p>
          <a:p>
            <a:pPr>
              <a:spcBef>
                <a:spcPts val="1706"/>
              </a:spcBef>
            </a:pPr>
            <a:r>
              <a:rPr lang="en-US" sz="2800">
                <a:solidFill>
                  <a:schemeClr val="tx1"/>
                </a:solidFill>
              </a:rPr>
              <a:t>Family members</a:t>
            </a:r>
          </a:p>
          <a:p>
            <a:pPr>
              <a:spcBef>
                <a:spcPts val="1706"/>
              </a:spcBef>
            </a:pPr>
            <a:r>
              <a:rPr lang="en-US" sz="2800">
                <a:solidFill>
                  <a:schemeClr val="tx1"/>
                </a:solidFill>
              </a:rPr>
              <a:t>Friends</a:t>
            </a:r>
          </a:p>
        </p:txBody>
      </p:sp>
      <p:pic>
        <p:nvPicPr>
          <p:cNvPr id="6" name="Picture 5">
            <a:extLst>
              <a:ext uri="{FF2B5EF4-FFF2-40B4-BE49-F238E27FC236}">
                <a16:creationId xmlns:a16="http://schemas.microsoft.com/office/drawing/2014/main" id="{F345854B-3D9D-560A-68F8-1698AEC048FA}"/>
              </a:ext>
            </a:extLst>
          </p:cNvPr>
          <p:cNvPicPr>
            <a:picLocks noChangeAspect="1"/>
          </p:cNvPicPr>
          <p:nvPr/>
        </p:nvPicPr>
        <p:blipFill rotWithShape="1">
          <a:blip r:embed="rId3">
            <a:extLst>
              <a:ext uri="{28A0092B-C50C-407E-A947-70E740481C1C}">
                <a14:useLocalDpi xmlns:a14="http://schemas.microsoft.com/office/drawing/2010/main" val="0"/>
              </a:ext>
            </a:extLst>
          </a:blip>
          <a:srcRect r="-1" b="3479"/>
          <a:stretch/>
        </p:blipFill>
        <p:spPr>
          <a:xfrm>
            <a:off x="5086726" y="10"/>
            <a:ext cx="7105273" cy="6857990"/>
          </a:xfrm>
          <a:prstGeom prst="rect">
            <a:avLst/>
          </a:prstGeom>
        </p:spPr>
      </p:pic>
      <p:sp>
        <p:nvSpPr>
          <p:cNvPr id="4" name="Slide Number Placeholder 3">
            <a:extLst>
              <a:ext uri="{FF2B5EF4-FFF2-40B4-BE49-F238E27FC236}">
                <a16:creationId xmlns:a16="http://schemas.microsoft.com/office/drawing/2014/main" id="{9FF27F5C-B196-0C44-8224-353D5DAA3A4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ACD12D91-5F71-FE4F-A594-B9667DC21877}" type="slidenum">
              <a:rPr lang="en-US" sz="1200" b="0">
                <a:solidFill>
                  <a:srgbClr val="FFFFFF"/>
                </a:solidFill>
                <a:latin typeface="Calibri" panose="020F0502020204030204"/>
              </a:rPr>
              <a:pPr algn="r">
                <a:spcAft>
                  <a:spcPts val="600"/>
                </a:spcAft>
                <a:defRPr/>
              </a:pPr>
              <a:t>42</a:t>
            </a:fld>
            <a:endParaRPr lang="en-US" sz="1200" b="0">
              <a:solidFill>
                <a:srgbClr val="FFFFFF"/>
              </a:solidFill>
              <a:latin typeface="Calibri" panose="020F0502020204030204"/>
            </a:endParaRPr>
          </a:p>
        </p:txBody>
      </p:sp>
      <p:grpSp>
        <p:nvGrpSpPr>
          <p:cNvPr id="21" name="Group 20">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2" name="Rectangle 21">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7850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Slide Number Placeholder 3">
            <a:extLst>
              <a:ext uri="{FF2B5EF4-FFF2-40B4-BE49-F238E27FC236}">
                <a16:creationId xmlns:a16="http://schemas.microsoft.com/office/drawing/2014/main" id="{8061BF3D-8075-4328-B08E-0BE41D57C51B}"/>
              </a:ext>
            </a:extLst>
          </p:cNvPr>
          <p:cNvSpPr>
            <a:spLocks noGrp="1"/>
          </p:cNvSpPr>
          <p:nvPr>
            <p:ph type="sldNum" sz="quarter" idx="12"/>
          </p:nvPr>
        </p:nvSpPr>
        <p:spPr>
          <a:xfrm>
            <a:off x="8610600" y="6356350"/>
            <a:ext cx="2743200" cy="365125"/>
          </a:xfrm>
        </p:spPr>
        <p:txBody>
          <a:bodyPr>
            <a:normAutofit/>
          </a:bodyPr>
          <a:lstStyle/>
          <a:p>
            <a:pPr>
              <a:spcAft>
                <a:spcPts val="600"/>
              </a:spcAft>
            </a:pPr>
            <a:fld id="{ACD12D91-5F71-FE4F-A594-B9667DC21877}" type="slidenum">
              <a:rPr lang="en-US" smtClean="0"/>
              <a:pPr>
                <a:spcAft>
                  <a:spcPts val="600"/>
                </a:spcAft>
              </a:pPr>
              <a:t>43</a:t>
            </a:fld>
            <a:endParaRPr lang="en-US"/>
          </a:p>
        </p:txBody>
      </p:sp>
      <p:sp>
        <p:nvSpPr>
          <p:cNvPr id="5" name="TextBox 4">
            <a:extLst>
              <a:ext uri="{FF2B5EF4-FFF2-40B4-BE49-F238E27FC236}">
                <a16:creationId xmlns:a16="http://schemas.microsoft.com/office/drawing/2014/main" id="{C319FE41-3C13-3741-8457-AF6F8651FFFA}"/>
              </a:ext>
            </a:extLst>
          </p:cNvPr>
          <p:cNvSpPr txBox="1"/>
          <p:nvPr/>
        </p:nvSpPr>
        <p:spPr>
          <a:xfrm>
            <a:off x="2904681" y="6219825"/>
            <a:ext cx="8296485" cy="307777"/>
          </a:xfrm>
          <a:prstGeom prst="rect">
            <a:avLst/>
          </a:prstGeom>
          <a:noFill/>
        </p:spPr>
        <p:txBody>
          <a:bodyPr wrap="square">
            <a:spAutoFit/>
          </a:bodyPr>
          <a:lstStyle/>
          <a:p>
            <a:r>
              <a:rPr lang="en-US" sz="1400"/>
              <a:t>Graphic can be found at </a:t>
            </a:r>
            <a:r>
              <a:rPr lang="en-US" sz="1400">
                <a:hlinkClick r:id="rId3"/>
              </a:rPr>
              <a:t>Spread the Word (veteranscrisisline.net)</a:t>
            </a:r>
            <a:endParaRPr lang="en-US" sz="1400"/>
          </a:p>
        </p:txBody>
      </p:sp>
      <p:pic>
        <p:nvPicPr>
          <p:cNvPr id="7" name="Picture 6" descr="Graphical user interface, application, table">
            <a:extLst>
              <a:ext uri="{FF2B5EF4-FFF2-40B4-BE49-F238E27FC236}">
                <a16:creationId xmlns:a16="http://schemas.microsoft.com/office/drawing/2014/main" id="{28A74F73-E2B3-7B7D-59DC-F471B76309BE}"/>
              </a:ext>
            </a:extLst>
          </p:cNvPr>
          <p:cNvPicPr>
            <a:picLocks noChangeAspect="1"/>
          </p:cNvPicPr>
          <p:nvPr/>
        </p:nvPicPr>
        <p:blipFill rotWithShape="1">
          <a:blip r:embed="rId4">
            <a:extLst>
              <a:ext uri="{28A0092B-C50C-407E-A947-70E740481C1C}">
                <a14:useLocalDpi xmlns:a14="http://schemas.microsoft.com/office/drawing/2010/main" val="0"/>
              </a:ext>
            </a:extLst>
          </a:blip>
          <a:srcRect t="3704"/>
          <a:stretch/>
        </p:blipFill>
        <p:spPr>
          <a:xfrm>
            <a:off x="1209675" y="136525"/>
            <a:ext cx="9191625" cy="5944445"/>
          </a:xfrm>
          <a:prstGeom prst="rect">
            <a:avLst/>
          </a:prstGeom>
        </p:spPr>
      </p:pic>
    </p:spTree>
    <p:extLst>
      <p:ext uri="{BB962C8B-B14F-4D97-AF65-F5344CB8AC3E}">
        <p14:creationId xmlns:p14="http://schemas.microsoft.com/office/powerpoint/2010/main" val="2312608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T-210 SPC Role Graphic (sm)1.8.jpg">
            <a:extLst>
              <a:ext uri="{FF2B5EF4-FFF2-40B4-BE49-F238E27FC236}">
                <a16:creationId xmlns:a16="http://schemas.microsoft.com/office/drawing/2014/main" id="{B31C420B-15C5-5A45-9ED8-3D35AC7AB0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886"/>
          <a:stretch/>
        </p:blipFill>
        <p:spPr>
          <a:xfrm>
            <a:off x="2885961" y="1922408"/>
            <a:ext cx="6413074" cy="3936716"/>
          </a:xfrm>
          <a:prstGeom prst="rect">
            <a:avLst/>
          </a:prstGeom>
        </p:spPr>
      </p:pic>
      <p:sp>
        <p:nvSpPr>
          <p:cNvPr id="5" name="Title 4">
            <a:extLst>
              <a:ext uri="{FF2B5EF4-FFF2-40B4-BE49-F238E27FC236}">
                <a16:creationId xmlns:a16="http://schemas.microsoft.com/office/drawing/2014/main" id="{7713C6D3-4685-6E49-AAC8-638D4931FD3A}"/>
              </a:ext>
            </a:extLst>
          </p:cNvPr>
          <p:cNvSpPr>
            <a:spLocks noGrp="1"/>
          </p:cNvSpPr>
          <p:nvPr>
            <p:ph type="title"/>
          </p:nvPr>
        </p:nvSpPr>
        <p:spPr/>
        <p:txBody>
          <a:bodyPr>
            <a:normAutofit fontScale="90000"/>
          </a:bodyPr>
          <a:lstStyle/>
          <a:p>
            <a:r>
              <a:rPr lang="en-US"/>
              <a:t>Find a Local VA SPC at VeteransCrisisLine.net/ResourceLocator</a:t>
            </a:r>
          </a:p>
        </p:txBody>
      </p:sp>
      <p:sp>
        <p:nvSpPr>
          <p:cNvPr id="4" name="Slide Number Placeholder 3">
            <a:extLst>
              <a:ext uri="{FF2B5EF4-FFF2-40B4-BE49-F238E27FC236}">
                <a16:creationId xmlns:a16="http://schemas.microsoft.com/office/drawing/2014/main" id="{0AC9C758-CF58-9042-879D-31CC1D4797A1}"/>
              </a:ext>
            </a:extLst>
          </p:cNvPr>
          <p:cNvSpPr>
            <a:spLocks noGrp="1"/>
          </p:cNvSpPr>
          <p:nvPr>
            <p:ph type="sldNum" sz="quarter" idx="12"/>
          </p:nvPr>
        </p:nvSpPr>
        <p:spPr/>
        <p:txBody>
          <a:bodyPr/>
          <a:lstStyle/>
          <a:p>
            <a:fld id="{ACD12D91-5F71-FE4F-A594-B9667DC21877}" type="slidenum">
              <a:rPr lang="en-US" smtClean="0"/>
              <a:t>44</a:t>
            </a:fld>
            <a:endParaRPr lang="en-US"/>
          </a:p>
        </p:txBody>
      </p:sp>
      <p:sp>
        <p:nvSpPr>
          <p:cNvPr id="9" name="TextBox 8">
            <a:extLst>
              <a:ext uri="{FF2B5EF4-FFF2-40B4-BE49-F238E27FC236}">
                <a16:creationId xmlns:a16="http://schemas.microsoft.com/office/drawing/2014/main" id="{D6B1B8CA-DF55-0D45-8FAF-D70AD628F310}"/>
              </a:ext>
            </a:extLst>
          </p:cNvPr>
          <p:cNvSpPr txBox="1"/>
          <p:nvPr/>
        </p:nvSpPr>
        <p:spPr>
          <a:xfrm>
            <a:off x="3555414" y="1558977"/>
            <a:ext cx="5074171" cy="430887"/>
          </a:xfrm>
          <a:prstGeom prst="rect">
            <a:avLst/>
          </a:prstGeom>
          <a:noFill/>
        </p:spPr>
        <p:txBody>
          <a:bodyPr wrap="square" rtlCol="0">
            <a:spAutoFit/>
          </a:bodyPr>
          <a:lstStyle/>
          <a:p>
            <a:pPr algn="ctr"/>
            <a:r>
              <a:rPr lang="en-US" sz="2200" b="1"/>
              <a:t>More than 400 SPCs nationwide.</a:t>
            </a:r>
          </a:p>
        </p:txBody>
      </p:sp>
    </p:spTree>
    <p:extLst>
      <p:ext uri="{BB962C8B-B14F-4D97-AF65-F5344CB8AC3E}">
        <p14:creationId xmlns:p14="http://schemas.microsoft.com/office/powerpoint/2010/main" val="85468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E0AA-05EC-9D4F-8503-F430B5C937C4}"/>
              </a:ext>
            </a:extLst>
          </p:cNvPr>
          <p:cNvSpPr>
            <a:spLocks noGrp="1"/>
          </p:cNvSpPr>
          <p:nvPr>
            <p:ph type="title"/>
          </p:nvPr>
        </p:nvSpPr>
        <p:spPr/>
        <p:txBody>
          <a:bodyPr/>
          <a:lstStyle/>
          <a:p>
            <a:r>
              <a:rPr lang="en-US"/>
              <a:t>VeteransCrisisLine.net/ResourceLocator</a:t>
            </a:r>
          </a:p>
        </p:txBody>
      </p:sp>
      <p:sp>
        <p:nvSpPr>
          <p:cNvPr id="4" name="Slide Number Placeholder 3">
            <a:extLst>
              <a:ext uri="{FF2B5EF4-FFF2-40B4-BE49-F238E27FC236}">
                <a16:creationId xmlns:a16="http://schemas.microsoft.com/office/drawing/2014/main" id="{7F53AEE9-0404-BA46-AAFA-C14E6DB4DC56}"/>
              </a:ext>
            </a:extLst>
          </p:cNvPr>
          <p:cNvSpPr>
            <a:spLocks noGrp="1"/>
          </p:cNvSpPr>
          <p:nvPr>
            <p:ph type="sldNum" sz="quarter" idx="12"/>
          </p:nvPr>
        </p:nvSpPr>
        <p:spPr/>
        <p:txBody>
          <a:bodyPr/>
          <a:lstStyle/>
          <a:p>
            <a:fld id="{ACD12D91-5F71-FE4F-A594-B9667DC21877}" type="slidenum">
              <a:rPr lang="en-US" smtClean="0"/>
              <a:t>45</a:t>
            </a:fld>
            <a:endParaRPr lang="en-US"/>
          </a:p>
        </p:txBody>
      </p:sp>
      <p:sp>
        <p:nvSpPr>
          <p:cNvPr id="6" name="Right Arrow 6">
            <a:extLst>
              <a:ext uri="{FF2B5EF4-FFF2-40B4-BE49-F238E27FC236}">
                <a16:creationId xmlns:a16="http://schemas.microsoft.com/office/drawing/2014/main" id="{090171A7-A0E6-2C41-9311-766139EAE384}"/>
              </a:ext>
            </a:extLst>
          </p:cNvPr>
          <p:cNvSpPr/>
          <p:nvPr/>
        </p:nvSpPr>
        <p:spPr>
          <a:xfrm>
            <a:off x="6264517" y="2480754"/>
            <a:ext cx="768369" cy="365125"/>
          </a:xfrm>
          <a:prstGeom prst="rightArrow">
            <a:avLst/>
          </a:prstGeom>
          <a:solidFill>
            <a:srgbClr val="0737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1D48F4-E91C-52C4-316A-27466A6F4A40}"/>
              </a:ext>
            </a:extLst>
          </p:cNvPr>
          <p:cNvPicPr>
            <a:picLocks noChangeAspect="1"/>
          </p:cNvPicPr>
          <p:nvPr/>
        </p:nvPicPr>
        <p:blipFill>
          <a:blip r:embed="rId3"/>
          <a:stretch>
            <a:fillRect/>
          </a:stretch>
        </p:blipFill>
        <p:spPr>
          <a:xfrm>
            <a:off x="738552" y="1942171"/>
            <a:ext cx="4804748" cy="371707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EC4EBEA-4FFC-DEAE-BDE1-47B51F6DF378}"/>
              </a:ext>
            </a:extLst>
          </p:cNvPr>
          <p:cNvPicPr>
            <a:picLocks noChangeAspect="1"/>
          </p:cNvPicPr>
          <p:nvPr/>
        </p:nvPicPr>
        <p:blipFill>
          <a:blip r:embed="rId4"/>
          <a:stretch>
            <a:fillRect/>
          </a:stretch>
        </p:blipFill>
        <p:spPr>
          <a:xfrm>
            <a:off x="7201705" y="1781207"/>
            <a:ext cx="4152095" cy="32955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9415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3639-0F76-1144-80D7-2D13A4F273F1}"/>
              </a:ext>
            </a:extLst>
          </p:cNvPr>
          <p:cNvSpPr>
            <a:spLocks noGrp="1"/>
          </p:cNvSpPr>
          <p:nvPr>
            <p:ph type="title"/>
          </p:nvPr>
        </p:nvSpPr>
        <p:spPr/>
        <p:txBody>
          <a:bodyPr>
            <a:normAutofit/>
          </a:bodyPr>
          <a:lstStyle/>
          <a:p>
            <a:r>
              <a:rPr lang="en-US" i="1">
                <a:solidFill>
                  <a:srgbClr val="003F72"/>
                </a:solidFill>
                <a:latin typeface="Georgia" panose="02040502050405020303" pitchFamily="18" charset="0"/>
              </a:rPr>
              <a:t>Don’t Wait</a:t>
            </a:r>
            <a:r>
              <a:rPr lang="en-US">
                <a:solidFill>
                  <a:srgbClr val="003F72"/>
                </a:solidFill>
                <a:latin typeface="Georgia" panose="02040502050405020303" pitchFamily="18" charset="0"/>
              </a:rPr>
              <a:t>. Reach Out.</a:t>
            </a:r>
          </a:p>
        </p:txBody>
      </p:sp>
      <p:pic>
        <p:nvPicPr>
          <p:cNvPr id="1026" name="Picture 2">
            <a:extLst>
              <a:ext uri="{FF2B5EF4-FFF2-40B4-BE49-F238E27FC236}">
                <a16:creationId xmlns:a16="http://schemas.microsoft.com/office/drawing/2014/main" id="{3EAA5A8E-866B-C054-3786-F4C5F8705C0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973488" y="1597538"/>
            <a:ext cx="7783083" cy="398230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05B7866C-C8F6-22B1-A07C-7555C20AFF21}"/>
              </a:ext>
            </a:extLst>
          </p:cNvPr>
          <p:cNvSpPr>
            <a:spLocks noGrp="1"/>
          </p:cNvSpPr>
          <p:nvPr>
            <p:ph sz="half" idx="2"/>
          </p:nvPr>
        </p:nvSpPr>
        <p:spPr>
          <a:xfrm>
            <a:off x="6096000" y="1738191"/>
            <a:ext cx="5181600" cy="3929181"/>
          </a:xfrm>
        </p:spPr>
        <p:txBody>
          <a:bodyPr/>
          <a:lstStyle/>
          <a:p>
            <a:endParaRPr lang="en-US"/>
          </a:p>
        </p:txBody>
      </p:sp>
      <p:sp>
        <p:nvSpPr>
          <p:cNvPr id="4" name="TextBox 3">
            <a:extLst>
              <a:ext uri="{FF2B5EF4-FFF2-40B4-BE49-F238E27FC236}">
                <a16:creationId xmlns:a16="http://schemas.microsoft.com/office/drawing/2014/main" id="{72F80DEB-5010-DEE7-C938-C28FA275AEEB}"/>
              </a:ext>
            </a:extLst>
          </p:cNvPr>
          <p:cNvSpPr txBox="1"/>
          <p:nvPr/>
        </p:nvSpPr>
        <p:spPr>
          <a:xfrm>
            <a:off x="618696" y="2271620"/>
            <a:ext cx="3461670" cy="2862322"/>
          </a:xfrm>
          <a:prstGeom prst="rect">
            <a:avLst/>
          </a:prstGeom>
          <a:noFill/>
        </p:spPr>
        <p:txBody>
          <a:bodyPr wrap="square">
            <a:spAutoFit/>
          </a:bodyPr>
          <a:lstStyle/>
          <a:p>
            <a:r>
              <a:rPr lang="en-US" sz="3000">
                <a:solidFill>
                  <a:srgbClr val="003F72"/>
                </a:solidFill>
                <a:hlinkClick r:id="rId4">
                  <a:extLst>
                    <a:ext uri="{A12FA001-AC4F-418D-AE19-62706E023703}">
                      <ahyp:hlinkClr xmlns:ahyp="http://schemas.microsoft.com/office/drawing/2018/hyperlinkcolor" val="tx"/>
                    </a:ext>
                  </a:extLst>
                </a:hlinkClick>
              </a:rPr>
              <a:t>Find the right Veteran Resources Quickly and Easily </a:t>
            </a:r>
          </a:p>
          <a:p>
            <a:endParaRPr lang="en-US" sz="3000">
              <a:solidFill>
                <a:srgbClr val="003F72"/>
              </a:solidFill>
              <a:hlinkClick r:id="rId4">
                <a:extLst>
                  <a:ext uri="{A12FA001-AC4F-418D-AE19-62706E023703}">
                    <ahyp:hlinkClr xmlns:ahyp="http://schemas.microsoft.com/office/drawing/2018/hyperlinkcolor" val="tx"/>
                  </a:ext>
                </a:extLst>
              </a:hlinkClick>
            </a:endParaRPr>
          </a:p>
          <a:p>
            <a:r>
              <a:rPr lang="en-US" sz="3000" i="1">
                <a:solidFill>
                  <a:srgbClr val="003F72"/>
                </a:solidFill>
                <a:hlinkClick r:id="rId4">
                  <a:extLst>
                    <a:ext uri="{A12FA001-AC4F-418D-AE19-62706E023703}">
                      <ahyp:hlinkClr xmlns:ahyp="http://schemas.microsoft.com/office/drawing/2018/hyperlinkcolor" val="tx"/>
                    </a:ext>
                  </a:extLst>
                </a:hlinkClick>
              </a:rPr>
              <a:t>Don't Wait</a:t>
            </a:r>
            <a:r>
              <a:rPr lang="en-US" sz="3000">
                <a:solidFill>
                  <a:srgbClr val="003F72"/>
                </a:solidFill>
                <a:hlinkClick r:id="rId4">
                  <a:extLst>
                    <a:ext uri="{A12FA001-AC4F-418D-AE19-62706E023703}">
                      <ahyp:hlinkClr xmlns:ahyp="http://schemas.microsoft.com/office/drawing/2018/hyperlinkcolor" val="tx"/>
                    </a:ext>
                  </a:extLst>
                </a:hlinkClick>
              </a:rPr>
              <a:t>. Reach Out. (va.gov)</a:t>
            </a:r>
            <a:endParaRPr lang="en-US" sz="3000">
              <a:solidFill>
                <a:srgbClr val="003F72"/>
              </a:solidFill>
            </a:endParaRPr>
          </a:p>
        </p:txBody>
      </p:sp>
    </p:spTree>
    <p:extLst>
      <p:ext uri="{BB962C8B-B14F-4D97-AF65-F5344CB8AC3E}">
        <p14:creationId xmlns:p14="http://schemas.microsoft.com/office/powerpoint/2010/main" val="293988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E2E5-45D4-ED44-82B8-C3D37068EFE1}"/>
              </a:ext>
            </a:extLst>
          </p:cNvPr>
          <p:cNvSpPr/>
          <p:nvPr/>
        </p:nvSpPr>
        <p:spPr>
          <a:xfrm>
            <a:off x="5942320" y="4816402"/>
            <a:ext cx="4756417" cy="616209"/>
          </a:xfrm>
          <a:prstGeom prst="rect">
            <a:avLst/>
          </a:prstGeom>
          <a:gradFill flip="none" rotWithShape="1">
            <a:gsLst>
              <a:gs pos="0">
                <a:schemeClr val="bg1">
                  <a:lumMod val="85000"/>
                  <a:alpha val="0"/>
                </a:schemeClr>
              </a:gs>
              <a:gs pos="99000">
                <a:schemeClr val="bg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43639-0F76-1144-80D7-2D13A4F273F1}"/>
              </a:ext>
            </a:extLst>
          </p:cNvPr>
          <p:cNvSpPr>
            <a:spLocks noGrp="1"/>
          </p:cNvSpPr>
          <p:nvPr>
            <p:ph type="title"/>
          </p:nvPr>
        </p:nvSpPr>
        <p:spPr/>
        <p:txBody>
          <a:bodyPr/>
          <a:lstStyle/>
          <a:p>
            <a:r>
              <a:rPr lang="en-US"/>
              <a:t>Make The Connection</a:t>
            </a:r>
          </a:p>
        </p:txBody>
      </p:sp>
      <p:sp>
        <p:nvSpPr>
          <p:cNvPr id="3" name="Content Placeholder 2">
            <a:extLst>
              <a:ext uri="{FF2B5EF4-FFF2-40B4-BE49-F238E27FC236}">
                <a16:creationId xmlns:a16="http://schemas.microsoft.com/office/drawing/2014/main" id="{6DC33091-F8F5-2B47-BCCE-4C140D9876ED}"/>
              </a:ext>
            </a:extLst>
          </p:cNvPr>
          <p:cNvSpPr>
            <a:spLocks noGrp="1"/>
          </p:cNvSpPr>
          <p:nvPr>
            <p:ph idx="1"/>
          </p:nvPr>
        </p:nvSpPr>
        <p:spPr>
          <a:xfrm>
            <a:off x="838200" y="1839383"/>
            <a:ext cx="5104120" cy="3930682"/>
          </a:xfrm>
        </p:spPr>
        <p:txBody>
          <a:bodyPr/>
          <a:lstStyle/>
          <a:p>
            <a:r>
              <a:rPr lang="en-US"/>
              <a:t>Online resource featuring hundreds of Veterans telling their stories about overcoming mental health challenges.</a:t>
            </a:r>
          </a:p>
          <a:p>
            <a:endParaRPr lang="en-US"/>
          </a:p>
        </p:txBody>
      </p:sp>
      <p:sp>
        <p:nvSpPr>
          <p:cNvPr id="4" name="Slide Number Placeholder 3">
            <a:extLst>
              <a:ext uri="{FF2B5EF4-FFF2-40B4-BE49-F238E27FC236}">
                <a16:creationId xmlns:a16="http://schemas.microsoft.com/office/drawing/2014/main" id="{0ABECD28-9572-304E-97E9-132C83986300}"/>
              </a:ext>
            </a:extLst>
          </p:cNvPr>
          <p:cNvSpPr>
            <a:spLocks noGrp="1"/>
          </p:cNvSpPr>
          <p:nvPr>
            <p:ph type="sldNum" sz="quarter" idx="12"/>
          </p:nvPr>
        </p:nvSpPr>
        <p:spPr/>
        <p:txBody>
          <a:bodyPr/>
          <a:lstStyle/>
          <a:p>
            <a:fld id="{ACD12D91-5F71-FE4F-A594-B9667DC21877}" type="slidenum">
              <a:rPr lang="en-US" smtClean="0"/>
              <a:pPr/>
              <a:t>47</a:t>
            </a:fld>
            <a:endParaRPr lang="en-US"/>
          </a:p>
        </p:txBody>
      </p:sp>
      <p:pic>
        <p:nvPicPr>
          <p:cNvPr id="5" name="Picture 4">
            <a:extLst>
              <a:ext uri="{FF2B5EF4-FFF2-40B4-BE49-F238E27FC236}">
                <a16:creationId xmlns:a16="http://schemas.microsoft.com/office/drawing/2014/main" id="{A2368638-12AC-784D-B56E-5D96CB8BA2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33736" y="3308182"/>
            <a:ext cx="3188869" cy="949068"/>
          </a:xfrm>
          <a:prstGeom prst="rect">
            <a:avLst/>
          </a:prstGeom>
        </p:spPr>
      </p:pic>
      <p:pic>
        <p:nvPicPr>
          <p:cNvPr id="8" name="Content Placeholder 3">
            <a:extLst>
              <a:ext uri="{FF2B5EF4-FFF2-40B4-BE49-F238E27FC236}">
                <a16:creationId xmlns:a16="http://schemas.microsoft.com/office/drawing/2014/main" id="{6362BF28-478D-0146-98B7-FA931C1A5F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5371" y="1990223"/>
            <a:ext cx="4433138" cy="2635919"/>
          </a:xfrm>
          <a:prstGeom prst="rect">
            <a:avLst/>
          </a:prstGeom>
        </p:spPr>
      </p:pic>
      <p:sp>
        <p:nvSpPr>
          <p:cNvPr id="9" name="Content Placeholder 2">
            <a:extLst>
              <a:ext uri="{FF2B5EF4-FFF2-40B4-BE49-F238E27FC236}">
                <a16:creationId xmlns:a16="http://schemas.microsoft.com/office/drawing/2014/main" id="{AB4F6B70-0866-9141-9A47-8CE4B7D358CF}"/>
              </a:ext>
            </a:extLst>
          </p:cNvPr>
          <p:cNvSpPr txBox="1">
            <a:spLocks/>
          </p:cNvSpPr>
          <p:nvPr/>
        </p:nvSpPr>
        <p:spPr>
          <a:xfrm>
            <a:off x="6329559" y="4864877"/>
            <a:ext cx="4068950" cy="651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i="1">
                <a:hlinkClick r:id="rId5"/>
              </a:rPr>
              <a:t>https://maketheconnection.net/conditions/suicide</a:t>
            </a:r>
            <a:r>
              <a:rPr lang="en-US" sz="1500" i="1"/>
              <a:t> </a:t>
            </a:r>
          </a:p>
        </p:txBody>
      </p:sp>
    </p:spTree>
    <p:extLst>
      <p:ext uri="{BB962C8B-B14F-4D97-AF65-F5344CB8AC3E}">
        <p14:creationId xmlns:p14="http://schemas.microsoft.com/office/powerpoint/2010/main" val="1491265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F5B1-62D5-440E-AE7C-4B99C20BEF34}"/>
              </a:ext>
            </a:extLst>
          </p:cNvPr>
          <p:cNvSpPr>
            <a:spLocks noGrp="1"/>
          </p:cNvSpPr>
          <p:nvPr>
            <p:ph type="title"/>
          </p:nvPr>
        </p:nvSpPr>
        <p:spPr>
          <a:xfrm>
            <a:off x="502920" y="617524"/>
            <a:ext cx="6526530" cy="1051256"/>
          </a:xfrm>
        </p:spPr>
        <p:txBody>
          <a:bodyPr>
            <a:normAutofit fontScale="90000"/>
          </a:bodyPr>
          <a:lstStyle/>
          <a:p>
            <a:r>
              <a:rPr lang="en-US"/>
              <a:t>Practice secure storage of firearms, medications and other lethal means</a:t>
            </a:r>
          </a:p>
        </p:txBody>
      </p:sp>
      <p:sp>
        <p:nvSpPr>
          <p:cNvPr id="3" name="Content Placeholder 2">
            <a:extLst>
              <a:ext uri="{FF2B5EF4-FFF2-40B4-BE49-F238E27FC236}">
                <a16:creationId xmlns:a16="http://schemas.microsoft.com/office/drawing/2014/main" id="{951AD5A6-4D2A-49D4-87C4-685755915C6B}"/>
              </a:ext>
            </a:extLst>
          </p:cNvPr>
          <p:cNvSpPr>
            <a:spLocks noGrp="1"/>
          </p:cNvSpPr>
          <p:nvPr>
            <p:ph idx="1"/>
          </p:nvPr>
        </p:nvSpPr>
        <p:spPr>
          <a:xfrm>
            <a:off x="297180" y="1668780"/>
            <a:ext cx="6195060" cy="4354830"/>
          </a:xfrm>
        </p:spPr>
        <p:txBody>
          <a:bodyPr>
            <a:normAutofit/>
          </a:bodyPr>
          <a:lstStyle/>
          <a:p>
            <a:r>
              <a:rPr lang="en-US" sz="2000"/>
              <a:t>Visit </a:t>
            </a:r>
            <a:r>
              <a:rPr lang="en-US" sz="2000" b="1">
                <a:solidFill>
                  <a:srgbClr val="0070C0"/>
                </a:solidFill>
                <a:hlinkClick r:id="rId3">
                  <a:extLst>
                    <a:ext uri="{A12FA001-AC4F-418D-AE19-62706E023703}">
                      <ahyp:hlinkClr xmlns:ahyp="http://schemas.microsoft.com/office/drawing/2018/hyperlinkcolor" val="tx"/>
                    </a:ext>
                  </a:extLst>
                </a:hlinkClick>
              </a:rPr>
              <a:t>www.keepitsecure.net</a:t>
            </a:r>
            <a:r>
              <a:rPr lang="en-US" sz="2000" b="1">
                <a:solidFill>
                  <a:srgbClr val="0070C0"/>
                </a:solidFill>
              </a:rPr>
              <a:t> </a:t>
            </a:r>
            <a:r>
              <a:rPr lang="en-US" sz="2000"/>
              <a:t>to learn more about the importance of firearm and other lethal means safety</a:t>
            </a:r>
          </a:p>
          <a:p>
            <a:r>
              <a:rPr lang="en-US" sz="2000"/>
              <a:t>Nearly half of all Veterans own a firearm, and most Veteran firearm owners are dedicated to firearm safety </a:t>
            </a:r>
          </a:p>
          <a:p>
            <a:r>
              <a:rPr lang="en-US" sz="2000"/>
              <a:t>Firearm injuries in the home can be prevented by making sure firearms are </a:t>
            </a:r>
            <a:r>
              <a:rPr lang="en-US" sz="2000" b="1"/>
              <a:t>unloaded</a:t>
            </a:r>
            <a:r>
              <a:rPr lang="en-US" sz="2000"/>
              <a:t>, </a:t>
            </a:r>
            <a:r>
              <a:rPr lang="en-US" sz="2000" b="1"/>
              <a:t>locked</a:t>
            </a:r>
            <a:r>
              <a:rPr lang="en-US" sz="2000"/>
              <a:t>, and </a:t>
            </a:r>
            <a:r>
              <a:rPr lang="en-US" sz="2000" b="1"/>
              <a:t>secured </a:t>
            </a:r>
            <a:r>
              <a:rPr lang="en-US" sz="2000"/>
              <a:t>when not in use, with ammunition stored in a separate location</a:t>
            </a:r>
          </a:p>
          <a:p>
            <a:r>
              <a:rPr lang="en-US" sz="2000"/>
              <a:t>There are several effective ways to safely secure firearms.  Learn more and find the option that works best for you and your family from the National Shooting Sports Foundation at </a:t>
            </a:r>
            <a:r>
              <a:rPr lang="en-US" sz="2000" b="1">
                <a:hlinkClick r:id="rId4"/>
              </a:rPr>
              <a:t>www.nssf.org/safety</a:t>
            </a:r>
            <a:endParaRPr lang="en-US" sz="2000"/>
          </a:p>
        </p:txBody>
      </p:sp>
      <p:sp>
        <p:nvSpPr>
          <p:cNvPr id="4" name="Slide Number Placeholder 3">
            <a:extLst>
              <a:ext uri="{FF2B5EF4-FFF2-40B4-BE49-F238E27FC236}">
                <a16:creationId xmlns:a16="http://schemas.microsoft.com/office/drawing/2014/main" id="{6F3306F2-CD15-416E-BB98-CD0B59BDEDE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63710CE-0E7C-6CFC-9896-32236784BEEB}"/>
              </a:ext>
            </a:extLst>
          </p:cNvPr>
          <p:cNvPicPr>
            <a:picLocks noChangeAspect="1"/>
          </p:cNvPicPr>
          <p:nvPr/>
        </p:nvPicPr>
        <p:blipFill>
          <a:blip r:embed="rId5"/>
          <a:stretch>
            <a:fillRect/>
          </a:stretch>
        </p:blipFill>
        <p:spPr>
          <a:xfrm>
            <a:off x="7214264" y="510647"/>
            <a:ext cx="4680556" cy="5406086"/>
          </a:xfrm>
          <a:prstGeom prst="rect">
            <a:avLst/>
          </a:prstGeom>
        </p:spPr>
      </p:pic>
    </p:spTree>
    <p:extLst>
      <p:ext uri="{BB962C8B-B14F-4D97-AF65-F5344CB8AC3E}">
        <p14:creationId xmlns:p14="http://schemas.microsoft.com/office/powerpoint/2010/main" val="4162791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B97D-360A-4900-9C7C-4672F965574B}"/>
              </a:ext>
            </a:extLst>
          </p:cNvPr>
          <p:cNvSpPr>
            <a:spLocks noGrp="1"/>
          </p:cNvSpPr>
          <p:nvPr>
            <p:ph type="title"/>
          </p:nvPr>
        </p:nvSpPr>
        <p:spPr>
          <a:xfrm>
            <a:off x="198440" y="308808"/>
            <a:ext cx="7067063" cy="1051256"/>
          </a:xfrm>
        </p:spPr>
        <p:txBody>
          <a:bodyPr>
            <a:normAutofit/>
          </a:bodyPr>
          <a:lstStyle/>
          <a:p>
            <a:r>
              <a:rPr lang="en-US"/>
              <a:t>New Lethal Means Safety Resources </a:t>
            </a:r>
          </a:p>
        </p:txBody>
      </p:sp>
      <p:sp>
        <p:nvSpPr>
          <p:cNvPr id="4" name="Slide Number Placeholder 3">
            <a:extLst>
              <a:ext uri="{FF2B5EF4-FFF2-40B4-BE49-F238E27FC236}">
                <a16:creationId xmlns:a16="http://schemas.microsoft.com/office/drawing/2014/main" id="{49A21E85-0C9D-4B00-A382-E759C97C0BA7}"/>
              </a:ext>
            </a:extLst>
          </p:cNvPr>
          <p:cNvSpPr>
            <a:spLocks noGrp="1"/>
          </p:cNvSpPr>
          <p:nvPr>
            <p:ph type="sldNum" sz="quarter" idx="12"/>
          </p:nvPr>
        </p:nvSpPr>
        <p:spPr>
          <a:xfrm>
            <a:off x="4724400" y="6356351"/>
            <a:ext cx="2743200" cy="365125"/>
          </a:xfrm>
        </p:spPr>
        <p:txBody>
          <a:bodyPr/>
          <a:lstStyle/>
          <a:p>
            <a:fld id="{ACD12D91-5F71-FE4F-A594-B9667DC21877}" type="slidenum">
              <a:rPr lang="en-US" smtClean="0"/>
              <a:t>49</a:t>
            </a:fld>
            <a:endParaRPr lang="en-US"/>
          </a:p>
        </p:txBody>
      </p:sp>
      <p:sp>
        <p:nvSpPr>
          <p:cNvPr id="7" name="TextBox 6">
            <a:extLst>
              <a:ext uri="{FF2B5EF4-FFF2-40B4-BE49-F238E27FC236}">
                <a16:creationId xmlns:a16="http://schemas.microsoft.com/office/drawing/2014/main" id="{3A8A77C2-8461-4441-9AE2-C8DE369F622D}"/>
              </a:ext>
            </a:extLst>
          </p:cNvPr>
          <p:cNvSpPr txBox="1"/>
          <p:nvPr/>
        </p:nvSpPr>
        <p:spPr>
          <a:xfrm>
            <a:off x="198439" y="1572652"/>
            <a:ext cx="5755099" cy="2954655"/>
          </a:xfrm>
          <a:prstGeom prst="rect">
            <a:avLst/>
          </a:prstGeom>
          <a:noFill/>
        </p:spPr>
        <p:txBody>
          <a:bodyPr wrap="square" rtlCol="0">
            <a:spAutoFit/>
          </a:bodyPr>
          <a:lstStyle/>
          <a:p>
            <a:pPr lvl="2"/>
            <a:r>
              <a:rPr lang="en-US" sz="2400" b="1">
                <a:hlinkClick r:id="rId2"/>
              </a:rPr>
              <a:t>Reducing Firearm &amp; Other Household Safety Risks Brochure</a:t>
            </a:r>
            <a:r>
              <a:rPr lang="en-US" sz="2400" b="1"/>
              <a:t> </a:t>
            </a:r>
            <a:r>
              <a:rPr lang="en-US" sz="2400"/>
              <a:t>provides best practices for securely storing firearms and medications along with advice for loved ones on how to talk to the Veteran in their life about safe storage. </a:t>
            </a:r>
          </a:p>
          <a:p>
            <a:pPr lvl="2"/>
            <a:endParaRPr lang="en-US"/>
          </a:p>
        </p:txBody>
      </p:sp>
      <p:pic>
        <p:nvPicPr>
          <p:cNvPr id="3" name="Picture 2">
            <a:extLst>
              <a:ext uri="{FF2B5EF4-FFF2-40B4-BE49-F238E27FC236}">
                <a16:creationId xmlns:a16="http://schemas.microsoft.com/office/drawing/2014/main" id="{2CDCF384-F8A8-4343-99B8-4453D5EECE61}"/>
              </a:ext>
            </a:extLst>
          </p:cNvPr>
          <p:cNvPicPr>
            <a:picLocks noChangeAspect="1"/>
          </p:cNvPicPr>
          <p:nvPr/>
        </p:nvPicPr>
        <p:blipFill>
          <a:blip r:embed="rId3"/>
          <a:stretch>
            <a:fillRect/>
          </a:stretch>
        </p:blipFill>
        <p:spPr>
          <a:xfrm>
            <a:off x="7265503" y="589928"/>
            <a:ext cx="3667539" cy="5461761"/>
          </a:xfrm>
          <a:prstGeom prst="rect">
            <a:avLst/>
          </a:prstGeom>
        </p:spPr>
      </p:pic>
    </p:spTree>
    <p:extLst>
      <p:ext uri="{BB962C8B-B14F-4D97-AF65-F5344CB8AC3E}">
        <p14:creationId xmlns:p14="http://schemas.microsoft.com/office/powerpoint/2010/main" val="123120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F9FD-3BA7-455F-A29C-E109204D973A}"/>
              </a:ext>
            </a:extLst>
          </p:cNvPr>
          <p:cNvSpPr>
            <a:spLocks noGrp="1"/>
          </p:cNvSpPr>
          <p:nvPr>
            <p:ph type="title"/>
          </p:nvPr>
        </p:nvSpPr>
        <p:spPr/>
        <p:txBody>
          <a:bodyPr/>
          <a:lstStyle/>
          <a:p>
            <a:r>
              <a:rPr lang="en-US"/>
              <a:t>Take a moment to consider:</a:t>
            </a:r>
          </a:p>
        </p:txBody>
      </p:sp>
      <p:sp>
        <p:nvSpPr>
          <p:cNvPr id="3" name="Content Placeholder 2">
            <a:extLst>
              <a:ext uri="{FF2B5EF4-FFF2-40B4-BE49-F238E27FC236}">
                <a16:creationId xmlns:a16="http://schemas.microsoft.com/office/drawing/2014/main" id="{834E919F-C1FE-4BAB-938C-AE98CD930762}"/>
              </a:ext>
            </a:extLst>
          </p:cNvPr>
          <p:cNvSpPr>
            <a:spLocks noGrp="1"/>
          </p:cNvSpPr>
          <p:nvPr>
            <p:ph idx="1"/>
          </p:nvPr>
        </p:nvSpPr>
        <p:spPr>
          <a:xfrm>
            <a:off x="992459" y="2230243"/>
            <a:ext cx="3501482" cy="3539821"/>
          </a:xfrm>
        </p:spPr>
        <p:txBody>
          <a:bodyPr>
            <a:normAutofit/>
          </a:bodyPr>
          <a:lstStyle/>
          <a:p>
            <a:pPr marL="0" lvl="0" indent="0">
              <a:buNone/>
            </a:pPr>
            <a:r>
              <a:rPr lang="en-US" sz="2800"/>
              <a:t>What are your biggest questions around suicide and talking to people in crisis?</a:t>
            </a:r>
          </a:p>
        </p:txBody>
      </p:sp>
      <p:sp>
        <p:nvSpPr>
          <p:cNvPr id="4" name="Slide Number Placeholder 3">
            <a:extLst>
              <a:ext uri="{FF2B5EF4-FFF2-40B4-BE49-F238E27FC236}">
                <a16:creationId xmlns:a16="http://schemas.microsoft.com/office/drawing/2014/main" id="{BE0AAB75-80CF-4896-9EE9-1542FA9AE19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Graphic 5" descr="Badge Question Mark with solid fill">
            <a:extLst>
              <a:ext uri="{FF2B5EF4-FFF2-40B4-BE49-F238E27FC236}">
                <a16:creationId xmlns:a16="http://schemas.microsoft.com/office/drawing/2014/main" id="{FB3DAA16-C613-402C-AB9B-926BECB4A0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8169" y="759733"/>
            <a:ext cx="5010331" cy="5010331"/>
          </a:xfrm>
          <a:prstGeom prst="rect">
            <a:avLst/>
          </a:prstGeom>
        </p:spPr>
      </p:pic>
    </p:spTree>
    <p:extLst>
      <p:ext uri="{BB962C8B-B14F-4D97-AF65-F5344CB8AC3E}">
        <p14:creationId xmlns:p14="http://schemas.microsoft.com/office/powerpoint/2010/main" val="1233321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9F0D-A4FD-4BFD-B61D-9F761CB0266E}"/>
              </a:ext>
            </a:extLst>
          </p:cNvPr>
          <p:cNvSpPr>
            <a:spLocks noGrp="1"/>
          </p:cNvSpPr>
          <p:nvPr>
            <p:ph type="title"/>
          </p:nvPr>
        </p:nvSpPr>
        <p:spPr>
          <a:xfrm>
            <a:off x="530087" y="630666"/>
            <a:ext cx="5920409" cy="763063"/>
          </a:xfrm>
        </p:spPr>
        <p:txBody>
          <a:bodyPr/>
          <a:lstStyle/>
          <a:p>
            <a:r>
              <a:rPr lang="en-US" sz="3600">
                <a:solidFill>
                  <a:schemeClr val="accent1"/>
                </a:solidFill>
                <a:cs typeface="Calibri"/>
              </a:rPr>
              <a:t>LGBTQ+</a:t>
            </a:r>
            <a:endParaRPr lang="en-US">
              <a:solidFill>
                <a:schemeClr val="accent1"/>
              </a:solidFill>
            </a:endParaRPr>
          </a:p>
        </p:txBody>
      </p:sp>
      <p:sp>
        <p:nvSpPr>
          <p:cNvPr id="3" name="Content Placeholder 2">
            <a:extLst>
              <a:ext uri="{FF2B5EF4-FFF2-40B4-BE49-F238E27FC236}">
                <a16:creationId xmlns:a16="http://schemas.microsoft.com/office/drawing/2014/main" id="{F51F1241-BEFD-48B2-87D5-185D52186306}"/>
              </a:ext>
            </a:extLst>
          </p:cNvPr>
          <p:cNvSpPr>
            <a:spLocks noGrp="1"/>
          </p:cNvSpPr>
          <p:nvPr>
            <p:ph idx="1"/>
          </p:nvPr>
        </p:nvSpPr>
        <p:spPr>
          <a:xfrm>
            <a:off x="316602" y="1822487"/>
            <a:ext cx="7306711" cy="3404031"/>
          </a:xfrm>
        </p:spPr>
        <p:txBody>
          <a:bodyPr vert="horz" lIns="91440" tIns="45720" rIns="91440" bIns="45720" rtlCol="0" anchor="t">
            <a:normAutofit/>
          </a:bodyPr>
          <a:lstStyle/>
          <a:p>
            <a:r>
              <a:rPr lang="en-US" sz="2400">
                <a:solidFill>
                  <a:schemeClr val="tx1"/>
                </a:solidFill>
                <a:cs typeface="Calibri"/>
              </a:rPr>
              <a:t>The VA supports the LGBTQ+ community and provides care for LGBTQ+ Veterans. Here is where you can find resources:</a:t>
            </a:r>
          </a:p>
          <a:p>
            <a:pPr lvl="1"/>
            <a:r>
              <a:rPr lang="en-US" sz="2000">
                <a:solidFill>
                  <a:schemeClr val="tx1"/>
                </a:solidFill>
                <a:cs typeface="Calibri"/>
              </a:rPr>
              <a:t>Every VHA facility has a LGBTQ+ Veteran Care Coordinator – contact information can be found by state on the VAs website. </a:t>
            </a:r>
            <a:r>
              <a:rPr lang="en-US" sz="2000">
                <a:hlinkClick r:id="rId2"/>
              </a:rPr>
              <a:t>LGBTQ+ Veteran Care Coordinator (LGBTQ+ VCC) Locator - Patient Care Services (va.gov)</a:t>
            </a:r>
            <a:endParaRPr lang="en-US" sz="2000">
              <a:solidFill>
                <a:schemeClr val="tx1"/>
              </a:solidFill>
              <a:cs typeface="Calibri"/>
            </a:endParaRPr>
          </a:p>
        </p:txBody>
      </p:sp>
      <p:pic>
        <p:nvPicPr>
          <p:cNvPr id="1026" name="Picture 1" descr="See the source image">
            <a:extLst>
              <a:ext uri="{FF2B5EF4-FFF2-40B4-BE49-F238E27FC236}">
                <a16:creationId xmlns:a16="http://schemas.microsoft.com/office/drawing/2014/main" id="{16271B5F-385F-496C-A385-BF2C0A2CE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067" y="648294"/>
            <a:ext cx="40386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258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EA284-8B5E-4576-9526-B101AA99CF29}"/>
              </a:ext>
            </a:extLst>
          </p:cNvPr>
          <p:cNvSpPr>
            <a:spLocks noGrp="1"/>
          </p:cNvSpPr>
          <p:nvPr>
            <p:ph type="title"/>
          </p:nvPr>
        </p:nvSpPr>
        <p:spPr>
          <a:xfrm>
            <a:off x="355090" y="1992441"/>
            <a:ext cx="5440612" cy="1863942"/>
          </a:xfrm>
        </p:spPr>
        <p:txBody>
          <a:bodyPr>
            <a:normAutofit fontScale="90000"/>
          </a:bodyPr>
          <a:lstStyle/>
          <a:p>
            <a:br>
              <a:rPr lang="en-US">
                <a:solidFill>
                  <a:schemeClr val="accent1"/>
                </a:solidFill>
              </a:rPr>
            </a:br>
            <a:br>
              <a:rPr lang="en-US">
                <a:solidFill>
                  <a:schemeClr val="accent1"/>
                </a:solidFill>
              </a:rPr>
            </a:br>
            <a:r>
              <a:rPr lang="en-US">
                <a:solidFill>
                  <a:schemeClr val="accent1"/>
                </a:solidFill>
              </a:rPr>
              <a:t>Mental Health Mobile Apps.</a:t>
            </a:r>
            <a:br>
              <a:rPr lang="en-US">
                <a:solidFill>
                  <a:schemeClr val="accent1"/>
                </a:solidFill>
              </a:rPr>
            </a:br>
            <a:r>
              <a:rPr lang="en-US">
                <a:solidFill>
                  <a:schemeClr val="accent1"/>
                </a:solidFill>
                <a:hlinkClick r:id="rId3">
                  <a:extLst>
                    <a:ext uri="{A12FA001-AC4F-418D-AE19-62706E023703}">
                      <ahyp:hlinkClr xmlns:ahyp="http://schemas.microsoft.com/office/drawing/2018/hyperlinkcolor" val="tx"/>
                    </a:ext>
                  </a:extLst>
                </a:hlinkClick>
              </a:rPr>
              <a:t>Mobile Apps - PTSD: National Center for PTSD (va.gov)</a:t>
            </a:r>
            <a:br>
              <a:rPr lang="en-US">
                <a:solidFill>
                  <a:schemeClr val="accent1"/>
                </a:solidFill>
              </a:rPr>
            </a:br>
            <a:endParaRPr lang="en-US">
              <a:solidFill>
                <a:schemeClr val="accent1"/>
              </a:solidFill>
            </a:endParaRPr>
          </a:p>
        </p:txBody>
      </p:sp>
      <p:sp>
        <p:nvSpPr>
          <p:cNvPr id="2" name="Slide Number Placeholder 1">
            <a:extLst>
              <a:ext uri="{FF2B5EF4-FFF2-40B4-BE49-F238E27FC236}">
                <a16:creationId xmlns:a16="http://schemas.microsoft.com/office/drawing/2014/main" id="{7CD87D87-D3BD-4C6D-B651-188C7AAF6291}"/>
              </a:ext>
            </a:extLst>
          </p:cNvPr>
          <p:cNvSpPr>
            <a:spLocks noGrp="1"/>
          </p:cNvSpPr>
          <p:nvPr>
            <p:ph type="sldNum" sz="quarter" idx="12"/>
          </p:nvPr>
        </p:nvSpPr>
        <p:spPr/>
        <p:txBody>
          <a:bodyPr/>
          <a:lstStyle/>
          <a:p>
            <a:fld id="{ACD12D91-5F71-FE4F-A594-B9667DC21877}" type="slidenum">
              <a:rPr lang="en-US" smtClean="0"/>
              <a:t>51</a:t>
            </a:fld>
            <a:endParaRPr lang="en-US"/>
          </a:p>
        </p:txBody>
      </p:sp>
      <p:pic>
        <p:nvPicPr>
          <p:cNvPr id="6" name="Picture 5">
            <a:extLst>
              <a:ext uri="{FF2B5EF4-FFF2-40B4-BE49-F238E27FC236}">
                <a16:creationId xmlns:a16="http://schemas.microsoft.com/office/drawing/2014/main" id="{B3A9BDF8-0F7B-2C91-4080-EE065029ECDA}"/>
              </a:ext>
            </a:extLst>
          </p:cNvPr>
          <p:cNvPicPr>
            <a:picLocks noChangeAspect="1"/>
          </p:cNvPicPr>
          <p:nvPr/>
        </p:nvPicPr>
        <p:blipFill>
          <a:blip r:embed="rId4"/>
          <a:stretch>
            <a:fillRect/>
          </a:stretch>
        </p:blipFill>
        <p:spPr>
          <a:xfrm>
            <a:off x="6590675" y="490926"/>
            <a:ext cx="5026702" cy="5455899"/>
          </a:xfrm>
          <a:prstGeom prst="rect">
            <a:avLst/>
          </a:prstGeom>
        </p:spPr>
      </p:pic>
    </p:spTree>
    <p:extLst>
      <p:ext uri="{BB962C8B-B14F-4D97-AF65-F5344CB8AC3E}">
        <p14:creationId xmlns:p14="http://schemas.microsoft.com/office/powerpoint/2010/main" val="3380533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AE81EB-C4C0-D6C5-A50D-6B2BE2DFB7CB}"/>
              </a:ext>
            </a:extLst>
          </p:cNvPr>
          <p:cNvSpPr>
            <a:spLocks noGrp="1"/>
          </p:cNvSpPr>
          <p:nvPr>
            <p:ph type="title"/>
          </p:nvPr>
        </p:nvSpPr>
        <p:spPr>
          <a:xfrm>
            <a:off x="427538" y="617339"/>
            <a:ext cx="10515600" cy="1051256"/>
          </a:xfrm>
        </p:spPr>
        <p:txBody>
          <a:bodyPr/>
          <a:lstStyle/>
          <a:p>
            <a:r>
              <a:rPr lang="en-US" sz="3600" b="1">
                <a:solidFill>
                  <a:schemeClr val="accent1">
                    <a:lumMod val="50000"/>
                  </a:schemeClr>
                </a:solidFill>
                <a:effectLst/>
                <a:latin typeface="Calibri" panose="020F0502020204030204" pitchFamily="34" charset="0"/>
                <a:ea typeface="Calibri" panose="020F0502020204030204" pitchFamily="34" charset="0"/>
              </a:rPr>
              <a:t>Check out the new Safety Plan app! </a:t>
            </a:r>
            <a:endParaRPr lang="en-US"/>
          </a:p>
        </p:txBody>
      </p:sp>
      <p:sp>
        <p:nvSpPr>
          <p:cNvPr id="3" name="Slide Number Placeholder 2">
            <a:extLst>
              <a:ext uri="{FF2B5EF4-FFF2-40B4-BE49-F238E27FC236}">
                <a16:creationId xmlns:a16="http://schemas.microsoft.com/office/drawing/2014/main" id="{F08A3F69-8FFD-B4D7-EE65-41721B8EC32F}"/>
              </a:ext>
            </a:extLst>
          </p:cNvPr>
          <p:cNvSpPr>
            <a:spLocks noGrp="1"/>
          </p:cNvSpPr>
          <p:nvPr>
            <p:ph type="sldNum" sz="quarter" idx="12"/>
          </p:nvPr>
        </p:nvSpPr>
        <p:spPr/>
        <p:txBody>
          <a:bodyPr/>
          <a:lstStyle/>
          <a:p>
            <a:fld id="{ACD12D91-5F71-FE4F-A594-B9667DC21877}" type="slidenum">
              <a:rPr lang="en-US" smtClean="0"/>
              <a:t>52</a:t>
            </a:fld>
            <a:endParaRPr lang="en-US"/>
          </a:p>
        </p:txBody>
      </p:sp>
      <p:pic>
        <p:nvPicPr>
          <p:cNvPr id="13" name="Content Placeholder 12">
            <a:extLst>
              <a:ext uri="{FF2B5EF4-FFF2-40B4-BE49-F238E27FC236}">
                <a16:creationId xmlns:a16="http://schemas.microsoft.com/office/drawing/2014/main" id="{F9E7A62D-A185-1FA4-67DF-02D12E8D6F10}"/>
              </a:ext>
            </a:extLst>
          </p:cNvPr>
          <p:cNvPicPr>
            <a:picLocks noGrp="1" noChangeAspect="1"/>
          </p:cNvPicPr>
          <p:nvPr>
            <p:ph idx="1"/>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9709188" y="491300"/>
            <a:ext cx="1751575" cy="1751575"/>
          </a:xfrm>
          <a:prstGeom prst="rect">
            <a:avLst/>
          </a:prstGeom>
          <a:noFill/>
          <a:ln>
            <a:noFill/>
          </a:ln>
          <a:effectLst>
            <a:outerShdw blurRad="50800" dist="38100" dir="2700000" algn="tl" rotWithShape="0">
              <a:prstClr val="black">
                <a:alpha val="40000"/>
              </a:prstClr>
            </a:outerShdw>
          </a:effectLst>
        </p:spPr>
      </p:pic>
      <p:graphicFrame>
        <p:nvGraphicFramePr>
          <p:cNvPr id="15" name="Table 14">
            <a:extLst>
              <a:ext uri="{FF2B5EF4-FFF2-40B4-BE49-F238E27FC236}">
                <a16:creationId xmlns:a16="http://schemas.microsoft.com/office/drawing/2014/main" id="{46BBA2B0-9C53-CC66-AA77-D24CBAB510C5}"/>
              </a:ext>
            </a:extLst>
          </p:cNvPr>
          <p:cNvGraphicFramePr>
            <a:graphicFrameLocks noGrp="1"/>
          </p:cNvGraphicFramePr>
          <p:nvPr>
            <p:extLst>
              <p:ext uri="{D42A27DB-BD31-4B8C-83A1-F6EECF244321}">
                <p14:modId xmlns:p14="http://schemas.microsoft.com/office/powerpoint/2010/main" val="2439050275"/>
              </p:ext>
            </p:extLst>
          </p:nvPr>
        </p:nvGraphicFramePr>
        <p:xfrm>
          <a:off x="2622885" y="1640737"/>
          <a:ext cx="6545179" cy="3633537"/>
        </p:xfrm>
        <a:graphic>
          <a:graphicData uri="http://schemas.openxmlformats.org/drawingml/2006/table">
            <a:tbl>
              <a:tblPr firstRow="1" firstCol="1" bandRow="1">
                <a:tableStyleId>{5C22544A-7EE6-4342-B048-85BDC9FD1C3A}</a:tableStyleId>
              </a:tblPr>
              <a:tblGrid>
                <a:gridCol w="6545179">
                  <a:extLst>
                    <a:ext uri="{9D8B030D-6E8A-4147-A177-3AD203B41FA5}">
                      <a16:colId xmlns:a16="http://schemas.microsoft.com/office/drawing/2014/main" val="1390538880"/>
                    </a:ext>
                  </a:extLst>
                </a:gridCol>
              </a:tblGrid>
              <a:tr h="3633537">
                <a:tc>
                  <a:txBody>
                    <a:bodyPr/>
                    <a:lstStyle/>
                    <a:p>
                      <a:pPr marL="0" marR="0" algn="just">
                        <a:spcBef>
                          <a:spcPts val="0"/>
                        </a:spcBef>
                        <a:spcAft>
                          <a:spcPts val="0"/>
                        </a:spcAft>
                      </a:pPr>
                      <a:r>
                        <a:rPr lang="en-US" sz="2400">
                          <a:solidFill>
                            <a:srgbClr val="002060"/>
                          </a:solidFill>
                          <a:effectLst/>
                        </a:rPr>
                        <a:t>Safety Plan helps Veterans create a personalized step-by-step action plan to keep themselves safe during a crisis. It is highly customizable and provides access to coping tools, self-assessment measures, and crisis support resources like the Veterans Crisis Line.</a:t>
                      </a:r>
                    </a:p>
                    <a:p>
                      <a:pPr marL="0" marR="0" algn="just">
                        <a:spcBef>
                          <a:spcPts val="0"/>
                        </a:spcBef>
                        <a:spcAft>
                          <a:spcPts val="0"/>
                        </a:spcAft>
                      </a:pPr>
                      <a:r>
                        <a:rPr lang="en-US" sz="2400">
                          <a:solidFill>
                            <a:srgbClr val="002060"/>
                          </a:solidFill>
                          <a:effectLst/>
                        </a:rPr>
                        <a:t> </a:t>
                      </a:r>
                    </a:p>
                    <a:p>
                      <a:pPr marL="0" marR="0" algn="just">
                        <a:spcBef>
                          <a:spcPts val="0"/>
                        </a:spcBef>
                        <a:spcAft>
                          <a:spcPts val="0"/>
                        </a:spcAft>
                      </a:pPr>
                      <a:r>
                        <a:rPr lang="en-US" sz="2400">
                          <a:solidFill>
                            <a:srgbClr val="002060"/>
                          </a:solidFill>
                          <a:effectLst/>
                        </a:rPr>
                        <a:t>Download the app today by using the QR code, or by visiting the </a:t>
                      </a:r>
                      <a:r>
                        <a:rPr lang="en-US" sz="2400" u="sng">
                          <a:solidFill>
                            <a:srgbClr val="002060"/>
                          </a:solidFill>
                          <a:effectLst/>
                          <a:hlinkClick r:id="rId5">
                            <a:extLst>
                              <a:ext uri="{A12FA001-AC4F-418D-AE19-62706E023703}">
                                <ahyp:hlinkClr xmlns:ahyp="http://schemas.microsoft.com/office/drawing/2018/hyperlinkcolor" val="tx"/>
                              </a:ext>
                            </a:extLst>
                          </a:hlinkClick>
                        </a:rPr>
                        <a:t>App Store</a:t>
                      </a:r>
                      <a:r>
                        <a:rPr lang="en-US" sz="2400">
                          <a:solidFill>
                            <a:srgbClr val="002060"/>
                          </a:solidFill>
                          <a:effectLst/>
                        </a:rPr>
                        <a:t> or </a:t>
                      </a:r>
                      <a:r>
                        <a:rPr lang="en-US" sz="2400" u="sng">
                          <a:solidFill>
                            <a:srgbClr val="002060"/>
                          </a:solidFill>
                          <a:effectLst/>
                          <a:hlinkClick r:id="rId6">
                            <a:extLst>
                              <a:ext uri="{A12FA001-AC4F-418D-AE19-62706E023703}">
                                <ahyp:hlinkClr xmlns:ahyp="http://schemas.microsoft.com/office/drawing/2018/hyperlinkcolor" val="tx"/>
                              </a:ext>
                            </a:extLst>
                          </a:hlinkClick>
                        </a:rPr>
                        <a:t>Google Play</a:t>
                      </a:r>
                      <a:r>
                        <a:rPr lang="en-US" sz="2400">
                          <a:solidFill>
                            <a:srgbClr val="002060"/>
                          </a:solidFill>
                          <a:effectLst/>
                        </a:rPr>
                        <a:t>.</a:t>
                      </a:r>
                      <a:endParaRPr lang="en-US" sz="2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54796200"/>
                  </a:ext>
                </a:extLst>
              </a:tr>
            </a:tbl>
          </a:graphicData>
        </a:graphic>
      </p:graphicFrame>
      <p:sp>
        <p:nvSpPr>
          <p:cNvPr id="16" name="TextBox 15">
            <a:extLst>
              <a:ext uri="{FF2B5EF4-FFF2-40B4-BE49-F238E27FC236}">
                <a16:creationId xmlns:a16="http://schemas.microsoft.com/office/drawing/2014/main" id="{4F0DA761-F8CC-43F8-AEED-6A5F46A78367}"/>
              </a:ext>
            </a:extLst>
          </p:cNvPr>
          <p:cNvSpPr txBox="1"/>
          <p:nvPr/>
        </p:nvSpPr>
        <p:spPr>
          <a:xfrm>
            <a:off x="493712" y="5156022"/>
            <a:ext cx="11176920" cy="923330"/>
          </a:xfrm>
          <a:prstGeom prst="rect">
            <a:avLst/>
          </a:prstGeom>
          <a:noFill/>
        </p:spPr>
        <p:txBody>
          <a:bodyPr wrap="square" rtlCol="0">
            <a:spAutoFit/>
          </a:bodyPr>
          <a:lstStyle/>
          <a:p>
            <a:pPr marL="0" marR="0">
              <a:spcBef>
                <a:spcPts val="0"/>
              </a:spcBef>
              <a:spcAft>
                <a:spcPts val="0"/>
              </a:spcAft>
            </a:pPr>
            <a:r>
              <a:rPr lang="en-US" sz="1800" spc="-5">
                <a:solidFill>
                  <a:srgbClr val="1D1D1F"/>
                </a:solidFill>
                <a:effectLst/>
                <a:latin typeface="Helvetica Neue"/>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800" i="1" spc="-5">
                <a:solidFill>
                  <a:srgbClr val="1D1D1F"/>
                </a:solidFill>
                <a:effectLst/>
                <a:latin typeface="Calibri" panose="020F0502020204030204" pitchFamily="34" charset="0"/>
                <a:ea typeface="Calibri" panose="020F0502020204030204" pitchFamily="34" charset="0"/>
              </a:rPr>
              <a:t>Note: Safety Plan is a U.S. Department of Veterans Affairs app, developed by the National Center for PTSD Dissemination and Training Division and the Office of Mental Health and Suicide Prevention.</a:t>
            </a:r>
            <a:endParaRPr lang="en-US" sz="1800">
              <a:effectLst/>
              <a:latin typeface="Calibri" panose="020F0502020204030204" pitchFamily="34" charset="0"/>
              <a:ea typeface="Calibri" panose="020F0502020204030204" pitchFamily="34" charset="0"/>
            </a:endParaRPr>
          </a:p>
        </p:txBody>
      </p:sp>
      <p:pic>
        <p:nvPicPr>
          <p:cNvPr id="17" name="Picture 16" descr="Qr code&#10;&#10;Description automatically generated">
            <a:extLst>
              <a:ext uri="{FF2B5EF4-FFF2-40B4-BE49-F238E27FC236}">
                <a16:creationId xmlns:a16="http://schemas.microsoft.com/office/drawing/2014/main" id="{45EDE8C0-90C8-CEF5-3503-D191708011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9188" y="2782623"/>
            <a:ext cx="1751575" cy="1751575"/>
          </a:xfrm>
          <a:prstGeom prst="rect">
            <a:avLst/>
          </a:prstGeom>
        </p:spPr>
      </p:pic>
      <p:pic>
        <p:nvPicPr>
          <p:cNvPr id="18" name="Picture 17">
            <a:extLst>
              <a:ext uri="{FF2B5EF4-FFF2-40B4-BE49-F238E27FC236}">
                <a16:creationId xmlns:a16="http://schemas.microsoft.com/office/drawing/2014/main" id="{D21348F1-C24B-53EA-09D3-2A9D08D8B1A0}"/>
              </a:ext>
            </a:extLst>
          </p:cNvPr>
          <p:cNvPicPr>
            <a:picLocks noChangeAspect="1"/>
          </p:cNvPicPr>
          <p:nvPr/>
        </p:nvPicPr>
        <p:blipFill>
          <a:blip r:embed="rId8"/>
          <a:stretch>
            <a:fillRect/>
          </a:stretch>
        </p:blipFill>
        <p:spPr>
          <a:xfrm>
            <a:off x="370119" y="1822355"/>
            <a:ext cx="1730332" cy="3333667"/>
          </a:xfrm>
          <a:prstGeom prst="rect">
            <a:avLst/>
          </a:prstGeom>
        </p:spPr>
      </p:pic>
    </p:spTree>
    <p:extLst>
      <p:ext uri="{BB962C8B-B14F-4D97-AF65-F5344CB8AC3E}">
        <p14:creationId xmlns:p14="http://schemas.microsoft.com/office/powerpoint/2010/main" val="809489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27" y="335327"/>
            <a:ext cx="6386598" cy="2286150"/>
          </a:xfrm>
          <a:prstGeom prst="rect">
            <a:avLst/>
          </a:prstGeom>
        </p:spPr>
      </p:pic>
      <p:sp>
        <p:nvSpPr>
          <p:cNvPr id="3" name="Rectangle 2"/>
          <p:cNvSpPr/>
          <p:nvPr/>
        </p:nvSpPr>
        <p:spPr>
          <a:xfrm>
            <a:off x="7634533" y="1391677"/>
            <a:ext cx="1601400" cy="338554"/>
          </a:xfrm>
          <a:prstGeom prst="rect">
            <a:avLst/>
          </a:prstGeom>
        </p:spPr>
        <p:txBody>
          <a:bodyPr wrap="none">
            <a:spAutoFit/>
          </a:bodyPr>
          <a:lstStyle/>
          <a:p>
            <a:r>
              <a:rPr lang="en-US" sz="1600" b="1">
                <a:solidFill>
                  <a:srgbClr val="004270"/>
                </a:solidFill>
                <a:latin typeface="MyriadPro" charset="0"/>
              </a:rPr>
              <a:t>Risk assessment </a:t>
            </a:r>
            <a:endParaRPr lang="en-US" sz="1600">
              <a:solidFill>
                <a:srgbClr val="004270"/>
              </a:solidFill>
            </a:endParaRPr>
          </a:p>
        </p:txBody>
      </p:sp>
      <p:sp>
        <p:nvSpPr>
          <p:cNvPr id="4" name="TextBox 3"/>
          <p:cNvSpPr txBox="1"/>
          <p:nvPr/>
        </p:nvSpPr>
        <p:spPr>
          <a:xfrm>
            <a:off x="7634533" y="2084090"/>
            <a:ext cx="2875595" cy="338554"/>
          </a:xfrm>
          <a:prstGeom prst="rect">
            <a:avLst/>
          </a:prstGeom>
          <a:noFill/>
        </p:spPr>
        <p:txBody>
          <a:bodyPr wrap="none" rtlCol="0">
            <a:spAutoFit/>
          </a:bodyPr>
          <a:lstStyle/>
          <a:p>
            <a:r>
              <a:rPr lang="en-US" sz="1600" b="1">
                <a:solidFill>
                  <a:srgbClr val="004270"/>
                </a:solidFill>
                <a:latin typeface="MyriadPro" charset="0"/>
              </a:rPr>
              <a:t>Lethal means safety counseling </a:t>
            </a:r>
          </a:p>
        </p:txBody>
      </p:sp>
      <p:sp>
        <p:nvSpPr>
          <p:cNvPr id="5" name="Rectangle 4"/>
          <p:cNvSpPr/>
          <p:nvPr/>
        </p:nvSpPr>
        <p:spPr>
          <a:xfrm>
            <a:off x="7634533" y="2961253"/>
            <a:ext cx="2971711" cy="338554"/>
          </a:xfrm>
          <a:prstGeom prst="rect">
            <a:avLst/>
          </a:prstGeom>
        </p:spPr>
        <p:txBody>
          <a:bodyPr wrap="none">
            <a:spAutoFit/>
          </a:bodyPr>
          <a:lstStyle/>
          <a:p>
            <a:r>
              <a:rPr lang="en-US" sz="1600" b="1">
                <a:solidFill>
                  <a:srgbClr val="004270"/>
                </a:solidFill>
                <a:latin typeface="MyriadPro" charset="0"/>
              </a:rPr>
              <a:t>Conceptualization of suicide risk </a:t>
            </a:r>
            <a:endParaRPr lang="en-US" sz="1600">
              <a:solidFill>
                <a:srgbClr val="004270"/>
              </a:solidFill>
            </a:endParaRPr>
          </a:p>
        </p:txBody>
      </p:sp>
      <p:sp>
        <p:nvSpPr>
          <p:cNvPr id="6" name="TextBox 5"/>
          <p:cNvSpPr txBox="1"/>
          <p:nvPr/>
        </p:nvSpPr>
        <p:spPr>
          <a:xfrm>
            <a:off x="7634533" y="3911666"/>
            <a:ext cx="3049553" cy="338554"/>
          </a:xfrm>
          <a:prstGeom prst="rect">
            <a:avLst/>
          </a:prstGeom>
          <a:noFill/>
        </p:spPr>
        <p:txBody>
          <a:bodyPr wrap="none" rtlCol="0">
            <a:spAutoFit/>
          </a:bodyPr>
          <a:lstStyle/>
          <a:p>
            <a:r>
              <a:rPr lang="en-US" sz="1600" b="1">
                <a:solidFill>
                  <a:srgbClr val="004270"/>
                </a:solidFill>
                <a:latin typeface="MyriadPro" charset="0"/>
              </a:rPr>
              <a:t>Best practices for documentation </a:t>
            </a:r>
          </a:p>
        </p:txBody>
      </p:sp>
      <p:sp>
        <p:nvSpPr>
          <p:cNvPr id="7" name="Rectangle 6"/>
          <p:cNvSpPr/>
          <p:nvPr/>
        </p:nvSpPr>
        <p:spPr>
          <a:xfrm>
            <a:off x="7634533" y="4708394"/>
            <a:ext cx="5458858" cy="584775"/>
          </a:xfrm>
          <a:prstGeom prst="rect">
            <a:avLst/>
          </a:prstGeom>
        </p:spPr>
        <p:txBody>
          <a:bodyPr wrap="square">
            <a:spAutoFit/>
          </a:bodyPr>
          <a:lstStyle/>
          <a:p>
            <a:r>
              <a:rPr lang="en-US" sz="1600" b="1">
                <a:solidFill>
                  <a:srgbClr val="004270"/>
                </a:solidFill>
                <a:latin typeface="MyriadPro" charset="0"/>
              </a:rPr>
              <a:t>Strategies for how to engage </a:t>
            </a:r>
          </a:p>
          <a:p>
            <a:r>
              <a:rPr lang="en-US" sz="1600" b="1">
                <a:solidFill>
                  <a:srgbClr val="004270"/>
                </a:solidFill>
                <a:latin typeface="MyriadPro" charset="0"/>
              </a:rPr>
              <a:t>Veterans at high risk </a:t>
            </a:r>
            <a:endParaRPr lang="en-US" sz="1600">
              <a:solidFill>
                <a:srgbClr val="004270"/>
              </a:solidFill>
            </a:endParaRPr>
          </a:p>
        </p:txBody>
      </p:sp>
      <p:sp>
        <p:nvSpPr>
          <p:cNvPr id="8" name="Rectangle 7"/>
          <p:cNvSpPr/>
          <p:nvPr/>
        </p:nvSpPr>
        <p:spPr>
          <a:xfrm>
            <a:off x="7634533" y="5458955"/>
            <a:ext cx="2866234" cy="584775"/>
          </a:xfrm>
          <a:prstGeom prst="rect">
            <a:avLst/>
          </a:prstGeom>
        </p:spPr>
        <p:txBody>
          <a:bodyPr wrap="none">
            <a:spAutoFit/>
          </a:bodyPr>
          <a:lstStyle/>
          <a:p>
            <a:r>
              <a:rPr lang="en-US" sz="1600" b="1">
                <a:solidFill>
                  <a:srgbClr val="004270"/>
                </a:solidFill>
                <a:latin typeface="MyriadPro" charset="0"/>
              </a:rPr>
              <a:t>Provider support after a suicide</a:t>
            </a:r>
          </a:p>
          <a:p>
            <a:r>
              <a:rPr lang="en-US" sz="1600" b="1">
                <a:solidFill>
                  <a:srgbClr val="004270"/>
                </a:solidFill>
                <a:latin typeface="MyriadPro" charset="0"/>
              </a:rPr>
              <a:t> loss (Postvention)</a:t>
            </a:r>
            <a:endParaRPr lang="en-US" sz="1600">
              <a:solidFill>
                <a:srgbClr val="00427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711" y="3818045"/>
            <a:ext cx="615651" cy="6156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0049" y="2943991"/>
            <a:ext cx="615651" cy="61809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0049" y="2069937"/>
            <a:ext cx="615651" cy="61809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7267" y="5490050"/>
            <a:ext cx="618094" cy="61565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0050" y="1253129"/>
            <a:ext cx="615651" cy="615651"/>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9710" y="4652826"/>
            <a:ext cx="615651" cy="618094"/>
          </a:xfrm>
          <a:prstGeom prst="rect">
            <a:avLst/>
          </a:prstGeom>
        </p:spPr>
      </p:pic>
      <p:sp>
        <p:nvSpPr>
          <p:cNvPr id="17" name="Rectangle 16"/>
          <p:cNvSpPr/>
          <p:nvPr/>
        </p:nvSpPr>
        <p:spPr>
          <a:xfrm>
            <a:off x="1391420" y="5813255"/>
            <a:ext cx="5213131" cy="307777"/>
          </a:xfrm>
          <a:prstGeom prst="rect">
            <a:avLst/>
          </a:prstGeom>
        </p:spPr>
        <p:txBody>
          <a:bodyPr wrap="square">
            <a:spAutoFit/>
          </a:bodyPr>
          <a:lstStyle/>
          <a:p>
            <a:pPr algn="ctr"/>
            <a:r>
              <a:rPr lang="en-US" sz="1400" b="1">
                <a:solidFill>
                  <a:srgbClr val="018CCD"/>
                </a:solidFill>
                <a:latin typeface="MyriadPro" charset="0"/>
              </a:rPr>
              <a:t>www.mirecc.va.gov/visn19/consult </a:t>
            </a:r>
            <a:endParaRPr lang="en-US" sz="1400">
              <a:solidFill>
                <a:srgbClr val="018CCD"/>
              </a:solidFill>
            </a:endParaRPr>
          </a:p>
        </p:txBody>
      </p:sp>
      <p:sp>
        <p:nvSpPr>
          <p:cNvPr id="21" name="TextBox 20"/>
          <p:cNvSpPr txBox="1"/>
          <p:nvPr/>
        </p:nvSpPr>
        <p:spPr>
          <a:xfrm>
            <a:off x="1946572" y="2422644"/>
            <a:ext cx="4373450" cy="1754326"/>
          </a:xfrm>
          <a:prstGeom prst="rect">
            <a:avLst/>
          </a:prstGeom>
          <a:noFill/>
        </p:spPr>
        <p:txBody>
          <a:bodyPr wrap="square" rtlCol="0">
            <a:spAutoFit/>
          </a:bodyPr>
          <a:lstStyle/>
          <a:p>
            <a:pPr algn="ctr"/>
            <a:r>
              <a:rPr lang="en-US">
                <a:solidFill>
                  <a:srgbClr val="004270"/>
                </a:solidFill>
                <a:latin typeface="Myriad Pro"/>
                <a:ea typeface="Avenir Book" charset="0"/>
                <a:cs typeface="Avenir Book" charset="0"/>
              </a:rPr>
              <a:t>Free consultation and resources for any provider in the community or VA who serves Veterans at risk for suicide.</a:t>
            </a:r>
          </a:p>
          <a:p>
            <a:endParaRPr lang="en-US">
              <a:solidFill>
                <a:srgbClr val="004270"/>
              </a:solidFill>
              <a:latin typeface="Myriad Pro"/>
              <a:ea typeface="Avenir Book" charset="0"/>
              <a:cs typeface="Avenir Book" charset="0"/>
            </a:endParaRPr>
          </a:p>
          <a:p>
            <a:endParaRPr lang="en-US">
              <a:solidFill>
                <a:srgbClr val="004270"/>
              </a:solidFill>
              <a:latin typeface="Myriad Pro"/>
              <a:ea typeface="Avenir Book" charset="0"/>
              <a:cs typeface="Avenir Book" charset="0"/>
            </a:endParaRPr>
          </a:p>
          <a:p>
            <a:r>
              <a:rPr lang="en-US">
                <a:solidFill>
                  <a:srgbClr val="004270"/>
                </a:solidFill>
                <a:latin typeface="Myriad Pro"/>
                <a:ea typeface="Avenir Book" charset="0"/>
                <a:cs typeface="Avenir Book" charset="0"/>
              </a:rPr>
              <a:t>To request a consult: </a:t>
            </a:r>
            <a:r>
              <a:rPr lang="en-US">
                <a:solidFill>
                  <a:srgbClr val="004270"/>
                </a:solidFill>
                <a:latin typeface="Myriad Pro"/>
                <a:ea typeface="Avenir Book" charset="0"/>
                <a:cs typeface="Avenir Book" charset="0"/>
                <a:hlinkClick r:id="rId10"/>
              </a:rPr>
              <a:t>srmconsult@va.gov</a:t>
            </a:r>
            <a:r>
              <a:rPr lang="en-US">
                <a:solidFill>
                  <a:srgbClr val="004270"/>
                </a:solidFill>
                <a:latin typeface="Myriad Pro"/>
                <a:ea typeface="Avenir Book" charset="0"/>
                <a:cs typeface="Avenir Book" charset="0"/>
              </a:rPr>
              <a:t> </a:t>
            </a:r>
          </a:p>
        </p:txBody>
      </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0822" y="4159240"/>
            <a:ext cx="4292047" cy="1287614"/>
          </a:xfrm>
          <a:prstGeom prst="rect">
            <a:avLst/>
          </a:prstGeom>
        </p:spPr>
      </p:pic>
    </p:spTree>
    <p:extLst>
      <p:ext uri="{BB962C8B-B14F-4D97-AF65-F5344CB8AC3E}">
        <p14:creationId xmlns:p14="http://schemas.microsoft.com/office/powerpoint/2010/main" val="1984565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39D010-7F93-4F5E-B489-BF201B355A92}"/>
              </a:ext>
            </a:extLst>
          </p:cNvPr>
          <p:cNvSpPr>
            <a:spLocks noGrp="1"/>
          </p:cNvSpPr>
          <p:nvPr>
            <p:ph type="title"/>
          </p:nvPr>
        </p:nvSpPr>
        <p:spPr>
          <a:xfrm>
            <a:off x="2865021" y="615555"/>
            <a:ext cx="6710516" cy="607934"/>
          </a:xfrm>
        </p:spPr>
        <p:txBody>
          <a:bodyPr>
            <a:normAutofit/>
          </a:bodyPr>
          <a:lstStyle/>
          <a:p>
            <a:r>
              <a:rPr lang="en-US">
                <a:solidFill>
                  <a:srgbClr val="535FAB"/>
                </a:solidFill>
                <a:hlinkClick r:id="rId3"/>
              </a:rPr>
              <a:t>Uniting for Suicide Postvention</a:t>
            </a:r>
            <a:endParaRPr lang="en-US">
              <a:solidFill>
                <a:srgbClr val="535FAB"/>
              </a:solidFill>
            </a:endParaRPr>
          </a:p>
        </p:txBody>
      </p:sp>
      <p:sp>
        <p:nvSpPr>
          <p:cNvPr id="10" name="TextBox 9">
            <a:extLst>
              <a:ext uri="{FF2B5EF4-FFF2-40B4-BE49-F238E27FC236}">
                <a16:creationId xmlns:a16="http://schemas.microsoft.com/office/drawing/2014/main" id="{16A36227-05C6-418B-A34D-5A59D13DA65B}"/>
              </a:ext>
            </a:extLst>
          </p:cNvPr>
          <p:cNvSpPr txBox="1"/>
          <p:nvPr/>
        </p:nvSpPr>
        <p:spPr>
          <a:xfrm>
            <a:off x="2304212" y="1223489"/>
            <a:ext cx="7022767" cy="707886"/>
          </a:xfrm>
          <a:prstGeom prst="rect">
            <a:avLst/>
          </a:prstGeom>
          <a:noFill/>
        </p:spPr>
        <p:txBody>
          <a:bodyPr wrap="square">
            <a:spAutoFit/>
          </a:bodyPr>
          <a:lstStyle/>
          <a:p>
            <a:pPr algn="ctr" defTabSz="457200" fontAlgn="base">
              <a:spcBef>
                <a:spcPct val="0"/>
              </a:spcBef>
              <a:spcAft>
                <a:spcPct val="0"/>
              </a:spcAft>
              <a:defRPr/>
            </a:pPr>
            <a:r>
              <a:rPr lang="en-US" sz="2000" i="1">
                <a:solidFill>
                  <a:prstClr val="black"/>
                </a:solidFill>
                <a:latin typeface="Calibri" panose="020F0502020204030204"/>
              </a:rPr>
              <a:t>USPV offers resources and support to those impacted by suicide loss to promote healing and reduce suicide risk. </a:t>
            </a:r>
          </a:p>
        </p:txBody>
      </p:sp>
      <p:pic>
        <p:nvPicPr>
          <p:cNvPr id="2" name="Picture 1">
            <a:extLst>
              <a:ext uri="{FF2B5EF4-FFF2-40B4-BE49-F238E27FC236}">
                <a16:creationId xmlns:a16="http://schemas.microsoft.com/office/drawing/2014/main" id="{946ECE91-9436-60F8-9CF3-4094856FB0A2}"/>
              </a:ext>
            </a:extLst>
          </p:cNvPr>
          <p:cNvPicPr>
            <a:picLocks noChangeAspect="1"/>
          </p:cNvPicPr>
          <p:nvPr/>
        </p:nvPicPr>
        <p:blipFill rotWithShape="1">
          <a:blip r:embed="rId4"/>
          <a:srcRect t="4427"/>
          <a:stretch/>
        </p:blipFill>
        <p:spPr>
          <a:xfrm>
            <a:off x="2017283" y="2025695"/>
            <a:ext cx="3280040" cy="2900932"/>
          </a:xfrm>
          <a:prstGeom prst="rect">
            <a:avLst/>
          </a:prstGeom>
          <a:ln>
            <a:solidFill>
              <a:schemeClr val="accent1"/>
            </a:solidFill>
          </a:ln>
        </p:spPr>
      </p:pic>
      <p:pic>
        <p:nvPicPr>
          <p:cNvPr id="3" name="Picture 2">
            <a:extLst>
              <a:ext uri="{FF2B5EF4-FFF2-40B4-BE49-F238E27FC236}">
                <a16:creationId xmlns:a16="http://schemas.microsoft.com/office/drawing/2014/main" id="{DB34F0E0-B458-B4A7-B586-446C1F91801C}"/>
              </a:ext>
            </a:extLst>
          </p:cNvPr>
          <p:cNvPicPr>
            <a:picLocks noChangeAspect="1"/>
          </p:cNvPicPr>
          <p:nvPr/>
        </p:nvPicPr>
        <p:blipFill>
          <a:blip r:embed="rId5"/>
          <a:stretch>
            <a:fillRect/>
          </a:stretch>
        </p:blipFill>
        <p:spPr>
          <a:xfrm>
            <a:off x="5823444" y="2037421"/>
            <a:ext cx="3862231" cy="2783158"/>
          </a:xfrm>
          <a:prstGeom prst="rect">
            <a:avLst/>
          </a:prstGeom>
          <a:ln>
            <a:solidFill>
              <a:schemeClr val="accent1"/>
            </a:solidFill>
          </a:ln>
        </p:spPr>
      </p:pic>
      <p:sp>
        <p:nvSpPr>
          <p:cNvPr id="9" name="TextBox 8">
            <a:extLst>
              <a:ext uri="{FF2B5EF4-FFF2-40B4-BE49-F238E27FC236}">
                <a16:creationId xmlns:a16="http://schemas.microsoft.com/office/drawing/2014/main" id="{D4714DF4-F6A4-1FD8-892C-E9B2A2458F4F}"/>
              </a:ext>
            </a:extLst>
          </p:cNvPr>
          <p:cNvSpPr txBox="1"/>
          <p:nvPr/>
        </p:nvSpPr>
        <p:spPr>
          <a:xfrm>
            <a:off x="1252941" y="5025185"/>
            <a:ext cx="9589230" cy="707886"/>
          </a:xfrm>
          <a:prstGeom prst="rect">
            <a:avLst/>
          </a:prstGeom>
          <a:noFill/>
        </p:spPr>
        <p:txBody>
          <a:bodyPr wrap="square">
            <a:spAutoFit/>
          </a:bodyPr>
          <a:lstStyle/>
          <a:p>
            <a:pPr algn="ctr" defTabSz="457200" fontAlgn="base">
              <a:spcBef>
                <a:spcPct val="0"/>
              </a:spcBef>
              <a:spcAft>
                <a:spcPct val="0"/>
              </a:spcAft>
              <a:defRPr/>
            </a:pPr>
            <a:r>
              <a:rPr lang="en-US" sz="2000">
                <a:solidFill>
                  <a:prstClr val="black"/>
                </a:solidFill>
                <a:latin typeface="Calibri" panose="020F0502020204030204"/>
              </a:rPr>
              <a:t>SRM also offers consultation to facilities / leaders (e.g., planning postvention responses, developing postvention teams) and providers (e.g., to process a patient suicide loss)</a:t>
            </a:r>
          </a:p>
        </p:txBody>
      </p:sp>
      <p:sp>
        <p:nvSpPr>
          <p:cNvPr id="5" name="TextBox 4">
            <a:extLst>
              <a:ext uri="{FF2B5EF4-FFF2-40B4-BE49-F238E27FC236}">
                <a16:creationId xmlns:a16="http://schemas.microsoft.com/office/drawing/2014/main" id="{AD3C7582-E66E-3295-D189-5A032B760278}"/>
              </a:ext>
            </a:extLst>
          </p:cNvPr>
          <p:cNvSpPr txBox="1"/>
          <p:nvPr/>
        </p:nvSpPr>
        <p:spPr>
          <a:xfrm>
            <a:off x="3047011" y="5753011"/>
            <a:ext cx="6097978" cy="369332"/>
          </a:xfrm>
          <a:prstGeom prst="rect">
            <a:avLst/>
          </a:prstGeom>
          <a:noFill/>
        </p:spPr>
        <p:txBody>
          <a:bodyPr wrap="square">
            <a:spAutoFit/>
          </a:bodyPr>
          <a:lstStyle/>
          <a:p>
            <a:r>
              <a:rPr lang="en-US">
                <a:hlinkClick r:id="rId3"/>
              </a:rPr>
              <a:t>https://www.mirecc.va.gov/visn19/postvention/</a:t>
            </a:r>
            <a:r>
              <a:rPr lang="en-US"/>
              <a:t> </a:t>
            </a:r>
          </a:p>
        </p:txBody>
      </p:sp>
    </p:spTree>
    <p:extLst>
      <p:ext uri="{BB962C8B-B14F-4D97-AF65-F5344CB8AC3E}">
        <p14:creationId xmlns:p14="http://schemas.microsoft.com/office/powerpoint/2010/main" val="1963744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B9391624-FAAF-7344-B8AB-605D99D190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Content Placeholder 4">
            <a:extLst>
              <a:ext uri="{FF2B5EF4-FFF2-40B4-BE49-F238E27FC236}">
                <a16:creationId xmlns:a16="http://schemas.microsoft.com/office/drawing/2014/main" id="{8DE9DF16-A82F-4C81-8E5B-29CC91720366}"/>
              </a:ext>
            </a:extLst>
          </p:cNvPr>
          <p:cNvPicPr>
            <a:picLocks noGrp="1" noChangeAspect="1"/>
          </p:cNvPicPr>
          <p:nvPr>
            <p:ph idx="1"/>
          </p:nvPr>
        </p:nvPicPr>
        <p:blipFill>
          <a:blip r:embed="rId4"/>
          <a:stretch>
            <a:fillRect/>
          </a:stretch>
        </p:blipFill>
        <p:spPr>
          <a:xfrm>
            <a:off x="1415442" y="3454788"/>
            <a:ext cx="5586608" cy="1597540"/>
          </a:xfrm>
        </p:spPr>
      </p:pic>
      <p:sp>
        <p:nvSpPr>
          <p:cNvPr id="4" name="Slide Number Placeholder 3">
            <a:extLst>
              <a:ext uri="{FF2B5EF4-FFF2-40B4-BE49-F238E27FC236}">
                <a16:creationId xmlns:a16="http://schemas.microsoft.com/office/drawing/2014/main" id="{F6BDC4FB-BEBD-457F-A566-D003D05410EA}"/>
              </a:ext>
            </a:extLst>
          </p:cNvPr>
          <p:cNvSpPr>
            <a:spLocks noGrp="1"/>
          </p:cNvSpPr>
          <p:nvPr>
            <p:ph type="sldNum" sz="quarter" idx="12"/>
          </p:nvPr>
        </p:nvSpPr>
        <p:spPr/>
        <p:txBody>
          <a:bodyPr/>
          <a:lstStyle/>
          <a:p>
            <a:fld id="{ACD12D91-5F71-FE4F-A594-B9667DC21877}" type="slidenum">
              <a:rPr lang="en-US" smtClean="0"/>
              <a:pPr/>
              <a:t>55</a:t>
            </a:fld>
            <a:endParaRPr lang="en-US">
              <a:solidFill>
                <a:srgbClr val="03295F"/>
              </a:solidFill>
            </a:endParaRPr>
          </a:p>
        </p:txBody>
      </p:sp>
      <p:sp>
        <p:nvSpPr>
          <p:cNvPr id="8" name="Rectangle 7">
            <a:extLst>
              <a:ext uri="{FF2B5EF4-FFF2-40B4-BE49-F238E27FC236}">
                <a16:creationId xmlns:a16="http://schemas.microsoft.com/office/drawing/2014/main" id="{5CA743F3-47CF-460D-AEDA-B36224D85640}"/>
              </a:ext>
            </a:extLst>
          </p:cNvPr>
          <p:cNvSpPr/>
          <p:nvPr/>
        </p:nvSpPr>
        <p:spPr>
          <a:xfrm>
            <a:off x="945677" y="5261898"/>
            <a:ext cx="5586608" cy="530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prstClr val="black"/>
                </a:solidFill>
                <a:effectLst/>
                <a:uLnTx/>
                <a:uFillTx/>
                <a:latin typeface="Calibri" panose="020F0502020204030204"/>
                <a:ea typeface="+mn-ea"/>
                <a:cs typeface="+mn-cs"/>
              </a:rPr>
              <a:t>Available online for free: </a:t>
            </a:r>
            <a:r>
              <a:rPr kumimoji="0" lang="en-US" sz="1600" i="1" u="sng" strike="noStrike" kern="1200" cap="none" spc="0" normalizeH="0" baseline="0" noProof="0">
                <a:ln>
                  <a:noFill/>
                </a:ln>
                <a:solidFill>
                  <a:srgbClr val="0563C1"/>
                </a:solidFill>
                <a:effectLst/>
                <a:uLnTx/>
                <a:uFillTx/>
                <a:latin typeface="Calibri" panose="020F0502020204030204"/>
                <a:ea typeface="+mn-ea"/>
                <a:cs typeface="+mn-cs"/>
                <a:hlinkClick r:id="rId5"/>
              </a:rPr>
              <a:t>https://psycharmor.org/courses/s-a-v-e/</a:t>
            </a:r>
            <a:endParaRPr kumimoji="0" lang="en-US" sz="1600" i="1" u="sng" strike="noStrike" kern="1200" cap="none" spc="0" normalizeH="0" baseline="0" noProof="0">
              <a:ln>
                <a:noFill/>
              </a:ln>
              <a:solidFill>
                <a:srgbClr val="0563C1"/>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02263FD6-B758-4E68-B18F-0869DF994A2F}"/>
              </a:ext>
            </a:extLst>
          </p:cNvPr>
          <p:cNvSpPr txBox="1">
            <a:spLocks/>
          </p:cNvSpPr>
          <p:nvPr/>
        </p:nvSpPr>
        <p:spPr>
          <a:xfrm>
            <a:off x="945678" y="1737584"/>
            <a:ext cx="6467605" cy="10512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a:solidFill>
                  <a:schemeClr val="tx1"/>
                </a:solidFill>
                <a:latin typeface="Calibri" panose="020F0502020204030204"/>
              </a:rPr>
              <a:t>This free suicide</a:t>
            </a:r>
            <a:r>
              <a:rPr kumimoji="0" lang="en-US" b="0" i="0" u="none" strike="noStrike" kern="1200" cap="none" spc="0" normalizeH="0" baseline="0" noProof="0">
                <a:ln>
                  <a:noFill/>
                </a:ln>
                <a:solidFill>
                  <a:schemeClr val="tx1"/>
                </a:solidFill>
                <a:effectLst/>
                <a:uLnTx/>
                <a:uFillTx/>
                <a:latin typeface="Calibri" panose="020F0502020204030204"/>
                <a:ea typeface="+mn-ea"/>
                <a:cs typeface="+mn-cs"/>
              </a:rPr>
              <a:t> prevention training video </a:t>
            </a:r>
            <a:r>
              <a:rPr lang="en-US">
                <a:solidFill>
                  <a:schemeClr val="tx1"/>
                </a:solidFill>
                <a:latin typeface="Calibri" panose="020F0502020204030204"/>
              </a:rPr>
              <a:t>is less than 25 minutes long and available</a:t>
            </a:r>
            <a:r>
              <a:rPr kumimoji="0" lang="en-US" b="0" i="0" u="none" strike="noStrike" kern="1200" cap="none" spc="0" normalizeH="0" baseline="0" noProof="0">
                <a:ln>
                  <a:noFill/>
                </a:ln>
                <a:solidFill>
                  <a:schemeClr val="tx1"/>
                </a:solidFill>
                <a:effectLst/>
                <a:uLnTx/>
                <a:uFillTx/>
                <a:latin typeface="Calibri" panose="020F0502020204030204"/>
                <a:ea typeface="+mn-ea"/>
                <a:cs typeface="+mn-cs"/>
              </a:rPr>
              <a:t> to everyone, 24/7</a:t>
            </a:r>
            <a:r>
              <a:rPr lang="en-US">
                <a:solidFill>
                  <a:schemeClr val="tx1"/>
                </a:solidFill>
                <a:latin typeface="Calibri" panose="020F0502020204030204"/>
              </a:rPr>
              <a:t>. It's offered </a:t>
            </a:r>
            <a:r>
              <a:rPr kumimoji="0" lang="en-US" b="0" i="0" u="none" strike="noStrike" kern="1200" cap="none" spc="0" normalizeH="0" baseline="0" noProof="0">
                <a:ln>
                  <a:noFill/>
                </a:ln>
                <a:solidFill>
                  <a:schemeClr val="tx1"/>
                </a:solidFill>
                <a:effectLst/>
                <a:uLnTx/>
                <a:uFillTx/>
                <a:latin typeface="Calibri" panose="020F0502020204030204"/>
                <a:ea typeface="+mn-ea"/>
                <a:cs typeface="+mn-cs"/>
              </a:rPr>
              <a:t>in collaboration with the PsychArmor</a:t>
            </a:r>
            <a:r>
              <a:rPr kumimoji="0" lang="en-US" b="0" i="0" u="none" strike="noStrike" kern="1200" cap="none" spc="0" normalizeH="0" baseline="0" noProof="0">
                <a:ln>
                  <a:noFill/>
                </a:ln>
                <a:solidFill>
                  <a:schemeClr val="tx1"/>
                </a:solidFill>
                <a:effectLst/>
                <a:uLnTx/>
                <a:uFillTx/>
                <a:latin typeface="Calibri" panose="020F0502020204030204"/>
              </a:rPr>
              <a:t> Institute.</a:t>
            </a:r>
            <a:endParaRPr lang="en-US" b="0" i="0" u="none" strike="noStrike" kern="1200" cap="none" spc="0" normalizeH="0" baseline="0" noProof="0">
              <a:ln>
                <a:noFill/>
              </a:ln>
              <a:solidFill>
                <a:schemeClr val="tx1"/>
              </a:solidFill>
              <a:effectLst/>
              <a:uLnTx/>
              <a:uFillTx/>
              <a:latin typeface="Calibri" panose="020F0502020204030204"/>
              <a:cs typeface="Calibri"/>
            </a:endParaRPr>
          </a:p>
        </p:txBody>
      </p:sp>
      <p:pic>
        <p:nvPicPr>
          <p:cNvPr id="7" name="Picture 6" descr="A person in a suit&#10;&#10;Description automatically generated with low confidence">
            <a:extLst>
              <a:ext uri="{FF2B5EF4-FFF2-40B4-BE49-F238E27FC236}">
                <a16:creationId xmlns:a16="http://schemas.microsoft.com/office/drawing/2014/main" id="{672566BF-CEB9-7A4B-8853-0EEC61889C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5768" y="-37558"/>
            <a:ext cx="6467605" cy="6907291"/>
          </a:xfrm>
          <a:prstGeom prst="rect">
            <a:avLst/>
          </a:prstGeom>
        </p:spPr>
      </p:pic>
    </p:spTree>
    <p:extLst>
      <p:ext uri="{BB962C8B-B14F-4D97-AF65-F5344CB8AC3E}">
        <p14:creationId xmlns:p14="http://schemas.microsoft.com/office/powerpoint/2010/main" val="2263987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051" y="2241804"/>
            <a:ext cx="8039100" cy="3581400"/>
          </a:xfrm>
          <a:prstGeom prst="rect">
            <a:avLst/>
          </a:prstGeom>
        </p:spPr>
      </p:pic>
      <p:sp>
        <p:nvSpPr>
          <p:cNvPr id="3" name="object 3"/>
          <p:cNvSpPr txBox="1"/>
          <p:nvPr/>
        </p:nvSpPr>
        <p:spPr>
          <a:xfrm>
            <a:off x="2482342" y="1555241"/>
            <a:ext cx="7223759" cy="299720"/>
          </a:xfrm>
          <a:prstGeom prst="rect">
            <a:avLst/>
          </a:prstGeom>
        </p:spPr>
        <p:txBody>
          <a:bodyPr vert="horz" wrap="square" lIns="0" tIns="12700" rIns="0" bIns="0" rtlCol="0">
            <a:spAutoFit/>
          </a:bodyPr>
          <a:lstStyle/>
          <a:p>
            <a:pPr marL="12700">
              <a:lnSpc>
                <a:spcPct val="100000"/>
              </a:lnSpc>
              <a:spcBef>
                <a:spcPts val="100"/>
              </a:spcBef>
            </a:pPr>
            <a:r>
              <a:rPr sz="1800" b="1">
                <a:latin typeface="Calibri"/>
                <a:cs typeface="Calibri"/>
              </a:rPr>
              <a:t>Follow</a:t>
            </a:r>
            <a:r>
              <a:rPr sz="1800" b="1" spc="-35">
                <a:latin typeface="Calibri"/>
                <a:cs typeface="Calibri"/>
              </a:rPr>
              <a:t> </a:t>
            </a:r>
            <a:r>
              <a:rPr sz="1800" b="1">
                <a:latin typeface="Calibri"/>
                <a:cs typeface="Calibri"/>
              </a:rPr>
              <a:t>us</a:t>
            </a:r>
            <a:r>
              <a:rPr sz="1800" b="1" spc="-30">
                <a:latin typeface="Calibri"/>
                <a:cs typeface="Calibri"/>
              </a:rPr>
              <a:t> </a:t>
            </a:r>
            <a:r>
              <a:rPr sz="1800" b="1">
                <a:latin typeface="Calibri"/>
                <a:cs typeface="Calibri"/>
              </a:rPr>
              <a:t>on</a:t>
            </a:r>
            <a:r>
              <a:rPr sz="1800" b="1" spc="-15">
                <a:latin typeface="Calibri"/>
                <a:cs typeface="Calibri"/>
              </a:rPr>
              <a:t> </a:t>
            </a:r>
            <a:r>
              <a:rPr sz="1800" b="1">
                <a:latin typeface="Calibri"/>
                <a:cs typeface="Calibri"/>
              </a:rPr>
              <a:t>social</a:t>
            </a:r>
            <a:r>
              <a:rPr sz="1800" b="1" spc="-50">
                <a:latin typeface="Calibri"/>
                <a:cs typeface="Calibri"/>
              </a:rPr>
              <a:t> </a:t>
            </a:r>
            <a:r>
              <a:rPr sz="1800" b="1">
                <a:latin typeface="Calibri"/>
                <a:cs typeface="Calibri"/>
              </a:rPr>
              <a:t>media</a:t>
            </a:r>
            <a:r>
              <a:rPr sz="1800" b="1" spc="-35">
                <a:latin typeface="Calibri"/>
                <a:cs typeface="Calibri"/>
              </a:rPr>
              <a:t> </a:t>
            </a:r>
            <a:r>
              <a:rPr sz="1800" b="1">
                <a:latin typeface="Calibri"/>
                <a:cs typeface="Calibri"/>
              </a:rPr>
              <a:t>to</a:t>
            </a:r>
            <a:r>
              <a:rPr sz="1800" b="1" spc="-25">
                <a:latin typeface="Calibri"/>
                <a:cs typeface="Calibri"/>
              </a:rPr>
              <a:t> </a:t>
            </a:r>
            <a:r>
              <a:rPr sz="1800" b="1">
                <a:latin typeface="Calibri"/>
                <a:cs typeface="Calibri"/>
              </a:rPr>
              <a:t>stay</a:t>
            </a:r>
            <a:r>
              <a:rPr sz="1800" b="1" spc="-15">
                <a:latin typeface="Calibri"/>
                <a:cs typeface="Calibri"/>
              </a:rPr>
              <a:t> </a:t>
            </a:r>
            <a:r>
              <a:rPr sz="1800" b="1">
                <a:latin typeface="Calibri"/>
                <a:cs typeface="Calibri"/>
              </a:rPr>
              <a:t>up</a:t>
            </a:r>
            <a:r>
              <a:rPr sz="1800" b="1" spc="-25">
                <a:latin typeface="Calibri"/>
                <a:cs typeface="Calibri"/>
              </a:rPr>
              <a:t> </a:t>
            </a:r>
            <a:r>
              <a:rPr sz="1800" b="1">
                <a:latin typeface="Calibri"/>
                <a:cs typeface="Calibri"/>
              </a:rPr>
              <a:t>to</a:t>
            </a:r>
            <a:r>
              <a:rPr sz="1800" b="1" spc="-25">
                <a:latin typeface="Calibri"/>
                <a:cs typeface="Calibri"/>
              </a:rPr>
              <a:t> </a:t>
            </a:r>
            <a:r>
              <a:rPr sz="1800" b="1">
                <a:latin typeface="Calibri"/>
                <a:cs typeface="Calibri"/>
              </a:rPr>
              <a:t>date</a:t>
            </a:r>
            <a:r>
              <a:rPr sz="1800" b="1" spc="-30">
                <a:latin typeface="Calibri"/>
                <a:cs typeface="Calibri"/>
              </a:rPr>
              <a:t> </a:t>
            </a:r>
            <a:r>
              <a:rPr sz="1800" b="1">
                <a:latin typeface="Calibri"/>
                <a:cs typeface="Calibri"/>
              </a:rPr>
              <a:t>on</a:t>
            </a:r>
            <a:r>
              <a:rPr sz="1800" b="1" spc="-20">
                <a:latin typeface="Calibri"/>
                <a:cs typeface="Calibri"/>
              </a:rPr>
              <a:t> </a:t>
            </a:r>
            <a:r>
              <a:rPr sz="1800" b="1">
                <a:latin typeface="Calibri"/>
                <a:cs typeface="Calibri"/>
              </a:rPr>
              <a:t>our</a:t>
            </a:r>
            <a:r>
              <a:rPr sz="1800" b="1" spc="-35">
                <a:latin typeface="Calibri"/>
                <a:cs typeface="Calibri"/>
              </a:rPr>
              <a:t> </a:t>
            </a:r>
            <a:r>
              <a:rPr sz="1800" b="1" spc="-10">
                <a:latin typeface="Calibri"/>
                <a:cs typeface="Calibri"/>
              </a:rPr>
              <a:t>programs</a:t>
            </a:r>
            <a:r>
              <a:rPr sz="1800" b="1" spc="-40">
                <a:latin typeface="Calibri"/>
                <a:cs typeface="Calibri"/>
              </a:rPr>
              <a:t> </a:t>
            </a:r>
            <a:r>
              <a:rPr sz="1800" b="1">
                <a:latin typeface="Calibri"/>
                <a:cs typeface="Calibri"/>
              </a:rPr>
              <a:t>and</a:t>
            </a:r>
            <a:r>
              <a:rPr sz="1800" b="1" spc="-15">
                <a:latin typeface="Calibri"/>
                <a:cs typeface="Calibri"/>
              </a:rPr>
              <a:t> </a:t>
            </a:r>
            <a:r>
              <a:rPr sz="1800" b="1" spc="-10">
                <a:latin typeface="Calibri"/>
                <a:cs typeface="Calibri"/>
              </a:rPr>
              <a:t>initiatives.</a:t>
            </a:r>
            <a:endParaRPr sz="1800">
              <a:latin typeface="Calibri"/>
              <a:cs typeface="Calibri"/>
            </a:endParaRPr>
          </a:p>
        </p:txBody>
      </p:sp>
      <p:sp>
        <p:nvSpPr>
          <p:cNvPr id="5" name="object 5"/>
          <p:cNvSpPr txBox="1"/>
          <p:nvPr/>
        </p:nvSpPr>
        <p:spPr>
          <a:xfrm>
            <a:off x="1289685" y="3682238"/>
            <a:ext cx="1556385" cy="379143"/>
          </a:xfrm>
          <a:prstGeom prst="rect">
            <a:avLst/>
          </a:prstGeom>
        </p:spPr>
        <p:txBody>
          <a:bodyPr vert="horz" wrap="square" lIns="0" tIns="12700" rIns="0" bIns="0" rtlCol="0">
            <a:spAutoFit/>
          </a:bodyPr>
          <a:lstStyle/>
          <a:p>
            <a:pPr marL="90170" marR="5080" indent="-78105">
              <a:lnSpc>
                <a:spcPct val="147000"/>
              </a:lnSpc>
              <a:spcBef>
                <a:spcPts val="100"/>
              </a:spcBef>
            </a:pPr>
            <a:r>
              <a:rPr sz="1800" b="1" u="sng" spc="-20">
                <a:solidFill>
                  <a:srgbClr val="0462C1"/>
                </a:solidFill>
                <a:uFill>
                  <a:solidFill>
                    <a:srgbClr val="0462C1"/>
                  </a:solidFill>
                </a:uFill>
                <a:latin typeface="Calibri"/>
                <a:cs typeface="Calibri"/>
                <a:hlinkClick r:id="rId3"/>
              </a:rPr>
              <a:t>@deptvetaffairs</a:t>
            </a:r>
            <a:endParaRPr sz="1800">
              <a:latin typeface="Calibri"/>
              <a:cs typeface="Calibri"/>
            </a:endParaRPr>
          </a:p>
        </p:txBody>
      </p:sp>
      <p:sp>
        <p:nvSpPr>
          <p:cNvPr id="6" name="object 6"/>
          <p:cNvSpPr txBox="1"/>
          <p:nvPr/>
        </p:nvSpPr>
        <p:spPr>
          <a:xfrm>
            <a:off x="9188577" y="3682238"/>
            <a:ext cx="1652270" cy="832485"/>
          </a:xfrm>
          <a:prstGeom prst="rect">
            <a:avLst/>
          </a:prstGeom>
        </p:spPr>
        <p:txBody>
          <a:bodyPr vert="horz" wrap="square" lIns="0" tIns="12700" rIns="0" bIns="0" rtlCol="0">
            <a:spAutoFit/>
          </a:bodyPr>
          <a:lstStyle/>
          <a:p>
            <a:pPr marL="12700" marR="5080" indent="12700">
              <a:lnSpc>
                <a:spcPct val="147000"/>
              </a:lnSpc>
              <a:spcBef>
                <a:spcPts val="100"/>
              </a:spcBef>
            </a:pPr>
            <a:r>
              <a:rPr sz="1800" b="1" u="sng" spc="-10">
                <a:solidFill>
                  <a:srgbClr val="0462C1"/>
                </a:solidFill>
                <a:uFill>
                  <a:solidFill>
                    <a:srgbClr val="0462C1"/>
                  </a:solidFill>
                </a:uFill>
                <a:latin typeface="Calibri"/>
                <a:cs typeface="Calibri"/>
                <a:hlinkClick r:id="rId4"/>
              </a:rPr>
              <a:t>@DeptVetAffairs</a:t>
            </a:r>
            <a:r>
              <a:rPr sz="1800" b="1" spc="-10">
                <a:solidFill>
                  <a:srgbClr val="0462C1"/>
                </a:solidFill>
                <a:latin typeface="Calibri"/>
                <a:cs typeface="Calibri"/>
              </a:rPr>
              <a:t> </a:t>
            </a:r>
            <a:r>
              <a:rPr sz="1800" b="1" u="sng" spc="-10">
                <a:solidFill>
                  <a:srgbClr val="0462C1"/>
                </a:solidFill>
                <a:uFill>
                  <a:solidFill>
                    <a:srgbClr val="0462C1"/>
                  </a:solidFill>
                </a:uFill>
                <a:latin typeface="Calibri"/>
                <a:cs typeface="Calibri"/>
                <a:hlinkClick r:id="rId5"/>
              </a:rPr>
              <a:t>@veteranshealth</a:t>
            </a:r>
            <a:endParaRPr sz="1800">
              <a:latin typeface="Calibri"/>
              <a:cs typeface="Calibri"/>
            </a:endParaRPr>
          </a:p>
        </p:txBody>
      </p:sp>
      <p:sp>
        <p:nvSpPr>
          <p:cNvPr id="7" name="object 7"/>
          <p:cNvSpPr txBox="1"/>
          <p:nvPr/>
        </p:nvSpPr>
        <p:spPr>
          <a:xfrm>
            <a:off x="5166105" y="3811270"/>
            <a:ext cx="1854835" cy="1269365"/>
          </a:xfrm>
          <a:prstGeom prst="rect">
            <a:avLst/>
          </a:prstGeom>
        </p:spPr>
        <p:txBody>
          <a:bodyPr vert="horz" wrap="square" lIns="0" tIns="12700" rIns="0" bIns="0" rtlCol="0">
            <a:spAutoFit/>
          </a:bodyPr>
          <a:lstStyle/>
          <a:p>
            <a:pPr marL="177165" marR="5080" indent="-165100">
              <a:lnSpc>
                <a:spcPct val="100000"/>
              </a:lnSpc>
              <a:spcBef>
                <a:spcPts val="100"/>
              </a:spcBef>
            </a:pPr>
            <a:r>
              <a:rPr sz="1800" b="1" u="sng">
                <a:solidFill>
                  <a:srgbClr val="0462C1"/>
                </a:solidFill>
                <a:uFill>
                  <a:solidFill>
                    <a:srgbClr val="0462C1"/>
                  </a:solidFill>
                </a:uFill>
                <a:latin typeface="Calibri"/>
                <a:cs typeface="Calibri"/>
                <a:hlinkClick r:id="rId6"/>
              </a:rPr>
              <a:t>U.S.</a:t>
            </a:r>
            <a:r>
              <a:rPr sz="1800" b="1" u="sng" spc="-45">
                <a:solidFill>
                  <a:srgbClr val="0462C1"/>
                </a:solidFill>
                <a:uFill>
                  <a:solidFill>
                    <a:srgbClr val="0462C1"/>
                  </a:solidFill>
                </a:uFill>
                <a:latin typeface="Calibri"/>
                <a:cs typeface="Calibri"/>
                <a:hlinkClick r:id="rId6"/>
              </a:rPr>
              <a:t> </a:t>
            </a:r>
            <a:r>
              <a:rPr sz="1800" b="1" u="sng">
                <a:solidFill>
                  <a:srgbClr val="0462C1"/>
                </a:solidFill>
                <a:uFill>
                  <a:solidFill>
                    <a:srgbClr val="0462C1"/>
                  </a:solidFill>
                </a:uFill>
                <a:latin typeface="Calibri"/>
                <a:cs typeface="Calibri"/>
                <a:hlinkClick r:id="rId6"/>
              </a:rPr>
              <a:t>Department</a:t>
            </a:r>
            <a:r>
              <a:rPr sz="1800" b="1" u="sng" spc="-45">
                <a:solidFill>
                  <a:srgbClr val="0462C1"/>
                </a:solidFill>
                <a:uFill>
                  <a:solidFill>
                    <a:srgbClr val="0462C1"/>
                  </a:solidFill>
                </a:uFill>
                <a:latin typeface="Calibri"/>
                <a:cs typeface="Calibri"/>
                <a:hlinkClick r:id="rId6"/>
              </a:rPr>
              <a:t> </a:t>
            </a:r>
            <a:r>
              <a:rPr sz="1800" b="1" u="sng" spc="-25">
                <a:solidFill>
                  <a:srgbClr val="0462C1"/>
                </a:solidFill>
                <a:uFill>
                  <a:solidFill>
                    <a:srgbClr val="0462C1"/>
                  </a:solidFill>
                </a:uFill>
                <a:latin typeface="Calibri"/>
                <a:cs typeface="Calibri"/>
                <a:hlinkClick r:id="rId6"/>
              </a:rPr>
              <a:t>of</a:t>
            </a:r>
            <a:r>
              <a:rPr sz="1800" b="1" spc="-25">
                <a:solidFill>
                  <a:srgbClr val="0462C1"/>
                </a:solidFill>
                <a:latin typeface="Calibri"/>
                <a:cs typeface="Calibri"/>
              </a:rPr>
              <a:t> </a:t>
            </a:r>
            <a:r>
              <a:rPr sz="1800" b="1" u="sng" spc="-20">
                <a:solidFill>
                  <a:srgbClr val="0462C1"/>
                </a:solidFill>
                <a:uFill>
                  <a:solidFill>
                    <a:srgbClr val="0462C1"/>
                  </a:solidFill>
                </a:uFill>
                <a:latin typeface="Calibri"/>
                <a:cs typeface="Calibri"/>
                <a:hlinkClick r:id="rId6"/>
              </a:rPr>
              <a:t>Veterans</a:t>
            </a:r>
            <a:r>
              <a:rPr sz="1800" b="1" u="sng" spc="-25">
                <a:solidFill>
                  <a:srgbClr val="0462C1"/>
                </a:solidFill>
                <a:uFill>
                  <a:solidFill>
                    <a:srgbClr val="0462C1"/>
                  </a:solidFill>
                </a:uFill>
                <a:latin typeface="Calibri"/>
                <a:cs typeface="Calibri"/>
                <a:hlinkClick r:id="rId6"/>
              </a:rPr>
              <a:t> </a:t>
            </a:r>
            <a:r>
              <a:rPr sz="1800" b="1" u="sng" spc="-10">
                <a:solidFill>
                  <a:srgbClr val="0462C1"/>
                </a:solidFill>
                <a:uFill>
                  <a:solidFill>
                    <a:srgbClr val="0462C1"/>
                  </a:solidFill>
                </a:uFill>
                <a:latin typeface="Calibri"/>
                <a:cs typeface="Calibri"/>
                <a:hlinkClick r:id="rId6"/>
              </a:rPr>
              <a:t>Affairs</a:t>
            </a:r>
            <a:endParaRPr sz="1800">
              <a:latin typeface="Calibri"/>
              <a:cs typeface="Calibri"/>
            </a:endParaRPr>
          </a:p>
          <a:p>
            <a:pPr marL="170815">
              <a:lnSpc>
                <a:spcPct val="100000"/>
              </a:lnSpc>
              <a:spcBef>
                <a:spcPts val="1150"/>
              </a:spcBef>
            </a:pPr>
            <a:r>
              <a:rPr sz="1800" b="1" u="sng" spc="-20">
                <a:solidFill>
                  <a:srgbClr val="0462C1"/>
                </a:solidFill>
                <a:uFill>
                  <a:solidFill>
                    <a:srgbClr val="0462C1"/>
                  </a:solidFill>
                </a:uFill>
                <a:latin typeface="Calibri"/>
                <a:cs typeface="Calibri"/>
                <a:hlinkClick r:id="rId7"/>
              </a:rPr>
              <a:t>Veterans</a:t>
            </a:r>
            <a:r>
              <a:rPr sz="1800" b="1" u="sng" spc="-25">
                <a:solidFill>
                  <a:srgbClr val="0462C1"/>
                </a:solidFill>
                <a:uFill>
                  <a:solidFill>
                    <a:srgbClr val="0462C1"/>
                  </a:solidFill>
                </a:uFill>
                <a:latin typeface="Calibri"/>
                <a:cs typeface="Calibri"/>
                <a:hlinkClick r:id="rId7"/>
              </a:rPr>
              <a:t> </a:t>
            </a:r>
            <a:r>
              <a:rPr sz="1800" b="1" u="sng" spc="-10">
                <a:solidFill>
                  <a:srgbClr val="0462C1"/>
                </a:solidFill>
                <a:uFill>
                  <a:solidFill>
                    <a:srgbClr val="0462C1"/>
                  </a:solidFill>
                </a:uFill>
                <a:latin typeface="Calibri"/>
                <a:cs typeface="Calibri"/>
                <a:hlinkClick r:id="rId7"/>
              </a:rPr>
              <a:t>Health</a:t>
            </a:r>
            <a:endParaRPr sz="1800">
              <a:latin typeface="Calibri"/>
              <a:cs typeface="Calibri"/>
            </a:endParaRPr>
          </a:p>
          <a:p>
            <a:pPr marL="218440">
              <a:lnSpc>
                <a:spcPct val="100000"/>
              </a:lnSpc>
            </a:pPr>
            <a:r>
              <a:rPr sz="1800" b="1" u="sng" spc="-10">
                <a:solidFill>
                  <a:srgbClr val="0462C1"/>
                </a:solidFill>
                <a:uFill>
                  <a:solidFill>
                    <a:srgbClr val="0462C1"/>
                  </a:solidFill>
                </a:uFill>
                <a:latin typeface="Calibri"/>
                <a:cs typeface="Calibri"/>
                <a:hlinkClick r:id="rId7"/>
              </a:rPr>
              <a:t>Administration</a:t>
            </a:r>
            <a:endParaRPr sz="1800">
              <a:latin typeface="Calibri"/>
              <a:cs typeface="Calibri"/>
            </a:endParaRPr>
          </a:p>
        </p:txBody>
      </p:sp>
      <p:grpSp>
        <p:nvGrpSpPr>
          <p:cNvPr id="8" name="object 8"/>
          <p:cNvGrpSpPr/>
          <p:nvPr/>
        </p:nvGrpSpPr>
        <p:grpSpPr>
          <a:xfrm>
            <a:off x="9412006" y="2404658"/>
            <a:ext cx="1207135" cy="1207135"/>
            <a:chOff x="9412006" y="2404658"/>
            <a:chExt cx="1207135" cy="1207135"/>
          </a:xfrm>
        </p:grpSpPr>
        <p:sp>
          <p:nvSpPr>
            <p:cNvPr id="9" name="object 9"/>
            <p:cNvSpPr/>
            <p:nvPr/>
          </p:nvSpPr>
          <p:spPr>
            <a:xfrm>
              <a:off x="9411995" y="2404668"/>
              <a:ext cx="1207135" cy="1207135"/>
            </a:xfrm>
            <a:custGeom>
              <a:avLst/>
              <a:gdLst/>
              <a:ahLst/>
              <a:cxnLst/>
              <a:rect l="l" t="t" r="r" b="b"/>
              <a:pathLst>
                <a:path w="1207134" h="1207135">
                  <a:moveTo>
                    <a:pt x="1101407" y="603377"/>
                  </a:moveTo>
                  <a:lnTo>
                    <a:pt x="1099134" y="555421"/>
                  </a:lnTo>
                  <a:lnTo>
                    <a:pt x="1092441" y="508762"/>
                  </a:lnTo>
                  <a:lnTo>
                    <a:pt x="1081532" y="463600"/>
                  </a:lnTo>
                  <a:lnTo>
                    <a:pt x="1066609" y="420141"/>
                  </a:lnTo>
                  <a:lnTo>
                    <a:pt x="1047915" y="378599"/>
                  </a:lnTo>
                  <a:lnTo>
                    <a:pt x="1025613" y="339191"/>
                  </a:lnTo>
                  <a:lnTo>
                    <a:pt x="999947" y="302107"/>
                  </a:lnTo>
                  <a:lnTo>
                    <a:pt x="971118" y="267563"/>
                  </a:lnTo>
                  <a:lnTo>
                    <a:pt x="939330" y="235762"/>
                  </a:lnTo>
                  <a:lnTo>
                    <a:pt x="904773" y="206933"/>
                  </a:lnTo>
                  <a:lnTo>
                    <a:pt x="867689" y="181267"/>
                  </a:lnTo>
                  <a:lnTo>
                    <a:pt x="828268" y="158978"/>
                  </a:lnTo>
                  <a:lnTo>
                    <a:pt x="786726" y="140271"/>
                  </a:lnTo>
                  <a:lnTo>
                    <a:pt x="743267" y="125361"/>
                  </a:lnTo>
                  <a:lnTo>
                    <a:pt x="698106" y="114452"/>
                  </a:lnTo>
                  <a:lnTo>
                    <a:pt x="651433" y="107759"/>
                  </a:lnTo>
                  <a:lnTo>
                    <a:pt x="603478" y="105473"/>
                  </a:lnTo>
                  <a:lnTo>
                    <a:pt x="555523" y="107759"/>
                  </a:lnTo>
                  <a:lnTo>
                    <a:pt x="508850" y="114452"/>
                  </a:lnTo>
                  <a:lnTo>
                    <a:pt x="463689" y="125361"/>
                  </a:lnTo>
                  <a:lnTo>
                    <a:pt x="420217" y="140271"/>
                  </a:lnTo>
                  <a:lnTo>
                    <a:pt x="378675" y="158978"/>
                  </a:lnTo>
                  <a:lnTo>
                    <a:pt x="339255" y="181267"/>
                  </a:lnTo>
                  <a:lnTo>
                    <a:pt x="302171" y="206933"/>
                  </a:lnTo>
                  <a:lnTo>
                    <a:pt x="267627" y="235762"/>
                  </a:lnTo>
                  <a:lnTo>
                    <a:pt x="235826" y="267563"/>
                  </a:lnTo>
                  <a:lnTo>
                    <a:pt x="206984" y="302107"/>
                  </a:lnTo>
                  <a:lnTo>
                    <a:pt x="181317" y="339191"/>
                  </a:lnTo>
                  <a:lnTo>
                    <a:pt x="159029" y="378599"/>
                  </a:lnTo>
                  <a:lnTo>
                    <a:pt x="140322" y="420141"/>
                  </a:lnTo>
                  <a:lnTo>
                    <a:pt x="125412" y="463600"/>
                  </a:lnTo>
                  <a:lnTo>
                    <a:pt x="114490" y="508762"/>
                  </a:lnTo>
                  <a:lnTo>
                    <a:pt x="107797" y="555421"/>
                  </a:lnTo>
                  <a:lnTo>
                    <a:pt x="105511" y="603377"/>
                  </a:lnTo>
                  <a:lnTo>
                    <a:pt x="107797" y="651332"/>
                  </a:lnTo>
                  <a:lnTo>
                    <a:pt x="114490" y="697992"/>
                  </a:lnTo>
                  <a:lnTo>
                    <a:pt x="125412" y="743153"/>
                  </a:lnTo>
                  <a:lnTo>
                    <a:pt x="140322" y="786612"/>
                  </a:lnTo>
                  <a:lnTo>
                    <a:pt x="159029" y="828141"/>
                  </a:lnTo>
                  <a:lnTo>
                    <a:pt x="181317" y="867562"/>
                  </a:lnTo>
                  <a:lnTo>
                    <a:pt x="206984" y="904646"/>
                  </a:lnTo>
                  <a:lnTo>
                    <a:pt x="235826" y="939190"/>
                  </a:lnTo>
                  <a:lnTo>
                    <a:pt x="267627" y="970978"/>
                  </a:lnTo>
                  <a:lnTo>
                    <a:pt x="302171" y="999820"/>
                  </a:lnTo>
                  <a:lnTo>
                    <a:pt x="339255" y="1025474"/>
                  </a:lnTo>
                  <a:lnTo>
                    <a:pt x="378675" y="1047775"/>
                  </a:lnTo>
                  <a:lnTo>
                    <a:pt x="420217" y="1066469"/>
                  </a:lnTo>
                  <a:lnTo>
                    <a:pt x="463689" y="1081379"/>
                  </a:lnTo>
                  <a:lnTo>
                    <a:pt x="508850" y="1092301"/>
                  </a:lnTo>
                  <a:lnTo>
                    <a:pt x="555523" y="1098994"/>
                  </a:lnTo>
                  <a:lnTo>
                    <a:pt x="603478" y="1101267"/>
                  </a:lnTo>
                  <a:lnTo>
                    <a:pt x="651433" y="1098994"/>
                  </a:lnTo>
                  <a:lnTo>
                    <a:pt x="698106" y="1092301"/>
                  </a:lnTo>
                  <a:lnTo>
                    <a:pt x="743267" y="1081379"/>
                  </a:lnTo>
                  <a:lnTo>
                    <a:pt x="786726" y="1066469"/>
                  </a:lnTo>
                  <a:lnTo>
                    <a:pt x="828268" y="1047775"/>
                  </a:lnTo>
                  <a:lnTo>
                    <a:pt x="867689" y="1025474"/>
                  </a:lnTo>
                  <a:lnTo>
                    <a:pt x="904773" y="999820"/>
                  </a:lnTo>
                  <a:lnTo>
                    <a:pt x="939330" y="970978"/>
                  </a:lnTo>
                  <a:lnTo>
                    <a:pt x="971118" y="939190"/>
                  </a:lnTo>
                  <a:lnTo>
                    <a:pt x="999947" y="904646"/>
                  </a:lnTo>
                  <a:lnTo>
                    <a:pt x="1025613" y="867562"/>
                  </a:lnTo>
                  <a:lnTo>
                    <a:pt x="1047915" y="828141"/>
                  </a:lnTo>
                  <a:lnTo>
                    <a:pt x="1066609" y="786612"/>
                  </a:lnTo>
                  <a:lnTo>
                    <a:pt x="1081532" y="743153"/>
                  </a:lnTo>
                  <a:lnTo>
                    <a:pt x="1092441" y="697992"/>
                  </a:lnTo>
                  <a:lnTo>
                    <a:pt x="1099134" y="651332"/>
                  </a:lnTo>
                  <a:lnTo>
                    <a:pt x="1101407" y="603377"/>
                  </a:lnTo>
                  <a:close/>
                </a:path>
                <a:path w="1207134" h="1207135">
                  <a:moveTo>
                    <a:pt x="1206906" y="603377"/>
                  </a:moveTo>
                  <a:lnTo>
                    <a:pt x="1205090" y="556285"/>
                  </a:lnTo>
                  <a:lnTo>
                    <a:pt x="1199718" y="510171"/>
                  </a:lnTo>
                  <a:lnTo>
                    <a:pt x="1190942" y="465175"/>
                  </a:lnTo>
                  <a:lnTo>
                    <a:pt x="1181658" y="431520"/>
                  </a:lnTo>
                  <a:lnTo>
                    <a:pt x="1181658" y="603377"/>
                  </a:lnTo>
                  <a:lnTo>
                    <a:pt x="1179741" y="650786"/>
                  </a:lnTo>
                  <a:lnTo>
                    <a:pt x="1174089" y="697141"/>
                  </a:lnTo>
                  <a:lnTo>
                    <a:pt x="1164856" y="742302"/>
                  </a:lnTo>
                  <a:lnTo>
                    <a:pt x="1152182" y="786091"/>
                  </a:lnTo>
                  <a:lnTo>
                    <a:pt x="1136218" y="828395"/>
                  </a:lnTo>
                  <a:lnTo>
                    <a:pt x="1117117" y="869048"/>
                  </a:lnTo>
                  <a:lnTo>
                    <a:pt x="1095032" y="907897"/>
                  </a:lnTo>
                  <a:lnTo>
                    <a:pt x="1070102" y="944791"/>
                  </a:lnTo>
                  <a:lnTo>
                    <a:pt x="1042479" y="979601"/>
                  </a:lnTo>
                  <a:lnTo>
                    <a:pt x="1012304" y="1012164"/>
                  </a:lnTo>
                  <a:lnTo>
                    <a:pt x="979741" y="1042327"/>
                  </a:lnTo>
                  <a:lnTo>
                    <a:pt x="944930" y="1069949"/>
                  </a:lnTo>
                  <a:lnTo>
                    <a:pt x="908024" y="1094879"/>
                  </a:lnTo>
                  <a:lnTo>
                    <a:pt x="869175" y="1116965"/>
                  </a:lnTo>
                  <a:lnTo>
                    <a:pt x="828522" y="1136065"/>
                  </a:lnTo>
                  <a:lnTo>
                    <a:pt x="786218" y="1152017"/>
                  </a:lnTo>
                  <a:lnTo>
                    <a:pt x="742416" y="1164691"/>
                  </a:lnTo>
                  <a:lnTo>
                    <a:pt x="697255" y="1173937"/>
                  </a:lnTo>
                  <a:lnTo>
                    <a:pt x="650887" y="1179588"/>
                  </a:lnTo>
                  <a:lnTo>
                    <a:pt x="603478" y="1181493"/>
                  </a:lnTo>
                  <a:lnTo>
                    <a:pt x="556056" y="1179588"/>
                  </a:lnTo>
                  <a:lnTo>
                    <a:pt x="509701" y="1173937"/>
                  </a:lnTo>
                  <a:lnTo>
                    <a:pt x="464540" y="1164691"/>
                  </a:lnTo>
                  <a:lnTo>
                    <a:pt x="420738" y="1152017"/>
                  </a:lnTo>
                  <a:lnTo>
                    <a:pt x="378434" y="1136065"/>
                  </a:lnTo>
                  <a:lnTo>
                    <a:pt x="337781" y="1116965"/>
                  </a:lnTo>
                  <a:lnTo>
                    <a:pt x="298919" y="1094879"/>
                  </a:lnTo>
                  <a:lnTo>
                    <a:pt x="262013" y="1069949"/>
                  </a:lnTo>
                  <a:lnTo>
                    <a:pt x="227203" y="1042327"/>
                  </a:lnTo>
                  <a:lnTo>
                    <a:pt x="194640" y="1012164"/>
                  </a:lnTo>
                  <a:lnTo>
                    <a:pt x="164477" y="979601"/>
                  </a:lnTo>
                  <a:lnTo>
                    <a:pt x="136842" y="944791"/>
                  </a:lnTo>
                  <a:lnTo>
                    <a:pt x="111912" y="907897"/>
                  </a:lnTo>
                  <a:lnTo>
                    <a:pt x="89827" y="869048"/>
                  </a:lnTo>
                  <a:lnTo>
                    <a:pt x="70713" y="828395"/>
                  </a:lnTo>
                  <a:lnTo>
                    <a:pt x="54762" y="786091"/>
                  </a:lnTo>
                  <a:lnTo>
                    <a:pt x="42087" y="742302"/>
                  </a:lnTo>
                  <a:lnTo>
                    <a:pt x="32842" y="697141"/>
                  </a:lnTo>
                  <a:lnTo>
                    <a:pt x="27190" y="650786"/>
                  </a:lnTo>
                  <a:lnTo>
                    <a:pt x="25273" y="603377"/>
                  </a:lnTo>
                  <a:lnTo>
                    <a:pt x="27190" y="555967"/>
                  </a:lnTo>
                  <a:lnTo>
                    <a:pt x="32842" y="509612"/>
                  </a:lnTo>
                  <a:lnTo>
                    <a:pt x="42087" y="464451"/>
                  </a:lnTo>
                  <a:lnTo>
                    <a:pt x="54762" y="420649"/>
                  </a:lnTo>
                  <a:lnTo>
                    <a:pt x="70713" y="378358"/>
                  </a:lnTo>
                  <a:lnTo>
                    <a:pt x="89827" y="337705"/>
                  </a:lnTo>
                  <a:lnTo>
                    <a:pt x="111912" y="298856"/>
                  </a:lnTo>
                  <a:lnTo>
                    <a:pt x="136842" y="261950"/>
                  </a:lnTo>
                  <a:lnTo>
                    <a:pt x="164477" y="227152"/>
                  </a:lnTo>
                  <a:lnTo>
                    <a:pt x="194640" y="194589"/>
                  </a:lnTo>
                  <a:lnTo>
                    <a:pt x="227203" y="164414"/>
                  </a:lnTo>
                  <a:lnTo>
                    <a:pt x="262013" y="136791"/>
                  </a:lnTo>
                  <a:lnTo>
                    <a:pt x="298919" y="111861"/>
                  </a:lnTo>
                  <a:lnTo>
                    <a:pt x="337781" y="89776"/>
                  </a:lnTo>
                  <a:lnTo>
                    <a:pt x="378434" y="70675"/>
                  </a:lnTo>
                  <a:lnTo>
                    <a:pt x="420738" y="54711"/>
                  </a:lnTo>
                  <a:lnTo>
                    <a:pt x="464540" y="42049"/>
                  </a:lnTo>
                  <a:lnTo>
                    <a:pt x="509701" y="32804"/>
                  </a:lnTo>
                  <a:lnTo>
                    <a:pt x="556056" y="27152"/>
                  </a:lnTo>
                  <a:lnTo>
                    <a:pt x="603478" y="25234"/>
                  </a:lnTo>
                  <a:lnTo>
                    <a:pt x="650887" y="27152"/>
                  </a:lnTo>
                  <a:lnTo>
                    <a:pt x="697255" y="32804"/>
                  </a:lnTo>
                  <a:lnTo>
                    <a:pt x="742416" y="42049"/>
                  </a:lnTo>
                  <a:lnTo>
                    <a:pt x="786218" y="54711"/>
                  </a:lnTo>
                  <a:lnTo>
                    <a:pt x="828522" y="70675"/>
                  </a:lnTo>
                  <a:lnTo>
                    <a:pt x="869175" y="89776"/>
                  </a:lnTo>
                  <a:lnTo>
                    <a:pt x="908024" y="111861"/>
                  </a:lnTo>
                  <a:lnTo>
                    <a:pt x="944930" y="136791"/>
                  </a:lnTo>
                  <a:lnTo>
                    <a:pt x="979741" y="164414"/>
                  </a:lnTo>
                  <a:lnTo>
                    <a:pt x="1012304" y="194589"/>
                  </a:lnTo>
                  <a:lnTo>
                    <a:pt x="1042479" y="227152"/>
                  </a:lnTo>
                  <a:lnTo>
                    <a:pt x="1070102" y="261950"/>
                  </a:lnTo>
                  <a:lnTo>
                    <a:pt x="1095032" y="298856"/>
                  </a:lnTo>
                  <a:lnTo>
                    <a:pt x="1117117" y="337705"/>
                  </a:lnTo>
                  <a:lnTo>
                    <a:pt x="1136218" y="378358"/>
                  </a:lnTo>
                  <a:lnTo>
                    <a:pt x="1152182" y="420649"/>
                  </a:lnTo>
                  <a:lnTo>
                    <a:pt x="1164856" y="464451"/>
                  </a:lnTo>
                  <a:lnTo>
                    <a:pt x="1174089" y="509612"/>
                  </a:lnTo>
                  <a:lnTo>
                    <a:pt x="1179741" y="555967"/>
                  </a:lnTo>
                  <a:lnTo>
                    <a:pt x="1181658" y="603377"/>
                  </a:lnTo>
                  <a:lnTo>
                    <a:pt x="1181658" y="431520"/>
                  </a:lnTo>
                  <a:lnTo>
                    <a:pt x="1163675" y="379069"/>
                  </a:lnTo>
                  <a:lnTo>
                    <a:pt x="1145476" y="338226"/>
                  </a:lnTo>
                  <a:lnTo>
                    <a:pt x="1124394" y="299046"/>
                  </a:lnTo>
                  <a:lnTo>
                    <a:pt x="1100569" y="261645"/>
                  </a:lnTo>
                  <a:lnTo>
                    <a:pt x="1074153" y="226187"/>
                  </a:lnTo>
                  <a:lnTo>
                    <a:pt x="1045273" y="192786"/>
                  </a:lnTo>
                  <a:lnTo>
                    <a:pt x="1014056" y="161569"/>
                  </a:lnTo>
                  <a:lnTo>
                    <a:pt x="980643" y="132689"/>
                  </a:lnTo>
                  <a:lnTo>
                    <a:pt x="945184" y="106286"/>
                  </a:lnTo>
                  <a:lnTo>
                    <a:pt x="907783" y="82473"/>
                  </a:lnTo>
                  <a:lnTo>
                    <a:pt x="868603" y="61404"/>
                  </a:lnTo>
                  <a:lnTo>
                    <a:pt x="827760" y="43205"/>
                  </a:lnTo>
                  <a:lnTo>
                    <a:pt x="785393" y="28003"/>
                  </a:lnTo>
                  <a:lnTo>
                    <a:pt x="741654" y="15951"/>
                  </a:lnTo>
                  <a:lnTo>
                    <a:pt x="696658" y="7175"/>
                  </a:lnTo>
                  <a:lnTo>
                    <a:pt x="650557" y="1816"/>
                  </a:lnTo>
                  <a:lnTo>
                    <a:pt x="603478" y="0"/>
                  </a:lnTo>
                  <a:lnTo>
                    <a:pt x="556374" y="1816"/>
                  </a:lnTo>
                  <a:lnTo>
                    <a:pt x="510260" y="7175"/>
                  </a:lnTo>
                  <a:lnTo>
                    <a:pt x="465251" y="15951"/>
                  </a:lnTo>
                  <a:lnTo>
                    <a:pt x="421500" y="28003"/>
                  </a:lnTo>
                  <a:lnTo>
                    <a:pt x="379133" y="43205"/>
                  </a:lnTo>
                  <a:lnTo>
                    <a:pt x="338289" y="61404"/>
                  </a:lnTo>
                  <a:lnTo>
                    <a:pt x="299097" y="82473"/>
                  </a:lnTo>
                  <a:lnTo>
                    <a:pt x="261708" y="106286"/>
                  </a:lnTo>
                  <a:lnTo>
                    <a:pt x="226237" y="132689"/>
                  </a:lnTo>
                  <a:lnTo>
                    <a:pt x="192824" y="161569"/>
                  </a:lnTo>
                  <a:lnTo>
                    <a:pt x="161607" y="192786"/>
                  </a:lnTo>
                  <a:lnTo>
                    <a:pt x="132727" y="226187"/>
                  </a:lnTo>
                  <a:lnTo>
                    <a:pt x="106311" y="261645"/>
                  </a:lnTo>
                  <a:lnTo>
                    <a:pt x="82499" y="299046"/>
                  </a:lnTo>
                  <a:lnTo>
                    <a:pt x="61429" y="338226"/>
                  </a:lnTo>
                  <a:lnTo>
                    <a:pt x="43218" y="379069"/>
                  </a:lnTo>
                  <a:lnTo>
                    <a:pt x="28028" y="421424"/>
                  </a:lnTo>
                  <a:lnTo>
                    <a:pt x="15963" y="465175"/>
                  </a:lnTo>
                  <a:lnTo>
                    <a:pt x="7188" y="510171"/>
                  </a:lnTo>
                  <a:lnTo>
                    <a:pt x="1828" y="556285"/>
                  </a:lnTo>
                  <a:lnTo>
                    <a:pt x="0" y="603377"/>
                  </a:lnTo>
                  <a:lnTo>
                    <a:pt x="1828" y="650468"/>
                  </a:lnTo>
                  <a:lnTo>
                    <a:pt x="7188" y="696582"/>
                  </a:lnTo>
                  <a:lnTo>
                    <a:pt x="15963" y="741578"/>
                  </a:lnTo>
                  <a:lnTo>
                    <a:pt x="28028" y="785329"/>
                  </a:lnTo>
                  <a:lnTo>
                    <a:pt x="43218" y="827684"/>
                  </a:lnTo>
                  <a:lnTo>
                    <a:pt x="61429" y="868527"/>
                  </a:lnTo>
                  <a:lnTo>
                    <a:pt x="82499" y="907707"/>
                  </a:lnTo>
                  <a:lnTo>
                    <a:pt x="106311" y="945108"/>
                  </a:lnTo>
                  <a:lnTo>
                    <a:pt x="132727" y="980567"/>
                  </a:lnTo>
                  <a:lnTo>
                    <a:pt x="161607" y="1013980"/>
                  </a:lnTo>
                  <a:lnTo>
                    <a:pt x="192824" y="1045184"/>
                  </a:lnTo>
                  <a:lnTo>
                    <a:pt x="226237" y="1074064"/>
                  </a:lnTo>
                  <a:lnTo>
                    <a:pt x="261708" y="1100467"/>
                  </a:lnTo>
                  <a:lnTo>
                    <a:pt x="299097" y="1124280"/>
                  </a:lnTo>
                  <a:lnTo>
                    <a:pt x="338289" y="1145362"/>
                  </a:lnTo>
                  <a:lnTo>
                    <a:pt x="379133" y="1163561"/>
                  </a:lnTo>
                  <a:lnTo>
                    <a:pt x="421500" y="1178750"/>
                  </a:lnTo>
                  <a:lnTo>
                    <a:pt x="465251" y="1190802"/>
                  </a:lnTo>
                  <a:lnTo>
                    <a:pt x="510260" y="1199578"/>
                  </a:lnTo>
                  <a:lnTo>
                    <a:pt x="556374" y="1204950"/>
                  </a:lnTo>
                  <a:lnTo>
                    <a:pt x="603478" y="1206766"/>
                  </a:lnTo>
                  <a:lnTo>
                    <a:pt x="650570" y="1204950"/>
                  </a:lnTo>
                  <a:lnTo>
                    <a:pt x="696696" y="1199578"/>
                  </a:lnTo>
                  <a:lnTo>
                    <a:pt x="741692" y="1190802"/>
                  </a:lnTo>
                  <a:lnTo>
                    <a:pt x="775474" y="1181493"/>
                  </a:lnTo>
                  <a:lnTo>
                    <a:pt x="785444" y="1178750"/>
                  </a:lnTo>
                  <a:lnTo>
                    <a:pt x="827811" y="1163561"/>
                  </a:lnTo>
                  <a:lnTo>
                    <a:pt x="868654" y="1145362"/>
                  </a:lnTo>
                  <a:lnTo>
                    <a:pt x="907834" y="1124280"/>
                  </a:lnTo>
                  <a:lnTo>
                    <a:pt x="945235" y="1100467"/>
                  </a:lnTo>
                  <a:lnTo>
                    <a:pt x="980706" y="1074064"/>
                  </a:lnTo>
                  <a:lnTo>
                    <a:pt x="1014107" y="1045184"/>
                  </a:lnTo>
                  <a:lnTo>
                    <a:pt x="1045324" y="1013980"/>
                  </a:lnTo>
                  <a:lnTo>
                    <a:pt x="1074191" y="980567"/>
                  </a:lnTo>
                  <a:lnTo>
                    <a:pt x="1100607" y="945108"/>
                  </a:lnTo>
                  <a:lnTo>
                    <a:pt x="1124419" y="907707"/>
                  </a:lnTo>
                  <a:lnTo>
                    <a:pt x="1145489" y="868527"/>
                  </a:lnTo>
                  <a:lnTo>
                    <a:pt x="1163701" y="827684"/>
                  </a:lnTo>
                  <a:lnTo>
                    <a:pt x="1178890" y="785329"/>
                  </a:lnTo>
                  <a:lnTo>
                    <a:pt x="1190942" y="741578"/>
                  </a:lnTo>
                  <a:lnTo>
                    <a:pt x="1199718" y="696582"/>
                  </a:lnTo>
                  <a:lnTo>
                    <a:pt x="1205090" y="650468"/>
                  </a:lnTo>
                  <a:lnTo>
                    <a:pt x="1206906" y="603377"/>
                  </a:lnTo>
                  <a:close/>
                </a:path>
              </a:pathLst>
            </a:custGeom>
            <a:solidFill>
              <a:srgbClr val="006A70"/>
            </a:solidFill>
          </p:spPr>
          <p:txBody>
            <a:bodyPr wrap="square" lIns="0" tIns="0" rIns="0" bIns="0" rtlCol="0"/>
            <a:lstStyle/>
            <a:p>
              <a:endParaRPr/>
            </a:p>
          </p:txBody>
        </p:sp>
        <p:sp>
          <p:nvSpPr>
            <p:cNvPr id="10" name="object 10"/>
            <p:cNvSpPr/>
            <p:nvPr/>
          </p:nvSpPr>
          <p:spPr>
            <a:xfrm>
              <a:off x="9720057" y="2743225"/>
              <a:ext cx="591185" cy="529590"/>
            </a:xfrm>
            <a:custGeom>
              <a:avLst/>
              <a:gdLst/>
              <a:ahLst/>
              <a:cxnLst/>
              <a:rect l="l" t="t" r="r" b="b"/>
              <a:pathLst>
                <a:path w="591184" h="529589">
                  <a:moveTo>
                    <a:pt x="590712" y="529234"/>
                  </a:moveTo>
                  <a:lnTo>
                    <a:pt x="590496" y="529234"/>
                  </a:lnTo>
                  <a:lnTo>
                    <a:pt x="590712" y="529234"/>
                  </a:lnTo>
                  <a:close/>
                </a:path>
                <a:path w="591184" h="529589">
                  <a:moveTo>
                    <a:pt x="210260" y="0"/>
                  </a:moveTo>
                  <a:lnTo>
                    <a:pt x="0" y="0"/>
                  </a:lnTo>
                  <a:lnTo>
                    <a:pt x="215058" y="299172"/>
                  </a:lnTo>
                  <a:lnTo>
                    <a:pt x="0" y="529234"/>
                  </a:lnTo>
                  <a:lnTo>
                    <a:pt x="75562" y="529234"/>
                  </a:lnTo>
                  <a:lnTo>
                    <a:pt x="247910" y="344788"/>
                  </a:lnTo>
                  <a:lnTo>
                    <a:pt x="310895" y="344788"/>
                  </a:lnTo>
                  <a:lnTo>
                    <a:pt x="250812" y="261149"/>
                  </a:lnTo>
                  <a:lnTo>
                    <a:pt x="100075" y="51293"/>
                  </a:lnTo>
                  <a:lnTo>
                    <a:pt x="247123" y="51293"/>
                  </a:lnTo>
                  <a:lnTo>
                    <a:pt x="210260" y="0"/>
                  </a:lnTo>
                  <a:close/>
                </a:path>
                <a:path w="591184" h="529589">
                  <a:moveTo>
                    <a:pt x="310895" y="344788"/>
                  </a:moveTo>
                  <a:lnTo>
                    <a:pt x="247910" y="344788"/>
                  </a:lnTo>
                  <a:lnTo>
                    <a:pt x="380461" y="529234"/>
                  </a:lnTo>
                  <a:lnTo>
                    <a:pt x="590496" y="529234"/>
                  </a:lnTo>
                  <a:lnTo>
                    <a:pt x="553835" y="478202"/>
                  </a:lnTo>
                  <a:lnTo>
                    <a:pt x="406735" y="478202"/>
                  </a:lnTo>
                  <a:lnTo>
                    <a:pt x="310895" y="344788"/>
                  </a:lnTo>
                  <a:close/>
                </a:path>
                <a:path w="591184" h="529589">
                  <a:moveTo>
                    <a:pt x="247123" y="51293"/>
                  </a:moveTo>
                  <a:lnTo>
                    <a:pt x="184102" y="51293"/>
                  </a:lnTo>
                  <a:lnTo>
                    <a:pt x="334783" y="261149"/>
                  </a:lnTo>
                  <a:lnTo>
                    <a:pt x="490761" y="478202"/>
                  </a:lnTo>
                  <a:lnTo>
                    <a:pt x="553835" y="478202"/>
                  </a:lnTo>
                  <a:lnTo>
                    <a:pt x="366686" y="217691"/>
                  </a:lnTo>
                  <a:lnTo>
                    <a:pt x="409431" y="171949"/>
                  </a:lnTo>
                  <a:lnTo>
                    <a:pt x="333833" y="171949"/>
                  </a:lnTo>
                  <a:lnTo>
                    <a:pt x="247123" y="51293"/>
                  </a:lnTo>
                  <a:close/>
                </a:path>
                <a:path w="591184" h="529589">
                  <a:moveTo>
                    <a:pt x="570116" y="0"/>
                  </a:moveTo>
                  <a:lnTo>
                    <a:pt x="494554" y="0"/>
                  </a:lnTo>
                  <a:lnTo>
                    <a:pt x="333833" y="171949"/>
                  </a:lnTo>
                  <a:lnTo>
                    <a:pt x="409431" y="171949"/>
                  </a:lnTo>
                  <a:lnTo>
                    <a:pt x="570116"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835722" y="390067"/>
            <a:ext cx="10515600" cy="1051256"/>
          </a:xfrm>
          <a:prstGeom prst="rect">
            <a:avLst/>
          </a:prstGeom>
        </p:spPr>
        <p:txBody>
          <a:bodyPr vert="horz" wrap="square" lIns="0" tIns="327786" rIns="0" bIns="0" rtlCol="0">
            <a:spAutoFit/>
          </a:bodyPr>
          <a:lstStyle/>
          <a:p>
            <a:pPr marL="121285">
              <a:lnSpc>
                <a:spcPct val="100000"/>
              </a:lnSpc>
              <a:spcBef>
                <a:spcPts val="100"/>
              </a:spcBef>
            </a:pPr>
            <a:r>
              <a:t>Stay</a:t>
            </a:r>
            <a:r>
              <a:rPr spc="-120"/>
              <a:t> </a:t>
            </a:r>
            <a:r>
              <a:rPr spc="-10"/>
              <a:t>Connected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C7D956-CA66-4617-8AB9-95B35EC66F4F}"/>
              </a:ext>
            </a:extLst>
          </p:cNvPr>
          <p:cNvSpPr>
            <a:spLocks noGrp="1"/>
          </p:cNvSpPr>
          <p:nvPr>
            <p:ph type="ctrTitle"/>
          </p:nvPr>
        </p:nvSpPr>
        <p:spPr/>
        <p:txBody>
          <a:bodyPr/>
          <a:lstStyle/>
          <a:p>
            <a:r>
              <a:rPr lang="en-US"/>
              <a:t>Questions?</a:t>
            </a:r>
          </a:p>
        </p:txBody>
      </p:sp>
      <p:sp>
        <p:nvSpPr>
          <p:cNvPr id="4" name="Slide Number Placeholder 3">
            <a:extLst>
              <a:ext uri="{FF2B5EF4-FFF2-40B4-BE49-F238E27FC236}">
                <a16:creationId xmlns:a16="http://schemas.microsoft.com/office/drawing/2014/main" id="{C7E7B8A6-BF04-446B-BEA9-44974F03E4DB}"/>
              </a:ext>
            </a:extLst>
          </p:cNvPr>
          <p:cNvSpPr>
            <a:spLocks noGrp="1"/>
          </p:cNvSpPr>
          <p:nvPr>
            <p:ph type="sldNum" sz="quarter" idx="4294967295"/>
          </p:nvPr>
        </p:nvSpPr>
        <p:spPr>
          <a:xfrm>
            <a:off x="0" y="6356350"/>
            <a:ext cx="2743200" cy="365125"/>
          </a:xfrm>
        </p:spPr>
        <p:txBody>
          <a:bodyPr/>
          <a:lstStyle/>
          <a:p>
            <a:fld id="{ACD12D91-5F71-FE4F-A594-B9667DC21877}" type="slidenum">
              <a:rPr lang="en-US" smtClean="0"/>
              <a:t>57</a:t>
            </a:fld>
            <a:endParaRPr lang="en-US"/>
          </a:p>
        </p:txBody>
      </p:sp>
    </p:spTree>
    <p:extLst>
      <p:ext uri="{BB962C8B-B14F-4D97-AF65-F5344CB8AC3E}">
        <p14:creationId xmlns:p14="http://schemas.microsoft.com/office/powerpoint/2010/main" val="379303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B899-A7D0-408B-A0FD-08E739881D7C}"/>
              </a:ext>
            </a:extLst>
          </p:cNvPr>
          <p:cNvSpPr>
            <a:spLocks noGrp="1"/>
          </p:cNvSpPr>
          <p:nvPr>
            <p:ph type="title"/>
          </p:nvPr>
        </p:nvSpPr>
        <p:spPr/>
        <p:txBody>
          <a:bodyPr/>
          <a:lstStyle/>
          <a:p>
            <a:r>
              <a:rPr lang="en-US"/>
              <a:t>Facts About Veteran Suicide</a:t>
            </a:r>
          </a:p>
        </p:txBody>
      </p:sp>
      <p:sp>
        <p:nvSpPr>
          <p:cNvPr id="3" name="Slide Number Placeholder 2">
            <a:extLst>
              <a:ext uri="{FF2B5EF4-FFF2-40B4-BE49-F238E27FC236}">
                <a16:creationId xmlns:a16="http://schemas.microsoft.com/office/drawing/2014/main" id="{C762A1BA-B6E9-4E58-B4EA-7DE3A40616A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628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E51E-8447-4CDD-BF16-624FF3FD6B44}"/>
              </a:ext>
            </a:extLst>
          </p:cNvPr>
          <p:cNvSpPr>
            <a:spLocks noGrp="1"/>
          </p:cNvSpPr>
          <p:nvPr>
            <p:ph type="title"/>
          </p:nvPr>
        </p:nvSpPr>
        <p:spPr>
          <a:xfrm>
            <a:off x="838200" y="660454"/>
            <a:ext cx="10515600" cy="1051256"/>
          </a:xfrm>
        </p:spPr>
        <p:txBody>
          <a:bodyPr/>
          <a:lstStyle/>
          <a:p>
            <a:r>
              <a:rPr lang="en-US"/>
              <a:t>Suicide is a National Public Health Issue</a:t>
            </a:r>
          </a:p>
        </p:txBody>
      </p:sp>
      <p:sp>
        <p:nvSpPr>
          <p:cNvPr id="3" name="Content Placeholder 2">
            <a:extLst>
              <a:ext uri="{FF2B5EF4-FFF2-40B4-BE49-F238E27FC236}">
                <a16:creationId xmlns:a16="http://schemas.microsoft.com/office/drawing/2014/main" id="{7CDC10E0-1FB3-47A6-B733-6556CFD2D508}"/>
              </a:ext>
            </a:extLst>
          </p:cNvPr>
          <p:cNvSpPr>
            <a:spLocks noGrp="1"/>
          </p:cNvSpPr>
          <p:nvPr>
            <p:ph idx="1"/>
          </p:nvPr>
        </p:nvSpPr>
        <p:spPr>
          <a:xfrm>
            <a:off x="661737" y="2007220"/>
            <a:ext cx="10515600" cy="3911546"/>
          </a:xfrm>
        </p:spPr>
        <p:txBody>
          <a:bodyPr>
            <a:normAutofit/>
          </a:bodyPr>
          <a:lstStyle/>
          <a:p>
            <a:pPr>
              <a:spcBef>
                <a:spcPts val="600"/>
              </a:spcBef>
              <a:spcAft>
                <a:spcPts val="1200"/>
              </a:spcAft>
            </a:pPr>
            <a:r>
              <a:rPr lang="en-US" sz="3200" dirty="0"/>
              <a:t>Suicide is a national issue, with rising rates of suicide in the general population. </a:t>
            </a:r>
          </a:p>
          <a:p>
            <a:pPr marL="0" indent="0">
              <a:spcBef>
                <a:spcPts val="600"/>
              </a:spcBef>
              <a:spcAft>
                <a:spcPts val="1200"/>
              </a:spcAft>
              <a:buNone/>
            </a:pPr>
            <a:endParaRPr lang="en-US" sz="3200" dirty="0"/>
          </a:p>
          <a:p>
            <a:pPr>
              <a:spcBef>
                <a:spcPts val="600"/>
              </a:spcBef>
              <a:spcAft>
                <a:spcPts val="1200"/>
              </a:spcAft>
            </a:pPr>
            <a:r>
              <a:rPr lang="en-US" sz="3200" dirty="0">
                <a:latin typeface="Calibri" panose="020F0502020204030204" pitchFamily="34" charset="0"/>
                <a:cs typeface="Arial" panose="020B0604020202020204" pitchFamily="34" charset="0"/>
              </a:rPr>
              <a:t>For every death by suicide, approximately 135 individuals are impacted. </a:t>
            </a:r>
          </a:p>
          <a:p>
            <a:pPr marL="0" indent="0">
              <a:spcBef>
                <a:spcPts val="600"/>
              </a:spcBef>
              <a:spcAft>
                <a:spcPts val="1200"/>
              </a:spcAft>
              <a:buNone/>
            </a:pPr>
            <a:endParaRPr lang="en-US" sz="2800" dirty="0"/>
          </a:p>
        </p:txBody>
      </p:sp>
      <p:sp>
        <p:nvSpPr>
          <p:cNvPr id="5" name="TextBox 4">
            <a:extLst>
              <a:ext uri="{FF2B5EF4-FFF2-40B4-BE49-F238E27FC236}">
                <a16:creationId xmlns:a16="http://schemas.microsoft.com/office/drawing/2014/main" id="{3E389FDC-327E-D04A-C7F1-D91587AA85CE}"/>
              </a:ext>
            </a:extLst>
          </p:cNvPr>
          <p:cNvSpPr txBox="1"/>
          <p:nvPr/>
        </p:nvSpPr>
        <p:spPr>
          <a:xfrm>
            <a:off x="661737" y="6396335"/>
            <a:ext cx="8850854" cy="461665"/>
          </a:xfrm>
          <a:prstGeom prst="rect">
            <a:avLst/>
          </a:prstGeom>
          <a:noFill/>
        </p:spPr>
        <p:txBody>
          <a:bodyPr wrap="square">
            <a:spAutoFit/>
          </a:bodyPr>
          <a:lstStyle/>
          <a:p>
            <a:r>
              <a:rPr lang="en-US" sz="1200" b="0" i="0" dirty="0" err="1">
                <a:solidFill>
                  <a:srgbClr val="212121"/>
                </a:solidFill>
                <a:effectLst/>
                <a:latin typeface="BlinkMacSystemFont"/>
              </a:rPr>
              <a:t>Cerel</a:t>
            </a:r>
            <a:r>
              <a:rPr lang="en-US" sz="1200" b="0" i="0" dirty="0">
                <a:solidFill>
                  <a:srgbClr val="212121"/>
                </a:solidFill>
                <a:effectLst/>
                <a:latin typeface="BlinkMacSystemFont"/>
              </a:rPr>
              <a:t> J, Brown MM, Maple M, Singleton M, van de </a:t>
            </a:r>
            <a:r>
              <a:rPr lang="en-US" sz="1200" b="0" i="0" dirty="0" err="1">
                <a:solidFill>
                  <a:srgbClr val="212121"/>
                </a:solidFill>
                <a:effectLst/>
                <a:latin typeface="BlinkMacSystemFont"/>
              </a:rPr>
              <a:t>Venne</a:t>
            </a:r>
            <a:r>
              <a:rPr lang="en-US" sz="1200" b="0" i="0" dirty="0">
                <a:solidFill>
                  <a:srgbClr val="212121"/>
                </a:solidFill>
                <a:effectLst/>
                <a:latin typeface="BlinkMacSystemFont"/>
              </a:rPr>
              <a:t> J, Moore M, Flaherty C. How Many People Are Exposed to Suicide? Not Six. Suicide Life Threat </a:t>
            </a:r>
            <a:r>
              <a:rPr lang="en-US" sz="1200" b="0" i="0" dirty="0" err="1">
                <a:solidFill>
                  <a:srgbClr val="212121"/>
                </a:solidFill>
                <a:effectLst/>
                <a:latin typeface="BlinkMacSystemFont"/>
              </a:rPr>
              <a:t>Behav</a:t>
            </a:r>
            <a:r>
              <a:rPr lang="en-US" sz="1200" b="0" i="0" dirty="0">
                <a:solidFill>
                  <a:srgbClr val="212121"/>
                </a:solidFill>
                <a:effectLst/>
                <a:latin typeface="BlinkMacSystemFont"/>
              </a:rPr>
              <a:t>. 2019 Apr;49(2):529-534. </a:t>
            </a:r>
            <a:r>
              <a:rPr lang="en-US" sz="1200" b="0" i="0" dirty="0" err="1">
                <a:solidFill>
                  <a:srgbClr val="212121"/>
                </a:solidFill>
                <a:effectLst/>
                <a:latin typeface="BlinkMacSystemFont"/>
              </a:rPr>
              <a:t>doi</a:t>
            </a:r>
            <a:r>
              <a:rPr lang="en-US" sz="1200" b="0" i="0" dirty="0">
                <a:solidFill>
                  <a:srgbClr val="212121"/>
                </a:solidFill>
                <a:effectLst/>
                <a:latin typeface="BlinkMacSystemFont"/>
              </a:rPr>
              <a:t>: 10.1111/sltb.12450. </a:t>
            </a:r>
            <a:r>
              <a:rPr lang="en-US" sz="1200" b="0" i="0" dirty="0" err="1">
                <a:solidFill>
                  <a:srgbClr val="212121"/>
                </a:solidFill>
                <a:effectLst/>
                <a:latin typeface="BlinkMacSystemFont"/>
              </a:rPr>
              <a:t>Epub</a:t>
            </a:r>
            <a:r>
              <a:rPr lang="en-US" sz="1200" b="0" i="0" dirty="0">
                <a:solidFill>
                  <a:srgbClr val="212121"/>
                </a:solidFill>
                <a:effectLst/>
                <a:latin typeface="BlinkMacSystemFont"/>
              </a:rPr>
              <a:t> 2018 Mar 7. PMID: 29512876.</a:t>
            </a:r>
            <a:endParaRPr lang="en-US" sz="1200" dirty="0"/>
          </a:p>
        </p:txBody>
      </p:sp>
    </p:spTree>
    <p:extLst>
      <p:ext uri="{BB962C8B-B14F-4D97-AF65-F5344CB8AC3E}">
        <p14:creationId xmlns:p14="http://schemas.microsoft.com/office/powerpoint/2010/main" val="230086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2BDE-9616-4560-872E-D551F9C40A2A}"/>
              </a:ext>
            </a:extLst>
          </p:cNvPr>
          <p:cNvSpPr>
            <a:spLocks noGrp="1"/>
          </p:cNvSpPr>
          <p:nvPr>
            <p:ph type="title"/>
          </p:nvPr>
        </p:nvSpPr>
        <p:spPr/>
        <p:txBody>
          <a:bodyPr>
            <a:normAutofit/>
          </a:bodyPr>
          <a:lstStyle/>
          <a:p>
            <a:r>
              <a:rPr lang="en-US"/>
              <a:t>Suicide is a Complex Issue with No Single Cause</a:t>
            </a:r>
          </a:p>
        </p:txBody>
      </p:sp>
      <p:sp>
        <p:nvSpPr>
          <p:cNvPr id="3" name="Content Placeholder 2">
            <a:extLst>
              <a:ext uri="{FF2B5EF4-FFF2-40B4-BE49-F238E27FC236}">
                <a16:creationId xmlns:a16="http://schemas.microsoft.com/office/drawing/2014/main" id="{B7BF69CF-0A54-4CE5-B798-05771E4F6CBE}"/>
              </a:ext>
            </a:extLst>
          </p:cNvPr>
          <p:cNvSpPr>
            <a:spLocks noGrp="1"/>
          </p:cNvSpPr>
          <p:nvPr>
            <p:ph idx="1"/>
          </p:nvPr>
        </p:nvSpPr>
        <p:spPr/>
        <p:txBody>
          <a:bodyPr>
            <a:noAutofit/>
          </a:bodyPr>
          <a:lstStyle/>
          <a:p>
            <a:pPr fontAlgn="base">
              <a:spcBef>
                <a:spcPts val="1200"/>
              </a:spcBef>
              <a:spcAft>
                <a:spcPts val="600"/>
              </a:spcAft>
            </a:pPr>
            <a:r>
              <a:rPr lang="en-US" sz="2800"/>
              <a:t>Suicide is often the result of a complex interaction of risk and protective factors at the individual, community, and societal levels.  </a:t>
            </a:r>
          </a:p>
          <a:p>
            <a:pPr fontAlgn="base">
              <a:spcBef>
                <a:spcPts val="1200"/>
              </a:spcBef>
              <a:spcAft>
                <a:spcPts val="600"/>
              </a:spcAft>
            </a:pPr>
            <a:r>
              <a:rPr lang="en-US" sz="2800"/>
              <a:t>Risk factors are characteristics that are associated with an increased likelihood of suicidal behaviors. Protective factors can help offset risk factors. </a:t>
            </a:r>
          </a:p>
          <a:p>
            <a:pPr fontAlgn="base">
              <a:spcBef>
                <a:spcPts val="1200"/>
              </a:spcBef>
              <a:spcAft>
                <a:spcPts val="600"/>
              </a:spcAft>
            </a:pPr>
            <a:r>
              <a:rPr lang="en-US" sz="2800"/>
              <a:t>To prevent Veteran suicide, we must maximize protective factors while minimizing risk factors at all levels, throughout communities nationwide. </a:t>
            </a:r>
          </a:p>
        </p:txBody>
      </p:sp>
      <p:sp>
        <p:nvSpPr>
          <p:cNvPr id="4" name="Slide Number Placeholder 3">
            <a:extLst>
              <a:ext uri="{FF2B5EF4-FFF2-40B4-BE49-F238E27FC236}">
                <a16:creationId xmlns:a16="http://schemas.microsoft.com/office/drawing/2014/main" id="{27F2095A-DF51-4F84-AEA3-BB3126B16C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70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EA757C-018C-4447-B424-E32E6BB1B8C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2ECB56-2060-4045-98B6-F8F76F738899}"/>
              </a:ext>
            </a:extLst>
          </p:cNvPr>
          <p:cNvSpPr>
            <a:spLocks noGrp="1"/>
          </p:cNvSpPr>
          <p:nvPr>
            <p:ph type="title"/>
          </p:nvPr>
        </p:nvSpPr>
        <p:spPr/>
        <p:txBody>
          <a:bodyPr>
            <a:normAutofit/>
          </a:bodyPr>
          <a:lstStyle/>
          <a:p>
            <a:r>
              <a:rPr lang="en-US"/>
              <a:t>Risk and Protective Factors</a:t>
            </a:r>
          </a:p>
        </p:txBody>
      </p:sp>
      <p:sp>
        <p:nvSpPr>
          <p:cNvPr id="5" name="Text Placeholder 5">
            <a:extLst>
              <a:ext uri="{FF2B5EF4-FFF2-40B4-BE49-F238E27FC236}">
                <a16:creationId xmlns:a16="http://schemas.microsoft.com/office/drawing/2014/main" id="{CF89BA1A-B2B6-4D94-9E15-2BA89D4F3B19}"/>
              </a:ext>
            </a:extLst>
          </p:cNvPr>
          <p:cNvSpPr txBox="1">
            <a:spLocks/>
          </p:cNvSpPr>
          <p:nvPr/>
        </p:nvSpPr>
        <p:spPr>
          <a:xfrm>
            <a:off x="1218406" y="1513758"/>
            <a:ext cx="1525588" cy="47201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Risk</a:t>
            </a:r>
          </a:p>
        </p:txBody>
      </p:sp>
      <p:sp>
        <p:nvSpPr>
          <p:cNvPr id="6" name="Text Placeholder 6">
            <a:extLst>
              <a:ext uri="{FF2B5EF4-FFF2-40B4-BE49-F238E27FC236}">
                <a16:creationId xmlns:a16="http://schemas.microsoft.com/office/drawing/2014/main" id="{6C95B62F-27C0-4CA8-9C11-769964292978}"/>
              </a:ext>
            </a:extLst>
          </p:cNvPr>
          <p:cNvSpPr txBox="1">
            <a:spLocks/>
          </p:cNvSpPr>
          <p:nvPr/>
        </p:nvSpPr>
        <p:spPr>
          <a:xfrm>
            <a:off x="6515725" y="1426537"/>
            <a:ext cx="3887391" cy="4720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000" b="1" i="0" u="none" strike="noStrike" kern="1200" cap="none" spc="0" normalizeH="0" baseline="0" noProof="0">
                <a:ln>
                  <a:noFill/>
                </a:ln>
                <a:solidFill>
                  <a:prstClr val="black"/>
                </a:solidFill>
                <a:effectLst/>
                <a:uLnTx/>
                <a:uFillTx/>
                <a:latin typeface="Calibri" panose="020F0502020204030204"/>
                <a:ea typeface="+mn-ea"/>
                <a:cs typeface="+mn-cs"/>
              </a:rPr>
              <a:t>Protective</a:t>
            </a:r>
          </a:p>
        </p:txBody>
      </p:sp>
      <p:sp>
        <p:nvSpPr>
          <p:cNvPr id="7" name="Content Placeholder 2">
            <a:extLst>
              <a:ext uri="{FF2B5EF4-FFF2-40B4-BE49-F238E27FC236}">
                <a16:creationId xmlns:a16="http://schemas.microsoft.com/office/drawing/2014/main" id="{E8F69502-33AE-4207-9813-6D804D7DB5AF}"/>
              </a:ext>
            </a:extLst>
          </p:cNvPr>
          <p:cNvSpPr txBox="1">
            <a:spLocks/>
          </p:cNvSpPr>
          <p:nvPr/>
        </p:nvSpPr>
        <p:spPr>
          <a:xfrm>
            <a:off x="867808" y="1961457"/>
            <a:ext cx="3868340" cy="343244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Prior suicide attempt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Mental health issues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Substance abuse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Access to lethal means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Recent loss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Legal or financial challenges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Relationship issues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Unemployment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Homelessness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4927C98-652D-4162-8874-9B7CD6905746}"/>
              </a:ext>
            </a:extLst>
          </p:cNvPr>
          <p:cNvSpPr txBox="1">
            <a:spLocks/>
          </p:cNvSpPr>
          <p:nvPr/>
        </p:nvSpPr>
        <p:spPr>
          <a:xfrm>
            <a:off x="6096000" y="1944953"/>
            <a:ext cx="4307116" cy="3432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Access to mental health care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Sense of connectedness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Problem-solving skills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Sense of spirituality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Mission or purpose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Physical health</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Employment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Social and emotional well-being</a:t>
            </a:r>
          </a:p>
        </p:txBody>
      </p:sp>
      <p:sp>
        <p:nvSpPr>
          <p:cNvPr id="9" name="Rectangle 8">
            <a:extLst>
              <a:ext uri="{FF2B5EF4-FFF2-40B4-BE49-F238E27FC236}">
                <a16:creationId xmlns:a16="http://schemas.microsoft.com/office/drawing/2014/main" id="{FC188C15-D24C-4D28-94C4-B99EF98BC5D6}"/>
              </a:ext>
            </a:extLst>
          </p:cNvPr>
          <p:cNvSpPr/>
          <p:nvPr/>
        </p:nvSpPr>
        <p:spPr>
          <a:xfrm>
            <a:off x="3010647" y="5423798"/>
            <a:ext cx="5677787" cy="666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894E23A-1A2A-48E9-BCB9-D803024A303D}"/>
              </a:ext>
            </a:extLst>
          </p:cNvPr>
          <p:cNvPicPr>
            <a:picLocks noChangeAspect="1"/>
          </p:cNvPicPr>
          <p:nvPr/>
        </p:nvPicPr>
        <p:blipFill>
          <a:blip r:embed="rId3"/>
          <a:stretch>
            <a:fillRect/>
          </a:stretch>
        </p:blipFill>
        <p:spPr>
          <a:xfrm>
            <a:off x="2537962" y="5522428"/>
            <a:ext cx="925241" cy="469046"/>
          </a:xfrm>
          <a:prstGeom prst="rect">
            <a:avLst/>
          </a:prstGeom>
        </p:spPr>
      </p:pic>
      <p:sp>
        <p:nvSpPr>
          <p:cNvPr id="11" name="TextBox 10">
            <a:extLst>
              <a:ext uri="{FF2B5EF4-FFF2-40B4-BE49-F238E27FC236}">
                <a16:creationId xmlns:a16="http://schemas.microsoft.com/office/drawing/2014/main" id="{2EA89280-F740-4EED-A358-50EEFE2C0455}"/>
              </a:ext>
            </a:extLst>
          </p:cNvPr>
          <p:cNvSpPr txBox="1"/>
          <p:nvPr/>
        </p:nvSpPr>
        <p:spPr>
          <a:xfrm>
            <a:off x="3463203" y="5606512"/>
            <a:ext cx="5046125"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467F"/>
                </a:solidFill>
                <a:effectLst/>
                <a:uLnTx/>
                <a:uFillTx/>
                <a:latin typeface="Calibri" panose="020F0502020204030204"/>
                <a:ea typeface="+mn-ea"/>
                <a:cs typeface="+mn-cs"/>
              </a:rPr>
              <a:t>Goal: </a:t>
            </a: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Minimize risk factors and boost protective factors</a:t>
            </a:r>
          </a:p>
        </p:txBody>
      </p:sp>
    </p:spTree>
    <p:extLst>
      <p:ext uri="{BB962C8B-B14F-4D97-AF65-F5344CB8AC3E}">
        <p14:creationId xmlns:p14="http://schemas.microsoft.com/office/powerpoint/2010/main" val="45807332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e5ea84-f316-47b1-80a3-0f1d9f1635e2">
      <UserInfo>
        <DisplayName>Burnett, Todd D. (VACO)</DisplayName>
        <AccountId>42</AccountId>
        <AccountType/>
      </UserInfo>
      <UserInfo>
        <DisplayName>Shrum, Lindsay C.</DisplayName>
        <AccountId>152</AccountId>
        <AccountType/>
      </UserInfo>
      <UserInfo>
        <DisplayName>Villarreal, Edgar J. (he/him/his)</DisplayName>
        <AccountId>64</AccountId>
        <AccountType/>
      </UserInfo>
      <UserInfo>
        <DisplayName>Mells, Lillie M</DisplayName>
        <AccountId>70</AccountId>
        <AccountType/>
      </UserInfo>
      <UserInfo>
        <DisplayName>Humenik, Laney S. (she/her/hers)</DisplayName>
        <AccountId>161</AccountId>
        <AccountType/>
      </UserInfo>
      <UserInfo>
        <DisplayName>Heath, Sarah D (VCL) (she/her/hers)</DisplayName>
        <AccountId>365</AccountId>
        <AccountType/>
      </UserInfo>
      <UserInfo>
        <DisplayName>Burgard, Jesse</DisplayName>
        <AccountId>31</AccountId>
        <AccountType/>
      </UserInfo>
      <UserInfo>
        <DisplayName>Rotolo, Catherine A. (VHACLE)</DisplayName>
        <AccountId>40</AccountId>
        <AccountType/>
      </UserInfo>
      <UserInfo>
        <DisplayName>Dubicki, Catherine C</DisplayName>
        <AccountId>68</AccountId>
        <AccountType/>
      </UserInfo>
      <UserInfo>
        <DisplayName>Hauptmann, Bobbi J.</DisplayName>
        <AccountId>84</AccountId>
        <AccountType/>
      </UserInfo>
      <UserInfo>
        <DisplayName>Brockmann, Laurie M. (she/her/hers)</DisplayName>
        <AccountId>168</AccountId>
        <AccountType/>
      </UserInfo>
      <UserInfo>
        <DisplayName>Maxwell, Christopher L. (VCL)</DisplayName>
        <AccountId>235</AccountId>
        <AccountType/>
      </UserInfo>
    </SharedWithUsers>
    <Page xmlns="54d498cb-8e30-478d-ac9a-4f200a6ff7e0">
      <Value>Education and Training</Value>
    </Page>
    <Section xmlns="54d498cb-8e30-478d-ac9a-4f200a6ff7e0">
      <Value>VA S.A.V.E.</Value>
    </Sec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96AB111463F24BBDFA70C12FF186F5" ma:contentTypeVersion="8" ma:contentTypeDescription="Create a new document." ma:contentTypeScope="" ma:versionID="ee9d22cfe5e9e9c5b37a3bf2a83f51e1">
  <xsd:schema xmlns:xsd="http://www.w3.org/2001/XMLSchema" xmlns:xs="http://www.w3.org/2001/XMLSchema" xmlns:p="http://schemas.microsoft.com/office/2006/metadata/properties" xmlns:ns2="54d498cb-8e30-478d-ac9a-4f200a6ff7e0" xmlns:ns3="9ce5ea84-f316-47b1-80a3-0f1d9f1635e2" targetNamespace="http://schemas.microsoft.com/office/2006/metadata/properties" ma:root="true" ma:fieldsID="8eb1aa6d94fa58cfefd7f53e01a76727" ns2:_="" ns3:_="">
    <xsd:import namespace="54d498cb-8e30-478d-ac9a-4f200a6ff7e0"/>
    <xsd:import namespace="9ce5ea84-f316-47b1-80a3-0f1d9f1635e2"/>
    <xsd:element name="properties">
      <xsd:complexType>
        <xsd:sequence>
          <xsd:element name="documentManagement">
            <xsd:complexType>
              <xsd:all>
                <xsd:element ref="ns2:Page" minOccurs="0"/>
                <xsd:element ref="ns2:Section" minOccurs="0"/>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d498cb-8e30-478d-ac9a-4f200a6ff7e0" elementFormDefault="qualified">
    <xsd:import namespace="http://schemas.microsoft.com/office/2006/documentManagement/types"/>
    <xsd:import namespace="http://schemas.microsoft.com/office/infopath/2007/PartnerControls"/>
    <xsd:element name="Page" ma:index="8" nillable="true" ma:displayName="Page" ma:format="Dropdown" ma:internalName="Page" ma:requiredMultiChoice="true">
      <xsd:complexType>
        <xsd:complexContent>
          <xsd:extension base="dms:MultiChoice">
            <xsd:sequence>
              <xsd:element name="Value" maxOccurs="unbounded" minOccurs="0" nillable="true">
                <xsd:simpleType>
                  <xsd:restriction base="dms:Choice">
                    <xsd:enumeration value="Program Administration"/>
                    <xsd:enumeration value="Tracking and Reporting"/>
                    <xsd:enumeration value="Enhanced Care Delivery"/>
                    <xsd:enumeration value="Outreach and Awareness"/>
                    <xsd:enumeration value="Education and Training"/>
                    <xsd:enumeration value="Access and Referral"/>
                  </xsd:restriction>
                </xsd:simpleType>
              </xsd:element>
            </xsd:sequence>
          </xsd:extension>
        </xsd:complexContent>
      </xsd:complexType>
    </xsd:element>
    <xsd:element name="Section" ma:index="9" nillable="true" ma:displayName="Section" ma:format="Dropdown" ma:internalName="Section" ma:requiredMultiChoice="true">
      <xsd:complexType>
        <xsd:complexContent>
          <xsd:extension base="dms:MultiChoice">
            <xsd:sequence>
              <xsd:element name="Value" maxOccurs="unbounded" minOccurs="0" nillable="true">
                <xsd:simpleType>
                  <xsd:restriction base="dms:Choice">
                    <xsd:enumeration value="--Program Administration"/>
                    <xsd:enumeration value="Staffing Model and Reporting"/>
                    <xsd:enumeration value="Controlled Policy"/>
                    <xsd:enumeration value="National Suicide Prevention Calls"/>
                    <xsd:enumeration value="Email to Suicide Prevention Coordinator Groups"/>
                    <xsd:enumeration value="Billing and Documenting Services in the EHR"/>
                    <xsd:enumeration value="Telework"/>
                    <xsd:enumeration value="--Tracking and Reporting"/>
                    <xsd:enumeration value="Patient Record Flags Category I – High Risk for Suicide"/>
                    <xsd:enumeration value="Issue Briefs"/>
                    <xsd:enumeration value="Behavioral Health Autopsy Program (BHAP)"/>
                    <xsd:enumeration value="Suicide Behavior and Overdose Reporting"/>
                    <xsd:enumeration value="SPAN"/>
                    <xsd:enumeration value="Environment of Care"/>
                    <xsd:enumeration value="--Enhanced Care Delivery"/>
                    <xsd:enumeration value="Identifying High-Risk Veterans"/>
                    <xsd:enumeration value="Eligibility Determination"/>
                    <xsd:enumeration value="Managing the Care of High Risk Veterans"/>
                    <xsd:enumeration value="--Access &amp; Referral"/>
                    <xsd:enumeration value="Telephone and Voicemail"/>
                    <xsd:enumeration value="Veterans Crisis Line"/>
                    <xsd:enumeration value="--Outreach &amp; Awareness"/>
                    <xsd:enumeration value="Monthly Outreach Requirements"/>
                    <xsd:enumeration value="​​​​​​​​​​​Community VA S.A.V.E Training"/>
                    <xsd:enumeration value="​​​​Outreach and Promotional Materials"/>
                    <xsd:enumeration value="Gun Locks"/>
                    <xsd:enumeration value="Suicide Prevention Month"/>
                    <xsd:enumeration value="Strong Act Section 101 - Outreach Planning"/>
                    <xsd:enumeration value="--Education and Training"/>
                    <xsd:enumeration value="VA S.A.V.E."/>
                    <xsd:enumeration value="Mandatory Suicide Prevention Trainings"/>
                    <xsd:enumeration value="Core Suicide Prevention Trainings In TMS and Additional Training Opportunities"/>
                    <xsd:enumeration value="Strong Act Section 101"/>
                  </xsd:restriction>
                </xsd:simple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e5ea84-f316-47b1-80a3-0f1d9f1635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20F1CB-B3E1-4642-81F5-052E58771627}">
  <ds:schemaRefs>
    <ds:schemaRef ds:uri="http://schemas.microsoft.com/sharepoint/v3/contenttype/forms"/>
  </ds:schemaRefs>
</ds:datastoreItem>
</file>

<file path=customXml/itemProps2.xml><?xml version="1.0" encoding="utf-8"?>
<ds:datastoreItem xmlns:ds="http://schemas.openxmlformats.org/officeDocument/2006/customXml" ds:itemID="{6558C8B5-8CB2-41B8-9653-740DD4F8C45F}">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dd3c4c0-e286-43fe-b887-39deddaefaea"/>
    <ds:schemaRef ds:uri="http://purl.org/dc/elements/1.1/"/>
    <ds:schemaRef ds:uri="1db9ae3e-2576-4907-956c-351f383175d8"/>
    <ds:schemaRef ds:uri="http://www.w3.org/XML/1998/namespace"/>
    <ds:schemaRef ds:uri="http://purl.org/dc/dcmitype/"/>
    <ds:schemaRef ds:uri="9ce5ea84-f316-47b1-80a3-0f1d9f1635e2"/>
    <ds:schemaRef ds:uri="54d498cb-8e30-478d-ac9a-4f200a6ff7e0"/>
  </ds:schemaRefs>
</ds:datastoreItem>
</file>

<file path=customXml/itemProps3.xml><?xml version="1.0" encoding="utf-8"?>
<ds:datastoreItem xmlns:ds="http://schemas.openxmlformats.org/officeDocument/2006/customXml" ds:itemID="{7504872E-FE00-438B-9511-5C0B80F19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d498cb-8e30-478d-ac9a-4f200a6ff7e0"/>
    <ds:schemaRef ds:uri="9ce5ea84-f316-47b1-80a3-0f1d9f1635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TotalTime>
  <Words>4631</Words>
  <Application>Microsoft Office PowerPoint</Application>
  <PresentationFormat>Widescreen</PresentationFormat>
  <Paragraphs>417</Paragraphs>
  <Slides>57</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ＭＳ Ｐゴシック</vt:lpstr>
      <vt:lpstr>Arial</vt:lpstr>
      <vt:lpstr>BlinkMacSystemFont</vt:lpstr>
      <vt:lpstr>Calibri</vt:lpstr>
      <vt:lpstr>Georgia</vt:lpstr>
      <vt:lpstr>Helvetica Neue</vt:lpstr>
      <vt:lpstr>Lato Light</vt:lpstr>
      <vt:lpstr>Myriad Pro</vt:lpstr>
      <vt:lpstr>MyriadPro</vt:lpstr>
      <vt:lpstr>Times New Roman</vt:lpstr>
      <vt:lpstr>Wingdings</vt:lpstr>
      <vt:lpstr>1_Office Theme</vt:lpstr>
      <vt:lpstr>VA S.A.V.E. Training</vt:lpstr>
      <vt:lpstr>Before We Begin:</vt:lpstr>
      <vt:lpstr>Overview</vt:lpstr>
      <vt:lpstr>Objectives</vt:lpstr>
      <vt:lpstr>Take a moment to consider:</vt:lpstr>
      <vt:lpstr>Facts About Veteran Suicide</vt:lpstr>
      <vt:lpstr>Suicide is a National Public Health Issue</vt:lpstr>
      <vt:lpstr>Suicide is a Complex Issue with No Single Cause</vt:lpstr>
      <vt:lpstr>Risk and Protective Factors</vt:lpstr>
      <vt:lpstr>Access to Lethal Means is a Risk Factor </vt:lpstr>
      <vt:lpstr>U.S. Veterans and Suicide Methods (2023)</vt:lpstr>
      <vt:lpstr>What is Lethal Means Safety?</vt:lpstr>
      <vt:lpstr>PowerPoint Presentation</vt:lpstr>
      <vt:lpstr>Lethal Means Safety Works</vt:lpstr>
      <vt:lpstr>Suicide  is preventable.</vt:lpstr>
      <vt:lpstr>Common Myths vs. Realities</vt:lpstr>
      <vt:lpstr>Common Myths vs. Realities</vt:lpstr>
      <vt:lpstr>Common Myths vs. Realities</vt:lpstr>
      <vt:lpstr>Common Myths vs. Realities</vt:lpstr>
      <vt:lpstr>Common Myths vs. Realities</vt:lpstr>
      <vt:lpstr>The Steps of VA S.A.V.E.</vt:lpstr>
      <vt:lpstr>VA S.A.V.E.: Teaching Communities How to Help Veterans at Risk for Suicide</vt:lpstr>
      <vt:lpstr>Signs of Suicidal Thinking</vt:lpstr>
      <vt:lpstr>Signs of Suicidal Thinking</vt:lpstr>
      <vt:lpstr>Asking the Question</vt:lpstr>
      <vt:lpstr>Asking the Question</vt:lpstr>
      <vt:lpstr>Asking the Question</vt:lpstr>
      <vt:lpstr>Asking the Question: Check-In &amp; Practice </vt:lpstr>
      <vt:lpstr>Validate the Veteran’s Experience</vt:lpstr>
      <vt:lpstr>Validate the Veteran’s Experience: Check-In &amp; Practice</vt:lpstr>
      <vt:lpstr>Encourage Treatment and Expedite Getting Help</vt:lpstr>
      <vt:lpstr>When Talking with a Veteran at Risk for Suicide</vt:lpstr>
      <vt:lpstr>Practice Sessions</vt:lpstr>
      <vt:lpstr>Practice Sessions</vt:lpstr>
      <vt:lpstr>Remember</vt:lpstr>
      <vt:lpstr>Signs of Suicidal Thinking</vt:lpstr>
      <vt:lpstr>Asking the Question</vt:lpstr>
      <vt:lpstr>Validate the Veteran’s Experience</vt:lpstr>
      <vt:lpstr>Encourage Treatment and Expedite Getting Help</vt:lpstr>
      <vt:lpstr>Debrief</vt:lpstr>
      <vt:lpstr>Resources</vt:lpstr>
      <vt:lpstr>Free, Confidential Support 24/7/365</vt:lpstr>
      <vt:lpstr>PowerPoint Presentation</vt:lpstr>
      <vt:lpstr>Find a Local VA SPC at VeteransCrisisLine.net/ResourceLocator</vt:lpstr>
      <vt:lpstr>VeteransCrisisLine.net/ResourceLocator</vt:lpstr>
      <vt:lpstr>Don’t Wait. Reach Out.</vt:lpstr>
      <vt:lpstr>Make The Connection</vt:lpstr>
      <vt:lpstr>Practice secure storage of firearms, medications and other lethal means</vt:lpstr>
      <vt:lpstr>New Lethal Means Safety Resources </vt:lpstr>
      <vt:lpstr>LGBTQ+</vt:lpstr>
      <vt:lpstr>  Mental Health Mobile Apps. Mobile Apps - PTSD: National Center for PTSD (va.gov) </vt:lpstr>
      <vt:lpstr>Check out the new Safety Plan app! </vt:lpstr>
      <vt:lpstr>PowerPoint Presentation</vt:lpstr>
      <vt:lpstr>Uniting for Suicide Postvention</vt:lpstr>
      <vt:lpstr>PowerPoint Presentation</vt:lpstr>
      <vt:lpstr>Stay Connected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Dubicki, Catherine C</dc:creator>
  <cp:lastModifiedBy>Davis, Elizabeth E.</cp:lastModifiedBy>
  <cp:revision>7</cp:revision>
  <dcterms:created xsi:type="dcterms:W3CDTF">2021-10-05T15:45:45Z</dcterms:created>
  <dcterms:modified xsi:type="dcterms:W3CDTF">2025-09-09T19:50:38Z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0x0101001196AB111463F24BBDFA70C12FF186F5</vt:lpwstr>
  </property>
  <property fmtid="{D5CDD505-2E9C-101B-9397-08002B2CF9AE}" pid="3" name="MediaServiceImageTags">
    <vt:lpwstr/>
  </property>
</Properties>
</file>