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revisionInfo.xml" ContentType="application/vnd.ms-powerpoint.revisioninfo+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changesInfos/changesInfo1.xml" ContentType="application/vnd.ms-powerpoint.changesinfo+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3DA1F5A-6F44-4C37-B20D-7BDB0C518413}" v="17" dt="2025-04-26T00:59:10.22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8" d="100"/>
          <a:sy n="68" d="100"/>
        </p:scale>
        <p:origin x="-822" y="-96"/>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van Patel" userId="5b7a37bf74b297e9" providerId="LiveId" clId="{D3DA1F5A-6F44-4C37-B20D-7BDB0C518413}"/>
    <pc:docChg chg="undo redo custSel addSld modSld">
      <pc:chgData name="Jevan Patel" userId="5b7a37bf74b297e9" providerId="LiveId" clId="{D3DA1F5A-6F44-4C37-B20D-7BDB0C518413}" dt="2025-04-26T01:25:28.128" v="169" actId="1076"/>
      <pc:docMkLst>
        <pc:docMk/>
      </pc:docMkLst>
      <pc:sldChg chg="modSp mod">
        <pc:chgData name="Jevan Patel" userId="5b7a37bf74b297e9" providerId="LiveId" clId="{D3DA1F5A-6F44-4C37-B20D-7BDB0C518413}" dt="2025-04-26T01:22:15.726" v="164" actId="1076"/>
        <pc:sldMkLst>
          <pc:docMk/>
          <pc:sldMk cId="2738345613" sldId="257"/>
        </pc:sldMkLst>
        <pc:spChg chg="mod">
          <ac:chgData name="Jevan Patel" userId="5b7a37bf74b297e9" providerId="LiveId" clId="{D3DA1F5A-6F44-4C37-B20D-7BDB0C518413}" dt="2025-04-26T01:22:15.726" v="164" actId="1076"/>
          <ac:spMkLst>
            <pc:docMk/>
            <pc:sldMk cId="2738345613" sldId="257"/>
            <ac:spMk id="3" creationId="{42790A27-A5D5-6081-CCA9-797FA750E91B}"/>
          </ac:spMkLst>
        </pc:spChg>
      </pc:sldChg>
      <pc:sldChg chg="addSp modSp mod">
        <pc:chgData name="Jevan Patel" userId="5b7a37bf74b297e9" providerId="LiveId" clId="{D3DA1F5A-6F44-4C37-B20D-7BDB0C518413}" dt="2025-04-26T00:33:13.447" v="31" actId="20577"/>
        <pc:sldMkLst>
          <pc:docMk/>
          <pc:sldMk cId="478956309" sldId="259"/>
        </pc:sldMkLst>
        <pc:spChg chg="mod">
          <ac:chgData name="Jevan Patel" userId="5b7a37bf74b297e9" providerId="LiveId" clId="{D3DA1F5A-6F44-4C37-B20D-7BDB0C518413}" dt="2025-04-26T00:31:06.632" v="23" actId="207"/>
          <ac:spMkLst>
            <pc:docMk/>
            <pc:sldMk cId="478956309" sldId="259"/>
            <ac:spMk id="2" creationId="{E82F3B62-8ADC-4AFE-DF70-D6D6B8082966}"/>
          </ac:spMkLst>
        </pc:spChg>
        <pc:spChg chg="mod">
          <ac:chgData name="Jevan Patel" userId="5b7a37bf74b297e9" providerId="LiveId" clId="{D3DA1F5A-6F44-4C37-B20D-7BDB0C518413}" dt="2025-04-26T00:33:13.447" v="31" actId="20577"/>
          <ac:spMkLst>
            <pc:docMk/>
            <pc:sldMk cId="478956309" sldId="259"/>
            <ac:spMk id="3" creationId="{7DA7985D-371D-8ADC-B7E2-8DA1B324792D}"/>
          </ac:spMkLst>
        </pc:spChg>
        <pc:picChg chg="add mod">
          <ac:chgData name="Jevan Patel" userId="5b7a37bf74b297e9" providerId="LiveId" clId="{D3DA1F5A-6F44-4C37-B20D-7BDB0C518413}" dt="2025-04-26T00:32:23.898" v="27" actId="1440"/>
          <ac:picMkLst>
            <pc:docMk/>
            <pc:sldMk cId="478956309" sldId="259"/>
            <ac:picMk id="1026" creationId="{AB3BA616-86FA-25CB-AA0E-487BBB293B6E}"/>
          </ac:picMkLst>
        </pc:picChg>
      </pc:sldChg>
      <pc:sldChg chg="addSp modSp new mod">
        <pc:chgData name="Jevan Patel" userId="5b7a37bf74b297e9" providerId="LiveId" clId="{D3DA1F5A-6F44-4C37-B20D-7BDB0C518413}" dt="2025-04-26T01:00:06.814" v="81" actId="207"/>
        <pc:sldMkLst>
          <pc:docMk/>
          <pc:sldMk cId="4188049820" sldId="262"/>
        </pc:sldMkLst>
        <pc:spChg chg="mod">
          <ac:chgData name="Jevan Patel" userId="5b7a37bf74b297e9" providerId="LiveId" clId="{D3DA1F5A-6F44-4C37-B20D-7BDB0C518413}" dt="2025-04-26T00:59:43.942" v="79" actId="1076"/>
          <ac:spMkLst>
            <pc:docMk/>
            <pc:sldMk cId="4188049820" sldId="262"/>
            <ac:spMk id="2" creationId="{89F70DB8-AE7A-05B4-0E6C-95FE03716CB3}"/>
          </ac:spMkLst>
        </pc:spChg>
        <pc:spChg chg="mod">
          <ac:chgData name="Jevan Patel" userId="5b7a37bf74b297e9" providerId="LiveId" clId="{D3DA1F5A-6F44-4C37-B20D-7BDB0C518413}" dt="2025-04-26T01:00:06.814" v="81" actId="207"/>
          <ac:spMkLst>
            <pc:docMk/>
            <pc:sldMk cId="4188049820" sldId="262"/>
            <ac:spMk id="3" creationId="{4EBC7FAB-ECE4-693A-F560-1E637D2BC879}"/>
          </ac:spMkLst>
        </pc:spChg>
        <pc:spChg chg="add mod">
          <ac:chgData name="Jevan Patel" userId="5b7a37bf74b297e9" providerId="LiveId" clId="{D3DA1F5A-6F44-4C37-B20D-7BDB0C518413}" dt="2025-04-26T00:58:42.747" v="71"/>
          <ac:spMkLst>
            <pc:docMk/>
            <pc:sldMk cId="4188049820" sldId="262"/>
            <ac:spMk id="4" creationId="{9BE00DEF-5A3C-5416-3D67-A250FB08BE0F}"/>
          </ac:spMkLst>
        </pc:spChg>
        <pc:picChg chg="add mod">
          <ac:chgData name="Jevan Patel" userId="5b7a37bf74b297e9" providerId="LiveId" clId="{D3DA1F5A-6F44-4C37-B20D-7BDB0C518413}" dt="2025-04-26T00:59:10.225" v="73" actId="1076"/>
          <ac:picMkLst>
            <pc:docMk/>
            <pc:sldMk cId="4188049820" sldId="262"/>
            <ac:picMk id="2050" creationId="{5000F2D1-D928-EB89-0C75-A48955B3FDC7}"/>
          </ac:picMkLst>
        </pc:picChg>
      </pc:sldChg>
      <pc:sldChg chg="modSp new mod">
        <pc:chgData name="Jevan Patel" userId="5b7a37bf74b297e9" providerId="LiveId" clId="{D3DA1F5A-6F44-4C37-B20D-7BDB0C518413}" dt="2025-04-26T01:25:28.128" v="169" actId="1076"/>
        <pc:sldMkLst>
          <pc:docMk/>
          <pc:sldMk cId="1979685712" sldId="263"/>
        </pc:sldMkLst>
        <pc:spChg chg="mod">
          <ac:chgData name="Jevan Patel" userId="5b7a37bf74b297e9" providerId="LiveId" clId="{D3DA1F5A-6F44-4C37-B20D-7BDB0C518413}" dt="2025-04-26T01:18:04.679" v="151" actId="1076"/>
          <ac:spMkLst>
            <pc:docMk/>
            <pc:sldMk cId="1979685712" sldId="263"/>
            <ac:spMk id="2" creationId="{E4638130-DEE3-4B83-A884-F633B8F78E80}"/>
          </ac:spMkLst>
        </pc:spChg>
        <pc:spChg chg="mod">
          <ac:chgData name="Jevan Patel" userId="5b7a37bf74b297e9" providerId="LiveId" clId="{D3DA1F5A-6F44-4C37-B20D-7BDB0C518413}" dt="2025-04-26T01:25:28.128" v="169" actId="1076"/>
          <ac:spMkLst>
            <pc:docMk/>
            <pc:sldMk cId="1979685712" sldId="263"/>
            <ac:spMk id="3" creationId="{3C329E0F-EF45-94AA-A9C3-367F8EE95918}"/>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F193FE9-505C-4DD6-83EC-067B5A5908C6}" type="datetimeFigureOut">
              <a:rPr lang="en-US" smtClean="0"/>
              <a:pPr/>
              <a:t>4/26/2025</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E19E0F31-00DB-4718-87C6-1EFEF9C23E7F}" type="slidenum">
              <a:rPr lang="en-US" smtClean="0"/>
              <a:pPr/>
              <a:t>‹#›</a:t>
            </a:fld>
            <a:endParaRPr lang="en-US"/>
          </a:p>
        </p:txBody>
      </p:sp>
    </p:spTree>
    <p:extLst>
      <p:ext uri="{BB962C8B-B14F-4D97-AF65-F5344CB8AC3E}">
        <p14:creationId xmlns:p14="http://schemas.microsoft.com/office/powerpoint/2010/main" xmlns="" val="18085521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F193FE9-505C-4DD6-83EC-067B5A5908C6}" type="datetimeFigureOut">
              <a:rPr lang="en-US" smtClean="0"/>
              <a:pPr/>
              <a:t>4/26/2025</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19E0F31-00DB-4718-87C6-1EFEF9C23E7F}" type="slidenum">
              <a:rPr lang="en-US" smtClean="0"/>
              <a:pPr/>
              <a:t>‹#›</a:t>
            </a:fld>
            <a:endParaRPr lang="en-US"/>
          </a:p>
        </p:txBody>
      </p:sp>
    </p:spTree>
    <p:extLst>
      <p:ext uri="{BB962C8B-B14F-4D97-AF65-F5344CB8AC3E}">
        <p14:creationId xmlns:p14="http://schemas.microsoft.com/office/powerpoint/2010/main" xmlns="" val="172812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F193FE9-505C-4DD6-83EC-067B5A5908C6}" type="datetimeFigureOut">
              <a:rPr lang="en-US" smtClean="0"/>
              <a:pPr/>
              <a:t>4/26/2025</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19E0F31-00DB-4718-87C6-1EFEF9C23E7F}" type="slidenum">
              <a:rPr lang="en-US" smtClean="0"/>
              <a:pPr/>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23116756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1F193FE9-505C-4DD6-83EC-067B5A5908C6}" type="datetimeFigureOut">
              <a:rPr lang="en-US" smtClean="0"/>
              <a:pPr/>
              <a:t>4/26/2025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19E0F31-00DB-4718-87C6-1EFEF9C23E7F}" type="slidenum">
              <a:rPr lang="en-US" smtClean="0"/>
              <a:pPr/>
              <a:t>‹#›</a:t>
            </a:fld>
            <a:endParaRPr lang="en-US"/>
          </a:p>
        </p:txBody>
      </p:sp>
    </p:spTree>
    <p:extLst>
      <p:ext uri="{BB962C8B-B14F-4D97-AF65-F5344CB8AC3E}">
        <p14:creationId xmlns:p14="http://schemas.microsoft.com/office/powerpoint/2010/main" xmlns="" val="35618508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1F193FE9-505C-4DD6-83EC-067B5A5908C6}" type="datetimeFigureOut">
              <a:rPr lang="en-US" smtClean="0"/>
              <a:pPr/>
              <a:t>4/26/2025</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19E0F31-00DB-4718-87C6-1EFEF9C23E7F}" type="slidenum">
              <a:rPr lang="en-US" smtClean="0"/>
              <a:pPr/>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6283476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1F193FE9-505C-4DD6-83EC-067B5A5908C6}" type="datetimeFigureOut">
              <a:rPr lang="en-US" smtClean="0"/>
              <a:pPr/>
              <a:t>4/26/2025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19E0F31-00DB-4718-87C6-1EFEF9C23E7F}" type="slidenum">
              <a:rPr lang="en-US" smtClean="0"/>
              <a:pPr/>
              <a:t>‹#›</a:t>
            </a:fld>
            <a:endParaRPr lang="en-US"/>
          </a:p>
        </p:txBody>
      </p:sp>
    </p:spTree>
    <p:extLst>
      <p:ext uri="{BB962C8B-B14F-4D97-AF65-F5344CB8AC3E}">
        <p14:creationId xmlns:p14="http://schemas.microsoft.com/office/powerpoint/2010/main" xmlns="" val="22702325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193FE9-505C-4DD6-83EC-067B5A5908C6}" type="datetimeFigureOut">
              <a:rPr lang="en-US" smtClean="0"/>
              <a:pPr/>
              <a:t>4/26/2025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19E0F31-00DB-4718-87C6-1EFEF9C23E7F}" type="slidenum">
              <a:rPr lang="en-US" smtClean="0"/>
              <a:pPr/>
              <a:t>‹#›</a:t>
            </a:fld>
            <a:endParaRPr lang="en-US"/>
          </a:p>
        </p:txBody>
      </p:sp>
    </p:spTree>
    <p:extLst>
      <p:ext uri="{BB962C8B-B14F-4D97-AF65-F5344CB8AC3E}">
        <p14:creationId xmlns:p14="http://schemas.microsoft.com/office/powerpoint/2010/main" xmlns="" val="40111307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193FE9-505C-4DD6-83EC-067B5A5908C6}" type="datetimeFigureOut">
              <a:rPr lang="en-US" smtClean="0"/>
              <a:pPr/>
              <a:t>4/26/2025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19E0F31-00DB-4718-87C6-1EFEF9C23E7F}" type="slidenum">
              <a:rPr lang="en-US" smtClean="0"/>
              <a:pPr/>
              <a:t>‹#›</a:t>
            </a:fld>
            <a:endParaRPr lang="en-US"/>
          </a:p>
        </p:txBody>
      </p:sp>
    </p:spTree>
    <p:extLst>
      <p:ext uri="{BB962C8B-B14F-4D97-AF65-F5344CB8AC3E}">
        <p14:creationId xmlns:p14="http://schemas.microsoft.com/office/powerpoint/2010/main" xmlns="" val="41489928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193FE9-505C-4DD6-83EC-067B5A5908C6}" type="datetimeFigureOut">
              <a:rPr lang="en-US" smtClean="0"/>
              <a:pPr/>
              <a:t>4/26/2025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19E0F31-00DB-4718-87C6-1EFEF9C23E7F}" type="slidenum">
              <a:rPr lang="en-US" smtClean="0"/>
              <a:pPr/>
              <a:t>‹#›</a:t>
            </a:fld>
            <a:endParaRPr lang="en-US"/>
          </a:p>
        </p:txBody>
      </p:sp>
    </p:spTree>
    <p:extLst>
      <p:ext uri="{BB962C8B-B14F-4D97-AF65-F5344CB8AC3E}">
        <p14:creationId xmlns:p14="http://schemas.microsoft.com/office/powerpoint/2010/main" xmlns="" val="7707567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F193FE9-505C-4DD6-83EC-067B5A5908C6}" type="datetimeFigureOut">
              <a:rPr lang="en-US" smtClean="0"/>
              <a:pPr/>
              <a:t>4/26/2025</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19E0F31-00DB-4718-87C6-1EFEF9C23E7F}" type="slidenum">
              <a:rPr lang="en-US" smtClean="0"/>
              <a:pPr/>
              <a:t>‹#›</a:t>
            </a:fld>
            <a:endParaRPr lang="en-US"/>
          </a:p>
        </p:txBody>
      </p:sp>
    </p:spTree>
    <p:extLst>
      <p:ext uri="{BB962C8B-B14F-4D97-AF65-F5344CB8AC3E}">
        <p14:creationId xmlns:p14="http://schemas.microsoft.com/office/powerpoint/2010/main" xmlns="" val="12088530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F193FE9-505C-4DD6-83EC-067B5A5908C6}" type="datetimeFigureOut">
              <a:rPr lang="en-US" smtClean="0"/>
              <a:pPr/>
              <a:t>4/26/2025</a:t>
            </a:fld>
            <a:endParaRPr lang="en-US"/>
          </a:p>
        </p:txBody>
      </p:sp>
      <p:sp>
        <p:nvSpPr>
          <p:cNvPr id="6" name="Footer Placeholder 5"/>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E19E0F31-00DB-4718-87C6-1EFEF9C23E7F}" type="slidenum">
              <a:rPr lang="en-US" smtClean="0"/>
              <a:pPr/>
              <a:t>‹#›</a:t>
            </a:fld>
            <a:endParaRPr lang="en-US"/>
          </a:p>
        </p:txBody>
      </p:sp>
    </p:spTree>
    <p:extLst>
      <p:ext uri="{BB962C8B-B14F-4D97-AF65-F5344CB8AC3E}">
        <p14:creationId xmlns:p14="http://schemas.microsoft.com/office/powerpoint/2010/main" xmlns="" val="42644038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F193FE9-505C-4DD6-83EC-067B5A5908C6}" type="datetimeFigureOut">
              <a:rPr lang="en-US" smtClean="0"/>
              <a:pPr/>
              <a:t>4/26/2025</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E19E0F31-00DB-4718-87C6-1EFEF9C23E7F}" type="slidenum">
              <a:rPr lang="en-US" smtClean="0"/>
              <a:pPr/>
              <a:t>‹#›</a:t>
            </a:fld>
            <a:endParaRPr lang="en-US"/>
          </a:p>
        </p:txBody>
      </p:sp>
    </p:spTree>
    <p:extLst>
      <p:ext uri="{BB962C8B-B14F-4D97-AF65-F5344CB8AC3E}">
        <p14:creationId xmlns:p14="http://schemas.microsoft.com/office/powerpoint/2010/main" xmlns="" val="31760030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F193FE9-505C-4DD6-83EC-067B5A5908C6}" type="datetimeFigureOut">
              <a:rPr lang="en-US" smtClean="0"/>
              <a:pPr/>
              <a:t>4/26/2025</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E19E0F31-00DB-4718-87C6-1EFEF9C23E7F}" type="slidenum">
              <a:rPr lang="en-US" smtClean="0"/>
              <a:pPr/>
              <a:t>‹#›</a:t>
            </a:fld>
            <a:endParaRPr lang="en-US"/>
          </a:p>
        </p:txBody>
      </p:sp>
    </p:spTree>
    <p:extLst>
      <p:ext uri="{BB962C8B-B14F-4D97-AF65-F5344CB8AC3E}">
        <p14:creationId xmlns:p14="http://schemas.microsoft.com/office/powerpoint/2010/main" xmlns="" val="23112240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193FE9-505C-4DD6-83EC-067B5A5908C6}" type="datetimeFigureOut">
              <a:rPr lang="en-US" smtClean="0"/>
              <a:pPr/>
              <a:t>4/26/2025</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E19E0F31-00DB-4718-87C6-1EFEF9C23E7F}" type="slidenum">
              <a:rPr lang="en-US" smtClean="0"/>
              <a:pPr/>
              <a:t>‹#›</a:t>
            </a:fld>
            <a:endParaRPr lang="en-US"/>
          </a:p>
        </p:txBody>
      </p:sp>
    </p:spTree>
    <p:extLst>
      <p:ext uri="{BB962C8B-B14F-4D97-AF65-F5344CB8AC3E}">
        <p14:creationId xmlns:p14="http://schemas.microsoft.com/office/powerpoint/2010/main" xmlns="" val="29048882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F193FE9-505C-4DD6-83EC-067B5A5908C6}" type="datetimeFigureOut">
              <a:rPr lang="en-US" smtClean="0"/>
              <a:pPr/>
              <a:t>4/26/2025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E19E0F31-00DB-4718-87C6-1EFEF9C23E7F}" type="slidenum">
              <a:rPr lang="en-US" smtClean="0"/>
              <a:pPr/>
              <a:t>‹#›</a:t>
            </a:fld>
            <a:endParaRPr lang="en-US"/>
          </a:p>
        </p:txBody>
      </p:sp>
    </p:spTree>
    <p:extLst>
      <p:ext uri="{BB962C8B-B14F-4D97-AF65-F5344CB8AC3E}">
        <p14:creationId xmlns:p14="http://schemas.microsoft.com/office/powerpoint/2010/main" xmlns="" val="2532622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F193FE9-505C-4DD6-83EC-067B5A5908C6}" type="datetimeFigureOut">
              <a:rPr lang="en-US" smtClean="0"/>
              <a:pPr/>
              <a:t>4/26/2025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19E0F31-00DB-4718-87C6-1EFEF9C23E7F}" type="slidenum">
              <a:rPr lang="en-US" smtClean="0"/>
              <a:pPr/>
              <a:t>‹#›</a:t>
            </a:fld>
            <a:endParaRPr lang="en-US"/>
          </a:p>
        </p:txBody>
      </p:sp>
    </p:spTree>
    <p:extLst>
      <p:ext uri="{BB962C8B-B14F-4D97-AF65-F5344CB8AC3E}">
        <p14:creationId xmlns:p14="http://schemas.microsoft.com/office/powerpoint/2010/main" xmlns="" val="9310930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1F193FE9-505C-4DD6-83EC-067B5A5908C6}" type="datetimeFigureOut">
              <a:rPr lang="en-US" smtClean="0"/>
              <a:pPr/>
              <a:t>4/26/2025</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E19E0F31-00DB-4718-87C6-1EFEF9C23E7F}" type="slidenum">
              <a:rPr lang="en-US" smtClean="0"/>
              <a:pPr/>
              <a:t>‹#›</a:t>
            </a:fld>
            <a:endParaRPr lang="en-US"/>
          </a:p>
        </p:txBody>
      </p:sp>
    </p:spTree>
    <p:extLst>
      <p:ext uri="{BB962C8B-B14F-4D97-AF65-F5344CB8AC3E}">
        <p14:creationId xmlns:p14="http://schemas.microsoft.com/office/powerpoint/2010/main" xmlns="" val="665522717"/>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gov.ca.gov/wp-content/uploads/2023/03/Fentanyl-Opioids-Glossy-Plan_3.20.23.pdf?emrc=86c07e#msdynttrid=Q7rFTGS7QYxEsl9Yt1RybTp7R922YxRrmi_OkorbZRw"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narcotics.com/6-reasons-why-you-need-inpatient-care-for-narcotic-abuse/" TargetMode="External"/><Relationship Id="rId2" Type="http://schemas.openxmlformats.org/officeDocument/2006/relationships/hyperlink" Target="https://www.narcotics.com/opioids/stages-of-opiate-withdrawal/"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E24ACB9-301B-687C-4E42-4190CC813F07}"/>
              </a:ext>
            </a:extLst>
          </p:cNvPr>
          <p:cNvSpPr>
            <a:spLocks noGrp="1"/>
          </p:cNvSpPr>
          <p:nvPr>
            <p:ph type="ctrTitle"/>
          </p:nvPr>
        </p:nvSpPr>
        <p:spPr>
          <a:xfrm>
            <a:off x="1524000" y="183868"/>
            <a:ext cx="9144000" cy="1288026"/>
          </a:xfrm>
        </p:spPr>
        <p:txBody>
          <a:bodyPr/>
          <a:lstStyle/>
          <a:p>
            <a:pPr algn="ctr"/>
            <a:r>
              <a:rPr lang="en-US" sz="2400" b="1" u="sng" kern="100" dirty="0">
                <a:solidFill>
                  <a:srgbClr val="FF0000"/>
                </a:solidFill>
                <a:effectLst/>
                <a:latin typeface="Calisto MT" panose="02040603050505030304" pitchFamily="18" charset="0"/>
                <a:ea typeface="Aptos" panose="020B0004020202020204" pitchFamily="34" charset="0"/>
                <a:cs typeface="Kokila" panose="020B0502040204020203" pitchFamily="34" charset="0"/>
              </a:rPr>
              <a:t>Fentanyl Prevention and Awareness</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a:r>
            <a:br>
              <a:rPr lang="en-US" sz="1800" kern="100" dirty="0">
                <a:effectLst/>
                <a:latin typeface="Aptos" panose="020B0004020202020204" pitchFamily="34" charset="0"/>
                <a:ea typeface="Aptos" panose="020B0004020202020204" pitchFamily="34" charset="0"/>
                <a:cs typeface="Times New Roman" panose="02020603050405020304" pitchFamily="18" charset="0"/>
              </a:rPr>
            </a:br>
            <a:endParaRPr lang="en-US" dirty="0"/>
          </a:p>
        </p:txBody>
      </p:sp>
      <p:sp>
        <p:nvSpPr>
          <p:cNvPr id="3" name="Subtitle 2">
            <a:extLst>
              <a:ext uri="{FF2B5EF4-FFF2-40B4-BE49-F238E27FC236}">
                <a16:creationId xmlns:a16="http://schemas.microsoft.com/office/drawing/2014/main" xmlns="" id="{3DBC77B3-3240-9DAB-B9C1-4C8D50A59180}"/>
              </a:ext>
            </a:extLst>
          </p:cNvPr>
          <p:cNvSpPr>
            <a:spLocks noGrp="1"/>
          </p:cNvSpPr>
          <p:nvPr>
            <p:ph type="subTitle" idx="1"/>
          </p:nvPr>
        </p:nvSpPr>
        <p:spPr>
          <a:xfrm>
            <a:off x="758189" y="644013"/>
            <a:ext cx="9144000" cy="1655762"/>
          </a:xfrm>
        </p:spPr>
        <p:txBody>
          <a:bodyPr>
            <a:normAutofit fontScale="25000" lnSpcReduction="20000"/>
          </a:bodyPr>
          <a:lstStyle/>
          <a:p>
            <a:pPr marL="1371600" lvl="1">
              <a:lnSpc>
                <a:spcPct val="115000"/>
              </a:lnSpc>
              <a:spcAft>
                <a:spcPts val="800"/>
              </a:spcAft>
            </a:pPr>
            <a:endParaRPr lang="en-US" sz="8000" kern="100" dirty="0">
              <a:solidFill>
                <a:schemeClr val="tx1"/>
              </a:solidFill>
              <a:effectLst/>
              <a:latin typeface="Calisto MT" panose="02040603050505030304" pitchFamily="18" charset="0"/>
              <a:ea typeface="Aptos" panose="020B0004020202020204" pitchFamily="34" charset="0"/>
              <a:cs typeface="Times New Roman" panose="02020603050405020304" pitchFamily="18" charset="0"/>
            </a:endParaRPr>
          </a:p>
          <a:p>
            <a:pPr marL="1371600" lvl="1">
              <a:lnSpc>
                <a:spcPct val="115000"/>
              </a:lnSpc>
              <a:spcAft>
                <a:spcPts val="800"/>
              </a:spcAft>
            </a:pPr>
            <a:r>
              <a:rPr lang="en-US" sz="8000" kern="100" dirty="0">
                <a:solidFill>
                  <a:schemeClr val="tx1"/>
                </a:solidFill>
                <a:effectLst/>
                <a:latin typeface="Calisto MT" panose="02040603050505030304" pitchFamily="18" charset="0"/>
                <a:ea typeface="Aptos" panose="020B0004020202020204" pitchFamily="34" charset="0"/>
                <a:cs typeface="Times New Roman" panose="02020603050405020304" pitchFamily="18" charset="0"/>
              </a:rPr>
              <a:t>Exceptionally powerful narcotic / pain medication </a:t>
            </a:r>
          </a:p>
          <a:p>
            <a:pPr marL="1371600" lvl="1">
              <a:lnSpc>
                <a:spcPct val="115000"/>
              </a:lnSpc>
              <a:spcAft>
                <a:spcPts val="800"/>
              </a:spcAft>
            </a:pPr>
            <a:r>
              <a:rPr lang="en-US" sz="8000" kern="100" dirty="0">
                <a:solidFill>
                  <a:schemeClr val="tx1"/>
                </a:solidFill>
                <a:effectLst/>
                <a:latin typeface="Calisto MT" panose="02040603050505030304" pitchFamily="18" charset="0"/>
                <a:ea typeface="Aptos" panose="020B0004020202020204" pitchFamily="34" charset="0"/>
                <a:cs typeface="Times New Roman" panose="02020603050405020304" pitchFamily="18" charset="0"/>
              </a:rPr>
              <a:t>It is utilized in surgical procedures to induce anesthesia and pain control </a:t>
            </a:r>
          </a:p>
          <a:p>
            <a:pPr marL="1371600" lvl="1">
              <a:lnSpc>
                <a:spcPct val="115000"/>
              </a:lnSpc>
              <a:spcAft>
                <a:spcPts val="800"/>
              </a:spcAft>
            </a:pPr>
            <a:r>
              <a:rPr lang="en-US" sz="8000" kern="100" dirty="0">
                <a:solidFill>
                  <a:schemeClr val="tx1"/>
                </a:solidFill>
                <a:effectLst/>
                <a:latin typeface="Calisto MT" panose="02040603050505030304" pitchFamily="18" charset="0"/>
                <a:ea typeface="Aptos" panose="020B0004020202020204" pitchFamily="34" charset="0"/>
                <a:cs typeface="Times New Roman" panose="02020603050405020304" pitchFamily="18" charset="0"/>
              </a:rPr>
              <a:t> It is an opioid that is 100 times stronger than morphine and 30 to 50 times stronger than heroin  </a:t>
            </a:r>
          </a:p>
          <a:p>
            <a:pPr marL="1371600" lvl="1">
              <a:lnSpc>
                <a:spcPct val="115000"/>
              </a:lnSpc>
              <a:spcAft>
                <a:spcPts val="800"/>
              </a:spcAft>
            </a:pPr>
            <a:r>
              <a:rPr lang="en-US" sz="8000" kern="100" dirty="0">
                <a:solidFill>
                  <a:schemeClr val="tx1"/>
                </a:solidFill>
                <a:effectLst/>
                <a:latin typeface="Calisto MT" panose="02040603050505030304" pitchFamily="18" charset="0"/>
                <a:ea typeface="Aptos" panose="020B0004020202020204" pitchFamily="34" charset="0"/>
                <a:cs typeface="Times New Roman" panose="02020603050405020304" pitchFamily="18" charset="0"/>
              </a:rPr>
              <a:t>Schedule II Narcotic</a:t>
            </a:r>
          </a:p>
          <a:p>
            <a:pPr marL="1371600" lvl="1">
              <a:lnSpc>
                <a:spcPct val="115000"/>
              </a:lnSpc>
              <a:spcAft>
                <a:spcPts val="800"/>
              </a:spcAft>
            </a:pPr>
            <a:r>
              <a:rPr lang="en-US" sz="8000" kern="100" dirty="0">
                <a:solidFill>
                  <a:schemeClr val="tx1"/>
                </a:solidFill>
                <a:effectLst/>
                <a:latin typeface="Calisto MT" panose="02040603050505030304" pitchFamily="18" charset="0"/>
                <a:ea typeface="Aptos" panose="020B0004020202020204" pitchFamily="34" charset="0"/>
                <a:cs typeface="Times New Roman" panose="02020603050405020304" pitchFamily="18" charset="0"/>
              </a:rPr>
              <a:t> High Risk for Dependency</a:t>
            </a:r>
          </a:p>
          <a:p>
            <a:pPr marL="1371600" lvl="1">
              <a:lnSpc>
                <a:spcPct val="115000"/>
              </a:lnSpc>
              <a:spcAft>
                <a:spcPts val="800"/>
              </a:spcAft>
            </a:pPr>
            <a:r>
              <a:rPr lang="en-US" sz="8000" kern="100" dirty="0">
                <a:solidFill>
                  <a:schemeClr val="tx1"/>
                </a:solidFill>
                <a:effectLst/>
                <a:latin typeface="Calisto MT" panose="02040603050505030304" pitchFamily="18" charset="0"/>
                <a:ea typeface="Aptos" panose="020B0004020202020204" pitchFamily="34" charset="0"/>
                <a:cs typeface="Times New Roman" panose="02020603050405020304" pitchFamily="18" charset="0"/>
              </a:rPr>
              <a:t>Increasingly found in illicit drug supply</a:t>
            </a:r>
          </a:p>
          <a:p>
            <a:pPr marL="1371600" lvl="1">
              <a:lnSpc>
                <a:spcPct val="115000"/>
              </a:lnSpc>
              <a:spcAft>
                <a:spcPts val="800"/>
              </a:spcAft>
            </a:pPr>
            <a:r>
              <a:rPr lang="en-US" sz="8000" kern="100" dirty="0">
                <a:solidFill>
                  <a:schemeClr val="tx1"/>
                </a:solidFill>
                <a:effectLst/>
                <a:latin typeface="Calisto MT" panose="02040603050505030304" pitchFamily="18" charset="0"/>
                <a:ea typeface="Aptos" panose="020B0004020202020204" pitchFamily="34" charset="0"/>
                <a:cs typeface="Times New Roman" panose="02020603050405020304" pitchFamily="18" charset="0"/>
              </a:rPr>
              <a:t> Odorless and tasteless </a:t>
            </a:r>
          </a:p>
          <a:p>
            <a:pPr marL="1371600" lvl="1">
              <a:lnSpc>
                <a:spcPct val="115000"/>
              </a:lnSpc>
              <a:spcAft>
                <a:spcPts val="800"/>
              </a:spcAft>
            </a:pPr>
            <a:r>
              <a:rPr lang="en-US" sz="8000" dirty="0">
                <a:solidFill>
                  <a:schemeClr val="accent3">
                    <a:lumMod val="75000"/>
                  </a:schemeClr>
                </a:solidFill>
                <a:latin typeface="Calisto MT" panose="02040603050505030304" pitchFamily="18" charset="0"/>
              </a:rPr>
              <a:t>https://www.sandiegocounty.gov/</a:t>
            </a:r>
          </a:p>
          <a:p>
            <a:r>
              <a:rPr lang="en-US" sz="8000" dirty="0">
                <a:solidFill>
                  <a:schemeClr val="accent3">
                    <a:lumMod val="75000"/>
                  </a:schemeClr>
                </a:solidFill>
                <a:latin typeface="Calisto MT" panose="02040603050505030304" pitchFamily="18" charset="0"/>
              </a:rPr>
              <a:t>                           William Perno, SAY San Diego Senior Prevention Specialist</a:t>
            </a:r>
          </a:p>
          <a:p>
            <a:pPr marL="1371600" lvl="1">
              <a:lnSpc>
                <a:spcPct val="115000"/>
              </a:lnSpc>
              <a:spcAft>
                <a:spcPts val="800"/>
              </a:spcAft>
            </a:pPr>
            <a:endParaRPr lang="en-US" sz="8000" kern="100" dirty="0">
              <a:solidFill>
                <a:schemeClr val="tx1"/>
              </a:solidFill>
              <a:effectLst/>
              <a:latin typeface="Calisto MT" panose="02040603050505030304" pitchFamily="18" charset="0"/>
              <a:ea typeface="Aptos" panose="020B0004020202020204" pitchFamily="34" charset="0"/>
              <a:cs typeface="Times New Roman" panose="02020603050405020304" pitchFamily="18" charset="0"/>
            </a:endParaRPr>
          </a:p>
          <a:p>
            <a:endParaRPr lang="en-US" dirty="0"/>
          </a:p>
        </p:txBody>
      </p:sp>
      <p:pic>
        <p:nvPicPr>
          <p:cNvPr id="1026" name="Picture 2" descr="Drug prevention word cloud stock image. Image of hospital - 88379231">
            <a:extLst>
              <a:ext uri="{FF2B5EF4-FFF2-40B4-BE49-F238E27FC236}">
                <a16:creationId xmlns:a16="http://schemas.microsoft.com/office/drawing/2014/main" xmlns="" id="{9E715CFE-86A8-B82E-73B9-617EC9ED6471}"/>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8987144" y="2808722"/>
            <a:ext cx="3110887" cy="2023103"/>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8338996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additive="base">
                                        <p:cTn id="7" dur="500" fill="hold"/>
                                        <p:tgtEl>
                                          <p:spTgt spid="1026"/>
                                        </p:tgtEl>
                                        <p:attrNameLst>
                                          <p:attrName>ppt_x</p:attrName>
                                        </p:attrNameLst>
                                      </p:cBhvr>
                                      <p:tavLst>
                                        <p:tav tm="0">
                                          <p:val>
                                            <p:strVal val="#ppt_x"/>
                                          </p:val>
                                        </p:tav>
                                        <p:tav tm="100000">
                                          <p:val>
                                            <p:strVal val="#ppt_x"/>
                                          </p:val>
                                        </p:tav>
                                      </p:tavLst>
                                    </p:anim>
                                    <p:anim calcmode="lin" valueType="num">
                                      <p:cBhvr additive="base">
                                        <p:cTn id="8" dur="500" fill="hold"/>
                                        <p:tgtEl>
                                          <p:spTgt spid="10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A7E9FF7-560F-08EB-5904-46FAB40A7F65}"/>
              </a:ext>
            </a:extLst>
          </p:cNvPr>
          <p:cNvSpPr>
            <a:spLocks noGrp="1"/>
          </p:cNvSpPr>
          <p:nvPr>
            <p:ph type="title"/>
          </p:nvPr>
        </p:nvSpPr>
        <p:spPr/>
        <p:txBody>
          <a:bodyPr/>
          <a:lstStyle/>
          <a:p>
            <a:pPr algn="l"/>
            <a:r>
              <a:rPr lang="en-US" b="0" i="0" dirty="0">
                <a:solidFill>
                  <a:schemeClr val="accent6"/>
                </a:solidFill>
                <a:effectLst/>
                <a:latin typeface="Roboto Slab" pitchFamily="2" charset="0"/>
              </a:rPr>
              <a:t>Can Fentanyl use lead to addiction?</a:t>
            </a:r>
          </a:p>
        </p:txBody>
      </p:sp>
      <p:sp>
        <p:nvSpPr>
          <p:cNvPr id="3" name="Content Placeholder 2">
            <a:extLst>
              <a:ext uri="{FF2B5EF4-FFF2-40B4-BE49-F238E27FC236}">
                <a16:creationId xmlns:a16="http://schemas.microsoft.com/office/drawing/2014/main" xmlns="" id="{42790A27-A5D5-6081-CCA9-797FA750E91B}"/>
              </a:ext>
            </a:extLst>
          </p:cNvPr>
          <p:cNvSpPr>
            <a:spLocks noGrp="1"/>
          </p:cNvSpPr>
          <p:nvPr>
            <p:ph idx="1"/>
          </p:nvPr>
        </p:nvSpPr>
        <p:spPr>
          <a:xfrm>
            <a:off x="2520386" y="1622322"/>
            <a:ext cx="8915400" cy="4296697"/>
          </a:xfrm>
        </p:spPr>
        <p:txBody>
          <a:bodyPr>
            <a:normAutofit lnSpcReduction="10000"/>
          </a:bodyPr>
          <a:lstStyle/>
          <a:p>
            <a:pPr>
              <a:lnSpc>
                <a:spcPct val="150000"/>
              </a:lnSpc>
            </a:pPr>
            <a:r>
              <a:rPr lang="en-US" sz="1800" kern="100" dirty="0">
                <a:effectLst/>
                <a:latin typeface="Calisto MT" panose="02040603050505030304" pitchFamily="18" charset="0"/>
                <a:ea typeface="Aptos" panose="020B0004020202020204" pitchFamily="34" charset="0"/>
                <a:cs typeface="Times New Roman" panose="02020603050405020304" pitchFamily="18" charset="0"/>
              </a:rPr>
              <a:t>Fentanyl is an addictive drug because of its potency. Persons taking prescription fentanyl prescribed by a doctor can experience dependence, which can lead to withdrawal symptoms after the patient stops taking the drug. Dependence can sometimes lead to addiction.</a:t>
            </a:r>
            <a:endParaRPr lang="en-US" b="1" dirty="0">
              <a:solidFill>
                <a:srgbClr val="202227"/>
              </a:solidFill>
              <a:latin typeface="Calisto MT" panose="02040603050505030304" pitchFamily="18" charset="0"/>
            </a:endParaRPr>
          </a:p>
          <a:p>
            <a:pPr>
              <a:lnSpc>
                <a:spcPct val="150000"/>
              </a:lnSpc>
            </a:pPr>
            <a:r>
              <a:rPr lang="en-US" i="0" dirty="0">
                <a:solidFill>
                  <a:srgbClr val="202227"/>
                </a:solidFill>
                <a:effectLst/>
                <a:latin typeface="Calisto MT" panose="02040603050505030304" pitchFamily="18" charset="0"/>
              </a:rPr>
              <a:t>Fentanyl overdose symptoms </a:t>
            </a:r>
            <a:r>
              <a:rPr lang="en-US" b="0" i="0" dirty="0">
                <a:solidFill>
                  <a:srgbClr val="202227"/>
                </a:solidFill>
                <a:effectLst/>
                <a:latin typeface="Calisto MT" panose="02040603050505030304" pitchFamily="18" charset="0"/>
              </a:rPr>
              <a:t>may include extreme drowsiness, weak pulse, fainting, and slow breathing (breathing may stop). Seek emergency medical attention immediately or call the Poison Help line at 1-800-222-1222. A fentanyl overdose can be fatal, especially in a child or other person using the medicine without a prescription.</a:t>
            </a:r>
          </a:p>
          <a:p>
            <a:pPr marL="0" indent="0">
              <a:buNone/>
            </a:pPr>
            <a:endParaRPr lang="en-US" dirty="0">
              <a:latin typeface="Calisto MT" panose="02040603050505030304" pitchFamily="18" charset="0"/>
            </a:endParaRPr>
          </a:p>
          <a:p>
            <a:pPr marL="0" indent="0">
              <a:buNone/>
            </a:pPr>
            <a:r>
              <a:rPr lang="en-US" dirty="0">
                <a:latin typeface="Calisto MT" panose="02040603050505030304" pitchFamily="18" charset="0"/>
              </a:rPr>
              <a:t>www.drugs.com</a:t>
            </a:r>
          </a:p>
        </p:txBody>
      </p:sp>
      <p:pic>
        <p:nvPicPr>
          <p:cNvPr id="3074" name="Picture 2" descr="Image result for Doctor ClipArt">
            <a:extLst>
              <a:ext uri="{FF2B5EF4-FFF2-40B4-BE49-F238E27FC236}">
                <a16:creationId xmlns:a16="http://schemas.microsoft.com/office/drawing/2014/main" xmlns="" id="{1ADDD29B-EA5F-911A-88DA-02C7938A618C}"/>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04158" y="1546454"/>
            <a:ext cx="1543049" cy="3059796"/>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7383456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7859AE3-00E3-08BE-828D-1AAF8D353285}"/>
              </a:ext>
            </a:extLst>
          </p:cNvPr>
          <p:cNvSpPr>
            <a:spLocks noGrp="1"/>
          </p:cNvSpPr>
          <p:nvPr>
            <p:ph type="title"/>
          </p:nvPr>
        </p:nvSpPr>
        <p:spPr/>
        <p:txBody>
          <a:bodyPr/>
          <a:lstStyle/>
          <a:p>
            <a:pPr algn="ctr"/>
            <a:r>
              <a:rPr lang="en-US" b="0" i="0" dirty="0">
                <a:solidFill>
                  <a:srgbClr val="474747"/>
                </a:solidFill>
                <a:effectLst/>
                <a:latin typeface="Calisto MT" panose="02040603050505030304" pitchFamily="18" charset="0"/>
              </a:rPr>
              <a:t>How can a fentanyl overdose be treated?</a:t>
            </a:r>
          </a:p>
        </p:txBody>
      </p:sp>
      <p:sp>
        <p:nvSpPr>
          <p:cNvPr id="3" name="Content Placeholder 2">
            <a:extLst>
              <a:ext uri="{FF2B5EF4-FFF2-40B4-BE49-F238E27FC236}">
                <a16:creationId xmlns:a16="http://schemas.microsoft.com/office/drawing/2014/main" xmlns="" id="{7509197C-5D0D-6E1D-D261-6E66652D6BF4}"/>
              </a:ext>
            </a:extLst>
          </p:cNvPr>
          <p:cNvSpPr>
            <a:spLocks noGrp="1"/>
          </p:cNvSpPr>
          <p:nvPr>
            <p:ph idx="1"/>
          </p:nvPr>
        </p:nvSpPr>
        <p:spPr>
          <a:xfrm>
            <a:off x="2589211" y="1518557"/>
            <a:ext cx="9314317" cy="4587953"/>
          </a:xfrm>
        </p:spPr>
        <p:txBody>
          <a:bodyPr>
            <a:normAutofit fontScale="25000" lnSpcReduction="20000"/>
          </a:bodyPr>
          <a:lstStyle/>
          <a:p>
            <a:pPr algn="ctr">
              <a:lnSpc>
                <a:spcPct val="160000"/>
              </a:lnSpc>
              <a:buNone/>
            </a:pPr>
            <a:r>
              <a:rPr lang="en-US" sz="7200" b="0" i="0" dirty="0">
                <a:solidFill>
                  <a:srgbClr val="474747"/>
                </a:solidFill>
                <a:effectLst/>
                <a:latin typeface="Calisto MT" panose="02040603050505030304" pitchFamily="18" charset="0"/>
              </a:rPr>
              <a:t>	Drug dealers mix the cheaper fentanyl with other drugs like heroin, cocaine, MDMA and methamphetamine to increase their profits, making it often difficult to know which drug is causing the overdose. Naloxone is a medicine that can treat a fentanyl overdose when given right away. It works by rapidly binding to opioid receptors and blocking the effects of opioid drugs. But fentanyl is stronger than other opioid drugs like morphine and might require multiple doses of naloxone.</a:t>
            </a:r>
          </a:p>
          <a:p>
            <a:pPr algn="ctr">
              <a:lnSpc>
                <a:spcPct val="160000"/>
              </a:lnSpc>
              <a:buNone/>
            </a:pPr>
            <a:r>
              <a:rPr lang="en-US" sz="7200" b="0" i="0" dirty="0">
                <a:solidFill>
                  <a:srgbClr val="474747"/>
                </a:solidFill>
                <a:effectLst/>
                <a:latin typeface="Calisto MT" panose="02040603050505030304" pitchFamily="18" charset="0"/>
              </a:rPr>
              <a:t>	Because of this, if you suspect someone has overdosed, the most important step to take is to call 911 so they can receive immediate medical attention. Once medical personnel arrive, they will administer naloxone if they suspect an opioid drug is involved.</a:t>
            </a:r>
          </a:p>
          <a:p>
            <a:pPr algn="ctr">
              <a:lnSpc>
                <a:spcPct val="160000"/>
              </a:lnSpc>
            </a:pPr>
            <a:r>
              <a:rPr lang="en-US" sz="7200" b="0" i="0" dirty="0">
                <a:solidFill>
                  <a:srgbClr val="474747"/>
                </a:solidFill>
                <a:effectLst/>
                <a:latin typeface="Calisto MT" panose="02040603050505030304" pitchFamily="18" charset="0"/>
              </a:rPr>
              <a:t>Naloxone is available as an injectable (needle) solution and nasal sprays (NARCAN</a:t>
            </a:r>
            <a:r>
              <a:rPr lang="en-US" sz="7200" b="0" i="0" baseline="30000" dirty="0">
                <a:solidFill>
                  <a:srgbClr val="474747"/>
                </a:solidFill>
                <a:effectLst/>
                <a:latin typeface="Calisto MT" panose="02040603050505030304" pitchFamily="18" charset="0"/>
              </a:rPr>
              <a:t>®</a:t>
            </a:r>
            <a:r>
              <a:rPr lang="en-US" sz="7200" b="0" i="0" dirty="0">
                <a:solidFill>
                  <a:srgbClr val="474747"/>
                </a:solidFill>
                <a:effectLst/>
                <a:latin typeface="Calisto MT" panose="02040603050505030304" pitchFamily="18" charset="0"/>
              </a:rPr>
              <a:t> and KLOXXADO</a:t>
            </a:r>
            <a:r>
              <a:rPr lang="en-US" sz="7200" b="0" i="0" baseline="30000" dirty="0">
                <a:solidFill>
                  <a:srgbClr val="474747"/>
                </a:solidFill>
                <a:effectLst/>
                <a:latin typeface="Calisto MT" panose="02040603050505030304" pitchFamily="18" charset="0"/>
              </a:rPr>
              <a:t>®</a:t>
            </a:r>
            <a:r>
              <a:rPr lang="en-US" sz="7200" b="0" i="0" dirty="0">
                <a:solidFill>
                  <a:srgbClr val="474747"/>
                </a:solidFill>
                <a:effectLst/>
                <a:latin typeface="Calisto MT" panose="02040603050505030304" pitchFamily="18" charset="0"/>
              </a:rPr>
              <a:t>)</a:t>
            </a:r>
          </a:p>
          <a:p>
            <a:pPr algn="l"/>
            <a:r>
              <a:rPr lang="en-US" sz="6200" b="1" i="0" dirty="0">
                <a:solidFill>
                  <a:srgbClr val="474747"/>
                </a:solidFill>
                <a:effectLst/>
                <a:latin typeface="Calisto MT" panose="02040603050505030304" pitchFamily="18" charset="0"/>
              </a:rPr>
              <a:t>nida.nih.gov</a:t>
            </a:r>
          </a:p>
          <a:p>
            <a:endParaRPr lang="en-US" dirty="0"/>
          </a:p>
        </p:txBody>
      </p:sp>
      <p:pic>
        <p:nvPicPr>
          <p:cNvPr id="2050" name="Picture 2" descr="Image result for Medical Help Cartoon Icon">
            <a:extLst>
              <a:ext uri="{FF2B5EF4-FFF2-40B4-BE49-F238E27FC236}">
                <a16:creationId xmlns:a16="http://schemas.microsoft.com/office/drawing/2014/main" xmlns="" id="{D39F569D-97C1-5FC1-4720-78B17414E08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410936" y="1822677"/>
            <a:ext cx="1752600" cy="174307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9267045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82F3B62-8ADC-4AFE-DF70-D6D6B8082966}"/>
              </a:ext>
            </a:extLst>
          </p:cNvPr>
          <p:cNvSpPr>
            <a:spLocks noGrp="1"/>
          </p:cNvSpPr>
          <p:nvPr>
            <p:ph type="ctrTitle"/>
          </p:nvPr>
        </p:nvSpPr>
        <p:spPr>
          <a:xfrm>
            <a:off x="1895983" y="75794"/>
            <a:ext cx="8915399" cy="641961"/>
          </a:xfrm>
        </p:spPr>
        <p:txBody>
          <a:bodyPr>
            <a:normAutofit/>
          </a:bodyPr>
          <a:lstStyle/>
          <a:p>
            <a:pPr algn="ctr"/>
            <a:r>
              <a:rPr lang="en-US" sz="2800" b="1" dirty="0">
                <a:solidFill>
                  <a:srgbClr val="FF0000"/>
                </a:solidFill>
                <a:latin typeface="Calisto MT" panose="02040603050505030304" pitchFamily="18" charset="0"/>
              </a:rPr>
              <a:t>Fentanyl and Deaths: The Hard Reality</a:t>
            </a:r>
          </a:p>
        </p:txBody>
      </p:sp>
      <p:sp>
        <p:nvSpPr>
          <p:cNvPr id="3" name="Subtitle 2">
            <a:extLst>
              <a:ext uri="{FF2B5EF4-FFF2-40B4-BE49-F238E27FC236}">
                <a16:creationId xmlns:a16="http://schemas.microsoft.com/office/drawing/2014/main" xmlns="" id="{7DA7985D-371D-8ADC-B7E2-8DA1B324792D}"/>
              </a:ext>
            </a:extLst>
          </p:cNvPr>
          <p:cNvSpPr>
            <a:spLocks noGrp="1"/>
          </p:cNvSpPr>
          <p:nvPr>
            <p:ph type="subTitle" idx="1"/>
          </p:nvPr>
        </p:nvSpPr>
        <p:spPr>
          <a:xfrm>
            <a:off x="2050979" y="825595"/>
            <a:ext cx="8915399" cy="1983015"/>
          </a:xfrm>
        </p:spPr>
        <p:txBody>
          <a:bodyPr>
            <a:noAutofit/>
          </a:bodyPr>
          <a:lstStyle/>
          <a:p>
            <a:pPr algn="ctr"/>
            <a:r>
              <a:rPr lang="en-US" sz="1900" dirty="0">
                <a:latin typeface="Calisto MT" panose="02040603050505030304" pitchFamily="18" charset="0"/>
              </a:rPr>
              <a:t>In the U.S. alone, fentanyl is now the leading cause of drug overdose deaths.</a:t>
            </a:r>
          </a:p>
          <a:p>
            <a:pPr algn="ctr"/>
            <a:r>
              <a:rPr lang="en-US" sz="1900" dirty="0">
                <a:latin typeface="Calisto MT" panose="02040603050505030304" pitchFamily="18" charset="0"/>
              </a:rPr>
              <a:t>In recent years, over 70,000 overdose deaths annually have involved synthetic opioids—mainly fentanyl.</a:t>
            </a:r>
          </a:p>
          <a:p>
            <a:pPr algn="ctr"/>
            <a:r>
              <a:rPr lang="en-US" sz="1900" dirty="0">
                <a:latin typeface="Calisto MT" panose="02040603050505030304" pitchFamily="18" charset="0"/>
              </a:rPr>
              <a:t>Most of these deaths are unintentional: people often don’t know fentanyl is in what they’re taking.</a:t>
            </a:r>
          </a:p>
          <a:p>
            <a:pPr algn="ctr"/>
            <a:endParaRPr lang="en-US" sz="1900" dirty="0">
              <a:latin typeface="Calisto MT" panose="02040603050505030304" pitchFamily="18" charset="0"/>
            </a:endParaRPr>
          </a:p>
          <a:p>
            <a:pPr algn="ctr">
              <a:lnSpc>
                <a:spcPct val="150000"/>
              </a:lnSpc>
              <a:buNone/>
            </a:pPr>
            <a:r>
              <a:rPr lang="en-US" sz="1900" dirty="0">
                <a:latin typeface="Calisto MT" panose="02040603050505030304" pitchFamily="18" charset="0"/>
              </a:rPr>
              <a:t>The opioid crisis has evolved over several decades, going through several phases since 1999, and killing over 564,000 people in the United States from overdose deaths alone. Fentanyl began to grow more popular in 2013, due to its potency and relative cheapness – which sent overdose deaths skyrocketing. Over 150 people die every day because of synthetic opioids like fentanyl.</a:t>
            </a:r>
          </a:p>
          <a:p>
            <a:pPr algn="ctr">
              <a:lnSpc>
                <a:spcPct val="150000"/>
              </a:lnSpc>
            </a:pPr>
            <a:r>
              <a:rPr lang="en-US" sz="1900" dirty="0">
                <a:latin typeface="Calisto MT" panose="02040603050505030304" pitchFamily="18" charset="0"/>
              </a:rPr>
              <a:t>Extremely potent: Just 2 milligrams can be fatal.</a:t>
            </a:r>
          </a:p>
          <a:p>
            <a:pPr algn="ctr">
              <a:lnSpc>
                <a:spcPct val="150000"/>
              </a:lnSpc>
            </a:pPr>
            <a:endParaRPr lang="en-US" sz="1900" dirty="0">
              <a:latin typeface="Calisto MT" panose="02040603050505030304" pitchFamily="18" charset="0"/>
            </a:endParaRPr>
          </a:p>
        </p:txBody>
      </p:sp>
      <p:pic>
        <p:nvPicPr>
          <p:cNvPr id="1026" name="Picture 2" descr="Reality Check Rubber Stamp set Vector 24484598 Vector Art at Vecteezy">
            <a:extLst>
              <a:ext uri="{FF2B5EF4-FFF2-40B4-BE49-F238E27FC236}">
                <a16:creationId xmlns:a16="http://schemas.microsoft.com/office/drawing/2014/main" xmlns="" id="{AB3BA616-86FA-25CB-AA0E-487BBB293B6E}"/>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553065" y="5332224"/>
            <a:ext cx="2236689" cy="1400362"/>
          </a:xfrm>
          <a:prstGeom prst="ellipse">
            <a:avLst/>
          </a:prstGeom>
          <a:ln>
            <a:noFill/>
          </a:ln>
          <a:effectLst>
            <a:softEdge rad="112500"/>
          </a:effectLst>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4789563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5B80667-1454-B22D-51B4-745FB8D065C9}"/>
              </a:ext>
            </a:extLst>
          </p:cNvPr>
          <p:cNvSpPr>
            <a:spLocks noGrp="1"/>
          </p:cNvSpPr>
          <p:nvPr>
            <p:ph type="ctrTitle"/>
          </p:nvPr>
        </p:nvSpPr>
        <p:spPr>
          <a:xfrm>
            <a:off x="2209070" y="226032"/>
            <a:ext cx="8915399" cy="996491"/>
          </a:xfrm>
        </p:spPr>
        <p:txBody>
          <a:bodyPr/>
          <a:lstStyle/>
          <a:p>
            <a:pPr algn="ctr"/>
            <a:r>
              <a:rPr lang="en-US" dirty="0">
                <a:solidFill>
                  <a:srgbClr val="00B050"/>
                </a:solidFill>
                <a:latin typeface="Calisto MT" panose="02040603050505030304" pitchFamily="18" charset="0"/>
              </a:rPr>
              <a:t>Fentanyl Crisis</a:t>
            </a:r>
          </a:p>
        </p:txBody>
      </p:sp>
      <p:sp>
        <p:nvSpPr>
          <p:cNvPr id="3" name="Subtitle 2">
            <a:extLst>
              <a:ext uri="{FF2B5EF4-FFF2-40B4-BE49-F238E27FC236}">
                <a16:creationId xmlns:a16="http://schemas.microsoft.com/office/drawing/2014/main" xmlns="" id="{69F0280D-9F09-B14D-F45D-220100666A0F}"/>
              </a:ext>
            </a:extLst>
          </p:cNvPr>
          <p:cNvSpPr>
            <a:spLocks noGrp="1"/>
          </p:cNvSpPr>
          <p:nvPr>
            <p:ph type="subTitle" idx="1"/>
          </p:nvPr>
        </p:nvSpPr>
        <p:spPr>
          <a:xfrm>
            <a:off x="2363182" y="1417833"/>
            <a:ext cx="8915399" cy="4808305"/>
          </a:xfrm>
        </p:spPr>
        <p:txBody>
          <a:bodyPr>
            <a:normAutofit fontScale="92500"/>
          </a:bodyPr>
          <a:lstStyle/>
          <a:p>
            <a:pPr marL="0" marR="0" algn="ctr">
              <a:lnSpc>
                <a:spcPct val="115000"/>
              </a:lnSpc>
              <a:spcAft>
                <a:spcPts val="800"/>
              </a:spcAft>
              <a:buNone/>
            </a:pPr>
            <a:r>
              <a:rPr lang="en-US" sz="3100" kern="100" dirty="0">
                <a:effectLst/>
                <a:latin typeface="Aptos" panose="020B0004020202020204" pitchFamily="34" charset="0"/>
                <a:ea typeface="Aptos" panose="020B0004020202020204" pitchFamily="34" charset="0"/>
                <a:cs typeface="Times New Roman" panose="02020603050405020304" pitchFamily="18" charset="0"/>
              </a:rPr>
              <a:t> </a:t>
            </a:r>
            <a:r>
              <a:rPr lang="en-US" sz="2400" kern="100" dirty="0">
                <a:solidFill>
                  <a:schemeClr val="tx1"/>
                </a:solidFill>
                <a:effectLst/>
                <a:latin typeface="Calisto MT" panose="02040603050505030304" pitchFamily="18" charset="0"/>
                <a:ea typeface="Aptos" panose="020B0004020202020204" pitchFamily="34" charset="0"/>
                <a:cs typeface="Times New Roman" panose="02020603050405020304" pitchFamily="18" charset="0"/>
              </a:rPr>
              <a:t>The crisis has been exacerbated by the ease of producing and distributing synthetic fentanyl, often sourced from international suppliers. Its high potency and low production cost make it a preferred choice for drug traffickers, but this has led to a dramatic rise in overdose deaths.</a:t>
            </a:r>
          </a:p>
          <a:p>
            <a:pPr marL="0" marR="0" algn="ctr">
              <a:lnSpc>
                <a:spcPct val="115000"/>
              </a:lnSpc>
              <a:spcAft>
                <a:spcPts val="800"/>
              </a:spcAft>
              <a:buNone/>
            </a:pPr>
            <a:r>
              <a:rPr lang="en-US" sz="2400" kern="100" dirty="0">
                <a:solidFill>
                  <a:schemeClr val="tx1"/>
                </a:solidFill>
                <a:effectLst/>
                <a:latin typeface="Calisto MT" panose="02040603050505030304" pitchFamily="18" charset="0"/>
                <a:ea typeface="Aptos" panose="020B0004020202020204" pitchFamily="34" charset="0"/>
                <a:cs typeface="Times New Roman" panose="02020603050405020304" pitchFamily="18" charset="0"/>
              </a:rPr>
              <a:t> Global Supply Chains: Chemical precursors for fentanyl are often sourced from countries like China and shipped to Mexico, where cartels manufacture and distribute the drug.</a:t>
            </a:r>
          </a:p>
          <a:p>
            <a:pPr marL="0" marR="0" algn="ctr">
              <a:lnSpc>
                <a:spcPct val="115000"/>
              </a:lnSpc>
              <a:spcAft>
                <a:spcPts val="800"/>
              </a:spcAft>
            </a:pPr>
            <a:r>
              <a:rPr lang="en-US" sz="2400" kern="100" dirty="0">
                <a:solidFill>
                  <a:schemeClr val="tx1"/>
                </a:solidFill>
                <a:effectLst/>
                <a:latin typeface="Calisto MT" panose="02040603050505030304" pitchFamily="18" charset="0"/>
                <a:ea typeface="Aptos" panose="020B0004020202020204" pitchFamily="34" charset="0"/>
                <a:cs typeface="Times New Roman" panose="02020603050405020304" pitchFamily="18" charset="0"/>
              </a:rPr>
              <a:t> Overdose Epidemic: In the U.S., fentanyl-related overdoses have claimed tens of thousands of lives annually, with synthetic opioids being a leading cause of drug-related deaths.</a:t>
            </a:r>
          </a:p>
          <a:p>
            <a:pPr marL="0" marR="0" algn="ctr">
              <a:lnSpc>
                <a:spcPct val="115000"/>
              </a:lnSpc>
              <a:spcAft>
                <a:spcPts val="800"/>
              </a:spcAft>
              <a:buNone/>
            </a:pPr>
            <a:endParaRPr lang="en-US" sz="2200" kern="100" dirty="0">
              <a:effectLst/>
              <a:latin typeface="Calisto MT" panose="02040603050505030304" pitchFamily="18" charset="0"/>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xmlns="" val="9936716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BBF4D54-2E5D-CEA6-B37F-3E227EF5B26C}"/>
              </a:ext>
            </a:extLst>
          </p:cNvPr>
          <p:cNvSpPr>
            <a:spLocks noGrp="1"/>
          </p:cNvSpPr>
          <p:nvPr>
            <p:ph type="ctrTitle"/>
          </p:nvPr>
        </p:nvSpPr>
        <p:spPr>
          <a:xfrm>
            <a:off x="2178247" y="130997"/>
            <a:ext cx="8915399" cy="1319432"/>
          </a:xfrm>
        </p:spPr>
        <p:txBody>
          <a:bodyPr>
            <a:normAutofit fontScale="90000"/>
          </a:bodyPr>
          <a:lstStyle/>
          <a:p>
            <a:pPr algn="ctr"/>
            <a:r>
              <a:rPr lang="en-US" sz="3300" kern="100" dirty="0">
                <a:solidFill>
                  <a:srgbClr val="C00000"/>
                </a:solidFill>
                <a:effectLst/>
                <a:latin typeface="Calisto MT" panose="02040603050505030304" pitchFamily="18" charset="0"/>
                <a:ea typeface="Aptos" panose="020B0004020202020204" pitchFamily="34" charset="0"/>
                <a:cs typeface="Times New Roman" panose="02020603050405020304" pitchFamily="18" charset="0"/>
              </a:rPr>
              <a:t>How is fentanyl addiction treated?</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a:r>
            <a:br>
              <a:rPr lang="en-US" sz="1800" kern="100" dirty="0">
                <a:effectLst/>
                <a:latin typeface="Aptos" panose="020B0004020202020204" pitchFamily="34" charset="0"/>
                <a:ea typeface="Aptos" panose="020B0004020202020204" pitchFamily="34" charset="0"/>
                <a:cs typeface="Times New Roman" panose="02020603050405020304" pitchFamily="18" charset="0"/>
              </a:rPr>
            </a:br>
            <a:endParaRPr lang="en-US" dirty="0"/>
          </a:p>
        </p:txBody>
      </p:sp>
      <p:sp>
        <p:nvSpPr>
          <p:cNvPr id="3" name="Subtitle 2">
            <a:extLst>
              <a:ext uri="{FF2B5EF4-FFF2-40B4-BE49-F238E27FC236}">
                <a16:creationId xmlns:a16="http://schemas.microsoft.com/office/drawing/2014/main" xmlns="" id="{8D190865-735B-6923-092C-C55B1A1B5233}"/>
              </a:ext>
            </a:extLst>
          </p:cNvPr>
          <p:cNvSpPr>
            <a:spLocks noGrp="1"/>
          </p:cNvSpPr>
          <p:nvPr>
            <p:ph type="subTitle" idx="1"/>
          </p:nvPr>
        </p:nvSpPr>
        <p:spPr>
          <a:xfrm>
            <a:off x="2272840" y="1103246"/>
            <a:ext cx="8915399" cy="4929692"/>
          </a:xfrm>
        </p:spPr>
        <p:txBody>
          <a:bodyPr>
            <a:noAutofit/>
          </a:bodyPr>
          <a:lstStyle/>
          <a:p>
            <a:pPr marL="0" marR="0">
              <a:lnSpc>
                <a:spcPct val="115000"/>
              </a:lnSpc>
              <a:spcAft>
                <a:spcPts val="800"/>
              </a:spcAft>
              <a:buNone/>
            </a:pPr>
            <a:r>
              <a:rPr lang="en-US" kern="100" dirty="0">
                <a:effectLst/>
                <a:latin typeface="Calisto MT" panose="02040603050505030304" pitchFamily="18" charset="0"/>
                <a:ea typeface="Aptos" panose="020B0004020202020204" pitchFamily="34" charset="0"/>
                <a:cs typeface="Times New Roman" panose="02020603050405020304" pitchFamily="18" charset="0"/>
              </a:rPr>
              <a:t>Medication with behavioral therapies has been shown to be effective in treating people with a fentanyl addiction.</a:t>
            </a:r>
          </a:p>
          <a:p>
            <a:pPr marL="0" marR="0">
              <a:lnSpc>
                <a:spcPct val="115000"/>
              </a:lnSpc>
              <a:spcAft>
                <a:spcPts val="800"/>
              </a:spcAft>
              <a:buNone/>
            </a:pPr>
            <a:r>
              <a:rPr lang="en-US" kern="100" dirty="0">
                <a:effectLst/>
                <a:latin typeface="Calisto MT" panose="02040603050505030304" pitchFamily="18" charset="0"/>
                <a:ea typeface="Aptos" panose="020B0004020202020204" pitchFamily="34" charset="0"/>
                <a:cs typeface="Times New Roman" panose="02020603050405020304" pitchFamily="18" charset="0"/>
              </a:rPr>
              <a:t>Medications for opioid use disorders—including fentanyl use disorder—are safe, effective, and save lives. These medicines interact with the same opioid receptors in the brain on which fentanyl acts, but they do not produce the same effects.</a:t>
            </a:r>
          </a:p>
          <a:p>
            <a:pPr marL="342900" marR="0" lvl="0" indent="-342900">
              <a:lnSpc>
                <a:spcPct val="115000"/>
              </a:lnSpc>
              <a:spcAft>
                <a:spcPts val="800"/>
              </a:spcAft>
              <a:buSzPts val="1000"/>
              <a:buFont typeface="Wingdings" panose="05000000000000000000" pitchFamily="2" charset="2"/>
              <a:buChar char=""/>
              <a:tabLst>
                <a:tab pos="457200" algn="l"/>
              </a:tabLst>
            </a:pPr>
            <a:r>
              <a:rPr lang="en-US" kern="100" dirty="0">
                <a:effectLst/>
                <a:latin typeface="Calisto MT" panose="02040603050505030304" pitchFamily="18" charset="0"/>
                <a:ea typeface="Aptos" panose="020B0004020202020204" pitchFamily="34" charset="0"/>
                <a:cs typeface="Times New Roman" panose="02020603050405020304" pitchFamily="18" charset="0"/>
              </a:rPr>
              <a:t>Methadone, an opioid receptor, attaches to and activates opioid receptors to ease withdrawal symptoms and cravings.</a:t>
            </a:r>
          </a:p>
          <a:p>
            <a:pPr marL="342900" marR="0" lvl="0" indent="-342900">
              <a:lnSpc>
                <a:spcPct val="115000"/>
              </a:lnSpc>
              <a:spcAft>
                <a:spcPts val="800"/>
              </a:spcAft>
              <a:buSzPts val="1000"/>
              <a:buFont typeface="Wingdings" panose="05000000000000000000" pitchFamily="2" charset="2"/>
              <a:buChar char=""/>
              <a:tabLst>
                <a:tab pos="457200" algn="l"/>
              </a:tabLst>
            </a:pPr>
            <a:r>
              <a:rPr lang="en-US" kern="100" dirty="0">
                <a:effectLst/>
                <a:latin typeface="Calisto MT" panose="02040603050505030304" pitchFamily="18" charset="0"/>
                <a:ea typeface="Aptos" panose="020B0004020202020204" pitchFamily="34" charset="0"/>
                <a:cs typeface="Times New Roman" panose="02020603050405020304" pitchFamily="18" charset="0"/>
              </a:rPr>
              <a:t>Buprenorphine, an opioid receptor, attaches to and partially activates opioid receptors to ease withdrawal symptoms and cravings.</a:t>
            </a:r>
          </a:p>
          <a:p>
            <a:pPr marL="342900" marR="0" lvl="0" indent="-342900">
              <a:lnSpc>
                <a:spcPct val="115000"/>
              </a:lnSpc>
              <a:spcAft>
                <a:spcPts val="800"/>
              </a:spcAft>
              <a:buSzPts val="1000"/>
              <a:buFont typeface="Wingdings" panose="05000000000000000000" pitchFamily="2" charset="2"/>
              <a:buChar char=""/>
              <a:tabLst>
                <a:tab pos="457200" algn="l"/>
              </a:tabLst>
            </a:pPr>
            <a:r>
              <a:rPr lang="en-US" kern="100" dirty="0">
                <a:effectLst/>
                <a:latin typeface="Calisto MT" panose="02040603050505030304" pitchFamily="18" charset="0"/>
                <a:ea typeface="Aptos" panose="020B0004020202020204" pitchFamily="34" charset="0"/>
                <a:cs typeface="Times New Roman" panose="02020603050405020304" pitchFamily="18" charset="0"/>
              </a:rPr>
              <a:t>Naltrexone, an opioid receptor, prevents fentanyl from attaching to opioid receptors, thus blocking its effects.</a:t>
            </a:r>
          </a:p>
          <a:p>
            <a:pPr marL="342900" marR="0" lvl="0" indent="-342900">
              <a:lnSpc>
                <a:spcPct val="115000"/>
              </a:lnSpc>
              <a:spcAft>
                <a:spcPts val="800"/>
              </a:spcAft>
              <a:buSzPts val="1000"/>
              <a:buFont typeface="Wingdings" panose="05000000000000000000" pitchFamily="2" charset="2"/>
              <a:buChar char=""/>
              <a:tabLst>
                <a:tab pos="457200" algn="l"/>
              </a:tabLst>
            </a:pPr>
            <a:r>
              <a:rPr lang="en-US" b="1" kern="100" dirty="0">
                <a:effectLst/>
                <a:latin typeface="Calisto MT" panose="02040603050505030304" pitchFamily="18" charset="0"/>
                <a:ea typeface="Aptos" panose="020B0004020202020204" pitchFamily="34" charset="0"/>
                <a:cs typeface="Times New Roman" panose="02020603050405020304" pitchFamily="18" charset="0"/>
              </a:rPr>
              <a:t>nida.nih.gov</a:t>
            </a:r>
          </a:p>
          <a:p>
            <a:pPr marL="342900" marR="0" lvl="0" indent="-342900">
              <a:lnSpc>
                <a:spcPct val="115000"/>
              </a:lnSpc>
              <a:spcAft>
                <a:spcPts val="800"/>
              </a:spcAft>
              <a:buSzPts val="1000"/>
              <a:buFont typeface="Wingdings" panose="05000000000000000000" pitchFamily="2" charset="2"/>
              <a:buChar char=""/>
              <a:tabLst>
                <a:tab pos="457200" algn="l"/>
              </a:tabLst>
            </a:pPr>
            <a:endParaRPr lang="en-US" kern="100" dirty="0">
              <a:effectLst/>
              <a:latin typeface="Calisto MT" panose="02040603050505030304" pitchFamily="18"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xmlns="" val="9809387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9F70DB8-AE7A-05B4-0E6C-95FE03716CB3}"/>
              </a:ext>
            </a:extLst>
          </p:cNvPr>
          <p:cNvSpPr>
            <a:spLocks noGrp="1"/>
          </p:cNvSpPr>
          <p:nvPr>
            <p:ph type="title"/>
          </p:nvPr>
        </p:nvSpPr>
        <p:spPr>
          <a:xfrm>
            <a:off x="2592925" y="30724"/>
            <a:ext cx="8911687" cy="1140543"/>
          </a:xfrm>
        </p:spPr>
        <p:txBody>
          <a:bodyPr>
            <a:normAutofit fontScale="90000"/>
          </a:bodyPr>
          <a:lstStyle/>
          <a:p>
            <a:pPr algn="ctr"/>
            <a:r>
              <a:rPr lang="en-US" b="1" i="0" dirty="0">
                <a:solidFill>
                  <a:schemeClr val="accent6">
                    <a:lumMod val="75000"/>
                  </a:schemeClr>
                </a:solidFill>
                <a:effectLst/>
                <a:latin typeface="Calisto MT" panose="02040603050505030304" pitchFamily="18" charset="0"/>
              </a:rPr>
              <a:t>CDPH Launches First Phase of Opioid Prevention ​​and Education Campaign </a:t>
            </a:r>
            <a:r>
              <a:rPr lang="en-US" b="1" i="0" dirty="0">
                <a:solidFill>
                  <a:srgbClr val="0072C6"/>
                </a:solidFill>
                <a:effectLst/>
                <a:latin typeface="inherit"/>
              </a:rPr>
              <a:t>​</a:t>
            </a:r>
            <a:r>
              <a:rPr lang="en-US" b="0" i="0" dirty="0">
                <a:solidFill>
                  <a:srgbClr val="202020"/>
                </a:solidFill>
                <a:effectLst/>
                <a:latin typeface="Source Sans Pro" panose="020B0503030403020204" pitchFamily="34" charset="0"/>
              </a:rPr>
              <a:t/>
            </a:r>
            <a:br>
              <a:rPr lang="en-US" b="0" i="0" dirty="0">
                <a:solidFill>
                  <a:srgbClr val="202020"/>
                </a:solidFill>
                <a:effectLst/>
                <a:latin typeface="Source Sans Pro" panose="020B0503030403020204" pitchFamily="34" charset="0"/>
              </a:rPr>
            </a:br>
            <a:r>
              <a:rPr lang="en-US" b="0" i="0" dirty="0">
                <a:solidFill>
                  <a:srgbClr val="202020"/>
                </a:solidFill>
                <a:effectLst/>
                <a:latin typeface="Source Sans Pro" panose="020B0503030403020204" pitchFamily="34" charset="0"/>
              </a:rPr>
              <a:t/>
            </a:r>
            <a:br>
              <a:rPr lang="en-US" b="0" i="0" dirty="0">
                <a:solidFill>
                  <a:srgbClr val="202020"/>
                </a:solidFill>
                <a:effectLst/>
                <a:latin typeface="Source Sans Pro" panose="020B0503030403020204" pitchFamily="34" charset="0"/>
              </a:rPr>
            </a:br>
            <a:r>
              <a:rPr lang="en-US" dirty="0"/>
              <a:t/>
            </a:r>
            <a:br>
              <a:rPr lang="en-US" dirty="0"/>
            </a:br>
            <a:endParaRPr lang="en-US" dirty="0"/>
          </a:p>
        </p:txBody>
      </p:sp>
      <p:sp>
        <p:nvSpPr>
          <p:cNvPr id="3" name="Content Placeholder 2">
            <a:extLst>
              <a:ext uri="{FF2B5EF4-FFF2-40B4-BE49-F238E27FC236}">
                <a16:creationId xmlns:a16="http://schemas.microsoft.com/office/drawing/2014/main" xmlns="" id="{4EBC7FAB-ECE4-693A-F560-1E637D2BC879}"/>
              </a:ext>
            </a:extLst>
          </p:cNvPr>
          <p:cNvSpPr>
            <a:spLocks noGrp="1"/>
          </p:cNvSpPr>
          <p:nvPr>
            <p:ph idx="1"/>
          </p:nvPr>
        </p:nvSpPr>
        <p:spPr>
          <a:xfrm>
            <a:off x="2592925" y="1171267"/>
            <a:ext cx="8915400" cy="4345858"/>
          </a:xfrm>
        </p:spPr>
        <p:txBody>
          <a:bodyPr>
            <a:noAutofit/>
          </a:bodyPr>
          <a:lstStyle/>
          <a:p>
            <a:pPr algn="ctr">
              <a:lnSpc>
                <a:spcPct val="150000"/>
              </a:lnSpc>
              <a:spcAft>
                <a:spcPts val="750"/>
              </a:spcAft>
              <a:buNone/>
            </a:pPr>
            <a:r>
              <a:rPr lang="en-US" b="0" i="0" dirty="0">
                <a:solidFill>
                  <a:srgbClr val="202020"/>
                </a:solidFill>
                <a:effectLst/>
                <a:latin typeface="Calisto MT" panose="02040603050505030304" pitchFamily="18" charset="0"/>
              </a:rPr>
              <a:t> 	The California Department of Public Health is launching the first phase of an opioid and fentanyl prevention and education campaign today. Advertisements developed by federal partners will launch on social media, radio, television, billboards and bus stops next week.</a:t>
            </a:r>
          </a:p>
          <a:p>
            <a:pPr algn="ctr">
              <a:lnSpc>
                <a:spcPct val="150000"/>
              </a:lnSpc>
              <a:spcAft>
                <a:spcPts val="750"/>
              </a:spcAft>
              <a:buNone/>
            </a:pPr>
            <a:r>
              <a:rPr lang="en-US" b="0" i="0" dirty="0">
                <a:solidFill>
                  <a:schemeClr val="accent3">
                    <a:lumMod val="75000"/>
                  </a:schemeClr>
                </a:solidFill>
                <a:effectLst/>
                <a:latin typeface="Calisto MT" panose="02040603050505030304" pitchFamily="18" charset="0"/>
              </a:rPr>
              <a:t>https://www.cdph.ca.gov/</a:t>
            </a:r>
          </a:p>
          <a:p>
            <a:pPr algn="ctr">
              <a:lnSpc>
                <a:spcPct val="150000"/>
              </a:lnSpc>
              <a:spcAft>
                <a:spcPts val="750"/>
              </a:spcAft>
              <a:buNone/>
            </a:pPr>
            <a:r>
              <a:rPr lang="en-US" b="1" i="0" dirty="0">
                <a:solidFill>
                  <a:srgbClr val="202020"/>
                </a:solidFill>
                <a:effectLst/>
                <a:latin typeface="Calisto MT" panose="02040603050505030304" pitchFamily="18" charset="0"/>
              </a:rPr>
              <a:t>SACRAMENTO –</a:t>
            </a:r>
            <a:r>
              <a:rPr lang="en-US" b="0" i="0" dirty="0">
                <a:solidFill>
                  <a:srgbClr val="202020"/>
                </a:solidFill>
                <a:effectLst/>
                <a:latin typeface="Calisto MT" panose="02040603050505030304" pitchFamily="18" charset="0"/>
              </a:rPr>
              <a:t> To help address the opioid overdose crisis, today the California Department of Public Health (CDPH) is launching the first phase of a statewide opioid and fentanyl overdose prevention and education campaign. This effort is part of Governor Gavin Newsom's March 2023 </a:t>
            </a:r>
            <a:r>
              <a:rPr lang="en-US" b="0" i="0" strike="noStrike" dirty="0">
                <a:solidFill>
                  <a:schemeClr val="tx1"/>
                </a:solidFill>
                <a:effectLst/>
                <a:latin typeface="Calisto MT" panose="02040603050505030304" pitchFamily="18" charset="0"/>
                <a:hlinkClick r:id="rId2">
                  <a:extLst>
                    <a:ext uri="{A12FA001-AC4F-418D-AE19-62706E023703}">
                      <ahyp:hlinkClr xmlns:ahyp="http://schemas.microsoft.com/office/drawing/2018/hyperlinkcolor" xmlns="" val="tx"/>
                    </a:ext>
                  </a:extLst>
                </a:hlinkClick>
              </a:rPr>
              <a:t>Master Plan</a:t>
            </a:r>
            <a:r>
              <a:rPr lang="en-US" b="0" i="0" dirty="0">
                <a:solidFill>
                  <a:schemeClr val="tx1"/>
                </a:solidFill>
                <a:effectLst/>
                <a:latin typeface="Calisto MT" panose="02040603050505030304" pitchFamily="18" charset="0"/>
              </a:rPr>
              <a:t> </a:t>
            </a:r>
            <a:r>
              <a:rPr lang="en-US" b="0" i="0" dirty="0">
                <a:solidFill>
                  <a:srgbClr val="202020"/>
                </a:solidFill>
                <a:effectLst/>
                <a:latin typeface="Calisto MT" panose="02040603050505030304" pitchFamily="18" charset="0"/>
              </a:rPr>
              <a:t>to tackle the fentanyl and opioid crisis. Due to the urgency of the fentanyl crisis, initial messaging for the campaign launches in September, followed by an expansive campaign in Summer 2024. The campaign is anticipated to continue through 2025.</a:t>
            </a:r>
          </a:p>
          <a:p>
            <a:pPr algn="ctr">
              <a:lnSpc>
                <a:spcPct val="150000"/>
              </a:lnSpc>
              <a:spcAft>
                <a:spcPts val="750"/>
              </a:spcAft>
              <a:buNone/>
            </a:pPr>
            <a:endParaRPr lang="en-US" b="0" i="0" dirty="0">
              <a:solidFill>
                <a:srgbClr val="202020"/>
              </a:solidFill>
              <a:effectLst/>
              <a:latin typeface="Calisto MT" panose="02040603050505030304" pitchFamily="18" charset="0"/>
            </a:endParaRPr>
          </a:p>
        </p:txBody>
      </p:sp>
      <p:pic>
        <p:nvPicPr>
          <p:cNvPr id="2050" name="Picture 2" descr="Best Marketing Campaigns of 2020 – Thor IT">
            <a:extLst>
              <a:ext uri="{FF2B5EF4-FFF2-40B4-BE49-F238E27FC236}">
                <a16:creationId xmlns:a16="http://schemas.microsoft.com/office/drawing/2014/main" xmlns="" id="{5000F2D1-D928-EB89-0C75-A48955B3FDC7}"/>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67929" y="117986"/>
            <a:ext cx="2465439" cy="2465439"/>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41880498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4638130-DEE3-4B83-A884-F633B8F78E80}"/>
              </a:ext>
            </a:extLst>
          </p:cNvPr>
          <p:cNvSpPr>
            <a:spLocks noGrp="1"/>
          </p:cNvSpPr>
          <p:nvPr>
            <p:ph type="ctrTitle"/>
          </p:nvPr>
        </p:nvSpPr>
        <p:spPr>
          <a:xfrm>
            <a:off x="2143943" y="135196"/>
            <a:ext cx="8915399" cy="1201992"/>
          </a:xfrm>
        </p:spPr>
        <p:txBody>
          <a:bodyPr>
            <a:noAutofit/>
          </a:bodyPr>
          <a:lstStyle/>
          <a:p>
            <a:pPr algn="ctr"/>
            <a:r>
              <a:rPr lang="en-US" sz="3600" b="1" dirty="0">
                <a:solidFill>
                  <a:schemeClr val="accent4"/>
                </a:solidFill>
                <a:latin typeface="Calisto MT" panose="02040603050505030304" pitchFamily="18" charset="0"/>
              </a:rPr>
              <a:t>Treatment for Fentanyl Addiction</a:t>
            </a:r>
            <a:r>
              <a:rPr lang="en-US" sz="3600" dirty="0"/>
              <a:t/>
            </a:r>
            <a:br>
              <a:rPr lang="en-US" sz="3600" dirty="0"/>
            </a:br>
            <a:endParaRPr lang="en-US" sz="3600" dirty="0"/>
          </a:p>
        </p:txBody>
      </p:sp>
      <p:sp>
        <p:nvSpPr>
          <p:cNvPr id="3" name="Subtitle 2">
            <a:extLst>
              <a:ext uri="{FF2B5EF4-FFF2-40B4-BE49-F238E27FC236}">
                <a16:creationId xmlns:a16="http://schemas.microsoft.com/office/drawing/2014/main" xmlns="" id="{3C329E0F-EF45-94AA-A9C3-367F8EE95918}"/>
              </a:ext>
            </a:extLst>
          </p:cNvPr>
          <p:cNvSpPr>
            <a:spLocks noGrp="1"/>
          </p:cNvSpPr>
          <p:nvPr>
            <p:ph type="subTitle" idx="1"/>
          </p:nvPr>
        </p:nvSpPr>
        <p:spPr>
          <a:xfrm>
            <a:off x="2264747" y="1048497"/>
            <a:ext cx="8915399" cy="5809503"/>
          </a:xfrm>
        </p:spPr>
        <p:txBody>
          <a:bodyPr>
            <a:normAutofit fontScale="25000" lnSpcReduction="20000"/>
          </a:bodyPr>
          <a:lstStyle/>
          <a:p>
            <a:pPr algn="ctr">
              <a:lnSpc>
                <a:spcPct val="120000"/>
              </a:lnSpc>
              <a:spcBef>
                <a:spcPts val="600"/>
              </a:spcBef>
            </a:pPr>
            <a:r>
              <a:rPr lang="en-US" sz="8000" dirty="0">
                <a:solidFill>
                  <a:schemeClr val="accent4"/>
                </a:solidFill>
                <a:latin typeface="Calisto MT" panose="02040603050505030304" pitchFamily="18" charset="0"/>
              </a:rPr>
              <a:t>Professional addiction treatment can help you safely withdraw from fentanyl use. Treatment involves medication to help you manage cravings and a variety of therapy to help you succeed in recovery.</a:t>
            </a:r>
          </a:p>
          <a:p>
            <a:pPr algn="ctr">
              <a:lnSpc>
                <a:spcPct val="120000"/>
              </a:lnSpc>
              <a:spcBef>
                <a:spcPts val="600"/>
              </a:spcBef>
              <a:spcAft>
                <a:spcPts val="750"/>
              </a:spcAft>
              <a:buNone/>
            </a:pPr>
            <a:r>
              <a:rPr lang="en-US" sz="8000" i="0" u="sng" dirty="0">
                <a:solidFill>
                  <a:schemeClr val="accent4"/>
                </a:solidFill>
                <a:effectLst/>
                <a:latin typeface="Calisto MT" panose="02040603050505030304" pitchFamily="18" charset="0"/>
              </a:rPr>
              <a:t>Detox</a:t>
            </a:r>
          </a:p>
          <a:p>
            <a:pPr algn="ctr">
              <a:lnSpc>
                <a:spcPct val="120000"/>
              </a:lnSpc>
              <a:spcBef>
                <a:spcPts val="600"/>
              </a:spcBef>
              <a:spcAft>
                <a:spcPts val="3525"/>
              </a:spcAft>
            </a:pPr>
            <a:r>
              <a:rPr lang="en-US" sz="8000" i="0" dirty="0">
                <a:solidFill>
                  <a:schemeClr val="accent4"/>
                </a:solidFill>
                <a:effectLst/>
                <a:latin typeface="Calisto MT" panose="02040603050505030304" pitchFamily="18" charset="0"/>
              </a:rPr>
              <a:t>Commonly referred to as detox, </a:t>
            </a:r>
            <a:r>
              <a:rPr lang="en-US" sz="8000" i="0" strike="noStrike" dirty="0">
                <a:solidFill>
                  <a:schemeClr val="accent4"/>
                </a:solidFill>
                <a:effectLst/>
                <a:latin typeface="Calisto MT" panose="02040603050505030304" pitchFamily="18" charset="0"/>
                <a:hlinkClick r:id="rId2">
                  <a:extLst>
                    <a:ext uri="{A12FA001-AC4F-418D-AE19-62706E023703}">
                      <ahyp:hlinkClr xmlns:ahyp="http://schemas.microsoft.com/office/drawing/2018/hyperlinkcolor" xmlns="" val="tx"/>
                    </a:ext>
                  </a:extLst>
                </a:hlinkClick>
              </a:rPr>
              <a:t>opiate withdrawal </a:t>
            </a:r>
            <a:r>
              <a:rPr lang="en-US" sz="8000" i="0" dirty="0">
                <a:solidFill>
                  <a:schemeClr val="accent4"/>
                </a:solidFill>
                <a:effectLst/>
                <a:latin typeface="Calisto MT" panose="02040603050505030304" pitchFamily="18" charset="0"/>
              </a:rPr>
              <a:t>management includes services to help a person safely clear toxic substances from their body.</a:t>
            </a:r>
          </a:p>
          <a:p>
            <a:pPr algn="ctr">
              <a:lnSpc>
                <a:spcPct val="120000"/>
              </a:lnSpc>
              <a:spcBef>
                <a:spcPts val="600"/>
              </a:spcBef>
              <a:spcAft>
                <a:spcPts val="750"/>
              </a:spcAft>
              <a:buNone/>
            </a:pPr>
            <a:r>
              <a:rPr lang="en-US" sz="8000" i="0" u="sng" dirty="0">
                <a:solidFill>
                  <a:schemeClr val="accent4"/>
                </a:solidFill>
                <a:effectLst/>
                <a:latin typeface="Calisto MT" panose="02040603050505030304" pitchFamily="18" charset="0"/>
              </a:rPr>
              <a:t>Inpatient Rehab</a:t>
            </a:r>
          </a:p>
          <a:p>
            <a:pPr algn="ctr">
              <a:lnSpc>
                <a:spcPct val="120000"/>
              </a:lnSpc>
              <a:spcBef>
                <a:spcPts val="600"/>
              </a:spcBef>
              <a:spcAft>
                <a:spcPts val="3525"/>
              </a:spcAft>
            </a:pPr>
            <a:r>
              <a:rPr lang="en-US" sz="8000" i="0" strike="noStrike" dirty="0">
                <a:solidFill>
                  <a:schemeClr val="accent4"/>
                </a:solidFill>
                <a:effectLst/>
                <a:latin typeface="Calisto MT" panose="02040603050505030304" pitchFamily="18" charset="0"/>
                <a:hlinkClick r:id="rId3">
                  <a:extLst>
                    <a:ext uri="{A12FA001-AC4F-418D-AE19-62706E023703}">
                      <ahyp:hlinkClr xmlns:ahyp="http://schemas.microsoft.com/office/drawing/2018/hyperlinkcolor" xmlns="" val="tx"/>
                    </a:ext>
                  </a:extLst>
                </a:hlinkClick>
              </a:rPr>
              <a:t>Inpatient hospitalization</a:t>
            </a:r>
            <a:r>
              <a:rPr lang="en-US" sz="8000" i="0" dirty="0">
                <a:solidFill>
                  <a:schemeClr val="accent4"/>
                </a:solidFill>
                <a:effectLst/>
                <a:latin typeface="Calisto MT" panose="02040603050505030304" pitchFamily="18" charset="0"/>
              </a:rPr>
              <a:t> for fentanyl rehab provides the highest level of care for individuals with the greatest needs in recovery.</a:t>
            </a:r>
            <a:r>
              <a:rPr lang="en-US" sz="8000" i="0" baseline="30000" dirty="0">
                <a:solidFill>
                  <a:schemeClr val="accent4"/>
                </a:solidFill>
                <a:effectLst/>
                <a:latin typeface="Calisto MT" panose="02040603050505030304" pitchFamily="18" charset="0"/>
              </a:rPr>
              <a:t>7</a:t>
            </a:r>
            <a:r>
              <a:rPr lang="en-US" sz="8000" i="0" dirty="0">
                <a:solidFill>
                  <a:schemeClr val="accent4"/>
                </a:solidFill>
                <a:effectLst/>
                <a:latin typeface="Calisto MT" panose="02040603050505030304" pitchFamily="18" charset="0"/>
              </a:rPr>
              <a:t> This level of care can help individuals facing severe psychological conditions, especially those which may lead a person to harm themselves or others.</a:t>
            </a:r>
          </a:p>
          <a:p>
            <a:pPr algn="l">
              <a:lnSpc>
                <a:spcPct val="120000"/>
              </a:lnSpc>
              <a:spcBef>
                <a:spcPts val="600"/>
              </a:spcBef>
              <a:spcAft>
                <a:spcPts val="3525"/>
              </a:spcAft>
            </a:pPr>
            <a:r>
              <a:rPr lang="en-US" sz="8800" i="0" dirty="0">
                <a:solidFill>
                  <a:schemeClr val="accent3">
                    <a:lumMod val="75000"/>
                  </a:schemeClr>
                </a:solidFill>
                <a:effectLst/>
                <a:latin typeface="Calisto MT" panose="02040603050505030304" pitchFamily="18" charset="0"/>
              </a:rPr>
              <a:t>https://www.narcotics.com/</a:t>
            </a:r>
          </a:p>
          <a:p>
            <a:endParaRPr lang="en-US" dirty="0"/>
          </a:p>
        </p:txBody>
      </p:sp>
    </p:spTree>
    <p:extLst>
      <p:ext uri="{BB962C8B-B14F-4D97-AF65-F5344CB8AC3E}">
        <p14:creationId xmlns:p14="http://schemas.microsoft.com/office/powerpoint/2010/main" xmlns="" val="1979685712"/>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9839</TotalTime>
  <Words>445</Words>
  <Application>Microsoft Office PowerPoint</Application>
  <PresentationFormat>Custom</PresentationFormat>
  <Paragraphs>50</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Wisp</vt:lpstr>
      <vt:lpstr>Fentanyl Prevention and Awareness </vt:lpstr>
      <vt:lpstr>Can Fentanyl use lead to addiction?</vt:lpstr>
      <vt:lpstr>How can a fentanyl overdose be treated?</vt:lpstr>
      <vt:lpstr>Fentanyl and Deaths: The Hard Reality</vt:lpstr>
      <vt:lpstr>Fentanyl Crisis</vt:lpstr>
      <vt:lpstr>How is fentanyl addiction treated? </vt:lpstr>
      <vt:lpstr>CDPH Launches First Phase of Opioid Prevention ​​and Education Campaign ​   </vt:lpstr>
      <vt:lpstr>Treatment for Fentanyl Addiction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Fentanyl Prevention and Awareness</dc:title>
  <dc:creator>Jevan Patel</dc:creator>
  <cp:lastModifiedBy>Corporate Edition</cp:lastModifiedBy>
  <cp:revision>5</cp:revision>
  <dcterms:created xsi:type="dcterms:W3CDTF">2025-04-19T03:21:42Z</dcterms:created>
  <dcterms:modified xsi:type="dcterms:W3CDTF">2025-04-26T15:49:21Z</dcterms:modified>
</cp:coreProperties>
</file>