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2" r:id="rId2"/>
    <p:sldId id="306" r:id="rId3"/>
    <p:sldId id="263" r:id="rId4"/>
    <p:sldId id="256" r:id="rId5"/>
    <p:sldId id="257" r:id="rId6"/>
    <p:sldId id="258" r:id="rId7"/>
    <p:sldId id="265" r:id="rId8"/>
    <p:sldId id="259" r:id="rId9"/>
    <p:sldId id="260" r:id="rId10"/>
    <p:sldId id="261" r:id="rId11"/>
    <p:sldId id="262" r:id="rId12"/>
    <p:sldId id="266" r:id="rId13"/>
    <p:sldId id="269" r:id="rId14"/>
    <p:sldId id="267" r:id="rId15"/>
    <p:sldId id="268" r:id="rId16"/>
    <p:sldId id="264" r:id="rId17"/>
    <p:sldId id="305"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308" r:id="rId33"/>
    <p:sldId id="307" r:id="rId34"/>
    <p:sldId id="303" r:id="rId35"/>
    <p:sldId id="284" r:id="rId36"/>
    <p:sldId id="285" r:id="rId37"/>
    <p:sldId id="286" r:id="rId38"/>
    <p:sldId id="287" r:id="rId39"/>
    <p:sldId id="288" r:id="rId40"/>
    <p:sldId id="289" r:id="rId41"/>
    <p:sldId id="290" r:id="rId42"/>
    <p:sldId id="304" r:id="rId43"/>
    <p:sldId id="291" r:id="rId44"/>
    <p:sldId id="292" r:id="rId45"/>
    <p:sldId id="293" r:id="rId46"/>
    <p:sldId id="294" r:id="rId47"/>
    <p:sldId id="295" r:id="rId48"/>
    <p:sldId id="296" r:id="rId49"/>
    <p:sldId id="297" r:id="rId50"/>
    <p:sldId id="298" r:id="rId51"/>
    <p:sldId id="299" r:id="rId52"/>
    <p:sldId id="300" r:id="rId53"/>
    <p:sldId id="301"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1722"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D6C0C476-87A9-4403-97FC-7A475FFC7F52}" type="datetimeFigureOut">
              <a:rPr lang="en-US" smtClean="0"/>
              <a:t>8/27/2014</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8FE79862-3D66-4A59-9AC2-61F9529CA818}" type="slidenum">
              <a:rPr lang="en-US" smtClean="0"/>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C0C476-87A9-4403-97FC-7A475FFC7F52}" type="datetimeFigureOut">
              <a:rPr lang="en-US" smtClean="0"/>
              <a:t>8/27/2014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E79862-3D66-4A59-9AC2-61F9529CA81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C0C476-87A9-4403-97FC-7A475FFC7F52}" type="datetimeFigureOut">
              <a:rPr lang="en-US" smtClean="0"/>
              <a:t>8/27/2014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FE79862-3D66-4A59-9AC2-61F9529CA81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C0C476-87A9-4403-97FC-7A475FFC7F52}" type="datetimeFigureOut">
              <a:rPr lang="en-US" smtClean="0"/>
              <a:t>8/27/2014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E79862-3D66-4A59-9AC2-61F9529CA818}" type="slidenum">
              <a:rPr lang="en-US" smtClean="0"/>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D6C0C476-87A9-4403-97FC-7A475FFC7F52}" type="datetimeFigureOut">
              <a:rPr lang="en-US" smtClean="0"/>
              <a:t>8/27/2014</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8FE79862-3D66-4A59-9AC2-61F9529CA818}" type="slidenum">
              <a:rPr lang="en-US" smtClean="0"/>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6C0C476-87A9-4403-97FC-7A475FFC7F52}" type="datetimeFigureOut">
              <a:rPr lang="en-US" smtClean="0"/>
              <a:t>8/27/2014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E79862-3D66-4A59-9AC2-61F9529CA818}"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6C0C476-87A9-4403-97FC-7A475FFC7F52}" type="datetimeFigureOut">
              <a:rPr lang="en-US" smtClean="0"/>
              <a:t>8/27/2014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FE79862-3D66-4A59-9AC2-61F9529CA818}"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6C0C476-87A9-4403-97FC-7A475FFC7F52}" type="datetimeFigureOut">
              <a:rPr lang="en-US" smtClean="0"/>
              <a:t>8/27/2014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E79862-3D66-4A59-9AC2-61F9529CA818}" type="slidenum">
              <a:rPr lang="en-US" smtClean="0"/>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D6C0C476-87A9-4403-97FC-7A475FFC7F52}" type="datetimeFigureOut">
              <a:rPr lang="en-US" smtClean="0"/>
              <a:t>8/27/2014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FE79862-3D66-4A59-9AC2-61F9529CA81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C0C476-87A9-4403-97FC-7A475FFC7F52}" type="datetimeFigureOut">
              <a:rPr lang="en-US" smtClean="0"/>
              <a:t>8/27/2014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8FE79862-3D66-4A59-9AC2-61F9529CA818}" type="slidenum">
              <a:rPr lang="en-US" smtClean="0"/>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C0C476-87A9-4403-97FC-7A475FFC7F52}" type="datetimeFigureOut">
              <a:rPr lang="en-US" smtClean="0"/>
              <a:t>8/27/2014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E79862-3D66-4A59-9AC2-61F9529CA818}" type="slidenum">
              <a:rPr lang="en-US" smtClean="0"/>
              <a:t>‹#›</a:t>
            </a:fld>
            <a:endParaRPr lang="en-US" dirty="0"/>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D6C0C476-87A9-4403-97FC-7A475FFC7F52}" type="datetimeFigureOut">
              <a:rPr lang="en-US" smtClean="0"/>
              <a:t>8/27/2014</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8FE79862-3D66-4A59-9AC2-61F9529CA818}"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Presenter: Michael Jordan</a:t>
            </a:r>
            <a:endParaRPr lang="en-US" dirty="0"/>
          </a:p>
        </p:txBody>
      </p:sp>
      <p:sp>
        <p:nvSpPr>
          <p:cNvPr id="2" name="Title 1"/>
          <p:cNvSpPr>
            <a:spLocks noGrp="1"/>
          </p:cNvSpPr>
          <p:nvPr>
            <p:ph type="title"/>
          </p:nvPr>
        </p:nvSpPr>
        <p:spPr/>
        <p:txBody>
          <a:bodyPr/>
          <a:lstStyle/>
          <a:p>
            <a:r>
              <a:rPr lang="en-US" dirty="0" smtClean="0"/>
              <a:t>Drug Identification &amp; What you NEED to Know about Drugs</a:t>
            </a:r>
            <a:endParaRPr lang="en-US" dirty="0"/>
          </a:p>
        </p:txBody>
      </p:sp>
      <p:pic>
        <p:nvPicPr>
          <p:cNvPr id="5" name="Picture" descr="A description..."/>
          <p:cNvPicPr/>
          <p:nvPr/>
        </p:nvPicPr>
        <p:blipFill>
          <a:blip r:embed="rId2"/>
          <a:srcRect/>
          <a:stretch>
            <a:fillRect/>
          </a:stretch>
        </p:blipFill>
        <p:spPr bwMode="auto">
          <a:xfrm>
            <a:off x="381000" y="4343400"/>
            <a:ext cx="2380615" cy="2209800"/>
          </a:xfrm>
          <a:prstGeom prst="rect">
            <a:avLst/>
          </a:prstGeom>
          <a:noFill/>
          <a:ln w="9525">
            <a:noFill/>
            <a:miter lim="800000"/>
            <a:headEnd/>
            <a:tailEnd/>
          </a:ln>
        </p:spPr>
      </p:pic>
    </p:spTree>
    <p:extLst>
      <p:ext uri="{BB962C8B-B14F-4D97-AF65-F5344CB8AC3E}">
        <p14:creationId xmlns:p14="http://schemas.microsoft.com/office/powerpoint/2010/main" val="8790069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lnSpcReduction="10000"/>
          </a:bodyPr>
          <a:lstStyle/>
          <a:p>
            <a:pPr marL="0" indent="0">
              <a:buNone/>
            </a:pPr>
            <a:r>
              <a:rPr lang="en-US" b="1" dirty="0"/>
              <a:t> </a:t>
            </a:r>
            <a:endParaRPr lang="en-US" dirty="0"/>
          </a:p>
          <a:p>
            <a:pPr marL="0" indent="0">
              <a:buNone/>
            </a:pPr>
            <a:r>
              <a:rPr lang="en-US" b="1" u="sng" dirty="0"/>
              <a:t>What is marijuana? </a:t>
            </a:r>
            <a:endParaRPr lang="en-US" u="sng" dirty="0"/>
          </a:p>
          <a:p>
            <a:pPr marL="0" indent="0">
              <a:buNone/>
            </a:pPr>
            <a:r>
              <a:rPr lang="en-US" dirty="0" smtClean="0"/>
              <a:t>Its </a:t>
            </a:r>
            <a:r>
              <a:rPr lang="en-US" dirty="0"/>
              <a:t>main psychoactive chemical is </a:t>
            </a:r>
            <a:r>
              <a:rPr lang="en-US" dirty="0" smtClean="0"/>
              <a:t>THC</a:t>
            </a:r>
            <a:r>
              <a:rPr lang="en-US" dirty="0"/>
              <a:t>. Due to the variety of effects it can produce, marijuana can be categorized as a stimulant, depressant, or hallucinogen. </a:t>
            </a:r>
          </a:p>
          <a:p>
            <a:pPr marL="0" indent="0">
              <a:buNone/>
            </a:pPr>
            <a:r>
              <a:rPr lang="en-US" dirty="0"/>
              <a:t> </a:t>
            </a:r>
          </a:p>
          <a:p>
            <a:pPr marL="0" indent="0">
              <a:buNone/>
            </a:pPr>
            <a:r>
              <a:rPr lang="en-US" b="1" u="sng" dirty="0" smtClean="0"/>
              <a:t>How </a:t>
            </a:r>
            <a:r>
              <a:rPr lang="en-US" b="1" u="sng" dirty="0"/>
              <a:t>is marijuana used?</a:t>
            </a:r>
            <a:endParaRPr lang="en-US" dirty="0"/>
          </a:p>
          <a:p>
            <a:pPr marL="0" indent="0">
              <a:buNone/>
            </a:pPr>
            <a:r>
              <a:rPr lang="en-US" dirty="0"/>
              <a:t>The most common way users ingest marijuana is by smoking it in joints (marijuana cigarettes), blunts (marijuana put into a hollowed-out cigar), pipes or bongs (water pipes). It is also eaten alone or cooked into food, most notoriously in hash or pot brownies. </a:t>
            </a:r>
            <a:r>
              <a:rPr lang="en-US" dirty="0" smtClean="0"/>
              <a:t>Also, it </a:t>
            </a:r>
            <a:r>
              <a:rPr lang="en-US" dirty="0"/>
              <a:t>can be brewed into tea. </a:t>
            </a:r>
          </a:p>
          <a:p>
            <a:pPr marL="0" indent="0">
              <a:buNone/>
            </a:pPr>
            <a:r>
              <a:rPr lang="en-US" dirty="0"/>
              <a:t> </a:t>
            </a:r>
          </a:p>
          <a:p>
            <a:endParaRPr lang="en-US" dirty="0"/>
          </a:p>
        </p:txBody>
      </p:sp>
      <p:sp>
        <p:nvSpPr>
          <p:cNvPr id="2" name="Title 1"/>
          <p:cNvSpPr>
            <a:spLocks noGrp="1"/>
          </p:cNvSpPr>
          <p:nvPr>
            <p:ph type="title"/>
          </p:nvPr>
        </p:nvSpPr>
        <p:spPr>
          <a:xfrm>
            <a:off x="457200" y="274638"/>
            <a:ext cx="8229600" cy="639762"/>
          </a:xfrm>
        </p:spPr>
        <p:txBody>
          <a:bodyPr>
            <a:normAutofit fontScale="90000"/>
          </a:bodyPr>
          <a:lstStyle/>
          <a:p>
            <a:r>
              <a:rPr lang="en-US" b="1" u="sng" dirty="0" smtClean="0"/>
              <a:t/>
            </a:r>
            <a:br>
              <a:rPr lang="en-US" b="1" u="sng" dirty="0" smtClean="0"/>
            </a:br>
            <a:r>
              <a:rPr lang="en-US" b="1" u="sng" dirty="0" smtClean="0"/>
              <a:t>Profile: Marijuana</a:t>
            </a:r>
            <a:r>
              <a:rPr lang="en-US" dirty="0" smtClean="0"/>
              <a:t/>
            </a:r>
            <a:br>
              <a:rPr lang="en-US" dirty="0" smtClean="0"/>
            </a:br>
            <a:endParaRPr lang="en-US" dirty="0"/>
          </a:p>
        </p:txBody>
      </p:sp>
    </p:spTree>
    <p:extLst>
      <p:ext uri="{BB962C8B-B14F-4D97-AF65-F5344CB8AC3E}">
        <p14:creationId xmlns:p14="http://schemas.microsoft.com/office/powerpoint/2010/main" val="40907895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457200" y="1600200"/>
            <a:ext cx="8077200" cy="639762"/>
          </a:xfrm>
        </p:spPr>
        <p:txBody>
          <a:bodyPr/>
          <a:lstStyle/>
          <a:p>
            <a:pPr lvl="0" algn="l">
              <a:buClr>
                <a:srgbClr val="C66951"/>
              </a:buClr>
            </a:pPr>
            <a:r>
              <a:rPr lang="en-US" sz="1600" dirty="0">
                <a:solidFill>
                  <a:srgbClr val="534949"/>
                </a:solidFill>
              </a:rPr>
              <a:t>Weed, Pot, Bud, Herb, Grass, Reefer, Ganja, Green, Mary Jane, </a:t>
            </a:r>
            <a:r>
              <a:rPr lang="en-US" sz="1600" dirty="0" err="1">
                <a:solidFill>
                  <a:srgbClr val="534949"/>
                </a:solidFill>
              </a:rPr>
              <a:t>Cheeba</a:t>
            </a:r>
            <a:r>
              <a:rPr lang="en-US" sz="1600" dirty="0">
                <a:solidFill>
                  <a:srgbClr val="534949"/>
                </a:solidFill>
              </a:rPr>
              <a:t> </a:t>
            </a:r>
          </a:p>
        </p:txBody>
      </p:sp>
      <p:sp>
        <p:nvSpPr>
          <p:cNvPr id="3" name="Content Placeholder 2"/>
          <p:cNvSpPr>
            <a:spLocks noGrp="1"/>
          </p:cNvSpPr>
          <p:nvPr>
            <p:ph sz="half" idx="2"/>
          </p:nvPr>
        </p:nvSpPr>
        <p:spPr/>
        <p:txBody>
          <a:bodyPr>
            <a:normAutofit fontScale="32500" lnSpcReduction="20000"/>
          </a:bodyPr>
          <a:lstStyle/>
          <a:p>
            <a:r>
              <a:rPr lang="en-US" sz="6400" b="1" dirty="0" smtClean="0"/>
              <a:t>Potency-related </a:t>
            </a:r>
            <a:r>
              <a:rPr lang="en-US" sz="6400" b="1" dirty="0"/>
              <a:t>slang </a:t>
            </a:r>
          </a:p>
          <a:p>
            <a:r>
              <a:rPr lang="en-US" sz="6400" dirty="0" smtClean="0"/>
              <a:t>­Low-grade</a:t>
            </a:r>
            <a:r>
              <a:rPr lang="en-US" sz="6400" dirty="0"/>
              <a:t>: </a:t>
            </a:r>
            <a:r>
              <a:rPr lang="en-US" sz="6400" dirty="0" err="1"/>
              <a:t>Schwag</a:t>
            </a:r>
            <a:r>
              <a:rPr lang="en-US" sz="6400" dirty="0"/>
              <a:t> </a:t>
            </a:r>
            <a:r>
              <a:rPr lang="en-US" sz="6400" dirty="0" err="1"/>
              <a:t>Dirtweed</a:t>
            </a:r>
            <a:r>
              <a:rPr lang="en-US" sz="6400" dirty="0"/>
              <a:t> </a:t>
            </a:r>
          </a:p>
          <a:p>
            <a:pPr marL="0" indent="0">
              <a:buNone/>
            </a:pPr>
            <a:r>
              <a:rPr lang="en-US" sz="6400" dirty="0"/>
              <a:t>­ </a:t>
            </a:r>
          </a:p>
          <a:p>
            <a:r>
              <a:rPr lang="en-US" sz="6400" b="1" dirty="0"/>
              <a:t>Mid-grade</a:t>
            </a:r>
            <a:r>
              <a:rPr lang="en-US" sz="6400" dirty="0"/>
              <a:t>: </a:t>
            </a:r>
          </a:p>
          <a:p>
            <a:r>
              <a:rPr lang="en-US" sz="6400" dirty="0"/>
              <a:t>Middies Skunk </a:t>
            </a:r>
          </a:p>
          <a:p>
            <a:pPr marL="0" indent="0">
              <a:buNone/>
            </a:pPr>
            <a:r>
              <a:rPr lang="en-US" sz="6400" dirty="0"/>
              <a:t>­ </a:t>
            </a:r>
          </a:p>
          <a:p>
            <a:r>
              <a:rPr lang="en-US" sz="6400" b="1" dirty="0"/>
              <a:t>High-grade: </a:t>
            </a:r>
            <a:endParaRPr lang="en-US" sz="6400" dirty="0"/>
          </a:p>
          <a:p>
            <a:r>
              <a:rPr lang="en-US" sz="6400" dirty="0" err="1"/>
              <a:t>Kindbud</a:t>
            </a:r>
            <a:r>
              <a:rPr lang="en-US" sz="6400" dirty="0"/>
              <a:t> KB, Hydro Trees, Dank </a:t>
            </a:r>
          </a:p>
          <a:p>
            <a:pPr marL="0" indent="0">
              <a:buNone/>
            </a:pPr>
            <a:endParaRPr lang="en-US" sz="6400" dirty="0"/>
          </a:p>
        </p:txBody>
      </p:sp>
      <p:sp>
        <p:nvSpPr>
          <p:cNvPr id="6" name="Content Placeholder 5"/>
          <p:cNvSpPr>
            <a:spLocks noGrp="1"/>
          </p:cNvSpPr>
          <p:nvPr>
            <p:ph sz="quarter" idx="4"/>
          </p:nvPr>
        </p:nvSpPr>
        <p:spPr/>
        <p:txBody>
          <a:bodyPr>
            <a:normAutofit fontScale="40000" lnSpcReduction="20000"/>
          </a:bodyPr>
          <a:lstStyle/>
          <a:p>
            <a:pPr lvl="0">
              <a:buClr>
                <a:srgbClr val="C66951"/>
              </a:buClr>
            </a:pPr>
            <a:r>
              <a:rPr lang="en-US" sz="5100" b="1" dirty="0">
                <a:solidFill>
                  <a:srgbClr val="534949"/>
                </a:solidFill>
              </a:rPr>
              <a:t>PCP: </a:t>
            </a:r>
            <a:endParaRPr lang="en-US" sz="5100" dirty="0">
              <a:solidFill>
                <a:srgbClr val="534949"/>
              </a:solidFill>
            </a:endParaRPr>
          </a:p>
          <a:p>
            <a:pPr lvl="0">
              <a:buClr>
                <a:srgbClr val="C66951"/>
              </a:buClr>
            </a:pPr>
            <a:r>
              <a:rPr lang="en-US" sz="5100" dirty="0">
                <a:solidFill>
                  <a:srgbClr val="534949"/>
                </a:solidFill>
              </a:rPr>
              <a:t>Dippers, Boat, </a:t>
            </a:r>
            <a:r>
              <a:rPr lang="en-US" sz="5100" dirty="0" err="1">
                <a:solidFill>
                  <a:srgbClr val="534949"/>
                </a:solidFill>
              </a:rPr>
              <a:t>Loveboat</a:t>
            </a:r>
            <a:r>
              <a:rPr lang="en-US" sz="5100" dirty="0">
                <a:solidFill>
                  <a:srgbClr val="534949"/>
                </a:solidFill>
              </a:rPr>
              <a:t>, Killer Weed, Fry, </a:t>
            </a:r>
            <a:r>
              <a:rPr lang="en-US" sz="5100" dirty="0" err="1">
                <a:solidFill>
                  <a:srgbClr val="534949"/>
                </a:solidFill>
              </a:rPr>
              <a:t>Frios</a:t>
            </a:r>
            <a:r>
              <a:rPr lang="en-US" sz="5100" dirty="0">
                <a:solidFill>
                  <a:srgbClr val="534949"/>
                </a:solidFill>
              </a:rPr>
              <a:t>, Wet, Water. </a:t>
            </a:r>
          </a:p>
          <a:p>
            <a:pPr marL="0" lvl="0" indent="0">
              <a:buClr>
                <a:srgbClr val="C66951"/>
              </a:buClr>
              <a:buNone/>
            </a:pPr>
            <a:r>
              <a:rPr lang="en-US" sz="5100" dirty="0">
                <a:solidFill>
                  <a:srgbClr val="534949"/>
                </a:solidFill>
              </a:rPr>
              <a:t>­ </a:t>
            </a:r>
          </a:p>
          <a:p>
            <a:pPr lvl="0">
              <a:buClr>
                <a:srgbClr val="C66951"/>
              </a:buClr>
            </a:pPr>
            <a:r>
              <a:rPr lang="en-US" sz="5100" b="1" dirty="0">
                <a:solidFill>
                  <a:srgbClr val="534949"/>
                </a:solidFill>
              </a:rPr>
              <a:t>Powder or Crack Cocaine</a:t>
            </a:r>
            <a:r>
              <a:rPr lang="en-US" sz="5100" dirty="0">
                <a:solidFill>
                  <a:srgbClr val="534949"/>
                </a:solidFill>
              </a:rPr>
              <a:t>: </a:t>
            </a:r>
          </a:p>
          <a:p>
            <a:pPr lvl="0">
              <a:buClr>
                <a:srgbClr val="C66951"/>
              </a:buClr>
            </a:pPr>
            <a:r>
              <a:rPr lang="en-US" sz="5100" dirty="0">
                <a:solidFill>
                  <a:srgbClr val="534949"/>
                </a:solidFill>
              </a:rPr>
              <a:t>Chronic </a:t>
            </a:r>
          </a:p>
          <a:p>
            <a:pPr lvl="0">
              <a:buClr>
                <a:srgbClr val="C66951"/>
              </a:buClr>
            </a:pPr>
            <a:r>
              <a:rPr lang="en-US" sz="5100" dirty="0">
                <a:solidFill>
                  <a:srgbClr val="534949"/>
                </a:solidFill>
              </a:rPr>
              <a:t>Turbo </a:t>
            </a:r>
          </a:p>
          <a:p>
            <a:pPr lvl="0">
              <a:buClr>
                <a:srgbClr val="C66951"/>
              </a:buClr>
            </a:pPr>
            <a:r>
              <a:rPr lang="en-US" sz="5100" dirty="0">
                <a:solidFill>
                  <a:srgbClr val="534949"/>
                </a:solidFill>
              </a:rPr>
              <a:t>Bazooka </a:t>
            </a:r>
          </a:p>
          <a:p>
            <a:pPr lvl="0">
              <a:buClr>
                <a:srgbClr val="C66951"/>
              </a:buClr>
            </a:pPr>
            <a:r>
              <a:rPr lang="en-US" sz="5100" dirty="0">
                <a:solidFill>
                  <a:srgbClr val="534949"/>
                </a:solidFill>
              </a:rPr>
              <a:t>Crack Back </a:t>
            </a:r>
          </a:p>
          <a:p>
            <a:pPr lvl="0">
              <a:buClr>
                <a:srgbClr val="C66951"/>
              </a:buClr>
            </a:pPr>
            <a:r>
              <a:rPr lang="en-US" sz="5100" dirty="0">
                <a:solidFill>
                  <a:srgbClr val="534949"/>
                </a:solidFill>
              </a:rPr>
              <a:t>Fry Daddy </a:t>
            </a:r>
          </a:p>
          <a:p>
            <a:pPr lvl="0">
              <a:buClr>
                <a:srgbClr val="C66951"/>
              </a:buClr>
            </a:pPr>
            <a:r>
              <a:rPr lang="en-US" sz="5100" dirty="0">
                <a:solidFill>
                  <a:srgbClr val="534949"/>
                </a:solidFill>
              </a:rPr>
              <a:t>Woolies </a:t>
            </a:r>
          </a:p>
          <a:p>
            <a:pPr lvl="0">
              <a:buClr>
                <a:srgbClr val="C66951"/>
              </a:buClr>
            </a:pPr>
            <a:endParaRPr lang="en-US" sz="600" dirty="0">
              <a:solidFill>
                <a:srgbClr val="534949"/>
              </a:solidFill>
            </a:endParaRPr>
          </a:p>
          <a:p>
            <a:endParaRPr lang="en-US" dirty="0"/>
          </a:p>
        </p:txBody>
      </p:sp>
      <p:sp>
        <p:nvSpPr>
          <p:cNvPr id="2" name="Title 1"/>
          <p:cNvSpPr>
            <a:spLocks noGrp="1"/>
          </p:cNvSpPr>
          <p:nvPr>
            <p:ph type="title"/>
          </p:nvPr>
        </p:nvSpPr>
        <p:spPr/>
        <p:txBody>
          <a:bodyPr>
            <a:normAutofit fontScale="90000"/>
          </a:bodyPr>
          <a:lstStyle/>
          <a:p>
            <a:pPr marL="342900" lvl="0" indent="-342900">
              <a:spcBef>
                <a:spcPct val="20000"/>
              </a:spcBef>
            </a:pPr>
            <a:r>
              <a:rPr lang="en-US" sz="1600" b="1" u="sng" dirty="0" smtClean="0">
                <a:solidFill>
                  <a:prstClr val="black"/>
                </a:solidFill>
              </a:rPr>
              <a:t/>
            </a:r>
            <a:br>
              <a:rPr lang="en-US" sz="1600" b="1" u="sng" dirty="0" smtClean="0">
                <a:solidFill>
                  <a:prstClr val="black"/>
                </a:solidFill>
              </a:rPr>
            </a:br>
            <a:r>
              <a:rPr lang="en-US" sz="1600" b="1" u="sng" dirty="0">
                <a:solidFill>
                  <a:prstClr val="black"/>
                </a:solidFill>
              </a:rPr>
              <a:t/>
            </a:r>
            <a:br>
              <a:rPr lang="en-US" sz="1600" b="1" u="sng" dirty="0">
                <a:solidFill>
                  <a:prstClr val="black"/>
                </a:solidFill>
              </a:rPr>
            </a:br>
            <a:r>
              <a:rPr lang="en-US" sz="1600" b="1" u="sng" dirty="0" smtClean="0">
                <a:solidFill>
                  <a:prstClr val="black"/>
                </a:solidFill>
              </a:rPr>
              <a:t/>
            </a:r>
            <a:br>
              <a:rPr lang="en-US" sz="1600" b="1" u="sng" dirty="0" smtClean="0">
                <a:solidFill>
                  <a:prstClr val="black"/>
                </a:solidFill>
              </a:rPr>
            </a:br>
            <a:r>
              <a:rPr lang="en-US" sz="2200" b="1" u="sng" dirty="0" smtClean="0"/>
              <a:t>What </a:t>
            </a:r>
            <a:r>
              <a:rPr lang="en-US" sz="2200" b="1" u="sng" dirty="0"/>
              <a:t>are some  street terms for marijuana? </a:t>
            </a:r>
            <a:r>
              <a:rPr lang="en-US" sz="2200" dirty="0">
                <a:solidFill>
                  <a:prstClr val="black"/>
                </a:solidFill>
              </a:rPr>
              <a:t/>
            </a:r>
            <a:br>
              <a:rPr lang="en-US" sz="2200" dirty="0">
                <a:solidFill>
                  <a:prstClr val="black"/>
                </a:solidFill>
              </a:rPr>
            </a:br>
            <a:endParaRPr lang="en-US" sz="2200" dirty="0"/>
          </a:p>
        </p:txBody>
      </p:sp>
    </p:spTree>
    <p:extLst>
      <p:ext uri="{BB962C8B-B14F-4D97-AF65-F5344CB8AC3E}">
        <p14:creationId xmlns:p14="http://schemas.microsoft.com/office/powerpoint/2010/main" val="36935425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p:cNvPicPr>
          <p:nvPr>
            <p:ph idx="1"/>
          </p:nvPr>
        </p:nvPicPr>
        <p:blipFill>
          <a:blip r:embed="rId2"/>
          <a:stretch>
            <a:fillRect/>
          </a:stretch>
        </p:blipFill>
        <p:spPr>
          <a:xfrm>
            <a:off x="1498600" y="1865313"/>
            <a:ext cx="6172200" cy="4114800"/>
          </a:xfrm>
          <a:prstGeom prst="rect">
            <a:avLst/>
          </a:prstGeom>
        </p:spPr>
      </p:pic>
      <p:sp>
        <p:nvSpPr>
          <p:cNvPr id="2" name="Title 1"/>
          <p:cNvSpPr>
            <a:spLocks noGrp="1"/>
          </p:cNvSpPr>
          <p:nvPr>
            <p:ph type="title"/>
          </p:nvPr>
        </p:nvSpPr>
        <p:spPr>
          <a:xfrm>
            <a:off x="457200" y="274638"/>
            <a:ext cx="8229600" cy="715962"/>
          </a:xfrm>
        </p:spPr>
        <p:txBody>
          <a:bodyPr>
            <a:normAutofit fontScale="90000"/>
          </a:bodyPr>
          <a:lstStyle/>
          <a:p>
            <a:r>
              <a:rPr lang="en-US" b="1" dirty="0" smtClean="0">
                <a:solidFill>
                  <a:srgbClr val="000000"/>
                </a:solidFill>
              </a:rPr>
              <a:t/>
            </a:r>
            <a:br>
              <a:rPr lang="en-US" b="1" dirty="0" smtClean="0">
                <a:solidFill>
                  <a:srgbClr val="000000"/>
                </a:solidFill>
              </a:rPr>
            </a:br>
            <a:r>
              <a:rPr lang="en-US" b="1" dirty="0" smtClean="0">
                <a:solidFill>
                  <a:srgbClr val="000000"/>
                </a:solidFill>
              </a:rPr>
              <a:t>K2-Spice Synthetic marijuana</a:t>
            </a:r>
            <a:r>
              <a:rPr lang="en-US" dirty="0"/>
              <a:t/>
            </a:r>
            <a:br>
              <a:rPr lang="en-US" dirty="0"/>
            </a:br>
            <a:endParaRPr lang="en-US" dirty="0"/>
          </a:p>
        </p:txBody>
      </p:sp>
    </p:spTree>
    <p:extLst>
      <p:ext uri="{BB962C8B-B14F-4D97-AF65-F5344CB8AC3E}">
        <p14:creationId xmlns:p14="http://schemas.microsoft.com/office/powerpoint/2010/main" val="1331745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8600" y="1865313"/>
            <a:ext cx="6172200" cy="4114800"/>
          </a:xfrm>
        </p:spPr>
      </p:pic>
      <p:sp>
        <p:nvSpPr>
          <p:cNvPr id="2" name="Title 1"/>
          <p:cNvSpPr>
            <a:spLocks noGrp="1"/>
          </p:cNvSpPr>
          <p:nvPr>
            <p:ph type="title"/>
          </p:nvPr>
        </p:nvSpPr>
        <p:spPr>
          <a:xfrm>
            <a:off x="457200" y="274638"/>
            <a:ext cx="8229600" cy="639762"/>
          </a:xfrm>
        </p:spPr>
        <p:txBody>
          <a:bodyPr>
            <a:normAutofit/>
          </a:bodyPr>
          <a:lstStyle/>
          <a:p>
            <a:r>
              <a:rPr lang="en-US" dirty="0" smtClean="0"/>
              <a:t>Dried leaves (variation of colors)</a:t>
            </a:r>
            <a:endParaRPr lang="en-US" dirty="0"/>
          </a:p>
        </p:txBody>
      </p:sp>
    </p:spTree>
    <p:extLst>
      <p:ext uri="{BB962C8B-B14F-4D97-AF65-F5344CB8AC3E}">
        <p14:creationId xmlns:p14="http://schemas.microsoft.com/office/powerpoint/2010/main" val="39018587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76800"/>
          </a:xfrm>
        </p:spPr>
        <p:txBody>
          <a:bodyPr>
            <a:normAutofit fontScale="70000" lnSpcReduction="20000"/>
          </a:bodyPr>
          <a:lstStyle/>
          <a:p>
            <a:pPr>
              <a:lnSpc>
                <a:spcPct val="100000"/>
              </a:lnSpc>
            </a:pPr>
            <a:r>
              <a:rPr lang="en-GB" sz="2900" dirty="0">
                <a:solidFill>
                  <a:srgbClr val="000000"/>
                </a:solidFill>
              </a:rPr>
              <a:t>Over the past couple of years, </a:t>
            </a:r>
            <a:r>
              <a:rPr lang="en-GB" sz="2900" dirty="0" err="1">
                <a:solidFill>
                  <a:srgbClr val="000000"/>
                </a:solidFill>
              </a:rPr>
              <a:t>smokeable</a:t>
            </a:r>
            <a:r>
              <a:rPr lang="en-GB" sz="2900" dirty="0">
                <a:solidFill>
                  <a:srgbClr val="000000"/>
                </a:solidFill>
              </a:rPr>
              <a:t> herbal products marketed as being “legal” and as providing a marijuana-like high, have become increasingly popular, particularly among teens and young adults. </a:t>
            </a:r>
          </a:p>
          <a:p>
            <a:pPr>
              <a:lnSpc>
                <a:spcPct val="100000"/>
              </a:lnSpc>
            </a:pPr>
            <a:endParaRPr lang="en-GB" sz="2900" dirty="0">
              <a:solidFill>
                <a:srgbClr val="000000"/>
              </a:solidFill>
            </a:endParaRPr>
          </a:p>
          <a:p>
            <a:pPr>
              <a:lnSpc>
                <a:spcPct val="100000"/>
              </a:lnSpc>
            </a:pPr>
            <a:r>
              <a:rPr lang="en-GB" sz="2900" dirty="0">
                <a:solidFill>
                  <a:srgbClr val="000000"/>
                </a:solidFill>
              </a:rPr>
              <a:t>These products consist of plant material that has been coated with research chemicals that claim to mimic THC, the active ingredient in marijuana, and are sold at a variety of retail outlets, coffee shops, head shops, and over the Internet. </a:t>
            </a:r>
          </a:p>
          <a:p>
            <a:pPr>
              <a:lnSpc>
                <a:spcPct val="100000"/>
              </a:lnSpc>
            </a:pPr>
            <a:endParaRPr lang="en-GB" sz="2900" dirty="0">
              <a:solidFill>
                <a:srgbClr val="000000"/>
              </a:solidFill>
            </a:endParaRPr>
          </a:p>
          <a:p>
            <a:pPr>
              <a:lnSpc>
                <a:spcPct val="100000"/>
              </a:lnSpc>
            </a:pPr>
            <a:r>
              <a:rPr lang="en-GB" sz="2900" dirty="0">
                <a:solidFill>
                  <a:srgbClr val="000000"/>
                </a:solidFill>
              </a:rPr>
              <a:t>These chemicals, however, have not been approved by the FDA for human consumption, and there is no oversight of the manufacturing process. K2 and others are typically sold in small, silvery plastic bags of dried leaves and marketed as incense that can be smoked. It is said to resemble potpourri. The leaf products are usually smoked in joints or pipes, however, some users make it into a tea.</a:t>
            </a:r>
            <a:endParaRPr lang="en-GB" sz="2900" dirty="0"/>
          </a:p>
          <a:p>
            <a:endParaRPr lang="en-US" dirty="0"/>
          </a:p>
        </p:txBody>
      </p:sp>
      <p:sp>
        <p:nvSpPr>
          <p:cNvPr id="2" name="Title 1"/>
          <p:cNvSpPr>
            <a:spLocks noGrp="1"/>
          </p:cNvSpPr>
          <p:nvPr>
            <p:ph type="title"/>
          </p:nvPr>
        </p:nvSpPr>
        <p:spPr>
          <a:xfrm>
            <a:off x="457200" y="274638"/>
            <a:ext cx="8229600" cy="639762"/>
          </a:xfrm>
        </p:spPr>
        <p:txBody>
          <a:bodyPr>
            <a:normAutofit fontScale="90000"/>
          </a:bodyPr>
          <a:lstStyle/>
          <a:p>
            <a:r>
              <a:rPr lang="en-US" b="1" dirty="0" smtClean="0">
                <a:solidFill>
                  <a:srgbClr val="000000"/>
                </a:solidFill>
              </a:rPr>
              <a:t/>
            </a:r>
            <a:br>
              <a:rPr lang="en-US" b="1" dirty="0" smtClean="0">
                <a:solidFill>
                  <a:srgbClr val="000000"/>
                </a:solidFill>
              </a:rPr>
            </a:br>
            <a:r>
              <a:rPr lang="en-US" b="1" dirty="0" smtClean="0">
                <a:solidFill>
                  <a:srgbClr val="000000"/>
                </a:solidFill>
              </a:rPr>
              <a:t>K2-Spice</a:t>
            </a:r>
            <a:r>
              <a:rPr lang="en-US" dirty="0"/>
              <a:t/>
            </a:r>
            <a:br>
              <a:rPr lang="en-US" dirty="0"/>
            </a:br>
            <a:endParaRPr lang="en-US" dirty="0"/>
          </a:p>
        </p:txBody>
      </p:sp>
    </p:spTree>
    <p:extLst>
      <p:ext uri="{BB962C8B-B14F-4D97-AF65-F5344CB8AC3E}">
        <p14:creationId xmlns:p14="http://schemas.microsoft.com/office/powerpoint/2010/main" val="514966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724400"/>
          </a:xfrm>
        </p:spPr>
        <p:txBody>
          <a:bodyPr>
            <a:normAutofit/>
          </a:bodyPr>
          <a:lstStyle/>
          <a:p>
            <a:pPr>
              <a:buFont typeface="Arial"/>
              <a:buChar char="•"/>
            </a:pPr>
            <a:r>
              <a:rPr lang="en-GB" dirty="0">
                <a:solidFill>
                  <a:srgbClr val="000000"/>
                </a:solidFill>
              </a:rPr>
              <a:t>Herbal products have brand names such as “Spice,” “Spice Gold,” “Spice Silver,” “Spice Diamond,” “Spice 99,” “K2,” “K2 Strawberry,” “Blaze,” “Genie,” “Yucatan Fire,” “Skunk,” “</a:t>
            </a:r>
            <a:r>
              <a:rPr lang="en-GB" dirty="0" err="1">
                <a:solidFill>
                  <a:srgbClr val="000000"/>
                </a:solidFill>
              </a:rPr>
              <a:t>Sence</a:t>
            </a:r>
            <a:r>
              <a:rPr lang="en-GB" dirty="0">
                <a:solidFill>
                  <a:srgbClr val="000000"/>
                </a:solidFill>
              </a:rPr>
              <a:t>,” “Bliss,” “Black Mamba,” “Bombay Blue,” “Fake Weed,” “Genie,” “</a:t>
            </a:r>
            <a:r>
              <a:rPr lang="en-GB" dirty="0" err="1">
                <a:solidFill>
                  <a:srgbClr val="000000"/>
                </a:solidFill>
              </a:rPr>
              <a:t>Zohai</a:t>
            </a:r>
            <a:r>
              <a:rPr lang="en-GB" dirty="0">
                <a:solidFill>
                  <a:srgbClr val="000000"/>
                </a:solidFill>
              </a:rPr>
              <a:t>,” “Organic Mint Magic,” and “Red X Dawn” are </a:t>
            </a:r>
            <a:r>
              <a:rPr lang="en-GB" dirty="0" smtClean="0">
                <a:solidFill>
                  <a:srgbClr val="000000"/>
                </a:solidFill>
              </a:rPr>
              <a:t>labelled </a:t>
            </a:r>
            <a:r>
              <a:rPr lang="en-GB" dirty="0">
                <a:solidFill>
                  <a:srgbClr val="000000"/>
                </a:solidFill>
              </a:rPr>
              <a:t>as herbal incense to mask their intended purpose.</a:t>
            </a:r>
            <a:endParaRPr lang="en-GB" dirty="0"/>
          </a:p>
          <a:p>
            <a:pPr>
              <a:lnSpc>
                <a:spcPct val="100000"/>
              </a:lnSpc>
            </a:pPr>
            <a:endParaRPr lang="en-GB" dirty="0"/>
          </a:p>
          <a:p>
            <a:pPr>
              <a:buFont typeface="Arial"/>
              <a:buChar char="•"/>
            </a:pPr>
            <a:r>
              <a:rPr lang="en-GB" dirty="0">
                <a:solidFill>
                  <a:srgbClr val="000000"/>
                </a:solidFill>
              </a:rPr>
              <a:t>“Synthetic cannabinoids” are a large family of compounds that are functionally (biologically) similar to THC, the main active ingredient in marijuana. Synthetic cannabinoids, however, are not organic but are chemicals created in a </a:t>
            </a:r>
            <a:r>
              <a:rPr lang="en-GB" dirty="0" smtClean="0">
                <a:solidFill>
                  <a:srgbClr val="000000"/>
                </a:solidFill>
              </a:rPr>
              <a:t>laboratory.</a:t>
            </a:r>
            <a:endParaRPr lang="en-GB" dirty="0"/>
          </a:p>
          <a:p>
            <a:pPr marL="0" indent="0">
              <a:buNone/>
            </a:pPr>
            <a:endParaRPr lang="en-US" dirty="0"/>
          </a:p>
        </p:txBody>
      </p:sp>
      <p:sp>
        <p:nvSpPr>
          <p:cNvPr id="2" name="Title 1"/>
          <p:cNvSpPr>
            <a:spLocks noGrp="1"/>
          </p:cNvSpPr>
          <p:nvPr>
            <p:ph type="title"/>
          </p:nvPr>
        </p:nvSpPr>
        <p:spPr>
          <a:xfrm>
            <a:off x="457200" y="274638"/>
            <a:ext cx="8229600" cy="792162"/>
          </a:xfrm>
        </p:spPr>
        <p:txBody>
          <a:bodyPr/>
          <a:lstStyle/>
          <a:p>
            <a:r>
              <a:rPr lang="en-US" dirty="0" smtClean="0"/>
              <a:t>K2-Spice</a:t>
            </a:r>
            <a:endParaRPr lang="en-US" dirty="0"/>
          </a:p>
        </p:txBody>
      </p:sp>
    </p:spTree>
    <p:extLst>
      <p:ext uri="{BB962C8B-B14F-4D97-AF65-F5344CB8AC3E}">
        <p14:creationId xmlns:p14="http://schemas.microsoft.com/office/powerpoint/2010/main" val="33321300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b="1" dirty="0"/>
              <a:t> </a:t>
            </a:r>
            <a:endParaRPr lang="en-US" dirty="0"/>
          </a:p>
          <a:p>
            <a:pPr marL="0" indent="0">
              <a:buNone/>
            </a:pPr>
            <a:endParaRPr lang="en-US" b="1" dirty="0" smtClean="0"/>
          </a:p>
          <a:p>
            <a:pPr marL="0" indent="0">
              <a:buNone/>
            </a:pPr>
            <a:endParaRPr lang="en-US" b="1" dirty="0"/>
          </a:p>
          <a:p>
            <a:pPr marL="0" indent="0" algn="ctr">
              <a:buNone/>
            </a:pPr>
            <a:endParaRPr lang="en-US" sz="2800" b="1" dirty="0" smtClean="0"/>
          </a:p>
          <a:p>
            <a:pPr marL="0" indent="0" algn="ctr">
              <a:buNone/>
            </a:pPr>
            <a:endParaRPr lang="en-US" sz="2800" b="1" dirty="0"/>
          </a:p>
          <a:p>
            <a:pPr marL="0" indent="0" algn="ctr">
              <a:buNone/>
            </a:pPr>
            <a:r>
              <a:rPr lang="en-US" sz="2800" b="1" dirty="0" smtClean="0"/>
              <a:t>See </a:t>
            </a:r>
            <a:r>
              <a:rPr lang="en-US" sz="2800" b="1" dirty="0" smtClean="0"/>
              <a:t>Hand-out Sheet</a:t>
            </a:r>
            <a:r>
              <a:rPr lang="en-US" sz="2800" b="1" dirty="0"/>
              <a:t> </a:t>
            </a:r>
          </a:p>
          <a:p>
            <a:pPr marL="0" indent="0">
              <a:buNone/>
            </a:pPr>
            <a:r>
              <a:rPr lang="en-US" b="1" dirty="0"/>
              <a:t> </a:t>
            </a:r>
          </a:p>
          <a:p>
            <a:pPr marL="0" indent="0">
              <a:buNone/>
            </a:pPr>
            <a:r>
              <a:rPr lang="en-US" b="1" dirty="0"/>
              <a:t> </a:t>
            </a:r>
            <a:endParaRPr lang="en-US" dirty="0"/>
          </a:p>
          <a:p>
            <a:endParaRPr lang="en-US" dirty="0"/>
          </a:p>
        </p:txBody>
      </p:sp>
      <p:sp>
        <p:nvSpPr>
          <p:cNvPr id="2" name="Title 1"/>
          <p:cNvSpPr>
            <a:spLocks noGrp="1"/>
          </p:cNvSpPr>
          <p:nvPr>
            <p:ph type="title"/>
          </p:nvPr>
        </p:nvSpPr>
        <p:spPr>
          <a:xfrm>
            <a:off x="457200" y="533400"/>
            <a:ext cx="8229600" cy="609600"/>
          </a:xfrm>
        </p:spPr>
        <p:txBody>
          <a:bodyPr>
            <a:normAutofit fontScale="90000"/>
          </a:bodyPr>
          <a:lstStyle/>
          <a:p>
            <a:r>
              <a:rPr lang="en-US" sz="2700" b="1" u="sng" dirty="0" smtClean="0"/>
              <a:t/>
            </a:r>
            <a:br>
              <a:rPr lang="en-US" sz="2700" b="1" u="sng" dirty="0" smtClean="0"/>
            </a:br>
            <a:r>
              <a:rPr lang="en-US" sz="2700" b="1" u="sng" dirty="0" smtClean="0"/>
              <a:t>How can I tell if someone has taken marijuana? </a:t>
            </a:r>
            <a:r>
              <a:rPr lang="en-US" dirty="0" smtClean="0"/>
              <a:t/>
            </a:r>
            <a:br>
              <a:rPr lang="en-US" dirty="0" smtClean="0"/>
            </a:br>
            <a:endParaRPr lang="en-US" dirty="0"/>
          </a:p>
        </p:txBody>
      </p:sp>
    </p:spTree>
    <p:extLst>
      <p:ext uri="{BB962C8B-B14F-4D97-AF65-F5344CB8AC3E}">
        <p14:creationId xmlns:p14="http://schemas.microsoft.com/office/powerpoint/2010/main" val="17915393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Common Drug &amp; Designer Drug</a:t>
            </a:r>
            <a:endParaRPr lang="en-US" dirty="0"/>
          </a:p>
        </p:txBody>
      </p:sp>
      <p:sp>
        <p:nvSpPr>
          <p:cNvPr id="4" name="Title 3"/>
          <p:cNvSpPr>
            <a:spLocks noGrp="1"/>
          </p:cNvSpPr>
          <p:nvPr>
            <p:ph type="title"/>
          </p:nvPr>
        </p:nvSpPr>
        <p:spPr/>
        <p:txBody>
          <a:bodyPr/>
          <a:lstStyle/>
          <a:p>
            <a:pPr algn="ctr"/>
            <a:r>
              <a:rPr lang="en-US" dirty="0" smtClean="0"/>
              <a:t>Meth &amp; Bath Salt</a:t>
            </a:r>
            <a:endParaRPr lang="en-US" dirty="0"/>
          </a:p>
        </p:txBody>
      </p:sp>
    </p:spTree>
    <p:extLst>
      <p:ext uri="{BB962C8B-B14F-4D97-AF65-F5344CB8AC3E}">
        <p14:creationId xmlns:p14="http://schemas.microsoft.com/office/powerpoint/2010/main" val="28989420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sp>
        <p:nvSpPr>
          <p:cNvPr id="2" name="Title 1"/>
          <p:cNvSpPr>
            <a:spLocks noGrp="1"/>
          </p:cNvSpPr>
          <p:nvPr>
            <p:ph type="title"/>
          </p:nvPr>
        </p:nvSpPr>
        <p:spPr/>
        <p:txBody>
          <a:bodyPr>
            <a:normAutofit/>
          </a:bodyPr>
          <a:lstStyle/>
          <a:p>
            <a:r>
              <a:rPr lang="en-US" dirty="0" smtClean="0"/>
              <a:t>Meth</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828800"/>
            <a:ext cx="8001000" cy="4362450"/>
          </a:xfrm>
          <a:prstGeom prst="rect">
            <a:avLst/>
          </a:prstGeom>
        </p:spPr>
      </p:pic>
    </p:spTree>
    <p:extLst>
      <p:ext uri="{BB962C8B-B14F-4D97-AF65-F5344CB8AC3E}">
        <p14:creationId xmlns:p14="http://schemas.microsoft.com/office/powerpoint/2010/main" val="495427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828800"/>
            <a:ext cx="6740525" cy="4666517"/>
          </a:xfrm>
        </p:spPr>
      </p:pic>
      <p:sp>
        <p:nvSpPr>
          <p:cNvPr id="2" name="Title 1"/>
          <p:cNvSpPr>
            <a:spLocks noGrp="1"/>
          </p:cNvSpPr>
          <p:nvPr>
            <p:ph type="title"/>
          </p:nvPr>
        </p:nvSpPr>
        <p:spPr>
          <a:xfrm>
            <a:off x="457200" y="274638"/>
            <a:ext cx="8229600" cy="639762"/>
          </a:xfrm>
        </p:spPr>
        <p:txBody>
          <a:bodyPr>
            <a:normAutofit/>
          </a:bodyPr>
          <a:lstStyle/>
          <a:p>
            <a:r>
              <a:rPr lang="en-US" dirty="0" smtClean="0"/>
              <a:t>Meth</a:t>
            </a:r>
            <a:endParaRPr lang="en-US" dirty="0"/>
          </a:p>
        </p:txBody>
      </p:sp>
    </p:spTree>
    <p:extLst>
      <p:ext uri="{BB962C8B-B14F-4D97-AF65-F5344CB8AC3E}">
        <p14:creationId xmlns:p14="http://schemas.microsoft.com/office/powerpoint/2010/main" val="37553995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err="1" smtClean="0"/>
              <a:t>Commom</a:t>
            </a:r>
            <a:r>
              <a:rPr lang="en-US" dirty="0" smtClean="0"/>
              <a:t> Drug &amp; Designer Drug</a:t>
            </a:r>
            <a:endParaRPr lang="en-US" dirty="0"/>
          </a:p>
        </p:txBody>
      </p:sp>
      <p:sp>
        <p:nvSpPr>
          <p:cNvPr id="4" name="Title 3"/>
          <p:cNvSpPr>
            <a:spLocks noGrp="1"/>
          </p:cNvSpPr>
          <p:nvPr>
            <p:ph type="title"/>
          </p:nvPr>
        </p:nvSpPr>
        <p:spPr/>
        <p:txBody>
          <a:bodyPr/>
          <a:lstStyle/>
          <a:p>
            <a:r>
              <a:rPr lang="en-US" dirty="0" smtClean="0"/>
              <a:t>Marijuana &amp; Spice</a:t>
            </a:r>
            <a:endParaRPr lang="en-US" dirty="0"/>
          </a:p>
        </p:txBody>
      </p:sp>
    </p:spTree>
    <p:extLst>
      <p:ext uri="{BB962C8B-B14F-4D97-AF65-F5344CB8AC3E}">
        <p14:creationId xmlns:p14="http://schemas.microsoft.com/office/powerpoint/2010/main" val="24080802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828800"/>
            <a:ext cx="6675084" cy="4621212"/>
          </a:xfrm>
        </p:spPr>
      </p:pic>
      <p:sp>
        <p:nvSpPr>
          <p:cNvPr id="2" name="Title 1"/>
          <p:cNvSpPr>
            <a:spLocks noGrp="1"/>
          </p:cNvSpPr>
          <p:nvPr>
            <p:ph type="title"/>
          </p:nvPr>
        </p:nvSpPr>
        <p:spPr>
          <a:xfrm>
            <a:off x="457200" y="274638"/>
            <a:ext cx="8229600" cy="639762"/>
          </a:xfrm>
        </p:spPr>
        <p:txBody>
          <a:bodyPr>
            <a:normAutofit/>
          </a:bodyPr>
          <a:lstStyle/>
          <a:p>
            <a:r>
              <a:rPr lang="en-US" dirty="0" smtClean="0"/>
              <a:t>Meth</a:t>
            </a:r>
            <a:endParaRPr lang="en-US" dirty="0"/>
          </a:p>
        </p:txBody>
      </p:sp>
    </p:spTree>
    <p:extLst>
      <p:ext uri="{BB962C8B-B14F-4D97-AF65-F5344CB8AC3E}">
        <p14:creationId xmlns:p14="http://schemas.microsoft.com/office/powerpoint/2010/main" val="24670717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752600"/>
            <a:ext cx="6675084" cy="4621212"/>
          </a:xfrm>
        </p:spPr>
      </p:pic>
      <p:sp>
        <p:nvSpPr>
          <p:cNvPr id="2" name="Title 1"/>
          <p:cNvSpPr>
            <a:spLocks noGrp="1"/>
          </p:cNvSpPr>
          <p:nvPr>
            <p:ph type="title"/>
          </p:nvPr>
        </p:nvSpPr>
        <p:spPr/>
        <p:txBody>
          <a:bodyPr/>
          <a:lstStyle/>
          <a:p>
            <a:r>
              <a:rPr lang="en-US" dirty="0" smtClean="0"/>
              <a:t>Meth-</a:t>
            </a:r>
            <a:r>
              <a:rPr lang="en-US" dirty="0" err="1" smtClean="0"/>
              <a:t>Yaba</a:t>
            </a:r>
            <a:endParaRPr lang="en-US" dirty="0"/>
          </a:p>
        </p:txBody>
      </p:sp>
    </p:spTree>
    <p:extLst>
      <p:ext uri="{BB962C8B-B14F-4D97-AF65-F5344CB8AC3E}">
        <p14:creationId xmlns:p14="http://schemas.microsoft.com/office/powerpoint/2010/main" val="12060509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0578" y="1719263"/>
            <a:ext cx="6408243" cy="4406900"/>
          </a:xfrm>
        </p:spPr>
      </p:pic>
      <p:sp>
        <p:nvSpPr>
          <p:cNvPr id="2" name="Title 1"/>
          <p:cNvSpPr>
            <a:spLocks noGrp="1"/>
          </p:cNvSpPr>
          <p:nvPr>
            <p:ph type="title"/>
          </p:nvPr>
        </p:nvSpPr>
        <p:spPr>
          <a:xfrm>
            <a:off x="457200" y="274638"/>
            <a:ext cx="8229600" cy="639762"/>
          </a:xfrm>
        </p:spPr>
        <p:txBody>
          <a:bodyPr>
            <a:normAutofit/>
          </a:bodyPr>
          <a:lstStyle/>
          <a:p>
            <a:r>
              <a:rPr lang="en-US" dirty="0" smtClean="0"/>
              <a:t>Meth</a:t>
            </a:r>
            <a:endParaRPr lang="en-US" dirty="0"/>
          </a:p>
        </p:txBody>
      </p:sp>
    </p:spTree>
    <p:extLst>
      <p:ext uri="{BB962C8B-B14F-4D97-AF65-F5344CB8AC3E}">
        <p14:creationId xmlns:p14="http://schemas.microsoft.com/office/powerpoint/2010/main" val="40429114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0763"/>
          </a:xfrm>
        </p:spPr>
        <p:txBody>
          <a:bodyPr>
            <a:normAutofit lnSpcReduction="10000"/>
          </a:bodyPr>
          <a:lstStyle/>
          <a:p>
            <a:endParaRPr lang="en-US" dirty="0" smtClean="0"/>
          </a:p>
          <a:p>
            <a:r>
              <a:rPr lang="en-US" dirty="0" smtClean="0"/>
              <a:t>There </a:t>
            </a:r>
            <a:r>
              <a:rPr lang="en-US" dirty="0"/>
              <a:t>are many warning signs that a person may be addicted to methamphetamine. The physical appearance of a person using methamphetamines may provide several key clues:</a:t>
            </a:r>
          </a:p>
          <a:p>
            <a:pPr lvl="0"/>
            <a:r>
              <a:rPr lang="en-US" b="1" dirty="0"/>
              <a:t>Skin picking</a:t>
            </a:r>
            <a:r>
              <a:rPr lang="en-US" dirty="0"/>
              <a:t>: methamphetamine addicts are known to obsessively pick at their skin. The marks left by this picking may look similar to an extreme case of acne, often leaving open sores on the face.</a:t>
            </a:r>
          </a:p>
          <a:p>
            <a:pPr lvl="0"/>
            <a:r>
              <a:rPr lang="en-US" b="1" dirty="0"/>
              <a:t>Skin crawling</a:t>
            </a:r>
            <a:r>
              <a:rPr lang="en-US" dirty="0"/>
              <a:t>: meth addicts also often complain about having crawling skin, a disorder known as formication.</a:t>
            </a:r>
          </a:p>
          <a:p>
            <a:pPr lvl="0"/>
            <a:r>
              <a:rPr lang="en-US" b="1" dirty="0"/>
              <a:t>Tooth decay</a:t>
            </a:r>
            <a:r>
              <a:rPr lang="en-US" dirty="0"/>
              <a:t>: Another common sign is tooth loss or tooth decay, referred to as meth mouth.</a:t>
            </a:r>
          </a:p>
          <a:p>
            <a:pPr lvl="0"/>
            <a:r>
              <a:rPr lang="en-US" b="1" dirty="0"/>
              <a:t>Hair loss</a:t>
            </a:r>
            <a:r>
              <a:rPr lang="en-US" dirty="0"/>
              <a:t>: due to the lack of nutrients in an addict's body as well as the dangerous chemicals they ingest, hair breakage frequently occurs as well.</a:t>
            </a:r>
          </a:p>
          <a:p>
            <a:endParaRPr lang="en-US" dirty="0"/>
          </a:p>
        </p:txBody>
      </p:sp>
      <p:sp>
        <p:nvSpPr>
          <p:cNvPr id="2" name="Title 1"/>
          <p:cNvSpPr>
            <a:spLocks noGrp="1"/>
          </p:cNvSpPr>
          <p:nvPr>
            <p:ph type="title"/>
          </p:nvPr>
        </p:nvSpPr>
        <p:spPr>
          <a:xfrm>
            <a:off x="457200" y="274638"/>
            <a:ext cx="8229600" cy="563562"/>
          </a:xfrm>
        </p:spPr>
        <p:txBody>
          <a:bodyPr>
            <a:normAutofit fontScale="90000"/>
          </a:bodyPr>
          <a:lstStyle/>
          <a:p>
            <a:r>
              <a:rPr lang="en-US" b="1" u="sng" dirty="0" smtClean="0"/>
              <a:t>Meth use signs</a:t>
            </a:r>
            <a:endParaRPr lang="en-US" b="1" u="sng" dirty="0"/>
          </a:p>
        </p:txBody>
      </p:sp>
    </p:spTree>
    <p:extLst>
      <p:ext uri="{BB962C8B-B14F-4D97-AF65-F5344CB8AC3E}">
        <p14:creationId xmlns:p14="http://schemas.microsoft.com/office/powerpoint/2010/main" val="7644523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www.rehabs.com/explore/meth-before-and-after-drugs/img/block1_img.pn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607768" y="1719263"/>
            <a:ext cx="5953864" cy="4406900"/>
          </a:xfrm>
          <a:prstGeom prst="rect">
            <a:avLst/>
          </a:prstGeom>
          <a:noFill/>
          <a:ln>
            <a:noFill/>
          </a:ln>
        </p:spPr>
      </p:pic>
      <p:sp>
        <p:nvSpPr>
          <p:cNvPr id="2" name="Title 1"/>
          <p:cNvSpPr>
            <a:spLocks noGrp="1"/>
          </p:cNvSpPr>
          <p:nvPr>
            <p:ph type="title"/>
          </p:nvPr>
        </p:nvSpPr>
        <p:spPr>
          <a:xfrm>
            <a:off x="457200" y="274638"/>
            <a:ext cx="8229600" cy="563562"/>
          </a:xfrm>
        </p:spPr>
        <p:txBody>
          <a:bodyPr>
            <a:normAutofit fontScale="90000"/>
          </a:bodyPr>
          <a:lstStyle/>
          <a:p>
            <a:r>
              <a:rPr lang="en-US" dirty="0" smtClean="0"/>
              <a:t>Horrors of Meth</a:t>
            </a:r>
            <a:endParaRPr lang="en-US" dirty="0"/>
          </a:p>
        </p:txBody>
      </p:sp>
    </p:spTree>
    <p:extLst>
      <p:ext uri="{BB962C8B-B14F-4D97-AF65-F5344CB8AC3E}">
        <p14:creationId xmlns:p14="http://schemas.microsoft.com/office/powerpoint/2010/main" val="40791863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media2.s-nbcnews.com/j/MSNBC/Components/Slideshows/_production/ss-110225-drugs-mugs/ss-110225-drugs-mugs-01.grid-9x2.jp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117600" y="1755775"/>
            <a:ext cx="6934200" cy="4333875"/>
          </a:xfrm>
          <a:prstGeom prst="rect">
            <a:avLst/>
          </a:prstGeom>
          <a:noFill/>
          <a:ln>
            <a:noFill/>
          </a:ln>
        </p:spPr>
      </p:pic>
      <p:sp>
        <p:nvSpPr>
          <p:cNvPr id="2" name="Title 1"/>
          <p:cNvSpPr>
            <a:spLocks noGrp="1"/>
          </p:cNvSpPr>
          <p:nvPr>
            <p:ph type="title"/>
          </p:nvPr>
        </p:nvSpPr>
        <p:spPr>
          <a:xfrm>
            <a:off x="457200" y="304800"/>
            <a:ext cx="8229600" cy="609600"/>
          </a:xfrm>
        </p:spPr>
        <p:txBody>
          <a:bodyPr>
            <a:normAutofit/>
          </a:bodyPr>
          <a:lstStyle/>
          <a:p>
            <a:r>
              <a:rPr lang="en-US" dirty="0" smtClean="0"/>
              <a:t>Horrors of Meth (</a:t>
            </a:r>
            <a:r>
              <a:rPr lang="en-US" dirty="0" err="1" smtClean="0"/>
              <a:t>con’t</a:t>
            </a:r>
            <a:r>
              <a:rPr lang="en-US" dirty="0" smtClean="0"/>
              <a:t>)</a:t>
            </a:r>
            <a:endParaRPr lang="en-US" dirty="0"/>
          </a:p>
        </p:txBody>
      </p:sp>
    </p:spTree>
    <p:extLst>
      <p:ext uri="{BB962C8B-B14F-4D97-AF65-F5344CB8AC3E}">
        <p14:creationId xmlns:p14="http://schemas.microsoft.com/office/powerpoint/2010/main" val="32263752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53000"/>
          </a:xfrm>
        </p:spPr>
        <p:txBody>
          <a:bodyPr>
            <a:normAutofit fontScale="92500" lnSpcReduction="10000"/>
          </a:bodyPr>
          <a:lstStyle/>
          <a:p>
            <a:r>
              <a:rPr lang="en-GB" sz="2800" dirty="0"/>
              <a:t>There's a variety of chemicals making up bath salts. </a:t>
            </a:r>
            <a:r>
              <a:rPr lang="en-GB" sz="2800" dirty="0" smtClean="0"/>
              <a:t>These include </a:t>
            </a:r>
            <a:r>
              <a:rPr lang="en-GB" sz="2800" dirty="0" err="1" smtClean="0"/>
              <a:t>cathinones</a:t>
            </a:r>
            <a:r>
              <a:rPr lang="en-GB" sz="2800" dirty="0" smtClean="0"/>
              <a:t> and others.</a:t>
            </a:r>
          </a:p>
          <a:p>
            <a:r>
              <a:rPr lang="en-GB" sz="2800" dirty="0" smtClean="0"/>
              <a:t>The most serious results come from snorting or injecting, there are dozens of other chemicals that may be used. This makes treatment in the case of overdose or adverse affect very difficult.</a:t>
            </a:r>
          </a:p>
          <a:p>
            <a:r>
              <a:rPr lang="en-GB" sz="2800" dirty="0" smtClean="0"/>
              <a:t>They </a:t>
            </a:r>
            <a:r>
              <a:rPr lang="en-GB" sz="2800" dirty="0"/>
              <a:t>act as strong stimulants and may be sought by a person who normally uses cocaine </a:t>
            </a:r>
            <a:r>
              <a:rPr lang="en-GB" sz="2800" dirty="0" smtClean="0"/>
              <a:t>or methamphetamine</a:t>
            </a:r>
            <a:r>
              <a:rPr lang="en-GB" sz="2800" dirty="0"/>
              <a:t>. They are strongly addictive and trigger intense cravings. Therefore even a person who sees that they are experiencing harm from abuse of these drugs may not be able to stop himself</a:t>
            </a:r>
            <a:r>
              <a:rPr lang="en-GB" sz="2800" dirty="0" smtClean="0"/>
              <a:t>.</a:t>
            </a:r>
          </a:p>
          <a:p>
            <a:pPr marL="0" indent="0">
              <a:buNone/>
            </a:pPr>
            <a:endParaRPr lang="en-GB" dirty="0"/>
          </a:p>
          <a:p>
            <a:pPr marL="0" indent="0">
              <a:buNone/>
            </a:pPr>
            <a:endParaRPr lang="en-US" dirty="0"/>
          </a:p>
        </p:txBody>
      </p:sp>
      <p:sp>
        <p:nvSpPr>
          <p:cNvPr id="2" name="Title 1"/>
          <p:cNvSpPr>
            <a:spLocks noGrp="1"/>
          </p:cNvSpPr>
          <p:nvPr>
            <p:ph type="title"/>
          </p:nvPr>
        </p:nvSpPr>
        <p:spPr>
          <a:xfrm>
            <a:off x="457200" y="274638"/>
            <a:ext cx="8229600" cy="715962"/>
          </a:xfrm>
        </p:spPr>
        <p:txBody>
          <a:bodyPr>
            <a:normAutofit/>
          </a:bodyPr>
          <a:lstStyle/>
          <a:p>
            <a:r>
              <a:rPr lang="en-US" b="1" u="sng" dirty="0" smtClean="0"/>
              <a:t>Bath Salt-Synthetic Meth</a:t>
            </a:r>
            <a:endParaRPr lang="en-US" b="1" u="sng" dirty="0"/>
          </a:p>
        </p:txBody>
      </p:sp>
    </p:spTree>
    <p:extLst>
      <p:ext uri="{BB962C8B-B14F-4D97-AF65-F5344CB8AC3E}">
        <p14:creationId xmlns:p14="http://schemas.microsoft.com/office/powerpoint/2010/main" val="36510938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normAutofit/>
          </a:bodyPr>
          <a:lstStyle/>
          <a:p>
            <a:r>
              <a:rPr lang="en-US" u="sng" dirty="0" smtClean="0"/>
              <a:t>Bath Salt</a:t>
            </a:r>
            <a:endParaRPr lang="en-US" u="sng"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981200"/>
            <a:ext cx="65151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27540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46432" y="1719263"/>
            <a:ext cx="7676535" cy="440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639762"/>
          </a:xfrm>
        </p:spPr>
        <p:txBody>
          <a:bodyPr>
            <a:normAutofit/>
          </a:bodyPr>
          <a:lstStyle/>
          <a:p>
            <a:r>
              <a:rPr lang="en-US" dirty="0" smtClean="0"/>
              <a:t>Bath Salt</a:t>
            </a:r>
            <a:endParaRPr lang="en-US" dirty="0"/>
          </a:p>
        </p:txBody>
      </p:sp>
    </p:spTree>
    <p:extLst>
      <p:ext uri="{BB962C8B-B14F-4D97-AF65-F5344CB8AC3E}">
        <p14:creationId xmlns:p14="http://schemas.microsoft.com/office/powerpoint/2010/main" val="17522040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Arial"/>
              <a:buChar char="•"/>
            </a:pPr>
            <a:r>
              <a:rPr lang="en-GB" dirty="0">
                <a:solidFill>
                  <a:srgbClr val="000000"/>
                </a:solidFill>
              </a:rPr>
              <a:t>These products are sold under a variety of brand names including “Ivory Wave”, “Vanilla Sky”, “Energy-1” (NRG-1), “Ocean Snow”, “Hurricane Charlie”, “White Lightening”, “Red Dove”, “Cloud-9”, “White Dove”, “White Girl” and many others. They are indirectly marketed as “legal” alternatives to the controlled substances cocaine, amphetamine, and Ecstasy.</a:t>
            </a:r>
          </a:p>
          <a:p>
            <a:pPr>
              <a:buFont typeface="Arial"/>
              <a:buChar char="•"/>
            </a:pPr>
            <a:endParaRPr lang="en-GB" dirty="0"/>
          </a:p>
          <a:p>
            <a:pPr>
              <a:buFont typeface="Arial"/>
              <a:buChar char="•"/>
            </a:pPr>
            <a:r>
              <a:rPr lang="en-GB" dirty="0">
                <a:latin typeface="Calibri" panose="020F0502020204030204" pitchFamily="34" charset="0"/>
              </a:rPr>
              <a:t>Bath salts are typically swallowed, inhaled, or injected, with the worst dangers being associated with snorting or needle injection</a:t>
            </a:r>
          </a:p>
          <a:p>
            <a:endParaRPr lang="en-US" dirty="0"/>
          </a:p>
        </p:txBody>
      </p:sp>
      <p:sp>
        <p:nvSpPr>
          <p:cNvPr id="2" name="Title 1"/>
          <p:cNvSpPr>
            <a:spLocks noGrp="1"/>
          </p:cNvSpPr>
          <p:nvPr>
            <p:ph type="title"/>
          </p:nvPr>
        </p:nvSpPr>
        <p:spPr>
          <a:xfrm>
            <a:off x="457200" y="381000"/>
            <a:ext cx="8229600" cy="685800"/>
          </a:xfrm>
        </p:spPr>
        <p:txBody>
          <a:bodyPr>
            <a:normAutofit/>
          </a:bodyPr>
          <a:lstStyle/>
          <a:p>
            <a:r>
              <a:rPr lang="en-US" dirty="0" smtClean="0"/>
              <a:t>Bath Salt</a:t>
            </a:r>
            <a:endParaRPr lang="en-US" dirty="0"/>
          </a:p>
        </p:txBody>
      </p:sp>
    </p:spTree>
    <p:extLst>
      <p:ext uri="{BB962C8B-B14F-4D97-AF65-F5344CB8AC3E}">
        <p14:creationId xmlns:p14="http://schemas.microsoft.com/office/powerpoint/2010/main" val="19245560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smtClean="0"/>
          </a:p>
          <a:p>
            <a:r>
              <a:rPr lang="en-US" dirty="0" smtClean="0"/>
              <a:t>Marijuana </a:t>
            </a:r>
            <a:r>
              <a:rPr lang="en-US" dirty="0"/>
              <a:t>comes from the leaves and flowering tops of the </a:t>
            </a:r>
            <a:r>
              <a:rPr lang="en-US" dirty="0" smtClean="0"/>
              <a:t>Cannabis sativa plant</a:t>
            </a:r>
            <a:r>
              <a:rPr lang="en-US" dirty="0"/>
              <a:t>, that appear greenish-gray when dried. </a:t>
            </a:r>
            <a:endParaRPr lang="en-US" dirty="0" smtClean="0"/>
          </a:p>
          <a:p>
            <a:r>
              <a:rPr lang="en-US" dirty="0" smtClean="0"/>
              <a:t>It </a:t>
            </a:r>
            <a:r>
              <a:rPr lang="en-US" dirty="0"/>
              <a:t>also comes in a more concentrated, resinous form</a:t>
            </a:r>
            <a:r>
              <a:rPr lang="en-US" dirty="0" smtClean="0"/>
              <a:t>, hashish </a:t>
            </a:r>
            <a:r>
              <a:rPr lang="en-US" dirty="0"/>
              <a:t>or hash, and as a sticky black liquid known as hash oil. </a:t>
            </a:r>
          </a:p>
          <a:p>
            <a:pPr marL="0" indent="0">
              <a:buNone/>
            </a:pPr>
            <a:r>
              <a:rPr lang="en-US" b="1" dirty="0"/>
              <a:t> </a:t>
            </a:r>
            <a:endParaRPr lang="en-US" dirty="0"/>
          </a:p>
        </p:txBody>
      </p:sp>
      <p:sp>
        <p:nvSpPr>
          <p:cNvPr id="2" name="Title 1"/>
          <p:cNvSpPr>
            <a:spLocks noGrp="1"/>
          </p:cNvSpPr>
          <p:nvPr>
            <p:ph type="title"/>
          </p:nvPr>
        </p:nvSpPr>
        <p:spPr>
          <a:xfrm>
            <a:off x="457200" y="274638"/>
            <a:ext cx="8229600" cy="563562"/>
          </a:xfrm>
        </p:spPr>
        <p:txBody>
          <a:bodyPr>
            <a:normAutofit fontScale="90000"/>
          </a:bodyPr>
          <a:lstStyle/>
          <a:p>
            <a:r>
              <a:rPr lang="en-US" b="1" u="sng" dirty="0" smtClean="0"/>
              <a:t/>
            </a:r>
            <a:br>
              <a:rPr lang="en-US" b="1" u="sng" dirty="0" smtClean="0"/>
            </a:br>
            <a:r>
              <a:rPr lang="en-US" b="1" u="sng" dirty="0" smtClean="0"/>
              <a:t>What does marijuana look like?</a:t>
            </a:r>
            <a:r>
              <a:rPr lang="en-US" dirty="0" smtClean="0"/>
              <a:t/>
            </a:r>
            <a:br>
              <a:rPr lang="en-US" dirty="0" smtClean="0"/>
            </a:br>
            <a:endParaRPr lang="en-US" dirty="0"/>
          </a:p>
        </p:txBody>
      </p:sp>
    </p:spTree>
    <p:extLst>
      <p:ext uri="{BB962C8B-B14F-4D97-AF65-F5344CB8AC3E}">
        <p14:creationId xmlns:p14="http://schemas.microsoft.com/office/powerpoint/2010/main" val="1667797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lvl="0"/>
            <a:r>
              <a:rPr lang="en-US" dirty="0" smtClean="0"/>
              <a:t>Increased </a:t>
            </a:r>
            <a:r>
              <a:rPr lang="en-US" dirty="0"/>
              <a:t>blood pressure</a:t>
            </a:r>
          </a:p>
          <a:p>
            <a:pPr lvl="0"/>
            <a:r>
              <a:rPr lang="en-US" dirty="0"/>
              <a:t>Chest pains</a:t>
            </a:r>
          </a:p>
          <a:p>
            <a:pPr lvl="0"/>
            <a:r>
              <a:rPr lang="en-US" dirty="0"/>
              <a:t>Increased heart rate</a:t>
            </a:r>
          </a:p>
          <a:p>
            <a:pPr lvl="0"/>
            <a:r>
              <a:rPr lang="en-US" dirty="0"/>
              <a:t>Agitation</a:t>
            </a:r>
          </a:p>
          <a:p>
            <a:pPr lvl="0"/>
            <a:r>
              <a:rPr lang="en-US" dirty="0"/>
              <a:t>Hallucinations</a:t>
            </a:r>
          </a:p>
          <a:p>
            <a:pPr lvl="0"/>
            <a:r>
              <a:rPr lang="en-US" dirty="0"/>
              <a:t>Kidney pain</a:t>
            </a:r>
          </a:p>
          <a:p>
            <a:pPr lvl="0"/>
            <a:r>
              <a:rPr lang="en-US" dirty="0"/>
              <a:t>Increased body temperature or chills</a:t>
            </a:r>
          </a:p>
          <a:p>
            <a:pPr lvl="0"/>
            <a:r>
              <a:rPr lang="en-US" dirty="0"/>
              <a:t>Muscle tension</a:t>
            </a:r>
          </a:p>
          <a:p>
            <a:pPr lvl="0"/>
            <a:r>
              <a:rPr lang="en-US" dirty="0"/>
              <a:t>Nausea</a:t>
            </a:r>
          </a:p>
          <a:p>
            <a:pPr lvl="0"/>
            <a:r>
              <a:rPr lang="en-US" dirty="0"/>
              <a:t>Confusion</a:t>
            </a:r>
          </a:p>
          <a:p>
            <a:pPr lvl="0"/>
            <a:r>
              <a:rPr lang="en-US" dirty="0"/>
              <a:t>Reduced need for food or sleep</a:t>
            </a:r>
          </a:p>
          <a:p>
            <a:pPr lvl="0"/>
            <a:r>
              <a:rPr lang="en-US" dirty="0"/>
              <a:t>Paranoia</a:t>
            </a:r>
          </a:p>
          <a:p>
            <a:pPr lvl="0"/>
            <a:r>
              <a:rPr lang="en-US" dirty="0"/>
              <a:t>Suicidal ideas</a:t>
            </a:r>
          </a:p>
          <a:p>
            <a:endParaRPr lang="en-US" dirty="0"/>
          </a:p>
        </p:txBody>
      </p:sp>
      <p:sp>
        <p:nvSpPr>
          <p:cNvPr id="2" name="Title 1"/>
          <p:cNvSpPr>
            <a:spLocks noGrp="1"/>
          </p:cNvSpPr>
          <p:nvPr>
            <p:ph type="title"/>
          </p:nvPr>
        </p:nvSpPr>
        <p:spPr>
          <a:xfrm>
            <a:off x="457200" y="274638"/>
            <a:ext cx="8229600" cy="639762"/>
          </a:xfrm>
        </p:spPr>
        <p:txBody>
          <a:bodyPr>
            <a:normAutofit fontScale="90000"/>
          </a:bodyPr>
          <a:lstStyle/>
          <a:p>
            <a:r>
              <a:rPr lang="en-US" b="1" dirty="0" smtClean="0"/>
              <a:t/>
            </a:r>
            <a:br>
              <a:rPr lang="en-US" b="1" dirty="0" smtClean="0"/>
            </a:br>
            <a:r>
              <a:rPr lang="en-US" b="1" dirty="0" smtClean="0"/>
              <a:t>These </a:t>
            </a:r>
            <a:r>
              <a:rPr lang="en-US" b="1" dirty="0"/>
              <a:t>signs of </a:t>
            </a:r>
            <a:r>
              <a:rPr lang="en-US" b="1" dirty="0" smtClean="0"/>
              <a:t>Bath Salt </a:t>
            </a:r>
            <a:r>
              <a:rPr lang="en-US" b="1" dirty="0"/>
              <a:t>use include:</a:t>
            </a:r>
            <a:r>
              <a:rPr lang="en-US" dirty="0"/>
              <a:t/>
            </a:r>
            <a:br>
              <a:rPr lang="en-US" dirty="0"/>
            </a:br>
            <a:endParaRPr lang="en-US" dirty="0"/>
          </a:p>
        </p:txBody>
      </p:sp>
    </p:spTree>
    <p:extLst>
      <p:ext uri="{BB962C8B-B14F-4D97-AF65-F5344CB8AC3E}">
        <p14:creationId xmlns:p14="http://schemas.microsoft.com/office/powerpoint/2010/main" val="13244907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572000"/>
          </a:xfrm>
        </p:spPr>
        <p:txBody>
          <a:bodyPr/>
          <a:lstStyle/>
          <a:p>
            <a:r>
              <a:rPr lang="en-US" sz="2800" dirty="0"/>
              <a:t>A person using bath salts may overheat and therefore tear his clothes off. His paranoia may drive him to aggressive, uncontrolled attacks on others, or self-destruction. He will probably not respond to any commands to stop his actions, and pepper spray or </a:t>
            </a:r>
            <a:r>
              <a:rPr lang="en-US" sz="2800" dirty="0" smtClean="0"/>
              <a:t>Tasers </a:t>
            </a:r>
            <a:r>
              <a:rPr lang="en-US" sz="2800" dirty="0"/>
              <a:t>may have no effect.</a:t>
            </a:r>
          </a:p>
          <a:p>
            <a:endParaRPr lang="en-US" dirty="0"/>
          </a:p>
        </p:txBody>
      </p:sp>
      <p:sp>
        <p:nvSpPr>
          <p:cNvPr id="2" name="Title 1"/>
          <p:cNvSpPr>
            <a:spLocks noGrp="1"/>
          </p:cNvSpPr>
          <p:nvPr>
            <p:ph type="title"/>
          </p:nvPr>
        </p:nvSpPr>
        <p:spPr>
          <a:xfrm>
            <a:off x="457200" y="274638"/>
            <a:ext cx="8229600" cy="792162"/>
          </a:xfrm>
        </p:spPr>
        <p:txBody>
          <a:bodyPr>
            <a:normAutofit fontScale="90000"/>
          </a:bodyPr>
          <a:lstStyle/>
          <a:p>
            <a:r>
              <a:rPr lang="en-US" b="1" dirty="0"/>
              <a:t>These signs of bath salts use include</a:t>
            </a:r>
            <a:endParaRPr lang="en-US" dirty="0"/>
          </a:p>
        </p:txBody>
      </p:sp>
    </p:spTree>
    <p:extLst>
      <p:ext uri="{BB962C8B-B14F-4D97-AF65-F5344CB8AC3E}">
        <p14:creationId xmlns:p14="http://schemas.microsoft.com/office/powerpoint/2010/main" val="23811380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a:p>
            <a:pPr algn="ctr"/>
            <a:endParaRPr lang="en-US" dirty="0" smtClean="0"/>
          </a:p>
          <a:p>
            <a:endParaRPr lang="en-US" dirty="0"/>
          </a:p>
          <a:p>
            <a:endParaRPr lang="en-US" dirty="0" smtClean="0"/>
          </a:p>
          <a:p>
            <a:endParaRPr lang="en-US" dirty="0"/>
          </a:p>
          <a:p>
            <a:pPr algn="ctr"/>
            <a:r>
              <a:rPr lang="en-US" sz="2800" dirty="0" smtClean="0"/>
              <a:t>See Hand-Out Sheet</a:t>
            </a:r>
            <a:endParaRPr lang="en-US" sz="2800" dirty="0"/>
          </a:p>
        </p:txBody>
      </p:sp>
      <p:sp>
        <p:nvSpPr>
          <p:cNvPr id="3" name="Title 2"/>
          <p:cNvSpPr>
            <a:spLocks noGrp="1"/>
          </p:cNvSpPr>
          <p:nvPr>
            <p:ph type="title"/>
          </p:nvPr>
        </p:nvSpPr>
        <p:spPr/>
        <p:txBody>
          <a:bodyPr/>
          <a:lstStyle/>
          <a:p>
            <a:r>
              <a:rPr lang="en-US" sz="2400" dirty="0" smtClean="0"/>
              <a:t>How you can tell if someone is using Meth</a:t>
            </a:r>
            <a:endParaRPr lang="en-US" sz="2400" dirty="0"/>
          </a:p>
        </p:txBody>
      </p:sp>
    </p:spTree>
    <p:extLst>
      <p:ext uri="{BB962C8B-B14F-4D97-AF65-F5344CB8AC3E}">
        <p14:creationId xmlns:p14="http://schemas.microsoft.com/office/powerpoint/2010/main" val="17583525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title"/>
          </p:nvPr>
        </p:nvSpPr>
        <p:spPr/>
        <p:txBody>
          <a:bodyPr/>
          <a:lstStyle/>
          <a:p>
            <a:pPr algn="ctr"/>
            <a:r>
              <a:rPr lang="en-US" dirty="0" smtClean="0"/>
              <a:t>Break Time</a:t>
            </a:r>
            <a:endParaRPr lang="en-US" dirty="0"/>
          </a:p>
        </p:txBody>
      </p:sp>
    </p:spTree>
    <p:extLst>
      <p:ext uri="{BB962C8B-B14F-4D97-AF65-F5344CB8AC3E}">
        <p14:creationId xmlns:p14="http://schemas.microsoft.com/office/powerpoint/2010/main" val="15037004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Common Drug &amp; Designer Drug</a:t>
            </a:r>
            <a:endParaRPr lang="en-US" dirty="0"/>
          </a:p>
        </p:txBody>
      </p:sp>
      <p:sp>
        <p:nvSpPr>
          <p:cNvPr id="4" name="Title 3"/>
          <p:cNvSpPr>
            <a:spLocks noGrp="1"/>
          </p:cNvSpPr>
          <p:nvPr>
            <p:ph type="title"/>
          </p:nvPr>
        </p:nvSpPr>
        <p:spPr/>
        <p:txBody>
          <a:bodyPr/>
          <a:lstStyle/>
          <a:p>
            <a:pPr algn="ctr"/>
            <a:r>
              <a:rPr lang="en-US" dirty="0" smtClean="0"/>
              <a:t>Cocaine &amp; Crack Cocaine</a:t>
            </a:r>
            <a:endParaRPr lang="en-US" dirty="0"/>
          </a:p>
        </p:txBody>
      </p:sp>
    </p:spTree>
    <p:extLst>
      <p:ext uri="{BB962C8B-B14F-4D97-AF65-F5344CB8AC3E}">
        <p14:creationId xmlns:p14="http://schemas.microsoft.com/office/powerpoint/2010/main" val="1641047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76800"/>
          </a:xfrm>
        </p:spPr>
        <p:txBody>
          <a:bodyPr>
            <a:noAutofit/>
          </a:bodyPr>
          <a:lstStyle/>
          <a:p>
            <a:pPr marL="0" indent="0">
              <a:buNone/>
            </a:pPr>
            <a:r>
              <a:rPr lang="en-US" sz="1800" dirty="0" smtClean="0"/>
              <a:t>It </a:t>
            </a:r>
            <a:r>
              <a:rPr lang="en-US" sz="1800" dirty="0"/>
              <a:t>is a powerfully addictive central nervous system stimulant with detrimental effects on the user and on society as a whole. Crack, CSA Schedule II, is also a powerful stimulant derived from Cocaine that emerged in the mid-1980's.</a:t>
            </a:r>
            <a:br>
              <a:rPr lang="en-US" sz="1800" dirty="0"/>
            </a:br>
            <a:endParaRPr lang="en-US" sz="900" dirty="0" smtClean="0"/>
          </a:p>
          <a:p>
            <a:pPr marL="0" indent="0">
              <a:buNone/>
            </a:pPr>
            <a:r>
              <a:rPr lang="en-US" sz="1800" dirty="0" smtClean="0"/>
              <a:t>Cocaine </a:t>
            </a:r>
            <a:r>
              <a:rPr lang="en-US" sz="1800" dirty="0"/>
              <a:t>is a white powder derived from the leaves of the coca plant. The majority of coca plants used to process cocaine are grown in South America, of which ¾ of the plants are grown in Colombia. Cocaine is primarily smuggled through entry points in Southern California and South Texas.</a:t>
            </a:r>
          </a:p>
          <a:p>
            <a:pPr marL="0" indent="0">
              <a:buNone/>
            </a:pPr>
            <a:endParaRPr lang="en-US" sz="600" dirty="0" smtClean="0"/>
          </a:p>
          <a:p>
            <a:pPr marL="0" indent="0">
              <a:buNone/>
            </a:pPr>
            <a:r>
              <a:rPr lang="en-US" sz="1800" dirty="0" smtClean="0"/>
              <a:t>Crack </a:t>
            </a:r>
            <a:r>
              <a:rPr lang="en-US" sz="1800" dirty="0"/>
              <a:t>cocaine is derived from cocaine and is similar to cocaine, but it is not a powder---it is a solid that is broken and sold in “rocks.” Crack is produced by dissolving powdered cocaine in a mixture of water and ammonia or sodium bicarbonate. The mixture is boiled until a solid substance forms. The solid is removed from the liquid, dried, and then broken into the "rocks'" that are sold as crack. Crack cocaine is not smuggled into the United States—it is made from cocaine powder already in the U.S. 	</a:t>
            </a:r>
          </a:p>
          <a:p>
            <a:endParaRPr lang="en-US" sz="1800" dirty="0"/>
          </a:p>
        </p:txBody>
      </p:sp>
      <p:sp>
        <p:nvSpPr>
          <p:cNvPr id="2" name="Title 1"/>
          <p:cNvSpPr>
            <a:spLocks noGrp="1"/>
          </p:cNvSpPr>
          <p:nvPr>
            <p:ph type="title"/>
          </p:nvPr>
        </p:nvSpPr>
        <p:spPr>
          <a:xfrm>
            <a:off x="457200" y="76200"/>
            <a:ext cx="8229600" cy="1371600"/>
          </a:xfrm>
        </p:spPr>
        <p:txBody>
          <a:bodyPr>
            <a:normAutofit fontScale="90000"/>
          </a:bodyPr>
          <a:lstStyle/>
          <a:p>
            <a:r>
              <a:rPr lang="en-US" sz="2200" b="1" u="sng" dirty="0" smtClean="0"/>
              <a:t/>
            </a:r>
            <a:br>
              <a:rPr lang="en-US" sz="2200" b="1" u="sng" dirty="0" smtClean="0"/>
            </a:br>
            <a:r>
              <a:rPr lang="en-US" sz="2200" b="1" u="sng" dirty="0"/>
              <a:t/>
            </a:r>
            <a:br>
              <a:rPr lang="en-US" sz="2200" b="1" u="sng" dirty="0"/>
            </a:br>
            <a:r>
              <a:rPr lang="en-US" sz="2700" b="1" u="sng" dirty="0" smtClean="0"/>
              <a:t>Cocaine </a:t>
            </a:r>
            <a:r>
              <a:rPr lang="en-US" sz="2700" b="1" u="sng" dirty="0"/>
              <a:t>&amp; Crack Cocaine</a:t>
            </a:r>
            <a:r>
              <a:rPr lang="en-US" dirty="0"/>
              <a:t/>
            </a:r>
            <a:br>
              <a:rPr lang="en-US" dirty="0"/>
            </a:br>
            <a:endParaRPr lang="en-US" dirty="0"/>
          </a:p>
        </p:txBody>
      </p:sp>
    </p:spTree>
    <p:extLst>
      <p:ext uri="{BB962C8B-B14F-4D97-AF65-F5344CB8AC3E}">
        <p14:creationId xmlns:p14="http://schemas.microsoft.com/office/powerpoint/2010/main" val="20424082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489075" y="1779588"/>
            <a:ext cx="6191250" cy="462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381000"/>
            <a:ext cx="8229600" cy="685800"/>
          </a:xfrm>
        </p:spPr>
        <p:txBody>
          <a:bodyPr>
            <a:normAutofit/>
          </a:bodyPr>
          <a:lstStyle/>
          <a:p>
            <a:r>
              <a:rPr lang="en-US" sz="3200" dirty="0" smtClean="0"/>
              <a:t>The Beginning Process</a:t>
            </a:r>
            <a:endParaRPr lang="en-US" sz="3200" dirty="0"/>
          </a:p>
        </p:txBody>
      </p:sp>
    </p:spTree>
    <p:extLst>
      <p:ext uri="{BB962C8B-B14F-4D97-AF65-F5344CB8AC3E}">
        <p14:creationId xmlns:p14="http://schemas.microsoft.com/office/powerpoint/2010/main" val="17636633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STREETDRUGS\CDROM\SlideShow\sscoc2_r1_c1.gif"/>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7848600" cy="4876800"/>
          </a:xfrm>
          <a:prstGeom prst="rect">
            <a:avLst/>
          </a:prstGeom>
          <a:noFill/>
          <a:ln>
            <a:noFill/>
          </a:ln>
        </p:spPr>
      </p:pic>
    </p:spTree>
    <p:extLst>
      <p:ext uri="{BB962C8B-B14F-4D97-AF65-F5344CB8AC3E}">
        <p14:creationId xmlns:p14="http://schemas.microsoft.com/office/powerpoint/2010/main" val="5168937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STREETDRUGS\CDROM\SlideShow\sscoc4_r1_c1.gif"/>
          <p:cNvPicPr/>
          <p:nvPr/>
        </p:nvPicPr>
        <p:blipFill>
          <a:blip r:embed="rId2">
            <a:extLst>
              <a:ext uri="{28A0092B-C50C-407E-A947-70E740481C1C}">
                <a14:useLocalDpi xmlns:a14="http://schemas.microsoft.com/office/drawing/2010/main" val="0"/>
              </a:ext>
            </a:extLst>
          </a:blip>
          <a:srcRect/>
          <a:stretch>
            <a:fillRect/>
          </a:stretch>
        </p:blipFill>
        <p:spPr bwMode="auto">
          <a:xfrm>
            <a:off x="685800" y="990600"/>
            <a:ext cx="7924800" cy="5181600"/>
          </a:xfrm>
          <a:prstGeom prst="rect">
            <a:avLst/>
          </a:prstGeom>
          <a:noFill/>
          <a:ln>
            <a:noFill/>
          </a:ln>
        </p:spPr>
      </p:pic>
    </p:spTree>
    <p:extLst>
      <p:ext uri="{BB962C8B-B14F-4D97-AF65-F5344CB8AC3E}">
        <p14:creationId xmlns:p14="http://schemas.microsoft.com/office/powerpoint/2010/main" val="7999674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STREETDRUGS\CDROM\SlideShow\sscoc3_r1_c1.gif"/>
          <p:cNvPicPr/>
          <p:nvPr/>
        </p:nvPicPr>
        <p:blipFill>
          <a:blip r:embed="rId2">
            <a:extLst>
              <a:ext uri="{28A0092B-C50C-407E-A947-70E740481C1C}">
                <a14:useLocalDpi xmlns:a14="http://schemas.microsoft.com/office/drawing/2010/main" val="0"/>
              </a:ext>
            </a:extLst>
          </a:blip>
          <a:srcRect/>
          <a:stretch>
            <a:fillRect/>
          </a:stretch>
        </p:blipFill>
        <p:spPr bwMode="auto">
          <a:xfrm>
            <a:off x="609600" y="990600"/>
            <a:ext cx="7924800" cy="5257800"/>
          </a:xfrm>
          <a:prstGeom prst="rect">
            <a:avLst/>
          </a:prstGeom>
          <a:noFill/>
          <a:ln>
            <a:noFill/>
          </a:ln>
        </p:spPr>
      </p:pic>
    </p:spTree>
    <p:extLst>
      <p:ext uri="{BB962C8B-B14F-4D97-AF65-F5344CB8AC3E}">
        <p14:creationId xmlns:p14="http://schemas.microsoft.com/office/powerpoint/2010/main" val="14659707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sp>
        <p:nvSpPr>
          <p:cNvPr id="2" name="Title 1"/>
          <p:cNvSpPr>
            <a:spLocks noGrp="1"/>
          </p:cNvSpPr>
          <p:nvPr>
            <p:ph type="title"/>
          </p:nvPr>
        </p:nvSpPr>
        <p:spPr/>
        <p:txBody>
          <a:bodyPr>
            <a:normAutofit/>
          </a:bodyPr>
          <a:lstStyle/>
          <a:p>
            <a:r>
              <a:rPr lang="en-US" u="sng" dirty="0" smtClean="0"/>
              <a:t>Marijuana Plant</a:t>
            </a:r>
            <a:endParaRPr lang="en-US" u="sn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828800"/>
            <a:ext cx="8077200" cy="4495800"/>
          </a:xfrm>
          <a:prstGeom prst="rect">
            <a:avLst/>
          </a:prstGeom>
        </p:spPr>
      </p:pic>
    </p:spTree>
    <p:extLst>
      <p:ext uri="{BB962C8B-B14F-4D97-AF65-F5344CB8AC3E}">
        <p14:creationId xmlns:p14="http://schemas.microsoft.com/office/powerpoint/2010/main" val="183188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25000" lnSpcReduction="20000"/>
          </a:bodyPr>
          <a:lstStyle/>
          <a:p>
            <a:pPr marL="0" indent="0">
              <a:buNone/>
            </a:pPr>
            <a:r>
              <a:rPr lang="en-US" sz="6400" b="1" i="1" dirty="0"/>
              <a:t>Short-term</a:t>
            </a:r>
            <a:r>
              <a:rPr lang="en-US" sz="6400" dirty="0"/>
              <a:t> effects include increased heart rate, blood pressure, and body temperature as well as tremors, </a:t>
            </a:r>
            <a:r>
              <a:rPr lang="en-US" sz="6400" dirty="0" smtClean="0"/>
              <a:t>vertigo (dizzy confused state of mind), </a:t>
            </a:r>
            <a:r>
              <a:rPr lang="en-US" sz="6400" dirty="0"/>
              <a:t>muscle twitches, and paranoia. Other less common consequences of use include chaotic heart rhythms, seizures, and strokes.</a:t>
            </a:r>
          </a:p>
          <a:p>
            <a:pPr marL="0" indent="0">
              <a:buNone/>
            </a:pPr>
            <a:r>
              <a:rPr lang="en-US" sz="6400" dirty="0"/>
              <a:t> </a:t>
            </a:r>
          </a:p>
          <a:p>
            <a:pPr marL="0" indent="0">
              <a:buNone/>
            </a:pPr>
            <a:r>
              <a:rPr lang="en-US" sz="6400" b="1" i="1" dirty="0"/>
              <a:t>Long-term </a:t>
            </a:r>
            <a:r>
              <a:rPr lang="en-US" sz="6400" dirty="0"/>
              <a:t>use</a:t>
            </a:r>
            <a:r>
              <a:rPr lang="en-US" sz="6400" i="1" dirty="0"/>
              <a:t>, </a:t>
            </a:r>
            <a:r>
              <a:rPr lang="en-US" sz="6400" dirty="0"/>
              <a:t>especially via intranasal </a:t>
            </a:r>
            <a:r>
              <a:rPr lang="en-US" sz="6400" dirty="0" smtClean="0"/>
              <a:t> (nasal passage) administration</a:t>
            </a:r>
            <a:r>
              <a:rPr lang="en-US" sz="6400" dirty="0"/>
              <a:t>, may lead to loss of sense of smell, nosebleeds, throat irritation, and deterioration of the nasal septum, while prolonged use via ingestion can cause bowel gangrene resulting from decreased blood flow. Long-term use also can cause aortic dissection (a tearing in the lining of, or rupturing of, the aorta), a condition that may result in death.</a:t>
            </a:r>
          </a:p>
          <a:p>
            <a:pPr marL="0" indent="0">
              <a:buNone/>
            </a:pPr>
            <a:r>
              <a:rPr lang="en-US" sz="6400" dirty="0"/>
              <a:t> </a:t>
            </a:r>
          </a:p>
          <a:p>
            <a:pPr marL="0" indent="0">
              <a:buNone/>
            </a:pPr>
            <a:r>
              <a:rPr lang="en-US" sz="6400" dirty="0"/>
              <a:t>High doses of cocaine and/or prolonged use can trigger paranoia. Smoking crack cocaine can produce a particularly aggressive paranoid behavior in users. When addicted individuals stop using cocaine, they often become depressed. This also may lead to further cocaine use to alleviate depression. Prolonged cocaine snorting can result in ulceration of the mucous membrane of the nose and can damage the nasal septum enough to cause it to collapse.</a:t>
            </a:r>
          </a:p>
          <a:p>
            <a:pPr marL="0" indent="0">
              <a:buNone/>
            </a:pPr>
            <a:endParaRPr lang="en-US" sz="6400" dirty="0" smtClean="0"/>
          </a:p>
          <a:p>
            <a:pPr marL="0" indent="0">
              <a:buNone/>
            </a:pPr>
            <a:r>
              <a:rPr lang="en-US" sz="6400" dirty="0" smtClean="0"/>
              <a:t>Cocaine-related </a:t>
            </a:r>
            <a:r>
              <a:rPr lang="en-US" sz="6400" dirty="0"/>
              <a:t>deaths are often a result of cardiac arrest or seizures followed by respiratory arrest.</a:t>
            </a:r>
          </a:p>
          <a:p>
            <a:pPr marL="0" indent="0">
              <a:buNone/>
            </a:pPr>
            <a:r>
              <a:rPr lang="en-US" sz="3800" dirty="0"/>
              <a:t> </a:t>
            </a:r>
          </a:p>
          <a:p>
            <a:endParaRPr lang="en-US" dirty="0"/>
          </a:p>
        </p:txBody>
      </p:sp>
      <p:sp>
        <p:nvSpPr>
          <p:cNvPr id="2" name="Title 1"/>
          <p:cNvSpPr>
            <a:spLocks noGrp="1"/>
          </p:cNvSpPr>
          <p:nvPr>
            <p:ph type="title"/>
          </p:nvPr>
        </p:nvSpPr>
        <p:spPr>
          <a:xfrm>
            <a:off x="457200" y="457200"/>
            <a:ext cx="8229600" cy="533400"/>
          </a:xfrm>
        </p:spPr>
        <p:txBody>
          <a:bodyPr>
            <a:normAutofit/>
          </a:bodyPr>
          <a:lstStyle/>
          <a:p>
            <a:r>
              <a:rPr lang="en-US" sz="2800" b="1" u="sng" dirty="0" smtClean="0"/>
              <a:t>Short &amp; Long Term effects</a:t>
            </a:r>
            <a:endParaRPr lang="en-US" sz="2800" b="1" u="sng" dirty="0"/>
          </a:p>
        </p:txBody>
      </p:sp>
    </p:spTree>
    <p:extLst>
      <p:ext uri="{BB962C8B-B14F-4D97-AF65-F5344CB8AC3E}">
        <p14:creationId xmlns:p14="http://schemas.microsoft.com/office/powerpoint/2010/main" val="5096758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GB" sz="3600" dirty="0" smtClean="0"/>
          </a:p>
          <a:p>
            <a:endParaRPr lang="en-GB" sz="3600" dirty="0"/>
          </a:p>
          <a:p>
            <a:endParaRPr lang="en-US" sz="3600" u="sng" dirty="0" smtClean="0"/>
          </a:p>
          <a:p>
            <a:pPr algn="ctr"/>
            <a:r>
              <a:rPr lang="en-US" sz="3600" u="sng" dirty="0" smtClean="0"/>
              <a:t>See </a:t>
            </a:r>
            <a:r>
              <a:rPr lang="en-US" sz="3600" u="sng" dirty="0"/>
              <a:t>Hand-out sheet</a:t>
            </a:r>
            <a:endParaRPr lang="en-US" sz="3600" dirty="0"/>
          </a:p>
        </p:txBody>
      </p:sp>
      <p:sp>
        <p:nvSpPr>
          <p:cNvPr id="2" name="Title 1"/>
          <p:cNvSpPr>
            <a:spLocks noGrp="1"/>
          </p:cNvSpPr>
          <p:nvPr>
            <p:ph type="title"/>
          </p:nvPr>
        </p:nvSpPr>
        <p:spPr>
          <a:xfrm>
            <a:off x="457200" y="381000"/>
            <a:ext cx="8229600" cy="685800"/>
          </a:xfrm>
        </p:spPr>
        <p:txBody>
          <a:bodyPr>
            <a:normAutofit fontScale="90000"/>
          </a:bodyPr>
          <a:lstStyle/>
          <a:p>
            <a:r>
              <a:rPr lang="en-GB" sz="2700" dirty="0"/>
              <a:t>How you can tell if someone is smoking crack cocaine</a:t>
            </a:r>
            <a:r>
              <a:rPr lang="en-GB" sz="2700" dirty="0" smtClean="0"/>
              <a:t>.</a:t>
            </a:r>
            <a:endParaRPr lang="en-US" u="sng" dirty="0"/>
          </a:p>
        </p:txBody>
      </p:sp>
    </p:spTree>
    <p:extLst>
      <p:ext uri="{BB962C8B-B14F-4D97-AF65-F5344CB8AC3E}">
        <p14:creationId xmlns:p14="http://schemas.microsoft.com/office/powerpoint/2010/main" val="22918451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Common Drug &amp; Designer Drug</a:t>
            </a:r>
            <a:endParaRPr lang="en-US" dirty="0"/>
          </a:p>
        </p:txBody>
      </p:sp>
      <p:sp>
        <p:nvSpPr>
          <p:cNvPr id="4" name="Title 3"/>
          <p:cNvSpPr>
            <a:spLocks noGrp="1"/>
          </p:cNvSpPr>
          <p:nvPr>
            <p:ph type="title"/>
          </p:nvPr>
        </p:nvSpPr>
        <p:spPr/>
        <p:txBody>
          <a:bodyPr/>
          <a:lstStyle/>
          <a:p>
            <a:r>
              <a:rPr lang="en-US" dirty="0" smtClean="0"/>
              <a:t>Heroin &amp; </a:t>
            </a:r>
            <a:r>
              <a:rPr lang="en-US" dirty="0" err="1" smtClean="0"/>
              <a:t>Krocodil</a:t>
            </a:r>
            <a:endParaRPr lang="en-US" dirty="0"/>
          </a:p>
        </p:txBody>
      </p:sp>
    </p:spTree>
    <p:extLst>
      <p:ext uri="{BB962C8B-B14F-4D97-AF65-F5344CB8AC3E}">
        <p14:creationId xmlns:p14="http://schemas.microsoft.com/office/powerpoint/2010/main" val="39682964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953000"/>
          </a:xfrm>
        </p:spPr>
        <p:txBody>
          <a:bodyPr>
            <a:normAutofit fontScale="92500" lnSpcReduction="20000"/>
          </a:bodyPr>
          <a:lstStyle/>
          <a:p>
            <a:r>
              <a:rPr lang="en-US" sz="2800" u="sng" dirty="0" smtClean="0"/>
              <a:t>Heroin</a:t>
            </a:r>
            <a:r>
              <a:rPr lang="en-US" sz="2800" dirty="0" smtClean="0"/>
              <a:t> </a:t>
            </a:r>
            <a:r>
              <a:rPr lang="en-US" sz="2800" dirty="0"/>
              <a:t>and its precursor, opium, have been plagues in this country for more than a hundred years. </a:t>
            </a:r>
            <a:r>
              <a:rPr lang="en-US" sz="2800" dirty="0" smtClean="0"/>
              <a:t>It is thought that the Chinese working on the first transcontinental railroads brought opium from the East with them. Heroin was </a:t>
            </a:r>
            <a:r>
              <a:rPr lang="en-US" sz="2800" dirty="0"/>
              <a:t>being used medically as a remedy for a wide variety of complaints, from pain to insomnia to "women's complaints."</a:t>
            </a:r>
          </a:p>
          <a:p>
            <a:r>
              <a:rPr lang="en-US" sz="2800" dirty="0"/>
              <a:t>In the US, heroin addiction was epidemic in the mid-twentieth century, and methadone was developed as a way to reduce overdoses and the spread of disease. While it did reduce some of the harm being done by heroin addiction, it was always known that it was not a complete solution</a:t>
            </a:r>
            <a:r>
              <a:rPr lang="en-US" sz="2800" dirty="0" smtClean="0"/>
              <a:t>.</a:t>
            </a:r>
            <a:endParaRPr lang="en-US" sz="2800" dirty="0"/>
          </a:p>
        </p:txBody>
      </p:sp>
      <p:sp>
        <p:nvSpPr>
          <p:cNvPr id="2" name="Title 1"/>
          <p:cNvSpPr>
            <a:spLocks noGrp="1"/>
          </p:cNvSpPr>
          <p:nvPr>
            <p:ph type="title"/>
          </p:nvPr>
        </p:nvSpPr>
        <p:spPr>
          <a:xfrm>
            <a:off x="457200" y="457200"/>
            <a:ext cx="8229600" cy="609600"/>
          </a:xfrm>
        </p:spPr>
        <p:txBody>
          <a:bodyPr>
            <a:normAutofit fontScale="90000"/>
          </a:bodyPr>
          <a:lstStyle/>
          <a:p>
            <a:r>
              <a:rPr lang="en-US" b="1" u="sng" dirty="0" smtClean="0"/>
              <a:t/>
            </a:r>
            <a:br>
              <a:rPr lang="en-US" b="1" u="sng" dirty="0" smtClean="0"/>
            </a:br>
            <a:r>
              <a:rPr lang="en-US" b="1" u="sng" dirty="0" smtClean="0"/>
              <a:t>Heroin</a:t>
            </a:r>
            <a:r>
              <a:rPr lang="en-US" dirty="0" smtClean="0"/>
              <a:t/>
            </a:r>
            <a:br>
              <a:rPr lang="en-US" dirty="0" smtClean="0"/>
            </a:br>
            <a:endParaRPr lang="en-US" dirty="0"/>
          </a:p>
        </p:txBody>
      </p:sp>
    </p:spTree>
    <p:extLst>
      <p:ext uri="{BB962C8B-B14F-4D97-AF65-F5344CB8AC3E}">
        <p14:creationId xmlns:p14="http://schemas.microsoft.com/office/powerpoint/2010/main" val="20477086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6178" y="1719263"/>
            <a:ext cx="6437044" cy="4406900"/>
          </a:xfrm>
        </p:spPr>
      </p:pic>
      <p:sp>
        <p:nvSpPr>
          <p:cNvPr id="2" name="Title 1"/>
          <p:cNvSpPr>
            <a:spLocks noGrp="1"/>
          </p:cNvSpPr>
          <p:nvPr>
            <p:ph type="title"/>
          </p:nvPr>
        </p:nvSpPr>
        <p:spPr>
          <a:xfrm>
            <a:off x="457200" y="274638"/>
            <a:ext cx="8229600" cy="563562"/>
          </a:xfrm>
        </p:spPr>
        <p:txBody>
          <a:bodyPr>
            <a:normAutofit fontScale="90000"/>
          </a:bodyPr>
          <a:lstStyle/>
          <a:p>
            <a:r>
              <a:rPr lang="en-US" dirty="0" smtClean="0"/>
              <a:t>Heroin</a:t>
            </a:r>
            <a:endParaRPr lang="en-US" dirty="0"/>
          </a:p>
        </p:txBody>
      </p:sp>
    </p:spTree>
    <p:extLst>
      <p:ext uri="{BB962C8B-B14F-4D97-AF65-F5344CB8AC3E}">
        <p14:creationId xmlns:p14="http://schemas.microsoft.com/office/powerpoint/2010/main" val="29963814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447800"/>
            <a:ext cx="6858000" cy="4648200"/>
          </a:xfrm>
        </p:spPr>
      </p:pic>
      <p:sp>
        <p:nvSpPr>
          <p:cNvPr id="2" name="Title 1"/>
          <p:cNvSpPr>
            <a:spLocks noGrp="1"/>
          </p:cNvSpPr>
          <p:nvPr>
            <p:ph type="title"/>
          </p:nvPr>
        </p:nvSpPr>
        <p:spPr>
          <a:xfrm>
            <a:off x="457200" y="304800"/>
            <a:ext cx="8229600" cy="609600"/>
          </a:xfrm>
        </p:spPr>
        <p:txBody>
          <a:bodyPr>
            <a:normAutofit/>
          </a:bodyPr>
          <a:lstStyle/>
          <a:p>
            <a:r>
              <a:rPr lang="en-US" dirty="0" smtClean="0"/>
              <a:t>Heroin</a:t>
            </a:r>
            <a:endParaRPr lang="en-US" dirty="0"/>
          </a:p>
        </p:txBody>
      </p:sp>
    </p:spTree>
    <p:extLst>
      <p:ext uri="{BB962C8B-B14F-4D97-AF65-F5344CB8AC3E}">
        <p14:creationId xmlns:p14="http://schemas.microsoft.com/office/powerpoint/2010/main" val="4217348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9075" y="1784350"/>
            <a:ext cx="6191250" cy="4276725"/>
          </a:xfrm>
        </p:spPr>
      </p:pic>
      <p:sp>
        <p:nvSpPr>
          <p:cNvPr id="2" name="Title 1"/>
          <p:cNvSpPr>
            <a:spLocks noGrp="1"/>
          </p:cNvSpPr>
          <p:nvPr>
            <p:ph type="title"/>
          </p:nvPr>
        </p:nvSpPr>
        <p:spPr>
          <a:xfrm>
            <a:off x="457200" y="274638"/>
            <a:ext cx="8229600" cy="715962"/>
          </a:xfrm>
        </p:spPr>
        <p:txBody>
          <a:bodyPr>
            <a:normAutofit/>
          </a:bodyPr>
          <a:lstStyle/>
          <a:p>
            <a:r>
              <a:rPr lang="en-US" dirty="0" smtClean="0"/>
              <a:t>Heroin</a:t>
            </a:r>
            <a:endParaRPr lang="en-US" dirty="0"/>
          </a:p>
        </p:txBody>
      </p:sp>
    </p:spTree>
    <p:extLst>
      <p:ext uri="{BB962C8B-B14F-4D97-AF65-F5344CB8AC3E}">
        <p14:creationId xmlns:p14="http://schemas.microsoft.com/office/powerpoint/2010/main" val="8811244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734344"/>
            <a:ext cx="7238999" cy="4361656"/>
          </a:xfrm>
        </p:spPr>
      </p:pic>
      <p:sp>
        <p:nvSpPr>
          <p:cNvPr id="2" name="Title 1"/>
          <p:cNvSpPr>
            <a:spLocks noGrp="1"/>
          </p:cNvSpPr>
          <p:nvPr>
            <p:ph type="title"/>
          </p:nvPr>
        </p:nvSpPr>
        <p:spPr>
          <a:xfrm>
            <a:off x="457200" y="274638"/>
            <a:ext cx="8229600" cy="639762"/>
          </a:xfrm>
        </p:spPr>
        <p:txBody>
          <a:bodyPr>
            <a:normAutofit/>
          </a:bodyPr>
          <a:lstStyle/>
          <a:p>
            <a:r>
              <a:rPr lang="en-US" dirty="0" smtClean="0"/>
              <a:t>Heroin</a:t>
            </a:r>
            <a:endParaRPr lang="en-US" dirty="0"/>
          </a:p>
        </p:txBody>
      </p:sp>
    </p:spTree>
    <p:extLst>
      <p:ext uri="{BB962C8B-B14F-4D97-AF65-F5344CB8AC3E}">
        <p14:creationId xmlns:p14="http://schemas.microsoft.com/office/powerpoint/2010/main" val="42502755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Injection </a:t>
            </a:r>
            <a:r>
              <a:rPr lang="en-US" sz="2800" dirty="0"/>
              <a:t>("shooting up" or "mainlining") provides the most intense and most rapid high. </a:t>
            </a:r>
            <a:endParaRPr lang="en-US" sz="2800" dirty="0" smtClean="0"/>
          </a:p>
          <a:p>
            <a:endParaRPr lang="en-US" sz="2800" dirty="0" smtClean="0"/>
          </a:p>
          <a:p>
            <a:r>
              <a:rPr lang="en-US" sz="2800" dirty="0" smtClean="0"/>
              <a:t>Injection </a:t>
            </a:r>
            <a:r>
              <a:rPr lang="en-US" sz="2800" dirty="0"/>
              <a:t>also provides the highest risk for contracting infectious diseases such as HIV and hepatitis. </a:t>
            </a:r>
            <a:endParaRPr lang="en-US" sz="2800" dirty="0" smtClean="0"/>
          </a:p>
          <a:p>
            <a:pPr marL="0" indent="0">
              <a:buNone/>
            </a:pPr>
            <a:endParaRPr lang="en-US" sz="2800" dirty="0"/>
          </a:p>
          <a:p>
            <a:pPr marL="0" indent="0">
              <a:buNone/>
            </a:pPr>
            <a:endParaRPr lang="en-US" dirty="0"/>
          </a:p>
        </p:txBody>
      </p:sp>
      <p:sp>
        <p:nvSpPr>
          <p:cNvPr id="2" name="Title 1"/>
          <p:cNvSpPr>
            <a:spLocks noGrp="1"/>
          </p:cNvSpPr>
          <p:nvPr>
            <p:ph type="title"/>
          </p:nvPr>
        </p:nvSpPr>
        <p:spPr>
          <a:xfrm>
            <a:off x="457200" y="274638"/>
            <a:ext cx="8229600" cy="792162"/>
          </a:xfrm>
        </p:spPr>
        <p:txBody>
          <a:bodyPr/>
          <a:lstStyle/>
          <a:p>
            <a:r>
              <a:rPr lang="en-US" dirty="0" smtClean="0"/>
              <a:t>Heroin </a:t>
            </a:r>
            <a:endParaRPr lang="en-US" dirty="0"/>
          </a:p>
        </p:txBody>
      </p:sp>
    </p:spTree>
    <p:extLst>
      <p:ext uri="{BB962C8B-B14F-4D97-AF65-F5344CB8AC3E}">
        <p14:creationId xmlns:p14="http://schemas.microsoft.com/office/powerpoint/2010/main" val="34509149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72000"/>
          </a:xfrm>
        </p:spPr>
        <p:txBody>
          <a:bodyPr>
            <a:normAutofit lnSpcReduction="10000"/>
          </a:bodyPr>
          <a:lstStyle/>
          <a:p>
            <a:r>
              <a:rPr lang="en-US" sz="2400" dirty="0" err="1"/>
              <a:t>Krokodil</a:t>
            </a:r>
            <a:r>
              <a:rPr lang="en-US" sz="2400" dirty="0"/>
              <a:t> – the cheap heroin substitute that rots the flesh of addicts, usually killing them within two years – is believed to have made the switch to the US after a number of cases were reported in Arizona.</a:t>
            </a:r>
          </a:p>
          <a:p>
            <a:r>
              <a:rPr lang="en-US" sz="2400" dirty="0"/>
              <a:t>Officials in the state fear they may be seeing the beginning of an epidemic after two people in just one week attended hospitals suffering the devastating symptoms of the drug.</a:t>
            </a:r>
          </a:p>
          <a:p>
            <a:r>
              <a:rPr lang="en-US" sz="2400" dirty="0" err="1"/>
              <a:t>Krokodil</a:t>
            </a:r>
            <a:r>
              <a:rPr lang="en-US" sz="2400" dirty="0"/>
              <a:t> – real name </a:t>
            </a:r>
            <a:r>
              <a:rPr lang="en-US" sz="2400" dirty="0" err="1"/>
              <a:t>desomorphine</a:t>
            </a:r>
            <a:r>
              <a:rPr lang="en-US" sz="2400" dirty="0"/>
              <a:t> - is an ultra-cheap heroin substitute that counts crushed codeine pills, gasoline, cooking oil, iodine, paint thinner and lighter fluid among its toxic ingredients.</a:t>
            </a:r>
          </a:p>
          <a:p>
            <a:pPr marL="0" indent="0">
              <a:buNone/>
            </a:pPr>
            <a:endParaRPr lang="en-US" dirty="0"/>
          </a:p>
        </p:txBody>
      </p:sp>
      <p:sp>
        <p:nvSpPr>
          <p:cNvPr id="2" name="Title 1"/>
          <p:cNvSpPr>
            <a:spLocks noGrp="1"/>
          </p:cNvSpPr>
          <p:nvPr>
            <p:ph type="title"/>
          </p:nvPr>
        </p:nvSpPr>
        <p:spPr>
          <a:xfrm>
            <a:off x="457200" y="381000"/>
            <a:ext cx="8229600" cy="685800"/>
          </a:xfrm>
        </p:spPr>
        <p:txBody>
          <a:bodyPr>
            <a:normAutofit/>
          </a:bodyPr>
          <a:lstStyle/>
          <a:p>
            <a:r>
              <a:rPr lang="en-US" sz="2400" b="1" dirty="0" smtClean="0"/>
              <a:t>The new Synthetic Heroin : “</a:t>
            </a:r>
            <a:r>
              <a:rPr lang="en-US" sz="2400" b="1" dirty="0" err="1" smtClean="0"/>
              <a:t>Krocodil</a:t>
            </a:r>
            <a:r>
              <a:rPr lang="en-US" sz="2400" b="1" dirty="0" smtClean="0"/>
              <a:t>”</a:t>
            </a:r>
            <a:endParaRPr lang="en-US" sz="2400" b="1" dirty="0"/>
          </a:p>
        </p:txBody>
      </p:sp>
    </p:spTree>
    <p:extLst>
      <p:ext uri="{BB962C8B-B14F-4D97-AF65-F5344CB8AC3E}">
        <p14:creationId xmlns:p14="http://schemas.microsoft.com/office/powerpoint/2010/main" val="2493163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676400"/>
            <a:ext cx="7848600" cy="4495800"/>
          </a:xfrm>
        </p:spPr>
      </p:pic>
      <p:sp>
        <p:nvSpPr>
          <p:cNvPr id="2" name="Title 1"/>
          <p:cNvSpPr>
            <a:spLocks noGrp="1"/>
          </p:cNvSpPr>
          <p:nvPr>
            <p:ph type="title"/>
          </p:nvPr>
        </p:nvSpPr>
        <p:spPr>
          <a:xfrm>
            <a:off x="457200" y="274638"/>
            <a:ext cx="8229600" cy="715962"/>
          </a:xfrm>
        </p:spPr>
        <p:txBody>
          <a:bodyPr>
            <a:normAutofit/>
          </a:bodyPr>
          <a:lstStyle/>
          <a:p>
            <a:r>
              <a:rPr lang="en-US" dirty="0" smtClean="0"/>
              <a:t>Street names</a:t>
            </a:r>
            <a:endParaRPr lang="en-US" dirty="0"/>
          </a:p>
        </p:txBody>
      </p:sp>
    </p:spTree>
    <p:extLst>
      <p:ext uri="{BB962C8B-B14F-4D97-AF65-F5344CB8AC3E}">
        <p14:creationId xmlns:p14="http://schemas.microsoft.com/office/powerpoint/2010/main" val="33908115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marL="0" indent="0">
              <a:buNone/>
            </a:pPr>
            <a:r>
              <a:rPr lang="en-US" sz="2400" dirty="0"/>
              <a:t>The drug, which has become extremely popular in Russia in recent years, gets its name from the stench and reptilian texture it gives to an addict’s skin before it eventually eats it away completely, often leaving a user's bones exposed.</a:t>
            </a:r>
          </a:p>
          <a:p>
            <a:pPr marL="0" indent="0">
              <a:buNone/>
            </a:pPr>
            <a:endParaRPr lang="en-US" dirty="0"/>
          </a:p>
        </p:txBody>
      </p:sp>
      <p:sp>
        <p:nvSpPr>
          <p:cNvPr id="2" name="Title 1"/>
          <p:cNvSpPr>
            <a:spLocks noGrp="1"/>
          </p:cNvSpPr>
          <p:nvPr>
            <p:ph type="title"/>
          </p:nvPr>
        </p:nvSpPr>
        <p:spPr>
          <a:xfrm>
            <a:off x="457200" y="457200"/>
            <a:ext cx="8229600" cy="609600"/>
          </a:xfrm>
        </p:spPr>
        <p:txBody>
          <a:bodyPr>
            <a:normAutofit/>
          </a:bodyPr>
          <a:lstStyle/>
          <a:p>
            <a:r>
              <a:rPr lang="en-US" dirty="0" err="1" smtClean="0"/>
              <a:t>Krocodil</a:t>
            </a:r>
            <a:endParaRPr lang="en-US" dirty="0"/>
          </a:p>
        </p:txBody>
      </p:sp>
      <p:pic>
        <p:nvPicPr>
          <p:cNvPr id="4" name="Picture 3" descr="http://www.independent.co.uk/incoming/article8844312.ece/ALTERNATES/w620/krokodil.jpg"/>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267200"/>
            <a:ext cx="4953000" cy="2218690"/>
          </a:xfrm>
          <a:prstGeom prst="rect">
            <a:avLst/>
          </a:prstGeom>
          <a:noFill/>
          <a:ln>
            <a:noFill/>
          </a:ln>
        </p:spPr>
      </p:pic>
    </p:spTree>
    <p:extLst>
      <p:ext uri="{BB962C8B-B14F-4D97-AF65-F5344CB8AC3E}">
        <p14:creationId xmlns:p14="http://schemas.microsoft.com/office/powerpoint/2010/main" val="10714258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800600"/>
          </a:xfrm>
        </p:spPr>
        <p:txBody>
          <a:bodyPr>
            <a:normAutofit lnSpcReduction="10000"/>
          </a:bodyPr>
          <a:lstStyle/>
          <a:p>
            <a:r>
              <a:rPr lang="en-US" sz="1800" dirty="0"/>
              <a:t>The drug is called </a:t>
            </a:r>
            <a:r>
              <a:rPr lang="en-US" sz="1800" dirty="0" err="1"/>
              <a:t>Krokodil</a:t>
            </a:r>
            <a:r>
              <a:rPr lang="en-US" sz="1800" dirty="0"/>
              <a:t> because it leaves users with scaly skin like a crocodile. Although it has the same mental effects as heroin, </a:t>
            </a:r>
            <a:r>
              <a:rPr lang="en-US" sz="1800" dirty="0" err="1"/>
              <a:t>krokodil’s</a:t>
            </a:r>
            <a:r>
              <a:rPr lang="en-US" sz="1800" dirty="0"/>
              <a:t> incredibly cheap ingredients cause dramatic and devastating consequences in a user’s </a:t>
            </a:r>
            <a:r>
              <a:rPr lang="en-US" sz="1800" dirty="0" smtClean="0"/>
              <a:t>body.</a:t>
            </a:r>
            <a:endParaRPr lang="en-US" sz="1800" dirty="0"/>
          </a:p>
          <a:p>
            <a:endParaRPr lang="en-US" sz="1800" dirty="0" smtClean="0"/>
          </a:p>
          <a:p>
            <a:r>
              <a:rPr lang="en-US" sz="1800" dirty="0" smtClean="0"/>
              <a:t>Many </a:t>
            </a:r>
            <a:r>
              <a:rPr lang="en-US" sz="1800" dirty="0"/>
              <a:t>addicts suffer brain damage and speech impediments from the drug, but it is from the fact it often causes blood vessels to burst - leaving strong-smelling gangrenous wounds to fester on the body - that </a:t>
            </a:r>
            <a:r>
              <a:rPr lang="en-US" sz="1800" dirty="0" err="1"/>
              <a:t>krokodil</a:t>
            </a:r>
            <a:r>
              <a:rPr lang="en-US" sz="1800" dirty="0"/>
              <a:t> acquired its sinister name and reputation.</a:t>
            </a:r>
          </a:p>
          <a:p>
            <a:endParaRPr lang="en-US" sz="1800" dirty="0" smtClean="0"/>
          </a:p>
          <a:p>
            <a:r>
              <a:rPr lang="en-US" sz="1800" dirty="0" smtClean="0"/>
              <a:t>The </a:t>
            </a:r>
            <a:r>
              <a:rPr lang="en-US" sz="1800" dirty="0" err="1"/>
              <a:t>Krokodil</a:t>
            </a:r>
            <a:r>
              <a:rPr lang="en-US" sz="1800" dirty="0"/>
              <a:t> eats the internal human organs </a:t>
            </a:r>
          </a:p>
          <a:p>
            <a:endParaRPr lang="en-US" sz="1800" dirty="0" smtClean="0"/>
          </a:p>
          <a:p>
            <a:r>
              <a:rPr lang="en-US" sz="1800" dirty="0" smtClean="0"/>
              <a:t>The </a:t>
            </a:r>
            <a:r>
              <a:rPr lang="en-US" sz="1800" dirty="0"/>
              <a:t>average </a:t>
            </a:r>
            <a:r>
              <a:rPr lang="en-US" sz="1800" dirty="0" err="1"/>
              <a:t>krokodil</a:t>
            </a:r>
            <a:r>
              <a:rPr lang="en-US" sz="1800" dirty="0"/>
              <a:t> user has a life expectancy of just two to three years after they start taking the drug, and in that time they can expect their skin to turn green, scaly and fall-off as a kind of pre-death decomposition sets in.</a:t>
            </a:r>
          </a:p>
          <a:p>
            <a:endParaRPr lang="en-US" dirty="0"/>
          </a:p>
        </p:txBody>
      </p:sp>
      <p:sp>
        <p:nvSpPr>
          <p:cNvPr id="2" name="Title 1"/>
          <p:cNvSpPr>
            <a:spLocks noGrp="1"/>
          </p:cNvSpPr>
          <p:nvPr>
            <p:ph type="title"/>
          </p:nvPr>
        </p:nvSpPr>
        <p:spPr>
          <a:xfrm>
            <a:off x="457200" y="274638"/>
            <a:ext cx="8229600" cy="563562"/>
          </a:xfrm>
        </p:spPr>
        <p:txBody>
          <a:bodyPr>
            <a:normAutofit fontScale="90000"/>
          </a:bodyPr>
          <a:lstStyle/>
          <a:p>
            <a:r>
              <a:rPr lang="en-US" dirty="0" err="1" smtClean="0"/>
              <a:t>Krocodil</a:t>
            </a:r>
            <a:endParaRPr lang="en-US" dirty="0"/>
          </a:p>
        </p:txBody>
      </p:sp>
    </p:spTree>
    <p:extLst>
      <p:ext uri="{BB962C8B-B14F-4D97-AF65-F5344CB8AC3E}">
        <p14:creationId xmlns:p14="http://schemas.microsoft.com/office/powerpoint/2010/main" val="32738817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2400" dirty="0" smtClean="0"/>
          </a:p>
          <a:p>
            <a:pPr marL="0" indent="0" algn="ctr">
              <a:buNone/>
            </a:pPr>
            <a:r>
              <a:rPr lang="en-US" sz="2400" dirty="0" smtClean="0"/>
              <a:t>This is the reality of what we’re faced with daily that’s lurking in our communities, schools, neighborhoods, and homes.</a:t>
            </a:r>
          </a:p>
          <a:p>
            <a:pPr marL="0" indent="0" algn="ctr">
              <a:buNone/>
            </a:pPr>
            <a:r>
              <a:rPr lang="en-US" sz="2400" dirty="0" smtClean="0"/>
              <a:t>We urge you to get informed about these facts and inform others so that we can preserve and spare the lives of our Loved ones, especially the youths, our Future!!!</a:t>
            </a:r>
            <a:endParaRPr lang="en-US" sz="2400" dirty="0"/>
          </a:p>
        </p:txBody>
      </p:sp>
      <p:sp>
        <p:nvSpPr>
          <p:cNvPr id="2" name="Title 1"/>
          <p:cNvSpPr>
            <a:spLocks noGrp="1"/>
          </p:cNvSpPr>
          <p:nvPr>
            <p:ph type="title"/>
          </p:nvPr>
        </p:nvSpPr>
        <p:spPr>
          <a:xfrm>
            <a:off x="457200" y="274638"/>
            <a:ext cx="8229600" cy="639762"/>
          </a:xfrm>
        </p:spPr>
        <p:txBody>
          <a:bodyPr>
            <a:normAutofit/>
          </a:bodyPr>
          <a:lstStyle/>
          <a:p>
            <a:r>
              <a:rPr lang="en-US" smtClean="0"/>
              <a:t>Get </a:t>
            </a:r>
            <a:r>
              <a:rPr lang="en-US" dirty="0" smtClean="0"/>
              <a:t>informed</a:t>
            </a:r>
            <a:endParaRPr lang="en-US" dirty="0"/>
          </a:p>
        </p:txBody>
      </p:sp>
    </p:spTree>
    <p:extLst>
      <p:ext uri="{BB962C8B-B14F-4D97-AF65-F5344CB8AC3E}">
        <p14:creationId xmlns:p14="http://schemas.microsoft.com/office/powerpoint/2010/main" val="35018402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endParaRPr lang="en-US" sz="4800" dirty="0" smtClean="0"/>
          </a:p>
          <a:p>
            <a:pPr marL="0" indent="0" algn="ctr">
              <a:buNone/>
            </a:pPr>
            <a:r>
              <a:rPr lang="en-US" sz="4800" dirty="0" smtClean="0"/>
              <a:t>See Hand-out </a:t>
            </a:r>
            <a:r>
              <a:rPr lang="en-US" sz="4800" dirty="0" smtClean="0"/>
              <a:t>sheet</a:t>
            </a:r>
            <a:endParaRPr lang="en-US" sz="4800" dirty="0"/>
          </a:p>
        </p:txBody>
      </p:sp>
      <p:sp>
        <p:nvSpPr>
          <p:cNvPr id="2" name="Title 1"/>
          <p:cNvSpPr>
            <a:spLocks noGrp="1"/>
          </p:cNvSpPr>
          <p:nvPr>
            <p:ph type="title"/>
          </p:nvPr>
        </p:nvSpPr>
        <p:spPr>
          <a:xfrm>
            <a:off x="457200" y="274638"/>
            <a:ext cx="8229600" cy="563562"/>
          </a:xfrm>
        </p:spPr>
        <p:txBody>
          <a:bodyPr>
            <a:normAutofit fontScale="90000"/>
          </a:bodyPr>
          <a:lstStyle/>
          <a:p>
            <a:r>
              <a:rPr lang="en-US" sz="2700" b="1" u="sng" dirty="0" smtClean="0"/>
              <a:t/>
            </a:r>
            <a:br>
              <a:rPr lang="en-US" sz="2700" b="1" u="sng" dirty="0" smtClean="0"/>
            </a:br>
            <a:r>
              <a:rPr lang="en-US" sz="2700" b="1" u="sng" dirty="0"/>
              <a:t/>
            </a:r>
            <a:br>
              <a:rPr lang="en-US" sz="2700" b="1" u="sng" dirty="0"/>
            </a:br>
            <a:r>
              <a:rPr lang="en-US" sz="2700" b="1" u="sng" dirty="0" smtClean="0"/>
              <a:t>“7 </a:t>
            </a:r>
            <a:r>
              <a:rPr lang="en-US" sz="2700" b="1" u="sng" dirty="0"/>
              <a:t>Ways to Tell if Someone is Using </a:t>
            </a:r>
            <a:r>
              <a:rPr lang="en-US" sz="2700" b="1" u="sng" dirty="0" smtClean="0"/>
              <a:t>Heroin”</a:t>
            </a:r>
            <a:r>
              <a:rPr lang="en-US" dirty="0"/>
              <a:t/>
            </a:r>
            <a:br>
              <a:rPr lang="en-US" dirty="0"/>
            </a:br>
            <a:endParaRPr lang="en-US" dirty="0"/>
          </a:p>
        </p:txBody>
      </p:sp>
    </p:spTree>
    <p:extLst>
      <p:ext uri="{BB962C8B-B14F-4D97-AF65-F5344CB8AC3E}">
        <p14:creationId xmlns:p14="http://schemas.microsoft.com/office/powerpoint/2010/main" val="3725531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295400"/>
            <a:ext cx="7848600" cy="4952999"/>
          </a:xfrm>
        </p:spPr>
      </p:pic>
      <p:sp>
        <p:nvSpPr>
          <p:cNvPr id="2" name="Title 1"/>
          <p:cNvSpPr>
            <a:spLocks noGrp="1"/>
          </p:cNvSpPr>
          <p:nvPr>
            <p:ph type="title"/>
          </p:nvPr>
        </p:nvSpPr>
        <p:spPr>
          <a:xfrm>
            <a:off x="457200" y="381000"/>
            <a:ext cx="8229600" cy="609600"/>
          </a:xfrm>
        </p:spPr>
        <p:txBody>
          <a:bodyPr>
            <a:normAutofit/>
          </a:bodyPr>
          <a:lstStyle/>
          <a:p>
            <a:r>
              <a:rPr lang="en-US" dirty="0" smtClean="0"/>
              <a:t>“</a:t>
            </a:r>
            <a:r>
              <a:rPr lang="en-US" dirty="0" err="1" smtClean="0"/>
              <a:t>mj</a:t>
            </a:r>
            <a:r>
              <a:rPr lang="en-US" dirty="0" smtClean="0"/>
              <a:t>”</a:t>
            </a:r>
            <a:endParaRPr lang="en-US" dirty="0"/>
          </a:p>
        </p:txBody>
      </p:sp>
    </p:spTree>
    <p:extLst>
      <p:ext uri="{BB962C8B-B14F-4D97-AF65-F5344CB8AC3E}">
        <p14:creationId xmlns:p14="http://schemas.microsoft.com/office/powerpoint/2010/main" val="39365637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8600" y="1908175"/>
            <a:ext cx="6172200" cy="4029075"/>
          </a:xfrm>
        </p:spPr>
      </p:pic>
      <p:sp>
        <p:nvSpPr>
          <p:cNvPr id="2" name="Title 1"/>
          <p:cNvSpPr>
            <a:spLocks noGrp="1"/>
          </p:cNvSpPr>
          <p:nvPr>
            <p:ph type="title"/>
          </p:nvPr>
        </p:nvSpPr>
        <p:spPr>
          <a:xfrm>
            <a:off x="457200" y="274638"/>
            <a:ext cx="8229600" cy="715962"/>
          </a:xfrm>
        </p:spPr>
        <p:txBody>
          <a:bodyPr>
            <a:normAutofit/>
          </a:bodyPr>
          <a:lstStyle/>
          <a:p>
            <a:r>
              <a:rPr lang="en-US" dirty="0" smtClean="0"/>
              <a:t>Marijuana Bud</a:t>
            </a:r>
            <a:endParaRPr lang="en-US" dirty="0"/>
          </a:p>
        </p:txBody>
      </p:sp>
    </p:spTree>
    <p:extLst>
      <p:ext uri="{BB962C8B-B14F-4D97-AF65-F5344CB8AC3E}">
        <p14:creationId xmlns:p14="http://schemas.microsoft.com/office/powerpoint/2010/main" val="2371091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648200"/>
          </a:xfrm>
        </p:spPr>
        <p:txBody>
          <a:bodyPr>
            <a:normAutofit/>
          </a:bodyPr>
          <a:lstStyle/>
          <a:p>
            <a:r>
              <a:rPr lang="en-US" dirty="0"/>
              <a:t>S</a:t>
            </a:r>
            <a:r>
              <a:rPr lang="en-US" dirty="0" smtClean="0"/>
              <a:t>ometimes marijuana </a:t>
            </a:r>
            <a:r>
              <a:rPr lang="en-US" dirty="0"/>
              <a:t>seem to act like a stimulant , </a:t>
            </a:r>
            <a:r>
              <a:rPr lang="en-US" dirty="0" smtClean="0"/>
              <a:t>makes the heart </a:t>
            </a:r>
            <a:r>
              <a:rPr lang="en-US" dirty="0"/>
              <a:t>race and give you panicky feelings and feelings of </a:t>
            </a:r>
            <a:r>
              <a:rPr lang="en-US" dirty="0" smtClean="0"/>
              <a:t>paranoia.</a:t>
            </a:r>
          </a:p>
          <a:p>
            <a:r>
              <a:rPr lang="en-US" dirty="0" smtClean="0"/>
              <a:t>While </a:t>
            </a:r>
            <a:r>
              <a:rPr lang="en-US" dirty="0"/>
              <a:t>other times it chills you out and makes you sleepy like a </a:t>
            </a:r>
            <a:r>
              <a:rPr lang="en-US" dirty="0" smtClean="0"/>
              <a:t>depressant. </a:t>
            </a:r>
            <a:r>
              <a:rPr lang="en-US" dirty="0"/>
              <a:t>Is it a depressant or a stimulant ?</a:t>
            </a:r>
            <a:br>
              <a:rPr lang="en-US" dirty="0"/>
            </a:br>
            <a:r>
              <a:rPr lang="en-US" dirty="0"/>
              <a:t/>
            </a:r>
            <a:br>
              <a:rPr lang="en-US" dirty="0"/>
            </a:br>
            <a:r>
              <a:rPr lang="en-US" dirty="0"/>
              <a:t>In Cannabis, the main active ingredient is tetrahydrocannabinol (delta-9-tetrahydrocannabinol, THC). </a:t>
            </a:r>
          </a:p>
          <a:p>
            <a:r>
              <a:rPr lang="en-US" dirty="0"/>
              <a:t>Marijuana's </a:t>
            </a:r>
            <a:r>
              <a:rPr lang="en-US" dirty="0" smtClean="0"/>
              <a:t>effects are </a:t>
            </a:r>
            <a:r>
              <a:rPr lang="en-US" dirty="0"/>
              <a:t>on human cognitive functions, psychomotor functions, and personality.</a:t>
            </a:r>
          </a:p>
          <a:p>
            <a:endParaRPr lang="en-US" dirty="0"/>
          </a:p>
        </p:txBody>
      </p:sp>
      <p:sp>
        <p:nvSpPr>
          <p:cNvPr id="2" name="Title 1"/>
          <p:cNvSpPr>
            <a:spLocks noGrp="1"/>
          </p:cNvSpPr>
          <p:nvPr>
            <p:ph type="title"/>
          </p:nvPr>
        </p:nvSpPr>
        <p:spPr>
          <a:xfrm>
            <a:off x="457200" y="274638"/>
            <a:ext cx="8229600" cy="563562"/>
          </a:xfrm>
        </p:spPr>
        <p:txBody>
          <a:bodyPr>
            <a:normAutofit fontScale="90000"/>
          </a:bodyPr>
          <a:lstStyle/>
          <a:p>
            <a:r>
              <a:rPr lang="en-US" u="sng" dirty="0" smtClean="0"/>
              <a:t>Marijuana Stimulant or Depressant?</a:t>
            </a:r>
            <a:endParaRPr lang="en-US" u="sng" dirty="0"/>
          </a:p>
        </p:txBody>
      </p:sp>
    </p:spTree>
    <p:extLst>
      <p:ext uri="{BB962C8B-B14F-4D97-AF65-F5344CB8AC3E}">
        <p14:creationId xmlns:p14="http://schemas.microsoft.com/office/powerpoint/2010/main" val="19023787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a:normAutofit fontScale="92500" lnSpcReduction="10000"/>
          </a:bodyPr>
          <a:lstStyle/>
          <a:p>
            <a:r>
              <a:rPr lang="en-US" dirty="0"/>
              <a:t>Marijuana is complex </a:t>
            </a:r>
            <a:r>
              <a:rPr lang="en-US" dirty="0" smtClean="0"/>
              <a:t>chemically,  but </a:t>
            </a:r>
            <a:r>
              <a:rPr lang="en-US" dirty="0"/>
              <a:t>it is not a narcotic. Like alcohol, </a:t>
            </a:r>
            <a:r>
              <a:rPr lang="en-US" u="sng" dirty="0"/>
              <a:t>marijuana acts as both stimulant and depressant,</a:t>
            </a:r>
            <a:r>
              <a:rPr lang="en-US" dirty="0"/>
              <a:t> but it lingers in body organs longer than alcohol. Smoking marijuana can injure mucosal tissue and may have more carcinogenic potential than tobacco. </a:t>
            </a:r>
            <a:endParaRPr lang="en-US" dirty="0" smtClean="0"/>
          </a:p>
          <a:p>
            <a:r>
              <a:rPr lang="en-US" dirty="0" smtClean="0"/>
              <a:t>Research </a:t>
            </a:r>
            <a:r>
              <a:rPr lang="en-US" dirty="0"/>
              <a:t>has indicated that marijuana intoxication definitely hinders attention, long-term memory storage, and psychomotor skills involved in driving a car or flying a plane. Expectations and past experience with marijuana have often influenced results more than pharmacological aspects have</a:t>
            </a:r>
            <a:r>
              <a:rPr lang="en-US" dirty="0" smtClean="0"/>
              <a:t>.</a:t>
            </a:r>
          </a:p>
          <a:p>
            <a:r>
              <a:rPr lang="en-US" dirty="0" smtClean="0"/>
              <a:t> </a:t>
            </a:r>
            <a:r>
              <a:rPr lang="en-US" dirty="0"/>
              <a:t>Marijuana has triggered psychotic episodes in those more vulnerable. Psychological and some instances of physiological dependence on marijuana have been demonstrated. As a psychoactive drug, marijuana surely alters mental functioning. Although it is possible that chronic use of marijuana produces irreversible damage to mind or brain </a:t>
            </a:r>
            <a:r>
              <a:rPr lang="en-US" dirty="0" smtClean="0"/>
              <a:t>areas.</a:t>
            </a:r>
            <a:endParaRPr lang="en-US" dirty="0"/>
          </a:p>
          <a:p>
            <a:endParaRPr lang="en-US" dirty="0"/>
          </a:p>
        </p:txBody>
      </p:sp>
      <p:sp>
        <p:nvSpPr>
          <p:cNvPr id="2" name="Title 1"/>
          <p:cNvSpPr>
            <a:spLocks noGrp="1"/>
          </p:cNvSpPr>
          <p:nvPr>
            <p:ph type="title"/>
          </p:nvPr>
        </p:nvSpPr>
        <p:spPr>
          <a:xfrm>
            <a:off x="457200" y="274638"/>
            <a:ext cx="8229600" cy="563562"/>
          </a:xfrm>
        </p:spPr>
        <p:txBody>
          <a:bodyPr>
            <a:normAutofit fontScale="90000"/>
          </a:bodyPr>
          <a:lstStyle/>
          <a:p>
            <a:r>
              <a:rPr lang="en-US" u="sng" dirty="0" smtClean="0"/>
              <a:t>Marijuana (</a:t>
            </a:r>
            <a:r>
              <a:rPr lang="en-US" u="sng" dirty="0" err="1" smtClean="0"/>
              <a:t>Con’t</a:t>
            </a:r>
            <a:r>
              <a:rPr lang="en-US" u="sng" dirty="0" smtClean="0"/>
              <a:t>)</a:t>
            </a:r>
            <a:endParaRPr lang="en-US" u="sng" dirty="0"/>
          </a:p>
        </p:txBody>
      </p:sp>
    </p:spTree>
    <p:extLst>
      <p:ext uri="{BB962C8B-B14F-4D97-AF65-F5344CB8AC3E}">
        <p14:creationId xmlns:p14="http://schemas.microsoft.com/office/powerpoint/2010/main" val="37396897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 hour Training -Fresno State PP">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 hour Training -Fresno State PP</Template>
  <TotalTime>10062</TotalTime>
  <Words>1771</Words>
  <Application>Microsoft Office PowerPoint</Application>
  <PresentationFormat>On-screen Show (4:3)</PresentationFormat>
  <Paragraphs>180</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4 hour Training -Fresno State PP</vt:lpstr>
      <vt:lpstr>Drug Identification &amp; What you NEED to Know about Drugs</vt:lpstr>
      <vt:lpstr>Marijuana &amp; Spice</vt:lpstr>
      <vt:lpstr> What does marijuana look like? </vt:lpstr>
      <vt:lpstr>Marijuana Plant</vt:lpstr>
      <vt:lpstr>Street names</vt:lpstr>
      <vt:lpstr>“mj”</vt:lpstr>
      <vt:lpstr>Marijuana Bud</vt:lpstr>
      <vt:lpstr>Marijuana Stimulant or Depressant?</vt:lpstr>
      <vt:lpstr>Marijuana (Con’t)</vt:lpstr>
      <vt:lpstr> Profile: Marijuana </vt:lpstr>
      <vt:lpstr>   What are some  street terms for marijuana?  </vt:lpstr>
      <vt:lpstr> K2-Spice Synthetic marijuana </vt:lpstr>
      <vt:lpstr>Dried leaves (variation of colors)</vt:lpstr>
      <vt:lpstr> K2-Spice </vt:lpstr>
      <vt:lpstr>K2-Spice</vt:lpstr>
      <vt:lpstr> How can I tell if someone has taken marijuana?  </vt:lpstr>
      <vt:lpstr>Meth &amp; Bath Salt</vt:lpstr>
      <vt:lpstr>Meth</vt:lpstr>
      <vt:lpstr>Meth</vt:lpstr>
      <vt:lpstr>Meth</vt:lpstr>
      <vt:lpstr>Meth-Yaba</vt:lpstr>
      <vt:lpstr>Meth</vt:lpstr>
      <vt:lpstr>Meth use signs</vt:lpstr>
      <vt:lpstr>Horrors of Meth</vt:lpstr>
      <vt:lpstr>Horrors of Meth (con’t)</vt:lpstr>
      <vt:lpstr>Bath Salt-Synthetic Meth</vt:lpstr>
      <vt:lpstr>Bath Salt</vt:lpstr>
      <vt:lpstr>Bath Salt</vt:lpstr>
      <vt:lpstr>Bath Salt</vt:lpstr>
      <vt:lpstr> These signs of Bath Salt use include: </vt:lpstr>
      <vt:lpstr>These signs of bath salts use include</vt:lpstr>
      <vt:lpstr>How you can tell if someone is using Meth</vt:lpstr>
      <vt:lpstr>Break Time</vt:lpstr>
      <vt:lpstr>Cocaine &amp; Crack Cocaine</vt:lpstr>
      <vt:lpstr>  Cocaine &amp; Crack Cocaine </vt:lpstr>
      <vt:lpstr>The Beginning Process</vt:lpstr>
      <vt:lpstr>PowerPoint Presentation</vt:lpstr>
      <vt:lpstr>PowerPoint Presentation</vt:lpstr>
      <vt:lpstr>PowerPoint Presentation</vt:lpstr>
      <vt:lpstr>Short &amp; Long Term effects</vt:lpstr>
      <vt:lpstr>How you can tell if someone is smoking crack cocaine.</vt:lpstr>
      <vt:lpstr>Heroin &amp; Krocodil</vt:lpstr>
      <vt:lpstr> Heroin </vt:lpstr>
      <vt:lpstr>Heroin</vt:lpstr>
      <vt:lpstr>Heroin</vt:lpstr>
      <vt:lpstr>Heroin</vt:lpstr>
      <vt:lpstr>Heroin</vt:lpstr>
      <vt:lpstr>Heroin </vt:lpstr>
      <vt:lpstr>The new Synthetic Heroin : “Krocodil”</vt:lpstr>
      <vt:lpstr>Krocodil</vt:lpstr>
      <vt:lpstr>Krocodil</vt:lpstr>
      <vt:lpstr>Get informed</vt:lpstr>
      <vt:lpstr>  “7 Ways to Tell if Someone is Using Heroin”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Drug Identification &amp; What you NEED to Know about Drugs</dc:title>
  <dc:creator>Michael</dc:creator>
  <cp:lastModifiedBy>Michael</cp:lastModifiedBy>
  <cp:revision>6</cp:revision>
  <dcterms:created xsi:type="dcterms:W3CDTF">2014-08-19T04:06:31Z</dcterms:created>
  <dcterms:modified xsi:type="dcterms:W3CDTF">2014-09-04T05:00:26Z</dcterms:modified>
</cp:coreProperties>
</file>