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26"/>
  </p:notesMasterIdLst>
  <p:sldIdLst>
    <p:sldId id="272" r:id="rId5"/>
    <p:sldId id="262" r:id="rId6"/>
    <p:sldId id="259" r:id="rId7"/>
    <p:sldId id="260" r:id="rId8"/>
    <p:sldId id="294" r:id="rId9"/>
    <p:sldId id="265" r:id="rId10"/>
    <p:sldId id="274" r:id="rId11"/>
    <p:sldId id="296" r:id="rId12"/>
    <p:sldId id="293" r:id="rId13"/>
    <p:sldId id="290" r:id="rId14"/>
    <p:sldId id="275" r:id="rId15"/>
    <p:sldId id="295" r:id="rId16"/>
    <p:sldId id="277" r:id="rId17"/>
    <p:sldId id="278" r:id="rId18"/>
    <p:sldId id="283" r:id="rId19"/>
    <p:sldId id="286" r:id="rId20"/>
    <p:sldId id="284" r:id="rId21"/>
    <p:sldId id="281" r:id="rId22"/>
    <p:sldId id="282" r:id="rId23"/>
    <p:sldId id="288"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10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2" autoAdjust="0"/>
    <p:restoredTop sz="93202" autoAdjust="0"/>
  </p:normalViewPr>
  <p:slideViewPr>
    <p:cSldViewPr snapToGrid="0">
      <p:cViewPr varScale="1">
        <p:scale>
          <a:sx n="123" d="100"/>
          <a:sy n="123" d="100"/>
        </p:scale>
        <p:origin x="114" y="126"/>
      </p:cViewPr>
      <p:guideLst/>
    </p:cSldViewPr>
  </p:slideViewPr>
  <p:notesTextViewPr>
    <p:cViewPr>
      <p:scale>
        <a:sx n="3" d="2"/>
        <a:sy n="3" d="2"/>
      </p:scale>
      <p:origin x="-6" y="-18"/>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egrants.gov.texas.gov/resources/guidance" TargetMode="External"/><Relationship Id="rId2" Type="http://schemas.openxmlformats.org/officeDocument/2006/relationships/hyperlink" Target="https://egrants.gov.texas.gov/Public/registerext.aspx" TargetMode="External"/><Relationship Id="rId1" Type="http://schemas.openxmlformats.org/officeDocument/2006/relationships/hyperlink" Target="https://egrants.gov.texas.gov/fundingopp"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egrants.gov.texas.gov/resources/guidance" TargetMode="External"/><Relationship Id="rId2" Type="http://schemas.openxmlformats.org/officeDocument/2006/relationships/hyperlink" Target="https://egrants.gov.texas.gov/Public/registerext.aspx" TargetMode="External"/><Relationship Id="rId1" Type="http://schemas.openxmlformats.org/officeDocument/2006/relationships/hyperlink" Target="https://egrants.gov.texas.gov/fundingopp"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BD959-F282-4B17-AA1A-B754F2A20070}" type="doc">
      <dgm:prSet loTypeId="urn:microsoft.com/office/officeart/2016/7/layout/HexagonTimeline" loCatId="other"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dgm:t>
        <a:bodyPr/>
        <a:lstStyle/>
        <a:p>
          <a:r>
            <a:rPr lang="en-US" sz="1400"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eGrants Calendar</a:t>
          </a:r>
          <a:endParaRPr lang="en-US" sz="1400" b="1" dirty="0">
            <a:solidFill>
              <a:schemeClr val="bg1"/>
            </a:solidFill>
          </a:endParaRP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968DAD5A-29AB-4A26-BB08-DFA871BCD16D}">
      <dgm:prSet phldrT="[Text]" custT="1"/>
      <dgm:spPr/>
      <dgm:t>
        <a:bodyPr/>
        <a:lstStyle/>
        <a:p>
          <a:r>
            <a:rPr lang="en-US" sz="1200" dirty="0"/>
            <a:t> Funding Announcements can be found at the link below. </a:t>
          </a:r>
          <a:r>
            <a:rPr lang="en-US" sz="1000" i="1" dirty="0"/>
            <a:t>*Make sure and pay attention to key dates, match requirements, and prohibited items.</a:t>
          </a:r>
          <a:endParaRPr lang="en-US" sz="1200" dirty="0"/>
        </a:p>
      </dgm:t>
    </dgm:pt>
    <dgm:pt modelId="{122F937E-0551-4FAF-8E5D-46A65BE2D772}" type="parTrans" cxnId="{48B8D7DA-9BCC-4849-A188-7CB427F117BB}">
      <dgm:prSet/>
      <dgm:spPr/>
      <dgm:t>
        <a:bodyPr/>
        <a:lstStyle/>
        <a:p>
          <a:endParaRPr lang="en-US"/>
        </a:p>
      </dgm:t>
    </dgm:pt>
    <dgm:pt modelId="{718E239A-8FFA-4D2B-88BE-4B1DE3514440}" type="sibTrans" cxnId="{48B8D7DA-9BCC-4849-A188-7CB427F117BB}">
      <dgm:prSet/>
      <dgm:spPr/>
      <dgm:t>
        <a:bodyPr/>
        <a:lstStyle/>
        <a:p>
          <a:endParaRPr lang="en-US"/>
        </a:p>
      </dgm:t>
    </dgm:pt>
    <dgm:pt modelId="{2D58754B-BFD9-4682-A774-0F991A770964}">
      <dgm:prSet phldrT="[Text]" custT="1"/>
      <dgm:spPr/>
      <dgm:t>
        <a:bodyPr/>
        <a:lstStyle/>
        <a:p>
          <a:r>
            <a:rPr lang="en-US" sz="1400"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Create an Account</a:t>
          </a:r>
          <a:endParaRPr lang="en-US" sz="1400" b="1" dirty="0">
            <a:solidFill>
              <a:schemeClr val="bg1"/>
            </a:solidFill>
          </a:endParaRP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dgm:t>
        <a:bodyPr/>
        <a:lstStyle/>
        <a:p>
          <a:r>
            <a:rPr lang="en-US" sz="1200" dirty="0"/>
            <a:t>Look for “Login” at the top of the page then “Register”</a:t>
          </a:r>
        </a:p>
        <a:p>
          <a:r>
            <a:rPr lang="en-US" sz="1000" i="1" dirty="0"/>
            <a:t>*for those new to eGrants</a:t>
          </a: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dgm:t>
        <a:bodyPr/>
        <a:lstStyle/>
        <a:p>
          <a:r>
            <a:rPr lang="en-US" sz="14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eGrants Guidance</a:t>
          </a:r>
          <a:endParaRPr lang="en-US" sz="1400" b="1" dirty="0">
            <a:solidFill>
              <a:schemeClr val="bg1"/>
            </a:solidFill>
          </a:endParaRP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dgm:t>
        <a:bodyPr/>
        <a:lstStyle/>
        <a:p>
          <a:r>
            <a:rPr lang="en-US" sz="1100" dirty="0"/>
            <a:t>Under Application Resources download the “</a:t>
          </a:r>
          <a:r>
            <a:rPr lang="en-US" sz="1100" u="sng" dirty="0"/>
            <a:t>Creating an Application</a:t>
          </a:r>
          <a:r>
            <a:rPr lang="en-US" sz="1100" dirty="0"/>
            <a:t>” guide.</a:t>
          </a:r>
        </a:p>
        <a:p>
          <a:r>
            <a:rPr lang="en-US" sz="1000" i="1" dirty="0"/>
            <a:t>*This guide walks you through everything that needs to be completed for your grant application.</a:t>
          </a: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0A880035-ECB5-440F-A3A1-C1A3F32F678C}" type="pres">
      <dgm:prSet presAssocID="{9C5BD959-F282-4B17-AA1A-B754F2A20070}" presName="Name0" presStyleCnt="0">
        <dgm:presLayoutVars>
          <dgm:chMax/>
          <dgm:chPref/>
          <dgm:animLvl val="lvl"/>
        </dgm:presLayoutVars>
      </dgm:prSet>
      <dgm:spPr/>
    </dgm:pt>
    <dgm:pt modelId="{2CD910E7-0B6F-4E3D-BB1B-E0B407D8EFBD}" type="pres">
      <dgm:prSet presAssocID="{03B6D883-E2E6-42BE-BE8D-D5016F4A5642}" presName="composite" presStyleCnt="0"/>
      <dgm:spPr/>
    </dgm:pt>
    <dgm:pt modelId="{26AC0A45-C44C-440B-BD48-43E886489681}" type="pres">
      <dgm:prSet presAssocID="{03B6D883-E2E6-42BE-BE8D-D5016F4A5642}" presName="Parent1" presStyleLbl="alignNode1" presStyleIdx="0" presStyleCnt="3">
        <dgm:presLayoutVars>
          <dgm:chMax val="1"/>
          <dgm:chPref val="1"/>
          <dgm:bulletEnabled val="1"/>
        </dgm:presLayoutVars>
      </dgm:prSet>
      <dgm:spPr/>
    </dgm:pt>
    <dgm:pt modelId="{3F53F37E-5709-46C9-A861-2F819D4D77A8}" type="pres">
      <dgm:prSet presAssocID="{03B6D883-E2E6-42BE-BE8D-D5016F4A5642}" presName="Childtext1" presStyleLbl="revTx" presStyleIdx="0" presStyleCnt="3">
        <dgm:presLayoutVars>
          <dgm:chMax val="0"/>
          <dgm:chPref val="0"/>
          <dgm:bulletEnabled/>
        </dgm:presLayoutVars>
      </dgm:prSet>
      <dgm:spPr/>
    </dgm:pt>
    <dgm:pt modelId="{0E1DABEE-02F0-45F9-B00D-994CCB1B81BA}" type="pres">
      <dgm:prSet presAssocID="{03B6D883-E2E6-42BE-BE8D-D5016F4A5642}"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C3C40309-7E14-4AE4-B424-146D9985A740}" type="pres">
      <dgm:prSet presAssocID="{03B6D883-E2E6-42BE-BE8D-D5016F4A5642}" presName="ConnectLineEnd" presStyleLbl="node1" presStyleIdx="0" presStyleCnt="3"/>
      <dgm:spPr/>
    </dgm:pt>
    <dgm:pt modelId="{7372EB1B-15AA-4EA5-AE54-719E84921466}" type="pres">
      <dgm:prSet presAssocID="{03B6D883-E2E6-42BE-BE8D-D5016F4A5642}" presName="EmptyPane" presStyleCnt="0"/>
      <dgm:spPr/>
    </dgm:pt>
    <dgm:pt modelId="{AB72485A-08A2-45FD-BBC4-9396F2EAD46C}" type="pres">
      <dgm:prSet presAssocID="{AF9E9A91-CFAA-4D06-8377-0B33E1C37BE6}" presName="spaceBetweenRectangles" presStyleLbl="fgAcc1" presStyleIdx="0" presStyleCnt="2"/>
      <dgm:spPr/>
    </dgm:pt>
    <dgm:pt modelId="{A06DA86F-C556-43BD-B142-451AC407C7EE}" type="pres">
      <dgm:prSet presAssocID="{2D58754B-BFD9-4682-A774-0F991A770964}" presName="composite" presStyleCnt="0"/>
      <dgm:spPr/>
    </dgm:pt>
    <dgm:pt modelId="{D9D82612-F8EC-47DB-8F13-E689722DA574}" type="pres">
      <dgm:prSet presAssocID="{2D58754B-BFD9-4682-A774-0F991A770964}" presName="Parent1" presStyleLbl="alignNode1" presStyleIdx="1" presStyleCnt="3">
        <dgm:presLayoutVars>
          <dgm:chMax val="1"/>
          <dgm:chPref val="1"/>
          <dgm:bulletEnabled val="1"/>
        </dgm:presLayoutVars>
      </dgm:prSet>
      <dgm:spPr/>
    </dgm:pt>
    <dgm:pt modelId="{66A09E3B-9B23-4867-83DF-80E5E301FFCD}" type="pres">
      <dgm:prSet presAssocID="{2D58754B-BFD9-4682-A774-0F991A770964}" presName="Childtext1" presStyleLbl="revTx" presStyleIdx="1" presStyleCnt="3">
        <dgm:presLayoutVars>
          <dgm:chMax val="0"/>
          <dgm:chPref val="0"/>
          <dgm:bulletEnabled/>
        </dgm:presLayoutVars>
      </dgm:prSet>
      <dgm:spPr/>
    </dgm:pt>
    <dgm:pt modelId="{66D3DD80-60F3-4E68-8152-E259776003A6}" type="pres">
      <dgm:prSet presAssocID="{2D58754B-BFD9-4682-A774-0F991A770964}" presName="ConnectLine" presStyleLbl="sibTrans1D1" presStyleIdx="1" presStyleCnt="3"/>
      <dgm:spPr>
        <a:noFill/>
        <a:ln w="12700" cap="flat" cmpd="sng" algn="ctr">
          <a:solidFill>
            <a:schemeClr val="accent2">
              <a:hueOff val="0"/>
              <a:satOff val="0"/>
              <a:lumOff val="0"/>
              <a:alphaOff val="0"/>
            </a:schemeClr>
          </a:solidFill>
          <a:prstDash val="dash"/>
        </a:ln>
        <a:effectLst/>
      </dgm:spPr>
    </dgm:pt>
    <dgm:pt modelId="{D3FEA54C-1C97-4543-B786-F6D0D9CC3167}" type="pres">
      <dgm:prSet presAssocID="{2D58754B-BFD9-4682-A774-0F991A770964}" presName="ConnectLineEnd" presStyleLbl="node1" presStyleIdx="1" presStyleCnt="3"/>
      <dgm:spPr/>
    </dgm:pt>
    <dgm:pt modelId="{10EE5126-3AAB-42EB-BEB0-151735D92282}" type="pres">
      <dgm:prSet presAssocID="{2D58754B-BFD9-4682-A774-0F991A770964}" presName="EmptyPane" presStyleCnt="0"/>
      <dgm:spPr/>
    </dgm:pt>
    <dgm:pt modelId="{812944AE-DB78-4B8E-BDE0-501F3A8D4B86}" type="pres">
      <dgm:prSet presAssocID="{C104FFE1-3440-4A64-9D7F-9C425E465746}" presName="spaceBetweenRectangles" presStyleLbl="fgAcc1" presStyleIdx="1" presStyleCnt="2"/>
      <dgm:spPr/>
    </dgm:pt>
    <dgm:pt modelId="{2224DE8C-8002-4CEF-9901-9440AB28CCB2}" type="pres">
      <dgm:prSet presAssocID="{55E1AA9F-A89E-463A-B26F-60325AECF50F}" presName="composite" presStyleCnt="0"/>
      <dgm:spPr/>
    </dgm:pt>
    <dgm:pt modelId="{8B9E72E6-605F-48D6-8410-BA5EFF1F709B}" type="pres">
      <dgm:prSet presAssocID="{55E1AA9F-A89E-463A-B26F-60325AECF50F}" presName="Parent1" presStyleLbl="alignNode1" presStyleIdx="2" presStyleCnt="3" custScaleX="116478">
        <dgm:presLayoutVars>
          <dgm:chMax val="1"/>
          <dgm:chPref val="1"/>
          <dgm:bulletEnabled val="1"/>
        </dgm:presLayoutVars>
      </dgm:prSet>
      <dgm:spPr/>
    </dgm:pt>
    <dgm:pt modelId="{8FADD187-5534-41FC-AEAB-A1DFA671BC98}" type="pres">
      <dgm:prSet presAssocID="{55E1AA9F-A89E-463A-B26F-60325AECF50F}" presName="Childtext1" presStyleLbl="revTx" presStyleIdx="2" presStyleCnt="3">
        <dgm:presLayoutVars>
          <dgm:chMax val="0"/>
          <dgm:chPref val="0"/>
          <dgm:bulletEnabled/>
        </dgm:presLayoutVars>
      </dgm:prSet>
      <dgm:spPr/>
    </dgm:pt>
    <dgm:pt modelId="{1C67F482-7990-42A7-B8A9-0AA0269866F7}" type="pres">
      <dgm:prSet presAssocID="{55E1AA9F-A89E-463A-B26F-60325AECF50F}" presName="ConnectLine" presStyleLbl="sibTrans1D1" presStyleIdx="2" presStyleCnt="3"/>
      <dgm:spPr>
        <a:noFill/>
        <a:ln w="12700" cap="flat" cmpd="sng" algn="ctr">
          <a:solidFill>
            <a:schemeClr val="accent2">
              <a:hueOff val="0"/>
              <a:satOff val="0"/>
              <a:lumOff val="0"/>
              <a:alphaOff val="0"/>
            </a:schemeClr>
          </a:solidFill>
          <a:prstDash val="dash"/>
        </a:ln>
        <a:effectLst/>
      </dgm:spPr>
    </dgm:pt>
    <dgm:pt modelId="{D092F12B-EF3E-48C1-9A86-D21FA071DDBB}" type="pres">
      <dgm:prSet presAssocID="{55E1AA9F-A89E-463A-B26F-60325AECF50F}" presName="ConnectLineEnd" presStyleLbl="node1" presStyleIdx="2" presStyleCnt="3"/>
      <dgm:spPr/>
    </dgm:pt>
    <dgm:pt modelId="{CE730F7A-8E27-47E2-9911-7FDA19D3DB9A}" type="pres">
      <dgm:prSet presAssocID="{55E1AA9F-A89E-463A-B26F-60325AECF50F}" presName="EmptyPane" presStyleCnt="0"/>
      <dgm:spPr/>
    </dgm:pt>
  </dgm:ptLst>
  <dgm:cxnLst>
    <dgm:cxn modelId="{77975A01-D9C6-49D2-B5F5-79AF365F0600}" srcId="{9C5BD959-F282-4B17-AA1A-B754F2A20070}" destId="{55E1AA9F-A89E-463A-B26F-60325AECF50F}" srcOrd="2" destOrd="0" parTransId="{913F8117-8EB7-4283-A947-9FC99A898B4E}" sibTransId="{56235C5F-85CF-4318-A6B1-70B2C8267E8A}"/>
    <dgm:cxn modelId="{31C0AD21-C03C-43AA-A48E-398DF8806933}" type="presOf" srcId="{2D58754B-BFD9-4682-A774-0F991A770964}" destId="{D9D82612-F8EC-47DB-8F13-E689722DA574}" srcOrd="0" destOrd="0" presId="urn:microsoft.com/office/officeart/2016/7/layout/HexagonTimeline"/>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54D9124E-F01A-46C5-A24B-0F5E44DED7F0}" type="presOf" srcId="{9C5BD959-F282-4B17-AA1A-B754F2A20070}" destId="{0A880035-ECB5-440F-A3A1-C1A3F32F678C}" srcOrd="0" destOrd="0" presId="urn:microsoft.com/office/officeart/2016/7/layout/HexagonTimeline"/>
    <dgm:cxn modelId="{76E91A53-F4BB-49EA-9D8D-25666AD135F0}" type="presOf" srcId="{E2A466AE-8D44-4BC8-99B9-DDB4548E4FF1}" destId="{8FADD187-5534-41FC-AEAB-A1DFA671BC98}" srcOrd="0" destOrd="0" presId="urn:microsoft.com/office/officeart/2016/7/layout/HexagonTimeline"/>
    <dgm:cxn modelId="{4DF7F88C-D1C2-4F65-BC98-58011A6B11C3}" type="presOf" srcId="{06C0DD75-23E5-4F8C-B205-50FC047F6BB8}" destId="{66A09E3B-9B23-4867-83DF-80E5E301FFCD}" srcOrd="0" destOrd="0" presId="urn:microsoft.com/office/officeart/2016/7/layout/HexagonTimeline"/>
    <dgm:cxn modelId="{66BCF4A9-3EE4-41BE-AEFA-8D75F85F9CC6}" type="presOf" srcId="{03B6D883-E2E6-42BE-BE8D-D5016F4A5642}" destId="{26AC0A45-C44C-440B-BD48-43E886489681}" srcOrd="0" destOrd="0" presId="urn:microsoft.com/office/officeart/2016/7/layout/HexagonTimeline"/>
    <dgm:cxn modelId="{ED10D7D9-2618-4CFD-ADF0-963CD11062ED}" type="presOf" srcId="{968DAD5A-29AB-4A26-BB08-DFA871BCD16D}" destId="{3F53F37E-5709-46C9-A861-2F819D4D77A8}" srcOrd="0" destOrd="0" presId="urn:microsoft.com/office/officeart/2016/7/layout/HexagonTimeline"/>
    <dgm:cxn modelId="{48B8D7DA-9BCC-4849-A188-7CB427F117BB}" srcId="{03B6D883-E2E6-42BE-BE8D-D5016F4A5642}" destId="{968DAD5A-29AB-4A26-BB08-DFA871BCD16D}" srcOrd="0" destOrd="0" parTransId="{122F937E-0551-4FAF-8E5D-46A65BE2D772}" sibTransId="{718E239A-8FFA-4D2B-88BE-4B1DE3514440}"/>
    <dgm:cxn modelId="{DB899FEA-ECF8-4A1C-AD01-3E53C78889D4}" srcId="{2D58754B-BFD9-4682-A774-0F991A770964}" destId="{06C0DD75-23E5-4F8C-B205-50FC047F6BB8}" srcOrd="0" destOrd="0" parTransId="{3DA22EDB-EAA3-44EC-B731-BFC579AAC773}" sibTransId="{8F0AF489-4688-44DD-8F3E-F52E1F0C797D}"/>
    <dgm:cxn modelId="{224E7EF3-7DC2-4232-B5FE-D082D6DBF2A7}" type="presOf" srcId="{55E1AA9F-A89E-463A-B26F-60325AECF50F}" destId="{8B9E72E6-605F-48D6-8410-BA5EFF1F709B}" srcOrd="0" destOrd="0" presId="urn:microsoft.com/office/officeart/2016/7/layout/HexagonTimeline"/>
    <dgm:cxn modelId="{7A485FFA-22FC-464F-ABBD-8772315114A7}" srcId="{55E1AA9F-A89E-463A-B26F-60325AECF50F}" destId="{E2A466AE-8D44-4BC8-99B9-DDB4548E4FF1}" srcOrd="0" destOrd="0" parTransId="{FAA06558-3772-4EE2-AF2F-9EC0DAA3B4CD}" sibTransId="{45E61CD4-9E8D-4B5F-9F8B-70FB4F7B67CC}"/>
    <dgm:cxn modelId="{23BCA24C-0E57-434D-8E4E-195E9A531883}" type="presParOf" srcId="{0A880035-ECB5-440F-A3A1-C1A3F32F678C}" destId="{2CD910E7-0B6F-4E3D-BB1B-E0B407D8EFBD}" srcOrd="0" destOrd="0" presId="urn:microsoft.com/office/officeart/2016/7/layout/HexagonTimeline"/>
    <dgm:cxn modelId="{DF11879C-D2E6-4389-9503-BBF1BC26D3BF}" type="presParOf" srcId="{2CD910E7-0B6F-4E3D-BB1B-E0B407D8EFBD}" destId="{26AC0A45-C44C-440B-BD48-43E886489681}" srcOrd="0" destOrd="0" presId="urn:microsoft.com/office/officeart/2016/7/layout/HexagonTimeline"/>
    <dgm:cxn modelId="{C24DF3B7-6FF6-4F62-B107-2747539152F8}" type="presParOf" srcId="{2CD910E7-0B6F-4E3D-BB1B-E0B407D8EFBD}" destId="{3F53F37E-5709-46C9-A861-2F819D4D77A8}" srcOrd="1" destOrd="0" presId="urn:microsoft.com/office/officeart/2016/7/layout/HexagonTimeline"/>
    <dgm:cxn modelId="{4E6ED861-FDE3-4355-A372-264AB0A1356A}" type="presParOf" srcId="{2CD910E7-0B6F-4E3D-BB1B-E0B407D8EFBD}" destId="{0E1DABEE-02F0-45F9-B00D-994CCB1B81BA}" srcOrd="2" destOrd="0" presId="urn:microsoft.com/office/officeart/2016/7/layout/HexagonTimeline"/>
    <dgm:cxn modelId="{65473702-EEA1-4B22-AFD5-F4A866274F43}" type="presParOf" srcId="{2CD910E7-0B6F-4E3D-BB1B-E0B407D8EFBD}" destId="{C3C40309-7E14-4AE4-B424-146D9985A740}" srcOrd="3" destOrd="0" presId="urn:microsoft.com/office/officeart/2016/7/layout/HexagonTimeline"/>
    <dgm:cxn modelId="{2EA75754-984E-4ED0-9750-A30DD2AE6153}" type="presParOf" srcId="{2CD910E7-0B6F-4E3D-BB1B-E0B407D8EFBD}" destId="{7372EB1B-15AA-4EA5-AE54-719E84921466}" srcOrd="4" destOrd="0" presId="urn:microsoft.com/office/officeart/2016/7/layout/HexagonTimeline"/>
    <dgm:cxn modelId="{971726CB-E1B4-402C-A151-A630A34BECCB}" type="presParOf" srcId="{0A880035-ECB5-440F-A3A1-C1A3F32F678C}" destId="{AB72485A-08A2-45FD-BBC4-9396F2EAD46C}" srcOrd="1" destOrd="0" presId="urn:microsoft.com/office/officeart/2016/7/layout/HexagonTimeline"/>
    <dgm:cxn modelId="{771BE9DF-4979-466B-B349-53DBF0B7013B}" type="presParOf" srcId="{0A880035-ECB5-440F-A3A1-C1A3F32F678C}" destId="{A06DA86F-C556-43BD-B142-451AC407C7EE}" srcOrd="2" destOrd="0" presId="urn:microsoft.com/office/officeart/2016/7/layout/HexagonTimeline"/>
    <dgm:cxn modelId="{72448034-33A2-4554-B256-11CE2D3E49A1}" type="presParOf" srcId="{A06DA86F-C556-43BD-B142-451AC407C7EE}" destId="{D9D82612-F8EC-47DB-8F13-E689722DA574}" srcOrd="0" destOrd="0" presId="urn:microsoft.com/office/officeart/2016/7/layout/HexagonTimeline"/>
    <dgm:cxn modelId="{1D537846-D58A-41EB-B4AD-DFEC668A314C}" type="presParOf" srcId="{A06DA86F-C556-43BD-B142-451AC407C7EE}" destId="{66A09E3B-9B23-4867-83DF-80E5E301FFCD}" srcOrd="1" destOrd="0" presId="urn:microsoft.com/office/officeart/2016/7/layout/HexagonTimeline"/>
    <dgm:cxn modelId="{711DCAFA-BC81-4FAF-94B2-7ED116315514}" type="presParOf" srcId="{A06DA86F-C556-43BD-B142-451AC407C7EE}" destId="{66D3DD80-60F3-4E68-8152-E259776003A6}" srcOrd="2" destOrd="0" presId="urn:microsoft.com/office/officeart/2016/7/layout/HexagonTimeline"/>
    <dgm:cxn modelId="{5377E82E-F23D-49F5-9F76-849119C42F06}" type="presParOf" srcId="{A06DA86F-C556-43BD-B142-451AC407C7EE}" destId="{D3FEA54C-1C97-4543-B786-F6D0D9CC3167}" srcOrd="3" destOrd="0" presId="urn:microsoft.com/office/officeart/2016/7/layout/HexagonTimeline"/>
    <dgm:cxn modelId="{E8A2D683-8673-4342-9AF6-C633A62E9AF3}" type="presParOf" srcId="{A06DA86F-C556-43BD-B142-451AC407C7EE}" destId="{10EE5126-3AAB-42EB-BEB0-151735D92282}" srcOrd="4" destOrd="0" presId="urn:microsoft.com/office/officeart/2016/7/layout/HexagonTimeline"/>
    <dgm:cxn modelId="{E4229D5E-D3DE-4809-975B-449FA741FF4F}" type="presParOf" srcId="{0A880035-ECB5-440F-A3A1-C1A3F32F678C}" destId="{812944AE-DB78-4B8E-BDE0-501F3A8D4B86}" srcOrd="3" destOrd="0" presId="urn:microsoft.com/office/officeart/2016/7/layout/HexagonTimeline"/>
    <dgm:cxn modelId="{E3793DAE-99BC-42AD-8457-D9D91880CB77}" type="presParOf" srcId="{0A880035-ECB5-440F-A3A1-C1A3F32F678C}" destId="{2224DE8C-8002-4CEF-9901-9440AB28CCB2}" srcOrd="4" destOrd="0" presId="urn:microsoft.com/office/officeart/2016/7/layout/HexagonTimeline"/>
    <dgm:cxn modelId="{FEC65D77-EF3C-4B38-86EC-F33EAD7D5C21}" type="presParOf" srcId="{2224DE8C-8002-4CEF-9901-9440AB28CCB2}" destId="{8B9E72E6-605F-48D6-8410-BA5EFF1F709B}" srcOrd="0" destOrd="0" presId="urn:microsoft.com/office/officeart/2016/7/layout/HexagonTimeline"/>
    <dgm:cxn modelId="{1E2A1E0D-20E0-4716-BE4B-416C0842A528}" type="presParOf" srcId="{2224DE8C-8002-4CEF-9901-9440AB28CCB2}" destId="{8FADD187-5534-41FC-AEAB-A1DFA671BC98}" srcOrd="1" destOrd="0" presId="urn:microsoft.com/office/officeart/2016/7/layout/HexagonTimeline"/>
    <dgm:cxn modelId="{A46CEA38-5081-4DE9-9973-22174BA4CA9C}" type="presParOf" srcId="{2224DE8C-8002-4CEF-9901-9440AB28CCB2}" destId="{1C67F482-7990-42A7-B8A9-0AA0269866F7}" srcOrd="2" destOrd="0" presId="urn:microsoft.com/office/officeart/2016/7/layout/HexagonTimeline"/>
    <dgm:cxn modelId="{303DB264-FF63-47FF-BA26-412860F7077E}" type="presParOf" srcId="{2224DE8C-8002-4CEF-9901-9440AB28CCB2}" destId="{D092F12B-EF3E-48C1-9A86-D21FA071DDBB}" srcOrd="3" destOrd="0" presId="urn:microsoft.com/office/officeart/2016/7/layout/HexagonTimeline"/>
    <dgm:cxn modelId="{7DCDF9FF-D632-4136-8CC0-F6029196D5B7}" type="presParOf" srcId="{2224DE8C-8002-4CEF-9901-9440AB28CCB2}" destId="{CE730F7A-8E27-47E2-9911-7FDA19D3DB9A}"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C0A45-C44C-440B-BD48-43E886489681}">
      <dsp:nvSpPr>
        <dsp:cNvPr id="0" name=""/>
        <dsp:cNvSpPr/>
      </dsp:nvSpPr>
      <dsp:spPr>
        <a:xfrm>
          <a:off x="441738" y="1708478"/>
          <a:ext cx="2266949" cy="465948"/>
        </a:xfrm>
        <a:prstGeom prst="homePlate">
          <a:avLst>
            <a:gd name="adj" fmla="val 4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eGrants Calendar</a:t>
          </a:r>
          <a:endParaRPr lang="en-US" sz="1400" b="1" kern="1200" dirty="0">
            <a:solidFill>
              <a:schemeClr val="bg1"/>
            </a:solidFill>
          </a:endParaRPr>
        </a:p>
      </dsp:txBody>
      <dsp:txXfrm>
        <a:off x="441738" y="1708478"/>
        <a:ext cx="2173759" cy="465948"/>
      </dsp:txXfrm>
    </dsp:sp>
    <dsp:sp modelId="{3F53F37E-5709-46C9-A861-2F819D4D77A8}">
      <dsp:nvSpPr>
        <dsp:cNvPr id="0" name=""/>
        <dsp:cNvSpPr/>
      </dsp:nvSpPr>
      <dsp:spPr>
        <a:xfrm>
          <a:off x="942" y="0"/>
          <a:ext cx="3148541" cy="124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dirty="0"/>
            <a:t> Funding Announcements can be found at the link below. </a:t>
          </a:r>
          <a:r>
            <a:rPr lang="en-US" sz="1000" i="1" kern="1200" dirty="0"/>
            <a:t>*Make sure and pay attention to key dates, match requirements, and prohibited items.</a:t>
          </a:r>
          <a:endParaRPr lang="en-US" sz="1200" kern="1200" dirty="0"/>
        </a:p>
      </dsp:txBody>
      <dsp:txXfrm>
        <a:off x="942" y="0"/>
        <a:ext cx="3148541" cy="1242529"/>
      </dsp:txXfrm>
    </dsp:sp>
    <dsp:sp modelId="{AB72485A-08A2-45FD-BBC4-9396F2EAD46C}">
      <dsp:nvSpPr>
        <dsp:cNvPr id="0" name=""/>
        <dsp:cNvSpPr/>
      </dsp:nvSpPr>
      <dsp:spPr>
        <a:xfrm>
          <a:off x="2708687" y="1941452"/>
          <a:ext cx="881591" cy="0"/>
        </a:xfrm>
        <a:custGeom>
          <a:avLst/>
          <a:gdLst/>
          <a:ahLst/>
          <a:cxnLst/>
          <a:rect l="0" t="0" r="0" b="0"/>
          <a:pathLst>
            <a:path>
              <a:moveTo>
                <a:pt x="0" y="0"/>
              </a:moveTo>
              <a:lnTo>
                <a:pt x="881591"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DABEE-02F0-45F9-B00D-994CCB1B81BA}">
      <dsp:nvSpPr>
        <dsp:cNvPr id="0" name=""/>
        <dsp:cNvSpPr/>
      </dsp:nvSpPr>
      <dsp:spPr>
        <a:xfrm>
          <a:off x="1575213" y="1320187"/>
          <a:ext cx="0" cy="388290"/>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C40309-7E14-4AE4-B424-146D9985A740}">
      <dsp:nvSpPr>
        <dsp:cNvPr id="0" name=""/>
        <dsp:cNvSpPr/>
      </dsp:nvSpPr>
      <dsp:spPr>
        <a:xfrm>
          <a:off x="1536383" y="1242529"/>
          <a:ext cx="77658" cy="7765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82612-F8EC-47DB-8F13-E689722DA574}">
      <dsp:nvSpPr>
        <dsp:cNvPr id="0" name=""/>
        <dsp:cNvSpPr/>
      </dsp:nvSpPr>
      <dsp:spPr>
        <a:xfrm>
          <a:off x="3590279" y="1708478"/>
          <a:ext cx="2266949" cy="465948"/>
        </a:xfrm>
        <a:prstGeom prst="hexagon">
          <a:avLst>
            <a:gd name="adj" fmla="val 40000"/>
            <a:gd name="vf" fmla="val 11547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Create an Account</a:t>
          </a:r>
          <a:endParaRPr lang="en-US" sz="1400" b="1" kern="1200" dirty="0">
            <a:solidFill>
              <a:schemeClr val="bg1"/>
            </a:solidFill>
          </a:endParaRPr>
        </a:p>
      </dsp:txBody>
      <dsp:txXfrm>
        <a:off x="3841318" y="1760076"/>
        <a:ext cx="1764871" cy="362752"/>
      </dsp:txXfrm>
    </dsp:sp>
    <dsp:sp modelId="{66A09E3B-9B23-4867-83DF-80E5E301FFCD}">
      <dsp:nvSpPr>
        <dsp:cNvPr id="0" name=""/>
        <dsp:cNvSpPr/>
      </dsp:nvSpPr>
      <dsp:spPr>
        <a:xfrm>
          <a:off x="3149483" y="2640375"/>
          <a:ext cx="3148541" cy="124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kern="1200" dirty="0"/>
            <a:t>Look for “Login” at the top of the page then “Register”</a:t>
          </a:r>
        </a:p>
        <a:p>
          <a:pPr marL="0" lvl="0" indent="0" algn="ctr" defTabSz="533400">
            <a:lnSpc>
              <a:spcPct val="90000"/>
            </a:lnSpc>
            <a:spcBef>
              <a:spcPct val="0"/>
            </a:spcBef>
            <a:spcAft>
              <a:spcPct val="35000"/>
            </a:spcAft>
            <a:buNone/>
          </a:pPr>
          <a:r>
            <a:rPr lang="en-US" sz="1000" i="1" kern="1200" dirty="0"/>
            <a:t>*for those new to eGrants</a:t>
          </a:r>
        </a:p>
      </dsp:txBody>
      <dsp:txXfrm>
        <a:off x="3149483" y="2640375"/>
        <a:ext cx="3148541" cy="1242529"/>
      </dsp:txXfrm>
    </dsp:sp>
    <dsp:sp modelId="{812944AE-DB78-4B8E-BDE0-501F3A8D4B86}">
      <dsp:nvSpPr>
        <dsp:cNvPr id="0" name=""/>
        <dsp:cNvSpPr/>
      </dsp:nvSpPr>
      <dsp:spPr>
        <a:xfrm>
          <a:off x="5857229" y="1941452"/>
          <a:ext cx="954225" cy="0"/>
        </a:xfrm>
        <a:custGeom>
          <a:avLst/>
          <a:gdLst/>
          <a:ahLst/>
          <a:cxnLst/>
          <a:rect l="0" t="0" r="0" b="0"/>
          <a:pathLst>
            <a:path>
              <a:moveTo>
                <a:pt x="0" y="0"/>
              </a:moveTo>
              <a:lnTo>
                <a:pt x="95422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D3DD80-60F3-4E68-8152-E259776003A6}">
      <dsp:nvSpPr>
        <dsp:cNvPr id="0" name=""/>
        <dsp:cNvSpPr/>
      </dsp:nvSpPr>
      <dsp:spPr>
        <a:xfrm>
          <a:off x="4723754" y="2174426"/>
          <a:ext cx="0" cy="388290"/>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3FEA54C-1C97-4543-B786-F6D0D9CC3167}">
      <dsp:nvSpPr>
        <dsp:cNvPr id="0" name=""/>
        <dsp:cNvSpPr/>
      </dsp:nvSpPr>
      <dsp:spPr>
        <a:xfrm>
          <a:off x="4684925" y="2562717"/>
          <a:ext cx="77658" cy="7765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E72E6-605F-48D6-8410-BA5EFF1F709B}">
      <dsp:nvSpPr>
        <dsp:cNvPr id="0" name=""/>
        <dsp:cNvSpPr/>
      </dsp:nvSpPr>
      <dsp:spPr>
        <a:xfrm rot="10800000">
          <a:off x="6811454" y="1708478"/>
          <a:ext cx="2640497" cy="465948"/>
        </a:xfrm>
        <a:prstGeom prst="homePlate">
          <a:avLst>
            <a:gd name="adj" fmla="val 4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eGrants Guidance</a:t>
          </a:r>
          <a:endParaRPr lang="en-US" sz="1400" b="1" kern="1200" dirty="0">
            <a:solidFill>
              <a:schemeClr val="bg1"/>
            </a:solidFill>
          </a:endParaRPr>
        </a:p>
      </dsp:txBody>
      <dsp:txXfrm rot="10800000">
        <a:off x="6904644" y="1708478"/>
        <a:ext cx="2547307" cy="465948"/>
      </dsp:txXfrm>
    </dsp:sp>
    <dsp:sp modelId="{8FADD187-5534-41FC-AEAB-A1DFA671BC98}">
      <dsp:nvSpPr>
        <dsp:cNvPr id="0" name=""/>
        <dsp:cNvSpPr/>
      </dsp:nvSpPr>
      <dsp:spPr>
        <a:xfrm>
          <a:off x="6298024" y="0"/>
          <a:ext cx="3667357" cy="124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Under Application Resources download the “</a:t>
          </a:r>
          <a:r>
            <a:rPr lang="en-US" sz="1100" u="sng" kern="1200" dirty="0"/>
            <a:t>Creating an Application</a:t>
          </a:r>
          <a:r>
            <a:rPr lang="en-US" sz="1100" kern="1200" dirty="0"/>
            <a:t>” guide.</a:t>
          </a:r>
        </a:p>
        <a:p>
          <a:pPr marL="0" lvl="0" indent="0" algn="ctr" defTabSz="488950">
            <a:lnSpc>
              <a:spcPct val="90000"/>
            </a:lnSpc>
            <a:spcBef>
              <a:spcPct val="0"/>
            </a:spcBef>
            <a:spcAft>
              <a:spcPct val="35000"/>
            </a:spcAft>
            <a:buNone/>
          </a:pPr>
          <a:r>
            <a:rPr lang="en-US" sz="1000" i="1" kern="1200" dirty="0"/>
            <a:t>*This guide walks you through everything that needs to be completed for your grant application.</a:t>
          </a:r>
        </a:p>
      </dsp:txBody>
      <dsp:txXfrm>
        <a:off x="6298024" y="0"/>
        <a:ext cx="3667357" cy="1242529"/>
      </dsp:txXfrm>
    </dsp:sp>
    <dsp:sp modelId="{1C67F482-7990-42A7-B8A9-0AA0269866F7}">
      <dsp:nvSpPr>
        <dsp:cNvPr id="0" name=""/>
        <dsp:cNvSpPr/>
      </dsp:nvSpPr>
      <dsp:spPr>
        <a:xfrm>
          <a:off x="8131703" y="1320187"/>
          <a:ext cx="0" cy="388290"/>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092F12B-EF3E-48C1-9A86-D21FA071DDBB}">
      <dsp:nvSpPr>
        <dsp:cNvPr id="0" name=""/>
        <dsp:cNvSpPr/>
      </dsp:nvSpPr>
      <dsp:spPr>
        <a:xfrm>
          <a:off x="8086476" y="1242529"/>
          <a:ext cx="90454" cy="7765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endParaRPr lang="en-US" sz="5400" dirty="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a:lstStyle/>
          <a:p>
            <a:r>
              <a:rPr lang="en-US">
                <a:solidFill>
                  <a:schemeClr val="tx1"/>
                </a:solidFill>
              </a:rPr>
              <a:t>Click to edit Master subtitle style</a:t>
            </a:r>
            <a:endParaRPr lang="en-US" dirty="0">
              <a:solidFill>
                <a:schemeClr val="tx1"/>
              </a:solidFill>
            </a:endParaRPr>
          </a:p>
        </p:txBody>
      </p:sp>
    </p:spTree>
    <p:extLst>
      <p:ext uri="{BB962C8B-B14F-4D97-AF65-F5344CB8AC3E}">
        <p14:creationId xmlns:p14="http://schemas.microsoft.com/office/powerpoint/2010/main" val="48567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351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592754-9FDD-4637-8931-8898DCEA2DAF}"/>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endParaRPr lang="en-US" sz="3600" dirty="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726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152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810136-7130-4D10-A77D-0A7BA878209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Sample Footer Text</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31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dirty="0"/>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67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D637E5-EBAC-4C88-BDAB-D589FAE7B950}"/>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566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dirty="0"/>
              <a:t>20XX</a:t>
            </a: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712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Sample Footer Text</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36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34A642-8E00-4F15-9BE5-FED7F68AA98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dirty="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37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552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683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313432"/>
            <a:ext cx="9966960" cy="367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17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2F1891-1ACC-4692-80A2-4F69EAAAE404}"/>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468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dirty="0"/>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Sample Footer Text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9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822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dirty="0"/>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dirty="0"/>
              <a:t>Sample Footer Text</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775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 id="2147483735" r:id="rId4"/>
    <p:sldLayoutId id="2147483722" r:id="rId5"/>
    <p:sldLayoutId id="2147483734" r:id="rId6"/>
    <p:sldLayoutId id="2147483745" r:id="rId7"/>
    <p:sldLayoutId id="2147483726" r:id="rId8"/>
    <p:sldLayoutId id="2147483725" r:id="rId9"/>
    <p:sldLayoutId id="2147483743" r:id="rId10"/>
    <p:sldLayoutId id="2147483737" r:id="rId11"/>
    <p:sldLayoutId id="2147483738" r:id="rId12"/>
    <p:sldLayoutId id="2147483723" r:id="rId13"/>
    <p:sldLayoutId id="2147483724" r:id="rId14"/>
    <p:sldLayoutId id="2147483727" r:id="rId15"/>
    <p:sldLayoutId id="2147483728" r:id="rId16"/>
    <p:sldLayoutId id="2147483729" r:id="rId17"/>
  </p:sldLayoutIdLst>
  <p:hf hdr="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grants.gov.texas.gov/fundingopp/general-victim-assistance-grant-program-fy2026"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grants.gov.texas.gov/fundingopp/violence-against-women-justice-and-training-program-fy2027" TargetMode="External"/><Relationship Id="rId2" Type="http://schemas.openxmlformats.org/officeDocument/2006/relationships/hyperlink" Target="../../2024-2025%20(FY25)/Workshop%20Materials/matchexamples.pdf"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FY27%20CAPS-Vehicle%20and%20Equipment.docx" TargetMode="External"/><Relationship Id="rId2" Type="http://schemas.openxmlformats.org/officeDocument/2006/relationships/hyperlink" Target="https://bja.ojp.gov/doc/jag-controlled-purchase-list.pdf" TargetMode="External"/><Relationship Id="rId1" Type="http://schemas.openxmlformats.org/officeDocument/2006/relationships/slideLayout" Target="../slideLayouts/slideLayout15.xml"/><Relationship Id="rId6" Type="http://schemas.openxmlformats.org/officeDocument/2006/relationships/hyperlink" Target="https://egrants.gov.texas.gov/fundingopp/criminal-justice-grant-program-fy2027" TargetMode="External"/><Relationship Id="rId5" Type="http://schemas.openxmlformats.org/officeDocument/2006/relationships/hyperlink" Target="https://www.dps.texas.goc/section/infrastructure-operations/Texas-statewide-interoperability-coordinator" TargetMode="External"/><Relationship Id="rId4" Type="http://schemas.openxmlformats.org/officeDocument/2006/relationships/hyperlink" Target="mailto:txswic@dps.texas.gov"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egrants.gov.texas.gov/fundingopp/juvenile-justice-youth-diversion-grant-program-fy2027"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egrants.gov.texas.gov/uploads/egrants_files/10_Financial_Status_Reports.mp4" TargetMode="External"/><Relationship Id="rId2" Type="http://schemas.openxmlformats.org/officeDocument/2006/relationships/hyperlink" Target="https://egrants.gov.texas.gov/fundingopp"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dir.texas.gov/information-security/statewide-cybersecurity-awareness-training" TargetMode="External"/><Relationship Id="rId2" Type="http://schemas.openxmlformats.org/officeDocument/2006/relationships/hyperlink" Target="https://dir.my.site.com/SecurityTrainingVerification/s/CybersecurityTrainingCertification"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www.dps.texas.gov/sites/default/files/documents/administration/crime_records/docs/guidetocchsystem.pdf#:~:text=Chapter%2066%2C%20Code%20of%20Criminal%20Procedure%20%28CCP%29%2C%20defines,DPS%20by%20local%20criminal%20justice%20agencies%20in%20Texas."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www.dps.texas.gov/section/crime-records/uniform-crime-reporting-program-ucr-overview"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egrants.gov.texas.gov/uploads/egrants_files/2027_CEO-NGO_Cert-Assurances_Form-Blank.pdf" TargetMode="External"/><Relationship Id="rId2" Type="http://schemas.openxmlformats.org/officeDocument/2006/relationships/hyperlink" Target="https://egrants.gov.texas.gov/uploads/egrants_files/2027_CEO-LE_Cert-Assurances_Form-Blank.pdf"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stephanie.heffner@etcog.org" TargetMode="External"/><Relationship Id="rId1" Type="http://schemas.openxmlformats.org/officeDocument/2006/relationships/slideLayout" Target="../slideLayouts/slideLayout3.xml"/><Relationship Id="rId5" Type="http://schemas.openxmlformats.org/officeDocument/2006/relationships/hyperlink" Target="https://www.pineywoods911.com/criminal-justice"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s://www.dps.texas.gov/section/crime-laboratory/sexual-assault-evidence-tracking-program"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mailto:eGrants@gov.texas.gov" TargetMode="External"/><Relationship Id="rId7" Type="http://schemas.openxmlformats.org/officeDocument/2006/relationships/hyperlink" Target="https://egrants.gov.texas.gov/fundingopp/juvenile-justice-youth-diversion-grant-program-fy2027" TargetMode="External"/><Relationship Id="rId2" Type="http://schemas.openxmlformats.org/officeDocument/2006/relationships/hyperlink" Target="https://egrants.gov.texas.gov/" TargetMode="External"/><Relationship Id="rId1" Type="http://schemas.openxmlformats.org/officeDocument/2006/relationships/slideLayout" Target="../slideLayouts/slideLayout15.xml"/><Relationship Id="rId6" Type="http://schemas.openxmlformats.org/officeDocument/2006/relationships/hyperlink" Target="mailto:harley.woody@gov.texas.gov" TargetMode="External"/><Relationship Id="rId5" Type="http://schemas.openxmlformats.org/officeDocument/2006/relationships/hyperlink" Target="https://egrants.gov.texas.gov/Apps/eGrants/project/Profile.aspx?gn=2541715C0-04-CC-24-1A-34-4F-21-A2-7C-FE-87-49-91-61-DB"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FY26_vs_FY27_Criminal_Justice_Grant_Comparison.xlsx" TargetMode="External"/><Relationship Id="rId2" Type="http://schemas.openxmlformats.org/officeDocument/2006/relationships/hyperlink" Target="../../2025-2026%20(FY26)/FY26%20Funded%20Applications%2012-22-25.xlsx" TargetMode="External"/><Relationship Id="rId1" Type="http://schemas.openxmlformats.org/officeDocument/2006/relationships/slideLayout" Target="../slideLayouts/slideLayout15.xml"/><Relationship Id="rId6" Type="http://schemas.openxmlformats.org/officeDocument/2006/relationships/hyperlink" Target="FY26_vs_FY27_VAWA_Justice_Training_Comparison.xlsx" TargetMode="External"/><Relationship Id="rId5" Type="http://schemas.openxmlformats.org/officeDocument/2006/relationships/hyperlink" Target="FY26_vs_FY27_General_Victim_Services_Comparison.xlsx" TargetMode="External"/><Relationship Id="rId4" Type="http://schemas.openxmlformats.org/officeDocument/2006/relationships/hyperlink" Target="FY26_vs_FY27_Juvenile_Justice_Grant_Comparison.xls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egrants.gov.texas.gov/fundingopp/general-victim-assistance-grant-program-fy2027" TargetMode="External"/><Relationship Id="rId2" Type="http://schemas.openxmlformats.org/officeDocument/2006/relationships/hyperlink" Target="https://egrants.gov.texas.gov/fundingopp/general-victim-assistance-grant-program-fy2026"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itting at a table">
            <a:extLst>
              <a:ext uri="{FF2B5EF4-FFF2-40B4-BE49-F238E27FC236}">
                <a16:creationId xmlns:a16="http://schemas.microsoft.com/office/drawing/2014/main" id="{15FF348E-C446-4450-8262-D18488C886A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p:spPr>
      </p:pic>
      <p:sp>
        <p:nvSpPr>
          <p:cNvPr id="4" name="Title 3">
            <a:extLst>
              <a:ext uri="{FF2B5EF4-FFF2-40B4-BE49-F238E27FC236}">
                <a16:creationId xmlns:a16="http://schemas.microsoft.com/office/drawing/2014/main" id="{D7559F58-E7E3-4312-BFB5-D3B5719E827E}"/>
              </a:ext>
            </a:extLst>
          </p:cNvPr>
          <p:cNvSpPr>
            <a:spLocks noGrp="1"/>
          </p:cNvSpPr>
          <p:nvPr>
            <p:ph type="ctrTitle"/>
          </p:nvPr>
        </p:nvSpPr>
        <p:spPr>
          <a:xfrm>
            <a:off x="0" y="4641011"/>
            <a:ext cx="7863840" cy="1130060"/>
          </a:xfrm>
        </p:spPr>
        <p:txBody>
          <a:bodyPr lIns="640080" tIns="182880" anchor="ctr" anchorCtr="0">
            <a:noAutofit/>
          </a:bodyPr>
          <a:lstStyle/>
          <a:p>
            <a:br>
              <a:rPr lang="en-US" sz="2800" b="1" dirty="0">
                <a:solidFill>
                  <a:schemeClr val="tx1"/>
                </a:solidFill>
              </a:rPr>
            </a:br>
            <a:br>
              <a:rPr lang="en-US" sz="2800" b="1" dirty="0">
                <a:solidFill>
                  <a:schemeClr val="tx1"/>
                </a:solidFill>
              </a:rPr>
            </a:br>
            <a:r>
              <a:rPr lang="en-US" sz="2800" b="1" dirty="0">
                <a:solidFill>
                  <a:schemeClr val="tx1"/>
                </a:solidFill>
              </a:rPr>
              <a:t>East Texas Council of Governments (ETCOG)</a:t>
            </a:r>
            <a:br>
              <a:rPr lang="en-US" sz="2800" b="1" dirty="0">
                <a:solidFill>
                  <a:schemeClr val="tx1"/>
                </a:solidFill>
              </a:rPr>
            </a:br>
            <a:r>
              <a:rPr lang="en-US" sz="2800" b="1" dirty="0">
                <a:solidFill>
                  <a:schemeClr val="tx1"/>
                </a:solidFill>
              </a:rPr>
              <a:t>FY27 Criminal Justice Grant Application Workshop</a:t>
            </a:r>
            <a:br>
              <a:rPr lang="en-US" sz="2800" b="1" dirty="0">
                <a:solidFill>
                  <a:schemeClr val="tx1"/>
                </a:solidFill>
              </a:rPr>
            </a:br>
            <a:br>
              <a:rPr lang="en-US" sz="2800" b="1" dirty="0">
                <a:solidFill>
                  <a:schemeClr val="tx1"/>
                </a:solidFill>
              </a:rPr>
            </a:br>
            <a:endParaRPr lang="en-US" sz="2800" b="1" dirty="0">
              <a:solidFill>
                <a:schemeClr val="tx1"/>
              </a:solidFill>
            </a:endParaRPr>
          </a:p>
        </p:txBody>
      </p:sp>
      <p:pic>
        <p:nvPicPr>
          <p:cNvPr id="12" name="Picture 11" descr="A picture containing text, font, graphic design, christmas tree&#10;&#10;Description automatically generated">
            <a:extLst>
              <a:ext uri="{FF2B5EF4-FFF2-40B4-BE49-F238E27FC236}">
                <a16:creationId xmlns:a16="http://schemas.microsoft.com/office/drawing/2014/main" id="{9A98A8E1-5158-70E3-4717-56E89B76F497}"/>
              </a:ext>
            </a:extLst>
          </p:cNvPr>
          <p:cNvPicPr>
            <a:picLocks noChangeAspect="1"/>
          </p:cNvPicPr>
          <p:nvPr/>
        </p:nvPicPr>
        <p:blipFill>
          <a:blip r:embed="rId3"/>
          <a:stretch>
            <a:fillRect/>
          </a:stretch>
        </p:blipFill>
        <p:spPr>
          <a:xfrm>
            <a:off x="0" y="0"/>
            <a:ext cx="1905000" cy="1543050"/>
          </a:xfrm>
          <a:prstGeom prst="rect">
            <a:avLst/>
          </a:prstGeom>
        </p:spPr>
      </p:pic>
    </p:spTree>
    <p:extLst>
      <p:ext uri="{BB962C8B-B14F-4D97-AF65-F5344CB8AC3E}">
        <p14:creationId xmlns:p14="http://schemas.microsoft.com/office/powerpoint/2010/main" val="33166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BAF48-8ECD-7FD2-F9FD-FBD22FC26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950F7-85EA-9731-6D01-FD1F4D6B87B4}"/>
              </a:ext>
            </a:extLst>
          </p:cNvPr>
          <p:cNvSpPr>
            <a:spLocks noGrp="1"/>
          </p:cNvSpPr>
          <p:nvPr>
            <p:ph type="title"/>
          </p:nvPr>
        </p:nvSpPr>
        <p:spPr>
          <a:xfrm>
            <a:off x="1142712" y="674793"/>
            <a:ext cx="9966960" cy="929722"/>
          </a:xfrm>
        </p:spPr>
        <p:txBody>
          <a:bodyPr>
            <a:normAutofit/>
          </a:bodyPr>
          <a:lstStyle/>
          <a:p>
            <a:r>
              <a:rPr lang="en-US" sz="3600" i="1" u="sng" dirty="0">
                <a:hlinkClick r:id="rId2"/>
              </a:rPr>
              <a:t>General Victims Assistance Grant Program, FY27</a:t>
            </a:r>
            <a:r>
              <a:rPr lang="en-US" sz="3600" dirty="0">
                <a:hlinkClick r:id="rId2"/>
              </a:rPr>
              <a:t> </a:t>
            </a:r>
            <a:r>
              <a:rPr lang="en-US" sz="1800" dirty="0"/>
              <a:t>(VOCA)</a:t>
            </a:r>
            <a:br>
              <a:rPr lang="en-US" sz="3600" dirty="0"/>
            </a:br>
            <a:r>
              <a:rPr lang="en-US" sz="1600" i="1" dirty="0"/>
              <a:t>  * Make sure you review each designated Funding Announcement</a:t>
            </a:r>
          </a:p>
        </p:txBody>
      </p:sp>
      <p:sp>
        <p:nvSpPr>
          <p:cNvPr id="5" name="Footer Placeholder 4">
            <a:extLst>
              <a:ext uri="{FF2B5EF4-FFF2-40B4-BE49-F238E27FC236}">
                <a16:creationId xmlns:a16="http://schemas.microsoft.com/office/drawing/2014/main" id="{7B914A4D-0F71-00F6-AF9F-7EF3772DB1E4}"/>
              </a:ext>
            </a:extLst>
          </p:cNvPr>
          <p:cNvSpPr>
            <a:spLocks noGrp="1"/>
          </p:cNvSpPr>
          <p:nvPr>
            <p:ph type="ftr" sz="quarter" idx="11"/>
          </p:nvPr>
        </p:nvSpPr>
        <p:spPr>
          <a:xfrm>
            <a:off x="1097279" y="6446838"/>
            <a:ext cx="681826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East Texas council of governments</a:t>
            </a:r>
          </a:p>
        </p:txBody>
      </p:sp>
      <p:sp>
        <p:nvSpPr>
          <p:cNvPr id="6" name="Slide Number Placeholder 5">
            <a:extLst>
              <a:ext uri="{FF2B5EF4-FFF2-40B4-BE49-F238E27FC236}">
                <a16:creationId xmlns:a16="http://schemas.microsoft.com/office/drawing/2014/main" id="{D9413C2C-9BDC-0AB4-764C-E3528F82FD4C}"/>
              </a:ext>
            </a:extLst>
          </p:cNvPr>
          <p:cNvSpPr>
            <a:spLocks noGrp="1"/>
          </p:cNvSpPr>
          <p:nvPr>
            <p:ph type="sldNum" sz="quarter" idx="12"/>
          </p:nvPr>
        </p:nvSpPr>
        <p:spPr>
          <a:xfrm>
            <a:off x="10993582" y="6446838"/>
            <a:ext cx="7800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66970BEA-9AFF-A0F4-55D3-2238C776F5B7}"/>
              </a:ext>
            </a:extLst>
          </p:cNvPr>
          <p:cNvSpPr>
            <a:spLocks noGrp="1"/>
          </p:cNvSpPr>
          <p:nvPr>
            <p:ph idx="1"/>
          </p:nvPr>
        </p:nvSpPr>
        <p:spPr>
          <a:xfrm>
            <a:off x="1142712" y="2061713"/>
            <a:ext cx="9966960" cy="3991567"/>
          </a:xfrm>
        </p:spPr>
        <p:txBody>
          <a:bodyPr>
            <a:normAutofit/>
          </a:bodyPr>
          <a:lstStyle/>
          <a:p>
            <a:pPr marL="0" indent="0">
              <a:buNone/>
            </a:pPr>
            <a:r>
              <a:rPr lang="en-US" sz="1600" b="1" u="sng" dirty="0">
                <a:solidFill>
                  <a:srgbClr val="C00000"/>
                </a:solidFill>
              </a:rPr>
              <a:t>NEW APPLICATION SUBMISSION REQUIREMENT</a:t>
            </a:r>
          </a:p>
          <a:p>
            <a:pPr marL="0" indent="0">
              <a:buNone/>
            </a:pPr>
            <a:r>
              <a:rPr lang="en-US" sz="1600" dirty="0"/>
              <a:t>The following documents must be submitted with the application for the application to be considered complete and eligible for funding.  See the Eligibility Requirements and/or Program Specific Requirements Sections of the Funding Announcement for more details on the requirements for each attachment/certification:</a:t>
            </a:r>
          </a:p>
          <a:p>
            <a:pPr>
              <a:buFont typeface="Arial" panose="020B0604020202020204" pitchFamily="34" charset="0"/>
              <a:buChar char="•"/>
            </a:pPr>
            <a:r>
              <a:rPr lang="en-US" sz="1600" b="1" u="sng" dirty="0"/>
              <a:t>Resolution from Governing Body </a:t>
            </a:r>
            <a:r>
              <a:rPr lang="en-US" sz="1600" dirty="0"/>
              <a:t>– Applications from nonprofit corporations, local units of governments, and other political subdivisions must submit a fully executed resolution.</a:t>
            </a:r>
          </a:p>
          <a:p>
            <a:pPr>
              <a:buFont typeface="Arial" panose="020B0604020202020204" pitchFamily="34" charset="0"/>
              <a:buChar char="•"/>
            </a:pPr>
            <a:r>
              <a:rPr lang="en-US" sz="1600" b="1" u="sng" dirty="0"/>
              <a:t>CEO/Law Enforcement Certifications and Assurances Form </a:t>
            </a:r>
            <a:r>
              <a:rPr lang="en-US" sz="1600" dirty="0"/>
              <a:t>– Each local unit of government, and institution of higher education that operates a law enforcement agency, must certify compliance with federal and state immigration enforcement requirements.</a:t>
            </a:r>
          </a:p>
          <a:p>
            <a:pPr>
              <a:buFont typeface="Arial" panose="020B0604020202020204" pitchFamily="34" charset="0"/>
              <a:buChar char="•"/>
            </a:pPr>
            <a:r>
              <a:rPr lang="en-US" sz="1600" b="1" u="sng" dirty="0"/>
              <a:t>CEO/NGO Certification and Assurances Form </a:t>
            </a:r>
            <a:r>
              <a:rPr lang="en-US" sz="1600" dirty="0"/>
              <a:t>– Each non-profit organization must certify compliance with federal and state immigration enforcement requirements.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9642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2E079E-4276-4B57-A7D9-BB2739332A1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East Texas council of governments</a:t>
            </a:r>
          </a:p>
        </p:txBody>
      </p:sp>
      <p:sp>
        <p:nvSpPr>
          <p:cNvPr id="6" name="Slide Number Placeholder 5">
            <a:extLst>
              <a:ext uri="{FF2B5EF4-FFF2-40B4-BE49-F238E27FC236}">
                <a16:creationId xmlns:a16="http://schemas.microsoft.com/office/drawing/2014/main" id="{5C0A7D0C-4965-4C81-9F41-C8790BCC75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EA32F0-1738-4EDC-912D-4960AC57BFFE}"/>
              </a:ext>
            </a:extLst>
          </p:cNvPr>
          <p:cNvSpPr>
            <a:spLocks noGrp="1"/>
          </p:cNvSpPr>
          <p:nvPr>
            <p:ph type="title" idx="4294967295"/>
          </p:nvPr>
        </p:nvSpPr>
        <p:spPr>
          <a:xfrm>
            <a:off x="1025236" y="129381"/>
            <a:ext cx="9499600" cy="966788"/>
          </a:xfrm>
        </p:spPr>
        <p:txBody>
          <a:bodyPr>
            <a:normAutofit/>
          </a:bodyPr>
          <a:lstStyle/>
          <a:p>
            <a:r>
              <a:rPr lang="en-US" sz="2800" i="1" u="sng" dirty="0">
                <a:solidFill>
                  <a:srgbClr val="92D050"/>
                </a:solidFill>
              </a:rPr>
              <a:t>Violence Against Women Justice and Training Program, FY27</a:t>
            </a:r>
            <a:r>
              <a:rPr lang="en-US" sz="2800" i="1" dirty="0">
                <a:solidFill>
                  <a:srgbClr val="92D050"/>
                </a:solidFill>
              </a:rPr>
              <a:t> </a:t>
            </a:r>
            <a:r>
              <a:rPr lang="en-US" sz="1800" dirty="0"/>
              <a:t>(VAWA)</a:t>
            </a:r>
            <a:br>
              <a:rPr lang="en-US" sz="3600" dirty="0"/>
            </a:br>
            <a:r>
              <a:rPr lang="en-US" sz="1600" i="1" dirty="0"/>
              <a:t>* Make sure you review each designated Funding Announcement</a:t>
            </a:r>
            <a:endParaRPr lang="en-US" sz="1600" dirty="0"/>
          </a:p>
        </p:txBody>
      </p:sp>
      <p:sp>
        <p:nvSpPr>
          <p:cNvPr id="8" name="Content Placeholder 7">
            <a:extLst>
              <a:ext uri="{FF2B5EF4-FFF2-40B4-BE49-F238E27FC236}">
                <a16:creationId xmlns:a16="http://schemas.microsoft.com/office/drawing/2014/main" id="{DF7DBF11-044E-AFED-6C84-3661A5ACBE8F}"/>
              </a:ext>
            </a:extLst>
          </p:cNvPr>
          <p:cNvSpPr>
            <a:spLocks noGrp="1"/>
          </p:cNvSpPr>
          <p:nvPr>
            <p:ph idx="4294967295"/>
          </p:nvPr>
        </p:nvSpPr>
        <p:spPr>
          <a:xfrm>
            <a:off x="212436" y="1285081"/>
            <a:ext cx="11776363" cy="5023355"/>
          </a:xfrm>
        </p:spPr>
        <p:txBody>
          <a:bodyPr>
            <a:normAutofit fontScale="92500" lnSpcReduction="20000"/>
          </a:bodyPr>
          <a:lstStyle/>
          <a:p>
            <a:pPr>
              <a:buFont typeface="Wingdings" panose="05000000000000000000" pitchFamily="2" charset="2"/>
              <a:buChar char="Ø"/>
            </a:pPr>
            <a:r>
              <a:rPr lang="en-US" sz="2100" dirty="0"/>
              <a:t>Minimum Request Amount - $5,000</a:t>
            </a:r>
          </a:p>
          <a:p>
            <a:pPr>
              <a:buFont typeface="Wingdings" panose="05000000000000000000" pitchFamily="2" charset="2"/>
              <a:buChar char="Ø"/>
            </a:pPr>
            <a:r>
              <a:rPr lang="en-US" sz="2100" dirty="0"/>
              <a:t>Match Requirement – </a:t>
            </a:r>
            <a:r>
              <a:rPr lang="en-US" sz="2100" dirty="0">
                <a:solidFill>
                  <a:srgbClr val="C00000"/>
                </a:solidFill>
              </a:rPr>
              <a:t>30% of total project cost.</a:t>
            </a:r>
            <a:r>
              <a:rPr lang="en-US" sz="2100" dirty="0"/>
              <a:t>  (Non-profits are exempt from the match requirement.)</a:t>
            </a:r>
          </a:p>
          <a:p>
            <a:r>
              <a:rPr lang="en-US" dirty="0"/>
              <a:t>VAWA funds are for projects that promote a coordinated, multi-disciplinary approach to improve the justice system’s response to violent crimes against women, including domestic violence, sexual assault, dating violence, and stalking.</a:t>
            </a:r>
          </a:p>
          <a:p>
            <a:r>
              <a:rPr lang="en-US" dirty="0"/>
              <a:t>Per VAWA Funding Announcement, non-profits seeking to provide direct services to victims of crime are not eligible under this solicitation and should apply under the General Victim Assistance category.</a:t>
            </a:r>
          </a:p>
          <a:p>
            <a:r>
              <a:rPr lang="en-US" dirty="0"/>
              <a:t>Matching funds are considered grant funds and may only be used for eligible, approved budget items. </a:t>
            </a:r>
          </a:p>
          <a:p>
            <a:r>
              <a:rPr lang="en-US" dirty="0"/>
              <a:t>Matching funds must be acquired during the grant period. </a:t>
            </a:r>
            <a:r>
              <a:rPr lang="en-US" u="sng" dirty="0">
                <a:hlinkClick r:id="rId2" action="ppaction://hlinkfile"/>
              </a:rPr>
              <a:t>Click here for an example on how to calculate match.</a:t>
            </a:r>
            <a:endParaRPr lang="en-US" dirty="0"/>
          </a:p>
          <a:p>
            <a:r>
              <a:rPr lang="en-US" dirty="0"/>
              <a:t>Donations must be received during the grant period to be eligible for in-kind match.</a:t>
            </a:r>
          </a:p>
          <a:p>
            <a:r>
              <a:rPr lang="en-US" dirty="0"/>
              <a:t>If you exceed the match requirement and your project is awarded, you will be held to the higher amount.</a:t>
            </a:r>
          </a:p>
          <a:p>
            <a:r>
              <a:rPr lang="en-US" dirty="0"/>
              <a:t>You must provide source(s) of in-kind and cash match on the eGrants Budget tab &gt; Source of Match subtab.</a:t>
            </a:r>
          </a:p>
          <a:p>
            <a:r>
              <a:rPr lang="en-US" b="1" i="1" dirty="0"/>
              <a:t>Make sure to review the Funding Announcement below for new changes in requirements.</a:t>
            </a:r>
          </a:p>
          <a:p>
            <a:r>
              <a:rPr lang="en-US" u="sng" dirty="0">
                <a:hlinkClick r:id="rId3"/>
              </a:rPr>
              <a:t>Violence Against Women Justice and Training Program FY27 – Funding Announcement</a:t>
            </a:r>
            <a:endParaRPr lang="en-US" u="sng" dirty="0"/>
          </a:p>
          <a:p>
            <a:endParaRPr lang="en-US" u="sng" dirty="0"/>
          </a:p>
          <a:p>
            <a:endParaRPr lang="en-US" dirty="0"/>
          </a:p>
        </p:txBody>
      </p:sp>
    </p:spTree>
    <p:extLst>
      <p:ext uri="{BB962C8B-B14F-4D97-AF65-F5344CB8AC3E}">
        <p14:creationId xmlns:p14="http://schemas.microsoft.com/office/powerpoint/2010/main" val="45164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B2CD-480B-61D7-DFC7-A5FDFF3FA9C2}"/>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C1FF10-18E8-9FF4-6BB0-65EAB18343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East Texas council of governments</a:t>
            </a:r>
          </a:p>
        </p:txBody>
      </p:sp>
      <p:sp>
        <p:nvSpPr>
          <p:cNvPr id="6" name="Slide Number Placeholder 5">
            <a:extLst>
              <a:ext uri="{FF2B5EF4-FFF2-40B4-BE49-F238E27FC236}">
                <a16:creationId xmlns:a16="http://schemas.microsoft.com/office/drawing/2014/main" id="{F64BCE1C-2A9C-0DDD-EA1F-2A20D6D0C27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CD3E5-E042-1D1D-C862-25F8882453A3}"/>
              </a:ext>
            </a:extLst>
          </p:cNvPr>
          <p:cNvSpPr>
            <a:spLocks noGrp="1"/>
          </p:cNvSpPr>
          <p:nvPr>
            <p:ph type="title" idx="4294967295"/>
          </p:nvPr>
        </p:nvSpPr>
        <p:spPr>
          <a:xfrm>
            <a:off x="1325187" y="46037"/>
            <a:ext cx="10058400" cy="827088"/>
          </a:xfrm>
        </p:spPr>
        <p:txBody>
          <a:bodyPr>
            <a:normAutofit/>
          </a:bodyPr>
          <a:lstStyle/>
          <a:p>
            <a:r>
              <a:rPr lang="en-US" sz="2800" i="1" u="sng" dirty="0">
                <a:solidFill>
                  <a:srgbClr val="92D050"/>
                </a:solidFill>
              </a:rPr>
              <a:t>Violence Against Women Justice and Training Program, FY27</a:t>
            </a:r>
            <a:r>
              <a:rPr lang="en-US" sz="2800" i="1" dirty="0">
                <a:solidFill>
                  <a:srgbClr val="92D050"/>
                </a:solidFill>
              </a:rPr>
              <a:t> </a:t>
            </a:r>
            <a:r>
              <a:rPr lang="en-US" sz="1800" dirty="0"/>
              <a:t>(VAWA)</a:t>
            </a:r>
            <a:br>
              <a:rPr lang="en-US" sz="4000" dirty="0"/>
            </a:br>
            <a:r>
              <a:rPr lang="en-US" sz="1800" i="1" dirty="0"/>
              <a:t>* Make sure you review each designated Funding Announcement</a:t>
            </a:r>
            <a:endParaRPr lang="en-US" sz="1800" dirty="0"/>
          </a:p>
        </p:txBody>
      </p:sp>
      <p:sp>
        <p:nvSpPr>
          <p:cNvPr id="8" name="Content Placeholder 7">
            <a:extLst>
              <a:ext uri="{FF2B5EF4-FFF2-40B4-BE49-F238E27FC236}">
                <a16:creationId xmlns:a16="http://schemas.microsoft.com/office/drawing/2014/main" id="{281664C3-C2AC-A221-5433-C6979383B089}"/>
              </a:ext>
            </a:extLst>
          </p:cNvPr>
          <p:cNvSpPr>
            <a:spLocks noGrp="1"/>
          </p:cNvSpPr>
          <p:nvPr>
            <p:ph idx="4294967295"/>
          </p:nvPr>
        </p:nvSpPr>
        <p:spPr>
          <a:xfrm>
            <a:off x="145915" y="1186774"/>
            <a:ext cx="12046085" cy="4798102"/>
          </a:xfrm>
        </p:spPr>
        <p:txBody>
          <a:bodyPr>
            <a:normAutofit/>
          </a:bodyPr>
          <a:lstStyle/>
          <a:p>
            <a:pPr marL="0" indent="0">
              <a:buNone/>
            </a:pPr>
            <a:r>
              <a:rPr lang="en-US" b="1" u="sng" dirty="0">
                <a:solidFill>
                  <a:srgbClr val="C00000"/>
                </a:solidFill>
              </a:rPr>
              <a:t>NEW APPLICATION SUBMISSION REQUIREMENT</a:t>
            </a:r>
          </a:p>
          <a:p>
            <a:pPr marL="0" indent="0">
              <a:buNone/>
            </a:pPr>
            <a:r>
              <a:rPr lang="en-US" dirty="0"/>
              <a:t>The following documents must be submitted with the application for the application to be considered complete and eligible for funding.  See the Eligibility Requirements and/or Program Specific Requirements Sections of the Funding Announcement for more details on the requirements for each attachment/certification:</a:t>
            </a:r>
          </a:p>
          <a:p>
            <a:pPr>
              <a:buFont typeface="Arial" panose="020B0604020202020204" pitchFamily="34" charset="0"/>
              <a:buChar char="•"/>
            </a:pPr>
            <a:r>
              <a:rPr lang="en-US" b="1" u="sng" dirty="0"/>
              <a:t>Resolution from Governing Body </a:t>
            </a:r>
            <a:r>
              <a:rPr lang="en-US" dirty="0"/>
              <a:t>– Applications from nonprofit corporations, local units of governments, and other political subdivisions must submit a fully executed resolution.</a:t>
            </a:r>
          </a:p>
          <a:p>
            <a:pPr>
              <a:buFont typeface="Arial" panose="020B0604020202020204" pitchFamily="34" charset="0"/>
              <a:buChar char="•"/>
            </a:pPr>
            <a:r>
              <a:rPr lang="en-US" b="1" u="sng" dirty="0"/>
              <a:t>CEO/Law Enforcement Certifications and Assurances Form </a:t>
            </a:r>
            <a:r>
              <a:rPr lang="en-US" dirty="0"/>
              <a:t>– Each local unit of government, and institution of higher education that operates a law enforcement agency, must certify compliance with federal and state immigration enforcement requirements.</a:t>
            </a:r>
          </a:p>
          <a:p>
            <a:pPr>
              <a:buFont typeface="Arial" panose="020B0604020202020204" pitchFamily="34" charset="0"/>
              <a:buChar char="•"/>
            </a:pPr>
            <a:r>
              <a:rPr lang="en-US" b="1" u="sng" dirty="0"/>
              <a:t>CEO/NGO Certification and Assurances Form </a:t>
            </a:r>
            <a:r>
              <a:rPr lang="en-US" dirty="0"/>
              <a:t>– Each non-profit organization must certify compliance with federal and state immigration enforcement requirements.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68899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2E079E-4276-4B57-A7D9-BB2739332A1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East Texas council of governments</a:t>
            </a:r>
          </a:p>
        </p:txBody>
      </p:sp>
      <p:sp>
        <p:nvSpPr>
          <p:cNvPr id="6" name="Slide Number Placeholder 5">
            <a:extLst>
              <a:ext uri="{FF2B5EF4-FFF2-40B4-BE49-F238E27FC236}">
                <a16:creationId xmlns:a16="http://schemas.microsoft.com/office/drawing/2014/main" id="{5C0A7D0C-4965-4C81-9F41-C8790BCC75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EA32F0-1738-4EDC-912D-4960AC57BFFE}"/>
              </a:ext>
            </a:extLst>
          </p:cNvPr>
          <p:cNvSpPr>
            <a:spLocks noGrp="1"/>
          </p:cNvSpPr>
          <p:nvPr>
            <p:ph type="title" idx="4294967295"/>
          </p:nvPr>
        </p:nvSpPr>
        <p:spPr>
          <a:xfrm>
            <a:off x="935182" y="161317"/>
            <a:ext cx="10058400" cy="850360"/>
          </a:xfrm>
        </p:spPr>
        <p:txBody>
          <a:bodyPr>
            <a:normAutofit/>
          </a:bodyPr>
          <a:lstStyle/>
          <a:p>
            <a:r>
              <a:rPr lang="en-US" sz="3600" u="sng" dirty="0">
                <a:solidFill>
                  <a:srgbClr val="92D050"/>
                </a:solidFill>
              </a:rPr>
              <a:t>Criminal Justice Grant Program, FY27</a:t>
            </a:r>
            <a:r>
              <a:rPr lang="en-US" sz="3600" dirty="0">
                <a:solidFill>
                  <a:srgbClr val="92D050"/>
                </a:solidFill>
              </a:rPr>
              <a:t>  </a:t>
            </a:r>
            <a:r>
              <a:rPr lang="en-US" sz="3200" dirty="0"/>
              <a:t>(JAG)</a:t>
            </a:r>
            <a:br>
              <a:rPr lang="en-US" sz="3600" dirty="0"/>
            </a:br>
            <a:r>
              <a:rPr lang="en-US" sz="1800" i="1" dirty="0"/>
              <a:t>* Make sure you review each designated Funding Announcement</a:t>
            </a:r>
            <a:endParaRPr lang="en-US" sz="1800" dirty="0"/>
          </a:p>
        </p:txBody>
      </p:sp>
      <p:sp>
        <p:nvSpPr>
          <p:cNvPr id="8" name="Content Placeholder 7">
            <a:extLst>
              <a:ext uri="{FF2B5EF4-FFF2-40B4-BE49-F238E27FC236}">
                <a16:creationId xmlns:a16="http://schemas.microsoft.com/office/drawing/2014/main" id="{DF7DBF11-044E-AFED-6C84-3661A5ACBE8F}"/>
              </a:ext>
            </a:extLst>
          </p:cNvPr>
          <p:cNvSpPr>
            <a:spLocks noGrp="1"/>
          </p:cNvSpPr>
          <p:nvPr>
            <p:ph idx="4294967295"/>
          </p:nvPr>
        </p:nvSpPr>
        <p:spPr>
          <a:xfrm>
            <a:off x="204281" y="1206230"/>
            <a:ext cx="11987719" cy="4778646"/>
          </a:xfrm>
        </p:spPr>
        <p:txBody>
          <a:bodyPr>
            <a:normAutofit fontScale="85000" lnSpcReduction="20000"/>
          </a:bodyPr>
          <a:lstStyle/>
          <a:p>
            <a:pPr marL="0" indent="0">
              <a:buNone/>
            </a:pPr>
            <a:r>
              <a:rPr lang="en-US" dirty="0"/>
              <a:t>Minimum Request Amount - $10,000	Match Requirement – </a:t>
            </a:r>
            <a:r>
              <a:rPr lang="en-US" dirty="0">
                <a:solidFill>
                  <a:srgbClr val="C00000"/>
                </a:solidFill>
              </a:rPr>
              <a:t>NONE</a:t>
            </a:r>
          </a:p>
          <a:p>
            <a:pPr marL="0" indent="0">
              <a:buNone/>
            </a:pPr>
            <a:r>
              <a:rPr lang="en-US" dirty="0"/>
              <a:t>JAG funds are for projects that promote public safety, reduce crime, and improve the criminal justice system.</a:t>
            </a:r>
          </a:p>
          <a:p>
            <a:pPr marL="0" indent="0">
              <a:buNone/>
            </a:pPr>
            <a:r>
              <a:rPr lang="en-US" dirty="0"/>
              <a:t>Note items listed on the </a:t>
            </a:r>
            <a:r>
              <a:rPr lang="en-US" dirty="0">
                <a:hlinkClick r:id="rId2"/>
              </a:rPr>
              <a:t>Byrne JAG Prohibited Expenditure Category A and B List</a:t>
            </a:r>
            <a:endParaRPr lang="en-US" dirty="0"/>
          </a:p>
          <a:p>
            <a:pPr lvl="1">
              <a:buFont typeface="Arial" panose="020B0604020202020204" pitchFamily="34" charset="0"/>
              <a:buChar char="•"/>
            </a:pPr>
            <a:r>
              <a:rPr lang="en-US" sz="2000" dirty="0"/>
              <a:t>Vehicles requested under JAG can only be used for patrol.  No Tasers or drones allowed.</a:t>
            </a:r>
          </a:p>
          <a:p>
            <a:pPr lvl="1">
              <a:buFont typeface="Arial" panose="020B0604020202020204" pitchFamily="34" charset="0"/>
              <a:buChar char="•"/>
            </a:pPr>
            <a:r>
              <a:rPr lang="en-US" sz="2000" dirty="0"/>
              <a:t>Information concerning funding caps on vehicles – </a:t>
            </a:r>
            <a:r>
              <a:rPr lang="en-US" sz="2000" dirty="0">
                <a:hlinkClick r:id="rId3" action="ppaction://hlinkfile"/>
              </a:rPr>
              <a:t>CAPS on Vehicles and Equipment </a:t>
            </a:r>
            <a:endParaRPr lang="en-US" sz="2000" dirty="0"/>
          </a:p>
          <a:p>
            <a:pPr marL="201168" lvl="1" indent="0">
              <a:buNone/>
            </a:pPr>
            <a:r>
              <a:rPr lang="en-US" sz="1600" dirty="0"/>
              <a:t>					      (Newly updated this year by the CJAC)</a:t>
            </a:r>
          </a:p>
          <a:p>
            <a:pPr lvl="1">
              <a:buFont typeface="Arial" panose="020B0604020202020204" pitchFamily="34" charset="0"/>
              <a:buChar char="•"/>
            </a:pPr>
            <a:r>
              <a:rPr lang="en-US" sz="2000" u="sng" dirty="0">
                <a:solidFill>
                  <a:srgbClr val="C00000"/>
                </a:solidFill>
              </a:rPr>
              <a:t>NEW REQUIREMENT</a:t>
            </a:r>
            <a:r>
              <a:rPr lang="en-US" sz="2000" dirty="0">
                <a:solidFill>
                  <a:schemeClr val="tx1"/>
                </a:solidFill>
              </a:rPr>
              <a:t>–  Starting this funding cycle, only </a:t>
            </a:r>
            <a:r>
              <a:rPr lang="en-US" sz="2000" dirty="0">
                <a:solidFill>
                  <a:srgbClr val="C00000"/>
                </a:solidFill>
              </a:rPr>
              <a:t>MULTI BAND RADIOS </a:t>
            </a:r>
            <a:r>
              <a:rPr lang="en-US" sz="2000" dirty="0">
                <a:solidFill>
                  <a:schemeClr val="tx1"/>
                </a:solidFill>
              </a:rPr>
              <a:t>can be funded with OOG grant funds.  </a:t>
            </a:r>
          </a:p>
          <a:p>
            <a:r>
              <a:rPr lang="en-US" sz="1500" dirty="0"/>
              <a:t>Per the Texas Statewide Communications Interoperability Plan related to emergency radio communications: </a:t>
            </a:r>
          </a:p>
          <a:p>
            <a:r>
              <a:rPr lang="en-US" sz="1500" dirty="0"/>
              <a:t>The state of Texas is implementing a uniform standard for the distribution of any state or federal funds allocated to emergency radio communications. Grant funding will be authorized exclusively for the procurement of P25 voice radio equipment, contingent upon these radios incorporating </a:t>
            </a:r>
            <a:r>
              <a:rPr lang="en-US" sz="1500" u="sng" dirty="0"/>
              <a:t>Multi-band capability</a:t>
            </a:r>
            <a:r>
              <a:rPr lang="en-US" sz="1500" dirty="0"/>
              <a:t> (VHF, UHF, 7/800MHz) and AES multikey encryption. If the Trunking feature is enabled, Phase 2 with time division multiple access (TDMA), and multi-system over-the-air (OTAR) rekeying capabilities are also required.</a:t>
            </a:r>
          </a:p>
          <a:p>
            <a:r>
              <a:rPr lang="en-US" sz="1500" dirty="0"/>
              <a:t>For questions regarding this requirement please contact the TXSWIC at </a:t>
            </a:r>
            <a:r>
              <a:rPr lang="en-US" sz="1600" u="sng" dirty="0">
                <a:hlinkClick r:id="rId4" tooltip="mailto:txswic@dps.texas.gov"/>
              </a:rPr>
              <a:t>txswic@dps.texas.gov</a:t>
            </a:r>
            <a:r>
              <a:rPr lang="en-US" sz="1600" u="sng" dirty="0"/>
              <a:t>.  </a:t>
            </a:r>
          </a:p>
          <a:p>
            <a:r>
              <a:rPr lang="en-US" sz="1500" dirty="0">
                <a:hlinkClick r:id="rId5"/>
              </a:rPr>
              <a:t>https://www.dps.Texas.goc/section/infrastructure-operations/Texas-statewide-interoperability-coordinator</a:t>
            </a:r>
            <a:r>
              <a:rPr lang="en-US" sz="1500" dirty="0"/>
              <a:t> </a:t>
            </a:r>
          </a:p>
          <a:p>
            <a:endParaRPr lang="en-US" sz="1100" dirty="0"/>
          </a:p>
          <a:p>
            <a:pPr marL="201168" lvl="1" indent="0">
              <a:buNone/>
            </a:pPr>
            <a:r>
              <a:rPr lang="en-US" sz="2000" dirty="0">
                <a:hlinkClick r:id="rId6"/>
              </a:rPr>
              <a:t>Criminal Justice Grant Program FY27 – Funding Announcement</a:t>
            </a:r>
            <a:endParaRPr lang="en-US" sz="2000" dirty="0"/>
          </a:p>
        </p:txBody>
      </p:sp>
    </p:spTree>
    <p:extLst>
      <p:ext uri="{BB962C8B-B14F-4D97-AF65-F5344CB8AC3E}">
        <p14:creationId xmlns:p14="http://schemas.microsoft.com/office/powerpoint/2010/main" val="304532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2E079E-4276-4B57-A7D9-BB2739332A1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East Texas council of governments</a:t>
            </a:r>
          </a:p>
        </p:txBody>
      </p:sp>
      <p:sp>
        <p:nvSpPr>
          <p:cNvPr id="6" name="Slide Number Placeholder 5">
            <a:extLst>
              <a:ext uri="{FF2B5EF4-FFF2-40B4-BE49-F238E27FC236}">
                <a16:creationId xmlns:a16="http://schemas.microsoft.com/office/drawing/2014/main" id="{5C0A7D0C-4965-4C81-9F41-C8790BCC75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EA32F0-1738-4EDC-912D-4960AC57BFFE}"/>
              </a:ext>
            </a:extLst>
          </p:cNvPr>
          <p:cNvSpPr>
            <a:spLocks noGrp="1"/>
          </p:cNvSpPr>
          <p:nvPr>
            <p:ph type="title" idx="4294967295"/>
          </p:nvPr>
        </p:nvSpPr>
        <p:spPr>
          <a:xfrm>
            <a:off x="1261269" y="0"/>
            <a:ext cx="10058400" cy="665162"/>
          </a:xfrm>
        </p:spPr>
        <p:txBody>
          <a:bodyPr>
            <a:normAutofit/>
          </a:bodyPr>
          <a:lstStyle/>
          <a:p>
            <a:r>
              <a:rPr lang="en-US" sz="2800" u="sng" dirty="0">
                <a:solidFill>
                  <a:srgbClr val="92D050"/>
                </a:solidFill>
              </a:rPr>
              <a:t>Juvenile Justice &amp; Youth Diversion Grant Program, FY27</a:t>
            </a:r>
            <a:r>
              <a:rPr lang="en-US" sz="2800" dirty="0">
                <a:solidFill>
                  <a:srgbClr val="92D050"/>
                </a:solidFill>
              </a:rPr>
              <a:t> (JJ &amp; YD)</a:t>
            </a:r>
          </a:p>
        </p:txBody>
      </p:sp>
      <p:sp>
        <p:nvSpPr>
          <p:cNvPr id="8" name="Content Placeholder 7">
            <a:extLst>
              <a:ext uri="{FF2B5EF4-FFF2-40B4-BE49-F238E27FC236}">
                <a16:creationId xmlns:a16="http://schemas.microsoft.com/office/drawing/2014/main" id="{DF7DBF11-044E-AFED-6C84-3661A5ACBE8F}"/>
              </a:ext>
            </a:extLst>
          </p:cNvPr>
          <p:cNvSpPr>
            <a:spLocks noGrp="1"/>
          </p:cNvSpPr>
          <p:nvPr>
            <p:ph idx="4294967295"/>
          </p:nvPr>
        </p:nvSpPr>
        <p:spPr>
          <a:xfrm>
            <a:off x="194469" y="665162"/>
            <a:ext cx="11803062" cy="5587856"/>
          </a:xfrm>
        </p:spPr>
        <p:txBody>
          <a:bodyPr>
            <a:noAutofit/>
          </a:bodyPr>
          <a:lstStyle/>
          <a:p>
            <a:pPr>
              <a:buFont typeface="Wingdings" panose="05000000000000000000" pitchFamily="2" charset="2"/>
              <a:buChar char="Ø"/>
            </a:pPr>
            <a:r>
              <a:rPr lang="en-US" sz="1200" dirty="0"/>
              <a:t>Minimum Request Amount - $10,000</a:t>
            </a:r>
          </a:p>
          <a:p>
            <a:pPr>
              <a:buFont typeface="Wingdings" panose="05000000000000000000" pitchFamily="2" charset="2"/>
              <a:buChar char="Ø"/>
            </a:pPr>
            <a:r>
              <a:rPr lang="en-US" sz="1200" dirty="0"/>
              <a:t>Match Requirement – </a:t>
            </a:r>
            <a:r>
              <a:rPr lang="en-US" sz="1200" dirty="0">
                <a:solidFill>
                  <a:srgbClr val="C00000"/>
                </a:solidFill>
              </a:rPr>
              <a:t>NONE</a:t>
            </a:r>
          </a:p>
          <a:p>
            <a:pPr marL="0" indent="0">
              <a:buNone/>
            </a:pPr>
            <a:r>
              <a:rPr lang="en-US" sz="1200" dirty="0"/>
              <a:t>JJ and YD funds are for projects that prevent violence in and around schools; and to improve the juvenile justice system by providing mental health service, truancy prevention, </a:t>
            </a:r>
            <a:r>
              <a:rPr lang="en-US" sz="1200" dirty="0">
                <a:solidFill>
                  <a:srgbClr val="C00000"/>
                </a:solidFill>
              </a:rPr>
              <a:t>diversion services </a:t>
            </a:r>
            <a:r>
              <a:rPr lang="en-US" sz="1200" dirty="0"/>
              <a:t>and intervention through community-based and school programs.</a:t>
            </a:r>
          </a:p>
          <a:p>
            <a:pPr marL="0" indent="0">
              <a:buNone/>
            </a:pPr>
            <a:r>
              <a:rPr lang="en-US" sz="1500" u="sng" dirty="0"/>
              <a:t>Eligible Activities </a:t>
            </a:r>
          </a:p>
          <a:p>
            <a:pPr marL="0" indent="0">
              <a:buNone/>
            </a:pPr>
            <a:r>
              <a:rPr lang="en-US" sz="1200" b="1" dirty="0"/>
              <a:t>Mental Health Services.</a:t>
            </a:r>
            <a:r>
              <a:rPr lang="en-US" sz="1200" dirty="0"/>
              <a:t> Programs providing mental health services for youth in custody in need of such services including, but are not limited to assessment, development of individualized treatment plans, and discharge plans.</a:t>
            </a:r>
          </a:p>
          <a:p>
            <a:pPr marL="0" indent="0">
              <a:buNone/>
            </a:pPr>
            <a:r>
              <a:rPr lang="en-US" sz="1200" b="1" dirty="0"/>
              <a:t>School Programs. </a:t>
            </a:r>
            <a:r>
              <a:rPr lang="en-US" sz="1200" dirty="0"/>
              <a:t>Education programs or supportive services in traditional public schools and detention/corrections education settings to encourage youth to remain in school; or alternative learning programs to support transition to work and self-sufficiency, and to enhance coordination between correctional programs and youth’s local education programs to ensure the instruction they receive outside school is aligned with that provided in their schools, and that any identified learning problems are communicated.</a:t>
            </a:r>
          </a:p>
          <a:p>
            <a:pPr marL="0" indent="0">
              <a:buNone/>
            </a:pPr>
            <a:r>
              <a:rPr lang="en-US" sz="1200" b="1" dirty="0"/>
              <a:t>Community-Based Programs and Services.</a:t>
            </a:r>
            <a:r>
              <a:rPr lang="en-US" sz="1200" dirty="0"/>
              <a:t> These programs and services are those that work pre- and post-confinement with; a) parents and other family members to strengthen families to help keep youth in their homes; b) youth during confinement and their families to ensure safe return of youth home and to strengthen the families; and c) parents with limited English-speaking ability.</a:t>
            </a:r>
          </a:p>
          <a:p>
            <a:pPr marL="0" indent="0">
              <a:buNone/>
            </a:pPr>
            <a:r>
              <a:rPr lang="en-US" sz="1200" b="1" dirty="0"/>
              <a:t>Youth Diversion Services </a:t>
            </a:r>
            <a:r>
              <a:rPr lang="en-US" sz="1200" dirty="0"/>
              <a:t>– Early intervention education programs and/or related diversion services designed to prevent delinquency, including prevention services for children considered at-risk of entering the juvenile justice system and intervention services for juveniles engaged in misconduct.</a:t>
            </a:r>
          </a:p>
          <a:p>
            <a:pPr marL="0" indent="0">
              <a:buNone/>
            </a:pPr>
            <a:r>
              <a:rPr lang="en-US" sz="1200" b="1" dirty="0"/>
              <a:t>Juvenile Case Managers </a:t>
            </a:r>
            <a:r>
              <a:rPr lang="en-US" sz="1200" dirty="0"/>
              <a:t>- Individuals designated to provide services in court cases involving juvenile offenders including assisting the court in administering the court's juvenile docket and supervising the court's orders in juvenile cases. May also provide prevention services to a child considered at-risk of entering the juvenile justice system and intervention services to juveniles engaged in misconduct before cases are filed.</a:t>
            </a:r>
          </a:p>
          <a:p>
            <a:pPr marL="0" indent="0">
              <a:buNone/>
            </a:pPr>
            <a:r>
              <a:rPr lang="en-US" sz="1400" b="1" i="1" dirty="0"/>
              <a:t>Make sure to review the Funding Announcement for new changes and requirements</a:t>
            </a:r>
          </a:p>
          <a:p>
            <a:pPr marL="0" indent="0">
              <a:buNone/>
            </a:pPr>
            <a:r>
              <a:rPr lang="en-US" sz="1400" dirty="0">
                <a:hlinkClick r:id="rId2"/>
              </a:rPr>
              <a:t>Juvenile Justice &amp; Youth Diversion Grant Program FY27 – Funding Announcement</a:t>
            </a:r>
            <a:endParaRPr lang="en-US" sz="1400" dirty="0"/>
          </a:p>
          <a:p>
            <a:pPr marL="0" indent="0">
              <a:buNone/>
            </a:pPr>
            <a:endParaRPr lang="en-US" sz="1500" dirty="0"/>
          </a:p>
        </p:txBody>
      </p:sp>
    </p:spTree>
    <p:extLst>
      <p:ext uri="{BB962C8B-B14F-4D97-AF65-F5344CB8AC3E}">
        <p14:creationId xmlns:p14="http://schemas.microsoft.com/office/powerpoint/2010/main" val="277165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748E8-1086-4643-A9A0-1BC3D578B475}"/>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5FCF1D-23A6-FF34-663E-D5C3AC7AC4B9}"/>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10" name="TextBox 9">
            <a:extLst>
              <a:ext uri="{FF2B5EF4-FFF2-40B4-BE49-F238E27FC236}">
                <a16:creationId xmlns:a16="http://schemas.microsoft.com/office/drawing/2014/main" id="{E82130D1-BF55-E448-4554-0AB5B035EC9C}"/>
              </a:ext>
            </a:extLst>
          </p:cNvPr>
          <p:cNvSpPr txBox="1"/>
          <p:nvPr/>
        </p:nvSpPr>
        <p:spPr>
          <a:xfrm>
            <a:off x="617508" y="548472"/>
            <a:ext cx="11574492" cy="6586418"/>
          </a:xfrm>
          <a:prstGeom prst="rect">
            <a:avLst/>
          </a:prstGeom>
          <a:noFill/>
        </p:spPr>
        <p:txBody>
          <a:bodyPr wrap="square">
            <a:spAutoFit/>
          </a:bodyPr>
          <a:lstStyle/>
          <a:p>
            <a:r>
              <a:rPr lang="en-US" sz="1800" dirty="0"/>
              <a:t>Please be aware that the OOG has numerous funding opportunities which </a:t>
            </a:r>
            <a:r>
              <a:rPr lang="en-US" dirty="0"/>
              <a:t>can be found here –  </a:t>
            </a:r>
            <a:r>
              <a:rPr lang="en-US" b="1" dirty="0">
                <a:hlinkClick r:id="rId2">
                  <a:extLst>
                    <a:ext uri="{A12FA001-AC4F-418D-AE19-62706E023703}">
                      <ahyp:hlinkClr xmlns:ahyp="http://schemas.microsoft.com/office/drawing/2018/hyperlinkcolor" val="tx"/>
                    </a:ext>
                  </a:extLst>
                </a:hlinkClick>
              </a:rPr>
              <a:t>https://egrants.gov.texas.gov/fundingopp</a:t>
            </a:r>
            <a:r>
              <a:rPr lang="en-US" b="1" dirty="0"/>
              <a:t>. </a:t>
            </a:r>
          </a:p>
          <a:p>
            <a:pPr marL="285750" indent="-285750">
              <a:buFont typeface="Wingdings" panose="05000000000000000000" pitchFamily="2" charset="2"/>
              <a:buChar char="Ø"/>
            </a:pPr>
            <a:endParaRPr lang="en-US" dirty="0"/>
          </a:p>
          <a:p>
            <a:endParaRPr lang="en-US" dirty="0"/>
          </a:p>
          <a:p>
            <a:pPr marL="285750" indent="-285750">
              <a:buClr>
                <a:schemeClr val="accent3"/>
              </a:buClr>
              <a:buFont typeface="Wingdings" panose="05000000000000000000" pitchFamily="2" charset="2"/>
              <a:buChar char="Ø"/>
            </a:pPr>
            <a:r>
              <a:rPr lang="en-US" dirty="0"/>
              <a:t>PSO makes all final funding decisions and will consider ETCOG rankings along with other factors including eligibility, reasonableness of the project, availability of funding, and cost effectiveness.</a:t>
            </a:r>
          </a:p>
          <a:p>
            <a:pPr marL="285750" indent="-285750">
              <a:buClr>
                <a:schemeClr val="accent3"/>
              </a:buClr>
              <a:buFont typeface="Wingdings" panose="05000000000000000000" pitchFamily="2" charset="2"/>
              <a:buChar char="Ø"/>
            </a:pPr>
            <a:endParaRPr lang="en-US" dirty="0"/>
          </a:p>
          <a:p>
            <a:pPr marL="285750" indent="-285750">
              <a:buClr>
                <a:schemeClr val="accent3"/>
              </a:buClr>
              <a:buFont typeface="Wingdings" panose="05000000000000000000" pitchFamily="2" charset="2"/>
              <a:buChar char="Ø"/>
            </a:pPr>
            <a:r>
              <a:rPr lang="en-US" dirty="0"/>
              <a:t>Per the PSO, COG advisory committees may recommend a project at a lower dollar amount if a program component is determined to be ineligible, unreasonable, and/or not cost effective.</a:t>
            </a:r>
          </a:p>
          <a:p>
            <a:pPr marL="285750" indent="-285750">
              <a:buClr>
                <a:schemeClr val="accent3"/>
              </a:buClr>
              <a:buFont typeface="Wingdings" panose="05000000000000000000" pitchFamily="2" charset="2"/>
              <a:buChar char="Ø"/>
            </a:pPr>
            <a:endParaRPr lang="en-US" dirty="0"/>
          </a:p>
          <a:p>
            <a:pPr marL="285750" indent="-285750">
              <a:buClr>
                <a:schemeClr val="accent3"/>
              </a:buClr>
              <a:buFont typeface="Wingdings" panose="05000000000000000000" pitchFamily="2" charset="2"/>
              <a:buChar char="Ø"/>
            </a:pPr>
            <a:r>
              <a:rPr lang="en-US" dirty="0"/>
              <a:t>Requested amounts may also be lowered to accommodate funding allocations.</a:t>
            </a:r>
          </a:p>
          <a:p>
            <a:pPr marL="285750" indent="-285750">
              <a:buFont typeface="Wingdings" panose="05000000000000000000" pitchFamily="2" charset="2"/>
              <a:buChar char="Ø"/>
            </a:pPr>
            <a:endParaRPr lang="en-US" dirty="0"/>
          </a:p>
          <a:p>
            <a:pPr marL="285750" indent="-285750">
              <a:buClr>
                <a:schemeClr val="accent3"/>
              </a:buClr>
              <a:buFont typeface="Wingdings" panose="05000000000000000000" pitchFamily="2" charset="2"/>
              <a:buChar char="Ø"/>
            </a:pPr>
            <a:r>
              <a:rPr lang="en-US" dirty="0"/>
              <a:t>Being “recommended for funding” means your project scored a 60 or higher.</a:t>
            </a:r>
          </a:p>
          <a:p>
            <a:pPr marL="285750" indent="-285750">
              <a:buClr>
                <a:schemeClr val="accent3"/>
              </a:buClr>
              <a:buFont typeface="Wingdings" panose="05000000000000000000" pitchFamily="2" charset="2"/>
              <a:buChar char="Ø"/>
            </a:pPr>
            <a:endParaRPr lang="en-US" dirty="0"/>
          </a:p>
          <a:p>
            <a:pPr marL="285750" indent="-285750">
              <a:buClr>
                <a:schemeClr val="accent3"/>
              </a:buClr>
              <a:buFont typeface="Wingdings" panose="05000000000000000000" pitchFamily="2" charset="2"/>
              <a:buChar char="Ø"/>
            </a:pPr>
            <a:r>
              <a:rPr lang="en-US" dirty="0"/>
              <a:t>An ETCOG recommendation does NOT guarantee funding by the PSO.</a:t>
            </a:r>
          </a:p>
          <a:p>
            <a:pPr marL="285750" indent="-285750">
              <a:buClr>
                <a:schemeClr val="accent3"/>
              </a:buClr>
              <a:buFont typeface="Wingdings" panose="05000000000000000000" pitchFamily="2" charset="2"/>
              <a:buChar char="Ø"/>
            </a:pPr>
            <a:endParaRPr lang="en-US" dirty="0"/>
          </a:p>
          <a:p>
            <a:pPr marL="285750" indent="-285750">
              <a:buClr>
                <a:schemeClr val="accent3"/>
              </a:buClr>
              <a:buFont typeface="Wingdings" panose="05000000000000000000" pitchFamily="2" charset="2"/>
              <a:buChar char="Ø"/>
            </a:pPr>
            <a:r>
              <a:rPr lang="en-US" sz="1800" dirty="0"/>
              <a:t>If your project is funded, you spend </a:t>
            </a:r>
            <a:r>
              <a:rPr lang="en-US" dirty="0"/>
              <a:t>your</a:t>
            </a:r>
            <a:r>
              <a:rPr lang="en-US" sz="1800" dirty="0"/>
              <a:t> money first, and request reimbursement from the PSO via a Financial Status Report (FSR).  Here is a </a:t>
            </a:r>
            <a:r>
              <a:rPr lang="en-US" sz="1800" dirty="0">
                <a:solidFill>
                  <a:srgbClr val="92D050"/>
                </a:solidFill>
                <a:hlinkClick r:id="rId3">
                  <a:extLst>
                    <a:ext uri="{A12FA001-AC4F-418D-AE19-62706E023703}">
                      <ahyp:hlinkClr xmlns:ahyp="http://schemas.microsoft.com/office/drawing/2018/hyperlinkcolor" val="tx"/>
                    </a:ext>
                  </a:extLst>
                </a:hlinkClick>
              </a:rPr>
              <a:t>PSO video explaining how to submit an FSR</a:t>
            </a:r>
            <a:r>
              <a:rPr lang="en-US" sz="1800" dirty="0"/>
              <a:t>.</a:t>
            </a:r>
          </a:p>
          <a:p>
            <a:pPr>
              <a:buClr>
                <a:schemeClr val="accent3"/>
              </a:buClr>
            </a:pPr>
            <a:endParaRPr lang="en-US" sz="1800" dirty="0"/>
          </a:p>
          <a:p>
            <a:pPr marL="285750" indent="-285750">
              <a:buClr>
                <a:schemeClr val="accent3"/>
              </a:buClr>
              <a:buFont typeface="Wingdings" panose="05000000000000000000" pitchFamily="2" charset="2"/>
              <a:buChar char="Ø"/>
            </a:pPr>
            <a:endParaRPr lang="en-US" dirty="0"/>
          </a:p>
          <a:p>
            <a:endParaRPr lang="en-US" sz="1400" dirty="0"/>
          </a:p>
          <a:p>
            <a:endParaRPr lang="en-US" sz="1400" dirty="0"/>
          </a:p>
          <a:p>
            <a:endParaRPr lang="en-US" sz="1600" dirty="0"/>
          </a:p>
          <a:p>
            <a:endParaRPr lang="en-US" sz="1800" b="1" dirty="0"/>
          </a:p>
        </p:txBody>
      </p:sp>
      <p:sp>
        <p:nvSpPr>
          <p:cNvPr id="11" name="Footer Placeholder 10">
            <a:extLst>
              <a:ext uri="{FF2B5EF4-FFF2-40B4-BE49-F238E27FC236}">
                <a16:creationId xmlns:a16="http://schemas.microsoft.com/office/drawing/2014/main" id="{4C440FEE-62F2-DEBE-81F7-941CC6DFA7B6}"/>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Tree>
    <p:extLst>
      <p:ext uri="{BB962C8B-B14F-4D97-AF65-F5344CB8AC3E}">
        <p14:creationId xmlns:p14="http://schemas.microsoft.com/office/powerpoint/2010/main" val="196247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47028-FE8A-D179-472B-DE084EBEE5B1}"/>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81910C-153B-D93F-208D-0416DDC759CB}"/>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10" name="TextBox 9">
            <a:extLst>
              <a:ext uri="{FF2B5EF4-FFF2-40B4-BE49-F238E27FC236}">
                <a16:creationId xmlns:a16="http://schemas.microsoft.com/office/drawing/2014/main" id="{D33EAC61-409C-F3DE-62E9-D02DDCED69D2}"/>
              </a:ext>
            </a:extLst>
          </p:cNvPr>
          <p:cNvSpPr txBox="1"/>
          <p:nvPr/>
        </p:nvSpPr>
        <p:spPr>
          <a:xfrm>
            <a:off x="308754" y="125778"/>
            <a:ext cx="11574492" cy="6832640"/>
          </a:xfrm>
          <a:prstGeom prst="rect">
            <a:avLst/>
          </a:prstGeom>
          <a:noFill/>
        </p:spPr>
        <p:txBody>
          <a:bodyPr wrap="square">
            <a:spAutoFit/>
          </a:bodyPr>
          <a:lstStyle/>
          <a:p>
            <a:endParaRPr lang="en-US" sz="1800" b="1" dirty="0"/>
          </a:p>
          <a:p>
            <a:r>
              <a:rPr lang="en-US" sz="2000" b="1" u="sng" dirty="0"/>
              <a:t>ELIGIBILITY REQUIREMENTS</a:t>
            </a:r>
          </a:p>
          <a:p>
            <a:endParaRPr lang="en-US" b="1" dirty="0"/>
          </a:p>
          <a:p>
            <a:r>
              <a:rPr lang="en-US" sz="1800" b="1" dirty="0"/>
              <a:t>Cybersecurity Training (Cities and Counties)</a:t>
            </a:r>
          </a:p>
          <a:p>
            <a:endParaRPr lang="en-US" sz="1800" b="1" dirty="0"/>
          </a:p>
          <a:p>
            <a:pPr marL="285750" indent="-285750">
              <a:buFont typeface="Wingdings" panose="05000000000000000000" pitchFamily="2" charset="2"/>
              <a:buChar char="Ø"/>
            </a:pPr>
            <a:r>
              <a:rPr lang="en-US" dirty="0">
                <a:solidFill>
                  <a:schemeClr val="tx1"/>
                </a:solidFill>
              </a:rPr>
              <a:t>Local units of government must comply with the Cybersecurity Training requirements described in Section 772.012 and Section 2054.5191 of the Texas Government Code.</a:t>
            </a:r>
          </a:p>
          <a:p>
            <a:pPr marL="285750" indent="-285750">
              <a:buFont typeface="Wingdings" panose="05000000000000000000" pitchFamily="2" charset="2"/>
              <a:buChar char="Ø"/>
            </a:pPr>
            <a:endParaRPr lang="en-US" dirty="0">
              <a:solidFill>
                <a:schemeClr val="tx1"/>
              </a:solidFill>
            </a:endParaRPr>
          </a:p>
          <a:p>
            <a:pPr marL="285750" indent="-285750">
              <a:buFont typeface="Wingdings" panose="05000000000000000000" pitchFamily="2" charset="2"/>
              <a:buChar char="Ø"/>
            </a:pPr>
            <a:r>
              <a:rPr lang="en-US" dirty="0">
                <a:solidFill>
                  <a:schemeClr val="tx1"/>
                </a:solidFill>
              </a:rPr>
              <a:t>Government entities must annually certify their compliance with the training requirements using the </a:t>
            </a:r>
            <a:r>
              <a:rPr lang="en-US" u="sng" dirty="0">
                <a:hlinkClick r:id="rId2"/>
              </a:rPr>
              <a:t>Cybersecurity Training Certification for State and Local Governments</a:t>
            </a:r>
            <a:r>
              <a:rPr lang="en-US" dirty="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solidFill>
                  <a:schemeClr val="tx1"/>
                </a:solidFill>
              </a:rPr>
              <a:t>A copy of the Training Certification must be uploaded to your eGrants application.</a:t>
            </a:r>
          </a:p>
          <a:p>
            <a:pPr marL="285750" indent="-285750">
              <a:buFont typeface="Wingdings" panose="05000000000000000000" pitchFamily="2" charset="2"/>
              <a:buChar char="Ø"/>
            </a:pPr>
            <a:endParaRPr lang="en-US" dirty="0">
              <a:solidFill>
                <a:schemeClr val="tx1"/>
              </a:solidFill>
            </a:endParaRPr>
          </a:p>
          <a:p>
            <a:pPr marL="285750" indent="-285750">
              <a:buFont typeface="Wingdings" panose="05000000000000000000" pitchFamily="2" charset="2"/>
              <a:buChar char="Ø"/>
            </a:pPr>
            <a:r>
              <a:rPr lang="en-US" b="1" dirty="0">
                <a:solidFill>
                  <a:schemeClr val="tx1"/>
                </a:solidFill>
              </a:rPr>
              <a:t>This certification document does NOT have to uploaded at the time of application submission.</a:t>
            </a:r>
          </a:p>
          <a:p>
            <a:pPr marL="285750" indent="-285750">
              <a:buFont typeface="Wingdings" panose="05000000000000000000" pitchFamily="2" charset="2"/>
              <a:buChar char="Ø"/>
            </a:pPr>
            <a:endParaRPr lang="en-US" b="1" dirty="0">
              <a:solidFill>
                <a:schemeClr val="tx1"/>
              </a:solidFill>
            </a:endParaRPr>
          </a:p>
          <a:p>
            <a:pPr marL="285750" indent="-285750">
              <a:buFont typeface="Wingdings" panose="05000000000000000000" pitchFamily="2" charset="2"/>
              <a:buChar char="Ø"/>
            </a:pPr>
            <a:r>
              <a:rPr lang="en-US" dirty="0">
                <a:solidFill>
                  <a:schemeClr val="tx1"/>
                </a:solidFill>
              </a:rPr>
              <a:t>For more information or to access available training programs, visit the Texas Department of Information Resources </a:t>
            </a:r>
            <a:r>
              <a:rPr lang="en-US" u="sng" dirty="0">
                <a:solidFill>
                  <a:schemeClr val="tx1"/>
                </a:solidFill>
                <a:hlinkClick r:id="rId3"/>
              </a:rPr>
              <a:t>Statewide Cybersecurity Awareness Training</a:t>
            </a:r>
            <a:r>
              <a:rPr lang="en-US" dirty="0">
                <a:solidFill>
                  <a:schemeClr val="tx1"/>
                </a:solidFill>
              </a:rPr>
              <a:t> page.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p>
          <a:p>
            <a:endParaRPr lang="en-US" sz="1600" dirty="0">
              <a:solidFill>
                <a:schemeClr val="tx1"/>
              </a:solidFill>
            </a:endParaRPr>
          </a:p>
          <a:p>
            <a:endParaRPr lang="en-US" sz="1600" dirty="0">
              <a:solidFill>
                <a:schemeClr val="tx1"/>
              </a:solidFill>
            </a:endParaRPr>
          </a:p>
          <a:p>
            <a:endParaRPr lang="en-US" sz="1800" b="1" dirty="0"/>
          </a:p>
        </p:txBody>
      </p:sp>
      <p:sp>
        <p:nvSpPr>
          <p:cNvPr id="11" name="Footer Placeholder 10">
            <a:extLst>
              <a:ext uri="{FF2B5EF4-FFF2-40B4-BE49-F238E27FC236}">
                <a16:creationId xmlns:a16="http://schemas.microsoft.com/office/drawing/2014/main" id="{E6D10A4B-5C71-880F-FBE8-13699B3EE373}"/>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Tree>
    <p:extLst>
      <p:ext uri="{BB962C8B-B14F-4D97-AF65-F5344CB8AC3E}">
        <p14:creationId xmlns:p14="http://schemas.microsoft.com/office/powerpoint/2010/main" val="393740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C0FC-5015-EFA9-A1C6-626B0254B430}"/>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193F2ED-FAF1-7FEF-C518-C7B1E6ED5399}"/>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10" name="TextBox 9">
            <a:extLst>
              <a:ext uri="{FF2B5EF4-FFF2-40B4-BE49-F238E27FC236}">
                <a16:creationId xmlns:a16="http://schemas.microsoft.com/office/drawing/2014/main" id="{BC6A697D-6BF6-9854-F79B-654F3AEDFBA1}"/>
              </a:ext>
            </a:extLst>
          </p:cNvPr>
          <p:cNvSpPr txBox="1"/>
          <p:nvPr/>
        </p:nvSpPr>
        <p:spPr>
          <a:xfrm>
            <a:off x="308754" y="125778"/>
            <a:ext cx="11574492" cy="7109639"/>
          </a:xfrm>
          <a:prstGeom prst="rect">
            <a:avLst/>
          </a:prstGeom>
          <a:noFill/>
        </p:spPr>
        <p:txBody>
          <a:bodyPr wrap="square">
            <a:spAutoFit/>
          </a:bodyPr>
          <a:lstStyle/>
          <a:p>
            <a:endParaRPr lang="en-US" sz="1800" b="1" dirty="0"/>
          </a:p>
          <a:p>
            <a:r>
              <a:rPr lang="en-US" sz="2000" b="1" u="sng" dirty="0"/>
              <a:t>ELIGIBILITY REQUIREMENTS</a:t>
            </a:r>
          </a:p>
          <a:p>
            <a:endParaRPr lang="en-US" b="1" dirty="0"/>
          </a:p>
          <a:p>
            <a:r>
              <a:rPr lang="en-US" sz="1800" b="1" dirty="0"/>
              <a:t>Computerized Criminal History (CCH) Reporting</a:t>
            </a:r>
          </a:p>
          <a:p>
            <a:endParaRPr lang="en-US" sz="1800" b="1" dirty="0"/>
          </a:p>
          <a:p>
            <a:pPr marL="285750" indent="-285750" algn="l">
              <a:buFont typeface="Wingdings" panose="05000000000000000000" pitchFamily="2" charset="2"/>
              <a:buChar char="Ø"/>
            </a:pPr>
            <a:r>
              <a:rPr lang="en-US" b="0" i="0" dirty="0">
                <a:solidFill>
                  <a:srgbClr val="212529"/>
                </a:solidFill>
                <a:effectLst/>
              </a:rPr>
              <a:t>Entities receiving funds from the PSO must be located in a county that has an average of 90%, or above, on both adult and juvenile dispositions entered into the computerized criminal history database maintained by the Texas Department of Public Safety (DPS) as directed in the Texas Code of Criminal Procedure, Chapter 66. </a:t>
            </a:r>
          </a:p>
          <a:p>
            <a:pPr marL="285750" indent="-285750" algn="l">
              <a:buFont typeface="Wingdings" panose="05000000000000000000" pitchFamily="2" charset="2"/>
              <a:buChar char="Ø"/>
            </a:pPr>
            <a:endParaRPr lang="en-US" dirty="0">
              <a:solidFill>
                <a:srgbClr val="212529"/>
              </a:solidFill>
            </a:endParaRPr>
          </a:p>
          <a:p>
            <a:pPr marL="285750" indent="-285750" algn="l">
              <a:buFont typeface="Wingdings" panose="05000000000000000000" pitchFamily="2" charset="2"/>
              <a:buChar char="Ø"/>
            </a:pPr>
            <a:r>
              <a:rPr lang="en-US" b="0" i="0" dirty="0">
                <a:solidFill>
                  <a:srgbClr val="212529"/>
                </a:solidFill>
                <a:effectLst/>
              </a:rPr>
              <a:t>The disposition completeness percentage is defined as the percentage of arrest charges a county reports to DPS for which a disposition has been subsequently reported and entered into the computerized criminal history system.</a:t>
            </a:r>
          </a:p>
          <a:p>
            <a:pPr marL="285750" indent="-285750" algn="l">
              <a:buFont typeface="Wingdings" panose="05000000000000000000" pitchFamily="2" charset="2"/>
              <a:buChar char="Ø"/>
            </a:pPr>
            <a:endParaRPr lang="en-US" b="0" i="0" dirty="0">
              <a:solidFill>
                <a:srgbClr val="212529"/>
              </a:solidFill>
              <a:effectLst/>
            </a:endParaRPr>
          </a:p>
          <a:p>
            <a:pPr marL="285750" indent="-285750" algn="l">
              <a:buFont typeface="Wingdings" panose="05000000000000000000" pitchFamily="2" charset="2"/>
              <a:buChar char="Ø"/>
            </a:pPr>
            <a:r>
              <a:rPr lang="en-US" b="0" i="0" dirty="0">
                <a:solidFill>
                  <a:srgbClr val="212529"/>
                </a:solidFill>
                <a:effectLst/>
              </a:rPr>
              <a:t>Counties applying for grant awards from the Office of the Governor must commit that the county will report at least 90% of convictions within five business days to the Criminal Justice Information System at the Department of Public Safety.</a:t>
            </a:r>
          </a:p>
          <a:p>
            <a:pPr algn="l"/>
            <a:endParaRPr lang="en-US" dirty="0">
              <a:solidFill>
                <a:srgbClr val="212529"/>
              </a:solidFill>
            </a:endParaRPr>
          </a:p>
          <a:p>
            <a:pPr marL="285750" indent="-285750" algn="l">
              <a:buFont typeface="Wingdings" panose="05000000000000000000" pitchFamily="2" charset="2"/>
              <a:buChar char="Ø"/>
            </a:pPr>
            <a:r>
              <a:rPr lang="en-US" b="0" i="0" dirty="0">
                <a:solidFill>
                  <a:srgbClr val="212529"/>
                </a:solidFill>
                <a:effectLst/>
              </a:rPr>
              <a:t>For more information concerning Computerized Criminal History Reporting click here - </a:t>
            </a:r>
            <a:r>
              <a:rPr lang="en-US" dirty="0">
                <a:hlinkClick r:id="rId2"/>
              </a:rPr>
              <a:t>https://www.dps.texas.gov/sites/default/files/documents/administration/crime_records/docs/guidetocchsystem.pdf</a:t>
            </a:r>
            <a:endParaRPr lang="en-US" b="0" i="0" dirty="0">
              <a:solidFill>
                <a:srgbClr val="212529"/>
              </a:solidFill>
              <a:effectLst/>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p>
          <a:p>
            <a:endParaRPr lang="en-US" sz="1600" dirty="0">
              <a:solidFill>
                <a:schemeClr val="tx1"/>
              </a:solidFill>
            </a:endParaRPr>
          </a:p>
          <a:p>
            <a:endParaRPr lang="en-US" sz="1600" dirty="0">
              <a:solidFill>
                <a:schemeClr val="tx1"/>
              </a:solidFill>
            </a:endParaRPr>
          </a:p>
          <a:p>
            <a:endParaRPr lang="en-US" sz="1800" b="1" dirty="0"/>
          </a:p>
        </p:txBody>
      </p:sp>
      <p:sp>
        <p:nvSpPr>
          <p:cNvPr id="11" name="Footer Placeholder 10">
            <a:extLst>
              <a:ext uri="{FF2B5EF4-FFF2-40B4-BE49-F238E27FC236}">
                <a16:creationId xmlns:a16="http://schemas.microsoft.com/office/drawing/2014/main" id="{D14ED8B1-988C-8B27-74FC-BC2319F6A087}"/>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Tree>
    <p:extLst>
      <p:ext uri="{BB962C8B-B14F-4D97-AF65-F5344CB8AC3E}">
        <p14:creationId xmlns:p14="http://schemas.microsoft.com/office/powerpoint/2010/main" val="139754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3FD66-15DD-3351-6E49-2A23B0371292}"/>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671DDE8-59A5-01FB-16A1-5DB8FC048116}"/>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10" name="TextBox 9">
            <a:extLst>
              <a:ext uri="{FF2B5EF4-FFF2-40B4-BE49-F238E27FC236}">
                <a16:creationId xmlns:a16="http://schemas.microsoft.com/office/drawing/2014/main" id="{C30FC2AE-752C-45CB-0124-D2F44CD7DF98}"/>
              </a:ext>
            </a:extLst>
          </p:cNvPr>
          <p:cNvSpPr txBox="1"/>
          <p:nvPr/>
        </p:nvSpPr>
        <p:spPr>
          <a:xfrm>
            <a:off x="308754" y="125778"/>
            <a:ext cx="11574492" cy="7355860"/>
          </a:xfrm>
          <a:prstGeom prst="rect">
            <a:avLst/>
          </a:prstGeom>
          <a:noFill/>
        </p:spPr>
        <p:txBody>
          <a:bodyPr wrap="square">
            <a:spAutoFit/>
          </a:bodyPr>
          <a:lstStyle/>
          <a:p>
            <a:endParaRPr lang="en-US" sz="1600" dirty="0">
              <a:solidFill>
                <a:schemeClr val="tx1"/>
              </a:solidFill>
            </a:endParaRPr>
          </a:p>
          <a:p>
            <a:r>
              <a:rPr lang="en-US" sz="1800" b="1" u="sng" dirty="0"/>
              <a:t>ELIGIBILITY REQUIREMENTS</a:t>
            </a:r>
          </a:p>
          <a:p>
            <a:endParaRPr lang="en-US" sz="1800" b="1" dirty="0"/>
          </a:p>
          <a:p>
            <a:r>
              <a:rPr lang="en-US" sz="1800" b="1" dirty="0"/>
              <a:t>Uniform Crime Reporting (UCR)</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sz="2000" dirty="0">
                <a:solidFill>
                  <a:schemeClr val="tx1"/>
                </a:solidFill>
              </a:rPr>
              <a:t>Eligible applicants operating a law enforcement agency must be current on reporting complete UCR data and Texas specific reporting mandated by 411.042 TGC to DPS for inclusion in the annual Crime in Texas publication.</a:t>
            </a:r>
          </a:p>
          <a:p>
            <a:pPr marL="285750" indent="-285750">
              <a:buFont typeface="Wingdings" panose="05000000000000000000" pitchFamily="2" charset="2"/>
              <a:buChar char="Ø"/>
            </a:pPr>
            <a:endParaRPr lang="en-US" sz="2000" dirty="0">
              <a:solidFill>
                <a:schemeClr val="tx1"/>
              </a:solidFill>
            </a:endParaRPr>
          </a:p>
          <a:p>
            <a:pPr marL="285750" indent="-285750">
              <a:buFont typeface="Wingdings" panose="05000000000000000000" pitchFamily="2" charset="2"/>
              <a:buChar char="Ø"/>
            </a:pPr>
            <a:r>
              <a:rPr lang="en-US" sz="2000" dirty="0">
                <a:solidFill>
                  <a:schemeClr val="tx1"/>
                </a:solidFill>
              </a:rPr>
              <a:t>To be considered eligible for funding, applicants must have submitted a full 12 months of accurate data to DPS for the most recent calendar year by the deadline(s) established by DPS.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solidFill>
                  <a:srgbClr val="212529"/>
                </a:solidFill>
              </a:rPr>
              <a:t>A</a:t>
            </a:r>
            <a:r>
              <a:rPr lang="en-US" sz="2000" b="0" i="0" dirty="0">
                <a:solidFill>
                  <a:srgbClr val="212529"/>
                </a:solidFill>
                <a:effectLst/>
              </a:rPr>
              <a:t>pplicants are required to submit complete and accurate UCR data, as well as the Texas-mandated reporting, on a monthly-basis and respond promptly to requests from DPS related to the data submitted.</a:t>
            </a:r>
          </a:p>
          <a:p>
            <a:pPr marL="285750" indent="-285750">
              <a:buFont typeface="Wingdings" panose="05000000000000000000" pitchFamily="2" charset="2"/>
              <a:buChar char="Ø"/>
            </a:pPr>
            <a:endParaRPr lang="en-US" sz="2000" dirty="0">
              <a:solidFill>
                <a:srgbClr val="212529"/>
              </a:solidFill>
            </a:endParaRPr>
          </a:p>
          <a:p>
            <a:pPr marL="285750" indent="-285750">
              <a:buFont typeface="Wingdings" panose="05000000000000000000" pitchFamily="2" charset="2"/>
              <a:buChar char="Ø"/>
            </a:pPr>
            <a:r>
              <a:rPr lang="en-US" sz="2000" b="0" i="0" dirty="0">
                <a:solidFill>
                  <a:srgbClr val="212529"/>
                </a:solidFill>
                <a:effectLst/>
              </a:rPr>
              <a:t>Information concerning UCR reporting can be found here - </a:t>
            </a:r>
            <a:r>
              <a:rPr lang="en-US" sz="2000" dirty="0">
                <a:hlinkClick r:id="rId2"/>
              </a:rPr>
              <a:t>Uniform Crime Reporting Program (UCR) Overview | Department of Public Safety</a:t>
            </a:r>
            <a:r>
              <a:rPr lang="en-US" sz="2000" dirty="0"/>
              <a:t>.</a:t>
            </a:r>
            <a:endParaRPr lang="en-US" sz="2000" b="0" i="0" dirty="0">
              <a:solidFill>
                <a:srgbClr val="212529"/>
              </a:solidFill>
              <a:effectLst/>
            </a:endParaRPr>
          </a:p>
          <a:p>
            <a:pPr marL="285750" indent="-285750">
              <a:buFont typeface="Arial" panose="020B0604020202020204" pitchFamily="34" charset="0"/>
              <a:buChar char="•"/>
            </a:pPr>
            <a:endParaRPr lang="en-US" sz="1800" dirty="0">
              <a:solidFill>
                <a:srgbClr val="212529"/>
              </a:solidFill>
            </a:endParaRPr>
          </a:p>
          <a:p>
            <a:endParaRPr lang="en-US" b="1" dirty="0">
              <a:solidFill>
                <a:srgbClr val="212529"/>
              </a:solidFill>
            </a:endParaRPr>
          </a:p>
          <a:p>
            <a:pPr marL="285750" indent="-285750">
              <a:buFont typeface="Arial" panose="020B0604020202020204" pitchFamily="34" charset="0"/>
              <a:buChar char="•"/>
            </a:pPr>
            <a:endParaRPr lang="en-US" sz="1800" b="1" dirty="0">
              <a:solidFill>
                <a:srgbClr val="212529"/>
              </a:solidFill>
            </a:endParaRPr>
          </a:p>
          <a:p>
            <a:pPr marL="285750" indent="-285750">
              <a:buFont typeface="Arial" panose="020B0604020202020204" pitchFamily="34" charset="0"/>
              <a:buChar char="•"/>
            </a:pPr>
            <a:endParaRPr lang="en-US" b="1" dirty="0">
              <a:solidFill>
                <a:srgbClr val="212529"/>
              </a:solidFill>
            </a:endParaRPr>
          </a:p>
          <a:p>
            <a:pPr marL="285750" indent="-285750">
              <a:buFont typeface="Arial" panose="020B0604020202020204" pitchFamily="34" charset="0"/>
              <a:buChar char="•"/>
            </a:pPr>
            <a:endParaRPr lang="en-US" sz="1800" b="1" dirty="0">
              <a:solidFill>
                <a:srgbClr val="212529"/>
              </a:solidFill>
            </a:endParaRPr>
          </a:p>
          <a:p>
            <a:pPr marL="285750" indent="-285750">
              <a:buFont typeface="Arial" panose="020B0604020202020204" pitchFamily="34" charset="0"/>
              <a:buChar char="•"/>
            </a:pPr>
            <a:endParaRPr lang="en-US" b="1" dirty="0">
              <a:solidFill>
                <a:srgbClr val="212529"/>
              </a:solidFill>
            </a:endParaRPr>
          </a:p>
          <a:p>
            <a:pPr marL="285750" indent="-285750">
              <a:buFont typeface="Arial" panose="020B0604020202020204" pitchFamily="34" charset="0"/>
              <a:buChar char="•"/>
            </a:pPr>
            <a:endParaRPr lang="en-US" sz="1800" b="1" dirty="0">
              <a:solidFill>
                <a:srgbClr val="212529"/>
              </a:solidFill>
            </a:endParaRPr>
          </a:p>
          <a:p>
            <a:pPr marL="285750" indent="-285750">
              <a:buFont typeface="Arial" panose="020B0604020202020204" pitchFamily="34" charset="0"/>
              <a:buChar char="•"/>
            </a:pPr>
            <a:endParaRPr lang="en-US" sz="1800" b="1" dirty="0"/>
          </a:p>
        </p:txBody>
      </p:sp>
      <p:sp>
        <p:nvSpPr>
          <p:cNvPr id="11" name="Footer Placeholder 10">
            <a:extLst>
              <a:ext uri="{FF2B5EF4-FFF2-40B4-BE49-F238E27FC236}">
                <a16:creationId xmlns:a16="http://schemas.microsoft.com/office/drawing/2014/main" id="{38C722FA-17EB-F979-F1AC-6CDFA439E47B}"/>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Tree>
    <p:extLst>
      <p:ext uri="{BB962C8B-B14F-4D97-AF65-F5344CB8AC3E}">
        <p14:creationId xmlns:p14="http://schemas.microsoft.com/office/powerpoint/2010/main" val="346483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7A432-3E59-DA20-138D-C1655D574E64}"/>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2B53B95-D9F9-267C-D66A-DC71BA831E19}"/>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10" name="TextBox 9">
            <a:extLst>
              <a:ext uri="{FF2B5EF4-FFF2-40B4-BE49-F238E27FC236}">
                <a16:creationId xmlns:a16="http://schemas.microsoft.com/office/drawing/2014/main" id="{947DA457-DBF4-E01F-87B2-D30E12B5F6C3}"/>
              </a:ext>
            </a:extLst>
          </p:cNvPr>
          <p:cNvSpPr txBox="1"/>
          <p:nvPr/>
        </p:nvSpPr>
        <p:spPr>
          <a:xfrm>
            <a:off x="308754" y="125778"/>
            <a:ext cx="11574492" cy="7540526"/>
          </a:xfrm>
          <a:prstGeom prst="rect">
            <a:avLst/>
          </a:prstGeom>
          <a:noFill/>
        </p:spPr>
        <p:txBody>
          <a:bodyPr wrap="square">
            <a:spAutoFit/>
          </a:bodyPr>
          <a:lstStyle/>
          <a:p>
            <a:endParaRPr lang="en-US" sz="1600" dirty="0">
              <a:solidFill>
                <a:schemeClr val="tx1"/>
              </a:solidFill>
            </a:endParaRPr>
          </a:p>
          <a:p>
            <a:r>
              <a:rPr lang="en-US" sz="1800" b="1" u="sng" dirty="0"/>
              <a:t>ELIGIBILITY REQUIREMENTS</a:t>
            </a:r>
          </a:p>
          <a:p>
            <a:endParaRPr lang="en-US" b="1" dirty="0"/>
          </a:p>
          <a:p>
            <a:r>
              <a:rPr lang="en-US" sz="1600" b="1" dirty="0"/>
              <a:t>CEO/Law Enforcement Certifications and Assurances Form </a:t>
            </a:r>
          </a:p>
          <a:p>
            <a:endParaRPr lang="en-US" sz="1600" b="1" dirty="0"/>
          </a:p>
          <a:p>
            <a:pPr marL="285750" indent="-285750">
              <a:buFont typeface="Wingdings" panose="05000000000000000000" pitchFamily="2" charset="2"/>
              <a:buChar char="Ø"/>
            </a:pPr>
            <a:r>
              <a:rPr lang="en-US" sz="2000" dirty="0"/>
              <a:t>Each local unit of government, and institution of higher education that operates a law enforcement agency, must download, complete and then upload into eGrants the </a:t>
            </a:r>
            <a:r>
              <a:rPr lang="en-US" sz="2000" u="sng" dirty="0">
                <a:hlinkClick r:id="rId2"/>
              </a:rPr>
              <a:t>CEO/Law Enforcement Certifications and Assurances Form</a:t>
            </a:r>
            <a:r>
              <a:rPr lang="en-US" sz="2000" dirty="0"/>
              <a:t> certifying compliance with federal and state immigration enforcement requirements. This Form is required for each application submitted to OOG and is active until August 31, 2027, or the end of the grant period, whichever is later.  </a:t>
            </a:r>
          </a:p>
          <a:p>
            <a:endParaRPr lang="en-US" sz="2000" dirty="0"/>
          </a:p>
          <a:p>
            <a:pPr marL="285750" indent="-285750">
              <a:buFont typeface="Wingdings" panose="05000000000000000000" pitchFamily="2" charset="2"/>
              <a:buChar char="Ø"/>
            </a:pPr>
            <a:r>
              <a:rPr lang="en-US" sz="2000" dirty="0"/>
              <a:t>Per the PSO - Chief Executive Officer - is defined as the Mayor, County Judge or College/University President/Chair. Head of Agency - will be the Police Chief or Sheriff </a:t>
            </a:r>
          </a:p>
          <a:p>
            <a:endParaRPr lang="en-US" sz="2000" dirty="0"/>
          </a:p>
          <a:p>
            <a:pPr marL="285750" indent="-285750">
              <a:buFont typeface="Wingdings" panose="05000000000000000000" pitchFamily="2" charset="2"/>
              <a:buChar char="Ø"/>
            </a:pPr>
            <a:r>
              <a:rPr lang="en-US" sz="2000" dirty="0"/>
              <a:t>Each non-profit organization must download, complete and then upload into eGrants the </a:t>
            </a:r>
            <a:r>
              <a:rPr lang="en-US" sz="2000" u="sng" dirty="0">
                <a:hlinkClick r:id="rId3"/>
              </a:rPr>
              <a:t>CEO/NGO Certifications and Assurances Form</a:t>
            </a:r>
            <a:r>
              <a:rPr lang="en-US" sz="2000" dirty="0"/>
              <a:t> Certifying compliance with federal and state immigration enforcement requirements.</a:t>
            </a:r>
          </a:p>
          <a:p>
            <a:pPr marL="285750" indent="-285750">
              <a:buFont typeface="Wingdings" panose="05000000000000000000" pitchFamily="2" charset="2"/>
              <a:buChar char="Ø"/>
            </a:pPr>
            <a:endParaRPr lang="en-US" sz="1600" dirty="0"/>
          </a:p>
          <a:p>
            <a:endParaRPr lang="en-US" sz="1800" dirty="0"/>
          </a:p>
          <a:p>
            <a:endParaRPr lang="en-US" sz="1800" dirty="0"/>
          </a:p>
          <a:p>
            <a:endParaRPr lang="en-US" dirty="0"/>
          </a:p>
          <a:p>
            <a:endParaRPr lang="en-US" sz="1800" dirty="0"/>
          </a:p>
          <a:p>
            <a:endParaRPr lang="en-US" dirty="0"/>
          </a:p>
          <a:p>
            <a:endParaRPr lang="en-US" sz="1800" dirty="0"/>
          </a:p>
          <a:p>
            <a:endParaRPr lang="en-US" dirty="0"/>
          </a:p>
          <a:p>
            <a:endParaRPr lang="en-US" sz="1800" dirty="0"/>
          </a:p>
        </p:txBody>
      </p:sp>
      <p:sp>
        <p:nvSpPr>
          <p:cNvPr id="11" name="Footer Placeholder 10">
            <a:extLst>
              <a:ext uri="{FF2B5EF4-FFF2-40B4-BE49-F238E27FC236}">
                <a16:creationId xmlns:a16="http://schemas.microsoft.com/office/drawing/2014/main" id="{F11677C1-6F5D-3BBD-167E-EF44E5B4121E}"/>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Tree>
    <p:extLst>
      <p:ext uri="{BB962C8B-B14F-4D97-AF65-F5344CB8AC3E}">
        <p14:creationId xmlns:p14="http://schemas.microsoft.com/office/powerpoint/2010/main" val="309275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97280" y="286603"/>
            <a:ext cx="10058400" cy="1450757"/>
          </a:xfrm>
        </p:spPr>
        <p:txBody>
          <a:bodyPr/>
          <a:lstStyle/>
          <a:p>
            <a:r>
              <a:rPr lang="en-US" dirty="0"/>
              <a:t>ETCOG Contacts</a:t>
            </a:r>
          </a:p>
        </p:txBody>
      </p:sp>
      <p:sp>
        <p:nvSpPr>
          <p:cNvPr id="3" name="Content Placeholder 2">
            <a:extLst>
              <a:ext uri="{FF2B5EF4-FFF2-40B4-BE49-F238E27FC236}">
                <a16:creationId xmlns:a16="http://schemas.microsoft.com/office/drawing/2014/main" id="{F9529D8B-2C12-43D2-BC28-8FA4895C977A}"/>
              </a:ext>
            </a:extLst>
          </p:cNvPr>
          <p:cNvSpPr>
            <a:spLocks noGrp="1"/>
          </p:cNvSpPr>
          <p:nvPr>
            <p:ph idx="1"/>
          </p:nvPr>
        </p:nvSpPr>
        <p:spPr>
          <a:xfrm>
            <a:off x="1097281" y="2108201"/>
            <a:ext cx="2361911" cy="3760891"/>
          </a:xfrm>
        </p:spPr>
        <p:txBody>
          <a:bodyPr tIns="0">
            <a:normAutofit/>
          </a:bodyPr>
          <a:lstStyle/>
          <a:p>
            <a:pPr marL="0" indent="0">
              <a:spcBef>
                <a:spcPts val="600"/>
              </a:spcBef>
            </a:pPr>
            <a:r>
              <a:rPr lang="en-US" sz="1800" spc="-150" dirty="0"/>
              <a:t>Stephanie Heffner</a:t>
            </a:r>
          </a:p>
          <a:p>
            <a:pPr marL="0" indent="0">
              <a:spcBef>
                <a:spcPts val="600"/>
              </a:spcBef>
            </a:pPr>
            <a:r>
              <a:rPr lang="en-US" sz="1800" spc="-150" dirty="0"/>
              <a:t>Director of Public Safety</a:t>
            </a:r>
          </a:p>
          <a:p>
            <a:pPr marL="0" indent="0">
              <a:spcBef>
                <a:spcPts val="600"/>
              </a:spcBef>
            </a:pPr>
            <a:r>
              <a:rPr lang="en-US" sz="1800" spc="-150" dirty="0">
                <a:hlinkClick r:id="rId2"/>
              </a:rPr>
              <a:t>stephanie.heffner@etcog.org</a:t>
            </a:r>
            <a:endParaRPr lang="en-US" sz="1800" spc="-150" dirty="0"/>
          </a:p>
          <a:p>
            <a:pPr marL="0" indent="0">
              <a:spcBef>
                <a:spcPts val="600"/>
              </a:spcBef>
            </a:pPr>
            <a:r>
              <a:rPr lang="en-US" sz="1800" spc="-150" dirty="0"/>
              <a:t>Office – 903-218-6461</a:t>
            </a:r>
          </a:p>
          <a:p>
            <a:pPr marL="0" indent="0">
              <a:spcBef>
                <a:spcPts val="600"/>
              </a:spcBef>
            </a:pPr>
            <a:r>
              <a:rPr lang="en-US" sz="1800" spc="-150" dirty="0"/>
              <a:t>Cell – 903-331-6770</a:t>
            </a:r>
          </a:p>
          <a:p>
            <a:pPr marL="0" indent="0">
              <a:spcBef>
                <a:spcPts val="0"/>
              </a:spcBef>
            </a:pPr>
            <a:endParaRPr lang="en-US" sz="1800" spc="-150" dirty="0"/>
          </a:p>
        </p:txBody>
      </p:sp>
      <p:pic>
        <p:nvPicPr>
          <p:cNvPr id="8" name="Picture Placeholder 7" descr="Lady smiling in front of her computer">
            <a:extLst>
              <a:ext uri="{FF2B5EF4-FFF2-40B4-BE49-F238E27FC236}">
                <a16:creationId xmlns:a16="http://schemas.microsoft.com/office/drawing/2014/main" id="{F9CB6B5C-CC4C-49BD-96A3-CBE188D3D1D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8119872" y="2094304"/>
            <a:ext cx="3035808" cy="1837944"/>
          </a:xfrm>
        </p:spPr>
      </p:pic>
      <p:pic>
        <p:nvPicPr>
          <p:cNvPr id="12" name="Picture Placeholder 11" descr="Business men sitting at a table">
            <a:extLst>
              <a:ext uri="{FF2B5EF4-FFF2-40B4-BE49-F238E27FC236}">
                <a16:creationId xmlns:a16="http://schemas.microsoft.com/office/drawing/2014/main" id="{B466B10D-3068-493B-874B-7199B529DF76}"/>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107795" y="4110142"/>
            <a:ext cx="3035808" cy="1837944"/>
          </a:xfrm>
        </p:spPr>
      </p:pic>
      <p:sp>
        <p:nvSpPr>
          <p:cNvPr id="14" name="Footer Placeholder 13">
            <a:extLst>
              <a:ext uri="{FF2B5EF4-FFF2-40B4-BE49-F238E27FC236}">
                <a16:creationId xmlns:a16="http://schemas.microsoft.com/office/drawing/2014/main" id="{10BD52C4-306B-4FA3-8235-FAE3F72C064F}"/>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
        <p:nvSpPr>
          <p:cNvPr id="15" name="Slide Number Placeholder 14">
            <a:extLst>
              <a:ext uri="{FF2B5EF4-FFF2-40B4-BE49-F238E27FC236}">
                <a16:creationId xmlns:a16="http://schemas.microsoft.com/office/drawing/2014/main" id="{FAC43D02-FCA1-4880-8376-FFDCFB5A520F}"/>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a:t>
            </a:fld>
            <a:endParaRPr lang="en-US" dirty="0"/>
          </a:p>
        </p:txBody>
      </p:sp>
      <p:sp>
        <p:nvSpPr>
          <p:cNvPr id="7" name="TextBox 6">
            <a:extLst>
              <a:ext uri="{FF2B5EF4-FFF2-40B4-BE49-F238E27FC236}">
                <a16:creationId xmlns:a16="http://schemas.microsoft.com/office/drawing/2014/main" id="{D9719FFF-720B-92F3-A0D3-836EEF1AAD02}"/>
              </a:ext>
            </a:extLst>
          </p:cNvPr>
          <p:cNvSpPr txBox="1"/>
          <p:nvPr/>
        </p:nvSpPr>
        <p:spPr>
          <a:xfrm>
            <a:off x="4201065" y="2108201"/>
            <a:ext cx="3416059" cy="3139321"/>
          </a:xfrm>
          <a:prstGeom prst="rect">
            <a:avLst/>
          </a:prstGeom>
          <a:noFill/>
        </p:spPr>
        <p:txBody>
          <a:bodyPr wrap="square">
            <a:spAutoFit/>
          </a:bodyPr>
          <a:lstStyle/>
          <a:p>
            <a:r>
              <a:rPr lang="en-US" dirty="0"/>
              <a:t>When emailing ETCOG or the Office of the Governor (OOG), please include your </a:t>
            </a:r>
            <a:r>
              <a:rPr lang="en-US" u="sng" dirty="0"/>
              <a:t>grant number </a:t>
            </a:r>
            <a:r>
              <a:rPr lang="en-US" dirty="0"/>
              <a:t>and </a:t>
            </a:r>
            <a:r>
              <a:rPr lang="en-US" u="sng" dirty="0"/>
              <a:t>project title </a:t>
            </a:r>
            <a:r>
              <a:rPr lang="en-US" dirty="0"/>
              <a:t>in all correspondence.</a:t>
            </a:r>
          </a:p>
          <a:p>
            <a:endParaRPr lang="en-US" dirty="0"/>
          </a:p>
          <a:p>
            <a:r>
              <a:rPr lang="en-US" dirty="0"/>
              <a:t>Grant workshop materials can be found on ETCOG’s website at: </a:t>
            </a:r>
            <a:r>
              <a:rPr lang="en-US" dirty="0">
                <a:hlinkClick r:id="rId5"/>
              </a:rPr>
              <a:t>Criminal Justice | ETCOG Public Safety</a:t>
            </a:r>
            <a:r>
              <a:rPr lang="en-US" dirty="0"/>
              <a:t>.</a:t>
            </a:r>
          </a:p>
          <a:p>
            <a:endParaRPr lang="en-US" dirty="0"/>
          </a:p>
        </p:txBody>
      </p:sp>
    </p:spTree>
    <p:extLst>
      <p:ext uri="{BB962C8B-B14F-4D97-AF65-F5344CB8AC3E}">
        <p14:creationId xmlns:p14="http://schemas.microsoft.com/office/powerpoint/2010/main" val="4250089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B5EE0-04D6-3C27-10AB-689460FBD85E}"/>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ED4EC06-D878-195D-5367-F94CE7F78839}"/>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10" name="TextBox 9">
            <a:extLst>
              <a:ext uri="{FF2B5EF4-FFF2-40B4-BE49-F238E27FC236}">
                <a16:creationId xmlns:a16="http://schemas.microsoft.com/office/drawing/2014/main" id="{89989137-503C-BFE9-3FD7-7F2318713FE4}"/>
              </a:ext>
            </a:extLst>
          </p:cNvPr>
          <p:cNvSpPr txBox="1"/>
          <p:nvPr/>
        </p:nvSpPr>
        <p:spPr>
          <a:xfrm>
            <a:off x="308754" y="125778"/>
            <a:ext cx="11574492" cy="7817525"/>
          </a:xfrm>
          <a:prstGeom prst="rect">
            <a:avLst/>
          </a:prstGeom>
          <a:noFill/>
        </p:spPr>
        <p:txBody>
          <a:bodyPr wrap="square">
            <a:spAutoFit/>
          </a:bodyPr>
          <a:lstStyle/>
          <a:p>
            <a:endParaRPr lang="en-US" sz="1600" dirty="0">
              <a:solidFill>
                <a:schemeClr val="tx1"/>
              </a:solidFill>
            </a:endParaRPr>
          </a:p>
          <a:p>
            <a:r>
              <a:rPr lang="en-US" sz="1800" b="1" u="sng" dirty="0"/>
              <a:t>ELIGIBILITY REQUIREMENTS – SEXUAL ASSAULT EVIDENCE TRACKING</a:t>
            </a:r>
          </a:p>
          <a:p>
            <a:endParaRPr lang="en-US" b="1" dirty="0"/>
          </a:p>
          <a:p>
            <a:pPr marL="285750" indent="-285750">
              <a:buFont typeface="Wingdings" panose="05000000000000000000" pitchFamily="2" charset="2"/>
              <a:buChar char="Ø"/>
            </a:pPr>
            <a:r>
              <a:rPr lang="en-US" dirty="0"/>
              <a:t>Required for all cities and counties applying in CJ-JAG, Juvenile Justice &amp; Truancy Prevention, and Violence Against Women categories.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Any facility or entity that collects evidence for sexual assault, or other sex offenses, or investigates or prosecutes a sexual assault, or other sex offense, for which evidence has been collected must participate in the statewide electronic tracking system developed and implemented by DPS.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See DPS’s website for more information or to set up an account to begin participating: </a:t>
            </a:r>
            <a:r>
              <a:rPr lang="en-US" dirty="0">
                <a:hlinkClick r:id="rId2"/>
              </a:rPr>
              <a:t>Sexual Assault Evidence Tracking Program | Department of Public Safety</a:t>
            </a:r>
            <a:r>
              <a:rPr lang="en-US" dirty="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Additionally, per Section 420.042 "A law enforcement agency that receives evidence of a sexual assault or other sex offense...shall submit that evidence to a public accredited crime laboratory for analysis no later than the 30th day after the date on which that evidence was received." A law enforcement agency in possession of a significant number of Sexual Assault Evidence Kits (SAEK) where the 30-day window has passed may be considered noncompliant.</a:t>
            </a:r>
          </a:p>
          <a:p>
            <a:pPr marL="285750" indent="-285750">
              <a:buFont typeface="Wingdings" panose="05000000000000000000" pitchFamily="2" charset="2"/>
              <a:buChar char="Ø"/>
            </a:pPr>
            <a:endParaRPr lang="en-US" dirty="0"/>
          </a:p>
          <a:p>
            <a:endParaRPr lang="en-US" sz="1800" dirty="0"/>
          </a:p>
          <a:p>
            <a:endParaRPr lang="en-US" dirty="0"/>
          </a:p>
          <a:p>
            <a:endParaRPr lang="en-US" dirty="0"/>
          </a:p>
          <a:p>
            <a:endParaRPr lang="en-US" dirty="0"/>
          </a:p>
          <a:p>
            <a:endParaRPr lang="en-US" dirty="0"/>
          </a:p>
          <a:p>
            <a:endParaRPr lang="en-US" dirty="0"/>
          </a:p>
          <a:p>
            <a:endParaRPr lang="en-US" dirty="0"/>
          </a:p>
          <a:p>
            <a:endParaRPr lang="en-US" sz="1800" dirty="0"/>
          </a:p>
          <a:p>
            <a:endParaRPr lang="en-US" dirty="0"/>
          </a:p>
          <a:p>
            <a:endParaRPr lang="en-US" sz="1800" dirty="0"/>
          </a:p>
        </p:txBody>
      </p:sp>
      <p:sp>
        <p:nvSpPr>
          <p:cNvPr id="11" name="Footer Placeholder 10">
            <a:extLst>
              <a:ext uri="{FF2B5EF4-FFF2-40B4-BE49-F238E27FC236}">
                <a16:creationId xmlns:a16="http://schemas.microsoft.com/office/drawing/2014/main" id="{D34AFD68-D344-1FE6-CFF0-EFC028D11944}"/>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Tree>
    <p:extLst>
      <p:ext uri="{BB962C8B-B14F-4D97-AF65-F5344CB8AC3E}">
        <p14:creationId xmlns:p14="http://schemas.microsoft.com/office/powerpoint/2010/main" val="396812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44E8-3AE5-72F9-910A-1D15DD0C8C35}"/>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32C51D3-1247-D854-B267-904A1C4F8DF8}"/>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10" name="TextBox 9">
            <a:extLst>
              <a:ext uri="{FF2B5EF4-FFF2-40B4-BE49-F238E27FC236}">
                <a16:creationId xmlns:a16="http://schemas.microsoft.com/office/drawing/2014/main" id="{4CB1194A-94EE-9988-0756-C10B764CE291}"/>
              </a:ext>
            </a:extLst>
          </p:cNvPr>
          <p:cNvSpPr txBox="1"/>
          <p:nvPr/>
        </p:nvSpPr>
        <p:spPr>
          <a:xfrm>
            <a:off x="308754" y="125778"/>
            <a:ext cx="11574492" cy="7540526"/>
          </a:xfrm>
          <a:prstGeom prst="rect">
            <a:avLst/>
          </a:prstGeom>
          <a:noFill/>
        </p:spPr>
        <p:txBody>
          <a:bodyPr wrap="square">
            <a:spAutoFit/>
          </a:bodyPr>
          <a:lstStyle/>
          <a:p>
            <a:endParaRPr lang="en-US" sz="1600" dirty="0">
              <a:solidFill>
                <a:schemeClr val="tx1"/>
              </a:solidFill>
            </a:endParaRPr>
          </a:p>
          <a:p>
            <a:r>
              <a:rPr lang="en-US" b="1" u="sng" dirty="0"/>
              <a:t>ALL APPLICATIONS</a:t>
            </a:r>
            <a:endParaRPr lang="en-US" sz="1800" b="1" u="sng" dirty="0"/>
          </a:p>
          <a:p>
            <a:endParaRPr lang="en-US" b="1" u="sng" dirty="0"/>
          </a:p>
          <a:p>
            <a:r>
              <a:rPr lang="en-US" b="1" dirty="0">
                <a:solidFill>
                  <a:schemeClr val="accent3">
                    <a:lumMod val="75000"/>
                  </a:schemeClr>
                </a:solidFill>
              </a:rPr>
              <a:t>Submission Deadline</a:t>
            </a:r>
          </a:p>
          <a:p>
            <a:endParaRPr lang="en-US" b="1" dirty="0">
              <a:solidFill>
                <a:schemeClr val="accent3">
                  <a:lumMod val="75000"/>
                </a:schemeClr>
              </a:solidFill>
            </a:endParaRPr>
          </a:p>
          <a:p>
            <a:r>
              <a:rPr lang="en-US" b="1" dirty="0">
                <a:solidFill>
                  <a:schemeClr val="accent3">
                    <a:lumMod val="75000"/>
                  </a:schemeClr>
                </a:solidFill>
              </a:rPr>
              <a:t>February 12, 2026</a:t>
            </a:r>
          </a:p>
          <a:p>
            <a:endParaRPr lang="en-US" b="1" dirty="0">
              <a:solidFill>
                <a:schemeClr val="accent3">
                  <a:lumMod val="75000"/>
                </a:schemeClr>
              </a:solidFill>
            </a:endParaRPr>
          </a:p>
          <a:p>
            <a:r>
              <a:rPr lang="en-US" b="1" u="sng" dirty="0">
                <a:solidFill>
                  <a:schemeClr val="accent3">
                    <a:lumMod val="75000"/>
                  </a:schemeClr>
                </a:solidFill>
              </a:rPr>
              <a:t>SUBMITTED &amp; CERTIFIED</a:t>
            </a:r>
          </a:p>
          <a:p>
            <a:endParaRPr lang="en-US" b="1" dirty="0">
              <a:solidFill>
                <a:schemeClr val="accent3">
                  <a:lumMod val="75000"/>
                </a:schemeClr>
              </a:solidFill>
            </a:endParaRPr>
          </a:p>
          <a:p>
            <a:r>
              <a:rPr lang="en-US" b="1" i="1" u="sng" dirty="0">
                <a:solidFill>
                  <a:schemeClr val="accent3">
                    <a:lumMod val="75000"/>
                  </a:schemeClr>
                </a:solidFill>
              </a:rPr>
              <a:t>Before</a:t>
            </a:r>
            <a:r>
              <a:rPr lang="en-US" b="1" dirty="0">
                <a:solidFill>
                  <a:schemeClr val="accent3">
                    <a:lumMod val="75000"/>
                  </a:schemeClr>
                </a:solidFill>
              </a:rPr>
              <a:t> 5:00 pm CST</a:t>
            </a:r>
          </a:p>
          <a:p>
            <a:endParaRPr lang="en-US" dirty="0"/>
          </a:p>
          <a:p>
            <a:r>
              <a:rPr lang="en-US" b="1" u="sng" dirty="0"/>
              <a:t>VERY IMPORTANT</a:t>
            </a:r>
            <a:r>
              <a:rPr lang="en-US" dirty="0"/>
              <a:t>: After the grant writer submits the application in eGrants, the Authorized Official must log into eGrants and “Certify” each application before the PSO accepts it.</a:t>
            </a:r>
          </a:p>
          <a:p>
            <a:endParaRPr lang="en-US" dirty="0"/>
          </a:p>
          <a:p>
            <a:r>
              <a:rPr lang="en-US" dirty="0"/>
              <a:t>The certification </a:t>
            </a:r>
            <a:r>
              <a:rPr lang="en-US" b="1" dirty="0"/>
              <a:t>MUST</a:t>
            </a:r>
            <a:r>
              <a:rPr lang="en-US" dirty="0"/>
              <a:t> be done </a:t>
            </a:r>
            <a:r>
              <a:rPr lang="en-US" b="1" u="sng" dirty="0"/>
              <a:t>BEFORE</a:t>
            </a:r>
            <a:r>
              <a:rPr lang="en-US" dirty="0"/>
              <a:t> 5:00 PM CST on </a:t>
            </a:r>
            <a:r>
              <a:rPr lang="en-US" b="1" u="sng" dirty="0"/>
              <a:t>February 12, 2026</a:t>
            </a:r>
            <a:r>
              <a:rPr lang="en-US" dirty="0"/>
              <a:t>.</a:t>
            </a:r>
          </a:p>
          <a:p>
            <a:endParaRPr lang="en-US" dirty="0"/>
          </a:p>
          <a:p>
            <a:r>
              <a:rPr lang="en-US" dirty="0"/>
              <a:t>Applications not certified by the required deadline will be deemed </a:t>
            </a:r>
            <a:r>
              <a:rPr lang="en-US" b="1" dirty="0"/>
              <a:t>INELIGIBLE </a:t>
            </a:r>
            <a:r>
              <a:rPr lang="en-US" dirty="0"/>
              <a:t>by the PSO!</a:t>
            </a:r>
          </a:p>
          <a:p>
            <a:endParaRPr lang="en-US" sz="1800" dirty="0"/>
          </a:p>
          <a:p>
            <a:endParaRPr lang="en-US" dirty="0"/>
          </a:p>
          <a:p>
            <a:endParaRPr lang="en-US" dirty="0"/>
          </a:p>
          <a:p>
            <a:endParaRPr lang="en-US" dirty="0"/>
          </a:p>
          <a:p>
            <a:endParaRPr lang="en-US" dirty="0"/>
          </a:p>
          <a:p>
            <a:endParaRPr lang="en-US" dirty="0"/>
          </a:p>
          <a:p>
            <a:endParaRPr lang="en-US" dirty="0"/>
          </a:p>
          <a:p>
            <a:endParaRPr lang="en-US" sz="1800" dirty="0"/>
          </a:p>
          <a:p>
            <a:endParaRPr lang="en-US" dirty="0"/>
          </a:p>
          <a:p>
            <a:endParaRPr lang="en-US" sz="1800" dirty="0"/>
          </a:p>
        </p:txBody>
      </p:sp>
      <p:sp>
        <p:nvSpPr>
          <p:cNvPr id="11" name="Footer Placeholder 10">
            <a:extLst>
              <a:ext uri="{FF2B5EF4-FFF2-40B4-BE49-F238E27FC236}">
                <a16:creationId xmlns:a16="http://schemas.microsoft.com/office/drawing/2014/main" id="{246846B1-AEB7-BBC2-6A83-9DF06BADB2DB}"/>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Tree>
    <p:extLst>
      <p:ext uri="{BB962C8B-B14F-4D97-AF65-F5344CB8AC3E}">
        <p14:creationId xmlns:p14="http://schemas.microsoft.com/office/powerpoint/2010/main" val="53924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692CC1-8C7C-DF59-0A9C-3B182C71D13D}"/>
              </a:ext>
            </a:extLst>
          </p:cNvPr>
          <p:cNvSpPr txBox="1"/>
          <p:nvPr/>
        </p:nvSpPr>
        <p:spPr>
          <a:xfrm>
            <a:off x="166255" y="405038"/>
            <a:ext cx="3075709" cy="5098083"/>
          </a:xfrm>
          <a:prstGeom prst="rect">
            <a:avLst/>
          </a:prstGeom>
          <a:noFill/>
        </p:spPr>
        <p:txBody>
          <a:bodyPr wrap="square">
            <a:spAutoFit/>
          </a:bodyPr>
          <a:lstStyle/>
          <a:p>
            <a:r>
              <a:rPr lang="en-US" sz="1400" dirty="0"/>
              <a:t>Office of the Governor (OOG), </a:t>
            </a:r>
          </a:p>
          <a:p>
            <a:r>
              <a:rPr lang="en-US" sz="1400" dirty="0"/>
              <a:t>Public Safety Office (PSO)</a:t>
            </a:r>
          </a:p>
          <a:p>
            <a:r>
              <a:rPr lang="en-US" sz="1400" b="1" dirty="0"/>
              <a:t>Contact Information</a:t>
            </a:r>
          </a:p>
          <a:p>
            <a:endParaRPr lang="en-US" sz="2000" dirty="0"/>
          </a:p>
          <a:p>
            <a:r>
              <a:rPr lang="en-US" sz="1400" dirty="0"/>
              <a:t>eGrants Home Page:</a:t>
            </a:r>
          </a:p>
          <a:p>
            <a:r>
              <a:rPr lang="en-US" sz="1400" dirty="0">
                <a:hlinkClick r:id="rId2"/>
              </a:rPr>
              <a:t>https://eGrants.gov.texas.gov</a:t>
            </a:r>
            <a:endParaRPr lang="en-US" sz="1400" dirty="0"/>
          </a:p>
          <a:p>
            <a:endParaRPr lang="en-US" sz="1400" dirty="0"/>
          </a:p>
          <a:p>
            <a:r>
              <a:rPr lang="en-US" sz="1400" dirty="0"/>
              <a:t>Email Address for eGrants Help Desk:</a:t>
            </a:r>
          </a:p>
          <a:p>
            <a:r>
              <a:rPr lang="en-US" sz="1400" dirty="0">
                <a:hlinkClick r:id="rId3"/>
              </a:rPr>
              <a:t>eGrants@gov.texas.gov</a:t>
            </a:r>
            <a:r>
              <a:rPr lang="en-US" sz="1400" dirty="0"/>
              <a:t> </a:t>
            </a:r>
          </a:p>
          <a:p>
            <a:endParaRPr lang="en-US" sz="1400" dirty="0"/>
          </a:p>
          <a:p>
            <a:r>
              <a:rPr lang="en-US" sz="1400" dirty="0"/>
              <a:t>PSO Main Number: 512-463-1919</a:t>
            </a:r>
            <a:r>
              <a:rPr lang="en-US" sz="1400" dirty="0">
                <a:highlight>
                  <a:srgbClr val="FFFF00"/>
                </a:highlight>
              </a:rPr>
              <a:t> </a:t>
            </a:r>
          </a:p>
          <a:p>
            <a:endParaRPr lang="en-US" sz="1600" dirty="0"/>
          </a:p>
          <a:p>
            <a:r>
              <a:rPr lang="en-US" sz="1400" dirty="0"/>
              <a:t>You can contact ETCOG staff or your OOG/PSO Grant Manager for technical assistance. </a:t>
            </a:r>
          </a:p>
          <a:p>
            <a:endParaRPr lang="en-US" sz="1400" dirty="0"/>
          </a:p>
          <a:p>
            <a:r>
              <a:rPr lang="en-US" sz="1400" dirty="0"/>
              <a:t>PSO employees are assigned to each application/grant in eGrants, and the applicant/grantee may contact these personnel, or the eGrants Help Desk, for assistance with grant related questions and issues.</a:t>
            </a:r>
          </a:p>
        </p:txBody>
      </p:sp>
      <p:pic>
        <p:nvPicPr>
          <p:cNvPr id="15" name="Picture 14">
            <a:extLst>
              <a:ext uri="{FF2B5EF4-FFF2-40B4-BE49-F238E27FC236}">
                <a16:creationId xmlns:a16="http://schemas.microsoft.com/office/drawing/2014/main" id="{46BE6859-3B73-FC44-79F1-44F7A95FC521}"/>
              </a:ext>
            </a:extLst>
          </p:cNvPr>
          <p:cNvPicPr>
            <a:picLocks noChangeAspect="1"/>
          </p:cNvPicPr>
          <p:nvPr/>
        </p:nvPicPr>
        <p:blipFill>
          <a:blip r:embed="rId4"/>
          <a:stretch>
            <a:fillRect/>
          </a:stretch>
        </p:blipFill>
        <p:spPr>
          <a:xfrm>
            <a:off x="1101144" y="6437920"/>
            <a:ext cx="6815919" cy="359695"/>
          </a:xfrm>
          <a:prstGeom prst="rect">
            <a:avLst/>
          </a:prstGeom>
        </p:spPr>
      </p:pic>
      <p:sp>
        <p:nvSpPr>
          <p:cNvPr id="18" name="Slide Number Placeholder 14">
            <a:extLst>
              <a:ext uri="{FF2B5EF4-FFF2-40B4-BE49-F238E27FC236}">
                <a16:creationId xmlns:a16="http://schemas.microsoft.com/office/drawing/2014/main" id="{2F3F6191-4292-FD25-EC33-4DB38AFACC10}"/>
              </a:ext>
            </a:extLst>
          </p:cNvPr>
          <p:cNvSpPr>
            <a:spLocks noGrp="1"/>
          </p:cNvSpPr>
          <p:nvPr>
            <p:ph type="sldNum" sz="quarter" idx="12"/>
          </p:nvPr>
        </p:nvSpPr>
        <p:spPr/>
        <p:txBody>
          <a:bodyPr/>
          <a:lstStyle/>
          <a:p>
            <a:fld id="{3A98EE3D-8CD1-4C3F-BD1C-C98C9596463C}" type="slidenum">
              <a:rPr lang="en-US" smtClean="0"/>
              <a:pPr/>
              <a:t>3</a:t>
            </a:fld>
            <a:endParaRPr lang="en-US" dirty="0"/>
          </a:p>
        </p:txBody>
      </p:sp>
      <p:graphicFrame>
        <p:nvGraphicFramePr>
          <p:cNvPr id="10" name="Content Placeholder 9">
            <a:extLst>
              <a:ext uri="{FF2B5EF4-FFF2-40B4-BE49-F238E27FC236}">
                <a16:creationId xmlns:a16="http://schemas.microsoft.com/office/drawing/2014/main" id="{795873AF-8624-1B26-00F2-6E7EB6D54BAA}"/>
              </a:ext>
            </a:extLst>
          </p:cNvPr>
          <p:cNvGraphicFramePr>
            <a:graphicFrameLocks noGrp="1"/>
          </p:cNvGraphicFramePr>
          <p:nvPr>
            <p:ph sz="half" idx="4294967295"/>
            <p:extLst>
              <p:ext uri="{D42A27DB-BD31-4B8C-83A1-F6EECF244321}">
                <p14:modId xmlns:p14="http://schemas.microsoft.com/office/powerpoint/2010/main" val="589335181"/>
              </p:ext>
            </p:extLst>
          </p:nvPr>
        </p:nvGraphicFramePr>
        <p:xfrm>
          <a:off x="3343564" y="923636"/>
          <a:ext cx="8774545" cy="1531676"/>
        </p:xfrm>
        <a:graphic>
          <a:graphicData uri="http://schemas.openxmlformats.org/drawingml/2006/table">
            <a:tbl>
              <a:tblPr/>
              <a:tblGrid>
                <a:gridCol w="564164">
                  <a:extLst>
                    <a:ext uri="{9D8B030D-6E8A-4147-A177-3AD203B41FA5}">
                      <a16:colId xmlns:a16="http://schemas.microsoft.com/office/drawing/2014/main" val="2851892303"/>
                    </a:ext>
                  </a:extLst>
                </a:gridCol>
                <a:gridCol w="617429">
                  <a:extLst>
                    <a:ext uri="{9D8B030D-6E8A-4147-A177-3AD203B41FA5}">
                      <a16:colId xmlns:a16="http://schemas.microsoft.com/office/drawing/2014/main" val="186979766"/>
                    </a:ext>
                  </a:extLst>
                </a:gridCol>
                <a:gridCol w="710135">
                  <a:extLst>
                    <a:ext uri="{9D8B030D-6E8A-4147-A177-3AD203B41FA5}">
                      <a16:colId xmlns:a16="http://schemas.microsoft.com/office/drawing/2014/main" val="1374561763"/>
                    </a:ext>
                  </a:extLst>
                </a:gridCol>
                <a:gridCol w="542665">
                  <a:extLst>
                    <a:ext uri="{9D8B030D-6E8A-4147-A177-3AD203B41FA5}">
                      <a16:colId xmlns:a16="http://schemas.microsoft.com/office/drawing/2014/main" val="2607839444"/>
                    </a:ext>
                  </a:extLst>
                </a:gridCol>
                <a:gridCol w="696422">
                  <a:extLst>
                    <a:ext uri="{9D8B030D-6E8A-4147-A177-3AD203B41FA5}">
                      <a16:colId xmlns:a16="http://schemas.microsoft.com/office/drawing/2014/main" val="2751099404"/>
                    </a:ext>
                  </a:extLst>
                </a:gridCol>
                <a:gridCol w="967754">
                  <a:extLst>
                    <a:ext uri="{9D8B030D-6E8A-4147-A177-3AD203B41FA5}">
                      <a16:colId xmlns:a16="http://schemas.microsoft.com/office/drawing/2014/main" val="1967679597"/>
                    </a:ext>
                  </a:extLst>
                </a:gridCol>
                <a:gridCol w="660244">
                  <a:extLst>
                    <a:ext uri="{9D8B030D-6E8A-4147-A177-3AD203B41FA5}">
                      <a16:colId xmlns:a16="http://schemas.microsoft.com/office/drawing/2014/main" val="2804204401"/>
                    </a:ext>
                  </a:extLst>
                </a:gridCol>
                <a:gridCol w="707717">
                  <a:extLst>
                    <a:ext uri="{9D8B030D-6E8A-4147-A177-3AD203B41FA5}">
                      <a16:colId xmlns:a16="http://schemas.microsoft.com/office/drawing/2014/main" val="2084020027"/>
                    </a:ext>
                  </a:extLst>
                </a:gridCol>
                <a:gridCol w="735114">
                  <a:extLst>
                    <a:ext uri="{9D8B030D-6E8A-4147-A177-3AD203B41FA5}">
                      <a16:colId xmlns:a16="http://schemas.microsoft.com/office/drawing/2014/main" val="1042132071"/>
                    </a:ext>
                  </a:extLst>
                </a:gridCol>
                <a:gridCol w="851187">
                  <a:extLst>
                    <a:ext uri="{9D8B030D-6E8A-4147-A177-3AD203B41FA5}">
                      <a16:colId xmlns:a16="http://schemas.microsoft.com/office/drawing/2014/main" val="4089586932"/>
                    </a:ext>
                  </a:extLst>
                </a:gridCol>
                <a:gridCol w="1721714">
                  <a:extLst>
                    <a:ext uri="{9D8B030D-6E8A-4147-A177-3AD203B41FA5}">
                      <a16:colId xmlns:a16="http://schemas.microsoft.com/office/drawing/2014/main" val="998968384"/>
                    </a:ext>
                  </a:extLst>
                </a:gridCol>
              </a:tblGrid>
              <a:tr h="553185">
                <a:tc>
                  <a:txBody>
                    <a:bodyPr/>
                    <a:lstStyle/>
                    <a:p>
                      <a:pPr>
                        <a:buNone/>
                      </a:pPr>
                      <a:r>
                        <a:rPr lang="en-US" sz="1100" b="1" dirty="0">
                          <a:solidFill>
                            <a:schemeClr val="tx1"/>
                          </a:solidFill>
                        </a:rPr>
                        <a:t>Grant</a:t>
                      </a:r>
                      <a:r>
                        <a:rPr lang="en-US" sz="1100" b="1" dirty="0">
                          <a:solidFill>
                            <a:schemeClr val="tx1"/>
                          </a:solidFill>
                          <a:effectLst/>
                          <a:latin typeface="webdings" panose="05030102010509060703" pitchFamily="18" charset="2"/>
                        </a:rPr>
                        <a:t>5</a:t>
                      </a:r>
                      <a:endParaRPr lang="en-US" sz="1100" b="1" dirty="0">
                        <a:solidFill>
                          <a:schemeClr val="tx1"/>
                        </a:solidFill>
                      </a:endParaRP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Pending Messages</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Current Status</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Due Date</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Fund Source</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Grant Manager/</a:t>
                      </a:r>
                    </a:p>
                    <a:p>
                      <a:pPr>
                        <a:buNone/>
                      </a:pPr>
                      <a:r>
                        <a:rPr lang="en-US" sz="1100" b="1" dirty="0">
                          <a:solidFill>
                            <a:schemeClr val="tx1"/>
                          </a:solidFill>
                        </a:rPr>
                        <a:t>Email</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Start Date</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End Date</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Project Title</a:t>
                      </a:r>
                    </a:p>
                  </a:txBody>
                  <a:tcPr marL="23831" marR="23831" marT="23831" marB="23831" anchor="ctr">
                    <a:lnL>
                      <a:noFill/>
                    </a:lnL>
                    <a:lnR>
                      <a:noFill/>
                    </a:lnR>
                    <a:lnT>
                      <a:noFill/>
                    </a:lnT>
                    <a:lnB>
                      <a:noFill/>
                    </a:lnB>
                    <a:solidFill>
                      <a:srgbClr val="FFFFFF"/>
                    </a:solidFill>
                  </a:tcPr>
                </a:tc>
                <a:tc>
                  <a:txBody>
                    <a:bodyPr/>
                    <a:lstStyle/>
                    <a:p>
                      <a:pPr>
                        <a:buNone/>
                      </a:pPr>
                      <a:r>
                        <a:rPr lang="en-US" sz="1100" b="1">
                          <a:solidFill>
                            <a:schemeClr val="tx1"/>
                          </a:solidFill>
                        </a:rPr>
                        <a:t>Grantee Name</a:t>
                      </a:r>
                    </a:p>
                  </a:txBody>
                  <a:tcPr marL="23831" marR="23831" marT="23831" marB="23831" anchor="ctr">
                    <a:lnL>
                      <a:noFill/>
                    </a:lnL>
                    <a:lnR>
                      <a:noFill/>
                    </a:lnR>
                    <a:lnT>
                      <a:noFill/>
                    </a:lnT>
                    <a:lnB>
                      <a:noFill/>
                    </a:lnB>
                    <a:solidFill>
                      <a:srgbClr val="FFFFFF"/>
                    </a:solidFill>
                  </a:tcPr>
                </a:tc>
                <a:tc>
                  <a:txBody>
                    <a:bodyPr/>
                    <a:lstStyle/>
                    <a:p>
                      <a:pPr>
                        <a:buNone/>
                      </a:pPr>
                      <a:r>
                        <a:rPr lang="en-US" sz="1100" b="1" dirty="0">
                          <a:solidFill>
                            <a:schemeClr val="tx1"/>
                          </a:solidFill>
                        </a:rPr>
                        <a:t>OOG Solicitation</a:t>
                      </a:r>
                    </a:p>
                  </a:txBody>
                  <a:tcPr marL="23831" marR="23831" marT="23831" marB="23831" anchor="ctr">
                    <a:lnL>
                      <a:noFill/>
                    </a:lnL>
                    <a:lnR>
                      <a:noFill/>
                    </a:lnR>
                    <a:lnT>
                      <a:noFill/>
                    </a:lnT>
                    <a:lnB>
                      <a:noFill/>
                    </a:lnB>
                    <a:solidFill>
                      <a:srgbClr val="FFFFFF"/>
                    </a:solidFill>
                  </a:tcPr>
                </a:tc>
                <a:extLst>
                  <a:ext uri="{0D108BD9-81ED-4DB2-BD59-A6C34878D82A}">
                    <a16:rowId xmlns:a16="http://schemas.microsoft.com/office/drawing/2014/main" val="3432448564"/>
                  </a:ext>
                </a:extLst>
              </a:tr>
              <a:tr h="978491">
                <a:tc>
                  <a:txBody>
                    <a:bodyPr/>
                    <a:lstStyle/>
                    <a:p>
                      <a:pPr>
                        <a:buNone/>
                      </a:pPr>
                      <a:r>
                        <a:rPr lang="en-US" sz="1100">
                          <a:solidFill>
                            <a:schemeClr val="tx1"/>
                          </a:solidFill>
                          <a:hlinkClick r:id="rId5">
                            <a:extLst>
                              <a:ext uri="{A12FA001-AC4F-418D-AE19-62706E023703}">
                                <ahyp:hlinkClr xmlns:ahyp="http://schemas.microsoft.com/office/drawing/2018/hyperlinkcolor" val="tx"/>
                              </a:ext>
                            </a:extLst>
                          </a:hlinkClick>
                        </a:rPr>
                        <a:t>2541715</a:t>
                      </a:r>
                      <a:endParaRPr lang="en-US" sz="1100">
                        <a:solidFill>
                          <a:schemeClr val="tx1"/>
                        </a:solidFill>
                      </a:endParaRPr>
                    </a:p>
                  </a:txBody>
                  <a:tcPr marL="23831" marR="23831" marT="23831" marB="23831" anchor="ctr">
                    <a:lnL>
                      <a:noFill/>
                    </a:lnL>
                    <a:lnR>
                      <a:noFill/>
                    </a:lnR>
                    <a:lnT>
                      <a:noFill/>
                    </a:lnT>
                    <a:lnB>
                      <a:noFill/>
                    </a:lnB>
                    <a:solidFill>
                      <a:srgbClr val="FFFFFF"/>
                    </a:solidFill>
                  </a:tcPr>
                </a:tc>
                <a:tc>
                  <a:txBody>
                    <a:bodyPr/>
                    <a:lstStyle/>
                    <a:p>
                      <a:pPr>
                        <a:buNone/>
                      </a:pPr>
                      <a:endParaRPr lang="en-US" sz="1100" dirty="0">
                        <a:solidFill>
                          <a:schemeClr val="tx1"/>
                        </a:solidFill>
                      </a:endParaRPr>
                    </a:p>
                  </a:txBody>
                  <a:tcPr marL="23831" marR="23831" marT="23831" marB="23831" anchor="ctr">
                    <a:lnL>
                      <a:noFill/>
                    </a:lnL>
                    <a:lnR>
                      <a:noFill/>
                    </a:lnR>
                    <a:lnT>
                      <a:noFill/>
                    </a:lnT>
                    <a:lnB>
                      <a:noFill/>
                    </a:lnB>
                    <a:solidFill>
                      <a:srgbClr val="FFFFFF"/>
                    </a:solidFill>
                  </a:tcPr>
                </a:tc>
                <a:tc>
                  <a:txBody>
                    <a:bodyPr/>
                    <a:lstStyle/>
                    <a:p>
                      <a:pPr>
                        <a:buNone/>
                      </a:pPr>
                      <a:r>
                        <a:rPr lang="en-US" sz="1100" dirty="0">
                          <a:solidFill>
                            <a:schemeClr val="tx1"/>
                          </a:solidFill>
                        </a:rPr>
                        <a:t>Application Pending Submission</a:t>
                      </a:r>
                    </a:p>
                  </a:txBody>
                  <a:tcPr marL="23831" marR="23831" marT="23831" marB="23831" anchor="ctr">
                    <a:lnL>
                      <a:noFill/>
                    </a:lnL>
                    <a:lnR>
                      <a:noFill/>
                    </a:lnR>
                    <a:lnT>
                      <a:noFill/>
                    </a:lnT>
                    <a:lnB>
                      <a:noFill/>
                    </a:lnB>
                    <a:solidFill>
                      <a:srgbClr val="FFFFFF"/>
                    </a:solidFill>
                  </a:tcPr>
                </a:tc>
                <a:tc>
                  <a:txBody>
                    <a:bodyPr/>
                    <a:lstStyle/>
                    <a:p>
                      <a:pPr algn="ctr">
                        <a:buNone/>
                      </a:pPr>
                      <a:r>
                        <a:rPr lang="en-US" sz="1100">
                          <a:solidFill>
                            <a:schemeClr val="tx1"/>
                          </a:solidFill>
                        </a:rPr>
                        <a:t> </a:t>
                      </a:r>
                    </a:p>
                  </a:txBody>
                  <a:tcPr marL="23831" marR="23831" marT="23831" marB="23831" anchor="ctr">
                    <a:lnL>
                      <a:noFill/>
                    </a:lnL>
                    <a:lnR>
                      <a:noFill/>
                    </a:lnR>
                    <a:lnT>
                      <a:noFill/>
                    </a:lnT>
                    <a:lnB>
                      <a:noFill/>
                    </a:lnB>
                    <a:solidFill>
                      <a:srgbClr val="FFFFFF"/>
                    </a:solidFill>
                  </a:tcPr>
                </a:tc>
                <a:tc>
                  <a:txBody>
                    <a:bodyPr/>
                    <a:lstStyle/>
                    <a:p>
                      <a:pPr algn="ctr">
                        <a:buNone/>
                      </a:pPr>
                      <a:r>
                        <a:rPr lang="en-US" sz="1100" dirty="0">
                          <a:solidFill>
                            <a:schemeClr val="tx1"/>
                          </a:solidFill>
                        </a:rPr>
                        <a:t>SF</a:t>
                      </a:r>
                    </a:p>
                  </a:txBody>
                  <a:tcPr marL="23831" marR="23831" marT="23831" marB="23831" anchor="ctr">
                    <a:lnL>
                      <a:noFill/>
                    </a:lnL>
                    <a:lnR>
                      <a:noFill/>
                    </a:lnR>
                    <a:lnT>
                      <a:noFill/>
                    </a:lnT>
                    <a:lnB>
                      <a:noFill/>
                    </a:lnB>
                    <a:solidFill>
                      <a:srgbClr val="FFFFFF"/>
                    </a:solidFill>
                  </a:tcPr>
                </a:tc>
                <a:tc>
                  <a:txBody>
                    <a:bodyPr/>
                    <a:lstStyle/>
                    <a:p>
                      <a:pPr>
                        <a:buNone/>
                      </a:pPr>
                      <a:r>
                        <a:rPr lang="en-US" sz="1100" dirty="0">
                          <a:solidFill>
                            <a:schemeClr val="tx1"/>
                          </a:solidFill>
                          <a:highlight>
                            <a:srgbClr val="FFFF00"/>
                          </a:highlight>
                          <a:hlinkClick r:id="rId6">
                            <a:extLst>
                              <a:ext uri="{A12FA001-AC4F-418D-AE19-62706E023703}">
                                <ahyp:hlinkClr xmlns:ahyp="http://schemas.microsoft.com/office/drawing/2018/hyperlinkcolor" val="tx"/>
                              </a:ext>
                            </a:extLst>
                          </a:hlinkClick>
                        </a:rPr>
                        <a:t>Harley Woody</a:t>
                      </a:r>
                      <a:endParaRPr lang="en-US" sz="1100" dirty="0">
                        <a:solidFill>
                          <a:schemeClr val="tx1"/>
                        </a:solidFill>
                        <a:highlight>
                          <a:srgbClr val="FFFF00"/>
                        </a:highlight>
                      </a:endParaRPr>
                    </a:p>
                  </a:txBody>
                  <a:tcPr marL="23831" marR="23831" marT="23831" marB="23831" anchor="ctr">
                    <a:lnL>
                      <a:noFill/>
                    </a:lnL>
                    <a:lnR>
                      <a:noFill/>
                    </a:lnR>
                    <a:lnT>
                      <a:noFill/>
                    </a:lnT>
                    <a:lnB>
                      <a:noFill/>
                    </a:lnB>
                    <a:solidFill>
                      <a:srgbClr val="FFFFFF"/>
                    </a:solidFill>
                  </a:tcPr>
                </a:tc>
                <a:tc>
                  <a:txBody>
                    <a:bodyPr/>
                    <a:lstStyle/>
                    <a:p>
                      <a:pPr>
                        <a:buNone/>
                      </a:pPr>
                      <a:r>
                        <a:rPr lang="en-US" sz="1100">
                          <a:solidFill>
                            <a:schemeClr val="tx1"/>
                          </a:solidFill>
                        </a:rPr>
                        <a:t>9/1/2026</a:t>
                      </a:r>
                    </a:p>
                  </a:txBody>
                  <a:tcPr marL="23831" marR="23831" marT="23831" marB="23831" anchor="ctr">
                    <a:lnL>
                      <a:noFill/>
                    </a:lnL>
                    <a:lnR>
                      <a:noFill/>
                    </a:lnR>
                    <a:lnT>
                      <a:noFill/>
                    </a:lnT>
                    <a:lnB>
                      <a:noFill/>
                    </a:lnB>
                    <a:solidFill>
                      <a:srgbClr val="FFFFFF"/>
                    </a:solidFill>
                  </a:tcPr>
                </a:tc>
                <a:tc>
                  <a:txBody>
                    <a:bodyPr/>
                    <a:lstStyle/>
                    <a:p>
                      <a:pPr>
                        <a:buNone/>
                      </a:pPr>
                      <a:r>
                        <a:rPr lang="en-US" sz="1100" dirty="0">
                          <a:solidFill>
                            <a:schemeClr val="tx1"/>
                          </a:solidFill>
                        </a:rPr>
                        <a:t>8/31/2027</a:t>
                      </a:r>
                    </a:p>
                  </a:txBody>
                  <a:tcPr marL="23831" marR="23831" marT="23831" marB="23831" anchor="ctr">
                    <a:lnL>
                      <a:noFill/>
                    </a:lnL>
                    <a:lnR>
                      <a:noFill/>
                    </a:lnR>
                    <a:lnT>
                      <a:noFill/>
                    </a:lnT>
                    <a:lnB>
                      <a:noFill/>
                    </a:lnB>
                    <a:solidFill>
                      <a:srgbClr val="FFFFFF"/>
                    </a:solidFill>
                  </a:tcPr>
                </a:tc>
                <a:tc>
                  <a:txBody>
                    <a:bodyPr/>
                    <a:lstStyle/>
                    <a:p>
                      <a:pPr>
                        <a:buNone/>
                      </a:pPr>
                      <a:r>
                        <a:rPr lang="en-US" sz="1100" dirty="0">
                          <a:solidFill>
                            <a:schemeClr val="tx1"/>
                          </a:solidFill>
                        </a:rPr>
                        <a:t>Regional Evaluation Services for Juveniles</a:t>
                      </a:r>
                    </a:p>
                  </a:txBody>
                  <a:tcPr marL="23831" marR="23831" marT="23831" marB="23831" anchor="ctr">
                    <a:lnL>
                      <a:noFill/>
                    </a:lnL>
                    <a:lnR>
                      <a:noFill/>
                    </a:lnR>
                    <a:lnT>
                      <a:noFill/>
                    </a:lnT>
                    <a:lnB>
                      <a:noFill/>
                    </a:lnB>
                    <a:solidFill>
                      <a:srgbClr val="FFFFFF"/>
                    </a:solidFill>
                  </a:tcPr>
                </a:tc>
                <a:tc>
                  <a:txBody>
                    <a:bodyPr/>
                    <a:lstStyle/>
                    <a:p>
                      <a:pPr>
                        <a:buNone/>
                      </a:pPr>
                      <a:r>
                        <a:rPr lang="en-US" sz="1100" dirty="0">
                          <a:solidFill>
                            <a:schemeClr val="tx1"/>
                          </a:solidFill>
                        </a:rPr>
                        <a:t>East Texas Council of Governments</a:t>
                      </a:r>
                    </a:p>
                  </a:txBody>
                  <a:tcPr marL="23831" marR="23831" marT="23831" marB="23831" anchor="ctr">
                    <a:lnL>
                      <a:noFill/>
                    </a:lnL>
                    <a:lnR>
                      <a:noFill/>
                    </a:lnR>
                    <a:lnT>
                      <a:noFill/>
                    </a:lnT>
                    <a:lnB>
                      <a:noFill/>
                    </a:lnB>
                    <a:solidFill>
                      <a:srgbClr val="FFFFFF"/>
                    </a:solidFill>
                  </a:tcPr>
                </a:tc>
                <a:tc>
                  <a:txBody>
                    <a:bodyPr/>
                    <a:lstStyle/>
                    <a:p>
                      <a:pPr>
                        <a:buNone/>
                      </a:pPr>
                      <a:r>
                        <a:rPr lang="en-US" sz="1100" dirty="0">
                          <a:solidFill>
                            <a:schemeClr val="tx1"/>
                          </a:solidFill>
                        </a:rPr>
                        <a:t>FY2027 Juvenile Justice and Youth Diversion Grant Program</a:t>
                      </a:r>
                    </a:p>
                    <a:p>
                      <a:pPr>
                        <a:buNone/>
                      </a:pPr>
                      <a:r>
                        <a:rPr lang="en-US" sz="1100" dirty="0">
                          <a:solidFill>
                            <a:schemeClr val="tx1"/>
                          </a:solidFill>
                          <a:hlinkClick r:id="rId7">
                            <a:extLst>
                              <a:ext uri="{A12FA001-AC4F-418D-AE19-62706E023703}">
                                <ahyp:hlinkClr xmlns:ahyp="http://schemas.microsoft.com/office/drawing/2018/hyperlinkcolor" val="tx"/>
                              </a:ext>
                            </a:extLst>
                          </a:hlinkClick>
                        </a:rPr>
                        <a:t>Announcement</a:t>
                      </a:r>
                      <a:endParaRPr lang="en-US" sz="1100" dirty="0">
                        <a:solidFill>
                          <a:schemeClr val="tx1"/>
                        </a:solidFill>
                      </a:endParaRPr>
                    </a:p>
                  </a:txBody>
                  <a:tcPr marL="23831" marR="23831" marT="23831" marB="23831" anchor="ctr">
                    <a:lnL>
                      <a:noFill/>
                    </a:lnL>
                    <a:lnR>
                      <a:noFill/>
                    </a:lnR>
                    <a:lnT>
                      <a:noFill/>
                    </a:lnT>
                    <a:lnB>
                      <a:noFill/>
                    </a:lnB>
                    <a:solidFill>
                      <a:srgbClr val="FFFFFF"/>
                    </a:solidFill>
                  </a:tcPr>
                </a:tc>
                <a:extLst>
                  <a:ext uri="{0D108BD9-81ED-4DB2-BD59-A6C34878D82A}">
                    <a16:rowId xmlns:a16="http://schemas.microsoft.com/office/drawing/2014/main" val="2557450974"/>
                  </a:ext>
                </a:extLst>
              </a:tr>
            </a:tbl>
          </a:graphicData>
        </a:graphic>
      </p:graphicFrame>
      <p:sp>
        <p:nvSpPr>
          <p:cNvPr id="3" name="TextBox 2">
            <a:extLst>
              <a:ext uri="{FF2B5EF4-FFF2-40B4-BE49-F238E27FC236}">
                <a16:creationId xmlns:a16="http://schemas.microsoft.com/office/drawing/2014/main" id="{311A42E5-6C20-DE2A-A024-95AD27F3E980}"/>
              </a:ext>
            </a:extLst>
          </p:cNvPr>
          <p:cNvSpPr txBox="1"/>
          <p:nvPr/>
        </p:nvSpPr>
        <p:spPr>
          <a:xfrm>
            <a:off x="5742636" y="3429000"/>
            <a:ext cx="3839585" cy="1600438"/>
          </a:xfrm>
          <a:prstGeom prst="rect">
            <a:avLst/>
          </a:prstGeom>
          <a:noFill/>
        </p:spPr>
        <p:txBody>
          <a:bodyPr wrap="square">
            <a:spAutoFit/>
          </a:bodyPr>
          <a:lstStyle/>
          <a:p>
            <a:r>
              <a:rPr lang="en-US" sz="1600" u="sng" dirty="0"/>
              <a:t>Assigned Grant Manager</a:t>
            </a:r>
          </a:p>
          <a:p>
            <a:endParaRPr lang="en-US" sz="1000" u="sng" dirty="0"/>
          </a:p>
          <a:p>
            <a:r>
              <a:rPr lang="en-US" sz="1200" dirty="0"/>
              <a:t>From the My.Home tab click on the name-link to generate an email to the GM. </a:t>
            </a:r>
          </a:p>
          <a:p>
            <a:endParaRPr lang="en-US" sz="1200" dirty="0"/>
          </a:p>
          <a:p>
            <a:r>
              <a:rPr lang="en-US" sz="1200" dirty="0"/>
              <a:t>If an email is not automatically generated, right click on the link, copy, then paste the email address into your email program</a:t>
            </a:r>
          </a:p>
        </p:txBody>
      </p:sp>
      <p:sp>
        <p:nvSpPr>
          <p:cNvPr id="13" name="Arrow: Up 12">
            <a:extLst>
              <a:ext uri="{FF2B5EF4-FFF2-40B4-BE49-F238E27FC236}">
                <a16:creationId xmlns:a16="http://schemas.microsoft.com/office/drawing/2014/main" id="{C32A45FD-A2F7-B991-2234-A2891CE56822}"/>
              </a:ext>
            </a:extLst>
          </p:cNvPr>
          <p:cNvSpPr/>
          <p:nvPr/>
        </p:nvSpPr>
        <p:spPr>
          <a:xfrm>
            <a:off x="6593080" y="2238744"/>
            <a:ext cx="484632" cy="97203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C9D203E-8D04-EA0F-8A97-5D7D275CA045}"/>
              </a:ext>
            </a:extLst>
          </p:cNvPr>
          <p:cNvSpPr txBox="1"/>
          <p:nvPr/>
        </p:nvSpPr>
        <p:spPr>
          <a:xfrm>
            <a:off x="4238437" y="405039"/>
            <a:ext cx="2719973" cy="400110"/>
          </a:xfrm>
          <a:prstGeom prst="rect">
            <a:avLst/>
          </a:prstGeom>
          <a:noFill/>
        </p:spPr>
        <p:txBody>
          <a:bodyPr wrap="square">
            <a:spAutoFit/>
          </a:bodyPr>
          <a:lstStyle/>
          <a:p>
            <a:r>
              <a:rPr lang="en-US" sz="2000" dirty="0"/>
              <a:t>Pending Applications </a:t>
            </a:r>
          </a:p>
        </p:txBody>
      </p:sp>
    </p:spTree>
    <p:extLst>
      <p:ext uri="{BB962C8B-B14F-4D97-AF65-F5344CB8AC3E}">
        <p14:creationId xmlns:p14="http://schemas.microsoft.com/office/powerpoint/2010/main" val="180652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9B69BDD-56F6-401C-BD03-14C6858109E3}"/>
              </a:ext>
            </a:extLst>
          </p:cNvPr>
          <p:cNvSpPr>
            <a:spLocks noGrp="1"/>
          </p:cNvSpPr>
          <p:nvPr>
            <p:ph type="ftr" sz="quarter" idx="11"/>
          </p:nvPr>
        </p:nvSpPr>
        <p:spPr/>
        <p:txBody>
          <a:bodyPr/>
          <a:lstStyle/>
          <a:p>
            <a:r>
              <a:rPr lang="en-US" dirty="0"/>
              <a:t>East Texas council of governments</a:t>
            </a:r>
          </a:p>
        </p:txBody>
      </p:sp>
      <p:sp>
        <p:nvSpPr>
          <p:cNvPr id="9" name="Slide Number Placeholder 8">
            <a:extLst>
              <a:ext uri="{FF2B5EF4-FFF2-40B4-BE49-F238E27FC236}">
                <a16:creationId xmlns:a16="http://schemas.microsoft.com/office/drawing/2014/main" id="{19006701-2C20-483A-974E-2CA25DD23066}"/>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
        <p:nvSpPr>
          <p:cNvPr id="2" name="Title 1">
            <a:extLst>
              <a:ext uri="{FF2B5EF4-FFF2-40B4-BE49-F238E27FC236}">
                <a16:creationId xmlns:a16="http://schemas.microsoft.com/office/drawing/2014/main" id="{5C526D7E-EC6D-4B21-BCCC-32A29B9B2B33}"/>
              </a:ext>
            </a:extLst>
          </p:cNvPr>
          <p:cNvSpPr>
            <a:spLocks noGrp="1"/>
          </p:cNvSpPr>
          <p:nvPr>
            <p:ph type="title" idx="4294967295"/>
          </p:nvPr>
        </p:nvSpPr>
        <p:spPr>
          <a:xfrm>
            <a:off x="2833992" y="139616"/>
            <a:ext cx="5843081" cy="739775"/>
          </a:xfrm>
        </p:spPr>
        <p:txBody>
          <a:bodyPr>
            <a:normAutofit/>
          </a:bodyPr>
          <a:lstStyle/>
          <a:p>
            <a:r>
              <a:rPr lang="en-US" sz="3600" b="1" dirty="0"/>
              <a:t>Basic Information for Applicants</a:t>
            </a:r>
          </a:p>
        </p:txBody>
      </p:sp>
      <p:sp>
        <p:nvSpPr>
          <p:cNvPr id="4" name="Content Placeholder 3">
            <a:extLst>
              <a:ext uri="{FF2B5EF4-FFF2-40B4-BE49-F238E27FC236}">
                <a16:creationId xmlns:a16="http://schemas.microsoft.com/office/drawing/2014/main" id="{A913F2FA-41EA-3B40-F185-C15380E14803}"/>
              </a:ext>
            </a:extLst>
          </p:cNvPr>
          <p:cNvSpPr>
            <a:spLocks noGrp="1"/>
          </p:cNvSpPr>
          <p:nvPr>
            <p:ph idx="4294967295"/>
          </p:nvPr>
        </p:nvSpPr>
        <p:spPr>
          <a:xfrm>
            <a:off x="494152" y="1053189"/>
            <a:ext cx="11490325" cy="5046054"/>
          </a:xfrm>
          <a:ln>
            <a:solidFill>
              <a:schemeClr val="accent5"/>
            </a:solidFill>
          </a:ln>
        </p:spPr>
        <p:txBody>
          <a:bodyPr>
            <a:normAutofit/>
          </a:bodyPr>
          <a:lstStyle/>
          <a:p>
            <a:pPr>
              <a:buFont typeface="Wingdings" panose="05000000000000000000" pitchFamily="2" charset="2"/>
              <a:buChar char="Ø"/>
            </a:pPr>
            <a:r>
              <a:rPr lang="en-US" sz="2400" dirty="0"/>
              <a:t> A </a:t>
            </a:r>
            <a:r>
              <a:rPr lang="en-US" sz="2400" u="sng" dirty="0"/>
              <a:t>current grantee </a:t>
            </a:r>
            <a:r>
              <a:rPr lang="en-US" sz="2400" dirty="0"/>
              <a:t>is an agency that is receiving funding through the OOG and implementing a program during the current Plan Year (PY).  </a:t>
            </a:r>
          </a:p>
          <a:p>
            <a:pPr marL="0" indent="0">
              <a:buNone/>
            </a:pPr>
            <a:r>
              <a:rPr lang="en-US" sz="2400" dirty="0"/>
              <a:t>The PY for Violence Against Women Justice and Training Program (</a:t>
            </a:r>
            <a:r>
              <a:rPr lang="en-US" sz="2400" b="1" dirty="0"/>
              <a:t>VAWA)</a:t>
            </a:r>
            <a:r>
              <a:rPr lang="en-US" sz="2400" dirty="0"/>
              <a:t> and Juvenile Justice &amp; Youth Diversion Grant Program (</a:t>
            </a:r>
            <a:r>
              <a:rPr lang="en-US" sz="2400" b="1" dirty="0"/>
              <a:t>JJYD</a:t>
            </a:r>
            <a:r>
              <a:rPr lang="en-US" sz="2400" dirty="0"/>
              <a:t>) is </a:t>
            </a:r>
            <a:r>
              <a:rPr lang="en-US" sz="2400" b="1" u="sng" dirty="0"/>
              <a:t>September 1</a:t>
            </a:r>
            <a:r>
              <a:rPr lang="en-US" sz="2400" b="1" u="sng" baseline="30000" dirty="0"/>
              <a:t>st</a:t>
            </a:r>
            <a:r>
              <a:rPr lang="en-US" sz="2400" b="1" u="sng" dirty="0"/>
              <a:t> though August 31</a:t>
            </a:r>
            <a:r>
              <a:rPr lang="en-US" sz="2400" b="1" u="sng" baseline="30000" dirty="0"/>
              <a:t>st</a:t>
            </a:r>
            <a:r>
              <a:rPr lang="en-US" sz="2400" dirty="0"/>
              <a:t>. </a:t>
            </a:r>
          </a:p>
          <a:p>
            <a:pPr marL="0" indent="0">
              <a:buNone/>
            </a:pPr>
            <a:r>
              <a:rPr lang="en-US" sz="2400" dirty="0"/>
              <a:t>The PY for the General Victim Assistance Grant Program (</a:t>
            </a:r>
            <a:r>
              <a:rPr lang="en-US" sz="2400" b="1" dirty="0"/>
              <a:t>VOCA)</a:t>
            </a:r>
            <a:r>
              <a:rPr lang="en-US" sz="2400" dirty="0"/>
              <a:t> and the Criminal Justice Grant Program (</a:t>
            </a:r>
            <a:r>
              <a:rPr lang="en-US" sz="2400" b="1" dirty="0"/>
              <a:t>JAG)</a:t>
            </a:r>
            <a:r>
              <a:rPr lang="en-US" sz="2400" dirty="0"/>
              <a:t> is </a:t>
            </a:r>
            <a:r>
              <a:rPr lang="en-US" sz="2400" b="1" u="sng" dirty="0"/>
              <a:t>October 1</a:t>
            </a:r>
            <a:r>
              <a:rPr lang="en-US" sz="2400" b="1" u="sng" baseline="30000" dirty="0"/>
              <a:t>st</a:t>
            </a:r>
            <a:r>
              <a:rPr lang="en-US" sz="2400" b="1" u="sng" dirty="0"/>
              <a:t> through September 31</a:t>
            </a:r>
            <a:r>
              <a:rPr lang="en-US" sz="2400" b="1" u="sng" baseline="30000" dirty="0"/>
              <a:t>st</a:t>
            </a:r>
            <a:r>
              <a:rPr lang="en-US" sz="2400" u="sng" dirty="0"/>
              <a:t>.</a:t>
            </a:r>
          </a:p>
          <a:p>
            <a:pPr>
              <a:buFont typeface="Wingdings" panose="05000000000000000000" pitchFamily="2" charset="2"/>
              <a:buChar char="Ø"/>
            </a:pPr>
            <a:r>
              <a:rPr lang="en-US" sz="2400" dirty="0"/>
              <a:t> A </a:t>
            </a:r>
            <a:r>
              <a:rPr lang="en-US" sz="2400" u="sng" dirty="0"/>
              <a:t>new applicant </a:t>
            </a:r>
            <a:r>
              <a:rPr lang="en-US" sz="2400" dirty="0"/>
              <a:t>is defined as an agency that has never been funded through any OOG funding source before.</a:t>
            </a:r>
          </a:p>
          <a:p>
            <a:pPr>
              <a:buFont typeface="Wingdings" panose="05000000000000000000" pitchFamily="2" charset="2"/>
              <a:buChar char="Ø"/>
            </a:pPr>
            <a:r>
              <a:rPr lang="en-US" sz="2400" dirty="0"/>
              <a:t> A </a:t>
            </a:r>
            <a:r>
              <a:rPr lang="en-US" sz="2400" u="sng" dirty="0"/>
              <a:t>new project </a:t>
            </a:r>
            <a:r>
              <a:rPr lang="en-US" sz="2400" dirty="0"/>
              <a:t>is defined as any project that has never been funded through any OOG funding source.</a:t>
            </a:r>
          </a:p>
        </p:txBody>
      </p:sp>
    </p:spTree>
    <p:extLst>
      <p:ext uri="{BB962C8B-B14F-4D97-AF65-F5344CB8AC3E}">
        <p14:creationId xmlns:p14="http://schemas.microsoft.com/office/powerpoint/2010/main" val="219303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CB35-B64B-3400-F5D9-4AE91FFC363C}"/>
            </a:ext>
          </a:extLst>
        </p:cNvPr>
        <p:cNvGrpSpPr/>
        <p:nvPr/>
      </p:nvGrpSpPr>
      <p:grpSpPr>
        <a:xfrm>
          <a:off x="0" y="0"/>
          <a:ext cx="0" cy="0"/>
          <a:chOff x="0" y="0"/>
          <a:chExt cx="0" cy="0"/>
        </a:xfrm>
      </p:grpSpPr>
      <p:sp>
        <p:nvSpPr>
          <p:cNvPr id="8" name="Footer Placeholder 7">
            <a:extLst>
              <a:ext uri="{FF2B5EF4-FFF2-40B4-BE49-F238E27FC236}">
                <a16:creationId xmlns:a16="http://schemas.microsoft.com/office/drawing/2014/main" id="{412FF6F9-74D3-866A-AA06-DA33E59CD4CF}"/>
              </a:ext>
            </a:extLst>
          </p:cNvPr>
          <p:cNvSpPr>
            <a:spLocks noGrp="1"/>
          </p:cNvSpPr>
          <p:nvPr>
            <p:ph type="ftr" sz="quarter" idx="11"/>
          </p:nvPr>
        </p:nvSpPr>
        <p:spPr/>
        <p:txBody>
          <a:bodyPr/>
          <a:lstStyle/>
          <a:p>
            <a:r>
              <a:rPr lang="en-US" dirty="0"/>
              <a:t>East Texas council of governments</a:t>
            </a:r>
          </a:p>
        </p:txBody>
      </p:sp>
      <p:sp>
        <p:nvSpPr>
          <p:cNvPr id="9" name="Slide Number Placeholder 8">
            <a:extLst>
              <a:ext uri="{FF2B5EF4-FFF2-40B4-BE49-F238E27FC236}">
                <a16:creationId xmlns:a16="http://schemas.microsoft.com/office/drawing/2014/main" id="{1CA21DEE-B995-20CE-1678-0DCF5F327302}"/>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
        <p:nvSpPr>
          <p:cNvPr id="2" name="Title 1">
            <a:extLst>
              <a:ext uri="{FF2B5EF4-FFF2-40B4-BE49-F238E27FC236}">
                <a16:creationId xmlns:a16="http://schemas.microsoft.com/office/drawing/2014/main" id="{E820CDA4-CF49-BF7D-9FC2-6024E015C241}"/>
              </a:ext>
            </a:extLst>
          </p:cNvPr>
          <p:cNvSpPr>
            <a:spLocks noGrp="1"/>
          </p:cNvSpPr>
          <p:nvPr>
            <p:ph type="title" idx="4294967295"/>
          </p:nvPr>
        </p:nvSpPr>
        <p:spPr>
          <a:xfrm>
            <a:off x="1431636" y="148431"/>
            <a:ext cx="10058400" cy="782637"/>
          </a:xfrm>
        </p:spPr>
        <p:txBody>
          <a:bodyPr>
            <a:normAutofit/>
          </a:bodyPr>
          <a:lstStyle/>
          <a:p>
            <a:r>
              <a:rPr lang="en-US" sz="3600" b="1" dirty="0"/>
              <a:t>Things to Keep in Mind / Documents to Review</a:t>
            </a:r>
          </a:p>
        </p:txBody>
      </p:sp>
      <p:sp>
        <p:nvSpPr>
          <p:cNvPr id="4" name="Content Placeholder 3">
            <a:extLst>
              <a:ext uri="{FF2B5EF4-FFF2-40B4-BE49-F238E27FC236}">
                <a16:creationId xmlns:a16="http://schemas.microsoft.com/office/drawing/2014/main" id="{780470B9-8066-8190-8CE5-0AB7248D3B49}"/>
              </a:ext>
            </a:extLst>
          </p:cNvPr>
          <p:cNvSpPr>
            <a:spLocks noGrp="1"/>
          </p:cNvSpPr>
          <p:nvPr>
            <p:ph idx="4294967295"/>
          </p:nvPr>
        </p:nvSpPr>
        <p:spPr>
          <a:xfrm>
            <a:off x="221673" y="931068"/>
            <a:ext cx="11551919" cy="5063332"/>
          </a:xfrm>
          <a:ln>
            <a:solidFill>
              <a:schemeClr val="accent5"/>
            </a:solidFill>
          </a:ln>
        </p:spPr>
        <p:txBody>
          <a:bodyPr>
            <a:normAutofit/>
          </a:bodyPr>
          <a:lstStyle/>
          <a:p>
            <a:pPr>
              <a:buFont typeface="Wingdings" panose="05000000000000000000" pitchFamily="2" charset="2"/>
              <a:buChar char="Ø"/>
            </a:pPr>
            <a:r>
              <a:rPr lang="en-US" sz="1800" dirty="0"/>
              <a:t>Please be as frugal as possible in your grant requests.  Our Criminal Justice Advisory Committee tries to fund as many applications as possible every year.</a:t>
            </a:r>
          </a:p>
          <a:p>
            <a:pPr>
              <a:buFont typeface="Wingdings" panose="05000000000000000000" pitchFamily="2" charset="2"/>
              <a:buChar char="Ø"/>
            </a:pPr>
            <a:r>
              <a:rPr lang="en-US" sz="1800" dirty="0"/>
              <a:t>Attached is a list of what was funded in the last grant application cycle -</a:t>
            </a:r>
          </a:p>
          <a:p>
            <a:pPr marL="0" indent="0">
              <a:buNone/>
            </a:pPr>
            <a:r>
              <a:rPr lang="en-US" sz="1800" dirty="0">
                <a:hlinkClick r:id="rId2" action="ppaction://hlinkfile"/>
              </a:rPr>
              <a:t>FY26 Funded Applications</a:t>
            </a:r>
            <a:r>
              <a:rPr lang="en-US" sz="1800" dirty="0"/>
              <a:t>  (please review typical award amounts)</a:t>
            </a:r>
          </a:p>
          <a:p>
            <a:pPr marL="0" indent="0">
              <a:buNone/>
            </a:pPr>
            <a:r>
              <a:rPr lang="en-US" sz="1800" dirty="0"/>
              <a:t>Make sure to review the attached spreadsheets regarding Funding Announcement changes and NEW GRANT REQUIREMENTS. </a:t>
            </a:r>
          </a:p>
          <a:p>
            <a:pPr marL="0" indent="0">
              <a:buNone/>
            </a:pPr>
            <a:r>
              <a:rPr lang="en-US" sz="1800" dirty="0">
                <a:hlinkClick r:id="rId3" action="ppaction://hlinkfile"/>
              </a:rPr>
              <a:t>FY26 vs FY27 Criminal Justice Grant Comparison </a:t>
            </a:r>
            <a:endParaRPr lang="en-US" sz="1800" dirty="0"/>
          </a:p>
          <a:p>
            <a:pPr marL="0" indent="0">
              <a:buNone/>
            </a:pPr>
            <a:r>
              <a:rPr lang="en-US" sz="1800" dirty="0">
                <a:hlinkClick r:id="rId4" action="ppaction://hlinkfile"/>
              </a:rPr>
              <a:t>FY26 vs FY27 Juvenile Justice Grant Comparison</a:t>
            </a:r>
            <a:endParaRPr lang="en-US" sz="1800" dirty="0"/>
          </a:p>
          <a:p>
            <a:pPr marL="0" indent="0">
              <a:buNone/>
            </a:pPr>
            <a:r>
              <a:rPr lang="en-US" sz="1800" dirty="0">
                <a:hlinkClick r:id="rId5" action="ppaction://hlinkfile"/>
              </a:rPr>
              <a:t>FY26 vs FY27 General Victim Services Comparison</a:t>
            </a:r>
            <a:endParaRPr lang="en-US" sz="1800" dirty="0"/>
          </a:p>
          <a:p>
            <a:pPr marL="0" indent="0">
              <a:buNone/>
            </a:pPr>
            <a:r>
              <a:rPr lang="en-US" sz="1800" dirty="0">
                <a:hlinkClick r:id="rId6" action="ppaction://hlinkfile"/>
              </a:rPr>
              <a:t>FY26 vs FY27 VAWA Justice Training Comparison</a:t>
            </a:r>
            <a:endParaRPr lang="en-US" sz="1800" dirty="0"/>
          </a:p>
          <a:p>
            <a:pPr>
              <a:buFont typeface="Wingdings" panose="05000000000000000000" pitchFamily="2" charset="2"/>
              <a:buChar char="Ø"/>
            </a:pPr>
            <a:r>
              <a:rPr lang="en-US" sz="1800" dirty="0"/>
              <a:t>Non-profit applicants are limited to a single application per agency, and all other eligible organizations are limited to one application per unit, district or division.</a:t>
            </a:r>
          </a:p>
          <a:p>
            <a:pPr>
              <a:buFont typeface="Wingdings" panose="05000000000000000000" pitchFamily="2" charset="2"/>
              <a:buChar char="Ø"/>
            </a:pPr>
            <a:endParaRPr lang="en-US" sz="2400" dirty="0"/>
          </a:p>
          <a:p>
            <a:pPr marL="0" indent="0">
              <a:buNone/>
            </a:pPr>
            <a:endParaRPr lang="en-US" sz="2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42690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C5FA6EA-2BC3-453A-8070-E2061A520E89}"/>
              </a:ext>
            </a:extLst>
          </p:cNvPr>
          <p:cNvSpPr>
            <a:spLocks noGrp="1"/>
          </p:cNvSpPr>
          <p:nvPr>
            <p:ph type="ftr" sz="quarter" idx="11"/>
          </p:nvPr>
        </p:nvSpPr>
        <p:spPr/>
        <p:txBody>
          <a:bodyPr/>
          <a:lstStyle/>
          <a:p>
            <a:r>
              <a:rPr lang="en-US" dirty="0"/>
              <a:t>East Texas council of governments</a:t>
            </a:r>
          </a:p>
        </p:txBody>
      </p:sp>
      <p:sp>
        <p:nvSpPr>
          <p:cNvPr id="8" name="Slide Number Placeholder 7">
            <a:extLst>
              <a:ext uri="{FF2B5EF4-FFF2-40B4-BE49-F238E27FC236}">
                <a16:creationId xmlns:a16="http://schemas.microsoft.com/office/drawing/2014/main" id="{8897BF9A-AF19-4A73-9226-CCCAF4B88092}"/>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
        <p:nvSpPr>
          <p:cNvPr id="2" name="Title 1">
            <a:extLst>
              <a:ext uri="{FF2B5EF4-FFF2-40B4-BE49-F238E27FC236}">
                <a16:creationId xmlns:a16="http://schemas.microsoft.com/office/drawing/2014/main" id="{24DAC368-E9BD-4EC4-9A06-80317CCFBA3E}"/>
              </a:ext>
            </a:extLst>
          </p:cNvPr>
          <p:cNvSpPr>
            <a:spLocks noGrp="1"/>
          </p:cNvSpPr>
          <p:nvPr>
            <p:ph type="title" idx="4294967295"/>
          </p:nvPr>
        </p:nvSpPr>
        <p:spPr>
          <a:xfrm>
            <a:off x="935182" y="0"/>
            <a:ext cx="10058400" cy="1147864"/>
          </a:xfrm>
        </p:spPr>
        <p:txBody>
          <a:bodyPr>
            <a:normAutofit/>
          </a:bodyPr>
          <a:lstStyle/>
          <a:p>
            <a:r>
              <a:rPr lang="en-US" sz="4000" b="1" dirty="0"/>
              <a:t>Criminal Justice Advisory Committee (CJAC) </a:t>
            </a:r>
            <a:r>
              <a:rPr lang="en-US" sz="4000" dirty="0"/>
              <a:t>– </a:t>
            </a:r>
            <a:br>
              <a:rPr lang="en-US" sz="4000" dirty="0"/>
            </a:br>
            <a:r>
              <a:rPr lang="en-US" sz="2700" dirty="0"/>
              <a:t>scores and ranks all CJ projects for VOCA, VAWA, JAG, and Juvenile grants</a:t>
            </a:r>
          </a:p>
        </p:txBody>
      </p:sp>
      <p:sp>
        <p:nvSpPr>
          <p:cNvPr id="5" name="Content Placeholder 4">
            <a:extLst>
              <a:ext uri="{FF2B5EF4-FFF2-40B4-BE49-F238E27FC236}">
                <a16:creationId xmlns:a16="http://schemas.microsoft.com/office/drawing/2014/main" id="{C7B553AB-14A4-6E4F-DB5A-39E0BCA3C902}"/>
              </a:ext>
            </a:extLst>
          </p:cNvPr>
          <p:cNvSpPr>
            <a:spLocks noGrp="1"/>
          </p:cNvSpPr>
          <p:nvPr>
            <p:ph idx="4294967295"/>
          </p:nvPr>
        </p:nvSpPr>
        <p:spPr>
          <a:xfrm>
            <a:off x="223736" y="1429966"/>
            <a:ext cx="11468911" cy="4679003"/>
          </a:xfrm>
        </p:spPr>
        <p:txBody>
          <a:bodyPr>
            <a:normAutofit/>
          </a:bodyPr>
          <a:lstStyle/>
          <a:p>
            <a:pPr>
              <a:buFont typeface="Wingdings" panose="05000000000000000000" pitchFamily="2" charset="2"/>
              <a:buChar char="Ø"/>
            </a:pPr>
            <a:r>
              <a:rPr lang="en-US" dirty="0"/>
              <a:t>The CJAC is a volunteer committee comprised of a multi-disciplinary representation of members from the ETCOG 14 county region per the requirements of the OOG, PSO.</a:t>
            </a:r>
          </a:p>
          <a:p>
            <a:pPr>
              <a:buFont typeface="Wingdings" panose="05000000000000000000" pitchFamily="2" charset="2"/>
              <a:buChar char="Ø"/>
            </a:pPr>
            <a:r>
              <a:rPr lang="en-US" dirty="0"/>
              <a:t>These discipline areas include individuals from the following groups/disciplines: education, juvenile justice, law enforcement, mental health, prosecution or courts, victim services / nongovernmental organizations and other. </a:t>
            </a:r>
          </a:p>
          <a:p>
            <a:pPr>
              <a:buFont typeface="Wingdings" panose="05000000000000000000" pitchFamily="2" charset="2"/>
              <a:buChar char="Ø"/>
            </a:pPr>
            <a:r>
              <a:rPr lang="en-US" dirty="0"/>
              <a:t>The CJAC considers and prioritizes all grant applications received under the following funding sources:</a:t>
            </a:r>
          </a:p>
          <a:p>
            <a:pPr lvl="1">
              <a:buFont typeface="Arial" panose="020B0604020202020204" pitchFamily="34" charset="0"/>
              <a:buChar char="•"/>
            </a:pPr>
            <a:r>
              <a:rPr lang="en-US" sz="2000" dirty="0"/>
              <a:t>General Victim Assistance Grant Program – via Victims of Crime Act (VOCA)</a:t>
            </a:r>
          </a:p>
          <a:p>
            <a:pPr lvl="1">
              <a:buFont typeface="Arial" panose="020B0604020202020204" pitchFamily="34" charset="0"/>
              <a:buChar char="•"/>
            </a:pPr>
            <a:r>
              <a:rPr lang="en-US" sz="2000" dirty="0"/>
              <a:t>Violent Crimes Against Women Criminal Justice and Training Program – (VAWA)</a:t>
            </a:r>
          </a:p>
          <a:p>
            <a:pPr lvl="1">
              <a:buFont typeface="Arial" panose="020B0604020202020204" pitchFamily="34" charset="0"/>
              <a:buChar char="•"/>
            </a:pPr>
            <a:r>
              <a:rPr lang="en-US" sz="2000" dirty="0"/>
              <a:t>Criminal Justice Grant Program – via Edward Byrne Memorial Justice Assistance Grant Program (JAG)</a:t>
            </a:r>
          </a:p>
          <a:p>
            <a:pPr lvl="1">
              <a:buFont typeface="Arial" panose="020B0604020202020204" pitchFamily="34" charset="0"/>
              <a:buChar char="•"/>
            </a:pPr>
            <a:r>
              <a:rPr lang="en-US" sz="2000" dirty="0"/>
              <a:t>Juvenile Justice &amp; Youth Diversion Program (JJ and YD)</a:t>
            </a:r>
          </a:p>
          <a:p>
            <a:pPr marL="201168" lvl="1" indent="0">
              <a:buNone/>
            </a:pPr>
            <a:r>
              <a:rPr lang="en-US" sz="2000" i="1" dirty="0"/>
              <a:t>(All other available funding opportunities, through the OOG, are direct apply applications through eGrants.)</a:t>
            </a:r>
          </a:p>
        </p:txBody>
      </p:sp>
    </p:spTree>
    <p:extLst>
      <p:ext uri="{BB962C8B-B14F-4D97-AF65-F5344CB8AC3E}">
        <p14:creationId xmlns:p14="http://schemas.microsoft.com/office/powerpoint/2010/main" val="364307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8F-B272-4BC5-BFF2-053334392B37}"/>
              </a:ext>
            </a:extLst>
          </p:cNvPr>
          <p:cNvSpPr>
            <a:spLocks noGrp="1"/>
          </p:cNvSpPr>
          <p:nvPr>
            <p:ph type="title"/>
          </p:nvPr>
        </p:nvSpPr>
        <p:spPr>
          <a:xfrm>
            <a:off x="1097280" y="286603"/>
            <a:ext cx="10058400" cy="1450757"/>
          </a:xfrm>
        </p:spPr>
        <p:txBody>
          <a:bodyPr>
            <a:normAutofit/>
          </a:bodyPr>
          <a:lstStyle/>
          <a:p>
            <a:pPr algn="ctr"/>
            <a:r>
              <a:rPr lang="en-US" sz="3200" b="1" dirty="0"/>
              <a:t>Important Information Concerning the Application Process</a:t>
            </a:r>
          </a:p>
        </p:txBody>
      </p:sp>
      <p:graphicFrame>
        <p:nvGraphicFramePr>
          <p:cNvPr id="7" name="Content Placeholder 3" descr="Timeline placeholder ">
            <a:extLst>
              <a:ext uri="{FF2B5EF4-FFF2-40B4-BE49-F238E27FC236}">
                <a16:creationId xmlns:a16="http://schemas.microsoft.com/office/drawing/2014/main" id="{F78E5D95-BEAB-4D62-BE19-18BB49582E2B}"/>
              </a:ext>
            </a:extLst>
          </p:cNvPr>
          <p:cNvGraphicFramePr>
            <a:graphicFrameLocks noGrp="1"/>
          </p:cNvGraphicFramePr>
          <p:nvPr>
            <p:ph idx="1"/>
            <p:extLst>
              <p:ext uri="{D42A27DB-BD31-4B8C-83A1-F6EECF244321}">
                <p14:modId xmlns:p14="http://schemas.microsoft.com/office/powerpoint/2010/main" val="3130368719"/>
              </p:ext>
            </p:extLst>
          </p:nvPr>
        </p:nvGraphicFramePr>
        <p:xfrm>
          <a:off x="1189355" y="1949570"/>
          <a:ext cx="9966325" cy="3882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52F0EE3B-7C1A-4927-A603-3575824BCFAE}"/>
              </a:ext>
            </a:extLst>
          </p:cNvPr>
          <p:cNvSpPr>
            <a:spLocks noGrp="1"/>
          </p:cNvSpPr>
          <p:nvPr>
            <p:ph type="ftr" sz="quarter" idx="11"/>
          </p:nvPr>
        </p:nvSpPr>
        <p:spPr>
          <a:xfrm>
            <a:off x="1097279" y="6446838"/>
            <a:ext cx="6818262" cy="365125"/>
          </a:xfrm>
        </p:spPr>
        <p:txBody>
          <a:bodyPr/>
          <a:lstStyle/>
          <a:p>
            <a:r>
              <a:rPr lang="en-US" dirty="0"/>
              <a:t>East Texas council of governments</a:t>
            </a:r>
          </a:p>
        </p:txBody>
      </p:sp>
      <p:sp>
        <p:nvSpPr>
          <p:cNvPr id="6" name="Slide Number Placeholder 5">
            <a:extLst>
              <a:ext uri="{FF2B5EF4-FFF2-40B4-BE49-F238E27FC236}">
                <a16:creationId xmlns:a16="http://schemas.microsoft.com/office/drawing/2014/main" id="{C6B37ACF-49F1-45AA-BB16-6A58A160FF3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7</a:t>
            </a:fld>
            <a:endParaRPr lang="en-US" dirty="0"/>
          </a:p>
        </p:txBody>
      </p:sp>
      <p:sp>
        <p:nvSpPr>
          <p:cNvPr id="3" name="Straight Connector 2">
            <a:extLst>
              <a:ext uri="{FF2B5EF4-FFF2-40B4-BE49-F238E27FC236}">
                <a16:creationId xmlns:a16="http://schemas.microsoft.com/office/drawing/2014/main" id="{CD2DD42F-0040-AC70-8615-FCDB5B68764C}"/>
              </a:ext>
            </a:extLst>
          </p:cNvPr>
          <p:cNvSpPr/>
          <p:nvPr/>
        </p:nvSpPr>
        <p:spPr>
          <a:xfrm>
            <a:off x="9370516" y="4128309"/>
            <a:ext cx="0" cy="388290"/>
          </a:xfrm>
          <a:prstGeom prst="line">
            <a:avLst/>
          </a:prstGeom>
          <a:noFill/>
          <a:ln w="12700" cap="flat" cmpd="sng" algn="ctr">
            <a:solidFill>
              <a:schemeClr val="accent2">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 name="Rectangle 3">
            <a:extLst>
              <a:ext uri="{FF2B5EF4-FFF2-40B4-BE49-F238E27FC236}">
                <a16:creationId xmlns:a16="http://schemas.microsoft.com/office/drawing/2014/main" id="{83C25647-A334-A8B5-3466-032CEDC2604D}"/>
              </a:ext>
            </a:extLst>
          </p:cNvPr>
          <p:cNvSpPr/>
          <p:nvPr/>
        </p:nvSpPr>
        <p:spPr>
          <a:xfrm>
            <a:off x="9331687" y="4516599"/>
            <a:ext cx="77658" cy="7765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aphicFrame>
        <p:nvGraphicFramePr>
          <p:cNvPr id="10" name="Table 9">
            <a:extLst>
              <a:ext uri="{FF2B5EF4-FFF2-40B4-BE49-F238E27FC236}">
                <a16:creationId xmlns:a16="http://schemas.microsoft.com/office/drawing/2014/main" id="{A5E26159-53DC-FA49-249B-5A8A35E890D3}"/>
              </a:ext>
            </a:extLst>
          </p:cNvPr>
          <p:cNvGraphicFramePr>
            <a:graphicFrameLocks noGrp="1"/>
          </p:cNvGraphicFramePr>
          <p:nvPr>
            <p:extLst>
              <p:ext uri="{D42A27DB-BD31-4B8C-83A1-F6EECF244321}">
                <p14:modId xmlns:p14="http://schemas.microsoft.com/office/powerpoint/2010/main" val="2951854173"/>
              </p:ext>
            </p:extLst>
          </p:nvPr>
        </p:nvGraphicFramePr>
        <p:xfrm>
          <a:off x="8195094" y="4611707"/>
          <a:ext cx="2570672" cy="1098980"/>
        </p:xfrm>
        <a:graphic>
          <a:graphicData uri="http://schemas.openxmlformats.org/drawingml/2006/table">
            <a:tbl>
              <a:tblPr firstRow="1" bandRow="1">
                <a:tableStyleId>{5C22544A-7EE6-4342-B048-85BDC9FD1C3A}</a:tableStyleId>
              </a:tblPr>
              <a:tblGrid>
                <a:gridCol w="2570672">
                  <a:extLst>
                    <a:ext uri="{9D8B030D-6E8A-4147-A177-3AD203B41FA5}">
                      <a16:colId xmlns:a16="http://schemas.microsoft.com/office/drawing/2014/main" val="1843371637"/>
                    </a:ext>
                  </a:extLst>
                </a:gridCol>
              </a:tblGrid>
              <a:tr h="1098980">
                <a:tc>
                  <a:txBody>
                    <a:bodyPr/>
                    <a:lstStyle/>
                    <a:p>
                      <a:r>
                        <a:rPr lang="en-US" sz="1100" b="0" dirty="0">
                          <a:solidFill>
                            <a:schemeClr val="tx1"/>
                          </a:solidFill>
                        </a:rPr>
                        <a:t>On this page you will also find eGrants instructions, FAQs and the Financial Management Guide.</a:t>
                      </a:r>
                    </a:p>
                  </a:txBody>
                  <a:tcPr>
                    <a:noFill/>
                  </a:tcPr>
                </a:tc>
                <a:extLst>
                  <a:ext uri="{0D108BD9-81ED-4DB2-BD59-A6C34878D82A}">
                    <a16:rowId xmlns:a16="http://schemas.microsoft.com/office/drawing/2014/main" val="3939365246"/>
                  </a:ext>
                </a:extLst>
              </a:tr>
            </a:tbl>
          </a:graphicData>
        </a:graphic>
      </p:graphicFrame>
    </p:spTree>
    <p:extLst>
      <p:ext uri="{BB962C8B-B14F-4D97-AF65-F5344CB8AC3E}">
        <p14:creationId xmlns:p14="http://schemas.microsoft.com/office/powerpoint/2010/main" val="201221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378C9B-1C4C-9ADF-55C0-009F3BC0D74E}"/>
              </a:ext>
            </a:extLst>
          </p:cNvPr>
          <p:cNvSpPr>
            <a:spLocks noGrp="1"/>
          </p:cNvSpPr>
          <p:nvPr>
            <p:ph type="ftr" sz="quarter" idx="11"/>
          </p:nvPr>
        </p:nvSpPr>
        <p:spPr/>
        <p:txBody>
          <a:bodyPr/>
          <a:lstStyle/>
          <a:p>
            <a:r>
              <a:rPr lang="en-US" dirty="0"/>
              <a:t>East Texas council of governments</a:t>
            </a:r>
          </a:p>
        </p:txBody>
      </p:sp>
      <p:sp>
        <p:nvSpPr>
          <p:cNvPr id="6" name="Slide Number Placeholder 5">
            <a:extLst>
              <a:ext uri="{FF2B5EF4-FFF2-40B4-BE49-F238E27FC236}">
                <a16:creationId xmlns:a16="http://schemas.microsoft.com/office/drawing/2014/main" id="{BDF9E75B-8A4B-EC7B-93DA-401612712DD9}"/>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2" name="Title 1">
            <a:extLst>
              <a:ext uri="{FF2B5EF4-FFF2-40B4-BE49-F238E27FC236}">
                <a16:creationId xmlns:a16="http://schemas.microsoft.com/office/drawing/2014/main" id="{83E79B1E-CD95-779E-12CA-4623776FFDEC}"/>
              </a:ext>
            </a:extLst>
          </p:cNvPr>
          <p:cNvSpPr>
            <a:spLocks noGrp="1"/>
          </p:cNvSpPr>
          <p:nvPr>
            <p:ph type="title" idx="4294967295"/>
          </p:nvPr>
        </p:nvSpPr>
        <p:spPr>
          <a:xfrm>
            <a:off x="1139418" y="178760"/>
            <a:ext cx="9663858" cy="695325"/>
          </a:xfrm>
        </p:spPr>
        <p:txBody>
          <a:bodyPr>
            <a:normAutofit/>
          </a:bodyPr>
          <a:lstStyle/>
          <a:p>
            <a:r>
              <a:rPr lang="en-US" sz="4000" b="1" cap="all" dirty="0">
                <a:solidFill>
                  <a:schemeClr val="tx1"/>
                </a:solidFill>
              </a:rPr>
              <a:t>NEW APPLICATION SUBMISSION REQUIREMENT</a:t>
            </a:r>
            <a:endParaRPr lang="en-US" sz="4000" dirty="0">
              <a:solidFill>
                <a:schemeClr val="tx1"/>
              </a:solidFill>
            </a:endParaRPr>
          </a:p>
        </p:txBody>
      </p:sp>
      <p:pic>
        <p:nvPicPr>
          <p:cNvPr id="1026" name="Picture 2">
            <a:extLst>
              <a:ext uri="{FF2B5EF4-FFF2-40B4-BE49-F238E27FC236}">
                <a16:creationId xmlns:a16="http://schemas.microsoft.com/office/drawing/2014/main" id="{ABB8213B-1C6B-5F0E-1C84-5A01E1AE7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91" y="1567137"/>
            <a:ext cx="7707295" cy="41686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6B4F29-F83B-8858-CE93-0BA49D89BBA4}"/>
              </a:ext>
            </a:extLst>
          </p:cNvPr>
          <p:cNvSpPr txBox="1"/>
          <p:nvPr/>
        </p:nvSpPr>
        <p:spPr>
          <a:xfrm>
            <a:off x="295564" y="843677"/>
            <a:ext cx="11767127" cy="646331"/>
          </a:xfrm>
          <a:prstGeom prst="rect">
            <a:avLst/>
          </a:prstGeom>
          <a:noFill/>
        </p:spPr>
        <p:txBody>
          <a:bodyPr wrap="square">
            <a:spAutoFit/>
          </a:bodyPr>
          <a:lstStyle/>
          <a:p>
            <a:r>
              <a:rPr lang="en-US" sz="1200" b="0" i="0" dirty="0">
                <a:solidFill>
                  <a:srgbClr val="272727"/>
                </a:solidFill>
                <a:effectLst/>
                <a:latin typeface="Roboto" panose="02000000000000000000" pitchFamily="2" charset="0"/>
              </a:rPr>
              <a:t>The PSO has implemented a new feature in eGrants that will require applicants to upload specified documents. This new feature is located on the </a:t>
            </a:r>
            <a:r>
              <a:rPr lang="en-US" sz="1200" b="0" i="0" dirty="0" err="1">
                <a:solidFill>
                  <a:srgbClr val="272727"/>
                </a:solidFill>
                <a:effectLst/>
                <a:latin typeface="Roboto" panose="02000000000000000000" pitchFamily="2" charset="0"/>
              </a:rPr>
              <a:t>Upload.Files</a:t>
            </a:r>
            <a:r>
              <a:rPr lang="en-US" sz="1200" b="0" i="0" dirty="0">
                <a:solidFill>
                  <a:srgbClr val="272727"/>
                </a:solidFill>
                <a:effectLst/>
                <a:latin typeface="Roboto" panose="02000000000000000000" pitchFamily="2" charset="0"/>
              </a:rPr>
              <a:t> tab under a new section titled "Upload Required Documents". Applicants must select the radio button for each identified required document and upload the document prior to certifying the application. </a:t>
            </a:r>
            <a:r>
              <a:rPr lang="en-US" sz="1200" b="1" i="0" dirty="0">
                <a:solidFill>
                  <a:srgbClr val="C0504D"/>
                </a:solidFill>
                <a:effectLst/>
                <a:latin typeface="Roboto" panose="02000000000000000000" pitchFamily="2" charset="0"/>
              </a:rPr>
              <a:t>IMPORTANT: Applications cannot be certified until all required documents are uploaded.</a:t>
            </a:r>
            <a:endParaRPr lang="en-US" sz="1200" dirty="0"/>
          </a:p>
        </p:txBody>
      </p:sp>
      <p:sp>
        <p:nvSpPr>
          <p:cNvPr id="12" name="TextBox 11">
            <a:extLst>
              <a:ext uri="{FF2B5EF4-FFF2-40B4-BE49-F238E27FC236}">
                <a16:creationId xmlns:a16="http://schemas.microsoft.com/office/drawing/2014/main" id="{504F571E-D6E1-BA83-B792-534BCD0618A3}"/>
              </a:ext>
            </a:extLst>
          </p:cNvPr>
          <p:cNvSpPr txBox="1"/>
          <p:nvPr/>
        </p:nvSpPr>
        <p:spPr>
          <a:xfrm>
            <a:off x="387927" y="5908044"/>
            <a:ext cx="11582400" cy="461665"/>
          </a:xfrm>
          <a:prstGeom prst="rect">
            <a:avLst/>
          </a:prstGeom>
          <a:noFill/>
        </p:spPr>
        <p:txBody>
          <a:bodyPr wrap="square">
            <a:spAutoFit/>
          </a:bodyPr>
          <a:lstStyle/>
          <a:p>
            <a:r>
              <a:rPr lang="en-US" sz="1200" b="1" i="0" dirty="0">
                <a:solidFill>
                  <a:srgbClr val="C0504D"/>
                </a:solidFill>
                <a:effectLst/>
                <a:latin typeface="Roboto" panose="02000000000000000000" pitchFamily="2" charset="0"/>
              </a:rPr>
              <a:t>Additional designation requirement in the Resolution from Governing Body:</a:t>
            </a:r>
            <a:r>
              <a:rPr lang="en-US" sz="1200" b="0" i="0" dirty="0">
                <a:solidFill>
                  <a:srgbClr val="C0504D"/>
                </a:solidFill>
                <a:effectLst/>
                <a:latin typeface="Roboto" panose="02000000000000000000" pitchFamily="2" charset="0"/>
              </a:rPr>
              <a:t> </a:t>
            </a:r>
            <a:r>
              <a:rPr lang="en-US" sz="1200" b="0" i="0" dirty="0">
                <a:solidFill>
                  <a:srgbClr val="272727"/>
                </a:solidFill>
                <a:effectLst/>
                <a:latin typeface="Roboto" panose="02000000000000000000" pitchFamily="2" charset="0"/>
              </a:rPr>
              <a:t>In addition to designating the Authorized Official (AO), the Resolution must also designate a Financial Officer (FO) who is given the power to submit financial and/or programmatic reports or alter a grant on behalf of the applicant agency.</a:t>
            </a:r>
            <a:endParaRPr lang="en-US" sz="1200" dirty="0"/>
          </a:p>
        </p:txBody>
      </p:sp>
    </p:spTree>
    <p:extLst>
      <p:ext uri="{BB962C8B-B14F-4D97-AF65-F5344CB8AC3E}">
        <p14:creationId xmlns:p14="http://schemas.microsoft.com/office/powerpoint/2010/main" val="379177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31428-25EF-5DFF-D76A-69F8B41DF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59AC8-5E40-7CAE-9D0B-115A0365C603}"/>
              </a:ext>
            </a:extLst>
          </p:cNvPr>
          <p:cNvSpPr>
            <a:spLocks noGrp="1"/>
          </p:cNvSpPr>
          <p:nvPr>
            <p:ph type="title"/>
          </p:nvPr>
        </p:nvSpPr>
        <p:spPr>
          <a:xfrm>
            <a:off x="1142712" y="674793"/>
            <a:ext cx="9966960" cy="929722"/>
          </a:xfrm>
        </p:spPr>
        <p:txBody>
          <a:bodyPr>
            <a:normAutofit/>
          </a:bodyPr>
          <a:lstStyle/>
          <a:p>
            <a:r>
              <a:rPr lang="en-US" sz="3600" i="1" u="sng" dirty="0">
                <a:hlinkClick r:id="rId2"/>
              </a:rPr>
              <a:t>General Victims Assistance Grant Program, FY27</a:t>
            </a:r>
            <a:r>
              <a:rPr lang="en-US" sz="3600" dirty="0">
                <a:hlinkClick r:id="rId2"/>
              </a:rPr>
              <a:t> </a:t>
            </a:r>
            <a:r>
              <a:rPr lang="en-US" sz="1800" dirty="0"/>
              <a:t>(VOCA)</a:t>
            </a:r>
            <a:br>
              <a:rPr lang="en-US" sz="3600" dirty="0"/>
            </a:br>
            <a:r>
              <a:rPr lang="en-US" sz="1600" i="1" dirty="0"/>
              <a:t>  * Make sure you review each designated Funding Announcement</a:t>
            </a:r>
          </a:p>
        </p:txBody>
      </p:sp>
      <p:sp>
        <p:nvSpPr>
          <p:cNvPr id="5" name="Footer Placeholder 4">
            <a:extLst>
              <a:ext uri="{FF2B5EF4-FFF2-40B4-BE49-F238E27FC236}">
                <a16:creationId xmlns:a16="http://schemas.microsoft.com/office/drawing/2014/main" id="{64CC5091-4F7F-7BFA-9B7E-DAD7C65A2245}"/>
              </a:ext>
            </a:extLst>
          </p:cNvPr>
          <p:cNvSpPr>
            <a:spLocks noGrp="1"/>
          </p:cNvSpPr>
          <p:nvPr>
            <p:ph type="ftr" sz="quarter" idx="11"/>
          </p:nvPr>
        </p:nvSpPr>
        <p:spPr>
          <a:xfrm>
            <a:off x="1097279" y="6446838"/>
            <a:ext cx="681826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East Texas council of governments</a:t>
            </a:r>
          </a:p>
        </p:txBody>
      </p:sp>
      <p:sp>
        <p:nvSpPr>
          <p:cNvPr id="6" name="Slide Number Placeholder 5">
            <a:extLst>
              <a:ext uri="{FF2B5EF4-FFF2-40B4-BE49-F238E27FC236}">
                <a16:creationId xmlns:a16="http://schemas.microsoft.com/office/drawing/2014/main" id="{24DEC439-826F-83F5-71A4-4E128C49744B}"/>
              </a:ext>
            </a:extLst>
          </p:cNvPr>
          <p:cNvSpPr>
            <a:spLocks noGrp="1"/>
          </p:cNvSpPr>
          <p:nvPr>
            <p:ph type="sldNum" sz="quarter" idx="12"/>
          </p:nvPr>
        </p:nvSpPr>
        <p:spPr>
          <a:xfrm>
            <a:off x="10993582" y="6446838"/>
            <a:ext cx="7800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6AF4AD5A-A074-74C3-C4D2-863705A939AA}"/>
              </a:ext>
            </a:extLst>
          </p:cNvPr>
          <p:cNvSpPr>
            <a:spLocks noGrp="1"/>
          </p:cNvSpPr>
          <p:nvPr>
            <p:ph idx="1"/>
          </p:nvPr>
        </p:nvSpPr>
        <p:spPr>
          <a:xfrm>
            <a:off x="1142712" y="2061713"/>
            <a:ext cx="9966960" cy="3991567"/>
          </a:xfrm>
        </p:spPr>
        <p:txBody>
          <a:bodyPr>
            <a:normAutofit/>
          </a:bodyPr>
          <a:lstStyle/>
          <a:p>
            <a:pPr>
              <a:buFont typeface="Wingdings" panose="05000000000000000000" pitchFamily="2" charset="2"/>
              <a:buChar char="Ø"/>
            </a:pPr>
            <a:r>
              <a:rPr lang="en-US" sz="2400" dirty="0"/>
              <a:t>Minimum Request Amount - $10,000</a:t>
            </a:r>
          </a:p>
          <a:p>
            <a:pPr>
              <a:buFont typeface="Wingdings" panose="05000000000000000000" pitchFamily="2" charset="2"/>
              <a:buChar char="Ø"/>
            </a:pPr>
            <a:r>
              <a:rPr lang="en-US" sz="2400" dirty="0"/>
              <a:t>Match Requirement –</a:t>
            </a:r>
            <a:r>
              <a:rPr lang="en-US" sz="1800" dirty="0">
                <a:solidFill>
                  <a:schemeClr val="tx1"/>
                </a:solidFill>
              </a:rPr>
              <a:t> </a:t>
            </a:r>
            <a:r>
              <a:rPr lang="en-US" sz="2200" dirty="0">
                <a:solidFill>
                  <a:srgbClr val="C00000"/>
                </a:solidFill>
              </a:rPr>
              <a:t>20% </a:t>
            </a:r>
            <a:r>
              <a:rPr lang="en-US" sz="1500" dirty="0">
                <a:solidFill>
                  <a:srgbClr val="C00000"/>
                </a:solidFill>
              </a:rPr>
              <a:t>of total project cost.  </a:t>
            </a:r>
            <a:r>
              <a:rPr lang="en-US" sz="1600" i="0" dirty="0">
                <a:solidFill>
                  <a:srgbClr val="212529"/>
                </a:solidFill>
                <a:effectLst/>
                <a:latin typeface="Roboto" panose="02000000000000000000" pitchFamily="2" charset="0"/>
              </a:rPr>
              <a:t>The match requirement can be met through cash or in-kind contributions.</a:t>
            </a:r>
          </a:p>
          <a:p>
            <a:pPr algn="l"/>
            <a:r>
              <a:rPr lang="en-US" sz="1600" b="0" i="1" u="sng" dirty="0">
                <a:solidFill>
                  <a:srgbClr val="212529"/>
                </a:solidFill>
                <a:effectLst/>
                <a:latin typeface="Roboto" panose="02000000000000000000" pitchFamily="2" charset="0"/>
              </a:rPr>
              <a:t>Note: Applicants are strongly cautioned to only apply for the amount of funding they can responsibly expend in the grant period. PSO will be tracking expenditure rates throughout the life of the grants and may take action to avoid large de-obligations at the end of grant periods.</a:t>
            </a:r>
          </a:p>
          <a:p>
            <a:pPr marL="0" indent="0">
              <a:buNone/>
            </a:pPr>
            <a:r>
              <a:rPr lang="en-US" b="1" i="1" dirty="0"/>
              <a:t>Make sure to review the Funding Announcement below for new changes in requirements.</a:t>
            </a:r>
          </a:p>
          <a:p>
            <a:pPr marL="0" indent="0">
              <a:buNone/>
            </a:pPr>
            <a:r>
              <a:rPr lang="en-US" dirty="0">
                <a:hlinkClick r:id="rId3"/>
              </a:rPr>
              <a:t>General Victim Assistance Grant Program FY27 - Funding Announcement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6365762"/>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_Win32_JB_SL_v2.potx" id="{2FF4D238-6E02-4AF5-A7F8-E0CA002E79A6}" vid="{1CA406FA-5E6E-436F-98F0-C190AE288A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6B531D-03AC-47F6-A16F-C6773C191BBB}">
  <ds:schemaRefs>
    <ds:schemaRef ds:uri="http://schemas.microsoft.com/sharepoint/v3/contenttype/forms"/>
  </ds:schemaRefs>
</ds:datastoreItem>
</file>

<file path=customXml/itemProps2.xml><?xml version="1.0" encoding="utf-8"?>
<ds:datastoreItem xmlns:ds="http://schemas.openxmlformats.org/officeDocument/2006/customXml" ds:itemID="{FE4B1648-C213-44D3-9464-4287A4D41EE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6AF71F79-8D13-4C55-9450-609041DE5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Retrospect design</Template>
  <TotalTime>8271</TotalTime>
  <Words>3404</Words>
  <Application>Microsoft Office PowerPoint</Application>
  <PresentationFormat>Widescreen</PresentationFormat>
  <Paragraphs>325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Roboto</vt:lpstr>
      <vt:lpstr>webdings</vt:lpstr>
      <vt:lpstr>Wingdings</vt:lpstr>
      <vt:lpstr>RetrospectVTI</vt:lpstr>
      <vt:lpstr>  East Texas Council of Governments (ETCOG) FY27 Criminal Justice Grant Application Workshop  </vt:lpstr>
      <vt:lpstr>ETCOG Contacts</vt:lpstr>
      <vt:lpstr>PowerPoint Presentation</vt:lpstr>
      <vt:lpstr>Basic Information for Applicants</vt:lpstr>
      <vt:lpstr>Things to Keep in Mind / Documents to Review</vt:lpstr>
      <vt:lpstr>Criminal Justice Advisory Committee (CJAC) –  scores and ranks all CJ projects for VOCA, VAWA, JAG, and Juvenile grants</vt:lpstr>
      <vt:lpstr>Important Information Concerning the Application Process</vt:lpstr>
      <vt:lpstr>NEW APPLICATION SUBMISSION REQUIREMENT</vt:lpstr>
      <vt:lpstr>General Victims Assistance Grant Program, FY27 (VOCA)   * Make sure you review each designated Funding Announcement</vt:lpstr>
      <vt:lpstr>General Victims Assistance Grant Program, FY27 (VOCA)   * Make sure you review each designated Funding Announcement</vt:lpstr>
      <vt:lpstr>Violence Against Women Justice and Training Program, FY27 (VAWA) * Make sure you review each designated Funding Announcement</vt:lpstr>
      <vt:lpstr>Violence Against Women Justice and Training Program, FY27 (VAWA) * Make sure you review each designated Funding Announcement</vt:lpstr>
      <vt:lpstr>Criminal Justice Grant Program, FY27  (JAG) * Make sure you review each designated Funding Announcement</vt:lpstr>
      <vt:lpstr>Juvenile Justice &amp; Youth Diversion Grant Program, FY27 (JJ &amp; YD)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Texas Council of Governments FY25 Criminal Justice Grant Application Workshop</dc:title>
  <dc:creator>Stephanie Heffner</dc:creator>
  <cp:lastModifiedBy>Stephanie Heffner</cp:lastModifiedBy>
  <cp:revision>258</cp:revision>
  <dcterms:created xsi:type="dcterms:W3CDTF">2023-05-12T16:27:22Z</dcterms:created>
  <dcterms:modified xsi:type="dcterms:W3CDTF">2026-01-09T17:11:20Z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