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7"/>
  </p:notesMasterIdLst>
  <p:handoutMasterIdLst>
    <p:handoutMasterId r:id="rId28"/>
  </p:handoutMasterIdLst>
  <p:sldIdLst>
    <p:sldId id="281" r:id="rId3"/>
    <p:sldId id="322" r:id="rId4"/>
    <p:sldId id="610" r:id="rId5"/>
    <p:sldId id="575" r:id="rId6"/>
    <p:sldId id="413" r:id="rId7"/>
    <p:sldId id="584" r:id="rId8"/>
    <p:sldId id="583" r:id="rId9"/>
    <p:sldId id="383" r:id="rId10"/>
    <p:sldId id="579" r:id="rId11"/>
    <p:sldId id="606" r:id="rId12"/>
    <p:sldId id="368" r:id="rId13"/>
    <p:sldId id="608" r:id="rId14"/>
    <p:sldId id="609" r:id="rId15"/>
    <p:sldId id="607" r:id="rId16"/>
    <p:sldId id="613" r:id="rId17"/>
    <p:sldId id="615" r:id="rId18"/>
    <p:sldId id="614" r:id="rId19"/>
    <p:sldId id="611" r:id="rId20"/>
    <p:sldId id="577" r:id="rId21"/>
    <p:sldId id="576" r:id="rId22"/>
    <p:sldId id="354" r:id="rId23"/>
    <p:sldId id="373" r:id="rId24"/>
    <p:sldId id="355" r:id="rId25"/>
    <p:sldId id="286" r:id="rId26"/>
  </p:sldIdLst>
  <p:sldSz cx="12192000" cy="6858000"/>
  <p:notesSz cx="6669088"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117"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5" autoAdjust="0"/>
    <p:restoredTop sz="95179" autoAdjust="0"/>
  </p:normalViewPr>
  <p:slideViewPr>
    <p:cSldViewPr>
      <p:cViewPr varScale="1">
        <p:scale>
          <a:sx n="111" d="100"/>
          <a:sy n="111" d="100"/>
        </p:scale>
        <p:origin x="540" y="84"/>
      </p:cViewPr>
      <p:guideLst>
        <p:guide orient="horz" pos="1117"/>
        <p:guide pos="3840"/>
      </p:guideLst>
    </p:cSldViewPr>
  </p:slideViewPr>
  <p:notesTextViewPr>
    <p:cViewPr>
      <p:scale>
        <a:sx n="100" d="100"/>
        <a:sy n="100" d="100"/>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slide" Target="slides/slide11.xml" Id="rId13" /><Relationship Type="http://schemas.openxmlformats.org/officeDocument/2006/relationships/slide" Target="slides/slide16.xml" Id="rId18" /><Relationship Type="http://schemas.openxmlformats.org/officeDocument/2006/relationships/slide" Target="slides/slide24.xml" Id="rId26" /><Relationship Type="http://schemas.openxmlformats.org/officeDocument/2006/relationships/slide" Target="slides/slide1.xml" Id="rId3" /><Relationship Type="http://schemas.openxmlformats.org/officeDocument/2006/relationships/slide" Target="slides/slide19.xml" Id="rId21" /><Relationship Type="http://schemas.openxmlformats.org/officeDocument/2006/relationships/slide" Target="slides/slide5.xml" Id="rId7" /><Relationship Type="http://schemas.openxmlformats.org/officeDocument/2006/relationships/slide" Target="slides/slide10.xml" Id="rId12" /><Relationship Type="http://schemas.openxmlformats.org/officeDocument/2006/relationships/slide" Target="slides/slide15.xml" Id="rId17" /><Relationship Type="http://schemas.openxmlformats.org/officeDocument/2006/relationships/slide" Target="slides/slide23.xml" Id="rId25" /><Relationship Type="http://schemas.openxmlformats.org/officeDocument/2006/relationships/slideMaster" Target="slideMasters/slideMaster2.xml" Id="rId2" /><Relationship Type="http://schemas.openxmlformats.org/officeDocument/2006/relationships/slide" Target="slides/slide14.xml" Id="rId16" /><Relationship Type="http://schemas.openxmlformats.org/officeDocument/2006/relationships/slide" Target="slides/slide18.xml" Id="rId20" /><Relationship Type="http://schemas.openxmlformats.org/officeDocument/2006/relationships/presProps" Target="presProps.xml" Id="rId29" /><Relationship Type="http://schemas.openxmlformats.org/officeDocument/2006/relationships/slideMaster" Target="slideMasters/slideMaster1.xml" Id="rId1" /><Relationship Type="http://schemas.openxmlformats.org/officeDocument/2006/relationships/slide" Target="slides/slide4.xml" Id="rId6" /><Relationship Type="http://schemas.openxmlformats.org/officeDocument/2006/relationships/slide" Target="slides/slide9.xml" Id="rId11" /><Relationship Type="http://schemas.openxmlformats.org/officeDocument/2006/relationships/slide" Target="slides/slide22.xml" Id="rId24" /><Relationship Type="http://schemas.openxmlformats.org/officeDocument/2006/relationships/tableStyles" Target="tableStyles.xml" Id="rId32" /><Relationship Type="http://schemas.openxmlformats.org/officeDocument/2006/relationships/slide" Target="slides/slide3.xml" Id="rId5" /><Relationship Type="http://schemas.openxmlformats.org/officeDocument/2006/relationships/slide" Target="slides/slide13.xml" Id="rId15" /><Relationship Type="http://schemas.openxmlformats.org/officeDocument/2006/relationships/slide" Target="slides/slide21.xml" Id="rId23" /><Relationship Type="http://schemas.openxmlformats.org/officeDocument/2006/relationships/handoutMaster" Target="handoutMasters/handoutMaster1.xml" Id="rId28" /><Relationship Type="http://schemas.openxmlformats.org/officeDocument/2006/relationships/slide" Target="slides/slide8.xml" Id="rId10" /><Relationship Type="http://schemas.openxmlformats.org/officeDocument/2006/relationships/slide" Target="slides/slide17.xml" Id="rId19" /><Relationship Type="http://schemas.openxmlformats.org/officeDocument/2006/relationships/theme" Target="theme/theme1.xml" Id="rId31"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slide" Target="slides/slide12.xml" Id="rId14" /><Relationship Type="http://schemas.openxmlformats.org/officeDocument/2006/relationships/slide" Target="slides/slide20.xml" Id="rId22" /><Relationship Type="http://schemas.openxmlformats.org/officeDocument/2006/relationships/notesMaster" Target="notesMasters/notesMaster1.xml" Id="rId27" /><Relationship Type="http://schemas.openxmlformats.org/officeDocument/2006/relationships/viewProps" Target="viewProps.xml" Id="rId30" /><Relationship Type="http://schemas.openxmlformats.org/officeDocument/2006/relationships/customXml" Target="/customXML/item.xml" Id="imanage.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665" cy="49800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6866" y="0"/>
            <a:ext cx="2890665" cy="498008"/>
          </a:xfrm>
          <a:prstGeom prst="rect">
            <a:avLst/>
          </a:prstGeom>
        </p:spPr>
        <p:txBody>
          <a:bodyPr vert="horz" lIns="91440" tIns="45720" rIns="91440" bIns="45720" rtlCol="0"/>
          <a:lstStyle>
            <a:lvl1pPr algn="r">
              <a:defRPr sz="1200"/>
            </a:lvl1pPr>
          </a:lstStyle>
          <a:p>
            <a:fld id="{B7F00406-5463-4E79-86CC-F335E7B08CEC}" type="datetimeFigureOut">
              <a:rPr lang="en-GB" smtClean="0"/>
              <a:t>19/03/2026</a:t>
            </a:fld>
            <a:endParaRPr lang="en-GB"/>
          </a:p>
        </p:txBody>
      </p:sp>
      <p:sp>
        <p:nvSpPr>
          <p:cNvPr id="4" name="Footer Placeholder 3"/>
          <p:cNvSpPr>
            <a:spLocks noGrp="1"/>
          </p:cNvSpPr>
          <p:nvPr>
            <p:ph type="ftr" sz="quarter" idx="2"/>
          </p:nvPr>
        </p:nvSpPr>
        <p:spPr>
          <a:xfrm>
            <a:off x="0" y="9428630"/>
            <a:ext cx="2890665" cy="49800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6866" y="9428630"/>
            <a:ext cx="2890665" cy="498008"/>
          </a:xfrm>
          <a:prstGeom prst="rect">
            <a:avLst/>
          </a:prstGeom>
        </p:spPr>
        <p:txBody>
          <a:bodyPr vert="horz" lIns="91440" tIns="45720" rIns="91440" bIns="45720" rtlCol="0" anchor="b"/>
          <a:lstStyle>
            <a:lvl1pPr algn="r">
              <a:defRPr sz="1200"/>
            </a:lvl1pPr>
          </a:lstStyle>
          <a:p>
            <a:fld id="{2705C3D7-3E9F-4D18-B2DB-17D55F35DE91}" type="slidenum">
              <a:rPr lang="en-GB" smtClean="0"/>
              <a:t>‹#›</a:t>
            </a:fld>
            <a:endParaRPr lang="en-GB"/>
          </a:p>
        </p:txBody>
      </p:sp>
    </p:spTree>
    <p:extLst>
      <p:ext uri="{BB962C8B-B14F-4D97-AF65-F5344CB8AC3E}">
        <p14:creationId xmlns:p14="http://schemas.microsoft.com/office/powerpoint/2010/main" val="24700985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pPr>
              <a:defRPr/>
            </a:pPr>
            <a:fld id="{B4739301-2151-412B-A4E4-2BD45E82661C}" type="datetimeFigureOut">
              <a:rPr lang="en-GB"/>
              <a:pPr>
                <a:defRPr/>
              </a:pPr>
              <a:t>19/03/2026</a:t>
            </a:fld>
            <a:endParaRPr lang="en-GB" dirty="0"/>
          </a:p>
        </p:txBody>
      </p:sp>
      <p:sp>
        <p:nvSpPr>
          <p:cNvPr id="4" name="Slide Image Placeholder 3"/>
          <p:cNvSpPr>
            <a:spLocks noGrp="1" noRot="1" noChangeAspect="1"/>
          </p:cNvSpPr>
          <p:nvPr>
            <p:ph type="sldImg" idx="2"/>
          </p:nvPr>
        </p:nvSpPr>
        <p:spPr>
          <a:xfrm>
            <a:off x="357188" y="1239838"/>
            <a:ext cx="5954712" cy="3351212"/>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66909" y="4777195"/>
            <a:ext cx="533527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pPr>
              <a:defRPr/>
            </a:pPr>
            <a:fld id="{34702ED6-7F85-4016-B15F-CAA5AB8032DF}" type="slidenum">
              <a:rPr lang="en-GB"/>
              <a:pPr>
                <a:defRPr/>
              </a:pPr>
              <a:t>‹#›</a:t>
            </a:fld>
            <a:endParaRPr lang="en-GB"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4C8C580-EB82-4518-B9DB-6D0384C0393A}" type="slidenum">
              <a:rPr lang="en-GB" altLang="en-US" smtClean="0">
                <a:solidFill>
                  <a:srgbClr val="000000"/>
                </a:solidFill>
                <a:latin typeface="Calibri" panose="020F0502020204030204" pitchFamily="34" charset="0"/>
              </a:rPr>
              <a:pPr eaLnBrk="1" hangingPunct="1"/>
              <a:t>1</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8BFD0-1740-CADB-59D0-3C4D7FD48448}"/>
            </a:ext>
          </a:extLst>
        </p:cNvPr>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599CA52-4F9C-3ABA-9245-0A3E945484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B8387FF2-BFC5-1419-0A94-040357970C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20484" name="Slide Number Placeholder 3">
            <a:extLst>
              <a:ext uri="{FF2B5EF4-FFF2-40B4-BE49-F238E27FC236}">
                <a16:creationId xmlns:a16="http://schemas.microsoft.com/office/drawing/2014/main" id="{24E0768E-A417-AC0C-1B0B-C515646D4E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C926276-356F-4262-96B2-5BB8065376C7}" type="slidenum">
              <a:rPr lang="en-GB" altLang="en-US" smtClean="0">
                <a:solidFill>
                  <a:srgbClr val="000000"/>
                </a:solidFill>
                <a:latin typeface="Calibri" panose="020F0502020204030204" pitchFamily="34" charset="0"/>
              </a:rPr>
              <a:pPr eaLnBrk="1" hangingPunct="1"/>
              <a:t>10</a:t>
            </a:fld>
            <a:endParaRPr lang="en-GB" altLang="en-US">
              <a:solidFill>
                <a:srgbClr val="000000"/>
              </a:solidFill>
              <a:latin typeface="Calibri" panose="020F0502020204030204" pitchFamily="34" charset="0"/>
            </a:endParaRPr>
          </a:p>
        </p:txBody>
      </p:sp>
    </p:spTree>
    <p:extLst>
      <p:ext uri="{BB962C8B-B14F-4D97-AF65-F5344CB8AC3E}">
        <p14:creationId xmlns:p14="http://schemas.microsoft.com/office/powerpoint/2010/main" val="35801970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7868EA69-674A-B6BE-C5BF-00DA37CD7F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85DBEE26-FC2B-4AE3-D136-AF1A95122A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24580" name="Slide Number Placeholder 3">
            <a:extLst>
              <a:ext uri="{FF2B5EF4-FFF2-40B4-BE49-F238E27FC236}">
                <a16:creationId xmlns:a16="http://schemas.microsoft.com/office/drawing/2014/main" id="{5AAE7D73-1109-A05B-D84B-375366774DE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6359C28-3978-45B3-9A97-7BCF3C3280E5}" type="slidenum">
              <a:rPr lang="en-GB" altLang="en-US" smtClean="0">
                <a:solidFill>
                  <a:srgbClr val="000000"/>
                </a:solidFill>
                <a:latin typeface="Calibri" panose="020F0502020204030204" pitchFamily="34" charset="0"/>
              </a:rPr>
              <a:pPr eaLnBrk="1" hangingPunct="1"/>
              <a:t>11</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FAC30-81DF-6E3B-9DB6-8FB0D2153CF1}"/>
            </a:ext>
          </a:extLst>
        </p:cNvPr>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27189945-5568-CE4B-8CC2-DB81BF1193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BD4D664C-F856-109F-AFC4-72ECB683A1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24580" name="Slide Number Placeholder 3">
            <a:extLst>
              <a:ext uri="{FF2B5EF4-FFF2-40B4-BE49-F238E27FC236}">
                <a16:creationId xmlns:a16="http://schemas.microsoft.com/office/drawing/2014/main" id="{40CA739F-1ABD-62F6-99FA-32AC3A3048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6359C28-3978-45B3-9A97-7BCF3C3280E5}" type="slidenum">
              <a:rPr lang="en-GB" altLang="en-US" smtClean="0">
                <a:solidFill>
                  <a:srgbClr val="000000"/>
                </a:solidFill>
                <a:latin typeface="Calibri" panose="020F0502020204030204" pitchFamily="34" charset="0"/>
              </a:rPr>
              <a:pPr eaLnBrk="1" hangingPunct="1"/>
              <a:t>12</a:t>
            </a:fld>
            <a:endParaRPr lang="en-GB" altLang="en-US">
              <a:solidFill>
                <a:srgbClr val="000000"/>
              </a:solidFill>
              <a:latin typeface="Calibri" panose="020F0502020204030204" pitchFamily="34" charset="0"/>
            </a:endParaRPr>
          </a:p>
        </p:txBody>
      </p:sp>
    </p:spTree>
    <p:extLst>
      <p:ext uri="{BB962C8B-B14F-4D97-AF65-F5344CB8AC3E}">
        <p14:creationId xmlns:p14="http://schemas.microsoft.com/office/powerpoint/2010/main" val="20996773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02E55-D788-9B23-74A6-54FEFCA27A5C}"/>
            </a:ext>
          </a:extLst>
        </p:cNvPr>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C9DFC426-2276-3ABE-5EE8-59270451A8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3B6C55F3-2D9A-7933-BED8-6BA7A3F416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24580" name="Slide Number Placeholder 3">
            <a:extLst>
              <a:ext uri="{FF2B5EF4-FFF2-40B4-BE49-F238E27FC236}">
                <a16:creationId xmlns:a16="http://schemas.microsoft.com/office/drawing/2014/main" id="{C0A6CB3A-C456-A575-97BD-BCBACC1405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6359C28-3978-45B3-9A97-7BCF3C3280E5}" type="slidenum">
              <a:rPr lang="en-GB" altLang="en-US" smtClean="0">
                <a:solidFill>
                  <a:srgbClr val="000000"/>
                </a:solidFill>
                <a:latin typeface="Calibri" panose="020F0502020204030204" pitchFamily="34" charset="0"/>
              </a:rPr>
              <a:pPr eaLnBrk="1" hangingPunct="1"/>
              <a:t>13</a:t>
            </a:fld>
            <a:endParaRPr lang="en-GB" altLang="en-US">
              <a:solidFill>
                <a:srgbClr val="000000"/>
              </a:solidFill>
              <a:latin typeface="Calibri" panose="020F0502020204030204" pitchFamily="34" charset="0"/>
            </a:endParaRPr>
          </a:p>
        </p:txBody>
      </p:sp>
    </p:spTree>
    <p:extLst>
      <p:ext uri="{BB962C8B-B14F-4D97-AF65-F5344CB8AC3E}">
        <p14:creationId xmlns:p14="http://schemas.microsoft.com/office/powerpoint/2010/main" val="4168741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78DBE4A-16E2-4950-A499-04765567F1E9}" type="slidenum">
              <a:rPr lang="en-GB" altLang="en-US" smtClean="0">
                <a:solidFill>
                  <a:srgbClr val="000000"/>
                </a:solidFill>
                <a:latin typeface="Calibri" panose="020F0502020204030204" pitchFamily="34" charset="0"/>
              </a:rPr>
              <a:pPr eaLnBrk="1" hangingPunct="1"/>
              <a:t>20</a:t>
            </a:fld>
            <a:endParaRPr lang="en-GB" altLang="en-US">
              <a:solidFill>
                <a:srgbClr val="000000"/>
              </a:solidFill>
              <a:latin typeface="Calibri" panose="020F0502020204030204" pitchFamily="34" charset="0"/>
            </a:endParaRPr>
          </a:p>
        </p:txBody>
      </p:sp>
    </p:spTree>
    <p:extLst>
      <p:ext uri="{BB962C8B-B14F-4D97-AF65-F5344CB8AC3E}">
        <p14:creationId xmlns:p14="http://schemas.microsoft.com/office/powerpoint/2010/main" val="20047368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BA4AE4CB-7F82-A407-29CB-AE4DC99DFC6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667E2AB0-3A34-29A1-894A-D90B9C7F139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24" name="Slide Number Placeholder 3">
            <a:extLst>
              <a:ext uri="{FF2B5EF4-FFF2-40B4-BE49-F238E27FC236}">
                <a16:creationId xmlns:a16="http://schemas.microsoft.com/office/drawing/2014/main" id="{2A5E7CD6-CA40-2C95-3FA6-E7525A486C7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5425">
              <a:defRPr>
                <a:solidFill>
                  <a:schemeClr val="tx1"/>
                </a:solidFill>
                <a:latin typeface="Arial" panose="020B0604020202020204" pitchFamily="34" charset="0"/>
              </a:defRPr>
            </a:lvl3pPr>
            <a:lvl4pPr marL="1592263" indent="-225425">
              <a:defRPr>
                <a:solidFill>
                  <a:schemeClr val="tx1"/>
                </a:solidFill>
                <a:latin typeface="Arial" panose="020B0604020202020204" pitchFamily="34" charset="0"/>
              </a:defRPr>
            </a:lvl4pPr>
            <a:lvl5pPr marL="2046288" indent="-225425">
              <a:defRPr>
                <a:solidFill>
                  <a:schemeClr val="tx1"/>
                </a:solidFill>
                <a:latin typeface="Arial" panose="020B0604020202020204" pitchFamily="34" charset="0"/>
              </a:defRPr>
            </a:lvl5pPr>
            <a:lvl6pPr marL="2503488" indent="-225425" eaLnBrk="0" fontAlgn="base" hangingPunct="0">
              <a:spcBef>
                <a:spcPct val="0"/>
              </a:spcBef>
              <a:spcAft>
                <a:spcPct val="0"/>
              </a:spcAft>
              <a:defRPr>
                <a:solidFill>
                  <a:schemeClr val="tx1"/>
                </a:solidFill>
                <a:latin typeface="Arial" panose="020B0604020202020204" pitchFamily="34" charset="0"/>
              </a:defRPr>
            </a:lvl6pPr>
            <a:lvl7pPr marL="2960688" indent="-225425" eaLnBrk="0" fontAlgn="base" hangingPunct="0">
              <a:spcBef>
                <a:spcPct val="0"/>
              </a:spcBef>
              <a:spcAft>
                <a:spcPct val="0"/>
              </a:spcAft>
              <a:defRPr>
                <a:solidFill>
                  <a:schemeClr val="tx1"/>
                </a:solidFill>
                <a:latin typeface="Arial" panose="020B0604020202020204" pitchFamily="34" charset="0"/>
              </a:defRPr>
            </a:lvl7pPr>
            <a:lvl8pPr marL="3417888" indent="-225425" eaLnBrk="0" fontAlgn="base" hangingPunct="0">
              <a:spcBef>
                <a:spcPct val="0"/>
              </a:spcBef>
              <a:spcAft>
                <a:spcPct val="0"/>
              </a:spcAft>
              <a:defRPr>
                <a:solidFill>
                  <a:schemeClr val="tx1"/>
                </a:solidFill>
                <a:latin typeface="Arial" panose="020B0604020202020204" pitchFamily="34" charset="0"/>
              </a:defRPr>
            </a:lvl8pPr>
            <a:lvl9pPr marL="3875088" indent="-225425" eaLnBrk="0" fontAlgn="base" hangingPunct="0">
              <a:spcBef>
                <a:spcPct val="0"/>
              </a:spcBef>
              <a:spcAft>
                <a:spcPct val="0"/>
              </a:spcAft>
              <a:defRPr>
                <a:solidFill>
                  <a:schemeClr val="tx1"/>
                </a:solidFill>
                <a:latin typeface="Arial" panose="020B0604020202020204" pitchFamily="34" charset="0"/>
              </a:defRPr>
            </a:lvl9pPr>
          </a:lstStyle>
          <a:p>
            <a:fld id="{A1BE8AF6-9D92-458B-807B-B7BA9CDF03FE}" type="slidenum">
              <a:rPr lang="en-GB" altLang="en-US" smtClean="0"/>
              <a:pPr/>
              <a:t>21</a:t>
            </a:fld>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E023845C-8D5F-90B9-61E2-048306B2572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a:extLst>
              <a:ext uri="{FF2B5EF4-FFF2-40B4-BE49-F238E27FC236}">
                <a16:creationId xmlns:a16="http://schemas.microsoft.com/office/drawing/2014/main" id="{2B29B85A-8C37-CD03-11FF-AA251BD5727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3972" name="Slide Number Placeholder 3">
            <a:extLst>
              <a:ext uri="{FF2B5EF4-FFF2-40B4-BE49-F238E27FC236}">
                <a16:creationId xmlns:a16="http://schemas.microsoft.com/office/drawing/2014/main" id="{14C0A2BB-B7FB-C0E3-5AE0-888B0D3BE7D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5425">
              <a:defRPr>
                <a:solidFill>
                  <a:schemeClr val="tx1"/>
                </a:solidFill>
                <a:latin typeface="Arial" panose="020B0604020202020204" pitchFamily="34" charset="0"/>
              </a:defRPr>
            </a:lvl3pPr>
            <a:lvl4pPr marL="1592263" indent="-225425">
              <a:defRPr>
                <a:solidFill>
                  <a:schemeClr val="tx1"/>
                </a:solidFill>
                <a:latin typeface="Arial" panose="020B0604020202020204" pitchFamily="34" charset="0"/>
              </a:defRPr>
            </a:lvl4pPr>
            <a:lvl5pPr marL="2046288" indent="-225425">
              <a:defRPr>
                <a:solidFill>
                  <a:schemeClr val="tx1"/>
                </a:solidFill>
                <a:latin typeface="Arial" panose="020B0604020202020204" pitchFamily="34" charset="0"/>
              </a:defRPr>
            </a:lvl5pPr>
            <a:lvl6pPr marL="2503488" indent="-225425" eaLnBrk="0" fontAlgn="base" hangingPunct="0">
              <a:spcBef>
                <a:spcPct val="0"/>
              </a:spcBef>
              <a:spcAft>
                <a:spcPct val="0"/>
              </a:spcAft>
              <a:defRPr>
                <a:solidFill>
                  <a:schemeClr val="tx1"/>
                </a:solidFill>
                <a:latin typeface="Arial" panose="020B0604020202020204" pitchFamily="34" charset="0"/>
              </a:defRPr>
            </a:lvl6pPr>
            <a:lvl7pPr marL="2960688" indent="-225425" eaLnBrk="0" fontAlgn="base" hangingPunct="0">
              <a:spcBef>
                <a:spcPct val="0"/>
              </a:spcBef>
              <a:spcAft>
                <a:spcPct val="0"/>
              </a:spcAft>
              <a:defRPr>
                <a:solidFill>
                  <a:schemeClr val="tx1"/>
                </a:solidFill>
                <a:latin typeface="Arial" panose="020B0604020202020204" pitchFamily="34" charset="0"/>
              </a:defRPr>
            </a:lvl7pPr>
            <a:lvl8pPr marL="3417888" indent="-225425" eaLnBrk="0" fontAlgn="base" hangingPunct="0">
              <a:spcBef>
                <a:spcPct val="0"/>
              </a:spcBef>
              <a:spcAft>
                <a:spcPct val="0"/>
              </a:spcAft>
              <a:defRPr>
                <a:solidFill>
                  <a:schemeClr val="tx1"/>
                </a:solidFill>
                <a:latin typeface="Arial" panose="020B0604020202020204" pitchFamily="34" charset="0"/>
              </a:defRPr>
            </a:lvl8pPr>
            <a:lvl9pPr marL="3875088" indent="-225425" eaLnBrk="0" fontAlgn="base" hangingPunct="0">
              <a:spcBef>
                <a:spcPct val="0"/>
              </a:spcBef>
              <a:spcAft>
                <a:spcPct val="0"/>
              </a:spcAft>
              <a:defRPr>
                <a:solidFill>
                  <a:schemeClr val="tx1"/>
                </a:solidFill>
                <a:latin typeface="Arial" panose="020B0604020202020204" pitchFamily="34" charset="0"/>
              </a:defRPr>
            </a:lvl9pPr>
          </a:lstStyle>
          <a:p>
            <a:fld id="{4C3906FE-273E-4492-A8A6-FBE8E388C97C}" type="slidenum">
              <a:rPr lang="en-GB" altLang="en-US" smtClean="0"/>
              <a:pPr/>
              <a:t>22</a:t>
            </a:fld>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A5778E9-903E-4C62-980B-724F14C9649B}" type="slidenum">
              <a:rPr lang="en-GB" altLang="en-US" smtClean="0">
                <a:solidFill>
                  <a:srgbClr val="000000"/>
                </a:solidFill>
                <a:latin typeface="Calibri" panose="020F0502020204030204" pitchFamily="34" charset="0"/>
              </a:rPr>
              <a:pPr eaLnBrk="1" hangingPunct="1"/>
              <a:t>24</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78DBE4A-16E2-4950-A499-04765567F1E9}" type="slidenum">
              <a:rPr lang="en-GB" altLang="en-US" smtClean="0">
                <a:solidFill>
                  <a:srgbClr val="000000"/>
                </a:solidFill>
                <a:latin typeface="Calibri" panose="020F0502020204030204" pitchFamily="34" charset="0"/>
              </a:rPr>
              <a:pPr eaLnBrk="1" hangingPunct="1"/>
              <a:t>2</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DE328E27-B001-CDA5-1FF7-5924A55B04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1A929FD7-A172-F22D-0297-D0799EDD1A0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196" name="Slide Number Placeholder 3">
            <a:extLst>
              <a:ext uri="{FF2B5EF4-FFF2-40B4-BE49-F238E27FC236}">
                <a16:creationId xmlns:a16="http://schemas.microsoft.com/office/drawing/2014/main" id="{AD5D3E63-294C-1516-BA5D-48EC2C7059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09EA602-CEFF-4221-ABE6-356AEBFD9182}" type="slidenum">
              <a:rPr lang="en-GB" altLang="en-US" smtClean="0">
                <a:solidFill>
                  <a:srgbClr val="000000"/>
                </a:solidFill>
                <a:latin typeface="Calibri" panose="020F0502020204030204" pitchFamily="34" charset="0"/>
              </a:rPr>
              <a:pPr eaLnBrk="1" hangingPunct="1"/>
              <a:t>3</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415A34E7-1D65-0DB3-B3C6-023CD5BCFC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A44A6018-267F-F47D-800B-A51C292D15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220" name="Slide Number Placeholder 3">
            <a:extLst>
              <a:ext uri="{FF2B5EF4-FFF2-40B4-BE49-F238E27FC236}">
                <a16:creationId xmlns:a16="http://schemas.microsoft.com/office/drawing/2014/main" id="{C0382BAE-9B7E-6BB5-7B93-D6BF7BB580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0B4EB94-745C-4167-960E-1397B51F94CB}" type="slidenum">
              <a:rPr lang="en-GB" altLang="en-US" smtClean="0">
                <a:solidFill>
                  <a:srgbClr val="000000"/>
                </a:solidFill>
                <a:latin typeface="Calibri" panose="020F0502020204030204" pitchFamily="34" charset="0"/>
              </a:rPr>
              <a:pPr eaLnBrk="1" hangingPunct="1"/>
              <a:t>4</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B3C51127-AEDB-D389-B6A5-8A2A454126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A95F6C8F-B0E6-438D-C301-BB7C967B200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1268" name="Slide Number Placeholder 3">
            <a:extLst>
              <a:ext uri="{FF2B5EF4-FFF2-40B4-BE49-F238E27FC236}">
                <a16:creationId xmlns:a16="http://schemas.microsoft.com/office/drawing/2014/main" id="{D086D5E7-119F-6BB8-2932-47A8EEC49B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F34BFC5-FFD3-4CD5-9D21-5B505B92750E}" type="slidenum">
              <a:rPr lang="en-GB" altLang="en-US" smtClean="0">
                <a:solidFill>
                  <a:srgbClr val="000000"/>
                </a:solidFill>
                <a:latin typeface="Calibri" panose="020F0502020204030204" pitchFamily="34" charset="0"/>
              </a:rPr>
              <a:pPr eaLnBrk="1" hangingPunct="1"/>
              <a:t>5</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BB05D9E-F1A9-1CE7-AE76-9CE6E741E1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5465AC7E-28A3-1D2B-8A30-8488EC1FC0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4340" name="Slide Number Placeholder 3">
            <a:extLst>
              <a:ext uri="{FF2B5EF4-FFF2-40B4-BE49-F238E27FC236}">
                <a16:creationId xmlns:a16="http://schemas.microsoft.com/office/drawing/2014/main" id="{E6FA4E24-61AF-1F74-E45B-6E21982183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566A641-5B7E-4C4B-AC95-EF4955B031C5}" type="slidenum">
              <a:rPr lang="en-GB" altLang="en-US" smtClean="0">
                <a:solidFill>
                  <a:srgbClr val="000000"/>
                </a:solidFill>
                <a:latin typeface="Calibri" panose="020F0502020204030204" pitchFamily="34" charset="0"/>
              </a:rPr>
              <a:pPr eaLnBrk="1" hangingPunct="1"/>
              <a:t>6</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F8A03409-8A6E-1B99-CF08-CFA6458453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420DC829-5143-BA49-5C15-B7BACDCCCB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6388" name="Slide Number Placeholder 3">
            <a:extLst>
              <a:ext uri="{FF2B5EF4-FFF2-40B4-BE49-F238E27FC236}">
                <a16:creationId xmlns:a16="http://schemas.microsoft.com/office/drawing/2014/main" id="{D4B6BE76-6EF1-19E0-9B14-54BF51E45F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5425">
              <a:defRPr>
                <a:solidFill>
                  <a:schemeClr val="tx1"/>
                </a:solidFill>
                <a:latin typeface="Arial" panose="020B0604020202020204" pitchFamily="34" charset="0"/>
              </a:defRPr>
            </a:lvl3pPr>
            <a:lvl4pPr marL="1592263" indent="-225425">
              <a:defRPr>
                <a:solidFill>
                  <a:schemeClr val="tx1"/>
                </a:solidFill>
                <a:latin typeface="Arial" panose="020B0604020202020204" pitchFamily="34" charset="0"/>
              </a:defRPr>
            </a:lvl4pPr>
            <a:lvl5pPr marL="2046288" indent="-225425">
              <a:defRPr>
                <a:solidFill>
                  <a:schemeClr val="tx1"/>
                </a:solidFill>
                <a:latin typeface="Arial" panose="020B0604020202020204" pitchFamily="34" charset="0"/>
              </a:defRPr>
            </a:lvl5pPr>
            <a:lvl6pPr marL="2503488" indent="-225425" eaLnBrk="0" fontAlgn="base" hangingPunct="0">
              <a:spcBef>
                <a:spcPct val="0"/>
              </a:spcBef>
              <a:spcAft>
                <a:spcPct val="0"/>
              </a:spcAft>
              <a:defRPr>
                <a:solidFill>
                  <a:schemeClr val="tx1"/>
                </a:solidFill>
                <a:latin typeface="Arial" panose="020B0604020202020204" pitchFamily="34" charset="0"/>
              </a:defRPr>
            </a:lvl6pPr>
            <a:lvl7pPr marL="2960688" indent="-225425" eaLnBrk="0" fontAlgn="base" hangingPunct="0">
              <a:spcBef>
                <a:spcPct val="0"/>
              </a:spcBef>
              <a:spcAft>
                <a:spcPct val="0"/>
              </a:spcAft>
              <a:defRPr>
                <a:solidFill>
                  <a:schemeClr val="tx1"/>
                </a:solidFill>
                <a:latin typeface="Arial" panose="020B0604020202020204" pitchFamily="34" charset="0"/>
              </a:defRPr>
            </a:lvl7pPr>
            <a:lvl8pPr marL="3417888" indent="-225425" eaLnBrk="0" fontAlgn="base" hangingPunct="0">
              <a:spcBef>
                <a:spcPct val="0"/>
              </a:spcBef>
              <a:spcAft>
                <a:spcPct val="0"/>
              </a:spcAft>
              <a:defRPr>
                <a:solidFill>
                  <a:schemeClr val="tx1"/>
                </a:solidFill>
                <a:latin typeface="Arial" panose="020B0604020202020204" pitchFamily="34" charset="0"/>
              </a:defRPr>
            </a:lvl8pPr>
            <a:lvl9pPr marL="3875088" indent="-22542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4AE8F6D-7BE5-485E-9F90-B33544D30E53}" type="slidenum">
              <a:rPr lang="en-GB" altLang="en-US" smtClean="0">
                <a:solidFill>
                  <a:srgbClr val="000000"/>
                </a:solidFill>
                <a:latin typeface="Calibri" panose="020F0502020204030204" pitchFamily="34" charset="0"/>
              </a:rPr>
              <a:pPr eaLnBrk="1" hangingPunct="1"/>
              <a:t>7</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3E985963-EBCD-9E2F-5FAF-17A4E7EAEF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0EC28E34-37D4-BE35-B0A0-50AC610579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4820" name="Slide Number Placeholder 3">
            <a:extLst>
              <a:ext uri="{FF2B5EF4-FFF2-40B4-BE49-F238E27FC236}">
                <a16:creationId xmlns:a16="http://schemas.microsoft.com/office/drawing/2014/main" id="{8D89C36C-1460-9E03-F76D-5B4F127EFD3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5425">
              <a:defRPr>
                <a:solidFill>
                  <a:schemeClr val="tx1"/>
                </a:solidFill>
                <a:latin typeface="Arial" panose="020B0604020202020204" pitchFamily="34" charset="0"/>
              </a:defRPr>
            </a:lvl3pPr>
            <a:lvl4pPr marL="1592263" indent="-225425">
              <a:defRPr>
                <a:solidFill>
                  <a:schemeClr val="tx1"/>
                </a:solidFill>
                <a:latin typeface="Arial" panose="020B0604020202020204" pitchFamily="34" charset="0"/>
              </a:defRPr>
            </a:lvl4pPr>
            <a:lvl5pPr marL="2046288" indent="-225425">
              <a:defRPr>
                <a:solidFill>
                  <a:schemeClr val="tx1"/>
                </a:solidFill>
                <a:latin typeface="Arial" panose="020B0604020202020204" pitchFamily="34" charset="0"/>
              </a:defRPr>
            </a:lvl5pPr>
            <a:lvl6pPr marL="2503488" indent="-225425" eaLnBrk="0" fontAlgn="base" hangingPunct="0">
              <a:spcBef>
                <a:spcPct val="0"/>
              </a:spcBef>
              <a:spcAft>
                <a:spcPct val="0"/>
              </a:spcAft>
              <a:defRPr>
                <a:solidFill>
                  <a:schemeClr val="tx1"/>
                </a:solidFill>
                <a:latin typeface="Arial" panose="020B0604020202020204" pitchFamily="34" charset="0"/>
              </a:defRPr>
            </a:lvl6pPr>
            <a:lvl7pPr marL="2960688" indent="-225425" eaLnBrk="0" fontAlgn="base" hangingPunct="0">
              <a:spcBef>
                <a:spcPct val="0"/>
              </a:spcBef>
              <a:spcAft>
                <a:spcPct val="0"/>
              </a:spcAft>
              <a:defRPr>
                <a:solidFill>
                  <a:schemeClr val="tx1"/>
                </a:solidFill>
                <a:latin typeface="Arial" panose="020B0604020202020204" pitchFamily="34" charset="0"/>
              </a:defRPr>
            </a:lvl7pPr>
            <a:lvl8pPr marL="3417888" indent="-225425" eaLnBrk="0" fontAlgn="base" hangingPunct="0">
              <a:spcBef>
                <a:spcPct val="0"/>
              </a:spcBef>
              <a:spcAft>
                <a:spcPct val="0"/>
              </a:spcAft>
              <a:defRPr>
                <a:solidFill>
                  <a:schemeClr val="tx1"/>
                </a:solidFill>
                <a:latin typeface="Arial" panose="020B0604020202020204" pitchFamily="34" charset="0"/>
              </a:defRPr>
            </a:lvl8pPr>
            <a:lvl9pPr marL="3875088" indent="-22542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67CC1D8-96D8-40B8-A12D-2C480842518D}" type="slidenum">
              <a:rPr lang="en-GB" altLang="en-US" smtClean="0">
                <a:solidFill>
                  <a:srgbClr val="000000"/>
                </a:solidFill>
                <a:latin typeface="Calibri" panose="020F0502020204030204" pitchFamily="34" charset="0"/>
              </a:rPr>
              <a:pPr eaLnBrk="1" hangingPunct="1"/>
              <a:t>8</a:t>
            </a:fld>
            <a:endParaRPr lang="en-GB" altLang="en-US">
              <a:solidFill>
                <a:srgbClr val="000000"/>
              </a:solidFill>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C0BC7CD-177C-96A4-B822-5D22D28363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340A731E-05B4-E933-58A6-7207BBC900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20484" name="Slide Number Placeholder 3">
            <a:extLst>
              <a:ext uri="{FF2B5EF4-FFF2-40B4-BE49-F238E27FC236}">
                <a16:creationId xmlns:a16="http://schemas.microsoft.com/office/drawing/2014/main" id="{8B3AF2F0-C24E-F33E-274C-00C41D79A6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C926276-356F-4262-96B2-5BB8065376C7}" type="slidenum">
              <a:rPr lang="en-GB" altLang="en-US" smtClean="0">
                <a:solidFill>
                  <a:srgbClr val="000000"/>
                </a:solidFill>
                <a:latin typeface="Calibri" panose="020F0502020204030204" pitchFamily="34" charset="0"/>
              </a:rPr>
              <a:pPr eaLnBrk="1" hangingPunct="1"/>
              <a:t>9</a:t>
            </a:fld>
            <a:endParaRPr lang="en-GB" altLang="en-US">
              <a:solidFill>
                <a:srgbClr val="000000"/>
              </a:solidFill>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BD062E9-A65C-4055-A98C-887BE1677628}" type="datetimeFigureOut">
              <a:rPr lang="en-GB"/>
              <a:pPr>
                <a:defRPr/>
              </a:pPr>
              <a:t>19/03/2026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3173EFE-02B5-4DC4-BF64-6A85CBCE06E3}" type="slidenum">
              <a:rPr lang="en-GB"/>
              <a:pPr>
                <a:defRPr/>
              </a:pPr>
              <a:t>‹#›</a:t>
            </a:fld>
            <a:endParaRPr lang="en-GB" dirty="0"/>
          </a:p>
        </p:txBody>
      </p:sp>
    </p:spTree>
    <p:extLst>
      <p:ext uri="{BB962C8B-B14F-4D97-AF65-F5344CB8AC3E}">
        <p14:creationId xmlns:p14="http://schemas.microsoft.com/office/powerpoint/2010/main" val="3433120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69B5A160-32F3-4D57-AD7A-77EB5206F20E}" type="datetimeFigureOut">
              <a:rPr lang="en-GB"/>
              <a:pPr>
                <a:defRPr/>
              </a:pPr>
              <a:t>19/03/2026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51E8EB1-7156-4637-B1C2-57DD64A93491}" type="slidenum">
              <a:rPr lang="en-GB"/>
              <a:pPr>
                <a:defRPr/>
              </a:pPr>
              <a:t>‹#›</a:t>
            </a:fld>
            <a:endParaRPr lang="en-GB" dirty="0"/>
          </a:p>
        </p:txBody>
      </p:sp>
    </p:spTree>
    <p:extLst>
      <p:ext uri="{BB962C8B-B14F-4D97-AF65-F5344CB8AC3E}">
        <p14:creationId xmlns:p14="http://schemas.microsoft.com/office/powerpoint/2010/main" val="3276579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FF7583EA-4CCC-4136-8414-A0F7D832DCAF}" type="datetimeFigureOut">
              <a:rPr lang="en-GB"/>
              <a:pPr>
                <a:defRPr/>
              </a:pPr>
              <a:t>19/03/2026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AD6BCE6-70A4-4D14-99E0-169C097F8C8C}" type="slidenum">
              <a:rPr lang="en-GB"/>
              <a:pPr>
                <a:defRPr/>
              </a:pPr>
              <a:t>‹#›</a:t>
            </a:fld>
            <a:endParaRPr lang="en-GB" dirty="0"/>
          </a:p>
        </p:txBody>
      </p:sp>
    </p:spTree>
    <p:extLst>
      <p:ext uri="{BB962C8B-B14F-4D97-AF65-F5344CB8AC3E}">
        <p14:creationId xmlns:p14="http://schemas.microsoft.com/office/powerpoint/2010/main" val="3335176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74C9C1F-47A6-40B6-9AF6-25B6AF91E53C}" type="datetimeFigureOut">
              <a:rPr lang="en-GB"/>
              <a:pPr>
                <a:defRPr/>
              </a:pPr>
              <a:t>19/03/2026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E6DBB78-71BA-46E5-8D9B-35D1D306CFA0}" type="slidenum">
              <a:rPr lang="en-GB"/>
              <a:pPr>
                <a:defRPr/>
              </a:pPr>
              <a:t>‹#›</a:t>
            </a:fld>
            <a:endParaRPr lang="en-GB"/>
          </a:p>
        </p:txBody>
      </p:sp>
    </p:spTree>
    <p:extLst>
      <p:ext uri="{BB962C8B-B14F-4D97-AF65-F5344CB8AC3E}">
        <p14:creationId xmlns:p14="http://schemas.microsoft.com/office/powerpoint/2010/main" val="215301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ADCB97D2-206B-4459-AB24-7F240E5C5841}" type="datetimeFigureOut">
              <a:rPr lang="en-GB"/>
              <a:pPr>
                <a:defRPr/>
              </a:pPr>
              <a:t>19/03/2026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5CA7591-07EC-49E8-81C4-96539D65F4DF}" type="slidenum">
              <a:rPr lang="en-GB"/>
              <a:pPr>
                <a:defRPr/>
              </a:pPr>
              <a:t>‹#›</a:t>
            </a:fld>
            <a:endParaRPr lang="en-GB"/>
          </a:p>
        </p:txBody>
      </p:sp>
    </p:spTree>
    <p:extLst>
      <p:ext uri="{BB962C8B-B14F-4D97-AF65-F5344CB8AC3E}">
        <p14:creationId xmlns:p14="http://schemas.microsoft.com/office/powerpoint/2010/main" val="37985952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5D86B1C6-D2C9-4691-B5EB-615E9F5251F9}" type="datetimeFigureOut">
              <a:rPr lang="en-GB"/>
              <a:pPr>
                <a:defRPr/>
              </a:pPr>
              <a:t>19/03/2026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F16781E-7DB8-4209-B62D-EEFA82813F65}" type="slidenum">
              <a:rPr lang="en-GB"/>
              <a:pPr>
                <a:defRPr/>
              </a:pPr>
              <a:t>‹#›</a:t>
            </a:fld>
            <a:endParaRPr lang="en-GB"/>
          </a:p>
        </p:txBody>
      </p:sp>
    </p:spTree>
    <p:extLst>
      <p:ext uri="{BB962C8B-B14F-4D97-AF65-F5344CB8AC3E}">
        <p14:creationId xmlns:p14="http://schemas.microsoft.com/office/powerpoint/2010/main" val="4231881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659652F0-47A1-4A21-9DED-EF56D039784B}" type="datetimeFigureOut">
              <a:rPr lang="en-GB"/>
              <a:pPr>
                <a:defRPr/>
              </a:pPr>
              <a:t>19/03/2026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D10B8CF-B834-4F69-93EB-0177A3D171C3}" type="slidenum">
              <a:rPr lang="en-GB"/>
              <a:pPr>
                <a:defRPr/>
              </a:pPr>
              <a:t>‹#›</a:t>
            </a:fld>
            <a:endParaRPr lang="en-GB"/>
          </a:p>
        </p:txBody>
      </p:sp>
    </p:spTree>
    <p:extLst>
      <p:ext uri="{BB962C8B-B14F-4D97-AF65-F5344CB8AC3E}">
        <p14:creationId xmlns:p14="http://schemas.microsoft.com/office/powerpoint/2010/main" val="20732513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01528498-7889-4717-B039-A211B8B36B01}" type="datetimeFigureOut">
              <a:rPr lang="en-GB"/>
              <a:pPr>
                <a:defRPr/>
              </a:pPr>
              <a:t>19/03/2026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3499E017-CD8B-48E5-9E8A-391B8C128141}" type="slidenum">
              <a:rPr lang="en-GB"/>
              <a:pPr>
                <a:defRPr/>
              </a:pPr>
              <a:t>‹#›</a:t>
            </a:fld>
            <a:endParaRPr lang="en-GB"/>
          </a:p>
        </p:txBody>
      </p:sp>
    </p:spTree>
    <p:extLst>
      <p:ext uri="{BB962C8B-B14F-4D97-AF65-F5344CB8AC3E}">
        <p14:creationId xmlns:p14="http://schemas.microsoft.com/office/powerpoint/2010/main" val="14707137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E19C0348-3659-43FF-B3DF-BBFA6106C7AB}" type="datetimeFigureOut">
              <a:rPr lang="en-GB"/>
              <a:pPr>
                <a:defRPr/>
              </a:pPr>
              <a:t>19/03/2026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ACF53FA2-6DF5-44EB-9C3F-55E66EAF0AB3}" type="slidenum">
              <a:rPr lang="en-GB"/>
              <a:pPr>
                <a:defRPr/>
              </a:pPr>
              <a:t>‹#›</a:t>
            </a:fld>
            <a:endParaRPr lang="en-GB"/>
          </a:p>
        </p:txBody>
      </p:sp>
    </p:spTree>
    <p:extLst>
      <p:ext uri="{BB962C8B-B14F-4D97-AF65-F5344CB8AC3E}">
        <p14:creationId xmlns:p14="http://schemas.microsoft.com/office/powerpoint/2010/main" val="17112449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E8D7681-613D-4F04-A9D1-358D61D03895}" type="datetimeFigureOut">
              <a:rPr lang="en-GB"/>
              <a:pPr>
                <a:defRPr/>
              </a:pPr>
              <a:t>19/03/2026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50F6EB3B-9405-4289-A155-DC4A8E538580}" type="slidenum">
              <a:rPr lang="en-GB"/>
              <a:pPr>
                <a:defRPr/>
              </a:pPr>
              <a:t>‹#›</a:t>
            </a:fld>
            <a:endParaRPr lang="en-GB"/>
          </a:p>
        </p:txBody>
      </p:sp>
    </p:spTree>
    <p:extLst>
      <p:ext uri="{BB962C8B-B14F-4D97-AF65-F5344CB8AC3E}">
        <p14:creationId xmlns:p14="http://schemas.microsoft.com/office/powerpoint/2010/main" val="12294986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D794D9FF-8B2F-4AD6-B1E1-2A5CD55A57CD}" type="datetimeFigureOut">
              <a:rPr lang="en-GB"/>
              <a:pPr>
                <a:defRPr/>
              </a:pPr>
              <a:t>19/03/2026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46A5A1F-E5B2-4BE5-96E2-8D9F24CFB505}" type="slidenum">
              <a:rPr lang="en-GB"/>
              <a:pPr>
                <a:defRPr/>
              </a:pPr>
              <a:t>‹#›</a:t>
            </a:fld>
            <a:endParaRPr lang="en-GB"/>
          </a:p>
        </p:txBody>
      </p:sp>
    </p:spTree>
    <p:extLst>
      <p:ext uri="{BB962C8B-B14F-4D97-AF65-F5344CB8AC3E}">
        <p14:creationId xmlns:p14="http://schemas.microsoft.com/office/powerpoint/2010/main" val="1896589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F82CBE94-4B34-4703-8B4E-8E5F0B3904EF}" type="datetimeFigureOut">
              <a:rPr lang="en-GB"/>
              <a:pPr>
                <a:defRPr/>
              </a:pPr>
              <a:t>19/03/2026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F2A3D50-0A08-4AA7-A574-D4DE5D1FA826}" type="slidenum">
              <a:rPr lang="en-GB"/>
              <a:pPr>
                <a:defRPr/>
              </a:pPr>
              <a:t>‹#›</a:t>
            </a:fld>
            <a:endParaRPr lang="en-GB" dirty="0"/>
          </a:p>
        </p:txBody>
      </p:sp>
    </p:spTree>
    <p:extLst>
      <p:ext uri="{BB962C8B-B14F-4D97-AF65-F5344CB8AC3E}">
        <p14:creationId xmlns:p14="http://schemas.microsoft.com/office/powerpoint/2010/main" val="1508527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FE2F77D4-D893-4799-A7B3-867A1664C05E}" type="datetimeFigureOut">
              <a:rPr lang="en-GB"/>
              <a:pPr>
                <a:defRPr/>
              </a:pPr>
              <a:t>19/03/2026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05F73D9-A105-47F0-B202-52C41C248388}" type="slidenum">
              <a:rPr lang="en-GB"/>
              <a:pPr>
                <a:defRPr/>
              </a:pPr>
              <a:t>‹#›</a:t>
            </a:fld>
            <a:endParaRPr lang="en-GB"/>
          </a:p>
        </p:txBody>
      </p:sp>
    </p:spTree>
    <p:extLst>
      <p:ext uri="{BB962C8B-B14F-4D97-AF65-F5344CB8AC3E}">
        <p14:creationId xmlns:p14="http://schemas.microsoft.com/office/powerpoint/2010/main" val="11221060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4A4C2210-955A-40E6-A15F-7B2BA6E9B6A6}" type="datetimeFigureOut">
              <a:rPr lang="en-GB"/>
              <a:pPr>
                <a:defRPr/>
              </a:pPr>
              <a:t>19/03/2026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F35A736-B00E-43A3-96BC-2565F1B07F78}" type="slidenum">
              <a:rPr lang="en-GB"/>
              <a:pPr>
                <a:defRPr/>
              </a:pPr>
              <a:t>‹#›</a:t>
            </a:fld>
            <a:endParaRPr lang="en-GB"/>
          </a:p>
        </p:txBody>
      </p:sp>
    </p:spTree>
    <p:extLst>
      <p:ext uri="{BB962C8B-B14F-4D97-AF65-F5344CB8AC3E}">
        <p14:creationId xmlns:p14="http://schemas.microsoft.com/office/powerpoint/2010/main" val="17178132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27910E9E-0730-4C9E-991D-E31B41F6FD07}" type="datetimeFigureOut">
              <a:rPr lang="en-GB"/>
              <a:pPr>
                <a:defRPr/>
              </a:pPr>
              <a:t>19/03/2026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E7B554F-D5CC-431A-B56D-FE9BD3B2BB65}" type="slidenum">
              <a:rPr lang="en-GB"/>
              <a:pPr>
                <a:defRPr/>
              </a:pPr>
              <a:t>‹#›</a:t>
            </a:fld>
            <a:endParaRPr lang="en-GB"/>
          </a:p>
        </p:txBody>
      </p:sp>
    </p:spTree>
    <p:extLst>
      <p:ext uri="{BB962C8B-B14F-4D97-AF65-F5344CB8AC3E}">
        <p14:creationId xmlns:p14="http://schemas.microsoft.com/office/powerpoint/2010/main" val="3568012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3D2E9F4E-0BBF-4292-A741-5315FAC8EE3F}" type="datetimeFigureOut">
              <a:rPr lang="en-GB"/>
              <a:pPr>
                <a:defRPr/>
              </a:pPr>
              <a:t>19/03/2026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B213A8B-7942-4E86-8256-FE4FBE308EFB}" type="slidenum">
              <a:rPr lang="en-GB"/>
              <a:pPr>
                <a:defRPr/>
              </a:pPr>
              <a:t>‹#›</a:t>
            </a:fld>
            <a:endParaRPr lang="en-GB" dirty="0"/>
          </a:p>
        </p:txBody>
      </p:sp>
    </p:spTree>
    <p:extLst>
      <p:ext uri="{BB962C8B-B14F-4D97-AF65-F5344CB8AC3E}">
        <p14:creationId xmlns:p14="http://schemas.microsoft.com/office/powerpoint/2010/main" val="1020267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1B998FC0-6E90-47F9-BE8F-AC4EF37E5AC3}" type="datetimeFigureOut">
              <a:rPr lang="en-GB"/>
              <a:pPr>
                <a:defRPr/>
              </a:pPr>
              <a:t>19/03/2026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05621E4-5184-4F48-A9EC-668D41020565}" type="slidenum">
              <a:rPr lang="en-GB"/>
              <a:pPr>
                <a:defRPr/>
              </a:pPr>
              <a:t>‹#›</a:t>
            </a:fld>
            <a:endParaRPr lang="en-GB" dirty="0"/>
          </a:p>
        </p:txBody>
      </p:sp>
    </p:spTree>
    <p:extLst>
      <p:ext uri="{BB962C8B-B14F-4D97-AF65-F5344CB8AC3E}">
        <p14:creationId xmlns:p14="http://schemas.microsoft.com/office/powerpoint/2010/main" val="2417790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57CA9CFC-3166-4EAC-B174-A06CC1644ADF}" type="datetimeFigureOut">
              <a:rPr lang="en-GB"/>
              <a:pPr>
                <a:defRPr/>
              </a:pPr>
              <a:t>19/03/2026</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DDB9E721-9F26-4A1E-94B8-1918EDFE6335}" type="slidenum">
              <a:rPr lang="en-GB"/>
              <a:pPr>
                <a:defRPr/>
              </a:pPr>
              <a:t>‹#›</a:t>
            </a:fld>
            <a:endParaRPr lang="en-GB" dirty="0"/>
          </a:p>
        </p:txBody>
      </p:sp>
    </p:spTree>
    <p:extLst>
      <p:ext uri="{BB962C8B-B14F-4D97-AF65-F5344CB8AC3E}">
        <p14:creationId xmlns:p14="http://schemas.microsoft.com/office/powerpoint/2010/main" val="211000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8178AB10-BFE4-4B91-9070-A5F5750640D0}" type="datetimeFigureOut">
              <a:rPr lang="en-GB"/>
              <a:pPr>
                <a:defRPr/>
              </a:pPr>
              <a:t>19/03/2026</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ED2E9805-2500-4E99-82E8-0241FE09015F}" type="slidenum">
              <a:rPr lang="en-GB"/>
              <a:pPr>
                <a:defRPr/>
              </a:pPr>
              <a:t>‹#›</a:t>
            </a:fld>
            <a:endParaRPr lang="en-GB" dirty="0"/>
          </a:p>
        </p:txBody>
      </p:sp>
    </p:spTree>
    <p:extLst>
      <p:ext uri="{BB962C8B-B14F-4D97-AF65-F5344CB8AC3E}">
        <p14:creationId xmlns:p14="http://schemas.microsoft.com/office/powerpoint/2010/main" val="3975819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5FA58D1-1CF9-4AFA-892A-74C26909A28E}" type="datetimeFigureOut">
              <a:rPr lang="en-GB"/>
              <a:pPr>
                <a:defRPr/>
              </a:pPr>
              <a:t>19/03/2026</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7E33280D-9A88-4096-9BDA-E0AB491E3A71}" type="slidenum">
              <a:rPr lang="en-GB"/>
              <a:pPr>
                <a:defRPr/>
              </a:pPr>
              <a:t>‹#›</a:t>
            </a:fld>
            <a:endParaRPr lang="en-GB" dirty="0"/>
          </a:p>
        </p:txBody>
      </p:sp>
    </p:spTree>
    <p:extLst>
      <p:ext uri="{BB962C8B-B14F-4D97-AF65-F5344CB8AC3E}">
        <p14:creationId xmlns:p14="http://schemas.microsoft.com/office/powerpoint/2010/main" val="2851389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2B623A64-D314-4899-8671-5EF57652E349}" type="datetimeFigureOut">
              <a:rPr lang="en-GB"/>
              <a:pPr>
                <a:defRPr/>
              </a:pPr>
              <a:t>19/03/2026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7E22881-70D8-4105-8766-9BC8C44C942F}" type="slidenum">
              <a:rPr lang="en-GB"/>
              <a:pPr>
                <a:defRPr/>
              </a:pPr>
              <a:t>‹#›</a:t>
            </a:fld>
            <a:endParaRPr lang="en-GB" dirty="0"/>
          </a:p>
        </p:txBody>
      </p:sp>
    </p:spTree>
    <p:extLst>
      <p:ext uri="{BB962C8B-B14F-4D97-AF65-F5344CB8AC3E}">
        <p14:creationId xmlns:p14="http://schemas.microsoft.com/office/powerpoint/2010/main" val="3272436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26257203-687F-45FF-A544-524E79E12429}" type="datetimeFigureOut">
              <a:rPr lang="en-GB"/>
              <a:pPr>
                <a:defRPr/>
              </a:pPr>
              <a:t>19/03/2026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9FDDB9D-F04A-4A7C-BD62-C26AC3DF8708}" type="slidenum">
              <a:rPr lang="en-GB"/>
              <a:pPr>
                <a:defRPr/>
              </a:pPr>
              <a:t>‹#›</a:t>
            </a:fld>
            <a:endParaRPr lang="en-GB" dirty="0"/>
          </a:p>
        </p:txBody>
      </p:sp>
    </p:spTree>
    <p:extLst>
      <p:ext uri="{BB962C8B-B14F-4D97-AF65-F5344CB8AC3E}">
        <p14:creationId xmlns:p14="http://schemas.microsoft.com/office/powerpoint/2010/main" val="1861622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F74D67C-0A22-480A-9786-F1A5606B3A89}" type="datetimeFigureOut">
              <a:rPr lang="en-GB"/>
              <a:pPr>
                <a:defRPr/>
              </a:pPr>
              <a:t>19/03/2026</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A5C468E-7C7F-48F2-9061-2CADF50F7667}"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FD1BAFC-DB34-461E-829F-8B32A07A3FFD}" type="datetimeFigureOut">
              <a:rPr lang="en-GB"/>
              <a:pPr>
                <a:defRPr/>
              </a:pPr>
              <a:t>19/03/2026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2E0D113-CEF1-4F44-AC55-CCDD84B13205}" type="slidenum">
              <a:rPr lang="en-GB"/>
              <a:pPr>
                <a:defRPr/>
              </a:pPr>
              <a:t>‹#›</a:t>
            </a:fld>
            <a:endParaRPr lang="en-GB"/>
          </a:p>
        </p:txBody>
      </p:sp>
    </p:spTree>
    <p:extLst>
      <p:ext uri="{BB962C8B-B14F-4D97-AF65-F5344CB8AC3E}">
        <p14:creationId xmlns:p14="http://schemas.microsoft.com/office/powerpoint/2010/main" val="27664020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image" Target="../media/image6.jpg"/><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5.jpeg"/><Relationship Id="rId7" Type="http://schemas.openxmlformats.org/officeDocument/2006/relationships/image" Target="../media/image12.jpeg"/><Relationship Id="rId2" Type="http://schemas.openxmlformats.org/officeDocument/2006/relationships/notesSlide" Target="../notesSlides/notesSlide16.xml"/><Relationship Id="rId1" Type="http://schemas.openxmlformats.org/officeDocument/2006/relationships/slideLayout" Target="../slideLayouts/slideLayout13.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2.xml"/><Relationship Id="rId5" Type="http://schemas.openxmlformats.org/officeDocument/2006/relationships/hyperlink" Target="mailto:info@LA-law.com" TargetMode="External"/><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https://www.gov.uk/government/consultations/earned-settlement" TargetMode="Externa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solidFill>
                <a:prstClr val="white"/>
              </a:solidFill>
            </a:endParaRPr>
          </a:p>
        </p:txBody>
      </p:sp>
      <p:sp>
        <p:nvSpPr>
          <p:cNvPr id="3075" name="Title 1"/>
          <p:cNvSpPr txBox="1">
            <a:spLocks/>
          </p:cNvSpPr>
          <p:nvPr/>
        </p:nvSpPr>
        <p:spPr bwMode="auto">
          <a:xfrm>
            <a:off x="1830388" y="1449388"/>
            <a:ext cx="8296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GB" altLang="en-US" sz="1600">
              <a:solidFill>
                <a:srgbClr val="404040"/>
              </a:solidFill>
              <a:latin typeface="Basis Grotesque Pro Black" pitchFamily="34" charset="0"/>
              <a:ea typeface="Lato Bold"/>
              <a:cs typeface="Lato Bold"/>
            </a:endParaRPr>
          </a:p>
        </p:txBody>
      </p:sp>
      <p:cxnSp>
        <p:nvCxnSpPr>
          <p:cNvPr id="11" name="Straight Connector 10"/>
          <p:cNvCxnSpPr/>
          <p:nvPr/>
        </p:nvCxnSpPr>
        <p:spPr>
          <a:xfrm>
            <a:off x="1830388" y="5445125"/>
            <a:ext cx="426561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78" name="Title 1"/>
          <p:cNvSpPr txBox="1">
            <a:spLocks/>
          </p:cNvSpPr>
          <p:nvPr/>
        </p:nvSpPr>
        <p:spPr bwMode="auto">
          <a:xfrm>
            <a:off x="1712913" y="4705350"/>
            <a:ext cx="85312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en-US" sz="2400" dirty="0">
                <a:solidFill>
                  <a:srgbClr val="404040"/>
                </a:solidFill>
                <a:latin typeface="Basis Grotesque Pro Medium" pitchFamily="34" charset="0"/>
                <a:ea typeface="Lato Black"/>
                <a:cs typeface="Lato Black"/>
              </a:rPr>
              <a:t>Employment Rights Act 2025: What’s in store for 2027?</a:t>
            </a:r>
          </a:p>
        </p:txBody>
      </p:sp>
      <p:sp>
        <p:nvSpPr>
          <p:cNvPr id="3079" name="TextBox 7"/>
          <p:cNvSpPr txBox="1">
            <a:spLocks noChangeArrowheads="1"/>
          </p:cNvSpPr>
          <p:nvPr/>
        </p:nvSpPr>
        <p:spPr bwMode="auto">
          <a:xfrm>
            <a:off x="1712913" y="5553075"/>
            <a:ext cx="8531225"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ts val="550"/>
              </a:spcBef>
              <a:buClr>
                <a:srgbClr val="69006F"/>
              </a:buClr>
              <a:buSzPct val="120000"/>
              <a:buFontTx/>
              <a:buNone/>
            </a:pPr>
            <a:r>
              <a:rPr lang="en-GB" altLang="en-US" sz="2000" dirty="0">
                <a:solidFill>
                  <a:srgbClr val="404040"/>
                </a:solidFill>
                <a:latin typeface="Basis Grotesque Pro" pitchFamily="34" charset="0"/>
                <a:ea typeface="Cambria" panose="02040503050406030204" pitchFamily="18" charset="0"/>
                <a:cs typeface="Times New Roman" panose="02020603050405020304" pitchFamily="18" charset="0"/>
              </a:rPr>
              <a:t>Edward O’Brien</a:t>
            </a:r>
          </a:p>
          <a:p>
            <a:pPr eaLnBrk="1" hangingPunct="1">
              <a:lnSpc>
                <a:spcPct val="100000"/>
              </a:lnSpc>
              <a:spcBef>
                <a:spcPts val="550"/>
              </a:spcBef>
              <a:buClr>
                <a:srgbClr val="69006F"/>
              </a:buClr>
              <a:buSzPct val="120000"/>
              <a:buFontTx/>
              <a:buNone/>
            </a:pPr>
            <a:r>
              <a:rPr lang="en-GB" altLang="en-US" sz="1600" dirty="0">
                <a:solidFill>
                  <a:srgbClr val="404040"/>
                </a:solidFill>
                <a:latin typeface="Basis Grotesque Pro" pitchFamily="34" charset="0"/>
                <a:ea typeface="Cambria" panose="02040503050406030204" pitchFamily="18" charset="0"/>
                <a:cs typeface="Times New Roman" panose="02020603050405020304" pitchFamily="18" charset="0"/>
              </a:rPr>
              <a:t>19 </a:t>
            </a:r>
            <a:r>
              <a:rPr lang="en-GB" altLang="en-US" sz="1600">
                <a:solidFill>
                  <a:srgbClr val="404040"/>
                </a:solidFill>
                <a:latin typeface="Basis Grotesque Pro" pitchFamily="34" charset="0"/>
                <a:ea typeface="Cambria" panose="02040503050406030204" pitchFamily="18" charset="0"/>
                <a:cs typeface="Times New Roman" panose="02020603050405020304" pitchFamily="18" charset="0"/>
              </a:rPr>
              <a:t>March 2026</a:t>
            </a:r>
            <a:endParaRPr lang="en-GB" altLang="en-US" sz="1600" dirty="0">
              <a:solidFill>
                <a:srgbClr val="404040"/>
              </a:solidFill>
              <a:latin typeface="Basis Grotesque Pro" pitchFamily="34" charset="0"/>
              <a:ea typeface="Cambria" panose="02040503050406030204" pitchFamily="18" charset="0"/>
              <a:cs typeface="Times New Roman" panose="02020603050405020304" pitchFamily="18" charset="0"/>
            </a:endParaRPr>
          </a:p>
        </p:txBody>
      </p:sp>
      <p:pic>
        <p:nvPicPr>
          <p:cNvPr id="3080" name="Picture 2"/>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9683750" y="5719763"/>
            <a:ext cx="15970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p:cNvSpPr/>
          <p:nvPr/>
        </p:nvSpPr>
        <p:spPr>
          <a:xfrm>
            <a:off x="0" y="6716713"/>
            <a:ext cx="12266613" cy="141287"/>
          </a:xfrm>
          <a:prstGeom prst="rect">
            <a:avLst/>
          </a:prstGeom>
          <a:solidFill>
            <a:srgbClr val="69006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solidFill>
                <a:prstClr val="white"/>
              </a:solidFill>
            </a:endParaRPr>
          </a:p>
        </p:txBody>
      </p:sp>
      <p:sp>
        <p:nvSpPr>
          <p:cNvPr id="3" name="Round Single Corner Rectangle 14">
            <a:extLst>
              <a:ext uri="{FF2B5EF4-FFF2-40B4-BE49-F238E27FC236}">
                <a16:creationId xmlns:a16="http://schemas.microsoft.com/office/drawing/2014/main" id="{F47D32C8-6677-E062-DBC9-E24134AD4792}"/>
              </a:ext>
            </a:extLst>
          </p:cNvPr>
          <p:cNvSpPr>
            <a:spLocks/>
          </p:cNvSpPr>
          <p:nvPr/>
        </p:nvSpPr>
        <p:spPr>
          <a:xfrm rot="10800000">
            <a:off x="1794768" y="9526"/>
            <a:ext cx="10476000" cy="4608512"/>
          </a:xfrm>
          <a:custGeom>
            <a:avLst/>
            <a:gdLst>
              <a:gd name="connsiteX0" fmla="*/ 0 w 10361214"/>
              <a:gd name="connsiteY0" fmla="*/ 0 h 4153256"/>
              <a:gd name="connsiteX1" fmla="*/ 9668991 w 10361214"/>
              <a:gd name="connsiteY1" fmla="*/ 0 h 4153256"/>
              <a:gd name="connsiteX2" fmla="*/ 10361214 w 10361214"/>
              <a:gd name="connsiteY2" fmla="*/ 692223 h 4153256"/>
              <a:gd name="connsiteX3" fmla="*/ 10361214 w 10361214"/>
              <a:gd name="connsiteY3" fmla="*/ 4153256 h 4153256"/>
              <a:gd name="connsiteX4" fmla="*/ 0 w 10361214"/>
              <a:gd name="connsiteY4" fmla="*/ 4153256 h 4153256"/>
              <a:gd name="connsiteX5" fmla="*/ 0 w 10361214"/>
              <a:gd name="connsiteY5" fmla="*/ 0 h 4153256"/>
              <a:gd name="connsiteX0" fmla="*/ 0 w 10361214"/>
              <a:gd name="connsiteY0" fmla="*/ 0 h 4153256"/>
              <a:gd name="connsiteX1" fmla="*/ 9668991 w 10361214"/>
              <a:gd name="connsiteY1" fmla="*/ 0 h 4153256"/>
              <a:gd name="connsiteX2" fmla="*/ 10361214 w 10361214"/>
              <a:gd name="connsiteY2" fmla="*/ 2170646 h 4153256"/>
              <a:gd name="connsiteX3" fmla="*/ 10361214 w 10361214"/>
              <a:gd name="connsiteY3" fmla="*/ 4153256 h 4153256"/>
              <a:gd name="connsiteX4" fmla="*/ 0 w 10361214"/>
              <a:gd name="connsiteY4" fmla="*/ 4153256 h 4153256"/>
              <a:gd name="connsiteX5" fmla="*/ 0 w 10361214"/>
              <a:gd name="connsiteY5" fmla="*/ 0 h 4153256"/>
              <a:gd name="connsiteX0" fmla="*/ 0 w 10361214"/>
              <a:gd name="connsiteY0" fmla="*/ 0 h 4153256"/>
              <a:gd name="connsiteX1" fmla="*/ 7737641 w 10361214"/>
              <a:gd name="connsiteY1" fmla="*/ 8546 h 4153256"/>
              <a:gd name="connsiteX2" fmla="*/ 10361214 w 10361214"/>
              <a:gd name="connsiteY2" fmla="*/ 2170646 h 4153256"/>
              <a:gd name="connsiteX3" fmla="*/ 10361214 w 10361214"/>
              <a:gd name="connsiteY3" fmla="*/ 4153256 h 4153256"/>
              <a:gd name="connsiteX4" fmla="*/ 0 w 10361214"/>
              <a:gd name="connsiteY4" fmla="*/ 4153256 h 4153256"/>
              <a:gd name="connsiteX5" fmla="*/ 0 w 10361214"/>
              <a:gd name="connsiteY5" fmla="*/ 0 h 4153256"/>
              <a:gd name="connsiteX0" fmla="*/ 0 w 10361214"/>
              <a:gd name="connsiteY0" fmla="*/ 0 h 4153256"/>
              <a:gd name="connsiteX1" fmla="*/ 7737641 w 10361214"/>
              <a:gd name="connsiteY1" fmla="*/ 8546 h 4153256"/>
              <a:gd name="connsiteX2" fmla="*/ 10361214 w 10361214"/>
              <a:gd name="connsiteY2" fmla="*/ 2170646 h 4153256"/>
              <a:gd name="connsiteX3" fmla="*/ 10361214 w 10361214"/>
              <a:gd name="connsiteY3" fmla="*/ 4153256 h 4153256"/>
              <a:gd name="connsiteX4" fmla="*/ 0 w 10361214"/>
              <a:gd name="connsiteY4" fmla="*/ 4153256 h 4153256"/>
              <a:gd name="connsiteX5" fmla="*/ 0 w 10361214"/>
              <a:gd name="connsiteY5" fmla="*/ 0 h 4153256"/>
              <a:gd name="connsiteX0" fmla="*/ 0 w 10361214"/>
              <a:gd name="connsiteY0" fmla="*/ 0 h 4153256"/>
              <a:gd name="connsiteX1" fmla="*/ 7737641 w 10361214"/>
              <a:gd name="connsiteY1" fmla="*/ 8546 h 4153256"/>
              <a:gd name="connsiteX2" fmla="*/ 10344122 w 10361214"/>
              <a:gd name="connsiteY2" fmla="*/ 2495387 h 4153256"/>
              <a:gd name="connsiteX3" fmla="*/ 10361214 w 10361214"/>
              <a:gd name="connsiteY3" fmla="*/ 4153256 h 4153256"/>
              <a:gd name="connsiteX4" fmla="*/ 0 w 10361214"/>
              <a:gd name="connsiteY4" fmla="*/ 4153256 h 4153256"/>
              <a:gd name="connsiteX5" fmla="*/ 0 w 10361214"/>
              <a:gd name="connsiteY5" fmla="*/ 0 h 4153256"/>
              <a:gd name="connsiteX0" fmla="*/ 0 w 10361214"/>
              <a:gd name="connsiteY0" fmla="*/ 0 h 4153256"/>
              <a:gd name="connsiteX1" fmla="*/ 7737641 w 10361214"/>
              <a:gd name="connsiteY1" fmla="*/ 8546 h 4153256"/>
              <a:gd name="connsiteX2" fmla="*/ 10344122 w 10361214"/>
              <a:gd name="connsiteY2" fmla="*/ 2495387 h 4153256"/>
              <a:gd name="connsiteX3" fmla="*/ 10361214 w 10361214"/>
              <a:gd name="connsiteY3" fmla="*/ 4153256 h 4153256"/>
              <a:gd name="connsiteX4" fmla="*/ 0 w 10361214"/>
              <a:gd name="connsiteY4" fmla="*/ 4153256 h 4153256"/>
              <a:gd name="connsiteX5" fmla="*/ 0 w 10361214"/>
              <a:gd name="connsiteY5" fmla="*/ 0 h 4153256"/>
              <a:gd name="connsiteX0" fmla="*/ 0 w 10378305"/>
              <a:gd name="connsiteY0" fmla="*/ 0 h 4153256"/>
              <a:gd name="connsiteX1" fmla="*/ 7737641 w 10378305"/>
              <a:gd name="connsiteY1" fmla="*/ 8546 h 4153256"/>
              <a:gd name="connsiteX2" fmla="*/ 10378305 w 10378305"/>
              <a:gd name="connsiteY2" fmla="*/ 2495387 h 4153256"/>
              <a:gd name="connsiteX3" fmla="*/ 10361214 w 10378305"/>
              <a:gd name="connsiteY3" fmla="*/ 4153256 h 4153256"/>
              <a:gd name="connsiteX4" fmla="*/ 0 w 10378305"/>
              <a:gd name="connsiteY4" fmla="*/ 4153256 h 4153256"/>
              <a:gd name="connsiteX5" fmla="*/ 0 w 10378305"/>
              <a:gd name="connsiteY5" fmla="*/ 0 h 4153256"/>
              <a:gd name="connsiteX0" fmla="*/ 0 w 10361214"/>
              <a:gd name="connsiteY0" fmla="*/ 0 h 4153256"/>
              <a:gd name="connsiteX1" fmla="*/ 7737641 w 10361214"/>
              <a:gd name="connsiteY1" fmla="*/ 8546 h 4153256"/>
              <a:gd name="connsiteX2" fmla="*/ 10361213 w 10361214"/>
              <a:gd name="connsiteY2" fmla="*/ 2495387 h 4153256"/>
              <a:gd name="connsiteX3" fmla="*/ 10361214 w 10361214"/>
              <a:gd name="connsiteY3" fmla="*/ 4153256 h 4153256"/>
              <a:gd name="connsiteX4" fmla="*/ 0 w 10361214"/>
              <a:gd name="connsiteY4" fmla="*/ 4153256 h 4153256"/>
              <a:gd name="connsiteX5" fmla="*/ 0 w 10361214"/>
              <a:gd name="connsiteY5" fmla="*/ 0 h 4153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361214" h="4153256">
                <a:moveTo>
                  <a:pt x="0" y="0"/>
                </a:moveTo>
                <a:lnTo>
                  <a:pt x="7737641" y="8546"/>
                </a:lnTo>
                <a:cubicBezTo>
                  <a:pt x="10196573" y="170916"/>
                  <a:pt x="10327030" y="1865255"/>
                  <a:pt x="10361213" y="2495387"/>
                </a:cubicBezTo>
                <a:cubicBezTo>
                  <a:pt x="10361213" y="3048010"/>
                  <a:pt x="10361214" y="3600633"/>
                  <a:pt x="10361214" y="4153256"/>
                </a:cubicBezTo>
                <a:lnTo>
                  <a:pt x="0" y="4153256"/>
                </a:lnTo>
                <a:lnTo>
                  <a:pt x="0" y="0"/>
                </a:lnTo>
                <a:close/>
              </a:path>
            </a:pathLst>
          </a:custGeom>
          <a:blipFill dpi="0" rotWithShape="0">
            <a:blip r:embed="rId4" cstate="email">
              <a:extLst>
                <a:ext uri="{28A0092B-C50C-407E-A947-70E740481C1C}">
                  <a14:useLocalDpi xmlns:a14="http://schemas.microsoft.com/office/drawing/2010/main"/>
                </a:ext>
              </a:extLst>
            </a:blip>
            <a:srcRect/>
            <a:stretch>
              <a:fillRect r="17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73743-D62B-6E13-B58B-B464E5D1B49A}"/>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52E87DC9-05FE-BE10-CD41-0C5218463140}"/>
              </a:ext>
            </a:extLst>
          </p:cNvPr>
          <p:cNvSpPr>
            <a:spLocks noGrp="1"/>
          </p:cNvSpPr>
          <p:nvPr>
            <p:ph type="ctrTitle"/>
          </p:nvPr>
        </p:nvSpPr>
        <p:spPr/>
        <p:txBody>
          <a:bodyPr/>
          <a:lstStyle/>
          <a:p>
            <a:pPr eaLnBrk="1" hangingPunct="1"/>
            <a:endParaRPr lang="en-GB" altLang="en-US"/>
          </a:p>
        </p:txBody>
      </p:sp>
      <p:sp>
        <p:nvSpPr>
          <p:cNvPr id="19459" name="Subtitle 2">
            <a:extLst>
              <a:ext uri="{FF2B5EF4-FFF2-40B4-BE49-F238E27FC236}">
                <a16:creationId xmlns:a16="http://schemas.microsoft.com/office/drawing/2014/main" id="{54AE3CBB-2575-AAC3-6E9F-B7A96A5AE12D}"/>
              </a:ext>
            </a:extLst>
          </p:cNvPr>
          <p:cNvSpPr>
            <a:spLocks noGrp="1"/>
          </p:cNvSpPr>
          <p:nvPr>
            <p:ph type="subTitle" idx="1"/>
          </p:nvPr>
        </p:nvSpPr>
        <p:spPr/>
        <p:txBody>
          <a:bodyPr/>
          <a:lstStyle/>
          <a:p>
            <a:pPr eaLnBrk="1" hangingPunct="1"/>
            <a:endParaRPr lang="en-GB" altLang="en-US"/>
          </a:p>
        </p:txBody>
      </p:sp>
      <p:pic>
        <p:nvPicPr>
          <p:cNvPr id="19460" name="Picture 4">
            <a:extLst>
              <a:ext uri="{FF2B5EF4-FFF2-40B4-BE49-F238E27FC236}">
                <a16:creationId xmlns:a16="http://schemas.microsoft.com/office/drawing/2014/main" id="{E1988C8E-E8A3-C4F2-716B-7E1B4D1FE5B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itle 1">
            <a:extLst>
              <a:ext uri="{FF2B5EF4-FFF2-40B4-BE49-F238E27FC236}">
                <a16:creationId xmlns:a16="http://schemas.microsoft.com/office/drawing/2014/main" id="{3566CA8A-F0C2-EC34-89CC-BE92C383267E}"/>
              </a:ext>
            </a:extLst>
          </p:cNvPr>
          <p:cNvSpPr txBox="1">
            <a:spLocks/>
          </p:cNvSpPr>
          <p:nvPr/>
        </p:nvSpPr>
        <p:spPr bwMode="auto">
          <a:xfrm>
            <a:off x="984250" y="788988"/>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3400" dirty="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rPr>
              <a:t>Unfair dismissal (part 2)</a:t>
            </a:r>
          </a:p>
        </p:txBody>
      </p:sp>
      <p:pic>
        <p:nvPicPr>
          <p:cNvPr id="19462" name="Picture 9">
            <a:extLst>
              <a:ext uri="{FF2B5EF4-FFF2-40B4-BE49-F238E27FC236}">
                <a16:creationId xmlns:a16="http://schemas.microsoft.com/office/drawing/2014/main" id="{10FCA380-FBDA-2A66-F186-5777AC3AD63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7">
            <a:extLst>
              <a:ext uri="{FF2B5EF4-FFF2-40B4-BE49-F238E27FC236}">
                <a16:creationId xmlns:a16="http://schemas.microsoft.com/office/drawing/2014/main" id="{E2090FE5-CD2C-F4A9-DA42-109F37259754}"/>
              </a:ext>
            </a:extLst>
          </p:cNvPr>
          <p:cNvSpPr txBox="1">
            <a:spLocks noChangeArrowheads="1"/>
          </p:cNvSpPr>
          <p:nvPr/>
        </p:nvSpPr>
        <p:spPr bwMode="auto">
          <a:xfrm>
            <a:off x="1127125" y="1700213"/>
            <a:ext cx="10080625" cy="5124480"/>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As a caveat to agreeing to drop the Day 1 right, the government proposed an additional amendment to remove the statutory cap for unfair dismissal claims, which was passed.</a:t>
            </a:r>
          </a:p>
          <a:p>
            <a:pPr algn="just" eaLnBrk="1" hangingPunct="1">
              <a:lnSpc>
                <a:spcPct val="100000"/>
              </a:lnSpc>
              <a:spcBef>
                <a:spcPts val="550"/>
              </a:spcBef>
              <a:buClr>
                <a:srgbClr val="69006F"/>
              </a:buClr>
              <a:buSzPct val="120000"/>
              <a:defRPr/>
            </a:pP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Current compensation award limit:</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£118,233 (for 2025-2026)</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52 weeks' pay</a:t>
            </a:r>
          </a:p>
          <a:p>
            <a:pPr marL="457200" lvl="1" indent="0" algn="just" eaLnBrk="1" hangingPunct="1">
              <a:lnSpc>
                <a:spcPct val="100000"/>
              </a:lnSpc>
              <a:spcBef>
                <a:spcPts val="550"/>
              </a:spcBef>
              <a:buClr>
                <a:srgbClr val="69006F"/>
              </a:buClr>
              <a:buSzPct val="120000"/>
              <a:buNone/>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No date for implementation announced yet, but may well be 1 January 2027</a:t>
            </a:r>
          </a:p>
          <a:p>
            <a:pPr marL="0" indent="0" algn="just" eaLnBrk="1" hangingPunct="1">
              <a:lnSpc>
                <a:spcPct val="100000"/>
              </a:lnSpc>
              <a:spcBef>
                <a:spcPts val="550"/>
              </a:spcBef>
              <a:buClr>
                <a:srgbClr val="69006F"/>
              </a:buClr>
              <a:buSzPct val="120000"/>
              <a:buNone/>
              <a:defRPr/>
            </a:pP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What does this mean for you?</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Rare for unfair dismissal claims to reach statutory cap, and so the impact (particularly in the care sector with lower-paid workers on the whole) unlikely to be significant.</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Currently, whistleblowing/discrimination claims used to circumvent unfair dismissal statutory cap. Standalone unfair dismissal claims are usually less complex, and so future claims may well take less time/cost to defend in the ET.</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However, risk of Claimants seeking much higher compensation for unfair dismissal claims may hinder settlement discussions.</a:t>
            </a:r>
          </a:p>
          <a:p>
            <a:pPr lvl="1" algn="just" eaLnBrk="1" hangingPunct="1">
              <a:lnSpc>
                <a:spcPct val="100000"/>
              </a:lnSpc>
              <a:spcBef>
                <a:spcPts val="550"/>
              </a:spcBef>
              <a:buClr>
                <a:srgbClr val="69006F"/>
              </a:buClr>
              <a:buSzPct val="120000"/>
              <a:defRPr/>
            </a:pPr>
            <a:endParaRPr lang="en-GB" altLang="en-US" sz="10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marL="457200" lvl="1"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C8CB6FD4-C381-13DB-50CC-D50A9CC37839}"/>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extLst>
      <p:ext uri="{BB962C8B-B14F-4D97-AF65-F5344CB8AC3E}">
        <p14:creationId xmlns:p14="http://schemas.microsoft.com/office/powerpoint/2010/main" val="145168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9DC283E1-1841-83B4-19B5-462AE9CB6FC3}"/>
              </a:ext>
            </a:extLst>
          </p:cNvPr>
          <p:cNvSpPr>
            <a:spLocks noGrp="1"/>
          </p:cNvSpPr>
          <p:nvPr>
            <p:ph type="ctrTitle"/>
          </p:nvPr>
        </p:nvSpPr>
        <p:spPr/>
        <p:txBody>
          <a:bodyPr/>
          <a:lstStyle/>
          <a:p>
            <a:pPr eaLnBrk="1" hangingPunct="1"/>
            <a:endParaRPr lang="en-GB" altLang="en-US"/>
          </a:p>
        </p:txBody>
      </p:sp>
      <p:sp>
        <p:nvSpPr>
          <p:cNvPr id="23555" name="Subtitle 2">
            <a:extLst>
              <a:ext uri="{FF2B5EF4-FFF2-40B4-BE49-F238E27FC236}">
                <a16:creationId xmlns:a16="http://schemas.microsoft.com/office/drawing/2014/main" id="{173C0C3E-1263-CFF5-61A5-FBFE1E3D81A9}"/>
              </a:ext>
            </a:extLst>
          </p:cNvPr>
          <p:cNvSpPr>
            <a:spLocks noGrp="1"/>
          </p:cNvSpPr>
          <p:nvPr>
            <p:ph type="subTitle" idx="1"/>
          </p:nvPr>
        </p:nvSpPr>
        <p:spPr/>
        <p:txBody>
          <a:bodyPr/>
          <a:lstStyle/>
          <a:p>
            <a:pPr eaLnBrk="1" hangingPunct="1"/>
            <a:endParaRPr lang="en-GB" altLang="en-US"/>
          </a:p>
        </p:txBody>
      </p:sp>
      <p:pic>
        <p:nvPicPr>
          <p:cNvPr id="23556" name="Picture 4">
            <a:extLst>
              <a:ext uri="{FF2B5EF4-FFF2-40B4-BE49-F238E27FC236}">
                <a16:creationId xmlns:a16="http://schemas.microsoft.com/office/drawing/2014/main" id="{22097D4B-DAAF-FAD8-72E8-234AA4F43D5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Title 1">
            <a:extLst>
              <a:ext uri="{FF2B5EF4-FFF2-40B4-BE49-F238E27FC236}">
                <a16:creationId xmlns:a16="http://schemas.microsoft.com/office/drawing/2014/main" id="{F85A169C-4362-FF6B-D669-1BA9DB006FF2}"/>
              </a:ext>
            </a:extLst>
          </p:cNvPr>
          <p:cNvSpPr txBox="1">
            <a:spLocks/>
          </p:cNvSpPr>
          <p:nvPr/>
        </p:nvSpPr>
        <p:spPr bwMode="auto">
          <a:xfrm>
            <a:off x="984250" y="788988"/>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340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rPr>
              <a:t>Fire and rehire</a:t>
            </a:r>
          </a:p>
        </p:txBody>
      </p:sp>
      <p:pic>
        <p:nvPicPr>
          <p:cNvPr id="23558" name="Picture 9">
            <a:extLst>
              <a:ext uri="{FF2B5EF4-FFF2-40B4-BE49-F238E27FC236}">
                <a16:creationId xmlns:a16="http://schemas.microsoft.com/office/drawing/2014/main" id="{1EE2ED0E-AC25-74D2-301F-7621ABBC792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Box 7">
            <a:extLst>
              <a:ext uri="{FF2B5EF4-FFF2-40B4-BE49-F238E27FC236}">
                <a16:creationId xmlns:a16="http://schemas.microsoft.com/office/drawing/2014/main" id="{A80768C7-FE5C-5755-6B83-7D7E9C3CF749}"/>
              </a:ext>
            </a:extLst>
          </p:cNvPr>
          <p:cNvSpPr txBox="1">
            <a:spLocks noChangeArrowheads="1"/>
          </p:cNvSpPr>
          <p:nvPr/>
        </p:nvSpPr>
        <p:spPr bwMode="auto">
          <a:xfrm>
            <a:off x="1055688" y="1700213"/>
            <a:ext cx="10080625" cy="4632037"/>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2857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6858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lvl="1" algn="just" eaLnBrk="1" hangingPunct="1">
              <a:lnSpc>
                <a:spcPct val="100000"/>
              </a:lnSpc>
              <a:spcBef>
                <a:spcPts val="550"/>
              </a:spcBef>
              <a:buClr>
                <a:srgbClr val="69006F"/>
              </a:buClr>
              <a:buSzPct val="120000"/>
              <a:defRPr/>
            </a:pPr>
            <a:r>
              <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rPr>
              <a:t>Dismissal will be automatically unfair where:</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An employer sought to vary the employee's contract of employment to make a "restricted variation" and the employee did not agree to the restricted variation</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An employer sought to make more than one variation and the employee did not agree to several variations that included the restricted variation</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To enable the employer to employ another person, or to re-engage the employee, under a varied contract of employment to carry out the same (or substantially the same) duties as the employee carried out before being dismissed, where one or more of the differences between the two sets of terms is a restricted variation</a:t>
            </a:r>
          </a:p>
          <a:p>
            <a:pPr marL="457200" lvl="2" indent="0" algn="just" eaLnBrk="1" hangingPunct="1">
              <a:lnSpc>
                <a:spcPct val="100000"/>
              </a:lnSpc>
              <a:spcBef>
                <a:spcPts val="550"/>
              </a:spcBef>
              <a:buClr>
                <a:srgbClr val="69006F"/>
              </a:buClr>
              <a:buSzPct val="120000"/>
              <a:buNone/>
              <a:defRPr/>
            </a:pPr>
            <a:endPar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r>
              <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rPr>
              <a:t>Restricted variations:</a:t>
            </a:r>
          </a:p>
          <a:p>
            <a:pPr marL="457200" lvl="2" indent="0" algn="just" eaLnBrk="1" hangingPunct="1">
              <a:lnSpc>
                <a:spcPct val="100000"/>
              </a:lnSpc>
              <a:spcBef>
                <a:spcPts val="550"/>
              </a:spcBef>
              <a:buClr>
                <a:srgbClr val="69006F"/>
              </a:buClr>
              <a:buSzPct val="120000"/>
              <a:buNone/>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Pay and benefits:</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A reduction of, or removal of an entitlement to, any sum payable to an employee in connection with their employment</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A variation of any term or condition relating to pensions or pension schemes</a:t>
            </a:r>
          </a:p>
          <a:p>
            <a:pPr lvl="2" algn="just" eaLnBrk="1" hangingPunct="1">
              <a:lnSpc>
                <a:spcPct val="100000"/>
              </a:lnSpc>
              <a:spcBef>
                <a:spcPts val="550"/>
              </a:spcBef>
              <a:buClr>
                <a:srgbClr val="69006F"/>
              </a:buClr>
              <a:buSzPct val="120000"/>
              <a:defRPr/>
            </a:pPr>
            <a:endPar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endPar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i="1" dirty="0">
              <a:solidFill>
                <a:srgbClr val="404040"/>
              </a:solidFill>
              <a:latin typeface="Basis Grotesque Pro Light" pitchFamily="34" charset="0"/>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CFEDC811-4B19-D044-0401-C6E77CB874ED}"/>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0B424-915D-0FB9-9F72-24E1A740003B}"/>
            </a:ext>
          </a:extLst>
        </p:cNvPr>
        <p:cNvGrpSpPr/>
        <p:nvPr/>
      </p:nvGrpSpPr>
      <p:grpSpPr>
        <a:xfrm>
          <a:off x="0" y="0"/>
          <a:ext cx="0" cy="0"/>
          <a:chOff x="0" y="0"/>
          <a:chExt cx="0" cy="0"/>
        </a:xfrm>
      </p:grpSpPr>
      <p:sp>
        <p:nvSpPr>
          <p:cNvPr id="23554" name="Title 1">
            <a:extLst>
              <a:ext uri="{FF2B5EF4-FFF2-40B4-BE49-F238E27FC236}">
                <a16:creationId xmlns:a16="http://schemas.microsoft.com/office/drawing/2014/main" id="{B05ABCAE-5A78-2DFB-FE7C-85FBFA3C0B54}"/>
              </a:ext>
            </a:extLst>
          </p:cNvPr>
          <p:cNvSpPr>
            <a:spLocks noGrp="1"/>
          </p:cNvSpPr>
          <p:nvPr>
            <p:ph type="ctrTitle"/>
          </p:nvPr>
        </p:nvSpPr>
        <p:spPr/>
        <p:txBody>
          <a:bodyPr/>
          <a:lstStyle/>
          <a:p>
            <a:pPr eaLnBrk="1" hangingPunct="1"/>
            <a:endParaRPr lang="en-GB" altLang="en-US"/>
          </a:p>
        </p:txBody>
      </p:sp>
      <p:sp>
        <p:nvSpPr>
          <p:cNvPr id="23555" name="Subtitle 2">
            <a:extLst>
              <a:ext uri="{FF2B5EF4-FFF2-40B4-BE49-F238E27FC236}">
                <a16:creationId xmlns:a16="http://schemas.microsoft.com/office/drawing/2014/main" id="{0E1325F2-F401-0824-A88D-230BE01C47FF}"/>
              </a:ext>
            </a:extLst>
          </p:cNvPr>
          <p:cNvSpPr>
            <a:spLocks noGrp="1"/>
          </p:cNvSpPr>
          <p:nvPr>
            <p:ph type="subTitle" idx="1"/>
          </p:nvPr>
        </p:nvSpPr>
        <p:spPr/>
        <p:txBody>
          <a:bodyPr/>
          <a:lstStyle/>
          <a:p>
            <a:pPr eaLnBrk="1" hangingPunct="1"/>
            <a:endParaRPr lang="en-GB" altLang="en-US"/>
          </a:p>
        </p:txBody>
      </p:sp>
      <p:pic>
        <p:nvPicPr>
          <p:cNvPr id="23556" name="Picture 4">
            <a:extLst>
              <a:ext uri="{FF2B5EF4-FFF2-40B4-BE49-F238E27FC236}">
                <a16:creationId xmlns:a16="http://schemas.microsoft.com/office/drawing/2014/main" id="{09195EF6-5588-491B-B98D-B239996D79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Title 1">
            <a:extLst>
              <a:ext uri="{FF2B5EF4-FFF2-40B4-BE49-F238E27FC236}">
                <a16:creationId xmlns:a16="http://schemas.microsoft.com/office/drawing/2014/main" id="{1155B95B-64E3-900C-C372-18F3843B265D}"/>
              </a:ext>
            </a:extLst>
          </p:cNvPr>
          <p:cNvSpPr txBox="1">
            <a:spLocks/>
          </p:cNvSpPr>
          <p:nvPr/>
        </p:nvSpPr>
        <p:spPr bwMode="auto">
          <a:xfrm>
            <a:off x="984250" y="788988"/>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3400" dirty="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endParaRPr>
          </a:p>
        </p:txBody>
      </p:sp>
      <p:pic>
        <p:nvPicPr>
          <p:cNvPr id="23558" name="Picture 9">
            <a:extLst>
              <a:ext uri="{FF2B5EF4-FFF2-40B4-BE49-F238E27FC236}">
                <a16:creationId xmlns:a16="http://schemas.microsoft.com/office/drawing/2014/main" id="{55EB9F5C-114E-ECC5-FF3D-81BB7E22324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Box 7">
            <a:extLst>
              <a:ext uri="{FF2B5EF4-FFF2-40B4-BE49-F238E27FC236}">
                <a16:creationId xmlns:a16="http://schemas.microsoft.com/office/drawing/2014/main" id="{54BACDC3-50BB-BE87-1AEB-2650E093CF6C}"/>
              </a:ext>
            </a:extLst>
          </p:cNvPr>
          <p:cNvSpPr txBox="1">
            <a:spLocks noChangeArrowheads="1"/>
          </p:cNvSpPr>
          <p:nvPr/>
        </p:nvSpPr>
        <p:spPr bwMode="auto">
          <a:xfrm>
            <a:off x="1055688" y="1700213"/>
            <a:ext cx="10080625" cy="3924151"/>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2857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6858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457200" lvl="2" indent="0" algn="just" eaLnBrk="1" hangingPunct="1">
              <a:lnSpc>
                <a:spcPct val="100000"/>
              </a:lnSpc>
              <a:spcBef>
                <a:spcPts val="550"/>
              </a:spcBef>
              <a:buClr>
                <a:srgbClr val="69006F"/>
              </a:buClr>
              <a:buSzPct val="120000"/>
              <a:buNone/>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Working time and time off:</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A variation of the number of hours which an employee is required to work</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A variation of the timing or duration of a shift which meets conditions specified in further regulations</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A reduction in the amount of time off which an employee is entitled to take</a:t>
            </a:r>
          </a:p>
          <a:p>
            <a:pPr marL="457200" lvl="2" indent="0" algn="just" eaLnBrk="1" hangingPunct="1">
              <a:lnSpc>
                <a:spcPct val="100000"/>
              </a:lnSpc>
              <a:spcBef>
                <a:spcPts val="550"/>
              </a:spcBef>
              <a:buClr>
                <a:srgbClr val="69006F"/>
              </a:buClr>
              <a:buSzPct val="120000"/>
              <a:buNone/>
              <a:defRPr/>
            </a:pPr>
            <a:endPar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marL="457200" lvl="2" indent="0" algn="just" eaLnBrk="1" hangingPunct="1">
              <a:lnSpc>
                <a:spcPct val="100000"/>
              </a:lnSpc>
              <a:spcBef>
                <a:spcPts val="550"/>
              </a:spcBef>
              <a:buClr>
                <a:srgbClr val="69006F"/>
              </a:buClr>
              <a:buSzPct val="120000"/>
              <a:buNone/>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Variation clause</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The inclusion in a contract of employment of a term enabling the employer to make any variation with regard to any of the above without the employee's agreement.</a:t>
            </a:r>
          </a:p>
          <a:p>
            <a:pPr marL="457200" lvl="2" indent="0" algn="just" eaLnBrk="1" hangingPunct="1">
              <a:lnSpc>
                <a:spcPct val="100000"/>
              </a:lnSpc>
              <a:spcBef>
                <a:spcPts val="550"/>
              </a:spcBef>
              <a:buClr>
                <a:srgbClr val="69006F"/>
              </a:buClr>
              <a:buSzPct val="120000"/>
              <a:buNone/>
              <a:defRPr/>
            </a:pPr>
            <a:endPar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r>
              <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rPr>
              <a:t>Exception: Employer in financial difficulties</a:t>
            </a:r>
          </a:p>
          <a:p>
            <a:pPr lvl="2" algn="just" eaLnBrk="1" hangingPunct="1">
              <a:lnSpc>
                <a:spcPct val="100000"/>
              </a:lnSpc>
              <a:spcBef>
                <a:spcPts val="550"/>
              </a:spcBef>
              <a:buClr>
                <a:srgbClr val="69006F"/>
              </a:buClr>
              <a:buSzPct val="120000"/>
              <a:defRPr/>
            </a:pPr>
            <a:r>
              <a:rPr lang="en-GB" altLang="en-US" sz="1400" dirty="0">
                <a:solidFill>
                  <a:srgbClr val="404040"/>
                </a:solidFill>
                <a:latin typeface="Basis Grotesque Pro Light" pitchFamily="34" charset="0"/>
                <a:ea typeface="Cambria" panose="02040503050406030204" pitchFamily="18" charset="0"/>
                <a:cs typeface="Times New Roman" panose="02020603050405020304" pitchFamily="18" charset="0"/>
              </a:rPr>
              <a:t>Narrow: Ability to carry on the business as a going concern</a:t>
            </a:r>
          </a:p>
          <a:p>
            <a:pPr lvl="1" algn="just" eaLnBrk="1" hangingPunct="1">
              <a:lnSpc>
                <a:spcPct val="100000"/>
              </a:lnSpc>
              <a:spcBef>
                <a:spcPts val="550"/>
              </a:spcBef>
              <a:buClr>
                <a:srgbClr val="69006F"/>
              </a:buClr>
              <a:buSzPct val="120000"/>
              <a:defRPr/>
            </a:pPr>
            <a:endPar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i="1" dirty="0">
              <a:solidFill>
                <a:srgbClr val="404040"/>
              </a:solidFill>
              <a:latin typeface="Basis Grotesque Pro Light" pitchFamily="34" charset="0"/>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02B2389E-A0A7-55B1-7B08-0B5477189DE1}"/>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extLst>
      <p:ext uri="{BB962C8B-B14F-4D97-AF65-F5344CB8AC3E}">
        <p14:creationId xmlns:p14="http://schemas.microsoft.com/office/powerpoint/2010/main" val="2430063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8C88F-C89C-0931-B6FD-7F47F7808E7E}"/>
            </a:ext>
          </a:extLst>
        </p:cNvPr>
        <p:cNvGrpSpPr/>
        <p:nvPr/>
      </p:nvGrpSpPr>
      <p:grpSpPr>
        <a:xfrm>
          <a:off x="0" y="0"/>
          <a:ext cx="0" cy="0"/>
          <a:chOff x="0" y="0"/>
          <a:chExt cx="0" cy="0"/>
        </a:xfrm>
      </p:grpSpPr>
      <p:sp>
        <p:nvSpPr>
          <p:cNvPr id="23554" name="Title 1">
            <a:extLst>
              <a:ext uri="{FF2B5EF4-FFF2-40B4-BE49-F238E27FC236}">
                <a16:creationId xmlns:a16="http://schemas.microsoft.com/office/drawing/2014/main" id="{21756BCF-E1D0-5F3D-38F1-A6A3A1759102}"/>
              </a:ext>
            </a:extLst>
          </p:cNvPr>
          <p:cNvSpPr>
            <a:spLocks noGrp="1"/>
          </p:cNvSpPr>
          <p:nvPr>
            <p:ph type="ctrTitle"/>
          </p:nvPr>
        </p:nvSpPr>
        <p:spPr/>
        <p:txBody>
          <a:bodyPr/>
          <a:lstStyle/>
          <a:p>
            <a:pPr eaLnBrk="1" hangingPunct="1"/>
            <a:endParaRPr lang="en-GB" altLang="en-US"/>
          </a:p>
        </p:txBody>
      </p:sp>
      <p:sp>
        <p:nvSpPr>
          <p:cNvPr id="23555" name="Subtitle 2">
            <a:extLst>
              <a:ext uri="{FF2B5EF4-FFF2-40B4-BE49-F238E27FC236}">
                <a16:creationId xmlns:a16="http://schemas.microsoft.com/office/drawing/2014/main" id="{5E10A057-4D10-82ED-6EF5-A6875A47968C}"/>
              </a:ext>
            </a:extLst>
          </p:cNvPr>
          <p:cNvSpPr>
            <a:spLocks noGrp="1"/>
          </p:cNvSpPr>
          <p:nvPr>
            <p:ph type="subTitle" idx="1"/>
          </p:nvPr>
        </p:nvSpPr>
        <p:spPr/>
        <p:txBody>
          <a:bodyPr/>
          <a:lstStyle/>
          <a:p>
            <a:pPr eaLnBrk="1" hangingPunct="1"/>
            <a:endParaRPr lang="en-GB" altLang="en-US"/>
          </a:p>
        </p:txBody>
      </p:sp>
      <p:pic>
        <p:nvPicPr>
          <p:cNvPr id="23556" name="Picture 4">
            <a:extLst>
              <a:ext uri="{FF2B5EF4-FFF2-40B4-BE49-F238E27FC236}">
                <a16:creationId xmlns:a16="http://schemas.microsoft.com/office/drawing/2014/main" id="{730E02F1-DB7D-ED24-B0A7-3DEAFAC535D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Title 1">
            <a:extLst>
              <a:ext uri="{FF2B5EF4-FFF2-40B4-BE49-F238E27FC236}">
                <a16:creationId xmlns:a16="http://schemas.microsoft.com/office/drawing/2014/main" id="{10694926-E27C-B0E9-3534-64B2E4AC50BE}"/>
              </a:ext>
            </a:extLst>
          </p:cNvPr>
          <p:cNvSpPr txBox="1">
            <a:spLocks/>
          </p:cNvSpPr>
          <p:nvPr/>
        </p:nvSpPr>
        <p:spPr bwMode="auto">
          <a:xfrm>
            <a:off x="984250" y="788988"/>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3400" dirty="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endParaRPr>
          </a:p>
        </p:txBody>
      </p:sp>
      <p:pic>
        <p:nvPicPr>
          <p:cNvPr id="23558" name="Picture 9">
            <a:extLst>
              <a:ext uri="{FF2B5EF4-FFF2-40B4-BE49-F238E27FC236}">
                <a16:creationId xmlns:a16="http://schemas.microsoft.com/office/drawing/2014/main" id="{38F6C3CD-EFBD-5A25-43C1-B6C5B0FCC66C}"/>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Box 7">
            <a:extLst>
              <a:ext uri="{FF2B5EF4-FFF2-40B4-BE49-F238E27FC236}">
                <a16:creationId xmlns:a16="http://schemas.microsoft.com/office/drawing/2014/main" id="{FE72E76A-9ACA-7A28-061C-EC9D33773E94}"/>
              </a:ext>
            </a:extLst>
          </p:cNvPr>
          <p:cNvSpPr txBox="1">
            <a:spLocks noChangeArrowheads="1"/>
          </p:cNvSpPr>
          <p:nvPr/>
        </p:nvSpPr>
        <p:spPr bwMode="auto">
          <a:xfrm>
            <a:off x="1055688" y="1700213"/>
            <a:ext cx="10080625" cy="3093154"/>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2857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6858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lvl="1" algn="just" eaLnBrk="1" hangingPunct="1">
              <a:lnSpc>
                <a:spcPct val="100000"/>
              </a:lnSpc>
              <a:spcBef>
                <a:spcPts val="550"/>
              </a:spcBef>
              <a:buClr>
                <a:srgbClr val="69006F"/>
              </a:buClr>
              <a:buSzPct val="120000"/>
              <a:defRPr/>
            </a:pPr>
            <a:r>
              <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rPr>
              <a:t>The changes are envisaged to come into force in 2027</a:t>
            </a:r>
          </a:p>
          <a:p>
            <a:pPr marL="0" lvl="1" indent="0" algn="just" eaLnBrk="1" hangingPunct="1">
              <a:lnSpc>
                <a:spcPct val="100000"/>
              </a:lnSpc>
              <a:spcBef>
                <a:spcPts val="550"/>
              </a:spcBef>
              <a:buClr>
                <a:srgbClr val="69006F"/>
              </a:buClr>
              <a:buSzPct val="120000"/>
              <a:buNone/>
              <a:defRPr/>
            </a:pPr>
            <a:endPar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r>
              <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rPr>
              <a:t>What does this mean for you?</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Bring forward any plans for changes to terms and conditions or similar</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Minimise contractual terms and conditions, avoid incorporating unnecessary terms / documents (handbooks, policies, etc.) and make benefits discretionary </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Add a clause allowing for variations to be made – legislation does not state that such clauses will no longer be enforceable (only that they can’t be added without an employee’s consent)</a:t>
            </a:r>
          </a:p>
          <a:p>
            <a:pPr marL="0" lvl="1" indent="0" algn="just" eaLnBrk="1" hangingPunct="1">
              <a:lnSpc>
                <a:spcPct val="100000"/>
              </a:lnSpc>
              <a:spcBef>
                <a:spcPts val="550"/>
              </a:spcBef>
              <a:buClr>
                <a:srgbClr val="69006F"/>
              </a:buClr>
              <a:buSzPct val="120000"/>
              <a:buNone/>
              <a:defRPr/>
            </a:pPr>
            <a:endParaRPr lang="en-GB"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i="1" dirty="0">
              <a:solidFill>
                <a:srgbClr val="404040"/>
              </a:solidFill>
              <a:latin typeface="Basis Grotesque Pro Light" pitchFamily="34" charset="0"/>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1F90077E-0F82-DD00-46C8-F54AF1C27315}"/>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extLst>
      <p:ext uri="{BB962C8B-B14F-4D97-AF65-F5344CB8AC3E}">
        <p14:creationId xmlns:p14="http://schemas.microsoft.com/office/powerpoint/2010/main" val="3598546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DF3FD-E3D5-E404-8D49-9F8553A84AE5}"/>
            </a:ext>
          </a:extLst>
        </p:cNvPr>
        <p:cNvGrpSpPr/>
        <p:nvPr/>
      </p:nvGrpSpPr>
      <p:grpSpPr>
        <a:xfrm>
          <a:off x="0" y="0"/>
          <a:ext cx="0" cy="0"/>
          <a:chOff x="0" y="0"/>
          <a:chExt cx="0" cy="0"/>
        </a:xfrm>
      </p:grpSpPr>
      <p:sp>
        <p:nvSpPr>
          <p:cNvPr id="22530" name="Title 1">
            <a:extLst>
              <a:ext uri="{FF2B5EF4-FFF2-40B4-BE49-F238E27FC236}">
                <a16:creationId xmlns:a16="http://schemas.microsoft.com/office/drawing/2014/main" id="{42925B24-BDEF-610E-6DFA-1FF6D6A611E0}"/>
              </a:ext>
            </a:extLst>
          </p:cNvPr>
          <p:cNvSpPr>
            <a:spLocks noGrp="1"/>
          </p:cNvSpPr>
          <p:nvPr>
            <p:ph type="title"/>
          </p:nvPr>
        </p:nvSpPr>
        <p:spPr/>
        <p:txBody>
          <a:bodyPr/>
          <a:lstStyle/>
          <a:p>
            <a:endParaRPr lang="en-GB" altLang="en-US"/>
          </a:p>
        </p:txBody>
      </p:sp>
      <p:sp>
        <p:nvSpPr>
          <p:cNvPr id="22531" name="Content Placeholder 2">
            <a:extLst>
              <a:ext uri="{FF2B5EF4-FFF2-40B4-BE49-F238E27FC236}">
                <a16:creationId xmlns:a16="http://schemas.microsoft.com/office/drawing/2014/main" id="{4010C964-0757-81E9-0036-03B35CEE09C5}"/>
              </a:ext>
            </a:extLst>
          </p:cNvPr>
          <p:cNvSpPr>
            <a:spLocks noGrp="1"/>
          </p:cNvSpPr>
          <p:nvPr>
            <p:ph idx="1"/>
          </p:nvPr>
        </p:nvSpPr>
        <p:spPr/>
        <p:txBody>
          <a:bodyPr/>
          <a:lstStyle/>
          <a:p>
            <a:endParaRPr lang="en-GB" altLang="en-US"/>
          </a:p>
        </p:txBody>
      </p:sp>
      <p:pic>
        <p:nvPicPr>
          <p:cNvPr id="22532" name="Picture 4">
            <a:extLst>
              <a:ext uri="{FF2B5EF4-FFF2-40B4-BE49-F238E27FC236}">
                <a16:creationId xmlns:a16="http://schemas.microsoft.com/office/drawing/2014/main" id="{4EF87E23-FB20-9C61-1FD2-407977EBCA0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id="{4934292A-19C5-0763-5747-51AE5C3D28DC}"/>
              </a:ext>
            </a:extLst>
          </p:cNvPr>
          <p:cNvSpPr txBox="1">
            <a:spLocks/>
          </p:cNvSpPr>
          <p:nvPr/>
        </p:nvSpPr>
        <p:spPr bwMode="auto">
          <a:xfrm>
            <a:off x="984250" y="788988"/>
            <a:ext cx="9305925" cy="666750"/>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3400" dirty="0">
                <a:solidFill>
                  <a:schemeClr val="tx1">
                    <a:lumMod val="75000"/>
                    <a:lumOff val="25000"/>
                  </a:schemeClr>
                </a:solidFill>
                <a:latin typeface="Basis Grotesque Pro Medium" panose="020B0603030604040103" pitchFamily="34" charset="0"/>
                <a:ea typeface="Lato Black"/>
                <a:cs typeface="Lato Black"/>
              </a:rPr>
              <a:t>Expected in 2027 (no dates yet though)</a:t>
            </a:r>
          </a:p>
        </p:txBody>
      </p:sp>
      <p:sp>
        <p:nvSpPr>
          <p:cNvPr id="7" name="TextBox 7">
            <a:extLst>
              <a:ext uri="{FF2B5EF4-FFF2-40B4-BE49-F238E27FC236}">
                <a16:creationId xmlns:a16="http://schemas.microsoft.com/office/drawing/2014/main" id="{D85F6185-F2F3-278B-4F17-4F3689CA4FC3}"/>
              </a:ext>
            </a:extLst>
          </p:cNvPr>
          <p:cNvSpPr txBox="1">
            <a:spLocks noChangeArrowheads="1"/>
          </p:cNvSpPr>
          <p:nvPr/>
        </p:nvSpPr>
        <p:spPr bwMode="auto">
          <a:xfrm>
            <a:off x="969963" y="1706563"/>
            <a:ext cx="10080625" cy="4724370"/>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Mandatory Equality Action Plans</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Employers with 250 employees or more required to develop and publish equality action plans showing what steps they are taking in relation to matters related to gender equality, and to publish prescribed information relating to their plans</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Requires further substantive regulations</a:t>
            </a:r>
          </a:p>
          <a:p>
            <a:pPr lvl="1" algn="just" eaLnBrk="1" hangingPunct="1">
              <a:lnSpc>
                <a:spcPct val="100000"/>
              </a:lnSpc>
              <a:spcBef>
                <a:spcPts val="550"/>
              </a:spcBef>
              <a:buClr>
                <a:srgbClr val="69006F"/>
              </a:buClr>
              <a:buSzPct val="120000"/>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Enhanced Maternity Dismissal Protections</a:t>
            </a:r>
          </a:p>
          <a:p>
            <a:pPr lvl="1"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Applies: During maternity leave and for 6 months after – unlawful to dismiss other than in specific circumstances</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Specific circumstances have not yet been announced</a:t>
            </a:r>
          </a:p>
          <a:p>
            <a:pPr lvl="1"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Priority for suitable alternative vacancies in redundancy situations – risk of automatic unfair dismissal and pregnancy and maternity discrimination</a:t>
            </a: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Use criteria to determine in competing redundancy protection situation</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Regulations still subject to consultation</a:t>
            </a:r>
          </a:p>
          <a:p>
            <a:pPr lvl="1" algn="just" eaLnBrk="1" hangingPunct="1">
              <a:lnSpc>
                <a:spcPct val="100000"/>
              </a:lnSpc>
              <a:spcBef>
                <a:spcPts val="550"/>
              </a:spcBef>
              <a:buClr>
                <a:srgbClr val="69006F"/>
              </a:buClr>
              <a:buSzPct val="120000"/>
              <a:defRPr/>
            </a:pPr>
            <a:endPar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endParaRPr lang="en-GB" altLang="en-US" sz="10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marL="0"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p:txBody>
      </p:sp>
      <p:pic>
        <p:nvPicPr>
          <p:cNvPr id="22535" name="Picture 9">
            <a:extLst>
              <a:ext uri="{FF2B5EF4-FFF2-40B4-BE49-F238E27FC236}">
                <a16:creationId xmlns:a16="http://schemas.microsoft.com/office/drawing/2014/main" id="{DFB545C7-D773-B4AE-8E26-9CDEC53907D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010E7835-FC5C-774C-C90A-D05E8FD063B4}"/>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extLst>
      <p:ext uri="{BB962C8B-B14F-4D97-AF65-F5344CB8AC3E}">
        <p14:creationId xmlns:p14="http://schemas.microsoft.com/office/powerpoint/2010/main" val="3559289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B559D-3B78-3FF0-060C-684EA872D16C}"/>
            </a:ext>
          </a:extLst>
        </p:cNvPr>
        <p:cNvGrpSpPr/>
        <p:nvPr/>
      </p:nvGrpSpPr>
      <p:grpSpPr>
        <a:xfrm>
          <a:off x="0" y="0"/>
          <a:ext cx="0" cy="0"/>
          <a:chOff x="0" y="0"/>
          <a:chExt cx="0" cy="0"/>
        </a:xfrm>
      </p:grpSpPr>
      <p:sp>
        <p:nvSpPr>
          <p:cNvPr id="22530" name="Title 1">
            <a:extLst>
              <a:ext uri="{FF2B5EF4-FFF2-40B4-BE49-F238E27FC236}">
                <a16:creationId xmlns:a16="http://schemas.microsoft.com/office/drawing/2014/main" id="{C500A0DD-EC43-A1EB-5EC8-631FD6E35A8B}"/>
              </a:ext>
            </a:extLst>
          </p:cNvPr>
          <p:cNvSpPr>
            <a:spLocks noGrp="1"/>
          </p:cNvSpPr>
          <p:nvPr>
            <p:ph type="title"/>
          </p:nvPr>
        </p:nvSpPr>
        <p:spPr/>
        <p:txBody>
          <a:bodyPr/>
          <a:lstStyle/>
          <a:p>
            <a:endParaRPr lang="en-GB" altLang="en-US"/>
          </a:p>
        </p:txBody>
      </p:sp>
      <p:sp>
        <p:nvSpPr>
          <p:cNvPr id="22531" name="Content Placeholder 2">
            <a:extLst>
              <a:ext uri="{FF2B5EF4-FFF2-40B4-BE49-F238E27FC236}">
                <a16:creationId xmlns:a16="http://schemas.microsoft.com/office/drawing/2014/main" id="{948BE12E-89CA-E16D-0787-1C199276FF30}"/>
              </a:ext>
            </a:extLst>
          </p:cNvPr>
          <p:cNvSpPr>
            <a:spLocks noGrp="1"/>
          </p:cNvSpPr>
          <p:nvPr>
            <p:ph idx="1"/>
          </p:nvPr>
        </p:nvSpPr>
        <p:spPr/>
        <p:txBody>
          <a:bodyPr/>
          <a:lstStyle/>
          <a:p>
            <a:endParaRPr lang="en-GB" altLang="en-US"/>
          </a:p>
        </p:txBody>
      </p:sp>
      <p:pic>
        <p:nvPicPr>
          <p:cNvPr id="22532" name="Picture 4">
            <a:extLst>
              <a:ext uri="{FF2B5EF4-FFF2-40B4-BE49-F238E27FC236}">
                <a16:creationId xmlns:a16="http://schemas.microsoft.com/office/drawing/2014/main" id="{6B45A706-809D-C84C-F977-B7F4AEB5BD0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342192"/>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7">
            <a:extLst>
              <a:ext uri="{FF2B5EF4-FFF2-40B4-BE49-F238E27FC236}">
                <a16:creationId xmlns:a16="http://schemas.microsoft.com/office/drawing/2014/main" id="{8978DF59-D373-8BD8-63BF-7206BA0D00A6}"/>
              </a:ext>
            </a:extLst>
          </p:cNvPr>
          <p:cNvSpPr txBox="1">
            <a:spLocks noChangeArrowheads="1"/>
          </p:cNvSpPr>
          <p:nvPr/>
        </p:nvSpPr>
        <p:spPr bwMode="auto">
          <a:xfrm>
            <a:off x="976313" y="1434387"/>
            <a:ext cx="10080625" cy="4801314"/>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Bereavement Leave</a:t>
            </a:r>
          </a:p>
          <a:p>
            <a:pPr lvl="1" algn="just" eaLnBrk="1" hangingPunct="1">
              <a:lnSpc>
                <a:spcPct val="100000"/>
              </a:lnSpc>
              <a:spcBef>
                <a:spcPts val="550"/>
              </a:spcBef>
              <a:buClr>
                <a:srgbClr val="69006F"/>
              </a:buClr>
              <a:buSzPct val="120000"/>
            </a:pPr>
            <a:r>
              <a:rPr lang="en-GB" altLang="en-US" sz="1400" dirty="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rPr>
              <a:t>Existing right: Two weeks' parental bereavement leave following the death of a child under 18 or a stillbirth</a:t>
            </a:r>
            <a:endParaRPr lang="en-GB" altLang="en-US" sz="1800" dirty="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endParaRPr>
          </a:p>
          <a:p>
            <a:pPr lvl="1" algn="just" eaLnBrk="1" hangingPunct="1">
              <a:lnSpc>
                <a:spcPct val="100000"/>
              </a:lnSpc>
              <a:spcBef>
                <a:spcPts val="550"/>
              </a:spcBef>
              <a:buClr>
                <a:srgbClr val="69006F"/>
              </a:buClr>
              <a:buSzPct val="120000"/>
            </a:pPr>
            <a:r>
              <a:rPr lang="en-GB" altLang="en-US" sz="1400" dirty="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rPr>
              <a:t>This will be extended to cover a wider group of persons:</a:t>
            </a:r>
          </a:p>
          <a:p>
            <a:pPr lvl="2" algn="just" eaLnBrk="1" hangingPunct="1">
              <a:lnSpc>
                <a:spcPct val="100000"/>
              </a:lnSpc>
              <a:spcBef>
                <a:spcPts val="550"/>
              </a:spcBef>
              <a:buClr>
                <a:srgbClr val="69006F"/>
              </a:buClr>
              <a:buSzPct val="120000"/>
            </a:pPr>
            <a:r>
              <a:rPr lang="en-GB" altLang="en-US" sz="1400" dirty="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rPr>
              <a:t>the relationships with a person who has died that will qualify an employee to take bereavement leave will be clarified later</a:t>
            </a:r>
          </a:p>
          <a:p>
            <a:pPr lvl="2" algn="just" eaLnBrk="1" hangingPunct="1">
              <a:lnSpc>
                <a:spcPct val="100000"/>
              </a:lnSpc>
              <a:spcBef>
                <a:spcPts val="550"/>
              </a:spcBef>
              <a:buClr>
                <a:srgbClr val="69006F"/>
              </a:buClr>
              <a:buSzPct val="120000"/>
            </a:pPr>
            <a:r>
              <a:rPr lang="en-GB" altLang="en-US" sz="1400" dirty="0">
                <a:solidFill>
                  <a:srgbClr val="404040"/>
                </a:solidFill>
                <a:latin typeface="Basis Grotesque Pro Light" panose="020B0303030604040103" pitchFamily="34" charset="0"/>
                <a:ea typeface="Cambria" panose="02040503050406030204" pitchFamily="18" charset="0"/>
                <a:cs typeface="Cambria" panose="02040503050406030204" pitchFamily="18" charset="0"/>
              </a:rPr>
              <a:t>where the person who has died is not a child, the minimum period of leave will be one week</a:t>
            </a:r>
          </a:p>
          <a:p>
            <a:pPr lvl="2" algn="just" eaLnBrk="1" hangingPunct="1">
              <a:lnSpc>
                <a:spcPct val="100000"/>
              </a:lnSpc>
              <a:spcBef>
                <a:spcPts val="550"/>
              </a:spcBef>
              <a:buClr>
                <a:srgbClr val="69006F"/>
              </a:buClr>
              <a:buSzPct val="120000"/>
            </a:pPr>
            <a:r>
              <a:rPr lang="en-GB" altLang="en-US" sz="1400" dirty="0">
                <a:solidFill>
                  <a:srgbClr val="404040"/>
                </a:solidFill>
                <a:latin typeface="Basis Grotesque Pro Light" panose="020B0303030604040103" pitchFamily="34" charset="0"/>
                <a:ea typeface="Cambria" panose="02040503050406030204" pitchFamily="18" charset="0"/>
                <a:cs typeface="Cambria" panose="02040503050406030204" pitchFamily="18" charset="0"/>
              </a:rPr>
              <a:t>a bereaved person will be entitled to leave in respect of each person who has died, if more than one</a:t>
            </a:r>
          </a:p>
          <a:p>
            <a:pPr lvl="1" algn="just" eaLnBrk="1" hangingPunct="1">
              <a:lnSpc>
                <a:spcPct val="100000"/>
              </a:lnSpc>
              <a:spcBef>
                <a:spcPts val="550"/>
              </a:spcBef>
              <a:buClr>
                <a:srgbClr val="69006F"/>
              </a:buClr>
              <a:buSzPct val="120000"/>
            </a:pPr>
            <a:r>
              <a:rPr lang="en-GB" altLang="en-US" sz="1400" dirty="0">
                <a:solidFill>
                  <a:srgbClr val="404040"/>
                </a:solidFill>
                <a:latin typeface="Basis Grotesque Pro Light" panose="020B0303030604040103" pitchFamily="34" charset="0"/>
                <a:ea typeface="Cambria" panose="02040503050406030204" pitchFamily="18" charset="0"/>
                <a:cs typeface="Cambria" panose="02040503050406030204" pitchFamily="18" charset="0"/>
              </a:rPr>
              <a:t>This will be a Day 1 right</a:t>
            </a:r>
          </a:p>
          <a:p>
            <a:pPr lvl="1" algn="just" eaLnBrk="1" hangingPunct="1">
              <a:lnSpc>
                <a:spcPct val="100000"/>
              </a:lnSpc>
              <a:spcBef>
                <a:spcPts val="550"/>
              </a:spcBef>
              <a:buClr>
                <a:srgbClr val="69006F"/>
              </a:buClr>
              <a:buSzPct val="120000"/>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Still under consultation and not expected before 2027</a:t>
            </a:r>
          </a:p>
          <a:p>
            <a:pPr lvl="1" algn="just" eaLnBrk="1" hangingPunct="1">
              <a:lnSpc>
                <a:spcPct val="100000"/>
              </a:lnSpc>
              <a:spcBef>
                <a:spcPts val="550"/>
              </a:spcBef>
              <a:buClr>
                <a:srgbClr val="69006F"/>
              </a:buClr>
              <a:buSzPct val="120000"/>
            </a:pPr>
            <a:endParaRPr lang="en-US" altLang="en-US" sz="1400" dirty="0">
              <a:solidFill>
                <a:schemeClr val="tx1">
                  <a:lumMod val="75000"/>
                  <a:lumOff val="25000"/>
                </a:schemeClr>
              </a:solidFill>
              <a:latin typeface="Basis Grotesque Pro Medium" panose="020B0603030604040103" pitchFamily="34" charset="0"/>
              <a:ea typeface="Lato Black"/>
              <a:cs typeface="Lato Black"/>
            </a:endParaRPr>
          </a:p>
          <a:p>
            <a:pPr algn="just" eaLnBrk="1" hangingPunct="1">
              <a:lnSpc>
                <a:spcPct val="100000"/>
              </a:lnSpc>
              <a:spcBef>
                <a:spcPts val="550"/>
              </a:spcBef>
              <a:buClr>
                <a:srgbClr val="69006F"/>
              </a:buClr>
              <a:buSzPct val="120000"/>
            </a:pP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pPr>
            <a:endParaRPr lang="en-GB" altLang="en-US" sz="14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endParaRPr lang="en-GB" altLang="en-US" sz="10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marL="0"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p:txBody>
      </p:sp>
      <p:pic>
        <p:nvPicPr>
          <p:cNvPr id="22535" name="Picture 9">
            <a:extLst>
              <a:ext uri="{FF2B5EF4-FFF2-40B4-BE49-F238E27FC236}">
                <a16:creationId xmlns:a16="http://schemas.microsoft.com/office/drawing/2014/main" id="{A1D08F10-DD05-CC8D-BAF9-418E8CD07A8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9BF67F0-3557-9C78-2EEC-62F95B3C7319}"/>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extLst>
      <p:ext uri="{BB962C8B-B14F-4D97-AF65-F5344CB8AC3E}">
        <p14:creationId xmlns:p14="http://schemas.microsoft.com/office/powerpoint/2010/main" val="1299148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4E1CE-66B0-9122-398A-8F0B88EF812D}"/>
            </a:ext>
          </a:extLst>
        </p:cNvPr>
        <p:cNvGrpSpPr/>
        <p:nvPr/>
      </p:nvGrpSpPr>
      <p:grpSpPr>
        <a:xfrm>
          <a:off x="0" y="0"/>
          <a:ext cx="0" cy="0"/>
          <a:chOff x="0" y="0"/>
          <a:chExt cx="0" cy="0"/>
        </a:xfrm>
      </p:grpSpPr>
      <p:sp>
        <p:nvSpPr>
          <p:cNvPr id="22530" name="Title 1">
            <a:extLst>
              <a:ext uri="{FF2B5EF4-FFF2-40B4-BE49-F238E27FC236}">
                <a16:creationId xmlns:a16="http://schemas.microsoft.com/office/drawing/2014/main" id="{7FDCAB4C-3C2B-ECCD-837B-1CAA6A704FF5}"/>
              </a:ext>
            </a:extLst>
          </p:cNvPr>
          <p:cNvSpPr>
            <a:spLocks noGrp="1"/>
          </p:cNvSpPr>
          <p:nvPr>
            <p:ph type="title"/>
          </p:nvPr>
        </p:nvSpPr>
        <p:spPr/>
        <p:txBody>
          <a:bodyPr/>
          <a:lstStyle/>
          <a:p>
            <a:endParaRPr lang="en-GB" altLang="en-US"/>
          </a:p>
        </p:txBody>
      </p:sp>
      <p:sp>
        <p:nvSpPr>
          <p:cNvPr id="22531" name="Content Placeholder 2">
            <a:extLst>
              <a:ext uri="{FF2B5EF4-FFF2-40B4-BE49-F238E27FC236}">
                <a16:creationId xmlns:a16="http://schemas.microsoft.com/office/drawing/2014/main" id="{58C3FA4E-D640-132A-40F8-D9D31672AE0B}"/>
              </a:ext>
            </a:extLst>
          </p:cNvPr>
          <p:cNvSpPr>
            <a:spLocks noGrp="1"/>
          </p:cNvSpPr>
          <p:nvPr>
            <p:ph idx="1"/>
          </p:nvPr>
        </p:nvSpPr>
        <p:spPr/>
        <p:txBody>
          <a:bodyPr/>
          <a:lstStyle/>
          <a:p>
            <a:endParaRPr lang="en-GB" altLang="en-US"/>
          </a:p>
        </p:txBody>
      </p:sp>
      <p:pic>
        <p:nvPicPr>
          <p:cNvPr id="22532" name="Picture 4">
            <a:extLst>
              <a:ext uri="{FF2B5EF4-FFF2-40B4-BE49-F238E27FC236}">
                <a16:creationId xmlns:a16="http://schemas.microsoft.com/office/drawing/2014/main" id="{6CBD5B04-CAB6-A4E2-D48F-138DD99FE59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7">
            <a:extLst>
              <a:ext uri="{FF2B5EF4-FFF2-40B4-BE49-F238E27FC236}">
                <a16:creationId xmlns:a16="http://schemas.microsoft.com/office/drawing/2014/main" id="{2BD3A506-700B-EB61-AD6A-4A7DC6F098C0}"/>
              </a:ext>
            </a:extLst>
          </p:cNvPr>
          <p:cNvSpPr txBox="1">
            <a:spLocks noChangeArrowheads="1"/>
          </p:cNvSpPr>
          <p:nvPr/>
        </p:nvSpPr>
        <p:spPr bwMode="auto">
          <a:xfrm>
            <a:off x="943558" y="1268760"/>
            <a:ext cx="10080625" cy="5078313"/>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pPr>
            <a:r>
              <a:rPr lang="en-US" altLang="en-US" sz="1800" dirty="0">
                <a:solidFill>
                  <a:schemeClr val="tx1">
                    <a:lumMod val="75000"/>
                    <a:lumOff val="25000"/>
                  </a:schemeClr>
                </a:solidFill>
                <a:latin typeface="Basis Grotesque Pro Medium" panose="020B0603030604040103" pitchFamily="34" charset="0"/>
                <a:ea typeface="Lato Black"/>
                <a:cs typeface="Lato Black"/>
              </a:rPr>
              <a:t>Zero Hours Contracts</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New obligation on employers to offer “guaranteed hours contracts” to qualifying workers</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Applies to workers who, over a specified reference period, regularly work more hours than those guaranteed in their contracts </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Effectively makes it illegal to offer zero or minimal guaranteed hours while expecting workers to fulfil a higher workload</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Intended to protect workers from the uncertainties of zero hours contracts, and ensure those who consistently work a regular pattern have this reflected in their contract</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Right to notice of shifts</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Intended to give greater certainty about working hours</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“Reasonable notice” is not yet defined</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Employers should put in place systems to ensure minimum notice (when specified) is automatically provided</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Compensation for cancelled or curtailed shifts</a:t>
            </a:r>
          </a:p>
          <a:p>
            <a:pPr lvl="2" algn="just" eaLnBrk="1" hangingPunct="1">
              <a:lnSpc>
                <a:spcPct val="15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Workers will be entitled to compensation if their shifts are cancelled at short notice or if their hours are curtailed.</a:t>
            </a:r>
          </a:p>
          <a:p>
            <a:pPr lvl="2" algn="just" eaLnBrk="1" hangingPunct="1">
              <a:lnSpc>
                <a:spcPct val="15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The level of compensation and definition of “short notice” has not yet been announced.</a:t>
            </a:r>
          </a:p>
          <a:p>
            <a:pPr lvl="1" algn="just" eaLnBrk="1" hangingPunct="1">
              <a:lnSpc>
                <a:spcPct val="15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Still subject to consultation and no date for implementation</a:t>
            </a:r>
          </a:p>
          <a:p>
            <a:pPr marL="0"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p:txBody>
      </p:sp>
      <p:pic>
        <p:nvPicPr>
          <p:cNvPr id="22535" name="Picture 9">
            <a:extLst>
              <a:ext uri="{FF2B5EF4-FFF2-40B4-BE49-F238E27FC236}">
                <a16:creationId xmlns:a16="http://schemas.microsoft.com/office/drawing/2014/main" id="{50271157-CFBB-3EE0-4C72-B05D6278918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6D3997D6-57CF-E10E-D8D9-A0D42FEA06DF}"/>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extLst>
      <p:ext uri="{BB962C8B-B14F-4D97-AF65-F5344CB8AC3E}">
        <p14:creationId xmlns:p14="http://schemas.microsoft.com/office/powerpoint/2010/main" val="3180654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E8660-9B76-FEEF-A340-A9687D2C4295}"/>
            </a:ext>
          </a:extLst>
        </p:cNvPr>
        <p:cNvGrpSpPr/>
        <p:nvPr/>
      </p:nvGrpSpPr>
      <p:grpSpPr>
        <a:xfrm>
          <a:off x="0" y="0"/>
          <a:ext cx="0" cy="0"/>
          <a:chOff x="0" y="0"/>
          <a:chExt cx="0" cy="0"/>
        </a:xfrm>
      </p:grpSpPr>
      <p:sp>
        <p:nvSpPr>
          <p:cNvPr id="22530" name="Title 1">
            <a:extLst>
              <a:ext uri="{FF2B5EF4-FFF2-40B4-BE49-F238E27FC236}">
                <a16:creationId xmlns:a16="http://schemas.microsoft.com/office/drawing/2014/main" id="{65DE1D92-C6AA-6862-4753-F32626CAB27A}"/>
              </a:ext>
            </a:extLst>
          </p:cNvPr>
          <p:cNvSpPr>
            <a:spLocks noGrp="1"/>
          </p:cNvSpPr>
          <p:nvPr>
            <p:ph type="title"/>
          </p:nvPr>
        </p:nvSpPr>
        <p:spPr/>
        <p:txBody>
          <a:bodyPr/>
          <a:lstStyle/>
          <a:p>
            <a:endParaRPr lang="en-GB" altLang="en-US"/>
          </a:p>
        </p:txBody>
      </p:sp>
      <p:sp>
        <p:nvSpPr>
          <p:cNvPr id="22531" name="Content Placeholder 2">
            <a:extLst>
              <a:ext uri="{FF2B5EF4-FFF2-40B4-BE49-F238E27FC236}">
                <a16:creationId xmlns:a16="http://schemas.microsoft.com/office/drawing/2014/main" id="{8415D924-2481-46BA-13C6-1D8A3251F5D5}"/>
              </a:ext>
            </a:extLst>
          </p:cNvPr>
          <p:cNvSpPr>
            <a:spLocks noGrp="1"/>
          </p:cNvSpPr>
          <p:nvPr>
            <p:ph idx="1"/>
          </p:nvPr>
        </p:nvSpPr>
        <p:spPr/>
        <p:txBody>
          <a:bodyPr/>
          <a:lstStyle/>
          <a:p>
            <a:endParaRPr lang="en-GB" altLang="en-US"/>
          </a:p>
        </p:txBody>
      </p:sp>
      <p:pic>
        <p:nvPicPr>
          <p:cNvPr id="22532" name="Picture 4">
            <a:extLst>
              <a:ext uri="{FF2B5EF4-FFF2-40B4-BE49-F238E27FC236}">
                <a16:creationId xmlns:a16="http://schemas.microsoft.com/office/drawing/2014/main" id="{A00AB64F-564B-6259-2CFE-65EE34158BA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id="{D7867A15-9718-84CE-B8EF-03032F0342B3}"/>
              </a:ext>
            </a:extLst>
          </p:cNvPr>
          <p:cNvSpPr txBox="1">
            <a:spLocks/>
          </p:cNvSpPr>
          <p:nvPr/>
        </p:nvSpPr>
        <p:spPr bwMode="auto">
          <a:xfrm>
            <a:off x="984250" y="788988"/>
            <a:ext cx="9305925" cy="666750"/>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3400" dirty="0">
                <a:solidFill>
                  <a:schemeClr val="tx1">
                    <a:lumMod val="75000"/>
                    <a:lumOff val="25000"/>
                  </a:schemeClr>
                </a:solidFill>
                <a:latin typeface="Basis Grotesque Pro Medium" panose="020B0603030604040103" pitchFamily="34" charset="0"/>
                <a:ea typeface="Lato Black"/>
                <a:cs typeface="Lato Black"/>
              </a:rPr>
              <a:t>Commencement date unknown</a:t>
            </a:r>
          </a:p>
        </p:txBody>
      </p:sp>
      <p:sp>
        <p:nvSpPr>
          <p:cNvPr id="7" name="TextBox 7">
            <a:extLst>
              <a:ext uri="{FF2B5EF4-FFF2-40B4-BE49-F238E27FC236}">
                <a16:creationId xmlns:a16="http://schemas.microsoft.com/office/drawing/2014/main" id="{2E9F300C-64B3-C245-C661-2CC198950839}"/>
              </a:ext>
            </a:extLst>
          </p:cNvPr>
          <p:cNvSpPr txBox="1">
            <a:spLocks noChangeArrowheads="1"/>
          </p:cNvSpPr>
          <p:nvPr/>
        </p:nvSpPr>
        <p:spPr bwMode="auto">
          <a:xfrm>
            <a:off x="969963" y="1706563"/>
            <a:ext cx="10080625" cy="4647426"/>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Non-disclosure Agreements (NDAs)</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Applies to any provision in a contract between an employer and a worker that attempts to prevent the worker from making allegations or disclosures about harassment or discrimination</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Those provisions are automatically void under the new rules</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This includes settlement agreements (potentially making them less worthwhile)</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Practical steps: Review the confidentiality wording in contracts, template settlement agreements and policies. Any clause attempting to silence disclosures about equality breaches will be unenforceable (as well as financially and reputationally risky). </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Does not cover allegations of a failure to make reasonable adjustments</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No date yet for implementation</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Prohibition of harassment or discrimination provisions will</a:t>
            </a: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 not apply to excepted agreements. This is subject to consultation but will likely work in the same way as settlement agreements, where legal advice is required</a:t>
            </a:r>
          </a:p>
          <a:p>
            <a:pPr marL="914400" lvl="2" indent="0" algn="just" eaLnBrk="1" hangingPunct="1">
              <a:lnSpc>
                <a:spcPct val="100000"/>
              </a:lnSpc>
              <a:spcBef>
                <a:spcPts val="550"/>
              </a:spcBef>
              <a:buClr>
                <a:srgbClr val="69006F"/>
              </a:buClr>
              <a:buSzPct val="120000"/>
              <a:buNone/>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Flexible Working</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Reasonableness requirement for flexible working requests is also still under consultation and not expected before 2027</a:t>
            </a:r>
          </a:p>
          <a:p>
            <a:pPr marL="457200" lvl="1" indent="0" algn="just" eaLnBrk="1" hangingPunct="1">
              <a:lnSpc>
                <a:spcPct val="100000"/>
              </a:lnSpc>
              <a:spcBef>
                <a:spcPts val="550"/>
              </a:spcBef>
              <a:buClr>
                <a:srgbClr val="69006F"/>
              </a:buClr>
              <a:buSzPct val="120000"/>
              <a:buNone/>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marL="0"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p:txBody>
      </p:sp>
      <p:pic>
        <p:nvPicPr>
          <p:cNvPr id="22535" name="Picture 9">
            <a:extLst>
              <a:ext uri="{FF2B5EF4-FFF2-40B4-BE49-F238E27FC236}">
                <a16:creationId xmlns:a16="http://schemas.microsoft.com/office/drawing/2014/main" id="{A34B2EB4-F805-4B4F-0294-7A711C5B8CC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A239AA3-89D1-6559-F18F-3517FFAF349B}"/>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extLst>
      <p:ext uri="{BB962C8B-B14F-4D97-AF65-F5344CB8AC3E}">
        <p14:creationId xmlns:p14="http://schemas.microsoft.com/office/powerpoint/2010/main" val="496321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C5144-44AE-C50F-11F5-349D0AABC0DE}"/>
            </a:ext>
          </a:extLst>
        </p:cNvPr>
        <p:cNvGrpSpPr/>
        <p:nvPr/>
      </p:nvGrpSpPr>
      <p:grpSpPr>
        <a:xfrm>
          <a:off x="0" y="0"/>
          <a:ext cx="0" cy="0"/>
          <a:chOff x="0" y="0"/>
          <a:chExt cx="0" cy="0"/>
        </a:xfrm>
      </p:grpSpPr>
      <p:sp>
        <p:nvSpPr>
          <p:cNvPr id="22530" name="Title 1">
            <a:extLst>
              <a:ext uri="{FF2B5EF4-FFF2-40B4-BE49-F238E27FC236}">
                <a16:creationId xmlns:a16="http://schemas.microsoft.com/office/drawing/2014/main" id="{59F8CEEF-C12B-FB8D-C6DA-3131AE1A0C90}"/>
              </a:ext>
            </a:extLst>
          </p:cNvPr>
          <p:cNvSpPr>
            <a:spLocks noGrp="1"/>
          </p:cNvSpPr>
          <p:nvPr>
            <p:ph type="title"/>
          </p:nvPr>
        </p:nvSpPr>
        <p:spPr/>
        <p:txBody>
          <a:bodyPr/>
          <a:lstStyle/>
          <a:p>
            <a:endParaRPr lang="en-GB" altLang="en-US"/>
          </a:p>
        </p:txBody>
      </p:sp>
      <p:sp>
        <p:nvSpPr>
          <p:cNvPr id="22531" name="Content Placeholder 2">
            <a:extLst>
              <a:ext uri="{FF2B5EF4-FFF2-40B4-BE49-F238E27FC236}">
                <a16:creationId xmlns:a16="http://schemas.microsoft.com/office/drawing/2014/main" id="{132E891B-5E39-FDF7-0AF5-696E03FBB9E2}"/>
              </a:ext>
            </a:extLst>
          </p:cNvPr>
          <p:cNvSpPr>
            <a:spLocks noGrp="1"/>
          </p:cNvSpPr>
          <p:nvPr>
            <p:ph idx="1"/>
          </p:nvPr>
        </p:nvSpPr>
        <p:spPr/>
        <p:txBody>
          <a:bodyPr/>
          <a:lstStyle/>
          <a:p>
            <a:endParaRPr lang="en-GB" altLang="en-US"/>
          </a:p>
        </p:txBody>
      </p:sp>
      <p:pic>
        <p:nvPicPr>
          <p:cNvPr id="22532" name="Picture 4">
            <a:extLst>
              <a:ext uri="{FF2B5EF4-FFF2-40B4-BE49-F238E27FC236}">
                <a16:creationId xmlns:a16="http://schemas.microsoft.com/office/drawing/2014/main" id="{FB3EFF3D-E5ED-E3D5-5835-C7298118C12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7">
            <a:extLst>
              <a:ext uri="{FF2B5EF4-FFF2-40B4-BE49-F238E27FC236}">
                <a16:creationId xmlns:a16="http://schemas.microsoft.com/office/drawing/2014/main" id="{92C51D4D-9F05-389B-4DCB-35B83BA19B6D}"/>
              </a:ext>
            </a:extLst>
          </p:cNvPr>
          <p:cNvSpPr txBox="1">
            <a:spLocks noChangeArrowheads="1"/>
          </p:cNvSpPr>
          <p:nvPr/>
        </p:nvSpPr>
        <p:spPr bwMode="auto">
          <a:xfrm>
            <a:off x="976313" y="836712"/>
            <a:ext cx="10080625" cy="7771358"/>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defRPr/>
            </a:pPr>
            <a:r>
              <a:rPr lang="en-GB" altLang="en-US" sz="1800" dirty="0">
                <a:solidFill>
                  <a:schemeClr val="tx1">
                    <a:lumMod val="75000"/>
                    <a:lumOff val="25000"/>
                  </a:schemeClr>
                </a:solidFill>
                <a:latin typeface="Basis Grotesque Pro Medium" panose="020B0603030604040103" pitchFamily="34" charset="0"/>
                <a:ea typeface="Lato Black"/>
                <a:cs typeface="Lato Black"/>
              </a:rPr>
              <a:t>Working Time Records</a:t>
            </a:r>
          </a:p>
          <a:p>
            <a:pPr lvl="1"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Employers will need to keep adequate records to demonstrate compliance with:</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Entitlement to annual leave </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Entitlement to additional annual leave </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Entitlement to annual leave of irregular hours and part-year workers </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Entitlement to pay for annual leave </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The requirement to make a payment in lieu of holiday outstanding on termination of employment, including any holiday carried forward from a previous leave year</a:t>
            </a:r>
          </a:p>
          <a:p>
            <a:pPr lvl="2"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Medium" panose="020B0603030604040103" pitchFamily="34" charset="0"/>
                <a:ea typeface="Lato Black"/>
                <a:cs typeface="Lato Black"/>
              </a:rPr>
              <a:t>The requirement to make a payment to irregular hours workers and part-year workers in lieu of holiday outstanding on termination of employment</a:t>
            </a:r>
          </a:p>
          <a:p>
            <a:pPr algn="just" eaLnBrk="1" hangingPunct="1">
              <a:lnSpc>
                <a:spcPct val="100000"/>
              </a:lnSpc>
              <a:spcBef>
                <a:spcPts val="550"/>
              </a:spcBef>
              <a:buClr>
                <a:srgbClr val="69006F"/>
              </a:buClr>
              <a:buSzPct val="120000"/>
              <a:defRPr/>
            </a:pPr>
            <a:endParaRPr lang="en-GB" altLang="en-US" sz="1800" dirty="0">
              <a:solidFill>
                <a:schemeClr val="tx1">
                  <a:lumMod val="75000"/>
                  <a:lumOff val="25000"/>
                </a:schemeClr>
              </a:solidFill>
              <a:latin typeface="Basis Grotesque Pro Medium" panose="020B0603030604040103" pitchFamily="34" charset="0"/>
              <a:ea typeface="Lato Black"/>
              <a:cs typeface="Lato Black"/>
            </a:endParaRPr>
          </a:p>
          <a:p>
            <a:pPr algn="just" eaLnBrk="1" hangingPunct="1">
              <a:lnSpc>
                <a:spcPct val="100000"/>
              </a:lnSpc>
              <a:spcBef>
                <a:spcPts val="550"/>
              </a:spcBef>
              <a:buClr>
                <a:srgbClr val="69006F"/>
              </a:buClr>
              <a:buSzPct val="120000"/>
              <a:defRPr/>
            </a:pPr>
            <a:r>
              <a:rPr lang="en-GB" altLang="en-US" sz="1800" dirty="0">
                <a:solidFill>
                  <a:schemeClr val="tx1">
                    <a:lumMod val="75000"/>
                    <a:lumOff val="25000"/>
                  </a:schemeClr>
                </a:solidFill>
                <a:latin typeface="Basis Grotesque Pro Medium" panose="020B0603030604040103" pitchFamily="34" charset="0"/>
                <a:ea typeface="Lato Black"/>
                <a:cs typeface="Lato Black"/>
              </a:rPr>
              <a:t>Adult Social Care Negotiating Body</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Essentially unionisation by the back door</a:t>
            </a: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Secretary of State will have the power to create an Adult Social Care Negotiating Body for England</a:t>
            </a: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The Body’s remit will include negotiating</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Remuneration;</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terms and conditions of employment; and</a:t>
            </a:r>
          </a:p>
          <a:p>
            <a:pPr lvl="2"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any other specified matters relating to employment</a:t>
            </a:r>
          </a:p>
          <a:p>
            <a:pPr lvl="1" algn="just" eaLnBrk="1" hangingPunct="1">
              <a:lnSpc>
                <a:spcPct val="100000"/>
              </a:lnSpc>
              <a:spcBef>
                <a:spcPts val="550"/>
              </a:spcBef>
              <a:buClr>
                <a:srgbClr val="69006F"/>
              </a:buClr>
              <a:buSzPct val="120000"/>
              <a:defRPr/>
            </a:pPr>
            <a:r>
              <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Still awaiting outcome from consultation and no date for implementation</a:t>
            </a:r>
          </a:p>
          <a:p>
            <a:pPr lvl="1" algn="just" eaLnBrk="1" hangingPunct="1">
              <a:lnSpc>
                <a:spcPct val="100000"/>
              </a:lnSpc>
              <a:spcBef>
                <a:spcPts val="550"/>
              </a:spcBef>
              <a:buClr>
                <a:srgbClr val="69006F"/>
              </a:buClr>
              <a:buSzPct val="120000"/>
              <a:defRPr/>
            </a:pPr>
            <a:endPar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endParaRPr lang="en-GB" altLang="en-US" sz="1400" dirty="0">
              <a:solidFill>
                <a:schemeClr val="tx1">
                  <a:lumMod val="75000"/>
                  <a:lumOff val="25000"/>
                </a:schemeClr>
              </a:solidFill>
              <a:latin typeface="Basis Grotesque Pro Medium" panose="020B0603030604040103" pitchFamily="34" charset="0"/>
              <a:ea typeface="Lato Black"/>
              <a:cs typeface="Lato Black"/>
            </a:endParaRPr>
          </a:p>
          <a:p>
            <a:pPr lvl="1" algn="just" eaLnBrk="1" hangingPunct="1">
              <a:lnSpc>
                <a:spcPct val="100000"/>
              </a:lnSpc>
              <a:spcBef>
                <a:spcPts val="550"/>
              </a:spcBef>
              <a:buClr>
                <a:srgbClr val="69006F"/>
              </a:buClr>
              <a:buSzPct val="120000"/>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endPar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marL="0"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p:txBody>
      </p:sp>
      <p:pic>
        <p:nvPicPr>
          <p:cNvPr id="22535" name="Picture 9">
            <a:extLst>
              <a:ext uri="{FF2B5EF4-FFF2-40B4-BE49-F238E27FC236}">
                <a16:creationId xmlns:a16="http://schemas.microsoft.com/office/drawing/2014/main" id="{1280EE64-2D81-11BD-4CCC-768C0341BA0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532C166D-C3D4-31BA-DBCB-C40905553D52}"/>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extLst>
      <p:ext uri="{BB962C8B-B14F-4D97-AF65-F5344CB8AC3E}">
        <p14:creationId xmlns:p14="http://schemas.microsoft.com/office/powerpoint/2010/main" val="3689409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CA31D557-46D5-9006-1304-89DF4E0E76B2}"/>
              </a:ext>
            </a:extLst>
          </p:cNvPr>
          <p:cNvSpPr>
            <a:spLocks noGrp="1"/>
          </p:cNvSpPr>
          <p:nvPr>
            <p:ph type="title"/>
          </p:nvPr>
        </p:nvSpPr>
        <p:spPr/>
        <p:txBody>
          <a:bodyPr/>
          <a:lstStyle/>
          <a:p>
            <a:endParaRPr lang="en-GB" altLang="en-US"/>
          </a:p>
        </p:txBody>
      </p:sp>
      <p:sp>
        <p:nvSpPr>
          <p:cNvPr id="28675" name="Content Placeholder 2">
            <a:extLst>
              <a:ext uri="{FF2B5EF4-FFF2-40B4-BE49-F238E27FC236}">
                <a16:creationId xmlns:a16="http://schemas.microsoft.com/office/drawing/2014/main" id="{4F8DE001-8C9A-7F7C-1484-96EAAE3F0EF5}"/>
              </a:ext>
            </a:extLst>
          </p:cNvPr>
          <p:cNvSpPr>
            <a:spLocks noGrp="1"/>
          </p:cNvSpPr>
          <p:nvPr>
            <p:ph idx="1"/>
          </p:nvPr>
        </p:nvSpPr>
        <p:spPr/>
        <p:txBody>
          <a:bodyPr/>
          <a:lstStyle/>
          <a:p>
            <a:endParaRPr lang="en-GB" altLang="en-US"/>
          </a:p>
        </p:txBody>
      </p:sp>
      <p:pic>
        <p:nvPicPr>
          <p:cNvPr id="28676" name="Picture 4">
            <a:extLst>
              <a:ext uri="{FF2B5EF4-FFF2-40B4-BE49-F238E27FC236}">
                <a16:creationId xmlns:a16="http://schemas.microsoft.com/office/drawing/2014/main" id="{6AF7091A-662D-699B-210D-8355AF2197C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a:extLst>
              <a:ext uri="{FF2B5EF4-FFF2-40B4-BE49-F238E27FC236}">
                <a16:creationId xmlns:a16="http://schemas.microsoft.com/office/drawing/2014/main" id="{1D845304-DDC2-3C9D-92C5-92CBDBC4EC70}"/>
              </a:ext>
            </a:extLst>
          </p:cNvPr>
          <p:cNvSpPr txBox="1">
            <a:spLocks/>
          </p:cNvSpPr>
          <p:nvPr/>
        </p:nvSpPr>
        <p:spPr bwMode="auto">
          <a:xfrm>
            <a:off x="984250" y="788988"/>
            <a:ext cx="9305925" cy="666750"/>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3400" dirty="0">
                <a:solidFill>
                  <a:schemeClr val="tx1">
                    <a:lumMod val="75000"/>
                    <a:lumOff val="25000"/>
                  </a:schemeClr>
                </a:solidFill>
                <a:latin typeface="Basis Grotesque Pro Medium" panose="020B0603030604040103" pitchFamily="34" charset="0"/>
                <a:ea typeface="Lato Black"/>
                <a:cs typeface="Lato Black"/>
              </a:rPr>
              <a:t>Employment Rights Bill: What’s missing?</a:t>
            </a:r>
          </a:p>
        </p:txBody>
      </p:sp>
      <p:sp>
        <p:nvSpPr>
          <p:cNvPr id="7" name="TextBox 7">
            <a:extLst>
              <a:ext uri="{FF2B5EF4-FFF2-40B4-BE49-F238E27FC236}">
                <a16:creationId xmlns:a16="http://schemas.microsoft.com/office/drawing/2014/main" id="{1D3244D6-11C7-82C5-B894-68E4D0C07585}"/>
              </a:ext>
            </a:extLst>
          </p:cNvPr>
          <p:cNvSpPr txBox="1">
            <a:spLocks noChangeArrowheads="1"/>
          </p:cNvSpPr>
          <p:nvPr/>
        </p:nvSpPr>
        <p:spPr bwMode="auto">
          <a:xfrm>
            <a:off x="976313" y="1412875"/>
            <a:ext cx="10080625" cy="4586288"/>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The right to switch-off – still apparently part of the plans, but perhaps goes against the agenda and talk of being a hub for technology and communications</a:t>
            </a:r>
          </a:p>
          <a:p>
            <a:pPr marL="457200" lvl="1"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Ethnicity and disability pay gap reporting – it will come, but definitions and categorisations appear to be causing some issues with discrimination legislation as we have to label people to fit them in the tick box on the form………..</a:t>
            </a:r>
          </a:p>
          <a:p>
            <a:pPr marL="457200" lvl="1"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Single status – no employees, no contractors, no consultants, just workers (all entitled to the same rights and all paying taxes and NI)</a:t>
            </a:r>
          </a:p>
          <a:p>
            <a:pPr algn="just" eaLnBrk="1" hangingPunct="1">
              <a:lnSpc>
                <a:spcPct val="150000"/>
              </a:lnSpc>
              <a:spcBef>
                <a:spcPts val="550"/>
              </a:spcBef>
              <a:buClr>
                <a:srgbClr val="69006F"/>
              </a:buClr>
              <a:buSzPct val="120000"/>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50000"/>
              </a:lnSpc>
              <a:spcBef>
                <a:spcPts val="550"/>
              </a:spcBef>
              <a:buClr>
                <a:srgbClr val="69006F"/>
              </a:buClr>
              <a:buSzPct val="120000"/>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marL="0"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p:txBody>
      </p:sp>
      <p:pic>
        <p:nvPicPr>
          <p:cNvPr id="28679" name="Picture 9">
            <a:extLst>
              <a:ext uri="{FF2B5EF4-FFF2-40B4-BE49-F238E27FC236}">
                <a16:creationId xmlns:a16="http://schemas.microsoft.com/office/drawing/2014/main" id="{402880DC-0EB8-0563-1D66-2F7FDAC1AFF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E2A1B0DA-6DD7-DDB2-8F56-1EAA3E40081C}"/>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p:txBody>
          <a:bodyPr/>
          <a:lstStyle/>
          <a:p>
            <a:pPr eaLnBrk="1" hangingPunct="1"/>
            <a:endParaRPr lang="en-GB" altLang="en-US"/>
          </a:p>
        </p:txBody>
      </p:sp>
      <p:sp>
        <p:nvSpPr>
          <p:cNvPr id="5123" name="Subtitle 2"/>
          <p:cNvSpPr>
            <a:spLocks noGrp="1"/>
          </p:cNvSpPr>
          <p:nvPr>
            <p:ph type="subTitle" idx="1"/>
          </p:nvPr>
        </p:nvSpPr>
        <p:spPr/>
        <p:txBody>
          <a:bodyPr/>
          <a:lstStyle/>
          <a:p>
            <a:pPr eaLnBrk="1" hangingPunct="1"/>
            <a:endParaRPr lang="en-GB" altLang="en-US"/>
          </a:p>
        </p:txBody>
      </p:sp>
      <p:pic>
        <p:nvPicPr>
          <p:cNvPr id="5124" name="Picture 4"/>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itle 1"/>
          <p:cNvSpPr txBox="1">
            <a:spLocks/>
          </p:cNvSpPr>
          <p:nvPr/>
        </p:nvSpPr>
        <p:spPr bwMode="auto">
          <a:xfrm>
            <a:off x="984250" y="788988"/>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3400" dirty="0">
                <a:solidFill>
                  <a:schemeClr val="tx1">
                    <a:lumMod val="75000"/>
                    <a:lumOff val="25000"/>
                  </a:schemeClr>
                </a:solidFill>
                <a:latin typeface="Basis Grotesque Pro Medium" panose="020B0603030604040103" pitchFamily="34" charset="0"/>
                <a:ea typeface="Lato Black"/>
                <a:cs typeface="Lato Black"/>
              </a:rPr>
              <a:t>What will we talk about?</a:t>
            </a:r>
          </a:p>
        </p:txBody>
      </p:sp>
      <p:pic>
        <p:nvPicPr>
          <p:cNvPr id="5126" name="Pictur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7A45A4F2-BBE9-4B8F-B5BC-4D6F365EE1DE}"/>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www.lesteraldridge.com </a:t>
            </a:r>
          </a:p>
        </p:txBody>
      </p:sp>
      <p:sp>
        <p:nvSpPr>
          <p:cNvPr id="10" name="TextBox 7"/>
          <p:cNvSpPr txBox="1">
            <a:spLocks noChangeArrowheads="1"/>
          </p:cNvSpPr>
          <p:nvPr/>
        </p:nvSpPr>
        <p:spPr bwMode="auto">
          <a:xfrm>
            <a:off x="1055688" y="1700213"/>
            <a:ext cx="10080625"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tabLst>
                <a:tab pos="274638" algn="l"/>
              </a:tabLst>
              <a:defRPr/>
            </a:pPr>
            <a:r>
              <a:rPr lang="en-GB" altLang="en-US" sz="2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Recent and upcoming changes</a:t>
            </a:r>
          </a:p>
          <a:p>
            <a:pPr algn="just" eaLnBrk="1" hangingPunct="1">
              <a:lnSpc>
                <a:spcPct val="100000"/>
              </a:lnSpc>
              <a:spcBef>
                <a:spcPts val="550"/>
              </a:spcBef>
              <a:buClr>
                <a:srgbClr val="69006F"/>
              </a:buClr>
              <a:buSzPct val="120000"/>
              <a:tabLst>
                <a:tab pos="274638" algn="l"/>
              </a:tabLst>
              <a:defRPr/>
            </a:pPr>
            <a:r>
              <a:rPr lang="en-GB" altLang="en-US" sz="2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What has changed between the Bill and the Act?</a:t>
            </a:r>
          </a:p>
          <a:p>
            <a:pPr algn="just" eaLnBrk="1" hangingPunct="1">
              <a:lnSpc>
                <a:spcPct val="100000"/>
              </a:lnSpc>
              <a:spcBef>
                <a:spcPts val="550"/>
              </a:spcBef>
              <a:buClr>
                <a:srgbClr val="69006F"/>
              </a:buClr>
              <a:buSzPct val="120000"/>
              <a:tabLst>
                <a:tab pos="274638" algn="l"/>
              </a:tabLst>
              <a:defRPr/>
            </a:pPr>
            <a:r>
              <a:rPr lang="en-GB" altLang="en-US" sz="2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When are these changes happening?</a:t>
            </a:r>
          </a:p>
          <a:p>
            <a:pPr algn="just" eaLnBrk="1" hangingPunct="1">
              <a:lnSpc>
                <a:spcPct val="100000"/>
              </a:lnSpc>
              <a:spcBef>
                <a:spcPts val="550"/>
              </a:spcBef>
              <a:buClr>
                <a:srgbClr val="69006F"/>
              </a:buClr>
              <a:buSzPct val="120000"/>
              <a:tabLst>
                <a:tab pos="274638" algn="l"/>
              </a:tabLst>
              <a:defRPr/>
            </a:pPr>
            <a:r>
              <a:rPr lang="en-GB" altLang="en-US" sz="2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What should you be doing to prepare?</a:t>
            </a:r>
          </a:p>
          <a:p>
            <a:pPr algn="just" eaLnBrk="1" hangingPunct="1">
              <a:lnSpc>
                <a:spcPct val="100000"/>
              </a:lnSpc>
              <a:spcBef>
                <a:spcPts val="550"/>
              </a:spcBef>
              <a:buClr>
                <a:srgbClr val="69006F"/>
              </a:buClr>
              <a:buSzPct val="120000"/>
              <a:defRPr/>
            </a:pPr>
            <a:r>
              <a:rPr lang="en-GB" altLang="en-US" sz="2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Any questions?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p:txBody>
          <a:bodyPr/>
          <a:lstStyle/>
          <a:p>
            <a:pPr eaLnBrk="1" hangingPunct="1"/>
            <a:endParaRPr lang="en-GB" altLang="en-US"/>
          </a:p>
        </p:txBody>
      </p:sp>
      <p:sp>
        <p:nvSpPr>
          <p:cNvPr id="5123" name="Subtitle 2"/>
          <p:cNvSpPr>
            <a:spLocks noGrp="1"/>
          </p:cNvSpPr>
          <p:nvPr>
            <p:ph type="subTitle" idx="1"/>
          </p:nvPr>
        </p:nvSpPr>
        <p:spPr/>
        <p:txBody>
          <a:bodyPr/>
          <a:lstStyle/>
          <a:p>
            <a:pPr eaLnBrk="1" hangingPunct="1"/>
            <a:endParaRPr lang="en-GB" altLang="en-US"/>
          </a:p>
        </p:txBody>
      </p:sp>
      <p:pic>
        <p:nvPicPr>
          <p:cNvPr id="5124" name="Picture 4"/>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itle 1"/>
          <p:cNvSpPr txBox="1">
            <a:spLocks/>
          </p:cNvSpPr>
          <p:nvPr/>
        </p:nvSpPr>
        <p:spPr bwMode="auto">
          <a:xfrm>
            <a:off x="984250" y="788988"/>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3400" dirty="0">
                <a:solidFill>
                  <a:schemeClr val="tx1">
                    <a:lumMod val="75000"/>
                    <a:lumOff val="25000"/>
                  </a:schemeClr>
                </a:solidFill>
                <a:latin typeface="Basis Grotesque Pro Medium" panose="020B0603030604040103" pitchFamily="34" charset="0"/>
                <a:ea typeface="Lato Black"/>
                <a:cs typeface="Lato Black"/>
              </a:rPr>
              <a:t>Any questions?</a:t>
            </a:r>
          </a:p>
        </p:txBody>
      </p:sp>
      <p:pic>
        <p:nvPicPr>
          <p:cNvPr id="5126" name="Picture 9"/>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7A45A4F2-BBE9-4B8F-B5BC-4D6F365EE1DE}"/>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786161                                     www.lesteraldridge.com </a:t>
            </a:r>
          </a:p>
        </p:txBody>
      </p:sp>
      <p:pic>
        <p:nvPicPr>
          <p:cNvPr id="3" name="Picture 2" descr="A group of colorful question marks&#10;&#10;AI-generated content may be incorrect.">
            <a:extLst>
              <a:ext uri="{FF2B5EF4-FFF2-40B4-BE49-F238E27FC236}">
                <a16:creationId xmlns:a16="http://schemas.microsoft.com/office/drawing/2014/main" id="{DB651A4D-E2FA-965C-6004-16CBF95475F0}"/>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3714750" y="1371600"/>
            <a:ext cx="4762500" cy="4114800"/>
          </a:xfrm>
          <a:prstGeom prst="rect">
            <a:avLst/>
          </a:prstGeom>
        </p:spPr>
      </p:pic>
    </p:spTree>
    <p:extLst>
      <p:ext uri="{BB962C8B-B14F-4D97-AF65-F5344CB8AC3E}">
        <p14:creationId xmlns:p14="http://schemas.microsoft.com/office/powerpoint/2010/main" val="1567275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0898" name="Picture 4">
            <a:extLst>
              <a:ext uri="{FF2B5EF4-FFF2-40B4-BE49-F238E27FC236}">
                <a16:creationId xmlns:a16="http://schemas.microsoft.com/office/drawing/2014/main" id="{3208E735-7EC4-3562-8491-5D301483A7A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899" name="Title 1">
            <a:extLst>
              <a:ext uri="{FF2B5EF4-FFF2-40B4-BE49-F238E27FC236}">
                <a16:creationId xmlns:a16="http://schemas.microsoft.com/office/drawing/2014/main" id="{CF661A31-FB13-BE56-5E03-E27BA5045AF4}"/>
              </a:ext>
            </a:extLst>
          </p:cNvPr>
          <p:cNvSpPr txBox="1">
            <a:spLocks/>
          </p:cNvSpPr>
          <p:nvPr/>
        </p:nvSpPr>
        <p:spPr bwMode="auto">
          <a:xfrm>
            <a:off x="2686050" y="5516563"/>
            <a:ext cx="3568700"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100" b="1">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KEVIN BARNETT</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PARTNER</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TEL: 01202 786332</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Kevin.Barnett@LA-law.com</a:t>
            </a:r>
          </a:p>
        </p:txBody>
      </p:sp>
      <p:sp>
        <p:nvSpPr>
          <p:cNvPr id="84996" name="Title 1">
            <a:extLst>
              <a:ext uri="{FF2B5EF4-FFF2-40B4-BE49-F238E27FC236}">
                <a16:creationId xmlns:a16="http://schemas.microsoft.com/office/drawing/2014/main" id="{79174BC3-FE7C-0E98-3333-E16DDCDFB873}"/>
              </a:ext>
            </a:extLst>
          </p:cNvPr>
          <p:cNvSpPr txBox="1">
            <a:spLocks/>
          </p:cNvSpPr>
          <p:nvPr/>
        </p:nvSpPr>
        <p:spPr bwMode="auto">
          <a:xfrm>
            <a:off x="1343025" y="673100"/>
            <a:ext cx="9131300" cy="668338"/>
          </a:xfrm>
          <a:prstGeom prst="rect">
            <a:avLst/>
          </a:prstGeom>
          <a:noFill/>
          <a:ln>
            <a:noFill/>
          </a:ln>
        </p:spPr>
        <p:txBody>
          <a:bodyPr anchor="ct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3200" dirty="0">
                <a:solidFill>
                  <a:schemeClr val="tx1">
                    <a:lumMod val="75000"/>
                    <a:lumOff val="25000"/>
                  </a:schemeClr>
                </a:solidFill>
                <a:latin typeface="Basis Grotesque Pro Medium" panose="020B0603030604040103" pitchFamily="34" charset="0"/>
                <a:ea typeface="Lato Light" panose="020F0502020204030203" pitchFamily="34" charset="0"/>
                <a:cs typeface="Lato Light" panose="020F0502020204030203" pitchFamily="34" charset="0"/>
              </a:rPr>
              <a:t>Employment law, Business Immigration and HR Legal Support:</a:t>
            </a:r>
          </a:p>
        </p:txBody>
      </p:sp>
      <p:sp>
        <p:nvSpPr>
          <p:cNvPr id="8" name="Title 1">
            <a:extLst>
              <a:ext uri="{FF2B5EF4-FFF2-40B4-BE49-F238E27FC236}">
                <a16:creationId xmlns:a16="http://schemas.microsoft.com/office/drawing/2014/main" id="{78819665-A245-0D15-A162-7735F41E9831}"/>
              </a:ext>
            </a:extLst>
          </p:cNvPr>
          <p:cNvSpPr txBox="1">
            <a:spLocks/>
          </p:cNvSpPr>
          <p:nvPr/>
        </p:nvSpPr>
        <p:spPr>
          <a:xfrm>
            <a:off x="1328851" y="2374678"/>
            <a:ext cx="9728087" cy="771312"/>
          </a:xfrm>
          <a:prstGeom prst="rect">
            <a:avLst/>
          </a:prstGeom>
        </p:spPr>
        <p:txBody>
          <a:bodyPr numCol="2" anchor="ctr"/>
          <a:lstStyle/>
          <a:p>
            <a:pPr marL="285750" indent="-285750">
              <a:buClr>
                <a:srgbClr val="69006F"/>
              </a:buClr>
              <a:buFont typeface="Arial" panose="020B0604020202020204" pitchFamily="34" charset="0"/>
              <a:buChar char="•"/>
              <a:defRPr/>
            </a:pPr>
            <a:r>
              <a:rPr lang="en-US" sz="1300" dirty="0">
                <a:solidFill>
                  <a:prstClr val="black">
                    <a:lumMod val="85000"/>
                    <a:lumOff val="15000"/>
                  </a:prstClr>
                </a:solidFill>
                <a:latin typeface="Basis Grotesque Pro Light"/>
                <a:cs typeface="Lato Light"/>
              </a:rPr>
              <a:t>Sponsorship licences and business immigration support</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Day-to-day employment issues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Dismissals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Employment contracts and service agreements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Restrictive covenants, confidentiality and intellectual property</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Employment status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Restructuring, reorganisation and redundancy</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Mergers, acquisitions, insourcing and outsourcing (TUPE)</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Changing terms and conditions of employment</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Employment tribunal claims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Discrimination and equal pay issues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Whistleblowing</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Settlement agreements and pre-termination discussions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Retainer service and ‘TLC’ insurance</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Data Protection (GDPR and subject access requests)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Disciplinary and grievance investigations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Policies and Procedures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Employment law and HR training</a:t>
            </a:r>
          </a:p>
        </p:txBody>
      </p:sp>
      <p:pic>
        <p:nvPicPr>
          <p:cNvPr id="80902" name="Picture 9">
            <a:extLst>
              <a:ext uri="{FF2B5EF4-FFF2-40B4-BE49-F238E27FC236}">
                <a16:creationId xmlns:a16="http://schemas.microsoft.com/office/drawing/2014/main" id="{8BAD66CE-CD0B-551A-75AA-1AC9E6737EC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3" name="Picture 9">
            <a:extLst>
              <a:ext uri="{FF2B5EF4-FFF2-40B4-BE49-F238E27FC236}">
                <a16:creationId xmlns:a16="http://schemas.microsoft.com/office/drawing/2014/main" id="{92F4EFB5-8DD6-109F-A6CB-031F6A218BE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38763" y="3935413"/>
            <a:ext cx="1404937" cy="140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4" name="Picture 10">
            <a:extLst>
              <a:ext uri="{FF2B5EF4-FFF2-40B4-BE49-F238E27FC236}">
                <a16:creationId xmlns:a16="http://schemas.microsoft.com/office/drawing/2014/main" id="{55A56E66-4058-72E3-B440-3B1B4FD1372F}"/>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897813" y="3933825"/>
            <a:ext cx="1403350" cy="140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0905" name="Picture 11">
            <a:extLst>
              <a:ext uri="{FF2B5EF4-FFF2-40B4-BE49-F238E27FC236}">
                <a16:creationId xmlns:a16="http://schemas.microsoft.com/office/drawing/2014/main" id="{38A3C0EC-17CE-7F53-134E-91500A726C6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82888" y="3933825"/>
            <a:ext cx="1382712" cy="138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0906" name="Title 1">
            <a:extLst>
              <a:ext uri="{FF2B5EF4-FFF2-40B4-BE49-F238E27FC236}">
                <a16:creationId xmlns:a16="http://schemas.microsoft.com/office/drawing/2014/main" id="{7674C0E4-5AA2-A868-56A3-D1A94EFD98EB}"/>
              </a:ext>
            </a:extLst>
          </p:cNvPr>
          <p:cNvSpPr txBox="1">
            <a:spLocks/>
          </p:cNvSpPr>
          <p:nvPr/>
        </p:nvSpPr>
        <p:spPr bwMode="auto">
          <a:xfrm>
            <a:off x="7856538" y="5516563"/>
            <a:ext cx="3568700"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100" b="1">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EMMA STARMER</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SENIOR EMPLOYMENT LAW </a:t>
            </a:r>
            <a:b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b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AND HR ADVISOR</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TEL: 01202 786276</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Emma.Starmer@LA-law.com</a:t>
            </a:r>
          </a:p>
        </p:txBody>
      </p:sp>
      <p:sp>
        <p:nvSpPr>
          <p:cNvPr id="80907" name="Title 1">
            <a:extLst>
              <a:ext uri="{FF2B5EF4-FFF2-40B4-BE49-F238E27FC236}">
                <a16:creationId xmlns:a16="http://schemas.microsoft.com/office/drawing/2014/main" id="{232642BD-9169-EB8B-8D0B-20EDE8DEEFC1}"/>
              </a:ext>
            </a:extLst>
          </p:cNvPr>
          <p:cNvSpPr txBox="1">
            <a:spLocks/>
          </p:cNvSpPr>
          <p:nvPr/>
        </p:nvSpPr>
        <p:spPr bwMode="auto">
          <a:xfrm>
            <a:off x="5303838" y="5516563"/>
            <a:ext cx="3568700"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100" b="1">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EDWARD O’BRIEN</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SENIOR ASSOCIATE</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TEL: 01202 786148</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Edward.O’Brien@LA-law.com</a:t>
            </a:r>
          </a:p>
        </p:txBody>
      </p:sp>
      <p:sp>
        <p:nvSpPr>
          <p:cNvPr id="2" name="TextBox 1">
            <a:extLst>
              <a:ext uri="{FF2B5EF4-FFF2-40B4-BE49-F238E27FC236}">
                <a16:creationId xmlns:a16="http://schemas.microsoft.com/office/drawing/2014/main" id="{3C4D424D-D9F5-C214-D344-B00DF5320283}"/>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panose="020B0503030604040103"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6" name="Picture 4">
            <a:extLst>
              <a:ext uri="{FF2B5EF4-FFF2-40B4-BE49-F238E27FC236}">
                <a16:creationId xmlns:a16="http://schemas.microsoft.com/office/drawing/2014/main" id="{70105CBF-D616-BB45-FDDD-CDCA8CB415C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947" name="Title 1">
            <a:extLst>
              <a:ext uri="{FF2B5EF4-FFF2-40B4-BE49-F238E27FC236}">
                <a16:creationId xmlns:a16="http://schemas.microsoft.com/office/drawing/2014/main" id="{06EA2239-72F1-6D62-CB03-5F1E8F8CB17F}"/>
              </a:ext>
            </a:extLst>
          </p:cNvPr>
          <p:cNvSpPr txBox="1">
            <a:spLocks/>
          </p:cNvSpPr>
          <p:nvPr/>
        </p:nvSpPr>
        <p:spPr bwMode="auto">
          <a:xfrm>
            <a:off x="2738438" y="5516563"/>
            <a:ext cx="3568700"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100" b="1">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LAURA GUNTRIP</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PARTNER</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TEL: 01202 786187</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Laura.Guntrip@LA-law.com</a:t>
            </a:r>
          </a:p>
        </p:txBody>
      </p:sp>
      <p:sp>
        <p:nvSpPr>
          <p:cNvPr id="82948" name="Title 1">
            <a:extLst>
              <a:ext uri="{FF2B5EF4-FFF2-40B4-BE49-F238E27FC236}">
                <a16:creationId xmlns:a16="http://schemas.microsoft.com/office/drawing/2014/main" id="{0D8C8C1B-C523-2C5C-0132-FC186F4DD67B}"/>
              </a:ext>
            </a:extLst>
          </p:cNvPr>
          <p:cNvSpPr txBox="1">
            <a:spLocks/>
          </p:cNvSpPr>
          <p:nvPr/>
        </p:nvSpPr>
        <p:spPr bwMode="auto">
          <a:xfrm>
            <a:off x="1343025" y="673100"/>
            <a:ext cx="9131300"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3200">
                <a:solidFill>
                  <a:srgbClr val="262626"/>
                </a:solidFill>
                <a:latin typeface="Basis Grotesque Pro Medium" panose="020B0603030604040103" pitchFamily="34" charset="0"/>
                <a:ea typeface="Lato Light" panose="020F0502020204030203" pitchFamily="34" charset="0"/>
                <a:cs typeface="Lato Light" panose="020F0502020204030203" pitchFamily="34" charset="0"/>
              </a:rPr>
              <a:t>Care Legal Support:</a:t>
            </a:r>
          </a:p>
        </p:txBody>
      </p:sp>
      <p:sp>
        <p:nvSpPr>
          <p:cNvPr id="8" name="Title 1">
            <a:extLst>
              <a:ext uri="{FF2B5EF4-FFF2-40B4-BE49-F238E27FC236}">
                <a16:creationId xmlns:a16="http://schemas.microsoft.com/office/drawing/2014/main" id="{03DA65C3-C89D-8238-8239-63BDBD4FED3C}"/>
              </a:ext>
            </a:extLst>
          </p:cNvPr>
          <p:cNvSpPr txBox="1">
            <a:spLocks/>
          </p:cNvSpPr>
          <p:nvPr/>
        </p:nvSpPr>
        <p:spPr>
          <a:xfrm>
            <a:off x="1328851" y="2009616"/>
            <a:ext cx="9728087" cy="771312"/>
          </a:xfrm>
          <a:prstGeom prst="rect">
            <a:avLst/>
          </a:prstGeom>
        </p:spPr>
        <p:txBody>
          <a:bodyPr numCol="2" anchor="ctr"/>
          <a:lstStyle/>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Advice on compliance with the regulations and registration</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Challenging inspection reports and ratings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Defending regulatory enforcement action (CQC/Ofsted)</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Criminal investigations and prosecutions (e.g. by police,</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CQC, etc)</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Safeguarding investigations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Coroner’s inquests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Funding disputes and unpaid care fees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Court of Protection cases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Regulatory due diligence</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Sales, acquisitions and refinancing</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Transactional and commercial services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Employment issues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Requirements for charities</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Property services, planning and development</a:t>
            </a:r>
          </a:p>
          <a:p>
            <a:pPr marL="285750" indent="-285750">
              <a:buClr>
                <a:srgbClr val="69006F"/>
              </a:buClr>
              <a:buFont typeface="Arial" panose="020B0604020202020204" pitchFamily="34" charset="0"/>
              <a:buChar char="•"/>
              <a:defRPr/>
            </a:pPr>
            <a:r>
              <a:rPr lang="en-GB" sz="1300" dirty="0">
                <a:solidFill>
                  <a:prstClr val="black">
                    <a:lumMod val="85000"/>
                    <a:lumOff val="15000"/>
                  </a:prstClr>
                </a:solidFill>
                <a:latin typeface="Basis Grotesque Pro Light"/>
                <a:cs typeface="Lato Light"/>
              </a:rPr>
              <a:t>Restructuring</a:t>
            </a:r>
          </a:p>
        </p:txBody>
      </p:sp>
      <p:pic>
        <p:nvPicPr>
          <p:cNvPr id="82950" name="Picture 9">
            <a:extLst>
              <a:ext uri="{FF2B5EF4-FFF2-40B4-BE49-F238E27FC236}">
                <a16:creationId xmlns:a16="http://schemas.microsoft.com/office/drawing/2014/main" id="{48C67C22-C630-6A55-A2FC-7FEDA523BA4C}"/>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1" name="Picture 9">
            <a:extLst>
              <a:ext uri="{FF2B5EF4-FFF2-40B4-BE49-F238E27FC236}">
                <a16:creationId xmlns:a16="http://schemas.microsoft.com/office/drawing/2014/main" id="{7A7EA3C6-7855-F522-230B-A9253166443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77175" y="3948113"/>
            <a:ext cx="1404938" cy="140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2" name="Picture 10">
            <a:extLst>
              <a:ext uri="{FF2B5EF4-FFF2-40B4-BE49-F238E27FC236}">
                <a16:creationId xmlns:a16="http://schemas.microsoft.com/office/drawing/2014/main" id="{C2648AB6-B036-60C9-475B-3B7046045AFC}"/>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346700" y="3968750"/>
            <a:ext cx="1401763" cy="140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3" name="Picture 11">
            <a:extLst>
              <a:ext uri="{FF2B5EF4-FFF2-40B4-BE49-F238E27FC236}">
                <a16:creationId xmlns:a16="http://schemas.microsoft.com/office/drawing/2014/main" id="{F605C98D-4471-C34A-8E06-9A3EC15161F5}"/>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835275" y="3933825"/>
            <a:ext cx="1382713" cy="138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954" name="Title 1">
            <a:extLst>
              <a:ext uri="{FF2B5EF4-FFF2-40B4-BE49-F238E27FC236}">
                <a16:creationId xmlns:a16="http://schemas.microsoft.com/office/drawing/2014/main" id="{578E5184-2643-F488-528E-5B65F5170BEE}"/>
              </a:ext>
            </a:extLst>
          </p:cNvPr>
          <p:cNvSpPr txBox="1">
            <a:spLocks/>
          </p:cNvSpPr>
          <p:nvPr/>
        </p:nvSpPr>
        <p:spPr bwMode="auto">
          <a:xfrm>
            <a:off x="5232400" y="5516563"/>
            <a:ext cx="3568700"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100" b="1">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NICOLE RIDGWELL</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PARTNER</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TEL: 020 7492 9834</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Nicole.Ridgwell@LA-law.com</a:t>
            </a:r>
          </a:p>
        </p:txBody>
      </p:sp>
      <p:sp>
        <p:nvSpPr>
          <p:cNvPr id="82955" name="Title 1">
            <a:extLst>
              <a:ext uri="{FF2B5EF4-FFF2-40B4-BE49-F238E27FC236}">
                <a16:creationId xmlns:a16="http://schemas.microsoft.com/office/drawing/2014/main" id="{0FDBAC3D-3FFE-5043-102A-8DE946124286}"/>
              </a:ext>
            </a:extLst>
          </p:cNvPr>
          <p:cNvSpPr txBox="1">
            <a:spLocks/>
          </p:cNvSpPr>
          <p:nvPr/>
        </p:nvSpPr>
        <p:spPr bwMode="auto">
          <a:xfrm>
            <a:off x="7773988" y="5522913"/>
            <a:ext cx="3568700" cy="72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100" b="1">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ALICE THURSFIELD</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ASSOCIATE</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TEL: 01202 786353</a:t>
            </a:r>
          </a:p>
          <a:p>
            <a:pPr eaLnBrk="1" hangingPunct="1">
              <a:lnSpc>
                <a:spcPct val="100000"/>
              </a:lnSpc>
              <a:spcBef>
                <a:spcPct val="0"/>
              </a:spcBef>
              <a:buFontTx/>
              <a:buNone/>
            </a:pPr>
            <a:r>
              <a:rPr lang="en-US" altLang="en-US" sz="1000">
                <a:solidFill>
                  <a:srgbClr val="262626"/>
                </a:solidFill>
                <a:latin typeface="Basis Grotesque Pro Light" panose="020B0303030604040103" pitchFamily="34" charset="0"/>
                <a:ea typeface="Lato Light" panose="020F0502020204030203" pitchFamily="34" charset="0"/>
                <a:cs typeface="Lato Light" panose="020F0502020204030203" pitchFamily="34" charset="0"/>
              </a:rPr>
              <a:t>Alice. Thursfield@LA-law.com</a:t>
            </a:r>
          </a:p>
        </p:txBody>
      </p:sp>
      <p:pic>
        <p:nvPicPr>
          <p:cNvPr id="82956" name="Picture 2" descr="A close up of a sign&#10;&#10;Description automatically generated">
            <a:extLst>
              <a:ext uri="{FF2B5EF4-FFF2-40B4-BE49-F238E27FC236}">
                <a16:creationId xmlns:a16="http://schemas.microsoft.com/office/drawing/2014/main" id="{4F304EA2-1CC2-B2EE-CFF6-6FC94B74D46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63525" y="3921125"/>
            <a:ext cx="170656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2FB3729D-B4DB-3B6C-4C0C-E3F65234CD35}"/>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panose="020B0503030604040103"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58" name="Picture 4">
            <a:extLst>
              <a:ext uri="{FF2B5EF4-FFF2-40B4-BE49-F238E27FC236}">
                <a16:creationId xmlns:a16="http://schemas.microsoft.com/office/drawing/2014/main" id="{9A1A5508-2F16-CC01-3CC7-E5A1E6197D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59" name="Title 1">
            <a:extLst>
              <a:ext uri="{FF2B5EF4-FFF2-40B4-BE49-F238E27FC236}">
                <a16:creationId xmlns:a16="http://schemas.microsoft.com/office/drawing/2014/main" id="{CD9D8632-F5E3-941C-4F2C-34B29E5D6E48}"/>
              </a:ext>
            </a:extLst>
          </p:cNvPr>
          <p:cNvSpPr txBox="1">
            <a:spLocks/>
          </p:cNvSpPr>
          <p:nvPr/>
        </p:nvSpPr>
        <p:spPr bwMode="auto">
          <a:xfrm>
            <a:off x="984250" y="788988"/>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340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rPr>
              <a:t>Disclaimer</a:t>
            </a:r>
          </a:p>
        </p:txBody>
      </p:sp>
      <p:sp>
        <p:nvSpPr>
          <p:cNvPr id="70660" name="TextBox 7">
            <a:extLst>
              <a:ext uri="{FF2B5EF4-FFF2-40B4-BE49-F238E27FC236}">
                <a16:creationId xmlns:a16="http://schemas.microsoft.com/office/drawing/2014/main" id="{CF267DFE-FA7E-AF21-CB56-50E3D594D785}"/>
              </a:ext>
            </a:extLst>
          </p:cNvPr>
          <p:cNvSpPr txBox="1">
            <a:spLocks noChangeArrowheads="1"/>
          </p:cNvSpPr>
          <p:nvPr/>
        </p:nvSpPr>
        <p:spPr bwMode="auto">
          <a:xfrm>
            <a:off x="1042988" y="1689100"/>
            <a:ext cx="10080625" cy="355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pPr>
            <a:r>
              <a:rPr lang="en-GB" altLang="en-US" sz="160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This seminar and accompanying handouts have been written in general terms and therefore cannot be relied on to cover specific situations; furthermore, responses given in the seminar to questions are based on only an outline understanding of the facts and circumstances of the cases and therefore do not form a substitute for considered specific advice tailored to your circumstances.  Applications of the principles set out will depend on the particular circumstances involved and we recommend that you obtain professional advice before acting or refraining from acting on any of the contents of this seminar and accompanying handouts.  Lester Aldridge LLP would be pleased to advise readers on how to apply the principles set out in this handout to their specific circumstances.  Please feel free to contact any Partner.</a:t>
            </a:r>
            <a:endParaRPr lang="en-GB" altLang="en-US" sz="180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pPr>
            <a:endParaRPr lang="en-GB" altLang="en-US" sz="180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pPr>
            <a:r>
              <a:rPr lang="en-GB" altLang="en-US" sz="160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We would be pleased to advise you on the application of the principles demonstrated at the seminar to your specific circumstances but in the absence of such specific advice cannot be responsible or liable to you for the content of our presentation.</a:t>
            </a:r>
          </a:p>
          <a:p>
            <a:pPr algn="just" eaLnBrk="1" hangingPunct="1">
              <a:lnSpc>
                <a:spcPct val="100000"/>
              </a:lnSpc>
              <a:spcBef>
                <a:spcPts val="550"/>
              </a:spcBef>
              <a:buClr>
                <a:srgbClr val="69006F"/>
              </a:buClr>
              <a:buSzPct val="120000"/>
            </a:pPr>
            <a:endParaRPr lang="en-GB" altLang="en-US" sz="160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endParaRPr>
          </a:p>
        </p:txBody>
      </p:sp>
      <p:pic>
        <p:nvPicPr>
          <p:cNvPr id="70661" name="Picture 9">
            <a:extLst>
              <a:ext uri="{FF2B5EF4-FFF2-40B4-BE49-F238E27FC236}">
                <a16:creationId xmlns:a16="http://schemas.microsoft.com/office/drawing/2014/main" id="{CA2B354B-8B26-FA48-699A-F5115E30172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74338" y="6308725"/>
            <a:ext cx="110807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p:txBody>
          <a:bodyPr/>
          <a:lstStyle/>
          <a:p>
            <a:pPr eaLnBrk="1" hangingPunct="1"/>
            <a:endParaRPr lang="en-GB" altLang="en-US"/>
          </a:p>
        </p:txBody>
      </p:sp>
      <p:sp>
        <p:nvSpPr>
          <p:cNvPr id="7171" name="Subtitle 2"/>
          <p:cNvSpPr>
            <a:spLocks noGrp="1"/>
          </p:cNvSpPr>
          <p:nvPr>
            <p:ph type="subTitle" idx="1"/>
          </p:nvPr>
        </p:nvSpPr>
        <p:spPr/>
        <p:txBody>
          <a:bodyPr/>
          <a:lstStyle/>
          <a:p>
            <a:pPr eaLnBrk="1" hangingPunct="1"/>
            <a:endParaRPr lang="en-GB" altLang="en-US"/>
          </a:p>
        </p:txBody>
      </p:sp>
      <p:pic>
        <p:nvPicPr>
          <p:cNvPr id="7172" name="Picture 4"/>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itle 1"/>
          <p:cNvSpPr txBox="1">
            <a:spLocks/>
          </p:cNvSpPr>
          <p:nvPr/>
        </p:nvSpPr>
        <p:spPr bwMode="auto">
          <a:xfrm>
            <a:off x="1830388" y="1449388"/>
            <a:ext cx="8296275"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600">
              <a:solidFill>
                <a:srgbClr val="404040"/>
              </a:solidFill>
              <a:latin typeface="Basis Grotesque Pro Medium" pitchFamily="34" charset="0"/>
              <a:ea typeface="Lato Bold"/>
              <a:cs typeface="Lato Bold"/>
            </a:endParaRPr>
          </a:p>
        </p:txBody>
      </p:sp>
      <p:pic>
        <p:nvPicPr>
          <p:cNvPr id="7174" name="Picture 2"/>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4511675" y="2855913"/>
            <a:ext cx="266382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Title 1"/>
          <p:cNvSpPr txBox="1">
            <a:spLocks/>
          </p:cNvSpPr>
          <p:nvPr/>
        </p:nvSpPr>
        <p:spPr bwMode="auto">
          <a:xfrm>
            <a:off x="341313" y="4560888"/>
            <a:ext cx="11274425" cy="69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50000"/>
              </a:lnSpc>
              <a:spcBef>
                <a:spcPct val="0"/>
              </a:spcBef>
              <a:buFontTx/>
              <a:buNone/>
            </a:pPr>
            <a:r>
              <a:rPr lang="en-US" altLang="en-US" sz="1400" dirty="0">
                <a:solidFill>
                  <a:srgbClr val="404040"/>
                </a:solidFill>
                <a:latin typeface="Basis Grotesque Pro Medium" pitchFamily="34" charset="0"/>
                <a:ea typeface="Lato Black"/>
                <a:cs typeface="Lato Black"/>
              </a:rPr>
              <a:t>Visit: www.lesteraldridge.com for more information</a:t>
            </a:r>
          </a:p>
          <a:p>
            <a:pPr algn="ctr" eaLnBrk="1" hangingPunct="1">
              <a:lnSpc>
                <a:spcPct val="150000"/>
              </a:lnSpc>
              <a:spcBef>
                <a:spcPct val="0"/>
              </a:spcBef>
              <a:buFontTx/>
              <a:buNone/>
            </a:pPr>
            <a:r>
              <a:rPr lang="en-US" altLang="en-US" sz="1400" dirty="0">
                <a:solidFill>
                  <a:srgbClr val="404040"/>
                </a:solidFill>
                <a:latin typeface="Basis Grotesque Pro Medium" pitchFamily="34" charset="0"/>
                <a:ea typeface="Lato Black"/>
                <a:cs typeface="Lato Black"/>
              </a:rPr>
              <a:t>Contact </a:t>
            </a:r>
            <a:r>
              <a:rPr lang="en-US" altLang="en-US" sz="1400" dirty="0">
                <a:solidFill>
                  <a:srgbClr val="404040"/>
                </a:solidFill>
                <a:latin typeface="Basis Grotesque Pro Medium" pitchFamily="34" charset="0"/>
                <a:ea typeface="Lato Black"/>
                <a:cs typeface="Lato Black"/>
                <a:hlinkClick r:id="rId5"/>
              </a:rPr>
              <a:t>info@LA-law.com</a:t>
            </a:r>
            <a:r>
              <a:rPr lang="en-US" altLang="en-US" sz="1400" dirty="0">
                <a:solidFill>
                  <a:srgbClr val="404040"/>
                </a:solidFill>
                <a:latin typeface="Basis Grotesque Pro Medium" pitchFamily="34" charset="0"/>
                <a:ea typeface="Lato Black"/>
                <a:cs typeface="Lato Black"/>
              </a:rPr>
              <a:t> or call +44(0)1202 786161</a:t>
            </a:r>
            <a:endParaRPr lang="en-US" altLang="en-US" sz="2400" dirty="0">
              <a:solidFill>
                <a:srgbClr val="404040"/>
              </a:solidFill>
              <a:latin typeface="Basis Grotesque Pro Medium" pitchFamily="34" charset="0"/>
              <a:ea typeface="Lato Black"/>
              <a:cs typeface="Lato Black"/>
            </a:endParaRPr>
          </a:p>
        </p:txBody>
      </p:sp>
      <p:sp>
        <p:nvSpPr>
          <p:cNvPr id="9" name="Rectangle 8"/>
          <p:cNvSpPr/>
          <p:nvPr/>
        </p:nvSpPr>
        <p:spPr>
          <a:xfrm>
            <a:off x="442913" y="5789613"/>
            <a:ext cx="11306175" cy="738187"/>
          </a:xfrm>
          <a:prstGeom prst="rect">
            <a:avLst/>
          </a:prstGeom>
        </p:spPr>
        <p:txBody>
          <a:bodyPr>
            <a:spAutoFit/>
          </a:bodyPr>
          <a:lstStyle/>
          <a:p>
            <a:pPr algn="just">
              <a:defRPr/>
            </a:pPr>
            <a:r>
              <a:rPr lang="en-GB" sz="1050" dirty="0">
                <a:solidFill>
                  <a:prstClr val="black">
                    <a:lumMod val="75000"/>
                    <a:lumOff val="25000"/>
                  </a:prstClr>
                </a:solidFill>
                <a:latin typeface="Basis Grotesque Pro Light" panose="020B0303030604040103" pitchFamily="34" charset="0"/>
                <a:ea typeface="Calibri" panose="020F0502020204030204" pitchFamily="34" charset="0"/>
              </a:rPr>
              <a:t>The webinars delivered by Lester Aldridge LLP are provided for information purposes only and they are general in nature. They do not constitute legal or other professional advice and should not be relied upon as such.  No responsibility for the accuracy and/or correctness of the information, or for any consequences of relying on it, is assumed or accepted by any member Lester Aldridge LLP or as Lester Aldridge as a whole. The content does not negate the requirement for comprehensive assessment of each specific circumstances.  If you have any questions relating to this disclaimer or if you require legal advice, please contact info@LA-law.com.</a:t>
            </a:r>
            <a:endParaRPr lang="en-GB" sz="1050" dirty="0">
              <a:solidFill>
                <a:prstClr val="black">
                  <a:lumMod val="75000"/>
                  <a:lumOff val="25000"/>
                </a:prstClr>
              </a:solidFill>
              <a:latin typeface="Basis Grotesque Pro Light" panose="020B0303030604040103"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BCA0741-CBAE-6F06-0D21-7B83C5CC83D7}"/>
              </a:ext>
            </a:extLst>
          </p:cNvPr>
          <p:cNvSpPr>
            <a:spLocks noGrp="1"/>
          </p:cNvSpPr>
          <p:nvPr>
            <p:ph type="ctrTitle"/>
          </p:nvPr>
        </p:nvSpPr>
        <p:spPr/>
        <p:txBody>
          <a:bodyPr/>
          <a:lstStyle/>
          <a:p>
            <a:pPr eaLnBrk="1" hangingPunct="1"/>
            <a:endParaRPr lang="en-GB" altLang="en-US"/>
          </a:p>
        </p:txBody>
      </p:sp>
      <p:sp>
        <p:nvSpPr>
          <p:cNvPr id="7171" name="Subtitle 2">
            <a:extLst>
              <a:ext uri="{FF2B5EF4-FFF2-40B4-BE49-F238E27FC236}">
                <a16:creationId xmlns:a16="http://schemas.microsoft.com/office/drawing/2014/main" id="{CE38441C-7AC4-C273-0D82-59AF5185B122}"/>
              </a:ext>
            </a:extLst>
          </p:cNvPr>
          <p:cNvSpPr>
            <a:spLocks noGrp="1"/>
          </p:cNvSpPr>
          <p:nvPr>
            <p:ph type="subTitle" idx="1"/>
          </p:nvPr>
        </p:nvSpPr>
        <p:spPr/>
        <p:txBody>
          <a:bodyPr/>
          <a:lstStyle/>
          <a:p>
            <a:pPr eaLnBrk="1" hangingPunct="1"/>
            <a:endParaRPr lang="en-GB" altLang="en-US"/>
          </a:p>
        </p:txBody>
      </p:sp>
      <p:pic>
        <p:nvPicPr>
          <p:cNvPr id="7172" name="Picture 4">
            <a:extLst>
              <a:ext uri="{FF2B5EF4-FFF2-40B4-BE49-F238E27FC236}">
                <a16:creationId xmlns:a16="http://schemas.microsoft.com/office/drawing/2014/main" id="{C8432793-555B-29BC-1048-E3BD2EFEB81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288"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itle 1">
            <a:extLst>
              <a:ext uri="{FF2B5EF4-FFF2-40B4-BE49-F238E27FC236}">
                <a16:creationId xmlns:a16="http://schemas.microsoft.com/office/drawing/2014/main" id="{9E787C2B-675B-C3E2-5933-9F470239006C}"/>
              </a:ext>
            </a:extLst>
          </p:cNvPr>
          <p:cNvSpPr txBox="1">
            <a:spLocks/>
          </p:cNvSpPr>
          <p:nvPr/>
        </p:nvSpPr>
        <p:spPr bwMode="auto">
          <a:xfrm>
            <a:off x="984250" y="692150"/>
            <a:ext cx="9936163"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 typeface="Arial" panose="020B0604020202020204" pitchFamily="34" charset="0"/>
              <a:buNone/>
            </a:pPr>
            <a:r>
              <a:rPr lang="en-US" altLang="en-US" sz="3200">
                <a:solidFill>
                  <a:srgbClr val="404040"/>
                </a:solidFill>
                <a:latin typeface="Basis Grotesque Pro Medium" panose="020B0603030604040103" pitchFamily="34" charset="0"/>
                <a:ea typeface="Lato Black" panose="020F0502020204030203" pitchFamily="34" charset="0"/>
                <a:cs typeface="Arial" panose="020B0604020202020204" pitchFamily="34" charset="0"/>
              </a:rPr>
              <a:t>Changes to sponsorship for care providers from 5 March </a:t>
            </a:r>
          </a:p>
        </p:txBody>
      </p:sp>
      <p:pic>
        <p:nvPicPr>
          <p:cNvPr id="7174" name="Picture 9">
            <a:extLst>
              <a:ext uri="{FF2B5EF4-FFF2-40B4-BE49-F238E27FC236}">
                <a16:creationId xmlns:a16="http://schemas.microsoft.com/office/drawing/2014/main" id="{12973750-3D69-C4DD-CAE4-C75BE91E4F7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
            <a:extLst>
              <a:ext uri="{FF2B5EF4-FFF2-40B4-BE49-F238E27FC236}">
                <a16:creationId xmlns:a16="http://schemas.microsoft.com/office/drawing/2014/main" id="{5528A29E-EB54-371A-ADBB-B5655ACDC355}"/>
              </a:ext>
            </a:extLst>
          </p:cNvPr>
          <p:cNvSpPr txBox="1">
            <a:spLocks noChangeArrowheads="1"/>
          </p:cNvSpPr>
          <p:nvPr/>
        </p:nvSpPr>
        <p:spPr bwMode="auto">
          <a:xfrm>
            <a:off x="984250" y="1431925"/>
            <a:ext cx="10080625" cy="4186238"/>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Statement of Changes in Immigration Rules HC 1691</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Change to the way that salary thresholds must be met:</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For pay periods of a frequency of 1 month or less: Over a 3-month period</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For pay periods of a frequency greater than 1 month: Over a 12-week period</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Where regular pay fluctuates from month to month: Over a 17-week period</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Higher English language requirement on settlement:</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Currently B1 level</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Will increase to B2 level</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As of 26 March 2027</a:t>
            </a:r>
          </a:p>
          <a:p>
            <a:pPr lvl="1" algn="just" eaLnBrk="1" hangingPunct="1">
              <a:lnSpc>
                <a:spcPct val="100000"/>
              </a:lnSpc>
              <a:spcBef>
                <a:spcPts val="0"/>
              </a:spcBef>
              <a:spcAft>
                <a:spcPts val="550"/>
              </a:spcAft>
              <a:buClr>
                <a:srgbClr val="69006F"/>
              </a:buClr>
              <a:buSzPct val="120000"/>
              <a:defRPr/>
            </a:pPr>
            <a:endParaRPr lang="en-GB" altLang="en-US" sz="14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p:txBody>
      </p:sp>
      <p:sp>
        <p:nvSpPr>
          <p:cNvPr id="9" name="TextBox 8">
            <a:extLst>
              <a:ext uri="{FF2B5EF4-FFF2-40B4-BE49-F238E27FC236}">
                <a16:creationId xmlns:a16="http://schemas.microsoft.com/office/drawing/2014/main" id="{E81237D3-170F-BAAA-362E-24F80C3AA41C}"/>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D448CA7F-C8BC-B342-E5B8-B278B22E2C39}"/>
              </a:ext>
            </a:extLst>
          </p:cNvPr>
          <p:cNvSpPr>
            <a:spLocks noGrp="1"/>
          </p:cNvSpPr>
          <p:nvPr>
            <p:ph type="ctrTitle"/>
          </p:nvPr>
        </p:nvSpPr>
        <p:spPr/>
        <p:txBody>
          <a:bodyPr/>
          <a:lstStyle/>
          <a:p>
            <a:pPr eaLnBrk="1" hangingPunct="1"/>
            <a:endParaRPr lang="en-GB" altLang="en-US"/>
          </a:p>
        </p:txBody>
      </p:sp>
      <p:sp>
        <p:nvSpPr>
          <p:cNvPr id="8195" name="Subtitle 2">
            <a:extLst>
              <a:ext uri="{FF2B5EF4-FFF2-40B4-BE49-F238E27FC236}">
                <a16:creationId xmlns:a16="http://schemas.microsoft.com/office/drawing/2014/main" id="{42EA573B-11A9-1703-DAD4-EFBA5F3F9ABF}"/>
              </a:ext>
            </a:extLst>
          </p:cNvPr>
          <p:cNvSpPr>
            <a:spLocks noGrp="1"/>
          </p:cNvSpPr>
          <p:nvPr>
            <p:ph type="subTitle" idx="1"/>
          </p:nvPr>
        </p:nvSpPr>
        <p:spPr/>
        <p:txBody>
          <a:bodyPr/>
          <a:lstStyle/>
          <a:p>
            <a:pPr eaLnBrk="1" hangingPunct="1"/>
            <a:endParaRPr lang="en-GB" altLang="en-US"/>
          </a:p>
        </p:txBody>
      </p:sp>
      <p:pic>
        <p:nvPicPr>
          <p:cNvPr id="8196" name="Picture 4">
            <a:extLst>
              <a:ext uri="{FF2B5EF4-FFF2-40B4-BE49-F238E27FC236}">
                <a16:creationId xmlns:a16="http://schemas.microsoft.com/office/drawing/2014/main" id="{99876758-5239-89A4-FD4E-B4B3DDAC641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288"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Title 1">
            <a:extLst>
              <a:ext uri="{FF2B5EF4-FFF2-40B4-BE49-F238E27FC236}">
                <a16:creationId xmlns:a16="http://schemas.microsoft.com/office/drawing/2014/main" id="{2410D749-56D3-C441-BDF8-2DF0A5C51D21}"/>
              </a:ext>
            </a:extLst>
          </p:cNvPr>
          <p:cNvSpPr txBox="1">
            <a:spLocks/>
          </p:cNvSpPr>
          <p:nvPr/>
        </p:nvSpPr>
        <p:spPr bwMode="auto">
          <a:xfrm>
            <a:off x="984250" y="692150"/>
            <a:ext cx="9936163"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 typeface="Arial" panose="020B0604020202020204" pitchFamily="34" charset="0"/>
              <a:buNone/>
            </a:pPr>
            <a:r>
              <a:rPr lang="en-US" altLang="en-US" sz="3200">
                <a:solidFill>
                  <a:srgbClr val="404040"/>
                </a:solidFill>
                <a:latin typeface="Basis Grotesque Pro Medium" panose="020B0603030604040103" pitchFamily="34" charset="0"/>
                <a:ea typeface="Lato Black" panose="020F0502020204030203" pitchFamily="34" charset="0"/>
                <a:cs typeface="Arial" panose="020B0604020202020204" pitchFamily="34" charset="0"/>
              </a:rPr>
              <a:t>Changes to sponsorship for care providers from 1 October</a:t>
            </a:r>
          </a:p>
        </p:txBody>
      </p:sp>
      <p:pic>
        <p:nvPicPr>
          <p:cNvPr id="8198" name="Picture 9">
            <a:extLst>
              <a:ext uri="{FF2B5EF4-FFF2-40B4-BE49-F238E27FC236}">
                <a16:creationId xmlns:a16="http://schemas.microsoft.com/office/drawing/2014/main" id="{ED005A4B-E060-2139-4B2F-4979611AE31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
            <a:extLst>
              <a:ext uri="{FF2B5EF4-FFF2-40B4-BE49-F238E27FC236}">
                <a16:creationId xmlns:a16="http://schemas.microsoft.com/office/drawing/2014/main" id="{DCBFFAFD-D598-6A5F-377B-A16161A5FDA8}"/>
              </a:ext>
            </a:extLst>
          </p:cNvPr>
          <p:cNvSpPr txBox="1">
            <a:spLocks noChangeArrowheads="1"/>
          </p:cNvSpPr>
          <p:nvPr/>
        </p:nvSpPr>
        <p:spPr bwMode="auto">
          <a:xfrm>
            <a:off x="984250" y="1431925"/>
            <a:ext cx="10080625" cy="3924151"/>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Graduate visa reform: reduced from two years to 18 months for most, with PhD graduates retaining three years (applies to applications from 1 January 2027).</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English language requirements: Raised to level B2 for Skilled Worker visas (from 8 January 2026).</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Immigration Skills Charge increase: A separate process will increase the charge by 32% to reduce reliance on overseas recruitment.</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Small employers: £364 to £480</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Medium and Large employers: £1,000 to £1,320</a:t>
            </a:r>
          </a:p>
          <a:p>
            <a:pPr marL="457200" lvl="1" indent="0" algn="just" eaLnBrk="1" hangingPunct="1">
              <a:lnSpc>
                <a:spcPct val="100000"/>
              </a:lnSpc>
              <a:spcBef>
                <a:spcPts val="0"/>
              </a:spcBef>
              <a:spcAft>
                <a:spcPts val="550"/>
              </a:spcAft>
              <a:buClr>
                <a:srgbClr val="69006F"/>
              </a:buClr>
              <a:buSzPct val="120000"/>
              <a:buFont typeface="Arial" panose="020B0604020202020204" pitchFamily="34" charset="0"/>
              <a:buNone/>
              <a:defRPr/>
            </a:pPr>
            <a:endParaRPr lang="en-GB" altLang="en-US" sz="14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p:txBody>
      </p:sp>
      <p:sp>
        <p:nvSpPr>
          <p:cNvPr id="9" name="TextBox 8">
            <a:extLst>
              <a:ext uri="{FF2B5EF4-FFF2-40B4-BE49-F238E27FC236}">
                <a16:creationId xmlns:a16="http://schemas.microsoft.com/office/drawing/2014/main" id="{4129986C-605A-DF00-C5EB-2B488D8E62DA}"/>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46E826D2-CF3C-3D2E-4E84-A8484360DEA3}"/>
              </a:ext>
            </a:extLst>
          </p:cNvPr>
          <p:cNvSpPr>
            <a:spLocks noGrp="1"/>
          </p:cNvSpPr>
          <p:nvPr>
            <p:ph type="ctrTitle"/>
          </p:nvPr>
        </p:nvSpPr>
        <p:spPr/>
        <p:txBody>
          <a:bodyPr/>
          <a:lstStyle/>
          <a:p>
            <a:pPr eaLnBrk="1" hangingPunct="1"/>
            <a:endParaRPr lang="en-GB" altLang="en-US"/>
          </a:p>
        </p:txBody>
      </p:sp>
      <p:sp>
        <p:nvSpPr>
          <p:cNvPr id="10243" name="Subtitle 2">
            <a:extLst>
              <a:ext uri="{FF2B5EF4-FFF2-40B4-BE49-F238E27FC236}">
                <a16:creationId xmlns:a16="http://schemas.microsoft.com/office/drawing/2014/main" id="{16047D3E-ECEB-CF16-ECEF-9149A94A48FA}"/>
              </a:ext>
            </a:extLst>
          </p:cNvPr>
          <p:cNvSpPr>
            <a:spLocks noGrp="1"/>
          </p:cNvSpPr>
          <p:nvPr>
            <p:ph type="subTitle" idx="1"/>
          </p:nvPr>
        </p:nvSpPr>
        <p:spPr/>
        <p:txBody>
          <a:bodyPr/>
          <a:lstStyle/>
          <a:p>
            <a:pPr eaLnBrk="1" hangingPunct="1"/>
            <a:endParaRPr lang="en-GB" altLang="en-US"/>
          </a:p>
        </p:txBody>
      </p:sp>
      <p:pic>
        <p:nvPicPr>
          <p:cNvPr id="10244" name="Picture 4">
            <a:extLst>
              <a:ext uri="{FF2B5EF4-FFF2-40B4-BE49-F238E27FC236}">
                <a16:creationId xmlns:a16="http://schemas.microsoft.com/office/drawing/2014/main" id="{0D959143-A776-7911-BB50-F544E34860E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288"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Title 1">
            <a:extLst>
              <a:ext uri="{FF2B5EF4-FFF2-40B4-BE49-F238E27FC236}">
                <a16:creationId xmlns:a16="http://schemas.microsoft.com/office/drawing/2014/main" id="{D53FF219-686F-2611-08D3-DAACB7A35CA5}"/>
              </a:ext>
            </a:extLst>
          </p:cNvPr>
          <p:cNvSpPr txBox="1">
            <a:spLocks/>
          </p:cNvSpPr>
          <p:nvPr/>
        </p:nvSpPr>
        <p:spPr bwMode="auto">
          <a:xfrm>
            <a:off x="984250" y="692150"/>
            <a:ext cx="10224318"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 typeface="Arial" panose="020B0604020202020204" pitchFamily="34" charset="0"/>
              <a:buNone/>
            </a:pPr>
            <a:r>
              <a:rPr lang="en-US" altLang="en-US" sz="3200" dirty="0">
                <a:solidFill>
                  <a:srgbClr val="404040"/>
                </a:solidFill>
                <a:latin typeface="Basis Grotesque Pro Medium" panose="020B0603030604040103" pitchFamily="34" charset="0"/>
                <a:ea typeface="Lato Black" panose="020F0502020204030203" pitchFamily="34" charset="0"/>
                <a:cs typeface="Arial" panose="020B0604020202020204" pitchFamily="34" charset="0"/>
              </a:rPr>
              <a:t>Changes to sponsorship for care providers from 22 July 2025</a:t>
            </a:r>
          </a:p>
        </p:txBody>
      </p:sp>
      <p:pic>
        <p:nvPicPr>
          <p:cNvPr id="10246" name="Picture 9">
            <a:extLst>
              <a:ext uri="{FF2B5EF4-FFF2-40B4-BE49-F238E27FC236}">
                <a16:creationId xmlns:a16="http://schemas.microsoft.com/office/drawing/2014/main" id="{41B70DAE-4D69-4BD5-AF28-837FA9E78E9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
            <a:extLst>
              <a:ext uri="{FF2B5EF4-FFF2-40B4-BE49-F238E27FC236}">
                <a16:creationId xmlns:a16="http://schemas.microsoft.com/office/drawing/2014/main" id="{1B083284-9340-EED8-5FA3-6569D74149ED}"/>
              </a:ext>
            </a:extLst>
          </p:cNvPr>
          <p:cNvSpPr txBox="1">
            <a:spLocks noChangeArrowheads="1"/>
          </p:cNvSpPr>
          <p:nvPr/>
        </p:nvSpPr>
        <p:spPr bwMode="auto">
          <a:xfrm>
            <a:off x="984250" y="1431925"/>
            <a:ext cx="10080625" cy="5339923"/>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New entrants to Care Worker and Senior Carer Worker roles (under SOC codes 6135 and 6136) will no longer be eligible for sponsorship.</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During the transition period between 22 July 2025 and 22 July 2028, you can still sponsor under SOC codes 6135 and 6136 if:</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The worker was sponsored as a care worker or senior care worker prior to 22 July 2025. They can still:</a:t>
            </a:r>
          </a:p>
          <a:p>
            <a:pPr lvl="2"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Move to a new sponsor</a:t>
            </a:r>
          </a:p>
          <a:p>
            <a:pPr lvl="2"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Renew their visa</a:t>
            </a: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The worker is switching from another visa routes, such as a student or graduate visa. If switching visa routes, the worker must have been legally employed by you for at least 3 months before you can assign certificate of sponsorship to them.</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From 22 July 2028, the government intends to remove SOC Codes 6135 and 6136 from the Immigration Salary List, meaning the relaxed requirements for sponsorship under these routes (notably the reduction in the minimum salary threshold from £41,700 to £25,000 per year) no longer apply.</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No longer required to recruit from the displace worker pool.</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p:txBody>
      </p:sp>
      <p:sp>
        <p:nvSpPr>
          <p:cNvPr id="9" name="TextBox 8">
            <a:extLst>
              <a:ext uri="{FF2B5EF4-FFF2-40B4-BE49-F238E27FC236}">
                <a16:creationId xmlns:a16="http://schemas.microsoft.com/office/drawing/2014/main" id="{0DC37CF8-B004-B3CA-80ED-BA00964B10E2}"/>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A9CCA922-E1CA-1779-CA45-76F0FAE4A612}"/>
              </a:ext>
            </a:extLst>
          </p:cNvPr>
          <p:cNvSpPr>
            <a:spLocks noGrp="1"/>
          </p:cNvSpPr>
          <p:nvPr>
            <p:ph type="ctrTitle"/>
          </p:nvPr>
        </p:nvSpPr>
        <p:spPr/>
        <p:txBody>
          <a:bodyPr/>
          <a:lstStyle/>
          <a:p>
            <a:pPr eaLnBrk="1" hangingPunct="1"/>
            <a:endParaRPr lang="en-GB" altLang="en-US"/>
          </a:p>
        </p:txBody>
      </p:sp>
      <p:sp>
        <p:nvSpPr>
          <p:cNvPr id="13315" name="Subtitle 2">
            <a:extLst>
              <a:ext uri="{FF2B5EF4-FFF2-40B4-BE49-F238E27FC236}">
                <a16:creationId xmlns:a16="http://schemas.microsoft.com/office/drawing/2014/main" id="{249F5C57-B7AE-BD7F-3859-00842A48CA7E}"/>
              </a:ext>
            </a:extLst>
          </p:cNvPr>
          <p:cNvSpPr>
            <a:spLocks noGrp="1"/>
          </p:cNvSpPr>
          <p:nvPr>
            <p:ph type="subTitle" idx="1"/>
          </p:nvPr>
        </p:nvSpPr>
        <p:spPr/>
        <p:txBody>
          <a:bodyPr/>
          <a:lstStyle/>
          <a:p>
            <a:pPr eaLnBrk="1" hangingPunct="1"/>
            <a:endParaRPr lang="en-GB" altLang="en-US"/>
          </a:p>
        </p:txBody>
      </p:sp>
      <p:pic>
        <p:nvPicPr>
          <p:cNvPr id="13316" name="Picture 4">
            <a:extLst>
              <a:ext uri="{FF2B5EF4-FFF2-40B4-BE49-F238E27FC236}">
                <a16:creationId xmlns:a16="http://schemas.microsoft.com/office/drawing/2014/main" id="{E3DBD534-7019-BEB9-A6D6-FD22532E0BE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288"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Title 1">
            <a:extLst>
              <a:ext uri="{FF2B5EF4-FFF2-40B4-BE49-F238E27FC236}">
                <a16:creationId xmlns:a16="http://schemas.microsoft.com/office/drawing/2014/main" id="{7E1E2982-C000-B29E-056C-B15DEB8B6264}"/>
              </a:ext>
            </a:extLst>
          </p:cNvPr>
          <p:cNvSpPr txBox="1">
            <a:spLocks/>
          </p:cNvSpPr>
          <p:nvPr/>
        </p:nvSpPr>
        <p:spPr bwMode="auto">
          <a:xfrm>
            <a:off x="984250" y="692150"/>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 typeface="Arial" panose="020B0604020202020204" pitchFamily="34" charset="0"/>
              <a:buNone/>
            </a:pPr>
            <a:r>
              <a:rPr lang="en-US" altLang="en-US" sz="3200">
                <a:solidFill>
                  <a:srgbClr val="404040"/>
                </a:solidFill>
                <a:latin typeface="Basis Grotesque Pro Medium" panose="020B0603030604040103" pitchFamily="34" charset="0"/>
                <a:ea typeface="Lato Black" panose="020F0502020204030203" pitchFamily="34" charset="0"/>
                <a:cs typeface="Arial" panose="020B0604020202020204" pitchFamily="34" charset="0"/>
              </a:rPr>
              <a:t>Other notable changes</a:t>
            </a:r>
          </a:p>
        </p:txBody>
      </p:sp>
      <p:pic>
        <p:nvPicPr>
          <p:cNvPr id="13318" name="Picture 9">
            <a:extLst>
              <a:ext uri="{FF2B5EF4-FFF2-40B4-BE49-F238E27FC236}">
                <a16:creationId xmlns:a16="http://schemas.microsoft.com/office/drawing/2014/main" id="{02A04CBF-88A0-6DD5-A17F-28576DF43CAC}"/>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
            <a:extLst>
              <a:ext uri="{FF2B5EF4-FFF2-40B4-BE49-F238E27FC236}">
                <a16:creationId xmlns:a16="http://schemas.microsoft.com/office/drawing/2014/main" id="{59192FB8-3233-B56B-B28A-0C0F7061E14D}"/>
              </a:ext>
            </a:extLst>
          </p:cNvPr>
          <p:cNvSpPr txBox="1">
            <a:spLocks noChangeArrowheads="1"/>
          </p:cNvSpPr>
          <p:nvPr/>
        </p:nvSpPr>
        <p:spPr bwMode="auto">
          <a:xfrm>
            <a:off x="984250" y="1431925"/>
            <a:ext cx="10080625" cy="4632325"/>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Proposals for ‘Earned Settlement’:</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Increasing the default qualifying period for settlement from 5 years to 10 years, as set out in the Immigration White Paper Restoring Control over the Immigration System.</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Increasing the qualifying period for settlement to 15 years for those in the Skilled Worker and Health and Care routes in a role below RQF level 6 (this includes care workers and senior care workers).</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Introducing a “No Recourse to Public Funds” (NRPF) condition at settlement, aligning with existing visa conditions.</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Earned settlement criteria, requiring migrants to demonstrate sustained good conduct, contribution, and integration rather than automatic entitlement after a fixed period.</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Link to the consultation response form is here: </a:t>
            </a:r>
            <a:r>
              <a:rPr lang="en-GB" altLang="en-US" sz="1400" dirty="0">
                <a:solidFill>
                  <a:schemeClr val="tx1">
                    <a:lumMod val="75000"/>
                    <a:lumOff val="25000"/>
                  </a:schemeClr>
                </a:solidFill>
                <a:latin typeface="Basis Grotesque Pro Light" panose="020B0303030604040103" pitchFamily="34" charset="0"/>
                <a:ea typeface="Lato Black"/>
                <a:cs typeface="Lato Black"/>
                <a:hlinkClick r:id="rId5"/>
              </a:rPr>
              <a:t>https://www.gov.uk/government/consultations/earned-settlement</a:t>
            </a:r>
            <a:r>
              <a:rPr lang="en-GB" altLang="en-US" sz="1400" dirty="0">
                <a:solidFill>
                  <a:schemeClr val="tx1">
                    <a:lumMod val="75000"/>
                    <a:lumOff val="25000"/>
                  </a:schemeClr>
                </a:solidFill>
                <a:latin typeface="Basis Grotesque Pro Light" panose="020B0303030604040103" pitchFamily="34" charset="0"/>
                <a:ea typeface="Lato Black"/>
                <a:cs typeface="Lato Black"/>
              </a:rPr>
              <a:t>. Open to 6 February. </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Planned implementation is in Spring 2026.</a:t>
            </a:r>
          </a:p>
          <a:p>
            <a:pPr algn="just" eaLnBrk="1" hangingPunct="1">
              <a:lnSpc>
                <a:spcPct val="100000"/>
              </a:lnSpc>
              <a:spcBef>
                <a:spcPts val="0"/>
              </a:spcBef>
              <a:spcAft>
                <a:spcPts val="550"/>
              </a:spcAft>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National minimum wage to be increased to £12.71 per hour from April 2026</a:t>
            </a:r>
          </a:p>
          <a:p>
            <a:pPr lvl="1" algn="just" eaLnBrk="1" hangingPunct="1">
              <a:lnSpc>
                <a:spcPct val="100000"/>
              </a:lnSpc>
              <a:spcBef>
                <a:spcPts val="0"/>
              </a:spcBef>
              <a:spcAft>
                <a:spcPts val="550"/>
              </a:spcAft>
              <a:buClr>
                <a:srgbClr val="69006F"/>
              </a:buClr>
              <a:buSzPct val="120000"/>
              <a:defRPr/>
            </a:pPr>
            <a:r>
              <a:rPr lang="en-GB" altLang="en-US" sz="1400" dirty="0">
                <a:solidFill>
                  <a:schemeClr val="tx1">
                    <a:lumMod val="75000"/>
                    <a:lumOff val="25000"/>
                  </a:schemeClr>
                </a:solidFill>
                <a:latin typeface="Basis Grotesque Pro Light" panose="020B0303030604040103" pitchFamily="34" charset="0"/>
                <a:ea typeface="Lato Black"/>
                <a:cs typeface="Lato Black"/>
              </a:rPr>
              <a:t>Based on previous years, the sponsorship threshold hourly rate is expected to increase to approximately £13.50</a:t>
            </a:r>
          </a:p>
          <a:p>
            <a:pPr marL="457200" lvl="1" indent="0" algn="just" eaLnBrk="1" hangingPunct="1">
              <a:lnSpc>
                <a:spcPct val="100000"/>
              </a:lnSpc>
              <a:spcBef>
                <a:spcPts val="0"/>
              </a:spcBef>
              <a:spcAft>
                <a:spcPts val="550"/>
              </a:spcAft>
              <a:buClr>
                <a:srgbClr val="69006F"/>
              </a:buClr>
              <a:buSzPct val="120000"/>
              <a:buFont typeface="Arial" panose="020B0604020202020204" pitchFamily="34" charset="0"/>
              <a:buNone/>
              <a:defRPr/>
            </a:pPr>
            <a:endParaRPr lang="en-GB" altLang="en-US" sz="1400" dirty="0">
              <a:solidFill>
                <a:schemeClr val="tx1">
                  <a:lumMod val="75000"/>
                  <a:lumOff val="25000"/>
                </a:schemeClr>
              </a:solidFill>
              <a:latin typeface="Basis Grotesque Pro Light" panose="020B0303030604040103" pitchFamily="34" charset="0"/>
              <a:ea typeface="Lato Black"/>
              <a:cs typeface="Lato Black"/>
            </a:endParaRPr>
          </a:p>
          <a:p>
            <a:pPr algn="just" eaLnBrk="1" hangingPunct="1">
              <a:lnSpc>
                <a:spcPct val="100000"/>
              </a:lnSpc>
              <a:spcBef>
                <a:spcPts val="0"/>
              </a:spcBef>
              <a:spcAft>
                <a:spcPts val="550"/>
              </a:spcAft>
              <a:buClr>
                <a:srgbClr val="69006F"/>
              </a:buClr>
              <a:buSzPct val="120000"/>
              <a:defRPr/>
            </a:pPr>
            <a:r>
              <a:rPr lang="en-GB" altLang="en-US" sz="1800" dirty="0">
                <a:solidFill>
                  <a:schemeClr val="tx1">
                    <a:lumMod val="75000"/>
                    <a:lumOff val="25000"/>
                  </a:schemeClr>
                </a:solidFill>
                <a:latin typeface="Basis Grotesque Pro Light" panose="020B0303030604040103" pitchFamily="34" charset="0"/>
                <a:ea typeface="Lato Black"/>
                <a:cs typeface="Lato Black"/>
              </a:rPr>
              <a:t>Post-licence priority service fee: Increased from £200 to £350</a:t>
            </a:r>
          </a:p>
        </p:txBody>
      </p:sp>
      <p:sp>
        <p:nvSpPr>
          <p:cNvPr id="9" name="TextBox 8">
            <a:extLst>
              <a:ext uri="{FF2B5EF4-FFF2-40B4-BE49-F238E27FC236}">
                <a16:creationId xmlns:a16="http://schemas.microsoft.com/office/drawing/2014/main" id="{C91298CE-B41A-5938-15DF-0D8D88E77297}"/>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FA4027B1-DFEE-595B-0D31-A4C4918070E7}"/>
              </a:ext>
            </a:extLst>
          </p:cNvPr>
          <p:cNvSpPr>
            <a:spLocks noGrp="1"/>
          </p:cNvSpPr>
          <p:nvPr>
            <p:ph type="ctrTitle"/>
          </p:nvPr>
        </p:nvSpPr>
        <p:spPr/>
        <p:txBody>
          <a:bodyPr/>
          <a:lstStyle/>
          <a:p>
            <a:pPr eaLnBrk="1" hangingPunct="1"/>
            <a:endParaRPr lang="en-GB" altLang="en-US"/>
          </a:p>
        </p:txBody>
      </p:sp>
      <p:sp>
        <p:nvSpPr>
          <p:cNvPr id="15363" name="Subtitle 2">
            <a:extLst>
              <a:ext uri="{FF2B5EF4-FFF2-40B4-BE49-F238E27FC236}">
                <a16:creationId xmlns:a16="http://schemas.microsoft.com/office/drawing/2014/main" id="{869BD1F1-16BC-13D9-FEE1-E83AA0587F1B}"/>
              </a:ext>
            </a:extLst>
          </p:cNvPr>
          <p:cNvSpPr>
            <a:spLocks noGrp="1"/>
          </p:cNvSpPr>
          <p:nvPr>
            <p:ph type="subTitle" idx="1"/>
          </p:nvPr>
        </p:nvSpPr>
        <p:spPr/>
        <p:txBody>
          <a:bodyPr/>
          <a:lstStyle/>
          <a:p>
            <a:pPr eaLnBrk="1" hangingPunct="1"/>
            <a:endParaRPr lang="en-GB" altLang="en-US"/>
          </a:p>
        </p:txBody>
      </p:sp>
      <p:pic>
        <p:nvPicPr>
          <p:cNvPr id="15364" name="Picture 4">
            <a:extLst>
              <a:ext uri="{FF2B5EF4-FFF2-40B4-BE49-F238E27FC236}">
                <a16:creationId xmlns:a16="http://schemas.microsoft.com/office/drawing/2014/main" id="{64AA910F-349B-B062-6A16-FBB1B0BEDB6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288"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itle 1">
            <a:extLst>
              <a:ext uri="{FF2B5EF4-FFF2-40B4-BE49-F238E27FC236}">
                <a16:creationId xmlns:a16="http://schemas.microsoft.com/office/drawing/2014/main" id="{58EAA945-4B7D-3A29-5CDC-9D7297176982}"/>
              </a:ext>
            </a:extLst>
          </p:cNvPr>
          <p:cNvSpPr txBox="1">
            <a:spLocks/>
          </p:cNvSpPr>
          <p:nvPr/>
        </p:nvSpPr>
        <p:spPr bwMode="auto">
          <a:xfrm>
            <a:off x="984250" y="654050"/>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 typeface="Arial" panose="020B0604020202020204" pitchFamily="34" charset="0"/>
              <a:buNone/>
            </a:pPr>
            <a:r>
              <a:rPr lang="en-US" altLang="en-US" sz="3200">
                <a:solidFill>
                  <a:srgbClr val="404040"/>
                </a:solidFill>
                <a:latin typeface="Basis Grotesque Pro Medium" panose="020B0603030604040103" pitchFamily="34" charset="0"/>
                <a:ea typeface="Lato Black" panose="020F0502020204030203" pitchFamily="34" charset="0"/>
                <a:cs typeface="Arial" panose="020B0604020202020204" pitchFamily="34" charset="0"/>
              </a:rPr>
              <a:t>Certificate of Sponsorships: Recommendations</a:t>
            </a:r>
          </a:p>
        </p:txBody>
      </p:sp>
      <p:pic>
        <p:nvPicPr>
          <p:cNvPr id="15366" name="Picture 9">
            <a:extLst>
              <a:ext uri="{FF2B5EF4-FFF2-40B4-BE49-F238E27FC236}">
                <a16:creationId xmlns:a16="http://schemas.microsoft.com/office/drawing/2014/main" id="{21CB85BD-069A-8621-7F3D-BF1BE874FE8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
            <a:extLst>
              <a:ext uri="{FF2B5EF4-FFF2-40B4-BE49-F238E27FC236}">
                <a16:creationId xmlns:a16="http://schemas.microsoft.com/office/drawing/2014/main" id="{CB1ACCA8-7B67-917C-A1A5-026F71F3EB0F}"/>
              </a:ext>
            </a:extLst>
          </p:cNvPr>
          <p:cNvSpPr txBox="1">
            <a:spLocks noChangeArrowheads="1"/>
          </p:cNvSpPr>
          <p:nvPr/>
        </p:nvSpPr>
        <p:spPr bwMode="auto">
          <a:xfrm>
            <a:off x="984250" y="1628775"/>
            <a:ext cx="10080625" cy="3108543"/>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ts val="550"/>
              </a:spcBef>
              <a:buClr>
                <a:srgbClr val="69006F"/>
              </a:buClr>
              <a:buSzPct val="120000"/>
              <a:defRPr/>
            </a:pPr>
            <a:r>
              <a:rPr lang="en-GB" altLang="en-US" sz="18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When should I apply for a </a:t>
            </a:r>
            <a:r>
              <a:rPr lang="en-GB" altLang="en-US" sz="1800" dirty="0" err="1">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CoS</a:t>
            </a:r>
            <a:r>
              <a:rPr lang="en-GB" altLang="en-US" sz="18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 allocation increase?</a:t>
            </a:r>
          </a:p>
          <a:p>
            <a:pPr lvl="1" algn="just">
              <a:lnSpc>
                <a:spcPct val="100000"/>
              </a:lnSpc>
              <a:spcBef>
                <a:spcPts val="550"/>
              </a:spcBef>
              <a:buClr>
                <a:srgbClr val="69006F"/>
              </a:buClr>
              <a:buSzPct val="120000"/>
              <a:defRPr/>
            </a:pPr>
            <a:r>
              <a:rPr lang="en-GB" altLang="en-US" sz="14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An in-year allocation increase request can take up to 18 weeks to be decided, unless you apply via the priority route. It is recommended that you apply 6 months prior to the date that the worker’s visa is due to expire.</a:t>
            </a:r>
          </a:p>
          <a:p>
            <a:pPr marL="0" indent="0" algn="just">
              <a:lnSpc>
                <a:spcPct val="100000"/>
              </a:lnSpc>
              <a:spcBef>
                <a:spcPts val="550"/>
              </a:spcBef>
              <a:buClr>
                <a:srgbClr val="69006F"/>
              </a:buClr>
              <a:buSzPct val="120000"/>
              <a:buFont typeface="Arial" panose="020B0604020202020204" pitchFamily="34" charset="0"/>
              <a:buNone/>
              <a:defRPr/>
            </a:pPr>
            <a:endParaRPr lang="en-GB" altLang="en-US" sz="18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endParaRPr>
          </a:p>
          <a:p>
            <a:pPr algn="just">
              <a:lnSpc>
                <a:spcPct val="100000"/>
              </a:lnSpc>
              <a:spcBef>
                <a:spcPts val="550"/>
              </a:spcBef>
              <a:buClr>
                <a:srgbClr val="69006F"/>
              </a:buClr>
              <a:buSzPct val="120000"/>
              <a:defRPr/>
            </a:pPr>
            <a:r>
              <a:rPr lang="en-US" altLang="en-US" sz="1800" dirty="0">
                <a:solidFill>
                  <a:srgbClr val="404040"/>
                </a:solidFill>
                <a:latin typeface="Basis Grotesque Pro Medium" panose="020B0603030604040103" pitchFamily="34" charset="0"/>
                <a:ea typeface="Lato Black" panose="020F0502020204030203" pitchFamily="34" charset="0"/>
                <a:cs typeface="Arial" panose="020B0604020202020204" pitchFamily="34" charset="0"/>
              </a:rPr>
              <a:t>Evidence to meet the transitional requirements</a:t>
            </a:r>
          </a:p>
          <a:p>
            <a:pPr lvl="1" algn="just">
              <a:lnSpc>
                <a:spcPct val="100000"/>
              </a:lnSpc>
              <a:spcBef>
                <a:spcPts val="550"/>
              </a:spcBef>
              <a:buClr>
                <a:srgbClr val="69006F"/>
              </a:buClr>
              <a:buSzPct val="120000"/>
              <a:defRPr/>
            </a:pPr>
            <a:r>
              <a:rPr lang="en-GB" altLang="en-US" sz="14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Confirmation the transitional skills threshold is met</a:t>
            </a:r>
          </a:p>
          <a:p>
            <a:pPr lvl="1" algn="just">
              <a:lnSpc>
                <a:spcPct val="100000"/>
              </a:lnSpc>
              <a:spcBef>
                <a:spcPts val="550"/>
              </a:spcBef>
              <a:buClr>
                <a:srgbClr val="69006F"/>
              </a:buClr>
              <a:buSzPct val="120000"/>
              <a:defRPr/>
            </a:pPr>
            <a:r>
              <a:rPr lang="en-GB" altLang="en-US" sz="14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Name, nationality and date of birth</a:t>
            </a:r>
          </a:p>
          <a:p>
            <a:pPr lvl="1" algn="just">
              <a:lnSpc>
                <a:spcPct val="100000"/>
              </a:lnSpc>
              <a:spcBef>
                <a:spcPts val="550"/>
              </a:spcBef>
              <a:buClr>
                <a:srgbClr val="69006F"/>
              </a:buClr>
              <a:buSzPct val="120000"/>
              <a:defRPr/>
            </a:pPr>
            <a:r>
              <a:rPr lang="en-GB" altLang="en-US" sz="14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Previous </a:t>
            </a:r>
            <a:r>
              <a:rPr lang="en-GB" altLang="en-US" sz="1400" dirty="0" err="1">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CoS</a:t>
            </a:r>
            <a:r>
              <a:rPr lang="en-GB" altLang="en-US" sz="1400" dirty="0">
                <a:solidFill>
                  <a:srgbClr val="404040"/>
                </a:solidFill>
                <a:latin typeface="Basis Grotesque Pro Light" panose="020B0303030604040103" pitchFamily="34" charset="0"/>
                <a:ea typeface="Cambria" panose="02040503050406030204" pitchFamily="18" charset="0"/>
                <a:cs typeface="Times New Roman" panose="02020603050405020304" pitchFamily="18" charset="0"/>
              </a:rPr>
              <a:t> reference number</a:t>
            </a:r>
          </a:p>
          <a:p>
            <a:pPr lvl="1" algn="just">
              <a:lnSpc>
                <a:spcPct val="100000"/>
              </a:lnSpc>
              <a:spcBef>
                <a:spcPts val="550"/>
              </a:spcBef>
              <a:buClr>
                <a:srgbClr val="69006F"/>
              </a:buClr>
              <a:buSzPct val="120000"/>
              <a:defRPr/>
            </a:pPr>
            <a:endParaRPr lang="en-US" altLang="en-US" sz="1400" dirty="0">
              <a:solidFill>
                <a:srgbClr val="404040"/>
              </a:solidFill>
              <a:latin typeface="Basis Grotesque Pro Medium" panose="020B0603030604040103" pitchFamily="34" charset="0"/>
              <a:ea typeface="Lato Black" panose="020F0502020204030203" pitchFamily="34" charset="0"/>
              <a:cs typeface="Arial" panose="020B0604020202020204" pitchFamily="34" charset="0"/>
            </a:endParaRPr>
          </a:p>
          <a:p>
            <a:pPr algn="just">
              <a:lnSpc>
                <a:spcPct val="100000"/>
              </a:lnSpc>
              <a:spcBef>
                <a:spcPts val="550"/>
              </a:spcBef>
              <a:buClr>
                <a:srgbClr val="69006F"/>
              </a:buClr>
              <a:buSzPct val="120000"/>
              <a:defRPr/>
            </a:pPr>
            <a:endParaRPr lang="en-GB" altLang="en-US" sz="1800" dirty="0">
              <a:solidFill>
                <a:schemeClr val="tx1">
                  <a:lumMod val="75000"/>
                  <a:lumOff val="25000"/>
                </a:schemeClr>
              </a:solidFill>
              <a:latin typeface="Basis Grotesque Pro Light" panose="020B0303030604040103" pitchFamily="34" charset="0"/>
              <a:ea typeface="Lato Black"/>
              <a:cs typeface="Lato Black"/>
            </a:endParaRPr>
          </a:p>
        </p:txBody>
      </p:sp>
      <p:sp>
        <p:nvSpPr>
          <p:cNvPr id="9" name="TextBox 8">
            <a:extLst>
              <a:ext uri="{FF2B5EF4-FFF2-40B4-BE49-F238E27FC236}">
                <a16:creationId xmlns:a16="http://schemas.microsoft.com/office/drawing/2014/main" id="{824C1188-B43F-FEF0-37BA-1C451D778CBF}"/>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panose="020B0503030604040103"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709CBAA7-06A3-280C-F46E-0EE411A9D402}"/>
              </a:ext>
            </a:extLst>
          </p:cNvPr>
          <p:cNvSpPr>
            <a:spLocks noGrp="1"/>
          </p:cNvSpPr>
          <p:nvPr>
            <p:ph type="ctrTitle"/>
          </p:nvPr>
        </p:nvSpPr>
        <p:spPr/>
        <p:txBody>
          <a:bodyPr/>
          <a:lstStyle/>
          <a:p>
            <a:pPr eaLnBrk="1" hangingPunct="1"/>
            <a:endParaRPr lang="en-GB" altLang="en-US"/>
          </a:p>
        </p:txBody>
      </p:sp>
      <p:sp>
        <p:nvSpPr>
          <p:cNvPr id="33795" name="Subtitle 2">
            <a:extLst>
              <a:ext uri="{FF2B5EF4-FFF2-40B4-BE49-F238E27FC236}">
                <a16:creationId xmlns:a16="http://schemas.microsoft.com/office/drawing/2014/main" id="{675ED6D6-4B72-1BFD-A1BD-3975B21CAF7B}"/>
              </a:ext>
            </a:extLst>
          </p:cNvPr>
          <p:cNvSpPr>
            <a:spLocks noGrp="1"/>
          </p:cNvSpPr>
          <p:nvPr>
            <p:ph type="subTitle" idx="1"/>
          </p:nvPr>
        </p:nvSpPr>
        <p:spPr/>
        <p:txBody>
          <a:bodyPr/>
          <a:lstStyle/>
          <a:p>
            <a:pPr eaLnBrk="1" hangingPunct="1"/>
            <a:endParaRPr lang="en-GB" altLang="en-US"/>
          </a:p>
        </p:txBody>
      </p:sp>
      <p:pic>
        <p:nvPicPr>
          <p:cNvPr id="33796" name="Picture 4">
            <a:extLst>
              <a:ext uri="{FF2B5EF4-FFF2-40B4-BE49-F238E27FC236}">
                <a16:creationId xmlns:a16="http://schemas.microsoft.com/office/drawing/2014/main" id="{C987D079-ED53-E2CE-C672-8BDEBC35098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Title 1">
            <a:extLst>
              <a:ext uri="{FF2B5EF4-FFF2-40B4-BE49-F238E27FC236}">
                <a16:creationId xmlns:a16="http://schemas.microsoft.com/office/drawing/2014/main" id="{536E703F-2951-5169-D58C-A60A840C4085}"/>
              </a:ext>
            </a:extLst>
          </p:cNvPr>
          <p:cNvSpPr txBox="1">
            <a:spLocks/>
          </p:cNvSpPr>
          <p:nvPr/>
        </p:nvSpPr>
        <p:spPr bwMode="auto">
          <a:xfrm>
            <a:off x="984250" y="765175"/>
            <a:ext cx="9305925" cy="666750"/>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3400" dirty="0">
                <a:solidFill>
                  <a:schemeClr val="tx1">
                    <a:lumMod val="75000"/>
                    <a:lumOff val="25000"/>
                  </a:schemeClr>
                </a:solidFill>
                <a:latin typeface="Basis Grotesque Pro Medium" panose="020B0603030604040103" pitchFamily="34" charset="0"/>
                <a:ea typeface="Lato Black"/>
                <a:cs typeface="Lato Black"/>
              </a:rPr>
              <a:t>Licence Revocation: Eligibility for supplementary hours</a:t>
            </a:r>
          </a:p>
        </p:txBody>
      </p:sp>
      <p:pic>
        <p:nvPicPr>
          <p:cNvPr id="33798" name="Picture 9">
            <a:extLst>
              <a:ext uri="{FF2B5EF4-FFF2-40B4-BE49-F238E27FC236}">
                <a16:creationId xmlns:a16="http://schemas.microsoft.com/office/drawing/2014/main" id="{E11D39F4-8872-B125-92D9-2CABC0B8876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9" name="TextBox 7">
            <a:extLst>
              <a:ext uri="{FF2B5EF4-FFF2-40B4-BE49-F238E27FC236}">
                <a16:creationId xmlns:a16="http://schemas.microsoft.com/office/drawing/2014/main" id="{61C08664-79D3-A3DB-3140-172B7EA8D3E6}"/>
              </a:ext>
            </a:extLst>
          </p:cNvPr>
          <p:cNvSpPr txBox="1">
            <a:spLocks noChangeArrowheads="1"/>
          </p:cNvSpPr>
          <p:nvPr/>
        </p:nvSpPr>
        <p:spPr bwMode="auto">
          <a:xfrm>
            <a:off x="984250" y="1557338"/>
            <a:ext cx="8985250" cy="3324225"/>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defRPr/>
            </a:pPr>
            <a:endParaRPr lang="en-US"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US"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rPr>
              <a:t>Following revocation of a sponsorship licence, UKVI has confirmed that the sponsored workers will retain the right to work for the company.</a:t>
            </a:r>
          </a:p>
          <a:p>
            <a:pPr algn="just" eaLnBrk="1" hangingPunct="1">
              <a:lnSpc>
                <a:spcPct val="100000"/>
              </a:lnSpc>
              <a:spcBef>
                <a:spcPts val="550"/>
              </a:spcBef>
              <a:buClr>
                <a:srgbClr val="69006F"/>
              </a:buClr>
              <a:buSzPct val="120000"/>
              <a:defRPr/>
            </a:pPr>
            <a:endParaRPr lang="en-US"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US"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rPr>
              <a:t>Instead, revocation letters now specify that the company can no longer issue new certificates of sponsorship.</a:t>
            </a:r>
          </a:p>
          <a:p>
            <a:pPr marL="0" indent="0" algn="just" eaLnBrk="1" hangingPunct="1">
              <a:lnSpc>
                <a:spcPct val="100000"/>
              </a:lnSpc>
              <a:spcBef>
                <a:spcPts val="550"/>
              </a:spcBef>
              <a:buClr>
                <a:srgbClr val="69006F"/>
              </a:buClr>
              <a:buSzPct val="120000"/>
              <a:buFont typeface="Arial" panose="020B0604020202020204" pitchFamily="34" charset="0"/>
              <a:buNone/>
              <a:defRPr/>
            </a:pPr>
            <a:endParaRPr lang="en-US"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US"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rPr>
              <a:t>To note for supplementary hours: These affected employees will remain eligible provided they continue working for the employer (even though it has lost </a:t>
            </a:r>
            <a:r>
              <a:rPr lang="en-US" altLang="en-US" sz="1800">
                <a:solidFill>
                  <a:srgbClr val="404040"/>
                </a:solidFill>
                <a:latin typeface="Basis Grotesque Pro Light" pitchFamily="34" charset="0"/>
                <a:ea typeface="Cambria" panose="02040503050406030204" pitchFamily="18" charset="0"/>
                <a:cs typeface="Times New Roman" panose="02020603050405020304" pitchFamily="18" charset="0"/>
              </a:rPr>
              <a:t>its licence).</a:t>
            </a:r>
            <a:endParaRPr lang="en-US"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endParaRPr lang="en-US" altLang="en-US" sz="1800" dirty="0">
              <a:solidFill>
                <a:srgbClr val="404040"/>
              </a:solidFill>
              <a:latin typeface="Basis Grotesque Pro Light" pitchFamily="34" charset="0"/>
              <a:ea typeface="Cambria" panose="020405030504060302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9F17956-0C59-2770-08AD-BAE6E3B946F6}"/>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panose="020B0503030604040103"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transition spd="slow" advTm="11323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0407C79-E1EC-D17D-B66F-67D68515CFC8}"/>
              </a:ext>
            </a:extLst>
          </p:cNvPr>
          <p:cNvSpPr>
            <a:spLocks noGrp="1"/>
          </p:cNvSpPr>
          <p:nvPr>
            <p:ph type="ctrTitle"/>
          </p:nvPr>
        </p:nvSpPr>
        <p:spPr/>
        <p:txBody>
          <a:bodyPr/>
          <a:lstStyle/>
          <a:p>
            <a:pPr eaLnBrk="1" hangingPunct="1"/>
            <a:endParaRPr lang="en-GB" altLang="en-US"/>
          </a:p>
        </p:txBody>
      </p:sp>
      <p:sp>
        <p:nvSpPr>
          <p:cNvPr id="19459" name="Subtitle 2">
            <a:extLst>
              <a:ext uri="{FF2B5EF4-FFF2-40B4-BE49-F238E27FC236}">
                <a16:creationId xmlns:a16="http://schemas.microsoft.com/office/drawing/2014/main" id="{421FB1C1-A4BA-CA11-B2EF-05D28BE2BE9C}"/>
              </a:ext>
            </a:extLst>
          </p:cNvPr>
          <p:cNvSpPr>
            <a:spLocks noGrp="1"/>
          </p:cNvSpPr>
          <p:nvPr>
            <p:ph type="subTitle" idx="1"/>
          </p:nvPr>
        </p:nvSpPr>
        <p:spPr/>
        <p:txBody>
          <a:bodyPr/>
          <a:lstStyle/>
          <a:p>
            <a:pPr eaLnBrk="1" hangingPunct="1"/>
            <a:endParaRPr lang="en-GB" altLang="en-US"/>
          </a:p>
        </p:txBody>
      </p:sp>
      <p:pic>
        <p:nvPicPr>
          <p:cNvPr id="19460" name="Picture 4">
            <a:extLst>
              <a:ext uri="{FF2B5EF4-FFF2-40B4-BE49-F238E27FC236}">
                <a16:creationId xmlns:a16="http://schemas.microsoft.com/office/drawing/2014/main" id="{A21EC5DB-F1DB-B82E-F32D-C530CDFCED2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itle 1">
            <a:extLst>
              <a:ext uri="{FF2B5EF4-FFF2-40B4-BE49-F238E27FC236}">
                <a16:creationId xmlns:a16="http://schemas.microsoft.com/office/drawing/2014/main" id="{0625F7A0-494C-DB5F-4E12-DBA2C4D3E53A}"/>
              </a:ext>
            </a:extLst>
          </p:cNvPr>
          <p:cNvSpPr txBox="1">
            <a:spLocks/>
          </p:cNvSpPr>
          <p:nvPr/>
        </p:nvSpPr>
        <p:spPr bwMode="auto">
          <a:xfrm>
            <a:off x="984250" y="788988"/>
            <a:ext cx="930592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3400">
                <a:solidFill>
                  <a:srgbClr val="404040"/>
                </a:solidFill>
                <a:latin typeface="Basis Grotesque Pro Medium" panose="020B0603030604040103" pitchFamily="34" charset="0"/>
                <a:ea typeface="Lato Black" panose="020F0502020204030203" pitchFamily="34" charset="0"/>
                <a:cs typeface="Lato Black" panose="020F0502020204030203" pitchFamily="34" charset="0"/>
              </a:rPr>
              <a:t>Unfair dismissal</a:t>
            </a:r>
          </a:p>
        </p:txBody>
      </p:sp>
      <p:pic>
        <p:nvPicPr>
          <p:cNvPr id="19462" name="Picture 9">
            <a:extLst>
              <a:ext uri="{FF2B5EF4-FFF2-40B4-BE49-F238E27FC236}">
                <a16:creationId xmlns:a16="http://schemas.microsoft.com/office/drawing/2014/main" id="{940A923E-E0A9-590B-4267-B1789B8778B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56938" y="6465888"/>
            <a:ext cx="6254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7">
            <a:extLst>
              <a:ext uri="{FF2B5EF4-FFF2-40B4-BE49-F238E27FC236}">
                <a16:creationId xmlns:a16="http://schemas.microsoft.com/office/drawing/2014/main" id="{9B79D062-B1F5-215B-BF61-33EFD1FC7B5A}"/>
              </a:ext>
            </a:extLst>
          </p:cNvPr>
          <p:cNvSpPr txBox="1">
            <a:spLocks noChangeArrowheads="1"/>
          </p:cNvSpPr>
          <p:nvPr/>
        </p:nvSpPr>
        <p:spPr bwMode="auto">
          <a:xfrm>
            <a:off x="1127125" y="1700213"/>
            <a:ext cx="10080625" cy="4447371"/>
          </a:xfrm>
          <a:prstGeom prst="rect">
            <a:avLst/>
          </a:prstGeom>
          <a:noFill/>
          <a:ln>
            <a:noFill/>
          </a:ln>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No longer going to be a Day 1 right</a:t>
            </a:r>
          </a:p>
          <a:p>
            <a:pPr algn="just" eaLnBrk="1" hangingPunct="1">
              <a:lnSpc>
                <a:spcPct val="100000"/>
              </a:lnSpc>
              <a:spcBef>
                <a:spcPts val="550"/>
              </a:spcBef>
              <a:buClr>
                <a:srgbClr val="69006F"/>
              </a:buClr>
              <a:buSzPct val="120000"/>
              <a:defRPr/>
            </a:pP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Instead of a statutory probation period, the qualifying period for unfair dismissal claims will be reduced from 2 years to 6 months</a:t>
            </a:r>
          </a:p>
          <a:p>
            <a:pPr algn="just" eaLnBrk="1" hangingPunct="1">
              <a:lnSpc>
                <a:spcPct val="100000"/>
              </a:lnSpc>
              <a:spcBef>
                <a:spcPts val="550"/>
              </a:spcBef>
              <a:buClr>
                <a:srgbClr val="69006F"/>
              </a:buClr>
              <a:buSzPct val="120000"/>
              <a:defRPr/>
            </a:pP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Change will apply from 1 January 2027</a:t>
            </a:r>
          </a:p>
          <a:p>
            <a:pPr marL="0" indent="0" algn="just" eaLnBrk="1" hangingPunct="1">
              <a:lnSpc>
                <a:spcPct val="100000"/>
              </a:lnSpc>
              <a:spcBef>
                <a:spcPts val="550"/>
              </a:spcBef>
              <a:buClr>
                <a:srgbClr val="69006F"/>
              </a:buClr>
              <a:buSzPct val="120000"/>
              <a:buNone/>
              <a:defRPr/>
            </a:pPr>
            <a:endPar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algn="just" eaLnBrk="1" hangingPunct="1">
              <a:lnSpc>
                <a:spcPct val="100000"/>
              </a:lnSpc>
              <a:spcBef>
                <a:spcPts val="550"/>
              </a:spcBef>
              <a:buClr>
                <a:srgbClr val="69006F"/>
              </a:buClr>
              <a:buSzPct val="120000"/>
              <a:defRPr/>
            </a:pPr>
            <a:r>
              <a:rPr lang="en-GB" altLang="en-US" sz="18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rPr>
              <a:t>What does this mean for you?</a:t>
            </a:r>
          </a:p>
          <a:p>
            <a:pPr lvl="1"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Six months is not a long time to assess an employee’s suitability!</a:t>
            </a:r>
          </a:p>
          <a:p>
            <a:pPr lvl="1"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Review recruitment processes and criteria – you will no longer have the benefit of ‘giving people a chance’ or relying on them not having employment rights for 2 years. </a:t>
            </a:r>
            <a:endParaRPr lang="en-GB" altLang="en-US" sz="18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endParaRPr>
          </a:p>
          <a:p>
            <a:pPr lvl="1" algn="just" eaLnBrk="1" hangingPunct="1">
              <a:lnSpc>
                <a:spcPct val="100000"/>
              </a:lnSpc>
              <a:spcBef>
                <a:spcPts val="550"/>
              </a:spcBef>
              <a:buClr>
                <a:srgbClr val="69006F"/>
              </a:buClr>
              <a:buSzPct val="120000"/>
              <a:defRPr/>
            </a:pPr>
            <a:r>
              <a:rPr lang="en-GB" altLang="en-US" sz="1400" dirty="0">
                <a:solidFill>
                  <a:schemeClr val="tx1">
                    <a:lumMod val="75000"/>
                    <a:lumOff val="25000"/>
                  </a:schemeClr>
                </a:solidFill>
                <a:latin typeface="Basis Grotesque Pro Light" pitchFamily="34" charset="0"/>
                <a:ea typeface="Cambria" panose="02040503050406030204" pitchFamily="18" charset="0"/>
                <a:cs typeface="Times New Roman" panose="02020603050405020304" pitchFamily="18" charset="0"/>
              </a:rPr>
              <a:t>Get managers used to dealing with probationary periods properly – training and reminders</a:t>
            </a:r>
          </a:p>
          <a:p>
            <a:pPr marL="457200" lvl="1"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a:p>
            <a:pPr marL="457200" lvl="1" indent="0" algn="just" eaLnBrk="1" hangingPunct="1">
              <a:lnSpc>
                <a:spcPct val="100000"/>
              </a:lnSpc>
              <a:spcBef>
                <a:spcPts val="550"/>
              </a:spcBef>
              <a:buClr>
                <a:srgbClr val="69006F"/>
              </a:buClr>
              <a:buSzPct val="120000"/>
              <a:buFont typeface="Arial" panose="020B0604020202020204" pitchFamily="34" charset="0"/>
              <a:buNone/>
              <a:defRPr/>
            </a:pPr>
            <a:endParaRPr lang="en-GB" altLang="en-US" sz="1400" dirty="0">
              <a:solidFill>
                <a:prstClr val="black">
                  <a:lumMod val="75000"/>
                  <a:lumOff val="25000"/>
                </a:prstClr>
              </a:solidFill>
              <a:latin typeface="Basis Grotesque Pro Light" pitchFamily="34" charset="0"/>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EF0AB687-611B-7711-ABA1-CEAD0CBE5FC6}"/>
              </a:ext>
            </a:extLst>
          </p:cNvPr>
          <p:cNvSpPr txBox="1"/>
          <p:nvPr/>
        </p:nvSpPr>
        <p:spPr>
          <a:xfrm>
            <a:off x="1055688" y="6294438"/>
            <a:ext cx="9612312" cy="590550"/>
          </a:xfrm>
          <a:prstGeom prst="rect">
            <a:avLst/>
          </a:prstGeom>
        </p:spPr>
        <p:txBody>
          <a:bodyPr anchor="ctr">
            <a:normAutofit/>
          </a:bodyPr>
          <a:lstStyle/>
          <a:p>
            <a:pPr>
              <a:lnSpc>
                <a:spcPct val="90000"/>
              </a:lnSpc>
              <a:spcAft>
                <a:spcPts val="600"/>
              </a:spcAft>
              <a:tabLst>
                <a:tab pos="5199063" algn="ctr"/>
                <a:tab pos="10850563" algn="r"/>
              </a:tabLst>
              <a:defRPr/>
            </a:pPr>
            <a:r>
              <a:rPr lang="en-US" sz="1200" dirty="0">
                <a:solidFill>
                  <a:schemeClr val="tx1">
                    <a:lumMod val="75000"/>
                    <a:lumOff val="25000"/>
                  </a:schemeClr>
                </a:solidFill>
                <a:latin typeface="Basis Grotesque Pro" panose="020B0503030604040103" pitchFamily="34" charset="0"/>
                <a:cs typeface="Arial" panose="020B0604020202020204" pitchFamily="34" charset="0"/>
              </a:rPr>
              <a:t>Email: info@LA-law.com                                                     Tel: 01202 </a:t>
            </a:r>
            <a:r>
              <a:rPr lang="en-US" altLang="en-US" sz="1200" dirty="0">
                <a:solidFill>
                  <a:srgbClr val="404040"/>
                </a:solidFill>
                <a:latin typeface="Basis Grotesque Pro Medium" pitchFamily="34" charset="0"/>
                <a:ea typeface="Lato Black"/>
                <a:cs typeface="Lato Black"/>
              </a:rPr>
              <a:t>786161		</a:t>
            </a:r>
            <a:r>
              <a:rPr lang="en-US" sz="1200" dirty="0">
                <a:solidFill>
                  <a:schemeClr val="tx1">
                    <a:lumMod val="75000"/>
                    <a:lumOff val="25000"/>
                  </a:schemeClr>
                </a:solidFill>
                <a:latin typeface="Basis Grotesque Pro" panose="020B0503030604040103" pitchFamily="34" charset="0"/>
                <a:cs typeface="Arial" panose="020B0604020202020204" pitchFamily="34" charset="0"/>
              </a:rPr>
              <a:t>                                  www.lesteraldridge.com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item.xml><?xml version="1.0" encoding="utf-8"?>
<properties xmlns="http://www.imanage.com/work/xmlschema">
  <documentid>LEGAL!18674422.1</documentid>
  <senderid>OBRIENE</senderid>
  <senderemail>EDWARD.OBRIEN@LA-LAW.COM</senderemail>
  <lastmodified>2026-03-19T15:59:58.0000000+00:00</lastmodified>
  <database>LEGAL</database>
</properties>
</file>

<file path=docProps/app.xml><?xml version="1.0" encoding="utf-8"?>
<Properties xmlns="http://schemas.openxmlformats.org/officeDocument/2006/extended-properties" xmlns:vt="http://schemas.openxmlformats.org/officeDocument/2006/docPropsVTypes">
  <Template>Office Theme</Template>
  <TotalTime>6840</TotalTime>
  <Words>3238</Words>
  <Application>Microsoft Office PowerPoint</Application>
  <PresentationFormat>Widescreen</PresentationFormat>
  <Paragraphs>308</Paragraphs>
  <Slides>24</Slides>
  <Notes>17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24</vt:i4>
      </vt:variant>
    </vt:vector>
  </HeadingPairs>
  <TitlesOfParts>
    <vt:vector size="33" baseType="lpstr">
      <vt:lpstr>Arial</vt:lpstr>
      <vt:lpstr>Basis Grotesque Pro</vt:lpstr>
      <vt:lpstr>Basis Grotesque Pro Black</vt:lpstr>
      <vt:lpstr>Basis Grotesque Pro Light</vt:lpstr>
      <vt:lpstr>Basis Grotesque Pro Medium</vt:lpstr>
      <vt:lpstr>Calibri</vt:lpstr>
      <vt:lpstr>Calibri Light</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Henry Stewart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daniell</dc:creator>
  <cp:lastModifiedBy>Edward O'Brien</cp:lastModifiedBy>
  <cp:revision>305</cp:revision>
  <cp:lastPrinted>2023-04-24T14:16:26Z</cp:lastPrinted>
  <dcterms:created xsi:type="dcterms:W3CDTF">2013-05-28T09:51:13Z</dcterms:created>
  <dcterms:modified xsi:type="dcterms:W3CDTF">2026-03-19T15:59:58Z</dcterms:modified>
</cp:coreProperties>
</file>