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2" r:id="rId6"/>
    <p:sldId id="257" r:id="rId7"/>
    <p:sldId id="263" r:id="rId8"/>
    <p:sldId id="265" r:id="rId9"/>
    <p:sldId id="268" r:id="rId10"/>
    <p:sldId id="269" r:id="rId11"/>
    <p:sldId id="270" r:id="rId12"/>
    <p:sldId id="272" r:id="rId13"/>
    <p:sldId id="273" r:id="rId14"/>
    <p:sldId id="271" r:id="rId15"/>
    <p:sldId id="267"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106" d="100"/>
          <a:sy n="106" d="100"/>
        </p:scale>
        <p:origin x="5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 close-up of a person's face&#10;&#10;Description automatically generated">
            <a:extLst>
              <a:ext uri="{FF2B5EF4-FFF2-40B4-BE49-F238E27FC236}">
                <a16:creationId xmlns:a16="http://schemas.microsoft.com/office/drawing/2014/main" id="{BB2F86DA-AD55-0FED-84FC-3F803871FD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C6EDD0-FE78-CD09-5172-5F908FE0DA22}"/>
              </a:ext>
            </a:extLst>
          </p:cNvPr>
          <p:cNvSpPr>
            <a:spLocks noGrp="1"/>
          </p:cNvSpPr>
          <p:nvPr>
            <p:ph type="ctrTitle"/>
          </p:nvPr>
        </p:nvSpPr>
        <p:spPr>
          <a:xfrm>
            <a:off x="584887" y="2345682"/>
            <a:ext cx="9144000" cy="2387600"/>
          </a:xfrm>
        </p:spPr>
        <p:txBody>
          <a:bodyPr anchor="b"/>
          <a:lstStyle>
            <a:lvl1pPr algn="l">
              <a:defRPr sz="6000" b="1">
                <a:solidFill>
                  <a:schemeClr val="bg1"/>
                </a:solidFill>
                <a:latin typeface="MrEavesModOT" panose="020B0603060502020202" pitchFamily="34"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59D6CEC6-2082-7D38-0DDA-9AB4C62BE020}"/>
              </a:ext>
            </a:extLst>
          </p:cNvPr>
          <p:cNvSpPr>
            <a:spLocks noGrp="1"/>
          </p:cNvSpPr>
          <p:nvPr>
            <p:ph type="subTitle" idx="1"/>
          </p:nvPr>
        </p:nvSpPr>
        <p:spPr>
          <a:xfrm>
            <a:off x="584887" y="4825357"/>
            <a:ext cx="9144000" cy="1655762"/>
          </a:xfrm>
        </p:spPr>
        <p:txBody>
          <a:bodyPr/>
          <a:lstStyle>
            <a:lvl1pPr marL="0" indent="0" algn="l">
              <a:buNone/>
              <a:defRPr sz="2400">
                <a:solidFill>
                  <a:schemeClr val="bg1"/>
                </a:solidFill>
                <a:latin typeface="MrEavesModOT" panose="020B060306050202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16039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3DDC8-CDF5-C0F3-7C89-78C878A0BF37}"/>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3" name="Footer Placeholder 2">
            <a:extLst>
              <a:ext uri="{FF2B5EF4-FFF2-40B4-BE49-F238E27FC236}">
                <a16:creationId xmlns:a16="http://schemas.microsoft.com/office/drawing/2014/main" id="{F2894235-3C14-199C-F87F-D347034F3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4D46A-89AD-EC78-1745-C4ABDC3D3818}"/>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69871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2D1F-7D63-2A47-2322-9BB2AA803C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084438-CDC1-D118-6172-D63DDB2B2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6F2A94-3196-6509-27EC-A37BEFE6D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955A4F-D021-3CFF-BFB4-42AA805D9486}"/>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6" name="Footer Placeholder 5">
            <a:extLst>
              <a:ext uri="{FF2B5EF4-FFF2-40B4-BE49-F238E27FC236}">
                <a16:creationId xmlns:a16="http://schemas.microsoft.com/office/drawing/2014/main" id="{E32FE2AF-8F85-58B8-4DBA-8FB94A07A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5C68E-E651-7DDD-1F7F-D129FF3A0075}"/>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165604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917A-0338-18D1-04A4-B5E0353055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7039609-4D12-371F-1938-E61355239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D500E2-985F-0494-AD08-DF75E6A45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42EE49-ED49-A1D7-F19C-2DC5919C6A6C}"/>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6" name="Footer Placeholder 5">
            <a:extLst>
              <a:ext uri="{FF2B5EF4-FFF2-40B4-BE49-F238E27FC236}">
                <a16:creationId xmlns:a16="http://schemas.microsoft.com/office/drawing/2014/main" id="{E03A44A7-E320-0083-F1A1-C39DE5C49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86F89-35AB-0FAC-49AA-18F6E1FC1410}"/>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403019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D626-4D8A-D49E-93DE-FA358813C9C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1F2037-DC87-0243-1297-27F4EC2AC6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582707-EA7B-0AD0-78E1-4E69CC87EEFD}"/>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5" name="Footer Placeholder 4">
            <a:extLst>
              <a:ext uri="{FF2B5EF4-FFF2-40B4-BE49-F238E27FC236}">
                <a16:creationId xmlns:a16="http://schemas.microsoft.com/office/drawing/2014/main" id="{6272CFDC-9CAB-70F8-BB33-CFF119E9D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71AA8-8EB5-D485-3827-288A6CA96BB1}"/>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386024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C7A2D-317F-897C-72C2-E33CD1120DB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58A60D-2CC2-CD2D-E76E-9DFB19F755F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9337A8-36DA-0150-015D-1B8AA73C6B05}"/>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5" name="Footer Placeholder 4">
            <a:extLst>
              <a:ext uri="{FF2B5EF4-FFF2-40B4-BE49-F238E27FC236}">
                <a16:creationId xmlns:a16="http://schemas.microsoft.com/office/drawing/2014/main" id="{692E608E-FA5E-7973-166A-782B172FE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BA90F-B034-E6EC-66B3-8D3F41C840AC}"/>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413372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A white background with black dots&#10;&#10;Description automatically generated">
            <a:extLst>
              <a:ext uri="{FF2B5EF4-FFF2-40B4-BE49-F238E27FC236}">
                <a16:creationId xmlns:a16="http://schemas.microsoft.com/office/drawing/2014/main" id="{7957ECDD-84DF-D974-D33E-9FB60324D68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6FB68CCD-BC4F-A8CC-2CD2-AEB5657E6236}"/>
              </a:ext>
            </a:extLst>
          </p:cNvPr>
          <p:cNvSpPr>
            <a:spLocks noGrp="1"/>
          </p:cNvSpPr>
          <p:nvPr>
            <p:ph type="title"/>
          </p:nvPr>
        </p:nvSpPr>
        <p:spPr>
          <a:xfrm>
            <a:off x="838200" y="365125"/>
            <a:ext cx="10515600" cy="1325563"/>
          </a:xfrm>
        </p:spPr>
        <p:txBody>
          <a:bodyPr/>
          <a:lstStyle>
            <a:lvl1pPr>
              <a:defRPr b="1">
                <a:solidFill>
                  <a:srgbClr val="013938"/>
                </a:solidFill>
                <a:latin typeface="MrEavesModOT" panose="020B0603060502020202" pitchFamily="34" charset="77"/>
              </a:defRPr>
            </a:lvl1pPr>
          </a:lstStyle>
          <a:p>
            <a:r>
              <a:rPr lang="en-GB" dirty="0"/>
              <a:t>Click to edit Master title style</a:t>
            </a:r>
            <a:endParaRPr lang="en-US" dirty="0"/>
          </a:p>
        </p:txBody>
      </p:sp>
      <p:sp>
        <p:nvSpPr>
          <p:cNvPr id="13" name="Content Placeholder 2">
            <a:extLst>
              <a:ext uri="{FF2B5EF4-FFF2-40B4-BE49-F238E27FC236}">
                <a16:creationId xmlns:a16="http://schemas.microsoft.com/office/drawing/2014/main" id="{06FA98E7-CD17-55C3-D3C4-F1220571FFEF}"/>
              </a:ext>
            </a:extLst>
          </p:cNvPr>
          <p:cNvSpPr>
            <a:spLocks noGrp="1"/>
          </p:cNvSpPr>
          <p:nvPr>
            <p:ph idx="1"/>
          </p:nvPr>
        </p:nvSpPr>
        <p:spPr>
          <a:xfrm>
            <a:off x="838200" y="1825625"/>
            <a:ext cx="10515600" cy="4351338"/>
          </a:xfrm>
        </p:spPr>
        <p:txBody>
          <a:bodyPr/>
          <a:lstStyle>
            <a:lvl1pPr>
              <a:defRPr>
                <a:solidFill>
                  <a:srgbClr val="013938"/>
                </a:solidFill>
                <a:latin typeface="MrEavesModOT" panose="020B0603060502020202" pitchFamily="34" charset="77"/>
              </a:defRPr>
            </a:lvl1pPr>
            <a:lvl2pPr>
              <a:defRPr>
                <a:solidFill>
                  <a:srgbClr val="013938"/>
                </a:solidFill>
                <a:latin typeface="MrEavesModOT" panose="020B0603060502020202" pitchFamily="34" charset="77"/>
              </a:defRPr>
            </a:lvl2pPr>
            <a:lvl3pPr>
              <a:defRPr>
                <a:solidFill>
                  <a:srgbClr val="013938"/>
                </a:solidFill>
                <a:latin typeface="MrEavesModOT" panose="020B0603060502020202" pitchFamily="34" charset="77"/>
              </a:defRPr>
            </a:lvl3pPr>
            <a:lvl4pPr>
              <a:defRPr>
                <a:solidFill>
                  <a:srgbClr val="013938"/>
                </a:solidFill>
                <a:latin typeface="MrEavesModOT" panose="020B0603060502020202" pitchFamily="34" charset="77"/>
              </a:defRPr>
            </a:lvl4pPr>
            <a:lvl5pPr>
              <a:defRPr>
                <a:solidFill>
                  <a:srgbClr val="013938"/>
                </a:solidFill>
                <a:latin typeface="MrEavesModOT" panose="020B060306050202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5452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white background with green text&#10;&#10;Description automatically generated">
            <a:extLst>
              <a:ext uri="{FF2B5EF4-FFF2-40B4-BE49-F238E27FC236}">
                <a16:creationId xmlns:a16="http://schemas.microsoft.com/office/drawing/2014/main" id="{796378BD-2E00-1545-CCD6-C3154EC867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B08ECC-0DAC-38F6-6F92-C0DE39507650}"/>
              </a:ext>
            </a:extLst>
          </p:cNvPr>
          <p:cNvSpPr>
            <a:spLocks noGrp="1"/>
          </p:cNvSpPr>
          <p:nvPr>
            <p:ph type="title"/>
          </p:nvPr>
        </p:nvSpPr>
        <p:spPr/>
        <p:txBody>
          <a:bodyPr/>
          <a:lstStyle>
            <a:lvl1pPr>
              <a:defRPr b="1">
                <a:solidFill>
                  <a:srgbClr val="013938"/>
                </a:solidFill>
                <a:latin typeface="MrEavesModOT" panose="020B0603060502020202"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1324F7B-9AE8-0BAA-F281-FAA2CA3AB8B2}"/>
              </a:ext>
            </a:extLst>
          </p:cNvPr>
          <p:cNvSpPr>
            <a:spLocks noGrp="1"/>
          </p:cNvSpPr>
          <p:nvPr>
            <p:ph idx="1"/>
          </p:nvPr>
        </p:nvSpPr>
        <p:spPr/>
        <p:txBody>
          <a:bodyPr/>
          <a:lstStyle>
            <a:lvl1pPr>
              <a:defRPr>
                <a:solidFill>
                  <a:srgbClr val="013938"/>
                </a:solidFill>
                <a:latin typeface="MrEavesModOT" panose="020B0603060502020202" pitchFamily="34" charset="77"/>
              </a:defRPr>
            </a:lvl1pPr>
            <a:lvl2pPr>
              <a:defRPr>
                <a:solidFill>
                  <a:srgbClr val="013938"/>
                </a:solidFill>
                <a:latin typeface="MrEavesModOT" panose="020B0603060502020202" pitchFamily="34" charset="77"/>
              </a:defRPr>
            </a:lvl2pPr>
            <a:lvl3pPr>
              <a:defRPr>
                <a:solidFill>
                  <a:srgbClr val="013938"/>
                </a:solidFill>
                <a:latin typeface="MrEavesModOT" panose="020B0603060502020202" pitchFamily="34" charset="77"/>
              </a:defRPr>
            </a:lvl3pPr>
            <a:lvl4pPr>
              <a:defRPr>
                <a:solidFill>
                  <a:srgbClr val="013938"/>
                </a:solidFill>
                <a:latin typeface="MrEavesModOT" panose="020B0603060502020202" pitchFamily="34" charset="77"/>
              </a:defRPr>
            </a:lvl4pPr>
            <a:lvl5pPr>
              <a:defRPr>
                <a:solidFill>
                  <a:srgbClr val="013938"/>
                </a:solidFill>
                <a:latin typeface="MrEavesModOT" panose="020B060306050202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8570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5" name="Picture 4" descr="A green and white logo&#10;&#10;Description automatically generated with medium confidence">
            <a:extLst>
              <a:ext uri="{FF2B5EF4-FFF2-40B4-BE49-F238E27FC236}">
                <a16:creationId xmlns:a16="http://schemas.microsoft.com/office/drawing/2014/main" id="{4DB9C892-A1D6-042E-403C-8B3EB2162A2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B08ECC-0DAC-38F6-6F92-C0DE39507650}"/>
              </a:ext>
            </a:extLst>
          </p:cNvPr>
          <p:cNvSpPr>
            <a:spLocks noGrp="1"/>
          </p:cNvSpPr>
          <p:nvPr>
            <p:ph type="title"/>
          </p:nvPr>
        </p:nvSpPr>
        <p:spPr/>
        <p:txBody>
          <a:bodyPr/>
          <a:lstStyle>
            <a:lvl1pPr>
              <a:defRPr b="1">
                <a:solidFill>
                  <a:schemeClr val="bg1"/>
                </a:solidFill>
                <a:latin typeface="MrEavesModOT" panose="020B0603060502020202"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1324F7B-9AE8-0BAA-F281-FAA2CA3AB8B2}"/>
              </a:ext>
            </a:extLst>
          </p:cNvPr>
          <p:cNvSpPr>
            <a:spLocks noGrp="1"/>
          </p:cNvSpPr>
          <p:nvPr>
            <p:ph idx="1"/>
          </p:nvPr>
        </p:nvSpPr>
        <p:spPr/>
        <p:txBody>
          <a:bodyPr/>
          <a:lstStyle>
            <a:lvl1pPr>
              <a:defRPr>
                <a:solidFill>
                  <a:schemeClr val="bg1"/>
                </a:solidFill>
                <a:latin typeface="MrEavesModOT" panose="020B0603060502020202" pitchFamily="34" charset="77"/>
              </a:defRPr>
            </a:lvl1pPr>
            <a:lvl2pPr>
              <a:defRPr>
                <a:solidFill>
                  <a:schemeClr val="bg1"/>
                </a:solidFill>
                <a:latin typeface="MrEavesModOT" panose="020B0603060502020202" pitchFamily="34" charset="77"/>
              </a:defRPr>
            </a:lvl2pPr>
            <a:lvl3pPr>
              <a:defRPr>
                <a:solidFill>
                  <a:schemeClr val="bg1"/>
                </a:solidFill>
                <a:latin typeface="MrEavesModOT" panose="020B0603060502020202" pitchFamily="34" charset="77"/>
              </a:defRPr>
            </a:lvl3pPr>
            <a:lvl4pPr>
              <a:defRPr>
                <a:solidFill>
                  <a:schemeClr val="bg1"/>
                </a:solidFill>
                <a:latin typeface="MrEavesModOT" panose="020B0603060502020202" pitchFamily="34" charset="77"/>
              </a:defRPr>
            </a:lvl4pPr>
            <a:lvl5pPr>
              <a:defRPr>
                <a:solidFill>
                  <a:schemeClr val="bg1"/>
                </a:solidFill>
                <a:latin typeface="MrEavesModOT" panose="020B060306050202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2905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close-up of a person's face&#10;&#10;Description automatically generated">
            <a:extLst>
              <a:ext uri="{FF2B5EF4-FFF2-40B4-BE49-F238E27FC236}">
                <a16:creationId xmlns:a16="http://schemas.microsoft.com/office/drawing/2014/main" id="{02CCACED-B880-5FE5-C742-75CBC2C149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42D6EC-01A1-1F4E-503A-DCDE16DC4F7F}"/>
              </a:ext>
            </a:extLst>
          </p:cNvPr>
          <p:cNvSpPr>
            <a:spLocks noGrp="1"/>
          </p:cNvSpPr>
          <p:nvPr>
            <p:ph type="title"/>
          </p:nvPr>
        </p:nvSpPr>
        <p:spPr>
          <a:xfrm>
            <a:off x="831850" y="1709738"/>
            <a:ext cx="10515600" cy="2852737"/>
          </a:xfrm>
        </p:spPr>
        <p:txBody>
          <a:bodyPr anchor="b"/>
          <a:lstStyle>
            <a:lvl1pPr>
              <a:defRPr sz="6000" b="1">
                <a:solidFill>
                  <a:schemeClr val="bg1"/>
                </a:solidFill>
                <a:latin typeface="MrEavesModOT" panose="020B0603060502020202" pitchFamily="34"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10A5612-DD0B-7A30-8CB0-3A5C28C7E082}"/>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MrEavesModOT" panose="020B0603060502020202"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02475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descr="A green and black background&#10;&#10;Description automatically generated with medium confidence">
            <a:extLst>
              <a:ext uri="{FF2B5EF4-FFF2-40B4-BE49-F238E27FC236}">
                <a16:creationId xmlns:a16="http://schemas.microsoft.com/office/drawing/2014/main" id="{17FEA92B-A8B9-ABCD-E331-82DF07117A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42D6EC-01A1-1F4E-503A-DCDE16DC4F7F}"/>
              </a:ext>
            </a:extLst>
          </p:cNvPr>
          <p:cNvSpPr>
            <a:spLocks noGrp="1"/>
          </p:cNvSpPr>
          <p:nvPr>
            <p:ph type="title"/>
          </p:nvPr>
        </p:nvSpPr>
        <p:spPr>
          <a:xfrm>
            <a:off x="2005743" y="1512030"/>
            <a:ext cx="10515600" cy="2852737"/>
          </a:xfrm>
        </p:spPr>
        <p:txBody>
          <a:bodyPr anchor="b"/>
          <a:lstStyle>
            <a:lvl1pPr>
              <a:defRPr sz="6000" b="1">
                <a:solidFill>
                  <a:schemeClr val="bg1"/>
                </a:solidFill>
                <a:latin typeface="MrEavesModOT" panose="020B0603060502020202" pitchFamily="34"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10A5612-DD0B-7A30-8CB0-3A5C28C7E082}"/>
              </a:ext>
            </a:extLst>
          </p:cNvPr>
          <p:cNvSpPr>
            <a:spLocks noGrp="1"/>
          </p:cNvSpPr>
          <p:nvPr>
            <p:ph type="body" idx="1"/>
          </p:nvPr>
        </p:nvSpPr>
        <p:spPr>
          <a:xfrm>
            <a:off x="2055168" y="4595876"/>
            <a:ext cx="10515600" cy="1500187"/>
          </a:xfrm>
        </p:spPr>
        <p:txBody>
          <a:bodyPr/>
          <a:lstStyle>
            <a:lvl1pPr marL="0" indent="0">
              <a:buNone/>
              <a:defRPr sz="2400">
                <a:solidFill>
                  <a:schemeClr val="bg1"/>
                </a:solidFill>
                <a:latin typeface="MrEavesModOT" panose="020B0603060502020202"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70892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13DF-107D-972A-061B-FCF2C2CABF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CDB761-BA4A-7131-77D1-E758A601F5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3E02E64-DFF0-1235-E9B3-30A973FAD1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A8B9ED-276F-C9CD-2991-17EFB0AED0A6}"/>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6" name="Footer Placeholder 5">
            <a:extLst>
              <a:ext uri="{FF2B5EF4-FFF2-40B4-BE49-F238E27FC236}">
                <a16:creationId xmlns:a16="http://schemas.microsoft.com/office/drawing/2014/main" id="{32BA8E08-682B-F8F4-B221-AEA5F98E9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D894A-2076-1ED8-FFDD-4D4FEDE5B1D8}"/>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193185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8577-73A0-AEC2-E041-A589FFDCD14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1549C7-3664-1D6C-5667-7401168FF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934762-ABB7-6F97-4EE2-722C527772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5261F24-8607-6C6A-8B0F-3A02E8C1BB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066F88-E6EA-360C-F1DB-119228A732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6A11014-E963-7422-76B8-507328017320}"/>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8" name="Footer Placeholder 7">
            <a:extLst>
              <a:ext uri="{FF2B5EF4-FFF2-40B4-BE49-F238E27FC236}">
                <a16:creationId xmlns:a16="http://schemas.microsoft.com/office/drawing/2014/main" id="{804CF252-4075-83FA-FCD5-35553E639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D714D5-69C5-E4E2-DA16-F3F9A01ED36E}"/>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84119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25EE-E350-1ABB-EA59-9342247CD1D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B2DEE9A-FD00-B2E6-32BA-957DE8A60F19}"/>
              </a:ext>
            </a:extLst>
          </p:cNvPr>
          <p:cNvSpPr>
            <a:spLocks noGrp="1"/>
          </p:cNvSpPr>
          <p:nvPr>
            <p:ph type="dt" sz="half" idx="10"/>
          </p:nvPr>
        </p:nvSpPr>
        <p:spPr/>
        <p:txBody>
          <a:bodyPr/>
          <a:lstStyle/>
          <a:p>
            <a:fld id="{CE6AA6F5-CB52-CB4F-86C3-AF8BB9770477}" type="datetimeFigureOut">
              <a:rPr lang="en-US" smtClean="0"/>
              <a:t>11/5/2024</a:t>
            </a:fld>
            <a:endParaRPr lang="en-US"/>
          </a:p>
        </p:txBody>
      </p:sp>
      <p:sp>
        <p:nvSpPr>
          <p:cNvPr id="4" name="Footer Placeholder 3">
            <a:extLst>
              <a:ext uri="{FF2B5EF4-FFF2-40B4-BE49-F238E27FC236}">
                <a16:creationId xmlns:a16="http://schemas.microsoft.com/office/drawing/2014/main" id="{7DF5AA76-5B01-9912-0F2A-4097FEB265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26F855-0D4A-7E33-0C57-56B2FB5EA7BB}"/>
              </a:ext>
            </a:extLst>
          </p:cNvPr>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27159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238B7-D32F-3025-03C9-279A5B012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0EB3535-C9B0-EF11-F98C-3277FD7FA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2AEC8F-007B-A213-15E6-82612FF6C3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AA6F5-CB52-CB4F-86C3-AF8BB9770477}" type="datetimeFigureOut">
              <a:rPr lang="en-US" smtClean="0"/>
              <a:t>11/5/2024</a:t>
            </a:fld>
            <a:endParaRPr lang="en-US"/>
          </a:p>
        </p:txBody>
      </p:sp>
      <p:sp>
        <p:nvSpPr>
          <p:cNvPr id="5" name="Footer Placeholder 4">
            <a:extLst>
              <a:ext uri="{FF2B5EF4-FFF2-40B4-BE49-F238E27FC236}">
                <a16:creationId xmlns:a16="http://schemas.microsoft.com/office/drawing/2014/main" id="{46E66375-F500-8369-6AB6-D0C8D484D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D7E053-0F81-BFE1-A61E-4F18656CB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D8E6C-1865-C14E-97A3-C55FF413DDEB}" type="slidenum">
              <a:rPr lang="en-US" smtClean="0"/>
              <a:t>‹#›</a:t>
            </a:fld>
            <a:endParaRPr lang="en-US"/>
          </a:p>
        </p:txBody>
      </p:sp>
    </p:spTree>
    <p:extLst>
      <p:ext uri="{BB962C8B-B14F-4D97-AF65-F5344CB8AC3E}">
        <p14:creationId xmlns:p14="http://schemas.microsoft.com/office/powerpoint/2010/main" val="347002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51" r:id="rId5"/>
    <p:sldLayoutId id="2147483669"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shallett@eaglehr.co.uk" TargetMode="External"/><Relationship Id="rId2" Type="http://schemas.openxmlformats.org/officeDocument/2006/relationships/hyperlink" Target="mailto:smalone@hcrlaw.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D0E9-8E61-8922-3875-7EDF348E8265}"/>
              </a:ext>
            </a:extLst>
          </p:cNvPr>
          <p:cNvSpPr>
            <a:spLocks noGrp="1"/>
          </p:cNvSpPr>
          <p:nvPr>
            <p:ph type="ctrTitle"/>
          </p:nvPr>
        </p:nvSpPr>
        <p:spPr/>
        <p:txBody>
          <a:bodyPr>
            <a:noAutofit/>
          </a:bodyPr>
          <a:lstStyle/>
          <a:p>
            <a:pPr algn="ctr"/>
            <a:r>
              <a:rPr lang="en-US" sz="3200" dirty="0"/>
              <a:t>West Midlands Care Association </a:t>
            </a:r>
            <a:br>
              <a:rPr lang="en-US" sz="3200" dirty="0"/>
            </a:br>
            <a:r>
              <a:rPr lang="en-US" sz="3200" dirty="0"/>
              <a:t>Tools for Running a Successful Care Business Workshop 2: Recruitment and HR</a:t>
            </a:r>
            <a:br>
              <a:rPr lang="en-US" sz="3200" dirty="0"/>
            </a:br>
            <a:br>
              <a:rPr lang="en-US" sz="4400" dirty="0"/>
            </a:br>
            <a:r>
              <a:rPr lang="en-US" sz="3600" dirty="0"/>
              <a:t>Ethical Recruitment and Interviewing Legalities </a:t>
            </a:r>
          </a:p>
        </p:txBody>
      </p:sp>
      <p:sp>
        <p:nvSpPr>
          <p:cNvPr id="3" name="Subtitle 2">
            <a:extLst>
              <a:ext uri="{FF2B5EF4-FFF2-40B4-BE49-F238E27FC236}">
                <a16:creationId xmlns:a16="http://schemas.microsoft.com/office/drawing/2014/main" id="{BF5DCEA1-E8E7-FDF7-7F22-EBE4BFBD36E0}"/>
              </a:ext>
            </a:extLst>
          </p:cNvPr>
          <p:cNvSpPr>
            <a:spLocks noGrp="1"/>
          </p:cNvSpPr>
          <p:nvPr>
            <p:ph type="subTitle" idx="1"/>
          </p:nvPr>
        </p:nvSpPr>
        <p:spPr/>
        <p:txBody>
          <a:bodyPr/>
          <a:lstStyle/>
          <a:p>
            <a:endParaRPr lang="en-US" dirty="0"/>
          </a:p>
          <a:p>
            <a:pPr algn="ctr"/>
            <a:r>
              <a:rPr lang="en-US" dirty="0"/>
              <a:t>Stephenie Malone  &amp;  Stephanie Hallett</a:t>
            </a:r>
          </a:p>
        </p:txBody>
      </p:sp>
    </p:spTree>
    <p:extLst>
      <p:ext uri="{BB962C8B-B14F-4D97-AF65-F5344CB8AC3E}">
        <p14:creationId xmlns:p14="http://schemas.microsoft.com/office/powerpoint/2010/main" val="15581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7F1A-91B2-920B-F31D-74775A6E68F4}"/>
              </a:ext>
            </a:extLst>
          </p:cNvPr>
          <p:cNvSpPr>
            <a:spLocks noGrp="1"/>
          </p:cNvSpPr>
          <p:nvPr>
            <p:ph type="title"/>
          </p:nvPr>
        </p:nvSpPr>
        <p:spPr/>
        <p:txBody>
          <a:bodyPr/>
          <a:lstStyle/>
          <a:p>
            <a:r>
              <a:rPr lang="en-GB" dirty="0"/>
              <a:t>Pre employment considerations </a:t>
            </a:r>
          </a:p>
        </p:txBody>
      </p:sp>
      <p:sp>
        <p:nvSpPr>
          <p:cNvPr id="3" name="Content Placeholder 2">
            <a:extLst>
              <a:ext uri="{FF2B5EF4-FFF2-40B4-BE49-F238E27FC236}">
                <a16:creationId xmlns:a16="http://schemas.microsoft.com/office/drawing/2014/main" id="{569F8907-8330-D47C-6A9B-43578D8C6376}"/>
              </a:ext>
            </a:extLst>
          </p:cNvPr>
          <p:cNvSpPr>
            <a:spLocks noGrp="1"/>
          </p:cNvSpPr>
          <p:nvPr>
            <p:ph idx="1"/>
          </p:nvPr>
        </p:nvSpPr>
        <p:spPr/>
        <p:txBody>
          <a:bodyPr/>
          <a:lstStyle/>
          <a:p>
            <a:r>
              <a:rPr lang="en-GB" dirty="0"/>
              <a:t>Section 60 of the Equality Act 2010 makes it generally unlawful to ask questions about disability and health before you make a job offer – i.e. the use of pre-employment health questionnaires. </a:t>
            </a:r>
          </a:p>
          <a:p>
            <a:pPr marL="0" indent="0">
              <a:buNone/>
            </a:pPr>
            <a:endParaRPr lang="en-GB" dirty="0"/>
          </a:p>
          <a:p>
            <a:r>
              <a:rPr lang="en-GB" dirty="0"/>
              <a:t>It does allow questions about health and disability to be asked before job applicants are offered the job only when the law says they are necessary and fall within narrow exceptions – such as reasonable adjustments or occupational requirements. </a:t>
            </a:r>
          </a:p>
        </p:txBody>
      </p:sp>
    </p:spTree>
    <p:extLst>
      <p:ext uri="{BB962C8B-B14F-4D97-AF65-F5344CB8AC3E}">
        <p14:creationId xmlns:p14="http://schemas.microsoft.com/office/powerpoint/2010/main" val="378547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8941-747F-82B6-A194-9E78529519A0}"/>
              </a:ext>
            </a:extLst>
          </p:cNvPr>
          <p:cNvSpPr>
            <a:spLocks noGrp="1"/>
          </p:cNvSpPr>
          <p:nvPr>
            <p:ph type="title"/>
          </p:nvPr>
        </p:nvSpPr>
        <p:spPr/>
        <p:txBody>
          <a:bodyPr/>
          <a:lstStyle/>
          <a:p>
            <a:r>
              <a:rPr lang="en-GB" dirty="0"/>
              <a:t>Soliciting unnecessary information</a:t>
            </a:r>
          </a:p>
        </p:txBody>
      </p:sp>
      <p:sp>
        <p:nvSpPr>
          <p:cNvPr id="3" name="Content Placeholder 2">
            <a:extLst>
              <a:ext uri="{FF2B5EF4-FFF2-40B4-BE49-F238E27FC236}">
                <a16:creationId xmlns:a16="http://schemas.microsoft.com/office/drawing/2014/main" id="{9C7E6117-3280-DA84-7B1F-D578BC33B300}"/>
              </a:ext>
            </a:extLst>
          </p:cNvPr>
          <p:cNvSpPr>
            <a:spLocks noGrp="1"/>
          </p:cNvSpPr>
          <p:nvPr>
            <p:ph idx="1"/>
          </p:nvPr>
        </p:nvSpPr>
        <p:spPr>
          <a:xfrm>
            <a:off x="838200" y="1517807"/>
            <a:ext cx="10515600" cy="4351338"/>
          </a:xfrm>
        </p:spPr>
        <p:txBody>
          <a:bodyPr/>
          <a:lstStyle/>
          <a:p>
            <a:pPr marL="0" indent="0">
              <a:buNone/>
            </a:pPr>
            <a:r>
              <a:rPr lang="en-GB" dirty="0"/>
              <a:t>Only data necessary for the recruitment process should be collect, avoid asking for excessive or irrelevant personal information.</a:t>
            </a:r>
          </a:p>
          <a:p>
            <a:pPr marL="0" indent="0">
              <a:buNone/>
            </a:pPr>
            <a:r>
              <a:rPr lang="en-GB" dirty="0"/>
              <a:t>For example, you may collect data on the candidates academic qualifications, previous work experience and skills, however you would not collect certain cultural data such as if they have dependants or not.</a:t>
            </a:r>
          </a:p>
          <a:p>
            <a:pPr marL="0" indent="0">
              <a:buNone/>
            </a:pPr>
            <a:r>
              <a:rPr lang="en-GB" dirty="0"/>
              <a:t>It is important to ensure that the data is gathered, processed and stored in line with GDPR.</a:t>
            </a:r>
          </a:p>
        </p:txBody>
      </p:sp>
    </p:spTree>
    <p:extLst>
      <p:ext uri="{BB962C8B-B14F-4D97-AF65-F5344CB8AC3E}">
        <p14:creationId xmlns:p14="http://schemas.microsoft.com/office/powerpoint/2010/main" val="305616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CBAC-2A69-D4BD-5642-17A01EA3076E}"/>
              </a:ext>
            </a:extLst>
          </p:cNvPr>
          <p:cNvSpPr>
            <a:spLocks noGrp="1"/>
          </p:cNvSpPr>
          <p:nvPr>
            <p:ph type="title"/>
          </p:nvPr>
        </p:nvSpPr>
        <p:spPr/>
        <p:txBody>
          <a:bodyPr/>
          <a:lstStyle/>
          <a:p>
            <a:r>
              <a:rPr lang="en-GB" dirty="0"/>
              <a:t>Other factors</a:t>
            </a:r>
          </a:p>
        </p:txBody>
      </p:sp>
      <p:sp>
        <p:nvSpPr>
          <p:cNvPr id="3" name="Content Placeholder 2">
            <a:extLst>
              <a:ext uri="{FF2B5EF4-FFF2-40B4-BE49-F238E27FC236}">
                <a16:creationId xmlns:a16="http://schemas.microsoft.com/office/drawing/2014/main" id="{B33DCBE6-EBCC-D194-5C5D-A73E85B7AA7C}"/>
              </a:ext>
            </a:extLst>
          </p:cNvPr>
          <p:cNvSpPr>
            <a:spLocks noGrp="1"/>
          </p:cNvSpPr>
          <p:nvPr>
            <p:ph idx="1"/>
          </p:nvPr>
        </p:nvSpPr>
        <p:spPr>
          <a:xfrm>
            <a:off x="838200" y="1690688"/>
            <a:ext cx="10515600" cy="4351338"/>
          </a:xfrm>
        </p:spPr>
        <p:txBody>
          <a:bodyPr>
            <a:normAutofit lnSpcReduction="10000"/>
          </a:bodyPr>
          <a:lstStyle/>
          <a:p>
            <a:r>
              <a:rPr lang="en-GB" dirty="0"/>
              <a:t>Regulations 18 and 19 The Health and Social Care Act (Regulated Activities) Regulations 2014; and Schedule 3 and 4 of the same regs.</a:t>
            </a:r>
          </a:p>
          <a:p>
            <a:r>
              <a:rPr lang="en-GB" dirty="0"/>
              <a:t>Sufficient numbers of suitably qualified, competent, skilled and experienced staff to meet needs of the people using the service at all times. </a:t>
            </a:r>
          </a:p>
          <a:p>
            <a:r>
              <a:rPr lang="en-GB" dirty="0"/>
              <a:t>Only employ “fit and proper” staff who are able to provide care and treatment appropriate to their role (including robust recruitments procedures, undertake relevant checks)</a:t>
            </a:r>
          </a:p>
          <a:p>
            <a:r>
              <a:rPr lang="en-GB" dirty="0"/>
              <a:t>It can be indirectly discriminatory to reject applications from overseas applicants.  So, we advise open, international recruitment but when shortlisting, ensuring that we find reasons for rejecting applicants that are unrelated to their visa status.</a:t>
            </a:r>
          </a:p>
        </p:txBody>
      </p:sp>
    </p:spTree>
    <p:extLst>
      <p:ext uri="{BB962C8B-B14F-4D97-AF65-F5344CB8AC3E}">
        <p14:creationId xmlns:p14="http://schemas.microsoft.com/office/powerpoint/2010/main" val="384760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7D9652A-322C-AD80-753C-F2A5EB991D44}"/>
              </a:ext>
            </a:extLst>
          </p:cNvPr>
          <p:cNvSpPr>
            <a:spLocks noGrp="1"/>
          </p:cNvSpPr>
          <p:nvPr>
            <p:ph type="ctrTitle"/>
          </p:nvPr>
        </p:nvSpPr>
        <p:spPr>
          <a:xfrm>
            <a:off x="584200" y="2346325"/>
            <a:ext cx="9144000" cy="2387600"/>
          </a:xfrm>
        </p:spPr>
        <p:txBody>
          <a:bodyPr>
            <a:normAutofit/>
          </a:bodyPr>
          <a:lstStyle/>
          <a:p>
            <a:r>
              <a:rPr lang="en-GB" sz="2400" dirty="0"/>
              <a:t>Stephenie Malone </a:t>
            </a:r>
          </a:p>
          <a:p>
            <a:r>
              <a:rPr lang="en-GB" sz="2400" dirty="0">
                <a:hlinkClick r:id="rId2">
                  <a:extLst>
                    <a:ext uri="{A12FA001-AC4F-418D-AE19-62706E023703}">
                      <ahyp:hlinkClr xmlns:ahyp="http://schemas.microsoft.com/office/drawing/2018/hyperlinkcolor" val="tx"/>
                    </a:ext>
                  </a:extLst>
                </a:hlinkClick>
              </a:rPr>
              <a:t>smalone@hcrlaw.com</a:t>
            </a:r>
            <a:r>
              <a:rPr lang="en-GB" sz="2400" dirty="0"/>
              <a:t> </a:t>
            </a:r>
          </a:p>
          <a:p>
            <a:r>
              <a:rPr lang="en-GB" sz="2400" dirty="0"/>
              <a:t>03301 075 962</a:t>
            </a:r>
          </a:p>
        </p:txBody>
      </p:sp>
      <p:sp>
        <p:nvSpPr>
          <p:cNvPr id="7" name="Subtitle 5">
            <a:extLst>
              <a:ext uri="{FF2B5EF4-FFF2-40B4-BE49-F238E27FC236}">
                <a16:creationId xmlns:a16="http://schemas.microsoft.com/office/drawing/2014/main" id="{0A881A63-C157-154D-BF09-89935A93492C}"/>
              </a:ext>
            </a:extLst>
          </p:cNvPr>
          <p:cNvSpPr txBox="1">
            <a:spLocks noGrp="1"/>
          </p:cNvSpPr>
          <p:nvPr>
            <p:ph type="subTitle" idx="1"/>
          </p:nvPr>
        </p:nvSpPr>
        <p:spPr>
          <a:xfrm>
            <a:off x="584200" y="4826000"/>
            <a:ext cx="9144000" cy="1655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pPr>
            <a:r>
              <a:rPr lang="en-GB" b="1" dirty="0">
                <a:latin typeface="MrEavesModOT" panose="020B0603060502020202" pitchFamily="34" charset="77"/>
                <a:ea typeface="+mj-ea"/>
                <a:cs typeface="+mj-cs"/>
              </a:rPr>
              <a:t>Stephanie Hallett</a:t>
            </a:r>
          </a:p>
          <a:p>
            <a:pPr algn="l">
              <a:spcBef>
                <a:spcPct val="0"/>
              </a:spcBef>
            </a:pPr>
            <a:r>
              <a:rPr lang="en-GB" b="1" dirty="0">
                <a:latin typeface="MrEavesModOT" panose="020B0603060502020202" pitchFamily="34" charset="77"/>
                <a:ea typeface="+mj-ea"/>
                <a:cs typeface="+mj-cs"/>
                <a:hlinkClick r:id="rId3">
                  <a:extLst>
                    <a:ext uri="{A12FA001-AC4F-418D-AE19-62706E023703}">
                      <ahyp:hlinkClr xmlns:ahyp="http://schemas.microsoft.com/office/drawing/2018/hyperlinkcolor" val="tx"/>
                    </a:ext>
                  </a:extLst>
                </a:hlinkClick>
              </a:rPr>
              <a:t>shallett@eaglehr.co.uk</a:t>
            </a:r>
            <a:r>
              <a:rPr lang="en-GB" b="1" dirty="0">
                <a:latin typeface="MrEavesModOT" panose="020B0603060502020202" pitchFamily="34" charset="77"/>
                <a:ea typeface="+mj-ea"/>
                <a:cs typeface="+mj-cs"/>
              </a:rPr>
              <a:t>  </a:t>
            </a:r>
          </a:p>
          <a:p>
            <a:pPr algn="l">
              <a:spcBef>
                <a:spcPct val="0"/>
              </a:spcBef>
            </a:pPr>
            <a:r>
              <a:rPr lang="en-GB" b="1" dirty="0">
                <a:latin typeface="MrEavesModOT" panose="020B0603060502020202" pitchFamily="34" charset="77"/>
                <a:ea typeface="+mj-ea"/>
                <a:cs typeface="+mj-cs"/>
              </a:rPr>
              <a:t>01905 744 994</a:t>
            </a:r>
          </a:p>
        </p:txBody>
      </p:sp>
    </p:spTree>
    <p:extLst>
      <p:ext uri="{BB962C8B-B14F-4D97-AF65-F5344CB8AC3E}">
        <p14:creationId xmlns:p14="http://schemas.microsoft.com/office/powerpoint/2010/main" val="29898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2EBE-190B-4D83-373E-280AD6FB2029}"/>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6FD7D836-CA51-45D3-96E2-A9B102DBD224}"/>
              </a:ext>
            </a:extLst>
          </p:cNvPr>
          <p:cNvSpPr>
            <a:spLocks noGrp="1"/>
          </p:cNvSpPr>
          <p:nvPr>
            <p:ph idx="1"/>
          </p:nvPr>
        </p:nvSpPr>
        <p:spPr/>
        <p:txBody>
          <a:bodyPr/>
          <a:lstStyle/>
          <a:p>
            <a:r>
              <a:rPr lang="en-US" dirty="0"/>
              <a:t>Stephenie Malone, Legal Director (Employment)</a:t>
            </a:r>
          </a:p>
          <a:p>
            <a:r>
              <a:rPr lang="en-US" dirty="0"/>
              <a:t>Stephanie Hallett, HR Consultant &amp; Head of Eagle HR</a:t>
            </a:r>
          </a:p>
          <a:p>
            <a:r>
              <a:rPr lang="en-US" dirty="0"/>
              <a:t>Dedicated to advising health and social care providers</a:t>
            </a:r>
          </a:p>
          <a:p>
            <a:r>
              <a:rPr lang="en-US" dirty="0"/>
              <a:t>Full-service law firm</a:t>
            </a:r>
          </a:p>
          <a:p>
            <a:r>
              <a:rPr lang="en-US" dirty="0"/>
              <a:t>Employment offering – full cycle of employment relationship</a:t>
            </a:r>
          </a:p>
          <a:p>
            <a:r>
              <a:rPr lang="en-US" dirty="0"/>
              <a:t>HR support – Eagle HR</a:t>
            </a:r>
          </a:p>
          <a:p>
            <a:endParaRPr lang="en-GB" dirty="0"/>
          </a:p>
        </p:txBody>
      </p:sp>
    </p:spTree>
    <p:extLst>
      <p:ext uri="{BB962C8B-B14F-4D97-AF65-F5344CB8AC3E}">
        <p14:creationId xmlns:p14="http://schemas.microsoft.com/office/powerpoint/2010/main" val="123502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538A-5569-3666-49B2-2B99B6343AB0}"/>
              </a:ext>
            </a:extLst>
          </p:cNvPr>
          <p:cNvSpPr>
            <a:spLocks noGrp="1"/>
          </p:cNvSpPr>
          <p:nvPr>
            <p:ph type="title"/>
          </p:nvPr>
        </p:nvSpPr>
        <p:spPr/>
        <p:txBody>
          <a:bodyPr/>
          <a:lstStyle/>
          <a:p>
            <a:r>
              <a:rPr lang="en-US" dirty="0"/>
              <a:t>What is Ethical Recruitment? </a:t>
            </a:r>
          </a:p>
        </p:txBody>
      </p:sp>
      <p:sp>
        <p:nvSpPr>
          <p:cNvPr id="3" name="Content Placeholder 2">
            <a:extLst>
              <a:ext uri="{FF2B5EF4-FFF2-40B4-BE49-F238E27FC236}">
                <a16:creationId xmlns:a16="http://schemas.microsoft.com/office/drawing/2014/main" id="{495B00FA-D7B3-84F7-668F-7CB10FEC72F0}"/>
              </a:ext>
            </a:extLst>
          </p:cNvPr>
          <p:cNvSpPr>
            <a:spLocks noGrp="1"/>
          </p:cNvSpPr>
          <p:nvPr>
            <p:ph idx="1"/>
          </p:nvPr>
        </p:nvSpPr>
        <p:spPr/>
        <p:txBody>
          <a:bodyPr>
            <a:normAutofit/>
          </a:bodyPr>
          <a:lstStyle/>
          <a:p>
            <a:r>
              <a:rPr lang="en-US" dirty="0"/>
              <a:t>Hiring lawfully and in a fair and transparent manner</a:t>
            </a:r>
          </a:p>
          <a:p>
            <a:r>
              <a:rPr lang="en-US" dirty="0"/>
              <a:t>Protects and respects employment rights</a:t>
            </a:r>
          </a:p>
          <a:p>
            <a:r>
              <a:rPr lang="en-US" dirty="0"/>
              <a:t>Treats job candidates respectfully and without bias</a:t>
            </a:r>
          </a:p>
          <a:p>
            <a:r>
              <a:rPr lang="en-US" dirty="0"/>
              <a:t>Practices designed to ensure the highest standard of professionalism</a:t>
            </a:r>
          </a:p>
          <a:p>
            <a:r>
              <a:rPr lang="en-US" dirty="0"/>
              <a:t>Clear and unbiased selection criteria</a:t>
            </a:r>
          </a:p>
          <a:p>
            <a:r>
              <a:rPr lang="en-US" dirty="0"/>
              <a:t>Avoids discriminatory language and conduct</a:t>
            </a:r>
          </a:p>
        </p:txBody>
      </p:sp>
    </p:spTree>
    <p:extLst>
      <p:ext uri="{BB962C8B-B14F-4D97-AF65-F5344CB8AC3E}">
        <p14:creationId xmlns:p14="http://schemas.microsoft.com/office/powerpoint/2010/main" val="383837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192B-60DC-29E1-3670-B513CA0A887A}"/>
              </a:ext>
            </a:extLst>
          </p:cNvPr>
          <p:cNvSpPr>
            <a:spLocks noGrp="1"/>
          </p:cNvSpPr>
          <p:nvPr>
            <p:ph type="title"/>
          </p:nvPr>
        </p:nvSpPr>
        <p:spPr/>
        <p:txBody>
          <a:bodyPr/>
          <a:lstStyle/>
          <a:p>
            <a:r>
              <a:rPr lang="en-GB" dirty="0"/>
              <a:t>Why is it important? </a:t>
            </a:r>
          </a:p>
        </p:txBody>
      </p:sp>
      <p:sp>
        <p:nvSpPr>
          <p:cNvPr id="3" name="Content Placeholder 2">
            <a:extLst>
              <a:ext uri="{FF2B5EF4-FFF2-40B4-BE49-F238E27FC236}">
                <a16:creationId xmlns:a16="http://schemas.microsoft.com/office/drawing/2014/main" id="{FA7719E1-9BD3-DCA0-1E06-7882628D93EB}"/>
              </a:ext>
            </a:extLst>
          </p:cNvPr>
          <p:cNvSpPr>
            <a:spLocks noGrp="1"/>
          </p:cNvSpPr>
          <p:nvPr>
            <p:ph idx="1"/>
          </p:nvPr>
        </p:nvSpPr>
        <p:spPr/>
        <p:txBody>
          <a:bodyPr/>
          <a:lstStyle/>
          <a:p>
            <a:r>
              <a:rPr lang="en-GB" dirty="0"/>
              <a:t>Ethics = principles and standards that guide day to day business in accordance with your corporate values</a:t>
            </a:r>
          </a:p>
          <a:p>
            <a:pPr marL="0" indent="0">
              <a:buNone/>
            </a:pPr>
            <a:endParaRPr lang="en-GB" dirty="0"/>
          </a:p>
          <a:p>
            <a:r>
              <a:rPr lang="en-GB" dirty="0"/>
              <a:t>Responsible as recruiters for acting in best interest of candidates</a:t>
            </a:r>
          </a:p>
          <a:p>
            <a:pPr marL="0" indent="0">
              <a:buNone/>
            </a:pPr>
            <a:endParaRPr lang="en-GB" dirty="0"/>
          </a:p>
          <a:p>
            <a:r>
              <a:rPr lang="en-GB" dirty="0"/>
              <a:t>Unethical practices result in candidates being disappointed and demotivated</a:t>
            </a:r>
          </a:p>
          <a:p>
            <a:pPr marL="0" indent="0">
              <a:buNone/>
            </a:pPr>
            <a:endParaRPr lang="en-GB" dirty="0"/>
          </a:p>
          <a:p>
            <a:r>
              <a:rPr lang="en-GB" dirty="0"/>
              <a:t>May not be illegal, but can cause reputational damage</a:t>
            </a:r>
          </a:p>
        </p:txBody>
      </p:sp>
    </p:spTree>
    <p:extLst>
      <p:ext uri="{BB962C8B-B14F-4D97-AF65-F5344CB8AC3E}">
        <p14:creationId xmlns:p14="http://schemas.microsoft.com/office/powerpoint/2010/main" val="294607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03EA-BED9-0C33-875D-DC8BB004F2F2}"/>
              </a:ext>
            </a:extLst>
          </p:cNvPr>
          <p:cNvSpPr>
            <a:spLocks noGrp="1"/>
          </p:cNvSpPr>
          <p:nvPr>
            <p:ph type="title"/>
          </p:nvPr>
        </p:nvSpPr>
        <p:spPr/>
        <p:txBody>
          <a:bodyPr/>
          <a:lstStyle/>
          <a:p>
            <a:r>
              <a:rPr lang="en-GB" dirty="0"/>
              <a:t>Practical considerations</a:t>
            </a:r>
          </a:p>
        </p:txBody>
      </p:sp>
      <p:sp>
        <p:nvSpPr>
          <p:cNvPr id="3" name="Content Placeholder 2">
            <a:extLst>
              <a:ext uri="{FF2B5EF4-FFF2-40B4-BE49-F238E27FC236}">
                <a16:creationId xmlns:a16="http://schemas.microsoft.com/office/drawing/2014/main" id="{7C58AFDC-BB27-6240-279C-2AD486F6C5A7}"/>
              </a:ext>
            </a:extLst>
          </p:cNvPr>
          <p:cNvSpPr>
            <a:spLocks noGrp="1"/>
          </p:cNvSpPr>
          <p:nvPr>
            <p:ph idx="1"/>
          </p:nvPr>
        </p:nvSpPr>
        <p:spPr>
          <a:xfrm>
            <a:off x="838200" y="1620570"/>
            <a:ext cx="10515600" cy="4556393"/>
          </a:xfrm>
        </p:spPr>
        <p:txBody>
          <a:bodyPr/>
          <a:lstStyle/>
          <a:p>
            <a:r>
              <a:rPr lang="en-GB" dirty="0">
                <a:solidFill>
                  <a:srgbClr val="FF0000"/>
                </a:solidFill>
              </a:rPr>
              <a:t>Misleading job adverts</a:t>
            </a:r>
          </a:p>
          <a:p>
            <a:r>
              <a:rPr lang="en-GB" dirty="0">
                <a:solidFill>
                  <a:srgbClr val="FF0000"/>
                </a:solidFill>
              </a:rPr>
              <a:t>Unequal treatment </a:t>
            </a:r>
          </a:p>
          <a:p>
            <a:r>
              <a:rPr lang="en-GB" dirty="0">
                <a:solidFill>
                  <a:srgbClr val="FF0000"/>
                </a:solidFill>
              </a:rPr>
              <a:t>Discrimination</a:t>
            </a:r>
          </a:p>
          <a:p>
            <a:r>
              <a:rPr lang="en-GB" dirty="0">
                <a:solidFill>
                  <a:srgbClr val="FF0000"/>
                </a:solidFill>
              </a:rPr>
              <a:t>Soliciting unnecessary information</a:t>
            </a:r>
          </a:p>
          <a:p>
            <a:r>
              <a:rPr lang="en-GB" dirty="0">
                <a:solidFill>
                  <a:srgbClr val="00B050"/>
                </a:solidFill>
              </a:rPr>
              <a:t>Interviewing correctly to ensure proper job matching</a:t>
            </a:r>
          </a:p>
          <a:p>
            <a:r>
              <a:rPr lang="en-GB" dirty="0">
                <a:solidFill>
                  <a:srgbClr val="00B050"/>
                </a:solidFill>
              </a:rPr>
              <a:t>Honesty, consistency and objectivity </a:t>
            </a:r>
          </a:p>
          <a:p>
            <a:r>
              <a:rPr lang="en-GB" dirty="0">
                <a:solidFill>
                  <a:srgbClr val="00B050"/>
                </a:solidFill>
              </a:rPr>
              <a:t>Maintaining confidentiality on the use of storage of information</a:t>
            </a:r>
          </a:p>
          <a:p>
            <a:r>
              <a:rPr lang="en-GB" dirty="0">
                <a:solidFill>
                  <a:srgbClr val="00B050"/>
                </a:solidFill>
              </a:rPr>
              <a:t>Informing candidates appropriately of selection criteria </a:t>
            </a:r>
          </a:p>
          <a:p>
            <a:endParaRPr lang="en-GB" dirty="0"/>
          </a:p>
        </p:txBody>
      </p:sp>
    </p:spTree>
    <p:extLst>
      <p:ext uri="{BB962C8B-B14F-4D97-AF65-F5344CB8AC3E}">
        <p14:creationId xmlns:p14="http://schemas.microsoft.com/office/powerpoint/2010/main" val="205324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B5CC-7AF1-E250-4E88-2ADC0038C7B0}"/>
              </a:ext>
            </a:extLst>
          </p:cNvPr>
          <p:cNvSpPr>
            <a:spLocks noGrp="1"/>
          </p:cNvSpPr>
          <p:nvPr>
            <p:ph type="title"/>
          </p:nvPr>
        </p:nvSpPr>
        <p:spPr/>
        <p:txBody>
          <a:bodyPr/>
          <a:lstStyle/>
          <a:p>
            <a:r>
              <a:rPr lang="en-GB" dirty="0"/>
              <a:t>Misleading job adverts</a:t>
            </a:r>
          </a:p>
        </p:txBody>
      </p:sp>
      <p:sp>
        <p:nvSpPr>
          <p:cNvPr id="3" name="Content Placeholder 2">
            <a:extLst>
              <a:ext uri="{FF2B5EF4-FFF2-40B4-BE49-F238E27FC236}">
                <a16:creationId xmlns:a16="http://schemas.microsoft.com/office/drawing/2014/main" id="{2E2B14E9-48DB-1A04-9A17-FC28C65EF353}"/>
              </a:ext>
            </a:extLst>
          </p:cNvPr>
          <p:cNvSpPr>
            <a:spLocks noGrp="1"/>
          </p:cNvSpPr>
          <p:nvPr>
            <p:ph idx="1"/>
          </p:nvPr>
        </p:nvSpPr>
        <p:spPr>
          <a:xfrm>
            <a:off x="838200" y="1608342"/>
            <a:ext cx="10515600" cy="4351338"/>
          </a:xfrm>
        </p:spPr>
        <p:txBody>
          <a:bodyPr/>
          <a:lstStyle/>
          <a:p>
            <a:pPr marL="0" indent="0">
              <a:buNone/>
            </a:pPr>
            <a:r>
              <a:rPr lang="en-GB" dirty="0"/>
              <a:t>Job adverts need to be in line with the Advertising Standards Authority [ASA]. Misleading adverts may discourage application or lead to possible disputes.</a:t>
            </a:r>
          </a:p>
          <a:p>
            <a:pPr marL="0" indent="0">
              <a:buNone/>
            </a:pPr>
            <a:endParaRPr lang="en-GB" dirty="0"/>
          </a:p>
          <a:p>
            <a:pPr marL="0" indent="0">
              <a:buNone/>
            </a:pPr>
            <a:r>
              <a:rPr lang="en-GB" dirty="0"/>
              <a:t>Information that should be included:</a:t>
            </a:r>
          </a:p>
          <a:p>
            <a:pPr marL="0" indent="0">
              <a:buNone/>
            </a:pPr>
            <a:r>
              <a:rPr lang="en-GB" dirty="0"/>
              <a:t>Salary, location, working hours, type of tole, if it is temporary or permanent etc.</a:t>
            </a:r>
          </a:p>
          <a:p>
            <a:pPr marL="0" indent="0">
              <a:buNone/>
            </a:pPr>
            <a:endParaRPr lang="en-GB" dirty="0"/>
          </a:p>
          <a:p>
            <a:pPr marL="0" indent="0">
              <a:buNone/>
            </a:pPr>
            <a:r>
              <a:rPr lang="en-GB" dirty="0"/>
              <a:t>Employers also need to ensure that they do not ‘oversell’ the role or their company as this goes against the ASA.</a:t>
            </a:r>
          </a:p>
          <a:p>
            <a:pPr marL="0" indent="0">
              <a:buNone/>
            </a:pPr>
            <a:endParaRPr lang="en-GB" dirty="0"/>
          </a:p>
        </p:txBody>
      </p:sp>
    </p:spTree>
    <p:extLst>
      <p:ext uri="{BB962C8B-B14F-4D97-AF65-F5344CB8AC3E}">
        <p14:creationId xmlns:p14="http://schemas.microsoft.com/office/powerpoint/2010/main" val="12284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239B-5F94-0B47-F4BA-2E86C5353FBB}"/>
              </a:ext>
            </a:extLst>
          </p:cNvPr>
          <p:cNvSpPr>
            <a:spLocks noGrp="1"/>
          </p:cNvSpPr>
          <p:nvPr>
            <p:ph type="title"/>
          </p:nvPr>
        </p:nvSpPr>
        <p:spPr/>
        <p:txBody>
          <a:bodyPr/>
          <a:lstStyle/>
          <a:p>
            <a:r>
              <a:rPr lang="en-GB" dirty="0"/>
              <a:t>Unequal Treatment</a:t>
            </a:r>
          </a:p>
        </p:txBody>
      </p:sp>
      <p:sp>
        <p:nvSpPr>
          <p:cNvPr id="3" name="Content Placeholder 2">
            <a:extLst>
              <a:ext uri="{FF2B5EF4-FFF2-40B4-BE49-F238E27FC236}">
                <a16:creationId xmlns:a16="http://schemas.microsoft.com/office/drawing/2014/main" id="{0C1DD797-9CE7-0F4B-CAE2-3531486AFD2C}"/>
              </a:ext>
            </a:extLst>
          </p:cNvPr>
          <p:cNvSpPr>
            <a:spLocks noGrp="1"/>
          </p:cNvSpPr>
          <p:nvPr>
            <p:ph idx="1"/>
          </p:nvPr>
        </p:nvSpPr>
        <p:spPr>
          <a:xfrm>
            <a:off x="937787" y="1690688"/>
            <a:ext cx="2230925" cy="4351338"/>
          </a:xfrm>
        </p:spPr>
        <p:txBody>
          <a:bodyPr>
            <a:normAutofit/>
          </a:bodyPr>
          <a:lstStyle/>
          <a:p>
            <a:pPr marL="0" indent="0">
              <a:buNone/>
            </a:pPr>
            <a:r>
              <a:rPr lang="en-GB" sz="2400" b="1" dirty="0"/>
              <a:t>Unconscious bias</a:t>
            </a:r>
          </a:p>
          <a:p>
            <a:pPr marL="0" indent="0">
              <a:buNone/>
            </a:pPr>
            <a:r>
              <a:rPr lang="en-GB" sz="1800" dirty="0"/>
              <a:t>Examples:</a:t>
            </a:r>
          </a:p>
          <a:p>
            <a:r>
              <a:rPr lang="en-GB" sz="1800" dirty="0"/>
              <a:t>Gender Bias	</a:t>
            </a:r>
          </a:p>
          <a:p>
            <a:r>
              <a:rPr lang="en-GB" sz="1800" dirty="0"/>
              <a:t>Age Bias	</a:t>
            </a:r>
          </a:p>
          <a:p>
            <a:r>
              <a:rPr lang="en-GB" sz="1800" dirty="0"/>
              <a:t>Ethnicity Bias	</a:t>
            </a:r>
          </a:p>
          <a:p>
            <a:r>
              <a:rPr lang="en-GB" sz="1800" dirty="0"/>
              <a:t>Name Bias	</a:t>
            </a:r>
          </a:p>
          <a:p>
            <a:r>
              <a:rPr lang="en-GB" sz="1800" dirty="0"/>
              <a:t>Accent Bias	</a:t>
            </a:r>
          </a:p>
          <a:p>
            <a:r>
              <a:rPr lang="en-GB" sz="1800" dirty="0"/>
              <a:t>Religion/ Belief Bias</a:t>
            </a:r>
          </a:p>
          <a:p>
            <a:pPr marL="0" indent="0">
              <a:buNone/>
            </a:pPr>
            <a:endParaRPr lang="en-GB" sz="1800" dirty="0"/>
          </a:p>
          <a:p>
            <a:pPr marL="0" indent="0">
              <a:buNone/>
            </a:pPr>
            <a:endParaRPr lang="en-GB" sz="1200" dirty="0"/>
          </a:p>
        </p:txBody>
      </p:sp>
      <p:sp>
        <p:nvSpPr>
          <p:cNvPr id="5" name="TextBox 4">
            <a:extLst>
              <a:ext uri="{FF2B5EF4-FFF2-40B4-BE49-F238E27FC236}">
                <a16:creationId xmlns:a16="http://schemas.microsoft.com/office/drawing/2014/main" id="{679BEFE1-DA4B-167E-BF46-218B4049485D}"/>
              </a:ext>
            </a:extLst>
          </p:cNvPr>
          <p:cNvSpPr txBox="1"/>
          <p:nvPr/>
        </p:nvSpPr>
        <p:spPr>
          <a:xfrm>
            <a:off x="7195242" y="1808383"/>
            <a:ext cx="2727356" cy="3058209"/>
          </a:xfrm>
          <a:prstGeom prst="rect">
            <a:avLst/>
          </a:prstGeom>
          <a:noFill/>
        </p:spPr>
        <p:txBody>
          <a:bodyPr wrap="square">
            <a:spAutoFit/>
          </a:bodyPr>
          <a:lstStyle/>
          <a:p>
            <a:pPr>
              <a:lnSpc>
                <a:spcPct val="90000"/>
              </a:lnSpc>
              <a:spcBef>
                <a:spcPts val="1000"/>
              </a:spcBef>
            </a:pPr>
            <a:r>
              <a:rPr lang="en-GB" sz="2400" b="1" dirty="0">
                <a:solidFill>
                  <a:srgbClr val="013938"/>
                </a:solidFill>
                <a:latin typeface="MrEavesModOT" panose="020B0603060502020202" pitchFamily="34" charset="77"/>
              </a:rPr>
              <a:t>Reducing bias:</a:t>
            </a:r>
          </a:p>
          <a:p>
            <a:pPr>
              <a:lnSpc>
                <a:spcPct val="90000"/>
              </a:lnSpc>
              <a:spcBef>
                <a:spcPts val="1000"/>
              </a:spcBef>
              <a:buFont typeface="Arial" panose="020B0604020202020204" pitchFamily="34" charset="0"/>
            </a:pPr>
            <a:r>
              <a:rPr lang="en-GB" dirty="0">
                <a:solidFill>
                  <a:srgbClr val="013938"/>
                </a:solidFill>
                <a:latin typeface="MrEavesModOT" panose="020B0603060502020202" pitchFamily="34" charset="77"/>
              </a:rPr>
              <a:t>Being aware of unconscious bias- helping to  control your personal feelings</a:t>
            </a:r>
          </a:p>
          <a:p>
            <a:pPr>
              <a:lnSpc>
                <a:spcPct val="90000"/>
              </a:lnSpc>
              <a:spcBef>
                <a:spcPts val="1000"/>
              </a:spcBef>
              <a:buFont typeface="Arial" panose="020B0604020202020204" pitchFamily="34" charset="0"/>
            </a:pPr>
            <a:r>
              <a:rPr lang="en-GB" dirty="0">
                <a:solidFill>
                  <a:srgbClr val="013938"/>
                </a:solidFill>
                <a:latin typeface="MrEavesModOT" panose="020B0603060502020202" pitchFamily="34" charset="77"/>
              </a:rPr>
              <a:t>Introducing blind skills challenges- removing personal details from CVs such as race, gender, age</a:t>
            </a:r>
          </a:p>
          <a:p>
            <a:pPr>
              <a:lnSpc>
                <a:spcPct val="90000"/>
              </a:lnSpc>
              <a:spcBef>
                <a:spcPts val="1000"/>
              </a:spcBef>
              <a:buFont typeface="Arial" panose="020B0604020202020204" pitchFamily="34" charset="0"/>
            </a:pPr>
            <a:r>
              <a:rPr lang="en-GB" dirty="0">
                <a:solidFill>
                  <a:srgbClr val="013938"/>
                </a:solidFill>
                <a:latin typeface="MrEavesModOT" panose="020B0603060502020202" pitchFamily="34" charset="77"/>
              </a:rPr>
              <a:t>Having a diverse interview panel</a:t>
            </a:r>
          </a:p>
        </p:txBody>
      </p:sp>
    </p:spTree>
    <p:extLst>
      <p:ext uri="{BB962C8B-B14F-4D97-AF65-F5344CB8AC3E}">
        <p14:creationId xmlns:p14="http://schemas.microsoft.com/office/powerpoint/2010/main" val="169838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FDC3-33BF-B834-BC32-B3EBA4C22A1C}"/>
              </a:ext>
            </a:extLst>
          </p:cNvPr>
          <p:cNvSpPr>
            <a:spLocks noGrp="1"/>
          </p:cNvSpPr>
          <p:nvPr>
            <p:ph type="title"/>
          </p:nvPr>
        </p:nvSpPr>
        <p:spPr/>
        <p:txBody>
          <a:bodyPr/>
          <a:lstStyle/>
          <a:p>
            <a:r>
              <a:rPr lang="en-GB" dirty="0"/>
              <a:t>Discrimination</a:t>
            </a:r>
          </a:p>
        </p:txBody>
      </p:sp>
      <p:sp>
        <p:nvSpPr>
          <p:cNvPr id="3" name="Content Placeholder 2">
            <a:extLst>
              <a:ext uri="{FF2B5EF4-FFF2-40B4-BE49-F238E27FC236}">
                <a16:creationId xmlns:a16="http://schemas.microsoft.com/office/drawing/2014/main" id="{B78442D4-9158-EA18-1E79-414BC4DA8B0D}"/>
              </a:ext>
            </a:extLst>
          </p:cNvPr>
          <p:cNvSpPr>
            <a:spLocks noGrp="1"/>
          </p:cNvSpPr>
          <p:nvPr>
            <p:ph idx="1"/>
          </p:nvPr>
        </p:nvSpPr>
        <p:spPr>
          <a:xfrm>
            <a:off x="910628" y="1543523"/>
            <a:ext cx="10515600" cy="4351338"/>
          </a:xfrm>
        </p:spPr>
        <p:txBody>
          <a:bodyPr>
            <a:normAutofit fontScale="92500" lnSpcReduction="10000"/>
          </a:bodyPr>
          <a:lstStyle/>
          <a:p>
            <a:pPr marL="0" indent="0">
              <a:buNone/>
            </a:pPr>
            <a:r>
              <a:rPr lang="en-GB" b="1" dirty="0"/>
              <a:t>Discrimination can occur</a:t>
            </a:r>
          </a:p>
          <a:p>
            <a:r>
              <a:rPr lang="en-GB" dirty="0"/>
              <a:t>In the advert itself</a:t>
            </a:r>
          </a:p>
          <a:p>
            <a:r>
              <a:rPr lang="en-GB" dirty="0"/>
              <a:t>How the job is advertised</a:t>
            </a:r>
          </a:p>
          <a:p>
            <a:r>
              <a:rPr lang="en-GB" dirty="0"/>
              <a:t>Within the recruitment process </a:t>
            </a:r>
          </a:p>
          <a:p>
            <a:endParaRPr lang="en-GB" dirty="0"/>
          </a:p>
          <a:p>
            <a:pPr marL="0" indent="0">
              <a:buNone/>
            </a:pPr>
            <a:r>
              <a:rPr lang="en-GB" dirty="0"/>
              <a:t>There may be limited circumstance where it may be justifiable to use discriminatory criteria in a job advert, for example:</a:t>
            </a:r>
          </a:p>
          <a:p>
            <a:r>
              <a:rPr lang="en-GB" dirty="0"/>
              <a:t>To protect the health and safety of young workers</a:t>
            </a:r>
          </a:p>
          <a:p>
            <a:r>
              <a:rPr lang="en-GB" dirty="0"/>
              <a:t>Genuine occupation requirement for a person of a certain characteristic to carry out particular duties.</a:t>
            </a:r>
          </a:p>
          <a:p>
            <a:endParaRPr lang="en-GB" dirty="0"/>
          </a:p>
          <a:p>
            <a:pPr marL="0" indent="0">
              <a:buNone/>
            </a:pPr>
            <a:endParaRPr lang="en-GB" dirty="0"/>
          </a:p>
        </p:txBody>
      </p:sp>
    </p:spTree>
    <p:extLst>
      <p:ext uri="{BB962C8B-B14F-4D97-AF65-F5344CB8AC3E}">
        <p14:creationId xmlns:p14="http://schemas.microsoft.com/office/powerpoint/2010/main" val="223187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62B9-0C4B-EE6B-6CAF-C74EE5772FC1}"/>
              </a:ext>
            </a:extLst>
          </p:cNvPr>
          <p:cNvSpPr>
            <a:spLocks noGrp="1"/>
          </p:cNvSpPr>
          <p:nvPr>
            <p:ph type="title"/>
          </p:nvPr>
        </p:nvSpPr>
        <p:spPr/>
        <p:txBody>
          <a:bodyPr/>
          <a:lstStyle/>
          <a:p>
            <a:r>
              <a:rPr lang="en-GB" dirty="0"/>
              <a:t>Best practice – Interviews </a:t>
            </a:r>
          </a:p>
        </p:txBody>
      </p:sp>
      <p:sp>
        <p:nvSpPr>
          <p:cNvPr id="3" name="Content Placeholder 2">
            <a:extLst>
              <a:ext uri="{FF2B5EF4-FFF2-40B4-BE49-F238E27FC236}">
                <a16:creationId xmlns:a16="http://schemas.microsoft.com/office/drawing/2014/main" id="{723725A2-08AA-1798-7489-D767619970F4}"/>
              </a:ext>
            </a:extLst>
          </p:cNvPr>
          <p:cNvSpPr>
            <a:spLocks noGrp="1"/>
          </p:cNvSpPr>
          <p:nvPr>
            <p:ph idx="1"/>
          </p:nvPr>
        </p:nvSpPr>
        <p:spPr>
          <a:xfrm>
            <a:off x="838200" y="1410031"/>
            <a:ext cx="10515600" cy="4351338"/>
          </a:xfrm>
        </p:spPr>
        <p:txBody>
          <a:bodyPr>
            <a:normAutofit lnSpcReduction="10000"/>
          </a:bodyPr>
          <a:lstStyle/>
          <a:p>
            <a:r>
              <a:rPr lang="en-GB" dirty="0"/>
              <a:t>Prepare a clear set of selection criteria and an interview record template </a:t>
            </a:r>
          </a:p>
          <a:p>
            <a:r>
              <a:rPr lang="en-GB" dirty="0"/>
              <a:t>Ask candidates the same question in the same order </a:t>
            </a:r>
          </a:p>
          <a:p>
            <a:r>
              <a:rPr lang="en-GB" dirty="0"/>
              <a:t>Make sure the information you ask for is relevant to the job </a:t>
            </a:r>
          </a:p>
          <a:p>
            <a:r>
              <a:rPr lang="en-GB" dirty="0"/>
              <a:t>Ensure all interviewers have read our guidance on questions not to ask and unconscious bias </a:t>
            </a:r>
          </a:p>
          <a:p>
            <a:r>
              <a:rPr lang="en-GB" dirty="0"/>
              <a:t>Keep a record of responses from candidates and how the decision to appoint the success candidate was reached </a:t>
            </a:r>
          </a:p>
          <a:p>
            <a:r>
              <a:rPr lang="en-GB" dirty="0"/>
              <a:t>Take notes so you can provide candidates with constructive feedback </a:t>
            </a:r>
          </a:p>
          <a:p>
            <a:r>
              <a:rPr lang="en-GB" dirty="0"/>
              <a:t>Let candidates know what the next steps will be and provide feedback as soon as possible. </a:t>
            </a:r>
          </a:p>
        </p:txBody>
      </p:sp>
    </p:spTree>
    <p:extLst>
      <p:ext uri="{BB962C8B-B14F-4D97-AF65-F5344CB8AC3E}">
        <p14:creationId xmlns:p14="http://schemas.microsoft.com/office/powerpoint/2010/main" val="249438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E3BFBDD0AC04F9D41DC1A980A954F" ma:contentTypeVersion="21" ma:contentTypeDescription="Create a new document." ma:contentTypeScope="" ma:versionID="f8c2a5707edcebcd5f19ec3e172d26a2">
  <xsd:schema xmlns:xsd="http://www.w3.org/2001/XMLSchema" xmlns:xs="http://www.w3.org/2001/XMLSchema" xmlns:p="http://schemas.microsoft.com/office/2006/metadata/properties" xmlns:ns2="60cd0c76-2e94-4231-a557-a82959ba79b5" xmlns:ns3="fe71799e-0c80-4f29-bd17-471cfca7c861" targetNamespace="http://schemas.microsoft.com/office/2006/metadata/properties" ma:root="true" ma:fieldsID="c18c2f841884885021689f6627a78cb3" ns2:_="" ns3:_="">
    <xsd:import namespace="60cd0c76-2e94-4231-a557-a82959ba79b5"/>
    <xsd:import namespace="fe71799e-0c80-4f29-bd17-471cfca7c86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What_x0027_s_x0020_in_x0020_this_x0020_folder_x003f_" minOccurs="0"/>
                <xsd:element ref="ns3:SharedWithUsers" minOccurs="0"/>
                <xsd:element ref="ns3:SharedWithDetails" minOccurs="0"/>
                <xsd:element ref="ns2:MediaServiceOCR" minOccurs="0"/>
                <xsd:element ref="ns2:MediaServiceDateTaken" minOccurs="0"/>
                <xsd:element ref="ns2:MediaServiceObjectDetectorVersions" minOccurs="0"/>
                <xsd:element ref="ns2:MediaServiceLocation" minOccurs="0"/>
                <xsd:element ref="ns2:MediaLengthInSeconds" minOccurs="0"/>
                <xsd:element ref="ns2:Preview" minOccurs="0"/>
                <xsd:element ref="ns2:MediaServiceSearchProperties" minOccurs="0"/>
                <xsd:element ref="ns2:Pleasenote_x002e__x002e__x002e_" minOccurs="0"/>
                <xsd:element ref="ns2:FileOrder" minOccurs="0"/>
                <xsd:element ref="ns2: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d0c76-2e94-4231-a557-a82959ba7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a122bc-d76f-469c-a53a-b0ca14c7be6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What_x0027_s_x0020_in_x0020_this_x0020_folder_x003f_" ma:index="15" nillable="true" ma:displayName="What is this?" ma:format="Dropdown" ma:internalName="What_x0027_s_x0020_in_x0020_this_x0020_folder_x003f_">
      <xsd:simpleType>
        <xsd:restriction base="dms:Text">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Preview" ma:index="23" nillable="true" ma:displayName="Preview" ma:format="Thumbnail" ma:internalName="Preview">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leasenote_x002e__x002e__x002e_" ma:index="25" nillable="true" ma:displayName="Please note..." ma:description="*Please note: do not add your email address to your LinkedIn banner as this presents an IT security risk for the firm" ma:format="Dropdown" ma:internalName="Pleasenote_x002e__x002e__x002e_">
      <xsd:simpleType>
        <xsd:restriction base="dms:Note">
          <xsd:maxLength value="255"/>
        </xsd:restriction>
      </xsd:simpleType>
    </xsd:element>
    <xsd:element name="FileOrder" ma:index="26" nillable="true" ma:displayName="File Order" ma:format="Dropdown" ma:internalName="FileOrder" ma:percentage="FALSE">
      <xsd:simpleType>
        <xsd:restriction base="dms:Number"/>
      </xsd:simpleType>
    </xsd:element>
    <xsd:element name="Details" ma:index="27" nillable="true" ma:displayName="Details " ma:format="Dropdown" ma:internalName="Detail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1799e-0c80-4f29-bd17-471cfca7c86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0d1c3b3-8ca7-4ea8-b11b-615a0a645575}" ma:internalName="TaxCatchAll" ma:showField="CatchAllData" ma:web="fe71799e-0c80-4f29-bd17-471cfca7c86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cd0c76-2e94-4231-a557-a82959ba79b5">
      <Terms xmlns="http://schemas.microsoft.com/office/infopath/2007/PartnerControls"/>
    </lcf76f155ced4ddcb4097134ff3c332f>
    <TaxCatchAll xmlns="fe71799e-0c80-4f29-bd17-471cfca7c861" xsi:nil="true"/>
    <Preview xmlns="60cd0c76-2e94-4231-a557-a82959ba79b5" xsi:nil="true"/>
    <What_x0027_s_x0020_in_x0020_this_x0020_folder_x003f_ xmlns="60cd0c76-2e94-4231-a557-a82959ba79b5" xsi:nil="true"/>
    <Pleasenote_x002e__x002e__x002e_ xmlns="60cd0c76-2e94-4231-a557-a82959ba79b5" xsi:nil="true"/>
    <FileOrder xmlns="60cd0c76-2e94-4231-a557-a82959ba79b5" xsi:nil="true"/>
    <Details xmlns="60cd0c76-2e94-4231-a557-a82959ba79b5" xsi:nil="true"/>
  </documentManagement>
</p:properties>
</file>

<file path=customXml/itemProps1.xml><?xml version="1.0" encoding="utf-8"?>
<ds:datastoreItem xmlns:ds="http://schemas.openxmlformats.org/officeDocument/2006/customXml" ds:itemID="{777FBE8F-06B7-44DA-A164-7C35B5198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d0c76-2e94-4231-a557-a82959ba79b5"/>
    <ds:schemaRef ds:uri="fe71799e-0c80-4f29-bd17-471cfca7c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4DEF90-1249-4226-9583-097ACC4ECEB3}">
  <ds:schemaRefs>
    <ds:schemaRef ds:uri="http://schemas.microsoft.com/sharepoint/v3/contenttype/forms"/>
  </ds:schemaRefs>
</ds:datastoreItem>
</file>

<file path=customXml/itemProps3.xml><?xml version="1.0" encoding="utf-8"?>
<ds:datastoreItem xmlns:ds="http://schemas.openxmlformats.org/officeDocument/2006/customXml" ds:itemID="{7D406DB3-6B8F-4983-A729-2C0328C92EF1}">
  <ds:schemaRefs>
    <ds:schemaRef ds:uri="http://schemas.openxmlformats.org/package/2006/metadata/core-properties"/>
    <ds:schemaRef ds:uri="http://purl.org/dc/terms/"/>
    <ds:schemaRef ds:uri="60cd0c76-2e94-4231-a557-a82959ba79b5"/>
    <ds:schemaRef ds:uri="http://schemas.microsoft.com/office/2006/documentManagement/types"/>
    <ds:schemaRef ds:uri="http://www.w3.org/XML/1998/namespace"/>
    <ds:schemaRef ds:uri="http://purl.org/dc/elements/1.1/"/>
    <ds:schemaRef ds:uri="fe71799e-0c80-4f29-bd17-471cfca7c86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1207</TotalTime>
  <Words>809</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MrEavesModOT</vt:lpstr>
      <vt:lpstr>Office Theme</vt:lpstr>
      <vt:lpstr>West Midlands Care Association  Tools for Running a Successful Care Business Workshop 2: Recruitment and HR  Ethical Recruitment and Interviewing Legalities </vt:lpstr>
      <vt:lpstr>Introduction</vt:lpstr>
      <vt:lpstr>What is Ethical Recruitment? </vt:lpstr>
      <vt:lpstr>Why is it important? </vt:lpstr>
      <vt:lpstr>Practical considerations</vt:lpstr>
      <vt:lpstr>Misleading job adverts</vt:lpstr>
      <vt:lpstr>Unequal Treatment</vt:lpstr>
      <vt:lpstr>Discrimination</vt:lpstr>
      <vt:lpstr>Best practice – Interviews </vt:lpstr>
      <vt:lpstr>Pre employment considerations </vt:lpstr>
      <vt:lpstr>Soliciting unnecessary information</vt:lpstr>
      <vt:lpstr>Other factors</vt:lpstr>
      <vt:lpstr>Stephenie Malone  smalone@hcrlaw.com  03301 075 962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Whitehouse</dc:creator>
  <cp:lastModifiedBy>Stephanie Hallett</cp:lastModifiedBy>
  <cp:revision>11</cp:revision>
  <dcterms:created xsi:type="dcterms:W3CDTF">2024-01-29T11:32:13Z</dcterms:created>
  <dcterms:modified xsi:type="dcterms:W3CDTF">2024-11-05T17:17:23Z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0x0101001F4E3BFBDD0AC04F9D41DC1A980A954F</vt:lpwstr>
  </property>
</Properties>
</file>