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70" r:id="rId6"/>
    <p:sldId id="269" r:id="rId7"/>
    <p:sldId id="268" r:id="rId8"/>
    <p:sldId id="261" r:id="rId9"/>
    <p:sldId id="267" r:id="rId10"/>
    <p:sldId id="271" r:id="rId11"/>
    <p:sldId id="272" r:id="rId12"/>
    <p:sldId id="262" r:id="rId13"/>
    <p:sldId id="289" r:id="rId14"/>
    <p:sldId id="275" r:id="rId15"/>
    <p:sldId id="278" r:id="rId16"/>
    <p:sldId id="281" r:id="rId17"/>
    <p:sldId id="276" r:id="rId18"/>
    <p:sldId id="279" r:id="rId19"/>
    <p:sldId id="277" r:id="rId20"/>
    <p:sldId id="280" r:id="rId21"/>
    <p:sldId id="283" r:id="rId22"/>
    <p:sldId id="282" r:id="rId23"/>
    <p:sldId id="291" r:id="rId24"/>
    <p:sldId id="274" r:id="rId25"/>
    <p:sldId id="273" r:id="rId26"/>
    <p:sldId id="285" r:id="rId27"/>
    <p:sldId id="284" r:id="rId28"/>
    <p:sldId id="264" r:id="rId29"/>
    <p:sldId id="286" r:id="rId30"/>
    <p:sldId id="287" r:id="rId31"/>
    <p:sldId id="265" r:id="rId32"/>
    <p:sldId id="290" r:id="rId33"/>
    <p:sldId id="288" r:id="rId34"/>
    <p:sldId id="266"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89FA0-B47B-6F33-B0B4-AD6A304845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720C8A-BD5A-6403-62F6-076D02A9C1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B224AA2-B5DD-76DF-34F3-80D1CFB9E22F}"/>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5" name="Footer Placeholder 4">
            <a:extLst>
              <a:ext uri="{FF2B5EF4-FFF2-40B4-BE49-F238E27FC236}">
                <a16:creationId xmlns:a16="http://schemas.microsoft.com/office/drawing/2014/main" id="{DE9D8C12-B865-116E-1F82-96D41717B0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832761-992E-08CD-5304-DD1561C6FFD7}"/>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345889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4DE4A-ACDF-ED68-2876-679F2597983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F7278E-604E-984C-FB37-B34BDFACAF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AA1F4F-6F71-4AE1-A50D-B22AD94F9EE5}"/>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5" name="Footer Placeholder 4">
            <a:extLst>
              <a:ext uri="{FF2B5EF4-FFF2-40B4-BE49-F238E27FC236}">
                <a16:creationId xmlns:a16="http://schemas.microsoft.com/office/drawing/2014/main" id="{DEA59A58-ECFB-3E21-C945-9C80CE7755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260630-E085-0D7B-031A-B9FBF4BCB48B}"/>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2256754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95E4E7-F301-8549-E0CF-D2F9ABAA10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757471-EC64-1FBB-4B80-94EB7A0C08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98184D-3E74-D119-2515-71EF5A47CC63}"/>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5" name="Footer Placeholder 4">
            <a:extLst>
              <a:ext uri="{FF2B5EF4-FFF2-40B4-BE49-F238E27FC236}">
                <a16:creationId xmlns:a16="http://schemas.microsoft.com/office/drawing/2014/main" id="{8319369C-3240-A4EA-03D7-FE57538B6C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2734D8-9124-58A7-6EDA-86CCA2431F7A}"/>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623208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D6BFC-9991-B68B-F55E-4C1313451A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D9E47D-591C-1360-972F-87E6D34F7B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019C44-D6ED-02D1-9097-C8446F0D44A5}"/>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5" name="Footer Placeholder 4">
            <a:extLst>
              <a:ext uri="{FF2B5EF4-FFF2-40B4-BE49-F238E27FC236}">
                <a16:creationId xmlns:a16="http://schemas.microsoft.com/office/drawing/2014/main" id="{27176A58-F3CF-2387-AA29-64A5692A6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BF9DD3-B8AE-2857-2E69-426A3D466766}"/>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3747819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2B662-FEA0-3675-2E05-655F6CE48E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7FA7FF-DFA4-A6D0-F066-0DFEF46286B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5D050A-8D0E-167A-E4CB-941F16B78F41}"/>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5" name="Footer Placeholder 4">
            <a:extLst>
              <a:ext uri="{FF2B5EF4-FFF2-40B4-BE49-F238E27FC236}">
                <a16:creationId xmlns:a16="http://schemas.microsoft.com/office/drawing/2014/main" id="{90D84855-BDA3-5A0F-7EAA-1A03F77286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FDB269-F290-A164-7948-110C7230ADDE}"/>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121067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41C99-09FD-C44D-2EF6-D91B52E65D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2EAC7E-B399-7203-6EC9-51349F364A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05A28-D711-AE88-AB8A-C1C394056B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4385F8-15AD-8844-A8F4-63EAD2741925}"/>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6" name="Footer Placeholder 5">
            <a:extLst>
              <a:ext uri="{FF2B5EF4-FFF2-40B4-BE49-F238E27FC236}">
                <a16:creationId xmlns:a16="http://schemas.microsoft.com/office/drawing/2014/main" id="{A6660DF2-0B84-DC4D-8B4D-FD05CE86F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8BBC29-3E2A-4FC2-0199-23FF650C6683}"/>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3149928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EE3FC-5695-6291-D09A-C5228C866A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261207B-F37C-20D3-31B1-3664510985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8960ED-7CDE-7407-5353-FEB912C3E65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4449C8-643F-70F8-3F49-DB0E3FA226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FFF618-63CC-889A-CF04-F14FF81A59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637FFB-B342-C995-AFE3-CFDEC790A580}"/>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8" name="Footer Placeholder 7">
            <a:extLst>
              <a:ext uri="{FF2B5EF4-FFF2-40B4-BE49-F238E27FC236}">
                <a16:creationId xmlns:a16="http://schemas.microsoft.com/office/drawing/2014/main" id="{E7EB9FDE-64B4-8B54-B98D-C6390E1813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54EC4B-D815-4A4A-8D62-D51211CDD6A7}"/>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2978804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47F6-E759-141C-5443-835D19FD737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C144EE-FA6D-4974-87C4-8D1CB999C77C}"/>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4" name="Footer Placeholder 3">
            <a:extLst>
              <a:ext uri="{FF2B5EF4-FFF2-40B4-BE49-F238E27FC236}">
                <a16:creationId xmlns:a16="http://schemas.microsoft.com/office/drawing/2014/main" id="{AC4CFC21-82CC-F4EE-AC2F-307FB1209E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7B7CCD-8BA9-499D-9F15-8DE1CAB30619}"/>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872273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510C3-F575-D234-823D-236411A095BE}"/>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3" name="Footer Placeholder 2">
            <a:extLst>
              <a:ext uri="{FF2B5EF4-FFF2-40B4-BE49-F238E27FC236}">
                <a16:creationId xmlns:a16="http://schemas.microsoft.com/office/drawing/2014/main" id="{050DDF3C-42D5-B1C5-DFC7-F6F63DE57F7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DA1255-2C84-E4D3-B1F4-B72A39C791AC}"/>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3408622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BB146-BC06-19D0-5138-E17EF76D33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564B167-9764-CF3E-CC45-052792FFFF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1D9B2E6-F3CF-26D1-A7D8-C66166E4DB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53D97B-1236-08EC-DAAE-CBFF35F9B7A7}"/>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6" name="Footer Placeholder 5">
            <a:extLst>
              <a:ext uri="{FF2B5EF4-FFF2-40B4-BE49-F238E27FC236}">
                <a16:creationId xmlns:a16="http://schemas.microsoft.com/office/drawing/2014/main" id="{8688529C-3D7E-A5D3-1540-DB05141F2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C60719-04EA-9F15-F935-385D3EC8A9B6}"/>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1864199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52563-4A22-329F-8356-71670A1FC1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684692-669E-4F14-EECD-F529BA720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CB89F19-AF99-A69B-1E32-9D024F2E33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24F4B1-DFF7-74A4-6AC8-E07EC074FF39}"/>
              </a:ext>
            </a:extLst>
          </p:cNvPr>
          <p:cNvSpPr>
            <a:spLocks noGrp="1"/>
          </p:cNvSpPr>
          <p:nvPr>
            <p:ph type="dt" sz="half" idx="10"/>
          </p:nvPr>
        </p:nvSpPr>
        <p:spPr/>
        <p:txBody>
          <a:bodyPr/>
          <a:lstStyle/>
          <a:p>
            <a:fld id="{D196097C-C9E8-4D0B-8D59-D084D0EFE759}" type="datetimeFigureOut">
              <a:rPr lang="en-US" smtClean="0"/>
              <a:t>10/15/2025</a:t>
            </a:fld>
            <a:endParaRPr lang="en-US"/>
          </a:p>
        </p:txBody>
      </p:sp>
      <p:sp>
        <p:nvSpPr>
          <p:cNvPr id="6" name="Footer Placeholder 5">
            <a:extLst>
              <a:ext uri="{FF2B5EF4-FFF2-40B4-BE49-F238E27FC236}">
                <a16:creationId xmlns:a16="http://schemas.microsoft.com/office/drawing/2014/main" id="{FBD5068F-629B-881C-A5AE-CF5C584344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E60BB2-6B1A-5480-B6B9-4C4F369A22FC}"/>
              </a:ext>
            </a:extLst>
          </p:cNvPr>
          <p:cNvSpPr>
            <a:spLocks noGrp="1"/>
          </p:cNvSpPr>
          <p:nvPr>
            <p:ph type="sldNum" sz="quarter" idx="12"/>
          </p:nvPr>
        </p:nvSpPr>
        <p:spPr/>
        <p:txBody>
          <a:bodyPr/>
          <a:lstStyle/>
          <a:p>
            <a:fld id="{E9FC8E8B-77FD-43DE-ADDF-92900E812504}" type="slidenum">
              <a:rPr lang="en-US" smtClean="0"/>
              <a:t>‹#›</a:t>
            </a:fld>
            <a:endParaRPr lang="en-US"/>
          </a:p>
        </p:txBody>
      </p:sp>
    </p:spTree>
    <p:extLst>
      <p:ext uri="{BB962C8B-B14F-4D97-AF65-F5344CB8AC3E}">
        <p14:creationId xmlns:p14="http://schemas.microsoft.com/office/powerpoint/2010/main" val="3885995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B443BF-106D-8643-4E9B-0334CDAB77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D128E8A-746C-3F88-1F09-60B880B359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DCAA0D-2F0B-4836-256A-79AF54C351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196097C-C9E8-4D0B-8D59-D084D0EFE759}" type="datetimeFigureOut">
              <a:rPr lang="en-US" smtClean="0"/>
              <a:t>10/15/2025</a:t>
            </a:fld>
            <a:endParaRPr lang="en-US"/>
          </a:p>
        </p:txBody>
      </p:sp>
      <p:sp>
        <p:nvSpPr>
          <p:cNvPr id="5" name="Footer Placeholder 4">
            <a:extLst>
              <a:ext uri="{FF2B5EF4-FFF2-40B4-BE49-F238E27FC236}">
                <a16:creationId xmlns:a16="http://schemas.microsoft.com/office/drawing/2014/main" id="{0AC8B792-1A05-0D6D-B5F4-5086EF460D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39C7F05-E40E-0F40-65FA-9B27CC6EDD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9FC8E8B-77FD-43DE-ADDF-92900E812504}" type="slidenum">
              <a:rPr lang="en-US" smtClean="0"/>
              <a:t>‹#›</a:t>
            </a:fld>
            <a:endParaRPr lang="en-US"/>
          </a:p>
        </p:txBody>
      </p:sp>
    </p:spTree>
    <p:extLst>
      <p:ext uri="{BB962C8B-B14F-4D97-AF65-F5344CB8AC3E}">
        <p14:creationId xmlns:p14="http://schemas.microsoft.com/office/powerpoint/2010/main" val="3706551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hallow.app.link/5IOviEW13Wb"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niagarafrontiercatholic.org/parish-leadership-and-organiz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pewresearch.org/religion/2025/02/26/decline-of-christianity-in-the-us-has-slowed-may-have-leveled-of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7EB30-0854-09FB-67FA-D8F525A6199D}"/>
              </a:ext>
            </a:extLst>
          </p:cNvPr>
          <p:cNvSpPr>
            <a:spLocks noGrp="1"/>
          </p:cNvSpPr>
          <p:nvPr>
            <p:ph type="ctrTitle"/>
          </p:nvPr>
        </p:nvSpPr>
        <p:spPr/>
        <p:txBody>
          <a:bodyPr/>
          <a:lstStyle/>
          <a:p>
            <a:r>
              <a:rPr lang="en-US" dirty="0"/>
              <a:t>State of the Parish </a:t>
            </a:r>
          </a:p>
        </p:txBody>
      </p:sp>
      <p:sp>
        <p:nvSpPr>
          <p:cNvPr id="3" name="Subtitle 2">
            <a:extLst>
              <a:ext uri="{FF2B5EF4-FFF2-40B4-BE49-F238E27FC236}">
                <a16:creationId xmlns:a16="http://schemas.microsoft.com/office/drawing/2014/main" id="{8D9443DA-FDB6-EF26-4F46-FA94ACF7449E}"/>
              </a:ext>
            </a:extLst>
          </p:cNvPr>
          <p:cNvSpPr>
            <a:spLocks noGrp="1"/>
          </p:cNvSpPr>
          <p:nvPr>
            <p:ph type="subTitle" idx="1"/>
          </p:nvPr>
        </p:nvSpPr>
        <p:spPr/>
        <p:txBody>
          <a:bodyPr>
            <a:normAutofit lnSpcReduction="10000"/>
          </a:bodyPr>
          <a:lstStyle/>
          <a:p>
            <a:r>
              <a:rPr lang="en-US" dirty="0"/>
              <a:t>Immaculate Conception, Ransomville</a:t>
            </a:r>
          </a:p>
          <a:p>
            <a:r>
              <a:rPr lang="en-US" dirty="0"/>
              <a:t>St. Peter, Lewiston</a:t>
            </a:r>
          </a:p>
          <a:p>
            <a:endParaRPr lang="en-US" dirty="0"/>
          </a:p>
          <a:p>
            <a:r>
              <a:rPr lang="en-US" dirty="0"/>
              <a:t>September 1, 2024 – August 31, 2025</a:t>
            </a:r>
          </a:p>
        </p:txBody>
      </p:sp>
    </p:spTree>
    <p:extLst>
      <p:ext uri="{BB962C8B-B14F-4D97-AF65-F5344CB8AC3E}">
        <p14:creationId xmlns:p14="http://schemas.microsoft.com/office/powerpoint/2010/main" val="79884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97FDC-E088-1D2E-EA4F-1530737A28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6FCC34-B83C-E14A-E830-6F6E9EE99F45}"/>
              </a:ext>
            </a:extLst>
          </p:cNvPr>
          <p:cNvSpPr>
            <a:spLocks noGrp="1"/>
          </p:cNvSpPr>
          <p:nvPr>
            <p:ph type="title"/>
          </p:nvPr>
        </p:nvSpPr>
        <p:spPr/>
        <p:txBody>
          <a:bodyPr/>
          <a:lstStyle/>
          <a:p>
            <a:r>
              <a:rPr lang="en-US" dirty="0"/>
              <a:t>Faith Formation and Ministry Data</a:t>
            </a:r>
            <a:br>
              <a:rPr lang="en-US" dirty="0"/>
            </a:br>
            <a:r>
              <a:rPr lang="en-US" dirty="0"/>
              <a:t>- Immaculate Conception</a:t>
            </a:r>
          </a:p>
        </p:txBody>
      </p:sp>
      <p:graphicFrame>
        <p:nvGraphicFramePr>
          <p:cNvPr id="6" name="Content Placeholder 5">
            <a:extLst>
              <a:ext uri="{FF2B5EF4-FFF2-40B4-BE49-F238E27FC236}">
                <a16:creationId xmlns:a16="http://schemas.microsoft.com/office/drawing/2014/main" id="{95544FA4-BDCF-2678-1038-151062129BB0}"/>
              </a:ext>
            </a:extLst>
          </p:cNvPr>
          <p:cNvGraphicFramePr>
            <a:graphicFrameLocks noGrp="1"/>
          </p:cNvGraphicFramePr>
          <p:nvPr>
            <p:ph idx="1"/>
            <p:extLst>
              <p:ext uri="{D42A27DB-BD31-4B8C-83A1-F6EECF244321}">
                <p14:modId xmlns:p14="http://schemas.microsoft.com/office/powerpoint/2010/main" val="4285958371"/>
              </p:ext>
            </p:extLst>
          </p:nvPr>
        </p:nvGraphicFramePr>
        <p:xfrm>
          <a:off x="838200" y="1825625"/>
          <a:ext cx="10515596" cy="3510280"/>
        </p:xfrm>
        <a:graphic>
          <a:graphicData uri="http://schemas.openxmlformats.org/drawingml/2006/table">
            <a:tbl>
              <a:tblPr firstRow="1" bandRow="1">
                <a:tableStyleId>{5C22544A-7EE6-4342-B048-85BDC9FD1C3A}</a:tableStyleId>
              </a:tblPr>
              <a:tblGrid>
                <a:gridCol w="2628899">
                  <a:extLst>
                    <a:ext uri="{9D8B030D-6E8A-4147-A177-3AD203B41FA5}">
                      <a16:colId xmlns:a16="http://schemas.microsoft.com/office/drawing/2014/main" val="3888901671"/>
                    </a:ext>
                  </a:extLst>
                </a:gridCol>
                <a:gridCol w="2628899">
                  <a:extLst>
                    <a:ext uri="{9D8B030D-6E8A-4147-A177-3AD203B41FA5}">
                      <a16:colId xmlns:a16="http://schemas.microsoft.com/office/drawing/2014/main" val="1306810554"/>
                    </a:ext>
                  </a:extLst>
                </a:gridCol>
                <a:gridCol w="2628899">
                  <a:extLst>
                    <a:ext uri="{9D8B030D-6E8A-4147-A177-3AD203B41FA5}">
                      <a16:colId xmlns:a16="http://schemas.microsoft.com/office/drawing/2014/main" val="2779820980"/>
                    </a:ext>
                  </a:extLst>
                </a:gridCol>
                <a:gridCol w="2628899">
                  <a:extLst>
                    <a:ext uri="{9D8B030D-6E8A-4147-A177-3AD203B41FA5}">
                      <a16:colId xmlns:a16="http://schemas.microsoft.com/office/drawing/2014/main" val="479930769"/>
                    </a:ext>
                  </a:extLst>
                </a:gridCol>
              </a:tblGrid>
              <a:tr h="370840">
                <a:tc>
                  <a:txBody>
                    <a:bodyPr/>
                    <a:lstStyle/>
                    <a:p>
                      <a:r>
                        <a:rPr lang="en-US" dirty="0"/>
                        <a:t>FF and Ministries</a:t>
                      </a:r>
                    </a:p>
                  </a:txBody>
                  <a:tcPr/>
                </a:tc>
                <a:tc>
                  <a:txBody>
                    <a:bodyPr/>
                    <a:lstStyle/>
                    <a:p>
                      <a:r>
                        <a:rPr lang="en-US" dirty="0"/>
                        <a:t>2024</a:t>
                      </a:r>
                    </a:p>
                  </a:txBody>
                  <a:tcPr/>
                </a:tc>
                <a:tc>
                  <a:txBody>
                    <a:bodyPr/>
                    <a:lstStyle/>
                    <a:p>
                      <a:r>
                        <a:rPr lang="en-US" dirty="0"/>
                        <a:t>2025</a:t>
                      </a:r>
                    </a:p>
                  </a:txBody>
                  <a:tcPr/>
                </a:tc>
                <a:tc>
                  <a:txBody>
                    <a:bodyPr/>
                    <a:lstStyle/>
                    <a:p>
                      <a:r>
                        <a:rPr lang="en-US" dirty="0"/>
                        <a:t>Net Change</a:t>
                      </a:r>
                    </a:p>
                  </a:txBody>
                  <a:tcPr/>
                </a:tc>
                <a:extLst>
                  <a:ext uri="{0D108BD9-81ED-4DB2-BD59-A6C34878D82A}">
                    <a16:rowId xmlns:a16="http://schemas.microsoft.com/office/drawing/2014/main" val="2910621422"/>
                  </a:ext>
                </a:extLst>
              </a:tr>
              <a:tr h="370840">
                <a:tc>
                  <a:txBody>
                    <a:bodyPr/>
                    <a:lstStyle/>
                    <a:p>
                      <a:r>
                        <a:rPr lang="en-US" dirty="0"/>
                        <a:t>Faith Formation Students</a:t>
                      </a:r>
                    </a:p>
                    <a:p>
                      <a:endParaRPr lang="en-US" dirty="0"/>
                    </a:p>
                  </a:txBody>
                  <a:tcPr/>
                </a:tc>
                <a:tc>
                  <a:txBody>
                    <a:bodyPr/>
                    <a:lstStyle/>
                    <a:p>
                      <a:r>
                        <a:rPr lang="en-US" dirty="0"/>
                        <a:t>60</a:t>
                      </a:r>
                    </a:p>
                  </a:txBody>
                  <a:tcPr/>
                </a:tc>
                <a:tc>
                  <a:txBody>
                    <a:bodyPr/>
                    <a:lstStyle/>
                    <a:p>
                      <a:r>
                        <a:rPr lang="en-US" dirty="0"/>
                        <a:t>60</a:t>
                      </a:r>
                    </a:p>
                  </a:txBody>
                  <a:tcPr/>
                </a:tc>
                <a:tc>
                  <a:txBody>
                    <a:bodyPr/>
                    <a:lstStyle/>
                    <a:p>
                      <a:r>
                        <a:rPr lang="en-US" dirty="0"/>
                        <a:t>0</a:t>
                      </a:r>
                    </a:p>
                  </a:txBody>
                  <a:tcPr/>
                </a:tc>
                <a:extLst>
                  <a:ext uri="{0D108BD9-81ED-4DB2-BD59-A6C34878D82A}">
                    <a16:rowId xmlns:a16="http://schemas.microsoft.com/office/drawing/2014/main" val="381067702"/>
                  </a:ext>
                </a:extLst>
              </a:tr>
              <a:tr h="370840">
                <a:tc>
                  <a:txBody>
                    <a:bodyPr/>
                    <a:lstStyle/>
                    <a:p>
                      <a:r>
                        <a:rPr lang="en-US" dirty="0"/>
                        <a:t>Catechists</a:t>
                      </a:r>
                    </a:p>
                  </a:txBody>
                  <a:tcPr/>
                </a:tc>
                <a:tc>
                  <a:txBody>
                    <a:bodyPr/>
                    <a:lstStyle/>
                    <a:p>
                      <a:r>
                        <a:rPr lang="en-US" dirty="0"/>
                        <a:t>9</a:t>
                      </a:r>
                    </a:p>
                  </a:txBody>
                  <a:tcPr/>
                </a:tc>
                <a:tc>
                  <a:txBody>
                    <a:bodyPr/>
                    <a:lstStyle/>
                    <a:p>
                      <a:r>
                        <a:rPr lang="en-US" dirty="0"/>
                        <a:t>9</a:t>
                      </a:r>
                    </a:p>
                  </a:txBody>
                  <a:tcPr/>
                </a:tc>
                <a:tc>
                  <a:txBody>
                    <a:bodyPr/>
                    <a:lstStyle/>
                    <a:p>
                      <a:r>
                        <a:rPr lang="en-US" dirty="0"/>
                        <a:t>0</a:t>
                      </a:r>
                    </a:p>
                  </a:txBody>
                  <a:tcPr/>
                </a:tc>
                <a:extLst>
                  <a:ext uri="{0D108BD9-81ED-4DB2-BD59-A6C34878D82A}">
                    <a16:rowId xmlns:a16="http://schemas.microsoft.com/office/drawing/2014/main" val="1591969513"/>
                  </a:ext>
                </a:extLst>
              </a:tr>
              <a:tr h="370840">
                <a:tc>
                  <a:txBody>
                    <a:bodyPr/>
                    <a:lstStyle/>
                    <a:p>
                      <a:r>
                        <a:rPr lang="en-US" dirty="0"/>
                        <a:t>Lectors</a:t>
                      </a:r>
                    </a:p>
                  </a:txBody>
                  <a:tcPr/>
                </a:tc>
                <a:tc>
                  <a:txBody>
                    <a:bodyPr/>
                    <a:lstStyle/>
                    <a:p>
                      <a:r>
                        <a:rPr lang="en-US" dirty="0"/>
                        <a:t>16</a:t>
                      </a:r>
                    </a:p>
                  </a:txBody>
                  <a:tcPr/>
                </a:tc>
                <a:tc>
                  <a:txBody>
                    <a:bodyPr/>
                    <a:lstStyle/>
                    <a:p>
                      <a:r>
                        <a:rPr lang="en-US" dirty="0"/>
                        <a:t>15</a:t>
                      </a:r>
                    </a:p>
                  </a:txBody>
                  <a:tcPr/>
                </a:tc>
                <a:tc>
                  <a:txBody>
                    <a:bodyPr/>
                    <a:lstStyle/>
                    <a:p>
                      <a:r>
                        <a:rPr lang="en-US" dirty="0"/>
                        <a:t>-1</a:t>
                      </a:r>
                    </a:p>
                  </a:txBody>
                  <a:tcPr/>
                </a:tc>
                <a:extLst>
                  <a:ext uri="{0D108BD9-81ED-4DB2-BD59-A6C34878D82A}">
                    <a16:rowId xmlns:a16="http://schemas.microsoft.com/office/drawing/2014/main" val="1717967399"/>
                  </a:ext>
                </a:extLst>
              </a:tr>
              <a:tr h="370840">
                <a:tc>
                  <a:txBody>
                    <a:bodyPr/>
                    <a:lstStyle/>
                    <a:p>
                      <a:r>
                        <a:rPr lang="en-US" dirty="0"/>
                        <a:t>Eucharistic Ministers</a:t>
                      </a:r>
                    </a:p>
                  </a:txBody>
                  <a:tcPr/>
                </a:tc>
                <a:tc>
                  <a:txBody>
                    <a:bodyPr/>
                    <a:lstStyle/>
                    <a:p>
                      <a:r>
                        <a:rPr lang="en-US" dirty="0"/>
                        <a:t>13</a:t>
                      </a:r>
                    </a:p>
                  </a:txBody>
                  <a:tcPr/>
                </a:tc>
                <a:tc>
                  <a:txBody>
                    <a:bodyPr/>
                    <a:lstStyle/>
                    <a:p>
                      <a:r>
                        <a:rPr lang="en-US" dirty="0"/>
                        <a:t>16</a:t>
                      </a:r>
                    </a:p>
                  </a:txBody>
                  <a:tcPr/>
                </a:tc>
                <a:tc>
                  <a:txBody>
                    <a:bodyPr/>
                    <a:lstStyle/>
                    <a:p>
                      <a:r>
                        <a:rPr lang="en-US" dirty="0"/>
                        <a:t>+3</a:t>
                      </a:r>
                    </a:p>
                  </a:txBody>
                  <a:tcPr/>
                </a:tc>
                <a:extLst>
                  <a:ext uri="{0D108BD9-81ED-4DB2-BD59-A6C34878D82A}">
                    <a16:rowId xmlns:a16="http://schemas.microsoft.com/office/drawing/2014/main" val="1261849582"/>
                  </a:ext>
                </a:extLst>
              </a:tr>
              <a:tr h="370840">
                <a:tc>
                  <a:txBody>
                    <a:bodyPr/>
                    <a:lstStyle/>
                    <a:p>
                      <a:r>
                        <a:rPr lang="en-US" dirty="0"/>
                        <a:t>Altar Servers</a:t>
                      </a:r>
                    </a:p>
                  </a:txBody>
                  <a:tcPr/>
                </a:tc>
                <a:tc>
                  <a:txBody>
                    <a:bodyPr/>
                    <a:lstStyle/>
                    <a:p>
                      <a:r>
                        <a:rPr lang="en-US" dirty="0"/>
                        <a:t>9</a:t>
                      </a:r>
                    </a:p>
                  </a:txBody>
                  <a:tcPr/>
                </a:tc>
                <a:tc>
                  <a:txBody>
                    <a:bodyPr/>
                    <a:lstStyle/>
                    <a:p>
                      <a:r>
                        <a:rPr lang="en-US" dirty="0"/>
                        <a:t>19</a:t>
                      </a:r>
                    </a:p>
                  </a:txBody>
                  <a:tcPr/>
                </a:tc>
                <a:tc>
                  <a:txBody>
                    <a:bodyPr/>
                    <a:lstStyle/>
                    <a:p>
                      <a:r>
                        <a:rPr lang="en-US" dirty="0"/>
                        <a:t>+10</a:t>
                      </a:r>
                    </a:p>
                  </a:txBody>
                  <a:tcPr/>
                </a:tc>
                <a:extLst>
                  <a:ext uri="{0D108BD9-81ED-4DB2-BD59-A6C34878D82A}">
                    <a16:rowId xmlns:a16="http://schemas.microsoft.com/office/drawing/2014/main" val="942049822"/>
                  </a:ext>
                </a:extLst>
              </a:tr>
              <a:tr h="370840">
                <a:tc>
                  <a:txBody>
                    <a:bodyPr/>
                    <a:lstStyle/>
                    <a:p>
                      <a:r>
                        <a:rPr lang="en-US" dirty="0"/>
                        <a:t>Ushers</a:t>
                      </a:r>
                    </a:p>
                  </a:txBody>
                  <a:tcPr/>
                </a:tc>
                <a:tc>
                  <a:txBody>
                    <a:bodyPr/>
                    <a:lstStyle/>
                    <a:p>
                      <a:r>
                        <a:rPr lang="en-US" dirty="0"/>
                        <a:t>11</a:t>
                      </a:r>
                    </a:p>
                  </a:txBody>
                  <a:tcPr/>
                </a:tc>
                <a:tc>
                  <a:txBody>
                    <a:bodyPr/>
                    <a:lstStyle/>
                    <a:p>
                      <a:r>
                        <a:rPr lang="en-US" dirty="0"/>
                        <a:t>11</a:t>
                      </a:r>
                    </a:p>
                  </a:txBody>
                  <a:tcPr/>
                </a:tc>
                <a:tc>
                  <a:txBody>
                    <a:bodyPr/>
                    <a:lstStyle/>
                    <a:p>
                      <a:r>
                        <a:rPr lang="en-US" dirty="0"/>
                        <a:t>0</a:t>
                      </a:r>
                    </a:p>
                  </a:txBody>
                  <a:tcPr/>
                </a:tc>
                <a:extLst>
                  <a:ext uri="{0D108BD9-81ED-4DB2-BD59-A6C34878D82A}">
                    <a16:rowId xmlns:a16="http://schemas.microsoft.com/office/drawing/2014/main" val="3510835225"/>
                  </a:ext>
                </a:extLst>
              </a:tr>
              <a:tr h="370840">
                <a:tc>
                  <a:txBody>
                    <a:bodyPr/>
                    <a:lstStyle/>
                    <a:p>
                      <a:r>
                        <a:rPr lang="en-US" dirty="0"/>
                        <a:t>Music Ministry</a:t>
                      </a:r>
                    </a:p>
                  </a:txBody>
                  <a:tcPr/>
                </a:tc>
                <a:tc>
                  <a:txBody>
                    <a:bodyPr/>
                    <a:lstStyle/>
                    <a:p>
                      <a:r>
                        <a:rPr lang="en-US" dirty="0"/>
                        <a:t>6</a:t>
                      </a:r>
                    </a:p>
                  </a:txBody>
                  <a:tcPr/>
                </a:tc>
                <a:tc>
                  <a:txBody>
                    <a:bodyPr/>
                    <a:lstStyle/>
                    <a:p>
                      <a:r>
                        <a:rPr lang="en-US" dirty="0"/>
                        <a:t>6</a:t>
                      </a:r>
                    </a:p>
                  </a:txBody>
                  <a:tcPr/>
                </a:tc>
                <a:tc>
                  <a:txBody>
                    <a:bodyPr/>
                    <a:lstStyle/>
                    <a:p>
                      <a:r>
                        <a:rPr lang="en-US" dirty="0"/>
                        <a:t>0</a:t>
                      </a:r>
                    </a:p>
                  </a:txBody>
                  <a:tcPr/>
                </a:tc>
                <a:extLst>
                  <a:ext uri="{0D108BD9-81ED-4DB2-BD59-A6C34878D82A}">
                    <a16:rowId xmlns:a16="http://schemas.microsoft.com/office/drawing/2014/main" val="567985798"/>
                  </a:ext>
                </a:extLst>
              </a:tr>
            </a:tbl>
          </a:graphicData>
        </a:graphic>
      </p:graphicFrame>
    </p:spTree>
    <p:extLst>
      <p:ext uri="{BB962C8B-B14F-4D97-AF65-F5344CB8AC3E}">
        <p14:creationId xmlns:p14="http://schemas.microsoft.com/office/powerpoint/2010/main" val="2858009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F30CE-70D6-DC1A-CA8E-B99CA48B19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EF24F6-EB3D-5D12-EE46-71244622BED8}"/>
              </a:ext>
            </a:extLst>
          </p:cNvPr>
          <p:cNvSpPr>
            <a:spLocks noGrp="1"/>
          </p:cNvSpPr>
          <p:nvPr>
            <p:ph type="title"/>
          </p:nvPr>
        </p:nvSpPr>
        <p:spPr/>
        <p:txBody>
          <a:bodyPr/>
          <a:lstStyle/>
          <a:p>
            <a:r>
              <a:rPr lang="en-US" dirty="0"/>
              <a:t>Faith Formation and Ministry Data</a:t>
            </a:r>
            <a:br>
              <a:rPr lang="en-US" dirty="0"/>
            </a:br>
            <a:r>
              <a:rPr lang="en-US" dirty="0"/>
              <a:t>- St. </a:t>
            </a:r>
            <a:r>
              <a:rPr lang="en-US"/>
              <a:t>Peter</a:t>
            </a:r>
            <a:endParaRPr lang="en-US" dirty="0"/>
          </a:p>
        </p:txBody>
      </p:sp>
      <p:graphicFrame>
        <p:nvGraphicFramePr>
          <p:cNvPr id="6" name="Content Placeholder 5">
            <a:extLst>
              <a:ext uri="{FF2B5EF4-FFF2-40B4-BE49-F238E27FC236}">
                <a16:creationId xmlns:a16="http://schemas.microsoft.com/office/drawing/2014/main" id="{EAED383C-5853-018A-67BD-CAFF11760442}"/>
              </a:ext>
            </a:extLst>
          </p:cNvPr>
          <p:cNvGraphicFramePr>
            <a:graphicFrameLocks noGrp="1"/>
          </p:cNvGraphicFramePr>
          <p:nvPr>
            <p:ph idx="1"/>
            <p:extLst>
              <p:ext uri="{D42A27DB-BD31-4B8C-83A1-F6EECF244321}">
                <p14:modId xmlns:p14="http://schemas.microsoft.com/office/powerpoint/2010/main" val="2462171756"/>
              </p:ext>
            </p:extLst>
          </p:nvPr>
        </p:nvGraphicFramePr>
        <p:xfrm>
          <a:off x="838200" y="1825625"/>
          <a:ext cx="10515596" cy="3510280"/>
        </p:xfrm>
        <a:graphic>
          <a:graphicData uri="http://schemas.openxmlformats.org/drawingml/2006/table">
            <a:tbl>
              <a:tblPr firstRow="1" bandRow="1">
                <a:tableStyleId>{5C22544A-7EE6-4342-B048-85BDC9FD1C3A}</a:tableStyleId>
              </a:tblPr>
              <a:tblGrid>
                <a:gridCol w="2628899">
                  <a:extLst>
                    <a:ext uri="{9D8B030D-6E8A-4147-A177-3AD203B41FA5}">
                      <a16:colId xmlns:a16="http://schemas.microsoft.com/office/drawing/2014/main" val="3888901671"/>
                    </a:ext>
                  </a:extLst>
                </a:gridCol>
                <a:gridCol w="2628899">
                  <a:extLst>
                    <a:ext uri="{9D8B030D-6E8A-4147-A177-3AD203B41FA5}">
                      <a16:colId xmlns:a16="http://schemas.microsoft.com/office/drawing/2014/main" val="1306810554"/>
                    </a:ext>
                  </a:extLst>
                </a:gridCol>
                <a:gridCol w="2628899">
                  <a:extLst>
                    <a:ext uri="{9D8B030D-6E8A-4147-A177-3AD203B41FA5}">
                      <a16:colId xmlns:a16="http://schemas.microsoft.com/office/drawing/2014/main" val="2779820980"/>
                    </a:ext>
                  </a:extLst>
                </a:gridCol>
                <a:gridCol w="2628899">
                  <a:extLst>
                    <a:ext uri="{9D8B030D-6E8A-4147-A177-3AD203B41FA5}">
                      <a16:colId xmlns:a16="http://schemas.microsoft.com/office/drawing/2014/main" val="479930769"/>
                    </a:ext>
                  </a:extLst>
                </a:gridCol>
              </a:tblGrid>
              <a:tr h="370840">
                <a:tc>
                  <a:txBody>
                    <a:bodyPr/>
                    <a:lstStyle/>
                    <a:p>
                      <a:r>
                        <a:rPr lang="en-US" dirty="0"/>
                        <a:t>FF and Ministries</a:t>
                      </a:r>
                    </a:p>
                  </a:txBody>
                  <a:tcPr/>
                </a:tc>
                <a:tc>
                  <a:txBody>
                    <a:bodyPr/>
                    <a:lstStyle/>
                    <a:p>
                      <a:r>
                        <a:rPr lang="en-US" dirty="0"/>
                        <a:t>2024</a:t>
                      </a:r>
                    </a:p>
                  </a:txBody>
                  <a:tcPr/>
                </a:tc>
                <a:tc>
                  <a:txBody>
                    <a:bodyPr/>
                    <a:lstStyle/>
                    <a:p>
                      <a:r>
                        <a:rPr lang="en-US" dirty="0"/>
                        <a:t>2025</a:t>
                      </a:r>
                    </a:p>
                  </a:txBody>
                  <a:tcPr/>
                </a:tc>
                <a:tc>
                  <a:txBody>
                    <a:bodyPr/>
                    <a:lstStyle/>
                    <a:p>
                      <a:r>
                        <a:rPr lang="en-US" dirty="0"/>
                        <a:t>Net Change</a:t>
                      </a:r>
                    </a:p>
                  </a:txBody>
                  <a:tcPr/>
                </a:tc>
                <a:extLst>
                  <a:ext uri="{0D108BD9-81ED-4DB2-BD59-A6C34878D82A}">
                    <a16:rowId xmlns:a16="http://schemas.microsoft.com/office/drawing/2014/main" val="2910621422"/>
                  </a:ext>
                </a:extLst>
              </a:tr>
              <a:tr h="370840">
                <a:tc>
                  <a:txBody>
                    <a:bodyPr/>
                    <a:lstStyle/>
                    <a:p>
                      <a:r>
                        <a:rPr lang="en-US" dirty="0"/>
                        <a:t>Faith Formation Students</a:t>
                      </a:r>
                    </a:p>
                    <a:p>
                      <a:endParaRPr lang="en-US" dirty="0"/>
                    </a:p>
                  </a:txBody>
                  <a:tcPr/>
                </a:tc>
                <a:tc>
                  <a:txBody>
                    <a:bodyPr/>
                    <a:lstStyle/>
                    <a:p>
                      <a:r>
                        <a:rPr lang="en-US" dirty="0"/>
                        <a:t>118</a:t>
                      </a:r>
                    </a:p>
                  </a:txBody>
                  <a:tcPr/>
                </a:tc>
                <a:tc>
                  <a:txBody>
                    <a:bodyPr/>
                    <a:lstStyle/>
                    <a:p>
                      <a:r>
                        <a:rPr lang="en-US" dirty="0"/>
                        <a:t>119</a:t>
                      </a:r>
                    </a:p>
                  </a:txBody>
                  <a:tcPr/>
                </a:tc>
                <a:tc>
                  <a:txBody>
                    <a:bodyPr/>
                    <a:lstStyle/>
                    <a:p>
                      <a:r>
                        <a:rPr lang="en-US" dirty="0"/>
                        <a:t>+1</a:t>
                      </a:r>
                    </a:p>
                  </a:txBody>
                  <a:tcPr/>
                </a:tc>
                <a:extLst>
                  <a:ext uri="{0D108BD9-81ED-4DB2-BD59-A6C34878D82A}">
                    <a16:rowId xmlns:a16="http://schemas.microsoft.com/office/drawing/2014/main" val="381067702"/>
                  </a:ext>
                </a:extLst>
              </a:tr>
              <a:tr h="370840">
                <a:tc>
                  <a:txBody>
                    <a:bodyPr/>
                    <a:lstStyle/>
                    <a:p>
                      <a:r>
                        <a:rPr lang="en-US" dirty="0"/>
                        <a:t>Catechists</a:t>
                      </a:r>
                    </a:p>
                  </a:txBody>
                  <a:tcPr/>
                </a:tc>
                <a:tc>
                  <a:txBody>
                    <a:bodyPr/>
                    <a:lstStyle/>
                    <a:p>
                      <a:r>
                        <a:rPr lang="en-US" dirty="0"/>
                        <a:t>8</a:t>
                      </a:r>
                    </a:p>
                  </a:txBody>
                  <a:tcPr/>
                </a:tc>
                <a:tc>
                  <a:txBody>
                    <a:bodyPr/>
                    <a:lstStyle/>
                    <a:p>
                      <a:r>
                        <a:rPr lang="en-US" dirty="0"/>
                        <a:t>8</a:t>
                      </a:r>
                    </a:p>
                  </a:txBody>
                  <a:tcPr/>
                </a:tc>
                <a:tc>
                  <a:txBody>
                    <a:bodyPr/>
                    <a:lstStyle/>
                    <a:p>
                      <a:r>
                        <a:rPr lang="en-US" dirty="0"/>
                        <a:t>0</a:t>
                      </a:r>
                    </a:p>
                  </a:txBody>
                  <a:tcPr/>
                </a:tc>
                <a:extLst>
                  <a:ext uri="{0D108BD9-81ED-4DB2-BD59-A6C34878D82A}">
                    <a16:rowId xmlns:a16="http://schemas.microsoft.com/office/drawing/2014/main" val="1591969513"/>
                  </a:ext>
                </a:extLst>
              </a:tr>
              <a:tr h="370840">
                <a:tc>
                  <a:txBody>
                    <a:bodyPr/>
                    <a:lstStyle/>
                    <a:p>
                      <a:r>
                        <a:rPr lang="en-US" dirty="0"/>
                        <a:t>Lectors</a:t>
                      </a:r>
                    </a:p>
                  </a:txBody>
                  <a:tcPr/>
                </a:tc>
                <a:tc>
                  <a:txBody>
                    <a:bodyPr/>
                    <a:lstStyle/>
                    <a:p>
                      <a:r>
                        <a:rPr lang="en-US" dirty="0"/>
                        <a:t>29</a:t>
                      </a:r>
                    </a:p>
                  </a:txBody>
                  <a:tcPr/>
                </a:tc>
                <a:tc>
                  <a:txBody>
                    <a:bodyPr/>
                    <a:lstStyle/>
                    <a:p>
                      <a:r>
                        <a:rPr lang="en-US" dirty="0"/>
                        <a:t>36</a:t>
                      </a:r>
                    </a:p>
                  </a:txBody>
                  <a:tcPr/>
                </a:tc>
                <a:tc>
                  <a:txBody>
                    <a:bodyPr/>
                    <a:lstStyle/>
                    <a:p>
                      <a:r>
                        <a:rPr lang="en-US" dirty="0"/>
                        <a:t>+7</a:t>
                      </a:r>
                    </a:p>
                  </a:txBody>
                  <a:tcPr/>
                </a:tc>
                <a:extLst>
                  <a:ext uri="{0D108BD9-81ED-4DB2-BD59-A6C34878D82A}">
                    <a16:rowId xmlns:a16="http://schemas.microsoft.com/office/drawing/2014/main" val="1717967399"/>
                  </a:ext>
                </a:extLst>
              </a:tr>
              <a:tr h="370840">
                <a:tc>
                  <a:txBody>
                    <a:bodyPr/>
                    <a:lstStyle/>
                    <a:p>
                      <a:r>
                        <a:rPr lang="en-US" dirty="0"/>
                        <a:t>Eucharistic Ministers</a:t>
                      </a:r>
                    </a:p>
                  </a:txBody>
                  <a:tcPr/>
                </a:tc>
                <a:tc>
                  <a:txBody>
                    <a:bodyPr/>
                    <a:lstStyle/>
                    <a:p>
                      <a:r>
                        <a:rPr lang="en-US" dirty="0"/>
                        <a:t>60</a:t>
                      </a:r>
                    </a:p>
                  </a:txBody>
                  <a:tcPr/>
                </a:tc>
                <a:tc>
                  <a:txBody>
                    <a:bodyPr/>
                    <a:lstStyle/>
                    <a:p>
                      <a:r>
                        <a:rPr lang="en-US" dirty="0"/>
                        <a:t>60</a:t>
                      </a:r>
                    </a:p>
                  </a:txBody>
                  <a:tcPr/>
                </a:tc>
                <a:tc>
                  <a:txBody>
                    <a:bodyPr/>
                    <a:lstStyle/>
                    <a:p>
                      <a:r>
                        <a:rPr lang="en-US" dirty="0"/>
                        <a:t>0</a:t>
                      </a:r>
                    </a:p>
                  </a:txBody>
                  <a:tcPr/>
                </a:tc>
                <a:extLst>
                  <a:ext uri="{0D108BD9-81ED-4DB2-BD59-A6C34878D82A}">
                    <a16:rowId xmlns:a16="http://schemas.microsoft.com/office/drawing/2014/main" val="1261849582"/>
                  </a:ext>
                </a:extLst>
              </a:tr>
              <a:tr h="370840">
                <a:tc>
                  <a:txBody>
                    <a:bodyPr/>
                    <a:lstStyle/>
                    <a:p>
                      <a:r>
                        <a:rPr lang="en-US" dirty="0"/>
                        <a:t>Altar Servers</a:t>
                      </a:r>
                    </a:p>
                  </a:txBody>
                  <a:tcPr/>
                </a:tc>
                <a:tc>
                  <a:txBody>
                    <a:bodyPr/>
                    <a:lstStyle/>
                    <a:p>
                      <a:r>
                        <a:rPr lang="en-US" dirty="0"/>
                        <a:t>25</a:t>
                      </a:r>
                    </a:p>
                  </a:txBody>
                  <a:tcPr/>
                </a:tc>
                <a:tc>
                  <a:txBody>
                    <a:bodyPr/>
                    <a:lstStyle/>
                    <a:p>
                      <a:r>
                        <a:rPr lang="en-US" dirty="0"/>
                        <a:t>26</a:t>
                      </a:r>
                    </a:p>
                  </a:txBody>
                  <a:tcPr/>
                </a:tc>
                <a:tc>
                  <a:txBody>
                    <a:bodyPr/>
                    <a:lstStyle/>
                    <a:p>
                      <a:r>
                        <a:rPr lang="en-US" dirty="0"/>
                        <a:t>+1</a:t>
                      </a:r>
                    </a:p>
                  </a:txBody>
                  <a:tcPr/>
                </a:tc>
                <a:extLst>
                  <a:ext uri="{0D108BD9-81ED-4DB2-BD59-A6C34878D82A}">
                    <a16:rowId xmlns:a16="http://schemas.microsoft.com/office/drawing/2014/main" val="942049822"/>
                  </a:ext>
                </a:extLst>
              </a:tr>
              <a:tr h="370840">
                <a:tc>
                  <a:txBody>
                    <a:bodyPr/>
                    <a:lstStyle/>
                    <a:p>
                      <a:r>
                        <a:rPr lang="en-US" dirty="0"/>
                        <a:t>Ushers</a:t>
                      </a:r>
                    </a:p>
                  </a:txBody>
                  <a:tcPr/>
                </a:tc>
                <a:tc>
                  <a:txBody>
                    <a:bodyPr/>
                    <a:lstStyle/>
                    <a:p>
                      <a:r>
                        <a:rPr lang="en-US" dirty="0"/>
                        <a:t>10</a:t>
                      </a:r>
                    </a:p>
                  </a:txBody>
                  <a:tcPr/>
                </a:tc>
                <a:tc>
                  <a:txBody>
                    <a:bodyPr/>
                    <a:lstStyle/>
                    <a:p>
                      <a:r>
                        <a:rPr lang="en-US" dirty="0"/>
                        <a:t>12</a:t>
                      </a:r>
                    </a:p>
                  </a:txBody>
                  <a:tcPr/>
                </a:tc>
                <a:tc>
                  <a:txBody>
                    <a:bodyPr/>
                    <a:lstStyle/>
                    <a:p>
                      <a:r>
                        <a:rPr lang="en-US" dirty="0"/>
                        <a:t>+2</a:t>
                      </a:r>
                    </a:p>
                  </a:txBody>
                  <a:tcPr/>
                </a:tc>
                <a:extLst>
                  <a:ext uri="{0D108BD9-81ED-4DB2-BD59-A6C34878D82A}">
                    <a16:rowId xmlns:a16="http://schemas.microsoft.com/office/drawing/2014/main" val="3510835225"/>
                  </a:ext>
                </a:extLst>
              </a:tr>
              <a:tr h="370840">
                <a:tc>
                  <a:txBody>
                    <a:bodyPr/>
                    <a:lstStyle/>
                    <a:p>
                      <a:r>
                        <a:rPr lang="en-US" dirty="0"/>
                        <a:t>Music Ministry</a:t>
                      </a:r>
                    </a:p>
                  </a:txBody>
                  <a:tcPr/>
                </a:tc>
                <a:tc>
                  <a:txBody>
                    <a:bodyPr/>
                    <a:lstStyle/>
                    <a:p>
                      <a:r>
                        <a:rPr lang="en-US" dirty="0"/>
                        <a:t>25</a:t>
                      </a:r>
                    </a:p>
                  </a:txBody>
                  <a:tcPr/>
                </a:tc>
                <a:tc>
                  <a:txBody>
                    <a:bodyPr/>
                    <a:lstStyle/>
                    <a:p>
                      <a:r>
                        <a:rPr lang="en-US" dirty="0"/>
                        <a:t>25</a:t>
                      </a:r>
                    </a:p>
                  </a:txBody>
                  <a:tcPr/>
                </a:tc>
                <a:tc>
                  <a:txBody>
                    <a:bodyPr/>
                    <a:lstStyle/>
                    <a:p>
                      <a:r>
                        <a:rPr lang="en-US" dirty="0"/>
                        <a:t>0</a:t>
                      </a:r>
                    </a:p>
                  </a:txBody>
                  <a:tcPr/>
                </a:tc>
                <a:extLst>
                  <a:ext uri="{0D108BD9-81ED-4DB2-BD59-A6C34878D82A}">
                    <a16:rowId xmlns:a16="http://schemas.microsoft.com/office/drawing/2014/main" val="567985798"/>
                  </a:ext>
                </a:extLst>
              </a:tr>
            </a:tbl>
          </a:graphicData>
        </a:graphic>
      </p:graphicFrame>
    </p:spTree>
    <p:extLst>
      <p:ext uri="{BB962C8B-B14F-4D97-AF65-F5344CB8AC3E}">
        <p14:creationId xmlns:p14="http://schemas.microsoft.com/office/powerpoint/2010/main" val="918242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28F4A-2DFF-5CBF-C7AD-B40596BB59AF}"/>
              </a:ext>
            </a:extLst>
          </p:cNvPr>
          <p:cNvSpPr>
            <a:spLocks noGrp="1"/>
          </p:cNvSpPr>
          <p:nvPr>
            <p:ph type="title"/>
          </p:nvPr>
        </p:nvSpPr>
        <p:spPr/>
        <p:txBody>
          <a:bodyPr/>
          <a:lstStyle/>
          <a:p>
            <a:r>
              <a:rPr lang="en-US" dirty="0"/>
              <a:t>Sacramental Notes and Trends</a:t>
            </a:r>
          </a:p>
        </p:txBody>
      </p:sp>
      <p:sp>
        <p:nvSpPr>
          <p:cNvPr id="3" name="Content Placeholder 2">
            <a:extLst>
              <a:ext uri="{FF2B5EF4-FFF2-40B4-BE49-F238E27FC236}">
                <a16:creationId xmlns:a16="http://schemas.microsoft.com/office/drawing/2014/main" id="{2EF0D394-7FED-38C3-55FF-4C71AFE76E5F}"/>
              </a:ext>
            </a:extLst>
          </p:cNvPr>
          <p:cNvSpPr>
            <a:spLocks noGrp="1"/>
          </p:cNvSpPr>
          <p:nvPr>
            <p:ph idx="1"/>
          </p:nvPr>
        </p:nvSpPr>
        <p:spPr/>
        <p:txBody>
          <a:bodyPr>
            <a:normAutofit fontScale="92500" lnSpcReduction="10000"/>
          </a:bodyPr>
          <a:lstStyle/>
          <a:p>
            <a:pPr marL="0" indent="0">
              <a:buNone/>
            </a:pPr>
            <a:endParaRPr lang="en-US" dirty="0"/>
          </a:p>
          <a:p>
            <a:r>
              <a:rPr lang="en-US" dirty="0"/>
              <a:t>Sacramental and Faith Formation Trends Reflect Area Demographics</a:t>
            </a:r>
          </a:p>
          <a:p>
            <a:pPr lvl="1"/>
            <a:r>
              <a:rPr lang="en-US" dirty="0"/>
              <a:t>St. Peters had spike of sacraments with Fr. David, returned to normal trends after Pandemic subsided, beginning to increase again</a:t>
            </a:r>
          </a:p>
          <a:p>
            <a:r>
              <a:rPr lang="en-US" dirty="0"/>
              <a:t>Need better data collection on ministries &amp; recruitment of ministers</a:t>
            </a:r>
          </a:p>
          <a:p>
            <a:r>
              <a:rPr lang="en-US" dirty="0"/>
              <a:t>2 Seminarians, Luca LaNasa and Brother Cassian, OP!</a:t>
            </a:r>
          </a:p>
          <a:p>
            <a:r>
              <a:rPr lang="en-US" u="sng" dirty="0"/>
              <a:t>Baptisms at St. Peters increased significantly, outpaced funerals!</a:t>
            </a:r>
          </a:p>
          <a:p>
            <a:endParaRPr lang="en-US" dirty="0"/>
          </a:p>
          <a:p>
            <a:r>
              <a:rPr lang="en-US" dirty="0"/>
              <a:t>School Enrollment: 151</a:t>
            </a:r>
          </a:p>
          <a:p>
            <a:r>
              <a:rPr lang="en-US" dirty="0"/>
              <a:t>Homeschool Co-op: 23 families (+8), 56 students; looking to move to IC</a:t>
            </a:r>
          </a:p>
        </p:txBody>
      </p:sp>
    </p:spTree>
    <p:extLst>
      <p:ext uri="{BB962C8B-B14F-4D97-AF65-F5344CB8AC3E}">
        <p14:creationId xmlns:p14="http://schemas.microsoft.com/office/powerpoint/2010/main" val="3149305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79051-2E21-6E0E-E770-B77256CD2C0D}"/>
              </a:ext>
            </a:extLst>
          </p:cNvPr>
          <p:cNvSpPr>
            <a:spLocks noGrp="1"/>
          </p:cNvSpPr>
          <p:nvPr>
            <p:ph type="title"/>
          </p:nvPr>
        </p:nvSpPr>
        <p:spPr/>
        <p:txBody>
          <a:bodyPr/>
          <a:lstStyle/>
          <a:p>
            <a:r>
              <a:rPr lang="en-US" dirty="0"/>
              <a:t>School</a:t>
            </a:r>
          </a:p>
        </p:txBody>
      </p:sp>
      <p:sp>
        <p:nvSpPr>
          <p:cNvPr id="3" name="Content Placeholder 2">
            <a:extLst>
              <a:ext uri="{FF2B5EF4-FFF2-40B4-BE49-F238E27FC236}">
                <a16:creationId xmlns:a16="http://schemas.microsoft.com/office/drawing/2014/main" id="{1A30314F-A356-808C-5893-718605E86E8A}"/>
              </a:ext>
            </a:extLst>
          </p:cNvPr>
          <p:cNvSpPr>
            <a:spLocks noGrp="1"/>
          </p:cNvSpPr>
          <p:nvPr>
            <p:ph idx="1"/>
          </p:nvPr>
        </p:nvSpPr>
        <p:spPr/>
        <p:txBody>
          <a:bodyPr/>
          <a:lstStyle/>
          <a:p>
            <a:r>
              <a:rPr lang="en-US" dirty="0"/>
              <a:t>Enrollment at 151, project more students next year with return of 8</a:t>
            </a:r>
            <a:r>
              <a:rPr lang="en-US" baseline="30000" dirty="0"/>
              <a:t>th</a:t>
            </a:r>
            <a:r>
              <a:rPr lang="en-US" dirty="0"/>
              <a:t> grade class</a:t>
            </a:r>
          </a:p>
          <a:p>
            <a:r>
              <a:rPr lang="en-US" dirty="0"/>
              <a:t>Staff right-sized and budget stabilized </a:t>
            </a:r>
          </a:p>
          <a:p>
            <a:r>
              <a:rPr lang="en-US" dirty="0"/>
              <a:t>Moving towards a Diocesan-wide school system</a:t>
            </a:r>
          </a:p>
          <a:p>
            <a:pPr lvl="1"/>
            <a:r>
              <a:rPr lang="en-US" dirty="0"/>
              <a:t>Tuition and Fundraising stays local, schools still run locally by principal and school board</a:t>
            </a:r>
          </a:p>
          <a:p>
            <a:pPr lvl="1"/>
            <a:r>
              <a:rPr lang="en-US" dirty="0"/>
              <a:t>Intended to leverage grants and insurance while redistributing professional support, clergy</a:t>
            </a:r>
          </a:p>
          <a:p>
            <a:r>
              <a:rPr lang="en-US" dirty="0"/>
              <a:t>New School Board President for next year, new principal needed</a:t>
            </a:r>
          </a:p>
          <a:p>
            <a:r>
              <a:rPr lang="en-US" dirty="0"/>
              <a:t>Overall healthy</a:t>
            </a:r>
          </a:p>
        </p:txBody>
      </p:sp>
    </p:spTree>
    <p:extLst>
      <p:ext uri="{BB962C8B-B14F-4D97-AF65-F5344CB8AC3E}">
        <p14:creationId xmlns:p14="http://schemas.microsoft.com/office/powerpoint/2010/main" val="764837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C3B66-7588-834E-B9F1-55DCEF2B8E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406122-A042-2A45-2C85-436794294A35}"/>
              </a:ext>
            </a:extLst>
          </p:cNvPr>
          <p:cNvSpPr>
            <a:spLocks noGrp="1"/>
          </p:cNvSpPr>
          <p:nvPr>
            <p:ph type="title"/>
          </p:nvPr>
        </p:nvSpPr>
        <p:spPr/>
        <p:txBody>
          <a:bodyPr/>
          <a:lstStyle/>
          <a:p>
            <a:r>
              <a:rPr lang="en-US" dirty="0"/>
              <a:t>Financial Standing</a:t>
            </a:r>
            <a:br>
              <a:rPr lang="en-US" dirty="0"/>
            </a:br>
            <a:r>
              <a:rPr lang="en-US" dirty="0"/>
              <a:t>- Immaculate Conception</a:t>
            </a:r>
          </a:p>
        </p:txBody>
      </p:sp>
      <p:graphicFrame>
        <p:nvGraphicFramePr>
          <p:cNvPr id="6" name="Table 5">
            <a:extLst>
              <a:ext uri="{FF2B5EF4-FFF2-40B4-BE49-F238E27FC236}">
                <a16:creationId xmlns:a16="http://schemas.microsoft.com/office/drawing/2014/main" id="{6BBE287A-2260-0CE2-A2C5-DDA68A326DD6}"/>
              </a:ext>
            </a:extLst>
          </p:cNvPr>
          <p:cNvGraphicFramePr>
            <a:graphicFrameLocks noGrp="1"/>
          </p:cNvGraphicFramePr>
          <p:nvPr>
            <p:extLst>
              <p:ext uri="{D42A27DB-BD31-4B8C-83A1-F6EECF244321}">
                <p14:modId xmlns:p14="http://schemas.microsoft.com/office/powerpoint/2010/main" val="1382734400"/>
              </p:ext>
            </p:extLst>
          </p:nvPr>
        </p:nvGraphicFramePr>
        <p:xfrm>
          <a:off x="838198" y="1690688"/>
          <a:ext cx="10515600" cy="3134360"/>
        </p:xfrm>
        <a:graphic>
          <a:graphicData uri="http://schemas.openxmlformats.org/drawingml/2006/table">
            <a:tbl>
              <a:tblPr firstRow="1" bandRow="1">
                <a:tableStyleId>{5C22544A-7EE6-4342-B048-85BDC9FD1C3A}</a:tableStyleId>
              </a:tblPr>
              <a:tblGrid>
                <a:gridCol w="3139073">
                  <a:extLst>
                    <a:ext uri="{9D8B030D-6E8A-4147-A177-3AD203B41FA5}">
                      <a16:colId xmlns:a16="http://schemas.microsoft.com/office/drawing/2014/main" val="305565102"/>
                    </a:ext>
                  </a:extLst>
                </a:gridCol>
                <a:gridCol w="2274453">
                  <a:extLst>
                    <a:ext uri="{9D8B030D-6E8A-4147-A177-3AD203B41FA5}">
                      <a16:colId xmlns:a16="http://schemas.microsoft.com/office/drawing/2014/main" val="1702031430"/>
                    </a:ext>
                  </a:extLst>
                </a:gridCol>
                <a:gridCol w="2168921">
                  <a:extLst>
                    <a:ext uri="{9D8B030D-6E8A-4147-A177-3AD203B41FA5}">
                      <a16:colId xmlns:a16="http://schemas.microsoft.com/office/drawing/2014/main" val="2360714473"/>
                    </a:ext>
                  </a:extLst>
                </a:gridCol>
                <a:gridCol w="2933153">
                  <a:extLst>
                    <a:ext uri="{9D8B030D-6E8A-4147-A177-3AD203B41FA5}">
                      <a16:colId xmlns:a16="http://schemas.microsoft.com/office/drawing/2014/main" val="411765994"/>
                    </a:ext>
                  </a:extLst>
                </a:gridCol>
              </a:tblGrid>
              <a:tr h="370840">
                <a:tc>
                  <a:txBody>
                    <a:bodyPr/>
                    <a:lstStyle/>
                    <a:p>
                      <a:r>
                        <a:rPr lang="en-US" dirty="0"/>
                        <a:t>Line Item Receipts</a:t>
                      </a:r>
                    </a:p>
                  </a:txBody>
                  <a:tcPr/>
                </a:tc>
                <a:tc>
                  <a:txBody>
                    <a:bodyPr/>
                    <a:lstStyle/>
                    <a:p>
                      <a:r>
                        <a:rPr lang="en-US" dirty="0"/>
                        <a:t>24-25 YTD</a:t>
                      </a:r>
                    </a:p>
                  </a:txBody>
                  <a:tcPr/>
                </a:tc>
                <a:tc>
                  <a:txBody>
                    <a:bodyPr/>
                    <a:lstStyle/>
                    <a:p>
                      <a:r>
                        <a:rPr lang="en-US" dirty="0"/>
                        <a:t>Variance of Budget</a:t>
                      </a:r>
                    </a:p>
                  </a:txBody>
                  <a:tcPr/>
                </a:tc>
                <a:tc>
                  <a:txBody>
                    <a:bodyPr/>
                    <a:lstStyle/>
                    <a:p>
                      <a:r>
                        <a:rPr lang="en-US" dirty="0"/>
                        <a:t>25-26 Budget</a:t>
                      </a:r>
                    </a:p>
                  </a:txBody>
                  <a:tcPr/>
                </a:tc>
                <a:extLst>
                  <a:ext uri="{0D108BD9-81ED-4DB2-BD59-A6C34878D82A}">
                    <a16:rowId xmlns:a16="http://schemas.microsoft.com/office/drawing/2014/main" val="2019850110"/>
                  </a:ext>
                </a:extLst>
              </a:tr>
              <a:tr h="370840">
                <a:tc>
                  <a:txBody>
                    <a:bodyPr/>
                    <a:lstStyle/>
                    <a:p>
                      <a:r>
                        <a:rPr lang="en-US" dirty="0"/>
                        <a:t>Weekend Collections</a:t>
                      </a:r>
                    </a:p>
                  </a:txBody>
                  <a:tcPr/>
                </a:tc>
                <a:tc>
                  <a:txBody>
                    <a:bodyPr/>
                    <a:lstStyle/>
                    <a:p>
                      <a:r>
                        <a:rPr lang="en-US" dirty="0"/>
                        <a:t>193,235.48</a:t>
                      </a:r>
                    </a:p>
                  </a:txBody>
                  <a:tcPr/>
                </a:tc>
                <a:tc>
                  <a:txBody>
                    <a:bodyPr/>
                    <a:lstStyle/>
                    <a:p>
                      <a:r>
                        <a:rPr lang="en-US" dirty="0"/>
                        <a:t>3,235.48</a:t>
                      </a:r>
                    </a:p>
                  </a:txBody>
                  <a:tcPr/>
                </a:tc>
                <a:tc>
                  <a:txBody>
                    <a:bodyPr/>
                    <a:lstStyle/>
                    <a:p>
                      <a:r>
                        <a:rPr lang="en-US" dirty="0"/>
                        <a:t>190,000</a:t>
                      </a:r>
                    </a:p>
                  </a:txBody>
                  <a:tcPr/>
                </a:tc>
                <a:extLst>
                  <a:ext uri="{0D108BD9-81ED-4DB2-BD59-A6C34878D82A}">
                    <a16:rowId xmlns:a16="http://schemas.microsoft.com/office/drawing/2014/main" val="3111562836"/>
                  </a:ext>
                </a:extLst>
              </a:tr>
              <a:tr h="370840">
                <a:tc>
                  <a:txBody>
                    <a:bodyPr/>
                    <a:lstStyle/>
                    <a:p>
                      <a:r>
                        <a:rPr lang="en-US" dirty="0"/>
                        <a:t>Repair/Maintenance Collections</a:t>
                      </a:r>
                    </a:p>
                  </a:txBody>
                  <a:tcPr/>
                </a:tc>
                <a:tc>
                  <a:txBody>
                    <a:bodyPr/>
                    <a:lstStyle/>
                    <a:p>
                      <a:r>
                        <a:rPr lang="en-US" dirty="0"/>
                        <a:t>8,302.08</a:t>
                      </a:r>
                    </a:p>
                  </a:txBody>
                  <a:tcPr/>
                </a:tc>
                <a:tc>
                  <a:txBody>
                    <a:bodyPr/>
                    <a:lstStyle/>
                    <a:p>
                      <a:r>
                        <a:rPr lang="en-US" dirty="0"/>
                        <a:t>1,302.08</a:t>
                      </a:r>
                    </a:p>
                  </a:txBody>
                  <a:tcPr/>
                </a:tc>
                <a:tc>
                  <a:txBody>
                    <a:bodyPr/>
                    <a:lstStyle/>
                    <a:p>
                      <a:r>
                        <a:rPr lang="en-US" dirty="0"/>
                        <a:t>7,000</a:t>
                      </a:r>
                    </a:p>
                  </a:txBody>
                  <a:tcPr/>
                </a:tc>
                <a:extLst>
                  <a:ext uri="{0D108BD9-81ED-4DB2-BD59-A6C34878D82A}">
                    <a16:rowId xmlns:a16="http://schemas.microsoft.com/office/drawing/2014/main" val="3119662322"/>
                  </a:ext>
                </a:extLst>
              </a:tr>
              <a:tr h="370840">
                <a:tc>
                  <a:txBody>
                    <a:bodyPr/>
                    <a:lstStyle/>
                    <a:p>
                      <a:r>
                        <a:rPr lang="en-US" dirty="0"/>
                        <a:t>Auxiliary Receipts and Investment Income</a:t>
                      </a:r>
                    </a:p>
                  </a:txBody>
                  <a:tcPr/>
                </a:tc>
                <a:tc>
                  <a:txBody>
                    <a:bodyPr/>
                    <a:lstStyle/>
                    <a:p>
                      <a:r>
                        <a:rPr lang="en-US" dirty="0"/>
                        <a:t>41,358</a:t>
                      </a:r>
                    </a:p>
                  </a:txBody>
                  <a:tcPr/>
                </a:tc>
                <a:tc>
                  <a:txBody>
                    <a:bodyPr/>
                    <a:lstStyle/>
                    <a:p>
                      <a:r>
                        <a:rPr lang="en-US" dirty="0"/>
                        <a:t>(14,504.42)</a:t>
                      </a:r>
                    </a:p>
                  </a:txBody>
                  <a:tcPr/>
                </a:tc>
                <a:tc>
                  <a:txBody>
                    <a:bodyPr/>
                    <a:lstStyle/>
                    <a:p>
                      <a:r>
                        <a:rPr lang="en-US" dirty="0"/>
                        <a:t>22,500</a:t>
                      </a:r>
                    </a:p>
                  </a:txBody>
                  <a:tcPr/>
                </a:tc>
                <a:extLst>
                  <a:ext uri="{0D108BD9-81ED-4DB2-BD59-A6C34878D82A}">
                    <a16:rowId xmlns:a16="http://schemas.microsoft.com/office/drawing/2014/main" val="3444369537"/>
                  </a:ext>
                </a:extLst>
              </a:tr>
              <a:tr h="370840">
                <a:tc>
                  <a:txBody>
                    <a:bodyPr/>
                    <a:lstStyle/>
                    <a:p>
                      <a:r>
                        <a:rPr lang="en-US" dirty="0"/>
                        <a:t>Donations and Bequests</a:t>
                      </a:r>
                    </a:p>
                  </a:txBody>
                  <a:tcPr/>
                </a:tc>
                <a:tc>
                  <a:txBody>
                    <a:bodyPr/>
                    <a:lstStyle/>
                    <a:p>
                      <a:r>
                        <a:rPr lang="en-US" dirty="0"/>
                        <a:t>412.50</a:t>
                      </a:r>
                    </a:p>
                  </a:txBody>
                  <a:tcPr/>
                </a:tc>
                <a:tc>
                  <a:txBody>
                    <a:bodyPr/>
                    <a:lstStyle/>
                    <a:p>
                      <a:r>
                        <a:rPr lang="en-US" dirty="0"/>
                        <a:t>(1,087.50)</a:t>
                      </a:r>
                    </a:p>
                  </a:txBody>
                  <a:tcPr/>
                </a:tc>
                <a:tc>
                  <a:txBody>
                    <a:bodyPr/>
                    <a:lstStyle/>
                    <a:p>
                      <a:r>
                        <a:rPr lang="en-US" dirty="0"/>
                        <a:t>500</a:t>
                      </a:r>
                    </a:p>
                  </a:txBody>
                  <a:tcPr/>
                </a:tc>
                <a:extLst>
                  <a:ext uri="{0D108BD9-81ED-4DB2-BD59-A6C34878D82A}">
                    <a16:rowId xmlns:a16="http://schemas.microsoft.com/office/drawing/2014/main" val="414030528"/>
                  </a:ext>
                </a:extLst>
              </a:tr>
              <a:tr h="370840">
                <a:tc>
                  <a:txBody>
                    <a:bodyPr/>
                    <a:lstStyle/>
                    <a:p>
                      <a:r>
                        <a:rPr lang="en-US" dirty="0"/>
                        <a:t>Faith Formation</a:t>
                      </a:r>
                    </a:p>
                  </a:txBody>
                  <a:tcPr/>
                </a:tc>
                <a:tc>
                  <a:txBody>
                    <a:bodyPr/>
                    <a:lstStyle/>
                    <a:p>
                      <a:r>
                        <a:rPr lang="en-US" dirty="0"/>
                        <a:t>4,563.67</a:t>
                      </a:r>
                    </a:p>
                  </a:txBody>
                  <a:tcPr/>
                </a:tc>
                <a:tc>
                  <a:txBody>
                    <a:bodyPr/>
                    <a:lstStyle/>
                    <a:p>
                      <a:r>
                        <a:rPr lang="en-US" dirty="0"/>
                        <a:t>2,063.67</a:t>
                      </a:r>
                    </a:p>
                  </a:txBody>
                  <a:tcPr/>
                </a:tc>
                <a:tc>
                  <a:txBody>
                    <a:bodyPr/>
                    <a:lstStyle/>
                    <a:p>
                      <a:r>
                        <a:rPr lang="en-US" dirty="0"/>
                        <a:t>2,500</a:t>
                      </a:r>
                    </a:p>
                  </a:txBody>
                  <a:tcPr/>
                </a:tc>
                <a:extLst>
                  <a:ext uri="{0D108BD9-81ED-4DB2-BD59-A6C34878D82A}">
                    <a16:rowId xmlns:a16="http://schemas.microsoft.com/office/drawing/2014/main" val="2977934509"/>
                  </a:ext>
                </a:extLst>
              </a:tr>
              <a:tr h="370840">
                <a:tc>
                  <a:txBody>
                    <a:bodyPr/>
                    <a:lstStyle/>
                    <a:p>
                      <a:r>
                        <a:rPr lang="en-US" b="1" dirty="0"/>
                        <a:t>Total</a:t>
                      </a:r>
                    </a:p>
                  </a:txBody>
                  <a:tcPr/>
                </a:tc>
                <a:tc>
                  <a:txBody>
                    <a:bodyPr/>
                    <a:lstStyle/>
                    <a:p>
                      <a:r>
                        <a:rPr lang="en-US" b="1" dirty="0"/>
                        <a:t>$247,459.31</a:t>
                      </a:r>
                    </a:p>
                  </a:txBody>
                  <a:tcPr/>
                </a:tc>
                <a:tc>
                  <a:txBody>
                    <a:bodyPr/>
                    <a:lstStyle/>
                    <a:p>
                      <a:r>
                        <a:rPr lang="en-US" b="1" dirty="0"/>
                        <a:t>(8990.69)</a:t>
                      </a:r>
                    </a:p>
                  </a:txBody>
                  <a:tcPr/>
                </a:tc>
                <a:tc>
                  <a:txBody>
                    <a:bodyPr/>
                    <a:lstStyle/>
                    <a:p>
                      <a:r>
                        <a:rPr lang="en-US" b="1" dirty="0"/>
                        <a:t>$222,500.00</a:t>
                      </a:r>
                    </a:p>
                  </a:txBody>
                  <a:tcPr/>
                </a:tc>
                <a:extLst>
                  <a:ext uri="{0D108BD9-81ED-4DB2-BD59-A6C34878D82A}">
                    <a16:rowId xmlns:a16="http://schemas.microsoft.com/office/drawing/2014/main" val="716257723"/>
                  </a:ext>
                </a:extLst>
              </a:tr>
            </a:tbl>
          </a:graphicData>
        </a:graphic>
      </p:graphicFrame>
    </p:spTree>
    <p:extLst>
      <p:ext uri="{BB962C8B-B14F-4D97-AF65-F5344CB8AC3E}">
        <p14:creationId xmlns:p14="http://schemas.microsoft.com/office/powerpoint/2010/main" val="1004739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D5FA5-0646-A003-246B-812E9B3487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043461-8686-D142-3917-1FA31DF53A5C}"/>
              </a:ext>
            </a:extLst>
          </p:cNvPr>
          <p:cNvSpPr>
            <a:spLocks noGrp="1"/>
          </p:cNvSpPr>
          <p:nvPr>
            <p:ph type="title"/>
          </p:nvPr>
        </p:nvSpPr>
        <p:spPr/>
        <p:txBody>
          <a:bodyPr/>
          <a:lstStyle/>
          <a:p>
            <a:r>
              <a:rPr lang="en-US" dirty="0"/>
              <a:t>Financial Standing</a:t>
            </a:r>
            <a:br>
              <a:rPr lang="en-US" dirty="0"/>
            </a:br>
            <a:r>
              <a:rPr lang="en-US" dirty="0"/>
              <a:t>- Immaculate Conception</a:t>
            </a:r>
          </a:p>
        </p:txBody>
      </p:sp>
      <p:graphicFrame>
        <p:nvGraphicFramePr>
          <p:cNvPr id="6" name="Table 5">
            <a:extLst>
              <a:ext uri="{FF2B5EF4-FFF2-40B4-BE49-F238E27FC236}">
                <a16:creationId xmlns:a16="http://schemas.microsoft.com/office/drawing/2014/main" id="{DF92A492-6938-190C-FF98-8DD87DDDBFC7}"/>
              </a:ext>
            </a:extLst>
          </p:cNvPr>
          <p:cNvGraphicFramePr>
            <a:graphicFrameLocks noGrp="1"/>
          </p:cNvGraphicFramePr>
          <p:nvPr>
            <p:extLst>
              <p:ext uri="{D42A27DB-BD31-4B8C-83A1-F6EECF244321}">
                <p14:modId xmlns:p14="http://schemas.microsoft.com/office/powerpoint/2010/main" val="1510453138"/>
              </p:ext>
            </p:extLst>
          </p:nvPr>
        </p:nvGraphicFramePr>
        <p:xfrm>
          <a:off x="838199" y="1690688"/>
          <a:ext cx="10515600" cy="3235960"/>
        </p:xfrm>
        <a:graphic>
          <a:graphicData uri="http://schemas.openxmlformats.org/drawingml/2006/table">
            <a:tbl>
              <a:tblPr firstRow="1" bandRow="1">
                <a:tableStyleId>{5C22544A-7EE6-4342-B048-85BDC9FD1C3A}</a:tableStyleId>
              </a:tblPr>
              <a:tblGrid>
                <a:gridCol w="3139073">
                  <a:extLst>
                    <a:ext uri="{9D8B030D-6E8A-4147-A177-3AD203B41FA5}">
                      <a16:colId xmlns:a16="http://schemas.microsoft.com/office/drawing/2014/main" val="305565102"/>
                    </a:ext>
                  </a:extLst>
                </a:gridCol>
                <a:gridCol w="2274453">
                  <a:extLst>
                    <a:ext uri="{9D8B030D-6E8A-4147-A177-3AD203B41FA5}">
                      <a16:colId xmlns:a16="http://schemas.microsoft.com/office/drawing/2014/main" val="1702031430"/>
                    </a:ext>
                  </a:extLst>
                </a:gridCol>
                <a:gridCol w="2168921">
                  <a:extLst>
                    <a:ext uri="{9D8B030D-6E8A-4147-A177-3AD203B41FA5}">
                      <a16:colId xmlns:a16="http://schemas.microsoft.com/office/drawing/2014/main" val="2360714473"/>
                    </a:ext>
                  </a:extLst>
                </a:gridCol>
                <a:gridCol w="2933153">
                  <a:extLst>
                    <a:ext uri="{9D8B030D-6E8A-4147-A177-3AD203B41FA5}">
                      <a16:colId xmlns:a16="http://schemas.microsoft.com/office/drawing/2014/main" val="411765994"/>
                    </a:ext>
                  </a:extLst>
                </a:gridCol>
              </a:tblGrid>
              <a:tr h="370840">
                <a:tc>
                  <a:txBody>
                    <a:bodyPr/>
                    <a:lstStyle/>
                    <a:p>
                      <a:r>
                        <a:rPr lang="en-US" dirty="0"/>
                        <a:t>Line Item Expenses</a:t>
                      </a:r>
                    </a:p>
                  </a:txBody>
                  <a:tcPr/>
                </a:tc>
                <a:tc>
                  <a:txBody>
                    <a:bodyPr/>
                    <a:lstStyle/>
                    <a:p>
                      <a:r>
                        <a:rPr lang="en-US" dirty="0"/>
                        <a:t>24-25 YTD</a:t>
                      </a:r>
                    </a:p>
                  </a:txBody>
                  <a:tcPr/>
                </a:tc>
                <a:tc>
                  <a:txBody>
                    <a:bodyPr/>
                    <a:lstStyle/>
                    <a:p>
                      <a:r>
                        <a:rPr lang="en-US" dirty="0"/>
                        <a:t>Variance of Budget</a:t>
                      </a:r>
                    </a:p>
                  </a:txBody>
                  <a:tcPr/>
                </a:tc>
                <a:tc>
                  <a:txBody>
                    <a:bodyPr/>
                    <a:lstStyle/>
                    <a:p>
                      <a:r>
                        <a:rPr lang="en-US" dirty="0"/>
                        <a:t>25-26 Budget</a:t>
                      </a:r>
                    </a:p>
                  </a:txBody>
                  <a:tcPr/>
                </a:tc>
                <a:extLst>
                  <a:ext uri="{0D108BD9-81ED-4DB2-BD59-A6C34878D82A}">
                    <a16:rowId xmlns:a16="http://schemas.microsoft.com/office/drawing/2014/main" val="2019850110"/>
                  </a:ext>
                </a:extLst>
              </a:tr>
              <a:tr h="370840">
                <a:tc>
                  <a:txBody>
                    <a:bodyPr/>
                    <a:lstStyle/>
                    <a:p>
                      <a:r>
                        <a:rPr lang="en-US" dirty="0"/>
                        <a:t>Salaries and Benefits</a:t>
                      </a:r>
                    </a:p>
                  </a:txBody>
                  <a:tcPr/>
                </a:tc>
                <a:tc>
                  <a:txBody>
                    <a:bodyPr/>
                    <a:lstStyle/>
                    <a:p>
                      <a:r>
                        <a:rPr lang="en-US" dirty="0"/>
                        <a:t>80,421.07</a:t>
                      </a:r>
                    </a:p>
                  </a:txBody>
                  <a:tcPr/>
                </a:tc>
                <a:tc>
                  <a:txBody>
                    <a:bodyPr/>
                    <a:lstStyle/>
                    <a:p>
                      <a:r>
                        <a:rPr lang="en-US" dirty="0"/>
                        <a:t>30,838.93</a:t>
                      </a:r>
                    </a:p>
                  </a:txBody>
                  <a:tcPr/>
                </a:tc>
                <a:tc>
                  <a:txBody>
                    <a:bodyPr/>
                    <a:lstStyle/>
                    <a:p>
                      <a:r>
                        <a:rPr lang="en-US" dirty="0"/>
                        <a:t>60,610</a:t>
                      </a:r>
                    </a:p>
                  </a:txBody>
                  <a:tcPr/>
                </a:tc>
                <a:extLst>
                  <a:ext uri="{0D108BD9-81ED-4DB2-BD59-A6C34878D82A}">
                    <a16:rowId xmlns:a16="http://schemas.microsoft.com/office/drawing/2014/main" val="3111562836"/>
                  </a:ext>
                </a:extLst>
              </a:tr>
              <a:tr h="370840">
                <a:tc>
                  <a:txBody>
                    <a:bodyPr/>
                    <a:lstStyle/>
                    <a:p>
                      <a:r>
                        <a:rPr lang="en-US" dirty="0"/>
                        <a:t>Supplies</a:t>
                      </a:r>
                    </a:p>
                  </a:txBody>
                  <a:tcPr/>
                </a:tc>
                <a:tc>
                  <a:txBody>
                    <a:bodyPr/>
                    <a:lstStyle/>
                    <a:p>
                      <a:r>
                        <a:rPr lang="en-US" dirty="0"/>
                        <a:t>19,040.20</a:t>
                      </a:r>
                    </a:p>
                  </a:txBody>
                  <a:tcPr/>
                </a:tc>
                <a:tc>
                  <a:txBody>
                    <a:bodyPr/>
                    <a:lstStyle/>
                    <a:p>
                      <a:r>
                        <a:rPr lang="en-US" dirty="0"/>
                        <a:t>(2,540.20)</a:t>
                      </a:r>
                    </a:p>
                  </a:txBody>
                  <a:tcPr/>
                </a:tc>
                <a:tc>
                  <a:txBody>
                    <a:bodyPr/>
                    <a:lstStyle/>
                    <a:p>
                      <a:r>
                        <a:rPr lang="en-US" dirty="0"/>
                        <a:t>16,750</a:t>
                      </a:r>
                    </a:p>
                  </a:txBody>
                  <a:tcPr/>
                </a:tc>
                <a:extLst>
                  <a:ext uri="{0D108BD9-81ED-4DB2-BD59-A6C34878D82A}">
                    <a16:rowId xmlns:a16="http://schemas.microsoft.com/office/drawing/2014/main" val="3444369537"/>
                  </a:ext>
                </a:extLst>
              </a:tr>
              <a:tr h="370840">
                <a:tc>
                  <a:txBody>
                    <a:bodyPr/>
                    <a:lstStyle/>
                    <a:p>
                      <a:r>
                        <a:rPr lang="en-US" dirty="0"/>
                        <a:t>Utilities</a:t>
                      </a:r>
                    </a:p>
                  </a:txBody>
                  <a:tcPr/>
                </a:tc>
                <a:tc>
                  <a:txBody>
                    <a:bodyPr/>
                    <a:lstStyle/>
                    <a:p>
                      <a:r>
                        <a:rPr lang="en-US" dirty="0"/>
                        <a:t>15,091.71</a:t>
                      </a:r>
                    </a:p>
                  </a:txBody>
                  <a:tcPr/>
                </a:tc>
                <a:tc>
                  <a:txBody>
                    <a:bodyPr/>
                    <a:lstStyle/>
                    <a:p>
                      <a:r>
                        <a:rPr lang="en-US" dirty="0"/>
                        <a:t>608.29</a:t>
                      </a:r>
                    </a:p>
                  </a:txBody>
                  <a:tcPr/>
                </a:tc>
                <a:tc>
                  <a:txBody>
                    <a:bodyPr/>
                    <a:lstStyle/>
                    <a:p>
                      <a:r>
                        <a:rPr lang="en-US" dirty="0"/>
                        <a:t>15,110</a:t>
                      </a:r>
                    </a:p>
                  </a:txBody>
                  <a:tcPr/>
                </a:tc>
                <a:extLst>
                  <a:ext uri="{0D108BD9-81ED-4DB2-BD59-A6C34878D82A}">
                    <a16:rowId xmlns:a16="http://schemas.microsoft.com/office/drawing/2014/main" val="2977934509"/>
                  </a:ext>
                </a:extLst>
              </a:tr>
              <a:tr h="370840">
                <a:tc>
                  <a:txBody>
                    <a:bodyPr/>
                    <a:lstStyle/>
                    <a:p>
                      <a:r>
                        <a:rPr lang="en-US" dirty="0"/>
                        <a:t>Diocesan Assessment</a:t>
                      </a:r>
                    </a:p>
                  </a:txBody>
                  <a:tcPr/>
                </a:tc>
                <a:tc>
                  <a:txBody>
                    <a:bodyPr/>
                    <a:lstStyle/>
                    <a:p>
                      <a:r>
                        <a:rPr lang="en-US" dirty="0"/>
                        <a:t>40,407.44</a:t>
                      </a:r>
                    </a:p>
                  </a:txBody>
                  <a:tcPr/>
                </a:tc>
                <a:tc>
                  <a:txBody>
                    <a:bodyPr/>
                    <a:lstStyle/>
                    <a:p>
                      <a:r>
                        <a:rPr lang="en-US" dirty="0"/>
                        <a:t>1,592.56</a:t>
                      </a:r>
                    </a:p>
                  </a:txBody>
                  <a:tcPr/>
                </a:tc>
                <a:tc>
                  <a:txBody>
                    <a:bodyPr/>
                    <a:lstStyle/>
                    <a:p>
                      <a:r>
                        <a:rPr lang="en-US" dirty="0"/>
                        <a:t>36,367</a:t>
                      </a:r>
                    </a:p>
                  </a:txBody>
                  <a:tcPr/>
                </a:tc>
                <a:extLst>
                  <a:ext uri="{0D108BD9-81ED-4DB2-BD59-A6C34878D82A}">
                    <a16:rowId xmlns:a16="http://schemas.microsoft.com/office/drawing/2014/main" val="1180317071"/>
                  </a:ext>
                </a:extLst>
              </a:tr>
              <a:tr h="370840">
                <a:tc>
                  <a:txBody>
                    <a:bodyPr/>
                    <a:lstStyle/>
                    <a:p>
                      <a:r>
                        <a:rPr lang="en-US" dirty="0"/>
                        <a:t>Faith Formation</a:t>
                      </a:r>
                    </a:p>
                  </a:txBody>
                  <a:tcPr/>
                </a:tc>
                <a:tc>
                  <a:txBody>
                    <a:bodyPr/>
                    <a:lstStyle/>
                    <a:p>
                      <a:r>
                        <a:rPr lang="en-US" dirty="0"/>
                        <a:t>442.88</a:t>
                      </a:r>
                    </a:p>
                  </a:txBody>
                  <a:tcPr/>
                </a:tc>
                <a:tc>
                  <a:txBody>
                    <a:bodyPr/>
                    <a:lstStyle/>
                    <a:p>
                      <a:r>
                        <a:rPr lang="en-US" dirty="0"/>
                        <a:t>3,057.12</a:t>
                      </a:r>
                    </a:p>
                  </a:txBody>
                  <a:tcPr/>
                </a:tc>
                <a:tc>
                  <a:txBody>
                    <a:bodyPr/>
                    <a:lstStyle/>
                    <a:p>
                      <a:r>
                        <a:rPr lang="en-US" dirty="0"/>
                        <a:t>500</a:t>
                      </a:r>
                    </a:p>
                  </a:txBody>
                  <a:tcPr/>
                </a:tc>
                <a:extLst>
                  <a:ext uri="{0D108BD9-81ED-4DB2-BD59-A6C34878D82A}">
                    <a16:rowId xmlns:a16="http://schemas.microsoft.com/office/drawing/2014/main" val="2227192385"/>
                  </a:ext>
                </a:extLst>
              </a:tr>
              <a:tr h="370840">
                <a:tc>
                  <a:txBody>
                    <a:bodyPr/>
                    <a:lstStyle/>
                    <a:p>
                      <a:r>
                        <a:rPr lang="en-US" dirty="0"/>
                        <a:t>Other Operating, Insurance, Capital Expenses</a:t>
                      </a:r>
                    </a:p>
                  </a:txBody>
                  <a:tcPr/>
                </a:tc>
                <a:tc>
                  <a:txBody>
                    <a:bodyPr/>
                    <a:lstStyle/>
                    <a:p>
                      <a:r>
                        <a:rPr lang="en-US" dirty="0"/>
                        <a:t>107,738.48</a:t>
                      </a:r>
                    </a:p>
                  </a:txBody>
                  <a:tcPr/>
                </a:tc>
                <a:tc>
                  <a:txBody>
                    <a:bodyPr/>
                    <a:lstStyle/>
                    <a:p>
                      <a:r>
                        <a:rPr lang="en-US" dirty="0"/>
                        <a:t>(51,228.48)</a:t>
                      </a:r>
                    </a:p>
                  </a:txBody>
                  <a:tcPr/>
                </a:tc>
                <a:tc>
                  <a:txBody>
                    <a:bodyPr/>
                    <a:lstStyle/>
                    <a:p>
                      <a:r>
                        <a:rPr lang="en-US" dirty="0"/>
                        <a:t>48,750</a:t>
                      </a:r>
                    </a:p>
                  </a:txBody>
                  <a:tcPr/>
                </a:tc>
                <a:extLst>
                  <a:ext uri="{0D108BD9-81ED-4DB2-BD59-A6C34878D82A}">
                    <a16:rowId xmlns:a16="http://schemas.microsoft.com/office/drawing/2014/main" val="3332569283"/>
                  </a:ext>
                </a:extLst>
              </a:tr>
              <a:tr h="370840">
                <a:tc>
                  <a:txBody>
                    <a:bodyPr/>
                    <a:lstStyle/>
                    <a:p>
                      <a:r>
                        <a:rPr lang="en-US" b="1" dirty="0"/>
                        <a:t>Total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$263,141.78</a:t>
                      </a:r>
                      <a:endParaRPr lang="en-US" dirty="0"/>
                    </a:p>
                  </a:txBody>
                  <a:tcPr/>
                </a:tc>
                <a:tc>
                  <a:txBody>
                    <a:bodyPr/>
                    <a:lstStyle/>
                    <a:p>
                      <a:r>
                        <a:rPr lang="en-US" b="1" dirty="0"/>
                        <a:t>(15381.78)</a:t>
                      </a:r>
                    </a:p>
                  </a:txBody>
                  <a:tcPr/>
                </a:tc>
                <a:tc>
                  <a:txBody>
                    <a:bodyPr/>
                    <a:lstStyle/>
                    <a:p>
                      <a:r>
                        <a:rPr lang="en-US" b="1" dirty="0"/>
                        <a:t>$178,087.00</a:t>
                      </a:r>
                    </a:p>
                  </a:txBody>
                  <a:tcPr/>
                </a:tc>
                <a:extLst>
                  <a:ext uri="{0D108BD9-81ED-4DB2-BD59-A6C34878D82A}">
                    <a16:rowId xmlns:a16="http://schemas.microsoft.com/office/drawing/2014/main" val="716257723"/>
                  </a:ext>
                </a:extLst>
              </a:tr>
            </a:tbl>
          </a:graphicData>
        </a:graphic>
      </p:graphicFrame>
    </p:spTree>
    <p:extLst>
      <p:ext uri="{BB962C8B-B14F-4D97-AF65-F5344CB8AC3E}">
        <p14:creationId xmlns:p14="http://schemas.microsoft.com/office/powerpoint/2010/main" val="972261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5B25-C09A-3118-1BF7-61DB6FAAB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026460-0EB2-5BB3-C410-A4B2208E777B}"/>
              </a:ext>
            </a:extLst>
          </p:cNvPr>
          <p:cNvSpPr>
            <a:spLocks noGrp="1"/>
          </p:cNvSpPr>
          <p:nvPr>
            <p:ph type="title"/>
          </p:nvPr>
        </p:nvSpPr>
        <p:spPr/>
        <p:txBody>
          <a:bodyPr/>
          <a:lstStyle/>
          <a:p>
            <a:r>
              <a:rPr lang="en-US" dirty="0"/>
              <a:t>Financial Standing</a:t>
            </a:r>
            <a:br>
              <a:rPr lang="en-US" dirty="0"/>
            </a:br>
            <a:r>
              <a:rPr lang="en-US" dirty="0"/>
              <a:t>- Immaculate Conception</a:t>
            </a:r>
          </a:p>
        </p:txBody>
      </p:sp>
      <p:graphicFrame>
        <p:nvGraphicFramePr>
          <p:cNvPr id="6" name="Table 5">
            <a:extLst>
              <a:ext uri="{FF2B5EF4-FFF2-40B4-BE49-F238E27FC236}">
                <a16:creationId xmlns:a16="http://schemas.microsoft.com/office/drawing/2014/main" id="{9DFAD751-9BD0-2B35-B53B-6192733D0CF9}"/>
              </a:ext>
            </a:extLst>
          </p:cNvPr>
          <p:cNvGraphicFramePr>
            <a:graphicFrameLocks noGrp="1"/>
          </p:cNvGraphicFramePr>
          <p:nvPr>
            <p:extLst>
              <p:ext uri="{D42A27DB-BD31-4B8C-83A1-F6EECF244321}">
                <p14:modId xmlns:p14="http://schemas.microsoft.com/office/powerpoint/2010/main" val="3714879551"/>
              </p:ext>
            </p:extLst>
          </p:nvPr>
        </p:nvGraphicFramePr>
        <p:xfrm>
          <a:off x="838199" y="1690688"/>
          <a:ext cx="10515600" cy="1483360"/>
        </p:xfrm>
        <a:graphic>
          <a:graphicData uri="http://schemas.openxmlformats.org/drawingml/2006/table">
            <a:tbl>
              <a:tblPr firstRow="1" bandRow="1">
                <a:tableStyleId>{5C22544A-7EE6-4342-B048-85BDC9FD1C3A}</a:tableStyleId>
              </a:tblPr>
              <a:tblGrid>
                <a:gridCol w="3139073">
                  <a:extLst>
                    <a:ext uri="{9D8B030D-6E8A-4147-A177-3AD203B41FA5}">
                      <a16:colId xmlns:a16="http://schemas.microsoft.com/office/drawing/2014/main" val="305565102"/>
                    </a:ext>
                  </a:extLst>
                </a:gridCol>
                <a:gridCol w="2274453">
                  <a:extLst>
                    <a:ext uri="{9D8B030D-6E8A-4147-A177-3AD203B41FA5}">
                      <a16:colId xmlns:a16="http://schemas.microsoft.com/office/drawing/2014/main" val="1702031430"/>
                    </a:ext>
                  </a:extLst>
                </a:gridCol>
                <a:gridCol w="2168921">
                  <a:extLst>
                    <a:ext uri="{9D8B030D-6E8A-4147-A177-3AD203B41FA5}">
                      <a16:colId xmlns:a16="http://schemas.microsoft.com/office/drawing/2014/main" val="2360714473"/>
                    </a:ext>
                  </a:extLst>
                </a:gridCol>
                <a:gridCol w="2933153">
                  <a:extLst>
                    <a:ext uri="{9D8B030D-6E8A-4147-A177-3AD203B41FA5}">
                      <a16:colId xmlns:a16="http://schemas.microsoft.com/office/drawing/2014/main" val="411765994"/>
                    </a:ext>
                  </a:extLst>
                </a:gridCol>
              </a:tblGrid>
              <a:tr h="370840">
                <a:tc>
                  <a:txBody>
                    <a:bodyPr/>
                    <a:lstStyle/>
                    <a:p>
                      <a:r>
                        <a:rPr lang="en-US" dirty="0"/>
                        <a:t>Line Item</a:t>
                      </a:r>
                    </a:p>
                  </a:txBody>
                  <a:tcPr/>
                </a:tc>
                <a:tc>
                  <a:txBody>
                    <a:bodyPr/>
                    <a:lstStyle/>
                    <a:p>
                      <a:r>
                        <a:rPr lang="en-US" dirty="0"/>
                        <a:t>24-25 YTD</a:t>
                      </a:r>
                    </a:p>
                  </a:txBody>
                  <a:tcPr/>
                </a:tc>
                <a:tc>
                  <a:txBody>
                    <a:bodyPr/>
                    <a:lstStyle/>
                    <a:p>
                      <a:r>
                        <a:rPr lang="en-US" dirty="0"/>
                        <a:t>Variance of Budget</a:t>
                      </a:r>
                    </a:p>
                  </a:txBody>
                  <a:tcPr/>
                </a:tc>
                <a:tc>
                  <a:txBody>
                    <a:bodyPr/>
                    <a:lstStyle/>
                    <a:p>
                      <a:r>
                        <a:rPr lang="en-US" dirty="0"/>
                        <a:t>25-26 Budget</a:t>
                      </a:r>
                    </a:p>
                  </a:txBody>
                  <a:tcPr/>
                </a:tc>
                <a:extLst>
                  <a:ext uri="{0D108BD9-81ED-4DB2-BD59-A6C34878D82A}">
                    <a16:rowId xmlns:a16="http://schemas.microsoft.com/office/drawing/2014/main" val="2019850110"/>
                  </a:ext>
                </a:extLst>
              </a:tr>
              <a:tr h="370840">
                <a:tc>
                  <a:txBody>
                    <a:bodyPr/>
                    <a:lstStyle/>
                    <a:p>
                      <a:r>
                        <a:rPr lang="en-US" dirty="0"/>
                        <a:t>Total Receipts</a:t>
                      </a:r>
                    </a:p>
                  </a:txBody>
                  <a:tcPr/>
                </a:tc>
                <a:tc>
                  <a:txBody>
                    <a:bodyPr/>
                    <a:lstStyle/>
                    <a:p>
                      <a:r>
                        <a:rPr lang="en-US" b="1" dirty="0"/>
                        <a:t>$247,459.31</a:t>
                      </a:r>
                    </a:p>
                  </a:txBody>
                  <a:tcPr/>
                </a:tc>
                <a:tc>
                  <a:txBody>
                    <a:bodyPr/>
                    <a:lstStyle/>
                    <a:p>
                      <a:r>
                        <a:rPr lang="en-US" b="1" dirty="0"/>
                        <a:t>(8990.69)</a:t>
                      </a:r>
                    </a:p>
                  </a:txBody>
                  <a:tcPr/>
                </a:tc>
                <a:tc>
                  <a:txBody>
                    <a:bodyPr/>
                    <a:lstStyle/>
                    <a:p>
                      <a:r>
                        <a:rPr lang="en-US" b="1" dirty="0"/>
                        <a:t>$222,500.00</a:t>
                      </a:r>
                    </a:p>
                  </a:txBody>
                  <a:tcPr/>
                </a:tc>
                <a:extLst>
                  <a:ext uri="{0D108BD9-81ED-4DB2-BD59-A6C34878D82A}">
                    <a16:rowId xmlns:a16="http://schemas.microsoft.com/office/drawing/2014/main" val="3111562836"/>
                  </a:ext>
                </a:extLst>
              </a:tr>
              <a:tr h="370840">
                <a:tc>
                  <a:txBody>
                    <a:bodyPr/>
                    <a:lstStyle/>
                    <a:p>
                      <a:r>
                        <a:rPr lang="en-US" dirty="0"/>
                        <a:t>Total Expenses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$263,141.78</a:t>
                      </a:r>
                      <a:endParaRPr lang="en-US" dirty="0"/>
                    </a:p>
                  </a:txBody>
                  <a:tcPr/>
                </a:tc>
                <a:tc>
                  <a:txBody>
                    <a:bodyPr/>
                    <a:lstStyle/>
                    <a:p>
                      <a:r>
                        <a:rPr lang="en-US" b="1" dirty="0"/>
                        <a:t>(15381.78)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$$178,087.00</a:t>
                      </a:r>
                    </a:p>
                  </a:txBody>
                  <a:tcPr/>
                </a:tc>
                <a:extLst>
                  <a:ext uri="{0D108BD9-81ED-4DB2-BD59-A6C34878D82A}">
                    <a16:rowId xmlns:a16="http://schemas.microsoft.com/office/drawing/2014/main" val="3119662322"/>
                  </a:ext>
                </a:extLst>
              </a:tr>
              <a:tr h="370840">
                <a:tc>
                  <a:txBody>
                    <a:bodyPr/>
                    <a:lstStyle/>
                    <a:p>
                      <a:r>
                        <a:rPr lang="en-US" dirty="0"/>
                        <a:t>Operating Surplus (deficit)</a:t>
                      </a:r>
                    </a:p>
                  </a:txBody>
                  <a:tcPr/>
                </a:tc>
                <a:tc>
                  <a:txBody>
                    <a:bodyPr/>
                    <a:lstStyle/>
                    <a:p>
                      <a:r>
                        <a:rPr lang="en-US" b="1" dirty="0"/>
                        <a:t>($15,682.47)</a:t>
                      </a:r>
                    </a:p>
                  </a:txBody>
                  <a:tcPr/>
                </a:tc>
                <a:tc>
                  <a:txBody>
                    <a:bodyPr/>
                    <a:lstStyle/>
                    <a:p>
                      <a:r>
                        <a:rPr lang="en-US" b="1" dirty="0"/>
                        <a:t>(24,372.47)</a:t>
                      </a:r>
                    </a:p>
                  </a:txBody>
                  <a:tcPr/>
                </a:tc>
                <a:tc>
                  <a:txBody>
                    <a:bodyPr/>
                    <a:lstStyle/>
                    <a:p>
                      <a:r>
                        <a:rPr lang="en-US" b="1" dirty="0"/>
                        <a:t>$44,413.00</a:t>
                      </a:r>
                    </a:p>
                  </a:txBody>
                  <a:tcPr/>
                </a:tc>
                <a:extLst>
                  <a:ext uri="{0D108BD9-81ED-4DB2-BD59-A6C34878D82A}">
                    <a16:rowId xmlns:a16="http://schemas.microsoft.com/office/drawing/2014/main" val="3444369537"/>
                  </a:ext>
                </a:extLst>
              </a:tr>
            </a:tbl>
          </a:graphicData>
        </a:graphic>
      </p:graphicFrame>
      <p:sp>
        <p:nvSpPr>
          <p:cNvPr id="3" name="TextBox 2">
            <a:extLst>
              <a:ext uri="{FF2B5EF4-FFF2-40B4-BE49-F238E27FC236}">
                <a16:creationId xmlns:a16="http://schemas.microsoft.com/office/drawing/2014/main" id="{786159E9-227C-AEE5-B6DA-FFE52CE54F2F}"/>
              </a:ext>
            </a:extLst>
          </p:cNvPr>
          <p:cNvSpPr txBox="1"/>
          <p:nvPr/>
        </p:nvSpPr>
        <p:spPr>
          <a:xfrm>
            <a:off x="838199" y="3712528"/>
            <a:ext cx="10515600" cy="2862322"/>
          </a:xfrm>
          <a:prstGeom prst="rect">
            <a:avLst/>
          </a:prstGeom>
          <a:noFill/>
        </p:spPr>
        <p:txBody>
          <a:bodyPr wrap="square" rtlCol="0">
            <a:spAutoFit/>
          </a:bodyPr>
          <a:lstStyle/>
          <a:p>
            <a:pPr marL="285750" indent="-285750">
              <a:buFont typeface="Arial" panose="020B0604020202020204" pitchFamily="34" charset="0"/>
              <a:buChar char="•"/>
            </a:pPr>
            <a:r>
              <a:rPr lang="en-US" dirty="0"/>
              <a:t>Income Projections: Collections up slightly, Investment income to decrease significantly, no more rent income, no projected capital project drives</a:t>
            </a:r>
          </a:p>
          <a:p>
            <a:pPr marL="285750" indent="-285750">
              <a:buFont typeface="Arial" panose="020B0604020202020204" pitchFamily="34" charset="0"/>
              <a:buChar char="•"/>
            </a:pPr>
            <a:r>
              <a:rPr lang="en-US" dirty="0"/>
              <a:t>Expenses Projections: Shared Services moved from CNCF to NFCC, current formula is 33% for clergy and hourly breakdown of staffing (office, bulletin, maintenance, bookkeeping...), looking to expand staffing</a:t>
            </a:r>
          </a:p>
          <a:p>
            <a:pPr marL="285750" indent="-285750">
              <a:buFont typeface="Arial" panose="020B0604020202020204" pitchFamily="34" charset="0"/>
              <a:buChar char="•"/>
            </a:pPr>
            <a:r>
              <a:rPr lang="en-US" dirty="0"/>
              <a:t>Renovation Fund and Designated Donations: collected ~$11,000 </a:t>
            </a:r>
            <a:r>
              <a:rPr lang="en-US" dirty="0">
                <a:sym typeface="Wingdings" panose="05000000000000000000" pitchFamily="2" charset="2"/>
              </a:rPr>
              <a:t></a:t>
            </a:r>
            <a:r>
              <a:rPr lang="en-US" dirty="0"/>
              <a:t> spent ~$45,000 on Boiler Fix, New Piano, Network upgrade, misc. Capital projects completed</a:t>
            </a:r>
          </a:p>
          <a:p>
            <a:pPr marL="285750" indent="-285750">
              <a:buFont typeface="Arial" panose="020B0604020202020204" pitchFamily="34" charset="0"/>
              <a:buChar char="•"/>
            </a:pPr>
            <a:r>
              <a:rPr lang="en-US" dirty="0"/>
              <a:t>Goal: Conservative Budget </a:t>
            </a:r>
            <a:r>
              <a:rPr lang="en-US"/>
              <a:t>and surplus, </a:t>
            </a:r>
            <a:r>
              <a:rPr lang="en-US" dirty="0"/>
              <a:t>look to normalize operations, create efficiencies, expand future services in the space created</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959247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ED3D7-67F8-04FD-8F31-8DF9F8D072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FBFBB2-4451-CF45-33FD-84D7ACD95D32}"/>
              </a:ext>
            </a:extLst>
          </p:cNvPr>
          <p:cNvSpPr>
            <a:spLocks noGrp="1"/>
          </p:cNvSpPr>
          <p:nvPr>
            <p:ph type="title"/>
          </p:nvPr>
        </p:nvSpPr>
        <p:spPr/>
        <p:txBody>
          <a:bodyPr/>
          <a:lstStyle/>
          <a:p>
            <a:r>
              <a:rPr lang="en-US" dirty="0"/>
              <a:t>Financial Standing</a:t>
            </a:r>
            <a:br>
              <a:rPr lang="en-US" dirty="0"/>
            </a:br>
            <a:r>
              <a:rPr lang="en-US" dirty="0"/>
              <a:t>- St. Peter</a:t>
            </a:r>
          </a:p>
        </p:txBody>
      </p:sp>
      <p:graphicFrame>
        <p:nvGraphicFramePr>
          <p:cNvPr id="6" name="Table 5">
            <a:extLst>
              <a:ext uri="{FF2B5EF4-FFF2-40B4-BE49-F238E27FC236}">
                <a16:creationId xmlns:a16="http://schemas.microsoft.com/office/drawing/2014/main" id="{E86CCCF9-B934-E1B9-42CF-93F7BF83E6FC}"/>
              </a:ext>
            </a:extLst>
          </p:cNvPr>
          <p:cNvGraphicFramePr>
            <a:graphicFrameLocks noGrp="1"/>
          </p:cNvGraphicFramePr>
          <p:nvPr>
            <p:extLst>
              <p:ext uri="{D42A27DB-BD31-4B8C-83A1-F6EECF244321}">
                <p14:modId xmlns:p14="http://schemas.microsoft.com/office/powerpoint/2010/main" val="1081106517"/>
              </p:ext>
            </p:extLst>
          </p:nvPr>
        </p:nvGraphicFramePr>
        <p:xfrm>
          <a:off x="838199" y="1690688"/>
          <a:ext cx="10515600" cy="2966720"/>
        </p:xfrm>
        <a:graphic>
          <a:graphicData uri="http://schemas.openxmlformats.org/drawingml/2006/table">
            <a:tbl>
              <a:tblPr firstRow="1" bandRow="1">
                <a:tableStyleId>{5C22544A-7EE6-4342-B048-85BDC9FD1C3A}</a:tableStyleId>
              </a:tblPr>
              <a:tblGrid>
                <a:gridCol w="3954775">
                  <a:extLst>
                    <a:ext uri="{9D8B030D-6E8A-4147-A177-3AD203B41FA5}">
                      <a16:colId xmlns:a16="http://schemas.microsoft.com/office/drawing/2014/main" val="305565102"/>
                    </a:ext>
                  </a:extLst>
                </a:gridCol>
                <a:gridCol w="2865479">
                  <a:extLst>
                    <a:ext uri="{9D8B030D-6E8A-4147-A177-3AD203B41FA5}">
                      <a16:colId xmlns:a16="http://schemas.microsoft.com/office/drawing/2014/main" val="1702031430"/>
                    </a:ext>
                  </a:extLst>
                </a:gridCol>
                <a:gridCol w="3695346">
                  <a:extLst>
                    <a:ext uri="{9D8B030D-6E8A-4147-A177-3AD203B41FA5}">
                      <a16:colId xmlns:a16="http://schemas.microsoft.com/office/drawing/2014/main" val="411765994"/>
                    </a:ext>
                  </a:extLst>
                </a:gridCol>
              </a:tblGrid>
              <a:tr h="370840">
                <a:tc>
                  <a:txBody>
                    <a:bodyPr/>
                    <a:lstStyle/>
                    <a:p>
                      <a:r>
                        <a:rPr lang="en-US" dirty="0"/>
                        <a:t>Line Item Receipts</a:t>
                      </a:r>
                    </a:p>
                  </a:txBody>
                  <a:tcPr/>
                </a:tc>
                <a:tc>
                  <a:txBody>
                    <a:bodyPr/>
                    <a:lstStyle/>
                    <a:p>
                      <a:r>
                        <a:rPr lang="en-US" dirty="0"/>
                        <a:t>24-25 YTD</a:t>
                      </a:r>
                    </a:p>
                  </a:txBody>
                  <a:tcPr/>
                </a:tc>
                <a:tc>
                  <a:txBody>
                    <a:bodyPr/>
                    <a:lstStyle/>
                    <a:p>
                      <a:r>
                        <a:rPr lang="en-US" dirty="0"/>
                        <a:t>25-26 Budget</a:t>
                      </a:r>
                    </a:p>
                  </a:txBody>
                  <a:tcPr/>
                </a:tc>
                <a:extLst>
                  <a:ext uri="{0D108BD9-81ED-4DB2-BD59-A6C34878D82A}">
                    <a16:rowId xmlns:a16="http://schemas.microsoft.com/office/drawing/2014/main" val="2019850110"/>
                  </a:ext>
                </a:extLst>
              </a:tr>
              <a:tr h="370840">
                <a:tc>
                  <a:txBody>
                    <a:bodyPr/>
                    <a:lstStyle/>
                    <a:p>
                      <a:r>
                        <a:rPr lang="en-US" dirty="0"/>
                        <a:t>Weekend Collections</a:t>
                      </a:r>
                    </a:p>
                  </a:txBody>
                  <a:tcPr/>
                </a:tc>
                <a:tc>
                  <a:txBody>
                    <a:bodyPr/>
                    <a:lstStyle/>
                    <a:p>
                      <a:r>
                        <a:rPr lang="en-US" dirty="0"/>
                        <a:t>707,684</a:t>
                      </a:r>
                    </a:p>
                  </a:txBody>
                  <a:tcPr/>
                </a:tc>
                <a:tc>
                  <a:txBody>
                    <a:bodyPr/>
                    <a:lstStyle/>
                    <a:p>
                      <a:r>
                        <a:rPr lang="en-US" dirty="0"/>
                        <a:t>707,684</a:t>
                      </a:r>
                    </a:p>
                  </a:txBody>
                  <a:tcPr/>
                </a:tc>
                <a:extLst>
                  <a:ext uri="{0D108BD9-81ED-4DB2-BD59-A6C34878D82A}">
                    <a16:rowId xmlns:a16="http://schemas.microsoft.com/office/drawing/2014/main" val="3111562836"/>
                  </a:ext>
                </a:extLst>
              </a:tr>
              <a:tr h="370840">
                <a:tc>
                  <a:txBody>
                    <a:bodyPr/>
                    <a:lstStyle/>
                    <a:p>
                      <a:r>
                        <a:rPr lang="en-US" dirty="0"/>
                        <a:t>Investment Income</a:t>
                      </a:r>
                    </a:p>
                  </a:txBody>
                  <a:tcPr/>
                </a:tc>
                <a:tc>
                  <a:txBody>
                    <a:bodyPr/>
                    <a:lstStyle/>
                    <a:p>
                      <a:r>
                        <a:rPr lang="en-US" dirty="0"/>
                        <a:t>77,049</a:t>
                      </a:r>
                    </a:p>
                  </a:txBody>
                  <a:tcPr/>
                </a:tc>
                <a:tc>
                  <a:txBody>
                    <a:bodyPr/>
                    <a:lstStyle/>
                    <a:p>
                      <a:r>
                        <a:rPr lang="en-US" dirty="0"/>
                        <a:t>30,000</a:t>
                      </a:r>
                    </a:p>
                  </a:txBody>
                  <a:tcPr/>
                </a:tc>
                <a:extLst>
                  <a:ext uri="{0D108BD9-81ED-4DB2-BD59-A6C34878D82A}">
                    <a16:rowId xmlns:a16="http://schemas.microsoft.com/office/drawing/2014/main" val="1399263679"/>
                  </a:ext>
                </a:extLst>
              </a:tr>
              <a:tr h="370840">
                <a:tc>
                  <a:txBody>
                    <a:bodyPr/>
                    <a:lstStyle/>
                    <a:p>
                      <a:r>
                        <a:rPr lang="en-US" dirty="0"/>
                        <a:t>Repair/Maintenance Collections</a:t>
                      </a:r>
                    </a:p>
                  </a:txBody>
                  <a:tcPr/>
                </a:tc>
                <a:tc>
                  <a:txBody>
                    <a:bodyPr/>
                    <a:lstStyle/>
                    <a:p>
                      <a:r>
                        <a:rPr lang="en-US" dirty="0"/>
                        <a:t>32,206</a:t>
                      </a:r>
                    </a:p>
                  </a:txBody>
                  <a:tcPr/>
                </a:tc>
                <a:tc>
                  <a:txBody>
                    <a:bodyPr/>
                    <a:lstStyle/>
                    <a:p>
                      <a:r>
                        <a:rPr lang="en-US" dirty="0"/>
                        <a:t>32,206</a:t>
                      </a:r>
                    </a:p>
                  </a:txBody>
                  <a:tcPr/>
                </a:tc>
                <a:extLst>
                  <a:ext uri="{0D108BD9-81ED-4DB2-BD59-A6C34878D82A}">
                    <a16:rowId xmlns:a16="http://schemas.microsoft.com/office/drawing/2014/main" val="3119662322"/>
                  </a:ext>
                </a:extLst>
              </a:tr>
              <a:tr h="370840">
                <a:tc>
                  <a:txBody>
                    <a:bodyPr/>
                    <a:lstStyle/>
                    <a:p>
                      <a:r>
                        <a:rPr lang="en-US" dirty="0"/>
                        <a:t>Auxiliary Receipts</a:t>
                      </a:r>
                    </a:p>
                  </a:txBody>
                  <a:tcPr/>
                </a:tc>
                <a:tc>
                  <a:txBody>
                    <a:bodyPr/>
                    <a:lstStyle/>
                    <a:p>
                      <a:r>
                        <a:rPr lang="en-US" dirty="0"/>
                        <a:t>31,139</a:t>
                      </a:r>
                    </a:p>
                  </a:txBody>
                  <a:tcPr/>
                </a:tc>
                <a:tc>
                  <a:txBody>
                    <a:bodyPr/>
                    <a:lstStyle/>
                    <a:p>
                      <a:r>
                        <a:rPr lang="en-US" dirty="0"/>
                        <a:t>31,083</a:t>
                      </a:r>
                    </a:p>
                  </a:txBody>
                  <a:tcPr/>
                </a:tc>
                <a:extLst>
                  <a:ext uri="{0D108BD9-81ED-4DB2-BD59-A6C34878D82A}">
                    <a16:rowId xmlns:a16="http://schemas.microsoft.com/office/drawing/2014/main" val="3444369537"/>
                  </a:ext>
                </a:extLst>
              </a:tr>
              <a:tr h="370840">
                <a:tc>
                  <a:txBody>
                    <a:bodyPr/>
                    <a:lstStyle/>
                    <a:p>
                      <a:r>
                        <a:rPr lang="en-US" dirty="0"/>
                        <a:t>Donations and Bequests</a:t>
                      </a:r>
                    </a:p>
                  </a:txBody>
                  <a:tcPr/>
                </a:tc>
                <a:tc>
                  <a:txBody>
                    <a:bodyPr/>
                    <a:lstStyle/>
                    <a:p>
                      <a:r>
                        <a:rPr lang="en-US" dirty="0"/>
                        <a:t>62,349</a:t>
                      </a:r>
                    </a:p>
                  </a:txBody>
                  <a:tcPr/>
                </a:tc>
                <a:tc>
                  <a:txBody>
                    <a:bodyPr/>
                    <a:lstStyle/>
                    <a:p>
                      <a:r>
                        <a:rPr lang="en-US" dirty="0"/>
                        <a:t>0</a:t>
                      </a:r>
                    </a:p>
                  </a:txBody>
                  <a:tcPr/>
                </a:tc>
                <a:extLst>
                  <a:ext uri="{0D108BD9-81ED-4DB2-BD59-A6C34878D82A}">
                    <a16:rowId xmlns:a16="http://schemas.microsoft.com/office/drawing/2014/main" val="414030528"/>
                  </a:ext>
                </a:extLst>
              </a:tr>
              <a:tr h="370840">
                <a:tc>
                  <a:txBody>
                    <a:bodyPr/>
                    <a:lstStyle/>
                    <a:p>
                      <a:r>
                        <a:rPr lang="en-US" dirty="0"/>
                        <a:t>Faith Formation</a:t>
                      </a:r>
                    </a:p>
                  </a:txBody>
                  <a:tcPr/>
                </a:tc>
                <a:tc>
                  <a:txBody>
                    <a:bodyPr/>
                    <a:lstStyle/>
                    <a:p>
                      <a:r>
                        <a:rPr lang="en-US" dirty="0"/>
                        <a:t>18,607</a:t>
                      </a:r>
                    </a:p>
                  </a:txBody>
                  <a:tcPr/>
                </a:tc>
                <a:tc>
                  <a:txBody>
                    <a:bodyPr/>
                    <a:lstStyle/>
                    <a:p>
                      <a:r>
                        <a:rPr lang="en-US" dirty="0"/>
                        <a:t>10,580</a:t>
                      </a:r>
                    </a:p>
                  </a:txBody>
                  <a:tcPr/>
                </a:tc>
                <a:extLst>
                  <a:ext uri="{0D108BD9-81ED-4DB2-BD59-A6C34878D82A}">
                    <a16:rowId xmlns:a16="http://schemas.microsoft.com/office/drawing/2014/main" val="2977934509"/>
                  </a:ext>
                </a:extLst>
              </a:tr>
              <a:tr h="370840">
                <a:tc>
                  <a:txBody>
                    <a:bodyPr/>
                    <a:lstStyle/>
                    <a:p>
                      <a:r>
                        <a:rPr lang="en-US" b="1" dirty="0"/>
                        <a:t>Total</a:t>
                      </a:r>
                    </a:p>
                  </a:txBody>
                  <a:tcPr/>
                </a:tc>
                <a:tc>
                  <a:txBody>
                    <a:bodyPr/>
                    <a:lstStyle/>
                    <a:p>
                      <a:r>
                        <a:rPr lang="en-US" b="1" dirty="0"/>
                        <a:t>$929,034</a:t>
                      </a:r>
                    </a:p>
                  </a:txBody>
                  <a:tcPr/>
                </a:tc>
                <a:tc>
                  <a:txBody>
                    <a:bodyPr/>
                    <a:lstStyle/>
                    <a:p>
                      <a:r>
                        <a:rPr lang="en-US" b="1" dirty="0"/>
                        <a:t>$811,553</a:t>
                      </a:r>
                    </a:p>
                  </a:txBody>
                  <a:tcPr/>
                </a:tc>
                <a:extLst>
                  <a:ext uri="{0D108BD9-81ED-4DB2-BD59-A6C34878D82A}">
                    <a16:rowId xmlns:a16="http://schemas.microsoft.com/office/drawing/2014/main" val="716257723"/>
                  </a:ext>
                </a:extLst>
              </a:tr>
            </a:tbl>
          </a:graphicData>
        </a:graphic>
      </p:graphicFrame>
    </p:spTree>
    <p:extLst>
      <p:ext uri="{BB962C8B-B14F-4D97-AF65-F5344CB8AC3E}">
        <p14:creationId xmlns:p14="http://schemas.microsoft.com/office/powerpoint/2010/main" val="25510060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48662-59CC-0A26-DEED-D61AEFA1D5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371F9-B83C-653A-ADA0-7755C4F0EB7D}"/>
              </a:ext>
            </a:extLst>
          </p:cNvPr>
          <p:cNvSpPr>
            <a:spLocks noGrp="1"/>
          </p:cNvSpPr>
          <p:nvPr>
            <p:ph type="title"/>
          </p:nvPr>
        </p:nvSpPr>
        <p:spPr/>
        <p:txBody>
          <a:bodyPr/>
          <a:lstStyle/>
          <a:p>
            <a:r>
              <a:rPr lang="en-US" dirty="0"/>
              <a:t>Financial Standing</a:t>
            </a:r>
            <a:br>
              <a:rPr lang="en-US" dirty="0"/>
            </a:br>
            <a:r>
              <a:rPr lang="en-US" dirty="0"/>
              <a:t>- St. Peter</a:t>
            </a:r>
          </a:p>
        </p:txBody>
      </p:sp>
      <p:graphicFrame>
        <p:nvGraphicFramePr>
          <p:cNvPr id="6" name="Table 5">
            <a:extLst>
              <a:ext uri="{FF2B5EF4-FFF2-40B4-BE49-F238E27FC236}">
                <a16:creationId xmlns:a16="http://schemas.microsoft.com/office/drawing/2014/main" id="{E5DBDBC1-FCB6-9743-33FC-8E2044C89462}"/>
              </a:ext>
            </a:extLst>
          </p:cNvPr>
          <p:cNvGraphicFramePr>
            <a:graphicFrameLocks noGrp="1"/>
          </p:cNvGraphicFramePr>
          <p:nvPr>
            <p:extLst>
              <p:ext uri="{D42A27DB-BD31-4B8C-83A1-F6EECF244321}">
                <p14:modId xmlns:p14="http://schemas.microsoft.com/office/powerpoint/2010/main" val="3164735363"/>
              </p:ext>
            </p:extLst>
          </p:nvPr>
        </p:nvGraphicFramePr>
        <p:xfrm>
          <a:off x="838199" y="1690688"/>
          <a:ext cx="10515600" cy="3708400"/>
        </p:xfrm>
        <a:graphic>
          <a:graphicData uri="http://schemas.openxmlformats.org/drawingml/2006/table">
            <a:tbl>
              <a:tblPr firstRow="1" bandRow="1">
                <a:tableStyleId>{5C22544A-7EE6-4342-B048-85BDC9FD1C3A}</a:tableStyleId>
              </a:tblPr>
              <a:tblGrid>
                <a:gridCol w="3954775">
                  <a:extLst>
                    <a:ext uri="{9D8B030D-6E8A-4147-A177-3AD203B41FA5}">
                      <a16:colId xmlns:a16="http://schemas.microsoft.com/office/drawing/2014/main" val="305565102"/>
                    </a:ext>
                  </a:extLst>
                </a:gridCol>
                <a:gridCol w="2865479">
                  <a:extLst>
                    <a:ext uri="{9D8B030D-6E8A-4147-A177-3AD203B41FA5}">
                      <a16:colId xmlns:a16="http://schemas.microsoft.com/office/drawing/2014/main" val="1702031430"/>
                    </a:ext>
                  </a:extLst>
                </a:gridCol>
                <a:gridCol w="3695346">
                  <a:extLst>
                    <a:ext uri="{9D8B030D-6E8A-4147-A177-3AD203B41FA5}">
                      <a16:colId xmlns:a16="http://schemas.microsoft.com/office/drawing/2014/main" val="411765994"/>
                    </a:ext>
                  </a:extLst>
                </a:gridCol>
              </a:tblGrid>
              <a:tr h="370840">
                <a:tc>
                  <a:txBody>
                    <a:bodyPr/>
                    <a:lstStyle/>
                    <a:p>
                      <a:r>
                        <a:rPr lang="en-US" dirty="0"/>
                        <a:t>Line Item Expenses</a:t>
                      </a:r>
                    </a:p>
                  </a:txBody>
                  <a:tcPr/>
                </a:tc>
                <a:tc>
                  <a:txBody>
                    <a:bodyPr/>
                    <a:lstStyle/>
                    <a:p>
                      <a:r>
                        <a:rPr lang="en-US" dirty="0"/>
                        <a:t>24-25 YTD</a:t>
                      </a:r>
                    </a:p>
                  </a:txBody>
                  <a:tcPr/>
                </a:tc>
                <a:tc>
                  <a:txBody>
                    <a:bodyPr/>
                    <a:lstStyle/>
                    <a:p>
                      <a:r>
                        <a:rPr lang="en-US" dirty="0"/>
                        <a:t>25-26 Budget</a:t>
                      </a:r>
                    </a:p>
                  </a:txBody>
                  <a:tcPr/>
                </a:tc>
                <a:extLst>
                  <a:ext uri="{0D108BD9-81ED-4DB2-BD59-A6C34878D82A}">
                    <a16:rowId xmlns:a16="http://schemas.microsoft.com/office/drawing/2014/main" val="2019850110"/>
                  </a:ext>
                </a:extLst>
              </a:tr>
              <a:tr h="370840">
                <a:tc>
                  <a:txBody>
                    <a:bodyPr/>
                    <a:lstStyle/>
                    <a:p>
                      <a:r>
                        <a:rPr lang="en-US" dirty="0"/>
                        <a:t>Salaries and Wages</a:t>
                      </a:r>
                    </a:p>
                  </a:txBody>
                  <a:tcPr/>
                </a:tc>
                <a:tc>
                  <a:txBody>
                    <a:bodyPr/>
                    <a:lstStyle/>
                    <a:p>
                      <a:r>
                        <a:rPr lang="en-US" dirty="0"/>
                        <a:t>206,881</a:t>
                      </a:r>
                    </a:p>
                  </a:txBody>
                  <a:tcPr/>
                </a:tc>
                <a:tc>
                  <a:txBody>
                    <a:bodyPr/>
                    <a:lstStyle/>
                    <a:p>
                      <a:r>
                        <a:rPr lang="en-US" dirty="0"/>
                        <a:t>211,672</a:t>
                      </a:r>
                    </a:p>
                  </a:txBody>
                  <a:tcPr/>
                </a:tc>
                <a:extLst>
                  <a:ext uri="{0D108BD9-81ED-4DB2-BD59-A6C34878D82A}">
                    <a16:rowId xmlns:a16="http://schemas.microsoft.com/office/drawing/2014/main" val="3111562836"/>
                  </a:ext>
                </a:extLst>
              </a:tr>
              <a:tr h="370840">
                <a:tc>
                  <a:txBody>
                    <a:bodyPr/>
                    <a:lstStyle/>
                    <a:p>
                      <a:r>
                        <a:rPr lang="en-US" dirty="0"/>
                        <a:t>Other Personnel Costs</a:t>
                      </a:r>
                    </a:p>
                  </a:txBody>
                  <a:tcPr/>
                </a:tc>
                <a:tc>
                  <a:txBody>
                    <a:bodyPr/>
                    <a:lstStyle/>
                    <a:p>
                      <a:r>
                        <a:rPr lang="en-US" dirty="0"/>
                        <a:t>63,157</a:t>
                      </a:r>
                    </a:p>
                  </a:txBody>
                  <a:tcPr/>
                </a:tc>
                <a:tc>
                  <a:txBody>
                    <a:bodyPr/>
                    <a:lstStyle/>
                    <a:p>
                      <a:r>
                        <a:rPr lang="en-US" dirty="0"/>
                        <a:t>64,703</a:t>
                      </a:r>
                    </a:p>
                  </a:txBody>
                  <a:tcPr/>
                </a:tc>
                <a:extLst>
                  <a:ext uri="{0D108BD9-81ED-4DB2-BD59-A6C34878D82A}">
                    <a16:rowId xmlns:a16="http://schemas.microsoft.com/office/drawing/2014/main" val="3119662322"/>
                  </a:ext>
                </a:extLst>
              </a:tr>
              <a:tr h="370840">
                <a:tc>
                  <a:txBody>
                    <a:bodyPr/>
                    <a:lstStyle/>
                    <a:p>
                      <a:r>
                        <a:rPr lang="en-US" dirty="0"/>
                        <a:t>Supplies</a:t>
                      </a:r>
                    </a:p>
                  </a:txBody>
                  <a:tcPr/>
                </a:tc>
                <a:tc>
                  <a:txBody>
                    <a:bodyPr/>
                    <a:lstStyle/>
                    <a:p>
                      <a:r>
                        <a:rPr lang="en-US" dirty="0"/>
                        <a:t>39,405</a:t>
                      </a:r>
                    </a:p>
                  </a:txBody>
                  <a:tcPr/>
                </a:tc>
                <a:tc>
                  <a:txBody>
                    <a:bodyPr/>
                    <a:lstStyle/>
                    <a:p>
                      <a:r>
                        <a:rPr lang="en-US" dirty="0"/>
                        <a:t>39,405</a:t>
                      </a:r>
                    </a:p>
                  </a:txBody>
                  <a:tcPr/>
                </a:tc>
                <a:extLst>
                  <a:ext uri="{0D108BD9-81ED-4DB2-BD59-A6C34878D82A}">
                    <a16:rowId xmlns:a16="http://schemas.microsoft.com/office/drawing/2014/main" val="3444369537"/>
                  </a:ext>
                </a:extLst>
              </a:tr>
              <a:tr h="370840">
                <a:tc>
                  <a:txBody>
                    <a:bodyPr/>
                    <a:lstStyle/>
                    <a:p>
                      <a:r>
                        <a:rPr lang="en-US" dirty="0"/>
                        <a:t>Utilities</a:t>
                      </a:r>
                    </a:p>
                  </a:txBody>
                  <a:tcPr/>
                </a:tc>
                <a:tc>
                  <a:txBody>
                    <a:bodyPr/>
                    <a:lstStyle/>
                    <a:p>
                      <a:r>
                        <a:rPr lang="en-US" dirty="0"/>
                        <a:t>37,430</a:t>
                      </a:r>
                    </a:p>
                  </a:txBody>
                  <a:tcPr/>
                </a:tc>
                <a:tc>
                  <a:txBody>
                    <a:bodyPr/>
                    <a:lstStyle/>
                    <a:p>
                      <a:r>
                        <a:rPr lang="en-US" dirty="0"/>
                        <a:t>40,239</a:t>
                      </a:r>
                    </a:p>
                  </a:txBody>
                  <a:tcPr/>
                </a:tc>
                <a:extLst>
                  <a:ext uri="{0D108BD9-81ED-4DB2-BD59-A6C34878D82A}">
                    <a16:rowId xmlns:a16="http://schemas.microsoft.com/office/drawing/2014/main" val="2977934509"/>
                  </a:ext>
                </a:extLst>
              </a:tr>
              <a:tr h="370840">
                <a:tc>
                  <a:txBody>
                    <a:bodyPr/>
                    <a:lstStyle/>
                    <a:p>
                      <a:r>
                        <a:rPr lang="en-US" dirty="0"/>
                        <a:t>Diocesan Assessment</a:t>
                      </a:r>
                    </a:p>
                  </a:txBody>
                  <a:tcPr/>
                </a:tc>
                <a:tc>
                  <a:txBody>
                    <a:bodyPr/>
                    <a:lstStyle/>
                    <a:p>
                      <a:r>
                        <a:rPr lang="en-US" dirty="0"/>
                        <a:t>143,011</a:t>
                      </a:r>
                    </a:p>
                  </a:txBody>
                  <a:tcPr/>
                </a:tc>
                <a:tc>
                  <a:txBody>
                    <a:bodyPr/>
                    <a:lstStyle/>
                    <a:p>
                      <a:r>
                        <a:rPr lang="en-US" dirty="0"/>
                        <a:t>155,132</a:t>
                      </a:r>
                    </a:p>
                  </a:txBody>
                  <a:tcPr/>
                </a:tc>
                <a:extLst>
                  <a:ext uri="{0D108BD9-81ED-4DB2-BD59-A6C34878D82A}">
                    <a16:rowId xmlns:a16="http://schemas.microsoft.com/office/drawing/2014/main" val="1180317071"/>
                  </a:ext>
                </a:extLst>
              </a:tr>
              <a:tr h="370840">
                <a:tc>
                  <a:txBody>
                    <a:bodyPr/>
                    <a:lstStyle/>
                    <a:p>
                      <a:r>
                        <a:rPr lang="en-US" dirty="0"/>
                        <a:t>School Operating Subsidy</a:t>
                      </a:r>
                    </a:p>
                  </a:txBody>
                  <a:tcPr/>
                </a:tc>
                <a:tc>
                  <a:txBody>
                    <a:bodyPr/>
                    <a:lstStyle/>
                    <a:p>
                      <a:r>
                        <a:rPr lang="en-US" dirty="0"/>
                        <a:t>97,444</a:t>
                      </a:r>
                    </a:p>
                  </a:txBody>
                  <a:tcPr/>
                </a:tc>
                <a:tc>
                  <a:txBody>
                    <a:bodyPr/>
                    <a:lstStyle/>
                    <a:p>
                      <a:r>
                        <a:rPr lang="en-US" dirty="0"/>
                        <a:t>94,894</a:t>
                      </a:r>
                    </a:p>
                  </a:txBody>
                  <a:tcPr/>
                </a:tc>
                <a:extLst>
                  <a:ext uri="{0D108BD9-81ED-4DB2-BD59-A6C34878D82A}">
                    <a16:rowId xmlns:a16="http://schemas.microsoft.com/office/drawing/2014/main" val="945628805"/>
                  </a:ext>
                </a:extLst>
              </a:tr>
              <a:tr h="370840">
                <a:tc>
                  <a:txBody>
                    <a:bodyPr/>
                    <a:lstStyle/>
                    <a:p>
                      <a:r>
                        <a:rPr lang="en-US" dirty="0"/>
                        <a:t>Faith Formation</a:t>
                      </a:r>
                    </a:p>
                  </a:txBody>
                  <a:tcPr/>
                </a:tc>
                <a:tc>
                  <a:txBody>
                    <a:bodyPr/>
                    <a:lstStyle/>
                    <a:p>
                      <a:r>
                        <a:rPr lang="en-US" dirty="0"/>
                        <a:t>7,435</a:t>
                      </a:r>
                    </a:p>
                  </a:txBody>
                  <a:tcPr/>
                </a:tc>
                <a:tc>
                  <a:txBody>
                    <a:bodyPr/>
                    <a:lstStyle/>
                    <a:p>
                      <a:r>
                        <a:rPr lang="en-US" dirty="0"/>
                        <a:t>7,435</a:t>
                      </a:r>
                    </a:p>
                  </a:txBody>
                  <a:tcPr/>
                </a:tc>
                <a:extLst>
                  <a:ext uri="{0D108BD9-81ED-4DB2-BD59-A6C34878D82A}">
                    <a16:rowId xmlns:a16="http://schemas.microsoft.com/office/drawing/2014/main" val="2227192385"/>
                  </a:ext>
                </a:extLst>
              </a:tr>
              <a:tr h="370840">
                <a:tc>
                  <a:txBody>
                    <a:bodyPr/>
                    <a:lstStyle/>
                    <a:p>
                      <a:r>
                        <a:rPr lang="en-US" dirty="0"/>
                        <a:t>Other Operating</a:t>
                      </a:r>
                    </a:p>
                  </a:txBody>
                  <a:tcPr/>
                </a:tc>
                <a:tc>
                  <a:txBody>
                    <a:bodyPr/>
                    <a:lstStyle/>
                    <a:p>
                      <a:r>
                        <a:rPr lang="en-US" dirty="0"/>
                        <a:t>101,794</a:t>
                      </a:r>
                    </a:p>
                  </a:txBody>
                  <a:tcPr/>
                </a:tc>
                <a:tc>
                  <a:txBody>
                    <a:bodyPr/>
                    <a:lstStyle/>
                    <a:p>
                      <a:r>
                        <a:rPr lang="en-US" dirty="0"/>
                        <a:t>90,355</a:t>
                      </a:r>
                    </a:p>
                  </a:txBody>
                  <a:tcPr/>
                </a:tc>
                <a:extLst>
                  <a:ext uri="{0D108BD9-81ED-4DB2-BD59-A6C34878D82A}">
                    <a16:rowId xmlns:a16="http://schemas.microsoft.com/office/drawing/2014/main" val="3332569283"/>
                  </a:ext>
                </a:extLst>
              </a:tr>
              <a:tr h="370840">
                <a:tc>
                  <a:txBody>
                    <a:bodyPr/>
                    <a:lstStyle/>
                    <a:p>
                      <a:r>
                        <a:rPr lang="en-US" b="1" dirty="0"/>
                        <a:t>Total</a:t>
                      </a:r>
                    </a:p>
                  </a:txBody>
                  <a:tcPr/>
                </a:tc>
                <a:tc>
                  <a:txBody>
                    <a:bodyPr/>
                    <a:lstStyle/>
                    <a:p>
                      <a:r>
                        <a:rPr lang="en-US" b="1" dirty="0"/>
                        <a:t>$696,557</a:t>
                      </a:r>
                    </a:p>
                  </a:txBody>
                  <a:tcPr/>
                </a:tc>
                <a:tc>
                  <a:txBody>
                    <a:bodyPr/>
                    <a:lstStyle/>
                    <a:p>
                      <a:r>
                        <a:rPr lang="en-US" b="1" dirty="0"/>
                        <a:t>$703,835</a:t>
                      </a:r>
                    </a:p>
                  </a:txBody>
                  <a:tcPr/>
                </a:tc>
                <a:extLst>
                  <a:ext uri="{0D108BD9-81ED-4DB2-BD59-A6C34878D82A}">
                    <a16:rowId xmlns:a16="http://schemas.microsoft.com/office/drawing/2014/main" val="716257723"/>
                  </a:ext>
                </a:extLst>
              </a:tr>
            </a:tbl>
          </a:graphicData>
        </a:graphic>
      </p:graphicFrame>
    </p:spTree>
    <p:extLst>
      <p:ext uri="{BB962C8B-B14F-4D97-AF65-F5344CB8AC3E}">
        <p14:creationId xmlns:p14="http://schemas.microsoft.com/office/powerpoint/2010/main" val="1867401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62F41-D441-0B9A-81B0-CA19274C9A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70B16-C9F2-688D-9A28-34906547F37A}"/>
              </a:ext>
            </a:extLst>
          </p:cNvPr>
          <p:cNvSpPr>
            <a:spLocks noGrp="1"/>
          </p:cNvSpPr>
          <p:nvPr>
            <p:ph type="title"/>
          </p:nvPr>
        </p:nvSpPr>
        <p:spPr/>
        <p:txBody>
          <a:bodyPr/>
          <a:lstStyle/>
          <a:p>
            <a:r>
              <a:rPr lang="en-US" dirty="0"/>
              <a:t>Financial Standing</a:t>
            </a:r>
            <a:br>
              <a:rPr lang="en-US" dirty="0"/>
            </a:br>
            <a:r>
              <a:rPr lang="en-US" dirty="0"/>
              <a:t>- St. Peter School</a:t>
            </a:r>
          </a:p>
        </p:txBody>
      </p:sp>
      <p:graphicFrame>
        <p:nvGraphicFramePr>
          <p:cNvPr id="6" name="Table 5">
            <a:extLst>
              <a:ext uri="{FF2B5EF4-FFF2-40B4-BE49-F238E27FC236}">
                <a16:creationId xmlns:a16="http://schemas.microsoft.com/office/drawing/2014/main" id="{77B60873-5DD5-B3BD-F459-5B7EA2487249}"/>
              </a:ext>
            </a:extLst>
          </p:cNvPr>
          <p:cNvGraphicFramePr>
            <a:graphicFrameLocks noGrp="1"/>
          </p:cNvGraphicFramePr>
          <p:nvPr>
            <p:extLst>
              <p:ext uri="{D42A27DB-BD31-4B8C-83A1-F6EECF244321}">
                <p14:modId xmlns:p14="http://schemas.microsoft.com/office/powerpoint/2010/main" val="4282919801"/>
              </p:ext>
            </p:extLst>
          </p:nvPr>
        </p:nvGraphicFramePr>
        <p:xfrm>
          <a:off x="838199" y="1690688"/>
          <a:ext cx="10515600" cy="3337560"/>
        </p:xfrm>
        <a:graphic>
          <a:graphicData uri="http://schemas.openxmlformats.org/drawingml/2006/table">
            <a:tbl>
              <a:tblPr firstRow="1" bandRow="1">
                <a:tableStyleId>{5C22544A-7EE6-4342-B048-85BDC9FD1C3A}</a:tableStyleId>
              </a:tblPr>
              <a:tblGrid>
                <a:gridCol w="3954775">
                  <a:extLst>
                    <a:ext uri="{9D8B030D-6E8A-4147-A177-3AD203B41FA5}">
                      <a16:colId xmlns:a16="http://schemas.microsoft.com/office/drawing/2014/main" val="305565102"/>
                    </a:ext>
                  </a:extLst>
                </a:gridCol>
                <a:gridCol w="2865479">
                  <a:extLst>
                    <a:ext uri="{9D8B030D-6E8A-4147-A177-3AD203B41FA5}">
                      <a16:colId xmlns:a16="http://schemas.microsoft.com/office/drawing/2014/main" val="1702031430"/>
                    </a:ext>
                  </a:extLst>
                </a:gridCol>
                <a:gridCol w="3695346">
                  <a:extLst>
                    <a:ext uri="{9D8B030D-6E8A-4147-A177-3AD203B41FA5}">
                      <a16:colId xmlns:a16="http://schemas.microsoft.com/office/drawing/2014/main" val="411765994"/>
                    </a:ext>
                  </a:extLst>
                </a:gridCol>
              </a:tblGrid>
              <a:tr h="370840">
                <a:tc>
                  <a:txBody>
                    <a:bodyPr/>
                    <a:lstStyle/>
                    <a:p>
                      <a:r>
                        <a:rPr lang="en-US" dirty="0"/>
                        <a:t>Line Item Receipts</a:t>
                      </a:r>
                    </a:p>
                  </a:txBody>
                  <a:tcPr/>
                </a:tc>
                <a:tc>
                  <a:txBody>
                    <a:bodyPr/>
                    <a:lstStyle/>
                    <a:p>
                      <a:r>
                        <a:rPr lang="en-US" dirty="0"/>
                        <a:t>24-25 YTD</a:t>
                      </a:r>
                    </a:p>
                  </a:txBody>
                  <a:tcPr/>
                </a:tc>
                <a:tc>
                  <a:txBody>
                    <a:bodyPr/>
                    <a:lstStyle/>
                    <a:p>
                      <a:r>
                        <a:rPr lang="en-US" dirty="0"/>
                        <a:t>25-26 Budget</a:t>
                      </a:r>
                    </a:p>
                  </a:txBody>
                  <a:tcPr/>
                </a:tc>
                <a:extLst>
                  <a:ext uri="{0D108BD9-81ED-4DB2-BD59-A6C34878D82A}">
                    <a16:rowId xmlns:a16="http://schemas.microsoft.com/office/drawing/2014/main" val="2019850110"/>
                  </a:ext>
                </a:extLst>
              </a:tr>
              <a:tr h="370840">
                <a:tc>
                  <a:txBody>
                    <a:bodyPr/>
                    <a:lstStyle/>
                    <a:p>
                      <a:r>
                        <a:rPr lang="en-US" dirty="0"/>
                        <a:t>Tuition and Fees</a:t>
                      </a:r>
                    </a:p>
                  </a:txBody>
                  <a:tcPr/>
                </a:tc>
                <a:tc>
                  <a:txBody>
                    <a:bodyPr/>
                    <a:lstStyle/>
                    <a:p>
                      <a:r>
                        <a:rPr lang="en-US" dirty="0"/>
                        <a:t>533,728</a:t>
                      </a:r>
                    </a:p>
                  </a:txBody>
                  <a:tcPr/>
                </a:tc>
                <a:tc>
                  <a:txBody>
                    <a:bodyPr/>
                    <a:lstStyle/>
                    <a:p>
                      <a:r>
                        <a:rPr lang="en-US" dirty="0"/>
                        <a:t>589,707</a:t>
                      </a:r>
                    </a:p>
                  </a:txBody>
                  <a:tcPr/>
                </a:tc>
                <a:extLst>
                  <a:ext uri="{0D108BD9-81ED-4DB2-BD59-A6C34878D82A}">
                    <a16:rowId xmlns:a16="http://schemas.microsoft.com/office/drawing/2014/main" val="3111562836"/>
                  </a:ext>
                </a:extLst>
              </a:tr>
              <a:tr h="370840">
                <a:tc>
                  <a:txBody>
                    <a:bodyPr/>
                    <a:lstStyle/>
                    <a:p>
                      <a:r>
                        <a:rPr lang="en-US" dirty="0"/>
                        <a:t>Parish Subsidy</a:t>
                      </a:r>
                    </a:p>
                  </a:txBody>
                  <a:tcPr/>
                </a:tc>
                <a:tc>
                  <a:txBody>
                    <a:bodyPr/>
                    <a:lstStyle/>
                    <a:p>
                      <a:r>
                        <a:rPr lang="en-US" dirty="0"/>
                        <a:t>97,444</a:t>
                      </a:r>
                    </a:p>
                  </a:txBody>
                  <a:tcPr/>
                </a:tc>
                <a:tc>
                  <a:txBody>
                    <a:bodyPr/>
                    <a:lstStyle/>
                    <a:p>
                      <a:r>
                        <a:rPr lang="en-US" dirty="0"/>
                        <a:t>94,894</a:t>
                      </a:r>
                    </a:p>
                  </a:txBody>
                  <a:tcPr/>
                </a:tc>
                <a:extLst>
                  <a:ext uri="{0D108BD9-81ED-4DB2-BD59-A6C34878D82A}">
                    <a16:rowId xmlns:a16="http://schemas.microsoft.com/office/drawing/2014/main" val="3119662322"/>
                  </a:ext>
                </a:extLst>
              </a:tr>
              <a:tr h="370840">
                <a:tc>
                  <a:txBody>
                    <a:bodyPr/>
                    <a:lstStyle/>
                    <a:p>
                      <a:r>
                        <a:rPr lang="en-US" dirty="0"/>
                        <a:t>Registration, Activity Fees</a:t>
                      </a:r>
                    </a:p>
                  </a:txBody>
                  <a:tcPr/>
                </a:tc>
                <a:tc>
                  <a:txBody>
                    <a:bodyPr/>
                    <a:lstStyle/>
                    <a:p>
                      <a:r>
                        <a:rPr lang="en-US" dirty="0"/>
                        <a:t>81,863</a:t>
                      </a:r>
                    </a:p>
                  </a:txBody>
                  <a:tcPr/>
                </a:tc>
                <a:tc>
                  <a:txBody>
                    <a:bodyPr/>
                    <a:lstStyle/>
                    <a:p>
                      <a:r>
                        <a:rPr lang="en-US" dirty="0"/>
                        <a:t>82,224</a:t>
                      </a:r>
                    </a:p>
                  </a:txBody>
                  <a:tcPr/>
                </a:tc>
                <a:extLst>
                  <a:ext uri="{0D108BD9-81ED-4DB2-BD59-A6C34878D82A}">
                    <a16:rowId xmlns:a16="http://schemas.microsoft.com/office/drawing/2014/main" val="568800824"/>
                  </a:ext>
                </a:extLst>
              </a:tr>
              <a:tr h="370840">
                <a:tc>
                  <a:txBody>
                    <a:bodyPr/>
                    <a:lstStyle/>
                    <a:p>
                      <a:r>
                        <a:rPr lang="en-US" dirty="0"/>
                        <a:t>Government Services, grants</a:t>
                      </a:r>
                    </a:p>
                  </a:txBody>
                  <a:tcPr/>
                </a:tc>
                <a:tc>
                  <a:txBody>
                    <a:bodyPr/>
                    <a:lstStyle/>
                    <a:p>
                      <a:r>
                        <a:rPr lang="en-US" dirty="0"/>
                        <a:t>112,393</a:t>
                      </a:r>
                    </a:p>
                  </a:txBody>
                  <a:tcPr/>
                </a:tc>
                <a:tc>
                  <a:txBody>
                    <a:bodyPr/>
                    <a:lstStyle/>
                    <a:p>
                      <a:r>
                        <a:rPr lang="en-US" dirty="0"/>
                        <a:t>136,444</a:t>
                      </a:r>
                    </a:p>
                  </a:txBody>
                  <a:tcPr/>
                </a:tc>
                <a:extLst>
                  <a:ext uri="{0D108BD9-81ED-4DB2-BD59-A6C34878D82A}">
                    <a16:rowId xmlns:a16="http://schemas.microsoft.com/office/drawing/2014/main" val="3444369537"/>
                  </a:ext>
                </a:extLst>
              </a:tr>
              <a:tr h="370840">
                <a:tc>
                  <a:txBody>
                    <a:bodyPr/>
                    <a:lstStyle/>
                    <a:p>
                      <a:r>
                        <a:rPr lang="en-US" dirty="0"/>
                        <a:t>Fundraising, HSA</a:t>
                      </a:r>
                    </a:p>
                  </a:txBody>
                  <a:tcPr/>
                </a:tc>
                <a:tc>
                  <a:txBody>
                    <a:bodyPr/>
                    <a:lstStyle/>
                    <a:p>
                      <a:r>
                        <a:rPr lang="en-US" dirty="0"/>
                        <a:t>79,775</a:t>
                      </a:r>
                    </a:p>
                  </a:txBody>
                  <a:tcPr/>
                </a:tc>
                <a:tc>
                  <a:txBody>
                    <a:bodyPr/>
                    <a:lstStyle/>
                    <a:p>
                      <a:r>
                        <a:rPr lang="en-US" dirty="0"/>
                        <a:t>130,000</a:t>
                      </a:r>
                    </a:p>
                  </a:txBody>
                  <a:tcPr/>
                </a:tc>
                <a:extLst>
                  <a:ext uri="{0D108BD9-81ED-4DB2-BD59-A6C34878D82A}">
                    <a16:rowId xmlns:a16="http://schemas.microsoft.com/office/drawing/2014/main" val="414030528"/>
                  </a:ext>
                </a:extLst>
              </a:tr>
              <a:tr h="370840">
                <a:tc>
                  <a:txBody>
                    <a:bodyPr/>
                    <a:lstStyle/>
                    <a:p>
                      <a:r>
                        <a:rPr lang="en-US" dirty="0"/>
                        <a:t>ERC</a:t>
                      </a:r>
                    </a:p>
                  </a:txBody>
                  <a:tcPr/>
                </a:tc>
                <a:tc>
                  <a:txBody>
                    <a:bodyPr/>
                    <a:lstStyle/>
                    <a:p>
                      <a:r>
                        <a:rPr lang="en-US" dirty="0"/>
                        <a:t>240,820</a:t>
                      </a:r>
                    </a:p>
                  </a:txBody>
                  <a:tcPr/>
                </a:tc>
                <a:tc>
                  <a:txBody>
                    <a:bodyPr/>
                    <a:lstStyle/>
                    <a:p>
                      <a:r>
                        <a:rPr lang="en-US" dirty="0"/>
                        <a:t>0</a:t>
                      </a:r>
                    </a:p>
                  </a:txBody>
                  <a:tcPr/>
                </a:tc>
                <a:extLst>
                  <a:ext uri="{0D108BD9-81ED-4DB2-BD59-A6C34878D82A}">
                    <a16:rowId xmlns:a16="http://schemas.microsoft.com/office/drawing/2014/main" val="2977934509"/>
                  </a:ext>
                </a:extLst>
              </a:tr>
              <a:tr h="370840">
                <a:tc>
                  <a:txBody>
                    <a:bodyPr/>
                    <a:lstStyle/>
                    <a:p>
                      <a:r>
                        <a:rPr lang="en-US" b="0" dirty="0"/>
                        <a:t>Other Receipts</a:t>
                      </a:r>
                    </a:p>
                  </a:txBody>
                  <a:tcPr/>
                </a:tc>
                <a:tc>
                  <a:txBody>
                    <a:bodyPr/>
                    <a:lstStyle/>
                    <a:p>
                      <a:r>
                        <a:rPr lang="en-US" dirty="0"/>
                        <a:t>102,761</a:t>
                      </a:r>
                    </a:p>
                  </a:txBody>
                  <a:tcPr/>
                </a:tc>
                <a:tc>
                  <a:txBody>
                    <a:bodyPr/>
                    <a:lstStyle/>
                    <a:p>
                      <a:r>
                        <a:rPr lang="en-US" dirty="0"/>
                        <a:t>117,517</a:t>
                      </a:r>
                    </a:p>
                  </a:txBody>
                  <a:tcPr/>
                </a:tc>
                <a:extLst>
                  <a:ext uri="{0D108BD9-81ED-4DB2-BD59-A6C34878D82A}">
                    <a16:rowId xmlns:a16="http://schemas.microsoft.com/office/drawing/2014/main" val="4146155321"/>
                  </a:ext>
                </a:extLst>
              </a:tr>
              <a:tr h="370840">
                <a:tc>
                  <a:txBody>
                    <a:bodyPr/>
                    <a:lstStyle/>
                    <a:p>
                      <a:r>
                        <a:rPr lang="en-US" b="1" dirty="0"/>
                        <a:t>Total</a:t>
                      </a:r>
                    </a:p>
                  </a:txBody>
                  <a:tcPr/>
                </a:tc>
                <a:tc>
                  <a:txBody>
                    <a:bodyPr/>
                    <a:lstStyle/>
                    <a:p>
                      <a:r>
                        <a:rPr lang="en-US" b="1" dirty="0"/>
                        <a:t>$1,248,784</a:t>
                      </a:r>
                    </a:p>
                  </a:txBody>
                  <a:tcPr/>
                </a:tc>
                <a:tc>
                  <a:txBody>
                    <a:bodyPr/>
                    <a:lstStyle/>
                    <a:p>
                      <a:r>
                        <a:rPr lang="en-US" b="1" dirty="0"/>
                        <a:t>$1,150,786</a:t>
                      </a:r>
                    </a:p>
                  </a:txBody>
                  <a:tcPr/>
                </a:tc>
                <a:extLst>
                  <a:ext uri="{0D108BD9-81ED-4DB2-BD59-A6C34878D82A}">
                    <a16:rowId xmlns:a16="http://schemas.microsoft.com/office/drawing/2014/main" val="716257723"/>
                  </a:ext>
                </a:extLst>
              </a:tr>
            </a:tbl>
          </a:graphicData>
        </a:graphic>
      </p:graphicFrame>
    </p:spTree>
    <p:extLst>
      <p:ext uri="{BB962C8B-B14F-4D97-AF65-F5344CB8AC3E}">
        <p14:creationId xmlns:p14="http://schemas.microsoft.com/office/powerpoint/2010/main" val="1552134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27AAE-48A4-536B-F6A6-12B2956A0DE3}"/>
              </a:ext>
            </a:extLst>
          </p:cNvPr>
          <p:cNvSpPr>
            <a:spLocks noGrp="1"/>
          </p:cNvSpPr>
          <p:nvPr>
            <p:ph type="title"/>
          </p:nvPr>
        </p:nvSpPr>
        <p:spPr>
          <a:xfrm>
            <a:off x="838200" y="2326511"/>
            <a:ext cx="10515600" cy="2489341"/>
          </a:xfrm>
        </p:spPr>
        <p:txBody>
          <a:bodyPr>
            <a:normAutofit fontScale="90000"/>
          </a:bodyPr>
          <a:lstStyle/>
          <a:p>
            <a:pPr algn="ctr"/>
            <a:r>
              <a:rPr lang="en-US" dirty="0"/>
              <a:t>Prayer </a:t>
            </a:r>
            <a:br>
              <a:rPr lang="en-US" dirty="0"/>
            </a:br>
            <a:br>
              <a:rPr lang="en-US" dirty="0"/>
            </a:br>
            <a:r>
              <a:rPr lang="en-US" dirty="0">
                <a:hlinkClick r:id="rId2"/>
              </a:rPr>
              <a:t>Hallow: Come Holy Spirit</a:t>
            </a:r>
            <a:r>
              <a:rPr lang="en-US" dirty="0"/>
              <a:t> </a:t>
            </a:r>
            <a:br>
              <a:rPr lang="en-US" dirty="0"/>
            </a:br>
            <a:endParaRPr lang="en-US" dirty="0"/>
          </a:p>
        </p:txBody>
      </p:sp>
    </p:spTree>
    <p:extLst>
      <p:ext uri="{BB962C8B-B14F-4D97-AF65-F5344CB8AC3E}">
        <p14:creationId xmlns:p14="http://schemas.microsoft.com/office/powerpoint/2010/main" val="2504842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A9849-8D40-E35D-B5D8-486FCD7D4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CAD619-D338-3F45-6A33-38A9DF04F94E}"/>
              </a:ext>
            </a:extLst>
          </p:cNvPr>
          <p:cNvSpPr>
            <a:spLocks noGrp="1"/>
          </p:cNvSpPr>
          <p:nvPr>
            <p:ph type="title"/>
          </p:nvPr>
        </p:nvSpPr>
        <p:spPr/>
        <p:txBody>
          <a:bodyPr/>
          <a:lstStyle/>
          <a:p>
            <a:r>
              <a:rPr lang="en-US" dirty="0"/>
              <a:t>Financial Standing</a:t>
            </a:r>
            <a:br>
              <a:rPr lang="en-US" dirty="0"/>
            </a:br>
            <a:r>
              <a:rPr lang="en-US" dirty="0"/>
              <a:t>- St. Peter School</a:t>
            </a:r>
          </a:p>
        </p:txBody>
      </p:sp>
      <p:graphicFrame>
        <p:nvGraphicFramePr>
          <p:cNvPr id="6" name="Table 5">
            <a:extLst>
              <a:ext uri="{FF2B5EF4-FFF2-40B4-BE49-F238E27FC236}">
                <a16:creationId xmlns:a16="http://schemas.microsoft.com/office/drawing/2014/main" id="{ACC3DC07-539C-57D3-F977-BFD740E17417}"/>
              </a:ext>
            </a:extLst>
          </p:cNvPr>
          <p:cNvGraphicFramePr>
            <a:graphicFrameLocks noGrp="1"/>
          </p:cNvGraphicFramePr>
          <p:nvPr>
            <p:extLst>
              <p:ext uri="{D42A27DB-BD31-4B8C-83A1-F6EECF244321}">
                <p14:modId xmlns:p14="http://schemas.microsoft.com/office/powerpoint/2010/main" val="2407347761"/>
              </p:ext>
            </p:extLst>
          </p:nvPr>
        </p:nvGraphicFramePr>
        <p:xfrm>
          <a:off x="838199" y="1690688"/>
          <a:ext cx="10515600" cy="2966720"/>
        </p:xfrm>
        <a:graphic>
          <a:graphicData uri="http://schemas.openxmlformats.org/drawingml/2006/table">
            <a:tbl>
              <a:tblPr firstRow="1" bandRow="1">
                <a:tableStyleId>{5C22544A-7EE6-4342-B048-85BDC9FD1C3A}</a:tableStyleId>
              </a:tblPr>
              <a:tblGrid>
                <a:gridCol w="3954775">
                  <a:extLst>
                    <a:ext uri="{9D8B030D-6E8A-4147-A177-3AD203B41FA5}">
                      <a16:colId xmlns:a16="http://schemas.microsoft.com/office/drawing/2014/main" val="305565102"/>
                    </a:ext>
                  </a:extLst>
                </a:gridCol>
                <a:gridCol w="2865479">
                  <a:extLst>
                    <a:ext uri="{9D8B030D-6E8A-4147-A177-3AD203B41FA5}">
                      <a16:colId xmlns:a16="http://schemas.microsoft.com/office/drawing/2014/main" val="1702031430"/>
                    </a:ext>
                  </a:extLst>
                </a:gridCol>
                <a:gridCol w="3695346">
                  <a:extLst>
                    <a:ext uri="{9D8B030D-6E8A-4147-A177-3AD203B41FA5}">
                      <a16:colId xmlns:a16="http://schemas.microsoft.com/office/drawing/2014/main" val="411765994"/>
                    </a:ext>
                  </a:extLst>
                </a:gridCol>
              </a:tblGrid>
              <a:tr h="370840">
                <a:tc>
                  <a:txBody>
                    <a:bodyPr/>
                    <a:lstStyle/>
                    <a:p>
                      <a:r>
                        <a:rPr lang="en-US" dirty="0"/>
                        <a:t>Line Item Expenses</a:t>
                      </a:r>
                    </a:p>
                  </a:txBody>
                  <a:tcPr/>
                </a:tc>
                <a:tc>
                  <a:txBody>
                    <a:bodyPr/>
                    <a:lstStyle/>
                    <a:p>
                      <a:r>
                        <a:rPr lang="en-US" dirty="0"/>
                        <a:t>24-25 YTD</a:t>
                      </a:r>
                    </a:p>
                  </a:txBody>
                  <a:tcPr/>
                </a:tc>
                <a:tc>
                  <a:txBody>
                    <a:bodyPr/>
                    <a:lstStyle/>
                    <a:p>
                      <a:r>
                        <a:rPr lang="en-US" dirty="0"/>
                        <a:t>25-26 Budget</a:t>
                      </a:r>
                    </a:p>
                  </a:txBody>
                  <a:tcPr/>
                </a:tc>
                <a:extLst>
                  <a:ext uri="{0D108BD9-81ED-4DB2-BD59-A6C34878D82A}">
                    <a16:rowId xmlns:a16="http://schemas.microsoft.com/office/drawing/2014/main" val="2019850110"/>
                  </a:ext>
                </a:extLst>
              </a:tr>
              <a:tr h="370840">
                <a:tc>
                  <a:txBody>
                    <a:bodyPr/>
                    <a:lstStyle/>
                    <a:p>
                      <a:r>
                        <a:rPr lang="en-US" dirty="0"/>
                        <a:t>Salaries</a:t>
                      </a:r>
                    </a:p>
                  </a:txBody>
                  <a:tcPr/>
                </a:tc>
                <a:tc>
                  <a:txBody>
                    <a:bodyPr/>
                    <a:lstStyle/>
                    <a:p>
                      <a:r>
                        <a:rPr lang="en-US" dirty="0"/>
                        <a:t>903,428</a:t>
                      </a:r>
                    </a:p>
                  </a:txBody>
                  <a:tcPr/>
                </a:tc>
                <a:tc>
                  <a:txBody>
                    <a:bodyPr/>
                    <a:lstStyle/>
                    <a:p>
                      <a:r>
                        <a:rPr lang="en-US" dirty="0"/>
                        <a:t>816,370</a:t>
                      </a:r>
                    </a:p>
                  </a:txBody>
                  <a:tcPr/>
                </a:tc>
                <a:extLst>
                  <a:ext uri="{0D108BD9-81ED-4DB2-BD59-A6C34878D82A}">
                    <a16:rowId xmlns:a16="http://schemas.microsoft.com/office/drawing/2014/main" val="3111562836"/>
                  </a:ext>
                </a:extLst>
              </a:tr>
              <a:tr h="370840">
                <a:tc>
                  <a:txBody>
                    <a:bodyPr/>
                    <a:lstStyle/>
                    <a:p>
                      <a:r>
                        <a:rPr lang="en-US" dirty="0"/>
                        <a:t>Other Personnel Costs</a:t>
                      </a:r>
                    </a:p>
                  </a:txBody>
                  <a:tcPr/>
                </a:tc>
                <a:tc>
                  <a:txBody>
                    <a:bodyPr/>
                    <a:lstStyle/>
                    <a:p>
                      <a:r>
                        <a:rPr lang="en-US" dirty="0"/>
                        <a:t>120,374</a:t>
                      </a:r>
                    </a:p>
                  </a:txBody>
                  <a:tcPr/>
                </a:tc>
                <a:tc>
                  <a:txBody>
                    <a:bodyPr/>
                    <a:lstStyle/>
                    <a:p>
                      <a:r>
                        <a:rPr lang="en-US" dirty="0"/>
                        <a:t>112,201</a:t>
                      </a:r>
                    </a:p>
                  </a:txBody>
                  <a:tcPr/>
                </a:tc>
                <a:extLst>
                  <a:ext uri="{0D108BD9-81ED-4DB2-BD59-A6C34878D82A}">
                    <a16:rowId xmlns:a16="http://schemas.microsoft.com/office/drawing/2014/main" val="3160341764"/>
                  </a:ext>
                </a:extLst>
              </a:tr>
              <a:tr h="370840">
                <a:tc>
                  <a:txBody>
                    <a:bodyPr/>
                    <a:lstStyle/>
                    <a:p>
                      <a:r>
                        <a:rPr lang="en-US" dirty="0"/>
                        <a:t>Utilities, Contract Services</a:t>
                      </a:r>
                    </a:p>
                  </a:txBody>
                  <a:tcPr/>
                </a:tc>
                <a:tc>
                  <a:txBody>
                    <a:bodyPr/>
                    <a:lstStyle/>
                    <a:p>
                      <a:r>
                        <a:rPr lang="en-US" dirty="0"/>
                        <a:t>105,377</a:t>
                      </a:r>
                    </a:p>
                  </a:txBody>
                  <a:tcPr/>
                </a:tc>
                <a:tc>
                  <a:txBody>
                    <a:bodyPr/>
                    <a:lstStyle/>
                    <a:p>
                      <a:r>
                        <a:rPr lang="en-US" dirty="0"/>
                        <a:t>103,411</a:t>
                      </a:r>
                    </a:p>
                  </a:txBody>
                  <a:tcPr/>
                </a:tc>
                <a:extLst>
                  <a:ext uri="{0D108BD9-81ED-4DB2-BD59-A6C34878D82A}">
                    <a16:rowId xmlns:a16="http://schemas.microsoft.com/office/drawing/2014/main" val="804753603"/>
                  </a:ext>
                </a:extLst>
              </a:tr>
              <a:tr h="370840">
                <a:tc>
                  <a:txBody>
                    <a:bodyPr/>
                    <a:lstStyle/>
                    <a:p>
                      <a:r>
                        <a:rPr lang="en-US" dirty="0"/>
                        <a:t>Instruction Supplies</a:t>
                      </a:r>
                    </a:p>
                  </a:txBody>
                  <a:tcPr/>
                </a:tc>
                <a:tc>
                  <a:txBody>
                    <a:bodyPr/>
                    <a:lstStyle/>
                    <a:p>
                      <a:r>
                        <a:rPr lang="en-US" dirty="0"/>
                        <a:t>29,274</a:t>
                      </a:r>
                    </a:p>
                  </a:txBody>
                  <a:tcPr/>
                </a:tc>
                <a:tc>
                  <a:txBody>
                    <a:bodyPr/>
                    <a:lstStyle/>
                    <a:p>
                      <a:r>
                        <a:rPr lang="en-US" dirty="0"/>
                        <a:t>33,661</a:t>
                      </a:r>
                    </a:p>
                  </a:txBody>
                  <a:tcPr/>
                </a:tc>
                <a:extLst>
                  <a:ext uri="{0D108BD9-81ED-4DB2-BD59-A6C34878D82A}">
                    <a16:rowId xmlns:a16="http://schemas.microsoft.com/office/drawing/2014/main" val="3119662322"/>
                  </a:ext>
                </a:extLst>
              </a:tr>
              <a:tr h="370840">
                <a:tc>
                  <a:txBody>
                    <a:bodyPr/>
                    <a:lstStyle/>
                    <a:p>
                      <a:r>
                        <a:rPr lang="en-US" dirty="0"/>
                        <a:t>Technology</a:t>
                      </a:r>
                    </a:p>
                  </a:txBody>
                  <a:tcPr/>
                </a:tc>
                <a:tc>
                  <a:txBody>
                    <a:bodyPr/>
                    <a:lstStyle/>
                    <a:p>
                      <a:r>
                        <a:rPr lang="en-US" dirty="0"/>
                        <a:t>7,276</a:t>
                      </a:r>
                    </a:p>
                  </a:txBody>
                  <a:tcPr/>
                </a:tc>
                <a:tc>
                  <a:txBody>
                    <a:bodyPr/>
                    <a:lstStyle/>
                    <a:p>
                      <a:r>
                        <a:rPr lang="en-US" dirty="0"/>
                        <a:t>7,276</a:t>
                      </a:r>
                    </a:p>
                  </a:txBody>
                  <a:tcPr/>
                </a:tc>
                <a:extLst>
                  <a:ext uri="{0D108BD9-81ED-4DB2-BD59-A6C34878D82A}">
                    <a16:rowId xmlns:a16="http://schemas.microsoft.com/office/drawing/2014/main" val="3444369537"/>
                  </a:ext>
                </a:extLst>
              </a:tr>
              <a:tr h="370840">
                <a:tc>
                  <a:txBody>
                    <a:bodyPr/>
                    <a:lstStyle/>
                    <a:p>
                      <a:r>
                        <a:rPr lang="en-US" dirty="0"/>
                        <a:t>Students Activities</a:t>
                      </a:r>
                    </a:p>
                  </a:txBody>
                  <a:tcPr/>
                </a:tc>
                <a:tc>
                  <a:txBody>
                    <a:bodyPr/>
                    <a:lstStyle/>
                    <a:p>
                      <a:r>
                        <a:rPr lang="en-US" dirty="0"/>
                        <a:t>83,055</a:t>
                      </a:r>
                    </a:p>
                  </a:txBody>
                  <a:tcPr/>
                </a:tc>
                <a:tc>
                  <a:txBody>
                    <a:bodyPr/>
                    <a:lstStyle/>
                    <a:p>
                      <a:r>
                        <a:rPr lang="en-US" dirty="0"/>
                        <a:t>77,867</a:t>
                      </a:r>
                    </a:p>
                  </a:txBody>
                  <a:tcPr/>
                </a:tc>
                <a:extLst>
                  <a:ext uri="{0D108BD9-81ED-4DB2-BD59-A6C34878D82A}">
                    <a16:rowId xmlns:a16="http://schemas.microsoft.com/office/drawing/2014/main" val="414030528"/>
                  </a:ext>
                </a:extLst>
              </a:tr>
              <a:tr h="370840">
                <a:tc>
                  <a:txBody>
                    <a:bodyPr/>
                    <a:lstStyle/>
                    <a:p>
                      <a:r>
                        <a:rPr lang="en-US" b="1" dirty="0"/>
                        <a:t>Total</a:t>
                      </a:r>
                    </a:p>
                  </a:txBody>
                  <a:tcPr/>
                </a:tc>
                <a:tc>
                  <a:txBody>
                    <a:bodyPr/>
                    <a:lstStyle/>
                    <a:p>
                      <a:r>
                        <a:rPr lang="en-US" b="1" dirty="0"/>
                        <a:t>$1,248,784</a:t>
                      </a:r>
                    </a:p>
                  </a:txBody>
                  <a:tcPr/>
                </a:tc>
                <a:tc>
                  <a:txBody>
                    <a:bodyPr/>
                    <a:lstStyle/>
                    <a:p>
                      <a:r>
                        <a:rPr lang="en-US" b="1" dirty="0"/>
                        <a:t>$1,150,786</a:t>
                      </a:r>
                    </a:p>
                  </a:txBody>
                  <a:tcPr/>
                </a:tc>
                <a:extLst>
                  <a:ext uri="{0D108BD9-81ED-4DB2-BD59-A6C34878D82A}">
                    <a16:rowId xmlns:a16="http://schemas.microsoft.com/office/drawing/2014/main" val="716257723"/>
                  </a:ext>
                </a:extLst>
              </a:tr>
            </a:tbl>
          </a:graphicData>
        </a:graphic>
      </p:graphicFrame>
    </p:spTree>
    <p:extLst>
      <p:ext uri="{BB962C8B-B14F-4D97-AF65-F5344CB8AC3E}">
        <p14:creationId xmlns:p14="http://schemas.microsoft.com/office/powerpoint/2010/main" val="470669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8D75A-D787-991F-24FA-E9831C105F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2A2877-D164-482F-F313-769432B341CC}"/>
              </a:ext>
            </a:extLst>
          </p:cNvPr>
          <p:cNvSpPr>
            <a:spLocks noGrp="1"/>
          </p:cNvSpPr>
          <p:nvPr>
            <p:ph type="title"/>
          </p:nvPr>
        </p:nvSpPr>
        <p:spPr/>
        <p:txBody>
          <a:bodyPr/>
          <a:lstStyle/>
          <a:p>
            <a:r>
              <a:rPr lang="en-US" dirty="0"/>
              <a:t>Financial Standing</a:t>
            </a:r>
            <a:br>
              <a:rPr lang="en-US" dirty="0"/>
            </a:br>
            <a:r>
              <a:rPr lang="en-US" dirty="0"/>
              <a:t>- St. Peter School</a:t>
            </a:r>
          </a:p>
        </p:txBody>
      </p:sp>
      <p:graphicFrame>
        <p:nvGraphicFramePr>
          <p:cNvPr id="6" name="Table 5">
            <a:extLst>
              <a:ext uri="{FF2B5EF4-FFF2-40B4-BE49-F238E27FC236}">
                <a16:creationId xmlns:a16="http://schemas.microsoft.com/office/drawing/2014/main" id="{635FA3F9-9C0A-EE1C-721D-4154383D1957}"/>
              </a:ext>
            </a:extLst>
          </p:cNvPr>
          <p:cNvGraphicFramePr>
            <a:graphicFrameLocks noGrp="1"/>
          </p:cNvGraphicFramePr>
          <p:nvPr>
            <p:extLst>
              <p:ext uri="{D42A27DB-BD31-4B8C-83A1-F6EECF244321}">
                <p14:modId xmlns:p14="http://schemas.microsoft.com/office/powerpoint/2010/main" val="3224408286"/>
              </p:ext>
            </p:extLst>
          </p:nvPr>
        </p:nvGraphicFramePr>
        <p:xfrm>
          <a:off x="838199" y="1690688"/>
          <a:ext cx="10515600" cy="1112520"/>
        </p:xfrm>
        <a:graphic>
          <a:graphicData uri="http://schemas.openxmlformats.org/drawingml/2006/table">
            <a:tbl>
              <a:tblPr firstRow="1" bandRow="1">
                <a:tableStyleId>{5C22544A-7EE6-4342-B048-85BDC9FD1C3A}</a:tableStyleId>
              </a:tblPr>
              <a:tblGrid>
                <a:gridCol w="3954775">
                  <a:extLst>
                    <a:ext uri="{9D8B030D-6E8A-4147-A177-3AD203B41FA5}">
                      <a16:colId xmlns:a16="http://schemas.microsoft.com/office/drawing/2014/main" val="305565102"/>
                    </a:ext>
                  </a:extLst>
                </a:gridCol>
                <a:gridCol w="2865479">
                  <a:extLst>
                    <a:ext uri="{9D8B030D-6E8A-4147-A177-3AD203B41FA5}">
                      <a16:colId xmlns:a16="http://schemas.microsoft.com/office/drawing/2014/main" val="1702031430"/>
                    </a:ext>
                  </a:extLst>
                </a:gridCol>
                <a:gridCol w="3695346">
                  <a:extLst>
                    <a:ext uri="{9D8B030D-6E8A-4147-A177-3AD203B41FA5}">
                      <a16:colId xmlns:a16="http://schemas.microsoft.com/office/drawing/2014/main" val="411765994"/>
                    </a:ext>
                  </a:extLst>
                </a:gridCol>
              </a:tblGrid>
              <a:tr h="370840">
                <a:tc>
                  <a:txBody>
                    <a:bodyPr/>
                    <a:lstStyle/>
                    <a:p>
                      <a:r>
                        <a:rPr lang="en-US" dirty="0"/>
                        <a:t>Line Items</a:t>
                      </a:r>
                    </a:p>
                  </a:txBody>
                  <a:tcPr/>
                </a:tc>
                <a:tc>
                  <a:txBody>
                    <a:bodyPr/>
                    <a:lstStyle/>
                    <a:p>
                      <a:r>
                        <a:rPr lang="en-US" dirty="0"/>
                        <a:t>24-25 YTD</a:t>
                      </a:r>
                    </a:p>
                  </a:txBody>
                  <a:tcPr/>
                </a:tc>
                <a:tc>
                  <a:txBody>
                    <a:bodyPr/>
                    <a:lstStyle/>
                    <a:p>
                      <a:r>
                        <a:rPr lang="en-US" dirty="0"/>
                        <a:t>25-26 Budget</a:t>
                      </a:r>
                    </a:p>
                  </a:txBody>
                  <a:tcPr/>
                </a:tc>
                <a:extLst>
                  <a:ext uri="{0D108BD9-81ED-4DB2-BD59-A6C34878D82A}">
                    <a16:rowId xmlns:a16="http://schemas.microsoft.com/office/drawing/2014/main" val="2019850110"/>
                  </a:ext>
                </a:extLst>
              </a:tr>
              <a:tr h="370840">
                <a:tc>
                  <a:txBody>
                    <a:bodyPr/>
                    <a:lstStyle/>
                    <a:p>
                      <a:r>
                        <a:rPr lang="en-US" dirty="0"/>
                        <a:t>Total School Receipts</a:t>
                      </a:r>
                    </a:p>
                  </a:txBody>
                  <a:tcPr/>
                </a:tc>
                <a:tc>
                  <a:txBody>
                    <a:bodyPr/>
                    <a:lstStyle/>
                    <a:p>
                      <a:r>
                        <a:rPr lang="en-US" b="1" dirty="0"/>
                        <a:t>$1,248,784</a:t>
                      </a:r>
                    </a:p>
                  </a:txBody>
                  <a:tcPr/>
                </a:tc>
                <a:tc>
                  <a:txBody>
                    <a:bodyPr/>
                    <a:lstStyle/>
                    <a:p>
                      <a:r>
                        <a:rPr lang="en-US" b="1" dirty="0"/>
                        <a:t>$1,150,786</a:t>
                      </a:r>
                    </a:p>
                  </a:txBody>
                  <a:tcPr/>
                </a:tc>
                <a:extLst>
                  <a:ext uri="{0D108BD9-81ED-4DB2-BD59-A6C34878D82A}">
                    <a16:rowId xmlns:a16="http://schemas.microsoft.com/office/drawing/2014/main" val="3111562836"/>
                  </a:ext>
                </a:extLst>
              </a:tr>
              <a:tr h="370840">
                <a:tc>
                  <a:txBody>
                    <a:bodyPr/>
                    <a:lstStyle/>
                    <a:p>
                      <a:r>
                        <a:rPr lang="en-US" dirty="0"/>
                        <a:t>Total School Expenses</a:t>
                      </a:r>
                    </a:p>
                  </a:txBody>
                  <a:tcPr/>
                </a:tc>
                <a:tc>
                  <a:txBody>
                    <a:bodyPr/>
                    <a:lstStyle/>
                    <a:p>
                      <a:r>
                        <a:rPr lang="en-US" b="1" dirty="0"/>
                        <a:t>$1,248,784</a:t>
                      </a:r>
                    </a:p>
                  </a:txBody>
                  <a:tcPr/>
                </a:tc>
                <a:tc>
                  <a:txBody>
                    <a:bodyPr/>
                    <a:lstStyle/>
                    <a:p>
                      <a:r>
                        <a:rPr lang="en-US" b="1" dirty="0"/>
                        <a:t>$1,150,786</a:t>
                      </a:r>
                    </a:p>
                  </a:txBody>
                  <a:tcPr/>
                </a:tc>
                <a:extLst>
                  <a:ext uri="{0D108BD9-81ED-4DB2-BD59-A6C34878D82A}">
                    <a16:rowId xmlns:a16="http://schemas.microsoft.com/office/drawing/2014/main" val="3119662322"/>
                  </a:ext>
                </a:extLst>
              </a:tr>
            </a:tbl>
          </a:graphicData>
        </a:graphic>
      </p:graphicFrame>
      <p:sp>
        <p:nvSpPr>
          <p:cNvPr id="3" name="TextBox 2">
            <a:extLst>
              <a:ext uri="{FF2B5EF4-FFF2-40B4-BE49-F238E27FC236}">
                <a16:creationId xmlns:a16="http://schemas.microsoft.com/office/drawing/2014/main" id="{B7D51C0E-718E-3DC9-766F-91912A92B4EE}"/>
              </a:ext>
            </a:extLst>
          </p:cNvPr>
          <p:cNvSpPr txBox="1"/>
          <p:nvPr/>
        </p:nvSpPr>
        <p:spPr>
          <a:xfrm>
            <a:off x="838199" y="2803208"/>
            <a:ext cx="10515600" cy="2585323"/>
          </a:xfrm>
          <a:prstGeom prst="rect">
            <a:avLst/>
          </a:prstGeom>
          <a:noFill/>
        </p:spPr>
        <p:txBody>
          <a:bodyPr wrap="square" rtlCol="0">
            <a:spAutoFit/>
          </a:bodyPr>
          <a:lstStyle/>
          <a:p>
            <a:pPr marL="285750" indent="-285750">
              <a:buFont typeface="Arial" panose="020B0604020202020204" pitchFamily="34" charset="0"/>
              <a:buChar char="•"/>
            </a:pPr>
            <a:r>
              <a:rPr lang="en-US" dirty="0"/>
              <a:t>Income Notes: Tuition and enrollment increase, fundraising goal increase with help from paying HSA monies forward, no more ERC credits… </a:t>
            </a:r>
          </a:p>
          <a:p>
            <a:pPr marL="285750" indent="-285750">
              <a:buFont typeface="Arial" panose="020B0604020202020204" pitchFamily="34" charset="0"/>
              <a:buChar char="•"/>
            </a:pPr>
            <a:r>
              <a:rPr lang="en-US" dirty="0"/>
              <a:t>Expense Notes: Staffing right-sized (attrition, grade levels), all else being equal</a:t>
            </a:r>
          </a:p>
          <a:p>
            <a:pPr marL="285750" indent="-285750">
              <a:buFont typeface="Arial" panose="020B0604020202020204" pitchFamily="34" charset="0"/>
              <a:buChar char="•"/>
            </a:pPr>
            <a:r>
              <a:rPr lang="en-US" dirty="0"/>
              <a:t>Parish subsidy last year projected at $254,335 </a:t>
            </a:r>
            <a:r>
              <a:rPr lang="en-US" dirty="0">
                <a:sym typeface="Wingdings" panose="05000000000000000000" pitchFamily="2" charset="2"/>
              </a:rPr>
              <a:t> movements above move to a more realistic and healthier $94,894 (29%  8%, in line with metric shift)</a:t>
            </a:r>
          </a:p>
          <a:p>
            <a:pPr marL="285750" indent="-285750">
              <a:buFont typeface="Arial" panose="020B0604020202020204" pitchFamily="34" charset="0"/>
              <a:buChar char="•"/>
            </a:pPr>
            <a:endParaRPr lang="en-US" dirty="0">
              <a:sym typeface="Wingdings" panose="05000000000000000000" pitchFamily="2" charset="2"/>
            </a:endParaRPr>
          </a:p>
          <a:p>
            <a:pPr marL="285750" indent="-285750">
              <a:buFont typeface="Arial" panose="020B0604020202020204" pitchFamily="34" charset="0"/>
              <a:buChar char="•"/>
            </a:pPr>
            <a:r>
              <a:rPr lang="en-US" dirty="0">
                <a:sym typeface="Wingdings" panose="05000000000000000000" pitchFamily="2" charset="2"/>
              </a:rPr>
              <a:t>NB: Diocesan School System – details still being figured out, looks retain all facets of a parochial school but will be managed through the superintendent’s office… our organizational legwork has us positioned to be moved into this system and the parish has room to sponsor Catholic Education</a:t>
            </a:r>
            <a:endParaRPr lang="en-US" dirty="0"/>
          </a:p>
        </p:txBody>
      </p:sp>
    </p:spTree>
    <p:extLst>
      <p:ext uri="{BB962C8B-B14F-4D97-AF65-F5344CB8AC3E}">
        <p14:creationId xmlns:p14="http://schemas.microsoft.com/office/powerpoint/2010/main" val="34355727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4A262-EACE-6E43-4880-861FF7099C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723B0A-1929-BB8A-99E1-5F42176991BB}"/>
              </a:ext>
            </a:extLst>
          </p:cNvPr>
          <p:cNvSpPr>
            <a:spLocks noGrp="1"/>
          </p:cNvSpPr>
          <p:nvPr>
            <p:ph type="title"/>
          </p:nvPr>
        </p:nvSpPr>
        <p:spPr/>
        <p:txBody>
          <a:bodyPr/>
          <a:lstStyle/>
          <a:p>
            <a:r>
              <a:rPr lang="en-US" dirty="0"/>
              <a:t>Financial Standing</a:t>
            </a:r>
            <a:br>
              <a:rPr lang="en-US" dirty="0"/>
            </a:br>
            <a:r>
              <a:rPr lang="en-US" dirty="0"/>
              <a:t>- St. Peter (with School)</a:t>
            </a:r>
          </a:p>
        </p:txBody>
      </p:sp>
      <p:graphicFrame>
        <p:nvGraphicFramePr>
          <p:cNvPr id="6" name="Table 5">
            <a:extLst>
              <a:ext uri="{FF2B5EF4-FFF2-40B4-BE49-F238E27FC236}">
                <a16:creationId xmlns:a16="http://schemas.microsoft.com/office/drawing/2014/main" id="{6B3FC18B-91AB-1E9A-09A2-A22A235E136A}"/>
              </a:ext>
            </a:extLst>
          </p:cNvPr>
          <p:cNvGraphicFramePr>
            <a:graphicFrameLocks noGrp="1"/>
          </p:cNvGraphicFramePr>
          <p:nvPr>
            <p:extLst>
              <p:ext uri="{D42A27DB-BD31-4B8C-83A1-F6EECF244321}">
                <p14:modId xmlns:p14="http://schemas.microsoft.com/office/powerpoint/2010/main" val="3012303655"/>
              </p:ext>
            </p:extLst>
          </p:nvPr>
        </p:nvGraphicFramePr>
        <p:xfrm>
          <a:off x="838199" y="1690688"/>
          <a:ext cx="10515600" cy="4069080"/>
        </p:xfrm>
        <a:graphic>
          <a:graphicData uri="http://schemas.openxmlformats.org/drawingml/2006/table">
            <a:tbl>
              <a:tblPr firstRow="1" bandRow="1">
                <a:tableStyleId>{5C22544A-7EE6-4342-B048-85BDC9FD1C3A}</a:tableStyleId>
              </a:tblPr>
              <a:tblGrid>
                <a:gridCol w="3954775">
                  <a:extLst>
                    <a:ext uri="{9D8B030D-6E8A-4147-A177-3AD203B41FA5}">
                      <a16:colId xmlns:a16="http://schemas.microsoft.com/office/drawing/2014/main" val="305565102"/>
                    </a:ext>
                  </a:extLst>
                </a:gridCol>
                <a:gridCol w="2865479">
                  <a:extLst>
                    <a:ext uri="{9D8B030D-6E8A-4147-A177-3AD203B41FA5}">
                      <a16:colId xmlns:a16="http://schemas.microsoft.com/office/drawing/2014/main" val="1702031430"/>
                    </a:ext>
                  </a:extLst>
                </a:gridCol>
                <a:gridCol w="3695346">
                  <a:extLst>
                    <a:ext uri="{9D8B030D-6E8A-4147-A177-3AD203B41FA5}">
                      <a16:colId xmlns:a16="http://schemas.microsoft.com/office/drawing/2014/main" val="411765994"/>
                    </a:ext>
                  </a:extLst>
                </a:gridCol>
              </a:tblGrid>
              <a:tr h="370840">
                <a:tc>
                  <a:txBody>
                    <a:bodyPr/>
                    <a:lstStyle/>
                    <a:p>
                      <a:r>
                        <a:rPr lang="en-US" dirty="0"/>
                        <a:t>Line Item</a:t>
                      </a:r>
                    </a:p>
                  </a:txBody>
                  <a:tcPr/>
                </a:tc>
                <a:tc>
                  <a:txBody>
                    <a:bodyPr/>
                    <a:lstStyle/>
                    <a:p>
                      <a:r>
                        <a:rPr lang="en-US" dirty="0"/>
                        <a:t>24-25 YTD</a:t>
                      </a:r>
                    </a:p>
                  </a:txBody>
                  <a:tcPr/>
                </a:tc>
                <a:tc>
                  <a:txBody>
                    <a:bodyPr/>
                    <a:lstStyle/>
                    <a:p>
                      <a:r>
                        <a:rPr lang="en-US" dirty="0"/>
                        <a:t>25-26 Budget</a:t>
                      </a:r>
                    </a:p>
                  </a:txBody>
                  <a:tcPr/>
                </a:tc>
                <a:extLst>
                  <a:ext uri="{0D108BD9-81ED-4DB2-BD59-A6C34878D82A}">
                    <a16:rowId xmlns:a16="http://schemas.microsoft.com/office/drawing/2014/main" val="2019850110"/>
                  </a:ext>
                </a:extLst>
              </a:tr>
              <a:tr h="370840">
                <a:tc>
                  <a:txBody>
                    <a:bodyPr/>
                    <a:lstStyle/>
                    <a:p>
                      <a:r>
                        <a:rPr lang="en-US" dirty="0"/>
                        <a:t>Total Receipts</a:t>
                      </a:r>
                    </a:p>
                  </a:txBody>
                  <a:tcPr/>
                </a:tc>
                <a:tc>
                  <a:txBody>
                    <a:bodyPr/>
                    <a:lstStyle/>
                    <a:p>
                      <a:r>
                        <a:rPr lang="en-US" b="0" dirty="0"/>
                        <a:t>$929,034</a:t>
                      </a:r>
                    </a:p>
                  </a:txBody>
                  <a:tcPr/>
                </a:tc>
                <a:tc>
                  <a:txBody>
                    <a:bodyPr/>
                    <a:lstStyle/>
                    <a:p>
                      <a:r>
                        <a:rPr lang="en-US" b="0" dirty="0"/>
                        <a:t>$811,553</a:t>
                      </a:r>
                    </a:p>
                  </a:txBody>
                  <a:tcPr/>
                </a:tc>
                <a:extLst>
                  <a:ext uri="{0D108BD9-81ED-4DB2-BD59-A6C34878D82A}">
                    <a16:rowId xmlns:a16="http://schemas.microsoft.com/office/drawing/2014/main" val="3111562836"/>
                  </a:ext>
                </a:extLst>
              </a:tr>
              <a:tr h="370840">
                <a:tc>
                  <a:txBody>
                    <a:bodyPr/>
                    <a:lstStyle/>
                    <a:p>
                      <a:r>
                        <a:rPr lang="en-US" dirty="0"/>
                        <a:t>Total Expenses</a:t>
                      </a:r>
                    </a:p>
                  </a:txBody>
                  <a:tcPr/>
                </a:tc>
                <a:tc>
                  <a:txBody>
                    <a:bodyPr/>
                    <a:lstStyle/>
                    <a:p>
                      <a:r>
                        <a:rPr lang="en-US" b="0" dirty="0"/>
                        <a:t>$696,557</a:t>
                      </a:r>
                    </a:p>
                  </a:txBody>
                  <a:tcPr/>
                </a:tc>
                <a:tc>
                  <a:txBody>
                    <a:bodyPr/>
                    <a:lstStyle/>
                    <a:p>
                      <a:r>
                        <a:rPr lang="en-US" b="0" dirty="0"/>
                        <a:t>$703,835</a:t>
                      </a:r>
                    </a:p>
                  </a:txBody>
                  <a:tcPr/>
                </a:tc>
                <a:extLst>
                  <a:ext uri="{0D108BD9-81ED-4DB2-BD59-A6C34878D82A}">
                    <a16:rowId xmlns:a16="http://schemas.microsoft.com/office/drawing/2014/main" val="3119662322"/>
                  </a:ext>
                </a:extLst>
              </a:tr>
              <a:tr h="370840">
                <a:tc>
                  <a:txBody>
                    <a:bodyPr/>
                    <a:lstStyle/>
                    <a:p>
                      <a:r>
                        <a:rPr lang="en-US" dirty="0"/>
                        <a:t>Operating Surplus (deficit)</a:t>
                      </a:r>
                    </a:p>
                  </a:txBody>
                  <a:tcPr/>
                </a:tc>
                <a:tc>
                  <a:txBody>
                    <a:bodyPr/>
                    <a:lstStyle/>
                    <a:p>
                      <a:r>
                        <a:rPr lang="en-US" b="1" dirty="0"/>
                        <a:t>$232,477</a:t>
                      </a:r>
                    </a:p>
                  </a:txBody>
                  <a:tcPr/>
                </a:tc>
                <a:tc>
                  <a:txBody>
                    <a:bodyPr/>
                    <a:lstStyle/>
                    <a:p>
                      <a:r>
                        <a:rPr lang="en-US" b="1" dirty="0"/>
                        <a:t>$107,718</a:t>
                      </a:r>
                    </a:p>
                  </a:txBody>
                  <a:tcPr/>
                </a:tc>
                <a:extLst>
                  <a:ext uri="{0D108BD9-81ED-4DB2-BD59-A6C34878D82A}">
                    <a16:rowId xmlns:a16="http://schemas.microsoft.com/office/drawing/2014/main" val="3444369537"/>
                  </a:ext>
                </a:extLst>
              </a:tr>
              <a:tr h="3502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Capital Projects Drives</a:t>
                      </a:r>
                    </a:p>
                  </a:txBody>
                  <a:tcPr/>
                </a:tc>
                <a:tc>
                  <a:txBody>
                    <a:bodyPr/>
                    <a:lstStyle/>
                    <a:p>
                      <a:r>
                        <a:rPr lang="en-US" dirty="0"/>
                        <a:t>$91,833</a:t>
                      </a:r>
                    </a:p>
                  </a:txBody>
                  <a:tcPr/>
                </a:tc>
                <a:tc>
                  <a:txBody>
                    <a:bodyPr/>
                    <a:lstStyle/>
                    <a:p>
                      <a:r>
                        <a:rPr lang="en-US" dirty="0"/>
                        <a:t>$6,194</a:t>
                      </a:r>
                    </a:p>
                  </a:txBody>
                  <a:tcPr/>
                </a:tc>
                <a:extLst>
                  <a:ext uri="{0D108BD9-81ED-4DB2-BD59-A6C34878D82A}">
                    <a16:rowId xmlns:a16="http://schemas.microsoft.com/office/drawing/2014/main" val="1099456942"/>
                  </a:ext>
                </a:extLst>
              </a:tr>
              <a:tr h="3502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Capital Projects</a:t>
                      </a:r>
                    </a:p>
                  </a:txBody>
                  <a:tcPr/>
                </a:tc>
                <a:tc>
                  <a:txBody>
                    <a:bodyPr/>
                    <a:lstStyle/>
                    <a:p>
                      <a:r>
                        <a:rPr lang="en-US" dirty="0"/>
                        <a:t>(391,438)</a:t>
                      </a:r>
                    </a:p>
                  </a:txBody>
                  <a:tcPr/>
                </a:tc>
                <a:tc>
                  <a:txBody>
                    <a:bodyPr/>
                    <a:lstStyle/>
                    <a:p>
                      <a:r>
                        <a:rPr lang="en-US" dirty="0"/>
                        <a:t>(35,000)</a:t>
                      </a:r>
                    </a:p>
                  </a:txBody>
                  <a:tcPr/>
                </a:tc>
                <a:extLst>
                  <a:ext uri="{0D108BD9-81ED-4DB2-BD59-A6C34878D82A}">
                    <a16:rowId xmlns:a16="http://schemas.microsoft.com/office/drawing/2014/main" val="2977934509"/>
                  </a:ext>
                </a:extLst>
              </a:tr>
              <a:tr h="370840">
                <a:tc>
                  <a:txBody>
                    <a:bodyPr/>
                    <a:lstStyle/>
                    <a:p>
                      <a:r>
                        <a:rPr lang="en-US" b="1" dirty="0"/>
                        <a:t>Total Adjusted</a:t>
                      </a:r>
                    </a:p>
                  </a:txBody>
                  <a:tcPr/>
                </a:tc>
                <a:tc>
                  <a:txBody>
                    <a:bodyPr/>
                    <a:lstStyle/>
                    <a:p>
                      <a:r>
                        <a:rPr lang="en-US" b="1" dirty="0"/>
                        <a:t>($67,128)</a:t>
                      </a:r>
                    </a:p>
                  </a:txBody>
                  <a:tcPr/>
                </a:tc>
                <a:tc>
                  <a:txBody>
                    <a:bodyPr/>
                    <a:lstStyle/>
                    <a:p>
                      <a:r>
                        <a:rPr lang="en-US" b="1" dirty="0"/>
                        <a:t>$78,912</a:t>
                      </a:r>
                    </a:p>
                  </a:txBody>
                  <a:tcPr/>
                </a:tc>
                <a:extLst>
                  <a:ext uri="{0D108BD9-81ED-4DB2-BD59-A6C34878D82A}">
                    <a16:rowId xmlns:a16="http://schemas.microsoft.com/office/drawing/2014/main" val="945628805"/>
                  </a:ext>
                </a:extLst>
              </a:tr>
              <a:tr h="370840">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420742649"/>
                  </a:ext>
                </a:extLst>
              </a:tr>
              <a:tr h="370840">
                <a:tc>
                  <a:txBody>
                    <a:bodyPr/>
                    <a:lstStyle/>
                    <a:p>
                      <a:r>
                        <a:rPr lang="en-US" dirty="0"/>
                        <a:t>Cemetery Income</a:t>
                      </a:r>
                    </a:p>
                  </a:txBody>
                  <a:tcPr/>
                </a:tc>
                <a:tc>
                  <a:txBody>
                    <a:bodyPr/>
                    <a:lstStyle/>
                    <a:p>
                      <a:r>
                        <a:rPr lang="en-US" dirty="0"/>
                        <a:t>9,534</a:t>
                      </a:r>
                    </a:p>
                  </a:txBody>
                  <a:tcPr/>
                </a:tc>
                <a:tc>
                  <a:txBody>
                    <a:bodyPr/>
                    <a:lstStyle/>
                    <a:p>
                      <a:r>
                        <a:rPr lang="en-US" dirty="0"/>
                        <a:t>9,482</a:t>
                      </a:r>
                    </a:p>
                  </a:txBody>
                  <a:tcPr/>
                </a:tc>
                <a:extLst>
                  <a:ext uri="{0D108BD9-81ED-4DB2-BD59-A6C34878D82A}">
                    <a16:rowId xmlns:a16="http://schemas.microsoft.com/office/drawing/2014/main" val="2227192385"/>
                  </a:ext>
                </a:extLst>
              </a:tr>
              <a:tr h="370840">
                <a:tc>
                  <a:txBody>
                    <a:bodyPr/>
                    <a:lstStyle/>
                    <a:p>
                      <a:r>
                        <a:rPr lang="en-US" dirty="0"/>
                        <a:t>Cemetery Expense</a:t>
                      </a:r>
                    </a:p>
                  </a:txBody>
                  <a:tcPr/>
                </a:tc>
                <a:tc>
                  <a:txBody>
                    <a:bodyPr/>
                    <a:lstStyle/>
                    <a:p>
                      <a:r>
                        <a:rPr lang="en-US" dirty="0"/>
                        <a:t>6,600</a:t>
                      </a:r>
                    </a:p>
                  </a:txBody>
                  <a:tcPr/>
                </a:tc>
                <a:tc>
                  <a:txBody>
                    <a:bodyPr/>
                    <a:lstStyle/>
                    <a:p>
                      <a:r>
                        <a:rPr lang="en-US" dirty="0"/>
                        <a:t>6,600</a:t>
                      </a:r>
                    </a:p>
                  </a:txBody>
                  <a:tcPr/>
                </a:tc>
                <a:extLst>
                  <a:ext uri="{0D108BD9-81ED-4DB2-BD59-A6C34878D82A}">
                    <a16:rowId xmlns:a16="http://schemas.microsoft.com/office/drawing/2014/main" val="3332569283"/>
                  </a:ext>
                </a:extLst>
              </a:tr>
              <a:tr h="370840">
                <a:tc>
                  <a:txBody>
                    <a:bodyPr/>
                    <a:lstStyle/>
                    <a:p>
                      <a:r>
                        <a:rPr lang="en-US" b="1" dirty="0"/>
                        <a:t>Cemetery Total</a:t>
                      </a:r>
                    </a:p>
                  </a:txBody>
                  <a:tcPr/>
                </a:tc>
                <a:tc>
                  <a:txBody>
                    <a:bodyPr/>
                    <a:lstStyle/>
                    <a:p>
                      <a:r>
                        <a:rPr lang="en-US" dirty="0"/>
                        <a:t>2,934</a:t>
                      </a:r>
                    </a:p>
                  </a:txBody>
                  <a:tcPr/>
                </a:tc>
                <a:tc>
                  <a:txBody>
                    <a:bodyPr/>
                    <a:lstStyle/>
                    <a:p>
                      <a:r>
                        <a:rPr lang="en-US" dirty="0"/>
                        <a:t>2,882</a:t>
                      </a:r>
                    </a:p>
                  </a:txBody>
                  <a:tcPr/>
                </a:tc>
                <a:extLst>
                  <a:ext uri="{0D108BD9-81ED-4DB2-BD59-A6C34878D82A}">
                    <a16:rowId xmlns:a16="http://schemas.microsoft.com/office/drawing/2014/main" val="716257723"/>
                  </a:ext>
                </a:extLst>
              </a:tr>
            </a:tbl>
          </a:graphicData>
        </a:graphic>
      </p:graphicFrame>
    </p:spTree>
    <p:extLst>
      <p:ext uri="{BB962C8B-B14F-4D97-AF65-F5344CB8AC3E}">
        <p14:creationId xmlns:p14="http://schemas.microsoft.com/office/powerpoint/2010/main" val="33988821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45C5B-62A7-312B-B4AB-8DB58FC4A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A7809F-6BB9-078C-0EAF-97EBD7599EF8}"/>
              </a:ext>
            </a:extLst>
          </p:cNvPr>
          <p:cNvSpPr>
            <a:spLocks noGrp="1"/>
          </p:cNvSpPr>
          <p:nvPr>
            <p:ph type="title"/>
          </p:nvPr>
        </p:nvSpPr>
        <p:spPr/>
        <p:txBody>
          <a:bodyPr/>
          <a:lstStyle/>
          <a:p>
            <a:r>
              <a:rPr lang="en-US" dirty="0"/>
              <a:t>Financial Standing</a:t>
            </a:r>
            <a:br>
              <a:rPr lang="en-US" dirty="0"/>
            </a:br>
            <a:r>
              <a:rPr lang="en-US" dirty="0"/>
              <a:t>- St. Peter (with School)</a:t>
            </a:r>
          </a:p>
        </p:txBody>
      </p:sp>
      <p:sp>
        <p:nvSpPr>
          <p:cNvPr id="3" name="TextBox 2">
            <a:extLst>
              <a:ext uri="{FF2B5EF4-FFF2-40B4-BE49-F238E27FC236}">
                <a16:creationId xmlns:a16="http://schemas.microsoft.com/office/drawing/2014/main" id="{6BBF6206-4D0D-DE1E-8293-E6449F5EEFF3}"/>
              </a:ext>
            </a:extLst>
          </p:cNvPr>
          <p:cNvSpPr txBox="1"/>
          <p:nvPr/>
        </p:nvSpPr>
        <p:spPr>
          <a:xfrm>
            <a:off x="838200" y="1690688"/>
            <a:ext cx="10515600" cy="1754326"/>
          </a:xfrm>
          <a:prstGeom prst="rect">
            <a:avLst/>
          </a:prstGeom>
          <a:noFill/>
        </p:spPr>
        <p:txBody>
          <a:bodyPr wrap="square" rtlCol="0">
            <a:spAutoFit/>
          </a:bodyPr>
          <a:lstStyle/>
          <a:p>
            <a:pPr marL="285750" indent="-285750">
              <a:buFont typeface="Arial" panose="020B0604020202020204" pitchFamily="34" charset="0"/>
              <a:buChar char="•"/>
            </a:pPr>
            <a:r>
              <a:rPr lang="en-US" dirty="0"/>
              <a:t>Income Projections: Collections up slightly, Investment income to decrease significantly, no projected capital project drives, Big Donor Pending for conservative estimate</a:t>
            </a:r>
          </a:p>
          <a:p>
            <a:pPr marL="285750" indent="-285750">
              <a:buFont typeface="Arial" panose="020B0604020202020204" pitchFamily="34" charset="0"/>
              <a:buChar char="•"/>
            </a:pPr>
            <a:r>
              <a:rPr lang="en-US" dirty="0"/>
              <a:t>Expenses: No big movement on expenses for coming year</a:t>
            </a:r>
          </a:p>
          <a:p>
            <a:pPr marL="285750" indent="-285750">
              <a:buFont typeface="Arial" panose="020B0604020202020204" pitchFamily="34" charset="0"/>
              <a:buChar char="•"/>
            </a:pPr>
            <a:r>
              <a:rPr lang="en-US" dirty="0"/>
              <a:t>Goal: Conservative </a:t>
            </a:r>
            <a:r>
              <a:rPr lang="en-US"/>
              <a:t>Budget with </a:t>
            </a:r>
            <a:r>
              <a:rPr lang="en-US" dirty="0"/>
              <a:t>projected surplus, look to normalize operations, create efficiencies, expand future services in the space created</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7733070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3C1FB-9B94-6DA0-EC40-70BA95E238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011131-21FD-A4CB-CEA4-4352ECDC959D}"/>
              </a:ext>
            </a:extLst>
          </p:cNvPr>
          <p:cNvSpPr>
            <a:spLocks noGrp="1"/>
          </p:cNvSpPr>
          <p:nvPr>
            <p:ph type="title"/>
          </p:nvPr>
        </p:nvSpPr>
        <p:spPr/>
        <p:txBody>
          <a:bodyPr/>
          <a:lstStyle/>
          <a:p>
            <a:r>
              <a:rPr lang="en-US" dirty="0"/>
              <a:t>Balance Sheets</a:t>
            </a:r>
          </a:p>
        </p:txBody>
      </p:sp>
      <p:sp>
        <p:nvSpPr>
          <p:cNvPr id="12" name="Content Placeholder 11">
            <a:extLst>
              <a:ext uri="{FF2B5EF4-FFF2-40B4-BE49-F238E27FC236}">
                <a16:creationId xmlns:a16="http://schemas.microsoft.com/office/drawing/2014/main" id="{F6B27FAE-BEAD-C5CD-81FA-DFCB58001590}"/>
              </a:ext>
            </a:extLst>
          </p:cNvPr>
          <p:cNvSpPr>
            <a:spLocks noGrp="1"/>
          </p:cNvSpPr>
          <p:nvPr>
            <p:ph sz="half" idx="1"/>
          </p:nvPr>
        </p:nvSpPr>
        <p:spPr/>
        <p:txBody>
          <a:bodyPr>
            <a:normAutofit fontScale="85000" lnSpcReduction="20000"/>
          </a:bodyPr>
          <a:lstStyle/>
          <a:p>
            <a:pPr marL="0" indent="0">
              <a:buNone/>
            </a:pPr>
            <a:r>
              <a:rPr lang="en-US" u="sng" dirty="0"/>
              <a:t>Immaculate Conception</a:t>
            </a:r>
          </a:p>
          <a:p>
            <a:r>
              <a:rPr lang="en-US" dirty="0"/>
              <a:t>23-24 Assets: $424,856.69</a:t>
            </a:r>
          </a:p>
          <a:p>
            <a:r>
              <a:rPr lang="en-US" dirty="0"/>
              <a:t>Operating: $15,682.47</a:t>
            </a:r>
          </a:p>
          <a:p>
            <a:r>
              <a:rPr lang="en-US" dirty="0"/>
              <a:t>24-25 Assets: $404,669.89</a:t>
            </a:r>
          </a:p>
          <a:p>
            <a:endParaRPr lang="en-US" dirty="0"/>
          </a:p>
          <a:p>
            <a:r>
              <a:rPr lang="en-US" dirty="0"/>
              <a:t>CVA Cash Contribution: </a:t>
            </a:r>
          </a:p>
          <a:p>
            <a:pPr lvl="1"/>
            <a:r>
              <a:rPr lang="en-US" dirty="0"/>
              <a:t>$100,060.00</a:t>
            </a:r>
          </a:p>
          <a:p>
            <a:r>
              <a:rPr lang="en-US" dirty="0"/>
              <a:t>Likely CVA Property Contribution: </a:t>
            </a:r>
          </a:p>
          <a:p>
            <a:pPr lvl="1"/>
            <a:r>
              <a:rPr lang="en-US" dirty="0"/>
              <a:t>$259,900 – Plank Rd</a:t>
            </a:r>
          </a:p>
          <a:p>
            <a:pPr lvl="1"/>
            <a:endParaRPr lang="en-US" dirty="0"/>
          </a:p>
        </p:txBody>
      </p:sp>
      <p:sp>
        <p:nvSpPr>
          <p:cNvPr id="14" name="Content Placeholder 13">
            <a:extLst>
              <a:ext uri="{FF2B5EF4-FFF2-40B4-BE49-F238E27FC236}">
                <a16:creationId xmlns:a16="http://schemas.microsoft.com/office/drawing/2014/main" id="{7E6E0C6A-CA59-F868-F38F-60C312E08486}"/>
              </a:ext>
            </a:extLst>
          </p:cNvPr>
          <p:cNvSpPr>
            <a:spLocks noGrp="1"/>
          </p:cNvSpPr>
          <p:nvPr>
            <p:ph sz="half" idx="2"/>
          </p:nvPr>
        </p:nvSpPr>
        <p:spPr/>
        <p:txBody>
          <a:bodyPr>
            <a:normAutofit fontScale="85000" lnSpcReduction="20000"/>
          </a:bodyPr>
          <a:lstStyle/>
          <a:p>
            <a:pPr marL="0" indent="0">
              <a:buNone/>
            </a:pPr>
            <a:r>
              <a:rPr lang="en-US" u="sng" dirty="0"/>
              <a:t>St. Peter</a:t>
            </a:r>
          </a:p>
          <a:p>
            <a:r>
              <a:rPr lang="en-US" dirty="0"/>
              <a:t>23-24 Assets: $2,918,082.79</a:t>
            </a:r>
          </a:p>
          <a:p>
            <a:r>
              <a:rPr lang="en-US" dirty="0"/>
              <a:t>Operating: $63,351.22</a:t>
            </a:r>
          </a:p>
          <a:p>
            <a:r>
              <a:rPr lang="en-US" dirty="0"/>
              <a:t>24-25 Assets: $2,826,434.75</a:t>
            </a:r>
          </a:p>
          <a:p>
            <a:endParaRPr lang="en-US" dirty="0"/>
          </a:p>
          <a:p>
            <a:r>
              <a:rPr lang="en-US" dirty="0"/>
              <a:t>CVA Cash Contribution: </a:t>
            </a:r>
          </a:p>
          <a:p>
            <a:pPr lvl="1"/>
            <a:r>
              <a:rPr lang="en-US" dirty="0"/>
              <a:t>$1,554,240.00</a:t>
            </a:r>
          </a:p>
          <a:p>
            <a:r>
              <a:rPr lang="en-US" dirty="0"/>
              <a:t>Likely CVA Property Contribution:</a:t>
            </a:r>
          </a:p>
          <a:p>
            <a:pPr lvl="1"/>
            <a:r>
              <a:rPr lang="en-US" dirty="0"/>
              <a:t>$180,000 – Raphael Church</a:t>
            </a:r>
          </a:p>
          <a:p>
            <a:pPr lvl="1"/>
            <a:r>
              <a:rPr lang="en-US" dirty="0"/>
              <a:t>$295,000 – Raphael Rectory</a:t>
            </a:r>
          </a:p>
          <a:p>
            <a:pPr lvl="1"/>
            <a:r>
              <a:rPr lang="en-US" dirty="0"/>
              <a:t>$299,000 – Bernerd Rectory</a:t>
            </a:r>
          </a:p>
          <a:p>
            <a:pPr lvl="1"/>
            <a:r>
              <a:rPr lang="en-US" dirty="0"/>
              <a:t>(Raphael School Pending)</a:t>
            </a:r>
          </a:p>
        </p:txBody>
      </p:sp>
    </p:spTree>
    <p:extLst>
      <p:ext uri="{BB962C8B-B14F-4D97-AF65-F5344CB8AC3E}">
        <p14:creationId xmlns:p14="http://schemas.microsoft.com/office/powerpoint/2010/main" val="29112356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7E375-998A-CA85-8F8B-F9C03D9F09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A6991E-0C23-024C-A70C-EF561B362D18}"/>
              </a:ext>
            </a:extLst>
          </p:cNvPr>
          <p:cNvSpPr>
            <a:spLocks noGrp="1"/>
          </p:cNvSpPr>
          <p:nvPr>
            <p:ph type="title"/>
          </p:nvPr>
        </p:nvSpPr>
        <p:spPr/>
        <p:txBody>
          <a:bodyPr/>
          <a:lstStyle/>
          <a:p>
            <a:r>
              <a:rPr lang="en-US" dirty="0"/>
              <a:t>Completed Capital Projects</a:t>
            </a:r>
          </a:p>
        </p:txBody>
      </p:sp>
      <p:sp>
        <p:nvSpPr>
          <p:cNvPr id="3" name="Content Placeholder 2">
            <a:extLst>
              <a:ext uri="{FF2B5EF4-FFF2-40B4-BE49-F238E27FC236}">
                <a16:creationId xmlns:a16="http://schemas.microsoft.com/office/drawing/2014/main" id="{CE2FDD18-8FF5-C391-D9D0-52CA5E24131A}"/>
              </a:ext>
            </a:extLst>
          </p:cNvPr>
          <p:cNvSpPr>
            <a:spLocks noGrp="1"/>
          </p:cNvSpPr>
          <p:nvPr>
            <p:ph idx="1"/>
          </p:nvPr>
        </p:nvSpPr>
        <p:spPr/>
        <p:txBody>
          <a:bodyPr>
            <a:normAutofit fontScale="92500" lnSpcReduction="20000"/>
          </a:bodyPr>
          <a:lstStyle/>
          <a:p>
            <a:r>
              <a:rPr lang="en-US" dirty="0"/>
              <a:t>Immaculate Conception – Baby Grand Piano, Fixed AC Units, Fixed Roof Leak in School, Rectory Vinyl Siding on Windows, Sound System Fixes, Boiler Fix</a:t>
            </a:r>
          </a:p>
          <a:p>
            <a:r>
              <a:rPr lang="en-US" dirty="0"/>
              <a:t>St. Bernards – New Boilers, New Choir Loft Mixer, Foundation Fix, Church Lighting Replaced</a:t>
            </a:r>
          </a:p>
          <a:p>
            <a:r>
              <a:rPr lang="en-US" dirty="0"/>
              <a:t>St. Peter – Organ, Baby Grand Piano, Sound System, Shatterproof Film on Glass, Office Carpet, Church Soffit Reconstruction, Church Roof Repair and Reinforcement, New Phone System, Rectory Roof Structure Reinforcement, Rectory Exterior Power Lines to Code, Rectory Exterior Stucko and Painting, New Windows School, Replaced Church Lighting, Security Camera Upgrade, Glass Block Windows in Cafeteria, Sidewalks and Driveway Fixed, Parking Lot Sealed, Playground fixes and new items, Whiteboards in classrooms</a:t>
            </a:r>
          </a:p>
        </p:txBody>
      </p:sp>
    </p:spTree>
    <p:extLst>
      <p:ext uri="{BB962C8B-B14F-4D97-AF65-F5344CB8AC3E}">
        <p14:creationId xmlns:p14="http://schemas.microsoft.com/office/powerpoint/2010/main" val="24399265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666E9-D1BE-F765-5F3D-2ABB26A7CB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2C5955-5306-BBEB-558E-189C8E647D47}"/>
              </a:ext>
            </a:extLst>
          </p:cNvPr>
          <p:cNvSpPr>
            <a:spLocks noGrp="1"/>
          </p:cNvSpPr>
          <p:nvPr>
            <p:ph type="title"/>
          </p:nvPr>
        </p:nvSpPr>
        <p:spPr/>
        <p:txBody>
          <a:bodyPr/>
          <a:lstStyle/>
          <a:p>
            <a:r>
              <a:rPr lang="en-US" dirty="0"/>
              <a:t>In Progress/Future Capital Projects</a:t>
            </a:r>
          </a:p>
        </p:txBody>
      </p:sp>
      <p:sp>
        <p:nvSpPr>
          <p:cNvPr id="3" name="Content Placeholder 2">
            <a:extLst>
              <a:ext uri="{FF2B5EF4-FFF2-40B4-BE49-F238E27FC236}">
                <a16:creationId xmlns:a16="http://schemas.microsoft.com/office/drawing/2014/main" id="{16D96035-D43E-A5AF-BDA5-CF61BCD12B8E}"/>
              </a:ext>
            </a:extLst>
          </p:cNvPr>
          <p:cNvSpPr>
            <a:spLocks noGrp="1"/>
          </p:cNvSpPr>
          <p:nvPr>
            <p:ph idx="1"/>
          </p:nvPr>
        </p:nvSpPr>
        <p:spPr/>
        <p:txBody>
          <a:bodyPr>
            <a:normAutofit/>
          </a:bodyPr>
          <a:lstStyle/>
          <a:p>
            <a:r>
              <a:rPr lang="en-US" dirty="0"/>
              <a:t>In-Progress: </a:t>
            </a:r>
          </a:p>
          <a:p>
            <a:pPr lvl="1"/>
            <a:r>
              <a:rPr lang="en-US" dirty="0"/>
              <a:t>Immaculate Conception: Maintenance Day, Network Upgrade, Parking Lot Sealing and Fixes, Our Lady of Revelation Shrine</a:t>
            </a:r>
          </a:p>
          <a:p>
            <a:pPr lvl="1"/>
            <a:r>
              <a:rPr lang="en-US" dirty="0"/>
              <a:t>St. Peter: Outside Electric lighting fixes, Complete Heat Pump Installation, School Safety Bollards, School internal Fobs, complete moving of Raphael Statuary, Fix Broken Stained Glass, Replace Roof between School and Church, replace concrete side steps</a:t>
            </a:r>
          </a:p>
          <a:p>
            <a:r>
              <a:rPr lang="en-US" dirty="0"/>
              <a:t>Future: Upgrade Narthex Spaces, New Porch Deck at St. Peters, Cemetery Columbarium</a:t>
            </a:r>
          </a:p>
        </p:txBody>
      </p:sp>
    </p:spTree>
    <p:extLst>
      <p:ext uri="{BB962C8B-B14F-4D97-AF65-F5344CB8AC3E}">
        <p14:creationId xmlns:p14="http://schemas.microsoft.com/office/powerpoint/2010/main" val="15758087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E7C86-26A9-0400-EE2F-D7E998376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5F123D-C1A0-5758-ECFF-C9FD264E33AD}"/>
              </a:ext>
            </a:extLst>
          </p:cNvPr>
          <p:cNvSpPr>
            <a:spLocks noGrp="1"/>
          </p:cNvSpPr>
          <p:nvPr>
            <p:ph type="title"/>
          </p:nvPr>
        </p:nvSpPr>
        <p:spPr/>
        <p:txBody>
          <a:bodyPr/>
          <a:lstStyle/>
          <a:p>
            <a:r>
              <a:rPr lang="en-US" dirty="0"/>
              <a:t>Financial Standing Notes</a:t>
            </a:r>
          </a:p>
        </p:txBody>
      </p:sp>
      <p:sp>
        <p:nvSpPr>
          <p:cNvPr id="12" name="Content Placeholder 11">
            <a:extLst>
              <a:ext uri="{FF2B5EF4-FFF2-40B4-BE49-F238E27FC236}">
                <a16:creationId xmlns:a16="http://schemas.microsoft.com/office/drawing/2014/main" id="{F43C99AB-5032-8EF4-99B4-5E6FBE753EDA}"/>
              </a:ext>
            </a:extLst>
          </p:cNvPr>
          <p:cNvSpPr>
            <a:spLocks noGrp="1"/>
          </p:cNvSpPr>
          <p:nvPr>
            <p:ph sz="half" idx="1"/>
          </p:nvPr>
        </p:nvSpPr>
        <p:spPr>
          <a:xfrm>
            <a:off x="838200" y="1825625"/>
            <a:ext cx="10515600" cy="4667250"/>
          </a:xfrm>
        </p:spPr>
        <p:txBody>
          <a:bodyPr>
            <a:normAutofit fontScale="85000" lnSpcReduction="20000"/>
          </a:bodyPr>
          <a:lstStyle/>
          <a:p>
            <a:r>
              <a:rPr lang="en-US" dirty="0"/>
              <a:t>Have kept operations slim in preparedness for bankruptcy, renewal contingencies, cultural and demographic trends</a:t>
            </a:r>
          </a:p>
          <a:p>
            <a:r>
              <a:rPr lang="en-US" dirty="0"/>
              <a:t>Completed Necessary Capital Projects to keep campuses in good shape for years to come</a:t>
            </a:r>
          </a:p>
          <a:p>
            <a:r>
              <a:rPr lang="en-US" dirty="0"/>
              <a:t>Sold Buildings no longer necessary for our mission, Bankruptcy (Re-Organization) Impact is significant for income generation/capital improvements/school subsidization, yet allows for continuation of mission and releases us from liabilities</a:t>
            </a:r>
          </a:p>
          <a:p>
            <a:r>
              <a:rPr lang="en-US" dirty="0"/>
              <a:t>St. Peter’s regular receipts spiked with Fr. David’s tenure, returned to normal, beginning to increase again… St. Peters held ~$500,000 in net assets </a:t>
            </a:r>
            <a:r>
              <a:rPr lang="en-US" dirty="0">
                <a:sym typeface="Wingdings" panose="05000000000000000000" pitchFamily="2" charset="2"/>
              </a:rPr>
              <a:t></a:t>
            </a:r>
            <a:r>
              <a:rPr lang="en-US" dirty="0"/>
              <a:t> spiked with Bernard’s merger and capital campaign, today stands ~$750,000</a:t>
            </a:r>
          </a:p>
          <a:p>
            <a:r>
              <a:rPr lang="en-US" dirty="0"/>
              <a:t>Project balanced budget and stabilization of operations this year, putting us in a position to begin to expand our outreach, staffing, and commence projects to further our mission</a:t>
            </a:r>
          </a:p>
        </p:txBody>
      </p:sp>
    </p:spTree>
    <p:extLst>
      <p:ext uri="{BB962C8B-B14F-4D97-AF65-F5344CB8AC3E}">
        <p14:creationId xmlns:p14="http://schemas.microsoft.com/office/powerpoint/2010/main" val="40186261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2553B-5C90-59B8-1AE6-7138A4C4B7B8}"/>
              </a:ext>
            </a:extLst>
          </p:cNvPr>
          <p:cNvSpPr>
            <a:spLocks noGrp="1"/>
          </p:cNvSpPr>
          <p:nvPr>
            <p:ph type="title"/>
          </p:nvPr>
        </p:nvSpPr>
        <p:spPr/>
        <p:txBody>
          <a:bodyPr/>
          <a:lstStyle/>
          <a:p>
            <a:r>
              <a:rPr lang="en-US" dirty="0"/>
              <a:t>Standing Committee Initiatives</a:t>
            </a:r>
            <a:br>
              <a:rPr lang="en-US" dirty="0"/>
            </a:br>
            <a:r>
              <a:rPr lang="en-US" dirty="0"/>
              <a:t>- Worship Committee	</a:t>
            </a:r>
          </a:p>
        </p:txBody>
      </p:sp>
      <p:sp>
        <p:nvSpPr>
          <p:cNvPr id="3" name="Content Placeholder 2">
            <a:extLst>
              <a:ext uri="{FF2B5EF4-FFF2-40B4-BE49-F238E27FC236}">
                <a16:creationId xmlns:a16="http://schemas.microsoft.com/office/drawing/2014/main" id="{5677212D-6BE6-ECBB-554A-BE935B45CB7A}"/>
              </a:ext>
            </a:extLst>
          </p:cNvPr>
          <p:cNvSpPr>
            <a:spLocks noGrp="1"/>
          </p:cNvSpPr>
          <p:nvPr>
            <p:ph idx="1"/>
          </p:nvPr>
        </p:nvSpPr>
        <p:spPr/>
        <p:txBody>
          <a:bodyPr/>
          <a:lstStyle/>
          <a:p>
            <a:r>
              <a:rPr lang="en-US" dirty="0"/>
              <a:t>Reviewing November All Souls Traditions, Latin Mass</a:t>
            </a:r>
          </a:p>
          <a:p>
            <a:r>
              <a:rPr lang="en-US" dirty="0"/>
              <a:t>Implement Spiritual Life Calendar Across Family of Parishes</a:t>
            </a:r>
          </a:p>
          <a:p>
            <a:r>
              <a:rPr lang="en-US" dirty="0"/>
              <a:t>Settled pre-Mass procedures</a:t>
            </a:r>
          </a:p>
          <a:p>
            <a:r>
              <a:rPr lang="en-US" dirty="0"/>
              <a:t>Review Holy Day Schedule</a:t>
            </a:r>
          </a:p>
          <a:p>
            <a:r>
              <a:rPr lang="en-US" dirty="0"/>
              <a:t>Looking to improve Children’s/Family Masses</a:t>
            </a:r>
          </a:p>
          <a:p>
            <a:r>
              <a:rPr lang="en-US" dirty="0"/>
              <a:t>Coordinating Pre-Mass Devotions (e.g. rosary for October)</a:t>
            </a:r>
          </a:p>
          <a:p>
            <a:r>
              <a:rPr lang="en-US" dirty="0"/>
              <a:t>Preparing for Advent, Christmas Season</a:t>
            </a:r>
          </a:p>
          <a:p>
            <a:endParaRPr lang="en-US" dirty="0"/>
          </a:p>
          <a:p>
            <a:endParaRPr lang="en-US" dirty="0"/>
          </a:p>
        </p:txBody>
      </p:sp>
    </p:spTree>
    <p:extLst>
      <p:ext uri="{BB962C8B-B14F-4D97-AF65-F5344CB8AC3E}">
        <p14:creationId xmlns:p14="http://schemas.microsoft.com/office/powerpoint/2010/main" val="6704810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6E93E-3583-A0A0-594E-FCF875BF14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D8DB39-B779-C063-E170-CEDFFC1C1EEF}"/>
              </a:ext>
            </a:extLst>
          </p:cNvPr>
          <p:cNvSpPr>
            <a:spLocks noGrp="1"/>
          </p:cNvSpPr>
          <p:nvPr>
            <p:ph type="title"/>
          </p:nvPr>
        </p:nvSpPr>
        <p:spPr/>
        <p:txBody>
          <a:bodyPr/>
          <a:lstStyle/>
          <a:p>
            <a:r>
              <a:rPr lang="en-US" dirty="0"/>
              <a:t>Standing Committee Initiatives</a:t>
            </a:r>
            <a:br>
              <a:rPr lang="en-US" dirty="0"/>
            </a:br>
            <a:r>
              <a:rPr lang="en-US" dirty="0"/>
              <a:t>- Faith Formation Committee	</a:t>
            </a:r>
          </a:p>
        </p:txBody>
      </p:sp>
      <p:sp>
        <p:nvSpPr>
          <p:cNvPr id="3" name="Content Placeholder 2">
            <a:extLst>
              <a:ext uri="{FF2B5EF4-FFF2-40B4-BE49-F238E27FC236}">
                <a16:creationId xmlns:a16="http://schemas.microsoft.com/office/drawing/2014/main" id="{1BC32917-ECBB-CF9B-3355-7C8F9E49C618}"/>
              </a:ext>
            </a:extLst>
          </p:cNvPr>
          <p:cNvSpPr>
            <a:spLocks noGrp="1"/>
          </p:cNvSpPr>
          <p:nvPr>
            <p:ph idx="1"/>
          </p:nvPr>
        </p:nvSpPr>
        <p:spPr/>
        <p:txBody>
          <a:bodyPr/>
          <a:lstStyle/>
          <a:p>
            <a:r>
              <a:rPr lang="en-US" dirty="0"/>
              <a:t>Adding supplemental pieces to Programming: Hallow, Catholic Parenting Initiative, Youth/Family Group Formation, Adult Faith Formation Opportunities and Encountering Mystery Pieces</a:t>
            </a:r>
          </a:p>
          <a:p>
            <a:r>
              <a:rPr lang="en-US" dirty="0"/>
              <a:t>OCIA revamped</a:t>
            </a:r>
          </a:p>
          <a:p>
            <a:r>
              <a:rPr lang="en-US" dirty="0"/>
              <a:t>Catechist Retreat held</a:t>
            </a:r>
          </a:p>
          <a:p>
            <a:r>
              <a:rPr lang="en-US" dirty="0"/>
              <a:t>Combined Sacramental Preparation and Celebrations – needs update in conjunction with program</a:t>
            </a:r>
          </a:p>
          <a:p>
            <a:r>
              <a:rPr lang="en-US" dirty="0"/>
              <a:t>Faith Formation to combine Faith Formation programming next year</a:t>
            </a:r>
          </a:p>
          <a:p>
            <a:endParaRPr lang="en-US" dirty="0"/>
          </a:p>
        </p:txBody>
      </p:sp>
    </p:spTree>
    <p:extLst>
      <p:ext uri="{BB962C8B-B14F-4D97-AF65-F5344CB8AC3E}">
        <p14:creationId xmlns:p14="http://schemas.microsoft.com/office/powerpoint/2010/main" val="187958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CC506-03C6-1680-499E-95B5DE261C97}"/>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ECC960A0-5869-40BD-92B1-4D12D9AB4DDB}"/>
              </a:ext>
            </a:extLst>
          </p:cNvPr>
          <p:cNvSpPr>
            <a:spLocks noGrp="1"/>
          </p:cNvSpPr>
          <p:nvPr>
            <p:ph idx="1"/>
          </p:nvPr>
        </p:nvSpPr>
        <p:spPr/>
        <p:txBody>
          <a:bodyPr/>
          <a:lstStyle/>
          <a:p>
            <a:r>
              <a:rPr lang="en-US" dirty="0"/>
              <a:t>Mission and Re-Organization of Family of Parishes</a:t>
            </a:r>
          </a:p>
          <a:p>
            <a:r>
              <a:rPr lang="en-US" dirty="0"/>
              <a:t>Households, Trends</a:t>
            </a:r>
          </a:p>
          <a:p>
            <a:r>
              <a:rPr lang="en-US" dirty="0"/>
              <a:t>Sacramental and Faith Formation Data</a:t>
            </a:r>
          </a:p>
          <a:p>
            <a:r>
              <a:rPr lang="en-US" dirty="0"/>
              <a:t>Financial Standing and Capital Projects</a:t>
            </a:r>
          </a:p>
          <a:p>
            <a:r>
              <a:rPr lang="en-US" dirty="0"/>
              <a:t>Standing Committee Initiatives</a:t>
            </a:r>
          </a:p>
          <a:p>
            <a:r>
              <a:rPr lang="en-US" dirty="0"/>
              <a:t>Communications</a:t>
            </a:r>
          </a:p>
          <a:p>
            <a:r>
              <a:rPr lang="en-US" dirty="0"/>
              <a:t>Open Forum</a:t>
            </a:r>
          </a:p>
          <a:p>
            <a:endParaRPr lang="en-US" dirty="0"/>
          </a:p>
        </p:txBody>
      </p:sp>
    </p:spTree>
    <p:extLst>
      <p:ext uri="{BB962C8B-B14F-4D97-AF65-F5344CB8AC3E}">
        <p14:creationId xmlns:p14="http://schemas.microsoft.com/office/powerpoint/2010/main" val="24600945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BFF9F-BA38-EA34-53C4-4F246F03D3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4854D4-C46C-B6A6-7E19-D79ACE0C37AA}"/>
              </a:ext>
            </a:extLst>
          </p:cNvPr>
          <p:cNvSpPr>
            <a:spLocks noGrp="1"/>
          </p:cNvSpPr>
          <p:nvPr>
            <p:ph type="title"/>
          </p:nvPr>
        </p:nvSpPr>
        <p:spPr/>
        <p:txBody>
          <a:bodyPr/>
          <a:lstStyle/>
          <a:p>
            <a:r>
              <a:rPr lang="en-US" dirty="0"/>
              <a:t>Standing Committee Initiatives</a:t>
            </a:r>
            <a:br>
              <a:rPr lang="en-US" dirty="0"/>
            </a:br>
            <a:r>
              <a:rPr lang="en-US" dirty="0"/>
              <a:t>- Mission and Ministry Committee	</a:t>
            </a:r>
          </a:p>
        </p:txBody>
      </p:sp>
      <p:sp>
        <p:nvSpPr>
          <p:cNvPr id="3" name="Content Placeholder 2">
            <a:extLst>
              <a:ext uri="{FF2B5EF4-FFF2-40B4-BE49-F238E27FC236}">
                <a16:creationId xmlns:a16="http://schemas.microsoft.com/office/drawing/2014/main" id="{84F999B6-4996-4EDC-E5D1-7D0215A66B6C}"/>
              </a:ext>
            </a:extLst>
          </p:cNvPr>
          <p:cNvSpPr>
            <a:spLocks noGrp="1"/>
          </p:cNvSpPr>
          <p:nvPr>
            <p:ph idx="1"/>
          </p:nvPr>
        </p:nvSpPr>
        <p:spPr/>
        <p:txBody>
          <a:bodyPr/>
          <a:lstStyle/>
          <a:p>
            <a:r>
              <a:rPr lang="en-US" dirty="0"/>
              <a:t>Putting forth family ministry booklet</a:t>
            </a:r>
          </a:p>
          <a:p>
            <a:r>
              <a:rPr lang="en-US" dirty="0"/>
              <a:t>Establishing network with local Catholic and community organizations: HART, St. Mary’s Hospital, Niagara University, Stella Niagara, Sacred Heart Villa, Heart Love and Soul, etc.</a:t>
            </a:r>
          </a:p>
          <a:p>
            <a:r>
              <a:rPr lang="en-US" dirty="0"/>
              <a:t>Reviewing Calendar and Scheduling Policies</a:t>
            </a:r>
          </a:p>
          <a:p>
            <a:r>
              <a:rPr lang="en-US" dirty="0"/>
              <a:t>Revamped Bereavement ministry across family of parishes</a:t>
            </a:r>
          </a:p>
          <a:p>
            <a:r>
              <a:rPr lang="en-US" dirty="0"/>
              <a:t>Looking at outreach ministry and a phone ministry</a:t>
            </a:r>
          </a:p>
          <a:p>
            <a:r>
              <a:rPr lang="en-US" dirty="0"/>
              <a:t>Potluck with a Purpose: </a:t>
            </a:r>
            <a:r>
              <a:rPr lang="en-US"/>
              <a:t>Faith and ……. personal </a:t>
            </a:r>
            <a:r>
              <a:rPr lang="en-US" dirty="0"/>
              <a:t>safety, funeral planning, hospital advocacy, finances, marriage tips, etc.</a:t>
            </a:r>
          </a:p>
        </p:txBody>
      </p:sp>
    </p:spTree>
    <p:extLst>
      <p:ext uri="{BB962C8B-B14F-4D97-AF65-F5344CB8AC3E}">
        <p14:creationId xmlns:p14="http://schemas.microsoft.com/office/powerpoint/2010/main" val="34652577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A8D18-E3B2-EB0A-BF5C-CF90AD49B01B}"/>
              </a:ext>
            </a:extLst>
          </p:cNvPr>
          <p:cNvSpPr>
            <a:spLocks noGrp="1"/>
          </p:cNvSpPr>
          <p:nvPr>
            <p:ph type="title"/>
          </p:nvPr>
        </p:nvSpPr>
        <p:spPr/>
        <p:txBody>
          <a:bodyPr/>
          <a:lstStyle/>
          <a:p>
            <a:r>
              <a:rPr lang="en-US" dirty="0"/>
              <a:t>Communications</a:t>
            </a:r>
          </a:p>
        </p:txBody>
      </p:sp>
      <p:sp>
        <p:nvSpPr>
          <p:cNvPr id="3" name="Content Placeholder 2">
            <a:extLst>
              <a:ext uri="{FF2B5EF4-FFF2-40B4-BE49-F238E27FC236}">
                <a16:creationId xmlns:a16="http://schemas.microsoft.com/office/drawing/2014/main" id="{EF3DA51F-FA92-D6EB-82BA-7F95DCD1843D}"/>
              </a:ext>
            </a:extLst>
          </p:cNvPr>
          <p:cNvSpPr>
            <a:spLocks noGrp="1"/>
          </p:cNvSpPr>
          <p:nvPr>
            <p:ph idx="1"/>
          </p:nvPr>
        </p:nvSpPr>
        <p:spPr/>
        <p:txBody>
          <a:bodyPr/>
          <a:lstStyle/>
          <a:p>
            <a:r>
              <a:rPr lang="en-US" dirty="0"/>
              <a:t>Hired Communications Director </a:t>
            </a:r>
          </a:p>
          <a:p>
            <a:r>
              <a:rPr lang="en-US" dirty="0"/>
              <a:t>Bulletin combined and size increased – has everything!</a:t>
            </a:r>
          </a:p>
          <a:p>
            <a:r>
              <a:rPr lang="en-US" dirty="0"/>
              <a:t>Website has even more!  Up to date, check it out.</a:t>
            </a:r>
          </a:p>
          <a:p>
            <a:r>
              <a:rPr lang="en-US" dirty="0" err="1"/>
              <a:t>Flocknote</a:t>
            </a:r>
            <a:r>
              <a:rPr lang="en-US" dirty="0"/>
              <a:t>, Social Media, Bulletin Boards and others in development</a:t>
            </a:r>
          </a:p>
        </p:txBody>
      </p:sp>
    </p:spTree>
    <p:extLst>
      <p:ext uri="{BB962C8B-B14F-4D97-AF65-F5344CB8AC3E}">
        <p14:creationId xmlns:p14="http://schemas.microsoft.com/office/powerpoint/2010/main" val="33150252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26189-C217-C024-E8A0-2163B0EACA15}"/>
              </a:ext>
            </a:extLst>
          </p:cNvPr>
          <p:cNvSpPr>
            <a:spLocks noGrp="1"/>
          </p:cNvSpPr>
          <p:nvPr>
            <p:ph type="title"/>
          </p:nvPr>
        </p:nvSpPr>
        <p:spPr/>
        <p:txBody>
          <a:bodyPr/>
          <a:lstStyle/>
          <a:p>
            <a:r>
              <a:rPr lang="en-US" dirty="0"/>
              <a:t>St. Bernard Cemetery</a:t>
            </a:r>
          </a:p>
        </p:txBody>
      </p:sp>
      <p:sp>
        <p:nvSpPr>
          <p:cNvPr id="3" name="Content Placeholder 2">
            <a:extLst>
              <a:ext uri="{FF2B5EF4-FFF2-40B4-BE49-F238E27FC236}">
                <a16:creationId xmlns:a16="http://schemas.microsoft.com/office/drawing/2014/main" id="{E186F2C2-3265-3F3A-FF75-4530B028FCAF}"/>
              </a:ext>
            </a:extLst>
          </p:cNvPr>
          <p:cNvSpPr>
            <a:spLocks noGrp="1"/>
          </p:cNvSpPr>
          <p:nvPr>
            <p:ph idx="1"/>
          </p:nvPr>
        </p:nvSpPr>
        <p:spPr/>
        <p:txBody>
          <a:bodyPr/>
          <a:lstStyle/>
          <a:p>
            <a:r>
              <a:rPr lang="en-US" dirty="0"/>
              <a:t>3 Burials Last Year</a:t>
            </a:r>
          </a:p>
          <a:p>
            <a:r>
              <a:rPr lang="en-US" dirty="0"/>
              <a:t>Room for another Columbarium</a:t>
            </a:r>
          </a:p>
          <a:p>
            <a:r>
              <a:rPr lang="en-US" dirty="0"/>
              <a:t>Stations of the Cross, Trees, Gardening work completed </a:t>
            </a:r>
          </a:p>
          <a:p>
            <a:r>
              <a:rPr lang="en-US" dirty="0"/>
              <a:t>Needs push for awareness, continued work for beautification, long-term planning</a:t>
            </a:r>
          </a:p>
        </p:txBody>
      </p:sp>
    </p:spTree>
    <p:extLst>
      <p:ext uri="{BB962C8B-B14F-4D97-AF65-F5344CB8AC3E}">
        <p14:creationId xmlns:p14="http://schemas.microsoft.com/office/powerpoint/2010/main" val="29830833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D353-EC5A-9DE0-2550-956F1F5F082F}"/>
              </a:ext>
            </a:extLst>
          </p:cNvPr>
          <p:cNvSpPr>
            <a:spLocks noGrp="1"/>
          </p:cNvSpPr>
          <p:nvPr>
            <p:ph type="title"/>
          </p:nvPr>
        </p:nvSpPr>
        <p:spPr/>
        <p:txBody>
          <a:bodyPr/>
          <a:lstStyle/>
          <a:p>
            <a:r>
              <a:rPr lang="en-US" dirty="0"/>
              <a:t>NB, Nota Bene</a:t>
            </a:r>
          </a:p>
        </p:txBody>
      </p:sp>
      <p:sp>
        <p:nvSpPr>
          <p:cNvPr id="3" name="Content Placeholder 2">
            <a:extLst>
              <a:ext uri="{FF2B5EF4-FFF2-40B4-BE49-F238E27FC236}">
                <a16:creationId xmlns:a16="http://schemas.microsoft.com/office/drawing/2014/main" id="{2D876499-311C-5C35-4F13-D3B51DA4C6B8}"/>
              </a:ext>
            </a:extLst>
          </p:cNvPr>
          <p:cNvSpPr>
            <a:spLocks noGrp="1"/>
          </p:cNvSpPr>
          <p:nvPr>
            <p:ph idx="1"/>
          </p:nvPr>
        </p:nvSpPr>
        <p:spPr/>
        <p:txBody>
          <a:bodyPr/>
          <a:lstStyle/>
          <a:p>
            <a:r>
              <a:rPr lang="en-US" dirty="0"/>
              <a:t>Family Action Plan put forth by Family Leadership Team</a:t>
            </a:r>
          </a:p>
          <a:p>
            <a:r>
              <a:rPr lang="en-US" dirty="0"/>
              <a:t>Will be piloting several initiatives from Renewal – 360 employee evaluation, update to PDS system</a:t>
            </a:r>
          </a:p>
          <a:p>
            <a:r>
              <a:rPr lang="en-US" dirty="0"/>
              <a:t>Security Team reviewing parishioner safety</a:t>
            </a:r>
          </a:p>
          <a:p>
            <a:r>
              <a:rPr lang="en-US" dirty="0"/>
              <a:t>St. Peter 175</a:t>
            </a:r>
            <a:r>
              <a:rPr lang="en-US" baseline="30000" dirty="0"/>
              <a:t>th</a:t>
            </a:r>
            <a:r>
              <a:rPr lang="en-US" dirty="0"/>
              <a:t> Anniversary in 2026</a:t>
            </a:r>
          </a:p>
          <a:p>
            <a:r>
              <a:rPr lang="en-US" dirty="0"/>
              <a:t>Our Lady of Revelation Shrine?</a:t>
            </a:r>
          </a:p>
        </p:txBody>
      </p:sp>
    </p:spTree>
    <p:extLst>
      <p:ext uri="{BB962C8B-B14F-4D97-AF65-F5344CB8AC3E}">
        <p14:creationId xmlns:p14="http://schemas.microsoft.com/office/powerpoint/2010/main" val="10995692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9792D-6EC7-2CCC-7A04-A62981DB24F6}"/>
              </a:ext>
            </a:extLst>
          </p:cNvPr>
          <p:cNvSpPr>
            <a:spLocks noGrp="1"/>
          </p:cNvSpPr>
          <p:nvPr>
            <p:ph type="title"/>
          </p:nvPr>
        </p:nvSpPr>
        <p:spPr>
          <a:xfrm>
            <a:off x="838200" y="2766218"/>
            <a:ext cx="10515600" cy="1325563"/>
          </a:xfrm>
        </p:spPr>
        <p:txBody>
          <a:bodyPr/>
          <a:lstStyle/>
          <a:p>
            <a:pPr algn="ctr"/>
            <a:r>
              <a:rPr lang="en-US" dirty="0"/>
              <a:t>Open Forum</a:t>
            </a:r>
          </a:p>
        </p:txBody>
      </p:sp>
    </p:spTree>
    <p:extLst>
      <p:ext uri="{BB962C8B-B14F-4D97-AF65-F5344CB8AC3E}">
        <p14:creationId xmlns:p14="http://schemas.microsoft.com/office/powerpoint/2010/main" val="574537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A5728-3995-F41B-287F-7543C4544C75}"/>
              </a:ext>
            </a:extLst>
          </p:cNvPr>
          <p:cNvSpPr>
            <a:spLocks noGrp="1"/>
          </p:cNvSpPr>
          <p:nvPr>
            <p:ph type="title"/>
          </p:nvPr>
        </p:nvSpPr>
        <p:spPr/>
        <p:txBody>
          <a:bodyPr/>
          <a:lstStyle/>
          <a:p>
            <a:r>
              <a:rPr lang="en-US" dirty="0"/>
              <a:t>Mission Statement and Parish Organization</a:t>
            </a:r>
          </a:p>
        </p:txBody>
      </p:sp>
      <p:sp>
        <p:nvSpPr>
          <p:cNvPr id="3" name="Content Placeholder 2">
            <a:extLst>
              <a:ext uri="{FF2B5EF4-FFF2-40B4-BE49-F238E27FC236}">
                <a16:creationId xmlns:a16="http://schemas.microsoft.com/office/drawing/2014/main" id="{28A5E66B-47DE-B120-A1C9-E300DDA97D1B}"/>
              </a:ext>
            </a:extLst>
          </p:cNvPr>
          <p:cNvSpPr>
            <a:spLocks noGrp="1"/>
          </p:cNvSpPr>
          <p:nvPr>
            <p:ph idx="1"/>
          </p:nvPr>
        </p:nvSpPr>
        <p:spPr/>
        <p:txBody>
          <a:bodyPr/>
          <a:lstStyle/>
          <a:p>
            <a:r>
              <a:rPr lang="en-US" dirty="0"/>
              <a:t>St. Raphael Closed, Immaculate Conception Parish leaves #10 for #34, St. Peters Lewiston and Youngstown sites remain</a:t>
            </a:r>
          </a:p>
          <a:p>
            <a:endParaRPr lang="en-US" dirty="0"/>
          </a:p>
          <a:p>
            <a:r>
              <a:rPr lang="en-US" dirty="0">
                <a:hlinkClick r:id="rId2"/>
              </a:rPr>
              <a:t>https://www.niagarafrontiercatholic.org/parish-leadership-and-organization</a:t>
            </a:r>
            <a:r>
              <a:rPr lang="en-US" dirty="0"/>
              <a:t> </a:t>
            </a:r>
          </a:p>
          <a:p>
            <a:endParaRPr lang="en-US" dirty="0"/>
          </a:p>
        </p:txBody>
      </p:sp>
    </p:spTree>
    <p:extLst>
      <p:ext uri="{BB962C8B-B14F-4D97-AF65-F5344CB8AC3E}">
        <p14:creationId xmlns:p14="http://schemas.microsoft.com/office/powerpoint/2010/main" val="1298441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0B4CE-294C-8709-6767-29281BEE5B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71B424-DDF4-BD85-A166-2F0CFB699BA9}"/>
              </a:ext>
            </a:extLst>
          </p:cNvPr>
          <p:cNvSpPr>
            <a:spLocks noGrp="1"/>
          </p:cNvSpPr>
          <p:nvPr>
            <p:ph type="title"/>
          </p:nvPr>
        </p:nvSpPr>
        <p:spPr/>
        <p:txBody>
          <a:bodyPr/>
          <a:lstStyle/>
          <a:p>
            <a:r>
              <a:rPr lang="en-US" dirty="0"/>
              <a:t>Household Data</a:t>
            </a:r>
            <a:br>
              <a:rPr lang="en-US" dirty="0"/>
            </a:br>
            <a:r>
              <a:rPr lang="en-US" dirty="0"/>
              <a:t>- Immaculate Conception</a:t>
            </a:r>
          </a:p>
        </p:txBody>
      </p:sp>
      <p:graphicFrame>
        <p:nvGraphicFramePr>
          <p:cNvPr id="6" name="Content Placeholder 5">
            <a:extLst>
              <a:ext uri="{FF2B5EF4-FFF2-40B4-BE49-F238E27FC236}">
                <a16:creationId xmlns:a16="http://schemas.microsoft.com/office/drawing/2014/main" id="{560E9253-835D-0B1F-EAB2-3BA5987C2070}"/>
              </a:ext>
            </a:extLst>
          </p:cNvPr>
          <p:cNvGraphicFramePr>
            <a:graphicFrameLocks noGrp="1"/>
          </p:cNvGraphicFramePr>
          <p:nvPr>
            <p:ph idx="1"/>
            <p:extLst>
              <p:ext uri="{D42A27DB-BD31-4B8C-83A1-F6EECF244321}">
                <p14:modId xmlns:p14="http://schemas.microsoft.com/office/powerpoint/2010/main" val="919482419"/>
              </p:ext>
            </p:extLst>
          </p:nvPr>
        </p:nvGraphicFramePr>
        <p:xfrm>
          <a:off x="838200" y="1825625"/>
          <a:ext cx="10515596" cy="3307080"/>
        </p:xfrm>
        <a:graphic>
          <a:graphicData uri="http://schemas.openxmlformats.org/drawingml/2006/table">
            <a:tbl>
              <a:tblPr firstRow="1" bandRow="1">
                <a:tableStyleId>{5C22544A-7EE6-4342-B048-85BDC9FD1C3A}</a:tableStyleId>
              </a:tblPr>
              <a:tblGrid>
                <a:gridCol w="2628899">
                  <a:extLst>
                    <a:ext uri="{9D8B030D-6E8A-4147-A177-3AD203B41FA5}">
                      <a16:colId xmlns:a16="http://schemas.microsoft.com/office/drawing/2014/main" val="3888901671"/>
                    </a:ext>
                  </a:extLst>
                </a:gridCol>
                <a:gridCol w="2628899">
                  <a:extLst>
                    <a:ext uri="{9D8B030D-6E8A-4147-A177-3AD203B41FA5}">
                      <a16:colId xmlns:a16="http://schemas.microsoft.com/office/drawing/2014/main" val="1306810554"/>
                    </a:ext>
                  </a:extLst>
                </a:gridCol>
                <a:gridCol w="2628899">
                  <a:extLst>
                    <a:ext uri="{9D8B030D-6E8A-4147-A177-3AD203B41FA5}">
                      <a16:colId xmlns:a16="http://schemas.microsoft.com/office/drawing/2014/main" val="2779820980"/>
                    </a:ext>
                  </a:extLst>
                </a:gridCol>
                <a:gridCol w="2628899">
                  <a:extLst>
                    <a:ext uri="{9D8B030D-6E8A-4147-A177-3AD203B41FA5}">
                      <a16:colId xmlns:a16="http://schemas.microsoft.com/office/drawing/2014/main" val="479930769"/>
                    </a:ext>
                  </a:extLst>
                </a:gridCol>
              </a:tblGrid>
              <a:tr h="370840">
                <a:tc>
                  <a:txBody>
                    <a:bodyPr/>
                    <a:lstStyle/>
                    <a:p>
                      <a:r>
                        <a:rPr lang="en-US" dirty="0"/>
                        <a:t>Households</a:t>
                      </a:r>
                    </a:p>
                  </a:txBody>
                  <a:tcPr/>
                </a:tc>
                <a:tc>
                  <a:txBody>
                    <a:bodyPr/>
                    <a:lstStyle/>
                    <a:p>
                      <a:r>
                        <a:rPr lang="en-US" dirty="0"/>
                        <a:t>2024</a:t>
                      </a:r>
                    </a:p>
                  </a:txBody>
                  <a:tcPr/>
                </a:tc>
                <a:tc>
                  <a:txBody>
                    <a:bodyPr/>
                    <a:lstStyle/>
                    <a:p>
                      <a:r>
                        <a:rPr lang="en-US" dirty="0"/>
                        <a:t>2025</a:t>
                      </a:r>
                    </a:p>
                  </a:txBody>
                  <a:tcPr/>
                </a:tc>
                <a:tc>
                  <a:txBody>
                    <a:bodyPr/>
                    <a:lstStyle/>
                    <a:p>
                      <a:r>
                        <a:rPr lang="en-US" dirty="0"/>
                        <a:t>Net Change</a:t>
                      </a:r>
                    </a:p>
                  </a:txBody>
                  <a:tcPr/>
                </a:tc>
                <a:extLst>
                  <a:ext uri="{0D108BD9-81ED-4DB2-BD59-A6C34878D82A}">
                    <a16:rowId xmlns:a16="http://schemas.microsoft.com/office/drawing/2014/main" val="2910621422"/>
                  </a:ext>
                </a:extLst>
              </a:tr>
              <a:tr h="370840">
                <a:tc>
                  <a:txBody>
                    <a:bodyPr/>
                    <a:lstStyle/>
                    <a:p>
                      <a:r>
                        <a:rPr lang="en-US" dirty="0"/>
                        <a:t>Households Practicing</a:t>
                      </a:r>
                    </a:p>
                  </a:txBody>
                  <a:tcPr/>
                </a:tc>
                <a:tc>
                  <a:txBody>
                    <a:bodyPr/>
                    <a:lstStyle/>
                    <a:p>
                      <a:r>
                        <a:rPr lang="en-US" dirty="0"/>
                        <a:t>251</a:t>
                      </a:r>
                    </a:p>
                  </a:txBody>
                  <a:tcPr/>
                </a:tc>
                <a:tc>
                  <a:txBody>
                    <a:bodyPr/>
                    <a:lstStyle/>
                    <a:p>
                      <a:r>
                        <a:rPr lang="en-US" dirty="0"/>
                        <a:t>282</a:t>
                      </a:r>
                    </a:p>
                  </a:txBody>
                  <a:tcPr/>
                </a:tc>
                <a:tc>
                  <a:txBody>
                    <a:bodyPr/>
                    <a:lstStyle/>
                    <a:p>
                      <a:r>
                        <a:rPr lang="en-US" dirty="0"/>
                        <a:t>+31</a:t>
                      </a:r>
                    </a:p>
                  </a:txBody>
                  <a:tcPr/>
                </a:tc>
                <a:extLst>
                  <a:ext uri="{0D108BD9-81ED-4DB2-BD59-A6C34878D82A}">
                    <a16:rowId xmlns:a16="http://schemas.microsoft.com/office/drawing/2014/main" val="381067702"/>
                  </a:ext>
                </a:extLst>
              </a:tr>
              <a:tr h="370840">
                <a:tc>
                  <a:txBody>
                    <a:bodyPr/>
                    <a:lstStyle/>
                    <a:p>
                      <a:r>
                        <a:rPr lang="en-US" dirty="0"/>
                        <a:t>Total Registered Households</a:t>
                      </a:r>
                    </a:p>
                  </a:txBody>
                  <a:tcPr/>
                </a:tc>
                <a:tc>
                  <a:txBody>
                    <a:bodyPr/>
                    <a:lstStyle/>
                    <a:p>
                      <a:r>
                        <a:rPr lang="en-US" dirty="0"/>
                        <a:t>290</a:t>
                      </a:r>
                    </a:p>
                  </a:txBody>
                  <a:tcPr/>
                </a:tc>
                <a:tc>
                  <a:txBody>
                    <a:bodyPr/>
                    <a:lstStyle/>
                    <a:p>
                      <a:r>
                        <a:rPr lang="en-US" dirty="0"/>
                        <a:t>311</a:t>
                      </a:r>
                    </a:p>
                  </a:txBody>
                  <a:tcPr/>
                </a:tc>
                <a:tc>
                  <a:txBody>
                    <a:bodyPr/>
                    <a:lstStyle/>
                    <a:p>
                      <a:r>
                        <a:rPr lang="en-US" dirty="0"/>
                        <a:t>+21 (5 Raphaels)</a:t>
                      </a:r>
                    </a:p>
                  </a:txBody>
                  <a:tcPr/>
                </a:tc>
                <a:extLst>
                  <a:ext uri="{0D108BD9-81ED-4DB2-BD59-A6C34878D82A}">
                    <a16:rowId xmlns:a16="http://schemas.microsoft.com/office/drawing/2014/main" val="1591969513"/>
                  </a:ext>
                </a:extLst>
              </a:tr>
              <a:tr h="370840">
                <a:tc>
                  <a:txBody>
                    <a:bodyPr/>
                    <a:lstStyle/>
                    <a:p>
                      <a:r>
                        <a:rPr lang="en-US" dirty="0"/>
                        <a:t>Total Registered Individuals</a:t>
                      </a:r>
                    </a:p>
                  </a:txBody>
                  <a:tcPr/>
                </a:tc>
                <a:tc>
                  <a:txBody>
                    <a:bodyPr/>
                    <a:lstStyle/>
                    <a:p>
                      <a:r>
                        <a:rPr lang="en-US" dirty="0"/>
                        <a:t>762</a:t>
                      </a:r>
                    </a:p>
                  </a:txBody>
                  <a:tcPr/>
                </a:tc>
                <a:tc>
                  <a:txBody>
                    <a:bodyPr/>
                    <a:lstStyle/>
                    <a:p>
                      <a:r>
                        <a:rPr lang="en-US" dirty="0"/>
                        <a:t>836</a:t>
                      </a:r>
                    </a:p>
                  </a:txBody>
                  <a:tcPr/>
                </a:tc>
                <a:tc>
                  <a:txBody>
                    <a:bodyPr/>
                    <a:lstStyle/>
                    <a:p>
                      <a:r>
                        <a:rPr lang="en-US" dirty="0"/>
                        <a:t>+74</a:t>
                      </a:r>
                    </a:p>
                  </a:txBody>
                  <a:tcPr/>
                </a:tc>
                <a:extLst>
                  <a:ext uri="{0D108BD9-81ED-4DB2-BD59-A6C34878D82A}">
                    <a16:rowId xmlns:a16="http://schemas.microsoft.com/office/drawing/2014/main" val="1717967399"/>
                  </a:ext>
                </a:extLst>
              </a:tr>
              <a:tr h="370840">
                <a:tc>
                  <a:txBody>
                    <a:bodyPr/>
                    <a:lstStyle/>
                    <a:p>
                      <a:r>
                        <a:rPr lang="en-US" dirty="0"/>
                        <a:t>Median Age</a:t>
                      </a:r>
                    </a:p>
                  </a:txBody>
                  <a:tcPr/>
                </a:tc>
                <a:tc>
                  <a:txBody>
                    <a:bodyPr/>
                    <a:lstStyle/>
                    <a:p>
                      <a:r>
                        <a:rPr lang="en-US" dirty="0"/>
                        <a:t>52</a:t>
                      </a:r>
                    </a:p>
                  </a:txBody>
                  <a:tcPr/>
                </a:tc>
                <a:tc>
                  <a:txBody>
                    <a:bodyPr/>
                    <a:lstStyle/>
                    <a:p>
                      <a:r>
                        <a:rPr lang="en-US" dirty="0"/>
                        <a:t>50</a:t>
                      </a:r>
                    </a:p>
                  </a:txBody>
                  <a:tcPr/>
                </a:tc>
                <a:tc>
                  <a:txBody>
                    <a:bodyPr/>
                    <a:lstStyle/>
                    <a:p>
                      <a:r>
                        <a:rPr lang="en-US" dirty="0"/>
                        <a:t>-2</a:t>
                      </a:r>
                    </a:p>
                  </a:txBody>
                  <a:tcPr/>
                </a:tc>
                <a:extLst>
                  <a:ext uri="{0D108BD9-81ED-4DB2-BD59-A6C34878D82A}">
                    <a16:rowId xmlns:a16="http://schemas.microsoft.com/office/drawing/2014/main" val="1261849582"/>
                  </a:ext>
                </a:extLst>
              </a:tr>
              <a:tr h="370840">
                <a:tc>
                  <a:txBody>
                    <a:bodyPr/>
                    <a:lstStyle/>
                    <a:p>
                      <a:endParaRPr lang="en-US" dirty="0"/>
                    </a:p>
                    <a:p>
                      <a:r>
                        <a:rPr lang="en-US" dirty="0"/>
                        <a:t>Weekend Mass Attendance</a:t>
                      </a:r>
                    </a:p>
                  </a:txBody>
                  <a:tcPr/>
                </a:tc>
                <a:tc>
                  <a:txBody>
                    <a:bodyPr/>
                    <a:lstStyle/>
                    <a:p>
                      <a:endParaRPr lang="en-US" dirty="0"/>
                    </a:p>
                    <a:p>
                      <a:r>
                        <a:rPr lang="en-US" dirty="0"/>
                        <a:t>254</a:t>
                      </a:r>
                    </a:p>
                  </a:txBody>
                  <a:tcPr/>
                </a:tc>
                <a:tc>
                  <a:txBody>
                    <a:bodyPr/>
                    <a:lstStyle/>
                    <a:p>
                      <a:endParaRPr lang="en-US" dirty="0"/>
                    </a:p>
                    <a:p>
                      <a:r>
                        <a:rPr lang="en-US" dirty="0"/>
                        <a:t>347</a:t>
                      </a:r>
                    </a:p>
                  </a:txBody>
                  <a:tcPr/>
                </a:tc>
                <a:tc>
                  <a:txBody>
                    <a:bodyPr/>
                    <a:lstStyle/>
                    <a:p>
                      <a:endParaRPr lang="en-US" dirty="0"/>
                    </a:p>
                    <a:p>
                      <a:r>
                        <a:rPr lang="en-US" dirty="0"/>
                        <a:t>+93</a:t>
                      </a:r>
                    </a:p>
                  </a:txBody>
                  <a:tcPr/>
                </a:tc>
                <a:extLst>
                  <a:ext uri="{0D108BD9-81ED-4DB2-BD59-A6C34878D82A}">
                    <a16:rowId xmlns:a16="http://schemas.microsoft.com/office/drawing/2014/main" val="2637748592"/>
                  </a:ext>
                </a:extLst>
              </a:tr>
            </a:tbl>
          </a:graphicData>
        </a:graphic>
      </p:graphicFrame>
    </p:spTree>
    <p:extLst>
      <p:ext uri="{BB962C8B-B14F-4D97-AF65-F5344CB8AC3E}">
        <p14:creationId xmlns:p14="http://schemas.microsoft.com/office/powerpoint/2010/main" val="3779743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0686E-A77C-9DCD-1461-6CB9A10027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1F9748-DF51-3AAC-28DC-B3096072B927}"/>
              </a:ext>
            </a:extLst>
          </p:cNvPr>
          <p:cNvSpPr>
            <a:spLocks noGrp="1"/>
          </p:cNvSpPr>
          <p:nvPr>
            <p:ph type="title"/>
          </p:nvPr>
        </p:nvSpPr>
        <p:spPr/>
        <p:txBody>
          <a:bodyPr/>
          <a:lstStyle/>
          <a:p>
            <a:r>
              <a:rPr lang="en-US" dirty="0"/>
              <a:t>Household Data</a:t>
            </a:r>
            <a:br>
              <a:rPr lang="en-US" dirty="0"/>
            </a:br>
            <a:r>
              <a:rPr lang="en-US" dirty="0"/>
              <a:t>- St. Peter</a:t>
            </a:r>
          </a:p>
        </p:txBody>
      </p:sp>
      <p:graphicFrame>
        <p:nvGraphicFramePr>
          <p:cNvPr id="6" name="Content Placeholder 5">
            <a:extLst>
              <a:ext uri="{FF2B5EF4-FFF2-40B4-BE49-F238E27FC236}">
                <a16:creationId xmlns:a16="http://schemas.microsoft.com/office/drawing/2014/main" id="{CCEA9E96-FD27-E6A9-D0E8-7A2F7E8F22FD}"/>
              </a:ext>
            </a:extLst>
          </p:cNvPr>
          <p:cNvGraphicFramePr>
            <a:graphicFrameLocks noGrp="1"/>
          </p:cNvGraphicFramePr>
          <p:nvPr>
            <p:ph idx="1"/>
            <p:extLst>
              <p:ext uri="{D42A27DB-BD31-4B8C-83A1-F6EECF244321}">
                <p14:modId xmlns:p14="http://schemas.microsoft.com/office/powerpoint/2010/main" val="2392945005"/>
              </p:ext>
            </p:extLst>
          </p:nvPr>
        </p:nvGraphicFramePr>
        <p:xfrm>
          <a:off x="838200" y="1825625"/>
          <a:ext cx="10515596" cy="3307080"/>
        </p:xfrm>
        <a:graphic>
          <a:graphicData uri="http://schemas.openxmlformats.org/drawingml/2006/table">
            <a:tbl>
              <a:tblPr firstRow="1" bandRow="1">
                <a:tableStyleId>{5C22544A-7EE6-4342-B048-85BDC9FD1C3A}</a:tableStyleId>
              </a:tblPr>
              <a:tblGrid>
                <a:gridCol w="2628899">
                  <a:extLst>
                    <a:ext uri="{9D8B030D-6E8A-4147-A177-3AD203B41FA5}">
                      <a16:colId xmlns:a16="http://schemas.microsoft.com/office/drawing/2014/main" val="3888901671"/>
                    </a:ext>
                  </a:extLst>
                </a:gridCol>
                <a:gridCol w="2628899">
                  <a:extLst>
                    <a:ext uri="{9D8B030D-6E8A-4147-A177-3AD203B41FA5}">
                      <a16:colId xmlns:a16="http://schemas.microsoft.com/office/drawing/2014/main" val="1306810554"/>
                    </a:ext>
                  </a:extLst>
                </a:gridCol>
                <a:gridCol w="2628899">
                  <a:extLst>
                    <a:ext uri="{9D8B030D-6E8A-4147-A177-3AD203B41FA5}">
                      <a16:colId xmlns:a16="http://schemas.microsoft.com/office/drawing/2014/main" val="2779820980"/>
                    </a:ext>
                  </a:extLst>
                </a:gridCol>
                <a:gridCol w="2628899">
                  <a:extLst>
                    <a:ext uri="{9D8B030D-6E8A-4147-A177-3AD203B41FA5}">
                      <a16:colId xmlns:a16="http://schemas.microsoft.com/office/drawing/2014/main" val="479930769"/>
                    </a:ext>
                  </a:extLst>
                </a:gridCol>
              </a:tblGrid>
              <a:tr h="370840">
                <a:tc>
                  <a:txBody>
                    <a:bodyPr/>
                    <a:lstStyle/>
                    <a:p>
                      <a:r>
                        <a:rPr lang="en-US" dirty="0"/>
                        <a:t>Households</a:t>
                      </a:r>
                    </a:p>
                  </a:txBody>
                  <a:tcPr/>
                </a:tc>
                <a:tc>
                  <a:txBody>
                    <a:bodyPr/>
                    <a:lstStyle/>
                    <a:p>
                      <a:r>
                        <a:rPr lang="en-US" dirty="0"/>
                        <a:t>2024</a:t>
                      </a:r>
                    </a:p>
                  </a:txBody>
                  <a:tcPr/>
                </a:tc>
                <a:tc>
                  <a:txBody>
                    <a:bodyPr/>
                    <a:lstStyle/>
                    <a:p>
                      <a:r>
                        <a:rPr lang="en-US" dirty="0"/>
                        <a:t>2025</a:t>
                      </a:r>
                    </a:p>
                  </a:txBody>
                  <a:tcPr/>
                </a:tc>
                <a:tc>
                  <a:txBody>
                    <a:bodyPr/>
                    <a:lstStyle/>
                    <a:p>
                      <a:r>
                        <a:rPr lang="en-US" dirty="0"/>
                        <a:t>Net Change</a:t>
                      </a:r>
                    </a:p>
                  </a:txBody>
                  <a:tcPr/>
                </a:tc>
                <a:extLst>
                  <a:ext uri="{0D108BD9-81ED-4DB2-BD59-A6C34878D82A}">
                    <a16:rowId xmlns:a16="http://schemas.microsoft.com/office/drawing/2014/main" val="2910621422"/>
                  </a:ext>
                </a:extLst>
              </a:tr>
              <a:tr h="370840">
                <a:tc>
                  <a:txBody>
                    <a:bodyPr/>
                    <a:lstStyle/>
                    <a:p>
                      <a:r>
                        <a:rPr lang="en-US" dirty="0"/>
                        <a:t>Households Practicing</a:t>
                      </a:r>
                    </a:p>
                  </a:txBody>
                  <a:tcPr/>
                </a:tc>
                <a:tc>
                  <a:txBody>
                    <a:bodyPr/>
                    <a:lstStyle/>
                    <a:p>
                      <a:r>
                        <a:rPr lang="en-US" dirty="0"/>
                        <a:t>1053</a:t>
                      </a:r>
                    </a:p>
                  </a:txBody>
                  <a:tcPr/>
                </a:tc>
                <a:tc>
                  <a:txBody>
                    <a:bodyPr/>
                    <a:lstStyle/>
                    <a:p>
                      <a:r>
                        <a:rPr lang="en-US" dirty="0"/>
                        <a:t>1090</a:t>
                      </a:r>
                    </a:p>
                  </a:txBody>
                  <a:tcPr/>
                </a:tc>
                <a:tc>
                  <a:txBody>
                    <a:bodyPr/>
                    <a:lstStyle/>
                    <a:p>
                      <a:r>
                        <a:rPr lang="en-US" dirty="0"/>
                        <a:t>+37</a:t>
                      </a:r>
                    </a:p>
                  </a:txBody>
                  <a:tcPr/>
                </a:tc>
                <a:extLst>
                  <a:ext uri="{0D108BD9-81ED-4DB2-BD59-A6C34878D82A}">
                    <a16:rowId xmlns:a16="http://schemas.microsoft.com/office/drawing/2014/main" val="381067702"/>
                  </a:ext>
                </a:extLst>
              </a:tr>
              <a:tr h="370840">
                <a:tc>
                  <a:txBody>
                    <a:bodyPr/>
                    <a:lstStyle/>
                    <a:p>
                      <a:r>
                        <a:rPr lang="en-US" dirty="0"/>
                        <a:t>Total Registered Households</a:t>
                      </a:r>
                    </a:p>
                  </a:txBody>
                  <a:tcPr/>
                </a:tc>
                <a:tc>
                  <a:txBody>
                    <a:bodyPr/>
                    <a:lstStyle/>
                    <a:p>
                      <a:r>
                        <a:rPr lang="en-US" dirty="0"/>
                        <a:t>1909</a:t>
                      </a:r>
                    </a:p>
                  </a:txBody>
                  <a:tcPr/>
                </a:tc>
                <a:tc>
                  <a:txBody>
                    <a:bodyPr/>
                    <a:lstStyle/>
                    <a:p>
                      <a:r>
                        <a:rPr lang="en-US" dirty="0"/>
                        <a:t>1965</a:t>
                      </a:r>
                    </a:p>
                  </a:txBody>
                  <a:tcPr/>
                </a:tc>
                <a:tc>
                  <a:txBody>
                    <a:bodyPr/>
                    <a:lstStyle/>
                    <a:p>
                      <a:r>
                        <a:rPr lang="en-US" dirty="0"/>
                        <a:t>+56 (40 Raphaels)</a:t>
                      </a:r>
                    </a:p>
                  </a:txBody>
                  <a:tcPr/>
                </a:tc>
                <a:extLst>
                  <a:ext uri="{0D108BD9-81ED-4DB2-BD59-A6C34878D82A}">
                    <a16:rowId xmlns:a16="http://schemas.microsoft.com/office/drawing/2014/main" val="1591969513"/>
                  </a:ext>
                </a:extLst>
              </a:tr>
              <a:tr h="370840">
                <a:tc>
                  <a:txBody>
                    <a:bodyPr/>
                    <a:lstStyle/>
                    <a:p>
                      <a:r>
                        <a:rPr lang="en-US" dirty="0"/>
                        <a:t>Total Registered Individuals</a:t>
                      </a:r>
                    </a:p>
                  </a:txBody>
                  <a:tcPr/>
                </a:tc>
                <a:tc>
                  <a:txBody>
                    <a:bodyPr/>
                    <a:lstStyle/>
                    <a:p>
                      <a:r>
                        <a:rPr lang="en-US" dirty="0"/>
                        <a:t>5171</a:t>
                      </a:r>
                    </a:p>
                  </a:txBody>
                  <a:tcPr/>
                </a:tc>
                <a:tc>
                  <a:txBody>
                    <a:bodyPr/>
                    <a:lstStyle/>
                    <a:p>
                      <a:r>
                        <a:rPr lang="en-US" dirty="0"/>
                        <a:t>5248</a:t>
                      </a:r>
                    </a:p>
                  </a:txBody>
                  <a:tcPr/>
                </a:tc>
                <a:tc>
                  <a:txBody>
                    <a:bodyPr/>
                    <a:lstStyle/>
                    <a:p>
                      <a:r>
                        <a:rPr lang="en-US" dirty="0"/>
                        <a:t>+77</a:t>
                      </a:r>
                    </a:p>
                  </a:txBody>
                  <a:tcPr/>
                </a:tc>
                <a:extLst>
                  <a:ext uri="{0D108BD9-81ED-4DB2-BD59-A6C34878D82A}">
                    <a16:rowId xmlns:a16="http://schemas.microsoft.com/office/drawing/2014/main" val="1717967399"/>
                  </a:ext>
                </a:extLst>
              </a:tr>
              <a:tr h="370840">
                <a:tc>
                  <a:txBody>
                    <a:bodyPr/>
                    <a:lstStyle/>
                    <a:p>
                      <a:r>
                        <a:rPr lang="en-US" dirty="0"/>
                        <a:t>Median Age</a:t>
                      </a:r>
                    </a:p>
                  </a:txBody>
                  <a:tcPr/>
                </a:tc>
                <a:tc>
                  <a:txBody>
                    <a:bodyPr/>
                    <a:lstStyle/>
                    <a:p>
                      <a:r>
                        <a:rPr lang="en-US" dirty="0"/>
                        <a:t>42</a:t>
                      </a:r>
                    </a:p>
                  </a:txBody>
                  <a:tcPr/>
                </a:tc>
                <a:tc>
                  <a:txBody>
                    <a:bodyPr/>
                    <a:lstStyle/>
                    <a:p>
                      <a:r>
                        <a:rPr lang="en-US" dirty="0"/>
                        <a:t>43</a:t>
                      </a:r>
                    </a:p>
                  </a:txBody>
                  <a:tcPr/>
                </a:tc>
                <a:tc>
                  <a:txBody>
                    <a:bodyPr/>
                    <a:lstStyle/>
                    <a:p>
                      <a:r>
                        <a:rPr lang="en-US" dirty="0"/>
                        <a:t>+1</a:t>
                      </a:r>
                    </a:p>
                  </a:txBody>
                  <a:tcPr/>
                </a:tc>
                <a:extLst>
                  <a:ext uri="{0D108BD9-81ED-4DB2-BD59-A6C34878D82A}">
                    <a16:rowId xmlns:a16="http://schemas.microsoft.com/office/drawing/2014/main" val="1261849582"/>
                  </a:ext>
                </a:extLst>
              </a:tr>
              <a:tr h="370840">
                <a:tc>
                  <a:txBody>
                    <a:bodyPr/>
                    <a:lstStyle/>
                    <a:p>
                      <a:endParaRPr lang="en-US" dirty="0"/>
                    </a:p>
                    <a:p>
                      <a:r>
                        <a:rPr lang="en-US" dirty="0"/>
                        <a:t>Weekend Mass Attendance</a:t>
                      </a:r>
                    </a:p>
                  </a:txBody>
                  <a:tcPr/>
                </a:tc>
                <a:tc>
                  <a:txBody>
                    <a:bodyPr/>
                    <a:lstStyle/>
                    <a:p>
                      <a:endParaRPr lang="en-US" dirty="0"/>
                    </a:p>
                    <a:p>
                      <a:r>
                        <a:rPr lang="en-US" dirty="0"/>
                        <a:t>625</a:t>
                      </a:r>
                    </a:p>
                  </a:txBody>
                  <a:tcPr/>
                </a:tc>
                <a:tc>
                  <a:txBody>
                    <a:bodyPr/>
                    <a:lstStyle/>
                    <a:p>
                      <a:endParaRPr lang="en-US" dirty="0"/>
                    </a:p>
                    <a:p>
                      <a:r>
                        <a:rPr lang="en-US" dirty="0"/>
                        <a:t>725</a:t>
                      </a:r>
                    </a:p>
                  </a:txBody>
                  <a:tcPr/>
                </a:tc>
                <a:tc>
                  <a:txBody>
                    <a:bodyPr/>
                    <a:lstStyle/>
                    <a:p>
                      <a:endParaRPr lang="en-US" dirty="0"/>
                    </a:p>
                    <a:p>
                      <a:r>
                        <a:rPr lang="en-US" dirty="0"/>
                        <a:t>+100</a:t>
                      </a:r>
                    </a:p>
                  </a:txBody>
                  <a:tcPr/>
                </a:tc>
                <a:extLst>
                  <a:ext uri="{0D108BD9-81ED-4DB2-BD59-A6C34878D82A}">
                    <a16:rowId xmlns:a16="http://schemas.microsoft.com/office/drawing/2014/main" val="2637748592"/>
                  </a:ext>
                </a:extLst>
              </a:tr>
            </a:tbl>
          </a:graphicData>
        </a:graphic>
      </p:graphicFrame>
    </p:spTree>
    <p:extLst>
      <p:ext uri="{BB962C8B-B14F-4D97-AF65-F5344CB8AC3E}">
        <p14:creationId xmlns:p14="http://schemas.microsoft.com/office/powerpoint/2010/main" val="213810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B765E-D0A1-878B-48FC-8232AEBD8F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56E6ED-8EC5-0875-D49A-0F94C0F0DAE3}"/>
              </a:ext>
            </a:extLst>
          </p:cNvPr>
          <p:cNvSpPr>
            <a:spLocks noGrp="1"/>
          </p:cNvSpPr>
          <p:nvPr>
            <p:ph type="title"/>
          </p:nvPr>
        </p:nvSpPr>
        <p:spPr/>
        <p:txBody>
          <a:bodyPr/>
          <a:lstStyle/>
          <a:p>
            <a:r>
              <a:rPr lang="en-US" dirty="0"/>
              <a:t>Households Notes and Trends	</a:t>
            </a:r>
          </a:p>
        </p:txBody>
      </p:sp>
      <p:sp>
        <p:nvSpPr>
          <p:cNvPr id="3" name="Content Placeholder 2">
            <a:extLst>
              <a:ext uri="{FF2B5EF4-FFF2-40B4-BE49-F238E27FC236}">
                <a16:creationId xmlns:a16="http://schemas.microsoft.com/office/drawing/2014/main" id="{6BD6EB3A-44F3-5CBC-6FF8-2A9D8FEF77F8}"/>
              </a:ext>
            </a:extLst>
          </p:cNvPr>
          <p:cNvSpPr>
            <a:spLocks noGrp="1"/>
          </p:cNvSpPr>
          <p:nvPr>
            <p:ph idx="1"/>
          </p:nvPr>
        </p:nvSpPr>
        <p:spPr/>
        <p:txBody>
          <a:bodyPr>
            <a:normAutofit fontScale="92500" lnSpcReduction="10000"/>
          </a:bodyPr>
          <a:lstStyle/>
          <a:p>
            <a:r>
              <a:rPr lang="en-US" dirty="0"/>
              <a:t>2022 DMI Survey – Mass attendance 150 and 350 (Pandemic)</a:t>
            </a:r>
          </a:p>
          <a:p>
            <a:r>
              <a:rPr lang="en-US" dirty="0"/>
              <a:t>St. Peters (Bernards merger) since 2016 has hovered around 1900 households, active household dipped from 1400 to 900, and now around 1100</a:t>
            </a:r>
          </a:p>
          <a:p>
            <a:r>
              <a:rPr lang="en-US" dirty="0"/>
              <a:t>Increased registration and Mass attendance, perhaps from closing churches in area, but also new families</a:t>
            </a:r>
          </a:p>
          <a:p>
            <a:r>
              <a:rPr lang="en-US" dirty="0"/>
              <a:t>Overall Younger Demographic</a:t>
            </a:r>
          </a:p>
          <a:p>
            <a:r>
              <a:rPr lang="en-US" dirty="0"/>
              <a:t>Religion in USA, Pew Survey </a:t>
            </a:r>
            <a:r>
              <a:rPr lang="en-US" dirty="0">
                <a:hlinkClick r:id="rId2"/>
              </a:rPr>
              <a:t>https://www.pewresearch.org/religion/2025/02/26/decline-of-christianity-in-the-us-has-slowed-may-have-leveled-off/</a:t>
            </a:r>
            <a:r>
              <a:rPr lang="en-US" dirty="0"/>
              <a:t>, also Gen Z 15% </a:t>
            </a:r>
            <a:r>
              <a:rPr lang="en-US" dirty="0">
                <a:sym typeface="Wingdings" panose="05000000000000000000" pitchFamily="2" charset="2"/>
              </a:rPr>
              <a:t> 21% rise from 22-23, driven mostly young men</a:t>
            </a:r>
            <a:endParaRPr lang="en-US" dirty="0"/>
          </a:p>
        </p:txBody>
      </p:sp>
    </p:spTree>
    <p:extLst>
      <p:ext uri="{BB962C8B-B14F-4D97-AF65-F5344CB8AC3E}">
        <p14:creationId xmlns:p14="http://schemas.microsoft.com/office/powerpoint/2010/main" val="3563321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C68AC-58E9-62CB-420B-321032DF8F39}"/>
              </a:ext>
            </a:extLst>
          </p:cNvPr>
          <p:cNvSpPr>
            <a:spLocks noGrp="1"/>
          </p:cNvSpPr>
          <p:nvPr>
            <p:ph type="title"/>
          </p:nvPr>
        </p:nvSpPr>
        <p:spPr/>
        <p:txBody>
          <a:bodyPr/>
          <a:lstStyle/>
          <a:p>
            <a:r>
              <a:rPr lang="en-US" dirty="0"/>
              <a:t>Sacramental Data</a:t>
            </a:r>
            <a:br>
              <a:rPr lang="en-US" dirty="0"/>
            </a:br>
            <a:r>
              <a:rPr lang="en-US" dirty="0"/>
              <a:t>- Immaculate Conception</a:t>
            </a:r>
          </a:p>
        </p:txBody>
      </p:sp>
      <p:graphicFrame>
        <p:nvGraphicFramePr>
          <p:cNvPr id="6" name="Content Placeholder 5">
            <a:extLst>
              <a:ext uri="{FF2B5EF4-FFF2-40B4-BE49-F238E27FC236}">
                <a16:creationId xmlns:a16="http://schemas.microsoft.com/office/drawing/2014/main" id="{16818B69-5E4A-216E-81BD-EBB863FD75BB}"/>
              </a:ext>
            </a:extLst>
          </p:cNvPr>
          <p:cNvGraphicFramePr>
            <a:graphicFrameLocks noGrp="1"/>
          </p:cNvGraphicFramePr>
          <p:nvPr>
            <p:ph idx="1"/>
            <p:extLst>
              <p:ext uri="{D42A27DB-BD31-4B8C-83A1-F6EECF244321}">
                <p14:modId xmlns:p14="http://schemas.microsoft.com/office/powerpoint/2010/main" val="793964582"/>
              </p:ext>
            </p:extLst>
          </p:nvPr>
        </p:nvGraphicFramePr>
        <p:xfrm>
          <a:off x="838200" y="1825625"/>
          <a:ext cx="10515596" cy="3708400"/>
        </p:xfrm>
        <a:graphic>
          <a:graphicData uri="http://schemas.openxmlformats.org/drawingml/2006/table">
            <a:tbl>
              <a:tblPr firstRow="1" bandRow="1">
                <a:tableStyleId>{5C22544A-7EE6-4342-B048-85BDC9FD1C3A}</a:tableStyleId>
              </a:tblPr>
              <a:tblGrid>
                <a:gridCol w="2628899">
                  <a:extLst>
                    <a:ext uri="{9D8B030D-6E8A-4147-A177-3AD203B41FA5}">
                      <a16:colId xmlns:a16="http://schemas.microsoft.com/office/drawing/2014/main" val="3888901671"/>
                    </a:ext>
                  </a:extLst>
                </a:gridCol>
                <a:gridCol w="2628899">
                  <a:extLst>
                    <a:ext uri="{9D8B030D-6E8A-4147-A177-3AD203B41FA5}">
                      <a16:colId xmlns:a16="http://schemas.microsoft.com/office/drawing/2014/main" val="1306810554"/>
                    </a:ext>
                  </a:extLst>
                </a:gridCol>
                <a:gridCol w="2628899">
                  <a:extLst>
                    <a:ext uri="{9D8B030D-6E8A-4147-A177-3AD203B41FA5}">
                      <a16:colId xmlns:a16="http://schemas.microsoft.com/office/drawing/2014/main" val="2779820980"/>
                    </a:ext>
                  </a:extLst>
                </a:gridCol>
                <a:gridCol w="2628899">
                  <a:extLst>
                    <a:ext uri="{9D8B030D-6E8A-4147-A177-3AD203B41FA5}">
                      <a16:colId xmlns:a16="http://schemas.microsoft.com/office/drawing/2014/main" val="479930769"/>
                    </a:ext>
                  </a:extLst>
                </a:gridCol>
              </a:tblGrid>
              <a:tr h="370840">
                <a:tc>
                  <a:txBody>
                    <a:bodyPr/>
                    <a:lstStyle/>
                    <a:p>
                      <a:r>
                        <a:rPr lang="en-US" dirty="0"/>
                        <a:t>Sacraments</a:t>
                      </a:r>
                    </a:p>
                  </a:txBody>
                  <a:tcPr/>
                </a:tc>
                <a:tc>
                  <a:txBody>
                    <a:bodyPr/>
                    <a:lstStyle/>
                    <a:p>
                      <a:r>
                        <a:rPr lang="en-US" dirty="0"/>
                        <a:t>2024</a:t>
                      </a:r>
                    </a:p>
                  </a:txBody>
                  <a:tcPr/>
                </a:tc>
                <a:tc>
                  <a:txBody>
                    <a:bodyPr/>
                    <a:lstStyle/>
                    <a:p>
                      <a:r>
                        <a:rPr lang="en-US" dirty="0"/>
                        <a:t>2025</a:t>
                      </a:r>
                    </a:p>
                  </a:txBody>
                  <a:tcPr/>
                </a:tc>
                <a:tc>
                  <a:txBody>
                    <a:bodyPr/>
                    <a:lstStyle/>
                    <a:p>
                      <a:r>
                        <a:rPr lang="en-US" dirty="0"/>
                        <a:t>Net Change</a:t>
                      </a:r>
                    </a:p>
                  </a:txBody>
                  <a:tcPr/>
                </a:tc>
                <a:extLst>
                  <a:ext uri="{0D108BD9-81ED-4DB2-BD59-A6C34878D82A}">
                    <a16:rowId xmlns:a16="http://schemas.microsoft.com/office/drawing/2014/main" val="2910621422"/>
                  </a:ext>
                </a:extLst>
              </a:tr>
              <a:tr h="370840">
                <a:tc>
                  <a:txBody>
                    <a:bodyPr/>
                    <a:lstStyle/>
                    <a:p>
                      <a:r>
                        <a:rPr lang="en-US" dirty="0"/>
                        <a:t>Baptisms</a:t>
                      </a:r>
                    </a:p>
                  </a:txBody>
                  <a:tcPr/>
                </a:tc>
                <a:tc>
                  <a:txBody>
                    <a:bodyPr/>
                    <a:lstStyle/>
                    <a:p>
                      <a:r>
                        <a:rPr lang="en-US" dirty="0"/>
                        <a:t>8</a:t>
                      </a:r>
                    </a:p>
                  </a:txBody>
                  <a:tcPr/>
                </a:tc>
                <a:tc>
                  <a:txBody>
                    <a:bodyPr/>
                    <a:lstStyle/>
                    <a:p>
                      <a:r>
                        <a:rPr lang="en-US" dirty="0"/>
                        <a:t>3</a:t>
                      </a:r>
                    </a:p>
                  </a:txBody>
                  <a:tcPr/>
                </a:tc>
                <a:tc>
                  <a:txBody>
                    <a:bodyPr/>
                    <a:lstStyle/>
                    <a:p>
                      <a:r>
                        <a:rPr lang="en-US" dirty="0"/>
                        <a:t>-5</a:t>
                      </a:r>
                    </a:p>
                  </a:txBody>
                  <a:tcPr/>
                </a:tc>
                <a:extLst>
                  <a:ext uri="{0D108BD9-81ED-4DB2-BD59-A6C34878D82A}">
                    <a16:rowId xmlns:a16="http://schemas.microsoft.com/office/drawing/2014/main" val="381067702"/>
                  </a:ext>
                </a:extLst>
              </a:tr>
              <a:tr h="370840">
                <a:tc>
                  <a:txBody>
                    <a:bodyPr/>
                    <a:lstStyle/>
                    <a:p>
                      <a:r>
                        <a:rPr lang="en-US" dirty="0"/>
                        <a:t>1</a:t>
                      </a:r>
                      <a:r>
                        <a:rPr lang="en-US" baseline="30000" dirty="0"/>
                        <a:t>st</a:t>
                      </a:r>
                      <a:r>
                        <a:rPr lang="en-US" dirty="0"/>
                        <a:t> Penance</a:t>
                      </a:r>
                    </a:p>
                  </a:txBody>
                  <a:tcPr/>
                </a:tc>
                <a:tc>
                  <a:txBody>
                    <a:bodyPr/>
                    <a:lstStyle/>
                    <a:p>
                      <a:r>
                        <a:rPr lang="en-US" dirty="0"/>
                        <a:t>6</a:t>
                      </a:r>
                    </a:p>
                  </a:txBody>
                  <a:tcPr/>
                </a:tc>
                <a:tc>
                  <a:txBody>
                    <a:bodyPr/>
                    <a:lstStyle/>
                    <a:p>
                      <a:r>
                        <a:rPr lang="en-US" dirty="0"/>
                        <a:t>10</a:t>
                      </a:r>
                    </a:p>
                  </a:txBody>
                  <a:tcPr/>
                </a:tc>
                <a:tc>
                  <a:txBody>
                    <a:bodyPr/>
                    <a:lstStyle/>
                    <a:p>
                      <a:r>
                        <a:rPr lang="en-US" dirty="0"/>
                        <a:t>+4</a:t>
                      </a:r>
                    </a:p>
                  </a:txBody>
                  <a:tcPr/>
                </a:tc>
                <a:extLst>
                  <a:ext uri="{0D108BD9-81ED-4DB2-BD59-A6C34878D82A}">
                    <a16:rowId xmlns:a16="http://schemas.microsoft.com/office/drawing/2014/main" val="1591969513"/>
                  </a:ext>
                </a:extLst>
              </a:tr>
              <a:tr h="370840">
                <a:tc>
                  <a:txBody>
                    <a:bodyPr/>
                    <a:lstStyle/>
                    <a:p>
                      <a:r>
                        <a:rPr lang="en-US" dirty="0"/>
                        <a:t>1</a:t>
                      </a:r>
                      <a:r>
                        <a:rPr lang="en-US" baseline="30000" dirty="0"/>
                        <a:t>st</a:t>
                      </a:r>
                      <a:r>
                        <a:rPr lang="en-US" dirty="0"/>
                        <a:t> Communion</a:t>
                      </a:r>
                    </a:p>
                  </a:txBody>
                  <a:tcPr/>
                </a:tc>
                <a:tc>
                  <a:txBody>
                    <a:bodyPr/>
                    <a:lstStyle/>
                    <a:p>
                      <a:r>
                        <a:rPr lang="en-US" dirty="0"/>
                        <a:t>7</a:t>
                      </a:r>
                    </a:p>
                  </a:txBody>
                  <a:tcPr/>
                </a:tc>
                <a:tc>
                  <a:txBody>
                    <a:bodyPr/>
                    <a:lstStyle/>
                    <a:p>
                      <a:r>
                        <a:rPr lang="en-US" dirty="0"/>
                        <a:t>8</a:t>
                      </a:r>
                    </a:p>
                  </a:txBody>
                  <a:tcPr/>
                </a:tc>
                <a:tc>
                  <a:txBody>
                    <a:bodyPr/>
                    <a:lstStyle/>
                    <a:p>
                      <a:r>
                        <a:rPr lang="en-US" dirty="0"/>
                        <a:t>+1</a:t>
                      </a:r>
                    </a:p>
                  </a:txBody>
                  <a:tcPr/>
                </a:tc>
                <a:extLst>
                  <a:ext uri="{0D108BD9-81ED-4DB2-BD59-A6C34878D82A}">
                    <a16:rowId xmlns:a16="http://schemas.microsoft.com/office/drawing/2014/main" val="1717967399"/>
                  </a:ext>
                </a:extLst>
              </a:tr>
              <a:tr h="370840">
                <a:tc>
                  <a:txBody>
                    <a:bodyPr/>
                    <a:lstStyle/>
                    <a:p>
                      <a:r>
                        <a:rPr lang="en-US" dirty="0"/>
                        <a:t>Confirmation</a:t>
                      </a:r>
                    </a:p>
                  </a:txBody>
                  <a:tcPr/>
                </a:tc>
                <a:tc>
                  <a:txBody>
                    <a:bodyPr/>
                    <a:lstStyle/>
                    <a:p>
                      <a:r>
                        <a:rPr lang="en-US" dirty="0"/>
                        <a:t>7</a:t>
                      </a:r>
                    </a:p>
                  </a:txBody>
                  <a:tcPr/>
                </a:tc>
                <a:tc>
                  <a:txBody>
                    <a:bodyPr/>
                    <a:lstStyle/>
                    <a:p>
                      <a:r>
                        <a:rPr lang="en-US" dirty="0"/>
                        <a:t>6</a:t>
                      </a:r>
                    </a:p>
                  </a:txBody>
                  <a:tcPr/>
                </a:tc>
                <a:tc>
                  <a:txBody>
                    <a:bodyPr/>
                    <a:lstStyle/>
                    <a:p>
                      <a:r>
                        <a:rPr lang="en-US" dirty="0"/>
                        <a:t>-1</a:t>
                      </a:r>
                    </a:p>
                  </a:txBody>
                  <a:tcPr/>
                </a:tc>
                <a:extLst>
                  <a:ext uri="{0D108BD9-81ED-4DB2-BD59-A6C34878D82A}">
                    <a16:rowId xmlns:a16="http://schemas.microsoft.com/office/drawing/2014/main" val="1261849582"/>
                  </a:ext>
                </a:extLst>
              </a:tr>
              <a:tr h="370840">
                <a:tc>
                  <a:txBody>
                    <a:bodyPr/>
                    <a:lstStyle/>
                    <a:p>
                      <a:r>
                        <a:rPr lang="en-US" dirty="0"/>
                        <a:t>Weddings</a:t>
                      </a:r>
                    </a:p>
                  </a:txBody>
                  <a:tcPr/>
                </a:tc>
                <a:tc>
                  <a:txBody>
                    <a:bodyPr/>
                    <a:lstStyle/>
                    <a:p>
                      <a:r>
                        <a:rPr lang="en-US" dirty="0"/>
                        <a:t>1</a:t>
                      </a:r>
                    </a:p>
                  </a:txBody>
                  <a:tcPr/>
                </a:tc>
                <a:tc>
                  <a:txBody>
                    <a:bodyPr/>
                    <a:lstStyle/>
                    <a:p>
                      <a:r>
                        <a:rPr lang="en-US" dirty="0"/>
                        <a:t>0</a:t>
                      </a:r>
                    </a:p>
                  </a:txBody>
                  <a:tcPr/>
                </a:tc>
                <a:tc>
                  <a:txBody>
                    <a:bodyPr/>
                    <a:lstStyle/>
                    <a:p>
                      <a:r>
                        <a:rPr lang="en-US" dirty="0"/>
                        <a:t>-1</a:t>
                      </a:r>
                    </a:p>
                  </a:txBody>
                  <a:tcPr/>
                </a:tc>
                <a:extLst>
                  <a:ext uri="{0D108BD9-81ED-4DB2-BD59-A6C34878D82A}">
                    <a16:rowId xmlns:a16="http://schemas.microsoft.com/office/drawing/2014/main" val="3510835225"/>
                  </a:ext>
                </a:extLst>
              </a:tr>
              <a:tr h="370840">
                <a:tc>
                  <a:txBody>
                    <a:bodyPr/>
                    <a:lstStyle/>
                    <a:p>
                      <a:r>
                        <a:rPr lang="en-US" dirty="0"/>
                        <a:t>Ordinations</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567985798"/>
                  </a:ext>
                </a:extLst>
              </a:tr>
              <a:tr h="370840">
                <a:tc>
                  <a:txBody>
                    <a:bodyPr/>
                    <a:lstStyle/>
                    <a:p>
                      <a:r>
                        <a:rPr lang="en-US" dirty="0"/>
                        <a:t>Anointing of the Sick</a:t>
                      </a:r>
                    </a:p>
                  </a:txBody>
                  <a:tcPr/>
                </a:tc>
                <a:tc>
                  <a:txBody>
                    <a:bodyPr/>
                    <a:lstStyle/>
                    <a:p>
                      <a:r>
                        <a:rPr lang="en-US" dirty="0"/>
                        <a:t>20</a:t>
                      </a:r>
                    </a:p>
                  </a:txBody>
                  <a:tcPr/>
                </a:tc>
                <a:tc>
                  <a:txBody>
                    <a:bodyPr/>
                    <a:lstStyle/>
                    <a:p>
                      <a:r>
                        <a:rPr lang="en-US" dirty="0"/>
                        <a:t>20</a:t>
                      </a:r>
                    </a:p>
                  </a:txBody>
                  <a:tcPr/>
                </a:tc>
                <a:tc>
                  <a:txBody>
                    <a:bodyPr/>
                    <a:lstStyle/>
                    <a:p>
                      <a:r>
                        <a:rPr lang="en-US" dirty="0"/>
                        <a:t>0</a:t>
                      </a:r>
                    </a:p>
                  </a:txBody>
                  <a:tcPr/>
                </a:tc>
                <a:extLst>
                  <a:ext uri="{0D108BD9-81ED-4DB2-BD59-A6C34878D82A}">
                    <a16:rowId xmlns:a16="http://schemas.microsoft.com/office/drawing/2014/main" val="3509487773"/>
                  </a:ext>
                </a:extLst>
              </a:tr>
              <a:tr h="370840">
                <a:tc>
                  <a:txBody>
                    <a:bodyPr/>
                    <a:lstStyle/>
                    <a:p>
                      <a:r>
                        <a:rPr lang="en-US" dirty="0"/>
                        <a:t>Funerals</a:t>
                      </a:r>
                    </a:p>
                  </a:txBody>
                  <a:tcPr/>
                </a:tc>
                <a:tc>
                  <a:txBody>
                    <a:bodyPr/>
                    <a:lstStyle/>
                    <a:p>
                      <a:r>
                        <a:rPr lang="en-US" dirty="0"/>
                        <a:t>12</a:t>
                      </a:r>
                    </a:p>
                  </a:txBody>
                  <a:tcPr/>
                </a:tc>
                <a:tc>
                  <a:txBody>
                    <a:bodyPr/>
                    <a:lstStyle/>
                    <a:p>
                      <a:r>
                        <a:rPr lang="en-US" dirty="0"/>
                        <a:t>13</a:t>
                      </a:r>
                    </a:p>
                  </a:txBody>
                  <a:tcPr/>
                </a:tc>
                <a:tc>
                  <a:txBody>
                    <a:bodyPr/>
                    <a:lstStyle/>
                    <a:p>
                      <a:r>
                        <a:rPr lang="en-US" dirty="0"/>
                        <a:t>+1</a:t>
                      </a:r>
                    </a:p>
                  </a:txBody>
                  <a:tcPr/>
                </a:tc>
                <a:extLst>
                  <a:ext uri="{0D108BD9-81ED-4DB2-BD59-A6C34878D82A}">
                    <a16:rowId xmlns:a16="http://schemas.microsoft.com/office/drawing/2014/main" val="324523007"/>
                  </a:ext>
                </a:extLst>
              </a:tr>
              <a:tr h="370840">
                <a:tc>
                  <a:txBody>
                    <a:bodyPr/>
                    <a:lstStyle/>
                    <a:p>
                      <a:r>
                        <a:rPr lang="en-US" dirty="0"/>
                        <a:t>RCIA</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4136579212"/>
                  </a:ext>
                </a:extLst>
              </a:tr>
            </a:tbl>
          </a:graphicData>
        </a:graphic>
      </p:graphicFrame>
    </p:spTree>
    <p:extLst>
      <p:ext uri="{BB962C8B-B14F-4D97-AF65-F5344CB8AC3E}">
        <p14:creationId xmlns:p14="http://schemas.microsoft.com/office/powerpoint/2010/main" val="3109749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ED05B-9FD6-50BD-6DB3-A0B26F0AB2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E2C8EF-06F1-0BCE-A0F2-F0AA9DD22AD0}"/>
              </a:ext>
            </a:extLst>
          </p:cNvPr>
          <p:cNvSpPr>
            <a:spLocks noGrp="1"/>
          </p:cNvSpPr>
          <p:nvPr>
            <p:ph type="title"/>
          </p:nvPr>
        </p:nvSpPr>
        <p:spPr/>
        <p:txBody>
          <a:bodyPr/>
          <a:lstStyle/>
          <a:p>
            <a:r>
              <a:rPr lang="en-US" dirty="0"/>
              <a:t>Sacramental Data</a:t>
            </a:r>
            <a:br>
              <a:rPr lang="en-US" dirty="0"/>
            </a:br>
            <a:r>
              <a:rPr lang="en-US" dirty="0"/>
              <a:t>- St. Peter</a:t>
            </a:r>
          </a:p>
        </p:txBody>
      </p:sp>
      <p:graphicFrame>
        <p:nvGraphicFramePr>
          <p:cNvPr id="6" name="Content Placeholder 5">
            <a:extLst>
              <a:ext uri="{FF2B5EF4-FFF2-40B4-BE49-F238E27FC236}">
                <a16:creationId xmlns:a16="http://schemas.microsoft.com/office/drawing/2014/main" id="{2A38EBED-AC25-5539-8CC5-39FDB7CB0BB7}"/>
              </a:ext>
            </a:extLst>
          </p:cNvPr>
          <p:cNvGraphicFramePr>
            <a:graphicFrameLocks noGrp="1"/>
          </p:cNvGraphicFramePr>
          <p:nvPr>
            <p:ph idx="1"/>
            <p:extLst>
              <p:ext uri="{D42A27DB-BD31-4B8C-83A1-F6EECF244321}">
                <p14:modId xmlns:p14="http://schemas.microsoft.com/office/powerpoint/2010/main" val="1026616293"/>
              </p:ext>
            </p:extLst>
          </p:nvPr>
        </p:nvGraphicFramePr>
        <p:xfrm>
          <a:off x="838200" y="1825625"/>
          <a:ext cx="10515596" cy="3708400"/>
        </p:xfrm>
        <a:graphic>
          <a:graphicData uri="http://schemas.openxmlformats.org/drawingml/2006/table">
            <a:tbl>
              <a:tblPr firstRow="1" bandRow="1">
                <a:tableStyleId>{5C22544A-7EE6-4342-B048-85BDC9FD1C3A}</a:tableStyleId>
              </a:tblPr>
              <a:tblGrid>
                <a:gridCol w="2628899">
                  <a:extLst>
                    <a:ext uri="{9D8B030D-6E8A-4147-A177-3AD203B41FA5}">
                      <a16:colId xmlns:a16="http://schemas.microsoft.com/office/drawing/2014/main" val="3888901671"/>
                    </a:ext>
                  </a:extLst>
                </a:gridCol>
                <a:gridCol w="2628899">
                  <a:extLst>
                    <a:ext uri="{9D8B030D-6E8A-4147-A177-3AD203B41FA5}">
                      <a16:colId xmlns:a16="http://schemas.microsoft.com/office/drawing/2014/main" val="1306810554"/>
                    </a:ext>
                  </a:extLst>
                </a:gridCol>
                <a:gridCol w="2628899">
                  <a:extLst>
                    <a:ext uri="{9D8B030D-6E8A-4147-A177-3AD203B41FA5}">
                      <a16:colId xmlns:a16="http://schemas.microsoft.com/office/drawing/2014/main" val="2779820980"/>
                    </a:ext>
                  </a:extLst>
                </a:gridCol>
                <a:gridCol w="2628899">
                  <a:extLst>
                    <a:ext uri="{9D8B030D-6E8A-4147-A177-3AD203B41FA5}">
                      <a16:colId xmlns:a16="http://schemas.microsoft.com/office/drawing/2014/main" val="479930769"/>
                    </a:ext>
                  </a:extLst>
                </a:gridCol>
              </a:tblGrid>
              <a:tr h="370840">
                <a:tc>
                  <a:txBody>
                    <a:bodyPr/>
                    <a:lstStyle/>
                    <a:p>
                      <a:r>
                        <a:rPr lang="en-US" dirty="0"/>
                        <a:t>Sacraments</a:t>
                      </a:r>
                    </a:p>
                  </a:txBody>
                  <a:tcPr/>
                </a:tc>
                <a:tc>
                  <a:txBody>
                    <a:bodyPr/>
                    <a:lstStyle/>
                    <a:p>
                      <a:r>
                        <a:rPr lang="en-US" dirty="0"/>
                        <a:t>2024</a:t>
                      </a:r>
                    </a:p>
                  </a:txBody>
                  <a:tcPr/>
                </a:tc>
                <a:tc>
                  <a:txBody>
                    <a:bodyPr/>
                    <a:lstStyle/>
                    <a:p>
                      <a:r>
                        <a:rPr lang="en-US" dirty="0"/>
                        <a:t>2025</a:t>
                      </a:r>
                    </a:p>
                  </a:txBody>
                  <a:tcPr/>
                </a:tc>
                <a:tc>
                  <a:txBody>
                    <a:bodyPr/>
                    <a:lstStyle/>
                    <a:p>
                      <a:r>
                        <a:rPr lang="en-US" dirty="0"/>
                        <a:t>Net Change</a:t>
                      </a:r>
                    </a:p>
                  </a:txBody>
                  <a:tcPr/>
                </a:tc>
                <a:extLst>
                  <a:ext uri="{0D108BD9-81ED-4DB2-BD59-A6C34878D82A}">
                    <a16:rowId xmlns:a16="http://schemas.microsoft.com/office/drawing/2014/main" val="2910621422"/>
                  </a:ext>
                </a:extLst>
              </a:tr>
              <a:tr h="370840">
                <a:tc>
                  <a:txBody>
                    <a:bodyPr/>
                    <a:lstStyle/>
                    <a:p>
                      <a:r>
                        <a:rPr lang="en-US" dirty="0"/>
                        <a:t>Baptisms</a:t>
                      </a:r>
                    </a:p>
                  </a:txBody>
                  <a:tcPr/>
                </a:tc>
                <a:tc>
                  <a:txBody>
                    <a:bodyPr/>
                    <a:lstStyle/>
                    <a:p>
                      <a:r>
                        <a:rPr lang="en-US" dirty="0"/>
                        <a:t>33</a:t>
                      </a:r>
                    </a:p>
                  </a:txBody>
                  <a:tcPr/>
                </a:tc>
                <a:tc>
                  <a:txBody>
                    <a:bodyPr/>
                    <a:lstStyle/>
                    <a:p>
                      <a:r>
                        <a:rPr lang="en-US" dirty="0"/>
                        <a:t>48</a:t>
                      </a:r>
                    </a:p>
                  </a:txBody>
                  <a:tcPr/>
                </a:tc>
                <a:tc>
                  <a:txBody>
                    <a:bodyPr/>
                    <a:lstStyle/>
                    <a:p>
                      <a:r>
                        <a:rPr lang="en-US" dirty="0"/>
                        <a:t>+15</a:t>
                      </a:r>
                    </a:p>
                  </a:txBody>
                  <a:tcPr/>
                </a:tc>
                <a:extLst>
                  <a:ext uri="{0D108BD9-81ED-4DB2-BD59-A6C34878D82A}">
                    <a16:rowId xmlns:a16="http://schemas.microsoft.com/office/drawing/2014/main" val="381067702"/>
                  </a:ext>
                </a:extLst>
              </a:tr>
              <a:tr h="370840">
                <a:tc>
                  <a:txBody>
                    <a:bodyPr/>
                    <a:lstStyle/>
                    <a:p>
                      <a:r>
                        <a:rPr lang="en-US" dirty="0"/>
                        <a:t>1</a:t>
                      </a:r>
                      <a:r>
                        <a:rPr lang="en-US" baseline="30000" dirty="0"/>
                        <a:t>st</a:t>
                      </a:r>
                      <a:r>
                        <a:rPr lang="en-US" dirty="0"/>
                        <a:t> Penance</a:t>
                      </a:r>
                    </a:p>
                  </a:txBody>
                  <a:tcPr/>
                </a:tc>
                <a:tc>
                  <a:txBody>
                    <a:bodyPr/>
                    <a:lstStyle/>
                    <a:p>
                      <a:r>
                        <a:rPr lang="en-US" dirty="0"/>
                        <a:t>25</a:t>
                      </a:r>
                    </a:p>
                  </a:txBody>
                  <a:tcPr/>
                </a:tc>
                <a:tc>
                  <a:txBody>
                    <a:bodyPr/>
                    <a:lstStyle/>
                    <a:p>
                      <a:r>
                        <a:rPr lang="en-US" dirty="0"/>
                        <a:t>30</a:t>
                      </a:r>
                    </a:p>
                  </a:txBody>
                  <a:tcPr/>
                </a:tc>
                <a:tc>
                  <a:txBody>
                    <a:bodyPr/>
                    <a:lstStyle/>
                    <a:p>
                      <a:r>
                        <a:rPr lang="en-US" dirty="0"/>
                        <a:t>-5</a:t>
                      </a:r>
                    </a:p>
                  </a:txBody>
                  <a:tcPr/>
                </a:tc>
                <a:extLst>
                  <a:ext uri="{0D108BD9-81ED-4DB2-BD59-A6C34878D82A}">
                    <a16:rowId xmlns:a16="http://schemas.microsoft.com/office/drawing/2014/main" val="1591969513"/>
                  </a:ext>
                </a:extLst>
              </a:tr>
              <a:tr h="370840">
                <a:tc>
                  <a:txBody>
                    <a:bodyPr/>
                    <a:lstStyle/>
                    <a:p>
                      <a:r>
                        <a:rPr lang="en-US" dirty="0"/>
                        <a:t>1</a:t>
                      </a:r>
                      <a:r>
                        <a:rPr lang="en-US" baseline="30000" dirty="0"/>
                        <a:t>st</a:t>
                      </a:r>
                      <a:r>
                        <a:rPr lang="en-US" dirty="0"/>
                        <a:t> Communion</a:t>
                      </a:r>
                    </a:p>
                  </a:txBody>
                  <a:tcPr/>
                </a:tc>
                <a:tc>
                  <a:txBody>
                    <a:bodyPr/>
                    <a:lstStyle/>
                    <a:p>
                      <a:r>
                        <a:rPr lang="en-US" dirty="0"/>
                        <a:t>42</a:t>
                      </a:r>
                    </a:p>
                  </a:txBody>
                  <a:tcPr/>
                </a:tc>
                <a:tc>
                  <a:txBody>
                    <a:bodyPr/>
                    <a:lstStyle/>
                    <a:p>
                      <a:r>
                        <a:rPr lang="en-US" dirty="0"/>
                        <a:t>37</a:t>
                      </a:r>
                    </a:p>
                  </a:txBody>
                  <a:tcPr/>
                </a:tc>
                <a:tc>
                  <a:txBody>
                    <a:bodyPr/>
                    <a:lstStyle/>
                    <a:p>
                      <a:r>
                        <a:rPr lang="en-US" dirty="0"/>
                        <a:t>-5</a:t>
                      </a:r>
                    </a:p>
                  </a:txBody>
                  <a:tcPr/>
                </a:tc>
                <a:extLst>
                  <a:ext uri="{0D108BD9-81ED-4DB2-BD59-A6C34878D82A}">
                    <a16:rowId xmlns:a16="http://schemas.microsoft.com/office/drawing/2014/main" val="1717967399"/>
                  </a:ext>
                </a:extLst>
              </a:tr>
              <a:tr h="370840">
                <a:tc>
                  <a:txBody>
                    <a:bodyPr/>
                    <a:lstStyle/>
                    <a:p>
                      <a:r>
                        <a:rPr lang="en-US" dirty="0"/>
                        <a:t>Confirmation</a:t>
                      </a:r>
                    </a:p>
                  </a:txBody>
                  <a:tcPr/>
                </a:tc>
                <a:tc>
                  <a:txBody>
                    <a:bodyPr/>
                    <a:lstStyle/>
                    <a:p>
                      <a:r>
                        <a:rPr lang="en-US" dirty="0"/>
                        <a:t>15</a:t>
                      </a:r>
                    </a:p>
                  </a:txBody>
                  <a:tcPr/>
                </a:tc>
                <a:tc>
                  <a:txBody>
                    <a:bodyPr/>
                    <a:lstStyle/>
                    <a:p>
                      <a:r>
                        <a:rPr lang="en-US" dirty="0"/>
                        <a:t>21</a:t>
                      </a:r>
                    </a:p>
                  </a:txBody>
                  <a:tcPr/>
                </a:tc>
                <a:tc>
                  <a:txBody>
                    <a:bodyPr/>
                    <a:lstStyle/>
                    <a:p>
                      <a:r>
                        <a:rPr lang="en-US" dirty="0"/>
                        <a:t>+6</a:t>
                      </a:r>
                    </a:p>
                  </a:txBody>
                  <a:tcPr/>
                </a:tc>
                <a:extLst>
                  <a:ext uri="{0D108BD9-81ED-4DB2-BD59-A6C34878D82A}">
                    <a16:rowId xmlns:a16="http://schemas.microsoft.com/office/drawing/2014/main" val="1261849582"/>
                  </a:ext>
                </a:extLst>
              </a:tr>
              <a:tr h="370840">
                <a:tc>
                  <a:txBody>
                    <a:bodyPr/>
                    <a:lstStyle/>
                    <a:p>
                      <a:r>
                        <a:rPr lang="en-US" dirty="0"/>
                        <a:t>Weddings</a:t>
                      </a:r>
                    </a:p>
                  </a:txBody>
                  <a:tcPr/>
                </a:tc>
                <a:tc>
                  <a:txBody>
                    <a:bodyPr/>
                    <a:lstStyle/>
                    <a:p>
                      <a:r>
                        <a:rPr lang="en-US" dirty="0"/>
                        <a:t>5</a:t>
                      </a:r>
                    </a:p>
                  </a:txBody>
                  <a:tcPr/>
                </a:tc>
                <a:tc>
                  <a:txBody>
                    <a:bodyPr/>
                    <a:lstStyle/>
                    <a:p>
                      <a:r>
                        <a:rPr lang="en-US" dirty="0"/>
                        <a:t>7</a:t>
                      </a:r>
                    </a:p>
                  </a:txBody>
                  <a:tcPr/>
                </a:tc>
                <a:tc>
                  <a:txBody>
                    <a:bodyPr/>
                    <a:lstStyle/>
                    <a:p>
                      <a:r>
                        <a:rPr lang="en-US" dirty="0"/>
                        <a:t>+2</a:t>
                      </a:r>
                    </a:p>
                  </a:txBody>
                  <a:tcPr/>
                </a:tc>
                <a:extLst>
                  <a:ext uri="{0D108BD9-81ED-4DB2-BD59-A6C34878D82A}">
                    <a16:rowId xmlns:a16="http://schemas.microsoft.com/office/drawing/2014/main" val="3510835225"/>
                  </a:ext>
                </a:extLst>
              </a:tr>
              <a:tr h="370840">
                <a:tc>
                  <a:txBody>
                    <a:bodyPr/>
                    <a:lstStyle/>
                    <a:p>
                      <a:r>
                        <a:rPr lang="en-US" dirty="0"/>
                        <a:t>Ordinations</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567985798"/>
                  </a:ext>
                </a:extLst>
              </a:tr>
              <a:tr h="370840">
                <a:tc>
                  <a:txBody>
                    <a:bodyPr/>
                    <a:lstStyle/>
                    <a:p>
                      <a:r>
                        <a:rPr lang="en-US" dirty="0"/>
                        <a:t>Anointing of the Sick</a:t>
                      </a:r>
                    </a:p>
                  </a:txBody>
                  <a:tcPr/>
                </a:tc>
                <a:tc>
                  <a:txBody>
                    <a:bodyPr/>
                    <a:lstStyle/>
                    <a:p>
                      <a:r>
                        <a:rPr lang="en-US" dirty="0"/>
                        <a:t>20</a:t>
                      </a:r>
                    </a:p>
                  </a:txBody>
                  <a:tcPr/>
                </a:tc>
                <a:tc>
                  <a:txBody>
                    <a:bodyPr/>
                    <a:lstStyle/>
                    <a:p>
                      <a:r>
                        <a:rPr lang="en-US" dirty="0"/>
                        <a:t>25</a:t>
                      </a:r>
                    </a:p>
                  </a:txBody>
                  <a:tcPr/>
                </a:tc>
                <a:tc>
                  <a:txBody>
                    <a:bodyPr/>
                    <a:lstStyle/>
                    <a:p>
                      <a:r>
                        <a:rPr lang="en-US" dirty="0"/>
                        <a:t>+5</a:t>
                      </a:r>
                    </a:p>
                  </a:txBody>
                  <a:tcPr/>
                </a:tc>
                <a:extLst>
                  <a:ext uri="{0D108BD9-81ED-4DB2-BD59-A6C34878D82A}">
                    <a16:rowId xmlns:a16="http://schemas.microsoft.com/office/drawing/2014/main" val="3509487773"/>
                  </a:ext>
                </a:extLst>
              </a:tr>
              <a:tr h="370840">
                <a:tc>
                  <a:txBody>
                    <a:bodyPr/>
                    <a:lstStyle/>
                    <a:p>
                      <a:r>
                        <a:rPr lang="en-US" dirty="0"/>
                        <a:t>Funerals</a:t>
                      </a:r>
                    </a:p>
                  </a:txBody>
                  <a:tcPr/>
                </a:tc>
                <a:tc>
                  <a:txBody>
                    <a:bodyPr/>
                    <a:lstStyle/>
                    <a:p>
                      <a:r>
                        <a:rPr lang="en-US" dirty="0"/>
                        <a:t>44</a:t>
                      </a:r>
                    </a:p>
                  </a:txBody>
                  <a:tcPr/>
                </a:tc>
                <a:tc>
                  <a:txBody>
                    <a:bodyPr/>
                    <a:lstStyle/>
                    <a:p>
                      <a:r>
                        <a:rPr lang="en-US" dirty="0"/>
                        <a:t>47</a:t>
                      </a:r>
                    </a:p>
                  </a:txBody>
                  <a:tcPr/>
                </a:tc>
                <a:tc>
                  <a:txBody>
                    <a:bodyPr/>
                    <a:lstStyle/>
                    <a:p>
                      <a:r>
                        <a:rPr lang="en-US" dirty="0"/>
                        <a:t>+3</a:t>
                      </a:r>
                    </a:p>
                  </a:txBody>
                  <a:tcPr/>
                </a:tc>
                <a:extLst>
                  <a:ext uri="{0D108BD9-81ED-4DB2-BD59-A6C34878D82A}">
                    <a16:rowId xmlns:a16="http://schemas.microsoft.com/office/drawing/2014/main" val="324523007"/>
                  </a:ext>
                </a:extLst>
              </a:tr>
              <a:tr h="370840">
                <a:tc>
                  <a:txBody>
                    <a:bodyPr/>
                    <a:lstStyle/>
                    <a:p>
                      <a:r>
                        <a:rPr lang="en-US" dirty="0"/>
                        <a:t>RCIA</a:t>
                      </a:r>
                    </a:p>
                  </a:txBody>
                  <a:tcPr/>
                </a:tc>
                <a:tc>
                  <a:txBody>
                    <a:bodyPr/>
                    <a:lstStyle/>
                    <a:p>
                      <a:r>
                        <a:rPr lang="en-US" dirty="0"/>
                        <a:t>2</a:t>
                      </a:r>
                    </a:p>
                  </a:txBody>
                  <a:tcPr/>
                </a:tc>
                <a:tc>
                  <a:txBody>
                    <a:bodyPr/>
                    <a:lstStyle/>
                    <a:p>
                      <a:r>
                        <a:rPr lang="en-US" dirty="0"/>
                        <a:t>5</a:t>
                      </a:r>
                    </a:p>
                  </a:txBody>
                  <a:tcPr/>
                </a:tc>
                <a:tc>
                  <a:txBody>
                    <a:bodyPr/>
                    <a:lstStyle/>
                    <a:p>
                      <a:r>
                        <a:rPr lang="en-US" dirty="0"/>
                        <a:t>+3</a:t>
                      </a:r>
                    </a:p>
                  </a:txBody>
                  <a:tcPr/>
                </a:tc>
                <a:extLst>
                  <a:ext uri="{0D108BD9-81ED-4DB2-BD59-A6C34878D82A}">
                    <a16:rowId xmlns:a16="http://schemas.microsoft.com/office/drawing/2014/main" val="2635719381"/>
                  </a:ext>
                </a:extLst>
              </a:tr>
            </a:tbl>
          </a:graphicData>
        </a:graphic>
      </p:graphicFrame>
    </p:spTree>
    <p:extLst>
      <p:ext uri="{BB962C8B-B14F-4D97-AF65-F5344CB8AC3E}">
        <p14:creationId xmlns:p14="http://schemas.microsoft.com/office/powerpoint/2010/main" val="2045402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6959</TotalTime>
  <Words>2216</Words>
  <Application>Microsoft Office PowerPoint</Application>
  <PresentationFormat>Widescreen</PresentationFormat>
  <Paragraphs>565</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Aptos</vt:lpstr>
      <vt:lpstr>Aptos Display</vt:lpstr>
      <vt:lpstr>Arial</vt:lpstr>
      <vt:lpstr>Wingdings</vt:lpstr>
      <vt:lpstr>Office Theme</vt:lpstr>
      <vt:lpstr>State of the Parish </vt:lpstr>
      <vt:lpstr>Prayer   Hallow: Come Holy Spirit  </vt:lpstr>
      <vt:lpstr>Overview</vt:lpstr>
      <vt:lpstr>Mission Statement and Parish Organization</vt:lpstr>
      <vt:lpstr>Household Data - Immaculate Conception</vt:lpstr>
      <vt:lpstr>Household Data - St. Peter</vt:lpstr>
      <vt:lpstr>Households Notes and Trends </vt:lpstr>
      <vt:lpstr>Sacramental Data - Immaculate Conception</vt:lpstr>
      <vt:lpstr>Sacramental Data - St. Peter</vt:lpstr>
      <vt:lpstr>Faith Formation and Ministry Data - Immaculate Conception</vt:lpstr>
      <vt:lpstr>Faith Formation and Ministry Data - St. Peter</vt:lpstr>
      <vt:lpstr>Sacramental Notes and Trends</vt:lpstr>
      <vt:lpstr>School</vt:lpstr>
      <vt:lpstr>Financial Standing - Immaculate Conception</vt:lpstr>
      <vt:lpstr>Financial Standing - Immaculate Conception</vt:lpstr>
      <vt:lpstr>Financial Standing - Immaculate Conception</vt:lpstr>
      <vt:lpstr>Financial Standing - St. Peter</vt:lpstr>
      <vt:lpstr>Financial Standing - St. Peter</vt:lpstr>
      <vt:lpstr>Financial Standing - St. Peter School</vt:lpstr>
      <vt:lpstr>Financial Standing - St. Peter School</vt:lpstr>
      <vt:lpstr>Financial Standing - St. Peter School</vt:lpstr>
      <vt:lpstr>Financial Standing - St. Peter (with School)</vt:lpstr>
      <vt:lpstr>Financial Standing - St. Peter (with School)</vt:lpstr>
      <vt:lpstr>Balance Sheets</vt:lpstr>
      <vt:lpstr>Completed Capital Projects</vt:lpstr>
      <vt:lpstr>In Progress/Future Capital Projects</vt:lpstr>
      <vt:lpstr>Financial Standing Notes</vt:lpstr>
      <vt:lpstr>Standing Committee Initiatives - Worship Committee </vt:lpstr>
      <vt:lpstr>Standing Committee Initiatives - Faith Formation Committee </vt:lpstr>
      <vt:lpstr>Standing Committee Initiatives - Mission and Ministry Committee </vt:lpstr>
      <vt:lpstr>Communications</vt:lpstr>
      <vt:lpstr>St. Bernard Cemetery</vt:lpstr>
      <vt:lpstr>NB, Nota Bene</vt:lpstr>
      <vt:lpstr>Open Forum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Father Luke</dc:creator>
  <cp:lastModifiedBy>Father Luke</cp:lastModifiedBy>
  <cp:revision>18</cp:revision>
  <dcterms:created xsi:type="dcterms:W3CDTF">2025-09-21T16:39:57Z</dcterms:created>
  <dcterms:modified xsi:type="dcterms:W3CDTF">2025-10-15T16:01:59Z</dcterms:modified>
</cp:coreProperties>
</file>