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8U and below Region 76 does consider friend requests and groups by school, because squads change week to week and the social side matters more than balance. This is the opposite of 9U and above, where no requests are considered at all. Useful to know when a parent asks.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5 is highlighted because saying it in writing in week one prevents almost every difficult sideline conversation later in the season.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2" Type="http://schemas.openxmlformats.org/officeDocument/2006/relationships/hyperlink" Target="https://ayso76.org/health-and-safety" TargetMode="External"/><Relationship Id="rId1" Type="http://schemas.openxmlformats.org/officeDocument/2006/relationships/image" Target="../media/image-13-1.png"/><Relationship Id="rId3" Type="http://schemas.openxmlformats.org/officeDocument/2006/relationships/image" Target="../media/image-13-2.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slideLayout" Target="../slideLayouts/slideLayout1.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 Type="http://schemas.openxmlformats.org/officeDocument/2006/relationships/hyperlink" Target="https://ayso76.org/health-and-safety"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5" Type="http://schemas.openxmlformats.org/officeDocument/2006/relationships/image" Target="../media/image-23-4.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slideLayout" Target="../slideLayouts/slideLayout1.xml"/><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hyperlink" Target="https://ayso76.net/app" TargetMode="External"/><Relationship Id="rId2" Type="http://schemas.openxmlformats.org/officeDocument/2006/relationships/hyperlink" Target="https://ayso76.org/coach-information" TargetMode="External"/><Relationship Id="rId3" Type="http://schemas.openxmlformats.org/officeDocument/2006/relationships/hyperlink" Target="https://ayso76.org/everyone-plays-guidelines" TargetMode="External"/><Relationship Id="rId4" Type="http://schemas.openxmlformats.org/officeDocument/2006/relationships/hyperlink" Target="https://ayso76.org/program-overview" TargetMode="External"/><Relationship Id="rId5" Type="http://schemas.openxmlformats.org/officeDocument/2006/relationships/hyperlink" Target="https://ayso76.org/how-we-form-teams" TargetMode="External"/><Relationship Id="rId6" Type="http://schemas.openxmlformats.org/officeDocument/2006/relationships/hyperlink" Target="https://ayso76.org/health-and-safety" TargetMode="External"/><Relationship Id="rId7" Type="http://schemas.openxmlformats.org/officeDocument/2006/relationships/hyperlink" Target="https://ayso76.org/code-of-conduct" TargetMode="External"/><Relationship Id="rId8" Type="http://schemas.openxmlformats.org/officeDocument/2006/relationships/hyperlink" Target="https://ayso76.org/region-76-fields" TargetMode="External"/><Relationship Id="rId9" Type="http://schemas.openxmlformats.org/officeDocument/2006/relationships/hyperlink" Target="https://ayso76.org/regional-calendar" TargetMode="External"/><Relationship Id="rId10" Type="http://schemas.openxmlformats.org/officeDocument/2006/relationships/hyperlink" Target="https://ayso76.org/picture-day" TargetMode="External"/><Relationship Id="rId11" Type="http://schemas.openxmlformats.org/officeDocument/2006/relationships/hyperlink" Target="https://ayso76.org/coach-whatsapp-group-signup" TargetMode="External"/><Relationship Id="rId12" Type="http://schemas.openxmlformats.org/officeDocument/2006/relationships/hyperlink" Target="https://ayso76.org/monday-open-practice" TargetMode="External"/><Relationship Id="rId13" Type="http://schemas.openxmlformats.org/officeDocument/2006/relationships/hyperlink" Target="https://ayso76.org/8u-spring-league" TargetMode="External"/><Relationship Id="rId14" Type="http://schemas.openxmlformats.org/officeDocument/2006/relationships/hyperlink" Target="https://ayso76.org/program-faq" TargetMode="External"/><Relationship Id="rId15" Type="http://schemas.openxmlformats.org/officeDocument/2006/relationships/image" Target="../media/image-25-1.png"/><Relationship Id="rId16" Type="http://schemas.openxmlformats.org/officeDocument/2006/relationships/slideLayout" Target="../slideLayouts/slideLayout1.xml"/><Relationship Id="rId17"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4" Type="http://schemas.openxmlformats.org/officeDocument/2006/relationships/hyperlink" Target="https://ayso76.org/how-we-form-teams" TargetMode="External"/><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hyperlink" Target="https://ayso76.org/program-overview" TargetMode="External"/><Relationship Id="rId2" Type="http://schemas.openxmlformats.org/officeDocument/2006/relationships/image" Target="../media/image-8-1.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hyperlink" Target="https://ayso76.org/everyone-plays-guidelines" TargetMode="External"/><Relationship Id="rId2" Type="http://schemas.openxmlformats.org/officeDocument/2006/relationships/image" Target="../media/image-9-1.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1316"/>
        </a:solidFill>
      </p:bgPr>
    </p:bg>
    <p:spTree>
      <p:nvGrpSpPr>
        <p:cNvPr id="1" name=""/>
        <p:cNvGrpSpPr/>
        <p:nvPr/>
      </p:nvGrpSpPr>
      <p:grpSpPr>
        <a:xfrm>
          <a:off x="0" y="0"/>
          <a:ext cx="0" cy="0"/>
          <a:chOff x="0" y="0"/>
          <a:chExt cx="0" cy="0"/>
        </a:xfrm>
      </p:grpSpPr>
      <p:sp>
        <p:nvSpPr>
          <p:cNvPr id="2" name="Shape 0"/>
          <p:cNvSpPr/>
          <p:nvPr/>
        </p:nvSpPr>
        <p:spPr>
          <a:xfrm>
            <a:off x="8321040" y="-2103120"/>
            <a:ext cx="6949440" cy="6949440"/>
          </a:xfrm>
          <a:prstGeom prst="ellipse">
            <a:avLst/>
          </a:prstGeom>
          <a:solidFill>
            <a:srgbClr val="24262B"/>
          </a:solidFill>
          <a:ln/>
        </p:spPr>
      </p:sp>
      <p:sp>
        <p:nvSpPr>
          <p:cNvPr id="3" name="Shape 1"/>
          <p:cNvSpPr/>
          <p:nvPr/>
        </p:nvSpPr>
        <p:spPr>
          <a:xfrm>
            <a:off x="9966960" y="3566160"/>
            <a:ext cx="4206240" cy="4206240"/>
          </a:xfrm>
          <a:prstGeom prst="ellipse">
            <a:avLst/>
          </a:prstGeom>
          <a:solidFill>
            <a:srgbClr val="1E2026"/>
          </a:solidFill>
          <a:ln/>
        </p:spPr>
      </p:sp>
      <p:pic>
        <p:nvPicPr>
          <p:cNvPr id="4" name="Image 0" descr="preencoded.png">    </p:cNvPr>
          <p:cNvPicPr>
            <a:picLocks noChangeAspect="1"/>
          </p:cNvPicPr>
          <p:nvPr/>
        </p:nvPicPr>
        <p:blipFill>
          <a:blip r:embed="rId1"/>
          <a:stretch>
            <a:fillRect/>
          </a:stretch>
        </p:blipFill>
        <p:spPr>
          <a:xfrm>
            <a:off x="9189720" y="1737360"/>
            <a:ext cx="1912079" cy="2377440"/>
          </a:xfrm>
          <a:prstGeom prst="rect">
            <a:avLst/>
          </a:prstGeom>
        </p:spPr>
      </p:pic>
      <p:sp>
        <p:nvSpPr>
          <p:cNvPr id="5" name="Text 2"/>
          <p:cNvSpPr/>
          <p:nvPr/>
        </p:nvSpPr>
        <p:spPr>
          <a:xfrm>
            <a:off x="566928" y="1243584"/>
            <a:ext cx="7680960" cy="292608"/>
          </a:xfrm>
          <a:prstGeom prst="rect">
            <a:avLst/>
          </a:prstGeom>
          <a:noFill/>
          <a:ln/>
        </p:spPr>
        <p:txBody>
          <a:bodyPr wrap="square" lIns="0" tIns="0" rIns="0" bIns="0" rtlCol="0" anchor="ctr"/>
          <a:lstStyle/>
          <a:p>
            <a:pPr indent="0" marL="0">
              <a:buNone/>
            </a:pPr>
            <a:r>
              <a:rPr lang="en-US" sz="1250" b="1" spc="300" kern="0" dirty="0">
                <a:solidFill>
                  <a:srgbClr val="F89838"/>
                </a:solidFill>
                <a:latin typeface="Calibri" pitchFamily="34" charset="0"/>
                <a:ea typeface="Calibri" pitchFamily="34" charset="-122"/>
                <a:cs typeface="Calibri" pitchFamily="34" charset="-120"/>
              </a:rPr>
              <a:t>AYSO REGION 76  ·  BEVERLY HILLS</a:t>
            </a:r>
            <a:endParaRPr lang="en-US" sz="1250" dirty="0"/>
          </a:p>
        </p:txBody>
      </p:sp>
      <p:sp>
        <p:nvSpPr>
          <p:cNvPr id="6" name="Text 3"/>
          <p:cNvSpPr/>
          <p:nvPr/>
        </p:nvSpPr>
        <p:spPr>
          <a:xfrm>
            <a:off x="566928" y="1645920"/>
            <a:ext cx="8229600" cy="1737360"/>
          </a:xfrm>
          <a:prstGeom prst="rect">
            <a:avLst/>
          </a:prstGeom>
          <a:noFill/>
          <a:ln/>
        </p:spPr>
        <p:txBody>
          <a:bodyPr wrap="square" lIns="0" tIns="0" rIns="0" bIns="0" rtlCol="0" anchor="ctr"/>
          <a:lstStyle/>
          <a:p>
            <a:pPr indent="0" marL="0">
              <a:lnSpc>
                <a:spcPts val="5000"/>
              </a:lnSpc>
              <a:buNone/>
            </a:pPr>
            <a:r>
              <a:rPr lang="en-US" sz="4600" b="1" dirty="0">
                <a:solidFill>
                  <a:srgbClr val="FFFFFF"/>
                </a:solidFill>
                <a:latin typeface="Cambria" pitchFamily="34" charset="0"/>
                <a:ea typeface="Cambria" pitchFamily="34" charset="-122"/>
                <a:cs typeface="Cambria" pitchFamily="34" charset="-120"/>
              </a:rPr>
              <a:t>Non-Competitive</a:t>
            </a:r>
            <a:endParaRPr lang="en-US" sz="4600" dirty="0"/>
          </a:p>
          <a:p>
            <a:pPr indent="0" marL="0">
              <a:lnSpc>
                <a:spcPts val="5000"/>
              </a:lnSpc>
              <a:buNone/>
            </a:pPr>
            <a:r>
              <a:rPr lang="en-US" sz="4600" b="1" dirty="0">
                <a:solidFill>
                  <a:srgbClr val="FFFFFF"/>
                </a:solidFill>
                <a:latin typeface="Cambria" pitchFamily="34" charset="0"/>
                <a:ea typeface="Cambria" pitchFamily="34" charset="-122"/>
                <a:cs typeface="Cambria" pitchFamily="34" charset="-120"/>
              </a:rPr>
              <a:t>Coach Handbook</a:t>
            </a:r>
            <a:endParaRPr lang="en-US" sz="4600" dirty="0"/>
          </a:p>
        </p:txBody>
      </p:sp>
      <p:sp>
        <p:nvSpPr>
          <p:cNvPr id="7" name="Text 4"/>
          <p:cNvSpPr/>
          <p:nvPr/>
        </p:nvSpPr>
        <p:spPr>
          <a:xfrm>
            <a:off x="566928" y="3493008"/>
            <a:ext cx="7680960" cy="365760"/>
          </a:xfrm>
          <a:prstGeom prst="rect">
            <a:avLst/>
          </a:prstGeom>
          <a:noFill/>
          <a:ln/>
        </p:spPr>
        <p:txBody>
          <a:bodyPr wrap="square" lIns="0" tIns="0" rIns="0" bIns="0" rtlCol="0" anchor="ctr"/>
          <a:lstStyle/>
          <a:p>
            <a:pPr indent="0" marL="0">
              <a:buNone/>
            </a:pPr>
            <a:r>
              <a:rPr lang="en-US" sz="1650" dirty="0">
                <a:solidFill>
                  <a:srgbClr val="B6BAC2"/>
                </a:solidFill>
                <a:latin typeface="Calibri" pitchFamily="34" charset="0"/>
                <a:ea typeface="Calibri" pitchFamily="34" charset="-122"/>
                <a:cs typeface="Calibri" pitchFamily="34" charset="-120"/>
              </a:rPr>
              <a:t>Divisions 6U, 7U and 8U  ·  Fall Season</a:t>
            </a:r>
            <a:endParaRPr lang="en-US" sz="1650" dirty="0"/>
          </a:p>
        </p:txBody>
      </p:sp>
      <p:sp>
        <p:nvSpPr>
          <p:cNvPr id="8" name="Shape 5"/>
          <p:cNvSpPr/>
          <p:nvPr/>
        </p:nvSpPr>
        <p:spPr>
          <a:xfrm>
            <a:off x="566928" y="4059936"/>
            <a:ext cx="2926080" cy="27432"/>
          </a:xfrm>
          <a:prstGeom prst="rect">
            <a:avLst/>
          </a:prstGeom>
          <a:solidFill>
            <a:srgbClr val="3C4048"/>
          </a:solidFill>
          <a:ln/>
        </p:spPr>
      </p:sp>
      <p:sp>
        <p:nvSpPr>
          <p:cNvPr id="9" name="Text 6"/>
          <p:cNvSpPr/>
          <p:nvPr/>
        </p:nvSpPr>
        <p:spPr>
          <a:xfrm>
            <a:off x="566928" y="4297680"/>
            <a:ext cx="7772400" cy="914400"/>
          </a:xfrm>
          <a:prstGeom prst="rect">
            <a:avLst/>
          </a:prstGeom>
          <a:noFill/>
          <a:ln/>
        </p:spPr>
        <p:txBody>
          <a:bodyPr wrap="square" lIns="0" tIns="0" rIns="0" bIns="0" rtlCol="0" anchor="t"/>
          <a:lstStyle/>
          <a:p>
            <a:pPr indent="0" marL="0">
              <a:lnSpc>
                <a:spcPts val="1900"/>
              </a:lnSpc>
              <a:buNone/>
            </a:pPr>
            <a:r>
              <a:rPr lang="en-US" sz="1300" dirty="0">
                <a:solidFill>
                  <a:srgbClr val="8E9299"/>
                </a:solidFill>
                <a:latin typeface="Calibri" pitchFamily="34" charset="0"/>
                <a:ea typeface="Calibri" pitchFamily="34" charset="-122"/>
                <a:cs typeface="Calibri" pitchFamily="34" charset="-120"/>
              </a:rPr>
              <a:t>No standings. No playoffs. No scores kept. Your job is to make thirty Saturdays feel worth showing up for — and to send twelve children into 9U still wanting to play. This handbook covers everything you need to do that.</a:t>
            </a:r>
            <a:endParaRPr lang="en-US" sz="1300" dirty="0"/>
          </a:p>
        </p:txBody>
      </p:sp>
      <p:sp>
        <p:nvSpPr>
          <p:cNvPr id="10" name="Text 7"/>
          <p:cNvSpPr/>
          <p:nvPr/>
        </p:nvSpPr>
        <p:spPr>
          <a:xfrm>
            <a:off x="566928" y="5285232"/>
            <a:ext cx="7772400" cy="365760"/>
          </a:xfrm>
          <a:prstGeom prst="rect">
            <a:avLst/>
          </a:prstGeom>
          <a:noFill/>
          <a:ln/>
        </p:spPr>
        <p:txBody>
          <a:bodyPr wrap="square" lIns="0" tIns="0" rIns="0" bIns="0" rtlCol="0" anchor="ctr"/>
          <a:lstStyle/>
          <a:p>
            <a:pPr indent="0" marL="0">
              <a:buNone/>
            </a:pPr>
            <a:r>
              <a:rPr lang="en-US" sz="1150" b="1" i="1" dirty="0">
                <a:solidFill>
                  <a:srgbClr val="B6BAC2"/>
                </a:solidFill>
                <a:latin typeface="Calibri" pitchFamily="34" charset="0"/>
                <a:ea typeface="Calibri" pitchFamily="34" charset="-122"/>
                <a:cs typeface="Calibri" pitchFamily="34" charset="-120"/>
              </a:rPr>
              <a:t>Links throughout are clickable. </a:t>
            </a:r>
            <a:pPr indent="0" marL="0">
              <a:buNone/>
            </a:pPr>
            <a:r>
              <a:rPr lang="en-US" sz="1150" i="1" dirty="0">
                <a:solidFill>
                  <a:srgbClr val="8E9299"/>
                </a:solidFill>
                <a:latin typeface="Calibri" pitchFamily="34" charset="0"/>
                <a:ea typeface="Calibri" pitchFamily="34" charset="-122"/>
                <a:cs typeface="Calibri" pitchFamily="34" charset="-120"/>
              </a:rPr>
              <a:t>Everything is drawn from ayso76.org — always defer to the website if a rule changes mid-season.</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HOW THE GAME WORKS</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What you're actually coaching</a:t>
            </a:r>
            <a:endParaRPr lang="en-US" sz="3400" dirty="0"/>
          </a:p>
        </p:txBody>
      </p:sp>
      <p:sp>
        <p:nvSpPr>
          <p:cNvPr id="4" name="Text 2"/>
          <p:cNvSpPr/>
          <p:nvPr/>
        </p:nvSpPr>
        <p:spPr>
          <a:xfrm>
            <a:off x="566928" y="1609344"/>
            <a:ext cx="10607040" cy="329184"/>
          </a:xfrm>
          <a:prstGeom prst="rect">
            <a:avLst/>
          </a:prstGeom>
          <a:noFill/>
          <a:ln/>
        </p:spPr>
        <p:txBody>
          <a:bodyPr wrap="square" lIns="0" tIns="0" rIns="0" bIns="0" rtlCol="0" anchor="ctr"/>
          <a:lstStyle/>
          <a:p>
            <a:pPr indent="0" marL="0">
              <a:buNone/>
            </a:pPr>
            <a:r>
              <a:rPr lang="en-US" sz="1350" dirty="0">
                <a:solidFill>
                  <a:srgbClr val="70747A"/>
                </a:solidFill>
                <a:latin typeface="Calibri" pitchFamily="34" charset="0"/>
                <a:ea typeface="Calibri" pitchFamily="34" charset="-122"/>
                <a:cs typeface="Calibri" pitchFamily="34" charset="-120"/>
              </a:rPr>
              <a:t>There are no standings, no scores recorded, and no playoffs at 6U–8U. That is not a consolation prize — it is the design. Here is what to optimise for instead.</a:t>
            </a:r>
            <a:endParaRPr lang="en-US" sz="1350" dirty="0"/>
          </a:p>
        </p:txBody>
      </p:sp>
      <p:sp>
        <p:nvSpPr>
          <p:cNvPr id="5" name="Shape 3"/>
          <p:cNvSpPr/>
          <p:nvPr/>
        </p:nvSpPr>
        <p:spPr>
          <a:xfrm>
            <a:off x="566928" y="2139696"/>
            <a:ext cx="3466490" cy="3657600"/>
          </a:xfrm>
          <a:prstGeom prst="roundRect">
            <a:avLst>
              <a:gd name="adj" fmla="val 2374"/>
            </a:avLst>
          </a:prstGeom>
          <a:solidFill>
            <a:srgbClr val="E3F0E7"/>
          </a:solidFill>
          <a:ln/>
        </p:spPr>
      </p:sp>
      <p:sp>
        <p:nvSpPr>
          <p:cNvPr id="6" name="Shape 4"/>
          <p:cNvSpPr/>
          <p:nvPr/>
        </p:nvSpPr>
        <p:spPr>
          <a:xfrm>
            <a:off x="841248" y="2395728"/>
            <a:ext cx="548640" cy="548640"/>
          </a:xfrm>
          <a:prstGeom prst="ellipse">
            <a:avLst/>
          </a:prstGeom>
          <a:solidFill>
            <a:srgbClr val="2E7D46"/>
          </a:solidFill>
          <a:ln/>
        </p:spPr>
      </p:sp>
      <p:pic>
        <p:nvPicPr>
          <p:cNvPr id="7" name="Image 0" descr="preencoded.png">    </p:cNvPr>
          <p:cNvPicPr>
            <a:picLocks noChangeAspect="1"/>
          </p:cNvPicPr>
          <p:nvPr/>
        </p:nvPicPr>
        <p:blipFill>
          <a:blip r:embed="rId1"/>
          <a:stretch>
            <a:fillRect/>
          </a:stretch>
        </p:blipFill>
        <p:spPr>
          <a:xfrm>
            <a:off x="989381" y="2543861"/>
            <a:ext cx="252374" cy="252374"/>
          </a:xfrm>
          <a:prstGeom prst="rect">
            <a:avLst/>
          </a:prstGeom>
        </p:spPr>
      </p:pic>
      <p:sp>
        <p:nvSpPr>
          <p:cNvPr id="8" name="Text 5"/>
          <p:cNvSpPr/>
          <p:nvPr/>
        </p:nvSpPr>
        <p:spPr>
          <a:xfrm>
            <a:off x="1499616" y="2395728"/>
            <a:ext cx="2259482" cy="548640"/>
          </a:xfrm>
          <a:prstGeom prst="rect">
            <a:avLst/>
          </a:prstGeom>
          <a:noFill/>
          <a:ln/>
        </p:spPr>
        <p:txBody>
          <a:bodyPr wrap="square" lIns="0" tIns="0" rIns="0" bIns="0" rtlCol="0" anchor="ctr"/>
          <a:lstStyle/>
          <a:p>
            <a:pPr indent="0" marL="0">
              <a:buNone/>
            </a:pPr>
            <a:r>
              <a:rPr lang="en-US" sz="1650" b="1" dirty="0">
                <a:solidFill>
                  <a:srgbClr val="1F5730"/>
                </a:solidFill>
                <a:latin typeface="Cambria" pitchFamily="34" charset="0"/>
                <a:ea typeface="Cambria" pitchFamily="34" charset="-122"/>
                <a:cs typeface="Cambria" pitchFamily="34" charset="-120"/>
              </a:rPr>
              <a:t>Aim for this</a:t>
            </a:r>
            <a:endParaRPr lang="en-US" sz="1650" dirty="0"/>
          </a:p>
        </p:txBody>
      </p:sp>
      <p:sp>
        <p:nvSpPr>
          <p:cNvPr id="9" name="Text 6"/>
          <p:cNvSpPr/>
          <p:nvPr/>
        </p:nvSpPr>
        <p:spPr>
          <a:xfrm>
            <a:off x="841248" y="3108960"/>
            <a:ext cx="2917850" cy="2468880"/>
          </a:xfrm>
          <a:prstGeom prst="rect">
            <a:avLst/>
          </a:prstGeom>
          <a:noFill/>
          <a:ln/>
        </p:spPr>
        <p:txBody>
          <a:bodyPr wrap="square" lIns="0" tIns="0" rIns="0" bIns="0" rtlCol="0" anchor="t"/>
          <a:lstStyle/>
          <a:p>
            <a:pPr marL="177800" indent="-177800">
              <a:lnSpc>
                <a:spcPts val="1550"/>
              </a:lnSpc>
              <a:spcAft>
                <a:spcPts val="700"/>
              </a:spcAft>
              <a:buSzPct val="100000"/>
              <a:buChar char="•"/>
            </a:pPr>
            <a:r>
              <a:rPr lang="en-US" sz="1200" dirty="0">
                <a:solidFill>
                  <a:srgbClr val="2F5C3E"/>
                </a:solidFill>
                <a:latin typeface="Calibri" pitchFamily="34" charset="0"/>
                <a:ea typeface="Calibri" pitchFamily="34" charset="-122"/>
                <a:cs typeface="Calibri" pitchFamily="34" charset="-120"/>
              </a:rPr>
              <a:t>Every child touches the ball hundreds of times per session</a:t>
            </a:r>
            <a:endParaRPr lang="en-US" sz="1200" dirty="0"/>
          </a:p>
          <a:p>
            <a:pPr marL="177800" indent="-177800">
              <a:lnSpc>
                <a:spcPts val="1550"/>
              </a:lnSpc>
              <a:spcAft>
                <a:spcPts val="700"/>
              </a:spcAft>
              <a:buSzPct val="100000"/>
              <a:buChar char="•"/>
            </a:pPr>
            <a:r>
              <a:rPr lang="en-US" sz="1200" dirty="0">
                <a:solidFill>
                  <a:srgbClr val="2F5C3E"/>
                </a:solidFill>
                <a:latin typeface="Calibri" pitchFamily="34" charset="0"/>
                <a:ea typeface="Calibri" pitchFamily="34" charset="-122"/>
                <a:cs typeface="Calibri" pitchFamily="34" charset="-120"/>
              </a:rPr>
              <a:t>Everyone finishes wanting to come back next week</a:t>
            </a:r>
            <a:endParaRPr lang="en-US" sz="1200" dirty="0"/>
          </a:p>
          <a:p>
            <a:pPr marL="177800" indent="-177800">
              <a:lnSpc>
                <a:spcPts val="1550"/>
              </a:lnSpc>
              <a:spcAft>
                <a:spcPts val="700"/>
              </a:spcAft>
              <a:buSzPct val="100000"/>
              <a:buChar char="•"/>
            </a:pPr>
            <a:r>
              <a:rPr lang="en-US" sz="1200" dirty="0">
                <a:solidFill>
                  <a:srgbClr val="2F5C3E"/>
                </a:solidFill>
                <a:latin typeface="Calibri" pitchFamily="34" charset="0"/>
                <a:ea typeface="Calibri" pitchFamily="34" charset="-122"/>
                <a:cs typeface="Calibri" pitchFamily="34" charset="-120"/>
              </a:rPr>
              <a:t>Players learn to dribble, turn, and try things without fear of a mistake</a:t>
            </a:r>
            <a:endParaRPr lang="en-US" sz="1200" dirty="0"/>
          </a:p>
          <a:p>
            <a:pPr marL="177800" indent="-177800">
              <a:lnSpc>
                <a:spcPts val="1550"/>
              </a:lnSpc>
              <a:spcAft>
                <a:spcPts val="700"/>
              </a:spcAft>
              <a:buSzPct val="100000"/>
              <a:buChar char="•"/>
            </a:pPr>
            <a:r>
              <a:rPr lang="en-US" sz="1200" dirty="0">
                <a:solidFill>
                  <a:srgbClr val="2F5C3E"/>
                </a:solidFill>
                <a:latin typeface="Calibri" pitchFamily="34" charset="0"/>
                <a:ea typeface="Calibri" pitchFamily="34" charset="-122"/>
                <a:cs typeface="Calibri" pitchFamily="34" charset="-120"/>
              </a:rPr>
              <a:t>Parents leave knowing one specific thing their child did well</a:t>
            </a:r>
            <a:endParaRPr lang="en-US" sz="1200" dirty="0"/>
          </a:p>
          <a:p>
            <a:pPr marL="177800" indent="-177800">
              <a:lnSpc>
                <a:spcPts val="1550"/>
              </a:lnSpc>
              <a:spcAft>
                <a:spcPts val="700"/>
              </a:spcAft>
              <a:buSzPct val="100000"/>
              <a:buChar char="•"/>
            </a:pPr>
            <a:r>
              <a:rPr lang="en-US" sz="1200" dirty="0">
                <a:solidFill>
                  <a:srgbClr val="2F5C3E"/>
                </a:solidFill>
                <a:latin typeface="Calibri" pitchFamily="34" charset="0"/>
                <a:ea typeface="Calibri" pitchFamily="34" charset="-122"/>
                <a:cs typeface="Calibri" pitchFamily="34" charset="-120"/>
              </a:rPr>
              <a:t>Twelve children arrive at 9U still in love with the game</a:t>
            </a:r>
            <a:endParaRPr lang="en-US" sz="1200" dirty="0"/>
          </a:p>
        </p:txBody>
      </p:sp>
      <p:sp>
        <p:nvSpPr>
          <p:cNvPr id="10" name="Shape 7"/>
          <p:cNvSpPr/>
          <p:nvPr/>
        </p:nvSpPr>
        <p:spPr>
          <a:xfrm>
            <a:off x="4362602" y="2139696"/>
            <a:ext cx="3466490" cy="3657600"/>
          </a:xfrm>
          <a:prstGeom prst="roundRect">
            <a:avLst>
              <a:gd name="adj" fmla="val 2374"/>
            </a:avLst>
          </a:prstGeom>
          <a:solidFill>
            <a:srgbClr val="FDF0E2"/>
          </a:solidFill>
          <a:ln/>
        </p:spPr>
      </p:sp>
      <p:sp>
        <p:nvSpPr>
          <p:cNvPr id="11" name="Shape 8"/>
          <p:cNvSpPr/>
          <p:nvPr/>
        </p:nvSpPr>
        <p:spPr>
          <a:xfrm>
            <a:off x="4636922" y="2395728"/>
            <a:ext cx="548640" cy="548640"/>
          </a:xfrm>
          <a:prstGeom prst="ellipse">
            <a:avLst/>
          </a:prstGeom>
          <a:solidFill>
            <a:srgbClr val="F89838"/>
          </a:solidFill>
          <a:ln/>
        </p:spPr>
      </p:sp>
      <p:pic>
        <p:nvPicPr>
          <p:cNvPr id="12" name="Image 1" descr="preencoded.png">    </p:cNvPr>
          <p:cNvPicPr>
            <a:picLocks noChangeAspect="1"/>
          </p:cNvPicPr>
          <p:nvPr/>
        </p:nvPicPr>
        <p:blipFill>
          <a:blip r:embed="rId2"/>
          <a:stretch>
            <a:fillRect/>
          </a:stretch>
        </p:blipFill>
        <p:spPr>
          <a:xfrm>
            <a:off x="4785055" y="2543861"/>
            <a:ext cx="252374" cy="252374"/>
          </a:xfrm>
          <a:prstGeom prst="rect">
            <a:avLst/>
          </a:prstGeom>
        </p:spPr>
      </p:pic>
      <p:sp>
        <p:nvSpPr>
          <p:cNvPr id="13" name="Text 9"/>
          <p:cNvSpPr/>
          <p:nvPr/>
        </p:nvSpPr>
        <p:spPr>
          <a:xfrm>
            <a:off x="5295290" y="2395728"/>
            <a:ext cx="2259482" cy="548640"/>
          </a:xfrm>
          <a:prstGeom prst="rect">
            <a:avLst/>
          </a:prstGeom>
          <a:noFill/>
          <a:ln/>
        </p:spPr>
        <p:txBody>
          <a:bodyPr wrap="square" lIns="0" tIns="0" rIns="0" bIns="0" rtlCol="0" anchor="ctr"/>
          <a:lstStyle/>
          <a:p>
            <a:pPr indent="0" marL="0">
              <a:buNone/>
            </a:pPr>
            <a:r>
              <a:rPr lang="en-US" sz="1650" b="1" dirty="0">
                <a:solidFill>
                  <a:srgbClr val="8A4E12"/>
                </a:solidFill>
                <a:latin typeface="Cambria" pitchFamily="34" charset="0"/>
                <a:ea typeface="Cambria" pitchFamily="34" charset="-122"/>
                <a:cs typeface="Cambria" pitchFamily="34" charset="-120"/>
              </a:rPr>
              <a:t>Not this</a:t>
            </a:r>
            <a:endParaRPr lang="en-US" sz="1650" dirty="0"/>
          </a:p>
        </p:txBody>
      </p:sp>
      <p:sp>
        <p:nvSpPr>
          <p:cNvPr id="14" name="Text 10"/>
          <p:cNvSpPr/>
          <p:nvPr/>
        </p:nvSpPr>
        <p:spPr>
          <a:xfrm>
            <a:off x="4636922" y="3108960"/>
            <a:ext cx="2917850" cy="2468880"/>
          </a:xfrm>
          <a:prstGeom prst="rect">
            <a:avLst/>
          </a:prstGeom>
          <a:noFill/>
          <a:ln/>
        </p:spPr>
        <p:txBody>
          <a:bodyPr wrap="square" lIns="0" tIns="0" rIns="0" bIns="0" rtlCol="0" anchor="t"/>
          <a:lstStyle/>
          <a:p>
            <a:pPr marL="177800" indent="-177800">
              <a:lnSpc>
                <a:spcPts val="1550"/>
              </a:lnSpc>
              <a:spcAft>
                <a:spcPts val="700"/>
              </a:spcAft>
              <a:buSzPct val="100000"/>
              <a:buChar char="•"/>
            </a:pPr>
            <a:r>
              <a:rPr lang="en-US" sz="1200" dirty="0">
                <a:solidFill>
                  <a:srgbClr val="7A4A18"/>
                </a:solidFill>
                <a:latin typeface="Calibri" pitchFamily="34" charset="0"/>
                <a:ea typeface="Calibri" pitchFamily="34" charset="-122"/>
                <a:cs typeface="Calibri" pitchFamily="34" charset="-120"/>
              </a:rPr>
              <a:t>Winning a game nobody is recording</a:t>
            </a:r>
            <a:endParaRPr lang="en-US" sz="1200" dirty="0"/>
          </a:p>
          <a:p>
            <a:pPr marL="177800" indent="-177800">
              <a:lnSpc>
                <a:spcPts val="1550"/>
              </a:lnSpc>
              <a:spcAft>
                <a:spcPts val="700"/>
              </a:spcAft>
              <a:buSzPct val="100000"/>
              <a:buChar char="•"/>
            </a:pPr>
            <a:r>
              <a:rPr lang="en-US" sz="1200" dirty="0">
                <a:solidFill>
                  <a:srgbClr val="7A4A18"/>
                </a:solidFill>
                <a:latin typeface="Calibri" pitchFamily="34" charset="0"/>
                <a:ea typeface="Calibri" pitchFamily="34" charset="-122"/>
                <a:cs typeface="Calibri" pitchFamily="34" charset="-120"/>
              </a:rPr>
              <a:t>Playing your strongest five for most of the match</a:t>
            </a:r>
            <a:endParaRPr lang="en-US" sz="1200" dirty="0"/>
          </a:p>
          <a:p>
            <a:pPr marL="177800" indent="-177800">
              <a:lnSpc>
                <a:spcPts val="1550"/>
              </a:lnSpc>
              <a:spcAft>
                <a:spcPts val="700"/>
              </a:spcAft>
              <a:buSzPct val="100000"/>
              <a:buChar char="•"/>
            </a:pPr>
            <a:r>
              <a:rPr lang="en-US" sz="1200" dirty="0">
                <a:solidFill>
                  <a:srgbClr val="7A4A18"/>
                </a:solidFill>
                <a:latin typeface="Calibri" pitchFamily="34" charset="0"/>
                <a:ea typeface="Calibri" pitchFamily="34" charset="-122"/>
                <a:cs typeface="Calibri" pitchFamily="34" charset="-120"/>
              </a:rPr>
              <a:t>Shouting instructions through every possession</a:t>
            </a:r>
            <a:endParaRPr lang="en-US" sz="1200" dirty="0"/>
          </a:p>
          <a:p>
            <a:pPr marL="177800" indent="-177800">
              <a:lnSpc>
                <a:spcPts val="1550"/>
              </a:lnSpc>
              <a:spcAft>
                <a:spcPts val="700"/>
              </a:spcAft>
              <a:buSzPct val="100000"/>
              <a:buChar char="•"/>
            </a:pPr>
            <a:r>
              <a:rPr lang="en-US" sz="1200" dirty="0">
                <a:solidFill>
                  <a:srgbClr val="7A4A18"/>
                </a:solidFill>
                <a:latin typeface="Calibri" pitchFamily="34" charset="0"/>
                <a:ea typeface="Calibri" pitchFamily="34" charset="-122"/>
                <a:cs typeface="Calibri" pitchFamily="34" charset="-120"/>
              </a:rPr>
              <a:t>Set-piece routines and formations — they don't hold at this age</a:t>
            </a:r>
            <a:endParaRPr lang="en-US" sz="1200" dirty="0"/>
          </a:p>
          <a:p>
            <a:pPr marL="177800" indent="-177800">
              <a:lnSpc>
                <a:spcPts val="1550"/>
              </a:lnSpc>
              <a:spcAft>
                <a:spcPts val="700"/>
              </a:spcAft>
              <a:buSzPct val="100000"/>
              <a:buChar char="•"/>
            </a:pPr>
            <a:r>
              <a:rPr lang="en-US" sz="1200" dirty="0">
                <a:solidFill>
                  <a:srgbClr val="7A4A18"/>
                </a:solidFill>
                <a:latin typeface="Calibri" pitchFamily="34" charset="0"/>
                <a:ea typeface="Calibri" pitchFamily="34" charset="-122"/>
                <a:cs typeface="Calibri" pitchFamily="34" charset="-120"/>
              </a:rPr>
              <a:t>Anything that makes a seven-year-old afraid to lose the ball</a:t>
            </a:r>
            <a:endParaRPr lang="en-US" sz="1200" dirty="0"/>
          </a:p>
        </p:txBody>
      </p:sp>
      <p:sp>
        <p:nvSpPr>
          <p:cNvPr id="15" name="Shape 11"/>
          <p:cNvSpPr/>
          <p:nvPr/>
        </p:nvSpPr>
        <p:spPr>
          <a:xfrm>
            <a:off x="8158277" y="2139696"/>
            <a:ext cx="3466490" cy="3657600"/>
          </a:xfrm>
          <a:prstGeom prst="roundRect">
            <a:avLst>
              <a:gd name="adj" fmla="val 2374"/>
            </a:avLst>
          </a:prstGeom>
          <a:solidFill>
            <a:srgbClr val="F2F3F5"/>
          </a:solidFill>
          <a:ln/>
        </p:spPr>
      </p:sp>
      <p:sp>
        <p:nvSpPr>
          <p:cNvPr id="16" name="Shape 12"/>
          <p:cNvSpPr/>
          <p:nvPr/>
        </p:nvSpPr>
        <p:spPr>
          <a:xfrm>
            <a:off x="8432597" y="2395728"/>
            <a:ext cx="548640" cy="548640"/>
          </a:xfrm>
          <a:prstGeom prst="ellipse">
            <a:avLst/>
          </a:prstGeom>
          <a:solidFill>
            <a:srgbClr val="121316"/>
          </a:solidFill>
          <a:ln/>
        </p:spPr>
      </p:sp>
      <p:pic>
        <p:nvPicPr>
          <p:cNvPr id="17" name="Image 2" descr="preencoded.png">    </p:cNvPr>
          <p:cNvPicPr>
            <a:picLocks noChangeAspect="1"/>
          </p:cNvPicPr>
          <p:nvPr/>
        </p:nvPicPr>
        <p:blipFill>
          <a:blip r:embed="rId3"/>
          <a:stretch>
            <a:fillRect/>
          </a:stretch>
        </p:blipFill>
        <p:spPr>
          <a:xfrm>
            <a:off x="8580730" y="2543861"/>
            <a:ext cx="252374" cy="252374"/>
          </a:xfrm>
          <a:prstGeom prst="rect">
            <a:avLst/>
          </a:prstGeom>
        </p:spPr>
      </p:pic>
      <p:sp>
        <p:nvSpPr>
          <p:cNvPr id="18" name="Text 13"/>
          <p:cNvSpPr/>
          <p:nvPr/>
        </p:nvSpPr>
        <p:spPr>
          <a:xfrm>
            <a:off x="9090965" y="2395728"/>
            <a:ext cx="2259482" cy="548640"/>
          </a:xfrm>
          <a:prstGeom prst="rect">
            <a:avLst/>
          </a:prstGeom>
          <a:noFill/>
          <a:ln/>
        </p:spPr>
        <p:txBody>
          <a:bodyPr wrap="square" lIns="0" tIns="0" rIns="0" bIns="0" rtlCol="0" anchor="ctr"/>
          <a:lstStyle/>
          <a:p>
            <a:pPr indent="0" marL="0">
              <a:buNone/>
            </a:pPr>
            <a:r>
              <a:rPr lang="en-US" sz="1650" b="1" dirty="0">
                <a:solidFill>
                  <a:srgbClr val="121316"/>
                </a:solidFill>
                <a:latin typeface="Cambria" pitchFamily="34" charset="0"/>
                <a:ea typeface="Cambria" pitchFamily="34" charset="-122"/>
                <a:cs typeface="Cambria" pitchFamily="34" charset="-120"/>
              </a:rPr>
              <a:t>The AYSO philosophies</a:t>
            </a:r>
            <a:endParaRPr lang="en-US" sz="1650" dirty="0"/>
          </a:p>
        </p:txBody>
      </p:sp>
      <p:sp>
        <p:nvSpPr>
          <p:cNvPr id="19" name="Text 14"/>
          <p:cNvSpPr/>
          <p:nvPr/>
        </p:nvSpPr>
        <p:spPr>
          <a:xfrm>
            <a:off x="8432597" y="3108960"/>
            <a:ext cx="2917850" cy="2468880"/>
          </a:xfrm>
          <a:prstGeom prst="rect">
            <a:avLst/>
          </a:prstGeom>
          <a:noFill/>
          <a:ln/>
        </p:spPr>
        <p:txBody>
          <a:bodyPr wrap="square" lIns="0" tIns="0" rIns="0" bIns="0" rtlCol="0" anchor="t"/>
          <a:lstStyle/>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Everyone Plays</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Balanced Teams</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Open Registration</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Positive Coaching</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Good Sportsmanship</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Player Development</a:t>
            </a:r>
            <a:endParaRPr lang="en-US" sz="1200" dirty="0"/>
          </a:p>
        </p:txBody>
      </p:sp>
      <p:pic>
        <p:nvPicPr>
          <p:cNvPr id="20" name="Image 3" descr="preencoded.png">    </p:cNvPr>
          <p:cNvPicPr>
            <a:picLocks noChangeAspect="1"/>
          </p:cNvPicPr>
          <p:nvPr/>
        </p:nvPicPr>
        <p:blipFill>
          <a:blip r:embed="rId4"/>
          <a:stretch>
            <a:fillRect/>
          </a:stretch>
        </p:blipFill>
        <p:spPr>
          <a:xfrm>
            <a:off x="566928" y="6272784"/>
            <a:ext cx="250041" cy="310896"/>
          </a:xfrm>
          <a:prstGeom prst="rect">
            <a:avLst/>
          </a:prstGeom>
        </p:spPr>
      </p:pic>
      <p:sp>
        <p:nvSpPr>
          <p:cNvPr id="21" name="Text 15"/>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2" name="Shape 16"/>
          <p:cNvSpPr/>
          <p:nvPr/>
        </p:nvSpPr>
        <p:spPr>
          <a:xfrm>
            <a:off x="11313871" y="6327648"/>
            <a:ext cx="310896" cy="310896"/>
          </a:xfrm>
          <a:prstGeom prst="ellipse">
            <a:avLst/>
          </a:prstGeom>
          <a:solidFill>
            <a:srgbClr val="F2F3F5"/>
          </a:solidFill>
          <a:ln w="9525">
            <a:solidFill>
              <a:srgbClr val="DADCE0"/>
            </a:solidFill>
            <a:prstDash val="solid"/>
          </a:ln>
        </p:spPr>
      </p:sp>
      <p:sp>
        <p:nvSpPr>
          <p:cNvPr id="23" name="Text 17"/>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HOW THE GAME WORKS · POSITIVE COACHING</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You are the one they copy</a:t>
            </a:r>
            <a:endParaRPr lang="en-US" sz="3400" dirty="0"/>
          </a:p>
        </p:txBody>
      </p:sp>
      <p:sp>
        <p:nvSpPr>
          <p:cNvPr id="4" name="Text 2"/>
          <p:cNvSpPr/>
          <p:nvPr/>
        </p:nvSpPr>
        <p:spPr>
          <a:xfrm>
            <a:off x="566928" y="1609344"/>
            <a:ext cx="10607040" cy="329184"/>
          </a:xfrm>
          <a:prstGeom prst="rect">
            <a:avLst/>
          </a:prstGeom>
          <a:noFill/>
          <a:ln/>
        </p:spPr>
        <p:txBody>
          <a:bodyPr wrap="square" lIns="0" tIns="0" rIns="0" bIns="0" rtlCol="0" anchor="ctr"/>
          <a:lstStyle/>
          <a:p>
            <a:pPr indent="0" marL="0">
              <a:buNone/>
            </a:pPr>
            <a:r>
              <a:rPr lang="en-US" sz="1350" dirty="0">
                <a:solidFill>
                  <a:srgbClr val="70747A"/>
                </a:solidFill>
                <a:latin typeface="Calibri" pitchFamily="34" charset="0"/>
                <a:ea typeface="Calibri" pitchFamily="34" charset="-122"/>
                <a:cs typeface="Calibri" pitchFamily="34" charset="-120"/>
              </a:rPr>
              <a:t>Two of AYSO's six philosophies are Positive Coaching and Good Sportsmanship. They are not decoration on a website — at 6U to 8U they are most of the job.</a:t>
            </a:r>
            <a:endParaRPr lang="en-US" sz="1350" dirty="0"/>
          </a:p>
        </p:txBody>
      </p:sp>
      <p:sp>
        <p:nvSpPr>
          <p:cNvPr id="5" name="Shape 3"/>
          <p:cNvSpPr/>
          <p:nvPr/>
        </p:nvSpPr>
        <p:spPr>
          <a:xfrm>
            <a:off x="566928" y="2103120"/>
            <a:ext cx="3466490" cy="3200400"/>
          </a:xfrm>
          <a:prstGeom prst="roundRect">
            <a:avLst>
              <a:gd name="adj" fmla="val 2571"/>
            </a:avLst>
          </a:prstGeom>
          <a:solidFill>
            <a:srgbClr val="E3F0E7"/>
          </a:solidFill>
          <a:ln/>
        </p:spPr>
      </p:sp>
      <p:sp>
        <p:nvSpPr>
          <p:cNvPr id="6" name="Shape 4"/>
          <p:cNvSpPr/>
          <p:nvPr/>
        </p:nvSpPr>
        <p:spPr>
          <a:xfrm>
            <a:off x="841248" y="2359152"/>
            <a:ext cx="548640" cy="548640"/>
          </a:xfrm>
          <a:prstGeom prst="ellipse">
            <a:avLst/>
          </a:prstGeom>
          <a:solidFill>
            <a:srgbClr val="2E7D46"/>
          </a:solidFill>
          <a:ln/>
        </p:spPr>
      </p:sp>
      <p:pic>
        <p:nvPicPr>
          <p:cNvPr id="7" name="Image 0" descr="preencoded.png">    </p:cNvPr>
          <p:cNvPicPr>
            <a:picLocks noChangeAspect="1"/>
          </p:cNvPicPr>
          <p:nvPr/>
        </p:nvPicPr>
        <p:blipFill>
          <a:blip r:embed="rId1"/>
          <a:stretch>
            <a:fillRect/>
          </a:stretch>
        </p:blipFill>
        <p:spPr>
          <a:xfrm>
            <a:off x="989381" y="2507285"/>
            <a:ext cx="252374" cy="252374"/>
          </a:xfrm>
          <a:prstGeom prst="rect">
            <a:avLst/>
          </a:prstGeom>
        </p:spPr>
      </p:pic>
      <p:sp>
        <p:nvSpPr>
          <p:cNvPr id="8" name="Text 5"/>
          <p:cNvSpPr/>
          <p:nvPr/>
        </p:nvSpPr>
        <p:spPr>
          <a:xfrm>
            <a:off x="1499616" y="2359152"/>
            <a:ext cx="2259482" cy="548640"/>
          </a:xfrm>
          <a:prstGeom prst="rect">
            <a:avLst/>
          </a:prstGeom>
          <a:noFill/>
          <a:ln/>
        </p:spPr>
        <p:txBody>
          <a:bodyPr wrap="square" lIns="0" tIns="0" rIns="0" bIns="0" rtlCol="0" anchor="ctr"/>
          <a:lstStyle/>
          <a:p>
            <a:pPr indent="0" marL="0">
              <a:buNone/>
            </a:pPr>
            <a:r>
              <a:rPr lang="en-US" sz="1550" b="1" dirty="0">
                <a:solidFill>
                  <a:srgbClr val="1F5730"/>
                </a:solidFill>
                <a:latin typeface="Cambria" pitchFamily="34" charset="0"/>
                <a:ea typeface="Cambria" pitchFamily="34" charset="-122"/>
                <a:cs typeface="Cambria" pitchFamily="34" charset="-120"/>
              </a:rPr>
              <a:t>Fun is the whole strategy</a:t>
            </a:r>
            <a:endParaRPr lang="en-US" sz="1550" dirty="0"/>
          </a:p>
        </p:txBody>
      </p:sp>
      <p:sp>
        <p:nvSpPr>
          <p:cNvPr id="9" name="Text 6"/>
          <p:cNvSpPr/>
          <p:nvPr/>
        </p:nvSpPr>
        <p:spPr>
          <a:xfrm>
            <a:off x="841248" y="3054096"/>
            <a:ext cx="2917850" cy="2011680"/>
          </a:xfrm>
          <a:prstGeom prst="rect">
            <a:avLst/>
          </a:prstGeom>
          <a:noFill/>
          <a:ln/>
        </p:spPr>
        <p:txBody>
          <a:bodyPr wrap="square" lIns="0" tIns="0" rIns="0" bIns="0" rtlCol="0" anchor="t"/>
          <a:lstStyle/>
          <a:p>
            <a:pPr marL="177800" indent="-177800">
              <a:lnSpc>
                <a:spcPts val="1450"/>
              </a:lnSpc>
              <a:spcAft>
                <a:spcPts val="600"/>
              </a:spcAft>
              <a:buSzPct val="100000"/>
              <a:buChar char="•"/>
            </a:pPr>
            <a:r>
              <a:rPr lang="en-US" sz="1100" dirty="0">
                <a:solidFill>
                  <a:srgbClr val="2F5C3E"/>
                </a:solidFill>
                <a:latin typeface="Calibri" pitchFamily="34" charset="0"/>
                <a:ea typeface="Calibri" pitchFamily="34" charset="-122"/>
                <a:cs typeface="Calibri" pitchFamily="34" charset="-120"/>
              </a:rPr>
              <a:t>Children leave youth sport for one reason more than any other: it stopped being fun.</a:t>
            </a:r>
            <a:endParaRPr lang="en-US" sz="1100" dirty="0"/>
          </a:p>
          <a:p>
            <a:pPr marL="177800" indent="-177800">
              <a:lnSpc>
                <a:spcPts val="1450"/>
              </a:lnSpc>
              <a:spcAft>
                <a:spcPts val="600"/>
              </a:spcAft>
              <a:buSzPct val="100000"/>
              <a:buChar char="•"/>
            </a:pPr>
            <a:r>
              <a:rPr lang="en-US" sz="1100" dirty="0">
                <a:solidFill>
                  <a:srgbClr val="2F5C3E"/>
                </a:solidFill>
                <a:latin typeface="Calibri" pitchFamily="34" charset="0"/>
                <a:ea typeface="Calibri" pitchFamily="34" charset="-122"/>
                <a:cs typeface="Calibri" pitchFamily="34" charset="-120"/>
              </a:rPr>
              <a:t>Fun at this age is not silliness. It is touching the ball constantly, being trusted to try things, and not being afraid of a mistake.</a:t>
            </a:r>
            <a:endParaRPr lang="en-US" sz="1100" dirty="0"/>
          </a:p>
          <a:p>
            <a:pPr marL="177800" indent="-177800">
              <a:lnSpc>
                <a:spcPts val="1450"/>
              </a:lnSpc>
              <a:spcAft>
                <a:spcPts val="600"/>
              </a:spcAft>
              <a:buSzPct val="100000"/>
              <a:buChar char="•"/>
            </a:pPr>
            <a:r>
              <a:rPr lang="en-US" sz="1100" dirty="0">
                <a:solidFill>
                  <a:srgbClr val="2F5C3E"/>
                </a:solidFill>
                <a:latin typeface="Calibri" pitchFamily="34" charset="0"/>
                <a:ea typeface="Calibri" pitchFamily="34" charset="-122"/>
                <a:cs typeface="Calibri" pitchFamily="34" charset="-120"/>
              </a:rPr>
              <a:t>A child who enjoys Saturday comes back in the spring. That is the only retention plan the region has.</a:t>
            </a:r>
            <a:endParaRPr lang="en-US" sz="1100" dirty="0"/>
          </a:p>
          <a:p>
            <a:pPr marL="177800" indent="-177800">
              <a:lnSpc>
                <a:spcPts val="1450"/>
              </a:lnSpc>
              <a:spcAft>
                <a:spcPts val="600"/>
              </a:spcAft>
              <a:buSzPct val="100000"/>
              <a:buChar char="•"/>
            </a:pPr>
            <a:r>
              <a:rPr lang="en-US" sz="1100" dirty="0">
                <a:solidFill>
                  <a:srgbClr val="2F5C3E"/>
                </a:solidFill>
                <a:latin typeface="Calibri" pitchFamily="34" charset="0"/>
                <a:ea typeface="Calibri" pitchFamily="34" charset="-122"/>
                <a:cs typeface="Calibri" pitchFamily="34" charset="-120"/>
              </a:rPr>
              <a:t>If a session is joyless, it has failed — however well-organised it was.</a:t>
            </a:r>
            <a:endParaRPr lang="en-US" sz="1100" dirty="0"/>
          </a:p>
        </p:txBody>
      </p:sp>
      <p:sp>
        <p:nvSpPr>
          <p:cNvPr id="10" name="Shape 7"/>
          <p:cNvSpPr/>
          <p:nvPr/>
        </p:nvSpPr>
        <p:spPr>
          <a:xfrm>
            <a:off x="4362602" y="2103120"/>
            <a:ext cx="3466490" cy="3200400"/>
          </a:xfrm>
          <a:prstGeom prst="roundRect">
            <a:avLst>
              <a:gd name="adj" fmla="val 2571"/>
            </a:avLst>
          </a:prstGeom>
          <a:solidFill>
            <a:srgbClr val="F2F3F5"/>
          </a:solidFill>
          <a:ln/>
        </p:spPr>
      </p:sp>
      <p:sp>
        <p:nvSpPr>
          <p:cNvPr id="11" name="Shape 8"/>
          <p:cNvSpPr/>
          <p:nvPr/>
        </p:nvSpPr>
        <p:spPr>
          <a:xfrm>
            <a:off x="4636922" y="2359152"/>
            <a:ext cx="548640" cy="548640"/>
          </a:xfrm>
          <a:prstGeom prst="ellipse">
            <a:avLst/>
          </a:prstGeom>
          <a:solidFill>
            <a:srgbClr val="121316"/>
          </a:solidFill>
          <a:ln/>
        </p:spPr>
      </p:sp>
      <p:pic>
        <p:nvPicPr>
          <p:cNvPr id="12" name="Image 1" descr="preencoded.png">    </p:cNvPr>
          <p:cNvPicPr>
            <a:picLocks noChangeAspect="1"/>
          </p:cNvPicPr>
          <p:nvPr/>
        </p:nvPicPr>
        <p:blipFill>
          <a:blip r:embed="rId2"/>
          <a:stretch>
            <a:fillRect/>
          </a:stretch>
        </p:blipFill>
        <p:spPr>
          <a:xfrm>
            <a:off x="4785055" y="2507285"/>
            <a:ext cx="252374" cy="252374"/>
          </a:xfrm>
          <a:prstGeom prst="rect">
            <a:avLst/>
          </a:prstGeom>
        </p:spPr>
      </p:pic>
      <p:sp>
        <p:nvSpPr>
          <p:cNvPr id="13" name="Text 9"/>
          <p:cNvSpPr/>
          <p:nvPr/>
        </p:nvSpPr>
        <p:spPr>
          <a:xfrm>
            <a:off x="5295290" y="2359152"/>
            <a:ext cx="2259482" cy="548640"/>
          </a:xfrm>
          <a:prstGeom prst="rect">
            <a:avLst/>
          </a:prstGeom>
          <a:noFill/>
          <a:ln/>
        </p:spPr>
        <p:txBody>
          <a:bodyPr wrap="square" lIns="0" tIns="0" rIns="0" bIns="0" rtlCol="0" anchor="ctr"/>
          <a:lstStyle/>
          <a:p>
            <a:pPr indent="0" marL="0">
              <a:buNone/>
            </a:pPr>
            <a:r>
              <a:rPr lang="en-US" sz="1550" b="1" dirty="0">
                <a:solidFill>
                  <a:srgbClr val="121316"/>
                </a:solidFill>
                <a:latin typeface="Cambria" pitchFamily="34" charset="0"/>
                <a:ea typeface="Cambria" pitchFamily="34" charset="-122"/>
                <a:cs typeface="Cambria" pitchFamily="34" charset="-120"/>
              </a:rPr>
              <a:t>What positive coaching sounds like</a:t>
            </a:r>
            <a:endParaRPr lang="en-US" sz="1550" dirty="0"/>
          </a:p>
        </p:txBody>
      </p:sp>
      <p:sp>
        <p:nvSpPr>
          <p:cNvPr id="14" name="Text 10"/>
          <p:cNvSpPr/>
          <p:nvPr/>
        </p:nvSpPr>
        <p:spPr>
          <a:xfrm>
            <a:off x="4636922" y="3054096"/>
            <a:ext cx="2917850" cy="2011680"/>
          </a:xfrm>
          <a:prstGeom prst="rect">
            <a:avLst/>
          </a:prstGeom>
          <a:noFill/>
          <a:ln/>
        </p:spPr>
        <p:txBody>
          <a:bodyPr wrap="square" lIns="0" tIns="0" rIns="0" bIns="0" rtlCol="0" anchor="t"/>
          <a:lstStyle/>
          <a:p>
            <a:pPr marL="177800" indent="-177800">
              <a:lnSpc>
                <a:spcPts val="1450"/>
              </a:lnSpc>
              <a:spcAft>
                <a:spcPts val="600"/>
              </a:spcAft>
              <a:buSzPct val="100000"/>
              <a:buChar char="•"/>
            </a:pPr>
            <a:r>
              <a:rPr lang="en-US" sz="1100" dirty="0">
                <a:solidFill>
                  <a:srgbClr val="2E3138"/>
                </a:solidFill>
                <a:latin typeface="Calibri" pitchFamily="34" charset="0"/>
                <a:ea typeface="Calibri" pitchFamily="34" charset="-122"/>
                <a:cs typeface="Calibri" pitchFamily="34" charset="-120"/>
              </a:rPr>
              <a:t>Praise the action, not the child: "great decision to pass there" lands better than "good boy."</a:t>
            </a:r>
            <a:endParaRPr lang="en-US" sz="1100" dirty="0"/>
          </a:p>
          <a:p>
            <a:pPr marL="177800" indent="-177800">
              <a:lnSpc>
                <a:spcPts val="1450"/>
              </a:lnSpc>
              <a:spcAft>
                <a:spcPts val="600"/>
              </a:spcAft>
              <a:buSzPct val="100000"/>
              <a:buChar char="•"/>
            </a:pPr>
            <a:r>
              <a:rPr lang="en-US" sz="1100" dirty="0">
                <a:solidFill>
                  <a:srgbClr val="2E3138"/>
                </a:solidFill>
                <a:latin typeface="Calibri" pitchFamily="34" charset="0"/>
                <a:ea typeface="Calibri" pitchFamily="34" charset="-122"/>
                <a:cs typeface="Calibri" pitchFamily="34" charset="-120"/>
              </a:rPr>
              <a:t>Coach the next action, not the last mistake.</a:t>
            </a:r>
            <a:endParaRPr lang="en-US" sz="1100" dirty="0"/>
          </a:p>
          <a:p>
            <a:pPr marL="177800" indent="-177800">
              <a:lnSpc>
                <a:spcPts val="1450"/>
              </a:lnSpc>
              <a:spcAft>
                <a:spcPts val="600"/>
              </a:spcAft>
              <a:buSzPct val="100000"/>
              <a:buChar char="•"/>
            </a:pPr>
            <a:r>
              <a:rPr lang="en-US" sz="1100" dirty="0">
                <a:solidFill>
                  <a:srgbClr val="2E3138"/>
                </a:solidFill>
                <a:latin typeface="Calibri" pitchFamily="34" charset="0"/>
                <a:ea typeface="Calibri" pitchFamily="34" charset="-122"/>
                <a:cs typeface="Calibri" pitchFamily="34" charset="-120"/>
              </a:rPr>
              <a:t>Ask rather than shout — "what could you try next time?" teaches; instructions don't.</a:t>
            </a:r>
            <a:endParaRPr lang="en-US" sz="1100" dirty="0"/>
          </a:p>
          <a:p>
            <a:pPr marL="177800" indent="-177800">
              <a:lnSpc>
                <a:spcPts val="1450"/>
              </a:lnSpc>
              <a:spcAft>
                <a:spcPts val="600"/>
              </a:spcAft>
              <a:buSzPct val="100000"/>
              <a:buChar char="•"/>
            </a:pPr>
            <a:r>
              <a:rPr lang="en-US" sz="1100" dirty="0">
                <a:solidFill>
                  <a:srgbClr val="2E3138"/>
                </a:solidFill>
                <a:latin typeface="Calibri" pitchFamily="34" charset="0"/>
                <a:ea typeface="Calibri" pitchFamily="34" charset="-122"/>
                <a:cs typeface="Calibri" pitchFamily="34" charset="-120"/>
              </a:rPr>
              <a:t>Never single out a child for an error in front of the team.</a:t>
            </a:r>
            <a:endParaRPr lang="en-US" sz="1100" dirty="0"/>
          </a:p>
          <a:p>
            <a:pPr marL="177800" indent="-177800">
              <a:lnSpc>
                <a:spcPts val="1450"/>
              </a:lnSpc>
              <a:spcAft>
                <a:spcPts val="600"/>
              </a:spcAft>
              <a:buSzPct val="100000"/>
              <a:buChar char="•"/>
            </a:pPr>
            <a:r>
              <a:rPr lang="en-US" sz="1100" dirty="0">
                <a:solidFill>
                  <a:srgbClr val="2E3138"/>
                </a:solidFill>
                <a:latin typeface="Calibri" pitchFamily="34" charset="0"/>
                <a:ea typeface="Calibri" pitchFamily="34" charset="-122"/>
                <a:cs typeface="Calibri" pitchFamily="34" charset="-120"/>
              </a:rPr>
              <a:t>Your first words after conceding a goal set the tone for the next ten minutes.</a:t>
            </a:r>
            <a:endParaRPr lang="en-US" sz="1100" dirty="0"/>
          </a:p>
        </p:txBody>
      </p:sp>
      <p:sp>
        <p:nvSpPr>
          <p:cNvPr id="15" name="Shape 11"/>
          <p:cNvSpPr/>
          <p:nvPr/>
        </p:nvSpPr>
        <p:spPr>
          <a:xfrm>
            <a:off x="8158277" y="2103120"/>
            <a:ext cx="3466490" cy="3200400"/>
          </a:xfrm>
          <a:prstGeom prst="roundRect">
            <a:avLst>
              <a:gd name="adj" fmla="val 2571"/>
            </a:avLst>
          </a:prstGeom>
          <a:solidFill>
            <a:srgbClr val="FDF0E2"/>
          </a:solidFill>
          <a:ln/>
        </p:spPr>
      </p:sp>
      <p:sp>
        <p:nvSpPr>
          <p:cNvPr id="16" name="Shape 12"/>
          <p:cNvSpPr/>
          <p:nvPr/>
        </p:nvSpPr>
        <p:spPr>
          <a:xfrm>
            <a:off x="8432597" y="2359152"/>
            <a:ext cx="548640" cy="548640"/>
          </a:xfrm>
          <a:prstGeom prst="ellipse">
            <a:avLst/>
          </a:prstGeom>
          <a:solidFill>
            <a:srgbClr val="F89838"/>
          </a:solidFill>
          <a:ln/>
        </p:spPr>
      </p:sp>
      <p:pic>
        <p:nvPicPr>
          <p:cNvPr id="17" name="Image 2" descr="preencoded.png">    </p:cNvPr>
          <p:cNvPicPr>
            <a:picLocks noChangeAspect="1"/>
          </p:cNvPicPr>
          <p:nvPr/>
        </p:nvPicPr>
        <p:blipFill>
          <a:blip r:embed="rId3"/>
          <a:stretch>
            <a:fillRect/>
          </a:stretch>
        </p:blipFill>
        <p:spPr>
          <a:xfrm>
            <a:off x="8580730" y="2507285"/>
            <a:ext cx="252374" cy="252374"/>
          </a:xfrm>
          <a:prstGeom prst="rect">
            <a:avLst/>
          </a:prstGeom>
        </p:spPr>
      </p:pic>
      <p:sp>
        <p:nvSpPr>
          <p:cNvPr id="18" name="Text 13"/>
          <p:cNvSpPr/>
          <p:nvPr/>
        </p:nvSpPr>
        <p:spPr>
          <a:xfrm>
            <a:off x="9090965" y="2359152"/>
            <a:ext cx="2259482" cy="548640"/>
          </a:xfrm>
          <a:prstGeom prst="rect">
            <a:avLst/>
          </a:prstGeom>
          <a:noFill/>
          <a:ln/>
        </p:spPr>
        <p:txBody>
          <a:bodyPr wrap="square" lIns="0" tIns="0" rIns="0" bIns="0" rtlCol="0" anchor="ctr"/>
          <a:lstStyle/>
          <a:p>
            <a:pPr indent="0" marL="0">
              <a:buNone/>
            </a:pPr>
            <a:r>
              <a:rPr lang="en-US" sz="1550" b="1" dirty="0">
                <a:solidFill>
                  <a:srgbClr val="8A4E12"/>
                </a:solidFill>
                <a:latin typeface="Cambria" pitchFamily="34" charset="0"/>
                <a:ea typeface="Cambria" pitchFamily="34" charset="-122"/>
                <a:cs typeface="Cambria" pitchFamily="34" charset="-120"/>
              </a:rPr>
              <a:t>Parents copy you</a:t>
            </a:r>
            <a:endParaRPr lang="en-US" sz="1550" dirty="0"/>
          </a:p>
        </p:txBody>
      </p:sp>
      <p:sp>
        <p:nvSpPr>
          <p:cNvPr id="19" name="Text 14"/>
          <p:cNvSpPr/>
          <p:nvPr/>
        </p:nvSpPr>
        <p:spPr>
          <a:xfrm>
            <a:off x="8432597" y="3054096"/>
            <a:ext cx="2917850" cy="2011680"/>
          </a:xfrm>
          <a:prstGeom prst="rect">
            <a:avLst/>
          </a:prstGeom>
          <a:noFill/>
          <a:ln/>
        </p:spPr>
        <p:txBody>
          <a:bodyPr wrap="square" lIns="0" tIns="0" rIns="0" bIns="0" rtlCol="0" anchor="t"/>
          <a:lstStyle/>
          <a:p>
            <a:pPr marL="177800" indent="-177800">
              <a:lnSpc>
                <a:spcPts val="1450"/>
              </a:lnSpc>
              <a:spcAft>
                <a:spcPts val="600"/>
              </a:spcAft>
              <a:buSzPct val="100000"/>
              <a:buChar char="•"/>
            </a:pPr>
            <a:r>
              <a:rPr lang="en-US" sz="1100" dirty="0">
                <a:solidFill>
                  <a:srgbClr val="7A4A18"/>
                </a:solidFill>
                <a:latin typeface="Calibri" pitchFamily="34" charset="0"/>
                <a:ea typeface="Calibri" pitchFamily="34" charset="-122"/>
                <a:cs typeface="Calibri" pitchFamily="34" charset="-120"/>
              </a:rPr>
              <a:t>Your sideline is the loudest signal on the field. If you argue a call, parents will too. If you thank the referee, they will too.</a:t>
            </a:r>
            <a:endParaRPr lang="en-US" sz="1100" dirty="0"/>
          </a:p>
          <a:p>
            <a:pPr marL="177800" indent="-177800">
              <a:lnSpc>
                <a:spcPts val="1450"/>
              </a:lnSpc>
              <a:spcAft>
                <a:spcPts val="600"/>
              </a:spcAft>
              <a:buSzPct val="100000"/>
              <a:buChar char="•"/>
            </a:pPr>
            <a:r>
              <a:rPr lang="en-US" sz="1100" dirty="0">
                <a:solidFill>
                  <a:srgbClr val="7A4A18"/>
                </a:solidFill>
                <a:latin typeface="Calibri" pitchFamily="34" charset="0"/>
                <a:ea typeface="Calibri" pitchFamily="34" charset="-122"/>
                <a:cs typeface="Calibri" pitchFamily="34" charset="-120"/>
              </a:rPr>
              <a:t>Many referees at these ages are parent volunteers or teenagers doing their first games. How you treat them is a lesson your players remember longer than any drill.</a:t>
            </a:r>
            <a:endParaRPr lang="en-US" sz="1100" dirty="0"/>
          </a:p>
          <a:p>
            <a:pPr marL="177800" indent="-177800">
              <a:lnSpc>
                <a:spcPts val="1450"/>
              </a:lnSpc>
              <a:spcAft>
                <a:spcPts val="600"/>
              </a:spcAft>
              <a:buSzPct val="100000"/>
              <a:buChar char="•"/>
            </a:pPr>
            <a:r>
              <a:rPr lang="en-US" sz="1100" dirty="0">
                <a:solidFill>
                  <a:srgbClr val="7A4A18"/>
                </a:solidFill>
                <a:latin typeface="Calibri" pitchFamily="34" charset="0"/>
                <a:ea typeface="Calibri" pitchFamily="34" charset="-122"/>
                <a:cs typeface="Calibri" pitchFamily="34" charset="-120"/>
              </a:rPr>
              <a:t>Shake hands. Applaud good play by the other team. Model losing well, because they are watching you more closely than the ball.</a:t>
            </a:r>
            <a:endParaRPr lang="en-US" sz="1100" dirty="0"/>
          </a:p>
        </p:txBody>
      </p:sp>
      <p:sp>
        <p:nvSpPr>
          <p:cNvPr id="20" name="Shape 15"/>
          <p:cNvSpPr/>
          <p:nvPr/>
        </p:nvSpPr>
        <p:spPr>
          <a:xfrm>
            <a:off x="566928" y="5486400"/>
            <a:ext cx="11057839" cy="384048"/>
          </a:xfrm>
          <a:prstGeom prst="roundRect">
            <a:avLst>
              <a:gd name="adj" fmla="val 21429"/>
            </a:avLst>
          </a:prstGeom>
          <a:solidFill>
            <a:srgbClr val="121316"/>
          </a:solidFill>
          <a:ln/>
        </p:spPr>
      </p:sp>
      <p:sp>
        <p:nvSpPr>
          <p:cNvPr id="21" name="Text 16"/>
          <p:cNvSpPr/>
          <p:nvPr/>
        </p:nvSpPr>
        <p:spPr>
          <a:xfrm>
            <a:off x="932688" y="5486400"/>
            <a:ext cx="10326319" cy="384048"/>
          </a:xfrm>
          <a:prstGeom prst="rect">
            <a:avLst/>
          </a:prstGeom>
          <a:noFill/>
          <a:ln/>
        </p:spPr>
        <p:txBody>
          <a:bodyPr wrap="square" lIns="0" tIns="0" rIns="0" bIns="0" rtlCol="0" anchor="ctr"/>
          <a:lstStyle/>
          <a:p>
            <a:pPr indent="0" marL="0">
              <a:buNone/>
            </a:pPr>
            <a:r>
              <a:rPr lang="en-US" sz="1250" b="1" i="1" dirty="0">
                <a:solidFill>
                  <a:srgbClr val="FFFFFF"/>
                </a:solidFill>
                <a:latin typeface="Calibri" pitchFamily="34" charset="0"/>
                <a:ea typeface="Calibri" pitchFamily="34" charset="-122"/>
                <a:cs typeface="Calibri" pitchFamily="34" charset="-120"/>
              </a:rPr>
              <a:t>Nobody remembers the score of a 6U game. Everybody remembers how the coach made them feel about playing.</a:t>
            </a:r>
            <a:endParaRPr lang="en-US" sz="1250" dirty="0"/>
          </a:p>
        </p:txBody>
      </p:sp>
      <p:pic>
        <p:nvPicPr>
          <p:cNvPr id="22" name="Image 3" descr="preencoded.png">    </p:cNvPr>
          <p:cNvPicPr>
            <a:picLocks noChangeAspect="1"/>
          </p:cNvPicPr>
          <p:nvPr/>
        </p:nvPicPr>
        <p:blipFill>
          <a:blip r:embed="rId4"/>
          <a:stretch>
            <a:fillRect/>
          </a:stretch>
        </p:blipFill>
        <p:spPr>
          <a:xfrm>
            <a:off x="566928" y="6272784"/>
            <a:ext cx="250041" cy="310896"/>
          </a:xfrm>
          <a:prstGeom prst="rect">
            <a:avLst/>
          </a:prstGeom>
        </p:spPr>
      </p:pic>
      <p:sp>
        <p:nvSpPr>
          <p:cNvPr id="23" name="Text 17"/>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4" name="Shape 18"/>
          <p:cNvSpPr/>
          <p:nvPr/>
        </p:nvSpPr>
        <p:spPr>
          <a:xfrm>
            <a:off x="11313871" y="6327648"/>
            <a:ext cx="310896" cy="310896"/>
          </a:xfrm>
          <a:prstGeom prst="ellipse">
            <a:avLst/>
          </a:prstGeom>
          <a:solidFill>
            <a:srgbClr val="F2F3F5"/>
          </a:solidFill>
          <a:ln w="9525">
            <a:solidFill>
              <a:srgbClr val="DADCE0"/>
            </a:solidFill>
            <a:prstDash val="solid"/>
          </a:ln>
        </p:spPr>
      </p:sp>
      <p:sp>
        <p:nvSpPr>
          <p:cNvPr id="25" name="Text 19"/>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21316"/>
        </a:solidFill>
      </p:bgPr>
    </p:bg>
    <p:spTree>
      <p:nvGrpSpPr>
        <p:cNvPr id="1" name=""/>
        <p:cNvGrpSpPr/>
        <p:nvPr/>
      </p:nvGrpSpPr>
      <p:grpSpPr>
        <a:xfrm>
          <a:off x="0" y="0"/>
          <a:ext cx="0" cy="0"/>
          <a:chOff x="0" y="0"/>
          <a:chExt cx="0" cy="0"/>
        </a:xfrm>
      </p:grpSpPr>
      <p:sp>
        <p:nvSpPr>
          <p:cNvPr id="2" name="Shape 0"/>
          <p:cNvSpPr/>
          <p:nvPr/>
        </p:nvSpPr>
        <p:spPr>
          <a:xfrm>
            <a:off x="9464040" y="-1371600"/>
            <a:ext cx="4937760" cy="4937760"/>
          </a:xfrm>
          <a:prstGeom prst="ellipse">
            <a:avLst/>
          </a:prstGeom>
          <a:solidFill>
            <a:srgbClr val="24262B"/>
          </a:solidFill>
          <a:ln/>
        </p:spPr>
      </p:sp>
      <p:sp>
        <p:nvSpPr>
          <p:cNvPr id="3" name="Shape 1"/>
          <p:cNvSpPr/>
          <p:nvPr/>
        </p:nvSpPr>
        <p:spPr>
          <a:xfrm>
            <a:off x="10881360" y="4023360"/>
            <a:ext cx="3108960" cy="3108960"/>
          </a:xfrm>
          <a:prstGeom prst="ellipse">
            <a:avLst/>
          </a:prstGeom>
          <a:solidFill>
            <a:srgbClr val="24262B"/>
          </a:solidFill>
          <a:ln/>
        </p:spPr>
      </p:sp>
      <p:sp>
        <p:nvSpPr>
          <p:cNvPr id="4" name="Text 2"/>
          <p:cNvSpPr/>
          <p:nvPr/>
        </p:nvSpPr>
        <p:spPr>
          <a:xfrm>
            <a:off x="566928" y="1975104"/>
            <a:ext cx="1828800" cy="1371600"/>
          </a:xfrm>
          <a:prstGeom prst="rect">
            <a:avLst/>
          </a:prstGeom>
          <a:noFill/>
          <a:ln/>
        </p:spPr>
        <p:txBody>
          <a:bodyPr wrap="square" lIns="0" tIns="0" rIns="0" bIns="0" rtlCol="0" anchor="ctr"/>
          <a:lstStyle/>
          <a:p>
            <a:pPr indent="0" marL="0">
              <a:buNone/>
            </a:pPr>
            <a:r>
              <a:rPr lang="en-US" sz="8400" b="1" dirty="0">
                <a:solidFill>
                  <a:srgbClr val="F89838"/>
                </a:solidFill>
                <a:latin typeface="Cambria" pitchFamily="34" charset="0"/>
                <a:ea typeface="Cambria" pitchFamily="34" charset="-122"/>
                <a:cs typeface="Cambria" pitchFamily="34" charset="-120"/>
              </a:rPr>
              <a:t>03</a:t>
            </a:r>
            <a:endParaRPr lang="en-US" sz="8400" dirty="0"/>
          </a:p>
        </p:txBody>
      </p:sp>
      <p:sp>
        <p:nvSpPr>
          <p:cNvPr id="5" name="Text 3"/>
          <p:cNvSpPr/>
          <p:nvPr/>
        </p:nvSpPr>
        <p:spPr>
          <a:xfrm>
            <a:off x="2139696" y="2011680"/>
            <a:ext cx="6949440" cy="86868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Expectations</a:t>
            </a:r>
            <a:endParaRPr lang="en-US" sz="3800" dirty="0"/>
          </a:p>
        </p:txBody>
      </p:sp>
      <p:sp>
        <p:nvSpPr>
          <p:cNvPr id="6" name="Text 4"/>
          <p:cNvSpPr/>
          <p:nvPr/>
        </p:nvSpPr>
        <p:spPr>
          <a:xfrm>
            <a:off x="2176272" y="2889504"/>
            <a:ext cx="6949440" cy="822960"/>
          </a:xfrm>
          <a:prstGeom prst="rect">
            <a:avLst/>
          </a:prstGeom>
          <a:noFill/>
          <a:ln/>
        </p:spPr>
        <p:txBody>
          <a:bodyPr wrap="square" lIns="0" tIns="0" rIns="0" bIns="0" rtlCol="0" anchor="t"/>
          <a:lstStyle/>
          <a:p>
            <a:pPr indent="0" marL="0">
              <a:buNone/>
            </a:pPr>
            <a:r>
              <a:rPr lang="en-US" sz="1500" dirty="0">
                <a:solidFill>
                  <a:srgbClr val="B6BAC2"/>
                </a:solidFill>
                <a:latin typeface="Calibri" pitchFamily="34" charset="0"/>
                <a:ea typeface="Calibri" pitchFamily="34" charset="-122"/>
                <a:cs typeface="Calibri" pitchFamily="34" charset="-120"/>
              </a:rPr>
              <a:t>Say all of it in week one. For many of these families this is their first season of organised sport, so nothing is obvious yet.</a:t>
            </a:r>
            <a:endParaRPr lang="en-US" sz="1500" dirty="0"/>
          </a:p>
        </p:txBody>
      </p:sp>
      <p:pic>
        <p:nvPicPr>
          <p:cNvPr id="7" name="Image 0" descr="preencoded.png">    </p:cNvPr>
          <p:cNvPicPr>
            <a:picLocks noChangeAspect="1"/>
          </p:cNvPicPr>
          <p:nvPr/>
        </p:nvPicPr>
        <p:blipFill>
          <a:blip r:embed="rId1"/>
          <a:stretch>
            <a:fillRect/>
          </a:stretch>
        </p:blipFill>
        <p:spPr>
          <a:xfrm>
            <a:off x="9692640" y="2395728"/>
            <a:ext cx="1371600" cy="1371600"/>
          </a:xfrm>
          <a:prstGeom prst="rect">
            <a:avLst/>
          </a:prstGeom>
        </p:spPr>
      </p:pic>
      <p:pic>
        <p:nvPicPr>
          <p:cNvPr id="8" name="Image 1" descr="preencoded.png">    </p:cNvPr>
          <p:cNvPicPr>
            <a:picLocks noChangeAspect="1"/>
          </p:cNvPicPr>
          <p:nvPr/>
        </p:nvPicPr>
        <p:blipFill>
          <a:blip r:embed="rId2"/>
          <a:stretch>
            <a:fillRect/>
          </a:stretch>
        </p:blipFill>
        <p:spPr>
          <a:xfrm>
            <a:off x="11168810" y="5705856"/>
            <a:ext cx="455957" cy="56692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EXPECTATIONS · PRACTICE</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Players: expectations and equipment</a:t>
            </a:r>
            <a:endParaRPr lang="en-US" sz="3400" dirty="0"/>
          </a:p>
        </p:txBody>
      </p:sp>
      <p:sp>
        <p:nvSpPr>
          <p:cNvPr id="4" name="Text 2"/>
          <p:cNvSpPr/>
          <p:nvPr/>
        </p:nvSpPr>
        <p:spPr>
          <a:xfrm>
            <a:off x="566928" y="1645920"/>
            <a:ext cx="5486400" cy="29260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What to ask of a six- or seven-year-old</a:t>
            </a:r>
            <a:endParaRPr lang="en-US" sz="1600" dirty="0"/>
          </a:p>
        </p:txBody>
      </p:sp>
      <p:sp>
        <p:nvSpPr>
          <p:cNvPr id="5" name="Shape 3"/>
          <p:cNvSpPr/>
          <p:nvPr/>
        </p:nvSpPr>
        <p:spPr>
          <a:xfrm>
            <a:off x="566928" y="2011680"/>
            <a:ext cx="5486400" cy="3785616"/>
          </a:xfrm>
          <a:prstGeom prst="roundRect">
            <a:avLst>
              <a:gd name="adj" fmla="val 2174"/>
            </a:avLst>
          </a:prstGeom>
          <a:solidFill>
            <a:srgbClr val="F2F3F5"/>
          </a:solidFill>
          <a:ln/>
        </p:spPr>
      </p:sp>
      <p:sp>
        <p:nvSpPr>
          <p:cNvPr id="6" name="Text 4"/>
          <p:cNvSpPr/>
          <p:nvPr/>
        </p:nvSpPr>
        <p:spPr>
          <a:xfrm>
            <a:off x="859536" y="2286000"/>
            <a:ext cx="4901184" cy="3291840"/>
          </a:xfrm>
          <a:prstGeom prst="rect">
            <a:avLst/>
          </a:prstGeom>
          <a:noFill/>
          <a:ln/>
        </p:spPr>
        <p:txBody>
          <a:bodyPr wrap="square" lIns="0" tIns="0" rIns="0" bIns="0" rtlCol="0" anchor="t"/>
          <a:lstStyle/>
          <a:p>
            <a:pPr marL="177800" indent="-177800">
              <a:lnSpc>
                <a:spcPts val="1600"/>
              </a:lnSpc>
              <a:spcAft>
                <a:spcPts val="700"/>
              </a:spcAft>
              <a:buSzPct val="100000"/>
              <a:buChar char="•"/>
            </a:pPr>
            <a:r>
              <a:rPr lang="en-US" sz="1250" dirty="0">
                <a:solidFill>
                  <a:srgbClr val="2E3138"/>
                </a:solidFill>
                <a:latin typeface="Calibri" pitchFamily="34" charset="0"/>
                <a:ea typeface="Calibri" pitchFamily="34" charset="-122"/>
                <a:cs typeface="Calibri" pitchFamily="34" charset="-120"/>
              </a:rPr>
              <a:t>Arrive ready to play — shin guards already on, not being wrestled into at the cones.</a:t>
            </a:r>
            <a:endParaRPr lang="en-US" sz="1250" dirty="0"/>
          </a:p>
          <a:p>
            <a:pPr marL="177800" indent="-177800">
              <a:lnSpc>
                <a:spcPts val="1600"/>
              </a:lnSpc>
              <a:spcAft>
                <a:spcPts val="700"/>
              </a:spcAft>
              <a:buSzPct val="100000"/>
              <a:buChar char="•"/>
            </a:pPr>
            <a:r>
              <a:rPr lang="en-US" sz="1250" dirty="0">
                <a:solidFill>
                  <a:srgbClr val="2E3138"/>
                </a:solidFill>
                <a:latin typeface="Calibri" pitchFamily="34" charset="0"/>
                <a:ea typeface="Calibri" pitchFamily="34" charset="-122"/>
                <a:cs typeface="Calibri" pitchFamily="34" charset="-120"/>
              </a:rPr>
              <a:t>Water bottle with their name on it.</a:t>
            </a:r>
            <a:endParaRPr lang="en-US" sz="1250" dirty="0"/>
          </a:p>
          <a:p>
            <a:pPr marL="177800" indent="-177800">
              <a:lnSpc>
                <a:spcPts val="1600"/>
              </a:lnSpc>
              <a:spcAft>
                <a:spcPts val="700"/>
              </a:spcAft>
              <a:buSzPct val="100000"/>
              <a:buChar char="•"/>
            </a:pPr>
            <a:r>
              <a:rPr lang="en-US" sz="1250" dirty="0">
                <a:solidFill>
                  <a:srgbClr val="2E3138"/>
                </a:solidFill>
                <a:latin typeface="Calibri" pitchFamily="34" charset="0"/>
                <a:ea typeface="Calibri" pitchFamily="34" charset="-122"/>
                <a:cs typeface="Calibri" pitchFamily="34" charset="-120"/>
              </a:rPr>
              <a:t>Listen when a coach is talking, then get straight back to playing.</a:t>
            </a:r>
            <a:endParaRPr lang="en-US" sz="1250" dirty="0"/>
          </a:p>
          <a:p>
            <a:pPr marL="177800" indent="-177800">
              <a:lnSpc>
                <a:spcPts val="1600"/>
              </a:lnSpc>
              <a:spcAft>
                <a:spcPts val="700"/>
              </a:spcAft>
              <a:buSzPct val="100000"/>
              <a:buChar char="•"/>
            </a:pPr>
            <a:r>
              <a:rPr lang="en-US" sz="1250" dirty="0">
                <a:solidFill>
                  <a:srgbClr val="2E3138"/>
                </a:solidFill>
                <a:latin typeface="Calibri" pitchFamily="34" charset="0"/>
                <a:ea typeface="Calibri" pitchFamily="34" charset="-122"/>
                <a:cs typeface="Calibri" pitchFamily="34" charset="-120"/>
              </a:rPr>
              <a:t>Hands and feet to themselves.</a:t>
            </a:r>
            <a:endParaRPr lang="en-US" sz="1250" dirty="0"/>
          </a:p>
          <a:p>
            <a:pPr marL="177800" indent="-177800">
              <a:lnSpc>
                <a:spcPts val="1600"/>
              </a:lnSpc>
              <a:spcAft>
                <a:spcPts val="700"/>
              </a:spcAft>
              <a:buSzPct val="100000"/>
              <a:buChar char="•"/>
            </a:pPr>
            <a:r>
              <a:rPr lang="en-US" sz="1250" dirty="0">
                <a:solidFill>
                  <a:srgbClr val="2E3138"/>
                </a:solidFill>
                <a:latin typeface="Calibri" pitchFamily="34" charset="0"/>
                <a:ea typeface="Calibri" pitchFamily="34" charset="-122"/>
                <a:cs typeface="Calibri" pitchFamily="34" charset="-120"/>
              </a:rPr>
              <a:t>Try things. Losing the ball while attempting something is exactly what practice is for.</a:t>
            </a:r>
            <a:endParaRPr lang="en-US" sz="1250" dirty="0"/>
          </a:p>
          <a:p>
            <a:pPr marL="177800" indent="-177800">
              <a:lnSpc>
                <a:spcPts val="1600"/>
              </a:lnSpc>
              <a:spcAft>
                <a:spcPts val="700"/>
              </a:spcAft>
              <a:buSzPct val="100000"/>
              <a:buChar char="•"/>
            </a:pPr>
            <a:r>
              <a:rPr lang="en-US" sz="1250" dirty="0">
                <a:solidFill>
                  <a:srgbClr val="2E3138"/>
                </a:solidFill>
                <a:latin typeface="Calibri" pitchFamily="34" charset="0"/>
                <a:ea typeface="Calibri" pitchFamily="34" charset="-122"/>
                <a:cs typeface="Calibri" pitchFamily="34" charset="-120"/>
              </a:rPr>
              <a:t>Say something kind to a teammate who makes a mistake.</a:t>
            </a:r>
            <a:endParaRPr lang="en-US" sz="1250" dirty="0"/>
          </a:p>
          <a:p>
            <a:pPr marL="177800" indent="-177800">
              <a:lnSpc>
                <a:spcPts val="1600"/>
              </a:lnSpc>
              <a:spcAft>
                <a:spcPts val="700"/>
              </a:spcAft>
              <a:buSzPct val="100000"/>
              <a:buChar char="•"/>
            </a:pPr>
            <a:r>
              <a:rPr lang="en-US" sz="1250" dirty="0">
                <a:solidFill>
                  <a:srgbClr val="2E3138"/>
                </a:solidFill>
                <a:latin typeface="Calibri" pitchFamily="34" charset="0"/>
                <a:ea typeface="Calibri" pitchFamily="34" charset="-122"/>
                <a:cs typeface="Calibri" pitchFamily="34" charset="-120"/>
              </a:rPr>
              <a:t>Tell a coach straight away if something hurts.</a:t>
            </a:r>
            <a:endParaRPr lang="en-US" sz="1250" dirty="0"/>
          </a:p>
          <a:p>
            <a:pPr marL="177800" indent="-177800">
              <a:lnSpc>
                <a:spcPts val="1600"/>
              </a:lnSpc>
              <a:spcAft>
                <a:spcPts val="700"/>
              </a:spcAft>
              <a:buSzPct val="100000"/>
              <a:buChar char="•"/>
            </a:pPr>
            <a:r>
              <a:rPr lang="en-US" sz="1250" dirty="0">
                <a:solidFill>
                  <a:srgbClr val="2E3138"/>
                </a:solidFill>
                <a:latin typeface="Calibri" pitchFamily="34" charset="0"/>
                <a:ea typeface="Calibri" pitchFamily="34" charset="-122"/>
                <a:cs typeface="Calibri" pitchFamily="34" charset="-120"/>
              </a:rPr>
              <a:t>Help carry something back to the car.</a:t>
            </a:r>
            <a:endParaRPr lang="en-US" sz="1250" dirty="0"/>
          </a:p>
        </p:txBody>
      </p:sp>
      <p:sp>
        <p:nvSpPr>
          <p:cNvPr id="7" name="Text 5"/>
          <p:cNvSpPr/>
          <p:nvPr/>
        </p:nvSpPr>
        <p:spPr>
          <a:xfrm>
            <a:off x="6419088" y="1645920"/>
            <a:ext cx="5205679" cy="29260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In the bag, every single time</a:t>
            </a:r>
            <a:endParaRPr lang="en-US" sz="1600" dirty="0"/>
          </a:p>
        </p:txBody>
      </p:sp>
      <p:sp>
        <p:nvSpPr>
          <p:cNvPr id="8" name="Shape 6"/>
          <p:cNvSpPr/>
          <p:nvPr/>
        </p:nvSpPr>
        <p:spPr>
          <a:xfrm>
            <a:off x="6419088" y="2011680"/>
            <a:ext cx="5205679" cy="3785616"/>
          </a:xfrm>
          <a:prstGeom prst="roundRect">
            <a:avLst>
              <a:gd name="adj" fmla="val 2174"/>
            </a:avLst>
          </a:prstGeom>
          <a:solidFill>
            <a:srgbClr val="121316"/>
          </a:solidFill>
          <a:ln/>
        </p:spPr>
      </p:sp>
      <p:sp>
        <p:nvSpPr>
          <p:cNvPr id="9" name="Shape 7"/>
          <p:cNvSpPr/>
          <p:nvPr/>
        </p:nvSpPr>
        <p:spPr>
          <a:xfrm>
            <a:off x="6711696" y="2249424"/>
            <a:ext cx="530352" cy="530352"/>
          </a:xfrm>
          <a:prstGeom prst="ellipse">
            <a:avLst/>
          </a:prstGeom>
          <a:solidFill>
            <a:srgbClr val="F89838"/>
          </a:solidFill>
          <a:ln/>
        </p:spPr>
      </p:sp>
      <p:pic>
        <p:nvPicPr>
          <p:cNvPr id="10" name="Image 0" descr="preencoded.png">    </p:cNvPr>
          <p:cNvPicPr>
            <a:picLocks noChangeAspect="1"/>
          </p:cNvPicPr>
          <p:nvPr/>
        </p:nvPicPr>
        <p:blipFill>
          <a:blip r:embed="rId1"/>
          <a:stretch>
            <a:fillRect/>
          </a:stretch>
        </p:blipFill>
        <p:spPr>
          <a:xfrm>
            <a:off x="6854891" y="2392619"/>
            <a:ext cx="243962" cy="243962"/>
          </a:xfrm>
          <a:prstGeom prst="rect">
            <a:avLst/>
          </a:prstGeom>
        </p:spPr>
      </p:pic>
      <p:sp>
        <p:nvSpPr>
          <p:cNvPr id="11" name="Text 8"/>
          <p:cNvSpPr/>
          <p:nvPr/>
        </p:nvSpPr>
        <p:spPr>
          <a:xfrm>
            <a:off x="7351776" y="2231136"/>
            <a:ext cx="3980383" cy="566928"/>
          </a:xfrm>
          <a:prstGeom prst="rect">
            <a:avLst/>
          </a:prstGeom>
          <a:noFill/>
          <a:ln/>
        </p:spPr>
        <p:txBody>
          <a:bodyPr wrap="square" lIns="0" tIns="0" rIns="0" bIns="0" rtlCol="0" anchor="ctr"/>
          <a:lstStyle/>
          <a:p>
            <a:pPr indent="0" marL="0">
              <a:lnSpc>
                <a:spcPts val="1500"/>
              </a:lnSpc>
              <a:buNone/>
            </a:pPr>
            <a:r>
              <a:rPr lang="en-US" sz="1150" b="1" i="1" dirty="0">
                <a:solidFill>
                  <a:srgbClr val="FFFFFF"/>
                </a:solidFill>
                <a:latin typeface="Calibri" pitchFamily="34" charset="0"/>
                <a:ea typeface="Calibri" pitchFamily="34" charset="-122"/>
                <a:cs typeface="Calibri" pitchFamily="34" charset="-120"/>
              </a:rPr>
              <a:t>Region 76 rule: shin guards are required at games AND practices. No exceptions are allowed.</a:t>
            </a:r>
            <a:endParaRPr lang="en-US" sz="1150" dirty="0"/>
          </a:p>
        </p:txBody>
      </p:sp>
      <p:sp>
        <p:nvSpPr>
          <p:cNvPr id="12" name="Text 9"/>
          <p:cNvSpPr/>
          <p:nvPr/>
        </p:nvSpPr>
        <p:spPr>
          <a:xfrm>
            <a:off x="6711696" y="2962656"/>
            <a:ext cx="4620463" cy="1737360"/>
          </a:xfrm>
          <a:prstGeom prst="rect">
            <a:avLst/>
          </a:prstGeom>
          <a:noFill/>
          <a:ln/>
        </p:spPr>
        <p:txBody>
          <a:bodyPr wrap="square" lIns="0" tIns="0" rIns="0" bIns="0" rtlCol="0" anchor="t"/>
          <a:lstStyle/>
          <a:p>
            <a:pPr marL="177800" indent="-177800">
              <a:lnSpc>
                <a:spcPts val="1550"/>
              </a:lnSpc>
              <a:spcAft>
                <a:spcPts val="500"/>
              </a:spcAft>
              <a:buSzPct val="100000"/>
              <a:buChar char="•"/>
            </a:pPr>
            <a:r>
              <a:rPr lang="en-US" sz="1200" dirty="0">
                <a:solidFill>
                  <a:srgbClr val="D2D5DA"/>
                </a:solidFill>
                <a:latin typeface="Calibri" pitchFamily="34" charset="0"/>
                <a:ea typeface="Calibri" pitchFamily="34" charset="-122"/>
                <a:cs typeface="Calibri" pitchFamily="34" charset="-120"/>
              </a:rPr>
              <a:t>Shin guards, worn under the socks</a:t>
            </a:r>
            <a:endParaRPr lang="en-US" sz="1200" dirty="0"/>
          </a:p>
          <a:p>
            <a:pPr marL="177800" indent="-177800">
              <a:lnSpc>
                <a:spcPts val="1550"/>
              </a:lnSpc>
              <a:spcAft>
                <a:spcPts val="500"/>
              </a:spcAft>
              <a:buSzPct val="100000"/>
              <a:buChar char="•"/>
            </a:pPr>
            <a:r>
              <a:rPr lang="en-US" sz="1200" dirty="0">
                <a:solidFill>
                  <a:srgbClr val="D2D5DA"/>
                </a:solidFill>
                <a:latin typeface="Calibri" pitchFamily="34" charset="0"/>
                <a:ea typeface="Calibri" pitchFamily="34" charset="-122"/>
                <a:cs typeface="Calibri" pitchFamily="34" charset="-120"/>
              </a:rPr>
              <a:t>Team socks pulled fully over the guards</a:t>
            </a:r>
            <a:endParaRPr lang="en-US" sz="1200" dirty="0"/>
          </a:p>
          <a:p>
            <a:pPr marL="177800" indent="-177800">
              <a:lnSpc>
                <a:spcPts val="1550"/>
              </a:lnSpc>
              <a:spcAft>
                <a:spcPts val="500"/>
              </a:spcAft>
              <a:buSzPct val="100000"/>
              <a:buChar char="•"/>
            </a:pPr>
            <a:r>
              <a:rPr lang="en-US" sz="1200" dirty="0">
                <a:solidFill>
                  <a:srgbClr val="D2D5DA"/>
                </a:solidFill>
                <a:latin typeface="Calibri" pitchFamily="34" charset="0"/>
                <a:ea typeface="Calibri" pitchFamily="34" charset="-122"/>
                <a:cs typeface="Calibri" pitchFamily="34" charset="-120"/>
              </a:rPr>
              <a:t>A size 3 ball</a:t>
            </a:r>
            <a:endParaRPr lang="en-US" sz="1200" dirty="0"/>
          </a:p>
          <a:p>
            <a:pPr marL="177800" indent="-177800">
              <a:lnSpc>
                <a:spcPts val="1550"/>
              </a:lnSpc>
              <a:spcAft>
                <a:spcPts val="500"/>
              </a:spcAft>
              <a:buSzPct val="100000"/>
              <a:buChar char="•"/>
            </a:pPr>
            <a:r>
              <a:rPr lang="en-US" sz="1200" dirty="0">
                <a:solidFill>
                  <a:srgbClr val="D2D5DA"/>
                </a:solidFill>
                <a:latin typeface="Calibri" pitchFamily="34" charset="0"/>
                <a:ea typeface="Calibri" pitchFamily="34" charset="-122"/>
                <a:cs typeface="Calibri" pitchFamily="34" charset="-120"/>
              </a:rPr>
              <a:t>Sneakers are fine — cleats optional at this age</a:t>
            </a:r>
            <a:endParaRPr lang="en-US" sz="1200" dirty="0"/>
          </a:p>
          <a:p>
            <a:pPr marL="177800" indent="-177800">
              <a:lnSpc>
                <a:spcPts val="1550"/>
              </a:lnSpc>
              <a:spcAft>
                <a:spcPts val="500"/>
              </a:spcAft>
              <a:buSzPct val="100000"/>
              <a:buChar char="•"/>
            </a:pPr>
            <a:r>
              <a:rPr lang="en-US" sz="1200" dirty="0">
                <a:solidFill>
                  <a:srgbClr val="D2D5DA"/>
                </a:solidFill>
                <a:latin typeface="Calibri" pitchFamily="34" charset="0"/>
                <a:ea typeface="Calibri" pitchFamily="34" charset="-122"/>
                <a:cs typeface="Calibri" pitchFamily="34" charset="-120"/>
              </a:rPr>
              <a:t>A full water bottle, named</a:t>
            </a:r>
            <a:endParaRPr lang="en-US" sz="1200" dirty="0"/>
          </a:p>
          <a:p>
            <a:pPr marL="177800" indent="-177800">
              <a:lnSpc>
                <a:spcPts val="1550"/>
              </a:lnSpc>
              <a:spcAft>
                <a:spcPts val="500"/>
              </a:spcAft>
              <a:buSzPct val="100000"/>
              <a:buChar char="•"/>
            </a:pPr>
            <a:r>
              <a:rPr lang="en-US" sz="1200" dirty="0">
                <a:solidFill>
                  <a:srgbClr val="D2D5DA"/>
                </a:solidFill>
                <a:latin typeface="Calibri" pitchFamily="34" charset="0"/>
                <a:ea typeface="Calibri" pitchFamily="34" charset="-122"/>
                <a:cs typeface="Calibri" pitchFamily="34" charset="-120"/>
              </a:rPr>
              <a:t>Weather layers and sunscreen</a:t>
            </a:r>
            <a:endParaRPr lang="en-US" sz="1200" dirty="0"/>
          </a:p>
          <a:p>
            <a:pPr marL="177800" indent="-177800">
              <a:lnSpc>
                <a:spcPts val="1550"/>
              </a:lnSpc>
              <a:spcAft>
                <a:spcPts val="500"/>
              </a:spcAft>
              <a:buSzPct val="100000"/>
              <a:buChar char="•"/>
            </a:pPr>
            <a:r>
              <a:rPr lang="en-US" sz="1200" dirty="0">
                <a:solidFill>
                  <a:srgbClr val="D2D5DA"/>
                </a:solidFill>
                <a:latin typeface="Calibri" pitchFamily="34" charset="0"/>
                <a:ea typeface="Calibri" pitchFamily="34" charset="-122"/>
                <a:cs typeface="Calibri" pitchFamily="34" charset="-120"/>
              </a:rPr>
              <a:t>Inhaler or medication if they need one</a:t>
            </a:r>
            <a:endParaRPr lang="en-US" sz="1200" dirty="0"/>
          </a:p>
        </p:txBody>
      </p:sp>
      <p:sp>
        <p:nvSpPr>
          <p:cNvPr id="13" name="Shape 10"/>
          <p:cNvSpPr/>
          <p:nvPr/>
        </p:nvSpPr>
        <p:spPr>
          <a:xfrm>
            <a:off x="6638544" y="4791456"/>
            <a:ext cx="4766767" cy="841248"/>
          </a:xfrm>
          <a:prstGeom prst="roundRect">
            <a:avLst>
              <a:gd name="adj" fmla="val 9783"/>
            </a:avLst>
          </a:prstGeom>
          <a:solidFill>
            <a:srgbClr val="2E3138"/>
          </a:solidFill>
          <a:ln/>
        </p:spPr>
      </p:sp>
      <p:sp>
        <p:nvSpPr>
          <p:cNvPr id="14" name="Text 11"/>
          <p:cNvSpPr/>
          <p:nvPr/>
        </p:nvSpPr>
        <p:spPr>
          <a:xfrm>
            <a:off x="6839712" y="4791456"/>
            <a:ext cx="4364431" cy="841248"/>
          </a:xfrm>
          <a:prstGeom prst="rect">
            <a:avLst/>
          </a:prstGeom>
          <a:noFill/>
          <a:ln/>
        </p:spPr>
        <p:txBody>
          <a:bodyPr wrap="square" lIns="0" tIns="0" rIns="0" bIns="0" rtlCol="0" anchor="ctr"/>
          <a:lstStyle/>
          <a:p>
            <a:pPr indent="0" marL="0">
              <a:lnSpc>
                <a:spcPts val="1450"/>
              </a:lnSpc>
              <a:buNone/>
            </a:pPr>
            <a:r>
              <a:rPr lang="en-US" sz="1100" b="1" dirty="0">
                <a:solidFill>
                  <a:srgbClr val="FBC38A"/>
                </a:solidFill>
                <a:latin typeface="Calibri" pitchFamily="34" charset="0"/>
                <a:ea typeface="Calibri" pitchFamily="34" charset="-122"/>
                <a:cs typeface="Calibri" pitchFamily="34" charset="-120"/>
              </a:rPr>
              <a:t>No jewelry of any kind. Earrings must be removed before every game and practice and may NOT be taped over. The only exception is a medical alert bracelet, properly taped down.</a:t>
            </a:r>
            <a:endParaRPr lang="en-US" sz="1100" dirty="0"/>
          </a:p>
        </p:txBody>
      </p:sp>
      <p:sp>
        <p:nvSpPr>
          <p:cNvPr id="15" name="Text 12"/>
          <p:cNvSpPr/>
          <p:nvPr/>
        </p:nvSpPr>
        <p:spPr>
          <a:xfrm>
            <a:off x="566928" y="5943600"/>
            <a:ext cx="11057839" cy="256032"/>
          </a:xfrm>
          <a:prstGeom prst="rect">
            <a:avLst/>
          </a:prstGeom>
          <a:noFill/>
          <a:ln/>
        </p:spPr>
        <p:txBody>
          <a:bodyPr wrap="square" lIns="0" tIns="0" rIns="0" bIns="0" rtlCol="0" anchor="ctr"/>
          <a:lstStyle/>
          <a:p>
            <a:pPr indent="0" marL="0">
              <a:buNone/>
            </a:pPr>
            <a:r>
              <a:rPr lang="en-US" sz="1000" i="1" dirty="0">
                <a:solidFill>
                  <a:srgbClr val="70747A"/>
                </a:solidFill>
                <a:latin typeface="Calibri" pitchFamily="34" charset="0"/>
                <a:ea typeface="Calibri" pitchFamily="34" charset="-122"/>
                <a:cs typeface="Calibri" pitchFamily="34" charset="-120"/>
              </a:rPr>
              <a:t>Player safety rules:  </a:t>
            </a:r>
            <a:pPr indent="0" marL="0">
              <a:buNone/>
            </a:pPr>
            <a:r>
              <a:rPr lang="en-US" sz="1000" i="1" u="sng" dirty="0">
                <a:solidFill>
                  <a:srgbClr val="3C4048"/>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ayso76.org/health-and-safety</a:t>
            </a:r>
            <a:endParaRPr lang="en-US" sz="1000" dirty="0"/>
          </a:p>
        </p:txBody>
      </p:sp>
      <p:pic>
        <p:nvPicPr>
          <p:cNvPr id="16" name="Image 1" descr="preencoded.png">    </p:cNvPr>
          <p:cNvPicPr>
            <a:picLocks noChangeAspect="1"/>
          </p:cNvPicPr>
          <p:nvPr/>
        </p:nvPicPr>
        <p:blipFill>
          <a:blip r:embed="rId3"/>
          <a:stretch>
            <a:fillRect/>
          </a:stretch>
        </p:blipFill>
        <p:spPr>
          <a:xfrm>
            <a:off x="566928" y="6272784"/>
            <a:ext cx="250041" cy="310896"/>
          </a:xfrm>
          <a:prstGeom prst="rect">
            <a:avLst/>
          </a:prstGeom>
        </p:spPr>
      </p:pic>
      <p:sp>
        <p:nvSpPr>
          <p:cNvPr id="17" name="Text 13"/>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18" name="Shape 14"/>
          <p:cNvSpPr/>
          <p:nvPr/>
        </p:nvSpPr>
        <p:spPr>
          <a:xfrm>
            <a:off x="11313871" y="6327648"/>
            <a:ext cx="310896" cy="310896"/>
          </a:xfrm>
          <a:prstGeom prst="ellipse">
            <a:avLst/>
          </a:prstGeom>
          <a:solidFill>
            <a:srgbClr val="F2F3F5"/>
          </a:solidFill>
          <a:ln w="9525">
            <a:solidFill>
              <a:srgbClr val="DADCE0"/>
            </a:solidFill>
            <a:prstDash val="solid"/>
          </a:ln>
        </p:spPr>
      </p:sp>
      <p:sp>
        <p:nvSpPr>
          <p:cNvPr id="19" name="Text 15"/>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EXPECTATIONS · SIDELINE</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Parents: what to ask for</a:t>
            </a:r>
            <a:endParaRPr lang="en-US" sz="3400" dirty="0"/>
          </a:p>
        </p:txBody>
      </p:sp>
      <p:sp>
        <p:nvSpPr>
          <p:cNvPr id="4" name="Shape 2"/>
          <p:cNvSpPr/>
          <p:nvPr/>
        </p:nvSpPr>
        <p:spPr>
          <a:xfrm>
            <a:off x="566928" y="1645920"/>
            <a:ext cx="4023360" cy="2395728"/>
          </a:xfrm>
          <a:prstGeom prst="roundRect">
            <a:avLst>
              <a:gd name="adj" fmla="val 3435"/>
            </a:avLst>
          </a:prstGeom>
          <a:solidFill>
            <a:srgbClr val="121316"/>
          </a:solidFill>
          <a:ln/>
        </p:spPr>
      </p:sp>
      <p:sp>
        <p:nvSpPr>
          <p:cNvPr id="5" name="Text 3"/>
          <p:cNvSpPr/>
          <p:nvPr/>
        </p:nvSpPr>
        <p:spPr>
          <a:xfrm>
            <a:off x="877824" y="1828800"/>
            <a:ext cx="3401568" cy="237744"/>
          </a:xfrm>
          <a:prstGeom prst="rect">
            <a:avLst/>
          </a:prstGeom>
          <a:noFill/>
          <a:ln/>
        </p:spPr>
        <p:txBody>
          <a:bodyPr wrap="square" lIns="0" tIns="0" rIns="0" bIns="0" rtlCol="0" anchor="ctr"/>
          <a:lstStyle/>
          <a:p>
            <a:pPr indent="0" marL="0">
              <a:buNone/>
            </a:pPr>
            <a:r>
              <a:rPr lang="en-US" sz="1050" b="1" spc="200" kern="0" dirty="0">
                <a:solidFill>
                  <a:srgbClr val="F89838"/>
                </a:solidFill>
                <a:latin typeface="Calibri" pitchFamily="34" charset="0"/>
                <a:ea typeface="Calibri" pitchFamily="34" charset="-122"/>
                <a:cs typeface="Calibri" pitchFamily="34" charset="-120"/>
              </a:rPr>
              <a:t>THE ARRIVAL RULE</a:t>
            </a:r>
            <a:endParaRPr lang="en-US" sz="1050" dirty="0"/>
          </a:p>
        </p:txBody>
      </p:sp>
      <p:sp>
        <p:nvSpPr>
          <p:cNvPr id="6" name="Text 4"/>
          <p:cNvSpPr/>
          <p:nvPr/>
        </p:nvSpPr>
        <p:spPr>
          <a:xfrm>
            <a:off x="877824" y="2121408"/>
            <a:ext cx="3401568" cy="932688"/>
          </a:xfrm>
          <a:prstGeom prst="rect">
            <a:avLst/>
          </a:prstGeom>
          <a:noFill/>
          <a:ln/>
        </p:spPr>
        <p:txBody>
          <a:bodyPr wrap="square" lIns="0" tIns="0" rIns="0" bIns="0" rtlCol="0" anchor="ctr"/>
          <a:lstStyle/>
          <a:p>
            <a:pPr indent="0" marL="0">
              <a:lnSpc>
                <a:spcPts val="3200"/>
              </a:lnSpc>
              <a:buNone/>
            </a:pPr>
            <a:r>
              <a:rPr lang="en-US" sz="2800" b="1" dirty="0">
                <a:solidFill>
                  <a:srgbClr val="FFFFFF"/>
                </a:solidFill>
                <a:latin typeface="Cambria" pitchFamily="34" charset="0"/>
                <a:ea typeface="Cambria" pitchFamily="34" charset="-122"/>
                <a:cs typeface="Cambria" pitchFamily="34" charset="-120"/>
              </a:rPr>
              <a:t>Ask for 30</a:t>
            </a:r>
            <a:endParaRPr lang="en-US" sz="2800" dirty="0"/>
          </a:p>
          <a:p>
            <a:pPr indent="0" marL="0">
              <a:lnSpc>
                <a:spcPts val="3200"/>
              </a:lnSpc>
              <a:buNone/>
            </a:pPr>
            <a:r>
              <a:rPr lang="en-US" sz="2800" b="1" dirty="0">
                <a:solidFill>
                  <a:srgbClr val="8E9299"/>
                </a:solidFill>
                <a:latin typeface="Cambria" pitchFamily="34" charset="0"/>
                <a:ea typeface="Cambria" pitchFamily="34" charset="-122"/>
                <a:cs typeface="Cambria" pitchFamily="34" charset="-120"/>
              </a:rPr>
              <a:t>and plan for 15.</a:t>
            </a:r>
            <a:endParaRPr lang="en-US" sz="2800" dirty="0"/>
          </a:p>
        </p:txBody>
      </p:sp>
      <p:sp>
        <p:nvSpPr>
          <p:cNvPr id="7" name="Text 5"/>
          <p:cNvSpPr/>
          <p:nvPr/>
        </p:nvSpPr>
        <p:spPr>
          <a:xfrm>
            <a:off x="877824" y="3108960"/>
            <a:ext cx="3401568" cy="859536"/>
          </a:xfrm>
          <a:prstGeom prst="rect">
            <a:avLst/>
          </a:prstGeom>
          <a:noFill/>
          <a:ln/>
        </p:spPr>
        <p:txBody>
          <a:bodyPr wrap="square" lIns="0" tIns="0" rIns="0" bIns="0" rtlCol="0" anchor="t"/>
          <a:lstStyle/>
          <a:p>
            <a:pPr indent="0" marL="0">
              <a:lnSpc>
                <a:spcPts val="1500"/>
              </a:lnSpc>
              <a:buNone/>
            </a:pPr>
            <a:r>
              <a:rPr lang="en-US" sz="1150" dirty="0">
                <a:solidFill>
                  <a:srgbClr val="B6BAC2"/>
                </a:solidFill>
                <a:latin typeface="Calibri" pitchFamily="34" charset="0"/>
                <a:ea typeface="Calibri" pitchFamily="34" charset="-122"/>
                <a:cs typeface="Calibri" pitchFamily="34" charset="-120"/>
              </a:rPr>
              <a:t>Tell families the team meeting is 30 minutes before kickoff. Most arrive at 15. Build the warm-up around 15 and hold the meeting there — with a 20-minute game you cannot afford to start late.</a:t>
            </a:r>
            <a:endParaRPr lang="en-US" sz="1150" dirty="0"/>
          </a:p>
        </p:txBody>
      </p:sp>
      <p:sp>
        <p:nvSpPr>
          <p:cNvPr id="8" name="Text 6"/>
          <p:cNvSpPr/>
          <p:nvPr/>
        </p:nvSpPr>
        <p:spPr>
          <a:xfrm>
            <a:off x="4919472" y="1645920"/>
            <a:ext cx="6705295" cy="29260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On the sideline</a:t>
            </a:r>
            <a:endParaRPr lang="en-US" sz="1600" dirty="0"/>
          </a:p>
        </p:txBody>
      </p:sp>
      <p:sp>
        <p:nvSpPr>
          <p:cNvPr id="9" name="Shape 7"/>
          <p:cNvSpPr/>
          <p:nvPr/>
        </p:nvSpPr>
        <p:spPr>
          <a:xfrm>
            <a:off x="4919472" y="2011680"/>
            <a:ext cx="6705295" cy="3785616"/>
          </a:xfrm>
          <a:prstGeom prst="roundRect">
            <a:avLst>
              <a:gd name="adj" fmla="val 2174"/>
            </a:avLst>
          </a:prstGeom>
          <a:solidFill>
            <a:srgbClr val="F2F3F5"/>
          </a:solidFill>
          <a:ln/>
        </p:spPr>
      </p:sp>
      <p:sp>
        <p:nvSpPr>
          <p:cNvPr id="10" name="Text 8"/>
          <p:cNvSpPr/>
          <p:nvPr/>
        </p:nvSpPr>
        <p:spPr>
          <a:xfrm>
            <a:off x="5212080" y="2286000"/>
            <a:ext cx="6120079" cy="3291840"/>
          </a:xfrm>
          <a:prstGeom prst="rect">
            <a:avLst/>
          </a:prstGeom>
          <a:noFill/>
          <a:ln/>
        </p:spPr>
        <p:txBody>
          <a:bodyPr wrap="square" lIns="0" tIns="0" rIns="0" bIns="0" rtlCol="0" anchor="t"/>
          <a:lstStyle/>
          <a:p>
            <a:pPr marL="177800" indent="-177800">
              <a:lnSpc>
                <a:spcPts val="1600"/>
              </a:lnSpc>
              <a:spcAft>
                <a:spcPts val="600"/>
              </a:spcAft>
              <a:buSzPct val="100000"/>
              <a:buChar char="•"/>
            </a:pPr>
            <a:r>
              <a:rPr lang="en-US" sz="1250" dirty="0">
                <a:solidFill>
                  <a:srgbClr val="2E3138"/>
                </a:solidFill>
                <a:latin typeface="Calibri" pitchFamily="34" charset="0"/>
                <a:ea typeface="Calibri" pitchFamily="34" charset="-122"/>
                <a:cs typeface="Calibri" pitchFamily="34" charset="-120"/>
              </a:rPr>
              <a:t>Cheer effort and good play from both teams. Coaching comes from the coaches; calls come from the referee.</a:t>
            </a:r>
            <a:endParaRPr lang="en-US" sz="1250" dirty="0"/>
          </a:p>
          <a:p>
            <a:pPr marL="177800" indent="-177800">
              <a:lnSpc>
                <a:spcPts val="1600"/>
              </a:lnSpc>
              <a:spcAft>
                <a:spcPts val="600"/>
              </a:spcAft>
              <a:buSzPct val="100000"/>
              <a:buChar char="•"/>
            </a:pPr>
            <a:r>
              <a:rPr lang="en-US" sz="1250" dirty="0">
                <a:solidFill>
                  <a:srgbClr val="2E3138"/>
                </a:solidFill>
                <a:latin typeface="Calibri" pitchFamily="34" charset="0"/>
                <a:ea typeface="Calibri" pitchFamily="34" charset="-122"/>
                <a:cs typeface="Calibri" pitchFamily="34" charset="-120"/>
              </a:rPr>
              <a:t>Stay on the spectator side. The team side is players and coaches only.</a:t>
            </a:r>
            <a:endParaRPr lang="en-US" sz="1250" dirty="0"/>
          </a:p>
          <a:p>
            <a:pPr marL="177800" indent="-177800">
              <a:lnSpc>
                <a:spcPts val="1600"/>
              </a:lnSpc>
              <a:spcAft>
                <a:spcPts val="600"/>
              </a:spcAft>
              <a:buSzPct val="100000"/>
              <a:buChar char="•"/>
            </a:pPr>
            <a:r>
              <a:rPr lang="en-US" sz="1250" dirty="0">
                <a:solidFill>
                  <a:srgbClr val="2E3138"/>
                </a:solidFill>
                <a:latin typeface="Calibri" pitchFamily="34" charset="0"/>
                <a:ea typeface="Calibri" pitchFamily="34" charset="-122"/>
                <a:cs typeface="Calibri" pitchFamily="34" charset="-120"/>
              </a:rPr>
              <a:t>Nobody is keeping score or standings. If a parent is tracking the score, gently let it go.</a:t>
            </a:r>
            <a:endParaRPr lang="en-US" sz="1250" dirty="0"/>
          </a:p>
          <a:p>
            <a:pPr marL="177800" indent="-177800">
              <a:lnSpc>
                <a:spcPts val="1600"/>
              </a:lnSpc>
              <a:spcAft>
                <a:spcPts val="600"/>
              </a:spcAft>
              <a:buSzPct val="100000"/>
              <a:buChar char="•"/>
            </a:pPr>
            <a:r>
              <a:rPr lang="en-US" sz="1250" dirty="0">
                <a:solidFill>
                  <a:srgbClr val="2E3138"/>
                </a:solidFill>
                <a:latin typeface="Calibri" pitchFamily="34" charset="0"/>
                <a:ea typeface="Calibri" pitchFamily="34" charset="-122"/>
                <a:cs typeface="Calibri" pitchFamily="34" charset="-120"/>
              </a:rPr>
              <a:t>Tell a coach in advance about absences so the rotation can be planned.</a:t>
            </a:r>
            <a:endParaRPr lang="en-US" sz="1250" dirty="0"/>
          </a:p>
          <a:p>
            <a:pPr marL="177800" indent="-177800">
              <a:lnSpc>
                <a:spcPts val="1600"/>
              </a:lnSpc>
              <a:spcAft>
                <a:spcPts val="600"/>
              </a:spcAft>
              <a:buSzPct val="100000"/>
              <a:buChar char="•"/>
            </a:pPr>
            <a:r>
              <a:rPr lang="en-US" sz="1250" dirty="0">
                <a:solidFill>
                  <a:srgbClr val="2E3138"/>
                </a:solidFill>
                <a:latin typeface="Calibri" pitchFamily="34" charset="0"/>
                <a:ea typeface="Calibri" pitchFamily="34" charset="-122"/>
                <a:cs typeface="Calibri" pitchFamily="34" charset="-120"/>
              </a:rPr>
              <a:t>Every family takes one job: referee, snack, team parent, or photos.</a:t>
            </a:r>
            <a:endParaRPr lang="en-US" sz="1250" dirty="0"/>
          </a:p>
          <a:p>
            <a:pPr marL="177800" indent="-177800">
              <a:lnSpc>
                <a:spcPts val="1600"/>
              </a:lnSpc>
              <a:spcAft>
                <a:spcPts val="600"/>
              </a:spcAft>
              <a:buSzPct val="100000"/>
              <a:buChar char="•"/>
            </a:pPr>
            <a:r>
              <a:rPr lang="en-US" sz="1250" dirty="0">
                <a:solidFill>
                  <a:srgbClr val="2E3138"/>
                </a:solidFill>
                <a:latin typeface="Calibri" pitchFamily="34" charset="0"/>
                <a:ea typeface="Calibri" pitchFamily="34" charset="-122"/>
                <a:cs typeface="Calibri" pitchFamily="34" charset="-120"/>
              </a:rPr>
              <a:t>Raise any concern with the coach privately, not on the sideline and not in front of the children.</a:t>
            </a:r>
            <a:endParaRPr lang="en-US" sz="1250" dirty="0"/>
          </a:p>
          <a:p>
            <a:pPr marL="177800" indent="-177800">
              <a:lnSpc>
                <a:spcPts val="1600"/>
              </a:lnSpc>
              <a:spcAft>
                <a:spcPts val="600"/>
              </a:spcAft>
              <a:buSzPct val="100000"/>
              <a:buChar char="•"/>
            </a:pPr>
            <a:r>
              <a:rPr lang="en-US" sz="1250" dirty="0">
                <a:solidFill>
                  <a:srgbClr val="2E3138"/>
                </a:solidFill>
                <a:latin typeface="Calibri" pitchFamily="34" charset="0"/>
                <a:ea typeface="Calibri" pitchFamily="34" charset="-122"/>
                <a:cs typeface="Calibri" pitchFamily="34" charset="-120"/>
              </a:rPr>
              <a:t>The ride home is the hardest part of youth sports. "I loved watching you play" is enough — and at six years old it is genuinely all they need.</a:t>
            </a:r>
            <a:endParaRPr lang="en-US" sz="1250" dirty="0"/>
          </a:p>
        </p:txBody>
      </p:sp>
      <p:sp>
        <p:nvSpPr>
          <p:cNvPr id="11" name="Shape 9"/>
          <p:cNvSpPr/>
          <p:nvPr/>
        </p:nvSpPr>
        <p:spPr>
          <a:xfrm>
            <a:off x="566928" y="4224528"/>
            <a:ext cx="4023360" cy="1572768"/>
          </a:xfrm>
          <a:prstGeom prst="roundRect">
            <a:avLst>
              <a:gd name="adj" fmla="val 5233"/>
            </a:avLst>
          </a:prstGeom>
          <a:solidFill>
            <a:srgbClr val="FDF0E2"/>
          </a:solidFill>
          <a:ln/>
        </p:spPr>
      </p:sp>
      <p:sp>
        <p:nvSpPr>
          <p:cNvPr id="12" name="Shape 10"/>
          <p:cNvSpPr/>
          <p:nvPr/>
        </p:nvSpPr>
        <p:spPr>
          <a:xfrm>
            <a:off x="859536" y="4443984"/>
            <a:ext cx="512064" cy="512064"/>
          </a:xfrm>
          <a:prstGeom prst="ellipse">
            <a:avLst/>
          </a:prstGeom>
          <a:solidFill>
            <a:srgbClr val="F89838"/>
          </a:solidFill>
          <a:ln/>
        </p:spPr>
      </p:sp>
      <p:pic>
        <p:nvPicPr>
          <p:cNvPr id="13" name="Image 0" descr="preencoded.png">    </p:cNvPr>
          <p:cNvPicPr>
            <a:picLocks noChangeAspect="1"/>
          </p:cNvPicPr>
          <p:nvPr/>
        </p:nvPicPr>
        <p:blipFill>
          <a:blip r:embed="rId1"/>
          <a:stretch>
            <a:fillRect/>
          </a:stretch>
        </p:blipFill>
        <p:spPr>
          <a:xfrm>
            <a:off x="997793" y="4582241"/>
            <a:ext cx="235549" cy="235549"/>
          </a:xfrm>
          <a:prstGeom prst="rect">
            <a:avLst/>
          </a:prstGeom>
        </p:spPr>
      </p:pic>
      <p:sp>
        <p:nvSpPr>
          <p:cNvPr id="14" name="Text 11"/>
          <p:cNvSpPr/>
          <p:nvPr/>
        </p:nvSpPr>
        <p:spPr>
          <a:xfrm>
            <a:off x="1481328" y="4443984"/>
            <a:ext cx="2798064" cy="512064"/>
          </a:xfrm>
          <a:prstGeom prst="rect">
            <a:avLst/>
          </a:prstGeom>
          <a:noFill/>
          <a:ln/>
        </p:spPr>
        <p:txBody>
          <a:bodyPr wrap="square" lIns="0" tIns="0" rIns="0" bIns="0" rtlCol="0" anchor="ctr"/>
          <a:lstStyle/>
          <a:p>
            <a:pPr indent="0" marL="0">
              <a:buNone/>
            </a:pPr>
            <a:r>
              <a:rPr lang="en-US" sz="1400" b="1" dirty="0">
                <a:solidFill>
                  <a:srgbClr val="8A4E12"/>
                </a:solidFill>
                <a:latin typeface="Cambria" pitchFamily="34" charset="0"/>
                <a:ea typeface="Cambria" pitchFamily="34" charset="-122"/>
                <a:cs typeface="Cambria" pitchFamily="34" charset="-120"/>
              </a:rPr>
              <a:t>Front-load all of it</a:t>
            </a:r>
            <a:endParaRPr lang="en-US" sz="1400" dirty="0"/>
          </a:p>
        </p:txBody>
      </p:sp>
      <p:sp>
        <p:nvSpPr>
          <p:cNvPr id="15" name="Text 12"/>
          <p:cNvSpPr/>
          <p:nvPr/>
        </p:nvSpPr>
        <p:spPr>
          <a:xfrm>
            <a:off x="877824" y="5029200"/>
            <a:ext cx="3401568" cy="658368"/>
          </a:xfrm>
          <a:prstGeom prst="rect">
            <a:avLst/>
          </a:prstGeom>
          <a:noFill/>
          <a:ln/>
        </p:spPr>
        <p:txBody>
          <a:bodyPr wrap="square" lIns="0" tIns="0" rIns="0" bIns="0" rtlCol="0" anchor="t"/>
          <a:lstStyle/>
          <a:p>
            <a:pPr indent="0" marL="0">
              <a:lnSpc>
                <a:spcPts val="1450"/>
              </a:lnSpc>
              <a:buNone/>
            </a:pPr>
            <a:r>
              <a:rPr lang="en-US" sz="1100" dirty="0">
                <a:solidFill>
                  <a:srgbClr val="7A4A18"/>
                </a:solidFill>
                <a:latin typeface="Calibri" pitchFamily="34" charset="0"/>
                <a:ea typeface="Calibri" pitchFamily="34" charset="-122"/>
                <a:cs typeface="Calibri" pitchFamily="34" charset="-120"/>
              </a:rPr>
              <a:t>Cover this at your first practice, in writing as well as out loud. Region 76 publishes a Code of Conduct you can link directly: ayso76.org/code-of-conduct</a:t>
            </a:r>
            <a:endParaRPr lang="en-US" sz="1100" dirty="0"/>
          </a:p>
        </p:txBody>
      </p:sp>
      <p:pic>
        <p:nvPicPr>
          <p:cNvPr id="16" name="Image 1" descr="preencoded.png">    </p:cNvPr>
          <p:cNvPicPr>
            <a:picLocks noChangeAspect="1"/>
          </p:cNvPicPr>
          <p:nvPr/>
        </p:nvPicPr>
        <p:blipFill>
          <a:blip r:embed="rId2"/>
          <a:stretch>
            <a:fillRect/>
          </a:stretch>
        </p:blipFill>
        <p:spPr>
          <a:xfrm>
            <a:off x="566928" y="6272784"/>
            <a:ext cx="250041" cy="310896"/>
          </a:xfrm>
          <a:prstGeom prst="rect">
            <a:avLst/>
          </a:prstGeom>
        </p:spPr>
      </p:pic>
      <p:sp>
        <p:nvSpPr>
          <p:cNvPr id="17" name="Text 13"/>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18" name="Shape 14"/>
          <p:cNvSpPr/>
          <p:nvPr/>
        </p:nvSpPr>
        <p:spPr>
          <a:xfrm>
            <a:off x="11313871" y="6327648"/>
            <a:ext cx="310896" cy="310896"/>
          </a:xfrm>
          <a:prstGeom prst="ellipse">
            <a:avLst/>
          </a:prstGeom>
          <a:solidFill>
            <a:srgbClr val="F2F3F5"/>
          </a:solidFill>
          <a:ln w="9525">
            <a:solidFill>
              <a:srgbClr val="DADCE0"/>
            </a:solidFill>
            <a:prstDash val="solid"/>
          </a:ln>
        </p:spPr>
      </p:sp>
      <p:sp>
        <p:nvSpPr>
          <p:cNvPr id="19" name="Text 15"/>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EXPECTATIONS · YOUR PARTNER</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Check in with your co-coach</a:t>
            </a:r>
            <a:endParaRPr lang="en-US" sz="3400" dirty="0"/>
          </a:p>
        </p:txBody>
      </p:sp>
      <p:sp>
        <p:nvSpPr>
          <p:cNvPr id="4" name="Text 2"/>
          <p:cNvSpPr/>
          <p:nvPr/>
        </p:nvSpPr>
        <p:spPr>
          <a:xfrm>
            <a:off x="566928" y="1609344"/>
            <a:ext cx="10698480" cy="310896"/>
          </a:xfrm>
          <a:prstGeom prst="rect">
            <a:avLst/>
          </a:prstGeom>
          <a:noFill/>
          <a:ln/>
        </p:spPr>
        <p:txBody>
          <a:bodyPr wrap="square" lIns="0" tIns="0" rIns="0" bIns="0" rtlCol="0" anchor="ctr"/>
          <a:lstStyle/>
          <a:p>
            <a:pPr indent="0" marL="0">
              <a:buNone/>
            </a:pPr>
            <a:r>
              <a:rPr lang="en-US" sz="1350" dirty="0">
                <a:solidFill>
                  <a:srgbClr val="70747A"/>
                </a:solidFill>
                <a:latin typeface="Calibri" pitchFamily="34" charset="0"/>
                <a:ea typeface="Calibri" pitchFamily="34" charset="-122"/>
                <a:cs typeface="Calibri" pitchFamily="34" charset="-120"/>
              </a:rPr>
              <a:t>With two games running side by side you will often be managing separate halves of the same squad. Split the jobs out loud before every game.</a:t>
            </a:r>
            <a:endParaRPr lang="en-US" sz="1350" dirty="0"/>
          </a:p>
        </p:txBody>
      </p:sp>
      <p:sp>
        <p:nvSpPr>
          <p:cNvPr id="5" name="Shape 3"/>
          <p:cNvSpPr/>
          <p:nvPr/>
        </p:nvSpPr>
        <p:spPr>
          <a:xfrm>
            <a:off x="566928" y="2103120"/>
            <a:ext cx="5346040" cy="493776"/>
          </a:xfrm>
          <a:prstGeom prst="roundRect">
            <a:avLst>
              <a:gd name="adj" fmla="val 16667"/>
            </a:avLst>
          </a:prstGeom>
          <a:solidFill>
            <a:srgbClr val="121316"/>
          </a:solidFill>
          <a:ln/>
        </p:spPr>
      </p:sp>
      <p:sp>
        <p:nvSpPr>
          <p:cNvPr id="6" name="Text 4"/>
          <p:cNvSpPr/>
          <p:nvPr/>
        </p:nvSpPr>
        <p:spPr>
          <a:xfrm>
            <a:off x="859536" y="2103120"/>
            <a:ext cx="4760824" cy="493776"/>
          </a:xfrm>
          <a:prstGeom prst="rect">
            <a:avLst/>
          </a:prstGeom>
          <a:noFill/>
          <a:ln/>
        </p:spPr>
        <p:txBody>
          <a:bodyPr wrap="square" lIns="0" tIns="0" rIns="0" bIns="0" rtlCol="0" anchor="ctr"/>
          <a:lstStyle/>
          <a:p>
            <a:pPr indent="0" marL="0">
              <a:buNone/>
            </a:pPr>
            <a:r>
              <a:rPr lang="en-US" sz="1100" b="1" spc="200" kern="0" dirty="0">
                <a:solidFill>
                  <a:srgbClr val="FFFFFF"/>
                </a:solidFill>
                <a:latin typeface="Calibri" pitchFamily="34" charset="0"/>
                <a:ea typeface="Calibri" pitchFamily="34" charset="-122"/>
                <a:cs typeface="Calibri" pitchFamily="34" charset="-120"/>
              </a:rPr>
              <a:t>ONE OF YOU OWNS</a:t>
            </a:r>
            <a:endParaRPr lang="en-US" sz="1100" dirty="0"/>
          </a:p>
        </p:txBody>
      </p:sp>
      <p:sp>
        <p:nvSpPr>
          <p:cNvPr id="7" name="Shape 5"/>
          <p:cNvSpPr/>
          <p:nvPr/>
        </p:nvSpPr>
        <p:spPr>
          <a:xfrm>
            <a:off x="6278728" y="2103120"/>
            <a:ext cx="5346040" cy="493776"/>
          </a:xfrm>
          <a:prstGeom prst="roundRect">
            <a:avLst>
              <a:gd name="adj" fmla="val 16667"/>
            </a:avLst>
          </a:prstGeom>
          <a:solidFill>
            <a:srgbClr val="2E7D46"/>
          </a:solidFill>
          <a:ln/>
        </p:spPr>
      </p:sp>
      <p:sp>
        <p:nvSpPr>
          <p:cNvPr id="8" name="Text 6"/>
          <p:cNvSpPr/>
          <p:nvPr/>
        </p:nvSpPr>
        <p:spPr>
          <a:xfrm>
            <a:off x="6571336" y="2103120"/>
            <a:ext cx="4760824" cy="493776"/>
          </a:xfrm>
          <a:prstGeom prst="rect">
            <a:avLst/>
          </a:prstGeom>
          <a:noFill/>
          <a:ln/>
        </p:spPr>
        <p:txBody>
          <a:bodyPr wrap="square" lIns="0" tIns="0" rIns="0" bIns="0" rtlCol="0" anchor="ctr"/>
          <a:lstStyle/>
          <a:p>
            <a:pPr indent="0" marL="0">
              <a:buNone/>
            </a:pPr>
            <a:r>
              <a:rPr lang="en-US" sz="1100" b="1" spc="200" kern="0" dirty="0">
                <a:solidFill>
                  <a:srgbClr val="FFFFFF"/>
                </a:solidFill>
                <a:latin typeface="Calibri" pitchFamily="34" charset="0"/>
                <a:ea typeface="Calibri" pitchFamily="34" charset="-122"/>
                <a:cs typeface="Calibri" pitchFamily="34" charset="-120"/>
              </a:rPr>
              <a:t>THE OTHER OWNS</a:t>
            </a:r>
            <a:endParaRPr lang="en-US" sz="1100" dirty="0"/>
          </a:p>
        </p:txBody>
      </p:sp>
      <p:sp>
        <p:nvSpPr>
          <p:cNvPr id="9" name="Shape 7"/>
          <p:cNvSpPr/>
          <p:nvPr/>
        </p:nvSpPr>
        <p:spPr>
          <a:xfrm>
            <a:off x="566928" y="2724912"/>
            <a:ext cx="5346040" cy="676656"/>
          </a:xfrm>
          <a:prstGeom prst="roundRect">
            <a:avLst>
              <a:gd name="adj" fmla="val 12162"/>
            </a:avLst>
          </a:prstGeom>
          <a:solidFill>
            <a:srgbClr val="F2F3F5"/>
          </a:solidFill>
          <a:ln/>
        </p:spPr>
      </p:sp>
      <p:sp>
        <p:nvSpPr>
          <p:cNvPr id="10" name="Shape 8"/>
          <p:cNvSpPr/>
          <p:nvPr/>
        </p:nvSpPr>
        <p:spPr>
          <a:xfrm>
            <a:off x="6278728" y="2724912"/>
            <a:ext cx="5346040" cy="676656"/>
          </a:xfrm>
          <a:prstGeom prst="roundRect">
            <a:avLst>
              <a:gd name="adj" fmla="val 12162"/>
            </a:avLst>
          </a:prstGeom>
          <a:solidFill>
            <a:srgbClr val="F2F3F5"/>
          </a:solidFill>
          <a:ln/>
        </p:spPr>
      </p:sp>
      <p:sp>
        <p:nvSpPr>
          <p:cNvPr id="11" name="Text 9"/>
          <p:cNvSpPr/>
          <p:nvPr/>
        </p:nvSpPr>
        <p:spPr>
          <a:xfrm>
            <a:off x="859536" y="2724912"/>
            <a:ext cx="4760824" cy="676656"/>
          </a:xfrm>
          <a:prstGeom prst="rect">
            <a:avLst/>
          </a:prstGeom>
          <a:noFill/>
          <a:ln/>
        </p:spPr>
        <p:txBody>
          <a:bodyPr wrap="square" lIns="0" tIns="0" rIns="0" bIns="0" rtlCol="0" anchor="ctr"/>
          <a:lstStyle/>
          <a:p>
            <a:pPr indent="0" marL="0">
              <a:buNone/>
            </a:pPr>
            <a:r>
              <a:rPr lang="en-US" sz="1250" dirty="0">
                <a:solidFill>
                  <a:srgbClr val="2E3138"/>
                </a:solidFill>
                <a:latin typeface="Calibri" pitchFamily="34" charset="0"/>
                <a:ea typeface="Calibri" pitchFamily="34" charset="-122"/>
                <a:cs typeface="Calibri" pitchFamily="34" charset="-120"/>
              </a:rPr>
              <a:t>The written quarter rotation</a:t>
            </a:r>
            <a:endParaRPr lang="en-US" sz="1250" dirty="0"/>
          </a:p>
        </p:txBody>
      </p:sp>
      <p:sp>
        <p:nvSpPr>
          <p:cNvPr id="12" name="Text 10"/>
          <p:cNvSpPr/>
          <p:nvPr/>
        </p:nvSpPr>
        <p:spPr>
          <a:xfrm>
            <a:off x="6571336" y="2724912"/>
            <a:ext cx="4760824" cy="676656"/>
          </a:xfrm>
          <a:prstGeom prst="rect">
            <a:avLst/>
          </a:prstGeom>
          <a:noFill/>
          <a:ln/>
        </p:spPr>
        <p:txBody>
          <a:bodyPr wrap="square" lIns="0" tIns="0" rIns="0" bIns="0" rtlCol="0" anchor="ctr"/>
          <a:lstStyle/>
          <a:p>
            <a:pPr indent="0" marL="0">
              <a:buNone/>
            </a:pPr>
            <a:r>
              <a:rPr lang="en-US" sz="1250" dirty="0">
                <a:solidFill>
                  <a:srgbClr val="2E3138"/>
                </a:solidFill>
                <a:latin typeface="Calibri" pitchFamily="34" charset="0"/>
                <a:ea typeface="Calibri" pitchFamily="34" charset="-122"/>
                <a:cs typeface="Calibri" pitchFamily="34" charset="-120"/>
              </a:rPr>
              <a:t>Watching the clock and calling the changes</a:t>
            </a:r>
            <a:endParaRPr lang="en-US" sz="1250" dirty="0"/>
          </a:p>
        </p:txBody>
      </p:sp>
      <p:sp>
        <p:nvSpPr>
          <p:cNvPr id="13" name="Shape 11"/>
          <p:cNvSpPr/>
          <p:nvPr/>
        </p:nvSpPr>
        <p:spPr>
          <a:xfrm>
            <a:off x="566928" y="3493008"/>
            <a:ext cx="5346040" cy="676656"/>
          </a:xfrm>
          <a:prstGeom prst="roundRect">
            <a:avLst>
              <a:gd name="adj" fmla="val 12162"/>
            </a:avLst>
          </a:prstGeom>
          <a:solidFill>
            <a:srgbClr val="FFFFFF"/>
          </a:solidFill>
          <a:ln w="12700">
            <a:solidFill>
              <a:srgbClr val="DADCE0"/>
            </a:solidFill>
            <a:prstDash val="solid"/>
          </a:ln>
        </p:spPr>
      </p:sp>
      <p:sp>
        <p:nvSpPr>
          <p:cNvPr id="14" name="Shape 12"/>
          <p:cNvSpPr/>
          <p:nvPr/>
        </p:nvSpPr>
        <p:spPr>
          <a:xfrm>
            <a:off x="6278728" y="3493008"/>
            <a:ext cx="5346040" cy="676656"/>
          </a:xfrm>
          <a:prstGeom prst="roundRect">
            <a:avLst>
              <a:gd name="adj" fmla="val 12162"/>
            </a:avLst>
          </a:prstGeom>
          <a:solidFill>
            <a:srgbClr val="FFFFFF"/>
          </a:solidFill>
          <a:ln w="12700">
            <a:solidFill>
              <a:srgbClr val="DADCE0"/>
            </a:solidFill>
            <a:prstDash val="solid"/>
          </a:ln>
        </p:spPr>
      </p:sp>
      <p:sp>
        <p:nvSpPr>
          <p:cNvPr id="15" name="Text 13"/>
          <p:cNvSpPr/>
          <p:nvPr/>
        </p:nvSpPr>
        <p:spPr>
          <a:xfrm>
            <a:off x="859536" y="3493008"/>
            <a:ext cx="4760824" cy="676656"/>
          </a:xfrm>
          <a:prstGeom prst="rect">
            <a:avLst/>
          </a:prstGeom>
          <a:noFill/>
          <a:ln/>
        </p:spPr>
        <p:txBody>
          <a:bodyPr wrap="square" lIns="0" tIns="0" rIns="0" bIns="0" rtlCol="0" anchor="ctr"/>
          <a:lstStyle/>
          <a:p>
            <a:pPr indent="0" marL="0">
              <a:buNone/>
            </a:pPr>
            <a:r>
              <a:rPr lang="en-US" sz="1250" dirty="0">
                <a:solidFill>
                  <a:srgbClr val="2E3138"/>
                </a:solidFill>
                <a:latin typeface="Calibri" pitchFamily="34" charset="0"/>
                <a:ea typeface="Calibri" pitchFamily="34" charset="-122"/>
                <a:cs typeface="Calibri" pitchFamily="34" charset="-120"/>
              </a:rPr>
              <a:t>Talking to the referee before kickoff</a:t>
            </a:r>
            <a:endParaRPr lang="en-US" sz="1250" dirty="0"/>
          </a:p>
        </p:txBody>
      </p:sp>
      <p:sp>
        <p:nvSpPr>
          <p:cNvPr id="16" name="Text 14"/>
          <p:cNvSpPr/>
          <p:nvPr/>
        </p:nvSpPr>
        <p:spPr>
          <a:xfrm>
            <a:off x="6571336" y="3493008"/>
            <a:ext cx="4760824" cy="676656"/>
          </a:xfrm>
          <a:prstGeom prst="rect">
            <a:avLst/>
          </a:prstGeom>
          <a:noFill/>
          <a:ln/>
        </p:spPr>
        <p:txBody>
          <a:bodyPr wrap="square" lIns="0" tIns="0" rIns="0" bIns="0" rtlCol="0" anchor="ctr"/>
          <a:lstStyle/>
          <a:p>
            <a:pPr indent="0" marL="0">
              <a:buNone/>
            </a:pPr>
            <a:r>
              <a:rPr lang="en-US" sz="1250" dirty="0">
                <a:solidFill>
                  <a:srgbClr val="2E3138"/>
                </a:solidFill>
                <a:latin typeface="Calibri" pitchFamily="34" charset="0"/>
                <a:ea typeface="Calibri" pitchFamily="34" charset="-122"/>
                <a:cs typeface="Calibri" pitchFamily="34" charset="-120"/>
              </a:rPr>
              <a:t>Player check: shin guards on, no jewelry, water</a:t>
            </a:r>
            <a:endParaRPr lang="en-US" sz="1250" dirty="0"/>
          </a:p>
        </p:txBody>
      </p:sp>
      <p:sp>
        <p:nvSpPr>
          <p:cNvPr id="17" name="Shape 15"/>
          <p:cNvSpPr/>
          <p:nvPr/>
        </p:nvSpPr>
        <p:spPr>
          <a:xfrm>
            <a:off x="566928" y="4261104"/>
            <a:ext cx="5346040" cy="676656"/>
          </a:xfrm>
          <a:prstGeom prst="roundRect">
            <a:avLst>
              <a:gd name="adj" fmla="val 12162"/>
            </a:avLst>
          </a:prstGeom>
          <a:solidFill>
            <a:srgbClr val="F2F3F5"/>
          </a:solidFill>
          <a:ln/>
        </p:spPr>
      </p:sp>
      <p:sp>
        <p:nvSpPr>
          <p:cNvPr id="18" name="Shape 16"/>
          <p:cNvSpPr/>
          <p:nvPr/>
        </p:nvSpPr>
        <p:spPr>
          <a:xfrm>
            <a:off x="6278728" y="4261104"/>
            <a:ext cx="5346040" cy="676656"/>
          </a:xfrm>
          <a:prstGeom prst="roundRect">
            <a:avLst>
              <a:gd name="adj" fmla="val 12162"/>
            </a:avLst>
          </a:prstGeom>
          <a:solidFill>
            <a:srgbClr val="F2F3F5"/>
          </a:solidFill>
          <a:ln/>
        </p:spPr>
      </p:sp>
      <p:sp>
        <p:nvSpPr>
          <p:cNvPr id="19" name="Text 17"/>
          <p:cNvSpPr/>
          <p:nvPr/>
        </p:nvSpPr>
        <p:spPr>
          <a:xfrm>
            <a:off x="859536" y="4261104"/>
            <a:ext cx="4760824" cy="676656"/>
          </a:xfrm>
          <a:prstGeom prst="rect">
            <a:avLst/>
          </a:prstGeom>
          <a:noFill/>
          <a:ln/>
        </p:spPr>
        <p:txBody>
          <a:bodyPr wrap="square" lIns="0" tIns="0" rIns="0" bIns="0" rtlCol="0" anchor="ctr"/>
          <a:lstStyle/>
          <a:p>
            <a:pPr indent="0" marL="0">
              <a:buNone/>
            </a:pPr>
            <a:r>
              <a:rPr lang="en-US" sz="1250" dirty="0">
                <a:solidFill>
                  <a:srgbClr val="2E3138"/>
                </a:solidFill>
                <a:latin typeface="Calibri" pitchFamily="34" charset="0"/>
                <a:ea typeface="Calibri" pitchFamily="34" charset="-122"/>
                <a:cs typeface="Calibri" pitchFamily="34" charset="-120"/>
              </a:rPr>
              <a:t>The halftime message — keep it to one idea</a:t>
            </a:r>
            <a:endParaRPr lang="en-US" sz="1250" dirty="0"/>
          </a:p>
        </p:txBody>
      </p:sp>
      <p:sp>
        <p:nvSpPr>
          <p:cNvPr id="20" name="Text 18"/>
          <p:cNvSpPr/>
          <p:nvPr/>
        </p:nvSpPr>
        <p:spPr>
          <a:xfrm>
            <a:off x="6571336" y="4261104"/>
            <a:ext cx="4760824" cy="676656"/>
          </a:xfrm>
          <a:prstGeom prst="rect">
            <a:avLst/>
          </a:prstGeom>
          <a:noFill/>
          <a:ln/>
        </p:spPr>
        <p:txBody>
          <a:bodyPr wrap="square" lIns="0" tIns="0" rIns="0" bIns="0" rtlCol="0" anchor="ctr"/>
          <a:lstStyle/>
          <a:p>
            <a:pPr indent="0" marL="0">
              <a:buNone/>
            </a:pPr>
            <a:r>
              <a:rPr lang="en-US" sz="1250" dirty="0">
                <a:solidFill>
                  <a:srgbClr val="2E3138"/>
                </a:solidFill>
                <a:latin typeface="Calibri" pitchFamily="34" charset="0"/>
                <a:ea typeface="Calibri" pitchFamily="34" charset="-122"/>
                <a:cs typeface="Calibri" pitchFamily="34" charset="-120"/>
              </a:rPr>
              <a:t>Head-count between the two adjacent fields</a:t>
            </a:r>
            <a:endParaRPr lang="en-US" sz="1250" dirty="0"/>
          </a:p>
        </p:txBody>
      </p:sp>
      <p:sp>
        <p:nvSpPr>
          <p:cNvPr id="21" name="Shape 19"/>
          <p:cNvSpPr/>
          <p:nvPr/>
        </p:nvSpPr>
        <p:spPr>
          <a:xfrm>
            <a:off x="566928" y="5029200"/>
            <a:ext cx="5346040" cy="676656"/>
          </a:xfrm>
          <a:prstGeom prst="roundRect">
            <a:avLst>
              <a:gd name="adj" fmla="val 12162"/>
            </a:avLst>
          </a:prstGeom>
          <a:solidFill>
            <a:srgbClr val="FFFFFF"/>
          </a:solidFill>
          <a:ln w="12700">
            <a:solidFill>
              <a:srgbClr val="DADCE0"/>
            </a:solidFill>
            <a:prstDash val="solid"/>
          </a:ln>
        </p:spPr>
      </p:sp>
      <p:sp>
        <p:nvSpPr>
          <p:cNvPr id="22" name="Shape 20"/>
          <p:cNvSpPr/>
          <p:nvPr/>
        </p:nvSpPr>
        <p:spPr>
          <a:xfrm>
            <a:off x="6278728" y="5029200"/>
            <a:ext cx="5346040" cy="676656"/>
          </a:xfrm>
          <a:prstGeom prst="roundRect">
            <a:avLst>
              <a:gd name="adj" fmla="val 12162"/>
            </a:avLst>
          </a:prstGeom>
          <a:solidFill>
            <a:srgbClr val="FFFFFF"/>
          </a:solidFill>
          <a:ln w="12700">
            <a:solidFill>
              <a:srgbClr val="DADCE0"/>
            </a:solidFill>
            <a:prstDash val="solid"/>
          </a:ln>
        </p:spPr>
      </p:sp>
      <p:sp>
        <p:nvSpPr>
          <p:cNvPr id="23" name="Text 21"/>
          <p:cNvSpPr/>
          <p:nvPr/>
        </p:nvSpPr>
        <p:spPr>
          <a:xfrm>
            <a:off x="859536" y="5029200"/>
            <a:ext cx="4760824" cy="676656"/>
          </a:xfrm>
          <a:prstGeom prst="rect">
            <a:avLst/>
          </a:prstGeom>
          <a:noFill/>
          <a:ln/>
        </p:spPr>
        <p:txBody>
          <a:bodyPr wrap="square" lIns="0" tIns="0" rIns="0" bIns="0" rtlCol="0" anchor="ctr"/>
          <a:lstStyle/>
          <a:p>
            <a:pPr indent="0" marL="0">
              <a:buNone/>
            </a:pPr>
            <a:r>
              <a:rPr lang="en-US" sz="1250" dirty="0">
                <a:solidFill>
                  <a:srgbClr val="2E3138"/>
                </a:solidFill>
                <a:latin typeface="Calibri" pitchFamily="34" charset="0"/>
                <a:ea typeface="Calibri" pitchFamily="34" charset="-122"/>
                <a:cs typeface="Calibri" pitchFamily="34" charset="-120"/>
              </a:rPr>
              <a:t>The postgame circle</a:t>
            </a:r>
            <a:endParaRPr lang="en-US" sz="1250" dirty="0"/>
          </a:p>
        </p:txBody>
      </p:sp>
      <p:sp>
        <p:nvSpPr>
          <p:cNvPr id="24" name="Text 22"/>
          <p:cNvSpPr/>
          <p:nvPr/>
        </p:nvSpPr>
        <p:spPr>
          <a:xfrm>
            <a:off x="6571336" y="5029200"/>
            <a:ext cx="4760824" cy="676656"/>
          </a:xfrm>
          <a:prstGeom prst="rect">
            <a:avLst/>
          </a:prstGeom>
          <a:noFill/>
          <a:ln/>
        </p:spPr>
        <p:txBody>
          <a:bodyPr wrap="square" lIns="0" tIns="0" rIns="0" bIns="0" rtlCol="0" anchor="ctr"/>
          <a:lstStyle/>
          <a:p>
            <a:pPr indent="0" marL="0">
              <a:buNone/>
            </a:pPr>
            <a:r>
              <a:rPr lang="en-US" sz="1250" dirty="0">
                <a:solidFill>
                  <a:srgbClr val="2E3138"/>
                </a:solidFill>
                <a:latin typeface="Calibri" pitchFamily="34" charset="0"/>
                <a:ea typeface="Calibri" pitchFamily="34" charset="-122"/>
                <a:cs typeface="Calibri" pitchFamily="34" charset="-120"/>
              </a:rPr>
              <a:t>Lineup card and anything to send in</a:t>
            </a:r>
            <a:endParaRPr lang="en-US" sz="1250" dirty="0"/>
          </a:p>
        </p:txBody>
      </p:sp>
      <p:sp>
        <p:nvSpPr>
          <p:cNvPr id="25" name="Text 23"/>
          <p:cNvSpPr/>
          <p:nvPr/>
        </p:nvSpPr>
        <p:spPr>
          <a:xfrm>
            <a:off x="566928" y="5815584"/>
            <a:ext cx="11057839" cy="310896"/>
          </a:xfrm>
          <a:prstGeom prst="rect">
            <a:avLst/>
          </a:prstGeom>
          <a:noFill/>
          <a:ln/>
        </p:spPr>
        <p:txBody>
          <a:bodyPr wrap="square" lIns="0" tIns="0" rIns="0" bIns="0" rtlCol="0" anchor="ctr"/>
          <a:lstStyle/>
          <a:p>
            <a:pPr indent="0" marL="0">
              <a:buNone/>
            </a:pPr>
            <a:r>
              <a:rPr lang="en-US" sz="1200" b="1" i="1" dirty="0">
                <a:solidFill>
                  <a:srgbClr val="3C4048"/>
                </a:solidFill>
                <a:latin typeface="Calibri" pitchFamily="34" charset="0"/>
                <a:ea typeface="Calibri" pitchFamily="34" charset="-122"/>
                <a:cs typeface="Calibri" pitchFamily="34" charset="-120"/>
              </a:rPr>
              <a:t>Text each other the night before to confirm you'll both be there. With twelve small children and two fields, one coach on their own is a genuinely hard afternoon.</a:t>
            </a:r>
            <a:endParaRPr lang="en-US" sz="1200" dirty="0"/>
          </a:p>
        </p:txBody>
      </p:sp>
      <p:pic>
        <p:nvPicPr>
          <p:cNvPr id="26" name="Image 0" descr="preencoded.png">    </p:cNvPr>
          <p:cNvPicPr>
            <a:picLocks noChangeAspect="1"/>
          </p:cNvPicPr>
          <p:nvPr/>
        </p:nvPicPr>
        <p:blipFill>
          <a:blip r:embed="rId1"/>
          <a:stretch>
            <a:fillRect/>
          </a:stretch>
        </p:blipFill>
        <p:spPr>
          <a:xfrm>
            <a:off x="566928" y="6272784"/>
            <a:ext cx="250041" cy="310896"/>
          </a:xfrm>
          <a:prstGeom prst="rect">
            <a:avLst/>
          </a:prstGeom>
        </p:spPr>
      </p:pic>
      <p:sp>
        <p:nvSpPr>
          <p:cNvPr id="27" name="Text 24"/>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8" name="Shape 25"/>
          <p:cNvSpPr/>
          <p:nvPr/>
        </p:nvSpPr>
        <p:spPr>
          <a:xfrm>
            <a:off x="11313871" y="6327648"/>
            <a:ext cx="310896" cy="310896"/>
          </a:xfrm>
          <a:prstGeom prst="ellipse">
            <a:avLst/>
          </a:prstGeom>
          <a:solidFill>
            <a:srgbClr val="F2F3F5"/>
          </a:solidFill>
          <a:ln w="9525">
            <a:solidFill>
              <a:srgbClr val="DADCE0"/>
            </a:solidFill>
            <a:prstDash val="solid"/>
          </a:ln>
        </p:spPr>
      </p:sp>
      <p:sp>
        <p:nvSpPr>
          <p:cNvPr id="29" name="Text 26"/>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21316"/>
        </a:solidFill>
      </p:bgPr>
    </p:bg>
    <p:spTree>
      <p:nvGrpSpPr>
        <p:cNvPr id="1" name=""/>
        <p:cNvGrpSpPr/>
        <p:nvPr/>
      </p:nvGrpSpPr>
      <p:grpSpPr>
        <a:xfrm>
          <a:off x="0" y="0"/>
          <a:ext cx="0" cy="0"/>
          <a:chOff x="0" y="0"/>
          <a:chExt cx="0" cy="0"/>
        </a:xfrm>
      </p:grpSpPr>
      <p:sp>
        <p:nvSpPr>
          <p:cNvPr id="2" name="Shape 0"/>
          <p:cNvSpPr/>
          <p:nvPr/>
        </p:nvSpPr>
        <p:spPr>
          <a:xfrm>
            <a:off x="9464040" y="-1371600"/>
            <a:ext cx="4937760" cy="4937760"/>
          </a:xfrm>
          <a:prstGeom prst="ellipse">
            <a:avLst/>
          </a:prstGeom>
          <a:solidFill>
            <a:srgbClr val="24262B"/>
          </a:solidFill>
          <a:ln/>
        </p:spPr>
      </p:sp>
      <p:sp>
        <p:nvSpPr>
          <p:cNvPr id="3" name="Shape 1"/>
          <p:cNvSpPr/>
          <p:nvPr/>
        </p:nvSpPr>
        <p:spPr>
          <a:xfrm>
            <a:off x="10881360" y="4023360"/>
            <a:ext cx="3108960" cy="3108960"/>
          </a:xfrm>
          <a:prstGeom prst="ellipse">
            <a:avLst/>
          </a:prstGeom>
          <a:solidFill>
            <a:srgbClr val="24262B"/>
          </a:solidFill>
          <a:ln/>
        </p:spPr>
      </p:sp>
      <p:sp>
        <p:nvSpPr>
          <p:cNvPr id="4" name="Text 2"/>
          <p:cNvSpPr/>
          <p:nvPr/>
        </p:nvSpPr>
        <p:spPr>
          <a:xfrm>
            <a:off x="566928" y="1975104"/>
            <a:ext cx="1828800" cy="1371600"/>
          </a:xfrm>
          <a:prstGeom prst="rect">
            <a:avLst/>
          </a:prstGeom>
          <a:noFill/>
          <a:ln/>
        </p:spPr>
        <p:txBody>
          <a:bodyPr wrap="square" lIns="0" tIns="0" rIns="0" bIns="0" rtlCol="0" anchor="ctr"/>
          <a:lstStyle/>
          <a:p>
            <a:pPr indent="0" marL="0">
              <a:buNone/>
            </a:pPr>
            <a:r>
              <a:rPr lang="en-US" sz="8400" b="1" dirty="0">
                <a:solidFill>
                  <a:srgbClr val="F89838"/>
                </a:solidFill>
                <a:latin typeface="Cambria" pitchFamily="34" charset="0"/>
                <a:ea typeface="Cambria" pitchFamily="34" charset="-122"/>
                <a:cs typeface="Cambria" pitchFamily="34" charset="-120"/>
              </a:rPr>
              <a:t>04</a:t>
            </a:r>
            <a:endParaRPr lang="en-US" sz="8400" dirty="0"/>
          </a:p>
        </p:txBody>
      </p:sp>
      <p:sp>
        <p:nvSpPr>
          <p:cNvPr id="5" name="Text 3"/>
          <p:cNvSpPr/>
          <p:nvPr/>
        </p:nvSpPr>
        <p:spPr>
          <a:xfrm>
            <a:off x="2139696" y="2011680"/>
            <a:ext cx="6949440" cy="86868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Game Day</a:t>
            </a:r>
            <a:endParaRPr lang="en-US" sz="3800" dirty="0"/>
          </a:p>
        </p:txBody>
      </p:sp>
      <p:sp>
        <p:nvSpPr>
          <p:cNvPr id="6" name="Text 4"/>
          <p:cNvSpPr/>
          <p:nvPr/>
        </p:nvSpPr>
        <p:spPr>
          <a:xfrm>
            <a:off x="2176272" y="2889504"/>
            <a:ext cx="6949440" cy="822960"/>
          </a:xfrm>
          <a:prstGeom prst="rect">
            <a:avLst/>
          </a:prstGeom>
          <a:noFill/>
          <a:ln/>
        </p:spPr>
        <p:txBody>
          <a:bodyPr wrap="square" lIns="0" tIns="0" rIns="0" bIns="0" rtlCol="0" anchor="t"/>
          <a:lstStyle/>
          <a:p>
            <a:pPr indent="0" marL="0">
              <a:buNone/>
            </a:pPr>
            <a:r>
              <a:rPr lang="en-US" sz="1500" dirty="0">
                <a:solidFill>
                  <a:srgbClr val="B6BAC2"/>
                </a:solidFill>
                <a:latin typeface="Calibri" pitchFamily="34" charset="0"/>
                <a:ea typeface="Calibri" pitchFamily="34" charset="-122"/>
                <a:cs typeface="Calibri" pitchFamily="34" charset="-120"/>
              </a:rPr>
              <a:t>Short games, fast substitutions, and a circle-up at the end that matters more than anything that happened during play.</a:t>
            </a:r>
            <a:endParaRPr lang="en-US" sz="1500" dirty="0"/>
          </a:p>
        </p:txBody>
      </p:sp>
      <p:pic>
        <p:nvPicPr>
          <p:cNvPr id="7" name="Image 0" descr="preencoded.png">    </p:cNvPr>
          <p:cNvPicPr>
            <a:picLocks noChangeAspect="1"/>
          </p:cNvPicPr>
          <p:nvPr/>
        </p:nvPicPr>
        <p:blipFill>
          <a:blip r:embed="rId1"/>
          <a:stretch>
            <a:fillRect/>
          </a:stretch>
        </p:blipFill>
        <p:spPr>
          <a:xfrm>
            <a:off x="9692640" y="2395728"/>
            <a:ext cx="1371600" cy="1371600"/>
          </a:xfrm>
          <a:prstGeom prst="rect">
            <a:avLst/>
          </a:prstGeom>
        </p:spPr>
      </p:pic>
      <p:pic>
        <p:nvPicPr>
          <p:cNvPr id="8" name="Image 1" descr="preencoded.png">    </p:cNvPr>
          <p:cNvPicPr>
            <a:picLocks noChangeAspect="1"/>
          </p:cNvPicPr>
          <p:nvPr/>
        </p:nvPicPr>
        <p:blipFill>
          <a:blip r:embed="rId2"/>
          <a:stretch>
            <a:fillRect/>
          </a:stretch>
        </p:blipFill>
        <p:spPr>
          <a:xfrm>
            <a:off x="11168810" y="5705856"/>
            <a:ext cx="455957" cy="56692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GAME DAY · BEFORE KICKOFF</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Pregame checklist</a:t>
            </a:r>
            <a:endParaRPr lang="en-US" sz="3400" dirty="0"/>
          </a:p>
        </p:txBody>
      </p:sp>
      <p:sp>
        <p:nvSpPr>
          <p:cNvPr id="4" name="Shape 2"/>
          <p:cNvSpPr/>
          <p:nvPr/>
        </p:nvSpPr>
        <p:spPr>
          <a:xfrm>
            <a:off x="1672712" y="2057400"/>
            <a:ext cx="8846271" cy="22860"/>
          </a:xfrm>
          <a:prstGeom prst="rect">
            <a:avLst/>
          </a:prstGeom>
          <a:solidFill>
            <a:srgbClr val="DADCE0"/>
          </a:solidFill>
          <a:ln/>
        </p:spPr>
      </p:sp>
      <p:sp>
        <p:nvSpPr>
          <p:cNvPr id="5" name="Text 3"/>
          <p:cNvSpPr/>
          <p:nvPr/>
        </p:nvSpPr>
        <p:spPr>
          <a:xfrm>
            <a:off x="566928" y="1627632"/>
            <a:ext cx="2211568" cy="274320"/>
          </a:xfrm>
          <a:prstGeom prst="rect">
            <a:avLst/>
          </a:prstGeom>
          <a:noFill/>
          <a:ln/>
        </p:spPr>
        <p:txBody>
          <a:bodyPr wrap="square" lIns="0" tIns="0" rIns="0" bIns="0" rtlCol="0" anchor="ctr"/>
          <a:lstStyle/>
          <a:p>
            <a:pPr algn="ctr" indent="0" marL="0">
              <a:buNone/>
            </a:pPr>
            <a:r>
              <a:rPr lang="en-US" sz="1450" b="1" dirty="0">
                <a:solidFill>
                  <a:srgbClr val="121316"/>
                </a:solidFill>
                <a:latin typeface="Cambria" pitchFamily="34" charset="0"/>
                <a:ea typeface="Cambria" pitchFamily="34" charset="-122"/>
                <a:cs typeface="Cambria" pitchFamily="34" charset="-120"/>
              </a:rPr>
              <a:t>T–30</a:t>
            </a:r>
            <a:endParaRPr lang="en-US" sz="1450" dirty="0"/>
          </a:p>
        </p:txBody>
      </p:sp>
      <p:sp>
        <p:nvSpPr>
          <p:cNvPr id="6" name="Shape 4"/>
          <p:cNvSpPr/>
          <p:nvPr/>
        </p:nvSpPr>
        <p:spPr>
          <a:xfrm>
            <a:off x="1535552" y="1929384"/>
            <a:ext cx="274320" cy="274320"/>
          </a:xfrm>
          <a:prstGeom prst="ellipse">
            <a:avLst/>
          </a:prstGeom>
          <a:solidFill>
            <a:srgbClr val="3C4048"/>
          </a:solidFill>
          <a:ln w="31750">
            <a:solidFill>
              <a:srgbClr val="FFFFFF"/>
            </a:solidFill>
            <a:prstDash val="solid"/>
          </a:ln>
        </p:spPr>
      </p:sp>
      <p:sp>
        <p:nvSpPr>
          <p:cNvPr id="7" name="Text 5"/>
          <p:cNvSpPr/>
          <p:nvPr/>
        </p:nvSpPr>
        <p:spPr>
          <a:xfrm>
            <a:off x="658368" y="2267712"/>
            <a:ext cx="2028688" cy="292608"/>
          </a:xfrm>
          <a:prstGeom prst="rect">
            <a:avLst/>
          </a:prstGeom>
          <a:noFill/>
          <a:ln/>
        </p:spPr>
        <p:txBody>
          <a:bodyPr wrap="square" lIns="0" tIns="0" rIns="0" bIns="0" rtlCol="0" anchor="ctr"/>
          <a:lstStyle/>
          <a:p>
            <a:pPr algn="ctr" indent="0" marL="0">
              <a:buNone/>
            </a:pPr>
            <a:r>
              <a:rPr lang="en-US" sz="1100" dirty="0">
                <a:solidFill>
                  <a:srgbClr val="70747A"/>
                </a:solidFill>
                <a:latin typeface="Calibri" pitchFamily="34" charset="0"/>
                <a:ea typeface="Calibri" pitchFamily="34" charset="-122"/>
                <a:cs typeface="Calibri" pitchFamily="34" charset="-120"/>
              </a:rPr>
              <a:t>Arrive, set up, cones out</a:t>
            </a:r>
            <a:endParaRPr lang="en-US" sz="1100" dirty="0"/>
          </a:p>
        </p:txBody>
      </p:sp>
      <p:sp>
        <p:nvSpPr>
          <p:cNvPr id="8" name="Text 6"/>
          <p:cNvSpPr/>
          <p:nvPr/>
        </p:nvSpPr>
        <p:spPr>
          <a:xfrm>
            <a:off x="2778496" y="1627632"/>
            <a:ext cx="2211568" cy="274320"/>
          </a:xfrm>
          <a:prstGeom prst="rect">
            <a:avLst/>
          </a:prstGeom>
          <a:noFill/>
          <a:ln/>
        </p:spPr>
        <p:txBody>
          <a:bodyPr wrap="square" lIns="0" tIns="0" rIns="0" bIns="0" rtlCol="0" anchor="ctr"/>
          <a:lstStyle/>
          <a:p>
            <a:pPr algn="ctr" indent="0" marL="0">
              <a:buNone/>
            </a:pPr>
            <a:r>
              <a:rPr lang="en-US" sz="1450" b="1" dirty="0">
                <a:solidFill>
                  <a:srgbClr val="A85F0C"/>
                </a:solidFill>
                <a:latin typeface="Cambria" pitchFamily="34" charset="0"/>
                <a:ea typeface="Cambria" pitchFamily="34" charset="-122"/>
                <a:cs typeface="Cambria" pitchFamily="34" charset="-120"/>
              </a:rPr>
              <a:t>T–20</a:t>
            </a:r>
            <a:endParaRPr lang="en-US" sz="1450" dirty="0"/>
          </a:p>
        </p:txBody>
      </p:sp>
      <p:sp>
        <p:nvSpPr>
          <p:cNvPr id="9" name="Shape 7"/>
          <p:cNvSpPr/>
          <p:nvPr/>
        </p:nvSpPr>
        <p:spPr>
          <a:xfrm>
            <a:off x="3747120" y="1929384"/>
            <a:ext cx="274320" cy="274320"/>
          </a:xfrm>
          <a:prstGeom prst="ellipse">
            <a:avLst/>
          </a:prstGeom>
          <a:solidFill>
            <a:srgbClr val="F89838"/>
          </a:solidFill>
          <a:ln w="31750">
            <a:solidFill>
              <a:srgbClr val="FFFFFF"/>
            </a:solidFill>
            <a:prstDash val="solid"/>
          </a:ln>
        </p:spPr>
      </p:sp>
      <p:sp>
        <p:nvSpPr>
          <p:cNvPr id="10" name="Text 8"/>
          <p:cNvSpPr/>
          <p:nvPr/>
        </p:nvSpPr>
        <p:spPr>
          <a:xfrm>
            <a:off x="2869936" y="2267712"/>
            <a:ext cx="2028688" cy="292608"/>
          </a:xfrm>
          <a:prstGeom prst="rect">
            <a:avLst/>
          </a:prstGeom>
          <a:noFill/>
          <a:ln/>
        </p:spPr>
        <p:txBody>
          <a:bodyPr wrap="square" lIns="0" tIns="0" rIns="0" bIns="0" rtlCol="0" anchor="ctr"/>
          <a:lstStyle/>
          <a:p>
            <a:pPr algn="ctr" indent="0" marL="0">
              <a:buNone/>
            </a:pPr>
            <a:r>
              <a:rPr lang="en-US" sz="1100" dirty="0">
                <a:solidFill>
                  <a:srgbClr val="70747A"/>
                </a:solidFill>
                <a:latin typeface="Calibri" pitchFamily="34" charset="0"/>
                <a:ea typeface="Calibri" pitchFamily="34" charset="-122"/>
                <a:cs typeface="Calibri" pitchFamily="34" charset="-120"/>
              </a:rPr>
              <a:t>Find your field and referee</a:t>
            </a:r>
            <a:endParaRPr lang="en-US" sz="1100" dirty="0"/>
          </a:p>
        </p:txBody>
      </p:sp>
      <p:sp>
        <p:nvSpPr>
          <p:cNvPr id="11" name="Text 9"/>
          <p:cNvSpPr/>
          <p:nvPr/>
        </p:nvSpPr>
        <p:spPr>
          <a:xfrm>
            <a:off x="4990064" y="1627632"/>
            <a:ext cx="2211568" cy="274320"/>
          </a:xfrm>
          <a:prstGeom prst="rect">
            <a:avLst/>
          </a:prstGeom>
          <a:noFill/>
          <a:ln/>
        </p:spPr>
        <p:txBody>
          <a:bodyPr wrap="square" lIns="0" tIns="0" rIns="0" bIns="0" rtlCol="0" anchor="ctr"/>
          <a:lstStyle/>
          <a:p>
            <a:pPr algn="ctr" indent="0" marL="0">
              <a:buNone/>
            </a:pPr>
            <a:r>
              <a:rPr lang="en-US" sz="1450" b="1" dirty="0">
                <a:solidFill>
                  <a:srgbClr val="121316"/>
                </a:solidFill>
                <a:latin typeface="Cambria" pitchFamily="34" charset="0"/>
                <a:ea typeface="Cambria" pitchFamily="34" charset="-122"/>
                <a:cs typeface="Cambria" pitchFamily="34" charset="-120"/>
              </a:rPr>
              <a:t>T–15</a:t>
            </a:r>
            <a:endParaRPr lang="en-US" sz="1450" dirty="0"/>
          </a:p>
        </p:txBody>
      </p:sp>
      <p:sp>
        <p:nvSpPr>
          <p:cNvPr id="12" name="Shape 10"/>
          <p:cNvSpPr/>
          <p:nvPr/>
        </p:nvSpPr>
        <p:spPr>
          <a:xfrm>
            <a:off x="5958688" y="1929384"/>
            <a:ext cx="274320" cy="274320"/>
          </a:xfrm>
          <a:prstGeom prst="ellipse">
            <a:avLst/>
          </a:prstGeom>
          <a:solidFill>
            <a:srgbClr val="3C4048"/>
          </a:solidFill>
          <a:ln w="31750">
            <a:solidFill>
              <a:srgbClr val="FFFFFF"/>
            </a:solidFill>
            <a:prstDash val="solid"/>
          </a:ln>
        </p:spPr>
      </p:sp>
      <p:sp>
        <p:nvSpPr>
          <p:cNvPr id="13" name="Text 11"/>
          <p:cNvSpPr/>
          <p:nvPr/>
        </p:nvSpPr>
        <p:spPr>
          <a:xfrm>
            <a:off x="5081504" y="2267712"/>
            <a:ext cx="2028688" cy="292608"/>
          </a:xfrm>
          <a:prstGeom prst="rect">
            <a:avLst/>
          </a:prstGeom>
          <a:noFill/>
          <a:ln/>
        </p:spPr>
        <p:txBody>
          <a:bodyPr wrap="square" lIns="0" tIns="0" rIns="0" bIns="0" rtlCol="0" anchor="ctr"/>
          <a:lstStyle/>
          <a:p>
            <a:pPr algn="ctr" indent="0" marL="0">
              <a:buNone/>
            </a:pPr>
            <a:r>
              <a:rPr lang="en-US" sz="1100" dirty="0">
                <a:solidFill>
                  <a:srgbClr val="70747A"/>
                </a:solidFill>
                <a:latin typeface="Calibri" pitchFamily="34" charset="0"/>
                <a:ea typeface="Calibri" pitchFamily="34" charset="-122"/>
                <a:cs typeface="Calibri" pitchFamily="34" charset="-120"/>
              </a:rPr>
              <a:t>Team meeting</a:t>
            </a:r>
            <a:endParaRPr lang="en-US" sz="1100" dirty="0"/>
          </a:p>
        </p:txBody>
      </p:sp>
      <p:sp>
        <p:nvSpPr>
          <p:cNvPr id="14" name="Text 12"/>
          <p:cNvSpPr/>
          <p:nvPr/>
        </p:nvSpPr>
        <p:spPr>
          <a:xfrm>
            <a:off x="7201632" y="1627632"/>
            <a:ext cx="2211568" cy="274320"/>
          </a:xfrm>
          <a:prstGeom prst="rect">
            <a:avLst/>
          </a:prstGeom>
          <a:noFill/>
          <a:ln/>
        </p:spPr>
        <p:txBody>
          <a:bodyPr wrap="square" lIns="0" tIns="0" rIns="0" bIns="0" rtlCol="0" anchor="ctr"/>
          <a:lstStyle/>
          <a:p>
            <a:pPr algn="ctr" indent="0" marL="0">
              <a:buNone/>
            </a:pPr>
            <a:r>
              <a:rPr lang="en-US" sz="1450" b="1" dirty="0">
                <a:solidFill>
                  <a:srgbClr val="121316"/>
                </a:solidFill>
                <a:latin typeface="Cambria" pitchFamily="34" charset="0"/>
                <a:ea typeface="Cambria" pitchFamily="34" charset="-122"/>
                <a:cs typeface="Cambria" pitchFamily="34" charset="-120"/>
              </a:rPr>
              <a:t>T–8</a:t>
            </a:r>
            <a:endParaRPr lang="en-US" sz="1450" dirty="0"/>
          </a:p>
        </p:txBody>
      </p:sp>
      <p:sp>
        <p:nvSpPr>
          <p:cNvPr id="15" name="Shape 13"/>
          <p:cNvSpPr/>
          <p:nvPr/>
        </p:nvSpPr>
        <p:spPr>
          <a:xfrm>
            <a:off x="8170255" y="1929384"/>
            <a:ext cx="274320" cy="274320"/>
          </a:xfrm>
          <a:prstGeom prst="ellipse">
            <a:avLst/>
          </a:prstGeom>
          <a:solidFill>
            <a:srgbClr val="3C4048"/>
          </a:solidFill>
          <a:ln w="31750">
            <a:solidFill>
              <a:srgbClr val="FFFFFF"/>
            </a:solidFill>
            <a:prstDash val="solid"/>
          </a:ln>
        </p:spPr>
      </p:sp>
      <p:sp>
        <p:nvSpPr>
          <p:cNvPr id="16" name="Text 14"/>
          <p:cNvSpPr/>
          <p:nvPr/>
        </p:nvSpPr>
        <p:spPr>
          <a:xfrm>
            <a:off x="7293072" y="2267712"/>
            <a:ext cx="2028688" cy="292608"/>
          </a:xfrm>
          <a:prstGeom prst="rect">
            <a:avLst/>
          </a:prstGeom>
          <a:noFill/>
          <a:ln/>
        </p:spPr>
        <p:txBody>
          <a:bodyPr wrap="square" lIns="0" tIns="0" rIns="0" bIns="0" rtlCol="0" anchor="ctr"/>
          <a:lstStyle/>
          <a:p>
            <a:pPr algn="ctr" indent="0" marL="0">
              <a:buNone/>
            </a:pPr>
            <a:r>
              <a:rPr lang="en-US" sz="1100" dirty="0">
                <a:solidFill>
                  <a:srgbClr val="70747A"/>
                </a:solidFill>
                <a:latin typeface="Calibri" pitchFamily="34" charset="0"/>
                <a:ea typeface="Calibri" pitchFamily="34" charset="-122"/>
                <a:cs typeface="Calibri" pitchFamily="34" charset="-120"/>
              </a:rPr>
              <a:t>Warm-up with a ball each</a:t>
            </a:r>
            <a:endParaRPr lang="en-US" sz="1100" dirty="0"/>
          </a:p>
        </p:txBody>
      </p:sp>
      <p:sp>
        <p:nvSpPr>
          <p:cNvPr id="17" name="Text 15"/>
          <p:cNvSpPr/>
          <p:nvPr/>
        </p:nvSpPr>
        <p:spPr>
          <a:xfrm>
            <a:off x="9413199" y="1627632"/>
            <a:ext cx="2211568" cy="274320"/>
          </a:xfrm>
          <a:prstGeom prst="rect">
            <a:avLst/>
          </a:prstGeom>
          <a:noFill/>
          <a:ln/>
        </p:spPr>
        <p:txBody>
          <a:bodyPr wrap="square" lIns="0" tIns="0" rIns="0" bIns="0" rtlCol="0" anchor="ctr"/>
          <a:lstStyle/>
          <a:p>
            <a:pPr algn="ctr" indent="0" marL="0">
              <a:buNone/>
            </a:pPr>
            <a:r>
              <a:rPr lang="en-US" sz="1450" b="1" dirty="0">
                <a:solidFill>
                  <a:srgbClr val="121316"/>
                </a:solidFill>
                <a:latin typeface="Cambria" pitchFamily="34" charset="0"/>
                <a:ea typeface="Cambria" pitchFamily="34" charset="-122"/>
                <a:cs typeface="Cambria" pitchFamily="34" charset="-120"/>
              </a:rPr>
              <a:t>0:00</a:t>
            </a:r>
            <a:endParaRPr lang="en-US" sz="1450" dirty="0"/>
          </a:p>
        </p:txBody>
      </p:sp>
      <p:sp>
        <p:nvSpPr>
          <p:cNvPr id="18" name="Shape 16"/>
          <p:cNvSpPr/>
          <p:nvPr/>
        </p:nvSpPr>
        <p:spPr>
          <a:xfrm>
            <a:off x="10381823" y="1929384"/>
            <a:ext cx="274320" cy="274320"/>
          </a:xfrm>
          <a:prstGeom prst="ellipse">
            <a:avLst/>
          </a:prstGeom>
          <a:solidFill>
            <a:srgbClr val="3C4048"/>
          </a:solidFill>
          <a:ln w="31750">
            <a:solidFill>
              <a:srgbClr val="FFFFFF"/>
            </a:solidFill>
            <a:prstDash val="solid"/>
          </a:ln>
        </p:spPr>
      </p:sp>
      <p:sp>
        <p:nvSpPr>
          <p:cNvPr id="19" name="Text 17"/>
          <p:cNvSpPr/>
          <p:nvPr/>
        </p:nvSpPr>
        <p:spPr>
          <a:xfrm>
            <a:off x="9504639" y="2267712"/>
            <a:ext cx="2028688" cy="292608"/>
          </a:xfrm>
          <a:prstGeom prst="rect">
            <a:avLst/>
          </a:prstGeom>
          <a:noFill/>
          <a:ln/>
        </p:spPr>
        <p:txBody>
          <a:bodyPr wrap="square" lIns="0" tIns="0" rIns="0" bIns="0" rtlCol="0" anchor="ctr"/>
          <a:lstStyle/>
          <a:p>
            <a:pPr algn="ctr" indent="0" marL="0">
              <a:buNone/>
            </a:pPr>
            <a:r>
              <a:rPr lang="en-US" sz="1100" dirty="0">
                <a:solidFill>
                  <a:srgbClr val="70747A"/>
                </a:solidFill>
                <a:latin typeface="Calibri" pitchFamily="34" charset="0"/>
                <a:ea typeface="Calibri" pitchFamily="34" charset="-122"/>
                <a:cs typeface="Calibri" pitchFamily="34" charset="-120"/>
              </a:rPr>
              <a:t>Kickoff</a:t>
            </a:r>
            <a:endParaRPr lang="en-US" sz="1100" dirty="0"/>
          </a:p>
        </p:txBody>
      </p:sp>
      <p:sp>
        <p:nvSpPr>
          <p:cNvPr id="20" name="Shape 18"/>
          <p:cNvSpPr/>
          <p:nvPr/>
        </p:nvSpPr>
        <p:spPr>
          <a:xfrm>
            <a:off x="566928" y="2761488"/>
            <a:ext cx="5346040" cy="3017520"/>
          </a:xfrm>
          <a:prstGeom prst="roundRect">
            <a:avLst>
              <a:gd name="adj" fmla="val 2727"/>
            </a:avLst>
          </a:prstGeom>
          <a:solidFill>
            <a:srgbClr val="F2F3F5"/>
          </a:solidFill>
          <a:ln/>
        </p:spPr>
      </p:sp>
      <p:sp>
        <p:nvSpPr>
          <p:cNvPr id="21" name="Shape 19"/>
          <p:cNvSpPr/>
          <p:nvPr/>
        </p:nvSpPr>
        <p:spPr>
          <a:xfrm>
            <a:off x="859536" y="3017520"/>
            <a:ext cx="530352" cy="530352"/>
          </a:xfrm>
          <a:prstGeom prst="ellipse">
            <a:avLst/>
          </a:prstGeom>
          <a:solidFill>
            <a:srgbClr val="121316"/>
          </a:solidFill>
          <a:ln/>
        </p:spPr>
      </p:sp>
      <p:pic>
        <p:nvPicPr>
          <p:cNvPr id="22" name="Image 0" descr="preencoded.png">    </p:cNvPr>
          <p:cNvPicPr>
            <a:picLocks noChangeAspect="1"/>
          </p:cNvPicPr>
          <p:nvPr/>
        </p:nvPicPr>
        <p:blipFill>
          <a:blip r:embed="rId1"/>
          <a:stretch>
            <a:fillRect/>
          </a:stretch>
        </p:blipFill>
        <p:spPr>
          <a:xfrm>
            <a:off x="1002731" y="3160715"/>
            <a:ext cx="243962" cy="243962"/>
          </a:xfrm>
          <a:prstGeom prst="rect">
            <a:avLst/>
          </a:prstGeom>
        </p:spPr>
      </p:pic>
      <p:sp>
        <p:nvSpPr>
          <p:cNvPr id="23" name="Text 20"/>
          <p:cNvSpPr/>
          <p:nvPr/>
        </p:nvSpPr>
        <p:spPr>
          <a:xfrm>
            <a:off x="1499616" y="3017520"/>
            <a:ext cx="4120744" cy="530352"/>
          </a:xfrm>
          <a:prstGeom prst="rect">
            <a:avLst/>
          </a:prstGeom>
          <a:noFill/>
          <a:ln/>
        </p:spPr>
        <p:txBody>
          <a:bodyPr wrap="square" lIns="0" tIns="0" rIns="0" bIns="0" rtlCol="0" anchor="ctr"/>
          <a:lstStyle/>
          <a:p>
            <a:pPr indent="0" marL="0">
              <a:buNone/>
            </a:pPr>
            <a:r>
              <a:rPr lang="en-US" sz="1550" b="1" dirty="0">
                <a:solidFill>
                  <a:srgbClr val="121316"/>
                </a:solidFill>
                <a:latin typeface="Cambria" pitchFamily="34" charset="0"/>
                <a:ea typeface="Cambria" pitchFamily="34" charset="-122"/>
                <a:cs typeface="Cambria" pitchFamily="34" charset="-120"/>
              </a:rPr>
              <a:t>In your bag</a:t>
            </a:r>
            <a:endParaRPr lang="en-US" sz="1550" dirty="0"/>
          </a:p>
        </p:txBody>
      </p:sp>
      <p:sp>
        <p:nvSpPr>
          <p:cNvPr id="24" name="Text 21"/>
          <p:cNvSpPr/>
          <p:nvPr/>
        </p:nvSpPr>
        <p:spPr>
          <a:xfrm>
            <a:off x="859536" y="3675888"/>
            <a:ext cx="4760824" cy="2011680"/>
          </a:xfrm>
          <a:prstGeom prst="rect">
            <a:avLst/>
          </a:prstGeom>
          <a:noFill/>
          <a:ln/>
        </p:spPr>
        <p:txBody>
          <a:bodyPr wrap="square" lIns="0" tIns="0" rIns="0" bIns="0" rtlCol="0" anchor="t"/>
          <a:lstStyle/>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Your written quarter rotation for both fields</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Signed medical release forms for every player</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Lineup card if your division uses one</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A ball per player if you can — small-sided warm-ups need them</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Cones, pinnies, first aid kit, ice packs</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Spare water and sunscreen</a:t>
            </a:r>
            <a:endParaRPr lang="en-US" sz="1200" dirty="0"/>
          </a:p>
        </p:txBody>
      </p:sp>
      <p:sp>
        <p:nvSpPr>
          <p:cNvPr id="25" name="Shape 22"/>
          <p:cNvSpPr/>
          <p:nvPr/>
        </p:nvSpPr>
        <p:spPr>
          <a:xfrm>
            <a:off x="6278728" y="2761488"/>
            <a:ext cx="5346040" cy="3017520"/>
          </a:xfrm>
          <a:prstGeom prst="roundRect">
            <a:avLst>
              <a:gd name="adj" fmla="val 2727"/>
            </a:avLst>
          </a:prstGeom>
          <a:solidFill>
            <a:srgbClr val="121316"/>
          </a:solidFill>
          <a:ln/>
        </p:spPr>
      </p:sp>
      <p:sp>
        <p:nvSpPr>
          <p:cNvPr id="26" name="Shape 23"/>
          <p:cNvSpPr/>
          <p:nvPr/>
        </p:nvSpPr>
        <p:spPr>
          <a:xfrm>
            <a:off x="6571336" y="3017520"/>
            <a:ext cx="530352" cy="530352"/>
          </a:xfrm>
          <a:prstGeom prst="ellipse">
            <a:avLst/>
          </a:prstGeom>
          <a:solidFill>
            <a:srgbClr val="F89838"/>
          </a:solidFill>
          <a:ln/>
        </p:spPr>
      </p:sp>
      <p:pic>
        <p:nvPicPr>
          <p:cNvPr id="27" name="Image 1" descr="preencoded.png">    </p:cNvPr>
          <p:cNvPicPr>
            <a:picLocks noChangeAspect="1"/>
          </p:cNvPicPr>
          <p:nvPr/>
        </p:nvPicPr>
        <p:blipFill>
          <a:blip r:embed="rId2"/>
          <a:stretch>
            <a:fillRect/>
          </a:stretch>
        </p:blipFill>
        <p:spPr>
          <a:xfrm>
            <a:off x="6714531" y="3160715"/>
            <a:ext cx="243962" cy="243962"/>
          </a:xfrm>
          <a:prstGeom prst="rect">
            <a:avLst/>
          </a:prstGeom>
        </p:spPr>
      </p:pic>
      <p:sp>
        <p:nvSpPr>
          <p:cNvPr id="28" name="Text 24"/>
          <p:cNvSpPr/>
          <p:nvPr/>
        </p:nvSpPr>
        <p:spPr>
          <a:xfrm>
            <a:off x="7211416" y="3017520"/>
            <a:ext cx="4120744" cy="530352"/>
          </a:xfrm>
          <a:prstGeom prst="rect">
            <a:avLst/>
          </a:prstGeom>
          <a:noFill/>
          <a:ln/>
        </p:spPr>
        <p:txBody>
          <a:bodyPr wrap="square" lIns="0" tIns="0" rIns="0" bIns="0"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On arrival</a:t>
            </a:r>
            <a:endParaRPr lang="en-US" sz="1550" dirty="0"/>
          </a:p>
        </p:txBody>
      </p:sp>
      <p:sp>
        <p:nvSpPr>
          <p:cNvPr id="29" name="Text 25"/>
          <p:cNvSpPr/>
          <p:nvPr/>
        </p:nvSpPr>
        <p:spPr>
          <a:xfrm>
            <a:off x="6571336" y="3675888"/>
            <a:ext cx="4760824" cy="2011680"/>
          </a:xfrm>
          <a:prstGeom prst="rect">
            <a:avLst/>
          </a:prstGeom>
          <a:noFill/>
          <a:ln/>
        </p:spPr>
        <p:txBody>
          <a:bodyPr wrap="square" lIns="0" tIns="0" rIns="0" bIns="0" rtlCol="0" anchor="t"/>
          <a:lstStyle/>
          <a:p>
            <a:pPr marL="177800" indent="-177800">
              <a:lnSpc>
                <a:spcPts val="1550"/>
              </a:lnSpc>
              <a:spcAft>
                <a:spcPts val="700"/>
              </a:spcAft>
              <a:buSzPct val="100000"/>
              <a:buChar char="•"/>
            </a:pPr>
            <a:r>
              <a:rPr lang="en-US" sz="1200" dirty="0">
                <a:solidFill>
                  <a:srgbClr val="D2D5DA"/>
                </a:solidFill>
                <a:latin typeface="Calibri" pitchFamily="34" charset="0"/>
                <a:ea typeface="Calibri" pitchFamily="34" charset="-122"/>
                <a:cs typeface="Calibri" pitchFamily="34" charset="-120"/>
              </a:rPr>
              <a:t>Confirm which of the two adjacent fields is yours, and tell the parents</a:t>
            </a:r>
            <a:endParaRPr lang="en-US" sz="1200" dirty="0"/>
          </a:p>
          <a:p>
            <a:pPr marL="177800" indent="-177800">
              <a:lnSpc>
                <a:spcPts val="1550"/>
              </a:lnSpc>
              <a:spcAft>
                <a:spcPts val="700"/>
              </a:spcAft>
              <a:buSzPct val="100000"/>
              <a:buChar char="•"/>
            </a:pPr>
            <a:r>
              <a:rPr lang="en-US" sz="1200" dirty="0">
                <a:solidFill>
                  <a:srgbClr val="D2D5DA"/>
                </a:solidFill>
                <a:latin typeface="Calibri" pitchFamily="34" charset="0"/>
                <a:ea typeface="Calibri" pitchFamily="34" charset="-122"/>
                <a:cs typeface="Calibri" pitchFamily="34" charset="-120"/>
              </a:rPr>
              <a:t>Introduce yourself and your co-coach to the referee</a:t>
            </a:r>
            <a:endParaRPr lang="en-US" sz="1200" dirty="0"/>
          </a:p>
          <a:p>
            <a:pPr marL="177800" indent="-177800">
              <a:lnSpc>
                <a:spcPts val="1550"/>
              </a:lnSpc>
              <a:spcAft>
                <a:spcPts val="700"/>
              </a:spcAft>
              <a:buSzPct val="100000"/>
              <a:buChar char="•"/>
            </a:pPr>
            <a:r>
              <a:rPr lang="en-US" sz="1200" dirty="0">
                <a:solidFill>
                  <a:srgbClr val="D2D5DA"/>
                </a:solidFill>
                <a:latin typeface="Calibri" pitchFamily="34" charset="0"/>
                <a:ea typeface="Calibri" pitchFamily="34" charset="-122"/>
                <a:cs typeface="Calibri" pitchFamily="34" charset="-120"/>
              </a:rPr>
              <a:t>Check every player: shin guards under socks, earrings out, water</a:t>
            </a:r>
            <a:endParaRPr lang="en-US" sz="1200" dirty="0"/>
          </a:p>
          <a:p>
            <a:pPr marL="177800" indent="-177800">
              <a:lnSpc>
                <a:spcPts val="1550"/>
              </a:lnSpc>
              <a:spcAft>
                <a:spcPts val="700"/>
              </a:spcAft>
              <a:buSzPct val="100000"/>
              <a:buChar char="•"/>
            </a:pPr>
            <a:r>
              <a:rPr lang="en-US" sz="1200" dirty="0">
                <a:solidFill>
                  <a:srgbClr val="D2D5DA"/>
                </a:solidFill>
                <a:latin typeface="Calibri" pitchFamily="34" charset="0"/>
                <a:ea typeface="Calibri" pitchFamily="34" charset="-122"/>
                <a:cs typeface="Calibri" pitchFamily="34" charset="-120"/>
              </a:rPr>
              <a:t>Count heads and adjust the rotation for whoever is missing</a:t>
            </a:r>
            <a:endParaRPr lang="en-US" sz="1200" dirty="0"/>
          </a:p>
          <a:p>
            <a:pPr marL="177800" indent="-177800">
              <a:lnSpc>
                <a:spcPts val="1550"/>
              </a:lnSpc>
              <a:spcAft>
                <a:spcPts val="700"/>
              </a:spcAft>
              <a:buSzPct val="100000"/>
              <a:buChar char="•"/>
            </a:pPr>
            <a:r>
              <a:rPr lang="en-US" sz="1200" dirty="0">
                <a:solidFill>
                  <a:srgbClr val="D2D5DA"/>
                </a:solidFill>
                <a:latin typeface="Calibri" pitchFamily="34" charset="0"/>
                <a:ea typeface="Calibri" pitchFamily="34" charset="-122"/>
                <a:cs typeface="Calibri" pitchFamily="34" charset="-120"/>
              </a:rPr>
              <a:t>Warm up with a ball at every child's feet — no laps, no lines</a:t>
            </a:r>
            <a:endParaRPr lang="en-US" sz="1200" dirty="0"/>
          </a:p>
        </p:txBody>
      </p:sp>
      <p:pic>
        <p:nvPicPr>
          <p:cNvPr id="30" name="Image 2" descr="preencoded.png">    </p:cNvPr>
          <p:cNvPicPr>
            <a:picLocks noChangeAspect="1"/>
          </p:cNvPicPr>
          <p:nvPr/>
        </p:nvPicPr>
        <p:blipFill>
          <a:blip r:embed="rId3"/>
          <a:stretch>
            <a:fillRect/>
          </a:stretch>
        </p:blipFill>
        <p:spPr>
          <a:xfrm>
            <a:off x="566928" y="6272784"/>
            <a:ext cx="250041" cy="310896"/>
          </a:xfrm>
          <a:prstGeom prst="rect">
            <a:avLst/>
          </a:prstGeom>
        </p:spPr>
      </p:pic>
      <p:sp>
        <p:nvSpPr>
          <p:cNvPr id="31" name="Text 26"/>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32" name="Shape 27"/>
          <p:cNvSpPr/>
          <p:nvPr/>
        </p:nvSpPr>
        <p:spPr>
          <a:xfrm>
            <a:off x="11313871" y="6327648"/>
            <a:ext cx="310896" cy="310896"/>
          </a:xfrm>
          <a:prstGeom prst="ellipse">
            <a:avLst/>
          </a:prstGeom>
          <a:solidFill>
            <a:srgbClr val="F2F3F5"/>
          </a:solidFill>
          <a:ln w="9525">
            <a:solidFill>
              <a:srgbClr val="DADCE0"/>
            </a:solidFill>
            <a:prstDash val="solid"/>
          </a:ln>
        </p:spPr>
      </p:sp>
      <p:sp>
        <p:nvSpPr>
          <p:cNvPr id="33" name="Text 28"/>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GAME DAY · POSTGAME</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Before anyone leaves the field</a:t>
            </a:r>
            <a:endParaRPr lang="en-US" sz="3400" dirty="0"/>
          </a:p>
        </p:txBody>
      </p:sp>
      <p:sp>
        <p:nvSpPr>
          <p:cNvPr id="4" name="Shape 2"/>
          <p:cNvSpPr/>
          <p:nvPr/>
        </p:nvSpPr>
        <p:spPr>
          <a:xfrm>
            <a:off x="566928" y="1682496"/>
            <a:ext cx="2531288" cy="3529584"/>
          </a:xfrm>
          <a:prstGeom prst="roundRect">
            <a:avLst>
              <a:gd name="adj" fmla="val 3251"/>
            </a:avLst>
          </a:prstGeom>
          <a:solidFill>
            <a:srgbClr val="F2F3F5"/>
          </a:solidFill>
          <a:ln/>
        </p:spPr>
      </p:sp>
      <p:sp>
        <p:nvSpPr>
          <p:cNvPr id="5" name="Shape 3"/>
          <p:cNvSpPr/>
          <p:nvPr/>
        </p:nvSpPr>
        <p:spPr>
          <a:xfrm>
            <a:off x="841248" y="1956816"/>
            <a:ext cx="566928" cy="566928"/>
          </a:xfrm>
          <a:prstGeom prst="ellipse">
            <a:avLst/>
          </a:prstGeom>
          <a:solidFill>
            <a:srgbClr val="2E7D46"/>
          </a:solidFill>
          <a:ln/>
        </p:spPr>
      </p:sp>
      <p:pic>
        <p:nvPicPr>
          <p:cNvPr id="6" name="Image 0" descr="preencoded.png">    </p:cNvPr>
          <p:cNvPicPr>
            <a:picLocks noChangeAspect="1"/>
          </p:cNvPicPr>
          <p:nvPr/>
        </p:nvPicPr>
        <p:blipFill>
          <a:blip r:embed="rId1"/>
          <a:stretch>
            <a:fillRect/>
          </a:stretch>
        </p:blipFill>
        <p:spPr>
          <a:xfrm>
            <a:off x="994319" y="2109887"/>
            <a:ext cx="260787" cy="260787"/>
          </a:xfrm>
          <a:prstGeom prst="rect">
            <a:avLst/>
          </a:prstGeom>
        </p:spPr>
      </p:pic>
      <p:sp>
        <p:nvSpPr>
          <p:cNvPr id="7" name="Text 4"/>
          <p:cNvSpPr/>
          <p:nvPr/>
        </p:nvSpPr>
        <p:spPr>
          <a:xfrm>
            <a:off x="2330120" y="1938528"/>
            <a:ext cx="530352" cy="585216"/>
          </a:xfrm>
          <a:prstGeom prst="rect">
            <a:avLst/>
          </a:prstGeom>
          <a:noFill/>
          <a:ln/>
        </p:spPr>
        <p:txBody>
          <a:bodyPr wrap="square" lIns="0" tIns="0" rIns="0" bIns="0" rtlCol="0" anchor="ctr"/>
          <a:lstStyle/>
          <a:p>
            <a:pPr algn="r" indent="0" marL="0">
              <a:buNone/>
            </a:pPr>
            <a:r>
              <a:rPr lang="en-US" sz="2800" b="1" dirty="0">
                <a:solidFill>
                  <a:srgbClr val="D0D3D8"/>
                </a:solidFill>
                <a:latin typeface="Cambria" pitchFamily="34" charset="0"/>
                <a:ea typeface="Cambria" pitchFamily="34" charset="-122"/>
                <a:cs typeface="Cambria" pitchFamily="34" charset="-120"/>
              </a:rPr>
              <a:t>1</a:t>
            </a:r>
            <a:endParaRPr lang="en-US" sz="2800" dirty="0"/>
          </a:p>
        </p:txBody>
      </p:sp>
      <p:sp>
        <p:nvSpPr>
          <p:cNvPr id="8" name="Text 5"/>
          <p:cNvSpPr/>
          <p:nvPr/>
        </p:nvSpPr>
        <p:spPr>
          <a:xfrm>
            <a:off x="841248" y="2651760"/>
            <a:ext cx="1982648" cy="548640"/>
          </a:xfrm>
          <a:prstGeom prst="rect">
            <a:avLst/>
          </a:prstGeom>
          <a:noFill/>
          <a:ln/>
        </p:spPr>
        <p:txBody>
          <a:bodyPr wrap="square" lIns="0" tIns="0" rIns="0" bIns="0" rtlCol="0" anchor="t"/>
          <a:lstStyle/>
          <a:p>
            <a:pPr indent="0" marL="0">
              <a:buNone/>
            </a:pPr>
            <a:r>
              <a:rPr lang="en-US" sz="1550" b="1" dirty="0">
                <a:solidFill>
                  <a:srgbClr val="121316"/>
                </a:solidFill>
                <a:latin typeface="Cambria" pitchFamily="34" charset="0"/>
                <a:ea typeface="Cambria" pitchFamily="34" charset="-122"/>
                <a:cs typeface="Cambria" pitchFamily="34" charset="-120"/>
              </a:rPr>
              <a:t>Circle up</a:t>
            </a:r>
            <a:endParaRPr lang="en-US" sz="1550" dirty="0"/>
          </a:p>
        </p:txBody>
      </p:sp>
      <p:sp>
        <p:nvSpPr>
          <p:cNvPr id="9" name="Text 6"/>
          <p:cNvSpPr/>
          <p:nvPr/>
        </p:nvSpPr>
        <p:spPr>
          <a:xfrm>
            <a:off x="841248" y="3218688"/>
            <a:ext cx="1982648" cy="1828800"/>
          </a:xfrm>
          <a:prstGeom prst="rect">
            <a:avLst/>
          </a:prstGeom>
          <a:noFill/>
          <a:ln/>
        </p:spPr>
        <p:txBody>
          <a:bodyPr wrap="square" lIns="0" tIns="0" rIns="0" bIns="0" rtlCol="0" anchor="t"/>
          <a:lstStyle/>
          <a:p>
            <a:pPr indent="0" marL="0">
              <a:lnSpc>
                <a:spcPts val="1450"/>
              </a:lnSpc>
              <a:buNone/>
            </a:pPr>
            <a:r>
              <a:rPr lang="en-US" sz="1100" dirty="0">
                <a:solidFill>
                  <a:srgbClr val="2E3138"/>
                </a:solidFill>
                <a:latin typeface="Calibri" pitchFamily="34" charset="0"/>
                <a:ea typeface="Calibri" pitchFamily="34" charset="-122"/>
                <a:cs typeface="Calibri" pitchFamily="34" charset="-120"/>
              </a:rPr>
              <a:t>Every player, one specific positive each. Name the moment — "you chased that ball all the way to the corner" — not "good job." With twelve children this takes about four minutes and it is the part they remember.</a:t>
            </a:r>
            <a:endParaRPr lang="en-US" sz="1100" dirty="0"/>
          </a:p>
        </p:txBody>
      </p:sp>
      <p:sp>
        <p:nvSpPr>
          <p:cNvPr id="10" name="Shape 7"/>
          <p:cNvSpPr/>
          <p:nvPr/>
        </p:nvSpPr>
        <p:spPr>
          <a:xfrm>
            <a:off x="3409112" y="1682496"/>
            <a:ext cx="2531288" cy="3529584"/>
          </a:xfrm>
          <a:prstGeom prst="roundRect">
            <a:avLst>
              <a:gd name="adj" fmla="val 3251"/>
            </a:avLst>
          </a:prstGeom>
          <a:solidFill>
            <a:srgbClr val="F2F3F5"/>
          </a:solidFill>
          <a:ln/>
        </p:spPr>
      </p:sp>
      <p:sp>
        <p:nvSpPr>
          <p:cNvPr id="11" name="Shape 8"/>
          <p:cNvSpPr/>
          <p:nvPr/>
        </p:nvSpPr>
        <p:spPr>
          <a:xfrm>
            <a:off x="3683432" y="1956816"/>
            <a:ext cx="566928" cy="566928"/>
          </a:xfrm>
          <a:prstGeom prst="ellipse">
            <a:avLst/>
          </a:prstGeom>
          <a:solidFill>
            <a:srgbClr val="121316"/>
          </a:solidFill>
          <a:ln/>
        </p:spPr>
      </p:sp>
      <p:pic>
        <p:nvPicPr>
          <p:cNvPr id="12" name="Image 1" descr="preencoded.png">    </p:cNvPr>
          <p:cNvPicPr>
            <a:picLocks noChangeAspect="1"/>
          </p:cNvPicPr>
          <p:nvPr/>
        </p:nvPicPr>
        <p:blipFill>
          <a:blip r:embed="rId2"/>
          <a:stretch>
            <a:fillRect/>
          </a:stretch>
        </p:blipFill>
        <p:spPr>
          <a:xfrm>
            <a:off x="3836502" y="2109887"/>
            <a:ext cx="260787" cy="260787"/>
          </a:xfrm>
          <a:prstGeom prst="rect">
            <a:avLst/>
          </a:prstGeom>
        </p:spPr>
      </p:pic>
      <p:sp>
        <p:nvSpPr>
          <p:cNvPr id="13" name="Text 9"/>
          <p:cNvSpPr/>
          <p:nvPr/>
        </p:nvSpPr>
        <p:spPr>
          <a:xfrm>
            <a:off x="5172304" y="1938528"/>
            <a:ext cx="530352" cy="585216"/>
          </a:xfrm>
          <a:prstGeom prst="rect">
            <a:avLst/>
          </a:prstGeom>
          <a:noFill/>
          <a:ln/>
        </p:spPr>
        <p:txBody>
          <a:bodyPr wrap="square" lIns="0" tIns="0" rIns="0" bIns="0" rtlCol="0" anchor="ctr"/>
          <a:lstStyle/>
          <a:p>
            <a:pPr algn="r" indent="0" marL="0">
              <a:buNone/>
            </a:pPr>
            <a:r>
              <a:rPr lang="en-US" sz="2800" b="1" dirty="0">
                <a:solidFill>
                  <a:srgbClr val="D0D3D8"/>
                </a:solidFill>
                <a:latin typeface="Cambria" pitchFamily="34" charset="0"/>
                <a:ea typeface="Cambria" pitchFamily="34" charset="-122"/>
                <a:cs typeface="Cambria" pitchFamily="34" charset="-120"/>
              </a:rPr>
              <a:t>2</a:t>
            </a:r>
            <a:endParaRPr lang="en-US" sz="2800" dirty="0"/>
          </a:p>
        </p:txBody>
      </p:sp>
      <p:sp>
        <p:nvSpPr>
          <p:cNvPr id="14" name="Text 10"/>
          <p:cNvSpPr/>
          <p:nvPr/>
        </p:nvSpPr>
        <p:spPr>
          <a:xfrm>
            <a:off x="3683432" y="2651760"/>
            <a:ext cx="1982648" cy="548640"/>
          </a:xfrm>
          <a:prstGeom prst="rect">
            <a:avLst/>
          </a:prstGeom>
          <a:noFill/>
          <a:ln/>
        </p:spPr>
        <p:txBody>
          <a:bodyPr wrap="square" lIns="0" tIns="0" rIns="0" bIns="0" rtlCol="0" anchor="t"/>
          <a:lstStyle/>
          <a:p>
            <a:pPr indent="0" marL="0">
              <a:buNone/>
            </a:pPr>
            <a:r>
              <a:rPr lang="en-US" sz="1550" b="1" dirty="0">
                <a:solidFill>
                  <a:srgbClr val="121316"/>
                </a:solidFill>
                <a:latin typeface="Cambria" pitchFamily="34" charset="0"/>
                <a:ea typeface="Cambria" pitchFamily="34" charset="-122"/>
                <a:cs typeface="Cambria" pitchFamily="34" charset="-120"/>
              </a:rPr>
              <a:t>Say nothing about the score</a:t>
            </a:r>
            <a:endParaRPr lang="en-US" sz="1550" dirty="0"/>
          </a:p>
        </p:txBody>
      </p:sp>
      <p:sp>
        <p:nvSpPr>
          <p:cNvPr id="15" name="Text 11"/>
          <p:cNvSpPr/>
          <p:nvPr/>
        </p:nvSpPr>
        <p:spPr>
          <a:xfrm>
            <a:off x="3683432" y="3218688"/>
            <a:ext cx="1982648" cy="1828800"/>
          </a:xfrm>
          <a:prstGeom prst="rect">
            <a:avLst/>
          </a:prstGeom>
          <a:noFill/>
          <a:ln/>
        </p:spPr>
        <p:txBody>
          <a:bodyPr wrap="square" lIns="0" tIns="0" rIns="0" bIns="0" rtlCol="0" anchor="t"/>
          <a:lstStyle/>
          <a:p>
            <a:pPr indent="0" marL="0">
              <a:lnSpc>
                <a:spcPts val="1450"/>
              </a:lnSpc>
              <a:buNone/>
            </a:pPr>
            <a:r>
              <a:rPr lang="en-US" sz="1100" dirty="0">
                <a:solidFill>
                  <a:srgbClr val="2E3138"/>
                </a:solidFill>
                <a:latin typeface="Calibri" pitchFamily="34" charset="0"/>
                <a:ea typeface="Calibri" pitchFamily="34" charset="-122"/>
                <a:cs typeface="Calibri" pitchFamily="34" charset="-120"/>
              </a:rPr>
              <a:t>No score is recorded and no standings exist. If a child announces the score, acknowledge it warmly and move on to what they did well. What you dwell on is what they learn to value.</a:t>
            </a:r>
            <a:endParaRPr lang="en-US" sz="1100" dirty="0"/>
          </a:p>
        </p:txBody>
      </p:sp>
      <p:sp>
        <p:nvSpPr>
          <p:cNvPr id="16" name="Shape 12"/>
          <p:cNvSpPr/>
          <p:nvPr/>
        </p:nvSpPr>
        <p:spPr>
          <a:xfrm>
            <a:off x="6251296" y="1682496"/>
            <a:ext cx="2531288" cy="3529584"/>
          </a:xfrm>
          <a:prstGeom prst="roundRect">
            <a:avLst>
              <a:gd name="adj" fmla="val 3251"/>
            </a:avLst>
          </a:prstGeom>
          <a:solidFill>
            <a:srgbClr val="F2F3F5"/>
          </a:solidFill>
          <a:ln/>
        </p:spPr>
      </p:sp>
      <p:sp>
        <p:nvSpPr>
          <p:cNvPr id="17" name="Shape 13"/>
          <p:cNvSpPr/>
          <p:nvPr/>
        </p:nvSpPr>
        <p:spPr>
          <a:xfrm>
            <a:off x="6525616" y="1956816"/>
            <a:ext cx="566928" cy="566928"/>
          </a:xfrm>
          <a:prstGeom prst="ellipse">
            <a:avLst/>
          </a:prstGeom>
          <a:solidFill>
            <a:srgbClr val="F89838"/>
          </a:solidFill>
          <a:ln/>
        </p:spPr>
      </p:sp>
      <p:pic>
        <p:nvPicPr>
          <p:cNvPr id="18" name="Image 2" descr="preencoded.png">    </p:cNvPr>
          <p:cNvPicPr>
            <a:picLocks noChangeAspect="1"/>
          </p:cNvPicPr>
          <p:nvPr/>
        </p:nvPicPr>
        <p:blipFill>
          <a:blip r:embed="rId3"/>
          <a:stretch>
            <a:fillRect/>
          </a:stretch>
        </p:blipFill>
        <p:spPr>
          <a:xfrm>
            <a:off x="6678686" y="2109887"/>
            <a:ext cx="260787" cy="260787"/>
          </a:xfrm>
          <a:prstGeom prst="rect">
            <a:avLst/>
          </a:prstGeom>
        </p:spPr>
      </p:pic>
      <p:sp>
        <p:nvSpPr>
          <p:cNvPr id="19" name="Text 14"/>
          <p:cNvSpPr/>
          <p:nvPr/>
        </p:nvSpPr>
        <p:spPr>
          <a:xfrm>
            <a:off x="8014487" y="1938528"/>
            <a:ext cx="530352" cy="585216"/>
          </a:xfrm>
          <a:prstGeom prst="rect">
            <a:avLst/>
          </a:prstGeom>
          <a:noFill/>
          <a:ln/>
        </p:spPr>
        <p:txBody>
          <a:bodyPr wrap="square" lIns="0" tIns="0" rIns="0" bIns="0" rtlCol="0" anchor="ctr"/>
          <a:lstStyle/>
          <a:p>
            <a:pPr algn="r" indent="0" marL="0">
              <a:buNone/>
            </a:pPr>
            <a:r>
              <a:rPr lang="en-US" sz="2800" b="1" dirty="0">
                <a:solidFill>
                  <a:srgbClr val="D0D3D8"/>
                </a:solidFill>
                <a:latin typeface="Cambria" pitchFamily="34" charset="0"/>
                <a:ea typeface="Cambria" pitchFamily="34" charset="-122"/>
                <a:cs typeface="Cambria" pitchFamily="34" charset="-120"/>
              </a:rPr>
              <a:t>3</a:t>
            </a:r>
            <a:endParaRPr lang="en-US" sz="2800" dirty="0"/>
          </a:p>
        </p:txBody>
      </p:sp>
      <p:sp>
        <p:nvSpPr>
          <p:cNvPr id="20" name="Text 15"/>
          <p:cNvSpPr/>
          <p:nvPr/>
        </p:nvSpPr>
        <p:spPr>
          <a:xfrm>
            <a:off x="6525616" y="2651760"/>
            <a:ext cx="1982648" cy="548640"/>
          </a:xfrm>
          <a:prstGeom prst="rect">
            <a:avLst/>
          </a:prstGeom>
          <a:noFill/>
          <a:ln/>
        </p:spPr>
        <p:txBody>
          <a:bodyPr wrap="square" lIns="0" tIns="0" rIns="0" bIns="0" rtlCol="0" anchor="t"/>
          <a:lstStyle/>
          <a:p>
            <a:pPr indent="0" marL="0">
              <a:buNone/>
            </a:pPr>
            <a:r>
              <a:rPr lang="en-US" sz="1550" b="1" dirty="0">
                <a:solidFill>
                  <a:srgbClr val="121316"/>
                </a:solidFill>
                <a:latin typeface="Cambria" pitchFamily="34" charset="0"/>
                <a:ea typeface="Cambria" pitchFamily="34" charset="-122"/>
                <a:cs typeface="Cambria" pitchFamily="34" charset="-120"/>
              </a:rPr>
              <a:t>Thank the referee</a:t>
            </a:r>
            <a:endParaRPr lang="en-US" sz="1550" dirty="0"/>
          </a:p>
        </p:txBody>
      </p:sp>
      <p:sp>
        <p:nvSpPr>
          <p:cNvPr id="21" name="Text 16"/>
          <p:cNvSpPr/>
          <p:nvPr/>
        </p:nvSpPr>
        <p:spPr>
          <a:xfrm>
            <a:off x="6525616" y="3218688"/>
            <a:ext cx="1982648" cy="1828800"/>
          </a:xfrm>
          <a:prstGeom prst="rect">
            <a:avLst/>
          </a:prstGeom>
          <a:noFill/>
          <a:ln/>
        </p:spPr>
        <p:txBody>
          <a:bodyPr wrap="square" lIns="0" tIns="0" rIns="0" bIns="0" rtlCol="0" anchor="t"/>
          <a:lstStyle/>
          <a:p>
            <a:pPr indent="0" marL="0">
              <a:lnSpc>
                <a:spcPts val="1450"/>
              </a:lnSpc>
              <a:buNone/>
            </a:pPr>
            <a:r>
              <a:rPr lang="en-US" sz="1100" dirty="0">
                <a:solidFill>
                  <a:srgbClr val="2E3138"/>
                </a:solidFill>
                <a:latin typeface="Calibri" pitchFamily="34" charset="0"/>
                <a:ea typeface="Calibri" pitchFamily="34" charset="-122"/>
                <a:cs typeface="Calibri" pitchFamily="34" charset="-120"/>
              </a:rPr>
              <a:t>Often a parent volunteer, sometimes a teenager doing their first games. Thank them in front of your players — it teaches the children how to treat officials and it keeps that volunteer coming back.</a:t>
            </a:r>
            <a:endParaRPr lang="en-US" sz="1100" dirty="0"/>
          </a:p>
        </p:txBody>
      </p:sp>
      <p:sp>
        <p:nvSpPr>
          <p:cNvPr id="22" name="Shape 17"/>
          <p:cNvSpPr/>
          <p:nvPr/>
        </p:nvSpPr>
        <p:spPr>
          <a:xfrm>
            <a:off x="9093479" y="1682496"/>
            <a:ext cx="2531288" cy="3529584"/>
          </a:xfrm>
          <a:prstGeom prst="roundRect">
            <a:avLst>
              <a:gd name="adj" fmla="val 3251"/>
            </a:avLst>
          </a:prstGeom>
          <a:solidFill>
            <a:srgbClr val="F2F3F5"/>
          </a:solidFill>
          <a:ln/>
        </p:spPr>
      </p:sp>
      <p:sp>
        <p:nvSpPr>
          <p:cNvPr id="23" name="Shape 18"/>
          <p:cNvSpPr/>
          <p:nvPr/>
        </p:nvSpPr>
        <p:spPr>
          <a:xfrm>
            <a:off x="9367799" y="1956816"/>
            <a:ext cx="566928" cy="566928"/>
          </a:xfrm>
          <a:prstGeom prst="ellipse">
            <a:avLst/>
          </a:prstGeom>
          <a:solidFill>
            <a:srgbClr val="121316"/>
          </a:solidFill>
          <a:ln/>
        </p:spPr>
      </p:sp>
      <p:pic>
        <p:nvPicPr>
          <p:cNvPr id="24" name="Image 3" descr="preencoded.png">    </p:cNvPr>
          <p:cNvPicPr>
            <a:picLocks noChangeAspect="1"/>
          </p:cNvPicPr>
          <p:nvPr/>
        </p:nvPicPr>
        <p:blipFill>
          <a:blip r:embed="rId4"/>
          <a:stretch>
            <a:fillRect/>
          </a:stretch>
        </p:blipFill>
        <p:spPr>
          <a:xfrm>
            <a:off x="9520870" y="2109887"/>
            <a:ext cx="260787" cy="260787"/>
          </a:xfrm>
          <a:prstGeom prst="rect">
            <a:avLst/>
          </a:prstGeom>
        </p:spPr>
      </p:pic>
      <p:sp>
        <p:nvSpPr>
          <p:cNvPr id="25" name="Text 19"/>
          <p:cNvSpPr/>
          <p:nvPr/>
        </p:nvSpPr>
        <p:spPr>
          <a:xfrm>
            <a:off x="10856671" y="1938528"/>
            <a:ext cx="530352" cy="585216"/>
          </a:xfrm>
          <a:prstGeom prst="rect">
            <a:avLst/>
          </a:prstGeom>
          <a:noFill/>
          <a:ln/>
        </p:spPr>
        <p:txBody>
          <a:bodyPr wrap="square" lIns="0" tIns="0" rIns="0" bIns="0" rtlCol="0" anchor="ctr"/>
          <a:lstStyle/>
          <a:p>
            <a:pPr algn="r" indent="0" marL="0">
              <a:buNone/>
            </a:pPr>
            <a:r>
              <a:rPr lang="en-US" sz="2800" b="1" dirty="0">
                <a:solidFill>
                  <a:srgbClr val="D0D3D8"/>
                </a:solidFill>
                <a:latin typeface="Cambria" pitchFamily="34" charset="0"/>
                <a:ea typeface="Cambria" pitchFamily="34" charset="-122"/>
                <a:cs typeface="Cambria" pitchFamily="34" charset="-120"/>
              </a:rPr>
              <a:t>4</a:t>
            </a:r>
            <a:endParaRPr lang="en-US" sz="2800" dirty="0"/>
          </a:p>
        </p:txBody>
      </p:sp>
      <p:sp>
        <p:nvSpPr>
          <p:cNvPr id="26" name="Text 20"/>
          <p:cNvSpPr/>
          <p:nvPr/>
        </p:nvSpPr>
        <p:spPr>
          <a:xfrm>
            <a:off x="9367799" y="2651760"/>
            <a:ext cx="1982648" cy="548640"/>
          </a:xfrm>
          <a:prstGeom prst="rect">
            <a:avLst/>
          </a:prstGeom>
          <a:noFill/>
          <a:ln/>
        </p:spPr>
        <p:txBody>
          <a:bodyPr wrap="square" lIns="0" tIns="0" rIns="0" bIns="0" rtlCol="0" anchor="t"/>
          <a:lstStyle/>
          <a:p>
            <a:pPr indent="0" marL="0">
              <a:buNone/>
            </a:pPr>
            <a:r>
              <a:rPr lang="en-US" sz="1550" b="1" dirty="0">
                <a:solidFill>
                  <a:srgbClr val="121316"/>
                </a:solidFill>
                <a:latin typeface="Cambria" pitchFamily="34" charset="0"/>
                <a:ea typeface="Cambria" pitchFamily="34" charset="-122"/>
                <a:cs typeface="Cambria" pitchFamily="34" charset="-120"/>
              </a:rPr>
              <a:t>Tidy up and check the card</a:t>
            </a:r>
            <a:endParaRPr lang="en-US" sz="1550" dirty="0"/>
          </a:p>
        </p:txBody>
      </p:sp>
      <p:sp>
        <p:nvSpPr>
          <p:cNvPr id="27" name="Text 21"/>
          <p:cNvSpPr/>
          <p:nvPr/>
        </p:nvSpPr>
        <p:spPr>
          <a:xfrm>
            <a:off x="9367799" y="3218688"/>
            <a:ext cx="1982648" cy="1828800"/>
          </a:xfrm>
          <a:prstGeom prst="rect">
            <a:avLst/>
          </a:prstGeom>
          <a:noFill/>
          <a:ln/>
        </p:spPr>
        <p:txBody>
          <a:bodyPr wrap="square" lIns="0" tIns="0" rIns="0" bIns="0" rtlCol="0" anchor="t"/>
          <a:lstStyle/>
          <a:p>
            <a:pPr indent="0" marL="0">
              <a:lnSpc>
                <a:spcPts val="1450"/>
              </a:lnSpc>
              <a:buNone/>
            </a:pPr>
            <a:r>
              <a:rPr lang="en-US" sz="1100" dirty="0">
                <a:solidFill>
                  <a:srgbClr val="2E3138"/>
                </a:solidFill>
                <a:latin typeface="Calibri" pitchFamily="34" charset="0"/>
                <a:ea typeface="Calibri" pitchFamily="34" charset="-122"/>
                <a:cs typeface="Calibri" pitchFamily="34" charset="-120"/>
              </a:rPr>
              <a:t>Confirm the quarters recorded match what you played, hand in whatever your division requires, and make sure no water bottle or jacket is left on the field.</a:t>
            </a:r>
            <a:endParaRPr lang="en-US" sz="1100" dirty="0"/>
          </a:p>
        </p:txBody>
      </p:sp>
      <p:sp>
        <p:nvSpPr>
          <p:cNvPr id="28" name="Shape 22"/>
          <p:cNvSpPr/>
          <p:nvPr/>
        </p:nvSpPr>
        <p:spPr>
          <a:xfrm>
            <a:off x="566928" y="5394960"/>
            <a:ext cx="11057839" cy="457200"/>
          </a:xfrm>
          <a:prstGeom prst="roundRect">
            <a:avLst>
              <a:gd name="adj" fmla="val 18000"/>
            </a:avLst>
          </a:prstGeom>
          <a:solidFill>
            <a:srgbClr val="E3F0E7"/>
          </a:solidFill>
          <a:ln/>
        </p:spPr>
      </p:sp>
      <p:sp>
        <p:nvSpPr>
          <p:cNvPr id="29" name="Text 23"/>
          <p:cNvSpPr/>
          <p:nvPr/>
        </p:nvSpPr>
        <p:spPr>
          <a:xfrm>
            <a:off x="932688" y="5394960"/>
            <a:ext cx="10326319" cy="457200"/>
          </a:xfrm>
          <a:prstGeom prst="rect">
            <a:avLst/>
          </a:prstGeom>
          <a:noFill/>
          <a:ln/>
        </p:spPr>
        <p:txBody>
          <a:bodyPr wrap="square" lIns="0" tIns="0" rIns="0" bIns="0" rtlCol="0" anchor="ctr"/>
          <a:lstStyle/>
          <a:p>
            <a:pPr indent="0" marL="0">
              <a:buNone/>
            </a:pPr>
            <a:r>
              <a:rPr lang="en-US" sz="1200" b="1" i="1" dirty="0">
                <a:solidFill>
                  <a:srgbClr val="1F5730"/>
                </a:solidFill>
                <a:latin typeface="Calibri" pitchFamily="34" charset="0"/>
                <a:ea typeface="Calibri" pitchFamily="34" charset="-122"/>
                <a:cs typeface="Calibri" pitchFamily="34" charset="-120"/>
              </a:rPr>
              <a:t>The circle-up is the last thing they hear before they get in the car. At this age it is the whole product.</a:t>
            </a:r>
            <a:endParaRPr lang="en-US" sz="1200" dirty="0"/>
          </a:p>
        </p:txBody>
      </p:sp>
      <p:pic>
        <p:nvPicPr>
          <p:cNvPr id="30" name="Image 4" descr="preencoded.png">    </p:cNvPr>
          <p:cNvPicPr>
            <a:picLocks noChangeAspect="1"/>
          </p:cNvPicPr>
          <p:nvPr/>
        </p:nvPicPr>
        <p:blipFill>
          <a:blip r:embed="rId5"/>
          <a:stretch>
            <a:fillRect/>
          </a:stretch>
        </p:blipFill>
        <p:spPr>
          <a:xfrm>
            <a:off x="566928" y="6272784"/>
            <a:ext cx="250041" cy="310896"/>
          </a:xfrm>
          <a:prstGeom prst="rect">
            <a:avLst/>
          </a:prstGeom>
        </p:spPr>
      </p:pic>
      <p:sp>
        <p:nvSpPr>
          <p:cNvPr id="31" name="Text 24"/>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32" name="Shape 25"/>
          <p:cNvSpPr/>
          <p:nvPr/>
        </p:nvSpPr>
        <p:spPr>
          <a:xfrm>
            <a:off x="11313871" y="6327648"/>
            <a:ext cx="310896" cy="310896"/>
          </a:xfrm>
          <a:prstGeom prst="ellipse">
            <a:avLst/>
          </a:prstGeom>
          <a:solidFill>
            <a:srgbClr val="F2F3F5"/>
          </a:solidFill>
          <a:ln w="9525">
            <a:solidFill>
              <a:srgbClr val="DADCE0"/>
            </a:solidFill>
            <a:prstDash val="solid"/>
          </a:ln>
        </p:spPr>
      </p:sp>
      <p:sp>
        <p:nvSpPr>
          <p:cNvPr id="33" name="Text 26"/>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21316"/>
        </a:solidFill>
      </p:bgPr>
    </p:bg>
    <p:spTree>
      <p:nvGrpSpPr>
        <p:cNvPr id="1" name=""/>
        <p:cNvGrpSpPr/>
        <p:nvPr/>
      </p:nvGrpSpPr>
      <p:grpSpPr>
        <a:xfrm>
          <a:off x="0" y="0"/>
          <a:ext cx="0" cy="0"/>
          <a:chOff x="0" y="0"/>
          <a:chExt cx="0" cy="0"/>
        </a:xfrm>
      </p:grpSpPr>
      <p:sp>
        <p:nvSpPr>
          <p:cNvPr id="2" name="Shape 0"/>
          <p:cNvSpPr/>
          <p:nvPr/>
        </p:nvSpPr>
        <p:spPr>
          <a:xfrm>
            <a:off x="9464040" y="-1371600"/>
            <a:ext cx="4937760" cy="4937760"/>
          </a:xfrm>
          <a:prstGeom prst="ellipse">
            <a:avLst/>
          </a:prstGeom>
          <a:solidFill>
            <a:srgbClr val="24262B"/>
          </a:solidFill>
          <a:ln/>
        </p:spPr>
      </p:sp>
      <p:sp>
        <p:nvSpPr>
          <p:cNvPr id="3" name="Shape 1"/>
          <p:cNvSpPr/>
          <p:nvPr/>
        </p:nvSpPr>
        <p:spPr>
          <a:xfrm>
            <a:off x="10881360" y="4023360"/>
            <a:ext cx="3108960" cy="3108960"/>
          </a:xfrm>
          <a:prstGeom prst="ellipse">
            <a:avLst/>
          </a:prstGeom>
          <a:solidFill>
            <a:srgbClr val="24262B"/>
          </a:solidFill>
          <a:ln/>
        </p:spPr>
      </p:sp>
      <p:sp>
        <p:nvSpPr>
          <p:cNvPr id="4" name="Text 2"/>
          <p:cNvSpPr/>
          <p:nvPr/>
        </p:nvSpPr>
        <p:spPr>
          <a:xfrm>
            <a:off x="566928" y="1975104"/>
            <a:ext cx="1828800" cy="1371600"/>
          </a:xfrm>
          <a:prstGeom prst="rect">
            <a:avLst/>
          </a:prstGeom>
          <a:noFill/>
          <a:ln/>
        </p:spPr>
        <p:txBody>
          <a:bodyPr wrap="square" lIns="0" tIns="0" rIns="0" bIns="0" rtlCol="0" anchor="ctr"/>
          <a:lstStyle/>
          <a:p>
            <a:pPr indent="0" marL="0">
              <a:buNone/>
            </a:pPr>
            <a:r>
              <a:rPr lang="en-US" sz="8400" b="1" dirty="0">
                <a:solidFill>
                  <a:srgbClr val="F89838"/>
                </a:solidFill>
                <a:latin typeface="Cambria" pitchFamily="34" charset="0"/>
                <a:ea typeface="Cambria" pitchFamily="34" charset="-122"/>
                <a:cs typeface="Cambria" pitchFamily="34" charset="-120"/>
              </a:rPr>
              <a:t>05</a:t>
            </a:r>
            <a:endParaRPr lang="en-US" sz="8400" dirty="0"/>
          </a:p>
        </p:txBody>
      </p:sp>
      <p:sp>
        <p:nvSpPr>
          <p:cNvPr id="5" name="Text 3"/>
          <p:cNvSpPr/>
          <p:nvPr/>
        </p:nvSpPr>
        <p:spPr>
          <a:xfrm>
            <a:off x="2139696" y="2011680"/>
            <a:ext cx="6949440" cy="86868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Planning Your Season</a:t>
            </a:r>
            <a:endParaRPr lang="en-US" sz="3800" dirty="0"/>
          </a:p>
        </p:txBody>
      </p:sp>
      <p:sp>
        <p:nvSpPr>
          <p:cNvPr id="6" name="Text 4"/>
          <p:cNvSpPr/>
          <p:nvPr/>
        </p:nvSpPr>
        <p:spPr>
          <a:xfrm>
            <a:off x="2176272" y="2889504"/>
            <a:ext cx="6949440" cy="822960"/>
          </a:xfrm>
          <a:prstGeom prst="rect">
            <a:avLst/>
          </a:prstGeom>
          <a:noFill/>
          <a:ln/>
        </p:spPr>
        <p:txBody>
          <a:bodyPr wrap="square" lIns="0" tIns="0" rIns="0" bIns="0" rtlCol="0" anchor="t"/>
          <a:lstStyle/>
          <a:p>
            <a:pPr indent="0" marL="0">
              <a:buNone/>
            </a:pPr>
            <a:r>
              <a:rPr lang="en-US" sz="1500" dirty="0">
                <a:solidFill>
                  <a:srgbClr val="B6BAC2"/>
                </a:solidFill>
                <a:latin typeface="Calibri" pitchFamily="34" charset="0"/>
                <a:ea typeface="Calibri" pitchFamily="34" charset="-122"/>
                <a:cs typeface="Calibri" pitchFamily="34" charset="-120"/>
              </a:rPr>
              <a:t>One mandatory practice a week, on a fixed day and time. Here is how to spend it.</a:t>
            </a:r>
            <a:endParaRPr lang="en-US" sz="1500" dirty="0"/>
          </a:p>
        </p:txBody>
      </p:sp>
      <p:pic>
        <p:nvPicPr>
          <p:cNvPr id="7" name="Image 0" descr="preencoded.png">    </p:cNvPr>
          <p:cNvPicPr>
            <a:picLocks noChangeAspect="1"/>
          </p:cNvPicPr>
          <p:nvPr/>
        </p:nvPicPr>
        <p:blipFill>
          <a:blip r:embed="rId1"/>
          <a:stretch>
            <a:fillRect/>
          </a:stretch>
        </p:blipFill>
        <p:spPr>
          <a:xfrm>
            <a:off x="9692640" y="2395728"/>
            <a:ext cx="1371600" cy="1371600"/>
          </a:xfrm>
          <a:prstGeom prst="rect">
            <a:avLst/>
          </a:prstGeom>
        </p:spPr>
      </p:pic>
      <p:pic>
        <p:nvPicPr>
          <p:cNvPr id="8" name="Image 1" descr="preencoded.png">    </p:cNvPr>
          <p:cNvPicPr>
            <a:picLocks noChangeAspect="1"/>
          </p:cNvPicPr>
          <p:nvPr/>
        </p:nvPicPr>
        <p:blipFill>
          <a:blip r:embed="rId2"/>
          <a:stretch>
            <a:fillRect/>
          </a:stretch>
        </p:blipFill>
        <p:spPr>
          <a:xfrm>
            <a:off x="11168810" y="5705856"/>
            <a:ext cx="455957" cy="5669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CONTENTS</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What's in this handbook</a:t>
            </a:r>
            <a:endParaRPr lang="en-US" sz="3400" dirty="0"/>
          </a:p>
        </p:txBody>
      </p:sp>
      <p:sp>
        <p:nvSpPr>
          <p:cNvPr id="4" name="Text 2"/>
          <p:cNvSpPr/>
          <p:nvPr/>
        </p:nvSpPr>
        <p:spPr>
          <a:xfrm>
            <a:off x="566928" y="1737360"/>
            <a:ext cx="457200" cy="420624"/>
          </a:xfrm>
          <a:prstGeom prst="rect">
            <a:avLst/>
          </a:prstGeom>
          <a:noFill/>
          <a:ln/>
        </p:spPr>
        <p:txBody>
          <a:bodyPr wrap="square" lIns="0" tIns="0" rIns="0" bIns="0" rtlCol="0" anchor="ctr"/>
          <a:lstStyle/>
          <a:p>
            <a:pPr indent="0" marL="0">
              <a:buNone/>
            </a:pPr>
            <a:r>
              <a:rPr lang="en-US" sz="1300" b="1" dirty="0">
                <a:solidFill>
                  <a:srgbClr val="F89838"/>
                </a:solidFill>
                <a:latin typeface="Cambria" pitchFamily="34" charset="0"/>
                <a:ea typeface="Cambria" pitchFamily="34" charset="-122"/>
                <a:cs typeface="Cambria" pitchFamily="34" charset="-120"/>
              </a:rPr>
              <a:t>01</a:t>
            </a:r>
            <a:endParaRPr lang="en-US" sz="1300" dirty="0"/>
          </a:p>
        </p:txBody>
      </p:sp>
      <p:sp>
        <p:nvSpPr>
          <p:cNvPr id="5" name="Text 3"/>
          <p:cNvSpPr/>
          <p:nvPr/>
        </p:nvSpPr>
        <p:spPr>
          <a:xfrm>
            <a:off x="1042416" y="1737360"/>
            <a:ext cx="4029304" cy="420624"/>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Setting up your team</a:t>
            </a:r>
            <a:endParaRPr lang="en-US" sz="1300" dirty="0"/>
          </a:p>
        </p:txBody>
      </p:sp>
      <p:sp>
        <p:nvSpPr>
          <p:cNvPr id="6" name="Text 4"/>
          <p:cNvSpPr/>
          <p:nvPr/>
        </p:nvSpPr>
        <p:spPr>
          <a:xfrm>
            <a:off x="5090008" y="1737360"/>
            <a:ext cx="731520" cy="420624"/>
          </a:xfrm>
          <a:prstGeom prst="rect">
            <a:avLst/>
          </a:prstGeom>
          <a:noFill/>
          <a:ln/>
        </p:spPr>
        <p:txBody>
          <a:bodyPr wrap="square" lIns="0" tIns="0" rIns="0" bIns="0" rtlCol="0" anchor="ctr"/>
          <a:lstStyle/>
          <a:p>
            <a:pPr algn="r" indent="0" marL="0">
              <a:buNone/>
            </a:pPr>
            <a:r>
              <a:rPr lang="en-US" sz="1200" dirty="0">
                <a:solidFill>
                  <a:srgbClr val="70747A"/>
                </a:solidFill>
                <a:latin typeface="Calibri" pitchFamily="34" charset="0"/>
                <a:ea typeface="Calibri" pitchFamily="34" charset="-122"/>
                <a:cs typeface="Calibri" pitchFamily="34" charset="-120"/>
              </a:rPr>
              <a:t>4–6</a:t>
            </a:r>
            <a:endParaRPr lang="en-US" sz="1200" dirty="0"/>
          </a:p>
        </p:txBody>
      </p:sp>
      <p:sp>
        <p:nvSpPr>
          <p:cNvPr id="7" name="Shape 5"/>
          <p:cNvSpPr/>
          <p:nvPr/>
        </p:nvSpPr>
        <p:spPr>
          <a:xfrm>
            <a:off x="566928" y="2148840"/>
            <a:ext cx="5254600" cy="10973"/>
          </a:xfrm>
          <a:prstGeom prst="rect">
            <a:avLst/>
          </a:prstGeom>
          <a:solidFill>
            <a:srgbClr val="DADCE0"/>
          </a:solidFill>
          <a:ln/>
        </p:spPr>
      </p:sp>
      <p:sp>
        <p:nvSpPr>
          <p:cNvPr id="8" name="Text 6"/>
          <p:cNvSpPr/>
          <p:nvPr/>
        </p:nvSpPr>
        <p:spPr>
          <a:xfrm>
            <a:off x="1042416" y="2231136"/>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Team basics, roster and forms</a:t>
            </a:r>
            <a:endParaRPr lang="en-US" sz="1150" dirty="0"/>
          </a:p>
        </p:txBody>
      </p:sp>
      <p:sp>
        <p:nvSpPr>
          <p:cNvPr id="9" name="Text 7"/>
          <p:cNvSpPr/>
          <p:nvPr/>
        </p:nvSpPr>
        <p:spPr>
          <a:xfrm>
            <a:off x="1042416" y="2578608"/>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Your first email to parents</a:t>
            </a:r>
            <a:endParaRPr lang="en-US" sz="1150" dirty="0"/>
          </a:p>
        </p:txBody>
      </p:sp>
      <p:sp>
        <p:nvSpPr>
          <p:cNvPr id="10" name="Text 8"/>
          <p:cNvSpPr/>
          <p:nvPr/>
        </p:nvSpPr>
        <p:spPr>
          <a:xfrm>
            <a:off x="1042416" y="2926080"/>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Finding a snack coordinator</a:t>
            </a:r>
            <a:endParaRPr lang="en-US" sz="1150" dirty="0"/>
          </a:p>
        </p:txBody>
      </p:sp>
      <p:sp>
        <p:nvSpPr>
          <p:cNvPr id="11" name="Text 9"/>
          <p:cNvSpPr/>
          <p:nvPr/>
        </p:nvSpPr>
        <p:spPr>
          <a:xfrm>
            <a:off x="566928" y="3273552"/>
            <a:ext cx="457200" cy="420624"/>
          </a:xfrm>
          <a:prstGeom prst="rect">
            <a:avLst/>
          </a:prstGeom>
          <a:noFill/>
          <a:ln/>
        </p:spPr>
        <p:txBody>
          <a:bodyPr wrap="square" lIns="0" tIns="0" rIns="0" bIns="0" rtlCol="0" anchor="ctr"/>
          <a:lstStyle/>
          <a:p>
            <a:pPr indent="0" marL="0">
              <a:buNone/>
            </a:pPr>
            <a:r>
              <a:rPr lang="en-US" sz="1300" b="1" dirty="0">
                <a:solidFill>
                  <a:srgbClr val="F89838"/>
                </a:solidFill>
                <a:latin typeface="Cambria" pitchFamily="34" charset="0"/>
                <a:ea typeface="Cambria" pitchFamily="34" charset="-122"/>
                <a:cs typeface="Cambria" pitchFamily="34" charset="-120"/>
              </a:rPr>
              <a:t>02</a:t>
            </a:r>
            <a:endParaRPr lang="en-US" sz="1300" dirty="0"/>
          </a:p>
        </p:txBody>
      </p:sp>
      <p:sp>
        <p:nvSpPr>
          <p:cNvPr id="12" name="Text 10"/>
          <p:cNvSpPr/>
          <p:nvPr/>
        </p:nvSpPr>
        <p:spPr>
          <a:xfrm>
            <a:off x="1042416" y="3273552"/>
            <a:ext cx="4029304" cy="420624"/>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How the game works at 6U–8U</a:t>
            </a:r>
            <a:endParaRPr lang="en-US" sz="1300" dirty="0"/>
          </a:p>
        </p:txBody>
      </p:sp>
      <p:sp>
        <p:nvSpPr>
          <p:cNvPr id="13" name="Text 11"/>
          <p:cNvSpPr/>
          <p:nvPr/>
        </p:nvSpPr>
        <p:spPr>
          <a:xfrm>
            <a:off x="5090008" y="3273552"/>
            <a:ext cx="731520" cy="420624"/>
          </a:xfrm>
          <a:prstGeom prst="rect">
            <a:avLst/>
          </a:prstGeom>
          <a:noFill/>
          <a:ln/>
        </p:spPr>
        <p:txBody>
          <a:bodyPr wrap="square" lIns="0" tIns="0" rIns="0" bIns="0" rtlCol="0" anchor="ctr"/>
          <a:lstStyle/>
          <a:p>
            <a:pPr algn="r" indent="0" marL="0">
              <a:buNone/>
            </a:pPr>
            <a:r>
              <a:rPr lang="en-US" sz="1200" dirty="0">
                <a:solidFill>
                  <a:srgbClr val="70747A"/>
                </a:solidFill>
                <a:latin typeface="Calibri" pitchFamily="34" charset="0"/>
                <a:ea typeface="Calibri" pitchFamily="34" charset="-122"/>
                <a:cs typeface="Calibri" pitchFamily="34" charset="-120"/>
              </a:rPr>
              <a:t>8–11</a:t>
            </a:r>
            <a:endParaRPr lang="en-US" sz="1200" dirty="0"/>
          </a:p>
        </p:txBody>
      </p:sp>
      <p:sp>
        <p:nvSpPr>
          <p:cNvPr id="14" name="Shape 12"/>
          <p:cNvSpPr/>
          <p:nvPr/>
        </p:nvSpPr>
        <p:spPr>
          <a:xfrm>
            <a:off x="566928" y="3685032"/>
            <a:ext cx="5254600" cy="10973"/>
          </a:xfrm>
          <a:prstGeom prst="rect">
            <a:avLst/>
          </a:prstGeom>
          <a:solidFill>
            <a:srgbClr val="DADCE0"/>
          </a:solidFill>
          <a:ln/>
        </p:spPr>
      </p:sp>
      <p:sp>
        <p:nvSpPr>
          <p:cNvPr id="15" name="Text 13"/>
          <p:cNvSpPr/>
          <p:nvPr/>
        </p:nvSpPr>
        <p:spPr>
          <a:xfrm>
            <a:off x="1042416" y="3767328"/>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5v5, no goalkeeper, mini-fields</a:t>
            </a:r>
            <a:endParaRPr lang="en-US" sz="1150" dirty="0"/>
          </a:p>
        </p:txBody>
      </p:sp>
      <p:sp>
        <p:nvSpPr>
          <p:cNvPr id="16" name="Text 14"/>
          <p:cNvSpPr/>
          <p:nvPr/>
        </p:nvSpPr>
        <p:spPr>
          <a:xfrm>
            <a:off x="1042416" y="4114800"/>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Game length and the 3/4 rule</a:t>
            </a:r>
            <a:endParaRPr lang="en-US" sz="1150" dirty="0"/>
          </a:p>
        </p:txBody>
      </p:sp>
      <p:sp>
        <p:nvSpPr>
          <p:cNvPr id="17" name="Text 15"/>
          <p:cNvSpPr/>
          <p:nvPr/>
        </p:nvSpPr>
        <p:spPr>
          <a:xfrm>
            <a:off x="1042416" y="4462272"/>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What you're actually coaching</a:t>
            </a:r>
            <a:endParaRPr lang="en-US" sz="1150" dirty="0"/>
          </a:p>
        </p:txBody>
      </p:sp>
      <p:sp>
        <p:nvSpPr>
          <p:cNvPr id="18" name="Text 16"/>
          <p:cNvSpPr/>
          <p:nvPr/>
        </p:nvSpPr>
        <p:spPr>
          <a:xfrm>
            <a:off x="1042416" y="4809744"/>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Positive coaching and role modelling</a:t>
            </a:r>
            <a:endParaRPr lang="en-US" sz="1150" dirty="0"/>
          </a:p>
        </p:txBody>
      </p:sp>
      <p:sp>
        <p:nvSpPr>
          <p:cNvPr id="19" name="Text 17"/>
          <p:cNvSpPr/>
          <p:nvPr/>
        </p:nvSpPr>
        <p:spPr>
          <a:xfrm>
            <a:off x="566928" y="5157216"/>
            <a:ext cx="457200" cy="420624"/>
          </a:xfrm>
          <a:prstGeom prst="rect">
            <a:avLst/>
          </a:prstGeom>
          <a:noFill/>
          <a:ln/>
        </p:spPr>
        <p:txBody>
          <a:bodyPr wrap="square" lIns="0" tIns="0" rIns="0" bIns="0" rtlCol="0" anchor="ctr"/>
          <a:lstStyle/>
          <a:p>
            <a:pPr indent="0" marL="0">
              <a:buNone/>
            </a:pPr>
            <a:r>
              <a:rPr lang="en-US" sz="1300" b="1" dirty="0">
                <a:solidFill>
                  <a:srgbClr val="F89838"/>
                </a:solidFill>
                <a:latin typeface="Cambria" pitchFamily="34" charset="0"/>
                <a:ea typeface="Cambria" pitchFamily="34" charset="-122"/>
                <a:cs typeface="Cambria" pitchFamily="34" charset="-120"/>
              </a:rPr>
              <a:t>03</a:t>
            </a:r>
            <a:endParaRPr lang="en-US" sz="1300" dirty="0"/>
          </a:p>
        </p:txBody>
      </p:sp>
      <p:sp>
        <p:nvSpPr>
          <p:cNvPr id="20" name="Text 18"/>
          <p:cNvSpPr/>
          <p:nvPr/>
        </p:nvSpPr>
        <p:spPr>
          <a:xfrm>
            <a:off x="1042416" y="5157216"/>
            <a:ext cx="4029304" cy="420624"/>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Expectations</a:t>
            </a:r>
            <a:endParaRPr lang="en-US" sz="1300" dirty="0"/>
          </a:p>
        </p:txBody>
      </p:sp>
      <p:sp>
        <p:nvSpPr>
          <p:cNvPr id="21" name="Text 19"/>
          <p:cNvSpPr/>
          <p:nvPr/>
        </p:nvSpPr>
        <p:spPr>
          <a:xfrm>
            <a:off x="5090008" y="5157216"/>
            <a:ext cx="731520" cy="420624"/>
          </a:xfrm>
          <a:prstGeom prst="rect">
            <a:avLst/>
          </a:prstGeom>
          <a:noFill/>
          <a:ln/>
        </p:spPr>
        <p:txBody>
          <a:bodyPr wrap="square" lIns="0" tIns="0" rIns="0" bIns="0" rtlCol="0" anchor="ctr"/>
          <a:lstStyle/>
          <a:p>
            <a:pPr algn="r" indent="0" marL="0">
              <a:buNone/>
            </a:pPr>
            <a:r>
              <a:rPr lang="en-US" sz="1200" dirty="0">
                <a:solidFill>
                  <a:srgbClr val="70747A"/>
                </a:solidFill>
                <a:latin typeface="Calibri" pitchFamily="34" charset="0"/>
                <a:ea typeface="Calibri" pitchFamily="34" charset="-122"/>
                <a:cs typeface="Calibri" pitchFamily="34" charset="-120"/>
              </a:rPr>
              <a:t>13–15</a:t>
            </a:r>
            <a:endParaRPr lang="en-US" sz="1200" dirty="0"/>
          </a:p>
        </p:txBody>
      </p:sp>
      <p:sp>
        <p:nvSpPr>
          <p:cNvPr id="22" name="Shape 20"/>
          <p:cNvSpPr/>
          <p:nvPr/>
        </p:nvSpPr>
        <p:spPr>
          <a:xfrm>
            <a:off x="566928" y="5568696"/>
            <a:ext cx="5254600" cy="10973"/>
          </a:xfrm>
          <a:prstGeom prst="rect">
            <a:avLst/>
          </a:prstGeom>
          <a:solidFill>
            <a:srgbClr val="DADCE0"/>
          </a:solidFill>
          <a:ln/>
        </p:spPr>
      </p:sp>
      <p:sp>
        <p:nvSpPr>
          <p:cNvPr id="23" name="Text 21"/>
          <p:cNvSpPr/>
          <p:nvPr/>
        </p:nvSpPr>
        <p:spPr>
          <a:xfrm>
            <a:off x="1042416" y="5650992"/>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Players, parents, and your co-coach</a:t>
            </a:r>
            <a:endParaRPr lang="en-US" sz="1150" dirty="0"/>
          </a:p>
        </p:txBody>
      </p:sp>
      <p:sp>
        <p:nvSpPr>
          <p:cNvPr id="24" name="Text 22"/>
          <p:cNvSpPr/>
          <p:nvPr/>
        </p:nvSpPr>
        <p:spPr>
          <a:xfrm>
            <a:off x="6370168" y="1737360"/>
            <a:ext cx="457200" cy="420624"/>
          </a:xfrm>
          <a:prstGeom prst="rect">
            <a:avLst/>
          </a:prstGeom>
          <a:noFill/>
          <a:ln/>
        </p:spPr>
        <p:txBody>
          <a:bodyPr wrap="square" lIns="0" tIns="0" rIns="0" bIns="0" rtlCol="0" anchor="ctr"/>
          <a:lstStyle/>
          <a:p>
            <a:pPr indent="0" marL="0">
              <a:buNone/>
            </a:pPr>
            <a:r>
              <a:rPr lang="en-US" sz="1300" b="1" dirty="0">
                <a:solidFill>
                  <a:srgbClr val="F89838"/>
                </a:solidFill>
                <a:latin typeface="Cambria" pitchFamily="34" charset="0"/>
                <a:ea typeface="Cambria" pitchFamily="34" charset="-122"/>
                <a:cs typeface="Cambria" pitchFamily="34" charset="-120"/>
              </a:rPr>
              <a:t>04</a:t>
            </a:r>
            <a:endParaRPr lang="en-US" sz="1300" dirty="0"/>
          </a:p>
        </p:txBody>
      </p:sp>
      <p:sp>
        <p:nvSpPr>
          <p:cNvPr id="25" name="Text 23"/>
          <p:cNvSpPr/>
          <p:nvPr/>
        </p:nvSpPr>
        <p:spPr>
          <a:xfrm>
            <a:off x="6845656" y="1737360"/>
            <a:ext cx="4029304" cy="420624"/>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Game day</a:t>
            </a:r>
            <a:endParaRPr lang="en-US" sz="1300" dirty="0"/>
          </a:p>
        </p:txBody>
      </p:sp>
      <p:sp>
        <p:nvSpPr>
          <p:cNvPr id="26" name="Text 24"/>
          <p:cNvSpPr/>
          <p:nvPr/>
        </p:nvSpPr>
        <p:spPr>
          <a:xfrm>
            <a:off x="10893247" y="1737360"/>
            <a:ext cx="731520" cy="420624"/>
          </a:xfrm>
          <a:prstGeom prst="rect">
            <a:avLst/>
          </a:prstGeom>
          <a:noFill/>
          <a:ln/>
        </p:spPr>
        <p:txBody>
          <a:bodyPr wrap="square" lIns="0" tIns="0" rIns="0" bIns="0" rtlCol="0" anchor="ctr"/>
          <a:lstStyle/>
          <a:p>
            <a:pPr algn="r" indent="0" marL="0">
              <a:buNone/>
            </a:pPr>
            <a:r>
              <a:rPr lang="en-US" sz="1200" dirty="0">
                <a:solidFill>
                  <a:srgbClr val="70747A"/>
                </a:solidFill>
                <a:latin typeface="Calibri" pitchFamily="34" charset="0"/>
                <a:ea typeface="Calibri" pitchFamily="34" charset="-122"/>
                <a:cs typeface="Calibri" pitchFamily="34" charset="-120"/>
              </a:rPr>
              <a:t>17–18</a:t>
            </a:r>
            <a:endParaRPr lang="en-US" sz="1200" dirty="0"/>
          </a:p>
        </p:txBody>
      </p:sp>
      <p:sp>
        <p:nvSpPr>
          <p:cNvPr id="27" name="Shape 25"/>
          <p:cNvSpPr/>
          <p:nvPr/>
        </p:nvSpPr>
        <p:spPr>
          <a:xfrm>
            <a:off x="6370168" y="2148840"/>
            <a:ext cx="5254600" cy="10973"/>
          </a:xfrm>
          <a:prstGeom prst="rect">
            <a:avLst/>
          </a:prstGeom>
          <a:solidFill>
            <a:srgbClr val="DADCE0"/>
          </a:solidFill>
          <a:ln/>
        </p:spPr>
      </p:sp>
      <p:sp>
        <p:nvSpPr>
          <p:cNvPr id="28" name="Text 26"/>
          <p:cNvSpPr/>
          <p:nvPr/>
        </p:nvSpPr>
        <p:spPr>
          <a:xfrm>
            <a:off x="6845656" y="2231136"/>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Pregame checklist and postgame</a:t>
            </a:r>
            <a:endParaRPr lang="en-US" sz="1150" dirty="0"/>
          </a:p>
        </p:txBody>
      </p:sp>
      <p:sp>
        <p:nvSpPr>
          <p:cNvPr id="29" name="Text 27"/>
          <p:cNvSpPr/>
          <p:nvPr/>
        </p:nvSpPr>
        <p:spPr>
          <a:xfrm>
            <a:off x="6370168" y="2578608"/>
            <a:ext cx="457200" cy="420624"/>
          </a:xfrm>
          <a:prstGeom prst="rect">
            <a:avLst/>
          </a:prstGeom>
          <a:noFill/>
          <a:ln/>
        </p:spPr>
        <p:txBody>
          <a:bodyPr wrap="square" lIns="0" tIns="0" rIns="0" bIns="0" rtlCol="0" anchor="ctr"/>
          <a:lstStyle/>
          <a:p>
            <a:pPr indent="0" marL="0">
              <a:buNone/>
            </a:pPr>
            <a:r>
              <a:rPr lang="en-US" sz="1300" b="1" dirty="0">
                <a:solidFill>
                  <a:srgbClr val="F89838"/>
                </a:solidFill>
                <a:latin typeface="Cambria" pitchFamily="34" charset="0"/>
                <a:ea typeface="Cambria" pitchFamily="34" charset="-122"/>
                <a:cs typeface="Cambria" pitchFamily="34" charset="-120"/>
              </a:rPr>
              <a:t>05</a:t>
            </a:r>
            <a:endParaRPr lang="en-US" sz="1300" dirty="0"/>
          </a:p>
        </p:txBody>
      </p:sp>
      <p:sp>
        <p:nvSpPr>
          <p:cNvPr id="30" name="Text 28"/>
          <p:cNvSpPr/>
          <p:nvPr/>
        </p:nvSpPr>
        <p:spPr>
          <a:xfrm>
            <a:off x="6845656" y="2578608"/>
            <a:ext cx="4029304" cy="420624"/>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Planning your season</a:t>
            </a:r>
            <a:endParaRPr lang="en-US" sz="1300" dirty="0"/>
          </a:p>
        </p:txBody>
      </p:sp>
      <p:sp>
        <p:nvSpPr>
          <p:cNvPr id="31" name="Text 29"/>
          <p:cNvSpPr/>
          <p:nvPr/>
        </p:nvSpPr>
        <p:spPr>
          <a:xfrm>
            <a:off x="10893247" y="2578608"/>
            <a:ext cx="731520" cy="420624"/>
          </a:xfrm>
          <a:prstGeom prst="rect">
            <a:avLst/>
          </a:prstGeom>
          <a:noFill/>
          <a:ln/>
        </p:spPr>
        <p:txBody>
          <a:bodyPr wrap="square" lIns="0" tIns="0" rIns="0" bIns="0" rtlCol="0" anchor="ctr"/>
          <a:lstStyle/>
          <a:p>
            <a:pPr algn="r" indent="0" marL="0">
              <a:buNone/>
            </a:pPr>
            <a:r>
              <a:rPr lang="en-US" sz="1200" dirty="0">
                <a:solidFill>
                  <a:srgbClr val="70747A"/>
                </a:solidFill>
                <a:latin typeface="Calibri" pitchFamily="34" charset="0"/>
                <a:ea typeface="Calibri" pitchFamily="34" charset="-122"/>
                <a:cs typeface="Calibri" pitchFamily="34" charset="-120"/>
              </a:rPr>
              <a:t>20–21</a:t>
            </a:r>
            <a:endParaRPr lang="en-US" sz="1200" dirty="0"/>
          </a:p>
        </p:txBody>
      </p:sp>
      <p:sp>
        <p:nvSpPr>
          <p:cNvPr id="32" name="Shape 30"/>
          <p:cNvSpPr/>
          <p:nvPr/>
        </p:nvSpPr>
        <p:spPr>
          <a:xfrm>
            <a:off x="6370168" y="2990088"/>
            <a:ext cx="5254600" cy="10973"/>
          </a:xfrm>
          <a:prstGeom prst="rect">
            <a:avLst/>
          </a:prstGeom>
          <a:solidFill>
            <a:srgbClr val="DADCE0"/>
          </a:solidFill>
          <a:ln/>
        </p:spPr>
      </p:sp>
      <p:sp>
        <p:nvSpPr>
          <p:cNvPr id="33" name="Text 31"/>
          <p:cNvSpPr/>
          <p:nvPr/>
        </p:nvSpPr>
        <p:spPr>
          <a:xfrm>
            <a:off x="6845656" y="3072384"/>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Practice shape and the season arc</a:t>
            </a:r>
            <a:endParaRPr lang="en-US" sz="1150" dirty="0"/>
          </a:p>
        </p:txBody>
      </p:sp>
      <p:sp>
        <p:nvSpPr>
          <p:cNvPr id="34" name="Text 32"/>
          <p:cNvSpPr/>
          <p:nvPr/>
        </p:nvSpPr>
        <p:spPr>
          <a:xfrm>
            <a:off x="6370168" y="3419856"/>
            <a:ext cx="457200" cy="420624"/>
          </a:xfrm>
          <a:prstGeom prst="rect">
            <a:avLst/>
          </a:prstGeom>
          <a:noFill/>
          <a:ln/>
        </p:spPr>
        <p:txBody>
          <a:bodyPr wrap="square" lIns="0" tIns="0" rIns="0" bIns="0" rtlCol="0" anchor="ctr"/>
          <a:lstStyle/>
          <a:p>
            <a:pPr indent="0" marL="0">
              <a:buNone/>
            </a:pPr>
            <a:r>
              <a:rPr lang="en-US" sz="1300" b="1" dirty="0">
                <a:solidFill>
                  <a:srgbClr val="F89838"/>
                </a:solidFill>
                <a:latin typeface="Cambria" pitchFamily="34" charset="0"/>
                <a:ea typeface="Cambria" pitchFamily="34" charset="-122"/>
                <a:cs typeface="Cambria" pitchFamily="34" charset="-120"/>
              </a:rPr>
              <a:t>06</a:t>
            </a:r>
            <a:endParaRPr lang="en-US" sz="1300" dirty="0"/>
          </a:p>
        </p:txBody>
      </p:sp>
      <p:sp>
        <p:nvSpPr>
          <p:cNvPr id="35" name="Text 33"/>
          <p:cNvSpPr/>
          <p:nvPr/>
        </p:nvSpPr>
        <p:spPr>
          <a:xfrm>
            <a:off x="6845656" y="3419856"/>
            <a:ext cx="4029304" cy="420624"/>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Safety and problems</a:t>
            </a:r>
            <a:endParaRPr lang="en-US" sz="1300" dirty="0"/>
          </a:p>
        </p:txBody>
      </p:sp>
      <p:sp>
        <p:nvSpPr>
          <p:cNvPr id="36" name="Text 34"/>
          <p:cNvSpPr/>
          <p:nvPr/>
        </p:nvSpPr>
        <p:spPr>
          <a:xfrm>
            <a:off x="10893247" y="3419856"/>
            <a:ext cx="731520" cy="420624"/>
          </a:xfrm>
          <a:prstGeom prst="rect">
            <a:avLst/>
          </a:prstGeom>
          <a:noFill/>
          <a:ln/>
        </p:spPr>
        <p:txBody>
          <a:bodyPr wrap="square" lIns="0" tIns="0" rIns="0" bIns="0" rtlCol="0" anchor="ctr"/>
          <a:lstStyle/>
          <a:p>
            <a:pPr algn="r" indent="0" marL="0">
              <a:buNone/>
            </a:pPr>
            <a:r>
              <a:rPr lang="en-US" sz="1200" dirty="0">
                <a:solidFill>
                  <a:srgbClr val="70747A"/>
                </a:solidFill>
                <a:latin typeface="Calibri" pitchFamily="34" charset="0"/>
                <a:ea typeface="Calibri" pitchFamily="34" charset="-122"/>
                <a:cs typeface="Calibri" pitchFamily="34" charset="-120"/>
              </a:rPr>
              <a:t>23–24</a:t>
            </a:r>
            <a:endParaRPr lang="en-US" sz="1200" dirty="0"/>
          </a:p>
        </p:txBody>
      </p:sp>
      <p:sp>
        <p:nvSpPr>
          <p:cNvPr id="37" name="Shape 35"/>
          <p:cNvSpPr/>
          <p:nvPr/>
        </p:nvSpPr>
        <p:spPr>
          <a:xfrm>
            <a:off x="6370168" y="3831336"/>
            <a:ext cx="5254600" cy="10973"/>
          </a:xfrm>
          <a:prstGeom prst="rect">
            <a:avLst/>
          </a:prstGeom>
          <a:solidFill>
            <a:srgbClr val="DADCE0"/>
          </a:solidFill>
          <a:ln/>
        </p:spPr>
      </p:sp>
      <p:sp>
        <p:nvSpPr>
          <p:cNvPr id="38" name="Text 36"/>
          <p:cNvSpPr/>
          <p:nvPr/>
        </p:nvSpPr>
        <p:spPr>
          <a:xfrm>
            <a:off x="6845656" y="3913632"/>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Health, concussions, insurance</a:t>
            </a:r>
            <a:endParaRPr lang="en-US" sz="1150" dirty="0"/>
          </a:p>
        </p:txBody>
      </p:sp>
      <p:sp>
        <p:nvSpPr>
          <p:cNvPr id="39" name="Text 37"/>
          <p:cNvSpPr/>
          <p:nvPr/>
        </p:nvSpPr>
        <p:spPr>
          <a:xfrm>
            <a:off x="6845656" y="4261104"/>
            <a:ext cx="4705960" cy="310896"/>
          </a:xfrm>
          <a:prstGeom prst="rect">
            <a:avLst/>
          </a:prstGeom>
          <a:noFill/>
          <a:ln/>
        </p:spPr>
        <p:txBody>
          <a:bodyPr wrap="square" lIns="0" tIns="0" rIns="0" bIns="0" rtlCol="0" anchor="ctr"/>
          <a:lstStyle/>
          <a:p>
            <a:pPr indent="0" marL="0">
              <a:buNone/>
            </a:pPr>
            <a:r>
              <a:rPr lang="en-US" sz="1150" dirty="0">
                <a:solidFill>
                  <a:srgbClr val="70747A"/>
                </a:solidFill>
                <a:latin typeface="Calibri" pitchFamily="34" charset="0"/>
                <a:ea typeface="Calibri" pitchFamily="34" charset="-122"/>
                <a:cs typeface="Calibri" pitchFamily="34" charset="-120"/>
              </a:rPr>
              <a:t>·  Short squads, referees, rainouts</a:t>
            </a:r>
            <a:endParaRPr lang="en-US" sz="1150" dirty="0"/>
          </a:p>
        </p:txBody>
      </p:sp>
      <p:sp>
        <p:nvSpPr>
          <p:cNvPr id="40" name="Text 38"/>
          <p:cNvSpPr/>
          <p:nvPr/>
        </p:nvSpPr>
        <p:spPr>
          <a:xfrm>
            <a:off x="6370168" y="4608576"/>
            <a:ext cx="457200" cy="420624"/>
          </a:xfrm>
          <a:prstGeom prst="rect">
            <a:avLst/>
          </a:prstGeom>
          <a:noFill/>
          <a:ln/>
        </p:spPr>
        <p:txBody>
          <a:bodyPr wrap="square" lIns="0" tIns="0" rIns="0" bIns="0" rtlCol="0" anchor="ctr"/>
          <a:lstStyle/>
          <a:p>
            <a:pPr indent="0" marL="0">
              <a:buNone/>
            </a:pPr>
            <a:r>
              <a:rPr lang="en-US" sz="1300" b="1" dirty="0">
                <a:solidFill>
                  <a:srgbClr val="F89838"/>
                </a:solidFill>
                <a:latin typeface="Cambria" pitchFamily="34" charset="0"/>
                <a:ea typeface="Cambria" pitchFamily="34" charset="-122"/>
                <a:cs typeface="Cambria" pitchFamily="34" charset="-120"/>
              </a:rPr>
              <a:t>07</a:t>
            </a:r>
            <a:endParaRPr lang="en-US" sz="1300" dirty="0"/>
          </a:p>
        </p:txBody>
      </p:sp>
      <p:sp>
        <p:nvSpPr>
          <p:cNvPr id="41" name="Text 39"/>
          <p:cNvSpPr/>
          <p:nvPr/>
        </p:nvSpPr>
        <p:spPr>
          <a:xfrm>
            <a:off x="6845656" y="4608576"/>
            <a:ext cx="4029304" cy="420624"/>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Contacts, links, and week one</a:t>
            </a:r>
            <a:endParaRPr lang="en-US" sz="1300" dirty="0"/>
          </a:p>
        </p:txBody>
      </p:sp>
      <p:sp>
        <p:nvSpPr>
          <p:cNvPr id="42" name="Text 40"/>
          <p:cNvSpPr/>
          <p:nvPr/>
        </p:nvSpPr>
        <p:spPr>
          <a:xfrm>
            <a:off x="10893247" y="4608576"/>
            <a:ext cx="731520" cy="420624"/>
          </a:xfrm>
          <a:prstGeom prst="rect">
            <a:avLst/>
          </a:prstGeom>
          <a:noFill/>
          <a:ln/>
        </p:spPr>
        <p:txBody>
          <a:bodyPr wrap="square" lIns="0" tIns="0" rIns="0" bIns="0" rtlCol="0" anchor="ctr"/>
          <a:lstStyle/>
          <a:p>
            <a:pPr algn="r" indent="0" marL="0">
              <a:buNone/>
            </a:pPr>
            <a:r>
              <a:rPr lang="en-US" sz="1200" dirty="0">
                <a:solidFill>
                  <a:srgbClr val="70747A"/>
                </a:solidFill>
                <a:latin typeface="Calibri" pitchFamily="34" charset="0"/>
                <a:ea typeface="Calibri" pitchFamily="34" charset="-122"/>
                <a:cs typeface="Calibri" pitchFamily="34" charset="-120"/>
              </a:rPr>
              <a:t>25–26</a:t>
            </a:r>
            <a:endParaRPr lang="en-US" sz="1200" dirty="0"/>
          </a:p>
        </p:txBody>
      </p:sp>
      <p:sp>
        <p:nvSpPr>
          <p:cNvPr id="43" name="Shape 41"/>
          <p:cNvSpPr/>
          <p:nvPr/>
        </p:nvSpPr>
        <p:spPr>
          <a:xfrm>
            <a:off x="6370168" y="5020056"/>
            <a:ext cx="5254600" cy="10973"/>
          </a:xfrm>
          <a:prstGeom prst="rect">
            <a:avLst/>
          </a:prstGeom>
          <a:solidFill>
            <a:srgbClr val="DADCE0"/>
          </a:solidFill>
          <a:ln/>
        </p:spPr>
      </p:sp>
      <p:pic>
        <p:nvPicPr>
          <p:cNvPr id="44" name="Image 0" descr="preencoded.png">    </p:cNvPr>
          <p:cNvPicPr>
            <a:picLocks noChangeAspect="1"/>
          </p:cNvPicPr>
          <p:nvPr/>
        </p:nvPicPr>
        <p:blipFill>
          <a:blip r:embed="rId1"/>
          <a:stretch>
            <a:fillRect/>
          </a:stretch>
        </p:blipFill>
        <p:spPr>
          <a:xfrm>
            <a:off x="566928" y="6272784"/>
            <a:ext cx="250041" cy="310896"/>
          </a:xfrm>
          <a:prstGeom prst="rect">
            <a:avLst/>
          </a:prstGeom>
        </p:spPr>
      </p:pic>
      <p:sp>
        <p:nvSpPr>
          <p:cNvPr id="45" name="Text 42"/>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46" name="Shape 43"/>
          <p:cNvSpPr/>
          <p:nvPr/>
        </p:nvSpPr>
        <p:spPr>
          <a:xfrm>
            <a:off x="11313871" y="6327648"/>
            <a:ext cx="310896" cy="310896"/>
          </a:xfrm>
          <a:prstGeom prst="ellipse">
            <a:avLst/>
          </a:prstGeom>
          <a:solidFill>
            <a:srgbClr val="F2F3F5"/>
          </a:solidFill>
          <a:ln w="9525">
            <a:solidFill>
              <a:srgbClr val="DADCE0"/>
            </a:solidFill>
            <a:prstDash val="solid"/>
          </a:ln>
        </p:spPr>
      </p:sp>
      <p:sp>
        <p:nvSpPr>
          <p:cNvPr id="47" name="Text 44"/>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PLANNING · EVERY WEEK</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What a 6U–8U practice looks like</a:t>
            </a:r>
            <a:endParaRPr lang="en-US" sz="3400" dirty="0"/>
          </a:p>
        </p:txBody>
      </p:sp>
      <p:sp>
        <p:nvSpPr>
          <p:cNvPr id="4" name="Text 2"/>
          <p:cNvSpPr/>
          <p:nvPr/>
        </p:nvSpPr>
        <p:spPr>
          <a:xfrm>
            <a:off x="566928" y="1591056"/>
            <a:ext cx="10698480" cy="310896"/>
          </a:xfrm>
          <a:prstGeom prst="rect">
            <a:avLst/>
          </a:prstGeom>
          <a:noFill/>
          <a:ln/>
        </p:spPr>
        <p:txBody>
          <a:bodyPr wrap="square" lIns="0" tIns="0" rIns="0" bIns="0" rtlCol="0" anchor="ctr"/>
          <a:lstStyle/>
          <a:p>
            <a:pPr indent="0" marL="0">
              <a:buNone/>
            </a:pPr>
            <a:r>
              <a:rPr lang="en-US" sz="1300" dirty="0">
                <a:solidFill>
                  <a:srgbClr val="70747A"/>
                </a:solidFill>
                <a:latin typeface="Calibri" pitchFamily="34" charset="0"/>
                <a:ea typeface="Calibri" pitchFamily="34" charset="-122"/>
                <a:cs typeface="Calibri" pitchFamily="34" charset="-120"/>
              </a:rPr>
              <a:t>Roughly 50 minutes. The single rule: a ball at every child's feet as much of the time as possible. No laps, no lines, no long explanations.</a:t>
            </a:r>
            <a:endParaRPr lang="en-US" sz="1300" dirty="0"/>
          </a:p>
        </p:txBody>
      </p:sp>
      <p:sp>
        <p:nvSpPr>
          <p:cNvPr id="5" name="Shape 3"/>
          <p:cNvSpPr/>
          <p:nvPr/>
        </p:nvSpPr>
        <p:spPr>
          <a:xfrm>
            <a:off x="566928" y="2103120"/>
            <a:ext cx="2094525" cy="1554480"/>
          </a:xfrm>
          <a:prstGeom prst="roundRect">
            <a:avLst>
              <a:gd name="adj" fmla="val 5294"/>
            </a:avLst>
          </a:prstGeom>
          <a:solidFill>
            <a:srgbClr val="F2F3F5"/>
          </a:solidFill>
          <a:ln/>
        </p:spPr>
      </p:sp>
      <p:sp>
        <p:nvSpPr>
          <p:cNvPr id="6" name="Text 4"/>
          <p:cNvSpPr/>
          <p:nvPr/>
        </p:nvSpPr>
        <p:spPr>
          <a:xfrm>
            <a:off x="749808" y="2249424"/>
            <a:ext cx="1728765" cy="237744"/>
          </a:xfrm>
          <a:prstGeom prst="rect">
            <a:avLst/>
          </a:prstGeom>
          <a:noFill/>
          <a:ln/>
        </p:spPr>
        <p:txBody>
          <a:bodyPr wrap="square" lIns="0" tIns="0" rIns="0" bIns="0" rtlCol="0" anchor="ctr"/>
          <a:lstStyle/>
          <a:p>
            <a:pPr indent="0" marL="0">
              <a:buNone/>
            </a:pPr>
            <a:r>
              <a:rPr lang="en-US" sz="1050" b="1" spc="120" kern="0" dirty="0">
                <a:solidFill>
                  <a:srgbClr val="2E7D46"/>
                </a:solidFill>
                <a:latin typeface="Calibri" pitchFamily="34" charset="0"/>
                <a:ea typeface="Calibri" pitchFamily="34" charset="-122"/>
                <a:cs typeface="Calibri" pitchFamily="34" charset="-120"/>
              </a:rPr>
              <a:t>10 min</a:t>
            </a:r>
            <a:endParaRPr lang="en-US" sz="1050" dirty="0"/>
          </a:p>
        </p:txBody>
      </p:sp>
      <p:sp>
        <p:nvSpPr>
          <p:cNvPr id="7" name="Text 5"/>
          <p:cNvSpPr/>
          <p:nvPr/>
        </p:nvSpPr>
        <p:spPr>
          <a:xfrm>
            <a:off x="749808" y="2505456"/>
            <a:ext cx="1728765" cy="457200"/>
          </a:xfrm>
          <a:prstGeom prst="rect">
            <a:avLst/>
          </a:prstGeom>
          <a:noFill/>
          <a:ln/>
        </p:spPr>
        <p:txBody>
          <a:bodyPr wrap="square" lIns="0" tIns="0" rIns="0" bIns="0" rtlCol="0" anchor="t"/>
          <a:lstStyle/>
          <a:p>
            <a:pPr indent="0" marL="0">
              <a:buNone/>
            </a:pPr>
            <a:r>
              <a:rPr lang="en-US" sz="1400" b="1" dirty="0">
                <a:solidFill>
                  <a:srgbClr val="121316"/>
                </a:solidFill>
                <a:latin typeface="Cambria" pitchFamily="34" charset="0"/>
                <a:ea typeface="Cambria" pitchFamily="34" charset="-122"/>
                <a:cs typeface="Cambria" pitchFamily="34" charset="-120"/>
              </a:rPr>
              <a:t>Free play</a:t>
            </a:r>
            <a:endParaRPr lang="en-US" sz="1400" dirty="0"/>
          </a:p>
        </p:txBody>
      </p:sp>
      <p:sp>
        <p:nvSpPr>
          <p:cNvPr id="8" name="Text 6"/>
          <p:cNvSpPr/>
          <p:nvPr/>
        </p:nvSpPr>
        <p:spPr>
          <a:xfrm>
            <a:off x="749808" y="2999232"/>
            <a:ext cx="1728765" cy="548640"/>
          </a:xfrm>
          <a:prstGeom prst="rect">
            <a:avLst/>
          </a:prstGeom>
          <a:noFill/>
          <a:ln/>
        </p:spPr>
        <p:txBody>
          <a:bodyPr wrap="square" lIns="0" tIns="0" rIns="0" bIns="0" rtlCol="0" anchor="t"/>
          <a:lstStyle/>
          <a:p>
            <a:pPr indent="0" marL="0">
              <a:lnSpc>
                <a:spcPts val="1300"/>
              </a:lnSpc>
              <a:buNone/>
            </a:pPr>
            <a:r>
              <a:rPr lang="en-US" sz="1050" dirty="0">
                <a:solidFill>
                  <a:srgbClr val="70747A"/>
                </a:solidFill>
                <a:latin typeface="Calibri" pitchFamily="34" charset="0"/>
                <a:ea typeface="Calibri" pitchFamily="34" charset="-122"/>
                <a:cs typeface="Calibri" pitchFamily="34" charset="-120"/>
              </a:rPr>
              <a:t>Ball each, from the moment they arrive</a:t>
            </a:r>
            <a:endParaRPr lang="en-US" sz="1050" dirty="0"/>
          </a:p>
        </p:txBody>
      </p:sp>
      <p:sp>
        <p:nvSpPr>
          <p:cNvPr id="9" name="Shape 7"/>
          <p:cNvSpPr/>
          <p:nvPr/>
        </p:nvSpPr>
        <p:spPr>
          <a:xfrm>
            <a:off x="2807757" y="2103120"/>
            <a:ext cx="2094525" cy="1554480"/>
          </a:xfrm>
          <a:prstGeom prst="roundRect">
            <a:avLst>
              <a:gd name="adj" fmla="val 5294"/>
            </a:avLst>
          </a:prstGeom>
          <a:solidFill>
            <a:srgbClr val="F2F3F5"/>
          </a:solidFill>
          <a:ln/>
        </p:spPr>
      </p:sp>
      <p:sp>
        <p:nvSpPr>
          <p:cNvPr id="10" name="Text 8"/>
          <p:cNvSpPr/>
          <p:nvPr/>
        </p:nvSpPr>
        <p:spPr>
          <a:xfrm>
            <a:off x="2990637" y="2249424"/>
            <a:ext cx="1728765" cy="237744"/>
          </a:xfrm>
          <a:prstGeom prst="rect">
            <a:avLst/>
          </a:prstGeom>
          <a:noFill/>
          <a:ln/>
        </p:spPr>
        <p:txBody>
          <a:bodyPr wrap="square" lIns="0" tIns="0" rIns="0" bIns="0" rtlCol="0" anchor="ctr"/>
          <a:lstStyle/>
          <a:p>
            <a:pPr indent="0" marL="0">
              <a:buNone/>
            </a:pPr>
            <a:r>
              <a:rPr lang="en-US" sz="1050" b="1" spc="120" kern="0" dirty="0">
                <a:solidFill>
                  <a:srgbClr val="2E7D46"/>
                </a:solidFill>
                <a:latin typeface="Calibri" pitchFamily="34" charset="0"/>
                <a:ea typeface="Calibri" pitchFamily="34" charset="-122"/>
                <a:cs typeface="Calibri" pitchFamily="34" charset="-120"/>
              </a:rPr>
              <a:t>10 min</a:t>
            </a:r>
            <a:endParaRPr lang="en-US" sz="1050" dirty="0"/>
          </a:p>
        </p:txBody>
      </p:sp>
      <p:sp>
        <p:nvSpPr>
          <p:cNvPr id="11" name="Text 9"/>
          <p:cNvSpPr/>
          <p:nvPr/>
        </p:nvSpPr>
        <p:spPr>
          <a:xfrm>
            <a:off x="2990637" y="2505456"/>
            <a:ext cx="1728765" cy="457200"/>
          </a:xfrm>
          <a:prstGeom prst="rect">
            <a:avLst/>
          </a:prstGeom>
          <a:noFill/>
          <a:ln/>
        </p:spPr>
        <p:txBody>
          <a:bodyPr wrap="square" lIns="0" tIns="0" rIns="0" bIns="0" rtlCol="0" anchor="t"/>
          <a:lstStyle/>
          <a:p>
            <a:pPr indent="0" marL="0">
              <a:buNone/>
            </a:pPr>
            <a:r>
              <a:rPr lang="en-US" sz="1400" b="1" dirty="0">
                <a:solidFill>
                  <a:srgbClr val="121316"/>
                </a:solidFill>
                <a:latin typeface="Cambria" pitchFamily="34" charset="0"/>
                <a:ea typeface="Cambria" pitchFamily="34" charset="-122"/>
                <a:cs typeface="Cambria" pitchFamily="34" charset="-120"/>
              </a:rPr>
              <a:t>Warm-up game</a:t>
            </a:r>
            <a:endParaRPr lang="en-US" sz="1400" dirty="0"/>
          </a:p>
        </p:txBody>
      </p:sp>
      <p:sp>
        <p:nvSpPr>
          <p:cNvPr id="12" name="Text 10"/>
          <p:cNvSpPr/>
          <p:nvPr/>
        </p:nvSpPr>
        <p:spPr>
          <a:xfrm>
            <a:off x="2990637" y="2999232"/>
            <a:ext cx="1728765" cy="548640"/>
          </a:xfrm>
          <a:prstGeom prst="rect">
            <a:avLst/>
          </a:prstGeom>
          <a:noFill/>
          <a:ln/>
        </p:spPr>
        <p:txBody>
          <a:bodyPr wrap="square" lIns="0" tIns="0" rIns="0" bIns="0" rtlCol="0" anchor="t"/>
          <a:lstStyle/>
          <a:p>
            <a:pPr indent="0" marL="0">
              <a:lnSpc>
                <a:spcPts val="1300"/>
              </a:lnSpc>
              <a:buNone/>
            </a:pPr>
            <a:r>
              <a:rPr lang="en-US" sz="1050" dirty="0">
                <a:solidFill>
                  <a:srgbClr val="70747A"/>
                </a:solidFill>
                <a:latin typeface="Calibri" pitchFamily="34" charset="0"/>
                <a:ea typeface="Calibri" pitchFamily="34" charset="-122"/>
                <a:cs typeface="Calibri" pitchFamily="34" charset="-120"/>
              </a:rPr>
              <a:t>Tag or sharks-and-minnows with balls</a:t>
            </a:r>
            <a:endParaRPr lang="en-US" sz="1050" dirty="0"/>
          </a:p>
        </p:txBody>
      </p:sp>
      <p:sp>
        <p:nvSpPr>
          <p:cNvPr id="13" name="Shape 11"/>
          <p:cNvSpPr/>
          <p:nvPr/>
        </p:nvSpPr>
        <p:spPr>
          <a:xfrm>
            <a:off x="5048585" y="2103120"/>
            <a:ext cx="2094525" cy="1554480"/>
          </a:xfrm>
          <a:prstGeom prst="roundRect">
            <a:avLst>
              <a:gd name="adj" fmla="val 5294"/>
            </a:avLst>
          </a:prstGeom>
          <a:solidFill>
            <a:srgbClr val="F2F3F5"/>
          </a:solidFill>
          <a:ln/>
        </p:spPr>
      </p:sp>
      <p:sp>
        <p:nvSpPr>
          <p:cNvPr id="14" name="Text 12"/>
          <p:cNvSpPr/>
          <p:nvPr/>
        </p:nvSpPr>
        <p:spPr>
          <a:xfrm>
            <a:off x="5231465" y="2249424"/>
            <a:ext cx="1728765" cy="237744"/>
          </a:xfrm>
          <a:prstGeom prst="rect">
            <a:avLst/>
          </a:prstGeom>
          <a:noFill/>
          <a:ln/>
        </p:spPr>
        <p:txBody>
          <a:bodyPr wrap="square" lIns="0" tIns="0" rIns="0" bIns="0" rtlCol="0" anchor="ctr"/>
          <a:lstStyle/>
          <a:p>
            <a:pPr indent="0" marL="0">
              <a:buNone/>
            </a:pPr>
            <a:r>
              <a:rPr lang="en-US" sz="1050" b="1" spc="120" kern="0" dirty="0">
                <a:solidFill>
                  <a:srgbClr val="2E7D46"/>
                </a:solidFill>
                <a:latin typeface="Calibri" pitchFamily="34" charset="0"/>
                <a:ea typeface="Calibri" pitchFamily="34" charset="-122"/>
                <a:cs typeface="Calibri" pitchFamily="34" charset="-120"/>
              </a:rPr>
              <a:t>10 min</a:t>
            </a:r>
            <a:endParaRPr lang="en-US" sz="1050" dirty="0"/>
          </a:p>
        </p:txBody>
      </p:sp>
      <p:sp>
        <p:nvSpPr>
          <p:cNvPr id="15" name="Text 13"/>
          <p:cNvSpPr/>
          <p:nvPr/>
        </p:nvSpPr>
        <p:spPr>
          <a:xfrm>
            <a:off x="5231465" y="2505456"/>
            <a:ext cx="1728765" cy="457200"/>
          </a:xfrm>
          <a:prstGeom prst="rect">
            <a:avLst/>
          </a:prstGeom>
          <a:noFill/>
          <a:ln/>
        </p:spPr>
        <p:txBody>
          <a:bodyPr wrap="square" lIns="0" tIns="0" rIns="0" bIns="0" rtlCol="0" anchor="t"/>
          <a:lstStyle/>
          <a:p>
            <a:pPr indent="0" marL="0">
              <a:buNone/>
            </a:pPr>
            <a:r>
              <a:rPr lang="en-US" sz="1400" b="1" dirty="0">
                <a:solidFill>
                  <a:srgbClr val="121316"/>
                </a:solidFill>
                <a:latin typeface="Cambria" pitchFamily="34" charset="0"/>
                <a:ea typeface="Cambria" pitchFamily="34" charset="-122"/>
                <a:cs typeface="Cambria" pitchFamily="34" charset="-120"/>
              </a:rPr>
              <a:t>One skill</a:t>
            </a:r>
            <a:endParaRPr lang="en-US" sz="1400" dirty="0"/>
          </a:p>
        </p:txBody>
      </p:sp>
      <p:sp>
        <p:nvSpPr>
          <p:cNvPr id="16" name="Text 14"/>
          <p:cNvSpPr/>
          <p:nvPr/>
        </p:nvSpPr>
        <p:spPr>
          <a:xfrm>
            <a:off x="5231465" y="2999232"/>
            <a:ext cx="1728765" cy="548640"/>
          </a:xfrm>
          <a:prstGeom prst="rect">
            <a:avLst/>
          </a:prstGeom>
          <a:noFill/>
          <a:ln/>
        </p:spPr>
        <p:txBody>
          <a:bodyPr wrap="square" lIns="0" tIns="0" rIns="0" bIns="0" rtlCol="0" anchor="t"/>
          <a:lstStyle/>
          <a:p>
            <a:pPr indent="0" marL="0">
              <a:lnSpc>
                <a:spcPts val="1300"/>
              </a:lnSpc>
              <a:buNone/>
            </a:pPr>
            <a:r>
              <a:rPr lang="en-US" sz="1050" dirty="0">
                <a:solidFill>
                  <a:srgbClr val="70747A"/>
                </a:solidFill>
                <a:latin typeface="Calibri" pitchFamily="34" charset="0"/>
                <a:ea typeface="Calibri" pitchFamily="34" charset="-122"/>
                <a:cs typeface="Calibri" pitchFamily="34" charset="-120"/>
              </a:rPr>
              <a:t>Dribbling, turning, or striking. Just one.</a:t>
            </a:r>
            <a:endParaRPr lang="en-US" sz="1050" dirty="0"/>
          </a:p>
        </p:txBody>
      </p:sp>
      <p:sp>
        <p:nvSpPr>
          <p:cNvPr id="17" name="Shape 15"/>
          <p:cNvSpPr/>
          <p:nvPr/>
        </p:nvSpPr>
        <p:spPr>
          <a:xfrm>
            <a:off x="7289414" y="2103120"/>
            <a:ext cx="2094525" cy="1554480"/>
          </a:xfrm>
          <a:prstGeom prst="roundRect">
            <a:avLst>
              <a:gd name="adj" fmla="val 5294"/>
            </a:avLst>
          </a:prstGeom>
          <a:solidFill>
            <a:srgbClr val="121316"/>
          </a:solidFill>
          <a:ln/>
        </p:spPr>
      </p:sp>
      <p:sp>
        <p:nvSpPr>
          <p:cNvPr id="18" name="Text 16"/>
          <p:cNvSpPr/>
          <p:nvPr/>
        </p:nvSpPr>
        <p:spPr>
          <a:xfrm>
            <a:off x="7472294" y="2249424"/>
            <a:ext cx="1728765" cy="237744"/>
          </a:xfrm>
          <a:prstGeom prst="rect">
            <a:avLst/>
          </a:prstGeom>
          <a:noFill/>
          <a:ln/>
        </p:spPr>
        <p:txBody>
          <a:bodyPr wrap="square" lIns="0" tIns="0" rIns="0" bIns="0" rtlCol="0" anchor="ctr"/>
          <a:lstStyle/>
          <a:p>
            <a:pPr indent="0" marL="0">
              <a:buNone/>
            </a:pPr>
            <a:r>
              <a:rPr lang="en-US" sz="1050" b="1" spc="120" kern="0" dirty="0">
                <a:solidFill>
                  <a:srgbClr val="F89838"/>
                </a:solidFill>
                <a:latin typeface="Calibri" pitchFamily="34" charset="0"/>
                <a:ea typeface="Calibri" pitchFamily="34" charset="-122"/>
                <a:cs typeface="Calibri" pitchFamily="34" charset="-120"/>
              </a:rPr>
              <a:t>15 min</a:t>
            </a:r>
            <a:endParaRPr lang="en-US" sz="1050" dirty="0"/>
          </a:p>
        </p:txBody>
      </p:sp>
      <p:sp>
        <p:nvSpPr>
          <p:cNvPr id="19" name="Text 17"/>
          <p:cNvSpPr/>
          <p:nvPr/>
        </p:nvSpPr>
        <p:spPr>
          <a:xfrm>
            <a:off x="7472294" y="2505456"/>
            <a:ext cx="1728765" cy="457200"/>
          </a:xfrm>
          <a:prstGeom prst="rect">
            <a:avLst/>
          </a:prstGeom>
          <a:noFill/>
          <a:ln/>
        </p:spPr>
        <p:txBody>
          <a:bodyPr wrap="square" lIns="0" tIns="0" rIns="0" bIns="0" rtlCol="0" anchor="t"/>
          <a:lstStyle/>
          <a:p>
            <a:pPr indent="0" marL="0">
              <a:buNone/>
            </a:pPr>
            <a:r>
              <a:rPr lang="en-US" sz="1400" b="1" dirty="0">
                <a:solidFill>
                  <a:srgbClr val="FFFFFF"/>
                </a:solidFill>
                <a:latin typeface="Cambria" pitchFamily="34" charset="0"/>
                <a:ea typeface="Cambria" pitchFamily="34" charset="-122"/>
                <a:cs typeface="Cambria" pitchFamily="34" charset="-120"/>
              </a:rPr>
              <a:t>Small-sided game</a:t>
            </a:r>
            <a:endParaRPr lang="en-US" sz="1400" dirty="0"/>
          </a:p>
        </p:txBody>
      </p:sp>
      <p:sp>
        <p:nvSpPr>
          <p:cNvPr id="20" name="Text 18"/>
          <p:cNvSpPr/>
          <p:nvPr/>
        </p:nvSpPr>
        <p:spPr>
          <a:xfrm>
            <a:off x="7472294" y="2999232"/>
            <a:ext cx="1728765" cy="548640"/>
          </a:xfrm>
          <a:prstGeom prst="rect">
            <a:avLst/>
          </a:prstGeom>
          <a:noFill/>
          <a:ln/>
        </p:spPr>
        <p:txBody>
          <a:bodyPr wrap="square" lIns="0" tIns="0" rIns="0" bIns="0" rtlCol="0" anchor="t"/>
          <a:lstStyle/>
          <a:p>
            <a:pPr indent="0" marL="0">
              <a:lnSpc>
                <a:spcPts val="1300"/>
              </a:lnSpc>
              <a:buNone/>
            </a:pPr>
            <a:r>
              <a:rPr lang="en-US" sz="1050" dirty="0">
                <a:solidFill>
                  <a:srgbClr val="B6BAC2"/>
                </a:solidFill>
                <a:latin typeface="Calibri" pitchFamily="34" charset="0"/>
                <a:ea typeface="Calibri" pitchFamily="34" charset="-122"/>
                <a:cs typeface="Calibri" pitchFamily="34" charset="-120"/>
              </a:rPr>
              <a:t>2v2 or 3v3, tiny goals, lots of touches</a:t>
            </a:r>
            <a:endParaRPr lang="en-US" sz="1050" dirty="0"/>
          </a:p>
        </p:txBody>
      </p:sp>
      <p:sp>
        <p:nvSpPr>
          <p:cNvPr id="21" name="Shape 19"/>
          <p:cNvSpPr/>
          <p:nvPr/>
        </p:nvSpPr>
        <p:spPr>
          <a:xfrm>
            <a:off x="9530243" y="2103120"/>
            <a:ext cx="2094525" cy="1554480"/>
          </a:xfrm>
          <a:prstGeom prst="roundRect">
            <a:avLst>
              <a:gd name="adj" fmla="val 5294"/>
            </a:avLst>
          </a:prstGeom>
          <a:solidFill>
            <a:srgbClr val="F2F3F5"/>
          </a:solidFill>
          <a:ln/>
        </p:spPr>
      </p:sp>
      <p:sp>
        <p:nvSpPr>
          <p:cNvPr id="22" name="Text 20"/>
          <p:cNvSpPr/>
          <p:nvPr/>
        </p:nvSpPr>
        <p:spPr>
          <a:xfrm>
            <a:off x="9713123" y="2249424"/>
            <a:ext cx="1728765" cy="237744"/>
          </a:xfrm>
          <a:prstGeom prst="rect">
            <a:avLst/>
          </a:prstGeom>
          <a:noFill/>
          <a:ln/>
        </p:spPr>
        <p:txBody>
          <a:bodyPr wrap="square" lIns="0" tIns="0" rIns="0" bIns="0" rtlCol="0" anchor="ctr"/>
          <a:lstStyle/>
          <a:p>
            <a:pPr indent="0" marL="0">
              <a:buNone/>
            </a:pPr>
            <a:r>
              <a:rPr lang="en-US" sz="1050" b="1" spc="120" kern="0" dirty="0">
                <a:solidFill>
                  <a:srgbClr val="2E7D46"/>
                </a:solidFill>
                <a:latin typeface="Calibri" pitchFamily="34" charset="0"/>
                <a:ea typeface="Calibri" pitchFamily="34" charset="-122"/>
                <a:cs typeface="Calibri" pitchFamily="34" charset="-120"/>
              </a:rPr>
              <a:t>5 min</a:t>
            </a:r>
            <a:endParaRPr lang="en-US" sz="1050" dirty="0"/>
          </a:p>
        </p:txBody>
      </p:sp>
      <p:sp>
        <p:nvSpPr>
          <p:cNvPr id="23" name="Text 21"/>
          <p:cNvSpPr/>
          <p:nvPr/>
        </p:nvSpPr>
        <p:spPr>
          <a:xfrm>
            <a:off x="9713123" y="2505456"/>
            <a:ext cx="1728765" cy="457200"/>
          </a:xfrm>
          <a:prstGeom prst="rect">
            <a:avLst/>
          </a:prstGeom>
          <a:noFill/>
          <a:ln/>
        </p:spPr>
        <p:txBody>
          <a:bodyPr wrap="square" lIns="0" tIns="0" rIns="0" bIns="0" rtlCol="0" anchor="t"/>
          <a:lstStyle/>
          <a:p>
            <a:pPr indent="0" marL="0">
              <a:buNone/>
            </a:pPr>
            <a:r>
              <a:rPr lang="en-US" sz="1400" b="1" dirty="0">
                <a:solidFill>
                  <a:srgbClr val="121316"/>
                </a:solidFill>
                <a:latin typeface="Cambria" pitchFamily="34" charset="0"/>
                <a:ea typeface="Cambria" pitchFamily="34" charset="-122"/>
                <a:cs typeface="Cambria" pitchFamily="34" charset="-120"/>
              </a:rPr>
              <a:t>Circle up</a:t>
            </a:r>
            <a:endParaRPr lang="en-US" sz="1400" dirty="0"/>
          </a:p>
        </p:txBody>
      </p:sp>
      <p:sp>
        <p:nvSpPr>
          <p:cNvPr id="24" name="Text 22"/>
          <p:cNvSpPr/>
          <p:nvPr/>
        </p:nvSpPr>
        <p:spPr>
          <a:xfrm>
            <a:off x="9713123" y="2999232"/>
            <a:ext cx="1728765" cy="548640"/>
          </a:xfrm>
          <a:prstGeom prst="rect">
            <a:avLst/>
          </a:prstGeom>
          <a:noFill/>
          <a:ln/>
        </p:spPr>
        <p:txBody>
          <a:bodyPr wrap="square" lIns="0" tIns="0" rIns="0" bIns="0" rtlCol="0" anchor="t"/>
          <a:lstStyle/>
          <a:p>
            <a:pPr indent="0" marL="0">
              <a:lnSpc>
                <a:spcPts val="1300"/>
              </a:lnSpc>
              <a:buNone/>
            </a:pPr>
            <a:r>
              <a:rPr lang="en-US" sz="1050" dirty="0">
                <a:solidFill>
                  <a:srgbClr val="70747A"/>
                </a:solidFill>
                <a:latin typeface="Calibri" pitchFamily="34" charset="0"/>
                <a:ea typeface="Calibri" pitchFamily="34" charset="-122"/>
                <a:cs typeface="Calibri" pitchFamily="34" charset="-120"/>
              </a:rPr>
              <a:t>One thing each, then home</a:t>
            </a:r>
            <a:endParaRPr lang="en-US" sz="1050" dirty="0"/>
          </a:p>
        </p:txBody>
      </p:sp>
      <p:sp>
        <p:nvSpPr>
          <p:cNvPr id="25" name="Shape 23"/>
          <p:cNvSpPr/>
          <p:nvPr/>
        </p:nvSpPr>
        <p:spPr>
          <a:xfrm>
            <a:off x="566928" y="3950208"/>
            <a:ext cx="5346040" cy="1847088"/>
          </a:xfrm>
          <a:prstGeom prst="roundRect">
            <a:avLst>
              <a:gd name="adj" fmla="val 4455"/>
            </a:avLst>
          </a:prstGeom>
          <a:solidFill>
            <a:srgbClr val="F2F3F5"/>
          </a:solidFill>
          <a:ln/>
        </p:spPr>
      </p:sp>
      <p:sp>
        <p:nvSpPr>
          <p:cNvPr id="26" name="Shape 24"/>
          <p:cNvSpPr/>
          <p:nvPr/>
        </p:nvSpPr>
        <p:spPr>
          <a:xfrm>
            <a:off x="841248" y="4187952"/>
            <a:ext cx="493776" cy="493776"/>
          </a:xfrm>
          <a:prstGeom prst="ellipse">
            <a:avLst/>
          </a:prstGeom>
          <a:solidFill>
            <a:srgbClr val="121316"/>
          </a:solidFill>
          <a:ln/>
        </p:spPr>
      </p:sp>
      <p:pic>
        <p:nvPicPr>
          <p:cNvPr id="27" name="Image 0" descr="preencoded.png">    </p:cNvPr>
          <p:cNvPicPr>
            <a:picLocks noChangeAspect="1"/>
          </p:cNvPicPr>
          <p:nvPr/>
        </p:nvPicPr>
        <p:blipFill>
          <a:blip r:embed="rId1"/>
          <a:stretch>
            <a:fillRect/>
          </a:stretch>
        </p:blipFill>
        <p:spPr>
          <a:xfrm>
            <a:off x="974568" y="4321272"/>
            <a:ext cx="227137" cy="227137"/>
          </a:xfrm>
          <a:prstGeom prst="rect">
            <a:avLst/>
          </a:prstGeom>
        </p:spPr>
      </p:pic>
      <p:sp>
        <p:nvSpPr>
          <p:cNvPr id="28" name="Text 25"/>
          <p:cNvSpPr/>
          <p:nvPr/>
        </p:nvSpPr>
        <p:spPr>
          <a:xfrm>
            <a:off x="1463040" y="4187952"/>
            <a:ext cx="4175608" cy="493776"/>
          </a:xfrm>
          <a:prstGeom prst="rect">
            <a:avLst/>
          </a:prstGeom>
          <a:noFill/>
          <a:ln/>
        </p:spPr>
        <p:txBody>
          <a:bodyPr wrap="square" lIns="0" tIns="0" rIns="0" bIns="0" rtlCol="0" anchor="ctr"/>
          <a:lstStyle/>
          <a:p>
            <a:pPr indent="0" marL="0">
              <a:buNone/>
            </a:pPr>
            <a:r>
              <a:rPr lang="en-US" sz="1500" b="1" dirty="0">
                <a:solidFill>
                  <a:srgbClr val="121316"/>
                </a:solidFill>
                <a:latin typeface="Cambria" pitchFamily="34" charset="0"/>
                <a:ea typeface="Cambria" pitchFamily="34" charset="-122"/>
                <a:cs typeface="Cambria" pitchFamily="34" charset="-120"/>
              </a:rPr>
              <a:t>Rules of thumb at this age</a:t>
            </a:r>
            <a:endParaRPr lang="en-US" sz="1500" dirty="0"/>
          </a:p>
        </p:txBody>
      </p:sp>
      <p:sp>
        <p:nvSpPr>
          <p:cNvPr id="29" name="Text 26"/>
          <p:cNvSpPr/>
          <p:nvPr/>
        </p:nvSpPr>
        <p:spPr>
          <a:xfrm>
            <a:off x="841248" y="4791456"/>
            <a:ext cx="4797400" cy="914400"/>
          </a:xfrm>
          <a:prstGeom prst="rect">
            <a:avLst/>
          </a:prstGeom>
          <a:noFill/>
          <a:ln/>
        </p:spPr>
        <p:txBody>
          <a:bodyPr wrap="square" lIns="0" tIns="0" rIns="0" bIns="0" rtlCol="0" anchor="t"/>
          <a:lstStyle/>
          <a:p>
            <a:pPr marL="177800" indent="-177800">
              <a:lnSpc>
                <a:spcPts val="1500"/>
              </a:lnSpc>
              <a:spcAft>
                <a:spcPts val="500"/>
              </a:spcAft>
              <a:buSzPct val="100000"/>
              <a:buChar char="•"/>
            </a:pPr>
            <a:r>
              <a:rPr lang="en-US" sz="1150" dirty="0">
                <a:solidFill>
                  <a:srgbClr val="2E3138"/>
                </a:solidFill>
                <a:latin typeface="Calibri" pitchFamily="34" charset="0"/>
                <a:ea typeface="Calibri" pitchFamily="34" charset="-122"/>
                <a:cs typeface="Calibri" pitchFamily="34" charset="-120"/>
              </a:rPr>
              <a:t>Attention span is roughly one minute per year of age. Change activity often.</a:t>
            </a:r>
            <a:endParaRPr lang="en-US" sz="1150" dirty="0"/>
          </a:p>
          <a:p>
            <a:pPr marL="177800" indent="-177800">
              <a:lnSpc>
                <a:spcPts val="1500"/>
              </a:lnSpc>
              <a:spcAft>
                <a:spcPts val="500"/>
              </a:spcAft>
              <a:buSzPct val="100000"/>
              <a:buChar char="•"/>
            </a:pPr>
            <a:r>
              <a:rPr lang="en-US" sz="1150" dirty="0">
                <a:solidFill>
                  <a:srgbClr val="2E3138"/>
                </a:solidFill>
                <a:latin typeface="Calibri" pitchFamily="34" charset="0"/>
                <a:ea typeface="Calibri" pitchFamily="34" charset="-122"/>
                <a:cs typeface="Calibri" pitchFamily="34" charset="-120"/>
              </a:rPr>
              <a:t>Demonstrate, don't explain. Ten seconds of showing beats a minute of talking.</a:t>
            </a:r>
            <a:endParaRPr lang="en-US" sz="1150" dirty="0"/>
          </a:p>
          <a:p>
            <a:pPr marL="177800" indent="-177800">
              <a:lnSpc>
                <a:spcPts val="1500"/>
              </a:lnSpc>
              <a:spcAft>
                <a:spcPts val="500"/>
              </a:spcAft>
              <a:buSzPct val="100000"/>
              <a:buChar char="•"/>
            </a:pPr>
            <a:r>
              <a:rPr lang="en-US" sz="1150" dirty="0">
                <a:solidFill>
                  <a:srgbClr val="2E3138"/>
                </a:solidFill>
                <a:latin typeface="Calibri" pitchFamily="34" charset="0"/>
                <a:ea typeface="Calibri" pitchFamily="34" charset="-122"/>
                <a:cs typeface="Calibri" pitchFamily="34" charset="-120"/>
              </a:rPr>
              <a:t>Everything is a game. Nothing is a drill.</a:t>
            </a:r>
            <a:endParaRPr lang="en-US" sz="1150" dirty="0"/>
          </a:p>
        </p:txBody>
      </p:sp>
      <p:sp>
        <p:nvSpPr>
          <p:cNvPr id="30" name="Shape 27"/>
          <p:cNvSpPr/>
          <p:nvPr/>
        </p:nvSpPr>
        <p:spPr>
          <a:xfrm>
            <a:off x="6278728" y="3950208"/>
            <a:ext cx="5346040" cy="1847088"/>
          </a:xfrm>
          <a:prstGeom prst="roundRect">
            <a:avLst>
              <a:gd name="adj" fmla="val 4455"/>
            </a:avLst>
          </a:prstGeom>
          <a:solidFill>
            <a:srgbClr val="F2F3F5"/>
          </a:solidFill>
          <a:ln/>
        </p:spPr>
      </p:sp>
      <p:sp>
        <p:nvSpPr>
          <p:cNvPr id="31" name="Shape 28"/>
          <p:cNvSpPr/>
          <p:nvPr/>
        </p:nvSpPr>
        <p:spPr>
          <a:xfrm>
            <a:off x="6553048" y="4187952"/>
            <a:ext cx="493776" cy="493776"/>
          </a:xfrm>
          <a:prstGeom prst="ellipse">
            <a:avLst/>
          </a:prstGeom>
          <a:solidFill>
            <a:srgbClr val="2E7D46"/>
          </a:solidFill>
          <a:ln/>
        </p:spPr>
      </p:sp>
      <p:pic>
        <p:nvPicPr>
          <p:cNvPr id="32" name="Image 1" descr="preencoded.png">    </p:cNvPr>
          <p:cNvPicPr>
            <a:picLocks noChangeAspect="1"/>
          </p:cNvPicPr>
          <p:nvPr/>
        </p:nvPicPr>
        <p:blipFill>
          <a:blip r:embed="rId2"/>
          <a:stretch>
            <a:fillRect/>
          </a:stretch>
        </p:blipFill>
        <p:spPr>
          <a:xfrm>
            <a:off x="6686367" y="4321272"/>
            <a:ext cx="227137" cy="227137"/>
          </a:xfrm>
          <a:prstGeom prst="rect">
            <a:avLst/>
          </a:prstGeom>
        </p:spPr>
      </p:pic>
      <p:sp>
        <p:nvSpPr>
          <p:cNvPr id="33" name="Text 29"/>
          <p:cNvSpPr/>
          <p:nvPr/>
        </p:nvSpPr>
        <p:spPr>
          <a:xfrm>
            <a:off x="7174840" y="4187952"/>
            <a:ext cx="4175608" cy="493776"/>
          </a:xfrm>
          <a:prstGeom prst="rect">
            <a:avLst/>
          </a:prstGeom>
          <a:noFill/>
          <a:ln/>
        </p:spPr>
        <p:txBody>
          <a:bodyPr wrap="square" lIns="0" tIns="0" rIns="0" bIns="0" rtlCol="0" anchor="ctr"/>
          <a:lstStyle/>
          <a:p>
            <a:pPr indent="0" marL="0">
              <a:buNone/>
            </a:pPr>
            <a:r>
              <a:rPr lang="en-US" sz="1500" b="1" dirty="0">
                <a:solidFill>
                  <a:srgbClr val="121316"/>
                </a:solidFill>
                <a:latin typeface="Cambria" pitchFamily="34" charset="0"/>
                <a:ea typeface="Cambria" pitchFamily="34" charset="-122"/>
                <a:cs typeface="Cambria" pitchFamily="34" charset="-120"/>
              </a:rPr>
              <a:t>Region 76 things worth using</a:t>
            </a:r>
            <a:endParaRPr lang="en-US" sz="1500" dirty="0"/>
          </a:p>
        </p:txBody>
      </p:sp>
      <p:sp>
        <p:nvSpPr>
          <p:cNvPr id="34" name="Text 30"/>
          <p:cNvSpPr/>
          <p:nvPr/>
        </p:nvSpPr>
        <p:spPr>
          <a:xfrm>
            <a:off x="6553048" y="4791456"/>
            <a:ext cx="4797400" cy="914400"/>
          </a:xfrm>
          <a:prstGeom prst="rect">
            <a:avLst/>
          </a:prstGeom>
          <a:noFill/>
          <a:ln/>
        </p:spPr>
        <p:txBody>
          <a:bodyPr wrap="square" lIns="0" tIns="0" rIns="0" bIns="0" rtlCol="0" anchor="t"/>
          <a:lstStyle/>
          <a:p>
            <a:pPr marL="177800" indent="-177800">
              <a:lnSpc>
                <a:spcPts val="1500"/>
              </a:lnSpc>
              <a:spcAft>
                <a:spcPts val="500"/>
              </a:spcAft>
              <a:buSzPct val="100000"/>
              <a:buChar char="•"/>
            </a:pPr>
            <a:r>
              <a:rPr lang="en-US" sz="1150" dirty="0">
                <a:solidFill>
                  <a:srgbClr val="2E3138"/>
                </a:solidFill>
                <a:latin typeface="Calibri" pitchFamily="34" charset="0"/>
                <a:ea typeface="Calibri" pitchFamily="34" charset="-122"/>
                <a:cs typeface="Calibri" pitchFamily="34" charset="-120"/>
              </a:rPr>
              <a:t>The BH76 Coaches WhatsApp group, for new and seasoned coaches: ayso76.org/coach-whatsapp-group-signup</a:t>
            </a:r>
            <a:endParaRPr lang="en-US" sz="1150" dirty="0"/>
          </a:p>
          <a:p>
            <a:pPr marL="177800" indent="-177800">
              <a:lnSpc>
                <a:spcPts val="1500"/>
              </a:lnSpc>
              <a:spcAft>
                <a:spcPts val="500"/>
              </a:spcAft>
              <a:buSzPct val="100000"/>
              <a:buChar char="•"/>
            </a:pPr>
            <a:r>
              <a:rPr lang="en-US" sz="1150" dirty="0">
                <a:solidFill>
                  <a:srgbClr val="2E3138"/>
                </a:solidFill>
                <a:latin typeface="Calibri" pitchFamily="34" charset="0"/>
                <a:ea typeface="Calibri" pitchFamily="34" charset="-122"/>
                <a:cs typeface="Calibri" pitchFamily="34" charset="-120"/>
              </a:rPr>
              <a:t>Monday Open Practice: ayso76.org/monday-open-practice</a:t>
            </a:r>
            <a:endParaRPr lang="en-US" sz="1150" dirty="0"/>
          </a:p>
          <a:p>
            <a:pPr marL="177800" indent="-177800">
              <a:lnSpc>
                <a:spcPts val="1500"/>
              </a:lnSpc>
              <a:spcAft>
                <a:spcPts val="500"/>
              </a:spcAft>
              <a:buSzPct val="100000"/>
              <a:buChar char="•"/>
            </a:pPr>
            <a:r>
              <a:rPr lang="en-US" sz="1150" dirty="0">
                <a:solidFill>
                  <a:srgbClr val="2E3138"/>
                </a:solidFill>
                <a:latin typeface="Calibri" pitchFamily="34" charset="0"/>
                <a:ea typeface="Calibri" pitchFamily="34" charset="-122"/>
                <a:cs typeface="Calibri" pitchFamily="34" charset="-120"/>
              </a:rPr>
              <a:t>Send families three sentences the same day each week — focus, schedule, next game.</a:t>
            </a:r>
            <a:endParaRPr lang="en-US" sz="1150" dirty="0"/>
          </a:p>
        </p:txBody>
      </p:sp>
      <p:pic>
        <p:nvPicPr>
          <p:cNvPr id="35" name="Image 2" descr="preencoded.png">    </p:cNvPr>
          <p:cNvPicPr>
            <a:picLocks noChangeAspect="1"/>
          </p:cNvPicPr>
          <p:nvPr/>
        </p:nvPicPr>
        <p:blipFill>
          <a:blip r:embed="rId3"/>
          <a:stretch>
            <a:fillRect/>
          </a:stretch>
        </p:blipFill>
        <p:spPr>
          <a:xfrm>
            <a:off x="566928" y="6272784"/>
            <a:ext cx="250041" cy="310896"/>
          </a:xfrm>
          <a:prstGeom prst="rect">
            <a:avLst/>
          </a:prstGeom>
        </p:spPr>
      </p:pic>
      <p:sp>
        <p:nvSpPr>
          <p:cNvPr id="36" name="Text 31"/>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37" name="Shape 32"/>
          <p:cNvSpPr/>
          <p:nvPr/>
        </p:nvSpPr>
        <p:spPr>
          <a:xfrm>
            <a:off x="11313871" y="6327648"/>
            <a:ext cx="310896" cy="310896"/>
          </a:xfrm>
          <a:prstGeom prst="ellipse">
            <a:avLst/>
          </a:prstGeom>
          <a:solidFill>
            <a:srgbClr val="F2F3F5"/>
          </a:solidFill>
          <a:ln w="9525">
            <a:solidFill>
              <a:srgbClr val="DADCE0"/>
            </a:solidFill>
            <a:prstDash val="solid"/>
          </a:ln>
        </p:spPr>
      </p:sp>
      <p:sp>
        <p:nvSpPr>
          <p:cNvPr id="38" name="Text 33"/>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20</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PLANNING · THE ARC</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The season, start to finish</a:t>
            </a:r>
            <a:endParaRPr lang="en-US" sz="3400" dirty="0"/>
          </a:p>
        </p:txBody>
      </p:sp>
      <p:sp>
        <p:nvSpPr>
          <p:cNvPr id="4" name="Shape 2"/>
          <p:cNvSpPr/>
          <p:nvPr/>
        </p:nvSpPr>
        <p:spPr>
          <a:xfrm>
            <a:off x="2409901" y="1901952"/>
            <a:ext cx="7371893" cy="22860"/>
          </a:xfrm>
          <a:prstGeom prst="rect">
            <a:avLst/>
          </a:prstGeom>
          <a:solidFill>
            <a:srgbClr val="DADCE0"/>
          </a:solidFill>
          <a:ln/>
        </p:spPr>
      </p:sp>
      <p:sp>
        <p:nvSpPr>
          <p:cNvPr id="5" name="Text 3"/>
          <p:cNvSpPr/>
          <p:nvPr/>
        </p:nvSpPr>
        <p:spPr>
          <a:xfrm>
            <a:off x="566928" y="1591056"/>
            <a:ext cx="3685946" cy="237744"/>
          </a:xfrm>
          <a:prstGeom prst="rect">
            <a:avLst/>
          </a:prstGeom>
          <a:noFill/>
          <a:ln/>
        </p:spPr>
        <p:txBody>
          <a:bodyPr wrap="square" lIns="0" tIns="0" rIns="0" bIns="0" rtlCol="0" anchor="ctr"/>
          <a:lstStyle/>
          <a:p>
            <a:pPr algn="ctr" indent="0" marL="0">
              <a:buNone/>
            </a:pPr>
            <a:r>
              <a:rPr lang="en-US" sz="1050" b="1" spc="200" kern="0" dirty="0">
                <a:solidFill>
                  <a:srgbClr val="121316"/>
                </a:solidFill>
                <a:latin typeface="Calibri" pitchFamily="34" charset="0"/>
                <a:ea typeface="Calibri" pitchFamily="34" charset="-122"/>
                <a:cs typeface="Calibri" pitchFamily="34" charset="-120"/>
              </a:rPr>
              <a:t>WEEKS 1–2</a:t>
            </a:r>
            <a:endParaRPr lang="en-US" sz="1050" dirty="0"/>
          </a:p>
        </p:txBody>
      </p:sp>
      <p:sp>
        <p:nvSpPr>
          <p:cNvPr id="6" name="Shape 4"/>
          <p:cNvSpPr/>
          <p:nvPr/>
        </p:nvSpPr>
        <p:spPr>
          <a:xfrm>
            <a:off x="2272741" y="1773936"/>
            <a:ext cx="274320" cy="274320"/>
          </a:xfrm>
          <a:prstGeom prst="ellipse">
            <a:avLst/>
          </a:prstGeom>
          <a:solidFill>
            <a:srgbClr val="121316"/>
          </a:solidFill>
          <a:ln w="31750">
            <a:solidFill>
              <a:srgbClr val="FFFFFF"/>
            </a:solidFill>
            <a:prstDash val="solid"/>
          </a:ln>
        </p:spPr>
      </p:sp>
      <p:sp>
        <p:nvSpPr>
          <p:cNvPr id="7" name="Shape 5"/>
          <p:cNvSpPr/>
          <p:nvPr/>
        </p:nvSpPr>
        <p:spPr>
          <a:xfrm>
            <a:off x="722376" y="2212848"/>
            <a:ext cx="3375050" cy="3602736"/>
          </a:xfrm>
          <a:prstGeom prst="roundRect">
            <a:avLst>
              <a:gd name="adj" fmla="val 2438"/>
            </a:avLst>
          </a:prstGeom>
          <a:solidFill>
            <a:srgbClr val="F2F3F5"/>
          </a:solidFill>
          <a:ln/>
        </p:spPr>
      </p:sp>
      <p:sp>
        <p:nvSpPr>
          <p:cNvPr id="8" name="Text 6"/>
          <p:cNvSpPr/>
          <p:nvPr/>
        </p:nvSpPr>
        <p:spPr>
          <a:xfrm>
            <a:off x="1014984" y="2468880"/>
            <a:ext cx="2789834" cy="402336"/>
          </a:xfrm>
          <a:prstGeom prst="rect">
            <a:avLst/>
          </a:prstGeom>
          <a:noFill/>
          <a:ln/>
        </p:spPr>
        <p:txBody>
          <a:bodyPr wrap="square" lIns="0" tIns="0" rIns="0" bIns="0" rtlCol="0" anchor="ctr"/>
          <a:lstStyle/>
          <a:p>
            <a:pPr indent="0" marL="0">
              <a:buNone/>
            </a:pPr>
            <a:r>
              <a:rPr lang="en-US" sz="1650" b="1" dirty="0">
                <a:solidFill>
                  <a:srgbClr val="121316"/>
                </a:solidFill>
                <a:latin typeface="Cambria" pitchFamily="34" charset="0"/>
                <a:ea typeface="Cambria" pitchFamily="34" charset="-122"/>
                <a:cs typeface="Cambria" pitchFamily="34" charset="-120"/>
              </a:rPr>
              <a:t>Getting started</a:t>
            </a:r>
            <a:endParaRPr lang="en-US" sz="1650" dirty="0"/>
          </a:p>
        </p:txBody>
      </p:sp>
      <p:sp>
        <p:nvSpPr>
          <p:cNvPr id="9" name="Text 7"/>
          <p:cNvSpPr/>
          <p:nvPr/>
        </p:nvSpPr>
        <p:spPr>
          <a:xfrm>
            <a:off x="1014984" y="2999232"/>
            <a:ext cx="2789834" cy="2560320"/>
          </a:xfrm>
          <a:prstGeom prst="rect">
            <a:avLst/>
          </a:prstGeom>
          <a:noFill/>
          <a:ln/>
        </p:spPr>
        <p:txBody>
          <a:bodyPr wrap="square" lIns="0" tIns="0" rIns="0" bIns="0" rtlCol="0" anchor="t"/>
          <a:lstStyle/>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Parent orientation at the first practice — twenty minutes while the children play.</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Cover the 3/4 rule, arrival times, equipment, and the fact that no score is kept.</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Recruit your snack coordinator and referee volunteers now.</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Learn every child's name by the end of week two. It matters more than any drill.</a:t>
            </a:r>
            <a:endParaRPr lang="en-US" sz="1150" dirty="0"/>
          </a:p>
        </p:txBody>
      </p:sp>
      <p:sp>
        <p:nvSpPr>
          <p:cNvPr id="10" name="Text 8"/>
          <p:cNvSpPr/>
          <p:nvPr/>
        </p:nvSpPr>
        <p:spPr>
          <a:xfrm>
            <a:off x="4252874" y="1591056"/>
            <a:ext cx="3685946" cy="237744"/>
          </a:xfrm>
          <a:prstGeom prst="rect">
            <a:avLst/>
          </a:prstGeom>
          <a:noFill/>
          <a:ln/>
        </p:spPr>
        <p:txBody>
          <a:bodyPr wrap="square" lIns="0" tIns="0" rIns="0" bIns="0" rtlCol="0" anchor="ctr"/>
          <a:lstStyle/>
          <a:p>
            <a:pPr algn="ctr" indent="0" marL="0">
              <a:buNone/>
            </a:pPr>
            <a:r>
              <a:rPr lang="en-US" sz="1050" b="1" spc="200" kern="0" dirty="0">
                <a:solidFill>
                  <a:srgbClr val="A85F0C"/>
                </a:solidFill>
                <a:latin typeface="Calibri" pitchFamily="34" charset="0"/>
                <a:ea typeface="Calibri" pitchFamily="34" charset="-122"/>
                <a:cs typeface="Calibri" pitchFamily="34" charset="-120"/>
              </a:rPr>
              <a:t>MID-SEASON</a:t>
            </a:r>
            <a:endParaRPr lang="en-US" sz="1050" dirty="0"/>
          </a:p>
        </p:txBody>
      </p:sp>
      <p:sp>
        <p:nvSpPr>
          <p:cNvPr id="11" name="Shape 9"/>
          <p:cNvSpPr/>
          <p:nvPr/>
        </p:nvSpPr>
        <p:spPr>
          <a:xfrm>
            <a:off x="5958688" y="1773936"/>
            <a:ext cx="274320" cy="274320"/>
          </a:xfrm>
          <a:prstGeom prst="ellipse">
            <a:avLst/>
          </a:prstGeom>
          <a:solidFill>
            <a:srgbClr val="F89838"/>
          </a:solidFill>
          <a:ln w="31750">
            <a:solidFill>
              <a:srgbClr val="FFFFFF"/>
            </a:solidFill>
            <a:prstDash val="solid"/>
          </a:ln>
        </p:spPr>
      </p:sp>
      <p:sp>
        <p:nvSpPr>
          <p:cNvPr id="12" name="Shape 10"/>
          <p:cNvSpPr/>
          <p:nvPr/>
        </p:nvSpPr>
        <p:spPr>
          <a:xfrm>
            <a:off x="4408322" y="2212848"/>
            <a:ext cx="3375050" cy="3602736"/>
          </a:xfrm>
          <a:prstGeom prst="roundRect">
            <a:avLst>
              <a:gd name="adj" fmla="val 2438"/>
            </a:avLst>
          </a:prstGeom>
          <a:solidFill>
            <a:srgbClr val="F2F3F5"/>
          </a:solidFill>
          <a:ln/>
        </p:spPr>
      </p:sp>
      <p:sp>
        <p:nvSpPr>
          <p:cNvPr id="13" name="Text 11"/>
          <p:cNvSpPr/>
          <p:nvPr/>
        </p:nvSpPr>
        <p:spPr>
          <a:xfrm>
            <a:off x="4700930" y="2468880"/>
            <a:ext cx="2789834" cy="402336"/>
          </a:xfrm>
          <a:prstGeom prst="rect">
            <a:avLst/>
          </a:prstGeom>
          <a:noFill/>
          <a:ln/>
        </p:spPr>
        <p:txBody>
          <a:bodyPr wrap="square" lIns="0" tIns="0" rIns="0" bIns="0" rtlCol="0" anchor="ctr"/>
          <a:lstStyle/>
          <a:p>
            <a:pPr indent="0" marL="0">
              <a:buNone/>
            </a:pPr>
            <a:r>
              <a:rPr lang="en-US" sz="1650" b="1" dirty="0">
                <a:solidFill>
                  <a:srgbClr val="121316"/>
                </a:solidFill>
                <a:latin typeface="Cambria" pitchFamily="34" charset="0"/>
                <a:ea typeface="Cambria" pitchFamily="34" charset="-122"/>
                <a:cs typeface="Cambria" pitchFamily="34" charset="-120"/>
              </a:rPr>
              <a:t>Keeping it going</a:t>
            </a:r>
            <a:endParaRPr lang="en-US" sz="1650" dirty="0"/>
          </a:p>
        </p:txBody>
      </p:sp>
      <p:sp>
        <p:nvSpPr>
          <p:cNvPr id="14" name="Text 12"/>
          <p:cNvSpPr/>
          <p:nvPr/>
        </p:nvSpPr>
        <p:spPr>
          <a:xfrm>
            <a:off x="4700930" y="2999232"/>
            <a:ext cx="2789834" cy="2560320"/>
          </a:xfrm>
          <a:prstGeom prst="rect">
            <a:avLst/>
          </a:prstGeom>
          <a:noFill/>
          <a:ln/>
        </p:spPr>
        <p:txBody>
          <a:bodyPr wrap="square" lIns="0" tIns="0" rIns="0" bIns="0" rtlCol="0" anchor="t"/>
          <a:lstStyle/>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Picture day — remind twice, the week before and the night before: ayso76.org/picture-day</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Check nobody has quietly stopped enjoying it. At this age withdrawal is silent.</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Rotate who starts. Six-year-olds notice starting far more than minutes.</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Vary the games — repetition of format, not of activity.</a:t>
            </a:r>
            <a:endParaRPr lang="en-US" sz="1150" dirty="0"/>
          </a:p>
        </p:txBody>
      </p:sp>
      <p:sp>
        <p:nvSpPr>
          <p:cNvPr id="15" name="Text 13"/>
          <p:cNvSpPr/>
          <p:nvPr/>
        </p:nvSpPr>
        <p:spPr>
          <a:xfrm>
            <a:off x="7938821" y="1591056"/>
            <a:ext cx="3685946" cy="237744"/>
          </a:xfrm>
          <a:prstGeom prst="rect">
            <a:avLst/>
          </a:prstGeom>
          <a:noFill/>
          <a:ln/>
        </p:spPr>
        <p:txBody>
          <a:bodyPr wrap="square" lIns="0" tIns="0" rIns="0" bIns="0" rtlCol="0" anchor="ctr"/>
          <a:lstStyle/>
          <a:p>
            <a:pPr algn="ctr" indent="0" marL="0">
              <a:buNone/>
            </a:pPr>
            <a:r>
              <a:rPr lang="en-US" sz="1050" b="1" spc="200" kern="0" dirty="0">
                <a:solidFill>
                  <a:srgbClr val="2E7D46"/>
                </a:solidFill>
                <a:latin typeface="Calibri" pitchFamily="34" charset="0"/>
                <a:ea typeface="Calibri" pitchFamily="34" charset="-122"/>
                <a:cs typeface="Calibri" pitchFamily="34" charset="-120"/>
              </a:rPr>
              <a:t>THE FINISH</a:t>
            </a:r>
            <a:endParaRPr lang="en-US" sz="1050" dirty="0"/>
          </a:p>
        </p:txBody>
      </p:sp>
      <p:sp>
        <p:nvSpPr>
          <p:cNvPr id="16" name="Shape 14"/>
          <p:cNvSpPr/>
          <p:nvPr/>
        </p:nvSpPr>
        <p:spPr>
          <a:xfrm>
            <a:off x="9644634" y="1773936"/>
            <a:ext cx="274320" cy="274320"/>
          </a:xfrm>
          <a:prstGeom prst="ellipse">
            <a:avLst/>
          </a:prstGeom>
          <a:solidFill>
            <a:srgbClr val="2E7D46"/>
          </a:solidFill>
          <a:ln w="31750">
            <a:solidFill>
              <a:srgbClr val="FFFFFF"/>
            </a:solidFill>
            <a:prstDash val="solid"/>
          </a:ln>
        </p:spPr>
      </p:sp>
      <p:sp>
        <p:nvSpPr>
          <p:cNvPr id="17" name="Shape 15"/>
          <p:cNvSpPr/>
          <p:nvPr/>
        </p:nvSpPr>
        <p:spPr>
          <a:xfrm>
            <a:off x="8094269" y="2212848"/>
            <a:ext cx="3375050" cy="3602736"/>
          </a:xfrm>
          <a:prstGeom prst="roundRect">
            <a:avLst>
              <a:gd name="adj" fmla="val 2438"/>
            </a:avLst>
          </a:prstGeom>
          <a:solidFill>
            <a:srgbClr val="F2F3F5"/>
          </a:solidFill>
          <a:ln/>
        </p:spPr>
      </p:sp>
      <p:sp>
        <p:nvSpPr>
          <p:cNvPr id="18" name="Text 16"/>
          <p:cNvSpPr/>
          <p:nvPr/>
        </p:nvSpPr>
        <p:spPr>
          <a:xfrm>
            <a:off x="8386877" y="2468880"/>
            <a:ext cx="2789834" cy="402336"/>
          </a:xfrm>
          <a:prstGeom prst="rect">
            <a:avLst/>
          </a:prstGeom>
          <a:noFill/>
          <a:ln/>
        </p:spPr>
        <p:txBody>
          <a:bodyPr wrap="square" lIns="0" tIns="0" rIns="0" bIns="0" rtlCol="0" anchor="ctr"/>
          <a:lstStyle/>
          <a:p>
            <a:pPr indent="0" marL="0">
              <a:buNone/>
            </a:pPr>
            <a:r>
              <a:rPr lang="en-US" sz="1650" b="1" dirty="0">
                <a:solidFill>
                  <a:srgbClr val="121316"/>
                </a:solidFill>
                <a:latin typeface="Cambria" pitchFamily="34" charset="0"/>
                <a:ea typeface="Cambria" pitchFamily="34" charset="-122"/>
                <a:cs typeface="Cambria" pitchFamily="34" charset="-120"/>
              </a:rPr>
              <a:t>Wrapping up</a:t>
            </a:r>
            <a:endParaRPr lang="en-US" sz="1650" dirty="0"/>
          </a:p>
        </p:txBody>
      </p:sp>
      <p:sp>
        <p:nvSpPr>
          <p:cNvPr id="19" name="Text 17"/>
          <p:cNvSpPr/>
          <p:nvPr/>
        </p:nvSpPr>
        <p:spPr>
          <a:xfrm>
            <a:off x="8386877" y="2999232"/>
            <a:ext cx="2789834" cy="2560320"/>
          </a:xfrm>
          <a:prstGeom prst="rect">
            <a:avLst/>
          </a:prstGeom>
          <a:noFill/>
          <a:ln/>
        </p:spPr>
        <p:txBody>
          <a:bodyPr wrap="square" lIns="0" tIns="0" rIns="0" bIns="0" rtlCol="0" anchor="t"/>
          <a:lstStyle/>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Book any celebration before the season ends, not after.</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A certificate for every player, with something specific written on each one.</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Thank your volunteers by name, out loud, in front of everyone.</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Tell families what comes next at 9U — bigger field, goalkeepers, 7v7.</a:t>
            </a:r>
            <a:endParaRPr lang="en-US" sz="1150" dirty="0"/>
          </a:p>
        </p:txBody>
      </p:sp>
      <p:pic>
        <p:nvPicPr>
          <p:cNvPr id="20" name="Image 0" descr="preencoded.png">    </p:cNvPr>
          <p:cNvPicPr>
            <a:picLocks noChangeAspect="1"/>
          </p:cNvPicPr>
          <p:nvPr/>
        </p:nvPicPr>
        <p:blipFill>
          <a:blip r:embed="rId1"/>
          <a:stretch>
            <a:fillRect/>
          </a:stretch>
        </p:blipFill>
        <p:spPr>
          <a:xfrm>
            <a:off x="566928" y="6272784"/>
            <a:ext cx="250041" cy="310896"/>
          </a:xfrm>
          <a:prstGeom prst="rect">
            <a:avLst/>
          </a:prstGeom>
        </p:spPr>
      </p:pic>
      <p:sp>
        <p:nvSpPr>
          <p:cNvPr id="21" name="Text 18"/>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2" name="Shape 19"/>
          <p:cNvSpPr/>
          <p:nvPr/>
        </p:nvSpPr>
        <p:spPr>
          <a:xfrm>
            <a:off x="11313871" y="6327648"/>
            <a:ext cx="310896" cy="310896"/>
          </a:xfrm>
          <a:prstGeom prst="ellipse">
            <a:avLst/>
          </a:prstGeom>
          <a:solidFill>
            <a:srgbClr val="F2F3F5"/>
          </a:solidFill>
          <a:ln w="9525">
            <a:solidFill>
              <a:srgbClr val="DADCE0"/>
            </a:solidFill>
            <a:prstDash val="solid"/>
          </a:ln>
        </p:spPr>
      </p:sp>
      <p:sp>
        <p:nvSpPr>
          <p:cNvPr id="23" name="Text 20"/>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21</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21316"/>
        </a:solidFill>
      </p:bgPr>
    </p:bg>
    <p:spTree>
      <p:nvGrpSpPr>
        <p:cNvPr id="1" name=""/>
        <p:cNvGrpSpPr/>
        <p:nvPr/>
      </p:nvGrpSpPr>
      <p:grpSpPr>
        <a:xfrm>
          <a:off x="0" y="0"/>
          <a:ext cx="0" cy="0"/>
          <a:chOff x="0" y="0"/>
          <a:chExt cx="0" cy="0"/>
        </a:xfrm>
      </p:grpSpPr>
      <p:sp>
        <p:nvSpPr>
          <p:cNvPr id="2" name="Shape 0"/>
          <p:cNvSpPr/>
          <p:nvPr/>
        </p:nvSpPr>
        <p:spPr>
          <a:xfrm>
            <a:off x="9464040" y="-1371600"/>
            <a:ext cx="4937760" cy="4937760"/>
          </a:xfrm>
          <a:prstGeom prst="ellipse">
            <a:avLst/>
          </a:prstGeom>
          <a:solidFill>
            <a:srgbClr val="24262B"/>
          </a:solidFill>
          <a:ln/>
        </p:spPr>
      </p:sp>
      <p:sp>
        <p:nvSpPr>
          <p:cNvPr id="3" name="Shape 1"/>
          <p:cNvSpPr/>
          <p:nvPr/>
        </p:nvSpPr>
        <p:spPr>
          <a:xfrm>
            <a:off x="10881360" y="4023360"/>
            <a:ext cx="3108960" cy="3108960"/>
          </a:xfrm>
          <a:prstGeom prst="ellipse">
            <a:avLst/>
          </a:prstGeom>
          <a:solidFill>
            <a:srgbClr val="24262B"/>
          </a:solidFill>
          <a:ln/>
        </p:spPr>
      </p:sp>
      <p:sp>
        <p:nvSpPr>
          <p:cNvPr id="4" name="Text 2"/>
          <p:cNvSpPr/>
          <p:nvPr/>
        </p:nvSpPr>
        <p:spPr>
          <a:xfrm>
            <a:off x="566928" y="1975104"/>
            <a:ext cx="1828800" cy="1371600"/>
          </a:xfrm>
          <a:prstGeom prst="rect">
            <a:avLst/>
          </a:prstGeom>
          <a:noFill/>
          <a:ln/>
        </p:spPr>
        <p:txBody>
          <a:bodyPr wrap="square" lIns="0" tIns="0" rIns="0" bIns="0" rtlCol="0" anchor="ctr"/>
          <a:lstStyle/>
          <a:p>
            <a:pPr indent="0" marL="0">
              <a:buNone/>
            </a:pPr>
            <a:r>
              <a:rPr lang="en-US" sz="8400" b="1" dirty="0">
                <a:solidFill>
                  <a:srgbClr val="F89838"/>
                </a:solidFill>
                <a:latin typeface="Cambria" pitchFamily="34" charset="0"/>
                <a:ea typeface="Cambria" pitchFamily="34" charset="-122"/>
                <a:cs typeface="Cambria" pitchFamily="34" charset="-120"/>
              </a:rPr>
              <a:t>06</a:t>
            </a:r>
            <a:endParaRPr lang="en-US" sz="8400" dirty="0"/>
          </a:p>
        </p:txBody>
      </p:sp>
      <p:sp>
        <p:nvSpPr>
          <p:cNvPr id="5" name="Text 3"/>
          <p:cNvSpPr/>
          <p:nvPr/>
        </p:nvSpPr>
        <p:spPr>
          <a:xfrm>
            <a:off x="2139696" y="2011680"/>
            <a:ext cx="6949440" cy="86868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Safety and Problems</a:t>
            </a:r>
            <a:endParaRPr lang="en-US" sz="3800" dirty="0"/>
          </a:p>
        </p:txBody>
      </p:sp>
      <p:sp>
        <p:nvSpPr>
          <p:cNvPr id="6" name="Text 4"/>
          <p:cNvSpPr/>
          <p:nvPr/>
        </p:nvSpPr>
        <p:spPr>
          <a:xfrm>
            <a:off x="2176272" y="2889504"/>
            <a:ext cx="6949440" cy="822960"/>
          </a:xfrm>
          <a:prstGeom prst="rect">
            <a:avLst/>
          </a:prstGeom>
          <a:noFill/>
          <a:ln/>
        </p:spPr>
        <p:txBody>
          <a:bodyPr wrap="square" lIns="0" tIns="0" rIns="0" bIns="0" rtlCol="0" anchor="t"/>
          <a:lstStyle/>
          <a:p>
            <a:pPr indent="0" marL="0">
              <a:buNone/>
            </a:pPr>
            <a:r>
              <a:rPr lang="en-US" sz="1500" dirty="0">
                <a:solidFill>
                  <a:srgbClr val="B6BAC2"/>
                </a:solidFill>
                <a:latin typeface="Calibri" pitchFamily="34" charset="0"/>
                <a:ea typeface="Calibri" pitchFamily="34" charset="-122"/>
                <a:cs typeface="Calibri" pitchFamily="34" charset="-120"/>
              </a:rPr>
              <a:t>The protocols you are responsible for, and what to do on the Saturdays that don't go to plan.</a:t>
            </a:r>
            <a:endParaRPr lang="en-US" sz="1500" dirty="0"/>
          </a:p>
        </p:txBody>
      </p:sp>
      <p:pic>
        <p:nvPicPr>
          <p:cNvPr id="7" name="Image 0" descr="preencoded.png">    </p:cNvPr>
          <p:cNvPicPr>
            <a:picLocks noChangeAspect="1"/>
          </p:cNvPicPr>
          <p:nvPr/>
        </p:nvPicPr>
        <p:blipFill>
          <a:blip r:embed="rId1"/>
          <a:stretch>
            <a:fillRect/>
          </a:stretch>
        </p:blipFill>
        <p:spPr>
          <a:xfrm>
            <a:off x="9692640" y="2395728"/>
            <a:ext cx="1371600" cy="1371600"/>
          </a:xfrm>
          <a:prstGeom prst="rect">
            <a:avLst/>
          </a:prstGeom>
        </p:spPr>
      </p:pic>
      <p:pic>
        <p:nvPicPr>
          <p:cNvPr id="8" name="Image 1" descr="preencoded.png">    </p:cNvPr>
          <p:cNvPicPr>
            <a:picLocks noChangeAspect="1"/>
          </p:cNvPicPr>
          <p:nvPr/>
        </p:nvPicPr>
        <p:blipFill>
          <a:blip r:embed="rId2"/>
          <a:stretch>
            <a:fillRect/>
          </a:stretch>
        </p:blipFill>
        <p:spPr>
          <a:xfrm>
            <a:off x="11168810" y="5705856"/>
            <a:ext cx="455957" cy="56692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SAFETY · YOUR RESPONSIBILITIES</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Health and safety</a:t>
            </a:r>
            <a:endParaRPr lang="en-US" sz="3400" dirty="0"/>
          </a:p>
        </p:txBody>
      </p:sp>
      <p:sp>
        <p:nvSpPr>
          <p:cNvPr id="4" name="Shape 2"/>
          <p:cNvSpPr/>
          <p:nvPr/>
        </p:nvSpPr>
        <p:spPr>
          <a:xfrm>
            <a:off x="566928" y="1664208"/>
            <a:ext cx="3466490" cy="4114800"/>
          </a:xfrm>
          <a:prstGeom prst="roundRect">
            <a:avLst>
              <a:gd name="adj" fmla="val 2374"/>
            </a:avLst>
          </a:prstGeom>
          <a:solidFill>
            <a:srgbClr val="FDF0E2"/>
          </a:solidFill>
          <a:ln/>
        </p:spPr>
      </p:sp>
      <p:sp>
        <p:nvSpPr>
          <p:cNvPr id="5" name="Shape 3"/>
          <p:cNvSpPr/>
          <p:nvPr/>
        </p:nvSpPr>
        <p:spPr>
          <a:xfrm>
            <a:off x="841248" y="1920240"/>
            <a:ext cx="566928" cy="566928"/>
          </a:xfrm>
          <a:prstGeom prst="ellipse">
            <a:avLst/>
          </a:prstGeom>
          <a:solidFill>
            <a:srgbClr val="F89838"/>
          </a:solidFill>
          <a:ln/>
        </p:spPr>
      </p:sp>
      <p:pic>
        <p:nvPicPr>
          <p:cNvPr id="6" name="Image 0" descr="preencoded.png">    </p:cNvPr>
          <p:cNvPicPr>
            <a:picLocks noChangeAspect="1"/>
          </p:cNvPicPr>
          <p:nvPr/>
        </p:nvPicPr>
        <p:blipFill>
          <a:blip r:embed="rId1"/>
          <a:stretch>
            <a:fillRect/>
          </a:stretch>
        </p:blipFill>
        <p:spPr>
          <a:xfrm>
            <a:off x="994319" y="2073311"/>
            <a:ext cx="260787" cy="260787"/>
          </a:xfrm>
          <a:prstGeom prst="rect">
            <a:avLst/>
          </a:prstGeom>
        </p:spPr>
      </p:pic>
      <p:sp>
        <p:nvSpPr>
          <p:cNvPr id="7" name="Text 4"/>
          <p:cNvSpPr/>
          <p:nvPr/>
        </p:nvSpPr>
        <p:spPr>
          <a:xfrm>
            <a:off x="1517904" y="1920240"/>
            <a:ext cx="2241194" cy="566928"/>
          </a:xfrm>
          <a:prstGeom prst="rect">
            <a:avLst/>
          </a:prstGeom>
          <a:noFill/>
          <a:ln/>
        </p:spPr>
        <p:txBody>
          <a:bodyPr wrap="square" lIns="0" tIns="0" rIns="0" bIns="0" rtlCol="0" anchor="ctr"/>
          <a:lstStyle/>
          <a:p>
            <a:pPr indent="0" marL="0">
              <a:buNone/>
            </a:pPr>
            <a:r>
              <a:rPr lang="en-US" sz="1650" b="1" dirty="0">
                <a:solidFill>
                  <a:srgbClr val="8A4E12"/>
                </a:solidFill>
                <a:latin typeface="Cambria" pitchFamily="34" charset="0"/>
                <a:ea typeface="Cambria" pitchFamily="34" charset="-122"/>
                <a:cs typeface="Cambria" pitchFamily="34" charset="-120"/>
              </a:rPr>
              <a:t>Concussions</a:t>
            </a:r>
            <a:endParaRPr lang="en-US" sz="1650" dirty="0"/>
          </a:p>
        </p:txBody>
      </p:sp>
      <p:sp>
        <p:nvSpPr>
          <p:cNvPr id="8" name="Text 5"/>
          <p:cNvSpPr/>
          <p:nvPr/>
        </p:nvSpPr>
        <p:spPr>
          <a:xfrm>
            <a:off x="841248" y="2633472"/>
            <a:ext cx="2917850" cy="3017520"/>
          </a:xfrm>
          <a:prstGeom prst="rect">
            <a:avLst/>
          </a:prstGeom>
          <a:noFill/>
          <a:ln/>
        </p:spPr>
        <p:txBody>
          <a:bodyPr wrap="square" lIns="0" tIns="0" rIns="0" bIns="0" rtlCol="0" anchor="t"/>
          <a:lstStyle/>
          <a:p>
            <a:pPr marL="177800" indent="-177800">
              <a:lnSpc>
                <a:spcPts val="1500"/>
              </a:lnSpc>
              <a:spcAft>
                <a:spcPts val="800"/>
              </a:spcAft>
              <a:buSzPct val="100000"/>
              <a:buChar char="•"/>
            </a:pPr>
            <a:r>
              <a:rPr lang="en-US" sz="1150" dirty="0">
                <a:solidFill>
                  <a:srgbClr val="7A4A18"/>
                </a:solidFill>
                <a:latin typeface="Calibri" pitchFamily="34" charset="0"/>
                <a:ea typeface="Calibri" pitchFamily="34" charset="-122"/>
                <a:cs typeface="Calibri" pitchFamily="34" charset="-120"/>
              </a:rPr>
              <a:t>Any player suspected of a concussion by a coach, referee, or parent must be removed from play for at least the remainder of the day.</a:t>
            </a:r>
            <a:endParaRPr lang="en-US" sz="1150" dirty="0"/>
          </a:p>
          <a:p>
            <a:pPr marL="177800" indent="-177800">
              <a:lnSpc>
                <a:spcPts val="1500"/>
              </a:lnSpc>
              <a:spcAft>
                <a:spcPts val="800"/>
              </a:spcAft>
              <a:buSzPct val="100000"/>
              <a:buChar char="•"/>
            </a:pPr>
            <a:r>
              <a:rPr lang="en-US" sz="1150" dirty="0">
                <a:solidFill>
                  <a:srgbClr val="7A4A18"/>
                </a:solidFill>
                <a:latin typeface="Calibri" pitchFamily="34" charset="0"/>
                <a:ea typeface="Calibri" pitchFamily="34" charset="-122"/>
                <a:cs typeface="Calibri" pitchFamily="34" charset="-120"/>
              </a:rPr>
              <a:t>Complete an AYSO Incident Report and submit it to the Region 76 Safety Director.</a:t>
            </a:r>
            <a:endParaRPr lang="en-US" sz="1150" dirty="0"/>
          </a:p>
          <a:p>
            <a:pPr marL="177800" indent="-177800">
              <a:lnSpc>
                <a:spcPts val="1500"/>
              </a:lnSpc>
              <a:spcAft>
                <a:spcPts val="800"/>
              </a:spcAft>
              <a:buSzPct val="100000"/>
              <a:buChar char="•"/>
            </a:pPr>
            <a:r>
              <a:rPr lang="en-US" sz="1150" dirty="0">
                <a:solidFill>
                  <a:srgbClr val="7A4A18"/>
                </a:solidFill>
                <a:latin typeface="Calibri" pitchFamily="34" charset="0"/>
                <a:ea typeface="Calibri" pitchFamily="34" charset="-122"/>
                <a:cs typeface="Calibri" pitchFamily="34" charset="-120"/>
              </a:rPr>
              <a:t>A signed Participation (Return to Play) Release Form is required before they return.</a:t>
            </a:r>
            <a:endParaRPr lang="en-US" sz="1150" dirty="0"/>
          </a:p>
          <a:p>
            <a:pPr marL="177800" indent="-177800">
              <a:lnSpc>
                <a:spcPts val="1500"/>
              </a:lnSpc>
              <a:spcAft>
                <a:spcPts val="800"/>
              </a:spcAft>
              <a:buSzPct val="100000"/>
              <a:buChar char="•"/>
            </a:pPr>
            <a:r>
              <a:rPr lang="en-US" sz="1150" dirty="0">
                <a:solidFill>
                  <a:srgbClr val="7A4A18"/>
                </a:solidFill>
                <a:latin typeface="Calibri" pitchFamily="34" charset="0"/>
                <a:ea typeface="Calibri" pitchFamily="34" charset="-122"/>
                <a:cs typeface="Calibri" pitchFamily="34" charset="-120"/>
              </a:rPr>
              <a:t>All coaches must complete the CDC's free Concussion Awareness Training on eTrainU, alongside the background check and player safety course.</a:t>
            </a:r>
            <a:endParaRPr lang="en-US" sz="1150" dirty="0"/>
          </a:p>
        </p:txBody>
      </p:sp>
      <p:sp>
        <p:nvSpPr>
          <p:cNvPr id="9" name="Shape 6"/>
          <p:cNvSpPr/>
          <p:nvPr/>
        </p:nvSpPr>
        <p:spPr>
          <a:xfrm>
            <a:off x="4362602" y="1664208"/>
            <a:ext cx="3466490" cy="4114800"/>
          </a:xfrm>
          <a:prstGeom prst="roundRect">
            <a:avLst>
              <a:gd name="adj" fmla="val 2374"/>
            </a:avLst>
          </a:prstGeom>
          <a:solidFill>
            <a:srgbClr val="F2F3F5"/>
          </a:solidFill>
          <a:ln/>
        </p:spPr>
      </p:sp>
      <p:sp>
        <p:nvSpPr>
          <p:cNvPr id="10" name="Shape 7"/>
          <p:cNvSpPr/>
          <p:nvPr/>
        </p:nvSpPr>
        <p:spPr>
          <a:xfrm>
            <a:off x="4636922" y="1920240"/>
            <a:ext cx="566928" cy="566928"/>
          </a:xfrm>
          <a:prstGeom prst="ellipse">
            <a:avLst/>
          </a:prstGeom>
          <a:solidFill>
            <a:srgbClr val="121316"/>
          </a:solidFill>
          <a:ln/>
        </p:spPr>
      </p:sp>
      <p:pic>
        <p:nvPicPr>
          <p:cNvPr id="11" name="Image 1" descr="preencoded.png">    </p:cNvPr>
          <p:cNvPicPr>
            <a:picLocks noChangeAspect="1"/>
          </p:cNvPicPr>
          <p:nvPr/>
        </p:nvPicPr>
        <p:blipFill>
          <a:blip r:embed="rId2"/>
          <a:stretch>
            <a:fillRect/>
          </a:stretch>
        </p:blipFill>
        <p:spPr>
          <a:xfrm>
            <a:off x="4789993" y="2073311"/>
            <a:ext cx="260787" cy="260787"/>
          </a:xfrm>
          <a:prstGeom prst="rect">
            <a:avLst/>
          </a:prstGeom>
        </p:spPr>
      </p:pic>
      <p:sp>
        <p:nvSpPr>
          <p:cNvPr id="12" name="Text 8"/>
          <p:cNvSpPr/>
          <p:nvPr/>
        </p:nvSpPr>
        <p:spPr>
          <a:xfrm>
            <a:off x="5313578" y="1920240"/>
            <a:ext cx="2241194" cy="566928"/>
          </a:xfrm>
          <a:prstGeom prst="rect">
            <a:avLst/>
          </a:prstGeom>
          <a:noFill/>
          <a:ln/>
        </p:spPr>
        <p:txBody>
          <a:bodyPr wrap="square" lIns="0" tIns="0" rIns="0" bIns="0" rtlCol="0" anchor="ctr"/>
          <a:lstStyle/>
          <a:p>
            <a:pPr indent="0" marL="0">
              <a:buNone/>
            </a:pPr>
            <a:r>
              <a:rPr lang="en-US" sz="1650" b="1" dirty="0">
                <a:solidFill>
                  <a:srgbClr val="121316"/>
                </a:solidFill>
                <a:latin typeface="Cambria" pitchFamily="34" charset="0"/>
                <a:ea typeface="Cambria" pitchFamily="34" charset="-122"/>
                <a:cs typeface="Cambria" pitchFamily="34" charset="-120"/>
              </a:rPr>
              <a:t>Equipment and heat</a:t>
            </a:r>
            <a:endParaRPr lang="en-US" sz="1650" dirty="0"/>
          </a:p>
        </p:txBody>
      </p:sp>
      <p:sp>
        <p:nvSpPr>
          <p:cNvPr id="13" name="Text 9"/>
          <p:cNvSpPr/>
          <p:nvPr/>
        </p:nvSpPr>
        <p:spPr>
          <a:xfrm>
            <a:off x="4636922" y="2633472"/>
            <a:ext cx="2917850" cy="3017520"/>
          </a:xfrm>
          <a:prstGeom prst="rect">
            <a:avLst/>
          </a:prstGeom>
          <a:noFill/>
          <a:ln/>
        </p:spPr>
        <p:txBody>
          <a:bodyPr wrap="square" lIns="0" tIns="0" rIns="0" bIns="0" rtlCol="0" anchor="t"/>
          <a:lstStyle/>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Shin guards at all games and practices. No exceptions permitted.</a:t>
            </a:r>
            <a:endParaRPr lang="en-US" sz="1150" dirty="0"/>
          </a:p>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No jewelry. Earrings must be removed and may not be taped over. Medical alert bracelets are the sole exception and must be taped down.</a:t>
            </a:r>
            <a:endParaRPr lang="en-US" sz="1150" dirty="0"/>
          </a:p>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Headgear is optional. No AYSO member may require it, and no referee may ban it.</a:t>
            </a:r>
            <a:endParaRPr lang="en-US" sz="1150" dirty="0"/>
          </a:p>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Several Region 76 fields have little shade. Sunscreen and shade breaks matter, especially in September.</a:t>
            </a:r>
            <a:endParaRPr lang="en-US" sz="1150" dirty="0"/>
          </a:p>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Get fluid in before, during, and after. Children should drink on a schedule, not when thirsty.</a:t>
            </a:r>
            <a:endParaRPr lang="en-US" sz="1150" dirty="0"/>
          </a:p>
        </p:txBody>
      </p:sp>
      <p:sp>
        <p:nvSpPr>
          <p:cNvPr id="14" name="Shape 10"/>
          <p:cNvSpPr/>
          <p:nvPr/>
        </p:nvSpPr>
        <p:spPr>
          <a:xfrm>
            <a:off x="8158277" y="1664208"/>
            <a:ext cx="3466490" cy="4114800"/>
          </a:xfrm>
          <a:prstGeom prst="roundRect">
            <a:avLst>
              <a:gd name="adj" fmla="val 2374"/>
            </a:avLst>
          </a:prstGeom>
          <a:solidFill>
            <a:srgbClr val="121316"/>
          </a:solidFill>
          <a:ln/>
        </p:spPr>
      </p:sp>
      <p:sp>
        <p:nvSpPr>
          <p:cNvPr id="15" name="Shape 11"/>
          <p:cNvSpPr/>
          <p:nvPr/>
        </p:nvSpPr>
        <p:spPr>
          <a:xfrm>
            <a:off x="8432597" y="1920240"/>
            <a:ext cx="566928" cy="566928"/>
          </a:xfrm>
          <a:prstGeom prst="ellipse">
            <a:avLst/>
          </a:prstGeom>
          <a:solidFill>
            <a:srgbClr val="2E7D46"/>
          </a:solidFill>
          <a:ln/>
        </p:spPr>
      </p:sp>
      <p:pic>
        <p:nvPicPr>
          <p:cNvPr id="16" name="Image 2" descr="preencoded.png">    </p:cNvPr>
          <p:cNvPicPr>
            <a:picLocks noChangeAspect="1"/>
          </p:cNvPicPr>
          <p:nvPr/>
        </p:nvPicPr>
        <p:blipFill>
          <a:blip r:embed="rId3"/>
          <a:stretch>
            <a:fillRect/>
          </a:stretch>
        </p:blipFill>
        <p:spPr>
          <a:xfrm>
            <a:off x="8585667" y="2073311"/>
            <a:ext cx="260787" cy="260787"/>
          </a:xfrm>
          <a:prstGeom prst="rect">
            <a:avLst/>
          </a:prstGeom>
        </p:spPr>
      </p:pic>
      <p:sp>
        <p:nvSpPr>
          <p:cNvPr id="17" name="Text 12"/>
          <p:cNvSpPr/>
          <p:nvPr/>
        </p:nvSpPr>
        <p:spPr>
          <a:xfrm>
            <a:off x="9109253" y="1920240"/>
            <a:ext cx="2241194" cy="566928"/>
          </a:xfrm>
          <a:prstGeom prst="rect">
            <a:avLst/>
          </a:prstGeom>
          <a:noFill/>
          <a:ln/>
        </p:spPr>
        <p:txBody>
          <a:bodyPr wrap="square" lIns="0" tIns="0" rIns="0" bIns="0" rtlCol="0" anchor="ctr"/>
          <a:lstStyle/>
          <a:p>
            <a:pPr indent="0" marL="0">
              <a:buNone/>
            </a:pPr>
            <a:r>
              <a:rPr lang="en-US" sz="1650" b="1" dirty="0">
                <a:solidFill>
                  <a:srgbClr val="FFFFFF"/>
                </a:solidFill>
                <a:latin typeface="Cambria" pitchFamily="34" charset="0"/>
                <a:ea typeface="Cambria" pitchFamily="34" charset="-122"/>
                <a:cs typeface="Cambria" pitchFamily="34" charset="-120"/>
              </a:rPr>
              <a:t>If someone gets hurt</a:t>
            </a:r>
            <a:endParaRPr lang="en-US" sz="1650" dirty="0"/>
          </a:p>
        </p:txBody>
      </p:sp>
      <p:sp>
        <p:nvSpPr>
          <p:cNvPr id="18" name="Text 13"/>
          <p:cNvSpPr/>
          <p:nvPr/>
        </p:nvSpPr>
        <p:spPr>
          <a:xfrm>
            <a:off x="8432597" y="2633472"/>
            <a:ext cx="2917850" cy="3017520"/>
          </a:xfrm>
          <a:prstGeom prst="rect">
            <a:avLst/>
          </a:prstGeom>
          <a:noFill/>
          <a:ln/>
        </p:spPr>
        <p:txBody>
          <a:bodyPr wrap="square" lIns="0" tIns="0" rIns="0" bIns="0" rtlCol="0" anchor="t"/>
          <a:lstStyle/>
          <a:p>
            <a:pPr marL="177800" indent="-177800">
              <a:lnSpc>
                <a:spcPts val="1500"/>
              </a:lnSpc>
              <a:spcAft>
                <a:spcPts val="800"/>
              </a:spcAft>
              <a:buSzPct val="100000"/>
              <a:buChar char="•"/>
            </a:pPr>
            <a:r>
              <a:rPr lang="en-US" sz="1150" dirty="0">
                <a:solidFill>
                  <a:srgbClr val="D2D5DA"/>
                </a:solidFill>
                <a:latin typeface="Calibri" pitchFamily="34" charset="0"/>
                <a:ea typeface="Calibri" pitchFamily="34" charset="-122"/>
                <a:cs typeface="Calibri" pitchFamily="34" charset="-120"/>
              </a:rPr>
              <a:t>The coach supervising the practice or game completes an AYSO Incident Report and submits it to the Safety Director.</a:t>
            </a:r>
            <a:endParaRPr lang="en-US" sz="1150" dirty="0"/>
          </a:p>
          <a:p>
            <a:pPr marL="177800" indent="-177800">
              <a:lnSpc>
                <a:spcPts val="1500"/>
              </a:lnSpc>
              <a:spcAft>
                <a:spcPts val="800"/>
              </a:spcAft>
              <a:buSzPct val="100000"/>
              <a:buChar char="•"/>
            </a:pPr>
            <a:r>
              <a:rPr lang="en-US" sz="1150" dirty="0">
                <a:solidFill>
                  <a:srgbClr val="D2D5DA"/>
                </a:solidFill>
                <a:latin typeface="Calibri" pitchFamily="34" charset="0"/>
                <a:ea typeface="Calibri" pitchFamily="34" charset="-122"/>
                <a:cs typeface="Calibri" pitchFamily="34" charset="-120"/>
              </a:rPr>
              <a:t>Soccer Accident Insurance is free and automatic for every registered player and volunteer. It is secondary to your own insurance, with a $200 deductible.</a:t>
            </a:r>
            <a:endParaRPr lang="en-US" sz="1150" dirty="0"/>
          </a:p>
          <a:p>
            <a:pPr marL="177800" indent="-177800">
              <a:lnSpc>
                <a:spcPts val="1500"/>
              </a:lnSpc>
              <a:spcAft>
                <a:spcPts val="800"/>
              </a:spcAft>
              <a:buSzPct val="100000"/>
              <a:buChar char="•"/>
            </a:pPr>
            <a:r>
              <a:rPr lang="en-US" sz="1150" dirty="0">
                <a:solidFill>
                  <a:srgbClr val="D2D5DA"/>
                </a:solidFill>
                <a:latin typeface="Calibri" pitchFamily="34" charset="0"/>
                <a:ea typeface="Calibri" pitchFamily="34" charset="-122"/>
                <a:cs typeface="Calibri" pitchFamily="34" charset="-120"/>
              </a:rPr>
              <a:t>The claim form must be submitted within 90 days of the injury — even if your own insurer hasn't paid yet.</a:t>
            </a:r>
            <a:endParaRPr lang="en-US" sz="1150" dirty="0"/>
          </a:p>
          <a:p>
            <a:pPr marL="177800" indent="-177800">
              <a:lnSpc>
                <a:spcPts val="1500"/>
              </a:lnSpc>
              <a:spcAft>
                <a:spcPts val="800"/>
              </a:spcAft>
              <a:buSzPct val="100000"/>
              <a:buChar char="•"/>
            </a:pPr>
            <a:r>
              <a:rPr lang="en-US" sz="1150" dirty="0">
                <a:solidFill>
                  <a:srgbClr val="D2D5DA"/>
                </a:solidFill>
                <a:latin typeface="Calibri" pitchFamily="34" charset="0"/>
                <a:ea typeface="Calibri" pitchFamily="34" charset="-122"/>
                <a:cs typeface="Calibri" pitchFamily="34" charset="-120"/>
              </a:rPr>
              <a:t>The form must be signed by a coach or AYSO official and by the Safety Director.</a:t>
            </a:r>
            <a:endParaRPr lang="en-US" sz="1150" dirty="0"/>
          </a:p>
        </p:txBody>
      </p:sp>
      <p:sp>
        <p:nvSpPr>
          <p:cNvPr id="19" name="Text 14"/>
          <p:cNvSpPr/>
          <p:nvPr/>
        </p:nvSpPr>
        <p:spPr>
          <a:xfrm>
            <a:off x="566928" y="5943600"/>
            <a:ext cx="11057839" cy="256032"/>
          </a:xfrm>
          <a:prstGeom prst="rect">
            <a:avLst/>
          </a:prstGeom>
          <a:noFill/>
          <a:ln/>
        </p:spPr>
        <p:txBody>
          <a:bodyPr wrap="square" lIns="0" tIns="0" rIns="0" bIns="0" rtlCol="0" anchor="ctr"/>
          <a:lstStyle/>
          <a:p>
            <a:pPr indent="0" marL="0">
              <a:buNone/>
            </a:pPr>
            <a:r>
              <a:rPr lang="en-US" sz="1000" i="1" dirty="0">
                <a:solidFill>
                  <a:srgbClr val="70747A"/>
                </a:solidFill>
                <a:latin typeface="Calibri" pitchFamily="34" charset="0"/>
                <a:ea typeface="Calibri" pitchFamily="34" charset="-122"/>
                <a:cs typeface="Calibri" pitchFamily="34" charset="-120"/>
              </a:rPr>
              <a:t>Forms, policy detail, and the return-to-play release:  </a:t>
            </a:r>
            <a:pPr indent="0" marL="0">
              <a:buNone/>
            </a:pPr>
            <a:r>
              <a:rPr lang="en-US" sz="1000" i="1" u="sng" dirty="0">
                <a:solidFill>
                  <a:srgbClr val="3C4048"/>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ayso76.org/health-and-safety</a:t>
            </a:r>
            <a:endParaRPr lang="en-US" sz="1000" dirty="0"/>
          </a:p>
        </p:txBody>
      </p:sp>
      <p:pic>
        <p:nvPicPr>
          <p:cNvPr id="20" name="Image 3" descr="preencoded.png">    </p:cNvPr>
          <p:cNvPicPr>
            <a:picLocks noChangeAspect="1"/>
          </p:cNvPicPr>
          <p:nvPr/>
        </p:nvPicPr>
        <p:blipFill>
          <a:blip r:embed="rId5"/>
          <a:stretch>
            <a:fillRect/>
          </a:stretch>
        </p:blipFill>
        <p:spPr>
          <a:xfrm>
            <a:off x="566928" y="6272784"/>
            <a:ext cx="250041" cy="310896"/>
          </a:xfrm>
          <a:prstGeom prst="rect">
            <a:avLst/>
          </a:prstGeom>
        </p:spPr>
      </p:pic>
      <p:sp>
        <p:nvSpPr>
          <p:cNvPr id="21" name="Text 15"/>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2" name="Shape 16"/>
          <p:cNvSpPr/>
          <p:nvPr/>
        </p:nvSpPr>
        <p:spPr>
          <a:xfrm>
            <a:off x="11313871" y="6327648"/>
            <a:ext cx="310896" cy="310896"/>
          </a:xfrm>
          <a:prstGeom prst="ellipse">
            <a:avLst/>
          </a:prstGeom>
          <a:solidFill>
            <a:srgbClr val="F2F3F5"/>
          </a:solidFill>
          <a:ln w="9525">
            <a:solidFill>
              <a:srgbClr val="DADCE0"/>
            </a:solidFill>
            <a:prstDash val="solid"/>
          </a:ln>
        </p:spPr>
      </p:sp>
      <p:sp>
        <p:nvSpPr>
          <p:cNvPr id="23" name="Text 17"/>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23</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SAFETY · WHEN THINGS GO SIDEWAYS</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Short squads, referees, and rain</a:t>
            </a:r>
            <a:endParaRPr lang="en-US" sz="3400" dirty="0"/>
          </a:p>
        </p:txBody>
      </p:sp>
      <p:sp>
        <p:nvSpPr>
          <p:cNvPr id="4" name="Shape 2"/>
          <p:cNvSpPr/>
          <p:nvPr/>
        </p:nvSpPr>
        <p:spPr>
          <a:xfrm>
            <a:off x="566928" y="1682496"/>
            <a:ext cx="3466490" cy="4096512"/>
          </a:xfrm>
          <a:prstGeom prst="roundRect">
            <a:avLst>
              <a:gd name="adj" fmla="val 2374"/>
            </a:avLst>
          </a:prstGeom>
          <a:solidFill>
            <a:srgbClr val="F2F3F5"/>
          </a:solidFill>
          <a:ln/>
        </p:spPr>
      </p:sp>
      <p:sp>
        <p:nvSpPr>
          <p:cNvPr id="5" name="Shape 3"/>
          <p:cNvSpPr/>
          <p:nvPr/>
        </p:nvSpPr>
        <p:spPr>
          <a:xfrm>
            <a:off x="841248" y="1938528"/>
            <a:ext cx="548640" cy="548640"/>
          </a:xfrm>
          <a:prstGeom prst="ellipse">
            <a:avLst/>
          </a:prstGeom>
          <a:solidFill>
            <a:srgbClr val="121316"/>
          </a:solidFill>
          <a:ln/>
        </p:spPr>
      </p:sp>
      <p:pic>
        <p:nvPicPr>
          <p:cNvPr id="6" name="Image 0" descr="preencoded.png">    </p:cNvPr>
          <p:cNvPicPr>
            <a:picLocks noChangeAspect="1"/>
          </p:cNvPicPr>
          <p:nvPr/>
        </p:nvPicPr>
        <p:blipFill>
          <a:blip r:embed="rId1"/>
          <a:stretch>
            <a:fillRect/>
          </a:stretch>
        </p:blipFill>
        <p:spPr>
          <a:xfrm>
            <a:off x="989381" y="2086661"/>
            <a:ext cx="252374" cy="252374"/>
          </a:xfrm>
          <a:prstGeom prst="rect">
            <a:avLst/>
          </a:prstGeom>
        </p:spPr>
      </p:pic>
      <p:sp>
        <p:nvSpPr>
          <p:cNvPr id="7" name="Text 4"/>
          <p:cNvSpPr/>
          <p:nvPr/>
        </p:nvSpPr>
        <p:spPr>
          <a:xfrm>
            <a:off x="1499616" y="1938528"/>
            <a:ext cx="2259482" cy="548640"/>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Not enough players</a:t>
            </a:r>
            <a:endParaRPr lang="en-US" sz="1600" dirty="0"/>
          </a:p>
        </p:txBody>
      </p:sp>
      <p:sp>
        <p:nvSpPr>
          <p:cNvPr id="8" name="Text 5"/>
          <p:cNvSpPr/>
          <p:nvPr/>
        </p:nvSpPr>
        <p:spPr>
          <a:xfrm>
            <a:off x="841248" y="2651760"/>
            <a:ext cx="2917850" cy="3017520"/>
          </a:xfrm>
          <a:prstGeom prst="rect">
            <a:avLst/>
          </a:prstGeom>
          <a:noFill/>
          <a:ln/>
        </p:spPr>
        <p:txBody>
          <a:bodyPr wrap="square" lIns="0" tIns="0" rIns="0" bIns="0" rtlCol="0" anchor="t"/>
          <a:lstStyle/>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Tell your co-coach, the opposing coach, and your Division Director as soon as you know.</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Count heads at T–20, not T–2.</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At 6U–8U the games are informal and short-sided by design, so a small squad is usually absorbed by playing 4v4 or borrowing a player by mutual agreement.</a:t>
            </a:r>
            <a:endParaRPr lang="en-US" sz="1150" dirty="0"/>
          </a:p>
          <a:p>
            <a:pPr marL="177800" indent="-177800">
              <a:lnSpc>
                <a:spcPts val="1500"/>
              </a:lnSpc>
              <a:spcAft>
                <a:spcPts val="700"/>
              </a:spcAft>
              <a:buSzPct val="100000"/>
              <a:buChar char="•"/>
            </a:pPr>
            <a:r>
              <a:rPr lang="en-US" sz="1150" dirty="0">
                <a:solidFill>
                  <a:srgbClr val="2E3138"/>
                </a:solidFill>
                <a:latin typeface="Calibri" pitchFamily="34" charset="0"/>
                <a:ea typeface="Calibri" pitchFamily="34" charset="-122"/>
                <a:cs typeface="Calibri" pitchFamily="34" charset="-120"/>
              </a:rPr>
              <a:t>Region 76 publishes minimum-player rules for 9U–14U only. Confirm with your Division Director what applies in your division rather than assuming.</a:t>
            </a:r>
            <a:endParaRPr lang="en-US" sz="1150" dirty="0"/>
          </a:p>
        </p:txBody>
      </p:sp>
      <p:sp>
        <p:nvSpPr>
          <p:cNvPr id="9" name="Shape 6"/>
          <p:cNvSpPr/>
          <p:nvPr/>
        </p:nvSpPr>
        <p:spPr>
          <a:xfrm>
            <a:off x="4362602" y="1682496"/>
            <a:ext cx="3466490" cy="4096512"/>
          </a:xfrm>
          <a:prstGeom prst="roundRect">
            <a:avLst>
              <a:gd name="adj" fmla="val 2374"/>
            </a:avLst>
          </a:prstGeom>
          <a:solidFill>
            <a:srgbClr val="F2F3F5"/>
          </a:solidFill>
          <a:ln/>
        </p:spPr>
      </p:sp>
      <p:sp>
        <p:nvSpPr>
          <p:cNvPr id="10" name="Shape 7"/>
          <p:cNvSpPr/>
          <p:nvPr/>
        </p:nvSpPr>
        <p:spPr>
          <a:xfrm>
            <a:off x="4636922" y="1938528"/>
            <a:ext cx="548640" cy="548640"/>
          </a:xfrm>
          <a:prstGeom prst="ellipse">
            <a:avLst/>
          </a:prstGeom>
          <a:solidFill>
            <a:srgbClr val="F89838"/>
          </a:solidFill>
          <a:ln/>
        </p:spPr>
      </p:sp>
      <p:pic>
        <p:nvPicPr>
          <p:cNvPr id="11" name="Image 1" descr="preencoded.png">    </p:cNvPr>
          <p:cNvPicPr>
            <a:picLocks noChangeAspect="1"/>
          </p:cNvPicPr>
          <p:nvPr/>
        </p:nvPicPr>
        <p:blipFill>
          <a:blip r:embed="rId2"/>
          <a:stretch>
            <a:fillRect/>
          </a:stretch>
        </p:blipFill>
        <p:spPr>
          <a:xfrm>
            <a:off x="4785055" y="2086661"/>
            <a:ext cx="252374" cy="252374"/>
          </a:xfrm>
          <a:prstGeom prst="rect">
            <a:avLst/>
          </a:prstGeom>
        </p:spPr>
      </p:pic>
      <p:sp>
        <p:nvSpPr>
          <p:cNvPr id="12" name="Text 8"/>
          <p:cNvSpPr/>
          <p:nvPr/>
        </p:nvSpPr>
        <p:spPr>
          <a:xfrm>
            <a:off x="5295290" y="1938528"/>
            <a:ext cx="2259482" cy="548640"/>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No referee</a:t>
            </a:r>
            <a:endParaRPr lang="en-US" sz="1600" dirty="0"/>
          </a:p>
        </p:txBody>
      </p:sp>
      <p:sp>
        <p:nvSpPr>
          <p:cNvPr id="13" name="Text 9"/>
          <p:cNvSpPr/>
          <p:nvPr/>
        </p:nvSpPr>
        <p:spPr>
          <a:xfrm>
            <a:off x="4636922" y="2651760"/>
            <a:ext cx="2917850" cy="3017520"/>
          </a:xfrm>
          <a:prstGeom prst="rect">
            <a:avLst/>
          </a:prstGeom>
          <a:noFill/>
          <a:ln/>
        </p:spPr>
        <p:txBody>
          <a:bodyPr wrap="square" lIns="0" tIns="0" rIns="0" bIns="0" rtlCol="0" anchor="t"/>
          <a:lstStyle/>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Wait until the scheduled kickoff — crews run late from earlier games.</a:t>
            </a:r>
            <a:endParaRPr lang="en-US" sz="1150" dirty="0"/>
          </a:p>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Contact the Referee Administrator at referee@ayso76.org and find the field marshal.</a:t>
            </a:r>
            <a:endParaRPr lang="en-US" sz="1150" dirty="0"/>
          </a:p>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At these ages a game can usually go ahead with a parent volunteer refereeing, provided both coaches agree first. Nothing is being recorded, so the stakes are low.</a:t>
            </a:r>
            <a:endParaRPr lang="en-US" sz="1150" dirty="0"/>
          </a:p>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Report it the same day so the shortage is known about.</a:t>
            </a:r>
            <a:endParaRPr lang="en-US" sz="1150" dirty="0"/>
          </a:p>
          <a:p>
            <a:pPr marL="177800" indent="-177800">
              <a:lnSpc>
                <a:spcPts val="1500"/>
              </a:lnSpc>
              <a:spcAft>
                <a:spcPts val="600"/>
              </a:spcAft>
              <a:buSzPct val="100000"/>
              <a:buChar char="•"/>
            </a:pPr>
            <a:r>
              <a:rPr lang="en-US" sz="1150" dirty="0">
                <a:solidFill>
                  <a:srgbClr val="2E3138"/>
                </a:solidFill>
                <a:latin typeface="Calibri" pitchFamily="34" charset="0"/>
                <a:ea typeface="Calibri" pitchFamily="34" charset="-122"/>
                <a:cs typeface="Calibri" pitchFamily="34" charset="-120"/>
              </a:rPr>
              <a:t>Note: refereeing 8U games does not earn Volunteer Points, so recruit on the honest basis that the games need covering.</a:t>
            </a:r>
            <a:endParaRPr lang="en-US" sz="1150" dirty="0"/>
          </a:p>
        </p:txBody>
      </p:sp>
      <p:sp>
        <p:nvSpPr>
          <p:cNvPr id="14" name="Shape 10"/>
          <p:cNvSpPr/>
          <p:nvPr/>
        </p:nvSpPr>
        <p:spPr>
          <a:xfrm>
            <a:off x="8158277" y="1682496"/>
            <a:ext cx="3466490" cy="4096512"/>
          </a:xfrm>
          <a:prstGeom prst="roundRect">
            <a:avLst>
              <a:gd name="adj" fmla="val 2374"/>
            </a:avLst>
          </a:prstGeom>
          <a:solidFill>
            <a:srgbClr val="121316"/>
          </a:solidFill>
          <a:ln/>
        </p:spPr>
      </p:sp>
      <p:sp>
        <p:nvSpPr>
          <p:cNvPr id="15" name="Shape 11"/>
          <p:cNvSpPr/>
          <p:nvPr/>
        </p:nvSpPr>
        <p:spPr>
          <a:xfrm>
            <a:off x="8432597" y="1938528"/>
            <a:ext cx="548640" cy="548640"/>
          </a:xfrm>
          <a:prstGeom prst="ellipse">
            <a:avLst/>
          </a:prstGeom>
          <a:solidFill>
            <a:srgbClr val="2E7D46"/>
          </a:solidFill>
          <a:ln/>
        </p:spPr>
      </p:sp>
      <p:pic>
        <p:nvPicPr>
          <p:cNvPr id="16" name="Image 2" descr="preencoded.png">    </p:cNvPr>
          <p:cNvPicPr>
            <a:picLocks noChangeAspect="1"/>
          </p:cNvPicPr>
          <p:nvPr/>
        </p:nvPicPr>
        <p:blipFill>
          <a:blip r:embed="rId3"/>
          <a:stretch>
            <a:fillRect/>
          </a:stretch>
        </p:blipFill>
        <p:spPr>
          <a:xfrm>
            <a:off x="8580730" y="2086661"/>
            <a:ext cx="252374" cy="252374"/>
          </a:xfrm>
          <a:prstGeom prst="rect">
            <a:avLst/>
          </a:prstGeom>
        </p:spPr>
      </p:pic>
      <p:sp>
        <p:nvSpPr>
          <p:cNvPr id="17" name="Text 12"/>
          <p:cNvSpPr/>
          <p:nvPr/>
        </p:nvSpPr>
        <p:spPr>
          <a:xfrm>
            <a:off x="9090965" y="1938528"/>
            <a:ext cx="2259482" cy="54864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Rain and field closures</a:t>
            </a:r>
            <a:endParaRPr lang="en-US" sz="1600" dirty="0"/>
          </a:p>
        </p:txBody>
      </p:sp>
      <p:sp>
        <p:nvSpPr>
          <p:cNvPr id="18" name="Text 13"/>
          <p:cNvSpPr/>
          <p:nvPr/>
        </p:nvSpPr>
        <p:spPr>
          <a:xfrm>
            <a:off x="8432597" y="2651760"/>
            <a:ext cx="2917850" cy="3017520"/>
          </a:xfrm>
          <a:prstGeom prst="rect">
            <a:avLst/>
          </a:prstGeom>
          <a:noFill/>
          <a:ln/>
        </p:spPr>
        <p:txBody>
          <a:bodyPr wrap="square" lIns="0" tIns="0" rIns="0" bIns="0" rtlCol="0" anchor="t"/>
          <a:lstStyle/>
          <a:p>
            <a:pPr marL="177800" indent="-177800">
              <a:lnSpc>
                <a:spcPts val="1500"/>
              </a:lnSpc>
              <a:spcAft>
                <a:spcPts val="700"/>
              </a:spcAft>
              <a:buSzPct val="100000"/>
              <a:buChar char="•"/>
            </a:pPr>
            <a:r>
              <a:rPr lang="en-US" sz="1150" dirty="0">
                <a:solidFill>
                  <a:srgbClr val="D2D5DA"/>
                </a:solidFill>
                <a:latin typeface="Calibri" pitchFamily="34" charset="0"/>
                <a:ea typeface="Calibri" pitchFamily="34" charset="-122"/>
                <a:cs typeface="Calibri" pitchFamily="34" charset="-120"/>
              </a:rPr>
              <a:t>Closures are a regional decision, not yours. Never make the call yourself.</a:t>
            </a:r>
            <a:endParaRPr lang="en-US" sz="1150" dirty="0"/>
          </a:p>
          <a:p>
            <a:pPr marL="177800" indent="-177800">
              <a:lnSpc>
                <a:spcPts val="1500"/>
              </a:lnSpc>
              <a:spcAft>
                <a:spcPts val="700"/>
              </a:spcAft>
              <a:buSzPct val="100000"/>
              <a:buChar char="•"/>
            </a:pPr>
            <a:r>
              <a:rPr lang="en-US" sz="1150" dirty="0">
                <a:solidFill>
                  <a:srgbClr val="D2D5DA"/>
                </a:solidFill>
                <a:latin typeface="Calibri" pitchFamily="34" charset="0"/>
                <a:ea typeface="Calibri" pitchFamily="34" charset="-122"/>
                <a:cs typeface="Calibri" pitchFamily="34" charset="-120"/>
              </a:rPr>
              <a:t>Check the Current Field Status banner at the top of ayso76.org before you leave the house, and again before you tell anyone anything.</a:t>
            </a:r>
            <a:endParaRPr lang="en-US" sz="1150" dirty="0"/>
          </a:p>
          <a:p>
            <a:pPr marL="177800" indent="-177800">
              <a:lnSpc>
                <a:spcPts val="1500"/>
              </a:lnSpc>
              <a:spcAft>
                <a:spcPts val="700"/>
              </a:spcAft>
              <a:buSzPct val="100000"/>
              <a:buChar char="•"/>
            </a:pPr>
            <a:r>
              <a:rPr lang="en-US" sz="1150" dirty="0">
                <a:solidFill>
                  <a:srgbClr val="D2D5DA"/>
                </a:solidFill>
                <a:latin typeface="Calibri" pitchFamily="34" charset="0"/>
                <a:ea typeface="Calibri" pitchFamily="34" charset="-122"/>
                <a:cs typeface="Calibri" pitchFamily="34" charset="-120"/>
              </a:rPr>
              <a:t>Weather policy and field status: ayso76.org/region-76-fields</a:t>
            </a:r>
            <a:endParaRPr lang="en-US" sz="1150" dirty="0"/>
          </a:p>
          <a:p>
            <a:pPr marL="177800" indent="-177800">
              <a:lnSpc>
                <a:spcPts val="1500"/>
              </a:lnSpc>
              <a:spcAft>
                <a:spcPts val="700"/>
              </a:spcAft>
              <a:buSzPct val="100000"/>
              <a:buChar char="•"/>
            </a:pPr>
            <a:r>
              <a:rPr lang="en-US" sz="1150" dirty="0">
                <a:solidFill>
                  <a:srgbClr val="D2D5DA"/>
                </a:solidFill>
                <a:latin typeface="Calibri" pitchFamily="34" charset="0"/>
                <a:ea typeface="Calibri" pitchFamily="34" charset="-122"/>
                <a:cs typeface="Calibri" pitchFamily="34" charset="-120"/>
              </a:rPr>
              <a:t>Have a wet-weather message ready to send. Families with small children need more notice than most.</a:t>
            </a:r>
            <a:endParaRPr lang="en-US" sz="1150" dirty="0"/>
          </a:p>
        </p:txBody>
      </p:sp>
      <p:pic>
        <p:nvPicPr>
          <p:cNvPr id="19" name="Image 3" descr="preencoded.png">    </p:cNvPr>
          <p:cNvPicPr>
            <a:picLocks noChangeAspect="1"/>
          </p:cNvPicPr>
          <p:nvPr/>
        </p:nvPicPr>
        <p:blipFill>
          <a:blip r:embed="rId4"/>
          <a:stretch>
            <a:fillRect/>
          </a:stretch>
        </p:blipFill>
        <p:spPr>
          <a:xfrm>
            <a:off x="566928" y="6272784"/>
            <a:ext cx="250041" cy="310896"/>
          </a:xfrm>
          <a:prstGeom prst="rect">
            <a:avLst/>
          </a:prstGeom>
        </p:spPr>
      </p:pic>
      <p:sp>
        <p:nvSpPr>
          <p:cNvPr id="20" name="Text 14"/>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1" name="Shape 15"/>
          <p:cNvSpPr/>
          <p:nvPr/>
        </p:nvSpPr>
        <p:spPr>
          <a:xfrm>
            <a:off x="11313871" y="6327648"/>
            <a:ext cx="310896" cy="310896"/>
          </a:xfrm>
          <a:prstGeom prst="ellipse">
            <a:avLst/>
          </a:prstGeom>
          <a:solidFill>
            <a:srgbClr val="F2F3F5"/>
          </a:solidFill>
          <a:ln w="9525">
            <a:solidFill>
              <a:srgbClr val="DADCE0"/>
            </a:solidFill>
            <a:prstDash val="solid"/>
          </a:ln>
        </p:spPr>
      </p:sp>
      <p:sp>
        <p:nvSpPr>
          <p:cNvPr id="22" name="Text 16"/>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24</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REFERENCE</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Who to contact, and every link you need</a:t>
            </a:r>
            <a:endParaRPr lang="en-US" sz="3400" dirty="0"/>
          </a:p>
        </p:txBody>
      </p:sp>
      <p:sp>
        <p:nvSpPr>
          <p:cNvPr id="4" name="Text 2"/>
          <p:cNvSpPr/>
          <p:nvPr/>
        </p:nvSpPr>
        <p:spPr>
          <a:xfrm>
            <a:off x="566928" y="1645920"/>
            <a:ext cx="4572000" cy="29260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People</a:t>
            </a:r>
            <a:endParaRPr lang="en-US" sz="1600" dirty="0"/>
          </a:p>
        </p:txBody>
      </p:sp>
      <p:sp>
        <p:nvSpPr>
          <p:cNvPr id="5" name="Shape 3"/>
          <p:cNvSpPr/>
          <p:nvPr/>
        </p:nvSpPr>
        <p:spPr>
          <a:xfrm>
            <a:off x="566928" y="2048256"/>
            <a:ext cx="4572000" cy="749808"/>
          </a:xfrm>
          <a:prstGeom prst="roundRect">
            <a:avLst>
              <a:gd name="adj" fmla="val 10976"/>
            </a:avLst>
          </a:prstGeom>
          <a:solidFill>
            <a:srgbClr val="F2F3F5"/>
          </a:solidFill>
          <a:ln/>
        </p:spPr>
      </p:sp>
      <p:sp>
        <p:nvSpPr>
          <p:cNvPr id="6" name="Text 4"/>
          <p:cNvSpPr/>
          <p:nvPr/>
        </p:nvSpPr>
        <p:spPr>
          <a:xfrm>
            <a:off x="804672" y="2103120"/>
            <a:ext cx="4096512" cy="237744"/>
          </a:xfrm>
          <a:prstGeom prst="rect">
            <a:avLst/>
          </a:prstGeom>
          <a:noFill/>
          <a:ln/>
        </p:spPr>
        <p:txBody>
          <a:bodyPr wrap="square" lIns="0" tIns="0" rIns="0" bIns="0" rtlCol="0" anchor="ctr"/>
          <a:lstStyle/>
          <a:p>
            <a:pPr indent="0" marL="0">
              <a:buNone/>
            </a:pPr>
            <a:r>
              <a:rPr lang="en-US" sz="1250" b="1" dirty="0">
                <a:solidFill>
                  <a:srgbClr val="121316"/>
                </a:solidFill>
                <a:latin typeface="Calibri" pitchFamily="34" charset="0"/>
                <a:ea typeface="Calibri" pitchFamily="34" charset="-122"/>
                <a:cs typeface="Calibri" pitchFamily="34" charset="-120"/>
              </a:rPr>
              <a:t>Division Director</a:t>
            </a:r>
            <a:endParaRPr lang="en-US" sz="1250" dirty="0"/>
          </a:p>
        </p:txBody>
      </p:sp>
      <p:sp>
        <p:nvSpPr>
          <p:cNvPr id="7" name="Text 5"/>
          <p:cNvSpPr/>
          <p:nvPr/>
        </p:nvSpPr>
        <p:spPr>
          <a:xfrm>
            <a:off x="804672" y="2322576"/>
            <a:ext cx="4096512" cy="219456"/>
          </a:xfrm>
          <a:prstGeom prst="rect">
            <a:avLst/>
          </a:prstGeom>
          <a:noFill/>
          <a:ln/>
        </p:spPr>
        <p:txBody>
          <a:bodyPr wrap="square" lIns="0" tIns="0" rIns="0" bIns="0" rtlCol="0" anchor="ctr"/>
          <a:lstStyle/>
          <a:p>
            <a:pPr indent="0" marL="0">
              <a:buNone/>
            </a:pPr>
            <a:r>
              <a:rPr lang="en-US" sz="1000" dirty="0">
                <a:solidFill>
                  <a:srgbClr val="70747A"/>
                </a:solidFill>
                <a:latin typeface="Calibri" pitchFamily="34" charset="0"/>
                <a:ea typeface="Calibri" pitchFamily="34" charset="-122"/>
                <a:cs typeface="Calibri" pitchFamily="34" charset="-120"/>
              </a:rPr>
              <a:t>Rosters, scheduling, short-squad questions</a:t>
            </a:r>
            <a:endParaRPr lang="en-US" sz="1000" dirty="0"/>
          </a:p>
        </p:txBody>
      </p:sp>
      <p:sp>
        <p:nvSpPr>
          <p:cNvPr id="8" name="Text 6"/>
          <p:cNvSpPr/>
          <p:nvPr/>
        </p:nvSpPr>
        <p:spPr>
          <a:xfrm>
            <a:off x="804672" y="2532888"/>
            <a:ext cx="4096512" cy="219456"/>
          </a:xfrm>
          <a:prstGeom prst="rect">
            <a:avLst/>
          </a:prstGeom>
          <a:noFill/>
          <a:ln/>
        </p:spPr>
        <p:txBody>
          <a:bodyPr wrap="square" lIns="0" tIns="0" rIns="0" bIns="0" rtlCol="0" anchor="ctr"/>
          <a:lstStyle/>
          <a:p>
            <a:pPr indent="0" marL="0">
              <a:buNone/>
            </a:pPr>
            <a:r>
              <a:rPr lang="en-US" sz="1050" b="1" dirty="0">
                <a:solidFill>
                  <a:srgbClr val="A85F0C"/>
                </a:solidFill>
                <a:latin typeface="Calibri" pitchFamily="34" charset="0"/>
                <a:ea typeface="Calibri" pitchFamily="34" charset="-122"/>
                <a:cs typeface="Calibri" pitchFamily="34" charset="-120"/>
              </a:rPr>
              <a:t>ayso76.org/regional-board-of-directors</a:t>
            </a:r>
            <a:endParaRPr lang="en-US" sz="1050" dirty="0"/>
          </a:p>
        </p:txBody>
      </p:sp>
      <p:sp>
        <p:nvSpPr>
          <p:cNvPr id="9" name="Shape 7"/>
          <p:cNvSpPr/>
          <p:nvPr/>
        </p:nvSpPr>
        <p:spPr>
          <a:xfrm>
            <a:off x="566928" y="2871216"/>
            <a:ext cx="4572000" cy="749808"/>
          </a:xfrm>
          <a:prstGeom prst="roundRect">
            <a:avLst>
              <a:gd name="adj" fmla="val 10976"/>
            </a:avLst>
          </a:prstGeom>
          <a:solidFill>
            <a:srgbClr val="F2F3F5"/>
          </a:solidFill>
          <a:ln/>
        </p:spPr>
      </p:sp>
      <p:sp>
        <p:nvSpPr>
          <p:cNvPr id="10" name="Text 8"/>
          <p:cNvSpPr/>
          <p:nvPr/>
        </p:nvSpPr>
        <p:spPr>
          <a:xfrm>
            <a:off x="804672" y="2926080"/>
            <a:ext cx="4096512" cy="237744"/>
          </a:xfrm>
          <a:prstGeom prst="rect">
            <a:avLst/>
          </a:prstGeom>
          <a:noFill/>
          <a:ln/>
        </p:spPr>
        <p:txBody>
          <a:bodyPr wrap="square" lIns="0" tIns="0" rIns="0" bIns="0" rtlCol="0" anchor="ctr"/>
          <a:lstStyle/>
          <a:p>
            <a:pPr indent="0" marL="0">
              <a:buNone/>
            </a:pPr>
            <a:r>
              <a:rPr lang="en-US" sz="1250" b="1" dirty="0">
                <a:solidFill>
                  <a:srgbClr val="121316"/>
                </a:solidFill>
                <a:latin typeface="Calibri" pitchFamily="34" charset="0"/>
                <a:ea typeface="Calibri" pitchFamily="34" charset="-122"/>
                <a:cs typeface="Calibri" pitchFamily="34" charset="-120"/>
              </a:rPr>
              <a:t>Coach Administrator</a:t>
            </a:r>
            <a:endParaRPr lang="en-US" sz="1250" dirty="0"/>
          </a:p>
        </p:txBody>
      </p:sp>
      <p:sp>
        <p:nvSpPr>
          <p:cNvPr id="11" name="Text 9"/>
          <p:cNvSpPr/>
          <p:nvPr/>
        </p:nvSpPr>
        <p:spPr>
          <a:xfrm>
            <a:off x="804672" y="3145536"/>
            <a:ext cx="4096512" cy="219456"/>
          </a:xfrm>
          <a:prstGeom prst="rect">
            <a:avLst/>
          </a:prstGeom>
          <a:noFill/>
          <a:ln/>
        </p:spPr>
        <p:txBody>
          <a:bodyPr wrap="square" lIns="0" tIns="0" rIns="0" bIns="0" rtlCol="0" anchor="ctr"/>
          <a:lstStyle/>
          <a:p>
            <a:pPr indent="0" marL="0">
              <a:buNone/>
            </a:pPr>
            <a:r>
              <a:rPr lang="en-US" sz="1000" dirty="0">
                <a:solidFill>
                  <a:srgbClr val="70747A"/>
                </a:solidFill>
                <a:latin typeface="Calibri" pitchFamily="34" charset="0"/>
                <a:ea typeface="Calibri" pitchFamily="34" charset="-122"/>
                <a:cs typeface="Calibri" pitchFamily="34" charset="-120"/>
              </a:rPr>
              <a:t>Certification, coaching questions, practice support</a:t>
            </a:r>
            <a:endParaRPr lang="en-US" sz="1000" dirty="0"/>
          </a:p>
        </p:txBody>
      </p:sp>
      <p:sp>
        <p:nvSpPr>
          <p:cNvPr id="12" name="Text 10"/>
          <p:cNvSpPr/>
          <p:nvPr/>
        </p:nvSpPr>
        <p:spPr>
          <a:xfrm>
            <a:off x="804672" y="3355848"/>
            <a:ext cx="4096512" cy="219456"/>
          </a:xfrm>
          <a:prstGeom prst="rect">
            <a:avLst/>
          </a:prstGeom>
          <a:noFill/>
          <a:ln/>
        </p:spPr>
        <p:txBody>
          <a:bodyPr wrap="square" lIns="0" tIns="0" rIns="0" bIns="0" rtlCol="0" anchor="ctr"/>
          <a:lstStyle/>
          <a:p>
            <a:pPr indent="0" marL="0">
              <a:buNone/>
            </a:pPr>
            <a:r>
              <a:rPr lang="en-US" sz="1050" b="1" dirty="0">
                <a:solidFill>
                  <a:srgbClr val="A85F0C"/>
                </a:solidFill>
                <a:latin typeface="Calibri" pitchFamily="34" charset="0"/>
                <a:ea typeface="Calibri" pitchFamily="34" charset="-122"/>
                <a:cs typeface="Calibri" pitchFamily="34" charset="-120"/>
              </a:rPr>
              <a:t>coach@ayso76.org</a:t>
            </a:r>
            <a:endParaRPr lang="en-US" sz="1050" dirty="0"/>
          </a:p>
        </p:txBody>
      </p:sp>
      <p:sp>
        <p:nvSpPr>
          <p:cNvPr id="13" name="Shape 11"/>
          <p:cNvSpPr/>
          <p:nvPr/>
        </p:nvSpPr>
        <p:spPr>
          <a:xfrm>
            <a:off x="566928" y="3694176"/>
            <a:ext cx="4572000" cy="749808"/>
          </a:xfrm>
          <a:prstGeom prst="roundRect">
            <a:avLst>
              <a:gd name="adj" fmla="val 10976"/>
            </a:avLst>
          </a:prstGeom>
          <a:solidFill>
            <a:srgbClr val="F2F3F5"/>
          </a:solidFill>
          <a:ln/>
        </p:spPr>
      </p:sp>
      <p:sp>
        <p:nvSpPr>
          <p:cNvPr id="14" name="Text 12"/>
          <p:cNvSpPr/>
          <p:nvPr/>
        </p:nvSpPr>
        <p:spPr>
          <a:xfrm>
            <a:off x="804672" y="3749040"/>
            <a:ext cx="4096512" cy="237744"/>
          </a:xfrm>
          <a:prstGeom prst="rect">
            <a:avLst/>
          </a:prstGeom>
          <a:noFill/>
          <a:ln/>
        </p:spPr>
        <p:txBody>
          <a:bodyPr wrap="square" lIns="0" tIns="0" rIns="0" bIns="0" rtlCol="0" anchor="ctr"/>
          <a:lstStyle/>
          <a:p>
            <a:pPr indent="0" marL="0">
              <a:buNone/>
            </a:pPr>
            <a:r>
              <a:rPr lang="en-US" sz="1250" b="1" dirty="0">
                <a:solidFill>
                  <a:srgbClr val="121316"/>
                </a:solidFill>
                <a:latin typeface="Calibri" pitchFamily="34" charset="0"/>
                <a:ea typeface="Calibri" pitchFamily="34" charset="-122"/>
                <a:cs typeface="Calibri" pitchFamily="34" charset="-120"/>
              </a:rPr>
              <a:t>Referee Administrator</a:t>
            </a:r>
            <a:endParaRPr lang="en-US" sz="1250" dirty="0"/>
          </a:p>
        </p:txBody>
      </p:sp>
      <p:sp>
        <p:nvSpPr>
          <p:cNvPr id="15" name="Text 13"/>
          <p:cNvSpPr/>
          <p:nvPr/>
        </p:nvSpPr>
        <p:spPr>
          <a:xfrm>
            <a:off x="804672" y="3968496"/>
            <a:ext cx="4096512" cy="219456"/>
          </a:xfrm>
          <a:prstGeom prst="rect">
            <a:avLst/>
          </a:prstGeom>
          <a:noFill/>
          <a:ln/>
        </p:spPr>
        <p:txBody>
          <a:bodyPr wrap="square" lIns="0" tIns="0" rIns="0" bIns="0" rtlCol="0" anchor="ctr"/>
          <a:lstStyle/>
          <a:p>
            <a:pPr indent="0" marL="0">
              <a:buNone/>
            </a:pPr>
            <a:r>
              <a:rPr lang="en-US" sz="1000" dirty="0">
                <a:solidFill>
                  <a:srgbClr val="70747A"/>
                </a:solidFill>
                <a:latin typeface="Calibri" pitchFamily="34" charset="0"/>
                <a:ea typeface="Calibri" pitchFamily="34" charset="-122"/>
                <a:cs typeface="Calibri" pitchFamily="34" charset="-120"/>
              </a:rPr>
              <a:t>Referee cover and clinic dates</a:t>
            </a:r>
            <a:endParaRPr lang="en-US" sz="1000" dirty="0"/>
          </a:p>
        </p:txBody>
      </p:sp>
      <p:sp>
        <p:nvSpPr>
          <p:cNvPr id="16" name="Text 14"/>
          <p:cNvSpPr/>
          <p:nvPr/>
        </p:nvSpPr>
        <p:spPr>
          <a:xfrm>
            <a:off x="804672" y="4178808"/>
            <a:ext cx="4096512" cy="219456"/>
          </a:xfrm>
          <a:prstGeom prst="rect">
            <a:avLst/>
          </a:prstGeom>
          <a:noFill/>
          <a:ln/>
        </p:spPr>
        <p:txBody>
          <a:bodyPr wrap="square" lIns="0" tIns="0" rIns="0" bIns="0" rtlCol="0" anchor="ctr"/>
          <a:lstStyle/>
          <a:p>
            <a:pPr indent="0" marL="0">
              <a:buNone/>
            </a:pPr>
            <a:r>
              <a:rPr lang="en-US" sz="1050" b="1" dirty="0">
                <a:solidFill>
                  <a:srgbClr val="A85F0C"/>
                </a:solidFill>
                <a:latin typeface="Calibri" pitchFamily="34" charset="0"/>
                <a:ea typeface="Calibri" pitchFamily="34" charset="-122"/>
                <a:cs typeface="Calibri" pitchFamily="34" charset="-120"/>
              </a:rPr>
              <a:t>referee@ayso76.org</a:t>
            </a:r>
            <a:endParaRPr lang="en-US" sz="1050" dirty="0"/>
          </a:p>
        </p:txBody>
      </p:sp>
      <p:sp>
        <p:nvSpPr>
          <p:cNvPr id="17" name="Shape 15"/>
          <p:cNvSpPr/>
          <p:nvPr/>
        </p:nvSpPr>
        <p:spPr>
          <a:xfrm>
            <a:off x="566928" y="4517136"/>
            <a:ext cx="4572000" cy="749808"/>
          </a:xfrm>
          <a:prstGeom prst="roundRect">
            <a:avLst>
              <a:gd name="adj" fmla="val 10976"/>
            </a:avLst>
          </a:prstGeom>
          <a:solidFill>
            <a:srgbClr val="F2F3F5"/>
          </a:solidFill>
          <a:ln/>
        </p:spPr>
      </p:sp>
      <p:sp>
        <p:nvSpPr>
          <p:cNvPr id="18" name="Text 16"/>
          <p:cNvSpPr/>
          <p:nvPr/>
        </p:nvSpPr>
        <p:spPr>
          <a:xfrm>
            <a:off x="804672" y="4572000"/>
            <a:ext cx="4096512" cy="237744"/>
          </a:xfrm>
          <a:prstGeom prst="rect">
            <a:avLst/>
          </a:prstGeom>
          <a:noFill/>
          <a:ln/>
        </p:spPr>
        <p:txBody>
          <a:bodyPr wrap="square" lIns="0" tIns="0" rIns="0" bIns="0" rtlCol="0" anchor="ctr"/>
          <a:lstStyle/>
          <a:p>
            <a:pPr indent="0" marL="0">
              <a:buNone/>
            </a:pPr>
            <a:r>
              <a:rPr lang="en-US" sz="1250" b="1" dirty="0">
                <a:solidFill>
                  <a:srgbClr val="121316"/>
                </a:solidFill>
                <a:latin typeface="Calibri" pitchFamily="34" charset="0"/>
                <a:ea typeface="Calibri" pitchFamily="34" charset="-122"/>
                <a:cs typeface="Calibri" pitchFamily="34" charset="-120"/>
              </a:rPr>
              <a:t>Registrar</a:t>
            </a:r>
            <a:endParaRPr lang="en-US" sz="1250" dirty="0"/>
          </a:p>
        </p:txBody>
      </p:sp>
      <p:sp>
        <p:nvSpPr>
          <p:cNvPr id="19" name="Text 17"/>
          <p:cNvSpPr/>
          <p:nvPr/>
        </p:nvSpPr>
        <p:spPr>
          <a:xfrm>
            <a:off x="804672" y="4791456"/>
            <a:ext cx="4096512" cy="219456"/>
          </a:xfrm>
          <a:prstGeom prst="rect">
            <a:avLst/>
          </a:prstGeom>
          <a:noFill/>
          <a:ln/>
        </p:spPr>
        <p:txBody>
          <a:bodyPr wrap="square" lIns="0" tIns="0" rIns="0" bIns="0" rtlCol="0" anchor="ctr"/>
          <a:lstStyle/>
          <a:p>
            <a:pPr indent="0" marL="0">
              <a:buNone/>
            </a:pPr>
            <a:r>
              <a:rPr lang="en-US" sz="1000" dirty="0">
                <a:solidFill>
                  <a:srgbClr val="70747A"/>
                </a:solidFill>
                <a:latin typeface="Calibri" pitchFamily="34" charset="0"/>
                <a:ea typeface="Calibri" pitchFamily="34" charset="-122"/>
                <a:cs typeface="Calibri" pitchFamily="34" charset="-120"/>
              </a:rPr>
              <a:t>Player registration and roster problems</a:t>
            </a:r>
            <a:endParaRPr lang="en-US" sz="1000" dirty="0"/>
          </a:p>
        </p:txBody>
      </p:sp>
      <p:sp>
        <p:nvSpPr>
          <p:cNvPr id="20" name="Text 18"/>
          <p:cNvSpPr/>
          <p:nvPr/>
        </p:nvSpPr>
        <p:spPr>
          <a:xfrm>
            <a:off x="804672" y="5001768"/>
            <a:ext cx="4096512" cy="219456"/>
          </a:xfrm>
          <a:prstGeom prst="rect">
            <a:avLst/>
          </a:prstGeom>
          <a:noFill/>
          <a:ln/>
        </p:spPr>
        <p:txBody>
          <a:bodyPr wrap="square" lIns="0" tIns="0" rIns="0" bIns="0" rtlCol="0" anchor="ctr"/>
          <a:lstStyle/>
          <a:p>
            <a:pPr indent="0" marL="0">
              <a:buNone/>
            </a:pPr>
            <a:r>
              <a:rPr lang="en-US" sz="1050" b="1" dirty="0">
                <a:solidFill>
                  <a:srgbClr val="A85F0C"/>
                </a:solidFill>
                <a:latin typeface="Calibri" pitchFamily="34" charset="0"/>
                <a:ea typeface="Calibri" pitchFamily="34" charset="-122"/>
                <a:cs typeface="Calibri" pitchFamily="34" charset="-120"/>
              </a:rPr>
              <a:t>registrar@ayso76.org</a:t>
            </a:r>
            <a:endParaRPr lang="en-US" sz="1050" dirty="0"/>
          </a:p>
        </p:txBody>
      </p:sp>
      <p:sp>
        <p:nvSpPr>
          <p:cNvPr id="21" name="Shape 19"/>
          <p:cNvSpPr/>
          <p:nvPr/>
        </p:nvSpPr>
        <p:spPr>
          <a:xfrm>
            <a:off x="566928" y="5340096"/>
            <a:ext cx="4572000" cy="749808"/>
          </a:xfrm>
          <a:prstGeom prst="roundRect">
            <a:avLst>
              <a:gd name="adj" fmla="val 10976"/>
            </a:avLst>
          </a:prstGeom>
          <a:solidFill>
            <a:srgbClr val="F2F3F5"/>
          </a:solidFill>
          <a:ln/>
        </p:spPr>
      </p:sp>
      <p:sp>
        <p:nvSpPr>
          <p:cNvPr id="22" name="Text 20"/>
          <p:cNvSpPr/>
          <p:nvPr/>
        </p:nvSpPr>
        <p:spPr>
          <a:xfrm>
            <a:off x="804672" y="5394960"/>
            <a:ext cx="4096512" cy="237744"/>
          </a:xfrm>
          <a:prstGeom prst="rect">
            <a:avLst/>
          </a:prstGeom>
          <a:noFill/>
          <a:ln/>
        </p:spPr>
        <p:txBody>
          <a:bodyPr wrap="square" lIns="0" tIns="0" rIns="0" bIns="0" rtlCol="0" anchor="ctr"/>
          <a:lstStyle/>
          <a:p>
            <a:pPr indent="0" marL="0">
              <a:buNone/>
            </a:pPr>
            <a:r>
              <a:rPr lang="en-US" sz="1250" b="1" dirty="0">
                <a:solidFill>
                  <a:srgbClr val="121316"/>
                </a:solidFill>
                <a:latin typeface="Calibri" pitchFamily="34" charset="0"/>
                <a:ea typeface="Calibri" pitchFamily="34" charset="-122"/>
                <a:cs typeface="Calibri" pitchFamily="34" charset="-120"/>
              </a:rPr>
              <a:t>Regional Commissioner</a:t>
            </a:r>
            <a:endParaRPr lang="en-US" sz="1250" dirty="0"/>
          </a:p>
        </p:txBody>
      </p:sp>
      <p:sp>
        <p:nvSpPr>
          <p:cNvPr id="23" name="Text 21"/>
          <p:cNvSpPr/>
          <p:nvPr/>
        </p:nvSpPr>
        <p:spPr>
          <a:xfrm>
            <a:off x="804672" y="5614416"/>
            <a:ext cx="4096512" cy="219456"/>
          </a:xfrm>
          <a:prstGeom prst="rect">
            <a:avLst/>
          </a:prstGeom>
          <a:noFill/>
          <a:ln/>
        </p:spPr>
        <p:txBody>
          <a:bodyPr wrap="square" lIns="0" tIns="0" rIns="0" bIns="0" rtlCol="0" anchor="ctr"/>
          <a:lstStyle/>
          <a:p>
            <a:pPr indent="0" marL="0">
              <a:buNone/>
            </a:pPr>
            <a:r>
              <a:rPr lang="en-US" sz="1000" dirty="0">
                <a:solidFill>
                  <a:srgbClr val="70747A"/>
                </a:solidFill>
                <a:latin typeface="Calibri" pitchFamily="34" charset="0"/>
                <a:ea typeface="Calibri" pitchFamily="34" charset="-122"/>
                <a:cs typeface="Calibri" pitchFamily="34" charset="-120"/>
              </a:rPr>
              <a:t>Escalations and anything unresolved</a:t>
            </a:r>
            <a:endParaRPr lang="en-US" sz="1000" dirty="0"/>
          </a:p>
        </p:txBody>
      </p:sp>
      <p:sp>
        <p:nvSpPr>
          <p:cNvPr id="24" name="Text 22"/>
          <p:cNvSpPr/>
          <p:nvPr/>
        </p:nvSpPr>
        <p:spPr>
          <a:xfrm>
            <a:off x="804672" y="5824728"/>
            <a:ext cx="4096512" cy="219456"/>
          </a:xfrm>
          <a:prstGeom prst="rect">
            <a:avLst/>
          </a:prstGeom>
          <a:noFill/>
          <a:ln/>
        </p:spPr>
        <p:txBody>
          <a:bodyPr wrap="square" lIns="0" tIns="0" rIns="0" bIns="0" rtlCol="0" anchor="ctr"/>
          <a:lstStyle/>
          <a:p>
            <a:pPr indent="0" marL="0">
              <a:buNone/>
            </a:pPr>
            <a:r>
              <a:rPr lang="en-US" sz="1050" b="1" dirty="0">
                <a:solidFill>
                  <a:srgbClr val="A85F0C"/>
                </a:solidFill>
                <a:latin typeface="Calibri" pitchFamily="34" charset="0"/>
                <a:ea typeface="Calibri" pitchFamily="34" charset="-122"/>
                <a:cs typeface="Calibri" pitchFamily="34" charset="-120"/>
              </a:rPr>
              <a:t>commissioner@ayso76.org</a:t>
            </a:r>
            <a:endParaRPr lang="en-US" sz="1050" dirty="0"/>
          </a:p>
        </p:txBody>
      </p:sp>
      <p:sp>
        <p:nvSpPr>
          <p:cNvPr id="25" name="Text 23"/>
          <p:cNvSpPr/>
          <p:nvPr/>
        </p:nvSpPr>
        <p:spPr>
          <a:xfrm>
            <a:off x="5504688" y="1645920"/>
            <a:ext cx="6120079" cy="29260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Pages</a:t>
            </a:r>
            <a:endParaRPr lang="en-US" sz="1600" dirty="0"/>
          </a:p>
        </p:txBody>
      </p:sp>
      <p:sp>
        <p:nvSpPr>
          <p:cNvPr id="26" name="Shape 24"/>
          <p:cNvSpPr/>
          <p:nvPr/>
        </p:nvSpPr>
        <p:spPr>
          <a:xfrm>
            <a:off x="5504688" y="2048256"/>
            <a:ext cx="6120079" cy="3749040"/>
          </a:xfrm>
          <a:prstGeom prst="roundRect">
            <a:avLst>
              <a:gd name="adj" fmla="val 2195"/>
            </a:avLst>
          </a:prstGeom>
          <a:solidFill>
            <a:srgbClr val="121316"/>
          </a:solidFill>
          <a:ln/>
        </p:spPr>
      </p:sp>
      <p:sp>
        <p:nvSpPr>
          <p:cNvPr id="27" name="Text 25"/>
          <p:cNvSpPr/>
          <p:nvPr/>
        </p:nvSpPr>
        <p:spPr>
          <a:xfrm>
            <a:off x="5779008" y="2231136"/>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InLeague login (rosters, schedules)</a:t>
            </a:r>
            <a:endParaRPr lang="en-US" sz="1050" dirty="0"/>
          </a:p>
        </p:txBody>
      </p:sp>
      <p:sp>
        <p:nvSpPr>
          <p:cNvPr id="28" name="Text 26">
            <a:hlinkClick r:id="rId1" tooltip=""/>
          </p:cNvPr>
          <p:cNvSpPr/>
          <p:nvPr/>
        </p:nvSpPr>
        <p:spPr>
          <a:xfrm>
            <a:off x="8558784" y="2231136"/>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ayso76.net/app</a:t>
            </a:r>
            <a:endParaRPr lang="en-US" sz="1050" dirty="0"/>
          </a:p>
        </p:txBody>
      </p:sp>
      <p:sp>
        <p:nvSpPr>
          <p:cNvPr id="29" name="Text 27"/>
          <p:cNvSpPr/>
          <p:nvPr/>
        </p:nvSpPr>
        <p:spPr>
          <a:xfrm>
            <a:off x="5779008" y="2485339"/>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Coach information hub</a:t>
            </a:r>
            <a:endParaRPr lang="en-US" sz="1050" dirty="0"/>
          </a:p>
        </p:txBody>
      </p:sp>
      <p:sp>
        <p:nvSpPr>
          <p:cNvPr id="30" name="Text 28">
            <a:hlinkClick r:id="rId2" tooltip=""/>
          </p:cNvPr>
          <p:cNvSpPr/>
          <p:nvPr/>
        </p:nvSpPr>
        <p:spPr>
          <a:xfrm>
            <a:off x="8558784" y="2485339"/>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ayso76.org/coach-information</a:t>
            </a:r>
            <a:endParaRPr lang="en-US" sz="1050" dirty="0"/>
          </a:p>
        </p:txBody>
      </p:sp>
      <p:sp>
        <p:nvSpPr>
          <p:cNvPr id="31" name="Text 29"/>
          <p:cNvSpPr/>
          <p:nvPr/>
        </p:nvSpPr>
        <p:spPr>
          <a:xfrm>
            <a:off x="5779008" y="2739542"/>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"Everyone Plays" — the 3/4 rule</a:t>
            </a:r>
            <a:endParaRPr lang="en-US" sz="1050" dirty="0"/>
          </a:p>
        </p:txBody>
      </p:sp>
      <p:sp>
        <p:nvSpPr>
          <p:cNvPr id="32" name="Text 30">
            <a:hlinkClick r:id="rId3" tooltip=""/>
          </p:cNvPr>
          <p:cNvSpPr/>
          <p:nvPr/>
        </p:nvSpPr>
        <p:spPr>
          <a:xfrm>
            <a:off x="8558784" y="2739542"/>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ayso76.org/everyone-plays-guidelines</a:t>
            </a:r>
            <a:endParaRPr lang="en-US" sz="1050" dirty="0"/>
          </a:p>
        </p:txBody>
      </p:sp>
      <p:sp>
        <p:nvSpPr>
          <p:cNvPr id="33" name="Text 31"/>
          <p:cNvSpPr/>
          <p:nvPr/>
        </p:nvSpPr>
        <p:spPr>
          <a:xfrm>
            <a:off x="5779008" y="2993746"/>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Program overview — formats and field sizes</a:t>
            </a:r>
            <a:endParaRPr lang="en-US" sz="1050" dirty="0"/>
          </a:p>
        </p:txBody>
      </p:sp>
      <p:sp>
        <p:nvSpPr>
          <p:cNvPr id="34" name="Text 32">
            <a:hlinkClick r:id="rId4" tooltip=""/>
          </p:cNvPr>
          <p:cNvSpPr/>
          <p:nvPr/>
        </p:nvSpPr>
        <p:spPr>
          <a:xfrm>
            <a:off x="8558784" y="2993746"/>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ayso76.org/program-overview</a:t>
            </a:r>
            <a:endParaRPr lang="en-US" sz="1050" dirty="0"/>
          </a:p>
        </p:txBody>
      </p:sp>
      <p:sp>
        <p:nvSpPr>
          <p:cNvPr id="35" name="Text 33"/>
          <p:cNvSpPr/>
          <p:nvPr/>
        </p:nvSpPr>
        <p:spPr>
          <a:xfrm>
            <a:off x="5779008" y="3247949"/>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How teams are formed at 8U and below</a:t>
            </a:r>
            <a:endParaRPr lang="en-US" sz="1050" dirty="0"/>
          </a:p>
        </p:txBody>
      </p:sp>
      <p:sp>
        <p:nvSpPr>
          <p:cNvPr id="36" name="Text 34">
            <a:hlinkClick r:id="rId5" tooltip=""/>
          </p:cNvPr>
          <p:cNvSpPr/>
          <p:nvPr/>
        </p:nvSpPr>
        <p:spPr>
          <a:xfrm>
            <a:off x="8558784" y="3247949"/>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ayso76.org/how-we-form-teams</a:t>
            </a:r>
            <a:endParaRPr lang="en-US" sz="1050" dirty="0"/>
          </a:p>
        </p:txBody>
      </p:sp>
      <p:sp>
        <p:nvSpPr>
          <p:cNvPr id="37" name="Text 35"/>
          <p:cNvSpPr/>
          <p:nvPr/>
        </p:nvSpPr>
        <p:spPr>
          <a:xfrm>
            <a:off x="5779008" y="3502152"/>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Health and safety, forms, insurance</a:t>
            </a:r>
            <a:endParaRPr lang="en-US" sz="1050" dirty="0"/>
          </a:p>
        </p:txBody>
      </p:sp>
      <p:sp>
        <p:nvSpPr>
          <p:cNvPr id="38" name="Text 36">
            <a:hlinkClick r:id="rId6" tooltip=""/>
          </p:cNvPr>
          <p:cNvSpPr/>
          <p:nvPr/>
        </p:nvSpPr>
        <p:spPr>
          <a:xfrm>
            <a:off x="8558784" y="3502152"/>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ayso76.org/health-and-safety</a:t>
            </a:r>
            <a:endParaRPr lang="en-US" sz="1050" dirty="0"/>
          </a:p>
        </p:txBody>
      </p:sp>
      <p:sp>
        <p:nvSpPr>
          <p:cNvPr id="39" name="Text 37"/>
          <p:cNvSpPr/>
          <p:nvPr/>
        </p:nvSpPr>
        <p:spPr>
          <a:xfrm>
            <a:off x="5779008" y="3756355"/>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Code of Conduct</a:t>
            </a:r>
            <a:endParaRPr lang="en-US" sz="1050" dirty="0"/>
          </a:p>
        </p:txBody>
      </p:sp>
      <p:sp>
        <p:nvSpPr>
          <p:cNvPr id="40" name="Text 38">
            <a:hlinkClick r:id="rId7" tooltip=""/>
          </p:cNvPr>
          <p:cNvSpPr/>
          <p:nvPr/>
        </p:nvSpPr>
        <p:spPr>
          <a:xfrm>
            <a:off x="8558784" y="3756355"/>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ayso76.org/code-of-conduct</a:t>
            </a:r>
            <a:endParaRPr lang="en-US" sz="1050" dirty="0"/>
          </a:p>
        </p:txBody>
      </p:sp>
      <p:sp>
        <p:nvSpPr>
          <p:cNvPr id="41" name="Text 39"/>
          <p:cNvSpPr/>
          <p:nvPr/>
        </p:nvSpPr>
        <p:spPr>
          <a:xfrm>
            <a:off x="5779008" y="4010558"/>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Fields, maps, field status, weather</a:t>
            </a:r>
            <a:endParaRPr lang="en-US" sz="1050" dirty="0"/>
          </a:p>
        </p:txBody>
      </p:sp>
      <p:sp>
        <p:nvSpPr>
          <p:cNvPr id="42" name="Text 40">
            <a:hlinkClick r:id="rId8" tooltip=""/>
          </p:cNvPr>
          <p:cNvSpPr/>
          <p:nvPr/>
        </p:nvSpPr>
        <p:spPr>
          <a:xfrm>
            <a:off x="8558784" y="4010558"/>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ayso76.org/region-76-fields</a:t>
            </a:r>
            <a:endParaRPr lang="en-US" sz="1050" dirty="0"/>
          </a:p>
        </p:txBody>
      </p:sp>
      <p:sp>
        <p:nvSpPr>
          <p:cNvPr id="43" name="Text 41"/>
          <p:cNvSpPr/>
          <p:nvPr/>
        </p:nvSpPr>
        <p:spPr>
          <a:xfrm>
            <a:off x="5779008" y="4264762"/>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Regional calendar</a:t>
            </a:r>
            <a:endParaRPr lang="en-US" sz="1050" dirty="0"/>
          </a:p>
        </p:txBody>
      </p:sp>
      <p:sp>
        <p:nvSpPr>
          <p:cNvPr id="44" name="Text 42">
            <a:hlinkClick r:id="rId9" tooltip=""/>
          </p:cNvPr>
          <p:cNvSpPr/>
          <p:nvPr/>
        </p:nvSpPr>
        <p:spPr>
          <a:xfrm>
            <a:off x="8558784" y="4264762"/>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9" invalidUrl="" action="" tgtFrame="" tooltip="" history="1" highlightClick="0" endSnd="0">
                  <a:extLst>
                    <a:ext uri="{A12FA001-AC4F-418D-AE19-62706E023703}">
                      <ahyp:hlinkClr xmlns:ahyp="http://schemas.microsoft.com/office/drawing/2018/hyperlinkcolor" val="tx"/>
                    </a:ext>
                  </a:extLst>
                </a:hlinkClick>
              </a:rPr>
              <a:t>ayso76.org/regional-calendar</a:t>
            </a:r>
            <a:endParaRPr lang="en-US" sz="1050" dirty="0"/>
          </a:p>
        </p:txBody>
      </p:sp>
      <p:sp>
        <p:nvSpPr>
          <p:cNvPr id="45" name="Text 43"/>
          <p:cNvSpPr/>
          <p:nvPr/>
        </p:nvSpPr>
        <p:spPr>
          <a:xfrm>
            <a:off x="5779008" y="4518965"/>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Picture day</a:t>
            </a:r>
            <a:endParaRPr lang="en-US" sz="1050" dirty="0"/>
          </a:p>
        </p:txBody>
      </p:sp>
      <p:sp>
        <p:nvSpPr>
          <p:cNvPr id="46" name="Text 44">
            <a:hlinkClick r:id="rId10" tooltip=""/>
          </p:cNvPr>
          <p:cNvSpPr/>
          <p:nvPr/>
        </p:nvSpPr>
        <p:spPr>
          <a:xfrm>
            <a:off x="8558784" y="4518965"/>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10" invalidUrl="" action="" tgtFrame="" tooltip="" history="1" highlightClick="0" endSnd="0">
                  <a:extLst>
                    <a:ext uri="{A12FA001-AC4F-418D-AE19-62706E023703}">
                      <ahyp:hlinkClr xmlns:ahyp="http://schemas.microsoft.com/office/drawing/2018/hyperlinkcolor" val="tx"/>
                    </a:ext>
                  </a:extLst>
                </a:hlinkClick>
              </a:rPr>
              <a:t>ayso76.org/picture-day</a:t>
            </a:r>
            <a:endParaRPr lang="en-US" sz="1050" dirty="0"/>
          </a:p>
        </p:txBody>
      </p:sp>
      <p:sp>
        <p:nvSpPr>
          <p:cNvPr id="47" name="Text 45"/>
          <p:cNvSpPr/>
          <p:nvPr/>
        </p:nvSpPr>
        <p:spPr>
          <a:xfrm>
            <a:off x="5779008" y="4773168"/>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Coaches WhatsApp group</a:t>
            </a:r>
            <a:endParaRPr lang="en-US" sz="1050" dirty="0"/>
          </a:p>
        </p:txBody>
      </p:sp>
      <p:sp>
        <p:nvSpPr>
          <p:cNvPr id="48" name="Text 46">
            <a:hlinkClick r:id="rId11" tooltip=""/>
          </p:cNvPr>
          <p:cNvSpPr/>
          <p:nvPr/>
        </p:nvSpPr>
        <p:spPr>
          <a:xfrm>
            <a:off x="8558784" y="4773168"/>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11" invalidUrl="" action="" tgtFrame="" tooltip="" history="1" highlightClick="0" endSnd="0">
                  <a:extLst>
                    <a:ext uri="{A12FA001-AC4F-418D-AE19-62706E023703}">
                      <ahyp:hlinkClr xmlns:ahyp="http://schemas.microsoft.com/office/drawing/2018/hyperlinkcolor" val="tx"/>
                    </a:ext>
                  </a:extLst>
                </a:hlinkClick>
              </a:rPr>
              <a:t>ayso76.org/coach-whatsapp-group-signup</a:t>
            </a:r>
            <a:endParaRPr lang="en-US" sz="1050" dirty="0"/>
          </a:p>
        </p:txBody>
      </p:sp>
      <p:sp>
        <p:nvSpPr>
          <p:cNvPr id="49" name="Text 47"/>
          <p:cNvSpPr/>
          <p:nvPr/>
        </p:nvSpPr>
        <p:spPr>
          <a:xfrm>
            <a:off x="5779008" y="5027371"/>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Monday Open Practice</a:t>
            </a:r>
            <a:endParaRPr lang="en-US" sz="1050" dirty="0"/>
          </a:p>
        </p:txBody>
      </p:sp>
      <p:sp>
        <p:nvSpPr>
          <p:cNvPr id="50" name="Text 48">
            <a:hlinkClick r:id="rId12" tooltip=""/>
          </p:cNvPr>
          <p:cNvSpPr/>
          <p:nvPr/>
        </p:nvSpPr>
        <p:spPr>
          <a:xfrm>
            <a:off x="8558784" y="5027371"/>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12" invalidUrl="" action="" tgtFrame="" tooltip="" history="1" highlightClick="0" endSnd="0">
                  <a:extLst>
                    <a:ext uri="{A12FA001-AC4F-418D-AE19-62706E023703}">
                      <ahyp:hlinkClr xmlns:ahyp="http://schemas.microsoft.com/office/drawing/2018/hyperlinkcolor" val="tx"/>
                    </a:ext>
                  </a:extLst>
                </a:hlinkClick>
              </a:rPr>
              <a:t>ayso76.org/monday-open-practice</a:t>
            </a:r>
            <a:endParaRPr lang="en-US" sz="1050" dirty="0"/>
          </a:p>
        </p:txBody>
      </p:sp>
      <p:sp>
        <p:nvSpPr>
          <p:cNvPr id="51" name="Text 49"/>
          <p:cNvSpPr/>
          <p:nvPr/>
        </p:nvSpPr>
        <p:spPr>
          <a:xfrm>
            <a:off x="5779008" y="5281574"/>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8U Spring League</a:t>
            </a:r>
            <a:endParaRPr lang="en-US" sz="1050" dirty="0"/>
          </a:p>
        </p:txBody>
      </p:sp>
      <p:sp>
        <p:nvSpPr>
          <p:cNvPr id="52" name="Text 50">
            <a:hlinkClick r:id="rId13" tooltip=""/>
          </p:cNvPr>
          <p:cNvSpPr/>
          <p:nvPr/>
        </p:nvSpPr>
        <p:spPr>
          <a:xfrm>
            <a:off x="8558784" y="5281574"/>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13" invalidUrl="" action="" tgtFrame="" tooltip="" history="1" highlightClick="0" endSnd="0">
                  <a:extLst>
                    <a:ext uri="{A12FA001-AC4F-418D-AE19-62706E023703}">
                      <ahyp:hlinkClr xmlns:ahyp="http://schemas.microsoft.com/office/drawing/2018/hyperlinkcolor" val="tx"/>
                    </a:ext>
                  </a:extLst>
                </a:hlinkClick>
              </a:rPr>
              <a:t>ayso76.org/8u-spring-league</a:t>
            </a:r>
            <a:endParaRPr lang="en-US" sz="1050" dirty="0"/>
          </a:p>
        </p:txBody>
      </p:sp>
      <p:sp>
        <p:nvSpPr>
          <p:cNvPr id="53" name="Text 51"/>
          <p:cNvSpPr/>
          <p:nvPr/>
        </p:nvSpPr>
        <p:spPr>
          <a:xfrm>
            <a:off x="5779008" y="5535778"/>
            <a:ext cx="2743200" cy="237744"/>
          </a:xfrm>
          <a:prstGeom prst="rect">
            <a:avLst/>
          </a:prstGeom>
          <a:noFill/>
          <a:ln/>
        </p:spPr>
        <p:txBody>
          <a:bodyPr wrap="square" lIns="0" tIns="0" rIns="0" bIns="0" rtlCol="0" anchor="ctr"/>
          <a:lstStyle/>
          <a:p>
            <a:pPr indent="0" marL="0">
              <a:buNone/>
            </a:pPr>
            <a:r>
              <a:rPr lang="en-US" sz="1050" dirty="0">
                <a:solidFill>
                  <a:srgbClr val="B6BAC2"/>
                </a:solidFill>
                <a:latin typeface="Calibri" pitchFamily="34" charset="0"/>
                <a:ea typeface="Calibri" pitchFamily="34" charset="-122"/>
                <a:cs typeface="Calibri" pitchFamily="34" charset="-120"/>
              </a:rPr>
              <a:t>Program FAQ</a:t>
            </a:r>
            <a:endParaRPr lang="en-US" sz="1050" dirty="0"/>
          </a:p>
        </p:txBody>
      </p:sp>
      <p:sp>
        <p:nvSpPr>
          <p:cNvPr id="54" name="Text 52">
            <a:hlinkClick r:id="rId14" tooltip=""/>
          </p:cNvPr>
          <p:cNvSpPr/>
          <p:nvPr/>
        </p:nvSpPr>
        <p:spPr>
          <a:xfrm>
            <a:off x="8558784" y="5535778"/>
            <a:ext cx="2791663" cy="237744"/>
          </a:xfrm>
          <a:prstGeom prst="rect">
            <a:avLst/>
          </a:prstGeom>
          <a:noFill/>
          <a:ln/>
        </p:spPr>
        <p:txBody>
          <a:bodyPr wrap="square" lIns="0" tIns="0" rIns="0" bIns="0" rtlCol="0" anchor="ctr"/>
          <a:lstStyle/>
          <a:p>
            <a:pPr indent="0" marL="0">
              <a:buNone/>
            </a:pPr>
            <a:r>
              <a:rPr lang="en-US" sz="1050" b="1" u="sng" dirty="0">
                <a:solidFill>
                  <a:srgbClr val="FFFFFF"/>
                </a:solidFill>
                <a:latin typeface="Calibri" pitchFamily="34" charset="0"/>
                <a:ea typeface="Calibri" pitchFamily="34" charset="-122"/>
                <a:cs typeface="Calibri" pitchFamily="34" charset="-120"/>
                <a:hlinkClick r:id="rId14" invalidUrl="" action="" tgtFrame="" tooltip="" history="1" highlightClick="0" endSnd="0">
                  <a:extLst>
                    <a:ext uri="{A12FA001-AC4F-418D-AE19-62706E023703}">
                      <ahyp:hlinkClr xmlns:ahyp="http://schemas.microsoft.com/office/drawing/2018/hyperlinkcolor" val="tx"/>
                    </a:ext>
                  </a:extLst>
                </a:hlinkClick>
              </a:rPr>
              <a:t>ayso76.org/program-faq</a:t>
            </a:r>
            <a:endParaRPr lang="en-US" sz="1050" dirty="0"/>
          </a:p>
        </p:txBody>
      </p:sp>
      <p:pic>
        <p:nvPicPr>
          <p:cNvPr id="55" name="Image 0" descr="preencoded.png">    </p:cNvPr>
          <p:cNvPicPr>
            <a:picLocks noChangeAspect="1"/>
          </p:cNvPicPr>
          <p:nvPr/>
        </p:nvPicPr>
        <p:blipFill>
          <a:blip r:embed="rId15"/>
          <a:stretch>
            <a:fillRect/>
          </a:stretch>
        </p:blipFill>
        <p:spPr>
          <a:xfrm>
            <a:off x="566928" y="6272784"/>
            <a:ext cx="250041" cy="310896"/>
          </a:xfrm>
          <a:prstGeom prst="rect">
            <a:avLst/>
          </a:prstGeom>
        </p:spPr>
      </p:pic>
      <p:sp>
        <p:nvSpPr>
          <p:cNvPr id="56" name="Text 53"/>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57" name="Shape 54"/>
          <p:cNvSpPr/>
          <p:nvPr/>
        </p:nvSpPr>
        <p:spPr>
          <a:xfrm>
            <a:off x="11313871" y="6327648"/>
            <a:ext cx="310896" cy="310896"/>
          </a:xfrm>
          <a:prstGeom prst="ellipse">
            <a:avLst/>
          </a:prstGeom>
          <a:solidFill>
            <a:srgbClr val="F2F3F5"/>
          </a:solidFill>
          <a:ln w="9525">
            <a:solidFill>
              <a:srgbClr val="DADCE0"/>
            </a:solidFill>
            <a:prstDash val="solid"/>
          </a:ln>
        </p:spPr>
      </p:sp>
      <p:sp>
        <p:nvSpPr>
          <p:cNvPr id="58" name="Text 55"/>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25</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REFERENCE · DO THESE NOW</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Your first week, in eight boxes</a:t>
            </a:r>
            <a:endParaRPr lang="en-US" sz="3400" dirty="0"/>
          </a:p>
        </p:txBody>
      </p:sp>
      <p:sp>
        <p:nvSpPr>
          <p:cNvPr id="4" name="Shape 2"/>
          <p:cNvSpPr/>
          <p:nvPr/>
        </p:nvSpPr>
        <p:spPr>
          <a:xfrm>
            <a:off x="566928" y="1773936"/>
            <a:ext cx="5346040" cy="822960"/>
          </a:xfrm>
          <a:prstGeom prst="roundRect">
            <a:avLst>
              <a:gd name="adj" fmla="val 10000"/>
            </a:avLst>
          </a:prstGeom>
          <a:solidFill>
            <a:srgbClr val="F2F3F5"/>
          </a:solidFill>
          <a:ln/>
        </p:spPr>
      </p:sp>
      <p:sp>
        <p:nvSpPr>
          <p:cNvPr id="5" name="Shape 3"/>
          <p:cNvSpPr/>
          <p:nvPr/>
        </p:nvSpPr>
        <p:spPr>
          <a:xfrm>
            <a:off x="822960" y="2002536"/>
            <a:ext cx="365760" cy="365760"/>
          </a:xfrm>
          <a:prstGeom prst="roundRect">
            <a:avLst>
              <a:gd name="adj" fmla="val 15000"/>
            </a:avLst>
          </a:prstGeom>
          <a:solidFill>
            <a:srgbClr val="FFFFFF"/>
          </a:solidFill>
          <a:ln w="22225">
            <a:solidFill>
              <a:srgbClr val="2E7D46"/>
            </a:solidFill>
            <a:prstDash val="solid"/>
          </a:ln>
        </p:spPr>
      </p:sp>
      <p:sp>
        <p:nvSpPr>
          <p:cNvPr id="6" name="Text 4"/>
          <p:cNvSpPr/>
          <p:nvPr/>
        </p:nvSpPr>
        <p:spPr>
          <a:xfrm>
            <a:off x="1353312" y="1773936"/>
            <a:ext cx="3645256" cy="822960"/>
          </a:xfrm>
          <a:prstGeom prst="rect">
            <a:avLst/>
          </a:prstGeom>
          <a:noFill/>
          <a:ln/>
        </p:spPr>
        <p:txBody>
          <a:bodyPr wrap="square" lIns="0" tIns="0" rIns="0" bIns="0" rtlCol="0" anchor="ctr"/>
          <a:lstStyle/>
          <a:p>
            <a:pPr indent="0" marL="0">
              <a:lnSpc>
                <a:spcPts val="1550"/>
              </a:lnSpc>
              <a:buNone/>
            </a:pPr>
            <a:r>
              <a:rPr lang="en-US" sz="1250" dirty="0">
                <a:solidFill>
                  <a:srgbClr val="121316"/>
                </a:solidFill>
                <a:latin typeface="Calibri" pitchFamily="34" charset="0"/>
                <a:ea typeface="Calibri" pitchFamily="34" charset="-122"/>
                <a:cs typeface="Calibri" pitchFamily="34" charset="-120"/>
              </a:rPr>
              <a:t>Confirm your team name with your Division Director</a:t>
            </a:r>
            <a:endParaRPr lang="en-US" sz="1250" dirty="0"/>
          </a:p>
        </p:txBody>
      </p:sp>
      <p:sp>
        <p:nvSpPr>
          <p:cNvPr id="7" name="Text 5"/>
          <p:cNvSpPr/>
          <p:nvPr/>
        </p:nvSpPr>
        <p:spPr>
          <a:xfrm>
            <a:off x="5053432" y="1773936"/>
            <a:ext cx="658368" cy="822960"/>
          </a:xfrm>
          <a:prstGeom prst="rect">
            <a:avLst/>
          </a:prstGeom>
          <a:noFill/>
          <a:ln/>
        </p:spPr>
        <p:txBody>
          <a:bodyPr wrap="square" lIns="0" tIns="0" rIns="0" bIns="0" rtlCol="0" anchor="ctr"/>
          <a:lstStyle/>
          <a:p>
            <a:pPr algn="r" indent="0" marL="0">
              <a:buNone/>
            </a:pPr>
            <a:r>
              <a:rPr lang="en-US" sz="1000" b="1" dirty="0">
                <a:solidFill>
                  <a:srgbClr val="70747A"/>
                </a:solidFill>
                <a:latin typeface="Calibri" pitchFamily="34" charset="0"/>
                <a:ea typeface="Calibri" pitchFamily="34" charset="-122"/>
                <a:cs typeface="Calibri" pitchFamily="34" charset="-120"/>
              </a:rPr>
              <a:t>Page 4</a:t>
            </a:r>
            <a:endParaRPr lang="en-US" sz="1000" dirty="0"/>
          </a:p>
        </p:txBody>
      </p:sp>
      <p:sp>
        <p:nvSpPr>
          <p:cNvPr id="8" name="Shape 6"/>
          <p:cNvSpPr/>
          <p:nvPr/>
        </p:nvSpPr>
        <p:spPr>
          <a:xfrm>
            <a:off x="6278728" y="1773936"/>
            <a:ext cx="5346040" cy="822960"/>
          </a:xfrm>
          <a:prstGeom prst="roundRect">
            <a:avLst>
              <a:gd name="adj" fmla="val 10000"/>
            </a:avLst>
          </a:prstGeom>
          <a:solidFill>
            <a:srgbClr val="F2F3F5"/>
          </a:solidFill>
          <a:ln/>
        </p:spPr>
      </p:sp>
      <p:sp>
        <p:nvSpPr>
          <p:cNvPr id="9" name="Shape 7"/>
          <p:cNvSpPr/>
          <p:nvPr/>
        </p:nvSpPr>
        <p:spPr>
          <a:xfrm>
            <a:off x="6534760" y="2002536"/>
            <a:ext cx="365760" cy="365760"/>
          </a:xfrm>
          <a:prstGeom prst="roundRect">
            <a:avLst>
              <a:gd name="adj" fmla="val 15000"/>
            </a:avLst>
          </a:prstGeom>
          <a:solidFill>
            <a:srgbClr val="FFFFFF"/>
          </a:solidFill>
          <a:ln w="22225">
            <a:solidFill>
              <a:srgbClr val="2E7D46"/>
            </a:solidFill>
            <a:prstDash val="solid"/>
          </a:ln>
        </p:spPr>
      </p:sp>
      <p:sp>
        <p:nvSpPr>
          <p:cNvPr id="10" name="Text 8"/>
          <p:cNvSpPr/>
          <p:nvPr/>
        </p:nvSpPr>
        <p:spPr>
          <a:xfrm>
            <a:off x="7065112" y="1773936"/>
            <a:ext cx="3645256" cy="822960"/>
          </a:xfrm>
          <a:prstGeom prst="rect">
            <a:avLst/>
          </a:prstGeom>
          <a:noFill/>
          <a:ln/>
        </p:spPr>
        <p:txBody>
          <a:bodyPr wrap="square" lIns="0" tIns="0" rIns="0" bIns="0" rtlCol="0" anchor="ctr"/>
          <a:lstStyle/>
          <a:p>
            <a:pPr indent="0" marL="0">
              <a:lnSpc>
                <a:spcPts val="1550"/>
              </a:lnSpc>
              <a:buNone/>
            </a:pPr>
            <a:r>
              <a:rPr lang="en-US" sz="1250" dirty="0">
                <a:solidFill>
                  <a:srgbClr val="121316"/>
                </a:solidFill>
                <a:latin typeface="Calibri" pitchFamily="34" charset="0"/>
                <a:ea typeface="Calibri" pitchFamily="34" charset="-122"/>
                <a:cs typeface="Calibri" pitchFamily="34" charset="-120"/>
              </a:rPr>
              <a:t>Check every player has a signed medical release form</a:t>
            </a:r>
            <a:endParaRPr lang="en-US" sz="1250" dirty="0"/>
          </a:p>
        </p:txBody>
      </p:sp>
      <p:sp>
        <p:nvSpPr>
          <p:cNvPr id="11" name="Text 9"/>
          <p:cNvSpPr/>
          <p:nvPr/>
        </p:nvSpPr>
        <p:spPr>
          <a:xfrm>
            <a:off x="10765231" y="1773936"/>
            <a:ext cx="658368" cy="822960"/>
          </a:xfrm>
          <a:prstGeom prst="rect">
            <a:avLst/>
          </a:prstGeom>
          <a:noFill/>
          <a:ln/>
        </p:spPr>
        <p:txBody>
          <a:bodyPr wrap="square" lIns="0" tIns="0" rIns="0" bIns="0" rtlCol="0" anchor="ctr"/>
          <a:lstStyle/>
          <a:p>
            <a:pPr algn="r" indent="0" marL="0">
              <a:buNone/>
            </a:pPr>
            <a:r>
              <a:rPr lang="en-US" sz="1000" b="1" dirty="0">
                <a:solidFill>
                  <a:srgbClr val="70747A"/>
                </a:solidFill>
                <a:latin typeface="Calibri" pitchFamily="34" charset="0"/>
                <a:ea typeface="Calibri" pitchFamily="34" charset="-122"/>
                <a:cs typeface="Calibri" pitchFamily="34" charset="-120"/>
              </a:rPr>
              <a:t>Page 4</a:t>
            </a:r>
            <a:endParaRPr lang="en-US" sz="1000" dirty="0"/>
          </a:p>
        </p:txBody>
      </p:sp>
      <p:sp>
        <p:nvSpPr>
          <p:cNvPr id="12" name="Shape 10"/>
          <p:cNvSpPr/>
          <p:nvPr/>
        </p:nvSpPr>
        <p:spPr>
          <a:xfrm>
            <a:off x="566928" y="2743200"/>
            <a:ext cx="5346040" cy="822960"/>
          </a:xfrm>
          <a:prstGeom prst="roundRect">
            <a:avLst>
              <a:gd name="adj" fmla="val 10000"/>
            </a:avLst>
          </a:prstGeom>
          <a:solidFill>
            <a:srgbClr val="F2F3F5"/>
          </a:solidFill>
          <a:ln/>
        </p:spPr>
      </p:sp>
      <p:sp>
        <p:nvSpPr>
          <p:cNvPr id="13" name="Shape 11"/>
          <p:cNvSpPr/>
          <p:nvPr/>
        </p:nvSpPr>
        <p:spPr>
          <a:xfrm>
            <a:off x="822960" y="2971800"/>
            <a:ext cx="365760" cy="365760"/>
          </a:xfrm>
          <a:prstGeom prst="roundRect">
            <a:avLst>
              <a:gd name="adj" fmla="val 15000"/>
            </a:avLst>
          </a:prstGeom>
          <a:solidFill>
            <a:srgbClr val="FFFFFF"/>
          </a:solidFill>
          <a:ln w="22225">
            <a:solidFill>
              <a:srgbClr val="2E7D46"/>
            </a:solidFill>
            <a:prstDash val="solid"/>
          </a:ln>
        </p:spPr>
      </p:sp>
      <p:sp>
        <p:nvSpPr>
          <p:cNvPr id="14" name="Text 12"/>
          <p:cNvSpPr/>
          <p:nvPr/>
        </p:nvSpPr>
        <p:spPr>
          <a:xfrm>
            <a:off x="1353312" y="2743200"/>
            <a:ext cx="3645256" cy="822960"/>
          </a:xfrm>
          <a:prstGeom prst="rect">
            <a:avLst/>
          </a:prstGeom>
          <a:noFill/>
          <a:ln/>
        </p:spPr>
        <p:txBody>
          <a:bodyPr wrap="square" lIns="0" tIns="0" rIns="0" bIns="0" rtlCol="0" anchor="ctr"/>
          <a:lstStyle/>
          <a:p>
            <a:pPr indent="0" marL="0">
              <a:lnSpc>
                <a:spcPts val="1550"/>
              </a:lnSpc>
              <a:buNone/>
            </a:pPr>
            <a:r>
              <a:rPr lang="en-US" sz="1250" dirty="0">
                <a:solidFill>
                  <a:srgbClr val="121316"/>
                </a:solidFill>
                <a:latin typeface="Calibri" pitchFamily="34" charset="0"/>
                <a:ea typeface="Calibri" pitchFamily="34" charset="-122"/>
                <a:cs typeface="Calibri" pitchFamily="34" charset="-120"/>
              </a:rPr>
              <a:t>Send the welcome email — all seven items</a:t>
            </a:r>
            <a:endParaRPr lang="en-US" sz="1250" dirty="0"/>
          </a:p>
        </p:txBody>
      </p:sp>
      <p:sp>
        <p:nvSpPr>
          <p:cNvPr id="15" name="Text 13"/>
          <p:cNvSpPr/>
          <p:nvPr/>
        </p:nvSpPr>
        <p:spPr>
          <a:xfrm>
            <a:off x="5053432" y="2743200"/>
            <a:ext cx="658368" cy="822960"/>
          </a:xfrm>
          <a:prstGeom prst="rect">
            <a:avLst/>
          </a:prstGeom>
          <a:noFill/>
          <a:ln/>
        </p:spPr>
        <p:txBody>
          <a:bodyPr wrap="square" lIns="0" tIns="0" rIns="0" bIns="0" rtlCol="0" anchor="ctr"/>
          <a:lstStyle/>
          <a:p>
            <a:pPr algn="r" indent="0" marL="0">
              <a:buNone/>
            </a:pPr>
            <a:r>
              <a:rPr lang="en-US" sz="1000" b="1" dirty="0">
                <a:solidFill>
                  <a:srgbClr val="70747A"/>
                </a:solidFill>
                <a:latin typeface="Calibri" pitchFamily="34" charset="0"/>
                <a:ea typeface="Calibri" pitchFamily="34" charset="-122"/>
                <a:cs typeface="Calibri" pitchFamily="34" charset="-120"/>
              </a:rPr>
              <a:t>Page 5</a:t>
            </a:r>
            <a:endParaRPr lang="en-US" sz="1000" dirty="0"/>
          </a:p>
        </p:txBody>
      </p:sp>
      <p:sp>
        <p:nvSpPr>
          <p:cNvPr id="16" name="Shape 14"/>
          <p:cNvSpPr/>
          <p:nvPr/>
        </p:nvSpPr>
        <p:spPr>
          <a:xfrm>
            <a:off x="6278728" y="2743200"/>
            <a:ext cx="5346040" cy="822960"/>
          </a:xfrm>
          <a:prstGeom prst="roundRect">
            <a:avLst>
              <a:gd name="adj" fmla="val 10000"/>
            </a:avLst>
          </a:prstGeom>
          <a:solidFill>
            <a:srgbClr val="F2F3F5"/>
          </a:solidFill>
          <a:ln/>
        </p:spPr>
      </p:sp>
      <p:sp>
        <p:nvSpPr>
          <p:cNvPr id="17" name="Shape 15"/>
          <p:cNvSpPr/>
          <p:nvPr/>
        </p:nvSpPr>
        <p:spPr>
          <a:xfrm>
            <a:off x="6534760" y="2971800"/>
            <a:ext cx="365760" cy="365760"/>
          </a:xfrm>
          <a:prstGeom prst="roundRect">
            <a:avLst>
              <a:gd name="adj" fmla="val 15000"/>
            </a:avLst>
          </a:prstGeom>
          <a:solidFill>
            <a:srgbClr val="FFFFFF"/>
          </a:solidFill>
          <a:ln w="22225">
            <a:solidFill>
              <a:srgbClr val="2E7D46"/>
            </a:solidFill>
            <a:prstDash val="solid"/>
          </a:ln>
        </p:spPr>
      </p:sp>
      <p:sp>
        <p:nvSpPr>
          <p:cNvPr id="18" name="Text 16"/>
          <p:cNvSpPr/>
          <p:nvPr/>
        </p:nvSpPr>
        <p:spPr>
          <a:xfrm>
            <a:off x="7065112" y="2743200"/>
            <a:ext cx="3645256" cy="822960"/>
          </a:xfrm>
          <a:prstGeom prst="rect">
            <a:avLst/>
          </a:prstGeom>
          <a:noFill/>
          <a:ln/>
        </p:spPr>
        <p:txBody>
          <a:bodyPr wrap="square" lIns="0" tIns="0" rIns="0" bIns="0" rtlCol="0" anchor="ctr"/>
          <a:lstStyle/>
          <a:p>
            <a:pPr indent="0" marL="0">
              <a:lnSpc>
                <a:spcPts val="1550"/>
              </a:lnSpc>
              <a:buNone/>
            </a:pPr>
            <a:r>
              <a:rPr lang="en-US" sz="1250" dirty="0">
                <a:solidFill>
                  <a:srgbClr val="121316"/>
                </a:solidFill>
                <a:latin typeface="Calibri" pitchFamily="34" charset="0"/>
                <a:ea typeface="Calibri" pitchFamily="34" charset="-122"/>
                <a:cs typeface="Calibri" pitchFamily="34" charset="-120"/>
              </a:rPr>
              <a:t>Recruit a snack coordinator and referee volunteers</a:t>
            </a:r>
            <a:endParaRPr lang="en-US" sz="1250" dirty="0"/>
          </a:p>
        </p:txBody>
      </p:sp>
      <p:sp>
        <p:nvSpPr>
          <p:cNvPr id="19" name="Text 17"/>
          <p:cNvSpPr/>
          <p:nvPr/>
        </p:nvSpPr>
        <p:spPr>
          <a:xfrm>
            <a:off x="10765231" y="2743200"/>
            <a:ext cx="658368" cy="822960"/>
          </a:xfrm>
          <a:prstGeom prst="rect">
            <a:avLst/>
          </a:prstGeom>
          <a:noFill/>
          <a:ln/>
        </p:spPr>
        <p:txBody>
          <a:bodyPr wrap="square" lIns="0" tIns="0" rIns="0" bIns="0" rtlCol="0" anchor="ctr"/>
          <a:lstStyle/>
          <a:p>
            <a:pPr algn="r" indent="0" marL="0">
              <a:buNone/>
            </a:pPr>
            <a:r>
              <a:rPr lang="en-US" sz="1000" b="1" dirty="0">
                <a:solidFill>
                  <a:srgbClr val="70747A"/>
                </a:solidFill>
                <a:latin typeface="Calibri" pitchFamily="34" charset="0"/>
                <a:ea typeface="Calibri" pitchFamily="34" charset="-122"/>
                <a:cs typeface="Calibri" pitchFamily="34" charset="-120"/>
              </a:rPr>
              <a:t>Page 6</a:t>
            </a:r>
            <a:endParaRPr lang="en-US" sz="1000" dirty="0"/>
          </a:p>
        </p:txBody>
      </p:sp>
      <p:sp>
        <p:nvSpPr>
          <p:cNvPr id="20" name="Shape 18"/>
          <p:cNvSpPr/>
          <p:nvPr/>
        </p:nvSpPr>
        <p:spPr>
          <a:xfrm>
            <a:off x="566928" y="3712464"/>
            <a:ext cx="5346040" cy="822960"/>
          </a:xfrm>
          <a:prstGeom prst="roundRect">
            <a:avLst>
              <a:gd name="adj" fmla="val 10000"/>
            </a:avLst>
          </a:prstGeom>
          <a:solidFill>
            <a:srgbClr val="F2F3F5"/>
          </a:solidFill>
          <a:ln/>
        </p:spPr>
      </p:sp>
      <p:sp>
        <p:nvSpPr>
          <p:cNvPr id="21" name="Shape 19"/>
          <p:cNvSpPr/>
          <p:nvPr/>
        </p:nvSpPr>
        <p:spPr>
          <a:xfrm>
            <a:off x="822960" y="3941064"/>
            <a:ext cx="365760" cy="365760"/>
          </a:xfrm>
          <a:prstGeom prst="roundRect">
            <a:avLst>
              <a:gd name="adj" fmla="val 15000"/>
            </a:avLst>
          </a:prstGeom>
          <a:solidFill>
            <a:srgbClr val="FFFFFF"/>
          </a:solidFill>
          <a:ln w="22225">
            <a:solidFill>
              <a:srgbClr val="2E7D46"/>
            </a:solidFill>
            <a:prstDash val="solid"/>
          </a:ln>
        </p:spPr>
      </p:sp>
      <p:sp>
        <p:nvSpPr>
          <p:cNvPr id="22" name="Text 20"/>
          <p:cNvSpPr/>
          <p:nvPr/>
        </p:nvSpPr>
        <p:spPr>
          <a:xfrm>
            <a:off x="1353312" y="3712464"/>
            <a:ext cx="3645256" cy="822960"/>
          </a:xfrm>
          <a:prstGeom prst="rect">
            <a:avLst/>
          </a:prstGeom>
          <a:noFill/>
          <a:ln/>
        </p:spPr>
        <p:txBody>
          <a:bodyPr wrap="square" lIns="0" tIns="0" rIns="0" bIns="0" rtlCol="0" anchor="ctr"/>
          <a:lstStyle/>
          <a:p>
            <a:pPr indent="0" marL="0">
              <a:lnSpc>
                <a:spcPts val="1550"/>
              </a:lnSpc>
              <a:buNone/>
            </a:pPr>
            <a:r>
              <a:rPr lang="en-US" sz="1250" dirty="0">
                <a:solidFill>
                  <a:srgbClr val="121316"/>
                </a:solidFill>
                <a:latin typeface="Calibri" pitchFamily="34" charset="0"/>
                <a:ea typeface="Calibri" pitchFamily="34" charset="-122"/>
                <a:cs typeface="Calibri" pitchFamily="34" charset="-120"/>
              </a:rPr>
              <a:t>Write your quarter rotation template</a:t>
            </a:r>
            <a:endParaRPr lang="en-US" sz="1250" dirty="0"/>
          </a:p>
        </p:txBody>
      </p:sp>
      <p:sp>
        <p:nvSpPr>
          <p:cNvPr id="23" name="Text 21"/>
          <p:cNvSpPr/>
          <p:nvPr/>
        </p:nvSpPr>
        <p:spPr>
          <a:xfrm>
            <a:off x="5053432" y="3712464"/>
            <a:ext cx="658368" cy="822960"/>
          </a:xfrm>
          <a:prstGeom prst="rect">
            <a:avLst/>
          </a:prstGeom>
          <a:noFill/>
          <a:ln/>
        </p:spPr>
        <p:txBody>
          <a:bodyPr wrap="square" lIns="0" tIns="0" rIns="0" bIns="0" rtlCol="0" anchor="ctr"/>
          <a:lstStyle/>
          <a:p>
            <a:pPr algn="r" indent="0" marL="0">
              <a:buNone/>
            </a:pPr>
            <a:r>
              <a:rPr lang="en-US" sz="1000" b="1" dirty="0">
                <a:solidFill>
                  <a:srgbClr val="70747A"/>
                </a:solidFill>
                <a:latin typeface="Calibri" pitchFamily="34" charset="0"/>
                <a:ea typeface="Calibri" pitchFamily="34" charset="-122"/>
                <a:cs typeface="Calibri" pitchFamily="34" charset="-120"/>
              </a:rPr>
              <a:t>Page 9</a:t>
            </a:r>
            <a:endParaRPr lang="en-US" sz="1000" dirty="0"/>
          </a:p>
        </p:txBody>
      </p:sp>
      <p:sp>
        <p:nvSpPr>
          <p:cNvPr id="24" name="Shape 22"/>
          <p:cNvSpPr/>
          <p:nvPr/>
        </p:nvSpPr>
        <p:spPr>
          <a:xfrm>
            <a:off x="6278728" y="3712464"/>
            <a:ext cx="5346040" cy="822960"/>
          </a:xfrm>
          <a:prstGeom prst="roundRect">
            <a:avLst>
              <a:gd name="adj" fmla="val 10000"/>
            </a:avLst>
          </a:prstGeom>
          <a:solidFill>
            <a:srgbClr val="F2F3F5"/>
          </a:solidFill>
          <a:ln/>
        </p:spPr>
      </p:sp>
      <p:sp>
        <p:nvSpPr>
          <p:cNvPr id="25" name="Shape 23"/>
          <p:cNvSpPr/>
          <p:nvPr/>
        </p:nvSpPr>
        <p:spPr>
          <a:xfrm>
            <a:off x="6534760" y="3941064"/>
            <a:ext cx="365760" cy="365760"/>
          </a:xfrm>
          <a:prstGeom prst="roundRect">
            <a:avLst>
              <a:gd name="adj" fmla="val 15000"/>
            </a:avLst>
          </a:prstGeom>
          <a:solidFill>
            <a:srgbClr val="FFFFFF"/>
          </a:solidFill>
          <a:ln w="22225">
            <a:solidFill>
              <a:srgbClr val="2E7D46"/>
            </a:solidFill>
            <a:prstDash val="solid"/>
          </a:ln>
        </p:spPr>
      </p:sp>
      <p:sp>
        <p:nvSpPr>
          <p:cNvPr id="26" name="Text 24"/>
          <p:cNvSpPr/>
          <p:nvPr/>
        </p:nvSpPr>
        <p:spPr>
          <a:xfrm>
            <a:off x="7065112" y="3712464"/>
            <a:ext cx="3645256" cy="822960"/>
          </a:xfrm>
          <a:prstGeom prst="rect">
            <a:avLst/>
          </a:prstGeom>
          <a:noFill/>
          <a:ln/>
        </p:spPr>
        <p:txBody>
          <a:bodyPr wrap="square" lIns="0" tIns="0" rIns="0" bIns="0" rtlCol="0" anchor="ctr"/>
          <a:lstStyle/>
          <a:p>
            <a:pPr indent="0" marL="0">
              <a:lnSpc>
                <a:spcPts val="1550"/>
              </a:lnSpc>
              <a:buNone/>
            </a:pPr>
            <a:r>
              <a:rPr lang="en-US" sz="1250" dirty="0">
                <a:solidFill>
                  <a:srgbClr val="121316"/>
                </a:solidFill>
                <a:latin typeface="Calibri" pitchFamily="34" charset="0"/>
                <a:ea typeface="Calibri" pitchFamily="34" charset="-122"/>
                <a:cs typeface="Calibri" pitchFamily="34" charset="-120"/>
              </a:rPr>
              <a:t>Plan your first practice — a ball at every child's feet</a:t>
            </a:r>
            <a:endParaRPr lang="en-US" sz="1250" dirty="0"/>
          </a:p>
        </p:txBody>
      </p:sp>
      <p:sp>
        <p:nvSpPr>
          <p:cNvPr id="27" name="Text 25"/>
          <p:cNvSpPr/>
          <p:nvPr/>
        </p:nvSpPr>
        <p:spPr>
          <a:xfrm>
            <a:off x="10765231" y="3712464"/>
            <a:ext cx="658368" cy="822960"/>
          </a:xfrm>
          <a:prstGeom prst="rect">
            <a:avLst/>
          </a:prstGeom>
          <a:noFill/>
          <a:ln/>
        </p:spPr>
        <p:txBody>
          <a:bodyPr wrap="square" lIns="0" tIns="0" rIns="0" bIns="0" rtlCol="0" anchor="ctr"/>
          <a:lstStyle/>
          <a:p>
            <a:pPr algn="r" indent="0" marL="0">
              <a:buNone/>
            </a:pPr>
            <a:r>
              <a:rPr lang="en-US" sz="1000" b="1" dirty="0">
                <a:solidFill>
                  <a:srgbClr val="70747A"/>
                </a:solidFill>
                <a:latin typeface="Calibri" pitchFamily="34" charset="0"/>
                <a:ea typeface="Calibri" pitchFamily="34" charset="-122"/>
                <a:cs typeface="Calibri" pitchFamily="34" charset="-120"/>
              </a:rPr>
              <a:t>Page 20</a:t>
            </a:r>
            <a:endParaRPr lang="en-US" sz="1000" dirty="0"/>
          </a:p>
        </p:txBody>
      </p:sp>
      <p:sp>
        <p:nvSpPr>
          <p:cNvPr id="28" name="Shape 26"/>
          <p:cNvSpPr/>
          <p:nvPr/>
        </p:nvSpPr>
        <p:spPr>
          <a:xfrm>
            <a:off x="566928" y="4681728"/>
            <a:ext cx="5346040" cy="822960"/>
          </a:xfrm>
          <a:prstGeom prst="roundRect">
            <a:avLst>
              <a:gd name="adj" fmla="val 10000"/>
            </a:avLst>
          </a:prstGeom>
          <a:solidFill>
            <a:srgbClr val="F2F3F5"/>
          </a:solidFill>
          <a:ln/>
        </p:spPr>
      </p:sp>
      <p:sp>
        <p:nvSpPr>
          <p:cNvPr id="29" name="Shape 27"/>
          <p:cNvSpPr/>
          <p:nvPr/>
        </p:nvSpPr>
        <p:spPr>
          <a:xfrm>
            <a:off x="822960" y="4910328"/>
            <a:ext cx="365760" cy="365760"/>
          </a:xfrm>
          <a:prstGeom prst="roundRect">
            <a:avLst>
              <a:gd name="adj" fmla="val 15000"/>
            </a:avLst>
          </a:prstGeom>
          <a:solidFill>
            <a:srgbClr val="FFFFFF"/>
          </a:solidFill>
          <a:ln w="22225">
            <a:solidFill>
              <a:srgbClr val="2E7D46"/>
            </a:solidFill>
            <a:prstDash val="solid"/>
          </a:ln>
        </p:spPr>
      </p:sp>
      <p:sp>
        <p:nvSpPr>
          <p:cNvPr id="30" name="Text 28"/>
          <p:cNvSpPr/>
          <p:nvPr/>
        </p:nvSpPr>
        <p:spPr>
          <a:xfrm>
            <a:off x="1353312" y="4681728"/>
            <a:ext cx="3645256" cy="822960"/>
          </a:xfrm>
          <a:prstGeom prst="rect">
            <a:avLst/>
          </a:prstGeom>
          <a:noFill/>
          <a:ln/>
        </p:spPr>
        <p:txBody>
          <a:bodyPr wrap="square" lIns="0" tIns="0" rIns="0" bIns="0" rtlCol="0" anchor="ctr"/>
          <a:lstStyle/>
          <a:p>
            <a:pPr indent="0" marL="0">
              <a:lnSpc>
                <a:spcPts val="1550"/>
              </a:lnSpc>
              <a:buNone/>
            </a:pPr>
            <a:r>
              <a:rPr lang="en-US" sz="1250" dirty="0">
                <a:solidFill>
                  <a:srgbClr val="121316"/>
                </a:solidFill>
                <a:latin typeface="Calibri" pitchFamily="34" charset="0"/>
                <a:ea typeface="Calibri" pitchFamily="34" charset="-122"/>
                <a:cs typeface="Calibri" pitchFamily="34" charset="-120"/>
              </a:rPr>
              <a:t>Complete your background check, safety course, and CDC concussion training</a:t>
            </a:r>
            <a:endParaRPr lang="en-US" sz="1250" dirty="0"/>
          </a:p>
        </p:txBody>
      </p:sp>
      <p:sp>
        <p:nvSpPr>
          <p:cNvPr id="31" name="Text 29"/>
          <p:cNvSpPr/>
          <p:nvPr/>
        </p:nvSpPr>
        <p:spPr>
          <a:xfrm>
            <a:off x="5053432" y="4681728"/>
            <a:ext cx="658368" cy="822960"/>
          </a:xfrm>
          <a:prstGeom prst="rect">
            <a:avLst/>
          </a:prstGeom>
          <a:noFill/>
          <a:ln/>
        </p:spPr>
        <p:txBody>
          <a:bodyPr wrap="square" lIns="0" tIns="0" rIns="0" bIns="0" rtlCol="0" anchor="ctr"/>
          <a:lstStyle/>
          <a:p>
            <a:pPr algn="r" indent="0" marL="0">
              <a:buNone/>
            </a:pPr>
            <a:r>
              <a:rPr lang="en-US" sz="1000" b="1" dirty="0">
                <a:solidFill>
                  <a:srgbClr val="70747A"/>
                </a:solidFill>
                <a:latin typeface="Calibri" pitchFamily="34" charset="0"/>
                <a:ea typeface="Calibri" pitchFamily="34" charset="-122"/>
                <a:cs typeface="Calibri" pitchFamily="34" charset="-120"/>
              </a:rPr>
              <a:t>Page 23</a:t>
            </a:r>
            <a:endParaRPr lang="en-US" sz="1000" dirty="0"/>
          </a:p>
        </p:txBody>
      </p:sp>
      <p:sp>
        <p:nvSpPr>
          <p:cNvPr id="32" name="Shape 30"/>
          <p:cNvSpPr/>
          <p:nvPr/>
        </p:nvSpPr>
        <p:spPr>
          <a:xfrm>
            <a:off x="6278728" y="4681728"/>
            <a:ext cx="5346040" cy="822960"/>
          </a:xfrm>
          <a:prstGeom prst="roundRect">
            <a:avLst>
              <a:gd name="adj" fmla="val 10000"/>
            </a:avLst>
          </a:prstGeom>
          <a:solidFill>
            <a:srgbClr val="F2F3F5"/>
          </a:solidFill>
          <a:ln/>
        </p:spPr>
      </p:sp>
      <p:sp>
        <p:nvSpPr>
          <p:cNvPr id="33" name="Shape 31"/>
          <p:cNvSpPr/>
          <p:nvPr/>
        </p:nvSpPr>
        <p:spPr>
          <a:xfrm>
            <a:off x="6534760" y="4910328"/>
            <a:ext cx="365760" cy="365760"/>
          </a:xfrm>
          <a:prstGeom prst="roundRect">
            <a:avLst>
              <a:gd name="adj" fmla="val 15000"/>
            </a:avLst>
          </a:prstGeom>
          <a:solidFill>
            <a:srgbClr val="FFFFFF"/>
          </a:solidFill>
          <a:ln w="22225">
            <a:solidFill>
              <a:srgbClr val="2E7D46"/>
            </a:solidFill>
            <a:prstDash val="solid"/>
          </a:ln>
        </p:spPr>
      </p:sp>
      <p:sp>
        <p:nvSpPr>
          <p:cNvPr id="34" name="Text 32"/>
          <p:cNvSpPr/>
          <p:nvPr/>
        </p:nvSpPr>
        <p:spPr>
          <a:xfrm>
            <a:off x="7065112" y="4681728"/>
            <a:ext cx="3645256" cy="822960"/>
          </a:xfrm>
          <a:prstGeom prst="rect">
            <a:avLst/>
          </a:prstGeom>
          <a:noFill/>
          <a:ln/>
        </p:spPr>
        <p:txBody>
          <a:bodyPr wrap="square" lIns="0" tIns="0" rIns="0" bIns="0" rtlCol="0" anchor="ctr"/>
          <a:lstStyle/>
          <a:p>
            <a:pPr indent="0" marL="0">
              <a:lnSpc>
                <a:spcPts val="1550"/>
              </a:lnSpc>
              <a:buNone/>
            </a:pPr>
            <a:r>
              <a:rPr lang="en-US" sz="1250" dirty="0">
                <a:solidFill>
                  <a:srgbClr val="121316"/>
                </a:solidFill>
                <a:latin typeface="Calibri" pitchFamily="34" charset="0"/>
                <a:ea typeface="Calibri" pitchFamily="34" charset="-122"/>
                <a:cs typeface="Calibri" pitchFamily="34" charset="-120"/>
              </a:rPr>
              <a:t>Read the positive-coaching page before week one</a:t>
            </a:r>
            <a:endParaRPr lang="en-US" sz="1250" dirty="0"/>
          </a:p>
        </p:txBody>
      </p:sp>
      <p:sp>
        <p:nvSpPr>
          <p:cNvPr id="35" name="Text 33"/>
          <p:cNvSpPr/>
          <p:nvPr/>
        </p:nvSpPr>
        <p:spPr>
          <a:xfrm>
            <a:off x="10765231" y="4681728"/>
            <a:ext cx="658368" cy="822960"/>
          </a:xfrm>
          <a:prstGeom prst="rect">
            <a:avLst/>
          </a:prstGeom>
          <a:noFill/>
          <a:ln/>
        </p:spPr>
        <p:txBody>
          <a:bodyPr wrap="square" lIns="0" tIns="0" rIns="0" bIns="0" rtlCol="0" anchor="ctr"/>
          <a:lstStyle/>
          <a:p>
            <a:pPr algn="r" indent="0" marL="0">
              <a:buNone/>
            </a:pPr>
            <a:r>
              <a:rPr lang="en-US" sz="1000" b="1" dirty="0">
                <a:solidFill>
                  <a:srgbClr val="70747A"/>
                </a:solidFill>
                <a:latin typeface="Calibri" pitchFamily="34" charset="0"/>
                <a:ea typeface="Calibri" pitchFamily="34" charset="-122"/>
                <a:cs typeface="Calibri" pitchFamily="34" charset="-120"/>
              </a:rPr>
              <a:t>Page 11</a:t>
            </a:r>
            <a:endParaRPr lang="en-US" sz="1000" dirty="0"/>
          </a:p>
        </p:txBody>
      </p:sp>
      <p:sp>
        <p:nvSpPr>
          <p:cNvPr id="36" name="Text 34"/>
          <p:cNvSpPr/>
          <p:nvPr/>
        </p:nvSpPr>
        <p:spPr>
          <a:xfrm>
            <a:off x="566928" y="5760720"/>
            <a:ext cx="11057839" cy="310896"/>
          </a:xfrm>
          <a:prstGeom prst="rect">
            <a:avLst/>
          </a:prstGeom>
          <a:noFill/>
          <a:ln/>
        </p:spPr>
        <p:txBody>
          <a:bodyPr wrap="square" lIns="0" tIns="0" rIns="0" bIns="0" rtlCol="0" anchor="ctr"/>
          <a:lstStyle/>
          <a:p>
            <a:pPr algn="ctr" indent="0" marL="0">
              <a:buNone/>
            </a:pPr>
            <a:r>
              <a:rPr lang="en-US" sz="1250" b="1" i="1" dirty="0">
                <a:solidFill>
                  <a:srgbClr val="3C4048"/>
                </a:solidFill>
                <a:latin typeface="Calibri" pitchFamily="34" charset="0"/>
                <a:ea typeface="Calibri" pitchFamily="34" charset="-122"/>
                <a:cs typeface="Calibri" pitchFamily="34" charset="-120"/>
              </a:rPr>
              <a:t>Thank you for coaching. For most of these children you are their first experience of the game — and that is the whole job.</a:t>
            </a:r>
            <a:endParaRPr lang="en-US" sz="1250" dirty="0"/>
          </a:p>
        </p:txBody>
      </p:sp>
      <p:pic>
        <p:nvPicPr>
          <p:cNvPr id="37" name="Image 0" descr="preencoded.png">    </p:cNvPr>
          <p:cNvPicPr>
            <a:picLocks noChangeAspect="1"/>
          </p:cNvPicPr>
          <p:nvPr/>
        </p:nvPicPr>
        <p:blipFill>
          <a:blip r:embed="rId1"/>
          <a:stretch>
            <a:fillRect/>
          </a:stretch>
        </p:blipFill>
        <p:spPr>
          <a:xfrm>
            <a:off x="566928" y="6272784"/>
            <a:ext cx="250041" cy="310896"/>
          </a:xfrm>
          <a:prstGeom prst="rect">
            <a:avLst/>
          </a:prstGeom>
        </p:spPr>
      </p:pic>
      <p:sp>
        <p:nvSpPr>
          <p:cNvPr id="38" name="Text 35"/>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39" name="Shape 36"/>
          <p:cNvSpPr/>
          <p:nvPr/>
        </p:nvSpPr>
        <p:spPr>
          <a:xfrm>
            <a:off x="11313871" y="6327648"/>
            <a:ext cx="310896" cy="310896"/>
          </a:xfrm>
          <a:prstGeom prst="ellipse">
            <a:avLst/>
          </a:prstGeom>
          <a:solidFill>
            <a:srgbClr val="F2F3F5"/>
          </a:solidFill>
          <a:ln w="9525">
            <a:solidFill>
              <a:srgbClr val="DADCE0"/>
            </a:solidFill>
            <a:prstDash val="solid"/>
          </a:ln>
        </p:spPr>
      </p:sp>
      <p:sp>
        <p:nvSpPr>
          <p:cNvPr id="40" name="Text 37"/>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26</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1316"/>
        </a:solidFill>
      </p:bgPr>
    </p:bg>
    <p:spTree>
      <p:nvGrpSpPr>
        <p:cNvPr id="1" name=""/>
        <p:cNvGrpSpPr/>
        <p:nvPr/>
      </p:nvGrpSpPr>
      <p:grpSpPr>
        <a:xfrm>
          <a:off x="0" y="0"/>
          <a:ext cx="0" cy="0"/>
          <a:chOff x="0" y="0"/>
          <a:chExt cx="0" cy="0"/>
        </a:xfrm>
      </p:grpSpPr>
      <p:sp>
        <p:nvSpPr>
          <p:cNvPr id="2" name="Shape 0"/>
          <p:cNvSpPr/>
          <p:nvPr/>
        </p:nvSpPr>
        <p:spPr>
          <a:xfrm>
            <a:off x="9464040" y="-1371600"/>
            <a:ext cx="4937760" cy="4937760"/>
          </a:xfrm>
          <a:prstGeom prst="ellipse">
            <a:avLst/>
          </a:prstGeom>
          <a:solidFill>
            <a:srgbClr val="24262B"/>
          </a:solidFill>
          <a:ln/>
        </p:spPr>
      </p:sp>
      <p:sp>
        <p:nvSpPr>
          <p:cNvPr id="3" name="Shape 1"/>
          <p:cNvSpPr/>
          <p:nvPr/>
        </p:nvSpPr>
        <p:spPr>
          <a:xfrm>
            <a:off x="10881360" y="4023360"/>
            <a:ext cx="3108960" cy="3108960"/>
          </a:xfrm>
          <a:prstGeom prst="ellipse">
            <a:avLst/>
          </a:prstGeom>
          <a:solidFill>
            <a:srgbClr val="24262B"/>
          </a:solidFill>
          <a:ln/>
        </p:spPr>
      </p:sp>
      <p:sp>
        <p:nvSpPr>
          <p:cNvPr id="4" name="Text 2"/>
          <p:cNvSpPr/>
          <p:nvPr/>
        </p:nvSpPr>
        <p:spPr>
          <a:xfrm>
            <a:off x="566928" y="1975104"/>
            <a:ext cx="1828800" cy="1371600"/>
          </a:xfrm>
          <a:prstGeom prst="rect">
            <a:avLst/>
          </a:prstGeom>
          <a:noFill/>
          <a:ln/>
        </p:spPr>
        <p:txBody>
          <a:bodyPr wrap="square" lIns="0" tIns="0" rIns="0" bIns="0" rtlCol="0" anchor="ctr"/>
          <a:lstStyle/>
          <a:p>
            <a:pPr indent="0" marL="0">
              <a:buNone/>
            </a:pPr>
            <a:r>
              <a:rPr lang="en-US" sz="8400" b="1" dirty="0">
                <a:solidFill>
                  <a:srgbClr val="F89838"/>
                </a:solidFill>
                <a:latin typeface="Cambria" pitchFamily="34" charset="0"/>
                <a:ea typeface="Cambria" pitchFamily="34" charset="-122"/>
                <a:cs typeface="Cambria" pitchFamily="34" charset="-120"/>
              </a:rPr>
              <a:t>01</a:t>
            </a:r>
            <a:endParaRPr lang="en-US" sz="8400" dirty="0"/>
          </a:p>
        </p:txBody>
      </p:sp>
      <p:sp>
        <p:nvSpPr>
          <p:cNvPr id="5" name="Text 3"/>
          <p:cNvSpPr/>
          <p:nvPr/>
        </p:nvSpPr>
        <p:spPr>
          <a:xfrm>
            <a:off x="2139696" y="2011680"/>
            <a:ext cx="6949440" cy="86868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Setting Up Your Team</a:t>
            </a:r>
            <a:endParaRPr lang="en-US" sz="3800" dirty="0"/>
          </a:p>
        </p:txBody>
      </p:sp>
      <p:sp>
        <p:nvSpPr>
          <p:cNvPr id="6" name="Text 4"/>
          <p:cNvSpPr/>
          <p:nvPr/>
        </p:nvSpPr>
        <p:spPr>
          <a:xfrm>
            <a:off x="2176272" y="2889504"/>
            <a:ext cx="6949440" cy="822960"/>
          </a:xfrm>
          <a:prstGeom prst="rect">
            <a:avLst/>
          </a:prstGeom>
          <a:noFill/>
          <a:ln/>
        </p:spPr>
        <p:txBody>
          <a:bodyPr wrap="square" lIns="0" tIns="0" rIns="0" bIns="0" rtlCol="0" anchor="t"/>
          <a:lstStyle/>
          <a:p>
            <a:pPr indent="0" marL="0">
              <a:buNone/>
            </a:pPr>
            <a:r>
              <a:rPr lang="en-US" sz="1500" dirty="0">
                <a:solidFill>
                  <a:srgbClr val="B6BAC2"/>
                </a:solidFill>
                <a:latin typeface="Calibri" pitchFamily="34" charset="0"/>
                <a:ea typeface="Calibri" pitchFamily="34" charset="-122"/>
                <a:cs typeface="Calibri" pitchFamily="34" charset="-120"/>
              </a:rPr>
              <a:t>Week-one housekeeping. About an hour of work that removes most of the friction from your season.</a:t>
            </a:r>
            <a:endParaRPr lang="en-US" sz="1500" dirty="0"/>
          </a:p>
        </p:txBody>
      </p:sp>
      <p:pic>
        <p:nvPicPr>
          <p:cNvPr id="7" name="Image 0" descr="preencoded.png">    </p:cNvPr>
          <p:cNvPicPr>
            <a:picLocks noChangeAspect="1"/>
          </p:cNvPicPr>
          <p:nvPr/>
        </p:nvPicPr>
        <p:blipFill>
          <a:blip r:embed="rId1"/>
          <a:stretch>
            <a:fillRect/>
          </a:stretch>
        </p:blipFill>
        <p:spPr>
          <a:xfrm>
            <a:off x="9692640" y="2395728"/>
            <a:ext cx="1371600" cy="1371600"/>
          </a:xfrm>
          <a:prstGeom prst="rect">
            <a:avLst/>
          </a:prstGeom>
        </p:spPr>
      </p:pic>
      <p:pic>
        <p:nvPicPr>
          <p:cNvPr id="8" name="Image 1" descr="preencoded.png">    </p:cNvPr>
          <p:cNvPicPr>
            <a:picLocks noChangeAspect="1"/>
          </p:cNvPicPr>
          <p:nvPr/>
        </p:nvPicPr>
        <p:blipFill>
          <a:blip r:embed="rId2"/>
          <a:stretch>
            <a:fillRect/>
          </a:stretch>
        </p:blipFill>
        <p:spPr>
          <a:xfrm>
            <a:off x="11168810" y="5705856"/>
            <a:ext cx="455957" cy="56692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SETTING UP YOUR TEAM</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Team basics</a:t>
            </a:r>
            <a:endParaRPr lang="en-US" sz="3400" dirty="0"/>
          </a:p>
        </p:txBody>
      </p:sp>
      <p:sp>
        <p:nvSpPr>
          <p:cNvPr id="4" name="Shape 2"/>
          <p:cNvSpPr/>
          <p:nvPr/>
        </p:nvSpPr>
        <p:spPr>
          <a:xfrm>
            <a:off x="566928" y="1700784"/>
            <a:ext cx="3466490" cy="3931920"/>
          </a:xfrm>
          <a:prstGeom prst="roundRect">
            <a:avLst>
              <a:gd name="adj" fmla="val 2374"/>
            </a:avLst>
          </a:prstGeom>
          <a:solidFill>
            <a:srgbClr val="F2F3F5"/>
          </a:solidFill>
          <a:ln/>
        </p:spPr>
      </p:sp>
      <p:sp>
        <p:nvSpPr>
          <p:cNvPr id="5" name="Shape 3"/>
          <p:cNvSpPr/>
          <p:nvPr/>
        </p:nvSpPr>
        <p:spPr>
          <a:xfrm>
            <a:off x="859536" y="1975104"/>
            <a:ext cx="603504" cy="603504"/>
          </a:xfrm>
          <a:prstGeom prst="ellipse">
            <a:avLst/>
          </a:prstGeom>
          <a:solidFill>
            <a:srgbClr val="121316"/>
          </a:solidFill>
          <a:ln/>
        </p:spPr>
      </p:sp>
      <p:pic>
        <p:nvPicPr>
          <p:cNvPr id="6" name="Image 0" descr="preencoded.png">    </p:cNvPr>
          <p:cNvPicPr>
            <a:picLocks noChangeAspect="1"/>
          </p:cNvPicPr>
          <p:nvPr/>
        </p:nvPicPr>
        <p:blipFill>
          <a:blip r:embed="rId1"/>
          <a:stretch>
            <a:fillRect/>
          </a:stretch>
        </p:blipFill>
        <p:spPr>
          <a:xfrm>
            <a:off x="1022482" y="2138050"/>
            <a:ext cx="277612" cy="277612"/>
          </a:xfrm>
          <a:prstGeom prst="rect">
            <a:avLst/>
          </a:prstGeom>
        </p:spPr>
      </p:pic>
      <p:sp>
        <p:nvSpPr>
          <p:cNvPr id="7" name="Text 4"/>
          <p:cNvSpPr/>
          <p:nvPr/>
        </p:nvSpPr>
        <p:spPr>
          <a:xfrm>
            <a:off x="1554480" y="1975104"/>
            <a:ext cx="2186330" cy="603504"/>
          </a:xfrm>
          <a:prstGeom prst="rect">
            <a:avLst/>
          </a:prstGeom>
          <a:noFill/>
          <a:ln/>
        </p:spPr>
        <p:txBody>
          <a:bodyPr wrap="square" lIns="0" tIns="0" rIns="0" bIns="0" rtlCol="0" anchor="ctr"/>
          <a:lstStyle/>
          <a:p>
            <a:pPr indent="0" marL="0">
              <a:buNone/>
            </a:pPr>
            <a:r>
              <a:rPr lang="en-US" sz="1700" b="1" dirty="0">
                <a:solidFill>
                  <a:srgbClr val="121316"/>
                </a:solidFill>
                <a:latin typeface="Cambria" pitchFamily="34" charset="0"/>
                <a:ea typeface="Cambria" pitchFamily="34" charset="-122"/>
                <a:cs typeface="Cambria" pitchFamily="34" charset="-120"/>
              </a:rPr>
              <a:t>Team name</a:t>
            </a:r>
            <a:endParaRPr lang="en-US" sz="1700" dirty="0"/>
          </a:p>
        </p:txBody>
      </p:sp>
      <p:sp>
        <p:nvSpPr>
          <p:cNvPr id="8" name="Text 5"/>
          <p:cNvSpPr/>
          <p:nvPr/>
        </p:nvSpPr>
        <p:spPr>
          <a:xfrm>
            <a:off x="859536" y="2743200"/>
            <a:ext cx="2881274" cy="2743200"/>
          </a:xfrm>
          <a:prstGeom prst="rect">
            <a:avLst/>
          </a:prstGeom>
          <a:noFill/>
          <a:ln/>
        </p:spPr>
        <p:txBody>
          <a:bodyPr wrap="square" lIns="0" tIns="0" rIns="0" bIns="0" rtlCol="0" anchor="t"/>
          <a:lstStyle/>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Let the players pick it at the first practice. At this age it is the single best five minutes of team-building you will get.</a:t>
            </a:r>
            <a:endParaRPr lang="en-US" sz="1200" dirty="0"/>
          </a:p>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Keep it positive and family-friendly.</a:t>
            </a:r>
            <a:endParaRPr lang="en-US" sz="1200" dirty="0"/>
          </a:p>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Submit it to your Division Director before week one.</a:t>
            </a:r>
            <a:endParaRPr lang="en-US" sz="1200" dirty="0"/>
          </a:p>
        </p:txBody>
      </p:sp>
      <p:sp>
        <p:nvSpPr>
          <p:cNvPr id="9" name="Shape 6"/>
          <p:cNvSpPr/>
          <p:nvPr/>
        </p:nvSpPr>
        <p:spPr>
          <a:xfrm>
            <a:off x="4362602" y="1700784"/>
            <a:ext cx="3466490" cy="3931920"/>
          </a:xfrm>
          <a:prstGeom prst="roundRect">
            <a:avLst>
              <a:gd name="adj" fmla="val 2374"/>
            </a:avLst>
          </a:prstGeom>
          <a:solidFill>
            <a:srgbClr val="F2F3F5"/>
          </a:solidFill>
          <a:ln/>
        </p:spPr>
      </p:sp>
      <p:sp>
        <p:nvSpPr>
          <p:cNvPr id="10" name="Shape 7"/>
          <p:cNvSpPr/>
          <p:nvPr/>
        </p:nvSpPr>
        <p:spPr>
          <a:xfrm>
            <a:off x="4655210" y="1975104"/>
            <a:ext cx="603504" cy="603504"/>
          </a:xfrm>
          <a:prstGeom prst="ellipse">
            <a:avLst/>
          </a:prstGeom>
          <a:solidFill>
            <a:srgbClr val="2E7D46"/>
          </a:solidFill>
          <a:ln/>
        </p:spPr>
      </p:sp>
      <p:pic>
        <p:nvPicPr>
          <p:cNvPr id="11" name="Image 1" descr="preencoded.png">    </p:cNvPr>
          <p:cNvPicPr>
            <a:picLocks noChangeAspect="1"/>
          </p:cNvPicPr>
          <p:nvPr/>
        </p:nvPicPr>
        <p:blipFill>
          <a:blip r:embed="rId2"/>
          <a:stretch>
            <a:fillRect/>
          </a:stretch>
        </p:blipFill>
        <p:spPr>
          <a:xfrm>
            <a:off x="4818156" y="2138050"/>
            <a:ext cx="277612" cy="277612"/>
          </a:xfrm>
          <a:prstGeom prst="rect">
            <a:avLst/>
          </a:prstGeom>
        </p:spPr>
      </p:pic>
      <p:sp>
        <p:nvSpPr>
          <p:cNvPr id="12" name="Text 8"/>
          <p:cNvSpPr/>
          <p:nvPr/>
        </p:nvSpPr>
        <p:spPr>
          <a:xfrm>
            <a:off x="5350154" y="1975104"/>
            <a:ext cx="2186330" cy="603504"/>
          </a:xfrm>
          <a:prstGeom prst="rect">
            <a:avLst/>
          </a:prstGeom>
          <a:noFill/>
          <a:ln/>
        </p:spPr>
        <p:txBody>
          <a:bodyPr wrap="square" lIns="0" tIns="0" rIns="0" bIns="0" rtlCol="0" anchor="ctr"/>
          <a:lstStyle/>
          <a:p>
            <a:pPr indent="0" marL="0">
              <a:buNone/>
            </a:pPr>
            <a:r>
              <a:rPr lang="en-US" sz="1700" b="1" dirty="0">
                <a:solidFill>
                  <a:srgbClr val="121316"/>
                </a:solidFill>
                <a:latin typeface="Cambria" pitchFamily="34" charset="0"/>
                <a:ea typeface="Cambria" pitchFamily="34" charset="-122"/>
                <a:cs typeface="Cambria" pitchFamily="34" charset="-120"/>
              </a:rPr>
              <a:t>Uniforms and numbers</a:t>
            </a:r>
            <a:endParaRPr lang="en-US" sz="1700" dirty="0"/>
          </a:p>
        </p:txBody>
      </p:sp>
      <p:sp>
        <p:nvSpPr>
          <p:cNvPr id="13" name="Text 9"/>
          <p:cNvSpPr/>
          <p:nvPr/>
        </p:nvSpPr>
        <p:spPr>
          <a:xfrm>
            <a:off x="4655210" y="2743200"/>
            <a:ext cx="2881274" cy="2743200"/>
          </a:xfrm>
          <a:prstGeom prst="rect">
            <a:avLst/>
          </a:prstGeom>
          <a:noFill/>
          <a:ln/>
        </p:spPr>
        <p:txBody>
          <a:bodyPr wrap="square" lIns="0" tIns="0" rIns="0" bIns="0" rtlCol="0" anchor="t"/>
          <a:lstStyle/>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Registration fees include the jersey, shorts and socks. Families buy shin guards and shoes themselves.</a:t>
            </a:r>
            <a:endParaRPr lang="en-US" sz="1200" dirty="0"/>
          </a:p>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Assign each player a number and enter it into InLeague before printing any lineup cards.</a:t>
            </a:r>
            <a:endParaRPr lang="en-US" sz="1200" dirty="0"/>
          </a:p>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Sneakers are fine at this age — cleats are not required, though most players want them.</a:t>
            </a:r>
            <a:endParaRPr lang="en-US" sz="1200" dirty="0"/>
          </a:p>
        </p:txBody>
      </p:sp>
      <p:sp>
        <p:nvSpPr>
          <p:cNvPr id="14" name="Shape 10"/>
          <p:cNvSpPr/>
          <p:nvPr/>
        </p:nvSpPr>
        <p:spPr>
          <a:xfrm>
            <a:off x="8158277" y="1700784"/>
            <a:ext cx="3466490" cy="3931920"/>
          </a:xfrm>
          <a:prstGeom prst="roundRect">
            <a:avLst>
              <a:gd name="adj" fmla="val 2374"/>
            </a:avLst>
          </a:prstGeom>
          <a:solidFill>
            <a:srgbClr val="F2F3F5"/>
          </a:solidFill>
          <a:ln/>
        </p:spPr>
      </p:sp>
      <p:sp>
        <p:nvSpPr>
          <p:cNvPr id="15" name="Shape 11"/>
          <p:cNvSpPr/>
          <p:nvPr/>
        </p:nvSpPr>
        <p:spPr>
          <a:xfrm>
            <a:off x="8450885" y="1975104"/>
            <a:ext cx="603504" cy="603504"/>
          </a:xfrm>
          <a:prstGeom prst="ellipse">
            <a:avLst/>
          </a:prstGeom>
          <a:solidFill>
            <a:srgbClr val="F89838"/>
          </a:solidFill>
          <a:ln/>
        </p:spPr>
      </p:sp>
      <p:pic>
        <p:nvPicPr>
          <p:cNvPr id="16" name="Image 2" descr="preencoded.png">    </p:cNvPr>
          <p:cNvPicPr>
            <a:picLocks noChangeAspect="1"/>
          </p:cNvPicPr>
          <p:nvPr/>
        </p:nvPicPr>
        <p:blipFill>
          <a:blip r:embed="rId3"/>
          <a:stretch>
            <a:fillRect/>
          </a:stretch>
        </p:blipFill>
        <p:spPr>
          <a:xfrm>
            <a:off x="8613831" y="2138050"/>
            <a:ext cx="277612" cy="277612"/>
          </a:xfrm>
          <a:prstGeom prst="rect">
            <a:avLst/>
          </a:prstGeom>
        </p:spPr>
      </p:pic>
      <p:sp>
        <p:nvSpPr>
          <p:cNvPr id="17" name="Text 12"/>
          <p:cNvSpPr/>
          <p:nvPr/>
        </p:nvSpPr>
        <p:spPr>
          <a:xfrm>
            <a:off x="9145829" y="1975104"/>
            <a:ext cx="2186330" cy="603504"/>
          </a:xfrm>
          <a:prstGeom prst="rect">
            <a:avLst/>
          </a:prstGeom>
          <a:noFill/>
          <a:ln/>
        </p:spPr>
        <p:txBody>
          <a:bodyPr wrap="square" lIns="0" tIns="0" rIns="0" bIns="0" rtlCol="0" anchor="ctr"/>
          <a:lstStyle/>
          <a:p>
            <a:pPr indent="0" marL="0">
              <a:buNone/>
            </a:pPr>
            <a:r>
              <a:rPr lang="en-US" sz="1700" b="1" dirty="0">
                <a:solidFill>
                  <a:srgbClr val="121316"/>
                </a:solidFill>
                <a:latin typeface="Cambria" pitchFamily="34" charset="0"/>
                <a:ea typeface="Cambria" pitchFamily="34" charset="-122"/>
                <a:cs typeface="Cambria" pitchFamily="34" charset="-120"/>
              </a:rPr>
              <a:t>Roster and forms</a:t>
            </a:r>
            <a:endParaRPr lang="en-US" sz="1700" dirty="0"/>
          </a:p>
        </p:txBody>
      </p:sp>
      <p:sp>
        <p:nvSpPr>
          <p:cNvPr id="18" name="Text 13"/>
          <p:cNvSpPr/>
          <p:nvPr/>
        </p:nvSpPr>
        <p:spPr>
          <a:xfrm>
            <a:off x="8450885" y="2743200"/>
            <a:ext cx="2881274" cy="2743200"/>
          </a:xfrm>
          <a:prstGeom prst="rect">
            <a:avLst/>
          </a:prstGeom>
          <a:noFill/>
          <a:ln/>
        </p:spPr>
        <p:txBody>
          <a:bodyPr wrap="square" lIns="0" tIns="0" rIns="0" bIns="0" rtlCol="0" anchor="t"/>
          <a:lstStyle/>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Confirm every player appears on your InLeague roster before game one.</a:t>
            </a:r>
            <a:endParaRPr lang="en-US" sz="1200" dirty="0"/>
          </a:p>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Every player needs a completed, parent-signed medical release form.</a:t>
            </a:r>
            <a:endParaRPr lang="en-US" sz="1200" dirty="0"/>
          </a:p>
          <a:p>
            <a:pPr marL="177800" indent="-177800">
              <a:lnSpc>
                <a:spcPts val="1550"/>
              </a:lnSpc>
              <a:spcAft>
                <a:spcPts val="900"/>
              </a:spcAft>
              <a:buSzPct val="100000"/>
              <a:buChar char="•"/>
            </a:pPr>
            <a:r>
              <a:rPr lang="en-US" sz="1200" dirty="0">
                <a:solidFill>
                  <a:srgbClr val="2E3138"/>
                </a:solidFill>
                <a:latin typeface="Calibri" pitchFamily="34" charset="0"/>
                <a:ea typeface="Calibri" pitchFamily="34" charset="-122"/>
                <a:cs typeface="Calibri" pitchFamily="34" charset="-120"/>
              </a:rPr>
              <a:t>Carry those forms to every game and practice.</a:t>
            </a:r>
            <a:endParaRPr lang="en-US" sz="1200" dirty="0"/>
          </a:p>
        </p:txBody>
      </p:sp>
      <p:sp>
        <p:nvSpPr>
          <p:cNvPr id="19" name="Text 14"/>
          <p:cNvSpPr/>
          <p:nvPr/>
        </p:nvSpPr>
        <p:spPr>
          <a:xfrm>
            <a:off x="566928" y="5943600"/>
            <a:ext cx="11057839" cy="256032"/>
          </a:xfrm>
          <a:prstGeom prst="rect">
            <a:avLst/>
          </a:prstGeom>
          <a:noFill/>
          <a:ln/>
        </p:spPr>
        <p:txBody>
          <a:bodyPr wrap="square" lIns="0" tIns="0" rIns="0" bIns="0" rtlCol="0" anchor="ctr"/>
          <a:lstStyle/>
          <a:p>
            <a:pPr indent="0" marL="0">
              <a:buNone/>
            </a:pPr>
            <a:r>
              <a:rPr lang="en-US" sz="1000" i="1" dirty="0">
                <a:solidFill>
                  <a:srgbClr val="70747A"/>
                </a:solidFill>
                <a:latin typeface="Calibri" pitchFamily="34" charset="0"/>
                <a:ea typeface="Calibri" pitchFamily="34" charset="-122"/>
                <a:cs typeface="Calibri" pitchFamily="34" charset="-120"/>
              </a:rPr>
              <a:t>How teams are formed at 8U and below:  </a:t>
            </a:r>
            <a:pPr indent="0" marL="0">
              <a:buNone/>
            </a:pPr>
            <a:r>
              <a:rPr lang="en-US" sz="1000" i="1" u="sng" dirty="0">
                <a:solidFill>
                  <a:srgbClr val="3C4048"/>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ayso76.org/how-we-form-teams</a:t>
            </a:r>
            <a:endParaRPr lang="en-US" sz="1000" dirty="0"/>
          </a:p>
        </p:txBody>
      </p:sp>
      <p:pic>
        <p:nvPicPr>
          <p:cNvPr id="20" name="Image 3" descr="preencoded.png">    </p:cNvPr>
          <p:cNvPicPr>
            <a:picLocks noChangeAspect="1"/>
          </p:cNvPicPr>
          <p:nvPr/>
        </p:nvPicPr>
        <p:blipFill>
          <a:blip r:embed="rId5"/>
          <a:stretch>
            <a:fillRect/>
          </a:stretch>
        </p:blipFill>
        <p:spPr>
          <a:xfrm>
            <a:off x="566928" y="6272784"/>
            <a:ext cx="250041" cy="310896"/>
          </a:xfrm>
          <a:prstGeom prst="rect">
            <a:avLst/>
          </a:prstGeom>
        </p:spPr>
      </p:pic>
      <p:sp>
        <p:nvSpPr>
          <p:cNvPr id="21" name="Text 15"/>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2" name="Shape 16"/>
          <p:cNvSpPr/>
          <p:nvPr/>
        </p:nvSpPr>
        <p:spPr>
          <a:xfrm>
            <a:off x="11313871" y="6327648"/>
            <a:ext cx="310896" cy="310896"/>
          </a:xfrm>
          <a:prstGeom prst="ellipse">
            <a:avLst/>
          </a:prstGeom>
          <a:solidFill>
            <a:srgbClr val="F2F3F5"/>
          </a:solidFill>
          <a:ln w="9525">
            <a:solidFill>
              <a:srgbClr val="DADCE0"/>
            </a:solidFill>
            <a:prstDash val="solid"/>
          </a:ln>
        </p:spPr>
      </p:sp>
      <p:sp>
        <p:nvSpPr>
          <p:cNvPr id="23" name="Text 17"/>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SETTING UP YOUR TEAM</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Your first email to parents</a:t>
            </a:r>
            <a:endParaRPr lang="en-US" sz="3400" dirty="0"/>
          </a:p>
        </p:txBody>
      </p:sp>
      <p:sp>
        <p:nvSpPr>
          <p:cNvPr id="4" name="Shape 2"/>
          <p:cNvSpPr/>
          <p:nvPr/>
        </p:nvSpPr>
        <p:spPr>
          <a:xfrm>
            <a:off x="566928" y="1700784"/>
            <a:ext cx="3200400" cy="3931920"/>
          </a:xfrm>
          <a:prstGeom prst="roundRect">
            <a:avLst>
              <a:gd name="adj" fmla="val 2571"/>
            </a:avLst>
          </a:prstGeom>
          <a:solidFill>
            <a:srgbClr val="121316"/>
          </a:solidFill>
          <a:ln/>
        </p:spPr>
      </p:sp>
      <p:sp>
        <p:nvSpPr>
          <p:cNvPr id="5" name="Text 3"/>
          <p:cNvSpPr/>
          <p:nvPr/>
        </p:nvSpPr>
        <p:spPr>
          <a:xfrm>
            <a:off x="877824" y="1975104"/>
            <a:ext cx="2578608" cy="1005840"/>
          </a:xfrm>
          <a:prstGeom prst="rect">
            <a:avLst/>
          </a:prstGeom>
          <a:noFill/>
          <a:ln/>
        </p:spPr>
        <p:txBody>
          <a:bodyPr wrap="square" lIns="0" tIns="0" rIns="0" bIns="0" rtlCol="0" anchor="ctr"/>
          <a:lstStyle/>
          <a:p>
            <a:pPr indent="0" marL="0">
              <a:buNone/>
            </a:pPr>
            <a:r>
              <a:rPr lang="en-US" sz="6600" b="1" dirty="0">
                <a:solidFill>
                  <a:srgbClr val="F89838"/>
                </a:solidFill>
                <a:latin typeface="Cambria" pitchFamily="34" charset="0"/>
                <a:ea typeface="Cambria" pitchFamily="34" charset="-122"/>
                <a:cs typeface="Cambria" pitchFamily="34" charset="-120"/>
              </a:rPr>
              <a:t>48</a:t>
            </a:r>
            <a:endParaRPr lang="en-US" sz="6600" dirty="0"/>
          </a:p>
        </p:txBody>
      </p:sp>
      <p:sp>
        <p:nvSpPr>
          <p:cNvPr id="6" name="Text 4"/>
          <p:cNvSpPr/>
          <p:nvPr/>
        </p:nvSpPr>
        <p:spPr>
          <a:xfrm>
            <a:off x="877824" y="2926080"/>
            <a:ext cx="2578608"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hours after rosters drop</a:t>
            </a:r>
            <a:endParaRPr lang="en-US" sz="1300" dirty="0"/>
          </a:p>
        </p:txBody>
      </p:sp>
      <p:sp>
        <p:nvSpPr>
          <p:cNvPr id="7" name="Text 5"/>
          <p:cNvSpPr/>
          <p:nvPr/>
        </p:nvSpPr>
        <p:spPr>
          <a:xfrm>
            <a:off x="877824" y="3364992"/>
            <a:ext cx="2578608" cy="1554480"/>
          </a:xfrm>
          <a:prstGeom prst="rect">
            <a:avLst/>
          </a:prstGeom>
          <a:noFill/>
          <a:ln/>
        </p:spPr>
        <p:txBody>
          <a:bodyPr wrap="square" lIns="0" tIns="0" rIns="0" bIns="0" rtlCol="0" anchor="t"/>
          <a:lstStyle/>
          <a:p>
            <a:pPr indent="0" marL="0">
              <a:lnSpc>
                <a:spcPts val="1550"/>
              </a:lnSpc>
              <a:buNone/>
            </a:pPr>
            <a:r>
              <a:rPr lang="en-US" sz="1150" dirty="0">
                <a:solidFill>
                  <a:srgbClr val="B6BAC2"/>
                </a:solidFill>
                <a:latin typeface="Calibri" pitchFamily="34" charset="0"/>
                <a:ea typeface="Calibri" pitchFamily="34" charset="-122"/>
                <a:cs typeface="Calibri" pitchFamily="34" charset="-120"/>
              </a:rPr>
              <a:t>For most of these families this is their first season of organised sport. What they want to know is where to go, when, and what their child needs to bring. Answer that clearly and you have solved eighty per cent of the questions you would otherwise field all autumn.</a:t>
            </a:r>
            <a:endParaRPr lang="en-US" sz="1150" dirty="0"/>
          </a:p>
        </p:txBody>
      </p:sp>
      <p:sp>
        <p:nvSpPr>
          <p:cNvPr id="8" name="Text 6"/>
          <p:cNvSpPr/>
          <p:nvPr/>
        </p:nvSpPr>
        <p:spPr>
          <a:xfrm>
            <a:off x="877824" y="5138928"/>
            <a:ext cx="2578608" cy="329184"/>
          </a:xfrm>
          <a:prstGeom prst="rect">
            <a:avLst/>
          </a:prstGeom>
          <a:noFill/>
          <a:ln/>
        </p:spPr>
        <p:txBody>
          <a:bodyPr wrap="square" lIns="0" tIns="0" rIns="0" bIns="0" rtlCol="0" anchor="t"/>
          <a:lstStyle/>
          <a:p>
            <a:pPr indent="0" marL="0">
              <a:buNone/>
            </a:pPr>
            <a:r>
              <a:rPr lang="en-US" sz="1100" b="1" i="1" dirty="0">
                <a:solidFill>
                  <a:srgbClr val="8E9299"/>
                </a:solidFill>
                <a:latin typeface="Calibri" pitchFamily="34" charset="0"/>
                <a:ea typeface="Calibri" pitchFamily="34" charset="-122"/>
                <a:cs typeface="Calibri" pitchFamily="34" charset="-120"/>
              </a:rPr>
              <a:t>Use BCC or the team platform.</a:t>
            </a:r>
            <a:endParaRPr lang="en-US" sz="1100" dirty="0"/>
          </a:p>
        </p:txBody>
      </p:sp>
      <p:sp>
        <p:nvSpPr>
          <p:cNvPr id="9" name="Text 7"/>
          <p:cNvSpPr/>
          <p:nvPr/>
        </p:nvSpPr>
        <p:spPr>
          <a:xfrm>
            <a:off x="4096512" y="1700784"/>
            <a:ext cx="7528255" cy="310896"/>
          </a:xfrm>
          <a:prstGeom prst="rect">
            <a:avLst/>
          </a:prstGeom>
          <a:noFill/>
          <a:ln/>
        </p:spPr>
        <p:txBody>
          <a:bodyPr wrap="square" lIns="0" tIns="0" rIns="0" bIns="0" rtlCol="0" anchor="ctr"/>
          <a:lstStyle/>
          <a:p>
            <a:pPr indent="0" marL="0">
              <a:buNone/>
            </a:pPr>
            <a:r>
              <a:rPr lang="en-US" sz="1700" b="1" dirty="0">
                <a:solidFill>
                  <a:srgbClr val="121316"/>
                </a:solidFill>
                <a:latin typeface="Cambria" pitchFamily="34" charset="0"/>
                <a:ea typeface="Cambria" pitchFamily="34" charset="-122"/>
                <a:cs typeface="Cambria" pitchFamily="34" charset="-120"/>
              </a:rPr>
              <a:t>Put all seven of these in it</a:t>
            </a:r>
            <a:endParaRPr lang="en-US" sz="1700" dirty="0"/>
          </a:p>
        </p:txBody>
      </p:sp>
      <p:sp>
        <p:nvSpPr>
          <p:cNvPr id="10" name="Shape 8"/>
          <p:cNvSpPr/>
          <p:nvPr/>
        </p:nvSpPr>
        <p:spPr>
          <a:xfrm>
            <a:off x="4096512" y="2157984"/>
            <a:ext cx="292608" cy="292608"/>
          </a:xfrm>
          <a:prstGeom prst="ellipse">
            <a:avLst/>
          </a:prstGeom>
          <a:solidFill>
            <a:srgbClr val="3C4048"/>
          </a:solidFill>
          <a:ln/>
        </p:spPr>
      </p:sp>
      <p:sp>
        <p:nvSpPr>
          <p:cNvPr id="11" name="Text 9"/>
          <p:cNvSpPr/>
          <p:nvPr/>
        </p:nvSpPr>
        <p:spPr>
          <a:xfrm>
            <a:off x="4096512" y="2157984"/>
            <a:ext cx="292608"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Cambria" pitchFamily="34" charset="0"/>
                <a:ea typeface="Cambria" pitchFamily="34" charset="-122"/>
                <a:cs typeface="Cambria" pitchFamily="34" charset="-120"/>
              </a:rPr>
              <a:t>1</a:t>
            </a:r>
            <a:endParaRPr lang="en-US" sz="1050" dirty="0"/>
          </a:p>
        </p:txBody>
      </p:sp>
      <p:sp>
        <p:nvSpPr>
          <p:cNvPr id="12" name="Text 10"/>
          <p:cNvSpPr/>
          <p:nvPr/>
        </p:nvSpPr>
        <p:spPr>
          <a:xfrm>
            <a:off x="4535424" y="2103120"/>
            <a:ext cx="7089343" cy="256032"/>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Introduce yourself and your co-coach</a:t>
            </a:r>
            <a:endParaRPr lang="en-US" sz="1300" dirty="0"/>
          </a:p>
        </p:txBody>
      </p:sp>
      <p:sp>
        <p:nvSpPr>
          <p:cNvPr id="13" name="Text 11"/>
          <p:cNvSpPr/>
          <p:nvPr/>
        </p:nvSpPr>
        <p:spPr>
          <a:xfrm>
            <a:off x="4535424" y="2350008"/>
            <a:ext cx="7089343" cy="256032"/>
          </a:xfrm>
          <a:prstGeom prst="rect">
            <a:avLst/>
          </a:prstGeom>
          <a:noFill/>
          <a:ln/>
        </p:spPr>
        <p:txBody>
          <a:bodyPr wrap="square" lIns="0" tIns="0" rIns="0" bIns="0" rtlCol="0" anchor="ctr"/>
          <a:lstStyle/>
          <a:p>
            <a:pPr indent="0" marL="0">
              <a:buNone/>
            </a:pPr>
            <a:r>
              <a:rPr lang="en-US" sz="1100" dirty="0">
                <a:solidFill>
                  <a:srgbClr val="70747A"/>
                </a:solidFill>
                <a:latin typeface="Calibri" pitchFamily="34" charset="0"/>
                <a:ea typeface="Calibri" pitchFamily="34" charset="-122"/>
                <a:cs typeface="Calibri" pitchFamily="34" charset="-120"/>
              </a:rPr>
              <a:t>A sentence each: who you are, how to reach you, and when you answer.</a:t>
            </a:r>
            <a:endParaRPr lang="en-US" sz="1100" dirty="0"/>
          </a:p>
        </p:txBody>
      </p:sp>
      <p:sp>
        <p:nvSpPr>
          <p:cNvPr id="14" name="Shape 12"/>
          <p:cNvSpPr/>
          <p:nvPr/>
        </p:nvSpPr>
        <p:spPr>
          <a:xfrm>
            <a:off x="4096512" y="2670048"/>
            <a:ext cx="292608" cy="292608"/>
          </a:xfrm>
          <a:prstGeom prst="ellipse">
            <a:avLst/>
          </a:prstGeom>
          <a:solidFill>
            <a:srgbClr val="3C4048"/>
          </a:solidFill>
          <a:ln/>
        </p:spPr>
      </p:sp>
      <p:sp>
        <p:nvSpPr>
          <p:cNvPr id="15" name="Text 13"/>
          <p:cNvSpPr/>
          <p:nvPr/>
        </p:nvSpPr>
        <p:spPr>
          <a:xfrm>
            <a:off x="4096512" y="2670048"/>
            <a:ext cx="292608"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Cambria" pitchFamily="34" charset="0"/>
                <a:ea typeface="Cambria" pitchFamily="34" charset="-122"/>
                <a:cs typeface="Cambria" pitchFamily="34" charset="-120"/>
              </a:rPr>
              <a:t>2</a:t>
            </a:r>
            <a:endParaRPr lang="en-US" sz="1050" dirty="0"/>
          </a:p>
        </p:txBody>
      </p:sp>
      <p:sp>
        <p:nvSpPr>
          <p:cNvPr id="16" name="Text 14"/>
          <p:cNvSpPr/>
          <p:nvPr/>
        </p:nvSpPr>
        <p:spPr>
          <a:xfrm>
            <a:off x="4535424" y="2615184"/>
            <a:ext cx="7089343" cy="256032"/>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Practice: day, time, field, start date</a:t>
            </a:r>
            <a:endParaRPr lang="en-US" sz="1300" dirty="0"/>
          </a:p>
        </p:txBody>
      </p:sp>
      <p:sp>
        <p:nvSpPr>
          <p:cNvPr id="17" name="Text 15"/>
          <p:cNvSpPr/>
          <p:nvPr/>
        </p:nvSpPr>
        <p:spPr>
          <a:xfrm>
            <a:off x="4535424" y="2862072"/>
            <a:ext cx="7089343" cy="256032"/>
          </a:xfrm>
          <a:prstGeom prst="rect">
            <a:avLst/>
          </a:prstGeom>
          <a:noFill/>
          <a:ln/>
        </p:spPr>
        <p:txBody>
          <a:bodyPr wrap="square" lIns="0" tIns="0" rIns="0" bIns="0" rtlCol="0" anchor="ctr"/>
          <a:lstStyle/>
          <a:p>
            <a:pPr indent="0" marL="0">
              <a:buNone/>
            </a:pPr>
            <a:r>
              <a:rPr lang="en-US" sz="1100" dirty="0">
                <a:solidFill>
                  <a:srgbClr val="70747A"/>
                </a:solidFill>
                <a:latin typeface="Calibri" pitchFamily="34" charset="0"/>
                <a:ea typeface="Calibri" pitchFamily="34" charset="-122"/>
                <a:cs typeface="Calibri" pitchFamily="34" charset="-120"/>
              </a:rPr>
              <a:t>One mandatory practice a week, on a fixed day and time. Link the field map.</a:t>
            </a:r>
            <a:endParaRPr lang="en-US" sz="1100" dirty="0"/>
          </a:p>
        </p:txBody>
      </p:sp>
      <p:sp>
        <p:nvSpPr>
          <p:cNvPr id="18" name="Shape 16"/>
          <p:cNvSpPr/>
          <p:nvPr/>
        </p:nvSpPr>
        <p:spPr>
          <a:xfrm>
            <a:off x="4096512" y="3182112"/>
            <a:ext cx="292608" cy="292608"/>
          </a:xfrm>
          <a:prstGeom prst="ellipse">
            <a:avLst/>
          </a:prstGeom>
          <a:solidFill>
            <a:srgbClr val="3C4048"/>
          </a:solidFill>
          <a:ln/>
        </p:spPr>
      </p:sp>
      <p:sp>
        <p:nvSpPr>
          <p:cNvPr id="19" name="Text 17"/>
          <p:cNvSpPr/>
          <p:nvPr/>
        </p:nvSpPr>
        <p:spPr>
          <a:xfrm>
            <a:off x="4096512" y="3182112"/>
            <a:ext cx="292608"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Cambria" pitchFamily="34" charset="0"/>
                <a:ea typeface="Cambria" pitchFamily="34" charset="-122"/>
                <a:cs typeface="Cambria" pitchFamily="34" charset="-120"/>
              </a:rPr>
              <a:t>3</a:t>
            </a:r>
            <a:endParaRPr lang="en-US" sz="1050" dirty="0"/>
          </a:p>
        </p:txBody>
      </p:sp>
      <p:sp>
        <p:nvSpPr>
          <p:cNvPr id="20" name="Text 18"/>
          <p:cNvSpPr/>
          <p:nvPr/>
        </p:nvSpPr>
        <p:spPr>
          <a:xfrm>
            <a:off x="4535424" y="3127248"/>
            <a:ext cx="7089343" cy="256032"/>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First game details</a:t>
            </a:r>
            <a:endParaRPr lang="en-US" sz="1300" dirty="0"/>
          </a:p>
        </p:txBody>
      </p:sp>
      <p:sp>
        <p:nvSpPr>
          <p:cNvPr id="21" name="Text 19"/>
          <p:cNvSpPr/>
          <p:nvPr/>
        </p:nvSpPr>
        <p:spPr>
          <a:xfrm>
            <a:off x="4535424" y="3374136"/>
            <a:ext cx="7089343" cy="256032"/>
          </a:xfrm>
          <a:prstGeom prst="rect">
            <a:avLst/>
          </a:prstGeom>
          <a:noFill/>
          <a:ln/>
        </p:spPr>
        <p:txBody>
          <a:bodyPr wrap="square" lIns="0" tIns="0" rIns="0" bIns="0" rtlCol="0" anchor="ctr"/>
          <a:lstStyle/>
          <a:p>
            <a:pPr indent="0" marL="0">
              <a:buNone/>
            </a:pPr>
            <a:r>
              <a:rPr lang="en-US" sz="1100" dirty="0">
                <a:solidFill>
                  <a:srgbClr val="70747A"/>
                </a:solidFill>
                <a:latin typeface="Calibri" pitchFamily="34" charset="0"/>
                <a:ea typeface="Calibri" pitchFamily="34" charset="-122"/>
                <a:cs typeface="Calibri" pitchFamily="34" charset="-120"/>
              </a:rPr>
              <a:t>Date, location, and your arrival expectation — 30 minutes before kickoff.</a:t>
            </a:r>
            <a:endParaRPr lang="en-US" sz="1100" dirty="0"/>
          </a:p>
        </p:txBody>
      </p:sp>
      <p:sp>
        <p:nvSpPr>
          <p:cNvPr id="22" name="Shape 20"/>
          <p:cNvSpPr/>
          <p:nvPr/>
        </p:nvSpPr>
        <p:spPr>
          <a:xfrm>
            <a:off x="4096512" y="3694176"/>
            <a:ext cx="292608" cy="292608"/>
          </a:xfrm>
          <a:prstGeom prst="ellipse">
            <a:avLst/>
          </a:prstGeom>
          <a:solidFill>
            <a:srgbClr val="3C4048"/>
          </a:solidFill>
          <a:ln/>
        </p:spPr>
      </p:sp>
      <p:sp>
        <p:nvSpPr>
          <p:cNvPr id="23" name="Text 21"/>
          <p:cNvSpPr/>
          <p:nvPr/>
        </p:nvSpPr>
        <p:spPr>
          <a:xfrm>
            <a:off x="4096512" y="3694176"/>
            <a:ext cx="292608"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Cambria" pitchFamily="34" charset="0"/>
                <a:ea typeface="Cambria" pitchFamily="34" charset="-122"/>
                <a:cs typeface="Cambria" pitchFamily="34" charset="-120"/>
              </a:rPr>
              <a:t>4</a:t>
            </a:r>
            <a:endParaRPr lang="en-US" sz="1050" dirty="0"/>
          </a:p>
        </p:txBody>
      </p:sp>
      <p:sp>
        <p:nvSpPr>
          <p:cNvPr id="24" name="Text 22"/>
          <p:cNvSpPr/>
          <p:nvPr/>
        </p:nvSpPr>
        <p:spPr>
          <a:xfrm>
            <a:off x="4535424" y="3639312"/>
            <a:ext cx="7089343" cy="256032"/>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What every player brings</a:t>
            </a:r>
            <a:endParaRPr lang="en-US" sz="1300" dirty="0"/>
          </a:p>
        </p:txBody>
      </p:sp>
      <p:sp>
        <p:nvSpPr>
          <p:cNvPr id="25" name="Text 23"/>
          <p:cNvSpPr/>
          <p:nvPr/>
        </p:nvSpPr>
        <p:spPr>
          <a:xfrm>
            <a:off x="4535424" y="3886200"/>
            <a:ext cx="7089343" cy="256032"/>
          </a:xfrm>
          <a:prstGeom prst="rect">
            <a:avLst/>
          </a:prstGeom>
          <a:noFill/>
          <a:ln/>
        </p:spPr>
        <p:txBody>
          <a:bodyPr wrap="square" lIns="0" tIns="0" rIns="0" bIns="0" rtlCol="0" anchor="ctr"/>
          <a:lstStyle/>
          <a:p>
            <a:pPr indent="0" marL="0">
              <a:buNone/>
            </a:pPr>
            <a:r>
              <a:rPr lang="en-US" sz="1100" dirty="0">
                <a:solidFill>
                  <a:srgbClr val="70747A"/>
                </a:solidFill>
                <a:latin typeface="Calibri" pitchFamily="34" charset="0"/>
                <a:ea typeface="Calibri" pitchFamily="34" charset="-122"/>
                <a:cs typeface="Calibri" pitchFamily="34" charset="-120"/>
              </a:rPr>
              <a:t>Shin guards, water, size 3 ball. Sneakers are fine; no jewelry at all.</a:t>
            </a:r>
            <a:endParaRPr lang="en-US" sz="1100" dirty="0"/>
          </a:p>
        </p:txBody>
      </p:sp>
      <p:sp>
        <p:nvSpPr>
          <p:cNvPr id="26" name="Shape 24"/>
          <p:cNvSpPr/>
          <p:nvPr/>
        </p:nvSpPr>
        <p:spPr>
          <a:xfrm>
            <a:off x="4096512" y="4206240"/>
            <a:ext cx="292608" cy="292608"/>
          </a:xfrm>
          <a:prstGeom prst="ellipse">
            <a:avLst/>
          </a:prstGeom>
          <a:solidFill>
            <a:srgbClr val="F89838"/>
          </a:solidFill>
          <a:ln/>
        </p:spPr>
      </p:sp>
      <p:sp>
        <p:nvSpPr>
          <p:cNvPr id="27" name="Text 25"/>
          <p:cNvSpPr/>
          <p:nvPr/>
        </p:nvSpPr>
        <p:spPr>
          <a:xfrm>
            <a:off x="4096512" y="4206240"/>
            <a:ext cx="292608" cy="292608"/>
          </a:xfrm>
          <a:prstGeom prst="rect">
            <a:avLst/>
          </a:prstGeom>
          <a:noFill/>
          <a:ln/>
        </p:spPr>
        <p:txBody>
          <a:bodyPr wrap="square" lIns="0" tIns="0" rIns="0" bIns="0" rtlCol="0" anchor="ctr"/>
          <a:lstStyle/>
          <a:p>
            <a:pPr algn="ctr" indent="0" marL="0">
              <a:buNone/>
            </a:pPr>
            <a:r>
              <a:rPr lang="en-US" sz="1050" b="1" dirty="0">
                <a:solidFill>
                  <a:srgbClr val="121316"/>
                </a:solidFill>
                <a:latin typeface="Cambria" pitchFamily="34" charset="0"/>
                <a:ea typeface="Cambria" pitchFamily="34" charset="-122"/>
                <a:cs typeface="Cambria" pitchFamily="34" charset="-120"/>
              </a:rPr>
              <a:t>5</a:t>
            </a:r>
            <a:endParaRPr lang="en-US" sz="1050" dirty="0"/>
          </a:p>
        </p:txBody>
      </p:sp>
      <p:sp>
        <p:nvSpPr>
          <p:cNvPr id="28" name="Text 26"/>
          <p:cNvSpPr/>
          <p:nvPr/>
        </p:nvSpPr>
        <p:spPr>
          <a:xfrm>
            <a:off x="4535424" y="4151376"/>
            <a:ext cx="7089343" cy="256032"/>
          </a:xfrm>
          <a:prstGeom prst="rect">
            <a:avLst/>
          </a:prstGeom>
          <a:noFill/>
          <a:ln/>
        </p:spPr>
        <p:txBody>
          <a:bodyPr wrap="square" lIns="0" tIns="0" rIns="0" bIns="0" rtlCol="0" anchor="ctr"/>
          <a:lstStyle/>
          <a:p>
            <a:pPr indent="0" marL="0">
              <a:buNone/>
            </a:pPr>
            <a:r>
              <a:rPr lang="en-US" sz="1300" b="1" dirty="0">
                <a:solidFill>
                  <a:srgbClr val="A85F0C"/>
                </a:solidFill>
                <a:latin typeface="Calibri" pitchFamily="34" charset="0"/>
                <a:ea typeface="Calibri" pitchFamily="34" charset="-122"/>
                <a:cs typeface="Calibri" pitchFamily="34" charset="-120"/>
              </a:rPr>
              <a:t>Set expectations early</a:t>
            </a:r>
            <a:endParaRPr lang="en-US" sz="1300" dirty="0"/>
          </a:p>
        </p:txBody>
      </p:sp>
      <p:sp>
        <p:nvSpPr>
          <p:cNvPr id="29" name="Text 27"/>
          <p:cNvSpPr/>
          <p:nvPr/>
        </p:nvSpPr>
        <p:spPr>
          <a:xfrm>
            <a:off x="4535424" y="4398264"/>
            <a:ext cx="7089343" cy="256032"/>
          </a:xfrm>
          <a:prstGeom prst="rect">
            <a:avLst/>
          </a:prstGeom>
          <a:noFill/>
          <a:ln/>
        </p:spPr>
        <p:txBody>
          <a:bodyPr wrap="square" lIns="0" tIns="0" rIns="0" bIns="0" rtlCol="0" anchor="ctr"/>
          <a:lstStyle/>
          <a:p>
            <a:pPr indent="0" marL="0">
              <a:buNone/>
            </a:pPr>
            <a:r>
              <a:rPr lang="en-US" sz="1100" dirty="0">
                <a:solidFill>
                  <a:srgbClr val="70747A"/>
                </a:solidFill>
                <a:latin typeface="Calibri" pitchFamily="34" charset="0"/>
                <a:ea typeface="Calibri" pitchFamily="34" charset="-122"/>
                <a:cs typeface="Calibri" pitchFamily="34" charset="-120"/>
              </a:rPr>
              <a:t>No scores. No standings. Every child plays at least three quarters, every game.</a:t>
            </a:r>
            <a:endParaRPr lang="en-US" sz="1100" dirty="0"/>
          </a:p>
        </p:txBody>
      </p:sp>
      <p:sp>
        <p:nvSpPr>
          <p:cNvPr id="30" name="Shape 28"/>
          <p:cNvSpPr/>
          <p:nvPr/>
        </p:nvSpPr>
        <p:spPr>
          <a:xfrm>
            <a:off x="4096512" y="4718304"/>
            <a:ext cx="292608" cy="292608"/>
          </a:xfrm>
          <a:prstGeom prst="ellipse">
            <a:avLst/>
          </a:prstGeom>
          <a:solidFill>
            <a:srgbClr val="3C4048"/>
          </a:solidFill>
          <a:ln/>
        </p:spPr>
      </p:sp>
      <p:sp>
        <p:nvSpPr>
          <p:cNvPr id="31" name="Text 29"/>
          <p:cNvSpPr/>
          <p:nvPr/>
        </p:nvSpPr>
        <p:spPr>
          <a:xfrm>
            <a:off x="4096512" y="4718304"/>
            <a:ext cx="292608"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Cambria" pitchFamily="34" charset="0"/>
                <a:ea typeface="Cambria" pitchFamily="34" charset="-122"/>
                <a:cs typeface="Cambria" pitchFamily="34" charset="-120"/>
              </a:rPr>
              <a:t>6</a:t>
            </a:r>
            <a:endParaRPr lang="en-US" sz="1050" dirty="0"/>
          </a:p>
        </p:txBody>
      </p:sp>
      <p:sp>
        <p:nvSpPr>
          <p:cNvPr id="32" name="Text 30"/>
          <p:cNvSpPr/>
          <p:nvPr/>
        </p:nvSpPr>
        <p:spPr>
          <a:xfrm>
            <a:off x="4535424" y="4663440"/>
            <a:ext cx="7089343" cy="256032"/>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Your volunteer asks</a:t>
            </a:r>
            <a:endParaRPr lang="en-US" sz="1300" dirty="0"/>
          </a:p>
        </p:txBody>
      </p:sp>
      <p:sp>
        <p:nvSpPr>
          <p:cNvPr id="33" name="Text 31"/>
          <p:cNvSpPr/>
          <p:nvPr/>
        </p:nvSpPr>
        <p:spPr>
          <a:xfrm>
            <a:off x="4535424" y="4910328"/>
            <a:ext cx="7089343" cy="256032"/>
          </a:xfrm>
          <a:prstGeom prst="rect">
            <a:avLst/>
          </a:prstGeom>
          <a:noFill/>
          <a:ln/>
        </p:spPr>
        <p:txBody>
          <a:bodyPr wrap="square" lIns="0" tIns="0" rIns="0" bIns="0" rtlCol="0" anchor="ctr"/>
          <a:lstStyle/>
          <a:p>
            <a:pPr indent="0" marL="0">
              <a:buNone/>
            </a:pPr>
            <a:r>
              <a:rPr lang="en-US" sz="1100" dirty="0">
                <a:solidFill>
                  <a:srgbClr val="70747A"/>
                </a:solidFill>
                <a:latin typeface="Calibri" pitchFamily="34" charset="0"/>
                <a:ea typeface="Calibri" pitchFamily="34" charset="-122"/>
                <a:cs typeface="Calibri" pitchFamily="34" charset="-120"/>
              </a:rPr>
              <a:t>Snack coordinator, team parent, and referees. Ask now, while enthusiasm is high.</a:t>
            </a:r>
            <a:endParaRPr lang="en-US" sz="1100" dirty="0"/>
          </a:p>
        </p:txBody>
      </p:sp>
      <p:sp>
        <p:nvSpPr>
          <p:cNvPr id="34" name="Shape 32"/>
          <p:cNvSpPr/>
          <p:nvPr/>
        </p:nvSpPr>
        <p:spPr>
          <a:xfrm>
            <a:off x="4096512" y="5230368"/>
            <a:ext cx="292608" cy="292608"/>
          </a:xfrm>
          <a:prstGeom prst="ellipse">
            <a:avLst/>
          </a:prstGeom>
          <a:solidFill>
            <a:srgbClr val="3C4048"/>
          </a:solidFill>
          <a:ln/>
        </p:spPr>
      </p:sp>
      <p:sp>
        <p:nvSpPr>
          <p:cNvPr id="35" name="Text 33"/>
          <p:cNvSpPr/>
          <p:nvPr/>
        </p:nvSpPr>
        <p:spPr>
          <a:xfrm>
            <a:off x="4096512" y="5230368"/>
            <a:ext cx="292608"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Cambria" pitchFamily="34" charset="0"/>
                <a:ea typeface="Cambria" pitchFamily="34" charset="-122"/>
                <a:cs typeface="Cambria" pitchFamily="34" charset="-120"/>
              </a:rPr>
              <a:t>7</a:t>
            </a:r>
            <a:endParaRPr lang="en-US" sz="1050" dirty="0"/>
          </a:p>
        </p:txBody>
      </p:sp>
      <p:sp>
        <p:nvSpPr>
          <p:cNvPr id="36" name="Text 34"/>
          <p:cNvSpPr/>
          <p:nvPr/>
        </p:nvSpPr>
        <p:spPr>
          <a:xfrm>
            <a:off x="4535424" y="5175504"/>
            <a:ext cx="7089343" cy="256032"/>
          </a:xfrm>
          <a:prstGeom prst="rect">
            <a:avLst/>
          </a:prstGeom>
          <a:noFill/>
          <a:ln/>
        </p:spPr>
        <p:txBody>
          <a:bodyPr wrap="square" lIns="0" tIns="0" rIns="0" bIns="0" rtlCol="0" anchor="ctr"/>
          <a:lstStyle/>
          <a:p>
            <a:pPr indent="0" marL="0">
              <a:buNone/>
            </a:pPr>
            <a:r>
              <a:rPr lang="en-US" sz="1300" b="1" dirty="0">
                <a:solidFill>
                  <a:srgbClr val="121316"/>
                </a:solidFill>
                <a:latin typeface="Calibri" pitchFamily="34" charset="0"/>
                <a:ea typeface="Calibri" pitchFamily="34" charset="-122"/>
                <a:cs typeface="Calibri" pitchFamily="34" charset="-120"/>
              </a:rPr>
              <a:t>How you'll communicate</a:t>
            </a:r>
            <a:endParaRPr lang="en-US" sz="1300" dirty="0"/>
          </a:p>
        </p:txBody>
      </p:sp>
      <p:sp>
        <p:nvSpPr>
          <p:cNvPr id="37" name="Text 35"/>
          <p:cNvSpPr/>
          <p:nvPr/>
        </p:nvSpPr>
        <p:spPr>
          <a:xfrm>
            <a:off x="4535424" y="5422392"/>
            <a:ext cx="7089343" cy="256032"/>
          </a:xfrm>
          <a:prstGeom prst="rect">
            <a:avLst/>
          </a:prstGeom>
          <a:noFill/>
          <a:ln/>
        </p:spPr>
        <p:txBody>
          <a:bodyPr wrap="square" lIns="0" tIns="0" rIns="0" bIns="0" rtlCol="0" anchor="ctr"/>
          <a:lstStyle/>
          <a:p>
            <a:pPr indent="0" marL="0">
              <a:buNone/>
            </a:pPr>
            <a:r>
              <a:rPr lang="en-US" sz="1100" dirty="0">
                <a:solidFill>
                  <a:srgbClr val="70747A"/>
                </a:solidFill>
                <a:latin typeface="Calibri" pitchFamily="34" charset="0"/>
                <a:ea typeface="Calibri" pitchFamily="34" charset="-122"/>
                <a:cs typeface="Calibri" pitchFamily="34" charset="-120"/>
              </a:rPr>
              <a:t>Pick one channel. State your response time so nobody expects a reply at 11pm.</a:t>
            </a:r>
            <a:endParaRPr lang="en-US" sz="1100" dirty="0"/>
          </a:p>
        </p:txBody>
      </p:sp>
      <p:pic>
        <p:nvPicPr>
          <p:cNvPr id="38" name="Image 0" descr="preencoded.png">    </p:cNvPr>
          <p:cNvPicPr>
            <a:picLocks noChangeAspect="1"/>
          </p:cNvPicPr>
          <p:nvPr/>
        </p:nvPicPr>
        <p:blipFill>
          <a:blip r:embed="rId1"/>
          <a:stretch>
            <a:fillRect/>
          </a:stretch>
        </p:blipFill>
        <p:spPr>
          <a:xfrm>
            <a:off x="566928" y="6272784"/>
            <a:ext cx="250041" cy="310896"/>
          </a:xfrm>
          <a:prstGeom prst="rect">
            <a:avLst/>
          </a:prstGeom>
        </p:spPr>
      </p:pic>
      <p:sp>
        <p:nvSpPr>
          <p:cNvPr id="39" name="Text 36"/>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40" name="Shape 37"/>
          <p:cNvSpPr/>
          <p:nvPr/>
        </p:nvSpPr>
        <p:spPr>
          <a:xfrm>
            <a:off x="11313871" y="6327648"/>
            <a:ext cx="310896" cy="310896"/>
          </a:xfrm>
          <a:prstGeom prst="ellipse">
            <a:avLst/>
          </a:prstGeom>
          <a:solidFill>
            <a:srgbClr val="F2F3F5"/>
          </a:solidFill>
          <a:ln w="9525">
            <a:solidFill>
              <a:srgbClr val="DADCE0"/>
            </a:solidFill>
            <a:prstDash val="solid"/>
          </a:ln>
        </p:spPr>
      </p:sp>
      <p:sp>
        <p:nvSpPr>
          <p:cNvPr id="41" name="Text 38"/>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SETTING UP YOUR TEAM</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Find your snack coordinator</a:t>
            </a:r>
            <a:endParaRPr lang="en-US" sz="3400" dirty="0"/>
          </a:p>
        </p:txBody>
      </p:sp>
      <p:sp>
        <p:nvSpPr>
          <p:cNvPr id="4" name="Text 2"/>
          <p:cNvSpPr/>
          <p:nvPr/>
        </p:nvSpPr>
        <p:spPr>
          <a:xfrm>
            <a:off x="566928" y="1609344"/>
            <a:ext cx="10515600" cy="329184"/>
          </a:xfrm>
          <a:prstGeom prst="rect">
            <a:avLst/>
          </a:prstGeom>
          <a:noFill/>
          <a:ln/>
        </p:spPr>
        <p:txBody>
          <a:bodyPr wrap="square" lIns="0" tIns="0" rIns="0" bIns="0" rtlCol="0" anchor="ctr"/>
          <a:lstStyle/>
          <a:p>
            <a:pPr indent="0" marL="0">
              <a:buNone/>
            </a:pPr>
            <a:r>
              <a:rPr lang="en-US" sz="1350" dirty="0">
                <a:solidFill>
                  <a:srgbClr val="70747A"/>
                </a:solidFill>
                <a:latin typeface="Calibri" pitchFamily="34" charset="0"/>
                <a:ea typeface="Calibri" pitchFamily="34" charset="-122"/>
                <a:cs typeface="Calibri" pitchFamily="34" charset="-120"/>
              </a:rPr>
              <a:t>One parent runs it — not you. Ask out loud at the first practice while everyone is still standing there. At this age the snack is genuinely part of the experience, so it is worth doing properly.</a:t>
            </a:r>
            <a:endParaRPr lang="en-US" sz="1350" dirty="0"/>
          </a:p>
        </p:txBody>
      </p:sp>
      <p:sp>
        <p:nvSpPr>
          <p:cNvPr id="5" name="Shape 3"/>
          <p:cNvSpPr/>
          <p:nvPr/>
        </p:nvSpPr>
        <p:spPr>
          <a:xfrm>
            <a:off x="566928" y="2157984"/>
            <a:ext cx="3466490" cy="2212848"/>
          </a:xfrm>
          <a:prstGeom prst="roundRect">
            <a:avLst>
              <a:gd name="adj" fmla="val 3719"/>
            </a:avLst>
          </a:prstGeom>
          <a:solidFill>
            <a:srgbClr val="F2F3F5"/>
          </a:solidFill>
          <a:ln/>
        </p:spPr>
      </p:sp>
      <p:sp>
        <p:nvSpPr>
          <p:cNvPr id="6" name="Shape 4"/>
          <p:cNvSpPr/>
          <p:nvPr/>
        </p:nvSpPr>
        <p:spPr>
          <a:xfrm>
            <a:off x="859536" y="2432304"/>
            <a:ext cx="566928" cy="566928"/>
          </a:xfrm>
          <a:prstGeom prst="ellipse">
            <a:avLst/>
          </a:prstGeom>
          <a:solidFill>
            <a:srgbClr val="F89838"/>
          </a:solidFill>
          <a:ln/>
        </p:spPr>
      </p:sp>
      <p:pic>
        <p:nvPicPr>
          <p:cNvPr id="7" name="Image 0" descr="preencoded.png">    </p:cNvPr>
          <p:cNvPicPr>
            <a:picLocks noChangeAspect="1"/>
          </p:cNvPicPr>
          <p:nvPr/>
        </p:nvPicPr>
        <p:blipFill>
          <a:blip r:embed="rId1"/>
          <a:stretch>
            <a:fillRect/>
          </a:stretch>
        </p:blipFill>
        <p:spPr>
          <a:xfrm>
            <a:off x="1012607" y="2585375"/>
            <a:ext cx="260787" cy="260787"/>
          </a:xfrm>
          <a:prstGeom prst="rect">
            <a:avLst/>
          </a:prstGeom>
        </p:spPr>
      </p:pic>
      <p:sp>
        <p:nvSpPr>
          <p:cNvPr id="8" name="Text 5"/>
          <p:cNvSpPr/>
          <p:nvPr/>
        </p:nvSpPr>
        <p:spPr>
          <a:xfrm>
            <a:off x="1517904" y="2432304"/>
            <a:ext cx="2222906" cy="56692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1. Recruit</a:t>
            </a:r>
            <a:endParaRPr lang="en-US" sz="1600" dirty="0"/>
          </a:p>
        </p:txBody>
      </p:sp>
      <p:sp>
        <p:nvSpPr>
          <p:cNvPr id="9" name="Text 6"/>
          <p:cNvSpPr/>
          <p:nvPr/>
        </p:nvSpPr>
        <p:spPr>
          <a:xfrm>
            <a:off x="859536" y="3127248"/>
            <a:ext cx="2881274" cy="1097280"/>
          </a:xfrm>
          <a:prstGeom prst="rect">
            <a:avLst/>
          </a:prstGeom>
          <a:noFill/>
          <a:ln/>
        </p:spPr>
        <p:txBody>
          <a:bodyPr wrap="square" lIns="0" tIns="0" rIns="0" bIns="0" rtlCol="0" anchor="t"/>
          <a:lstStyle/>
          <a:p>
            <a:pPr indent="0" marL="0">
              <a:lnSpc>
                <a:spcPts val="1550"/>
              </a:lnSpc>
              <a:buNone/>
            </a:pPr>
            <a:r>
              <a:rPr lang="en-US" sz="1200" dirty="0">
                <a:solidFill>
                  <a:srgbClr val="2E3138"/>
                </a:solidFill>
                <a:latin typeface="Calibri" pitchFamily="34" charset="0"/>
                <a:ea typeface="Calibri" pitchFamily="34" charset="-122"/>
                <a:cs typeface="Calibri" pitchFamily="34" charset="-120"/>
              </a:rPr>
              <a:t>Ask in person at the first practice and repeat it in the welcome email. Describe the job as small: building one schedule, not a season of shopping.</a:t>
            </a:r>
            <a:endParaRPr lang="en-US" sz="1200" dirty="0"/>
          </a:p>
        </p:txBody>
      </p:sp>
      <p:sp>
        <p:nvSpPr>
          <p:cNvPr id="10" name="Shape 7"/>
          <p:cNvSpPr/>
          <p:nvPr/>
        </p:nvSpPr>
        <p:spPr>
          <a:xfrm>
            <a:off x="4362602" y="2157984"/>
            <a:ext cx="3466490" cy="2212848"/>
          </a:xfrm>
          <a:prstGeom prst="roundRect">
            <a:avLst>
              <a:gd name="adj" fmla="val 3719"/>
            </a:avLst>
          </a:prstGeom>
          <a:solidFill>
            <a:srgbClr val="F2F3F5"/>
          </a:solidFill>
          <a:ln/>
        </p:spPr>
      </p:sp>
      <p:sp>
        <p:nvSpPr>
          <p:cNvPr id="11" name="Shape 8"/>
          <p:cNvSpPr/>
          <p:nvPr/>
        </p:nvSpPr>
        <p:spPr>
          <a:xfrm>
            <a:off x="4655210" y="2432304"/>
            <a:ext cx="566928" cy="566928"/>
          </a:xfrm>
          <a:prstGeom prst="ellipse">
            <a:avLst/>
          </a:prstGeom>
          <a:solidFill>
            <a:srgbClr val="121316"/>
          </a:solidFill>
          <a:ln/>
        </p:spPr>
      </p:sp>
      <p:pic>
        <p:nvPicPr>
          <p:cNvPr id="12" name="Image 1" descr="preencoded.png">    </p:cNvPr>
          <p:cNvPicPr>
            <a:picLocks noChangeAspect="1"/>
          </p:cNvPicPr>
          <p:nvPr/>
        </p:nvPicPr>
        <p:blipFill>
          <a:blip r:embed="rId2"/>
          <a:stretch>
            <a:fillRect/>
          </a:stretch>
        </p:blipFill>
        <p:spPr>
          <a:xfrm>
            <a:off x="4808281" y="2585375"/>
            <a:ext cx="260787" cy="260787"/>
          </a:xfrm>
          <a:prstGeom prst="rect">
            <a:avLst/>
          </a:prstGeom>
        </p:spPr>
      </p:pic>
      <p:sp>
        <p:nvSpPr>
          <p:cNvPr id="13" name="Text 9"/>
          <p:cNvSpPr/>
          <p:nvPr/>
        </p:nvSpPr>
        <p:spPr>
          <a:xfrm>
            <a:off x="5313578" y="2432304"/>
            <a:ext cx="2222906" cy="56692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2. Build the rotation</a:t>
            </a:r>
            <a:endParaRPr lang="en-US" sz="1600" dirty="0"/>
          </a:p>
        </p:txBody>
      </p:sp>
      <p:sp>
        <p:nvSpPr>
          <p:cNvPr id="14" name="Text 10"/>
          <p:cNvSpPr/>
          <p:nvPr/>
        </p:nvSpPr>
        <p:spPr>
          <a:xfrm>
            <a:off x="4655210" y="3127248"/>
            <a:ext cx="2881274" cy="1097280"/>
          </a:xfrm>
          <a:prstGeom prst="rect">
            <a:avLst/>
          </a:prstGeom>
          <a:noFill/>
          <a:ln/>
        </p:spPr>
        <p:txBody>
          <a:bodyPr wrap="square" lIns="0" tIns="0" rIns="0" bIns="0" rtlCol="0" anchor="t"/>
          <a:lstStyle/>
          <a:p>
            <a:pPr indent="0" marL="0">
              <a:lnSpc>
                <a:spcPts val="1550"/>
              </a:lnSpc>
              <a:buNone/>
            </a:pPr>
            <a:r>
              <a:rPr lang="en-US" sz="1200" dirty="0">
                <a:solidFill>
                  <a:srgbClr val="2E3138"/>
                </a:solidFill>
                <a:latin typeface="Calibri" pitchFamily="34" charset="0"/>
                <a:ea typeface="Calibri" pitchFamily="34" charset="-122"/>
                <a:cs typeface="Calibri" pitchFamily="34" charset="-120"/>
              </a:rPr>
              <a:t>Each family takes one or two dates across the season. Share the whole schedule in writing so nobody is surprised on a Saturday morning.</a:t>
            </a:r>
            <a:endParaRPr lang="en-US" sz="1200" dirty="0"/>
          </a:p>
        </p:txBody>
      </p:sp>
      <p:sp>
        <p:nvSpPr>
          <p:cNvPr id="15" name="Shape 11"/>
          <p:cNvSpPr/>
          <p:nvPr/>
        </p:nvSpPr>
        <p:spPr>
          <a:xfrm>
            <a:off x="8158277" y="2157984"/>
            <a:ext cx="3466490" cy="2212848"/>
          </a:xfrm>
          <a:prstGeom prst="roundRect">
            <a:avLst>
              <a:gd name="adj" fmla="val 3719"/>
            </a:avLst>
          </a:prstGeom>
          <a:solidFill>
            <a:srgbClr val="F2F3F5"/>
          </a:solidFill>
          <a:ln/>
        </p:spPr>
      </p:sp>
      <p:sp>
        <p:nvSpPr>
          <p:cNvPr id="16" name="Shape 12"/>
          <p:cNvSpPr/>
          <p:nvPr/>
        </p:nvSpPr>
        <p:spPr>
          <a:xfrm>
            <a:off x="8450885" y="2432304"/>
            <a:ext cx="566928" cy="566928"/>
          </a:xfrm>
          <a:prstGeom prst="ellipse">
            <a:avLst/>
          </a:prstGeom>
          <a:solidFill>
            <a:srgbClr val="2E7D46"/>
          </a:solidFill>
          <a:ln/>
        </p:spPr>
      </p:sp>
      <p:pic>
        <p:nvPicPr>
          <p:cNvPr id="17" name="Image 2" descr="preencoded.png">    </p:cNvPr>
          <p:cNvPicPr>
            <a:picLocks noChangeAspect="1"/>
          </p:cNvPicPr>
          <p:nvPr/>
        </p:nvPicPr>
        <p:blipFill>
          <a:blip r:embed="rId3"/>
          <a:stretch>
            <a:fillRect/>
          </a:stretch>
        </p:blipFill>
        <p:spPr>
          <a:xfrm>
            <a:off x="8603955" y="2585375"/>
            <a:ext cx="260787" cy="260787"/>
          </a:xfrm>
          <a:prstGeom prst="rect">
            <a:avLst/>
          </a:prstGeom>
        </p:spPr>
      </p:pic>
      <p:sp>
        <p:nvSpPr>
          <p:cNvPr id="18" name="Text 13"/>
          <p:cNvSpPr/>
          <p:nvPr/>
        </p:nvSpPr>
        <p:spPr>
          <a:xfrm>
            <a:off x="9109253" y="2432304"/>
            <a:ext cx="2222906" cy="56692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3. Collect allergies first</a:t>
            </a:r>
            <a:endParaRPr lang="en-US" sz="1600" dirty="0"/>
          </a:p>
        </p:txBody>
      </p:sp>
      <p:sp>
        <p:nvSpPr>
          <p:cNvPr id="19" name="Text 14"/>
          <p:cNvSpPr/>
          <p:nvPr/>
        </p:nvSpPr>
        <p:spPr>
          <a:xfrm>
            <a:off x="8450885" y="3127248"/>
            <a:ext cx="2881274" cy="1097280"/>
          </a:xfrm>
          <a:prstGeom prst="rect">
            <a:avLst/>
          </a:prstGeom>
          <a:noFill/>
          <a:ln/>
        </p:spPr>
        <p:txBody>
          <a:bodyPr wrap="square" lIns="0" tIns="0" rIns="0" bIns="0" rtlCol="0" anchor="t"/>
          <a:lstStyle/>
          <a:p>
            <a:pPr indent="0" marL="0">
              <a:lnSpc>
                <a:spcPts val="1550"/>
              </a:lnSpc>
              <a:buNone/>
            </a:pPr>
            <a:r>
              <a:rPr lang="en-US" sz="1200" dirty="0">
                <a:solidFill>
                  <a:srgbClr val="2E3138"/>
                </a:solidFill>
                <a:latin typeface="Calibri" pitchFamily="34" charset="0"/>
                <a:ea typeface="Calibri" pitchFamily="34" charset="-122"/>
                <a:cs typeface="Calibri" pitchFamily="34" charset="-120"/>
              </a:rPr>
              <a:t>Before anything is bought. Circulate the list to every family — at this age allergies are common and parents are still learning who has what.</a:t>
            </a:r>
            <a:endParaRPr lang="en-US" sz="1200" dirty="0"/>
          </a:p>
        </p:txBody>
      </p:sp>
      <p:sp>
        <p:nvSpPr>
          <p:cNvPr id="20" name="Shape 15"/>
          <p:cNvSpPr/>
          <p:nvPr/>
        </p:nvSpPr>
        <p:spPr>
          <a:xfrm>
            <a:off x="566928" y="4626864"/>
            <a:ext cx="11057839" cy="1243584"/>
          </a:xfrm>
          <a:prstGeom prst="roundRect">
            <a:avLst>
              <a:gd name="adj" fmla="val 6618"/>
            </a:avLst>
          </a:prstGeom>
          <a:solidFill>
            <a:srgbClr val="E3F0E7"/>
          </a:solidFill>
          <a:ln/>
        </p:spPr>
      </p:sp>
      <p:sp>
        <p:nvSpPr>
          <p:cNvPr id="21" name="Shape 16"/>
          <p:cNvSpPr/>
          <p:nvPr/>
        </p:nvSpPr>
        <p:spPr>
          <a:xfrm>
            <a:off x="859536" y="4956048"/>
            <a:ext cx="566928" cy="566928"/>
          </a:xfrm>
          <a:prstGeom prst="ellipse">
            <a:avLst/>
          </a:prstGeom>
          <a:solidFill>
            <a:srgbClr val="2E7D46"/>
          </a:solidFill>
          <a:ln/>
        </p:spPr>
      </p:sp>
      <p:pic>
        <p:nvPicPr>
          <p:cNvPr id="22" name="Image 3" descr="preencoded.png">    </p:cNvPr>
          <p:cNvPicPr>
            <a:picLocks noChangeAspect="1"/>
          </p:cNvPicPr>
          <p:nvPr/>
        </p:nvPicPr>
        <p:blipFill>
          <a:blip r:embed="rId4"/>
          <a:stretch>
            <a:fillRect/>
          </a:stretch>
        </p:blipFill>
        <p:spPr>
          <a:xfrm>
            <a:off x="1012607" y="5109119"/>
            <a:ext cx="260787" cy="260787"/>
          </a:xfrm>
          <a:prstGeom prst="rect">
            <a:avLst/>
          </a:prstGeom>
        </p:spPr>
      </p:pic>
      <p:sp>
        <p:nvSpPr>
          <p:cNvPr id="23" name="Text 17"/>
          <p:cNvSpPr/>
          <p:nvPr/>
        </p:nvSpPr>
        <p:spPr>
          <a:xfrm>
            <a:off x="1536192" y="4828032"/>
            <a:ext cx="2743200" cy="310896"/>
          </a:xfrm>
          <a:prstGeom prst="rect">
            <a:avLst/>
          </a:prstGeom>
          <a:noFill/>
          <a:ln/>
        </p:spPr>
        <p:txBody>
          <a:bodyPr wrap="square" lIns="0" tIns="0" rIns="0" bIns="0" rtlCol="0" anchor="ctr"/>
          <a:lstStyle/>
          <a:p>
            <a:pPr indent="0" marL="0">
              <a:buNone/>
            </a:pPr>
            <a:r>
              <a:rPr lang="en-US" sz="1450" b="1" dirty="0">
                <a:solidFill>
                  <a:srgbClr val="1F5730"/>
                </a:solidFill>
                <a:latin typeface="Cambria" pitchFamily="34" charset="0"/>
                <a:ea typeface="Cambria" pitchFamily="34" charset="-122"/>
                <a:cs typeface="Cambria" pitchFamily="34" charset="-120"/>
              </a:rPr>
              <a:t>What good looks like</a:t>
            </a:r>
            <a:endParaRPr lang="en-US" sz="1450" dirty="0"/>
          </a:p>
        </p:txBody>
      </p:sp>
      <p:sp>
        <p:nvSpPr>
          <p:cNvPr id="24" name="Text 18"/>
          <p:cNvSpPr/>
          <p:nvPr/>
        </p:nvSpPr>
        <p:spPr>
          <a:xfrm>
            <a:off x="1536192" y="5138928"/>
            <a:ext cx="9777679" cy="603504"/>
          </a:xfrm>
          <a:prstGeom prst="rect">
            <a:avLst/>
          </a:prstGeom>
          <a:noFill/>
          <a:ln/>
        </p:spPr>
        <p:txBody>
          <a:bodyPr wrap="square" lIns="0" tIns="0" rIns="0" bIns="0" rtlCol="0" anchor="t"/>
          <a:lstStyle/>
          <a:p>
            <a:pPr indent="0" marL="0">
              <a:lnSpc>
                <a:spcPts val="1550"/>
              </a:lnSpc>
              <a:buNone/>
            </a:pPr>
            <a:r>
              <a:rPr lang="en-US" sz="1200" dirty="0">
                <a:solidFill>
                  <a:srgbClr val="2F5C3E"/>
                </a:solidFill>
                <a:latin typeface="Calibri" pitchFamily="34" charset="0"/>
                <a:ea typeface="Calibri" pitchFamily="34" charset="-122"/>
                <a:cs typeface="Calibri" pitchFamily="34" charset="-120"/>
              </a:rPr>
              <a:t>Halftime: orange slices and water.  ·  Postgame: something light.  ·  Games here are short — a 6U game is 20 minutes total — so hydration matters far more than food. US Soccer advises drinking on a schedule rather than waiting for thirst.</a:t>
            </a:r>
            <a:endParaRPr lang="en-US" sz="1200" dirty="0"/>
          </a:p>
        </p:txBody>
      </p:sp>
      <p:pic>
        <p:nvPicPr>
          <p:cNvPr id="25" name="Image 4" descr="preencoded.png">    </p:cNvPr>
          <p:cNvPicPr>
            <a:picLocks noChangeAspect="1"/>
          </p:cNvPicPr>
          <p:nvPr/>
        </p:nvPicPr>
        <p:blipFill>
          <a:blip r:embed="rId5"/>
          <a:stretch>
            <a:fillRect/>
          </a:stretch>
        </p:blipFill>
        <p:spPr>
          <a:xfrm>
            <a:off x="566928" y="6272784"/>
            <a:ext cx="250041" cy="310896"/>
          </a:xfrm>
          <a:prstGeom prst="rect">
            <a:avLst/>
          </a:prstGeom>
        </p:spPr>
      </p:pic>
      <p:sp>
        <p:nvSpPr>
          <p:cNvPr id="26" name="Text 19"/>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7" name="Shape 20"/>
          <p:cNvSpPr/>
          <p:nvPr/>
        </p:nvSpPr>
        <p:spPr>
          <a:xfrm>
            <a:off x="11313871" y="6327648"/>
            <a:ext cx="310896" cy="310896"/>
          </a:xfrm>
          <a:prstGeom prst="ellipse">
            <a:avLst/>
          </a:prstGeom>
          <a:solidFill>
            <a:srgbClr val="F2F3F5"/>
          </a:solidFill>
          <a:ln w="9525">
            <a:solidFill>
              <a:srgbClr val="DADCE0"/>
            </a:solidFill>
            <a:prstDash val="solid"/>
          </a:ln>
        </p:spPr>
      </p:sp>
      <p:sp>
        <p:nvSpPr>
          <p:cNvPr id="28" name="Text 21"/>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21316"/>
        </a:solidFill>
      </p:bgPr>
    </p:bg>
    <p:spTree>
      <p:nvGrpSpPr>
        <p:cNvPr id="1" name=""/>
        <p:cNvGrpSpPr/>
        <p:nvPr/>
      </p:nvGrpSpPr>
      <p:grpSpPr>
        <a:xfrm>
          <a:off x="0" y="0"/>
          <a:ext cx="0" cy="0"/>
          <a:chOff x="0" y="0"/>
          <a:chExt cx="0" cy="0"/>
        </a:xfrm>
      </p:grpSpPr>
      <p:sp>
        <p:nvSpPr>
          <p:cNvPr id="2" name="Shape 0"/>
          <p:cNvSpPr/>
          <p:nvPr/>
        </p:nvSpPr>
        <p:spPr>
          <a:xfrm>
            <a:off x="9464040" y="-1371600"/>
            <a:ext cx="4937760" cy="4937760"/>
          </a:xfrm>
          <a:prstGeom prst="ellipse">
            <a:avLst/>
          </a:prstGeom>
          <a:solidFill>
            <a:srgbClr val="24262B"/>
          </a:solidFill>
          <a:ln/>
        </p:spPr>
      </p:sp>
      <p:sp>
        <p:nvSpPr>
          <p:cNvPr id="3" name="Shape 1"/>
          <p:cNvSpPr/>
          <p:nvPr/>
        </p:nvSpPr>
        <p:spPr>
          <a:xfrm>
            <a:off x="10881360" y="4023360"/>
            <a:ext cx="3108960" cy="3108960"/>
          </a:xfrm>
          <a:prstGeom prst="ellipse">
            <a:avLst/>
          </a:prstGeom>
          <a:solidFill>
            <a:srgbClr val="24262B"/>
          </a:solidFill>
          <a:ln/>
        </p:spPr>
      </p:sp>
      <p:sp>
        <p:nvSpPr>
          <p:cNvPr id="4" name="Text 2"/>
          <p:cNvSpPr/>
          <p:nvPr/>
        </p:nvSpPr>
        <p:spPr>
          <a:xfrm>
            <a:off x="566928" y="1975104"/>
            <a:ext cx="1828800" cy="1371600"/>
          </a:xfrm>
          <a:prstGeom prst="rect">
            <a:avLst/>
          </a:prstGeom>
          <a:noFill/>
          <a:ln/>
        </p:spPr>
        <p:txBody>
          <a:bodyPr wrap="square" lIns="0" tIns="0" rIns="0" bIns="0" rtlCol="0" anchor="ctr"/>
          <a:lstStyle/>
          <a:p>
            <a:pPr indent="0" marL="0">
              <a:buNone/>
            </a:pPr>
            <a:r>
              <a:rPr lang="en-US" sz="8400" b="1" dirty="0">
                <a:solidFill>
                  <a:srgbClr val="F89838"/>
                </a:solidFill>
                <a:latin typeface="Cambria" pitchFamily="34" charset="0"/>
                <a:ea typeface="Cambria" pitchFamily="34" charset="-122"/>
                <a:cs typeface="Cambria" pitchFamily="34" charset="-120"/>
              </a:rPr>
              <a:t>02</a:t>
            </a:r>
            <a:endParaRPr lang="en-US" sz="8400" dirty="0"/>
          </a:p>
        </p:txBody>
      </p:sp>
      <p:sp>
        <p:nvSpPr>
          <p:cNvPr id="5" name="Text 3"/>
          <p:cNvSpPr/>
          <p:nvPr/>
        </p:nvSpPr>
        <p:spPr>
          <a:xfrm>
            <a:off x="2139696" y="2011680"/>
            <a:ext cx="6949440" cy="86868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How The Game Works</a:t>
            </a:r>
            <a:endParaRPr lang="en-US" sz="3800" dirty="0"/>
          </a:p>
        </p:txBody>
      </p:sp>
      <p:sp>
        <p:nvSpPr>
          <p:cNvPr id="6" name="Text 4"/>
          <p:cNvSpPr/>
          <p:nvPr/>
        </p:nvSpPr>
        <p:spPr>
          <a:xfrm>
            <a:off x="2176272" y="2889504"/>
            <a:ext cx="6949440" cy="822960"/>
          </a:xfrm>
          <a:prstGeom prst="rect">
            <a:avLst/>
          </a:prstGeom>
          <a:noFill/>
          <a:ln/>
        </p:spPr>
        <p:txBody>
          <a:bodyPr wrap="square" lIns="0" tIns="0" rIns="0" bIns="0" rtlCol="0" anchor="t"/>
          <a:lstStyle/>
          <a:p>
            <a:pPr indent="0" marL="0">
              <a:buNone/>
            </a:pPr>
            <a:r>
              <a:rPr lang="en-US" sz="1500" dirty="0">
                <a:solidFill>
                  <a:srgbClr val="B6BAC2"/>
                </a:solidFill>
                <a:latin typeface="Calibri" pitchFamily="34" charset="0"/>
                <a:ea typeface="Calibri" pitchFamily="34" charset="-122"/>
                <a:cs typeface="Calibri" pitchFamily="34" charset="-120"/>
              </a:rPr>
              <a:t>6U, 7U and 8U play a different game from the divisions above. Smaller sides, no goalkeeper, short halves, and no score kept.</a:t>
            </a:r>
            <a:endParaRPr lang="en-US" sz="1500" dirty="0"/>
          </a:p>
        </p:txBody>
      </p:sp>
      <p:pic>
        <p:nvPicPr>
          <p:cNvPr id="7" name="Image 0" descr="preencoded.png">    </p:cNvPr>
          <p:cNvPicPr>
            <a:picLocks noChangeAspect="1"/>
          </p:cNvPicPr>
          <p:nvPr/>
        </p:nvPicPr>
        <p:blipFill>
          <a:blip r:embed="rId1"/>
          <a:stretch>
            <a:fillRect/>
          </a:stretch>
        </p:blipFill>
        <p:spPr>
          <a:xfrm>
            <a:off x="9692640" y="2395728"/>
            <a:ext cx="1371600" cy="1371600"/>
          </a:xfrm>
          <a:prstGeom prst="rect">
            <a:avLst/>
          </a:prstGeom>
        </p:spPr>
      </p:pic>
      <p:pic>
        <p:nvPicPr>
          <p:cNvPr id="8" name="Image 1" descr="preencoded.png">    </p:cNvPr>
          <p:cNvPicPr>
            <a:picLocks noChangeAspect="1"/>
          </p:cNvPicPr>
          <p:nvPr/>
        </p:nvPicPr>
        <p:blipFill>
          <a:blip r:embed="rId2"/>
          <a:stretch>
            <a:fillRect/>
          </a:stretch>
        </p:blipFill>
        <p:spPr>
          <a:xfrm>
            <a:off x="11168810" y="5705856"/>
            <a:ext cx="455957" cy="56692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HOW THE GAME WORKS</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The format at 6U, 7U and 8U</a:t>
            </a:r>
            <a:endParaRPr lang="en-US" sz="3400" dirty="0"/>
          </a:p>
        </p:txBody>
      </p:sp>
      <p:sp>
        <p:nvSpPr>
          <p:cNvPr id="4" name="Shape 2"/>
          <p:cNvSpPr/>
          <p:nvPr/>
        </p:nvSpPr>
        <p:spPr>
          <a:xfrm>
            <a:off x="566928" y="1700784"/>
            <a:ext cx="2531288" cy="1700784"/>
          </a:xfrm>
          <a:prstGeom prst="roundRect">
            <a:avLst>
              <a:gd name="adj" fmla="val 4839"/>
            </a:avLst>
          </a:prstGeom>
          <a:solidFill>
            <a:srgbClr val="F2F3F5"/>
          </a:solidFill>
          <a:ln/>
        </p:spPr>
      </p:sp>
      <p:sp>
        <p:nvSpPr>
          <p:cNvPr id="5" name="Text 3"/>
          <p:cNvSpPr/>
          <p:nvPr/>
        </p:nvSpPr>
        <p:spPr>
          <a:xfrm>
            <a:off x="566928" y="1920240"/>
            <a:ext cx="2531288" cy="786384"/>
          </a:xfrm>
          <a:prstGeom prst="rect">
            <a:avLst/>
          </a:prstGeom>
          <a:noFill/>
          <a:ln/>
        </p:spPr>
        <p:txBody>
          <a:bodyPr wrap="square" lIns="0" tIns="0" rIns="0" bIns="0" rtlCol="0" anchor="ctr"/>
          <a:lstStyle/>
          <a:p>
            <a:pPr algn="ctr" indent="0" marL="0">
              <a:buNone/>
            </a:pPr>
            <a:r>
              <a:rPr lang="en-US" sz="4000" b="1" dirty="0">
                <a:solidFill>
                  <a:srgbClr val="121316"/>
                </a:solidFill>
                <a:latin typeface="Cambria" pitchFamily="34" charset="0"/>
                <a:ea typeface="Cambria" pitchFamily="34" charset="-122"/>
                <a:cs typeface="Cambria" pitchFamily="34" charset="-120"/>
              </a:rPr>
              <a:t>5 v 5</a:t>
            </a:r>
            <a:endParaRPr lang="en-US" sz="4000" dirty="0"/>
          </a:p>
        </p:txBody>
      </p:sp>
      <p:sp>
        <p:nvSpPr>
          <p:cNvPr id="6" name="Text 4"/>
          <p:cNvSpPr/>
          <p:nvPr/>
        </p:nvSpPr>
        <p:spPr>
          <a:xfrm>
            <a:off x="566928" y="2724912"/>
            <a:ext cx="2531288" cy="402336"/>
          </a:xfrm>
          <a:prstGeom prst="rect">
            <a:avLst/>
          </a:prstGeom>
          <a:noFill/>
          <a:ln/>
        </p:spPr>
        <p:txBody>
          <a:bodyPr wrap="square" lIns="0" tIns="0" rIns="0" bIns="0" rtlCol="0" anchor="ctr"/>
          <a:lstStyle/>
          <a:p>
            <a:pPr algn="ctr" indent="0" marL="0">
              <a:buNone/>
            </a:pPr>
            <a:r>
              <a:rPr lang="en-US" sz="1400" b="1" dirty="0">
                <a:solidFill>
                  <a:srgbClr val="70747A"/>
                </a:solidFill>
                <a:latin typeface="Calibri" pitchFamily="34" charset="0"/>
                <a:ea typeface="Calibri" pitchFamily="34" charset="-122"/>
                <a:cs typeface="Calibri" pitchFamily="34" charset="-120"/>
              </a:rPr>
              <a:t>on the field</a:t>
            </a:r>
            <a:endParaRPr lang="en-US" sz="1400" dirty="0"/>
          </a:p>
        </p:txBody>
      </p:sp>
      <p:sp>
        <p:nvSpPr>
          <p:cNvPr id="7" name="Shape 5"/>
          <p:cNvSpPr/>
          <p:nvPr/>
        </p:nvSpPr>
        <p:spPr>
          <a:xfrm>
            <a:off x="3409112" y="1700784"/>
            <a:ext cx="2531288" cy="1700784"/>
          </a:xfrm>
          <a:prstGeom prst="roundRect">
            <a:avLst>
              <a:gd name="adj" fmla="val 4839"/>
            </a:avLst>
          </a:prstGeom>
          <a:solidFill>
            <a:srgbClr val="FDF0E2"/>
          </a:solidFill>
          <a:ln/>
        </p:spPr>
      </p:sp>
      <p:sp>
        <p:nvSpPr>
          <p:cNvPr id="8" name="Text 6"/>
          <p:cNvSpPr/>
          <p:nvPr/>
        </p:nvSpPr>
        <p:spPr>
          <a:xfrm>
            <a:off x="3409112" y="1920240"/>
            <a:ext cx="2531288" cy="786384"/>
          </a:xfrm>
          <a:prstGeom prst="rect">
            <a:avLst/>
          </a:prstGeom>
          <a:noFill/>
          <a:ln/>
        </p:spPr>
        <p:txBody>
          <a:bodyPr wrap="square" lIns="0" tIns="0" rIns="0" bIns="0" rtlCol="0" anchor="ctr"/>
          <a:lstStyle/>
          <a:p>
            <a:pPr algn="ctr" indent="0" marL="0">
              <a:buNone/>
            </a:pPr>
            <a:r>
              <a:rPr lang="en-US" sz="4000" b="1" dirty="0">
                <a:solidFill>
                  <a:srgbClr val="A85F0C"/>
                </a:solidFill>
                <a:latin typeface="Cambria" pitchFamily="34" charset="0"/>
                <a:ea typeface="Cambria" pitchFamily="34" charset="-122"/>
                <a:cs typeface="Cambria" pitchFamily="34" charset="-120"/>
              </a:rPr>
              <a:t>No</a:t>
            </a:r>
            <a:endParaRPr lang="en-US" sz="4000" dirty="0"/>
          </a:p>
        </p:txBody>
      </p:sp>
      <p:sp>
        <p:nvSpPr>
          <p:cNvPr id="9" name="Text 7"/>
          <p:cNvSpPr/>
          <p:nvPr/>
        </p:nvSpPr>
        <p:spPr>
          <a:xfrm>
            <a:off x="3409112" y="2724912"/>
            <a:ext cx="2531288" cy="402336"/>
          </a:xfrm>
          <a:prstGeom prst="rect">
            <a:avLst/>
          </a:prstGeom>
          <a:noFill/>
          <a:ln/>
        </p:spPr>
        <p:txBody>
          <a:bodyPr wrap="square" lIns="0" tIns="0" rIns="0" bIns="0" rtlCol="0" anchor="ctr"/>
          <a:lstStyle/>
          <a:p>
            <a:pPr algn="ctr" indent="0" marL="0">
              <a:buNone/>
            </a:pPr>
            <a:r>
              <a:rPr lang="en-US" sz="1400" b="1" dirty="0">
                <a:solidFill>
                  <a:srgbClr val="70747A"/>
                </a:solidFill>
                <a:latin typeface="Calibri" pitchFamily="34" charset="0"/>
                <a:ea typeface="Calibri" pitchFamily="34" charset="-122"/>
                <a:cs typeface="Calibri" pitchFamily="34" charset="-120"/>
              </a:rPr>
              <a:t>goalkeeper</a:t>
            </a:r>
            <a:endParaRPr lang="en-US" sz="1400" dirty="0"/>
          </a:p>
        </p:txBody>
      </p:sp>
      <p:sp>
        <p:nvSpPr>
          <p:cNvPr id="10" name="Shape 8"/>
          <p:cNvSpPr/>
          <p:nvPr/>
        </p:nvSpPr>
        <p:spPr>
          <a:xfrm>
            <a:off x="6251296" y="1700784"/>
            <a:ext cx="2531288" cy="1700784"/>
          </a:xfrm>
          <a:prstGeom prst="roundRect">
            <a:avLst>
              <a:gd name="adj" fmla="val 4839"/>
            </a:avLst>
          </a:prstGeom>
          <a:solidFill>
            <a:srgbClr val="F2F3F5"/>
          </a:solidFill>
          <a:ln/>
        </p:spPr>
      </p:sp>
      <p:sp>
        <p:nvSpPr>
          <p:cNvPr id="11" name="Text 9"/>
          <p:cNvSpPr/>
          <p:nvPr/>
        </p:nvSpPr>
        <p:spPr>
          <a:xfrm>
            <a:off x="6251296" y="1920240"/>
            <a:ext cx="2531288" cy="786384"/>
          </a:xfrm>
          <a:prstGeom prst="rect">
            <a:avLst/>
          </a:prstGeom>
          <a:noFill/>
          <a:ln/>
        </p:spPr>
        <p:txBody>
          <a:bodyPr wrap="square" lIns="0" tIns="0" rIns="0" bIns="0" rtlCol="0" anchor="ctr"/>
          <a:lstStyle/>
          <a:p>
            <a:pPr algn="ctr" indent="0" marL="0">
              <a:buNone/>
            </a:pPr>
            <a:r>
              <a:rPr lang="en-US" sz="4000" b="1" dirty="0">
                <a:solidFill>
                  <a:srgbClr val="121316"/>
                </a:solidFill>
                <a:latin typeface="Cambria" pitchFamily="34" charset="0"/>
                <a:ea typeface="Cambria" pitchFamily="34" charset="-122"/>
                <a:cs typeface="Cambria" pitchFamily="34" charset="-120"/>
              </a:rPr>
              <a:t>12</a:t>
            </a:r>
            <a:endParaRPr lang="en-US" sz="4000" dirty="0"/>
          </a:p>
        </p:txBody>
      </p:sp>
      <p:sp>
        <p:nvSpPr>
          <p:cNvPr id="12" name="Text 10"/>
          <p:cNvSpPr/>
          <p:nvPr/>
        </p:nvSpPr>
        <p:spPr>
          <a:xfrm>
            <a:off x="6251296" y="2724912"/>
            <a:ext cx="2531288" cy="402336"/>
          </a:xfrm>
          <a:prstGeom prst="rect">
            <a:avLst/>
          </a:prstGeom>
          <a:noFill/>
          <a:ln/>
        </p:spPr>
        <p:txBody>
          <a:bodyPr wrap="square" lIns="0" tIns="0" rIns="0" bIns="0" rtlCol="0" anchor="ctr"/>
          <a:lstStyle/>
          <a:p>
            <a:pPr algn="ctr" indent="0" marL="0">
              <a:buNone/>
            </a:pPr>
            <a:r>
              <a:rPr lang="en-US" sz="1400" b="1" dirty="0">
                <a:solidFill>
                  <a:srgbClr val="70747A"/>
                </a:solidFill>
                <a:latin typeface="Calibri" pitchFamily="34" charset="0"/>
                <a:ea typeface="Calibri" pitchFamily="34" charset="-122"/>
                <a:cs typeface="Calibri" pitchFamily="34" charset="-120"/>
              </a:rPr>
              <a:t>players per team</a:t>
            </a:r>
            <a:endParaRPr lang="en-US" sz="1400" dirty="0"/>
          </a:p>
        </p:txBody>
      </p:sp>
      <p:sp>
        <p:nvSpPr>
          <p:cNvPr id="13" name="Shape 11"/>
          <p:cNvSpPr/>
          <p:nvPr/>
        </p:nvSpPr>
        <p:spPr>
          <a:xfrm>
            <a:off x="9093479" y="1700784"/>
            <a:ext cx="2531288" cy="1700784"/>
          </a:xfrm>
          <a:prstGeom prst="roundRect">
            <a:avLst>
              <a:gd name="adj" fmla="val 4839"/>
            </a:avLst>
          </a:prstGeom>
          <a:solidFill>
            <a:srgbClr val="F2F3F5"/>
          </a:solidFill>
          <a:ln/>
        </p:spPr>
      </p:sp>
      <p:sp>
        <p:nvSpPr>
          <p:cNvPr id="14" name="Text 12"/>
          <p:cNvSpPr/>
          <p:nvPr/>
        </p:nvSpPr>
        <p:spPr>
          <a:xfrm>
            <a:off x="9093479" y="1920240"/>
            <a:ext cx="2531288" cy="786384"/>
          </a:xfrm>
          <a:prstGeom prst="rect">
            <a:avLst/>
          </a:prstGeom>
          <a:noFill/>
          <a:ln/>
        </p:spPr>
        <p:txBody>
          <a:bodyPr wrap="square" lIns="0" tIns="0" rIns="0" bIns="0" rtlCol="0" anchor="ctr"/>
          <a:lstStyle/>
          <a:p>
            <a:pPr algn="ctr" indent="0" marL="0">
              <a:buNone/>
            </a:pPr>
            <a:r>
              <a:rPr lang="en-US" sz="4000" b="1" dirty="0">
                <a:solidFill>
                  <a:srgbClr val="121316"/>
                </a:solidFill>
                <a:latin typeface="Cambria" pitchFamily="34" charset="0"/>
                <a:ea typeface="Cambria" pitchFamily="34" charset="-122"/>
                <a:cs typeface="Cambria" pitchFamily="34" charset="-120"/>
              </a:rPr>
              <a:t>Size 3</a:t>
            </a:r>
            <a:endParaRPr lang="en-US" sz="4000" dirty="0"/>
          </a:p>
        </p:txBody>
      </p:sp>
      <p:sp>
        <p:nvSpPr>
          <p:cNvPr id="15" name="Text 13"/>
          <p:cNvSpPr/>
          <p:nvPr/>
        </p:nvSpPr>
        <p:spPr>
          <a:xfrm>
            <a:off x="9093479" y="2724912"/>
            <a:ext cx="2531288" cy="402336"/>
          </a:xfrm>
          <a:prstGeom prst="rect">
            <a:avLst/>
          </a:prstGeom>
          <a:noFill/>
          <a:ln/>
        </p:spPr>
        <p:txBody>
          <a:bodyPr wrap="square" lIns="0" tIns="0" rIns="0" bIns="0" rtlCol="0" anchor="ctr"/>
          <a:lstStyle/>
          <a:p>
            <a:pPr algn="ctr" indent="0" marL="0">
              <a:buNone/>
            </a:pPr>
            <a:r>
              <a:rPr lang="en-US" sz="1400" b="1" dirty="0">
                <a:solidFill>
                  <a:srgbClr val="70747A"/>
                </a:solidFill>
                <a:latin typeface="Calibri" pitchFamily="34" charset="0"/>
                <a:ea typeface="Calibri" pitchFamily="34" charset="-122"/>
                <a:cs typeface="Calibri" pitchFamily="34" charset="-120"/>
              </a:rPr>
              <a:t>ball</a:t>
            </a:r>
            <a:endParaRPr lang="en-US" sz="1400" dirty="0"/>
          </a:p>
        </p:txBody>
      </p:sp>
      <p:sp>
        <p:nvSpPr>
          <p:cNvPr id="16" name="Shape 14"/>
          <p:cNvSpPr/>
          <p:nvPr/>
        </p:nvSpPr>
        <p:spPr>
          <a:xfrm>
            <a:off x="566928" y="3712464"/>
            <a:ext cx="5346040" cy="2084832"/>
          </a:xfrm>
          <a:prstGeom prst="roundRect">
            <a:avLst>
              <a:gd name="adj" fmla="val 3947"/>
            </a:avLst>
          </a:prstGeom>
          <a:solidFill>
            <a:srgbClr val="F2F3F5"/>
          </a:solidFill>
          <a:ln/>
        </p:spPr>
      </p:sp>
      <p:sp>
        <p:nvSpPr>
          <p:cNvPr id="17" name="Text 15"/>
          <p:cNvSpPr/>
          <p:nvPr/>
        </p:nvSpPr>
        <p:spPr>
          <a:xfrm>
            <a:off x="859536" y="3931920"/>
            <a:ext cx="4760824" cy="347472"/>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Two games at once</a:t>
            </a:r>
            <a:endParaRPr lang="en-US" sz="1600" dirty="0"/>
          </a:p>
        </p:txBody>
      </p:sp>
      <p:sp>
        <p:nvSpPr>
          <p:cNvPr id="18" name="Text 16"/>
          <p:cNvSpPr/>
          <p:nvPr/>
        </p:nvSpPr>
        <p:spPr>
          <a:xfrm>
            <a:off x="859536" y="4352544"/>
            <a:ext cx="4760824" cy="1280160"/>
          </a:xfrm>
          <a:prstGeom prst="rect">
            <a:avLst/>
          </a:prstGeom>
          <a:noFill/>
          <a:ln/>
        </p:spPr>
        <p:txBody>
          <a:bodyPr wrap="square" lIns="0" tIns="0" rIns="0" bIns="0" rtlCol="0" anchor="t"/>
          <a:lstStyle/>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Your division plays two games concurrently on adjacent mini-fields, so your twelve players are split across both.</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That means substitutions are constant and squads change week to week — by design.</a:t>
            </a:r>
            <a:endParaRPr lang="en-US" sz="1200" dirty="0"/>
          </a:p>
          <a:p>
            <a:pPr marL="177800" indent="-177800">
              <a:lnSpc>
                <a:spcPts val="1550"/>
              </a:lnSpc>
              <a:spcAft>
                <a:spcPts val="700"/>
              </a:spcAft>
              <a:buSzPct val="100000"/>
              <a:buChar char="•"/>
            </a:pPr>
            <a:r>
              <a:rPr lang="en-US" sz="1200" dirty="0">
                <a:solidFill>
                  <a:srgbClr val="2E3138"/>
                </a:solidFill>
                <a:latin typeface="Calibri" pitchFamily="34" charset="0"/>
                <a:ea typeface="Calibri" pitchFamily="34" charset="-122"/>
                <a:cs typeface="Calibri" pitchFamily="34" charset="-120"/>
              </a:rPr>
              <a:t>Know which field is yours before warm-ups start, and tell parents where to stand.</a:t>
            </a:r>
            <a:endParaRPr lang="en-US" sz="1200" dirty="0"/>
          </a:p>
        </p:txBody>
      </p:sp>
      <p:sp>
        <p:nvSpPr>
          <p:cNvPr id="19" name="Shape 17"/>
          <p:cNvSpPr/>
          <p:nvPr/>
        </p:nvSpPr>
        <p:spPr>
          <a:xfrm>
            <a:off x="6278728" y="3712464"/>
            <a:ext cx="5346040" cy="2084832"/>
          </a:xfrm>
          <a:prstGeom prst="roundRect">
            <a:avLst>
              <a:gd name="adj" fmla="val 3947"/>
            </a:avLst>
          </a:prstGeom>
          <a:solidFill>
            <a:srgbClr val="121316"/>
          </a:solidFill>
          <a:ln/>
        </p:spPr>
      </p:sp>
      <p:sp>
        <p:nvSpPr>
          <p:cNvPr id="20" name="Text 18"/>
          <p:cNvSpPr/>
          <p:nvPr/>
        </p:nvSpPr>
        <p:spPr>
          <a:xfrm>
            <a:off x="6571336" y="3931920"/>
            <a:ext cx="4760824" cy="347472"/>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No goalkeeper changes everything</a:t>
            </a:r>
            <a:endParaRPr lang="en-US" sz="1600" dirty="0"/>
          </a:p>
        </p:txBody>
      </p:sp>
      <p:sp>
        <p:nvSpPr>
          <p:cNvPr id="21" name="Text 19"/>
          <p:cNvSpPr/>
          <p:nvPr/>
        </p:nvSpPr>
        <p:spPr>
          <a:xfrm>
            <a:off x="6571336" y="4352544"/>
            <a:ext cx="4760824" cy="1280160"/>
          </a:xfrm>
          <a:prstGeom prst="rect">
            <a:avLst/>
          </a:prstGeom>
          <a:noFill/>
          <a:ln/>
        </p:spPr>
        <p:txBody>
          <a:bodyPr wrap="square" lIns="0" tIns="0" rIns="0" bIns="0" rtlCol="0" anchor="t"/>
          <a:lstStyle/>
          <a:p>
            <a:pPr marL="177800" indent="-177800">
              <a:lnSpc>
                <a:spcPts val="1550"/>
              </a:lnSpc>
              <a:spcAft>
                <a:spcPts val="700"/>
              </a:spcAft>
              <a:buSzPct val="100000"/>
              <a:buChar char="•"/>
            </a:pPr>
            <a:r>
              <a:rPr lang="en-US" sz="1200" dirty="0">
                <a:solidFill>
                  <a:srgbClr val="D2D5DA"/>
                </a:solidFill>
                <a:latin typeface="Calibri" pitchFamily="34" charset="0"/>
                <a:ea typeface="Calibri" pitchFamily="34" charset="-122"/>
                <a:cs typeface="Calibri" pitchFamily="34" charset="-120"/>
              </a:rPr>
              <a:t>There is no keeper and no build-out line at these ages — those arrive at 9U.</a:t>
            </a:r>
            <a:endParaRPr lang="en-US" sz="1200" dirty="0"/>
          </a:p>
          <a:p>
            <a:pPr marL="177800" indent="-177800">
              <a:lnSpc>
                <a:spcPts val="1550"/>
              </a:lnSpc>
              <a:spcAft>
                <a:spcPts val="700"/>
              </a:spcAft>
              <a:buSzPct val="100000"/>
              <a:buChar char="•"/>
            </a:pPr>
            <a:r>
              <a:rPr lang="en-US" sz="1200" dirty="0">
                <a:solidFill>
                  <a:srgbClr val="D2D5DA"/>
                </a:solidFill>
                <a:latin typeface="Calibri" pitchFamily="34" charset="0"/>
                <a:ea typeface="Calibri" pitchFamily="34" charset="-122"/>
                <a:cs typeface="Calibri" pitchFamily="34" charset="-120"/>
              </a:rPr>
              <a:t>Don't post a child in front of the goal as a substitute keeper. It isn't the game and they learn nothing standing there.</a:t>
            </a:r>
            <a:endParaRPr lang="en-US" sz="1200" dirty="0"/>
          </a:p>
          <a:p>
            <a:pPr marL="177800" indent="-177800">
              <a:lnSpc>
                <a:spcPts val="1550"/>
              </a:lnSpc>
              <a:spcAft>
                <a:spcPts val="700"/>
              </a:spcAft>
              <a:buSzPct val="100000"/>
              <a:buChar char="•"/>
            </a:pPr>
            <a:r>
              <a:rPr lang="en-US" sz="1200" dirty="0">
                <a:solidFill>
                  <a:srgbClr val="D2D5DA"/>
                </a:solidFill>
                <a:latin typeface="Calibri" pitchFamily="34" charset="0"/>
                <a:ea typeface="Calibri" pitchFamily="34" charset="-122"/>
                <a:cs typeface="Calibri" pitchFamily="34" charset="-120"/>
              </a:rPr>
              <a:t>Teach everyone to defend and everyone to attack. Positions barely matter at 6U–8U.</a:t>
            </a:r>
            <a:endParaRPr lang="en-US" sz="1200" dirty="0"/>
          </a:p>
        </p:txBody>
      </p:sp>
      <p:sp>
        <p:nvSpPr>
          <p:cNvPr id="22" name="Text 20"/>
          <p:cNvSpPr/>
          <p:nvPr/>
        </p:nvSpPr>
        <p:spPr>
          <a:xfrm>
            <a:off x="566928" y="5943600"/>
            <a:ext cx="11057839" cy="256032"/>
          </a:xfrm>
          <a:prstGeom prst="rect">
            <a:avLst/>
          </a:prstGeom>
          <a:noFill/>
          <a:ln/>
        </p:spPr>
        <p:txBody>
          <a:bodyPr wrap="square" lIns="0" tIns="0" rIns="0" bIns="0" rtlCol="0" anchor="ctr"/>
          <a:lstStyle/>
          <a:p>
            <a:pPr indent="0" marL="0">
              <a:buNone/>
            </a:pPr>
            <a:r>
              <a:rPr lang="en-US" sz="1000" i="1" dirty="0">
                <a:solidFill>
                  <a:srgbClr val="70747A"/>
                </a:solidFill>
                <a:latin typeface="Calibri" pitchFamily="34" charset="0"/>
                <a:ea typeface="Calibri" pitchFamily="34" charset="-122"/>
                <a:cs typeface="Calibri" pitchFamily="34" charset="-120"/>
              </a:rPr>
              <a:t>Team and field sizes:  </a:t>
            </a:r>
            <a:pPr indent="0" marL="0">
              <a:buNone/>
            </a:pPr>
            <a:r>
              <a:rPr lang="en-US" sz="1000" i="1" u="sng" dirty="0">
                <a:solidFill>
                  <a:srgbClr val="3C4048"/>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ayso76.org/program-overview</a:t>
            </a:r>
            <a:endParaRPr lang="en-US" sz="1000" dirty="0"/>
          </a:p>
        </p:txBody>
      </p:sp>
      <p:pic>
        <p:nvPicPr>
          <p:cNvPr id="23" name="Image 0" descr="preencoded.png">    </p:cNvPr>
          <p:cNvPicPr>
            <a:picLocks noChangeAspect="1"/>
          </p:cNvPicPr>
          <p:nvPr/>
        </p:nvPicPr>
        <p:blipFill>
          <a:blip r:embed="rId2"/>
          <a:stretch>
            <a:fillRect/>
          </a:stretch>
        </p:blipFill>
        <p:spPr>
          <a:xfrm>
            <a:off x="566928" y="6272784"/>
            <a:ext cx="250041" cy="310896"/>
          </a:xfrm>
          <a:prstGeom prst="rect">
            <a:avLst/>
          </a:prstGeom>
        </p:spPr>
      </p:pic>
      <p:sp>
        <p:nvSpPr>
          <p:cNvPr id="24" name="Text 21"/>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25" name="Shape 22"/>
          <p:cNvSpPr/>
          <p:nvPr/>
        </p:nvSpPr>
        <p:spPr>
          <a:xfrm>
            <a:off x="11313871" y="6327648"/>
            <a:ext cx="310896" cy="310896"/>
          </a:xfrm>
          <a:prstGeom prst="ellipse">
            <a:avLst/>
          </a:prstGeom>
          <a:solidFill>
            <a:srgbClr val="F2F3F5"/>
          </a:solidFill>
          <a:ln w="9525">
            <a:solidFill>
              <a:srgbClr val="DADCE0"/>
            </a:solidFill>
            <a:prstDash val="solid"/>
          </a:ln>
        </p:spPr>
      </p:sp>
      <p:sp>
        <p:nvSpPr>
          <p:cNvPr id="26" name="Text 23"/>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402336"/>
            <a:ext cx="11057839" cy="237744"/>
          </a:xfrm>
          <a:prstGeom prst="rect">
            <a:avLst/>
          </a:prstGeom>
          <a:noFill/>
          <a:ln/>
        </p:spPr>
        <p:txBody>
          <a:bodyPr wrap="square" lIns="0" tIns="0" rIns="0" bIns="0" rtlCol="0" anchor="ctr"/>
          <a:lstStyle/>
          <a:p>
            <a:pPr indent="0" marL="0">
              <a:buNone/>
            </a:pPr>
            <a:r>
              <a:rPr lang="en-US" sz="1150" b="1" spc="220" kern="0" dirty="0">
                <a:solidFill>
                  <a:srgbClr val="A85F0C"/>
                </a:solidFill>
                <a:latin typeface="Calibri" pitchFamily="34" charset="0"/>
                <a:ea typeface="Calibri" pitchFamily="34" charset="-122"/>
                <a:cs typeface="Calibri" pitchFamily="34" charset="-120"/>
              </a:rPr>
              <a:t>HOW THE GAME WORKS</a:t>
            </a:r>
            <a:endParaRPr lang="en-US" sz="115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3400" b="1" dirty="0">
                <a:solidFill>
                  <a:srgbClr val="121316"/>
                </a:solidFill>
                <a:latin typeface="Cambria" pitchFamily="34" charset="0"/>
                <a:ea typeface="Cambria" pitchFamily="34" charset="-122"/>
                <a:cs typeface="Cambria" pitchFamily="34" charset="-120"/>
              </a:rPr>
              <a:t>Game length and playing time</a:t>
            </a:r>
            <a:endParaRPr lang="en-US" sz="3400" dirty="0"/>
          </a:p>
        </p:txBody>
      </p:sp>
      <p:sp>
        <p:nvSpPr>
          <p:cNvPr id="4" name="Text 2"/>
          <p:cNvSpPr/>
          <p:nvPr/>
        </p:nvSpPr>
        <p:spPr>
          <a:xfrm>
            <a:off x="566928" y="1645920"/>
            <a:ext cx="5120640" cy="292608"/>
          </a:xfrm>
          <a:prstGeom prst="rect">
            <a:avLst/>
          </a:prstGeom>
          <a:noFill/>
          <a:ln/>
        </p:spPr>
        <p:txBody>
          <a:bodyPr wrap="square" lIns="0" tIns="0" rIns="0" bIns="0" rtlCol="0" anchor="ctr"/>
          <a:lstStyle/>
          <a:p>
            <a:pPr indent="0" marL="0">
              <a:buNone/>
            </a:pPr>
            <a:r>
              <a:rPr lang="en-US" sz="1600" b="1" dirty="0">
                <a:solidFill>
                  <a:srgbClr val="121316"/>
                </a:solidFill>
                <a:latin typeface="Cambria" pitchFamily="34" charset="0"/>
                <a:ea typeface="Cambria" pitchFamily="34" charset="-122"/>
                <a:cs typeface="Cambria" pitchFamily="34" charset="-120"/>
              </a:rPr>
              <a:t>How long a game lasts</a:t>
            </a:r>
            <a:endParaRPr lang="en-US" sz="1600" dirty="0"/>
          </a:p>
        </p:txBody>
      </p:sp>
      <p:sp>
        <p:nvSpPr>
          <p:cNvPr id="5" name="Shape 3"/>
          <p:cNvSpPr/>
          <p:nvPr/>
        </p:nvSpPr>
        <p:spPr>
          <a:xfrm>
            <a:off x="566928" y="2029968"/>
            <a:ext cx="5120640" cy="384048"/>
          </a:xfrm>
          <a:prstGeom prst="roundRect">
            <a:avLst>
              <a:gd name="adj" fmla="val 14286"/>
            </a:avLst>
          </a:prstGeom>
          <a:solidFill>
            <a:srgbClr val="121316"/>
          </a:solidFill>
          <a:ln/>
        </p:spPr>
      </p:sp>
      <p:sp>
        <p:nvSpPr>
          <p:cNvPr id="6" name="Text 4"/>
          <p:cNvSpPr/>
          <p:nvPr/>
        </p:nvSpPr>
        <p:spPr>
          <a:xfrm>
            <a:off x="713232" y="2029968"/>
            <a:ext cx="987552" cy="384048"/>
          </a:xfrm>
          <a:prstGeom prst="rect">
            <a:avLst/>
          </a:prstGeom>
          <a:noFill/>
          <a:ln/>
        </p:spPr>
        <p:txBody>
          <a:bodyPr wrap="square" lIns="0" tIns="0" rIns="0" bIns="0" rtlCol="0" anchor="ctr"/>
          <a:lstStyle/>
          <a:p>
            <a:pPr algn="l" indent="0" marL="0">
              <a:buNone/>
            </a:pPr>
            <a:r>
              <a:rPr lang="en-US" sz="1100" b="1" spc="60" kern="0" dirty="0">
                <a:solidFill>
                  <a:srgbClr val="FFFFFF"/>
                </a:solidFill>
                <a:latin typeface="Calibri" pitchFamily="34" charset="0"/>
                <a:ea typeface="Calibri" pitchFamily="34" charset="-122"/>
                <a:cs typeface="Calibri" pitchFamily="34" charset="-120"/>
              </a:rPr>
              <a:t>Division</a:t>
            </a:r>
            <a:endParaRPr lang="en-US" sz="1100" dirty="0"/>
          </a:p>
        </p:txBody>
      </p:sp>
      <p:sp>
        <p:nvSpPr>
          <p:cNvPr id="7" name="Text 5"/>
          <p:cNvSpPr/>
          <p:nvPr/>
        </p:nvSpPr>
        <p:spPr>
          <a:xfrm>
            <a:off x="1993392" y="2029968"/>
            <a:ext cx="1078992" cy="384048"/>
          </a:xfrm>
          <a:prstGeom prst="rect">
            <a:avLst/>
          </a:prstGeom>
          <a:noFill/>
          <a:ln/>
        </p:spPr>
        <p:txBody>
          <a:bodyPr wrap="square" lIns="0" tIns="0" rIns="0" bIns="0" rtlCol="0" anchor="ctr"/>
          <a:lstStyle/>
          <a:p>
            <a:pPr algn="ctr" indent="0" marL="0">
              <a:buNone/>
            </a:pPr>
            <a:r>
              <a:rPr lang="en-US" sz="1100" b="1" spc="60" kern="0" dirty="0">
                <a:solidFill>
                  <a:srgbClr val="FFFFFF"/>
                </a:solidFill>
                <a:latin typeface="Calibri" pitchFamily="34" charset="0"/>
                <a:ea typeface="Calibri" pitchFamily="34" charset="-122"/>
                <a:cs typeface="Calibri" pitchFamily="34" charset="-120"/>
              </a:rPr>
              <a:t>Half (max)</a:t>
            </a:r>
            <a:endParaRPr lang="en-US" sz="1100" dirty="0"/>
          </a:p>
        </p:txBody>
      </p:sp>
      <p:sp>
        <p:nvSpPr>
          <p:cNvPr id="8" name="Text 6"/>
          <p:cNvSpPr/>
          <p:nvPr/>
        </p:nvSpPr>
        <p:spPr>
          <a:xfrm>
            <a:off x="3364992" y="2029968"/>
            <a:ext cx="987552" cy="384048"/>
          </a:xfrm>
          <a:prstGeom prst="rect">
            <a:avLst/>
          </a:prstGeom>
          <a:noFill/>
          <a:ln/>
        </p:spPr>
        <p:txBody>
          <a:bodyPr wrap="square" lIns="0" tIns="0" rIns="0" bIns="0" rtlCol="0" anchor="ctr"/>
          <a:lstStyle/>
          <a:p>
            <a:pPr algn="ctr" indent="0" marL="0">
              <a:buNone/>
            </a:pPr>
            <a:r>
              <a:rPr lang="en-US" sz="1100" b="1" spc="60" kern="0" dirty="0">
                <a:solidFill>
                  <a:srgbClr val="FFFFFF"/>
                </a:solidFill>
                <a:latin typeface="Calibri" pitchFamily="34" charset="0"/>
                <a:ea typeface="Calibri" pitchFamily="34" charset="-122"/>
                <a:cs typeface="Calibri" pitchFamily="34" charset="-120"/>
              </a:rPr>
              <a:t>Game (max)</a:t>
            </a:r>
            <a:endParaRPr lang="en-US" sz="1100" dirty="0"/>
          </a:p>
        </p:txBody>
      </p:sp>
      <p:sp>
        <p:nvSpPr>
          <p:cNvPr id="9" name="Text 7"/>
          <p:cNvSpPr/>
          <p:nvPr/>
        </p:nvSpPr>
        <p:spPr>
          <a:xfrm>
            <a:off x="4645152" y="2029968"/>
            <a:ext cx="896112" cy="384048"/>
          </a:xfrm>
          <a:prstGeom prst="rect">
            <a:avLst/>
          </a:prstGeom>
          <a:noFill/>
          <a:ln/>
        </p:spPr>
        <p:txBody>
          <a:bodyPr wrap="square" lIns="0" tIns="0" rIns="0" bIns="0" rtlCol="0" anchor="ctr"/>
          <a:lstStyle/>
          <a:p>
            <a:pPr algn="ctr" indent="0" marL="0">
              <a:buNone/>
            </a:pPr>
            <a:r>
              <a:rPr lang="en-US" sz="1100" b="1" spc="60" kern="0" dirty="0">
                <a:solidFill>
                  <a:srgbClr val="FFFFFF"/>
                </a:solidFill>
                <a:latin typeface="Calibri" pitchFamily="34" charset="0"/>
                <a:ea typeface="Calibri" pitchFamily="34" charset="-122"/>
                <a:cs typeface="Calibri" pitchFamily="34" charset="-120"/>
              </a:rPr>
              <a:t>Ball</a:t>
            </a:r>
            <a:endParaRPr lang="en-US" sz="1100" dirty="0"/>
          </a:p>
        </p:txBody>
      </p:sp>
      <p:sp>
        <p:nvSpPr>
          <p:cNvPr id="10" name="Shape 8"/>
          <p:cNvSpPr/>
          <p:nvPr/>
        </p:nvSpPr>
        <p:spPr>
          <a:xfrm>
            <a:off x="566928" y="2468880"/>
            <a:ext cx="5120640" cy="402336"/>
          </a:xfrm>
          <a:prstGeom prst="rect">
            <a:avLst/>
          </a:prstGeom>
          <a:solidFill>
            <a:srgbClr val="FDF0E2"/>
          </a:solidFill>
          <a:ln/>
        </p:spPr>
      </p:sp>
      <p:sp>
        <p:nvSpPr>
          <p:cNvPr id="11" name="Text 9"/>
          <p:cNvSpPr/>
          <p:nvPr/>
        </p:nvSpPr>
        <p:spPr>
          <a:xfrm>
            <a:off x="713232" y="2468880"/>
            <a:ext cx="987552" cy="402336"/>
          </a:xfrm>
          <a:prstGeom prst="rect">
            <a:avLst/>
          </a:prstGeom>
          <a:noFill/>
          <a:ln/>
        </p:spPr>
        <p:txBody>
          <a:bodyPr wrap="square" lIns="0" tIns="0" rIns="0" bIns="0" rtlCol="0" anchor="ctr"/>
          <a:lstStyle/>
          <a:p>
            <a:pPr algn="l" indent="0" marL="0">
              <a:buNone/>
            </a:pPr>
            <a:r>
              <a:rPr lang="en-US" sz="1150" b="1" dirty="0">
                <a:solidFill>
                  <a:srgbClr val="8A4E12"/>
                </a:solidFill>
                <a:latin typeface="Calibri" pitchFamily="34" charset="0"/>
                <a:ea typeface="Calibri" pitchFamily="34" charset="-122"/>
                <a:cs typeface="Calibri" pitchFamily="34" charset="-120"/>
              </a:rPr>
              <a:t>6U &amp; 7U</a:t>
            </a:r>
            <a:endParaRPr lang="en-US" sz="1150" dirty="0"/>
          </a:p>
        </p:txBody>
      </p:sp>
      <p:sp>
        <p:nvSpPr>
          <p:cNvPr id="12" name="Text 10"/>
          <p:cNvSpPr/>
          <p:nvPr/>
        </p:nvSpPr>
        <p:spPr>
          <a:xfrm>
            <a:off x="1993392" y="2468880"/>
            <a:ext cx="1078992" cy="402336"/>
          </a:xfrm>
          <a:prstGeom prst="rect">
            <a:avLst/>
          </a:prstGeom>
          <a:noFill/>
          <a:ln/>
        </p:spPr>
        <p:txBody>
          <a:bodyPr wrap="square" lIns="0" tIns="0" rIns="0" bIns="0" rtlCol="0" anchor="ctr"/>
          <a:lstStyle/>
          <a:p>
            <a:pPr algn="ctr" indent="0" marL="0">
              <a:buNone/>
            </a:pPr>
            <a:r>
              <a:rPr lang="en-US" sz="1150" b="1" dirty="0">
                <a:solidFill>
                  <a:srgbClr val="8A4E12"/>
                </a:solidFill>
                <a:latin typeface="Calibri" pitchFamily="34" charset="0"/>
                <a:ea typeface="Calibri" pitchFamily="34" charset="-122"/>
                <a:cs typeface="Calibri" pitchFamily="34" charset="-120"/>
              </a:rPr>
              <a:t>10 min</a:t>
            </a:r>
            <a:endParaRPr lang="en-US" sz="1150" dirty="0"/>
          </a:p>
        </p:txBody>
      </p:sp>
      <p:sp>
        <p:nvSpPr>
          <p:cNvPr id="13" name="Text 11"/>
          <p:cNvSpPr/>
          <p:nvPr/>
        </p:nvSpPr>
        <p:spPr>
          <a:xfrm>
            <a:off x="3364992" y="2468880"/>
            <a:ext cx="987552" cy="402336"/>
          </a:xfrm>
          <a:prstGeom prst="rect">
            <a:avLst/>
          </a:prstGeom>
          <a:noFill/>
          <a:ln/>
        </p:spPr>
        <p:txBody>
          <a:bodyPr wrap="square" lIns="0" tIns="0" rIns="0" bIns="0" rtlCol="0" anchor="ctr"/>
          <a:lstStyle/>
          <a:p>
            <a:pPr algn="ctr" indent="0" marL="0">
              <a:buNone/>
            </a:pPr>
            <a:r>
              <a:rPr lang="en-US" sz="1150" b="1" dirty="0">
                <a:solidFill>
                  <a:srgbClr val="8A4E12"/>
                </a:solidFill>
                <a:latin typeface="Calibri" pitchFamily="34" charset="0"/>
                <a:ea typeface="Calibri" pitchFamily="34" charset="-122"/>
                <a:cs typeface="Calibri" pitchFamily="34" charset="-120"/>
              </a:rPr>
              <a:t>20 min</a:t>
            </a:r>
            <a:endParaRPr lang="en-US" sz="1150" dirty="0"/>
          </a:p>
        </p:txBody>
      </p:sp>
      <p:sp>
        <p:nvSpPr>
          <p:cNvPr id="14" name="Text 12"/>
          <p:cNvSpPr/>
          <p:nvPr/>
        </p:nvSpPr>
        <p:spPr>
          <a:xfrm>
            <a:off x="4645152" y="2468880"/>
            <a:ext cx="896112" cy="402336"/>
          </a:xfrm>
          <a:prstGeom prst="rect">
            <a:avLst/>
          </a:prstGeom>
          <a:noFill/>
          <a:ln/>
        </p:spPr>
        <p:txBody>
          <a:bodyPr wrap="square" lIns="0" tIns="0" rIns="0" bIns="0" rtlCol="0" anchor="ctr"/>
          <a:lstStyle/>
          <a:p>
            <a:pPr algn="ctr" indent="0" marL="0">
              <a:buNone/>
            </a:pPr>
            <a:r>
              <a:rPr lang="en-US" sz="1150" b="1" dirty="0">
                <a:solidFill>
                  <a:srgbClr val="8A4E12"/>
                </a:solidFill>
                <a:latin typeface="Calibri" pitchFamily="34" charset="0"/>
                <a:ea typeface="Calibri" pitchFamily="34" charset="-122"/>
                <a:cs typeface="Calibri" pitchFamily="34" charset="-120"/>
              </a:rPr>
              <a:t>Size 3</a:t>
            </a:r>
            <a:endParaRPr lang="en-US" sz="1150" dirty="0"/>
          </a:p>
        </p:txBody>
      </p:sp>
      <p:sp>
        <p:nvSpPr>
          <p:cNvPr id="15" name="Shape 13"/>
          <p:cNvSpPr/>
          <p:nvPr/>
        </p:nvSpPr>
        <p:spPr>
          <a:xfrm>
            <a:off x="566928" y="2871216"/>
            <a:ext cx="5120640" cy="402336"/>
          </a:xfrm>
          <a:prstGeom prst="rect">
            <a:avLst/>
          </a:prstGeom>
          <a:solidFill>
            <a:srgbClr val="FDF0E2"/>
          </a:solidFill>
          <a:ln/>
        </p:spPr>
      </p:sp>
      <p:sp>
        <p:nvSpPr>
          <p:cNvPr id="16" name="Text 14"/>
          <p:cNvSpPr/>
          <p:nvPr/>
        </p:nvSpPr>
        <p:spPr>
          <a:xfrm>
            <a:off x="713232" y="2871216"/>
            <a:ext cx="987552" cy="402336"/>
          </a:xfrm>
          <a:prstGeom prst="rect">
            <a:avLst/>
          </a:prstGeom>
          <a:noFill/>
          <a:ln/>
        </p:spPr>
        <p:txBody>
          <a:bodyPr wrap="square" lIns="0" tIns="0" rIns="0" bIns="0" rtlCol="0" anchor="ctr"/>
          <a:lstStyle/>
          <a:p>
            <a:pPr algn="l" indent="0" marL="0">
              <a:buNone/>
            </a:pPr>
            <a:r>
              <a:rPr lang="en-US" sz="1150" b="1" dirty="0">
                <a:solidFill>
                  <a:srgbClr val="8A4E12"/>
                </a:solidFill>
                <a:latin typeface="Calibri" pitchFamily="34" charset="0"/>
                <a:ea typeface="Calibri" pitchFamily="34" charset="-122"/>
                <a:cs typeface="Calibri" pitchFamily="34" charset="-120"/>
              </a:rPr>
              <a:t>8U</a:t>
            </a:r>
            <a:endParaRPr lang="en-US" sz="1150" dirty="0"/>
          </a:p>
        </p:txBody>
      </p:sp>
      <p:sp>
        <p:nvSpPr>
          <p:cNvPr id="17" name="Text 15"/>
          <p:cNvSpPr/>
          <p:nvPr/>
        </p:nvSpPr>
        <p:spPr>
          <a:xfrm>
            <a:off x="1993392" y="2871216"/>
            <a:ext cx="1078992" cy="402336"/>
          </a:xfrm>
          <a:prstGeom prst="rect">
            <a:avLst/>
          </a:prstGeom>
          <a:noFill/>
          <a:ln/>
        </p:spPr>
        <p:txBody>
          <a:bodyPr wrap="square" lIns="0" tIns="0" rIns="0" bIns="0" rtlCol="0" anchor="ctr"/>
          <a:lstStyle/>
          <a:p>
            <a:pPr algn="ctr" indent="0" marL="0">
              <a:buNone/>
            </a:pPr>
            <a:r>
              <a:rPr lang="en-US" sz="1150" b="1" dirty="0">
                <a:solidFill>
                  <a:srgbClr val="8A4E12"/>
                </a:solidFill>
                <a:latin typeface="Calibri" pitchFamily="34" charset="0"/>
                <a:ea typeface="Calibri" pitchFamily="34" charset="-122"/>
                <a:cs typeface="Calibri" pitchFamily="34" charset="-120"/>
              </a:rPr>
              <a:t>20 min</a:t>
            </a:r>
            <a:endParaRPr lang="en-US" sz="1150" dirty="0"/>
          </a:p>
        </p:txBody>
      </p:sp>
      <p:sp>
        <p:nvSpPr>
          <p:cNvPr id="18" name="Text 16"/>
          <p:cNvSpPr/>
          <p:nvPr/>
        </p:nvSpPr>
        <p:spPr>
          <a:xfrm>
            <a:off x="3364992" y="2871216"/>
            <a:ext cx="987552" cy="402336"/>
          </a:xfrm>
          <a:prstGeom prst="rect">
            <a:avLst/>
          </a:prstGeom>
          <a:noFill/>
          <a:ln/>
        </p:spPr>
        <p:txBody>
          <a:bodyPr wrap="square" lIns="0" tIns="0" rIns="0" bIns="0" rtlCol="0" anchor="ctr"/>
          <a:lstStyle/>
          <a:p>
            <a:pPr algn="ctr" indent="0" marL="0">
              <a:buNone/>
            </a:pPr>
            <a:r>
              <a:rPr lang="en-US" sz="1150" b="1" dirty="0">
                <a:solidFill>
                  <a:srgbClr val="8A4E12"/>
                </a:solidFill>
                <a:latin typeface="Calibri" pitchFamily="34" charset="0"/>
                <a:ea typeface="Calibri" pitchFamily="34" charset="-122"/>
                <a:cs typeface="Calibri" pitchFamily="34" charset="-120"/>
              </a:rPr>
              <a:t>40 min</a:t>
            </a:r>
            <a:endParaRPr lang="en-US" sz="1150" dirty="0"/>
          </a:p>
        </p:txBody>
      </p:sp>
      <p:sp>
        <p:nvSpPr>
          <p:cNvPr id="19" name="Text 17"/>
          <p:cNvSpPr/>
          <p:nvPr/>
        </p:nvSpPr>
        <p:spPr>
          <a:xfrm>
            <a:off x="4645152" y="2871216"/>
            <a:ext cx="896112" cy="402336"/>
          </a:xfrm>
          <a:prstGeom prst="rect">
            <a:avLst/>
          </a:prstGeom>
          <a:noFill/>
          <a:ln/>
        </p:spPr>
        <p:txBody>
          <a:bodyPr wrap="square" lIns="0" tIns="0" rIns="0" bIns="0" rtlCol="0" anchor="ctr"/>
          <a:lstStyle/>
          <a:p>
            <a:pPr algn="ctr" indent="0" marL="0">
              <a:buNone/>
            </a:pPr>
            <a:r>
              <a:rPr lang="en-US" sz="1150" b="1" dirty="0">
                <a:solidFill>
                  <a:srgbClr val="8A4E12"/>
                </a:solidFill>
                <a:latin typeface="Calibri" pitchFamily="34" charset="0"/>
                <a:ea typeface="Calibri" pitchFamily="34" charset="-122"/>
                <a:cs typeface="Calibri" pitchFamily="34" charset="-120"/>
              </a:rPr>
              <a:t>Size 3</a:t>
            </a:r>
            <a:endParaRPr lang="en-US" sz="1150" dirty="0"/>
          </a:p>
        </p:txBody>
      </p:sp>
      <p:sp>
        <p:nvSpPr>
          <p:cNvPr id="20" name="Shape 18"/>
          <p:cNvSpPr/>
          <p:nvPr/>
        </p:nvSpPr>
        <p:spPr>
          <a:xfrm>
            <a:off x="566928" y="3401568"/>
            <a:ext cx="5120640" cy="2377440"/>
          </a:xfrm>
          <a:prstGeom prst="roundRect">
            <a:avLst>
              <a:gd name="adj" fmla="val 3462"/>
            </a:avLst>
          </a:prstGeom>
          <a:solidFill>
            <a:srgbClr val="F2F3F5"/>
          </a:solidFill>
          <a:ln/>
        </p:spPr>
      </p:sp>
      <p:sp>
        <p:nvSpPr>
          <p:cNvPr id="21" name="Text 19"/>
          <p:cNvSpPr/>
          <p:nvPr/>
        </p:nvSpPr>
        <p:spPr>
          <a:xfrm>
            <a:off x="841248" y="3621024"/>
            <a:ext cx="4572000" cy="347472"/>
          </a:xfrm>
          <a:prstGeom prst="rect">
            <a:avLst/>
          </a:prstGeom>
          <a:noFill/>
          <a:ln/>
        </p:spPr>
        <p:txBody>
          <a:bodyPr wrap="square" lIns="0" tIns="0" rIns="0" bIns="0" rtlCol="0" anchor="ctr"/>
          <a:lstStyle/>
          <a:p>
            <a:pPr indent="0" marL="0">
              <a:buNone/>
            </a:pPr>
            <a:r>
              <a:rPr lang="en-US" sz="1500" b="1" dirty="0">
                <a:solidFill>
                  <a:srgbClr val="121316"/>
                </a:solidFill>
                <a:latin typeface="Cambria" pitchFamily="34" charset="0"/>
                <a:ea typeface="Cambria" pitchFamily="34" charset="-122"/>
                <a:cs typeface="Cambria" pitchFamily="34" charset="-120"/>
              </a:rPr>
              <a:t>What that means in practice</a:t>
            </a:r>
            <a:endParaRPr lang="en-US" sz="1500" dirty="0"/>
          </a:p>
        </p:txBody>
      </p:sp>
      <p:sp>
        <p:nvSpPr>
          <p:cNvPr id="22" name="Text 20"/>
          <p:cNvSpPr/>
          <p:nvPr/>
        </p:nvSpPr>
        <p:spPr>
          <a:xfrm>
            <a:off x="841248" y="4041648"/>
            <a:ext cx="4572000" cy="1554480"/>
          </a:xfrm>
          <a:prstGeom prst="rect">
            <a:avLst/>
          </a:prstGeom>
          <a:noFill/>
          <a:ln/>
        </p:spPr>
        <p:txBody>
          <a:bodyPr wrap="square" lIns="0" tIns="0" rIns="0" bIns="0" rtlCol="0" anchor="t"/>
          <a:lstStyle/>
          <a:p>
            <a:pPr marL="177800" indent="-177800">
              <a:lnSpc>
                <a:spcPts val="1550"/>
              </a:lnSpc>
              <a:spcAft>
                <a:spcPts val="800"/>
              </a:spcAft>
              <a:buSzPct val="100000"/>
              <a:buChar char="•"/>
            </a:pPr>
            <a:r>
              <a:rPr lang="en-US" sz="1200" dirty="0">
                <a:solidFill>
                  <a:srgbClr val="2E3138"/>
                </a:solidFill>
                <a:latin typeface="Calibri" pitchFamily="34" charset="0"/>
                <a:ea typeface="Calibri" pitchFamily="34" charset="-122"/>
                <a:cs typeface="Calibri" pitchFamily="34" charset="-120"/>
              </a:rPr>
              <a:t>A 6U game is over in twenty minutes. Warm-up, team talk and snack take longer than the match.</a:t>
            </a:r>
            <a:endParaRPr lang="en-US" sz="1200" dirty="0"/>
          </a:p>
          <a:p>
            <a:pPr marL="177800" indent="-177800">
              <a:lnSpc>
                <a:spcPts val="1550"/>
              </a:lnSpc>
              <a:spcAft>
                <a:spcPts val="800"/>
              </a:spcAft>
              <a:buSzPct val="100000"/>
              <a:buChar char="•"/>
            </a:pPr>
            <a:r>
              <a:rPr lang="en-US" sz="1200" dirty="0">
                <a:solidFill>
                  <a:srgbClr val="2E3138"/>
                </a:solidFill>
                <a:latin typeface="Calibri" pitchFamily="34" charset="0"/>
                <a:ea typeface="Calibri" pitchFamily="34" charset="-122"/>
                <a:cs typeface="Calibri" pitchFamily="34" charset="-120"/>
              </a:rPr>
              <a:t>Don't over-programme the day. Arrive, play, circle up, go home.</a:t>
            </a:r>
            <a:endParaRPr lang="en-US" sz="1200" dirty="0"/>
          </a:p>
          <a:p>
            <a:pPr marL="177800" indent="-177800">
              <a:lnSpc>
                <a:spcPts val="1550"/>
              </a:lnSpc>
              <a:spcAft>
                <a:spcPts val="800"/>
              </a:spcAft>
              <a:buSzPct val="100000"/>
              <a:buChar char="•"/>
            </a:pPr>
            <a:r>
              <a:rPr lang="en-US" sz="1200" dirty="0">
                <a:solidFill>
                  <a:srgbClr val="2E3138"/>
                </a:solidFill>
                <a:latin typeface="Calibri" pitchFamily="34" charset="0"/>
                <a:ea typeface="Calibri" pitchFamily="34" charset="-122"/>
                <a:cs typeface="Calibri" pitchFamily="34" charset="-120"/>
              </a:rPr>
              <a:t>Quarters are short, so substitutions come round fast. Have your rotation written down before kickoff.</a:t>
            </a:r>
            <a:endParaRPr lang="en-US" sz="1200" dirty="0"/>
          </a:p>
        </p:txBody>
      </p:sp>
      <p:sp>
        <p:nvSpPr>
          <p:cNvPr id="23" name="Shape 21"/>
          <p:cNvSpPr/>
          <p:nvPr/>
        </p:nvSpPr>
        <p:spPr>
          <a:xfrm>
            <a:off x="6053328" y="1645920"/>
            <a:ext cx="5571439" cy="1371600"/>
          </a:xfrm>
          <a:prstGeom prst="roundRect">
            <a:avLst>
              <a:gd name="adj" fmla="val 6000"/>
            </a:avLst>
          </a:prstGeom>
          <a:solidFill>
            <a:srgbClr val="F89838"/>
          </a:solidFill>
          <a:ln/>
        </p:spPr>
      </p:sp>
      <p:sp>
        <p:nvSpPr>
          <p:cNvPr id="24" name="Text 22"/>
          <p:cNvSpPr/>
          <p:nvPr/>
        </p:nvSpPr>
        <p:spPr>
          <a:xfrm>
            <a:off x="6382512" y="1645920"/>
            <a:ext cx="4913071" cy="1371600"/>
          </a:xfrm>
          <a:prstGeom prst="rect">
            <a:avLst/>
          </a:prstGeom>
          <a:noFill/>
          <a:ln/>
        </p:spPr>
        <p:txBody>
          <a:bodyPr wrap="square" lIns="0" tIns="0" rIns="0" bIns="0" rtlCol="0" anchor="ctr"/>
          <a:lstStyle/>
          <a:p>
            <a:pPr indent="0" marL="0">
              <a:lnSpc>
                <a:spcPts val="2800"/>
              </a:lnSpc>
              <a:buNone/>
            </a:pPr>
            <a:r>
              <a:rPr lang="en-US" sz="2100" b="1" dirty="0">
                <a:solidFill>
                  <a:srgbClr val="121316"/>
                </a:solidFill>
                <a:latin typeface="Cambria" pitchFamily="34" charset="0"/>
                <a:ea typeface="Cambria" pitchFamily="34" charset="-122"/>
                <a:cs typeface="Cambria" pitchFamily="34" charset="-120"/>
              </a:rPr>
              <a:t>Every player plays at least 3/4 of every game — all season long.</a:t>
            </a:r>
            <a:endParaRPr lang="en-US" sz="2100" dirty="0"/>
          </a:p>
        </p:txBody>
      </p:sp>
      <p:sp>
        <p:nvSpPr>
          <p:cNvPr id="25" name="Shape 23"/>
          <p:cNvSpPr/>
          <p:nvPr/>
        </p:nvSpPr>
        <p:spPr>
          <a:xfrm>
            <a:off x="6053328" y="3145536"/>
            <a:ext cx="5571439" cy="2633472"/>
          </a:xfrm>
          <a:prstGeom prst="roundRect">
            <a:avLst>
              <a:gd name="adj" fmla="val 3125"/>
            </a:avLst>
          </a:prstGeom>
          <a:solidFill>
            <a:srgbClr val="F2F3F5"/>
          </a:solidFill>
          <a:ln/>
        </p:spPr>
      </p:sp>
      <p:sp>
        <p:nvSpPr>
          <p:cNvPr id="26" name="Text 24"/>
          <p:cNvSpPr/>
          <p:nvPr/>
        </p:nvSpPr>
        <p:spPr>
          <a:xfrm>
            <a:off x="6345936" y="3419856"/>
            <a:ext cx="4986223" cy="2103120"/>
          </a:xfrm>
          <a:prstGeom prst="rect">
            <a:avLst/>
          </a:prstGeom>
          <a:noFill/>
          <a:ln/>
        </p:spPr>
        <p:txBody>
          <a:bodyPr wrap="square" lIns="0" tIns="0" rIns="0" bIns="0" rtlCol="0" anchor="t"/>
          <a:lstStyle/>
          <a:p>
            <a:pPr marL="177800" indent="-177800">
              <a:lnSpc>
                <a:spcPts val="1550"/>
              </a:lnSpc>
              <a:spcAft>
                <a:spcPts val="800"/>
              </a:spcAft>
              <a:buSzPct val="100000"/>
              <a:buChar char="•"/>
            </a:pPr>
            <a:r>
              <a:rPr lang="en-US" sz="1200" dirty="0">
                <a:solidFill>
                  <a:srgbClr val="2E3138"/>
                </a:solidFill>
                <a:latin typeface="Calibri" pitchFamily="34" charset="0"/>
                <a:ea typeface="Calibri" pitchFamily="34" charset="-122"/>
                <a:cs typeface="Calibri" pitchFamily="34" charset="-120"/>
              </a:rPr>
              <a:t>AYSO nationally requires half a game. Region 76 requires three quarters.</a:t>
            </a:r>
            <a:endParaRPr lang="en-US" sz="1200" dirty="0"/>
          </a:p>
          <a:p>
            <a:pPr marL="177800" indent="-177800">
              <a:lnSpc>
                <a:spcPts val="1550"/>
              </a:lnSpc>
              <a:spcAft>
                <a:spcPts val="800"/>
              </a:spcAft>
              <a:buSzPct val="100000"/>
              <a:buChar char="•"/>
            </a:pPr>
            <a:r>
              <a:rPr lang="en-US" sz="1200" dirty="0">
                <a:solidFill>
                  <a:srgbClr val="2E3138"/>
                </a:solidFill>
                <a:latin typeface="Calibri" pitchFamily="34" charset="0"/>
                <a:ea typeface="Calibri" pitchFamily="34" charset="-122"/>
                <a:cs typeface="Calibri" pitchFamily="34" charset="-120"/>
              </a:rPr>
              <a:t>It is the same rule in every division in Region 76. The older divisions describe it as applying to the "regular season" only because they have playoffs; 6U–8U have none, so it simply applies to every game you play.</a:t>
            </a:r>
            <a:endParaRPr lang="en-US" sz="1200" dirty="0"/>
          </a:p>
          <a:p>
            <a:pPr marL="177800" indent="-177800">
              <a:lnSpc>
                <a:spcPts val="1550"/>
              </a:lnSpc>
              <a:spcAft>
                <a:spcPts val="800"/>
              </a:spcAft>
              <a:buSzPct val="100000"/>
              <a:buChar char="•"/>
            </a:pPr>
            <a:r>
              <a:rPr lang="en-US" sz="1200" dirty="0">
                <a:solidFill>
                  <a:srgbClr val="2E3138"/>
                </a:solidFill>
                <a:latin typeface="Calibri" pitchFamily="34" charset="0"/>
                <a:ea typeface="Calibri" pitchFamily="34" charset="-122"/>
                <a:cs typeface="Calibri" pitchFamily="34" charset="-120"/>
              </a:rPr>
              <a:t>The player who starts a quarter is credited with it. A substitute coming on for an injury is not.</a:t>
            </a:r>
            <a:endParaRPr lang="en-US" sz="1200" dirty="0"/>
          </a:p>
          <a:p>
            <a:pPr marL="177800" indent="-177800">
              <a:lnSpc>
                <a:spcPts val="1550"/>
              </a:lnSpc>
              <a:spcAft>
                <a:spcPts val="800"/>
              </a:spcAft>
              <a:buSzPct val="100000"/>
              <a:buChar char="•"/>
            </a:pPr>
            <a:r>
              <a:rPr lang="en-US" sz="1200" dirty="0">
                <a:solidFill>
                  <a:srgbClr val="2E3138"/>
                </a:solidFill>
                <a:latin typeface="Calibri" pitchFamily="34" charset="0"/>
                <a:ea typeface="Calibri" pitchFamily="34" charset="-122"/>
                <a:cs typeface="Calibri" pitchFamily="34" charset="-120"/>
              </a:rPr>
              <a:t>With twelve players on a 5v5 squad you have plenty of room to meet this comfortably. Write the rotation down and it looks after itself.</a:t>
            </a:r>
            <a:endParaRPr lang="en-US" sz="1200" dirty="0"/>
          </a:p>
        </p:txBody>
      </p:sp>
      <p:sp>
        <p:nvSpPr>
          <p:cNvPr id="27" name="Text 25"/>
          <p:cNvSpPr/>
          <p:nvPr/>
        </p:nvSpPr>
        <p:spPr>
          <a:xfrm>
            <a:off x="566928" y="5943600"/>
            <a:ext cx="11057839" cy="256032"/>
          </a:xfrm>
          <a:prstGeom prst="rect">
            <a:avLst/>
          </a:prstGeom>
          <a:noFill/>
          <a:ln/>
        </p:spPr>
        <p:txBody>
          <a:bodyPr wrap="square" lIns="0" tIns="0" rIns="0" bIns="0" rtlCol="0" anchor="ctr"/>
          <a:lstStyle/>
          <a:p>
            <a:pPr indent="0" marL="0">
              <a:buNone/>
            </a:pPr>
            <a:r>
              <a:rPr lang="en-US" sz="1000" i="1" dirty="0">
                <a:solidFill>
                  <a:srgbClr val="70747A"/>
                </a:solidFill>
                <a:latin typeface="Calibri" pitchFamily="34" charset="0"/>
                <a:ea typeface="Calibri" pitchFamily="34" charset="-122"/>
                <a:cs typeface="Calibri" pitchFamily="34" charset="-120"/>
              </a:rPr>
              <a:t>Full text:  </a:t>
            </a:r>
            <a:pPr indent="0" marL="0">
              <a:buNone/>
            </a:pPr>
            <a:r>
              <a:rPr lang="en-US" sz="1000" i="1" u="sng" dirty="0">
                <a:solidFill>
                  <a:srgbClr val="3C4048"/>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ayso76.org/everyone-plays-guidelines</a:t>
            </a:r>
            <a:endParaRPr lang="en-US" sz="1000" dirty="0"/>
          </a:p>
        </p:txBody>
      </p:sp>
      <p:pic>
        <p:nvPicPr>
          <p:cNvPr id="28" name="Image 0" descr="preencoded.png">    </p:cNvPr>
          <p:cNvPicPr>
            <a:picLocks noChangeAspect="1"/>
          </p:cNvPicPr>
          <p:nvPr/>
        </p:nvPicPr>
        <p:blipFill>
          <a:blip r:embed="rId2"/>
          <a:stretch>
            <a:fillRect/>
          </a:stretch>
        </p:blipFill>
        <p:spPr>
          <a:xfrm>
            <a:off x="566928" y="6272784"/>
            <a:ext cx="250041" cy="310896"/>
          </a:xfrm>
          <a:prstGeom prst="rect">
            <a:avLst/>
          </a:prstGeom>
        </p:spPr>
      </p:pic>
      <p:sp>
        <p:nvSpPr>
          <p:cNvPr id="29" name="Text 26"/>
          <p:cNvSpPr/>
          <p:nvPr/>
        </p:nvSpPr>
        <p:spPr>
          <a:xfrm>
            <a:off x="987552" y="6327648"/>
            <a:ext cx="7315200" cy="274320"/>
          </a:xfrm>
          <a:prstGeom prst="rect">
            <a:avLst/>
          </a:prstGeom>
          <a:noFill/>
          <a:ln/>
        </p:spPr>
        <p:txBody>
          <a:bodyPr wrap="square" lIns="0" tIns="0" rIns="0" bIns="0" rtlCol="0" anchor="ctr"/>
          <a:lstStyle/>
          <a:p>
            <a:pPr indent="0" marL="0">
              <a:buNone/>
            </a:pPr>
            <a:r>
              <a:rPr lang="en-US" sz="950" dirty="0">
                <a:solidFill>
                  <a:srgbClr val="70747A"/>
                </a:solidFill>
                <a:latin typeface="Calibri" pitchFamily="34" charset="0"/>
                <a:ea typeface="Calibri" pitchFamily="34" charset="-122"/>
                <a:cs typeface="Calibri" pitchFamily="34" charset="-120"/>
              </a:rPr>
              <a:t>AYSO Region 76  ·  Non-Competitive Coach Handbook  ·  6U–8U  ·  ayso76.org</a:t>
            </a:r>
            <a:endParaRPr lang="en-US" sz="950" dirty="0"/>
          </a:p>
        </p:txBody>
      </p:sp>
      <p:sp>
        <p:nvSpPr>
          <p:cNvPr id="30" name="Shape 27"/>
          <p:cNvSpPr/>
          <p:nvPr/>
        </p:nvSpPr>
        <p:spPr>
          <a:xfrm>
            <a:off x="11313871" y="6327648"/>
            <a:ext cx="310896" cy="310896"/>
          </a:xfrm>
          <a:prstGeom prst="ellipse">
            <a:avLst/>
          </a:prstGeom>
          <a:solidFill>
            <a:srgbClr val="F2F3F5"/>
          </a:solidFill>
          <a:ln w="9525">
            <a:solidFill>
              <a:srgbClr val="DADCE0"/>
            </a:solidFill>
            <a:prstDash val="solid"/>
          </a:ln>
        </p:spPr>
      </p:sp>
      <p:sp>
        <p:nvSpPr>
          <p:cNvPr id="31" name="Text 28"/>
          <p:cNvSpPr/>
          <p:nvPr/>
        </p:nvSpPr>
        <p:spPr>
          <a:xfrm>
            <a:off x="11313871" y="6327648"/>
            <a:ext cx="310896" cy="310896"/>
          </a:xfrm>
          <a:prstGeom prst="rect">
            <a:avLst/>
          </a:prstGeom>
          <a:noFill/>
          <a:ln/>
        </p:spPr>
        <p:txBody>
          <a:bodyPr wrap="square" lIns="0" tIns="0" rIns="0" bIns="0" rtlCol="0" anchor="ctr"/>
          <a:lstStyle/>
          <a:p>
            <a:pPr algn="ctr" indent="0" marL="0">
              <a:buNone/>
            </a:pPr>
            <a:r>
              <a:rPr lang="en-US" sz="1000" b="1" dirty="0">
                <a:solidFill>
                  <a:srgbClr val="3C4048"/>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Non-Competitive Coach Handbook — 6U to 8U</dc:title>
  <dc:subject>PptxGenJS Presentation</dc:subject>
  <dc:creator>AYSO Region 76</dc:creator>
  <cp:lastModifiedBy>AYSO Region 76</cp:lastModifiedBy>
  <cp:revision>1</cp:revision>
  <dcterms:created xsi:type="dcterms:W3CDTF">2026-08-15T19:21:01Z</dcterms:created>
  <dcterms:modified xsi:type="dcterms:W3CDTF">2026-08-15T19:21:01Z</dcterms:modified>
</cp:coreProperties>
</file>