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72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9.xml" ContentType="application/vnd.openxmlformats-officedocument.presentationml.notesSlide+xml"/>
  <Override PartName="/ppt/tags/tag73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tags/tag74.xml" ContentType="application/vnd.openxmlformats-officedocument.presentationml.tags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tags/tag75.xml" ContentType="application/vnd.openxmlformats-officedocument.presentationml.tags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notesSlides/notesSlide90.xml" ContentType="application/vnd.openxmlformats-officedocument.presentationml.notesSlide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notesSlides/notesSlide91.xml" ContentType="application/vnd.openxmlformats-officedocument.presentationml.notesSlide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notesSlides/notesSlide92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718" r:id="rId2"/>
    <p:sldMasterId id="2147483734" r:id="rId3"/>
    <p:sldMasterId id="2147483747" r:id="rId4"/>
    <p:sldMasterId id="2147483759" r:id="rId5"/>
  </p:sldMasterIdLst>
  <p:notesMasterIdLst>
    <p:notesMasterId r:id="rId148"/>
  </p:notesMasterIdLst>
  <p:sldIdLst>
    <p:sldId id="257" r:id="rId6"/>
    <p:sldId id="261" r:id="rId7"/>
    <p:sldId id="2147471863" r:id="rId8"/>
    <p:sldId id="264" r:id="rId9"/>
    <p:sldId id="562" r:id="rId10"/>
    <p:sldId id="3559" r:id="rId11"/>
    <p:sldId id="2038388760" r:id="rId12"/>
    <p:sldId id="266" r:id="rId13"/>
    <p:sldId id="310" r:id="rId14"/>
    <p:sldId id="2147471862" r:id="rId15"/>
    <p:sldId id="2147471861" r:id="rId16"/>
    <p:sldId id="2147471864" r:id="rId17"/>
    <p:sldId id="2147471865" r:id="rId18"/>
    <p:sldId id="3529" r:id="rId19"/>
    <p:sldId id="1356" r:id="rId20"/>
    <p:sldId id="1412" r:id="rId21"/>
    <p:sldId id="3530" r:id="rId22"/>
    <p:sldId id="2696" r:id="rId23"/>
    <p:sldId id="3591" r:id="rId24"/>
    <p:sldId id="330" r:id="rId25"/>
    <p:sldId id="331" r:id="rId26"/>
    <p:sldId id="332" r:id="rId27"/>
    <p:sldId id="333" r:id="rId28"/>
    <p:sldId id="1309" r:id="rId29"/>
    <p:sldId id="3590" r:id="rId30"/>
    <p:sldId id="343" r:id="rId31"/>
    <p:sldId id="335" r:id="rId32"/>
    <p:sldId id="3532" r:id="rId33"/>
    <p:sldId id="3533" r:id="rId34"/>
    <p:sldId id="2038388761" r:id="rId35"/>
    <p:sldId id="3501" r:id="rId36"/>
    <p:sldId id="262" r:id="rId37"/>
    <p:sldId id="263" r:id="rId38"/>
    <p:sldId id="2038388752" r:id="rId39"/>
    <p:sldId id="265" r:id="rId40"/>
    <p:sldId id="2038388753" r:id="rId41"/>
    <p:sldId id="2038388754" r:id="rId42"/>
    <p:sldId id="268" r:id="rId43"/>
    <p:sldId id="290" r:id="rId44"/>
    <p:sldId id="1380" r:id="rId45"/>
    <p:sldId id="3562" r:id="rId46"/>
    <p:sldId id="1322" r:id="rId47"/>
    <p:sldId id="1321" r:id="rId48"/>
    <p:sldId id="275" r:id="rId49"/>
    <p:sldId id="1358" r:id="rId50"/>
    <p:sldId id="3588" r:id="rId51"/>
    <p:sldId id="1351" r:id="rId52"/>
    <p:sldId id="1359" r:id="rId53"/>
    <p:sldId id="1360" r:id="rId54"/>
    <p:sldId id="1361" r:id="rId55"/>
    <p:sldId id="2038388758" r:id="rId56"/>
    <p:sldId id="288" r:id="rId57"/>
    <p:sldId id="285" r:id="rId58"/>
    <p:sldId id="1363" r:id="rId59"/>
    <p:sldId id="3582" r:id="rId60"/>
    <p:sldId id="1407" r:id="rId61"/>
    <p:sldId id="3589" r:id="rId62"/>
    <p:sldId id="314" r:id="rId63"/>
    <p:sldId id="3583" r:id="rId64"/>
    <p:sldId id="295" r:id="rId65"/>
    <p:sldId id="2839" r:id="rId66"/>
    <p:sldId id="1369" r:id="rId67"/>
    <p:sldId id="312" r:id="rId68"/>
    <p:sldId id="1366" r:id="rId69"/>
    <p:sldId id="1368" r:id="rId70"/>
    <p:sldId id="1376" r:id="rId71"/>
    <p:sldId id="2147471856" r:id="rId72"/>
    <p:sldId id="1377" r:id="rId73"/>
    <p:sldId id="3584" r:id="rId74"/>
    <p:sldId id="277" r:id="rId75"/>
    <p:sldId id="297" r:id="rId76"/>
    <p:sldId id="3553" r:id="rId77"/>
    <p:sldId id="302" r:id="rId78"/>
    <p:sldId id="2822" r:id="rId79"/>
    <p:sldId id="300" r:id="rId80"/>
    <p:sldId id="3563" r:id="rId81"/>
    <p:sldId id="299" r:id="rId82"/>
    <p:sldId id="276" r:id="rId83"/>
    <p:sldId id="301" r:id="rId84"/>
    <p:sldId id="303" r:id="rId85"/>
    <p:sldId id="283" r:id="rId86"/>
    <p:sldId id="3554" r:id="rId87"/>
    <p:sldId id="259" r:id="rId88"/>
    <p:sldId id="260" r:id="rId89"/>
    <p:sldId id="269" r:id="rId90"/>
    <p:sldId id="270" r:id="rId91"/>
    <p:sldId id="271" r:id="rId92"/>
    <p:sldId id="258" r:id="rId93"/>
    <p:sldId id="2038388755" r:id="rId94"/>
    <p:sldId id="2038388756" r:id="rId95"/>
    <p:sldId id="2038388757" r:id="rId96"/>
    <p:sldId id="3514" r:id="rId97"/>
    <p:sldId id="3513" r:id="rId98"/>
    <p:sldId id="1409" r:id="rId99"/>
    <p:sldId id="3585" r:id="rId100"/>
    <p:sldId id="304" r:id="rId101"/>
    <p:sldId id="305" r:id="rId102"/>
    <p:sldId id="308" r:id="rId103"/>
    <p:sldId id="309" r:id="rId104"/>
    <p:sldId id="267" r:id="rId105"/>
    <p:sldId id="3549" r:id="rId106"/>
    <p:sldId id="3517" r:id="rId107"/>
    <p:sldId id="3541" r:id="rId108"/>
    <p:sldId id="3503" r:id="rId109"/>
    <p:sldId id="3505" r:id="rId110"/>
    <p:sldId id="3586" r:id="rId111"/>
    <p:sldId id="3506" r:id="rId112"/>
    <p:sldId id="3587" r:id="rId113"/>
    <p:sldId id="3593" r:id="rId114"/>
    <p:sldId id="291" r:id="rId115"/>
    <p:sldId id="3595" r:id="rId116"/>
    <p:sldId id="294" r:id="rId117"/>
    <p:sldId id="3594" r:id="rId118"/>
    <p:sldId id="2038388743" r:id="rId119"/>
    <p:sldId id="339" r:id="rId120"/>
    <p:sldId id="340" r:id="rId121"/>
    <p:sldId id="341" r:id="rId122"/>
    <p:sldId id="3502" r:id="rId123"/>
    <p:sldId id="3527" r:id="rId124"/>
    <p:sldId id="3581" r:id="rId125"/>
    <p:sldId id="385" r:id="rId126"/>
    <p:sldId id="3552" r:id="rId127"/>
    <p:sldId id="3545" r:id="rId128"/>
    <p:sldId id="3561" r:id="rId129"/>
    <p:sldId id="320" r:id="rId130"/>
    <p:sldId id="3596" r:id="rId131"/>
    <p:sldId id="2038388742" r:id="rId132"/>
    <p:sldId id="2147471849" r:id="rId133"/>
    <p:sldId id="2147471850" r:id="rId134"/>
    <p:sldId id="2147471851" r:id="rId135"/>
    <p:sldId id="2038388759" r:id="rId136"/>
    <p:sldId id="2038388749" r:id="rId137"/>
    <p:sldId id="2147471855" r:id="rId138"/>
    <p:sldId id="2147471854" r:id="rId139"/>
    <p:sldId id="2147471857" r:id="rId140"/>
    <p:sldId id="2147471852" r:id="rId141"/>
    <p:sldId id="2147471859" r:id="rId142"/>
    <p:sldId id="2147471858" r:id="rId143"/>
    <p:sldId id="3598" r:id="rId144"/>
    <p:sldId id="3599" r:id="rId145"/>
    <p:sldId id="2147471866" r:id="rId146"/>
    <p:sldId id="2147471867" r:id="rId147"/>
  </p:sldIdLst>
  <p:sldSz cx="18288000" cy="10287000"/>
  <p:notesSz cx="6858000" cy="9144000"/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4452"/>
  </p:normalViewPr>
  <p:slideViewPr>
    <p:cSldViewPr snapToGrid="0" snapToObjects="1">
      <p:cViewPr varScale="1">
        <p:scale>
          <a:sx n="71" d="100"/>
          <a:sy n="71" d="100"/>
        </p:scale>
        <p:origin x="2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38" Type="http://schemas.openxmlformats.org/officeDocument/2006/relationships/slide" Target="slides/slide133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53" Type="http://schemas.openxmlformats.org/officeDocument/2006/relationships/slide" Target="slides/slide48.xml"/><Relationship Id="rId74" Type="http://schemas.openxmlformats.org/officeDocument/2006/relationships/slide" Target="slides/slide69.xml"/><Relationship Id="rId128" Type="http://schemas.openxmlformats.org/officeDocument/2006/relationships/slide" Target="slides/slide123.xml"/><Relationship Id="rId149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18" Type="http://schemas.openxmlformats.org/officeDocument/2006/relationships/slide" Target="slides/slide113.xml"/><Relationship Id="rId134" Type="http://schemas.openxmlformats.org/officeDocument/2006/relationships/slide" Target="slides/slide129.xml"/><Relationship Id="rId139" Type="http://schemas.openxmlformats.org/officeDocument/2006/relationships/slide" Target="slides/slide13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50" Type="http://schemas.openxmlformats.org/officeDocument/2006/relationships/viewProps" Target="viewProp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124" Type="http://schemas.openxmlformats.org/officeDocument/2006/relationships/slide" Target="slides/slide119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40" Type="http://schemas.openxmlformats.org/officeDocument/2006/relationships/slide" Target="slides/slide135.xml"/><Relationship Id="rId145" Type="http://schemas.openxmlformats.org/officeDocument/2006/relationships/slide" Target="slides/slide1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119" Type="http://schemas.openxmlformats.org/officeDocument/2006/relationships/slide" Target="slides/slide114.xml"/><Relationship Id="rId44" Type="http://schemas.openxmlformats.org/officeDocument/2006/relationships/slide" Target="slides/slide39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35" Type="http://schemas.openxmlformats.org/officeDocument/2006/relationships/slide" Target="slides/slide130.xml"/><Relationship Id="rId151" Type="http://schemas.openxmlformats.org/officeDocument/2006/relationships/theme" Target="theme/theme1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141" Type="http://schemas.openxmlformats.org/officeDocument/2006/relationships/slide" Target="slides/slide136.xml"/><Relationship Id="rId146" Type="http://schemas.openxmlformats.org/officeDocument/2006/relationships/slide" Target="slides/slide14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slide" Target="slides/slide126.xml"/><Relationship Id="rId136" Type="http://schemas.openxmlformats.org/officeDocument/2006/relationships/slide" Target="slides/slide131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52" Type="http://schemas.openxmlformats.org/officeDocument/2006/relationships/tableStyles" Target="tableStyle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147" Type="http://schemas.openxmlformats.org/officeDocument/2006/relationships/slide" Target="slides/slide14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slide" Target="slides/slide137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slide" Target="slides/slide13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43" Type="http://schemas.openxmlformats.org/officeDocument/2006/relationships/slide" Target="slides/slide138.xml"/><Relationship Id="rId148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6" Type="http://schemas.openxmlformats.org/officeDocument/2006/relationships/slide" Target="slides/slide11.xml"/><Relationship Id="rId37" Type="http://schemas.openxmlformats.org/officeDocument/2006/relationships/slide" Target="slides/slide32.xml"/><Relationship Id="rId58" Type="http://schemas.openxmlformats.org/officeDocument/2006/relationships/slide" Target="slides/slide53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44" Type="http://schemas.openxmlformats.org/officeDocument/2006/relationships/slide" Target="slides/slide139.xml"/><Relationship Id="rId90" Type="http://schemas.openxmlformats.org/officeDocument/2006/relationships/slide" Target="slides/slide8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Patients Needing Treatment in 3 Years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18%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04E-449D-987C-3D637BA96CF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20%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04E-449D-987C-3D637BA96CF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67%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04E-449D-987C-3D637BA96C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bg2">
                        <a:lumMod val="20000"/>
                        <a:lumOff val="8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RETeval &lt;23.5 &amp; No Structural Signs</c:v>
                </c:pt>
                <c:pt idx="1">
                  <c:v>RETeval &lt;23.5 &amp; Structural Signs</c:v>
                </c:pt>
                <c:pt idx="2">
                  <c:v>RETeval &gt;23.5 &amp; No Structural Signs</c:v>
                </c:pt>
                <c:pt idx="3">
                  <c:v>RETeval &gt;23.5 &amp; Structural Signs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0.06</c:v>
                </c:pt>
                <c:pt idx="1">
                  <c:v>0.16</c:v>
                </c:pt>
                <c:pt idx="2">
                  <c:v>0.18</c:v>
                </c:pt>
                <c:pt idx="3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A8-4394-8481-99D490F7D7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968204200"/>
        <c:axId val="-2121770776"/>
      </c:barChart>
      <c:catAx>
        <c:axId val="-1968204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21770776"/>
        <c:crosses val="autoZero"/>
        <c:auto val="1"/>
        <c:lblAlgn val="ctr"/>
        <c:lblOffset val="100"/>
        <c:noMultiLvlLbl val="0"/>
      </c:catAx>
      <c:valAx>
        <c:axId val="-212177077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68204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42730299667001"/>
          <c:y val="0"/>
          <c:w val="0.88457269700332997"/>
          <c:h val="0.963167587476978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accent1"/>
            </a:solidFill>
            <a:ln w="6350" cap="flat" cmpd="sng" algn="ctr">
              <a:solidFill>
                <a:schemeClr val="lt1"/>
              </a:solidFill>
              <a:prstDash val="solid"/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C69B"/>
              </a:solidFill>
              <a:ln w="6350" cap="flat" cmpd="sng" algn="ctr">
                <a:solidFill>
                  <a:schemeClr val="l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064-4BED-9C57-90F650C6E732}"/>
              </c:ext>
            </c:extLst>
          </c:dPt>
          <c:dPt>
            <c:idx val="1"/>
            <c:invertIfNegative val="0"/>
            <c:bubble3D val="0"/>
            <c:spPr>
              <a:solidFill>
                <a:srgbClr val="A6192E"/>
              </a:solidFill>
              <a:ln w="6350" cap="flat" cmpd="sng" algn="ctr">
                <a:solidFill>
                  <a:schemeClr val="l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064-4BED-9C57-90F650C6E732}"/>
              </c:ext>
            </c:extLst>
          </c:dPt>
          <c:dPt>
            <c:idx val="2"/>
            <c:invertIfNegative val="0"/>
            <c:bubble3D val="0"/>
            <c:spPr>
              <a:solidFill>
                <a:srgbClr val="1F497D"/>
              </a:solidFill>
              <a:ln w="6350" cap="flat" cmpd="sng" algn="ctr">
                <a:solidFill>
                  <a:schemeClr val="l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064-4BED-9C57-90F650C6E73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3"/>
              </c:numCache>
            </c:numRef>
          </c:cat>
          <c:val>
            <c:numRef>
              <c:f>Sheet1!$B$2:$B$5</c:f>
              <c:numCache>
                <c:formatCode>General</c:formatCode>
                <c:ptCount val="3"/>
                <c:pt idx="0">
                  <c:v>4.8</c:v>
                </c:pt>
                <c:pt idx="1">
                  <c:v>7.8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064-4BED-9C57-90F650C6E7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axId val="-2094097048"/>
        <c:axId val="-2097149048"/>
      </c:barChart>
      <c:catAx>
        <c:axId val="-209409704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low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-2097149048"/>
        <c:crosses val="autoZero"/>
        <c:auto val="0"/>
        <c:lblAlgn val="ctr"/>
        <c:lblOffset val="100"/>
        <c:noMultiLvlLbl val="0"/>
      </c:catAx>
      <c:valAx>
        <c:axId val="-20971490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-2094097048"/>
        <c:crosses val="autoZero"/>
        <c:crossBetween val="between"/>
        <c:majorUnit val="2"/>
        <c:minorUnit val="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>
          <a:latin typeface="Arial" pitchFamily="34" charset="0"/>
          <a:cs typeface="Arial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095022767782211E-2"/>
          <c:y val="0.12709666788578033"/>
          <c:w val="0.93155181407928467"/>
          <c:h val="0.78463447093963623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RBZ ITV 0.5</c:v>
                </c:pt>
              </c:strCache>
            </c:strRef>
          </c:tx>
          <c:spPr>
            <a:ln w="31750" cap="rnd">
              <a:solidFill>
                <a:srgbClr val="5FA3C1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5FA3C1"/>
              </a:solidFill>
              <a:ln w="9525">
                <a:solidFill>
                  <a:srgbClr val="5FA3C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Sheet1!$J$2:$J$23</c:f>
                <c:numCache>
                  <c:formatCode>General</c:formatCode>
                  <c:ptCount val="22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2</c:v>
                  </c:pt>
                  <c:pt idx="5">
                    <c:v>1.7</c:v>
                  </c:pt>
                  <c:pt idx="6">
                    <c:v>2.2000000000000002</c:v>
                  </c:pt>
                  <c:pt idx="7">
                    <c:v>2.9</c:v>
                  </c:pt>
                  <c:pt idx="8">
                    <c:v>2.7</c:v>
                  </c:pt>
                  <c:pt idx="9">
                    <c:v>2.6</c:v>
                  </c:pt>
                  <c:pt idx="10">
                    <c:v>2.8</c:v>
                  </c:pt>
                  <c:pt idx="11">
                    <c:v>3</c:v>
                  </c:pt>
                  <c:pt idx="12">
                    <c:v>3</c:v>
                  </c:pt>
                  <c:pt idx="13">
                    <c:v>3</c:v>
                  </c:pt>
                  <c:pt idx="14">
                    <c:v>3.6</c:v>
                  </c:pt>
                  <c:pt idx="15">
                    <c:v>4.0999999999999996</c:v>
                  </c:pt>
                  <c:pt idx="16">
                    <c:v>4.5999999999999996</c:v>
                  </c:pt>
                  <c:pt idx="17">
                    <c:v>4.9000000000000004</c:v>
                  </c:pt>
                  <c:pt idx="18">
                    <c:v>7.7</c:v>
                  </c:pt>
                  <c:pt idx="19">
                    <c:v>6.1</c:v>
                  </c:pt>
                  <c:pt idx="20">
                    <c:v>6.7</c:v>
                  </c:pt>
                  <c:pt idx="21">
                    <c:v>9.1</c:v>
                  </c:pt>
                </c:numCache>
              </c:numRef>
            </c:plus>
            <c:minus>
              <c:numRef>
                <c:f>Sheet1!$I$2:$I$23</c:f>
                <c:numCache>
                  <c:formatCode>General</c:formatCode>
                  <c:ptCount val="22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1.9</c:v>
                  </c:pt>
                  <c:pt idx="5">
                    <c:v>1.7</c:v>
                  </c:pt>
                  <c:pt idx="6">
                    <c:v>2.2999999999999998</c:v>
                  </c:pt>
                  <c:pt idx="7">
                    <c:v>3</c:v>
                  </c:pt>
                  <c:pt idx="8">
                    <c:v>2.7</c:v>
                  </c:pt>
                  <c:pt idx="9">
                    <c:v>2.6</c:v>
                  </c:pt>
                  <c:pt idx="10">
                    <c:v>2.8</c:v>
                  </c:pt>
                  <c:pt idx="11">
                    <c:v>2.9</c:v>
                  </c:pt>
                  <c:pt idx="12">
                    <c:v>3</c:v>
                  </c:pt>
                  <c:pt idx="13">
                    <c:v>2.9</c:v>
                  </c:pt>
                  <c:pt idx="14">
                    <c:v>3.6</c:v>
                  </c:pt>
                  <c:pt idx="15">
                    <c:v>4.0999999999999996</c:v>
                  </c:pt>
                  <c:pt idx="16">
                    <c:v>4.5999999999999996</c:v>
                  </c:pt>
                  <c:pt idx="17">
                    <c:v>5</c:v>
                  </c:pt>
                  <c:pt idx="18">
                    <c:v>7.6</c:v>
                  </c:pt>
                  <c:pt idx="19">
                    <c:v>6.1</c:v>
                  </c:pt>
                  <c:pt idx="20">
                    <c:v>6.7</c:v>
                  </c:pt>
                  <c:pt idx="21">
                    <c:v>6.4</c:v>
                  </c:pt>
                </c:numCache>
              </c:numRef>
            </c:minus>
            <c:spPr>
              <a:noFill/>
              <a:ln w="19050" cap="flat" cmpd="sng" algn="ctr">
                <a:solidFill>
                  <a:srgbClr val="5FA3C1"/>
                </a:solidFill>
                <a:round/>
              </a:ln>
              <a:effectLst/>
            </c:spPr>
          </c:errBars>
          <c:xVal>
            <c:numRef>
              <c:f>Sheet1!$A$2:$A$23</c:f>
              <c:numCache>
                <c:formatCode>General</c:formatCode>
                <c:ptCount val="22"/>
                <c:pt idx="0">
                  <c:v>0</c:v>
                </c:pt>
                <c:pt idx="1">
                  <c:v>7.0000000000000007E-2</c:v>
                </c:pt>
                <c:pt idx="2">
                  <c:v>0.23</c:v>
                </c:pt>
                <c:pt idx="3">
                  <c:v>0.47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  <c:pt idx="12">
                  <c:v>9</c:v>
                </c:pt>
                <c:pt idx="13">
                  <c:v>10</c:v>
                </c:pt>
                <c:pt idx="14">
                  <c:v>11</c:v>
                </c:pt>
                <c:pt idx="15">
                  <c:v>12</c:v>
                </c:pt>
                <c:pt idx="16">
                  <c:v>13</c:v>
                </c:pt>
                <c:pt idx="17">
                  <c:v>14</c:v>
                </c:pt>
                <c:pt idx="18">
                  <c:v>15</c:v>
                </c:pt>
                <c:pt idx="19">
                  <c:v>16</c:v>
                </c:pt>
                <c:pt idx="20">
                  <c:v>17</c:v>
                </c:pt>
                <c:pt idx="21">
                  <c:v>18</c:v>
                </c:pt>
              </c:numCache>
            </c:numRef>
          </c:xVal>
          <c:yVal>
            <c:numRef>
              <c:f>Sheet1!$B$2:$B$23</c:f>
              <c:numCache>
                <c:formatCode>General</c:formatCode>
                <c:ptCount val="22"/>
                <c:pt idx="0">
                  <c:v>0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2.2999999999999998</c:v>
                </c:pt>
                <c:pt idx="5">
                  <c:v>1.9</c:v>
                </c:pt>
                <c:pt idx="6">
                  <c:v>2.7</c:v>
                </c:pt>
                <c:pt idx="7">
                  <c:v>1.9</c:v>
                </c:pt>
                <c:pt idx="8">
                  <c:v>2.9</c:v>
                </c:pt>
                <c:pt idx="9">
                  <c:v>2.6</c:v>
                </c:pt>
                <c:pt idx="10">
                  <c:v>3.1</c:v>
                </c:pt>
                <c:pt idx="11">
                  <c:v>2.8</c:v>
                </c:pt>
                <c:pt idx="12">
                  <c:v>3.3</c:v>
                </c:pt>
                <c:pt idx="13">
                  <c:v>1.9</c:v>
                </c:pt>
                <c:pt idx="14">
                  <c:v>2.6</c:v>
                </c:pt>
                <c:pt idx="15">
                  <c:v>3.5</c:v>
                </c:pt>
                <c:pt idx="16">
                  <c:v>3.6</c:v>
                </c:pt>
                <c:pt idx="17">
                  <c:v>1.9</c:v>
                </c:pt>
                <c:pt idx="18">
                  <c:v>3.2</c:v>
                </c:pt>
                <c:pt idx="19">
                  <c:v>0.4</c:v>
                </c:pt>
                <c:pt idx="20">
                  <c:v>0.3</c:v>
                </c:pt>
                <c:pt idx="21">
                  <c:v>-0.1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783-4F73-8C27-1EC2E20CA7F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PDS 10</c:v>
                </c:pt>
              </c:strCache>
            </c:strRef>
          </c:tx>
          <c:spPr>
            <a:ln w="31750" cap="rnd">
              <a:solidFill>
                <a:srgbClr val="DFDC37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rgbClr val="FFFF00"/>
              </a:solidFill>
              <a:ln w="9525">
                <a:solidFill>
                  <a:srgbClr val="DFDC37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Sheet1!$L$2:$L$23</c:f>
                <c:numCache>
                  <c:formatCode>General</c:formatCode>
                  <c:ptCount val="22"/>
                  <c:pt idx="0">
                    <c:v>0</c:v>
                  </c:pt>
                  <c:pt idx="1">
                    <c:v>2.2000000000000002</c:v>
                  </c:pt>
                  <c:pt idx="2">
                    <c:v>3.5</c:v>
                  </c:pt>
                  <c:pt idx="3">
                    <c:v>1.7</c:v>
                  </c:pt>
                  <c:pt idx="4">
                    <c:v>4.9000000000000004</c:v>
                  </c:pt>
                  <c:pt idx="5">
                    <c:v>3.1</c:v>
                  </c:pt>
                  <c:pt idx="6">
                    <c:v>1.8</c:v>
                  </c:pt>
                  <c:pt idx="7">
                    <c:v>2.1</c:v>
                  </c:pt>
                  <c:pt idx="8">
                    <c:v>2.1</c:v>
                  </c:pt>
                  <c:pt idx="9">
                    <c:v>2.5</c:v>
                  </c:pt>
                  <c:pt idx="10">
                    <c:v>2.5</c:v>
                  </c:pt>
                  <c:pt idx="11">
                    <c:v>2.5</c:v>
                  </c:pt>
                  <c:pt idx="12">
                    <c:v>2.7</c:v>
                  </c:pt>
                  <c:pt idx="13">
                    <c:v>2.9</c:v>
                  </c:pt>
                  <c:pt idx="14">
                    <c:v>4.8</c:v>
                  </c:pt>
                  <c:pt idx="15">
                    <c:v>5.6</c:v>
                  </c:pt>
                  <c:pt idx="16">
                    <c:v>5.2</c:v>
                  </c:pt>
                  <c:pt idx="17">
                    <c:v>6.2</c:v>
                  </c:pt>
                  <c:pt idx="18">
                    <c:v>6.2</c:v>
                  </c:pt>
                  <c:pt idx="19">
                    <c:v>7.3</c:v>
                  </c:pt>
                  <c:pt idx="20">
                    <c:v>7.5</c:v>
                  </c:pt>
                  <c:pt idx="21">
                    <c:v>7.9</c:v>
                  </c:pt>
                </c:numCache>
              </c:numRef>
            </c:plus>
            <c:minus>
              <c:numRef>
                <c:f>Sheet1!$K$2:$K$23</c:f>
                <c:numCache>
                  <c:formatCode>General</c:formatCode>
                  <c:ptCount val="22"/>
                  <c:pt idx="0">
                    <c:v>0</c:v>
                  </c:pt>
                  <c:pt idx="1">
                    <c:v>2.2000000000000002</c:v>
                  </c:pt>
                  <c:pt idx="2">
                    <c:v>3.4</c:v>
                  </c:pt>
                  <c:pt idx="3">
                    <c:v>1.7</c:v>
                  </c:pt>
                  <c:pt idx="4">
                    <c:v>4.8</c:v>
                  </c:pt>
                  <c:pt idx="5">
                    <c:v>3.2</c:v>
                  </c:pt>
                  <c:pt idx="6">
                    <c:v>1.8</c:v>
                  </c:pt>
                  <c:pt idx="7">
                    <c:v>2.1</c:v>
                  </c:pt>
                  <c:pt idx="8">
                    <c:v>2.1</c:v>
                  </c:pt>
                  <c:pt idx="9">
                    <c:v>2.4</c:v>
                  </c:pt>
                  <c:pt idx="10">
                    <c:v>2.5</c:v>
                  </c:pt>
                  <c:pt idx="11">
                    <c:v>2.5</c:v>
                  </c:pt>
                  <c:pt idx="12">
                    <c:v>2.7</c:v>
                  </c:pt>
                  <c:pt idx="13">
                    <c:v>3</c:v>
                  </c:pt>
                  <c:pt idx="14">
                    <c:v>4.8</c:v>
                  </c:pt>
                  <c:pt idx="15">
                    <c:v>5.5</c:v>
                  </c:pt>
                  <c:pt idx="16">
                    <c:v>5.2</c:v>
                  </c:pt>
                  <c:pt idx="17">
                    <c:v>6.1</c:v>
                  </c:pt>
                  <c:pt idx="18">
                    <c:v>6.2</c:v>
                  </c:pt>
                  <c:pt idx="19">
                    <c:v>7.3</c:v>
                  </c:pt>
                  <c:pt idx="20">
                    <c:v>7.5</c:v>
                  </c:pt>
                  <c:pt idx="21">
                    <c:v>7.2</c:v>
                  </c:pt>
                </c:numCache>
              </c:numRef>
            </c:minus>
            <c:spPr>
              <a:noFill/>
              <a:ln w="19050" cap="flat" cmpd="sng" algn="ctr">
                <a:solidFill>
                  <a:srgbClr val="DFDC37"/>
                </a:solidFill>
                <a:round/>
              </a:ln>
              <a:effectLst/>
            </c:spPr>
          </c:errBars>
          <c:xVal>
            <c:numRef>
              <c:f>Sheet1!$A$2:$A$23</c:f>
              <c:numCache>
                <c:formatCode>General</c:formatCode>
                <c:ptCount val="22"/>
                <c:pt idx="0">
                  <c:v>0</c:v>
                </c:pt>
                <c:pt idx="1">
                  <c:v>7.0000000000000007E-2</c:v>
                </c:pt>
                <c:pt idx="2">
                  <c:v>0.23</c:v>
                </c:pt>
                <c:pt idx="3">
                  <c:v>0.47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  <c:pt idx="12">
                  <c:v>9</c:v>
                </c:pt>
                <c:pt idx="13">
                  <c:v>10</c:v>
                </c:pt>
                <c:pt idx="14">
                  <c:v>11</c:v>
                </c:pt>
                <c:pt idx="15">
                  <c:v>12</c:v>
                </c:pt>
                <c:pt idx="16">
                  <c:v>13</c:v>
                </c:pt>
                <c:pt idx="17">
                  <c:v>14</c:v>
                </c:pt>
                <c:pt idx="18">
                  <c:v>15</c:v>
                </c:pt>
                <c:pt idx="19">
                  <c:v>16</c:v>
                </c:pt>
                <c:pt idx="20">
                  <c:v>17</c:v>
                </c:pt>
                <c:pt idx="21">
                  <c:v>18</c:v>
                </c:pt>
              </c:numCache>
            </c:numRef>
          </c:xVal>
          <c:yVal>
            <c:numRef>
              <c:f>Sheet1!$C$2:$C$23</c:f>
              <c:numCache>
                <c:formatCode>General</c:formatCode>
                <c:ptCount val="22"/>
                <c:pt idx="0">
                  <c:v>0</c:v>
                </c:pt>
                <c:pt idx="1">
                  <c:v>-13.7</c:v>
                </c:pt>
                <c:pt idx="2">
                  <c:v>-13.3</c:v>
                </c:pt>
                <c:pt idx="3">
                  <c:v>-9.8000000000000007</c:v>
                </c:pt>
                <c:pt idx="4">
                  <c:v>-6.5</c:v>
                </c:pt>
                <c:pt idx="5">
                  <c:v>-3</c:v>
                </c:pt>
                <c:pt idx="6">
                  <c:v>-0.5</c:v>
                </c:pt>
                <c:pt idx="7">
                  <c:v>-1.3</c:v>
                </c:pt>
                <c:pt idx="8">
                  <c:v>-1.4</c:v>
                </c:pt>
                <c:pt idx="9">
                  <c:v>-0.3</c:v>
                </c:pt>
                <c:pt idx="10">
                  <c:v>-1.1000000000000001</c:v>
                </c:pt>
                <c:pt idx="11">
                  <c:v>-1.9</c:v>
                </c:pt>
                <c:pt idx="12">
                  <c:v>-3.2</c:v>
                </c:pt>
                <c:pt idx="13">
                  <c:v>-3.2</c:v>
                </c:pt>
                <c:pt idx="14">
                  <c:v>-4.8</c:v>
                </c:pt>
                <c:pt idx="15">
                  <c:v>-6.3</c:v>
                </c:pt>
                <c:pt idx="16">
                  <c:v>-3</c:v>
                </c:pt>
                <c:pt idx="17">
                  <c:v>-2.7</c:v>
                </c:pt>
                <c:pt idx="18">
                  <c:v>-0.1</c:v>
                </c:pt>
                <c:pt idx="19">
                  <c:v>-1.3</c:v>
                </c:pt>
                <c:pt idx="20">
                  <c:v>0.1</c:v>
                </c:pt>
                <c:pt idx="21">
                  <c:v>2.1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783-4F73-8C27-1EC2E20CA7F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PDS 40</c:v>
                </c:pt>
              </c:strCache>
            </c:strRef>
          </c:tx>
          <c:spPr>
            <a:ln w="31750" cap="rnd">
              <a:solidFill>
                <a:srgbClr val="D19F3D"/>
              </a:solidFill>
              <a:round/>
            </a:ln>
            <a:effectLst/>
          </c:spPr>
          <c:marker>
            <c:symbol val="triangle"/>
            <c:size val="9"/>
            <c:spPr>
              <a:solidFill>
                <a:srgbClr val="D19F3D"/>
              </a:solidFill>
              <a:ln w="9525">
                <a:solidFill>
                  <a:srgbClr val="D19F3D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Sheet1!$N$2:$N$23</c:f>
                <c:numCache>
                  <c:formatCode>General</c:formatCode>
                  <c:ptCount val="22"/>
                  <c:pt idx="0">
                    <c:v>0</c:v>
                  </c:pt>
                  <c:pt idx="1">
                    <c:v>3.7</c:v>
                  </c:pt>
                  <c:pt idx="2">
                    <c:v>3.6</c:v>
                  </c:pt>
                  <c:pt idx="3">
                    <c:v>1.8</c:v>
                  </c:pt>
                  <c:pt idx="4">
                    <c:v>4</c:v>
                  </c:pt>
                  <c:pt idx="5">
                    <c:v>2.9</c:v>
                  </c:pt>
                  <c:pt idx="6">
                    <c:v>2.4</c:v>
                  </c:pt>
                  <c:pt idx="7">
                    <c:v>1.9</c:v>
                  </c:pt>
                  <c:pt idx="8">
                    <c:v>2.2000000000000002</c:v>
                  </c:pt>
                  <c:pt idx="9">
                    <c:v>3.5</c:v>
                  </c:pt>
                  <c:pt idx="10">
                    <c:v>2.2999999999999998</c:v>
                  </c:pt>
                  <c:pt idx="11">
                    <c:v>2.4</c:v>
                  </c:pt>
                  <c:pt idx="12">
                    <c:v>2.5</c:v>
                  </c:pt>
                  <c:pt idx="13">
                    <c:v>2.2999999999999998</c:v>
                  </c:pt>
                  <c:pt idx="14">
                    <c:v>2.8</c:v>
                  </c:pt>
                  <c:pt idx="15">
                    <c:v>3</c:v>
                  </c:pt>
                  <c:pt idx="16">
                    <c:v>3.7</c:v>
                  </c:pt>
                  <c:pt idx="17">
                    <c:v>3.7</c:v>
                  </c:pt>
                  <c:pt idx="18">
                    <c:v>3.9</c:v>
                  </c:pt>
                  <c:pt idx="19">
                    <c:v>4.4000000000000004</c:v>
                  </c:pt>
                  <c:pt idx="20">
                    <c:v>5.3</c:v>
                  </c:pt>
                  <c:pt idx="21">
                    <c:v>3.9</c:v>
                  </c:pt>
                </c:numCache>
              </c:numRef>
            </c:plus>
            <c:minus>
              <c:numRef>
                <c:f>Sheet1!$M$2:$M$23</c:f>
                <c:numCache>
                  <c:formatCode>General</c:formatCode>
                  <c:ptCount val="22"/>
                  <c:pt idx="0">
                    <c:v>0</c:v>
                  </c:pt>
                  <c:pt idx="1">
                    <c:v>3.8</c:v>
                  </c:pt>
                  <c:pt idx="2">
                    <c:v>3.6</c:v>
                  </c:pt>
                  <c:pt idx="3">
                    <c:v>1.8</c:v>
                  </c:pt>
                  <c:pt idx="4">
                    <c:v>4</c:v>
                  </c:pt>
                  <c:pt idx="5">
                    <c:v>2.9</c:v>
                  </c:pt>
                  <c:pt idx="6">
                    <c:v>2.4</c:v>
                  </c:pt>
                  <c:pt idx="7">
                    <c:v>1.9</c:v>
                  </c:pt>
                  <c:pt idx="8">
                    <c:v>2.1</c:v>
                  </c:pt>
                  <c:pt idx="9">
                    <c:v>3.6</c:v>
                  </c:pt>
                  <c:pt idx="10">
                    <c:v>2.2999999999999998</c:v>
                  </c:pt>
                  <c:pt idx="11">
                    <c:v>2.2999999999999998</c:v>
                  </c:pt>
                  <c:pt idx="12">
                    <c:v>2.5</c:v>
                  </c:pt>
                  <c:pt idx="13">
                    <c:v>2.2999999999999998</c:v>
                  </c:pt>
                  <c:pt idx="14">
                    <c:v>2.8</c:v>
                  </c:pt>
                  <c:pt idx="15">
                    <c:v>3</c:v>
                  </c:pt>
                  <c:pt idx="16">
                    <c:v>3.7</c:v>
                  </c:pt>
                  <c:pt idx="17">
                    <c:v>3.7</c:v>
                  </c:pt>
                  <c:pt idx="18">
                    <c:v>3.9</c:v>
                  </c:pt>
                  <c:pt idx="19">
                    <c:v>4.4000000000000004</c:v>
                  </c:pt>
                  <c:pt idx="20">
                    <c:v>5.4</c:v>
                  </c:pt>
                  <c:pt idx="21">
                    <c:v>3.3</c:v>
                  </c:pt>
                </c:numCache>
              </c:numRef>
            </c:minus>
            <c:spPr>
              <a:noFill/>
              <a:ln w="19050" cap="flat" cmpd="sng" algn="ctr">
                <a:solidFill>
                  <a:srgbClr val="D19F3D"/>
                </a:solidFill>
                <a:round/>
              </a:ln>
              <a:effectLst/>
            </c:spPr>
          </c:errBars>
          <c:xVal>
            <c:numRef>
              <c:f>Sheet1!$A$2:$A$23</c:f>
              <c:numCache>
                <c:formatCode>General</c:formatCode>
                <c:ptCount val="22"/>
                <c:pt idx="0">
                  <c:v>0</c:v>
                </c:pt>
                <c:pt idx="1">
                  <c:v>7.0000000000000007E-2</c:v>
                </c:pt>
                <c:pt idx="2">
                  <c:v>0.23</c:v>
                </c:pt>
                <c:pt idx="3">
                  <c:v>0.47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  <c:pt idx="12">
                  <c:v>9</c:v>
                </c:pt>
                <c:pt idx="13">
                  <c:v>10</c:v>
                </c:pt>
                <c:pt idx="14">
                  <c:v>11</c:v>
                </c:pt>
                <c:pt idx="15">
                  <c:v>12</c:v>
                </c:pt>
                <c:pt idx="16">
                  <c:v>13</c:v>
                </c:pt>
                <c:pt idx="17">
                  <c:v>14</c:v>
                </c:pt>
                <c:pt idx="18">
                  <c:v>15</c:v>
                </c:pt>
                <c:pt idx="19">
                  <c:v>16</c:v>
                </c:pt>
                <c:pt idx="20">
                  <c:v>17</c:v>
                </c:pt>
                <c:pt idx="21">
                  <c:v>18</c:v>
                </c:pt>
              </c:numCache>
            </c:numRef>
          </c:xVal>
          <c:yVal>
            <c:numRef>
              <c:f>Sheet1!$D$2:$D$23</c:f>
              <c:numCache>
                <c:formatCode>General</c:formatCode>
                <c:ptCount val="22"/>
                <c:pt idx="0">
                  <c:v>0</c:v>
                </c:pt>
                <c:pt idx="1">
                  <c:v>-12.5</c:v>
                </c:pt>
                <c:pt idx="2">
                  <c:v>-7.5</c:v>
                </c:pt>
                <c:pt idx="3">
                  <c:v>-4.3</c:v>
                </c:pt>
                <c:pt idx="4">
                  <c:v>-4.7</c:v>
                </c:pt>
                <c:pt idx="5">
                  <c:v>-2.4</c:v>
                </c:pt>
                <c:pt idx="6">
                  <c:v>-1.3</c:v>
                </c:pt>
                <c:pt idx="7">
                  <c:v>-1.2</c:v>
                </c:pt>
                <c:pt idx="8">
                  <c:v>-0.8</c:v>
                </c:pt>
                <c:pt idx="9">
                  <c:v>-1.8</c:v>
                </c:pt>
                <c:pt idx="10">
                  <c:v>-1.5</c:v>
                </c:pt>
                <c:pt idx="11">
                  <c:v>-1.1000000000000001</c:v>
                </c:pt>
                <c:pt idx="12">
                  <c:v>-0.5</c:v>
                </c:pt>
                <c:pt idx="13">
                  <c:v>-0.2</c:v>
                </c:pt>
                <c:pt idx="14">
                  <c:v>-1</c:v>
                </c:pt>
                <c:pt idx="15">
                  <c:v>-1.3</c:v>
                </c:pt>
                <c:pt idx="16">
                  <c:v>-1</c:v>
                </c:pt>
                <c:pt idx="17">
                  <c:v>-1.5</c:v>
                </c:pt>
                <c:pt idx="18">
                  <c:v>-0.7</c:v>
                </c:pt>
                <c:pt idx="19">
                  <c:v>-0.4</c:v>
                </c:pt>
                <c:pt idx="20">
                  <c:v>-1.2</c:v>
                </c:pt>
                <c:pt idx="21">
                  <c:v>0.1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783-4F73-8C27-1EC2E20CA7F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PDS 100</c:v>
                </c:pt>
              </c:strCache>
            </c:strRef>
          </c:tx>
          <c:spPr>
            <a:ln w="31750" cap="rnd">
              <a:solidFill>
                <a:srgbClr val="C4D983">
                  <a:alpha val="97000"/>
                </a:srgbClr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C4D983"/>
              </a:solidFill>
              <a:ln w="9525">
                <a:solidFill>
                  <a:srgbClr val="C4D983">
                    <a:alpha val="97000"/>
                  </a:srgbClr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Sheet1!$P$2:$P$23</c:f>
                <c:numCache>
                  <c:formatCode>General</c:formatCode>
                  <c:ptCount val="22"/>
                  <c:pt idx="0">
                    <c:v>0</c:v>
                  </c:pt>
                  <c:pt idx="1">
                    <c:v>3.5</c:v>
                  </c:pt>
                  <c:pt idx="2">
                    <c:v>3.2</c:v>
                  </c:pt>
                  <c:pt idx="3">
                    <c:v>2.9</c:v>
                  </c:pt>
                  <c:pt idx="4">
                    <c:v>5.3</c:v>
                  </c:pt>
                  <c:pt idx="5">
                    <c:v>4</c:v>
                  </c:pt>
                  <c:pt idx="6">
                    <c:v>3.3</c:v>
                  </c:pt>
                  <c:pt idx="7">
                    <c:v>2</c:v>
                  </c:pt>
                  <c:pt idx="8">
                    <c:v>1.9</c:v>
                  </c:pt>
                  <c:pt idx="9">
                    <c:v>1.9</c:v>
                  </c:pt>
                  <c:pt idx="10">
                    <c:v>2.1</c:v>
                  </c:pt>
                  <c:pt idx="11">
                    <c:v>2.1</c:v>
                  </c:pt>
                  <c:pt idx="12">
                    <c:v>2.1</c:v>
                  </c:pt>
                  <c:pt idx="13">
                    <c:v>2.1</c:v>
                  </c:pt>
                  <c:pt idx="14">
                    <c:v>2.4</c:v>
                  </c:pt>
                  <c:pt idx="15">
                    <c:v>2.6</c:v>
                  </c:pt>
                  <c:pt idx="16">
                    <c:v>2.5</c:v>
                  </c:pt>
                  <c:pt idx="17">
                    <c:v>3.1</c:v>
                  </c:pt>
                  <c:pt idx="18">
                    <c:v>3.1</c:v>
                  </c:pt>
                  <c:pt idx="19">
                    <c:v>2.6</c:v>
                  </c:pt>
                  <c:pt idx="20">
                    <c:v>2.2000000000000002</c:v>
                  </c:pt>
                  <c:pt idx="21">
                    <c:v>3.2</c:v>
                  </c:pt>
                </c:numCache>
              </c:numRef>
            </c:plus>
            <c:minus>
              <c:numRef>
                <c:f>Sheet1!$O$2:$O$23</c:f>
                <c:numCache>
                  <c:formatCode>General</c:formatCode>
                  <c:ptCount val="22"/>
                  <c:pt idx="0">
                    <c:v>0</c:v>
                  </c:pt>
                  <c:pt idx="1">
                    <c:v>3.4</c:v>
                  </c:pt>
                  <c:pt idx="2">
                    <c:v>3.3</c:v>
                  </c:pt>
                  <c:pt idx="3">
                    <c:v>2.9</c:v>
                  </c:pt>
                  <c:pt idx="4">
                    <c:v>5.3</c:v>
                  </c:pt>
                  <c:pt idx="5">
                    <c:v>4.0999999999999996</c:v>
                  </c:pt>
                  <c:pt idx="6">
                    <c:v>3.3</c:v>
                  </c:pt>
                  <c:pt idx="7">
                    <c:v>2</c:v>
                  </c:pt>
                  <c:pt idx="8">
                    <c:v>2</c:v>
                  </c:pt>
                  <c:pt idx="9">
                    <c:v>1.9</c:v>
                  </c:pt>
                  <c:pt idx="10">
                    <c:v>2</c:v>
                  </c:pt>
                  <c:pt idx="11">
                    <c:v>2.2000000000000002</c:v>
                  </c:pt>
                  <c:pt idx="12">
                    <c:v>2.1</c:v>
                  </c:pt>
                  <c:pt idx="13">
                    <c:v>2</c:v>
                  </c:pt>
                  <c:pt idx="14">
                    <c:v>2.4</c:v>
                  </c:pt>
                  <c:pt idx="15">
                    <c:v>2.6</c:v>
                  </c:pt>
                  <c:pt idx="16">
                    <c:v>2.6</c:v>
                  </c:pt>
                  <c:pt idx="17">
                    <c:v>3</c:v>
                  </c:pt>
                  <c:pt idx="18">
                    <c:v>3.1</c:v>
                  </c:pt>
                  <c:pt idx="19">
                    <c:v>2.6</c:v>
                  </c:pt>
                  <c:pt idx="20">
                    <c:v>2.2999999999999998</c:v>
                  </c:pt>
                  <c:pt idx="21">
                    <c:v>3.6</c:v>
                  </c:pt>
                </c:numCache>
              </c:numRef>
            </c:minus>
            <c:spPr>
              <a:noFill/>
              <a:ln w="19050" cap="flat" cmpd="sng" algn="ctr">
                <a:solidFill>
                  <a:srgbClr val="C4D983"/>
                </a:solidFill>
                <a:round/>
              </a:ln>
              <a:effectLst/>
            </c:spPr>
          </c:errBars>
          <c:xVal>
            <c:numRef>
              <c:f>Sheet1!$A$2:$A$23</c:f>
              <c:numCache>
                <c:formatCode>General</c:formatCode>
                <c:ptCount val="22"/>
                <c:pt idx="0">
                  <c:v>0</c:v>
                </c:pt>
                <c:pt idx="1">
                  <c:v>7.0000000000000007E-2</c:v>
                </c:pt>
                <c:pt idx="2">
                  <c:v>0.23</c:v>
                </c:pt>
                <c:pt idx="3">
                  <c:v>0.47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  <c:pt idx="12">
                  <c:v>9</c:v>
                </c:pt>
                <c:pt idx="13">
                  <c:v>10</c:v>
                </c:pt>
                <c:pt idx="14">
                  <c:v>11</c:v>
                </c:pt>
                <c:pt idx="15">
                  <c:v>12</c:v>
                </c:pt>
                <c:pt idx="16">
                  <c:v>13</c:v>
                </c:pt>
                <c:pt idx="17">
                  <c:v>14</c:v>
                </c:pt>
                <c:pt idx="18">
                  <c:v>15</c:v>
                </c:pt>
                <c:pt idx="19">
                  <c:v>16</c:v>
                </c:pt>
                <c:pt idx="20">
                  <c:v>17</c:v>
                </c:pt>
                <c:pt idx="21">
                  <c:v>18</c:v>
                </c:pt>
              </c:numCache>
            </c:numRef>
          </c:xVal>
          <c:yVal>
            <c:numRef>
              <c:f>Sheet1!$E$2:$E$23</c:f>
              <c:numCache>
                <c:formatCode>General</c:formatCode>
                <c:ptCount val="22"/>
                <c:pt idx="0">
                  <c:v>0</c:v>
                </c:pt>
                <c:pt idx="1">
                  <c:v>-10.7</c:v>
                </c:pt>
                <c:pt idx="2">
                  <c:v>-7.6</c:v>
                </c:pt>
                <c:pt idx="3">
                  <c:v>-3.3</c:v>
                </c:pt>
                <c:pt idx="4">
                  <c:v>-4.2</c:v>
                </c:pt>
                <c:pt idx="5">
                  <c:v>-0.3</c:v>
                </c:pt>
                <c:pt idx="6">
                  <c:v>1.4</c:v>
                </c:pt>
                <c:pt idx="7">
                  <c:v>2.9</c:v>
                </c:pt>
                <c:pt idx="8">
                  <c:v>3.8</c:v>
                </c:pt>
                <c:pt idx="9">
                  <c:v>3.6</c:v>
                </c:pt>
                <c:pt idx="10">
                  <c:v>3.4</c:v>
                </c:pt>
                <c:pt idx="11">
                  <c:v>3.5</c:v>
                </c:pt>
                <c:pt idx="12">
                  <c:v>4.3</c:v>
                </c:pt>
                <c:pt idx="13">
                  <c:v>4.9000000000000004</c:v>
                </c:pt>
                <c:pt idx="14">
                  <c:v>4.3</c:v>
                </c:pt>
                <c:pt idx="15">
                  <c:v>5.2</c:v>
                </c:pt>
                <c:pt idx="16">
                  <c:v>4.5</c:v>
                </c:pt>
                <c:pt idx="17">
                  <c:v>4.8</c:v>
                </c:pt>
                <c:pt idx="18">
                  <c:v>6.2</c:v>
                </c:pt>
                <c:pt idx="19">
                  <c:v>6.1</c:v>
                </c:pt>
                <c:pt idx="20">
                  <c:v>3.9</c:v>
                </c:pt>
                <c:pt idx="21">
                  <c:v>4.4000000000000004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7783-4F73-8C27-1EC2E20CA7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9855672"/>
        <c:axId val="1819856040"/>
      </c:scatterChart>
      <c:valAx>
        <c:axId val="1819855672"/>
        <c:scaling>
          <c:orientation val="minMax"/>
          <c:max val="18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 smtId="4294967295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9856040"/>
        <c:crossesAt val="-20"/>
        <c:crossBetween val="midCat"/>
        <c:majorUnit val="1"/>
        <c:minorUnit val="1"/>
      </c:valAx>
      <c:valAx>
        <c:axId val="1819856040"/>
        <c:scaling>
          <c:orientation val="minMax"/>
          <c:max val="15"/>
          <c:min val="-2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bg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 smtId="4294967295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9855672"/>
        <c:crossesAt val="0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10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1">
      <a:schemeClr val="lt1"/>
    </cs:lnRef>
    <cs:fillRef idx="1">
      <cs:styleClr val="auto"/>
    </cs:fillRef>
    <cs:effectRef idx="1">
      <a:schemeClr val="dk1"/>
    </cs:effectRef>
    <cs:fontRef idx="minor">
      <a:schemeClr val="tx1"/>
    </cs:fontRef>
    <cs:spPr>
      <a:ln>
        <a:round/>
      </a:ln>
    </cs:spPr>
  </cs:dataPoint>
  <cs:dataPoint3D>
    <cs:lnRef idx="1">
      <a:schemeClr val="lt1"/>
    </cs:lnRef>
    <cs:fillRef idx="1">
      <cs:styleClr val="auto"/>
    </cs:fillRef>
    <cs:effectRef idx="1">
      <a:schemeClr val="dk1"/>
    </cs:effectRef>
    <cs:fontRef idx="minor">
      <a:schemeClr val="tx1"/>
    </cs:fontRef>
    <cs:spPr>
      <a:ln>
        <a:round/>
      </a:ln>
    </cs:spPr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1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1">
      <a:schemeClr val="dk1"/>
    </cs:effectRef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1">
      <a:schemeClr val="dk1"/>
    </cs:effectRef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310A62-9856-D247-9EC0-7D3B010A0742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30AEFD-80C1-3A4E-B4CC-F5AB4840C56C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Family history</a:t>
          </a:r>
        </a:p>
      </dgm:t>
    </dgm:pt>
    <dgm:pt modelId="{CA11BFA2-C8DC-BF42-B8B8-48D664CE2CBC}" type="parTrans" cxnId="{19F00275-A81F-5444-9DA6-44BBFC9AB23A}">
      <dgm:prSet/>
      <dgm:spPr/>
      <dgm:t>
        <a:bodyPr/>
        <a:lstStyle/>
        <a:p>
          <a:endParaRPr lang="en-US"/>
        </a:p>
      </dgm:t>
    </dgm:pt>
    <dgm:pt modelId="{7787A9F2-CF5B-7B43-AF60-C9965AE423BA}" type="sibTrans" cxnId="{19F00275-A81F-5444-9DA6-44BBFC9AB23A}">
      <dgm:prSet/>
      <dgm:spPr>
        <a:solidFill>
          <a:schemeClr val="accent2"/>
        </a:solidFill>
        <a:ln>
          <a:noFill/>
        </a:ln>
      </dgm:spPr>
      <dgm:t>
        <a:bodyPr/>
        <a:lstStyle/>
        <a:p>
          <a:endParaRPr lang="en-US"/>
        </a:p>
      </dgm:t>
    </dgm:pt>
    <dgm:pt modelId="{C1639612-83E6-8042-93D3-5EC541BE1361}">
      <dgm:prSet phldrT="[Text]"/>
      <dgm:spPr>
        <a:solidFill>
          <a:srgbClr val="4F81BD"/>
        </a:solidFill>
      </dgm:spPr>
      <dgm:t>
        <a:bodyPr/>
        <a:lstStyle/>
        <a:p>
          <a:r>
            <a:rPr lang="en-US" dirty="0"/>
            <a:t>Overweight, obesity</a:t>
          </a:r>
        </a:p>
      </dgm:t>
    </dgm:pt>
    <dgm:pt modelId="{441447B9-A4EB-4541-86BE-8C422099720E}" type="parTrans" cxnId="{9AFE1157-054C-2442-A9F8-11D55DD66DFD}">
      <dgm:prSet/>
      <dgm:spPr/>
      <dgm:t>
        <a:bodyPr/>
        <a:lstStyle/>
        <a:p>
          <a:endParaRPr lang="en-US"/>
        </a:p>
      </dgm:t>
    </dgm:pt>
    <dgm:pt modelId="{1EF74CB7-3CB5-E345-A082-D7EA9C5FF27E}" type="sibTrans" cxnId="{9AFE1157-054C-2442-A9F8-11D55DD66DFD}">
      <dgm:prSet/>
      <dgm:spPr/>
      <dgm:t>
        <a:bodyPr/>
        <a:lstStyle/>
        <a:p>
          <a:endParaRPr lang="en-US"/>
        </a:p>
      </dgm:t>
    </dgm:pt>
    <dgm:pt modelId="{E9452EDD-9C03-3E49-95BF-E773E2717A9B}">
      <dgm:prSet phldrT="[Text]"/>
      <dgm:spPr>
        <a:solidFill>
          <a:srgbClr val="4F81BD"/>
        </a:solidFill>
      </dgm:spPr>
      <dgm:t>
        <a:bodyPr/>
        <a:lstStyle/>
        <a:p>
          <a:r>
            <a:rPr lang="en-US" dirty="0"/>
            <a:t>Ethnic/racial minority</a:t>
          </a:r>
        </a:p>
      </dgm:t>
    </dgm:pt>
    <dgm:pt modelId="{236C768F-1B4D-E34B-8F24-B65FEA908B08}" type="parTrans" cxnId="{FCF78333-9E23-0E46-A416-2BC7550198E9}">
      <dgm:prSet/>
      <dgm:spPr/>
      <dgm:t>
        <a:bodyPr/>
        <a:lstStyle/>
        <a:p>
          <a:endParaRPr lang="en-US"/>
        </a:p>
      </dgm:t>
    </dgm:pt>
    <dgm:pt modelId="{41AC4B8A-2D8F-6348-953C-C7137C9DF777}" type="sibTrans" cxnId="{FCF78333-9E23-0E46-A416-2BC7550198E9}">
      <dgm:prSet/>
      <dgm:spPr/>
      <dgm:t>
        <a:bodyPr/>
        <a:lstStyle/>
        <a:p>
          <a:endParaRPr lang="en-US"/>
        </a:p>
      </dgm:t>
    </dgm:pt>
    <dgm:pt modelId="{459CADAF-8426-8D40-AF28-9F01A3334C87}" type="pres">
      <dgm:prSet presAssocID="{B8310A62-9856-D247-9EC0-7D3B010A0742}" presName="Name0" presStyleCnt="0">
        <dgm:presLayoutVars>
          <dgm:chMax val="7"/>
          <dgm:chPref val="7"/>
          <dgm:dir/>
        </dgm:presLayoutVars>
      </dgm:prSet>
      <dgm:spPr/>
    </dgm:pt>
    <dgm:pt modelId="{670F11C0-9FFA-D249-99A3-2F83E396FA7B}" type="pres">
      <dgm:prSet presAssocID="{B8310A62-9856-D247-9EC0-7D3B010A0742}" presName="Name1" presStyleCnt="0"/>
      <dgm:spPr/>
    </dgm:pt>
    <dgm:pt modelId="{7731FF69-4A98-C849-B80A-1257AA82F57C}" type="pres">
      <dgm:prSet presAssocID="{B8310A62-9856-D247-9EC0-7D3B010A0742}" presName="cycle" presStyleCnt="0"/>
      <dgm:spPr/>
    </dgm:pt>
    <dgm:pt modelId="{8F085223-9CB9-5E4C-A4EE-54255E7C1C47}" type="pres">
      <dgm:prSet presAssocID="{B8310A62-9856-D247-9EC0-7D3B010A0742}" presName="srcNode" presStyleLbl="node1" presStyleIdx="0" presStyleCnt="3"/>
      <dgm:spPr/>
    </dgm:pt>
    <dgm:pt modelId="{859691D3-8C72-0449-9D99-806B7E8B2C3D}" type="pres">
      <dgm:prSet presAssocID="{B8310A62-9856-D247-9EC0-7D3B010A0742}" presName="conn" presStyleLbl="parChTrans1D2" presStyleIdx="0" presStyleCnt="1"/>
      <dgm:spPr/>
    </dgm:pt>
    <dgm:pt modelId="{F9B4CDE9-38CB-1D44-9AE5-5B88074647F3}" type="pres">
      <dgm:prSet presAssocID="{B8310A62-9856-D247-9EC0-7D3B010A0742}" presName="extraNode" presStyleLbl="node1" presStyleIdx="0" presStyleCnt="3"/>
      <dgm:spPr/>
    </dgm:pt>
    <dgm:pt modelId="{F10DC152-00FE-0E44-8EB7-F36B43A68098}" type="pres">
      <dgm:prSet presAssocID="{B8310A62-9856-D247-9EC0-7D3B010A0742}" presName="dstNode" presStyleLbl="node1" presStyleIdx="0" presStyleCnt="3"/>
      <dgm:spPr/>
    </dgm:pt>
    <dgm:pt modelId="{1E54E068-9C5F-A74E-8B41-E6CE758C07C1}" type="pres">
      <dgm:prSet presAssocID="{D630AEFD-80C1-3A4E-B4CC-F5AB4840C56C}" presName="text_1" presStyleLbl="node1" presStyleIdx="0" presStyleCnt="3">
        <dgm:presLayoutVars>
          <dgm:bulletEnabled val="1"/>
        </dgm:presLayoutVars>
      </dgm:prSet>
      <dgm:spPr/>
    </dgm:pt>
    <dgm:pt modelId="{F8AC6779-5996-4549-9D09-6EE038715AF5}" type="pres">
      <dgm:prSet presAssocID="{D630AEFD-80C1-3A4E-B4CC-F5AB4840C56C}" presName="accent_1" presStyleCnt="0"/>
      <dgm:spPr/>
    </dgm:pt>
    <dgm:pt modelId="{CFC935C8-AAFC-9B43-BA9D-1052E9F9A40E}" type="pres">
      <dgm:prSet presAssocID="{D630AEFD-80C1-3A4E-B4CC-F5AB4840C56C}" presName="accentRepeatNode" presStyleLbl="solidFgAcc1" presStyleIdx="0" presStyleCnt="3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A6192E"/>
        </a:solidFill>
        <a:ln w="76200" cmpd="sng">
          <a:solidFill>
            <a:srgbClr val="4F81BD"/>
          </a:solidFill>
        </a:ln>
      </dgm:spPr>
    </dgm:pt>
    <dgm:pt modelId="{B4482758-C38A-0F43-ACA5-7AE4DE86F719}" type="pres">
      <dgm:prSet presAssocID="{C1639612-83E6-8042-93D3-5EC541BE1361}" presName="text_2" presStyleLbl="node1" presStyleIdx="1" presStyleCnt="3">
        <dgm:presLayoutVars>
          <dgm:bulletEnabled val="1"/>
        </dgm:presLayoutVars>
      </dgm:prSet>
      <dgm:spPr/>
    </dgm:pt>
    <dgm:pt modelId="{79E7DD6E-CDA6-354D-8D60-A3BD263F2A90}" type="pres">
      <dgm:prSet presAssocID="{C1639612-83E6-8042-93D3-5EC541BE1361}" presName="accent_2" presStyleCnt="0"/>
      <dgm:spPr/>
    </dgm:pt>
    <dgm:pt modelId="{40F05B72-DF73-D648-AEB3-DA8EC631AF4B}" type="pres">
      <dgm:prSet presAssocID="{C1639612-83E6-8042-93D3-5EC541BE1361}" presName="accentRepeatNode" presStyleLbl="solidFgAcc1" presStyleIdx="1" presStyleCnt="3"/>
      <dgm:spPr>
        <a:solidFill>
          <a:srgbClr val="1F497D"/>
        </a:solidFill>
        <a:ln w="76200" cmpd="sng">
          <a:solidFill>
            <a:srgbClr val="4F81BD"/>
          </a:solidFill>
        </a:ln>
      </dgm:spPr>
    </dgm:pt>
    <dgm:pt modelId="{63C24DDA-8A86-6342-A968-E132915AF309}" type="pres">
      <dgm:prSet presAssocID="{E9452EDD-9C03-3E49-95BF-E773E2717A9B}" presName="text_3" presStyleLbl="node1" presStyleIdx="2" presStyleCnt="3">
        <dgm:presLayoutVars>
          <dgm:bulletEnabled val="1"/>
        </dgm:presLayoutVars>
      </dgm:prSet>
      <dgm:spPr/>
    </dgm:pt>
    <dgm:pt modelId="{E5DDA383-EEC9-2D43-97A3-442C7503CBC7}" type="pres">
      <dgm:prSet presAssocID="{E9452EDD-9C03-3E49-95BF-E773E2717A9B}" presName="accent_3" presStyleCnt="0"/>
      <dgm:spPr/>
    </dgm:pt>
    <dgm:pt modelId="{C15704F5-4BD3-2644-A36C-3E741FFD1722}" type="pres">
      <dgm:prSet presAssocID="{E9452EDD-9C03-3E49-95BF-E773E2717A9B}" presName="accentRepeatNode" presStyleLbl="solidFgAcc1" presStyleIdx="2" presStyleCnt="3" custLinFactNeighborX="-5699" custLinFactNeighborY="2877"/>
      <dgm:spPr>
        <a:solidFill>
          <a:srgbClr val="44C69B"/>
        </a:solidFill>
        <a:ln w="76200" cmpd="sng">
          <a:solidFill>
            <a:schemeClr val="accent1"/>
          </a:solidFill>
        </a:ln>
      </dgm:spPr>
    </dgm:pt>
  </dgm:ptLst>
  <dgm:cxnLst>
    <dgm:cxn modelId="{51093B01-9276-44BB-83A4-41C1F1B3E95C}" type="presOf" srcId="{D630AEFD-80C1-3A4E-B4CC-F5AB4840C56C}" destId="{1E54E068-9C5F-A74E-8B41-E6CE758C07C1}" srcOrd="0" destOrd="0" presId="urn:microsoft.com/office/officeart/2008/layout/VerticalCurvedList"/>
    <dgm:cxn modelId="{FCF78333-9E23-0E46-A416-2BC7550198E9}" srcId="{B8310A62-9856-D247-9EC0-7D3B010A0742}" destId="{E9452EDD-9C03-3E49-95BF-E773E2717A9B}" srcOrd="2" destOrd="0" parTransId="{236C768F-1B4D-E34B-8F24-B65FEA908B08}" sibTransId="{41AC4B8A-2D8F-6348-953C-C7137C9DF777}"/>
    <dgm:cxn modelId="{D8F9C352-59A3-45AA-B5C7-5E9167EC48FD}" type="presOf" srcId="{B8310A62-9856-D247-9EC0-7D3B010A0742}" destId="{459CADAF-8426-8D40-AF28-9F01A3334C87}" srcOrd="0" destOrd="0" presId="urn:microsoft.com/office/officeart/2008/layout/VerticalCurvedList"/>
    <dgm:cxn modelId="{9AFE1157-054C-2442-A9F8-11D55DD66DFD}" srcId="{B8310A62-9856-D247-9EC0-7D3B010A0742}" destId="{C1639612-83E6-8042-93D3-5EC541BE1361}" srcOrd="1" destOrd="0" parTransId="{441447B9-A4EB-4541-86BE-8C422099720E}" sibTransId="{1EF74CB7-3CB5-E345-A082-D7EA9C5FF27E}"/>
    <dgm:cxn modelId="{19F00275-A81F-5444-9DA6-44BBFC9AB23A}" srcId="{B8310A62-9856-D247-9EC0-7D3B010A0742}" destId="{D630AEFD-80C1-3A4E-B4CC-F5AB4840C56C}" srcOrd="0" destOrd="0" parTransId="{CA11BFA2-C8DC-BF42-B8B8-48D664CE2CBC}" sibTransId="{7787A9F2-CF5B-7B43-AF60-C9965AE423BA}"/>
    <dgm:cxn modelId="{AF9E7D7A-6F28-48F2-A36A-C6B717FA092D}" type="presOf" srcId="{E9452EDD-9C03-3E49-95BF-E773E2717A9B}" destId="{63C24DDA-8A86-6342-A968-E132915AF309}" srcOrd="0" destOrd="0" presId="urn:microsoft.com/office/officeart/2008/layout/VerticalCurvedList"/>
    <dgm:cxn modelId="{770D77B6-EB10-4D63-AFC3-69C6979E65D7}" type="presOf" srcId="{7787A9F2-CF5B-7B43-AF60-C9965AE423BA}" destId="{859691D3-8C72-0449-9D99-806B7E8B2C3D}" srcOrd="0" destOrd="0" presId="urn:microsoft.com/office/officeart/2008/layout/VerticalCurvedList"/>
    <dgm:cxn modelId="{449B5EE0-7B14-446A-89A5-DF6587C75B17}" type="presOf" srcId="{C1639612-83E6-8042-93D3-5EC541BE1361}" destId="{B4482758-C38A-0F43-ACA5-7AE4DE86F719}" srcOrd="0" destOrd="0" presId="urn:microsoft.com/office/officeart/2008/layout/VerticalCurvedList"/>
    <dgm:cxn modelId="{FFFC6D9F-6C65-47B4-9AF8-3BEB1D987176}" type="presParOf" srcId="{459CADAF-8426-8D40-AF28-9F01A3334C87}" destId="{670F11C0-9FFA-D249-99A3-2F83E396FA7B}" srcOrd="0" destOrd="0" presId="urn:microsoft.com/office/officeart/2008/layout/VerticalCurvedList"/>
    <dgm:cxn modelId="{CAA9A0A5-9CF9-4BD3-A893-95B38DB47E59}" type="presParOf" srcId="{670F11C0-9FFA-D249-99A3-2F83E396FA7B}" destId="{7731FF69-4A98-C849-B80A-1257AA82F57C}" srcOrd="0" destOrd="0" presId="urn:microsoft.com/office/officeart/2008/layout/VerticalCurvedList"/>
    <dgm:cxn modelId="{EBC3860B-2811-4D13-867B-2849550189BB}" type="presParOf" srcId="{7731FF69-4A98-C849-B80A-1257AA82F57C}" destId="{8F085223-9CB9-5E4C-A4EE-54255E7C1C47}" srcOrd="0" destOrd="0" presId="urn:microsoft.com/office/officeart/2008/layout/VerticalCurvedList"/>
    <dgm:cxn modelId="{B5B9BDA9-B9DD-4501-950F-E7C7CD4F7B9B}" type="presParOf" srcId="{7731FF69-4A98-C849-B80A-1257AA82F57C}" destId="{859691D3-8C72-0449-9D99-806B7E8B2C3D}" srcOrd="1" destOrd="0" presId="urn:microsoft.com/office/officeart/2008/layout/VerticalCurvedList"/>
    <dgm:cxn modelId="{C25706EF-5C79-4362-99E9-2FCD41B5BCD5}" type="presParOf" srcId="{7731FF69-4A98-C849-B80A-1257AA82F57C}" destId="{F9B4CDE9-38CB-1D44-9AE5-5B88074647F3}" srcOrd="2" destOrd="0" presId="urn:microsoft.com/office/officeart/2008/layout/VerticalCurvedList"/>
    <dgm:cxn modelId="{E5619A14-B66F-4755-B82C-D430209BFD81}" type="presParOf" srcId="{7731FF69-4A98-C849-B80A-1257AA82F57C}" destId="{F10DC152-00FE-0E44-8EB7-F36B43A68098}" srcOrd="3" destOrd="0" presId="urn:microsoft.com/office/officeart/2008/layout/VerticalCurvedList"/>
    <dgm:cxn modelId="{4A7DD09D-E927-4A7F-A322-3A8C4237D5C1}" type="presParOf" srcId="{670F11C0-9FFA-D249-99A3-2F83E396FA7B}" destId="{1E54E068-9C5F-A74E-8B41-E6CE758C07C1}" srcOrd="1" destOrd="0" presId="urn:microsoft.com/office/officeart/2008/layout/VerticalCurvedList"/>
    <dgm:cxn modelId="{41944871-62DE-4E17-96CA-086E4ADBEB48}" type="presParOf" srcId="{670F11C0-9FFA-D249-99A3-2F83E396FA7B}" destId="{F8AC6779-5996-4549-9D09-6EE038715AF5}" srcOrd="2" destOrd="0" presId="urn:microsoft.com/office/officeart/2008/layout/VerticalCurvedList"/>
    <dgm:cxn modelId="{CCAF3AA5-3747-4F07-8C5C-A806E08C6D7E}" type="presParOf" srcId="{F8AC6779-5996-4549-9D09-6EE038715AF5}" destId="{CFC935C8-AAFC-9B43-BA9D-1052E9F9A40E}" srcOrd="0" destOrd="0" presId="urn:microsoft.com/office/officeart/2008/layout/VerticalCurvedList"/>
    <dgm:cxn modelId="{9FADD953-396C-4365-97BF-34B0A7FE4313}" type="presParOf" srcId="{670F11C0-9FFA-D249-99A3-2F83E396FA7B}" destId="{B4482758-C38A-0F43-ACA5-7AE4DE86F719}" srcOrd="3" destOrd="0" presId="urn:microsoft.com/office/officeart/2008/layout/VerticalCurvedList"/>
    <dgm:cxn modelId="{0C5A0F40-1093-40AB-814B-52547AD5839B}" type="presParOf" srcId="{670F11C0-9FFA-D249-99A3-2F83E396FA7B}" destId="{79E7DD6E-CDA6-354D-8D60-A3BD263F2A90}" srcOrd="4" destOrd="0" presId="urn:microsoft.com/office/officeart/2008/layout/VerticalCurvedList"/>
    <dgm:cxn modelId="{D48E3DB6-D55B-40CE-B9E1-C7D74FA7784A}" type="presParOf" srcId="{79E7DD6E-CDA6-354D-8D60-A3BD263F2A90}" destId="{40F05B72-DF73-D648-AEB3-DA8EC631AF4B}" srcOrd="0" destOrd="0" presId="urn:microsoft.com/office/officeart/2008/layout/VerticalCurvedList"/>
    <dgm:cxn modelId="{AC02371C-C911-48C2-90F6-2F0722E6CBF8}" type="presParOf" srcId="{670F11C0-9FFA-D249-99A3-2F83E396FA7B}" destId="{63C24DDA-8A86-6342-A968-E132915AF309}" srcOrd="5" destOrd="0" presId="urn:microsoft.com/office/officeart/2008/layout/VerticalCurvedList"/>
    <dgm:cxn modelId="{75A41A65-04D8-4528-9EA9-1C2080D8B362}" type="presParOf" srcId="{670F11C0-9FFA-D249-99A3-2F83E396FA7B}" destId="{E5DDA383-EEC9-2D43-97A3-442C7503CBC7}" srcOrd="6" destOrd="0" presId="urn:microsoft.com/office/officeart/2008/layout/VerticalCurvedList"/>
    <dgm:cxn modelId="{D20C1311-2448-481F-8B40-0E492AD51FE1}" type="presParOf" srcId="{E5DDA383-EEC9-2D43-97A3-442C7503CBC7}" destId="{C15704F5-4BD3-2644-A36C-3E741FFD172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603FE9-EDB9-4CFB-89A4-4417D409B4B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5893BE7-0CC1-48EB-8480-391EB609EB76}">
      <dgm:prSet/>
      <dgm:spPr/>
      <dgm:t>
        <a:bodyPr/>
        <a:lstStyle/>
        <a:p>
          <a:r>
            <a:rPr lang="en-US"/>
            <a:t>Intermittent fasting</a:t>
          </a:r>
        </a:p>
      </dgm:t>
    </dgm:pt>
    <dgm:pt modelId="{97142CB1-3E9C-4EE2-87E2-75B646E52383}" type="parTrans" cxnId="{A41862B0-72EB-4C56-BF44-1ED45484F91F}">
      <dgm:prSet/>
      <dgm:spPr/>
      <dgm:t>
        <a:bodyPr/>
        <a:lstStyle/>
        <a:p>
          <a:endParaRPr lang="en-US"/>
        </a:p>
      </dgm:t>
    </dgm:pt>
    <dgm:pt modelId="{9E09BB16-4DCE-42D1-9042-19E3507DAB58}" type="sibTrans" cxnId="{A41862B0-72EB-4C56-BF44-1ED45484F91F}">
      <dgm:prSet/>
      <dgm:spPr/>
      <dgm:t>
        <a:bodyPr/>
        <a:lstStyle/>
        <a:p>
          <a:endParaRPr lang="en-US"/>
        </a:p>
      </dgm:t>
    </dgm:pt>
    <dgm:pt modelId="{1B50B917-7005-450F-8ED5-8893E1C0B9F3}">
      <dgm:prSet/>
      <dgm:spPr/>
      <dgm:t>
        <a:bodyPr/>
        <a:lstStyle/>
        <a:p>
          <a:r>
            <a:rPr lang="en-US"/>
            <a:t>Photobiomodulation</a:t>
          </a:r>
        </a:p>
      </dgm:t>
    </dgm:pt>
    <dgm:pt modelId="{57AD98DE-E6CA-4710-A2E6-3C3E9A735445}" type="parTrans" cxnId="{4DB812C5-858E-4780-8B19-D95884137AE2}">
      <dgm:prSet/>
      <dgm:spPr/>
      <dgm:t>
        <a:bodyPr/>
        <a:lstStyle/>
        <a:p>
          <a:endParaRPr lang="en-US"/>
        </a:p>
      </dgm:t>
    </dgm:pt>
    <dgm:pt modelId="{809FAB29-07B3-457D-875A-723F2EACCAB9}" type="sibTrans" cxnId="{4DB812C5-858E-4780-8B19-D95884137AE2}">
      <dgm:prSet/>
      <dgm:spPr/>
      <dgm:t>
        <a:bodyPr/>
        <a:lstStyle/>
        <a:p>
          <a:endParaRPr lang="en-US"/>
        </a:p>
      </dgm:t>
    </dgm:pt>
    <dgm:pt modelId="{60D2B399-517F-8E4F-A957-0D038E0CF572}">
      <dgm:prSet/>
      <dgm:spPr/>
      <dgm:t>
        <a:bodyPr/>
        <a:lstStyle/>
        <a:p>
          <a:r>
            <a:rPr lang="en-US" dirty="0"/>
            <a:t>New systemic and retina drugs</a:t>
          </a:r>
        </a:p>
      </dgm:t>
    </dgm:pt>
    <dgm:pt modelId="{1AFFA784-ED99-3247-8E82-B70E611D7656}" type="parTrans" cxnId="{AE9DE251-68E0-354C-A017-D9E0C43640CA}">
      <dgm:prSet/>
      <dgm:spPr/>
      <dgm:t>
        <a:bodyPr/>
        <a:lstStyle/>
        <a:p>
          <a:endParaRPr lang="en-US"/>
        </a:p>
      </dgm:t>
    </dgm:pt>
    <dgm:pt modelId="{3126EC0E-0A72-9248-A798-B257D5AB82FB}" type="sibTrans" cxnId="{AE9DE251-68E0-354C-A017-D9E0C43640CA}">
      <dgm:prSet/>
      <dgm:spPr/>
      <dgm:t>
        <a:bodyPr/>
        <a:lstStyle/>
        <a:p>
          <a:endParaRPr lang="en-US"/>
        </a:p>
      </dgm:t>
    </dgm:pt>
    <dgm:pt modelId="{1566687D-D639-8047-BDBA-9C28E1EE0AC1}" type="pres">
      <dgm:prSet presAssocID="{5E603FE9-EDB9-4CFB-89A4-4417D409B4B1}" presName="vert0" presStyleCnt="0">
        <dgm:presLayoutVars>
          <dgm:dir/>
          <dgm:animOne val="branch"/>
          <dgm:animLvl val="lvl"/>
        </dgm:presLayoutVars>
      </dgm:prSet>
      <dgm:spPr/>
    </dgm:pt>
    <dgm:pt modelId="{0208ED1D-FDFD-8149-8A93-633CD7EE5111}" type="pres">
      <dgm:prSet presAssocID="{E5893BE7-0CC1-48EB-8480-391EB609EB76}" presName="thickLine" presStyleLbl="alignNode1" presStyleIdx="0" presStyleCnt="3"/>
      <dgm:spPr/>
    </dgm:pt>
    <dgm:pt modelId="{C3194E45-D794-7F43-B3B2-8CE3D77B289D}" type="pres">
      <dgm:prSet presAssocID="{E5893BE7-0CC1-48EB-8480-391EB609EB76}" presName="horz1" presStyleCnt="0"/>
      <dgm:spPr/>
    </dgm:pt>
    <dgm:pt modelId="{A9632813-F8BA-C540-8A96-0E76078DBD99}" type="pres">
      <dgm:prSet presAssocID="{E5893BE7-0CC1-48EB-8480-391EB609EB76}" presName="tx1" presStyleLbl="revTx" presStyleIdx="0" presStyleCnt="3"/>
      <dgm:spPr/>
    </dgm:pt>
    <dgm:pt modelId="{0D1D9D9A-BD2C-1148-8B4F-97E86CB2DAB8}" type="pres">
      <dgm:prSet presAssocID="{E5893BE7-0CC1-48EB-8480-391EB609EB76}" presName="vert1" presStyleCnt="0"/>
      <dgm:spPr/>
    </dgm:pt>
    <dgm:pt modelId="{E190FE6E-CDFB-8146-A829-09E13CFBB50D}" type="pres">
      <dgm:prSet presAssocID="{1B50B917-7005-450F-8ED5-8893E1C0B9F3}" presName="thickLine" presStyleLbl="alignNode1" presStyleIdx="1" presStyleCnt="3"/>
      <dgm:spPr/>
    </dgm:pt>
    <dgm:pt modelId="{096FB58D-5B8D-7A4D-A1DB-EA2472C9AA9D}" type="pres">
      <dgm:prSet presAssocID="{1B50B917-7005-450F-8ED5-8893E1C0B9F3}" presName="horz1" presStyleCnt="0"/>
      <dgm:spPr/>
    </dgm:pt>
    <dgm:pt modelId="{1C3406C4-ECFA-C94A-B367-DA433A263728}" type="pres">
      <dgm:prSet presAssocID="{1B50B917-7005-450F-8ED5-8893E1C0B9F3}" presName="tx1" presStyleLbl="revTx" presStyleIdx="1" presStyleCnt="3"/>
      <dgm:spPr/>
    </dgm:pt>
    <dgm:pt modelId="{1EBA383F-DBDA-9E45-AE3F-0923EFE0D579}" type="pres">
      <dgm:prSet presAssocID="{1B50B917-7005-450F-8ED5-8893E1C0B9F3}" presName="vert1" presStyleCnt="0"/>
      <dgm:spPr/>
    </dgm:pt>
    <dgm:pt modelId="{9E422CD6-8C3A-9C46-B665-F58630796C97}" type="pres">
      <dgm:prSet presAssocID="{60D2B399-517F-8E4F-A957-0D038E0CF572}" presName="thickLine" presStyleLbl="alignNode1" presStyleIdx="2" presStyleCnt="3"/>
      <dgm:spPr/>
    </dgm:pt>
    <dgm:pt modelId="{C5897DC1-F27E-3841-B7AD-6E33BBB06243}" type="pres">
      <dgm:prSet presAssocID="{60D2B399-517F-8E4F-A957-0D038E0CF572}" presName="horz1" presStyleCnt="0"/>
      <dgm:spPr/>
    </dgm:pt>
    <dgm:pt modelId="{52662459-4D4B-454D-A1C0-CCE108D38DD1}" type="pres">
      <dgm:prSet presAssocID="{60D2B399-517F-8E4F-A957-0D038E0CF572}" presName="tx1" presStyleLbl="revTx" presStyleIdx="2" presStyleCnt="3"/>
      <dgm:spPr/>
    </dgm:pt>
    <dgm:pt modelId="{563E9D41-CA6F-8D4E-B6B6-92A86AF6DA69}" type="pres">
      <dgm:prSet presAssocID="{60D2B399-517F-8E4F-A957-0D038E0CF572}" presName="vert1" presStyleCnt="0"/>
      <dgm:spPr/>
    </dgm:pt>
  </dgm:ptLst>
  <dgm:cxnLst>
    <dgm:cxn modelId="{AFB8051D-C886-7D41-BB1A-297F14828F89}" type="presOf" srcId="{1B50B917-7005-450F-8ED5-8893E1C0B9F3}" destId="{1C3406C4-ECFA-C94A-B367-DA433A263728}" srcOrd="0" destOrd="0" presId="urn:microsoft.com/office/officeart/2008/layout/LinedList"/>
    <dgm:cxn modelId="{AE9DE251-68E0-354C-A017-D9E0C43640CA}" srcId="{5E603FE9-EDB9-4CFB-89A4-4417D409B4B1}" destId="{60D2B399-517F-8E4F-A957-0D038E0CF572}" srcOrd="2" destOrd="0" parTransId="{1AFFA784-ED99-3247-8E82-B70E611D7656}" sibTransId="{3126EC0E-0A72-9248-A798-B257D5AB82FB}"/>
    <dgm:cxn modelId="{31227B61-5FBE-6F40-82E2-6FAFFBE4B154}" type="presOf" srcId="{5E603FE9-EDB9-4CFB-89A4-4417D409B4B1}" destId="{1566687D-D639-8047-BDBA-9C28E1EE0AC1}" srcOrd="0" destOrd="0" presId="urn:microsoft.com/office/officeart/2008/layout/LinedList"/>
    <dgm:cxn modelId="{37D2D77E-5D03-E048-A75A-BB819D91C280}" type="presOf" srcId="{60D2B399-517F-8E4F-A957-0D038E0CF572}" destId="{52662459-4D4B-454D-A1C0-CCE108D38DD1}" srcOrd="0" destOrd="0" presId="urn:microsoft.com/office/officeart/2008/layout/LinedList"/>
    <dgm:cxn modelId="{A41862B0-72EB-4C56-BF44-1ED45484F91F}" srcId="{5E603FE9-EDB9-4CFB-89A4-4417D409B4B1}" destId="{E5893BE7-0CC1-48EB-8480-391EB609EB76}" srcOrd="0" destOrd="0" parTransId="{97142CB1-3E9C-4EE2-87E2-75B646E52383}" sibTransId="{9E09BB16-4DCE-42D1-9042-19E3507DAB58}"/>
    <dgm:cxn modelId="{4DB812C5-858E-4780-8B19-D95884137AE2}" srcId="{5E603FE9-EDB9-4CFB-89A4-4417D409B4B1}" destId="{1B50B917-7005-450F-8ED5-8893E1C0B9F3}" srcOrd="1" destOrd="0" parTransId="{57AD98DE-E6CA-4710-A2E6-3C3E9A735445}" sibTransId="{809FAB29-07B3-457D-875A-723F2EACCAB9}"/>
    <dgm:cxn modelId="{93E847E6-C30C-B14C-A838-CDE682B45CC2}" type="presOf" srcId="{E5893BE7-0CC1-48EB-8480-391EB609EB76}" destId="{A9632813-F8BA-C540-8A96-0E76078DBD99}" srcOrd="0" destOrd="0" presId="urn:microsoft.com/office/officeart/2008/layout/LinedList"/>
    <dgm:cxn modelId="{142BC653-C59E-2E45-8A67-E367AA16A589}" type="presParOf" srcId="{1566687D-D639-8047-BDBA-9C28E1EE0AC1}" destId="{0208ED1D-FDFD-8149-8A93-633CD7EE5111}" srcOrd="0" destOrd="0" presId="urn:microsoft.com/office/officeart/2008/layout/LinedList"/>
    <dgm:cxn modelId="{F14AA4E3-BC1A-5442-8C9B-36C08C5C5CC2}" type="presParOf" srcId="{1566687D-D639-8047-BDBA-9C28E1EE0AC1}" destId="{C3194E45-D794-7F43-B3B2-8CE3D77B289D}" srcOrd="1" destOrd="0" presId="urn:microsoft.com/office/officeart/2008/layout/LinedList"/>
    <dgm:cxn modelId="{ACC48774-5C5A-4548-84B7-130D87E2A95E}" type="presParOf" srcId="{C3194E45-D794-7F43-B3B2-8CE3D77B289D}" destId="{A9632813-F8BA-C540-8A96-0E76078DBD99}" srcOrd="0" destOrd="0" presId="urn:microsoft.com/office/officeart/2008/layout/LinedList"/>
    <dgm:cxn modelId="{4CBEFB99-EC0A-5640-9C5A-3F5A5B932C84}" type="presParOf" srcId="{C3194E45-D794-7F43-B3B2-8CE3D77B289D}" destId="{0D1D9D9A-BD2C-1148-8B4F-97E86CB2DAB8}" srcOrd="1" destOrd="0" presId="urn:microsoft.com/office/officeart/2008/layout/LinedList"/>
    <dgm:cxn modelId="{ED00855F-177B-E045-8533-F757FD26FA1E}" type="presParOf" srcId="{1566687D-D639-8047-BDBA-9C28E1EE0AC1}" destId="{E190FE6E-CDFB-8146-A829-09E13CFBB50D}" srcOrd="2" destOrd="0" presId="urn:microsoft.com/office/officeart/2008/layout/LinedList"/>
    <dgm:cxn modelId="{D89BC690-600C-8345-BF3C-F96091EA00E8}" type="presParOf" srcId="{1566687D-D639-8047-BDBA-9C28E1EE0AC1}" destId="{096FB58D-5B8D-7A4D-A1DB-EA2472C9AA9D}" srcOrd="3" destOrd="0" presId="urn:microsoft.com/office/officeart/2008/layout/LinedList"/>
    <dgm:cxn modelId="{851868AF-AB53-4D48-B93B-0402DFE250DA}" type="presParOf" srcId="{096FB58D-5B8D-7A4D-A1DB-EA2472C9AA9D}" destId="{1C3406C4-ECFA-C94A-B367-DA433A263728}" srcOrd="0" destOrd="0" presId="urn:microsoft.com/office/officeart/2008/layout/LinedList"/>
    <dgm:cxn modelId="{3B15D30F-C557-B246-9B16-B07A7D21FC19}" type="presParOf" srcId="{096FB58D-5B8D-7A4D-A1DB-EA2472C9AA9D}" destId="{1EBA383F-DBDA-9E45-AE3F-0923EFE0D579}" srcOrd="1" destOrd="0" presId="urn:microsoft.com/office/officeart/2008/layout/LinedList"/>
    <dgm:cxn modelId="{7E527DEF-07E3-5F49-9139-866D46194CF5}" type="presParOf" srcId="{1566687D-D639-8047-BDBA-9C28E1EE0AC1}" destId="{9E422CD6-8C3A-9C46-B665-F58630796C97}" srcOrd="4" destOrd="0" presId="urn:microsoft.com/office/officeart/2008/layout/LinedList"/>
    <dgm:cxn modelId="{9D4917EE-B560-3540-A801-415A9F379625}" type="presParOf" srcId="{1566687D-D639-8047-BDBA-9C28E1EE0AC1}" destId="{C5897DC1-F27E-3841-B7AD-6E33BBB06243}" srcOrd="5" destOrd="0" presId="urn:microsoft.com/office/officeart/2008/layout/LinedList"/>
    <dgm:cxn modelId="{B9E17B41-1097-7D43-A35B-2FFF14178413}" type="presParOf" srcId="{C5897DC1-F27E-3841-B7AD-6E33BBB06243}" destId="{52662459-4D4B-454D-A1C0-CCE108D38DD1}" srcOrd="0" destOrd="0" presId="urn:microsoft.com/office/officeart/2008/layout/LinedList"/>
    <dgm:cxn modelId="{A63F2C72-BB57-B24F-9872-BAAA8ADAD44A}" type="presParOf" srcId="{C5897DC1-F27E-3841-B7AD-6E33BBB06243}" destId="{563E9D41-CA6F-8D4E-B6B6-92A86AF6DA6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9691D3-8C72-0449-9D99-806B7E8B2C3D}">
      <dsp:nvSpPr>
        <dsp:cNvPr id="0" name=""/>
        <dsp:cNvSpPr/>
      </dsp:nvSpPr>
      <dsp:spPr>
        <a:xfrm>
          <a:off x="-6247393" y="-956023"/>
          <a:ext cx="7438929" cy="7438929"/>
        </a:xfrm>
        <a:prstGeom prst="blockArc">
          <a:avLst>
            <a:gd name="adj1" fmla="val 18900000"/>
            <a:gd name="adj2" fmla="val 2700000"/>
            <a:gd name="adj3" fmla="val 290"/>
          </a:avLst>
        </a:prstGeom>
        <a:solidFill>
          <a:schemeClr val="accent2"/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54E068-9C5F-A74E-8B41-E6CE758C07C1}">
      <dsp:nvSpPr>
        <dsp:cNvPr id="0" name=""/>
        <dsp:cNvSpPr/>
      </dsp:nvSpPr>
      <dsp:spPr>
        <a:xfrm>
          <a:off x="767131" y="552688"/>
          <a:ext cx="6893278" cy="1105376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7393" tIns="132080" rIns="132080" bIns="13208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Family history</a:t>
          </a:r>
        </a:p>
      </dsp:txBody>
      <dsp:txXfrm>
        <a:off x="767131" y="552688"/>
        <a:ext cx="6893278" cy="1105376"/>
      </dsp:txXfrm>
    </dsp:sp>
    <dsp:sp modelId="{CFC935C8-AAFC-9B43-BA9D-1052E9F9A40E}">
      <dsp:nvSpPr>
        <dsp:cNvPr id="0" name=""/>
        <dsp:cNvSpPr/>
      </dsp:nvSpPr>
      <dsp:spPr>
        <a:xfrm>
          <a:off x="76270" y="414516"/>
          <a:ext cx="1381720" cy="1381720"/>
        </a:xfrm>
        <a:prstGeom prst="ellipse">
          <a:avLst/>
        </a:prstGeom>
        <a:solidFill>
          <a:srgbClr val="A6192E"/>
        </a:solidFill>
        <a:ln w="76200" cap="flat" cmpd="sng" algn="ctr">
          <a:solidFill>
            <a:srgbClr val="4F81BD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B4482758-C38A-0F43-ACA5-7AE4DE86F719}">
      <dsp:nvSpPr>
        <dsp:cNvPr id="0" name=""/>
        <dsp:cNvSpPr/>
      </dsp:nvSpPr>
      <dsp:spPr>
        <a:xfrm>
          <a:off x="1168935" y="2210752"/>
          <a:ext cx="6491474" cy="1105376"/>
        </a:xfrm>
        <a:prstGeom prst="rect">
          <a:avLst/>
        </a:prstGeom>
        <a:solidFill>
          <a:srgbClr val="4F81B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7393" tIns="132080" rIns="132080" bIns="13208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Overweight, obesity</a:t>
          </a:r>
        </a:p>
      </dsp:txBody>
      <dsp:txXfrm>
        <a:off x="1168935" y="2210752"/>
        <a:ext cx="6491474" cy="1105376"/>
      </dsp:txXfrm>
    </dsp:sp>
    <dsp:sp modelId="{40F05B72-DF73-D648-AEB3-DA8EC631AF4B}">
      <dsp:nvSpPr>
        <dsp:cNvPr id="0" name=""/>
        <dsp:cNvSpPr/>
      </dsp:nvSpPr>
      <dsp:spPr>
        <a:xfrm>
          <a:off x="478075" y="2072580"/>
          <a:ext cx="1381720" cy="1381720"/>
        </a:xfrm>
        <a:prstGeom prst="ellipse">
          <a:avLst/>
        </a:prstGeom>
        <a:solidFill>
          <a:srgbClr val="1F497D"/>
        </a:solidFill>
        <a:ln w="76200" cap="flat" cmpd="sng" algn="ctr">
          <a:solidFill>
            <a:srgbClr val="4F81BD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C24DDA-8A86-6342-A968-E132915AF309}">
      <dsp:nvSpPr>
        <dsp:cNvPr id="0" name=""/>
        <dsp:cNvSpPr/>
      </dsp:nvSpPr>
      <dsp:spPr>
        <a:xfrm>
          <a:off x="767131" y="3868817"/>
          <a:ext cx="6893278" cy="1105376"/>
        </a:xfrm>
        <a:prstGeom prst="rect">
          <a:avLst/>
        </a:prstGeom>
        <a:solidFill>
          <a:srgbClr val="4F81B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7393" tIns="132080" rIns="132080" bIns="13208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Ethnic/racial minority</a:t>
          </a:r>
        </a:p>
      </dsp:txBody>
      <dsp:txXfrm>
        <a:off x="767131" y="3868817"/>
        <a:ext cx="6893278" cy="1105376"/>
      </dsp:txXfrm>
    </dsp:sp>
    <dsp:sp modelId="{C15704F5-4BD3-2644-A36C-3E741FFD1722}">
      <dsp:nvSpPr>
        <dsp:cNvPr id="0" name=""/>
        <dsp:cNvSpPr/>
      </dsp:nvSpPr>
      <dsp:spPr>
        <a:xfrm>
          <a:off x="0" y="3770397"/>
          <a:ext cx="1381720" cy="1381720"/>
        </a:xfrm>
        <a:prstGeom prst="ellipse">
          <a:avLst/>
        </a:prstGeom>
        <a:solidFill>
          <a:srgbClr val="44C69B"/>
        </a:solidFill>
        <a:ln w="762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08ED1D-FDFD-8149-8A93-633CD7EE5111}">
      <dsp:nvSpPr>
        <dsp:cNvPr id="0" name=""/>
        <dsp:cNvSpPr/>
      </dsp:nvSpPr>
      <dsp:spPr>
        <a:xfrm>
          <a:off x="0" y="4054"/>
          <a:ext cx="1035076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632813-F8BA-C540-8A96-0E76078DBD99}">
      <dsp:nvSpPr>
        <dsp:cNvPr id="0" name=""/>
        <dsp:cNvSpPr/>
      </dsp:nvSpPr>
      <dsp:spPr>
        <a:xfrm>
          <a:off x="0" y="4054"/>
          <a:ext cx="10350768" cy="276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Intermittent fasting</a:t>
          </a:r>
        </a:p>
      </dsp:txBody>
      <dsp:txXfrm>
        <a:off x="0" y="4054"/>
        <a:ext cx="10350768" cy="2765367"/>
      </dsp:txXfrm>
    </dsp:sp>
    <dsp:sp modelId="{E190FE6E-CDFB-8146-A829-09E13CFBB50D}">
      <dsp:nvSpPr>
        <dsp:cNvPr id="0" name=""/>
        <dsp:cNvSpPr/>
      </dsp:nvSpPr>
      <dsp:spPr>
        <a:xfrm>
          <a:off x="0" y="2769422"/>
          <a:ext cx="10350768" cy="0"/>
        </a:xfrm>
        <a:prstGeom prst="line">
          <a:avLst/>
        </a:prstGeom>
        <a:solidFill>
          <a:schemeClr val="accent2">
            <a:hueOff val="3604206"/>
            <a:satOff val="5500"/>
            <a:lumOff val="196"/>
            <a:alphaOff val="0"/>
          </a:schemeClr>
        </a:solidFill>
        <a:ln w="12700" cap="flat" cmpd="sng" algn="ctr">
          <a:solidFill>
            <a:schemeClr val="accent2">
              <a:hueOff val="3604206"/>
              <a:satOff val="5500"/>
              <a:lumOff val="1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3406C4-ECFA-C94A-B367-DA433A263728}">
      <dsp:nvSpPr>
        <dsp:cNvPr id="0" name=""/>
        <dsp:cNvSpPr/>
      </dsp:nvSpPr>
      <dsp:spPr>
        <a:xfrm>
          <a:off x="0" y="2769422"/>
          <a:ext cx="10350768" cy="276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Photobiomodulation</a:t>
          </a:r>
        </a:p>
      </dsp:txBody>
      <dsp:txXfrm>
        <a:off x="0" y="2769422"/>
        <a:ext cx="10350768" cy="2765367"/>
      </dsp:txXfrm>
    </dsp:sp>
    <dsp:sp modelId="{9E422CD6-8C3A-9C46-B665-F58630796C97}">
      <dsp:nvSpPr>
        <dsp:cNvPr id="0" name=""/>
        <dsp:cNvSpPr/>
      </dsp:nvSpPr>
      <dsp:spPr>
        <a:xfrm>
          <a:off x="0" y="5534789"/>
          <a:ext cx="10350768" cy="0"/>
        </a:xfrm>
        <a:prstGeom prst="line">
          <a:avLst/>
        </a:prstGeom>
        <a:solidFill>
          <a:schemeClr val="accent2">
            <a:hueOff val="7208412"/>
            <a:satOff val="10999"/>
            <a:lumOff val="393"/>
            <a:alphaOff val="0"/>
          </a:schemeClr>
        </a:solidFill>
        <a:ln w="12700" cap="flat" cmpd="sng" algn="ctr">
          <a:solidFill>
            <a:schemeClr val="accent2">
              <a:hueOff val="7208412"/>
              <a:satOff val="10999"/>
              <a:lumOff val="3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662459-4D4B-454D-A1C0-CCE108D38DD1}">
      <dsp:nvSpPr>
        <dsp:cNvPr id="0" name=""/>
        <dsp:cNvSpPr/>
      </dsp:nvSpPr>
      <dsp:spPr>
        <a:xfrm>
          <a:off x="0" y="5534789"/>
          <a:ext cx="10350768" cy="276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New systemic and retina drugs</a:t>
          </a:r>
        </a:p>
      </dsp:txBody>
      <dsp:txXfrm>
        <a:off x="0" y="5534789"/>
        <a:ext cx="10350768" cy="27653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B2A3E5-C5E0-9544-BBC9-5BAD67D6475A}" type="datetimeFigureOut">
              <a:rPr lang="en-US" smtClean="0"/>
              <a:t>7/18/26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33568-A796-A041-94B2-3D8BE1ECC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919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3" Type="http://schemas.openxmlformats.org/officeDocument/2006/relationships/tags" Target="../tags/tag299.xml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slide" Target="../slides/slide106.xml"/><Relationship Id="rId5" Type="http://schemas.openxmlformats.org/officeDocument/2006/relationships/notesMaster" Target="../notesMasters/notesMaster1.xml"/><Relationship Id="rId4" Type="http://schemas.openxmlformats.org/officeDocument/2006/relationships/tags" Target="../tags/tag300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3" Type="http://schemas.openxmlformats.org/officeDocument/2006/relationships/tags" Target="../tags/tag375.xml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slide" Target="../slides/slide108.xml"/><Relationship Id="rId5" Type="http://schemas.openxmlformats.org/officeDocument/2006/relationships/notesMaster" Target="../notesMasters/notesMaster1.xml"/><Relationship Id="rId4" Type="http://schemas.openxmlformats.org/officeDocument/2006/relationships/tags" Target="../tags/tag376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7208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DDB29-B56A-7958-693A-1DCC09A1B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C9EE43-013A-2442-B093-D9595D5799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28A8DD-F8AA-F443-F2F8-4C3C96E29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1E5589-DCD5-2890-DCFD-98D60DF8FD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160937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781695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923196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89178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17310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60242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537744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423776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92978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936662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12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2AFC7-1B49-B838-83D3-5B843D040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A6B411-E7DF-1082-94EF-7877228361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DAEF13-6EF7-34D9-273E-3196DB081A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E3EF2-FD93-618F-5FCC-331A73CE6B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83247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721844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43020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962711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68597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04696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33679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239453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60612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18686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2660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015690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0B1C4-8BE2-8517-86FC-EED008C78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6D8A70-DAAE-20FA-6F4A-FD58523EBF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1E5816-4DE1-A9F6-65F5-D374F74F82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38E0B5-49AD-798F-8493-84A7FF7D92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08031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17749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252374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07070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74618-7573-724B-7E4D-82DD7DF53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CC7CB0-4E24-33E2-C4F5-51871E797B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72F39D-C93B-731C-A768-A7A3A41F9A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69B8C-4DA2-2BFB-A5AC-A09353450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271422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8AC23-108A-4E38-09FF-B9A472042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F0E317-3511-F911-A9DD-5F71FF14B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D7CCC0-0E25-775A-257B-9967BAD5E0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040A2C-AA5E-4E3C-2F20-7D5A4EB4B6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627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B3B2-958E-45D1-AD4C-D94BBB3172E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768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Times New Roman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99587">
              <a:defRPr/>
            </a:pPr>
            <a:fld id="{AF53B3B2-958E-45D1-AD4C-D94BBB3172EC}" type="slidenum">
              <a:rPr lang="en-US">
                <a:solidFill>
                  <a:prstClr val="black"/>
                </a:solidFill>
                <a:latin typeface="Calibri"/>
              </a:rPr>
              <a:pPr defTabSz="899587">
                <a:defRPr/>
              </a:pPr>
              <a:t>16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38447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Have you ever asked…pts are often a little surprised by this.  They often want help and trust us as an OD not as threatening as an “MD”.  Want opinions and knowledge from a compassionate and </a:t>
            </a:r>
            <a:r>
              <a:rPr lang="en-US" dirty="0" err="1">
                <a:latin typeface="Calibri" charset="0"/>
              </a:rPr>
              <a:t>knowledgable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sourse</a:t>
            </a:r>
            <a:r>
              <a:rPr lang="en-US" dirty="0">
                <a:latin typeface="Calibri" charset="0"/>
              </a:rPr>
              <a:t> that is not threatening…we can be that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CE857E32-11F8-5C41-8427-DC9811E56936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8066502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</a:rPr>
              <a:t>Cheeseburger: dairy, vege, grain, hotdog with mustard for color, Ice Cream calcium and fruit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71ED35-1895-BB4E-957B-F2A9A08FFAF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6466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8848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C97BD-59B3-B246-ABF0-6887B948BEA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962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C97BD-59B3-B246-ABF0-6887B948BEA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04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8182B2-D3A4-C84D-A9C5-399CDD2B1698}" type="slidenum">
              <a:rPr lang="en-US">
                <a:solidFill>
                  <a:prstClr val="black"/>
                </a:solidFill>
                <a:latin typeface="Arial" pitchFamily="-108" charset="0"/>
              </a:rPr>
              <a:pPr/>
              <a:t>2</a:t>
            </a:fld>
            <a:endParaRPr lang="en-US">
              <a:solidFill>
                <a:prstClr val="black"/>
              </a:solidFill>
              <a:latin typeface="Arial" pitchFamily="-108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420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5.6-6.9 Pre DM fasting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2648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7928" indent="-287665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50658" indent="-230132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10921" indent="-230132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71185" indent="-230132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31448" indent="-230132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91711" indent="-230132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51974" indent="-230132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912238" indent="-230132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defTabSz="920526" eaLnBrk="1" hangingPunct="1"/>
            <a:fld id="{82D18667-9F73-4BDE-B55B-4F4216DCB85C}" type="slidenum">
              <a:rPr lang="en-US" altLang="en-US" sz="1200" b="0">
                <a:solidFill>
                  <a:prstClr val="black"/>
                </a:solidFill>
                <a:latin typeface="Times New Roman" pitchFamily="18" charset="0"/>
              </a:rPr>
              <a:pPr defTabSz="920526" eaLnBrk="1" hangingPunct="1"/>
              <a:t>24</a:t>
            </a:fld>
            <a:endParaRPr lang="en-US" altLang="en-US" sz="1200" b="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" name="Notes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8902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626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1A3FD5-D965-B445-A471-EEF84A942865}" type="slidenum">
              <a:rPr lang="en-US">
                <a:latin typeface="Arial" pitchFamily="-106" charset="0"/>
              </a:rPr>
              <a:pPr/>
              <a:t>26</a:t>
            </a:fld>
            <a:endParaRPr lang="en-US">
              <a:latin typeface="Arial" pitchFamily="-106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18871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78CE92-AA63-9E4A-9DEE-E52DC7E75F04}" type="slidenum">
              <a:rPr lang="en-US">
                <a:latin typeface="Arial" pitchFamily="-106" charset="0"/>
              </a:rPr>
              <a:pPr/>
              <a:t>27</a:t>
            </a:fld>
            <a:endParaRPr lang="en-US">
              <a:latin typeface="Arial" pitchFamily="-106" charset="0"/>
            </a:endParaRPr>
          </a:p>
        </p:txBody>
      </p:sp>
      <p:sp>
        <p:nvSpPr>
          <p:cNvPr id="3993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77291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705DCA50-98AD-1343-AC86-E2811D0B1D4B}" type="slidenum">
              <a:rPr lang="en-US" sz="1200">
                <a:latin typeface="Arial" charset="0"/>
              </a:rPr>
              <a:pPr eaLnBrk="1" hangingPunct="1"/>
              <a:t>28</a:t>
            </a:fld>
            <a:endParaRPr lang="en-US" sz="1200">
              <a:latin typeface="Arial" charset="0"/>
            </a:endParaRPr>
          </a:p>
        </p:txBody>
      </p:sp>
      <p:sp>
        <p:nvSpPr>
          <p:cNvPr id="245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7276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1776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6A949-778D-5F42-91CF-9B720A1B3C4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31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45258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3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569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B3B2-958E-45D1-AD4C-D94BBB3172EC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3950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191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2274F8-190E-476D-B896-DDF0C70A54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9423C0-C4D9-4AF6-BB3A-69176C34349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2/22/2019</a:t>
            </a:r>
          </a:p>
        </p:txBody>
      </p:sp>
    </p:spTree>
    <p:extLst>
      <p:ext uri="{BB962C8B-B14F-4D97-AF65-F5344CB8AC3E}">
        <p14:creationId xmlns:p14="http://schemas.microsoft.com/office/powerpoint/2010/main" val="27170837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2274F8-190E-476D-B896-DDF0C70A54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9423C0-C4D9-4AF6-BB3A-69176C34349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2/22/2019</a:t>
            </a:r>
          </a:p>
        </p:txBody>
      </p:sp>
    </p:spTree>
    <p:extLst>
      <p:ext uri="{BB962C8B-B14F-4D97-AF65-F5344CB8AC3E}">
        <p14:creationId xmlns:p14="http://schemas.microsoft.com/office/powerpoint/2010/main" val="9675315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888D8C-CB12-1144-BB52-5ADFA7B46456}" type="slidenum">
              <a:rPr lang="en-US">
                <a:latin typeface="Arial" pitchFamily="-109" charset="0"/>
              </a:rPr>
              <a:pPr/>
              <a:t>44</a:t>
            </a:fld>
            <a:endParaRPr lang="en-US">
              <a:latin typeface="Arial" pitchFamily="-109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2197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Times New Roman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3B3B2-958E-45D1-AD4C-D94BBB317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0421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Times New Roman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3B3B2-958E-45D1-AD4C-D94BBB317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0952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Times New Roman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3B3B2-958E-45D1-AD4C-D94BBB317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87524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Times New Roman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3B3B2-958E-45D1-AD4C-D94BBB317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8157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Times New Roman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3B3B2-958E-45D1-AD4C-D94BBB317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9065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B4DC54-3672-5A4B-844F-7C200EE505B7}" type="slidenum">
              <a:rPr lang="en-US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pPr/>
              <a:t>5</a:t>
            </a:fld>
            <a:endParaRPr lang="en-US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43070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Times New Roman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3B3B2-958E-45D1-AD4C-D94BBB317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7985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7803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7811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Times New Roman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3B3B2-958E-45D1-AD4C-D94BBB317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33453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69404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Times New Roman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3B3B2-958E-45D1-AD4C-D94BBB317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788379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6093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67954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Times New Roman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3B3B2-958E-45D1-AD4C-D94BBB317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10976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262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75573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03867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marR="0" lvl="0" indent="-11430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B3B2-958E-45D1-AD4C-D94BBB3172EC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83333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27988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4267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Times New Roman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3B3B2-958E-45D1-AD4C-D94BBB317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079890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5284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31065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54158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7162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231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45239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26970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6E297-0203-5F49-AB68-78F4543167F1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90333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2663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5957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3743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15236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5237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3937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35479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731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41900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99587">
              <a:defRPr/>
            </a:pPr>
            <a:fld id="{AF53B3B2-958E-45D1-AD4C-D94BBB3172EC}" type="slidenum">
              <a:rPr lang="en-US">
                <a:solidFill>
                  <a:prstClr val="black"/>
                </a:solidFill>
                <a:latin typeface="Calibri"/>
              </a:rPr>
              <a:pPr defTabSz="899587">
                <a:defRPr/>
              </a:pPr>
              <a:t>81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603587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52810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1509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23877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90072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921666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163883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04796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3780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91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E5D8C-A66C-AD28-1074-1B918E207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70E34F-5AEC-1C36-B62B-B05E80805A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E0E280-DA6A-38AA-86CB-25B9665F0E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96BA7-A944-E36C-D709-AA78CEC1DF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057534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705903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707668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79470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1613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421564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2197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01173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335912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13585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2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12918-A3F7-AF80-2ECF-622B509CC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FE66A7-AFE8-6F68-DC1C-B48AF56FE0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8F4416-DED6-B176-0C91-37C2BBB235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72B47-1089-A0C7-84D5-F39763B4B0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722692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en-US"/>
              <a:t>With PDS, drug concentrations in the vitreous are maintained via the continuous release mechanism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en-US" sz="1200"/>
              <a:t>Ranibizumab is continuously diffusing into the vitreous to maintain drug levels and thus control disease activity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en-US" sz="1200"/>
              <a:t>Drug concentrations do not fluctuate as dramatically as with monthly</a:t>
            </a:r>
            <a:r>
              <a:rPr lang="en-US" sz="1200" baseline="0"/>
              <a:t> intravitreal</a:t>
            </a:r>
            <a:r>
              <a:rPr lang="en-US" sz="1200"/>
              <a:t> injections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3E963C-1534-4F8D-B2A7-66D81AA259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3D129-76E5-C641-B3FE-8E2A7DD3E10A}"/>
              </a:ext>
            </a:extLst>
          </p:cNvPr>
          <p:cNvSpPr>
            <a:spLocks noGrp="1"/>
          </p:cNvSpPr>
          <p:nvPr>
            <p:ph type="ftr" sz="quarter" idx="4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(©2019 Genentech, Inc. All rights reserved)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
(©2019 Genentech, Inc. All rights reserved)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
(©2019] Genentech, Inc. All rights reserved)</a:t>
            </a:r>
          </a:p>
        </p:txBody>
      </p:sp>
    </p:spTree>
    <p:extLst>
      <p:ext uri="{BB962C8B-B14F-4D97-AF65-F5344CB8AC3E}">
        <p14:creationId xmlns:p14="http://schemas.microsoft.com/office/powerpoint/2010/main" val="65056367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3E963C-1534-4F8D-B2A7-66D81AA259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3A745A-5E3A-D249-B721-961E2BB3945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(©2019 Genentech, Inc. All rights reserved)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
(©2019 Genentech, Inc. All rights reserved)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
(©2019] Genentech, Inc. All rights reserved)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09737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marL="0" lvl="1" indent="0">
              <a:buNone/>
            </a:pP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3E963C-1534-4F8D-B2A7-66D81AA259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E86D4-C977-AE41-807E-35F2BDDBAC27}"/>
              </a:ext>
            </a:extLst>
          </p:cNvPr>
          <p:cNvSpPr>
            <a:spLocks noGrp="1"/>
          </p:cNvSpPr>
          <p:nvPr>
            <p:ph type="ftr" sz="quarter" idx="4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(©2019 Genentech, Inc. All rights reserved)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
(©2019 Genentech, Inc. All rights reserved)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
(©2019] Genentech, Inc. All rights reserved)</a:t>
            </a:r>
          </a:p>
        </p:txBody>
      </p:sp>
    </p:spTree>
    <p:extLst>
      <p:ext uri="{BB962C8B-B14F-4D97-AF65-F5344CB8AC3E}">
        <p14:creationId xmlns:p14="http://schemas.microsoft.com/office/powerpoint/2010/main" val="1791957202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411024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33942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077886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AAV trial for DME was halted in 2022 due to </a:t>
            </a:r>
            <a:r>
              <a:rPr lang="en-US" dirty="0" err="1"/>
              <a:t>hypotony</a:t>
            </a:r>
            <a:r>
              <a:rPr lang="en-US" dirty="0"/>
              <a:t>, inflammation and VA loss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0D74E-A997-AB4B-A216-C288B99FD5D9}" type="slidenum">
              <a:rPr lang="en-US" smtClean="0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267206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64549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33568-A796-A041-94B2-3D8BE1ECC552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39490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5B2E3-3522-5241-BEDD-0C18FF5C1550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36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2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26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0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8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4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46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57.xml"/><Relationship Id="rId4" Type="http://schemas.openxmlformats.org/officeDocument/2006/relationships/tags" Target="../tags/tag56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60.xml"/><Relationship Id="rId7" Type="http://schemas.openxmlformats.org/officeDocument/2006/relationships/tags" Target="../tags/tag64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4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7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0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AAD7E1-648A-EB4B-9F20-1A8F664FC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5D2EB-98BF-2F4E-B5C7-36C7BE7797DC}" type="datetimeFigureOut">
              <a:rPr lang="en-US"/>
              <a:pPr>
                <a:defRPr/>
              </a:pPr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A2500-FBDB-3441-8275-2DF776688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7D700-6F6F-8243-BC90-23801139E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E9E935-AB06-7A47-9288-0E93B01D09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625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1F43F-D2F8-AF44-813B-AF5E12AC7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25113-E857-154F-9574-A83D12AFB36C}" type="datetimeFigureOut">
              <a:rPr lang="en-US"/>
              <a:pPr>
                <a:defRPr/>
              </a:pPr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5565E-7F22-3B44-B6F4-A8ECF7BFB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A7A84-2FA3-7342-9CB2-B1CE14C4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7A0549-0235-8247-81CB-50A9937EC7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4421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9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9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DD13C-1D27-F642-AE29-CF7A94675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81B7F-1C7C-C043-96E6-07DE1ABD6921}" type="datetimeFigureOut">
              <a:rPr lang="en-US"/>
              <a:pPr>
                <a:defRPr/>
              </a:pPr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190FA-7502-3F4F-8697-188ACF1A2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6367DC-7893-F842-88F3-728018F9E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62F1F6-CB39-1649-B168-6455CA3714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7568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715A5-4679-7B4D-AC70-D3D5B45DE156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1894-2D1D-5442-83C1-1AC94F4D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770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715A5-4679-7B4D-AC70-D3D5B45DE156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1894-2D1D-5442-83C1-1AC94F4D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89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715A5-4679-7B4D-AC70-D3D5B45DE156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1894-2D1D-5442-83C1-1AC94F4D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25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715A5-4679-7B4D-AC70-D3D5B45DE156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1894-2D1D-5442-83C1-1AC94F4D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941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715A5-4679-7B4D-AC70-D3D5B45DE156}" type="datetimeFigureOut">
              <a:rPr lang="en-US" smtClean="0"/>
              <a:t>7/18/26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1894-2D1D-5442-83C1-1AC94F4D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55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715A5-4679-7B4D-AC70-D3D5B45DE156}" type="datetimeFigureOut">
              <a:rPr lang="en-US" smtClean="0"/>
              <a:t>7/18/26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1894-2D1D-5442-83C1-1AC94F4D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25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715A5-4679-7B4D-AC70-D3D5B45DE156}" type="datetimeFigureOut">
              <a:rPr lang="en-US" smtClean="0"/>
              <a:t>7/18/26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1894-2D1D-5442-83C1-1AC94F4D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9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715A5-4679-7B4D-AC70-D3D5B45DE156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1894-2D1D-5442-83C1-1AC94F4D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8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F9A04-729E-924A-AE07-D5E2CD00A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41BC7-298B-D044-B678-7AB8D9CDF9B4}" type="datetimeFigureOut">
              <a:rPr lang="en-US"/>
              <a:pPr>
                <a:defRPr/>
              </a:pPr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690898-EB6F-A544-80F5-C658660B7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1D3CA-CCF0-2249-9F8C-FF3134D2B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0BACCD-DBB8-D648-A4CB-B13B240DA0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3963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715A5-4679-7B4D-AC70-D3D5B45DE156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1894-2D1D-5442-83C1-1AC94F4D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73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715A5-4679-7B4D-AC70-D3D5B45DE156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1894-2D1D-5442-83C1-1AC94F4D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6353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715A5-4679-7B4D-AC70-D3D5B45DE156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1894-2D1D-5442-83C1-1AC94F4D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3182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DDE73-368C-734A-A2C3-D8D6889A2C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698" y="869528"/>
            <a:ext cx="10363200" cy="1453181"/>
          </a:xfrm>
        </p:spPr>
        <p:txBody>
          <a:bodyPr anchor="t" anchorCtr="0"/>
          <a:lstStyle>
            <a:lvl1pPr>
              <a:lnSpc>
                <a:spcPct val="75000"/>
              </a:lnSpc>
              <a:defRPr sz="6002">
                <a:solidFill>
                  <a:srgbClr val="003046"/>
                </a:solidFill>
              </a:defRPr>
            </a:lvl1pPr>
          </a:lstStyle>
          <a:p>
            <a:r>
              <a:rPr lang="en-US" dirty="0"/>
              <a:t>HEADLINE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9CF40F-769B-FB41-8FE5-4531BEAF0C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5607"/>
          <a:stretch/>
        </p:blipFill>
        <p:spPr>
          <a:xfrm>
            <a:off x="15859669" y="-31371"/>
            <a:ext cx="2428334" cy="6407153"/>
          </a:xfrm>
          <a:prstGeom prst="rect">
            <a:avLst/>
          </a:prstGeom>
        </p:spPr>
      </p:pic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B7D62858-CE26-4540-9DDA-4D387FD73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866396" y="9450308"/>
            <a:ext cx="41148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BFBFBF"/>
                </a:solidFill>
                <a:latin typeface="Franklin Gothic Book"/>
                <a:ea typeface="Lucida Grande"/>
                <a:cs typeface="Franklin Gothic Book"/>
              </a:rPr>
              <a:t>Proprietary and Confidential | </a:t>
            </a:r>
            <a:fld id="{5F95715F-BFE7-F94C-A284-27D3289DD745}" type="slidenum">
              <a:rPr lang="en-US" smtClean="0">
                <a:solidFill>
                  <a:srgbClr val="BFBFBF"/>
                </a:solidFill>
                <a:latin typeface="Franklin Gothic Book"/>
                <a:ea typeface="Lucida Grande"/>
                <a:cs typeface="Franklin Gothic Book"/>
              </a:rPr>
              <a:pPr/>
              <a:t>‹#›</a:t>
            </a:fld>
            <a:endParaRPr lang="en-US" dirty="0">
              <a:solidFill>
                <a:srgbClr val="BFBFBF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239884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6722"/>
            <a:ext cx="16459200" cy="17097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2400302"/>
            <a:ext cx="8077200" cy="32837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914400" y="5912645"/>
            <a:ext cx="8077200" cy="32837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9296400" y="2400302"/>
            <a:ext cx="8077200" cy="6796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5AA59-3440-E84F-B017-27CF54F6CCC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014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6722"/>
            <a:ext cx="16459200" cy="17097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2400302"/>
            <a:ext cx="16459200" cy="32837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5912645"/>
            <a:ext cx="16459200" cy="32837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4844C-B230-0349-B64A-7EC0532422B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5126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971550" y="2400300"/>
            <a:ext cx="16344900" cy="664845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2429144" y="9563827"/>
            <a:ext cx="13750538" cy="733568"/>
          </a:xfrm>
        </p:spPr>
        <p:txBody>
          <a:bodyPr bIns="91440" anchor="ctr" anchorCtr="0">
            <a:noAutofit/>
          </a:bodyPr>
          <a:lstStyle>
            <a:lvl1pPr marL="0" indent="0">
              <a:lnSpc>
                <a:spcPct val="95000"/>
              </a:lnSpc>
              <a:buNone/>
              <a:defRPr sz="900" baseline="0">
                <a:solidFill>
                  <a:schemeClr val="tx1"/>
                </a:solidFill>
              </a:defRPr>
            </a:lvl1pPr>
            <a:lvl2pPr marL="514350" indent="0">
              <a:buNone/>
              <a:defRPr sz="1182"/>
            </a:lvl2pPr>
            <a:lvl3pPr marL="1028700" indent="0">
              <a:buNone/>
              <a:defRPr sz="1125"/>
            </a:lvl3pPr>
            <a:lvl4pPr marL="1543050" indent="0">
              <a:buNone/>
              <a:defRPr sz="1013"/>
            </a:lvl4pPr>
            <a:lvl5pPr marL="2057400" indent="0">
              <a:buNone/>
              <a:defRPr sz="1013"/>
            </a:lvl5pPr>
          </a:lstStyle>
          <a:p>
            <a:pPr lvl="0"/>
            <a:r>
              <a:rPr lang="en-US"/>
              <a:t>FOOTNOTE: Sized to accommodate up to 3 lines, middle aligned.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  <p:custDataLst>
              <p:tags r:id="rId4"/>
            </p:custDataLst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17810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" y="330750"/>
            <a:ext cx="18313979" cy="1257300"/>
          </a:xfrm>
          <a:prstGeom prst="rect">
            <a:avLst/>
          </a:prstGeom>
        </p:spPr>
        <p:txBody>
          <a:bodyPr lIns="59294" tIns="29640" rIns="59294" bIns="29640"/>
          <a:lstStyle>
            <a:lvl1pPr>
              <a:defRPr sz="468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40" y="1828807"/>
            <a:ext cx="17170979" cy="7256558"/>
          </a:xfrm>
          <a:prstGeom prst="rect">
            <a:avLst/>
          </a:prstGeom>
        </p:spPr>
        <p:txBody>
          <a:bodyPr lIns="59294" tIns="29640" rIns="59294" bIns="29640"/>
          <a:lstStyle>
            <a:lvl1pPr>
              <a:spcBef>
                <a:spcPts val="0"/>
              </a:spcBef>
              <a:spcAft>
                <a:spcPts val="1404"/>
              </a:spcAft>
              <a:defRPr sz="378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1404"/>
              </a:spcAft>
              <a:defRPr sz="342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404"/>
              </a:spcAft>
              <a:defRPr sz="288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1404"/>
              </a:spcAft>
              <a:defRPr sz="2520"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spcAft>
                <a:spcPts val="1404"/>
              </a:spcAft>
              <a:defRPr sz="252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74391" y="9745273"/>
            <a:ext cx="17168093" cy="384128"/>
          </a:xfrm>
          <a:prstGeom prst="rect">
            <a:avLst/>
          </a:prstGeom>
        </p:spPr>
        <p:txBody>
          <a:bodyPr lIns="59300" tIns="29643" rIns="59300" bIns="29643" anchor="b"/>
          <a:lstStyle>
            <a:lvl1pPr marL="0" indent="0">
              <a:buNone/>
              <a:defRPr sz="1440" b="1">
                <a:solidFill>
                  <a:schemeClr val="bg1"/>
                </a:solidFill>
              </a:defRPr>
            </a:lvl1pPr>
            <a:lvl2pPr marL="533639" indent="0">
              <a:buNone/>
              <a:defRPr sz="1440">
                <a:solidFill>
                  <a:schemeClr val="bg1"/>
                </a:solidFill>
              </a:defRPr>
            </a:lvl2pPr>
            <a:lvl3pPr marL="1067280" indent="0">
              <a:buNone/>
              <a:defRPr sz="1440">
                <a:solidFill>
                  <a:schemeClr val="bg1"/>
                </a:solidFill>
              </a:defRPr>
            </a:lvl3pPr>
            <a:lvl4pPr marL="1600917" indent="0">
              <a:buNone/>
              <a:defRPr sz="1440">
                <a:solidFill>
                  <a:schemeClr val="bg1"/>
                </a:solidFill>
              </a:defRPr>
            </a:lvl4pPr>
            <a:lvl5pPr marL="2134493" indent="0">
              <a:buNone/>
              <a:defRPr sz="144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3EE5D6BE-F031-8246-8487-51B403CCFE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4391" y="9298199"/>
            <a:ext cx="17168093" cy="384128"/>
          </a:xfrm>
          <a:prstGeom prst="rect">
            <a:avLst/>
          </a:prstGeom>
        </p:spPr>
        <p:txBody>
          <a:bodyPr lIns="59300" tIns="29643" rIns="59300" bIns="29643" anchor="b"/>
          <a:lstStyle>
            <a:lvl1pPr marL="0" indent="0">
              <a:buNone/>
              <a:defRPr sz="1620" b="1">
                <a:solidFill>
                  <a:schemeClr val="bg1"/>
                </a:solidFill>
              </a:defRPr>
            </a:lvl1pPr>
            <a:lvl2pPr marL="533639" indent="0">
              <a:buNone/>
              <a:defRPr sz="1440">
                <a:solidFill>
                  <a:schemeClr val="bg1"/>
                </a:solidFill>
              </a:defRPr>
            </a:lvl2pPr>
            <a:lvl3pPr marL="1067280" indent="0">
              <a:buNone/>
              <a:defRPr sz="1440">
                <a:solidFill>
                  <a:schemeClr val="bg1"/>
                </a:solidFill>
              </a:defRPr>
            </a:lvl3pPr>
            <a:lvl4pPr marL="1600917" indent="0">
              <a:buNone/>
              <a:defRPr sz="1440">
                <a:solidFill>
                  <a:schemeClr val="bg1"/>
                </a:solidFill>
              </a:defRPr>
            </a:lvl4pPr>
            <a:lvl5pPr marL="2134493" indent="0">
              <a:buNone/>
              <a:defRPr sz="144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44348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4B41-F52B-B644-A167-B1F8A9A59C55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70523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4B41-F52B-B644-A167-B1F8A9A59C55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06577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AA9A5A-82EF-1A4E-B57C-025E1B306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63466-0F21-254C-B1E7-4806449598E4}" type="datetimeFigureOut">
              <a:rPr lang="en-US"/>
              <a:pPr>
                <a:defRPr/>
              </a:pPr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59C60B-943B-C042-A45C-1903AC11C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58704-B235-5E46-AF14-A6CB0580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2F22C-415E-FA43-9F5B-D28D447AA5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52675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4B41-F52B-B644-A167-B1F8A9A59C55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6615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4B41-F52B-B644-A167-B1F8A9A59C55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406488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4B41-F52B-B644-A167-B1F8A9A59C55}" type="datetimeFigureOut">
              <a:rPr lang="en-US" smtClean="0"/>
              <a:t>7/18/26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106373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4B41-F52B-B644-A167-B1F8A9A59C55}" type="datetimeFigureOut">
              <a:rPr lang="en-US" smtClean="0"/>
              <a:t>7/18/26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068549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4B41-F52B-B644-A167-B1F8A9A59C55}" type="datetimeFigureOut">
              <a:rPr lang="en-US" smtClean="0"/>
              <a:t>7/18/26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84715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4B41-F52B-B644-A167-B1F8A9A59C55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05604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4B41-F52B-B644-A167-B1F8A9A59C55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332733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4B41-F52B-B644-A167-B1F8A9A59C55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29230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4B41-F52B-B644-A167-B1F8A9A59C55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94093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971550" y="3333509"/>
            <a:ext cx="16344900" cy="603909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969170" y="1948884"/>
            <a:ext cx="16347281" cy="742950"/>
          </a:xfrm>
        </p:spPr>
        <p:txBody>
          <a:bodyPr>
            <a:noAutofit/>
          </a:bodyPr>
          <a:lstStyle>
            <a:lvl1pPr marL="0" indent="0">
              <a:buNone/>
              <a:defRPr sz="2250" b="1" i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  <a:lvl2pPr marL="514350" indent="0">
              <a:buNone/>
              <a:defRPr sz="2250" i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028700" indent="0">
              <a:buNone/>
              <a:defRPr sz="2025" i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543050" indent="0">
              <a:buNone/>
              <a:defRPr sz="1800" i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0">
              <a:buNone/>
              <a:defRPr sz="1800" i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2429144" y="9553436"/>
            <a:ext cx="13750538" cy="733568"/>
          </a:xfrm>
        </p:spPr>
        <p:txBody>
          <a:bodyPr bIns="91440" anchor="ctr" anchorCtr="0">
            <a:noAutofit/>
          </a:bodyPr>
          <a:lstStyle>
            <a:lvl1pPr marL="0" indent="0">
              <a:lnSpc>
                <a:spcPct val="95000"/>
              </a:lnSpc>
              <a:buNone/>
              <a:defRPr sz="900" baseline="0">
                <a:solidFill>
                  <a:schemeClr val="tx1"/>
                </a:solidFill>
              </a:defRPr>
            </a:lvl1pPr>
            <a:lvl2pPr marL="514350" indent="0">
              <a:buNone/>
              <a:defRPr sz="1182"/>
            </a:lvl2pPr>
            <a:lvl3pPr marL="1028700" indent="0">
              <a:buNone/>
              <a:defRPr sz="1125"/>
            </a:lvl3pPr>
            <a:lvl4pPr marL="1543050" indent="0">
              <a:buNone/>
              <a:defRPr sz="1013"/>
            </a:lvl4pPr>
            <a:lvl5pPr marL="2057400" indent="0">
              <a:buNone/>
              <a:defRPr sz="1013"/>
            </a:lvl5pPr>
          </a:lstStyle>
          <a:p>
            <a:pPr lvl="0"/>
            <a:r>
              <a:rPr lang="en-US"/>
              <a:t>FOOTNOTE: Sized to accommodate up to 3 lines, middle aligned.</a:t>
            </a:r>
          </a:p>
        </p:txBody>
      </p:sp>
    </p:spTree>
    <p:extLst>
      <p:ext uri="{BB962C8B-B14F-4D97-AF65-F5344CB8AC3E}">
        <p14:creationId xmlns:p14="http://schemas.microsoft.com/office/powerpoint/2010/main" val="253407693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9992A8D-6B35-9346-8490-27E5A17E3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A8BB5-EB0C-D24A-93FD-B51A6D0282A6}" type="datetimeFigureOut">
              <a:rPr lang="en-US"/>
              <a:pPr>
                <a:defRPr/>
              </a:pPr>
              <a:t>7/18/26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23C5526-9410-124B-857F-9EF45EC1B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9F5ABDE-6AAD-C94C-857D-7D69285A4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5F2A77-10C7-8749-B9DE-17DCF23BAA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76842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971550" y="2400300"/>
            <a:ext cx="16344900" cy="664845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2429144" y="9563827"/>
            <a:ext cx="13750538" cy="733568"/>
          </a:xfrm>
        </p:spPr>
        <p:txBody>
          <a:bodyPr bIns="91440" anchor="ctr" anchorCtr="0">
            <a:noAutofit/>
          </a:bodyPr>
          <a:lstStyle>
            <a:lvl1pPr marL="0" indent="0">
              <a:lnSpc>
                <a:spcPct val="95000"/>
              </a:lnSpc>
              <a:buNone/>
              <a:defRPr sz="900" baseline="0">
                <a:solidFill>
                  <a:schemeClr val="tx1"/>
                </a:solidFill>
              </a:defRPr>
            </a:lvl1pPr>
            <a:lvl2pPr marL="514350" indent="0">
              <a:buNone/>
              <a:defRPr sz="1182"/>
            </a:lvl2pPr>
            <a:lvl3pPr marL="1028700" indent="0">
              <a:buNone/>
              <a:defRPr sz="1125"/>
            </a:lvl3pPr>
            <a:lvl4pPr marL="1543050" indent="0">
              <a:buNone/>
              <a:defRPr sz="1013"/>
            </a:lvl4pPr>
            <a:lvl5pPr marL="2057400" indent="0">
              <a:buNone/>
              <a:defRPr sz="1013"/>
            </a:lvl5pPr>
          </a:lstStyle>
          <a:p>
            <a:pPr lvl="0"/>
            <a:r>
              <a:rPr lang="en-US"/>
              <a:t>FOOTNOTE: Sized to accommodate up to 3 lines, middle aligned.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  <p:custDataLst>
              <p:tags r:id="rId4"/>
            </p:custDataLst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42498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971550" y="2400300"/>
            <a:ext cx="16344900" cy="664845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2429144" y="9563827"/>
            <a:ext cx="13750538" cy="733568"/>
          </a:xfrm>
        </p:spPr>
        <p:txBody>
          <a:bodyPr bIns="91440" anchor="ctr" anchorCtr="0">
            <a:noAutofit/>
          </a:bodyPr>
          <a:lstStyle>
            <a:lvl1pPr marL="0" indent="0">
              <a:lnSpc>
                <a:spcPct val="95000"/>
              </a:lnSpc>
              <a:buNone/>
              <a:defRPr sz="900" baseline="0">
                <a:solidFill>
                  <a:schemeClr val="tx1"/>
                </a:solidFill>
              </a:defRPr>
            </a:lvl1pPr>
            <a:lvl2pPr marL="514350" indent="0">
              <a:buNone/>
              <a:defRPr sz="1182"/>
            </a:lvl2pPr>
            <a:lvl3pPr marL="1028700" indent="0">
              <a:buNone/>
              <a:defRPr sz="1125"/>
            </a:lvl3pPr>
            <a:lvl4pPr marL="1543050" indent="0">
              <a:buNone/>
              <a:defRPr sz="1013"/>
            </a:lvl4pPr>
            <a:lvl5pPr marL="2057400" indent="0">
              <a:buNone/>
              <a:defRPr sz="1013"/>
            </a:lvl5pPr>
          </a:lstStyle>
          <a:p>
            <a:pPr lvl="0"/>
            <a:r>
              <a:rPr lang="en-US"/>
              <a:t>FOOTNOTE: Sized to accommodate up to 3 lines, middle aligned.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  <p:custDataLst>
              <p:tags r:id="rId4"/>
            </p:custDataLst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34087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971550" y="2400300"/>
            <a:ext cx="16344900" cy="664845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2429144" y="9563827"/>
            <a:ext cx="13750538" cy="733568"/>
          </a:xfrm>
        </p:spPr>
        <p:txBody>
          <a:bodyPr bIns="91440" anchor="ctr" anchorCtr="0">
            <a:noAutofit/>
          </a:bodyPr>
          <a:lstStyle>
            <a:lvl1pPr marL="0" indent="0">
              <a:lnSpc>
                <a:spcPct val="95000"/>
              </a:lnSpc>
              <a:buNone/>
              <a:defRPr sz="900" baseline="0">
                <a:solidFill>
                  <a:schemeClr val="tx1"/>
                </a:solidFill>
              </a:defRPr>
            </a:lvl1pPr>
            <a:lvl2pPr marL="514350" indent="0">
              <a:buNone/>
              <a:defRPr sz="1182"/>
            </a:lvl2pPr>
            <a:lvl3pPr marL="1028700" indent="0">
              <a:buNone/>
              <a:defRPr sz="1125"/>
            </a:lvl3pPr>
            <a:lvl4pPr marL="1543050" indent="0">
              <a:buNone/>
              <a:defRPr sz="1013"/>
            </a:lvl4pPr>
            <a:lvl5pPr marL="2057400" indent="0">
              <a:buNone/>
              <a:defRPr sz="1013"/>
            </a:lvl5pPr>
          </a:lstStyle>
          <a:p>
            <a:pPr lvl="0"/>
            <a:r>
              <a:rPr lang="en-US"/>
              <a:t>FOOTNOTE: Sized to accommodate up to 3 lines, middle aligned.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  <p:custDataLst>
              <p:tags r:id="rId4"/>
            </p:custDataLst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97685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971550" y="2400300"/>
            <a:ext cx="16344900" cy="664845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2429144" y="9563827"/>
            <a:ext cx="13750538" cy="733568"/>
          </a:xfrm>
        </p:spPr>
        <p:txBody>
          <a:bodyPr bIns="91440" anchor="ctr" anchorCtr="0">
            <a:noAutofit/>
          </a:bodyPr>
          <a:lstStyle>
            <a:lvl1pPr marL="0" indent="0">
              <a:lnSpc>
                <a:spcPct val="95000"/>
              </a:lnSpc>
              <a:buNone/>
              <a:defRPr sz="900" baseline="0">
                <a:solidFill>
                  <a:schemeClr val="tx1"/>
                </a:solidFill>
              </a:defRPr>
            </a:lvl1pPr>
            <a:lvl2pPr marL="514350" indent="0">
              <a:buNone/>
              <a:defRPr sz="1182"/>
            </a:lvl2pPr>
            <a:lvl3pPr marL="1028700" indent="0">
              <a:buNone/>
              <a:defRPr sz="1125"/>
            </a:lvl3pPr>
            <a:lvl4pPr marL="1543050" indent="0">
              <a:buNone/>
              <a:defRPr sz="1013"/>
            </a:lvl4pPr>
            <a:lvl5pPr marL="2057400" indent="0">
              <a:buNone/>
              <a:defRPr sz="1013"/>
            </a:lvl5pPr>
          </a:lstStyle>
          <a:p>
            <a:pPr lvl="0"/>
            <a:r>
              <a:rPr lang="en-US"/>
              <a:t>FOOTNOTE: Sized to accommodate up to 3 lines, middle aligned.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  <p:custDataLst>
              <p:tags r:id="rId4"/>
            </p:custDataLst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01700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971550" y="2400300"/>
            <a:ext cx="16344900" cy="664845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2429144" y="9563827"/>
            <a:ext cx="13750538" cy="733568"/>
          </a:xfrm>
        </p:spPr>
        <p:txBody>
          <a:bodyPr bIns="91440" anchor="ctr" anchorCtr="0">
            <a:noAutofit/>
          </a:bodyPr>
          <a:lstStyle>
            <a:lvl1pPr marL="0" indent="0">
              <a:lnSpc>
                <a:spcPct val="95000"/>
              </a:lnSpc>
              <a:buNone/>
              <a:defRPr sz="900" baseline="0">
                <a:solidFill>
                  <a:schemeClr val="tx1"/>
                </a:solidFill>
              </a:defRPr>
            </a:lvl1pPr>
            <a:lvl2pPr marL="514350" indent="0">
              <a:buNone/>
              <a:defRPr sz="1182"/>
            </a:lvl2pPr>
            <a:lvl3pPr marL="1028700" indent="0">
              <a:buNone/>
              <a:defRPr sz="1125"/>
            </a:lvl3pPr>
            <a:lvl4pPr marL="1543050" indent="0">
              <a:buNone/>
              <a:defRPr sz="1013"/>
            </a:lvl4pPr>
            <a:lvl5pPr marL="2057400" indent="0">
              <a:buNone/>
              <a:defRPr sz="1013"/>
            </a:lvl5pPr>
          </a:lstStyle>
          <a:p>
            <a:pPr lvl="0"/>
            <a:r>
              <a:rPr lang="en-US"/>
              <a:t>FOOTNOTE: Sized to accommodate up to 3 lines, middle aligned.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  <p:custDataLst>
              <p:tags r:id="rId4"/>
            </p:custDataLst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397507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971550" y="2400300"/>
            <a:ext cx="16344900" cy="664845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2429144" y="9563827"/>
            <a:ext cx="13750538" cy="733568"/>
          </a:xfrm>
        </p:spPr>
        <p:txBody>
          <a:bodyPr bIns="91440" anchor="ctr" anchorCtr="0">
            <a:noAutofit/>
          </a:bodyPr>
          <a:lstStyle>
            <a:lvl1pPr marL="0" indent="0">
              <a:lnSpc>
                <a:spcPct val="95000"/>
              </a:lnSpc>
              <a:buNone/>
              <a:defRPr sz="900" baseline="0">
                <a:solidFill>
                  <a:schemeClr val="tx1"/>
                </a:solidFill>
              </a:defRPr>
            </a:lvl1pPr>
            <a:lvl2pPr marL="514350" indent="0">
              <a:buNone/>
              <a:defRPr sz="1182"/>
            </a:lvl2pPr>
            <a:lvl3pPr marL="1028700" indent="0">
              <a:buNone/>
              <a:defRPr sz="1125"/>
            </a:lvl3pPr>
            <a:lvl4pPr marL="1543050" indent="0">
              <a:buNone/>
              <a:defRPr sz="1013"/>
            </a:lvl4pPr>
            <a:lvl5pPr marL="2057400" indent="0">
              <a:buNone/>
              <a:defRPr sz="1013"/>
            </a:lvl5pPr>
          </a:lstStyle>
          <a:p>
            <a:pPr lvl="0"/>
            <a:r>
              <a:rPr lang="en-US"/>
              <a:t>FOOTNOTE: Sized to accommodate up to 3 lines, middle aligned.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  <p:custDataLst>
              <p:tags r:id="rId4"/>
            </p:custDataLst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945794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971550" y="2400300"/>
            <a:ext cx="16344900" cy="664845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2429144" y="9563827"/>
            <a:ext cx="13750538" cy="733568"/>
          </a:xfrm>
        </p:spPr>
        <p:txBody>
          <a:bodyPr bIns="91440" anchor="ctr" anchorCtr="0">
            <a:noAutofit/>
          </a:bodyPr>
          <a:lstStyle>
            <a:lvl1pPr marL="0" indent="0">
              <a:lnSpc>
                <a:spcPct val="95000"/>
              </a:lnSpc>
              <a:buNone/>
              <a:defRPr sz="900" baseline="0">
                <a:solidFill>
                  <a:schemeClr val="tx1"/>
                </a:solidFill>
              </a:defRPr>
            </a:lvl1pPr>
            <a:lvl2pPr marL="514350" indent="0">
              <a:buNone/>
              <a:defRPr sz="1182"/>
            </a:lvl2pPr>
            <a:lvl3pPr marL="1028700" indent="0">
              <a:buNone/>
              <a:defRPr sz="1125"/>
            </a:lvl3pPr>
            <a:lvl4pPr marL="1543050" indent="0">
              <a:buNone/>
              <a:defRPr sz="1013"/>
            </a:lvl4pPr>
            <a:lvl5pPr marL="2057400" indent="0">
              <a:buNone/>
              <a:defRPr sz="1013"/>
            </a:lvl5pPr>
          </a:lstStyle>
          <a:p>
            <a:pPr lvl="0"/>
            <a:r>
              <a:rPr lang="en-US"/>
              <a:t>FOOTNOTE: Sized to accommodate up to 3 lines, middle aligned.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  <p:custDataLst>
              <p:tags r:id="rId4"/>
            </p:custDataLst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74482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>
            <p:custDataLst>
              <p:tags r:id="rId1"/>
            </p:custDataLst>
          </p:nvPr>
        </p:nvSpPr>
        <p:spPr>
          <a:xfrm flipH="1">
            <a:off x="0" y="0"/>
            <a:ext cx="7772400" cy="10287000"/>
          </a:xfrm>
          <a:prstGeom prst="rect">
            <a:avLst/>
          </a:prstGeom>
          <a:solidFill>
            <a:srgbClr val="4546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lvl="0" algn="ctr"/>
            <a:endParaRPr lang="en-US" sz="2025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71552" y="3314705"/>
            <a:ext cx="6526530" cy="6972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  <p:custDataLst>
              <p:tags r:id="rId3"/>
            </p:custDataLst>
          </p:nvPr>
        </p:nvSpPr>
        <p:spPr>
          <a:xfrm>
            <a:off x="8717758" y="1121569"/>
            <a:ext cx="8598695" cy="8084343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969170" y="1121573"/>
            <a:ext cx="6803234" cy="1654343"/>
          </a:xfrm>
        </p:spPr>
        <p:txBody>
          <a:bodyPr/>
          <a:lstStyle>
            <a:lvl1pPr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4"/>
            <p:custDataLst>
              <p:tags r:id="rId5"/>
            </p:custDataLst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971553" y="9563827"/>
            <a:ext cx="6800850" cy="733568"/>
          </a:xfrm>
        </p:spPr>
        <p:txBody>
          <a:bodyPr bIns="91440" anchor="ctr" anchorCtr="0">
            <a:noAutofit/>
          </a:bodyPr>
          <a:lstStyle>
            <a:lvl1pPr marL="0" indent="0">
              <a:lnSpc>
                <a:spcPct val="95000"/>
              </a:lnSpc>
              <a:buNone/>
              <a:defRPr sz="900" baseline="0">
                <a:solidFill>
                  <a:schemeClr val="bg1"/>
                </a:solidFill>
              </a:defRPr>
            </a:lvl1pPr>
            <a:lvl2pPr marL="514350" indent="0">
              <a:buNone/>
              <a:defRPr sz="1182"/>
            </a:lvl2pPr>
            <a:lvl3pPr marL="1028700" indent="0">
              <a:buNone/>
              <a:defRPr sz="1125"/>
            </a:lvl3pPr>
            <a:lvl4pPr marL="1543050" indent="0">
              <a:buNone/>
              <a:defRPr sz="1013"/>
            </a:lvl4pPr>
            <a:lvl5pPr marL="2057400" indent="0">
              <a:buNone/>
              <a:defRPr sz="1013"/>
            </a:lvl5pPr>
          </a:lstStyle>
          <a:p>
            <a:pPr lvl="0"/>
            <a:r>
              <a:rPr lang="en-US"/>
              <a:t>FOOTNOTE: Sized to accommodate up to 3 lines, middle aligned.</a:t>
            </a:r>
          </a:p>
        </p:txBody>
      </p:sp>
    </p:spTree>
    <p:extLst>
      <p:ext uri="{BB962C8B-B14F-4D97-AF65-F5344CB8AC3E}">
        <p14:creationId xmlns:p14="http://schemas.microsoft.com/office/powerpoint/2010/main" val="39247818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969170" y="3090866"/>
            <a:ext cx="7848263" cy="629364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9459346" y="3084140"/>
            <a:ext cx="7857107" cy="630036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2429144" y="9563827"/>
            <a:ext cx="13750538" cy="733568"/>
          </a:xfrm>
        </p:spPr>
        <p:txBody>
          <a:bodyPr bIns="91440" anchor="ctr" anchorCtr="0">
            <a:noAutofit/>
          </a:bodyPr>
          <a:lstStyle>
            <a:lvl1pPr marL="0" indent="0">
              <a:lnSpc>
                <a:spcPct val="95000"/>
              </a:lnSpc>
              <a:buNone/>
              <a:defRPr sz="900" baseline="0">
                <a:solidFill>
                  <a:schemeClr val="tx1"/>
                </a:solidFill>
              </a:defRPr>
            </a:lvl1pPr>
            <a:lvl2pPr marL="514350" indent="0">
              <a:buNone/>
              <a:defRPr sz="1182"/>
            </a:lvl2pPr>
            <a:lvl3pPr marL="1028700" indent="0">
              <a:buNone/>
              <a:defRPr sz="1125"/>
            </a:lvl3pPr>
            <a:lvl4pPr marL="1543050" indent="0">
              <a:buNone/>
              <a:defRPr sz="1013"/>
            </a:lvl4pPr>
            <a:lvl5pPr marL="2057400" indent="0">
              <a:buNone/>
              <a:defRPr sz="1013"/>
            </a:lvl5pPr>
          </a:lstStyle>
          <a:p>
            <a:pPr lvl="0"/>
            <a:r>
              <a:rPr lang="en-US"/>
              <a:t>FOOTNOTE: Sized to accommodate up to 3 lines, middle aligned.</a:t>
            </a:r>
          </a:p>
        </p:txBody>
      </p:sp>
    </p:spTree>
    <p:extLst>
      <p:ext uri="{BB962C8B-B14F-4D97-AF65-F5344CB8AC3E}">
        <p14:creationId xmlns:p14="http://schemas.microsoft.com/office/powerpoint/2010/main" val="26186555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9170" y="2857500"/>
            <a:ext cx="7836734" cy="864393"/>
          </a:xfrm>
        </p:spPr>
        <p:txBody>
          <a:bodyPr anchor="b">
            <a:noAutofit/>
          </a:bodyPr>
          <a:lstStyle>
            <a:lvl1pPr marL="0" indent="0">
              <a:buNone/>
              <a:defRPr sz="2475" b="1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969169" y="3771900"/>
            <a:ext cx="7836737" cy="561260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9520166" y="2857500"/>
            <a:ext cx="7796285" cy="864393"/>
          </a:xfrm>
        </p:spPr>
        <p:txBody>
          <a:bodyPr anchor="b">
            <a:noAutofit/>
          </a:bodyPr>
          <a:lstStyle>
            <a:lvl1pPr marL="0" indent="0">
              <a:buNone/>
              <a:defRPr sz="2475" b="1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9520166" y="3771900"/>
            <a:ext cx="7796285" cy="561260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2429144" y="9563827"/>
            <a:ext cx="13750538" cy="733568"/>
          </a:xfrm>
        </p:spPr>
        <p:txBody>
          <a:bodyPr bIns="91440" anchor="ctr" anchorCtr="0">
            <a:noAutofit/>
          </a:bodyPr>
          <a:lstStyle>
            <a:lvl1pPr marL="0" indent="0">
              <a:lnSpc>
                <a:spcPct val="95000"/>
              </a:lnSpc>
              <a:buNone/>
              <a:defRPr sz="900" baseline="0">
                <a:solidFill>
                  <a:schemeClr val="tx1"/>
                </a:solidFill>
              </a:defRPr>
            </a:lvl1pPr>
            <a:lvl2pPr marL="514350" indent="0">
              <a:buNone/>
              <a:defRPr sz="1182"/>
            </a:lvl2pPr>
            <a:lvl3pPr marL="1028700" indent="0">
              <a:buNone/>
              <a:defRPr sz="1125"/>
            </a:lvl3pPr>
            <a:lvl4pPr marL="1543050" indent="0">
              <a:buNone/>
              <a:defRPr sz="1013"/>
            </a:lvl4pPr>
            <a:lvl5pPr marL="2057400" indent="0">
              <a:buNone/>
              <a:defRPr sz="1013"/>
            </a:lvl5pPr>
          </a:lstStyle>
          <a:p>
            <a:pPr lvl="0"/>
            <a:r>
              <a:rPr lang="en-US"/>
              <a:t>FOOTNOTE: Sized to accommodate up to 3 lines, middle aligned.</a:t>
            </a:r>
          </a:p>
        </p:txBody>
      </p:sp>
    </p:spTree>
    <p:extLst>
      <p:ext uri="{BB962C8B-B14F-4D97-AF65-F5344CB8AC3E}">
        <p14:creationId xmlns:p14="http://schemas.microsoft.com/office/powerpoint/2010/main" val="3023515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302670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1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3" y="2302670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3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BDF31D1-95AA-1A47-B314-A1544AF45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464E0-91D6-2445-B399-9ACD7185195E}" type="datetimeFigureOut">
              <a:rPr lang="en-US"/>
              <a:pPr>
                <a:defRPr/>
              </a:pPr>
              <a:t>7/18/26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6C86DDC-1B0C-BA40-A5D7-B726FE50D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94F8EE1-8E51-A44C-A9E5-F3F156A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170DF5-BB98-E240-B290-0149A2419F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66376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2429144" y="9563827"/>
            <a:ext cx="13750538" cy="733568"/>
          </a:xfrm>
        </p:spPr>
        <p:txBody>
          <a:bodyPr bIns="91440" anchor="ctr" anchorCtr="0">
            <a:noAutofit/>
          </a:bodyPr>
          <a:lstStyle>
            <a:lvl1pPr marL="0" indent="0">
              <a:lnSpc>
                <a:spcPct val="95000"/>
              </a:lnSpc>
              <a:buNone/>
              <a:defRPr sz="900" baseline="0">
                <a:solidFill>
                  <a:schemeClr val="tx1"/>
                </a:solidFill>
              </a:defRPr>
            </a:lvl1pPr>
            <a:lvl2pPr marL="514350" indent="0">
              <a:buNone/>
              <a:defRPr sz="1182"/>
            </a:lvl2pPr>
            <a:lvl3pPr marL="1028700" indent="0">
              <a:buNone/>
              <a:defRPr sz="1125"/>
            </a:lvl3pPr>
            <a:lvl4pPr marL="1543050" indent="0">
              <a:buNone/>
              <a:defRPr sz="1013"/>
            </a:lvl4pPr>
            <a:lvl5pPr marL="2057400" indent="0">
              <a:buNone/>
              <a:defRPr sz="1013"/>
            </a:lvl5pPr>
          </a:lstStyle>
          <a:p>
            <a:pPr lvl="0"/>
            <a:r>
              <a:rPr lang="en-US"/>
              <a:t>FOOTNOTE: Sized to accommodate up to 3 lines, middle aligned.</a:t>
            </a:r>
          </a:p>
        </p:txBody>
      </p:sp>
    </p:spTree>
    <p:extLst>
      <p:ext uri="{BB962C8B-B14F-4D97-AF65-F5344CB8AC3E}">
        <p14:creationId xmlns:p14="http://schemas.microsoft.com/office/powerpoint/2010/main" val="32674550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971550" y="2400300"/>
            <a:ext cx="16344900" cy="664845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2429142" y="9563824"/>
            <a:ext cx="13750538" cy="733568"/>
          </a:xfrm>
        </p:spPr>
        <p:txBody>
          <a:bodyPr bIns="91440" anchor="ctr" anchorCtr="0">
            <a:noAutofit/>
          </a:bodyPr>
          <a:lstStyle>
            <a:lvl1pPr marL="0" indent="0">
              <a:lnSpc>
                <a:spcPct val="95000"/>
              </a:lnSpc>
              <a:buNone/>
              <a:defRPr sz="1200" baseline="0">
                <a:solidFill>
                  <a:schemeClr val="tx1"/>
                </a:solidFill>
              </a:defRPr>
            </a:lvl1pPr>
            <a:lvl2pPr marL="685800" indent="0">
              <a:buNone/>
              <a:defRPr sz="1575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</a:lstStyle>
          <a:p>
            <a:pPr lvl="0"/>
            <a:r>
              <a:rPr lang="en-US"/>
              <a:t>FOOTNOTE: Sized to accommodate up to 3 lines, middle aligned.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  <p:custDataLst>
              <p:tags r:id="rId4"/>
            </p:custDataLst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70863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EDBBC-DA8C-7E0C-0CDB-F062D6143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69EB97-A5F9-CEF4-1618-B6A975ED4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4C591-CC70-0656-BB4A-A946E5A17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5D182-EF2D-A545-A000-AFC64D4C4C5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D08E-02D8-0E02-2B62-670D4A6D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11119-FEEF-D273-0602-E07AEC5C5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7D15-5FCC-C341-AA02-6D7F57140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4048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B0A9-31B8-965F-6A64-5F69A2CFC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A2E70-5C0C-3FCE-9E3F-F69BFE678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9E9E8-3C1A-BDEB-F473-21403BF82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5D182-EF2D-A545-A000-AFC64D4C4C5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75216-9C21-B9C1-E8DF-182A1E58C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F3610-C3E8-AFAF-061B-93B96C091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7D15-5FCC-C341-AA02-6D7F57140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762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4EDFF-05B2-007C-7377-7A79548C3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2C93F-7751-E267-AD8A-1D3CCF0DB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10120-11C2-3BB9-38BF-EC335F578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5D182-EF2D-A545-A000-AFC64D4C4C5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618006-8422-5079-C2DA-8557E4B0D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CC77D0-925E-3E68-14F5-C62CBD2C5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7D15-5FCC-C341-AA02-6D7F57140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0569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29786-A140-202C-6061-EEF3D12A1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7F757-E709-1343-F922-4C4BBE3612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85C947-0001-D26F-2CE6-13F81DCA0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3424FA-972F-E677-DB80-D7A4A81EE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5D182-EF2D-A545-A000-AFC64D4C4C5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1C4DE6-D0F8-CE5B-37FD-08711C5D6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88B2FA-9273-2AA5-55AE-015F9684C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7D15-5FCC-C341-AA02-6D7F57140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AC7FD-71A9-67EB-EEE1-97ECF0876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F8C83B-2C1C-9B20-E1D7-785E907561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94FDCA-2A48-DD75-F59C-2916C45FAF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F7B8F5-050E-1D53-512F-8395E8E6E2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526D4D-E79E-4DF2-5B63-B86BAA0A86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C7F320-5985-D577-7652-844647D44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5D182-EF2D-A545-A000-AFC64D4C4C5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555FB4-E78C-3F1A-5C01-B29EE8B50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11FC4F-E765-5C2E-7FE5-367775CF6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7D15-5FCC-C341-AA02-6D7F57140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087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A215B-6364-F4E5-0462-B169DD73F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E2872F-418C-E915-26D6-50DAECBD7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5D182-EF2D-A545-A000-AFC64D4C4C5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412D36-CEE2-2A22-9AC3-3574591E4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46D39A-0D00-082F-51BA-EF09D1CAD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7D15-5FCC-C341-AA02-6D7F57140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489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94179D-C3BD-2C6D-587B-4BB7B5E62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5D182-EF2D-A545-A000-AFC64D4C4C5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7D1894-DDFA-F233-CC22-B6DDF6068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110B4-4715-08B7-9E44-7E52BFA16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7D15-5FCC-C341-AA02-6D7F57140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8829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EA714-F171-F2EE-0EFC-E6C394336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D68A8-871C-1016-BA6A-46DA2218F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A96981-C3F6-0DFC-3BBB-68F746117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71818B-F1F6-E91F-F034-75B741A5F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5D182-EF2D-A545-A000-AFC64D4C4C5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2D5223-37FA-EE78-3CC6-FC1175741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E839C1-B3EE-BB5D-3D3D-4F26AE24C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7D15-5FCC-C341-AA02-6D7F57140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93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4D3D8E5-A721-B840-9402-4D7F9A43A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F3110-C1B1-254D-9A49-8D0CAC645C3D}" type="datetimeFigureOut">
              <a:rPr lang="en-US"/>
              <a:pPr>
                <a:defRPr/>
              </a:pPr>
              <a:t>7/18/26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9289ED-A544-0242-9410-CA7C67FCF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B096CE8-5CFD-254D-9A34-EDD6C7CC4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ADA98-15DB-D540-AB5C-CD582A3713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549647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F3FE8-D0E8-ED38-9C45-EA0AA1854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0F81F0-92C4-7F87-C4B9-AB2E71EAA5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DFAB44-3613-F4DE-26FC-FF0E1F3D5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B49ACB-CC69-E798-4586-674B7148F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5D182-EF2D-A545-A000-AFC64D4C4C5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1AF0F8-DFD4-CB65-F304-C760E7CA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5483C7-F7DE-EC37-7944-02EC7935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7D15-5FCC-C341-AA02-6D7F57140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64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74122-C556-79E8-98A6-B7775BEEB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2C1609-2238-06B0-900B-D1EBAEDCA9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ABC98-E735-2199-5501-A61C31083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5D182-EF2D-A545-A000-AFC64D4C4C5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12F1F-D078-9915-BD68-2C848A81A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404B13-64CB-0C1E-F1EC-54FE3C08D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7D15-5FCC-C341-AA02-6D7F57140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087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EA52C0-FB88-F692-1951-8E794A8001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CA55F7-E6D4-8C57-D39F-87C6EAC4FB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92620-779D-DBF8-17EA-BF2F1D3DB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5D182-EF2D-A545-A000-AFC64D4C4C5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A4566-5944-F49B-A4A7-C563AD408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282B8-CB05-2DC0-7EAC-DB4972C37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7D15-5FCC-C341-AA02-6D7F57140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32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39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109D-3036-1947-AEDC-DAF81B8635F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B057-74B7-0548-ADAB-BBE77D2D3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2850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109D-3036-1947-AEDC-DAF81B8635F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B057-74B7-0548-ADAB-BBE77D2D3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1754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2"/>
          </a:xfrm>
        </p:spPr>
        <p:txBody>
          <a:bodyPr anchor="t"/>
          <a:lstStyle>
            <a:lvl1pPr algn="l">
              <a:defRPr sz="8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0"/>
          </a:xfrm>
        </p:spPr>
        <p:txBody>
          <a:bodyPr anchor="b"/>
          <a:lstStyle>
            <a:lvl1pPr marL="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109D-3036-1947-AEDC-DAF81B8635F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B057-74B7-0548-ADAB-BBE77D2D3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168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4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4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109D-3036-1947-AEDC-DAF81B8635F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B057-74B7-0548-ADAB-BBE77D2D3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5104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2"/>
            <a:ext cx="8080376" cy="5926932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3" y="2302670"/>
            <a:ext cx="8083550" cy="95964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3" y="3262312"/>
            <a:ext cx="8083550" cy="5926932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109D-3036-1947-AEDC-DAF81B8635F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B057-74B7-0548-ADAB-BBE77D2D3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765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109D-3036-1947-AEDC-DAF81B8635F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B057-74B7-0548-ADAB-BBE77D2D3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6403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109D-3036-1947-AEDC-DAF81B8635F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B057-74B7-0548-ADAB-BBE77D2D3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812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8332C80-0A93-DA48-8EFC-D1589B38F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FD8F0-E80E-5B49-A94C-CE5E46657E5A}" type="datetimeFigureOut">
              <a:rPr lang="en-US"/>
              <a:pPr>
                <a:defRPr/>
              </a:pPr>
              <a:t>7/18/26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72D6724-9D1A-FF4F-83E3-5480BEBE4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54854D-86C2-2645-A2A7-6F377C991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5B637-32A5-D14F-8872-27D640AAB1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91769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409574"/>
            <a:ext cx="6016626" cy="1743076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7"/>
            <a:ext cx="10223500" cy="877967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3" y="2152653"/>
            <a:ext cx="6016626" cy="7036594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109D-3036-1947-AEDC-DAF81B8635F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B057-74B7-0548-ADAB-BBE77D2D3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2591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8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2"/>
            <a:ext cx="10972800" cy="617220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4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109D-3036-1947-AEDC-DAF81B8635F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B057-74B7-0548-ADAB-BBE77D2D3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686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109D-3036-1947-AEDC-DAF81B8635F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B057-74B7-0548-ADAB-BBE77D2D3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7730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8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8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109D-3036-1947-AEDC-DAF81B8635F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B057-74B7-0548-ADAB-BBE77D2D3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7593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3568D3-B138-9F0C-74B2-58A45972A0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5806" b="9542"/>
          <a:stretch/>
        </p:blipFill>
        <p:spPr>
          <a:xfrm>
            <a:off x="-4" y="0"/>
            <a:ext cx="18288000" cy="22790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21A450-E744-5400-3E11-D1FBF9A444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25" t="28627" r="453" b="46262"/>
          <a:stretch/>
        </p:blipFill>
        <p:spPr>
          <a:xfrm>
            <a:off x="1" y="-2209"/>
            <a:ext cx="18287998" cy="227907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10AE59-023E-C6F5-5E6D-934906046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7300" y="9534526"/>
            <a:ext cx="15773400" cy="547688"/>
          </a:xfrm>
        </p:spPr>
        <p:txBody>
          <a:bodyPr/>
          <a:lstStyle>
            <a:lvl1pPr algn="l">
              <a:defRPr sz="1600" b="0" i="1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BC78806-7961-C303-5DDA-51419C22A1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57301" y="3090543"/>
            <a:ext cx="15773398" cy="579415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6292A2-F860-3B7F-9DCB-862C76C4AA09}"/>
              </a:ext>
            </a:extLst>
          </p:cNvPr>
          <p:cNvSpPr/>
          <p:nvPr userDrawn="1"/>
        </p:nvSpPr>
        <p:spPr>
          <a:xfrm>
            <a:off x="1" y="999"/>
            <a:ext cx="17030698" cy="227675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1000">
                <a:schemeClr val="tx2">
                  <a:alpha val="62341"/>
                </a:schemeClr>
              </a:gs>
              <a:gs pos="77000">
                <a:schemeClr val="tx2">
                  <a:alpha val="75000"/>
                </a:schemeClr>
              </a:gs>
              <a:gs pos="100000">
                <a:schemeClr val="tx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US" sz="5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DF144C-4C73-0627-169F-1082813F2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2480" y="1138124"/>
            <a:ext cx="15773400" cy="853324"/>
          </a:xfrm>
          <a:prstGeom prst="rect">
            <a:avLst/>
          </a:prstGeom>
        </p:spPr>
        <p:txBody>
          <a:bodyPr/>
          <a:lstStyle>
            <a:lvl1pPr>
              <a:defRPr sz="6000" i="1">
                <a:solidFill>
                  <a:schemeClr val="accent6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A7EEDB-D710-E636-AE18-F357C7B18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71558" b="16352"/>
          <a:stretch/>
        </p:blipFill>
        <p:spPr>
          <a:xfrm>
            <a:off x="795749" y="649821"/>
            <a:ext cx="869770" cy="1103662"/>
          </a:xfrm>
          <a:prstGeom prst="rect">
            <a:avLst/>
          </a:prstGeom>
        </p:spPr>
      </p:pic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3C7A95EA-E5E4-22C5-E2A1-2B5271853F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9454" y="561082"/>
            <a:ext cx="8144800" cy="5476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pc="45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1093864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2" y="409575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7"/>
            <a:ext cx="10223501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2" y="2152652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6288A77-E64B-AC46-B94B-F8D821268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3A66-678E-3347-9A71-58E1AF70062F}" type="datetimeFigureOut">
              <a:rPr lang="en-US"/>
              <a:pPr>
                <a:defRPr/>
              </a:pPr>
              <a:t>7/18/26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1452FA2-283E-2649-A491-878D2FBCC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96513B5-3C29-9944-907B-CE2A70C45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16B3B-D7FE-BA43-9CAA-3E4B0DE939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0047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EC9D56-FC35-D446-BFCD-5C0E636EE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2D610-1618-9D4A-9824-E48CD5E22D5F}" type="datetimeFigureOut">
              <a:rPr lang="en-US"/>
              <a:pPr>
                <a:defRPr/>
              </a:pPr>
              <a:t>7/18/26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A705C5C-634F-D044-B045-B05815A3A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4FBBDD3-91AA-CF42-AE82-3E0FFEA36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441907-8CD6-1A47-97AE-0DB41C3F3A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2834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tags" Target="../tags/tag5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34" Type="http://schemas.openxmlformats.org/officeDocument/2006/relationships/tags" Target="../tags/tag13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theme" Target="../theme/theme3.xml"/><Relationship Id="rId33" Type="http://schemas.openxmlformats.org/officeDocument/2006/relationships/tags" Target="../tags/tag1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29" Type="http://schemas.openxmlformats.org/officeDocument/2006/relationships/tags" Target="../tags/tag8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32" Type="http://schemas.openxmlformats.org/officeDocument/2006/relationships/tags" Target="../tags/tag1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tags" Target="../tags/tag7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31" Type="http://schemas.openxmlformats.org/officeDocument/2006/relationships/tags" Target="../tags/tag10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tags" Target="../tags/tag6.xml"/><Relationship Id="rId30" Type="http://schemas.openxmlformats.org/officeDocument/2006/relationships/tags" Target="../tags/tag9.xml"/><Relationship Id="rId35" Type="http://schemas.openxmlformats.org/officeDocument/2006/relationships/image" Target="NULL"/><Relationship Id="rId8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62AB437-4025-814D-B5C9-78BCE5C4DE4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14400" y="411957"/>
            <a:ext cx="164592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77B7976-0944-6146-BA22-7D212B957E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2400302"/>
            <a:ext cx="16459200" cy="67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C3E-9538-9142-9021-74C9258AD7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5644B6-FF3E-6B49-84E2-51C55A01B7C7}" type="datetimeFigureOut">
              <a:rPr lang="en-US"/>
              <a:pPr>
                <a:defRPr/>
              </a:pPr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849A4-1D5F-9340-AEF3-618F02FC47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10075-0105-334D-A3D1-255BCD76C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8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BB7BE78-0B69-634D-9B5A-D4DA4945B8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3737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defTabSz="685800" rtl="0" fontAlgn="base">
        <a:spcBef>
          <a:spcPct val="0"/>
        </a:spcBef>
        <a:spcAft>
          <a:spcPct val="0"/>
        </a:spcAft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85800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2pPr>
      <a:lvl3pPr algn="ctr" defTabSz="685800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3pPr>
      <a:lvl4pPr algn="ctr" defTabSz="685800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4pPr>
      <a:lvl5pPr algn="ctr" defTabSz="685800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5pPr>
      <a:lvl6pPr marL="685800" algn="ctr" defTabSz="685800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6pPr>
      <a:lvl7pPr marL="1371600" algn="ctr" defTabSz="685800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7pPr>
      <a:lvl8pPr marL="2057400" algn="ctr" defTabSz="685800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8pPr>
      <a:lvl9pPr marL="2743200" algn="ctr" defTabSz="685800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514350" indent="-514350" algn="l" defTabSz="6858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defTabSz="6858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6858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6858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6858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715A5-4679-7B4D-AC70-D3D5B45DE156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A1894-2D1D-5442-83C1-1AC94F4D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7602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678" r:id="rId16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5644B6-FF3E-6B49-84E2-51C55A01B7C7}" type="datetimeFigureOut">
              <a:rPr lang="en-US" smtClean="0"/>
              <a:pPr>
                <a:defRPr/>
              </a:pPr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7BE78-0B69-634D-9B5A-D4DA4945B8F2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C7C195-D1C1-69C7-53D7-0CB4623A3FA2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2286" y="4"/>
            <a:ext cx="18283428" cy="9468161"/>
          </a:xfrm>
          <a:prstGeom prst="rect">
            <a:avLst/>
          </a:prstGeom>
          <a:solidFill>
            <a:srgbClr val="4546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lvl="0" algn="ctr"/>
            <a:endParaRPr lang="en-US" sz="2025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B905DE-E958-930E-8891-872B6CEA39F5}"/>
              </a:ext>
            </a:extLst>
          </p:cNvPr>
          <p:cNvPicPr>
            <a:picLocks noChangeAspect="1"/>
          </p:cNvPicPr>
          <p:nvPr userDrawn="1">
            <p:custDataLst>
              <p:tags r:id="rId27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7" y="9819131"/>
            <a:ext cx="2057400" cy="28228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7E689AF-CBC9-7C32-E0FD-93F74EE68041}"/>
              </a:ext>
            </a:extLst>
          </p:cNvPr>
          <p:cNvCxnSpPr/>
          <p:nvPr userDrawn="1">
            <p:custDataLst>
              <p:tags r:id="rId28"/>
            </p:custDataLst>
          </p:nvPr>
        </p:nvCxnSpPr>
        <p:spPr bwMode="auto">
          <a:xfrm>
            <a:off x="0" y="9494517"/>
            <a:ext cx="18288000" cy="0"/>
          </a:xfrm>
          <a:prstGeom prst="line">
            <a:avLst/>
          </a:prstGeom>
          <a:noFill/>
          <a:ln w="603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p14="http://schemas.microsoft.com/office/powerpoint/2010/main" xmlns:p15="http://schemas.microsoft.com/office/powerpoint/2012/main"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798D4297-9126-0BE7-599D-B9CA5753D2CA}"/>
              </a:ext>
            </a:extLst>
          </p:cNvPr>
          <p:cNvPicPr>
            <a:picLocks noChangeAspect="1"/>
          </p:cNvPicPr>
          <p:nvPr userDrawn="1">
            <p:custDataLst>
              <p:tags r:id="rId29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1182" y="9788367"/>
            <a:ext cx="877824" cy="19893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ECA1650-F130-4B1E-21F5-05DF32CD350D}"/>
              </a:ext>
            </a:extLst>
          </p:cNvPr>
          <p:cNvGrpSpPr/>
          <p:nvPr userDrawn="1">
            <p:custDataLst>
              <p:tags r:id="rId30"/>
            </p:custDataLst>
          </p:nvPr>
        </p:nvGrpSpPr>
        <p:grpSpPr>
          <a:xfrm>
            <a:off x="17524778" y="-36446"/>
            <a:ext cx="763226" cy="9523572"/>
            <a:chOff x="11738183" y="-24297"/>
            <a:chExt cx="508817" cy="634904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10D9469-5052-EA86-959B-07CBC360776D}"/>
                </a:ext>
              </a:extLst>
            </p:cNvPr>
            <p:cNvSpPr/>
            <p:nvPr userDrawn="1">
              <p:custDataLst>
                <p:tags r:id="rId31"/>
              </p:custDataLst>
            </p:nvPr>
          </p:nvSpPr>
          <p:spPr>
            <a:xfrm>
              <a:off x="11810904" y="0"/>
              <a:ext cx="436096" cy="63093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/>
              <a:endParaRPr lang="en-US" sz="2025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600F416-2A10-D6EF-80BF-333C50CF0CCD}"/>
                </a:ext>
              </a:extLst>
            </p:cNvPr>
            <p:cNvSpPr/>
            <p:nvPr userDrawn="1">
              <p:custDataLst>
                <p:tags r:id="rId32"/>
              </p:custDataLst>
            </p:nvPr>
          </p:nvSpPr>
          <p:spPr>
            <a:xfrm>
              <a:off x="11738183" y="0"/>
              <a:ext cx="78301" cy="1008297"/>
            </a:xfrm>
            <a:prstGeom prst="rect">
              <a:avLst/>
            </a:prstGeom>
            <a:solidFill>
              <a:srgbClr val="4546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/>
              <a:endParaRPr lang="en-US" sz="2025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AA5D19C-BE7E-ACF9-8132-73075194C868}"/>
                </a:ext>
              </a:extLst>
            </p:cNvPr>
            <p:cNvCxnSpPr/>
            <p:nvPr userDrawn="1">
              <p:custDataLst>
                <p:tags r:id="rId33"/>
              </p:custDataLst>
            </p:nvPr>
          </p:nvCxnSpPr>
          <p:spPr bwMode="auto">
            <a:xfrm flipH="1">
              <a:off x="11800209" y="994580"/>
              <a:ext cx="1507" cy="5330171"/>
            </a:xfrm>
            <a:prstGeom prst="line">
              <a:avLst/>
            </a:prstGeom>
            <a:noFill/>
            <a:ln w="60325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p14="http://schemas.microsoft.com/office/powerpoint/2010/main" xmlns:p15="http://schemas.microsoft.com/office/powerpoint/2012/main"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p14="http://schemas.microsoft.com/office/powerpoint/2010/main" xmlns:p15="http://schemas.microsoft.com/office/powerpoint/2012/main"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2CD407F-3951-44CB-6BC3-AFA67ECB133F}"/>
                </a:ext>
              </a:extLst>
            </p:cNvPr>
            <p:cNvSpPr/>
            <p:nvPr userDrawn="1">
              <p:custDataLst>
                <p:tags r:id="rId34"/>
              </p:custDataLst>
            </p:nvPr>
          </p:nvSpPr>
          <p:spPr>
            <a:xfrm>
              <a:off x="11793006" y="-24297"/>
              <a:ext cx="396374" cy="1014119"/>
            </a:xfrm>
            <a:custGeom>
              <a:avLst/>
              <a:gdLst>
                <a:gd name="connsiteX0" fmla="*/ 0 w 458064"/>
                <a:gd name="connsiteY0" fmla="*/ 0 h 1171953"/>
                <a:gd name="connsiteX1" fmla="*/ 458064 w 458064"/>
                <a:gd name="connsiteY1" fmla="*/ 596348 h 1171953"/>
                <a:gd name="connsiteX2" fmla="*/ 10066 w 458064"/>
                <a:gd name="connsiteY2" fmla="*/ 1171953 h 1171953"/>
                <a:gd name="connsiteX3" fmla="*/ 0 w 467248"/>
                <a:gd name="connsiteY3" fmla="*/ 1289862 h 1289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8064" h="1171953">
                  <a:moveTo>
                    <a:pt x="0" y="0"/>
                  </a:moveTo>
                  <a:lnTo>
                    <a:pt x="458064" y="596348"/>
                  </a:lnTo>
                  <a:lnTo>
                    <a:pt x="10066" y="1171953"/>
                  </a:lnTo>
                </a:path>
              </a:pathLst>
            </a:custGeom>
            <a:solidFill>
              <a:srgbClr val="45464C"/>
            </a:solidFill>
            <a:ln w="63500" cap="flat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852356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  <p:sldLayoutId id="2147483717" r:id="rId24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E8087F-CB10-4A45-893D-E64CD9B33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2ADFAB-71DD-B522-219F-6A7F02EA6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27D80-D188-23E3-A982-78C5D29620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5D182-EF2D-A545-A000-AFC64D4C4C5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D8B0DC-EA07-B600-724C-709D74F1FB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9D37F-E2F6-AAE8-6790-574F3C0F40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87D15-5FCC-C341-AA02-6D7F57140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44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8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2"/>
            <a:ext cx="16459200" cy="6788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B109D-3036-1947-AEDC-DAF81B8635FF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6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BB057-74B7-0548-ADAB-BBE77D2D3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38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914400" rtl="0" eaLnBrk="1" latinLnBrk="0" hangingPunct="1">
        <a:spcBef>
          <a:spcPct val="20000"/>
        </a:spcBef>
        <a:buFont typeface="Arial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1pPr>
      <a:lvl2pPr marL="1485900" indent="-571500" algn="l" defTabSz="914400" rtl="0" eaLnBrk="1" latinLnBrk="0" hangingPunct="1">
        <a:spcBef>
          <a:spcPct val="20000"/>
        </a:spcBef>
        <a:buFont typeface="Arial"/>
        <a:buChar char="–"/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914400" rtl="0" eaLnBrk="1" latinLnBrk="0" hangingPunct="1">
        <a:spcBef>
          <a:spcPct val="20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9144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914400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gerson@Hot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8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8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3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5.xml"/></Relationships>
</file>

<file path=ppt/slides/_rels/slide106.xml.rels><?xml version="1.0" encoding="UTF-8" standalone="yes"?>
<Relationships xmlns="http://schemas.openxmlformats.org/package/2006/relationships"><Relationship Id="rId117" Type="http://schemas.openxmlformats.org/officeDocument/2006/relationships/tags" Target="../tags/tag192.xml"/><Relationship Id="rId21" Type="http://schemas.openxmlformats.org/officeDocument/2006/relationships/tags" Target="../tags/tag96.xml"/><Relationship Id="rId42" Type="http://schemas.openxmlformats.org/officeDocument/2006/relationships/tags" Target="../tags/tag117.xml"/><Relationship Id="rId63" Type="http://schemas.openxmlformats.org/officeDocument/2006/relationships/tags" Target="../tags/tag138.xml"/><Relationship Id="rId84" Type="http://schemas.openxmlformats.org/officeDocument/2006/relationships/tags" Target="../tags/tag159.xml"/><Relationship Id="rId138" Type="http://schemas.openxmlformats.org/officeDocument/2006/relationships/tags" Target="../tags/tag213.xml"/><Relationship Id="rId159" Type="http://schemas.openxmlformats.org/officeDocument/2006/relationships/tags" Target="../tags/tag234.xml"/><Relationship Id="rId170" Type="http://schemas.openxmlformats.org/officeDocument/2006/relationships/tags" Target="../tags/tag245.xml"/><Relationship Id="rId191" Type="http://schemas.openxmlformats.org/officeDocument/2006/relationships/tags" Target="../tags/tag266.xml"/><Relationship Id="rId205" Type="http://schemas.openxmlformats.org/officeDocument/2006/relationships/tags" Target="../tags/tag280.xml"/><Relationship Id="rId226" Type="http://schemas.openxmlformats.org/officeDocument/2006/relationships/image" Target="../media/image99.png"/><Relationship Id="rId107" Type="http://schemas.openxmlformats.org/officeDocument/2006/relationships/tags" Target="../tags/tag182.xml"/><Relationship Id="rId11" Type="http://schemas.openxmlformats.org/officeDocument/2006/relationships/tags" Target="../tags/tag86.xml"/><Relationship Id="rId32" Type="http://schemas.openxmlformats.org/officeDocument/2006/relationships/tags" Target="../tags/tag107.xml"/><Relationship Id="rId53" Type="http://schemas.openxmlformats.org/officeDocument/2006/relationships/tags" Target="../tags/tag128.xml"/><Relationship Id="rId74" Type="http://schemas.openxmlformats.org/officeDocument/2006/relationships/tags" Target="../tags/tag149.xml"/><Relationship Id="rId128" Type="http://schemas.openxmlformats.org/officeDocument/2006/relationships/tags" Target="../tags/tag203.xml"/><Relationship Id="rId149" Type="http://schemas.openxmlformats.org/officeDocument/2006/relationships/tags" Target="../tags/tag224.xml"/><Relationship Id="rId5" Type="http://schemas.openxmlformats.org/officeDocument/2006/relationships/tags" Target="../tags/tag80.xml"/><Relationship Id="rId95" Type="http://schemas.openxmlformats.org/officeDocument/2006/relationships/tags" Target="../tags/tag170.xml"/><Relationship Id="rId160" Type="http://schemas.openxmlformats.org/officeDocument/2006/relationships/tags" Target="../tags/tag235.xml"/><Relationship Id="rId181" Type="http://schemas.openxmlformats.org/officeDocument/2006/relationships/tags" Target="../tags/tag256.xml"/><Relationship Id="rId216" Type="http://schemas.openxmlformats.org/officeDocument/2006/relationships/tags" Target="../tags/tag291.xml"/><Relationship Id="rId22" Type="http://schemas.openxmlformats.org/officeDocument/2006/relationships/tags" Target="../tags/tag97.xml"/><Relationship Id="rId43" Type="http://schemas.openxmlformats.org/officeDocument/2006/relationships/tags" Target="../tags/tag118.xml"/><Relationship Id="rId64" Type="http://schemas.openxmlformats.org/officeDocument/2006/relationships/tags" Target="../tags/tag139.xml"/><Relationship Id="rId118" Type="http://schemas.openxmlformats.org/officeDocument/2006/relationships/tags" Target="../tags/tag193.xml"/><Relationship Id="rId139" Type="http://schemas.openxmlformats.org/officeDocument/2006/relationships/tags" Target="../tags/tag214.xml"/><Relationship Id="rId85" Type="http://schemas.openxmlformats.org/officeDocument/2006/relationships/tags" Target="../tags/tag160.xml"/><Relationship Id="rId150" Type="http://schemas.openxmlformats.org/officeDocument/2006/relationships/tags" Target="../tags/tag225.xml"/><Relationship Id="rId171" Type="http://schemas.openxmlformats.org/officeDocument/2006/relationships/tags" Target="../tags/tag246.xml"/><Relationship Id="rId192" Type="http://schemas.openxmlformats.org/officeDocument/2006/relationships/tags" Target="../tags/tag267.xml"/><Relationship Id="rId206" Type="http://schemas.openxmlformats.org/officeDocument/2006/relationships/tags" Target="../tags/tag281.xml"/><Relationship Id="rId227" Type="http://schemas.openxmlformats.org/officeDocument/2006/relationships/image" Target="../media/image100.png"/><Relationship Id="rId12" Type="http://schemas.openxmlformats.org/officeDocument/2006/relationships/tags" Target="../tags/tag87.xml"/><Relationship Id="rId33" Type="http://schemas.openxmlformats.org/officeDocument/2006/relationships/tags" Target="../tags/tag108.xml"/><Relationship Id="rId108" Type="http://schemas.openxmlformats.org/officeDocument/2006/relationships/tags" Target="../tags/tag183.xml"/><Relationship Id="rId129" Type="http://schemas.openxmlformats.org/officeDocument/2006/relationships/tags" Target="../tags/tag204.xml"/><Relationship Id="rId54" Type="http://schemas.openxmlformats.org/officeDocument/2006/relationships/tags" Target="../tags/tag129.xml"/><Relationship Id="rId75" Type="http://schemas.openxmlformats.org/officeDocument/2006/relationships/tags" Target="../tags/tag150.xml"/><Relationship Id="rId96" Type="http://schemas.openxmlformats.org/officeDocument/2006/relationships/tags" Target="../tags/tag171.xml"/><Relationship Id="rId140" Type="http://schemas.openxmlformats.org/officeDocument/2006/relationships/tags" Target="../tags/tag215.xml"/><Relationship Id="rId161" Type="http://schemas.openxmlformats.org/officeDocument/2006/relationships/tags" Target="../tags/tag236.xml"/><Relationship Id="rId182" Type="http://schemas.openxmlformats.org/officeDocument/2006/relationships/tags" Target="../tags/tag257.xml"/><Relationship Id="rId217" Type="http://schemas.openxmlformats.org/officeDocument/2006/relationships/tags" Target="../tags/tag292.xml"/><Relationship Id="rId6" Type="http://schemas.openxmlformats.org/officeDocument/2006/relationships/tags" Target="../tags/tag81.xml"/><Relationship Id="rId23" Type="http://schemas.openxmlformats.org/officeDocument/2006/relationships/tags" Target="../tags/tag98.xml"/><Relationship Id="rId119" Type="http://schemas.openxmlformats.org/officeDocument/2006/relationships/tags" Target="../tags/tag194.xml"/><Relationship Id="rId44" Type="http://schemas.openxmlformats.org/officeDocument/2006/relationships/tags" Target="../tags/tag119.xml"/><Relationship Id="rId65" Type="http://schemas.openxmlformats.org/officeDocument/2006/relationships/tags" Target="../tags/tag140.xml"/><Relationship Id="rId86" Type="http://schemas.openxmlformats.org/officeDocument/2006/relationships/tags" Target="../tags/tag161.xml"/><Relationship Id="rId130" Type="http://schemas.openxmlformats.org/officeDocument/2006/relationships/tags" Target="../tags/tag205.xml"/><Relationship Id="rId151" Type="http://schemas.openxmlformats.org/officeDocument/2006/relationships/tags" Target="../tags/tag226.xml"/><Relationship Id="rId172" Type="http://schemas.openxmlformats.org/officeDocument/2006/relationships/tags" Target="../tags/tag247.xml"/><Relationship Id="rId193" Type="http://schemas.openxmlformats.org/officeDocument/2006/relationships/tags" Target="../tags/tag268.xml"/><Relationship Id="rId207" Type="http://schemas.openxmlformats.org/officeDocument/2006/relationships/tags" Target="../tags/tag282.xml"/><Relationship Id="rId13" Type="http://schemas.openxmlformats.org/officeDocument/2006/relationships/tags" Target="../tags/tag88.xml"/><Relationship Id="rId109" Type="http://schemas.openxmlformats.org/officeDocument/2006/relationships/tags" Target="../tags/tag184.xml"/><Relationship Id="rId34" Type="http://schemas.openxmlformats.org/officeDocument/2006/relationships/tags" Target="../tags/tag109.xml"/><Relationship Id="rId55" Type="http://schemas.openxmlformats.org/officeDocument/2006/relationships/tags" Target="../tags/tag130.xml"/><Relationship Id="rId76" Type="http://schemas.openxmlformats.org/officeDocument/2006/relationships/tags" Target="../tags/tag151.xml"/><Relationship Id="rId97" Type="http://schemas.openxmlformats.org/officeDocument/2006/relationships/tags" Target="../tags/tag172.xml"/><Relationship Id="rId120" Type="http://schemas.openxmlformats.org/officeDocument/2006/relationships/tags" Target="../tags/tag195.xml"/><Relationship Id="rId141" Type="http://schemas.openxmlformats.org/officeDocument/2006/relationships/tags" Target="../tags/tag216.xml"/><Relationship Id="rId7" Type="http://schemas.openxmlformats.org/officeDocument/2006/relationships/tags" Target="../tags/tag82.xml"/><Relationship Id="rId162" Type="http://schemas.openxmlformats.org/officeDocument/2006/relationships/tags" Target="../tags/tag237.xml"/><Relationship Id="rId183" Type="http://schemas.openxmlformats.org/officeDocument/2006/relationships/tags" Target="../tags/tag258.xml"/><Relationship Id="rId218" Type="http://schemas.openxmlformats.org/officeDocument/2006/relationships/tags" Target="../tags/tag293.xml"/><Relationship Id="rId24" Type="http://schemas.openxmlformats.org/officeDocument/2006/relationships/tags" Target="../tags/tag99.xml"/><Relationship Id="rId45" Type="http://schemas.openxmlformats.org/officeDocument/2006/relationships/tags" Target="../tags/tag120.xml"/><Relationship Id="rId66" Type="http://schemas.openxmlformats.org/officeDocument/2006/relationships/tags" Target="../tags/tag141.xml"/><Relationship Id="rId87" Type="http://schemas.openxmlformats.org/officeDocument/2006/relationships/tags" Target="../tags/tag162.xml"/><Relationship Id="rId110" Type="http://schemas.openxmlformats.org/officeDocument/2006/relationships/tags" Target="../tags/tag185.xml"/><Relationship Id="rId131" Type="http://schemas.openxmlformats.org/officeDocument/2006/relationships/tags" Target="../tags/tag206.xml"/><Relationship Id="rId152" Type="http://schemas.openxmlformats.org/officeDocument/2006/relationships/tags" Target="../tags/tag227.xml"/><Relationship Id="rId173" Type="http://schemas.openxmlformats.org/officeDocument/2006/relationships/tags" Target="../tags/tag248.xml"/><Relationship Id="rId194" Type="http://schemas.openxmlformats.org/officeDocument/2006/relationships/tags" Target="../tags/tag269.xml"/><Relationship Id="rId208" Type="http://schemas.openxmlformats.org/officeDocument/2006/relationships/tags" Target="../tags/tag283.xml"/><Relationship Id="rId14" Type="http://schemas.openxmlformats.org/officeDocument/2006/relationships/tags" Target="../tags/tag89.xml"/><Relationship Id="rId35" Type="http://schemas.openxmlformats.org/officeDocument/2006/relationships/tags" Target="../tags/tag110.xml"/><Relationship Id="rId56" Type="http://schemas.openxmlformats.org/officeDocument/2006/relationships/tags" Target="../tags/tag131.xml"/><Relationship Id="rId77" Type="http://schemas.openxmlformats.org/officeDocument/2006/relationships/tags" Target="../tags/tag152.xml"/><Relationship Id="rId100" Type="http://schemas.openxmlformats.org/officeDocument/2006/relationships/tags" Target="../tags/tag175.xml"/><Relationship Id="rId8" Type="http://schemas.openxmlformats.org/officeDocument/2006/relationships/tags" Target="../tags/tag83.xml"/><Relationship Id="rId98" Type="http://schemas.openxmlformats.org/officeDocument/2006/relationships/tags" Target="../tags/tag173.xml"/><Relationship Id="rId121" Type="http://schemas.openxmlformats.org/officeDocument/2006/relationships/tags" Target="../tags/tag196.xml"/><Relationship Id="rId142" Type="http://schemas.openxmlformats.org/officeDocument/2006/relationships/tags" Target="../tags/tag217.xml"/><Relationship Id="rId163" Type="http://schemas.openxmlformats.org/officeDocument/2006/relationships/tags" Target="../tags/tag238.xml"/><Relationship Id="rId184" Type="http://schemas.openxmlformats.org/officeDocument/2006/relationships/tags" Target="../tags/tag259.xml"/><Relationship Id="rId219" Type="http://schemas.openxmlformats.org/officeDocument/2006/relationships/tags" Target="../tags/tag294.xml"/><Relationship Id="rId3" Type="http://schemas.openxmlformats.org/officeDocument/2006/relationships/tags" Target="../tags/tag78.xml"/><Relationship Id="rId214" Type="http://schemas.openxmlformats.org/officeDocument/2006/relationships/tags" Target="../tags/tag289.xml"/><Relationship Id="rId25" Type="http://schemas.openxmlformats.org/officeDocument/2006/relationships/tags" Target="../tags/tag100.xml"/><Relationship Id="rId46" Type="http://schemas.openxmlformats.org/officeDocument/2006/relationships/tags" Target="../tags/tag121.xml"/><Relationship Id="rId67" Type="http://schemas.openxmlformats.org/officeDocument/2006/relationships/tags" Target="../tags/tag142.xml"/><Relationship Id="rId116" Type="http://schemas.openxmlformats.org/officeDocument/2006/relationships/tags" Target="../tags/tag191.xml"/><Relationship Id="rId137" Type="http://schemas.openxmlformats.org/officeDocument/2006/relationships/tags" Target="../tags/tag212.xml"/><Relationship Id="rId158" Type="http://schemas.openxmlformats.org/officeDocument/2006/relationships/tags" Target="../tags/tag233.xml"/><Relationship Id="rId20" Type="http://schemas.openxmlformats.org/officeDocument/2006/relationships/tags" Target="../tags/tag95.xml"/><Relationship Id="rId41" Type="http://schemas.openxmlformats.org/officeDocument/2006/relationships/tags" Target="../tags/tag116.xml"/><Relationship Id="rId62" Type="http://schemas.openxmlformats.org/officeDocument/2006/relationships/tags" Target="../tags/tag137.xml"/><Relationship Id="rId83" Type="http://schemas.openxmlformats.org/officeDocument/2006/relationships/tags" Target="../tags/tag158.xml"/><Relationship Id="rId88" Type="http://schemas.openxmlformats.org/officeDocument/2006/relationships/tags" Target="../tags/tag163.xml"/><Relationship Id="rId111" Type="http://schemas.openxmlformats.org/officeDocument/2006/relationships/tags" Target="../tags/tag186.xml"/><Relationship Id="rId132" Type="http://schemas.openxmlformats.org/officeDocument/2006/relationships/tags" Target="../tags/tag207.xml"/><Relationship Id="rId153" Type="http://schemas.openxmlformats.org/officeDocument/2006/relationships/tags" Target="../tags/tag228.xml"/><Relationship Id="rId174" Type="http://schemas.openxmlformats.org/officeDocument/2006/relationships/tags" Target="../tags/tag249.xml"/><Relationship Id="rId179" Type="http://schemas.openxmlformats.org/officeDocument/2006/relationships/tags" Target="../tags/tag254.xml"/><Relationship Id="rId195" Type="http://schemas.openxmlformats.org/officeDocument/2006/relationships/tags" Target="../tags/tag270.xml"/><Relationship Id="rId209" Type="http://schemas.openxmlformats.org/officeDocument/2006/relationships/tags" Target="../tags/tag284.xml"/><Relationship Id="rId190" Type="http://schemas.openxmlformats.org/officeDocument/2006/relationships/tags" Target="../tags/tag265.xml"/><Relationship Id="rId204" Type="http://schemas.openxmlformats.org/officeDocument/2006/relationships/tags" Target="../tags/tag279.xml"/><Relationship Id="rId220" Type="http://schemas.openxmlformats.org/officeDocument/2006/relationships/tags" Target="../tags/tag295.xml"/><Relationship Id="rId225" Type="http://schemas.openxmlformats.org/officeDocument/2006/relationships/image" Target="../media/image98.png"/><Relationship Id="rId15" Type="http://schemas.openxmlformats.org/officeDocument/2006/relationships/tags" Target="../tags/tag90.xml"/><Relationship Id="rId36" Type="http://schemas.openxmlformats.org/officeDocument/2006/relationships/tags" Target="../tags/tag111.xml"/><Relationship Id="rId57" Type="http://schemas.openxmlformats.org/officeDocument/2006/relationships/tags" Target="../tags/tag132.xml"/><Relationship Id="rId106" Type="http://schemas.openxmlformats.org/officeDocument/2006/relationships/tags" Target="../tags/tag181.xml"/><Relationship Id="rId127" Type="http://schemas.openxmlformats.org/officeDocument/2006/relationships/tags" Target="../tags/tag202.xml"/><Relationship Id="rId10" Type="http://schemas.openxmlformats.org/officeDocument/2006/relationships/tags" Target="../tags/tag85.xml"/><Relationship Id="rId31" Type="http://schemas.openxmlformats.org/officeDocument/2006/relationships/tags" Target="../tags/tag106.xml"/><Relationship Id="rId52" Type="http://schemas.openxmlformats.org/officeDocument/2006/relationships/tags" Target="../tags/tag127.xml"/><Relationship Id="rId73" Type="http://schemas.openxmlformats.org/officeDocument/2006/relationships/tags" Target="../tags/tag148.xml"/><Relationship Id="rId78" Type="http://schemas.openxmlformats.org/officeDocument/2006/relationships/tags" Target="../tags/tag153.xml"/><Relationship Id="rId94" Type="http://schemas.openxmlformats.org/officeDocument/2006/relationships/tags" Target="../tags/tag169.xml"/><Relationship Id="rId99" Type="http://schemas.openxmlformats.org/officeDocument/2006/relationships/tags" Target="../tags/tag174.xml"/><Relationship Id="rId101" Type="http://schemas.openxmlformats.org/officeDocument/2006/relationships/tags" Target="../tags/tag176.xml"/><Relationship Id="rId122" Type="http://schemas.openxmlformats.org/officeDocument/2006/relationships/tags" Target="../tags/tag197.xml"/><Relationship Id="rId143" Type="http://schemas.openxmlformats.org/officeDocument/2006/relationships/tags" Target="../tags/tag218.xml"/><Relationship Id="rId148" Type="http://schemas.openxmlformats.org/officeDocument/2006/relationships/tags" Target="../tags/tag223.xml"/><Relationship Id="rId164" Type="http://schemas.openxmlformats.org/officeDocument/2006/relationships/tags" Target="../tags/tag239.xml"/><Relationship Id="rId169" Type="http://schemas.openxmlformats.org/officeDocument/2006/relationships/tags" Target="../tags/tag244.xml"/><Relationship Id="rId185" Type="http://schemas.openxmlformats.org/officeDocument/2006/relationships/tags" Target="../tags/tag260.xml"/><Relationship Id="rId4" Type="http://schemas.openxmlformats.org/officeDocument/2006/relationships/tags" Target="../tags/tag79.xml"/><Relationship Id="rId9" Type="http://schemas.openxmlformats.org/officeDocument/2006/relationships/tags" Target="../tags/tag84.xml"/><Relationship Id="rId180" Type="http://schemas.openxmlformats.org/officeDocument/2006/relationships/tags" Target="../tags/tag255.xml"/><Relationship Id="rId210" Type="http://schemas.openxmlformats.org/officeDocument/2006/relationships/tags" Target="../tags/tag285.xml"/><Relationship Id="rId215" Type="http://schemas.openxmlformats.org/officeDocument/2006/relationships/tags" Target="../tags/tag290.xml"/><Relationship Id="rId26" Type="http://schemas.openxmlformats.org/officeDocument/2006/relationships/tags" Target="../tags/tag101.xml"/><Relationship Id="rId47" Type="http://schemas.openxmlformats.org/officeDocument/2006/relationships/tags" Target="../tags/tag122.xml"/><Relationship Id="rId68" Type="http://schemas.openxmlformats.org/officeDocument/2006/relationships/tags" Target="../tags/tag143.xml"/><Relationship Id="rId89" Type="http://schemas.openxmlformats.org/officeDocument/2006/relationships/tags" Target="../tags/tag164.xml"/><Relationship Id="rId112" Type="http://schemas.openxmlformats.org/officeDocument/2006/relationships/tags" Target="../tags/tag187.xml"/><Relationship Id="rId133" Type="http://schemas.openxmlformats.org/officeDocument/2006/relationships/tags" Target="../tags/tag208.xml"/><Relationship Id="rId154" Type="http://schemas.openxmlformats.org/officeDocument/2006/relationships/tags" Target="../tags/tag229.xml"/><Relationship Id="rId175" Type="http://schemas.openxmlformats.org/officeDocument/2006/relationships/tags" Target="../tags/tag250.xml"/><Relationship Id="rId196" Type="http://schemas.openxmlformats.org/officeDocument/2006/relationships/tags" Target="../tags/tag271.xml"/><Relationship Id="rId200" Type="http://schemas.openxmlformats.org/officeDocument/2006/relationships/tags" Target="../tags/tag275.xml"/><Relationship Id="rId16" Type="http://schemas.openxmlformats.org/officeDocument/2006/relationships/tags" Target="../tags/tag91.xml"/><Relationship Id="rId221" Type="http://schemas.openxmlformats.org/officeDocument/2006/relationships/tags" Target="../tags/tag296.xml"/><Relationship Id="rId37" Type="http://schemas.openxmlformats.org/officeDocument/2006/relationships/tags" Target="../tags/tag112.xml"/><Relationship Id="rId58" Type="http://schemas.openxmlformats.org/officeDocument/2006/relationships/tags" Target="../tags/tag133.xml"/><Relationship Id="rId79" Type="http://schemas.openxmlformats.org/officeDocument/2006/relationships/tags" Target="../tags/tag154.xml"/><Relationship Id="rId102" Type="http://schemas.openxmlformats.org/officeDocument/2006/relationships/tags" Target="../tags/tag177.xml"/><Relationship Id="rId123" Type="http://schemas.openxmlformats.org/officeDocument/2006/relationships/tags" Target="../tags/tag198.xml"/><Relationship Id="rId144" Type="http://schemas.openxmlformats.org/officeDocument/2006/relationships/tags" Target="../tags/tag219.xml"/><Relationship Id="rId90" Type="http://schemas.openxmlformats.org/officeDocument/2006/relationships/tags" Target="../tags/tag165.xml"/><Relationship Id="rId165" Type="http://schemas.openxmlformats.org/officeDocument/2006/relationships/tags" Target="../tags/tag240.xml"/><Relationship Id="rId186" Type="http://schemas.openxmlformats.org/officeDocument/2006/relationships/tags" Target="../tags/tag261.xml"/><Relationship Id="rId211" Type="http://schemas.openxmlformats.org/officeDocument/2006/relationships/tags" Target="../tags/tag286.xml"/><Relationship Id="rId27" Type="http://schemas.openxmlformats.org/officeDocument/2006/relationships/tags" Target="../tags/tag102.xml"/><Relationship Id="rId48" Type="http://schemas.openxmlformats.org/officeDocument/2006/relationships/tags" Target="../tags/tag123.xml"/><Relationship Id="rId69" Type="http://schemas.openxmlformats.org/officeDocument/2006/relationships/tags" Target="../tags/tag144.xml"/><Relationship Id="rId113" Type="http://schemas.openxmlformats.org/officeDocument/2006/relationships/tags" Target="../tags/tag188.xml"/><Relationship Id="rId134" Type="http://schemas.openxmlformats.org/officeDocument/2006/relationships/tags" Target="../tags/tag209.xml"/><Relationship Id="rId80" Type="http://schemas.openxmlformats.org/officeDocument/2006/relationships/tags" Target="../tags/tag155.xml"/><Relationship Id="rId155" Type="http://schemas.openxmlformats.org/officeDocument/2006/relationships/tags" Target="../tags/tag230.xml"/><Relationship Id="rId176" Type="http://schemas.openxmlformats.org/officeDocument/2006/relationships/tags" Target="../tags/tag251.xml"/><Relationship Id="rId197" Type="http://schemas.openxmlformats.org/officeDocument/2006/relationships/tags" Target="../tags/tag272.xml"/><Relationship Id="rId201" Type="http://schemas.openxmlformats.org/officeDocument/2006/relationships/tags" Target="../tags/tag276.xml"/><Relationship Id="rId222" Type="http://schemas.openxmlformats.org/officeDocument/2006/relationships/slideLayout" Target="../slideLayouts/slideLayout26.xml"/><Relationship Id="rId17" Type="http://schemas.openxmlformats.org/officeDocument/2006/relationships/tags" Target="../tags/tag92.xml"/><Relationship Id="rId38" Type="http://schemas.openxmlformats.org/officeDocument/2006/relationships/tags" Target="../tags/tag113.xml"/><Relationship Id="rId59" Type="http://schemas.openxmlformats.org/officeDocument/2006/relationships/tags" Target="../tags/tag134.xml"/><Relationship Id="rId103" Type="http://schemas.openxmlformats.org/officeDocument/2006/relationships/tags" Target="../tags/tag178.xml"/><Relationship Id="rId124" Type="http://schemas.openxmlformats.org/officeDocument/2006/relationships/tags" Target="../tags/tag199.xml"/><Relationship Id="rId70" Type="http://schemas.openxmlformats.org/officeDocument/2006/relationships/tags" Target="../tags/tag145.xml"/><Relationship Id="rId91" Type="http://schemas.openxmlformats.org/officeDocument/2006/relationships/tags" Target="../tags/tag166.xml"/><Relationship Id="rId145" Type="http://schemas.openxmlformats.org/officeDocument/2006/relationships/tags" Target="../tags/tag220.xml"/><Relationship Id="rId166" Type="http://schemas.openxmlformats.org/officeDocument/2006/relationships/tags" Target="../tags/tag241.xml"/><Relationship Id="rId187" Type="http://schemas.openxmlformats.org/officeDocument/2006/relationships/tags" Target="../tags/tag262.xml"/><Relationship Id="rId1" Type="http://schemas.openxmlformats.org/officeDocument/2006/relationships/tags" Target="../tags/tag76.xml"/><Relationship Id="rId212" Type="http://schemas.openxmlformats.org/officeDocument/2006/relationships/tags" Target="../tags/tag287.xml"/><Relationship Id="rId28" Type="http://schemas.openxmlformats.org/officeDocument/2006/relationships/tags" Target="../tags/tag103.xml"/><Relationship Id="rId49" Type="http://schemas.openxmlformats.org/officeDocument/2006/relationships/tags" Target="../tags/tag124.xml"/><Relationship Id="rId114" Type="http://schemas.openxmlformats.org/officeDocument/2006/relationships/tags" Target="../tags/tag189.xml"/><Relationship Id="rId60" Type="http://schemas.openxmlformats.org/officeDocument/2006/relationships/tags" Target="../tags/tag135.xml"/><Relationship Id="rId81" Type="http://schemas.openxmlformats.org/officeDocument/2006/relationships/tags" Target="../tags/tag156.xml"/><Relationship Id="rId135" Type="http://schemas.openxmlformats.org/officeDocument/2006/relationships/tags" Target="../tags/tag210.xml"/><Relationship Id="rId156" Type="http://schemas.openxmlformats.org/officeDocument/2006/relationships/tags" Target="../tags/tag231.xml"/><Relationship Id="rId177" Type="http://schemas.openxmlformats.org/officeDocument/2006/relationships/tags" Target="../tags/tag252.xml"/><Relationship Id="rId198" Type="http://schemas.openxmlformats.org/officeDocument/2006/relationships/tags" Target="../tags/tag273.xml"/><Relationship Id="rId202" Type="http://schemas.openxmlformats.org/officeDocument/2006/relationships/tags" Target="../tags/tag277.xml"/><Relationship Id="rId223" Type="http://schemas.openxmlformats.org/officeDocument/2006/relationships/notesSlide" Target="../notesSlides/notesSlide90.xml"/><Relationship Id="rId18" Type="http://schemas.openxmlformats.org/officeDocument/2006/relationships/tags" Target="../tags/tag93.xml"/><Relationship Id="rId39" Type="http://schemas.openxmlformats.org/officeDocument/2006/relationships/tags" Target="../tags/tag114.xml"/><Relationship Id="rId50" Type="http://schemas.openxmlformats.org/officeDocument/2006/relationships/tags" Target="../tags/tag125.xml"/><Relationship Id="rId104" Type="http://schemas.openxmlformats.org/officeDocument/2006/relationships/tags" Target="../tags/tag179.xml"/><Relationship Id="rId125" Type="http://schemas.openxmlformats.org/officeDocument/2006/relationships/tags" Target="../tags/tag200.xml"/><Relationship Id="rId146" Type="http://schemas.openxmlformats.org/officeDocument/2006/relationships/tags" Target="../tags/tag221.xml"/><Relationship Id="rId167" Type="http://schemas.openxmlformats.org/officeDocument/2006/relationships/tags" Target="../tags/tag242.xml"/><Relationship Id="rId188" Type="http://schemas.openxmlformats.org/officeDocument/2006/relationships/tags" Target="../tags/tag263.xml"/><Relationship Id="rId71" Type="http://schemas.openxmlformats.org/officeDocument/2006/relationships/tags" Target="../tags/tag146.xml"/><Relationship Id="rId92" Type="http://schemas.openxmlformats.org/officeDocument/2006/relationships/tags" Target="../tags/tag167.xml"/><Relationship Id="rId213" Type="http://schemas.openxmlformats.org/officeDocument/2006/relationships/tags" Target="../tags/tag288.xml"/><Relationship Id="rId2" Type="http://schemas.openxmlformats.org/officeDocument/2006/relationships/tags" Target="../tags/tag77.xml"/><Relationship Id="rId29" Type="http://schemas.openxmlformats.org/officeDocument/2006/relationships/tags" Target="../tags/tag104.xml"/><Relationship Id="rId40" Type="http://schemas.openxmlformats.org/officeDocument/2006/relationships/tags" Target="../tags/tag115.xml"/><Relationship Id="rId115" Type="http://schemas.openxmlformats.org/officeDocument/2006/relationships/tags" Target="../tags/tag190.xml"/><Relationship Id="rId136" Type="http://schemas.openxmlformats.org/officeDocument/2006/relationships/tags" Target="../tags/tag211.xml"/><Relationship Id="rId157" Type="http://schemas.openxmlformats.org/officeDocument/2006/relationships/tags" Target="../tags/tag232.xml"/><Relationship Id="rId178" Type="http://schemas.openxmlformats.org/officeDocument/2006/relationships/tags" Target="../tags/tag253.xml"/><Relationship Id="rId61" Type="http://schemas.openxmlformats.org/officeDocument/2006/relationships/tags" Target="../tags/tag136.xml"/><Relationship Id="rId82" Type="http://schemas.openxmlformats.org/officeDocument/2006/relationships/tags" Target="../tags/tag157.xml"/><Relationship Id="rId199" Type="http://schemas.openxmlformats.org/officeDocument/2006/relationships/tags" Target="../tags/tag274.xml"/><Relationship Id="rId203" Type="http://schemas.openxmlformats.org/officeDocument/2006/relationships/tags" Target="../tags/tag278.xml"/><Relationship Id="rId19" Type="http://schemas.openxmlformats.org/officeDocument/2006/relationships/tags" Target="../tags/tag94.xml"/><Relationship Id="rId224" Type="http://schemas.openxmlformats.org/officeDocument/2006/relationships/image" Target="../media/image97.png"/><Relationship Id="rId30" Type="http://schemas.openxmlformats.org/officeDocument/2006/relationships/tags" Target="../tags/tag105.xml"/><Relationship Id="rId105" Type="http://schemas.openxmlformats.org/officeDocument/2006/relationships/tags" Target="../tags/tag180.xml"/><Relationship Id="rId126" Type="http://schemas.openxmlformats.org/officeDocument/2006/relationships/tags" Target="../tags/tag201.xml"/><Relationship Id="rId147" Type="http://schemas.openxmlformats.org/officeDocument/2006/relationships/tags" Target="../tags/tag222.xml"/><Relationship Id="rId168" Type="http://schemas.openxmlformats.org/officeDocument/2006/relationships/tags" Target="../tags/tag243.xml"/><Relationship Id="rId51" Type="http://schemas.openxmlformats.org/officeDocument/2006/relationships/tags" Target="../tags/tag126.xml"/><Relationship Id="rId72" Type="http://schemas.openxmlformats.org/officeDocument/2006/relationships/tags" Target="../tags/tag147.xml"/><Relationship Id="rId93" Type="http://schemas.openxmlformats.org/officeDocument/2006/relationships/tags" Target="../tags/tag168.xml"/><Relationship Id="rId189" Type="http://schemas.openxmlformats.org/officeDocument/2006/relationships/tags" Target="../tags/tag264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1.png"/><Relationship Id="rId4" Type="http://schemas.openxmlformats.org/officeDocument/2006/relationships/notesSlide" Target="../notesSlides/notesSlide91.xml"/></Relationships>
</file>

<file path=ppt/slides/_rels/slide108.xml.rels><?xml version="1.0" encoding="UTF-8" standalone="yes"?>
<Relationships xmlns="http://schemas.openxmlformats.org/package/2006/relationships"><Relationship Id="rId26" Type="http://schemas.openxmlformats.org/officeDocument/2006/relationships/tags" Target="../tags/tag326.xml"/><Relationship Id="rId21" Type="http://schemas.openxmlformats.org/officeDocument/2006/relationships/tags" Target="../tags/tag321.xml"/><Relationship Id="rId42" Type="http://schemas.openxmlformats.org/officeDocument/2006/relationships/tags" Target="../tags/tag342.xml"/><Relationship Id="rId47" Type="http://schemas.openxmlformats.org/officeDocument/2006/relationships/tags" Target="../tags/tag347.xml"/><Relationship Id="rId63" Type="http://schemas.openxmlformats.org/officeDocument/2006/relationships/tags" Target="../tags/tag363.xml"/><Relationship Id="rId68" Type="http://schemas.openxmlformats.org/officeDocument/2006/relationships/tags" Target="../tags/tag368.xml"/><Relationship Id="rId2" Type="http://schemas.openxmlformats.org/officeDocument/2006/relationships/tags" Target="../tags/tag302.xml"/><Relationship Id="rId16" Type="http://schemas.openxmlformats.org/officeDocument/2006/relationships/tags" Target="../tags/tag316.xml"/><Relationship Id="rId29" Type="http://schemas.openxmlformats.org/officeDocument/2006/relationships/tags" Target="../tags/tag329.xml"/><Relationship Id="rId11" Type="http://schemas.openxmlformats.org/officeDocument/2006/relationships/tags" Target="../tags/tag311.xml"/><Relationship Id="rId24" Type="http://schemas.openxmlformats.org/officeDocument/2006/relationships/tags" Target="../tags/tag324.xml"/><Relationship Id="rId32" Type="http://schemas.openxmlformats.org/officeDocument/2006/relationships/tags" Target="../tags/tag332.xml"/><Relationship Id="rId37" Type="http://schemas.openxmlformats.org/officeDocument/2006/relationships/tags" Target="../tags/tag337.xml"/><Relationship Id="rId40" Type="http://schemas.openxmlformats.org/officeDocument/2006/relationships/tags" Target="../tags/tag340.xml"/><Relationship Id="rId45" Type="http://schemas.openxmlformats.org/officeDocument/2006/relationships/tags" Target="../tags/tag345.xml"/><Relationship Id="rId53" Type="http://schemas.openxmlformats.org/officeDocument/2006/relationships/tags" Target="../tags/tag353.xml"/><Relationship Id="rId58" Type="http://schemas.openxmlformats.org/officeDocument/2006/relationships/tags" Target="../tags/tag358.xml"/><Relationship Id="rId66" Type="http://schemas.openxmlformats.org/officeDocument/2006/relationships/tags" Target="../tags/tag366.xml"/><Relationship Id="rId74" Type="http://schemas.openxmlformats.org/officeDocument/2006/relationships/notesSlide" Target="../notesSlides/notesSlide92.xml"/><Relationship Id="rId5" Type="http://schemas.openxmlformats.org/officeDocument/2006/relationships/tags" Target="../tags/tag305.xml"/><Relationship Id="rId61" Type="http://schemas.openxmlformats.org/officeDocument/2006/relationships/tags" Target="../tags/tag361.xml"/><Relationship Id="rId19" Type="http://schemas.openxmlformats.org/officeDocument/2006/relationships/tags" Target="../tags/tag319.xml"/><Relationship Id="rId14" Type="http://schemas.openxmlformats.org/officeDocument/2006/relationships/tags" Target="../tags/tag314.xml"/><Relationship Id="rId22" Type="http://schemas.openxmlformats.org/officeDocument/2006/relationships/tags" Target="../tags/tag322.xml"/><Relationship Id="rId27" Type="http://schemas.openxmlformats.org/officeDocument/2006/relationships/tags" Target="../tags/tag327.xml"/><Relationship Id="rId30" Type="http://schemas.openxmlformats.org/officeDocument/2006/relationships/tags" Target="../tags/tag330.xml"/><Relationship Id="rId35" Type="http://schemas.openxmlformats.org/officeDocument/2006/relationships/tags" Target="../tags/tag335.xml"/><Relationship Id="rId43" Type="http://schemas.openxmlformats.org/officeDocument/2006/relationships/tags" Target="../tags/tag343.xml"/><Relationship Id="rId48" Type="http://schemas.openxmlformats.org/officeDocument/2006/relationships/tags" Target="../tags/tag348.xml"/><Relationship Id="rId56" Type="http://schemas.openxmlformats.org/officeDocument/2006/relationships/tags" Target="../tags/tag356.xml"/><Relationship Id="rId64" Type="http://schemas.openxmlformats.org/officeDocument/2006/relationships/tags" Target="../tags/tag364.xml"/><Relationship Id="rId69" Type="http://schemas.openxmlformats.org/officeDocument/2006/relationships/tags" Target="../tags/tag369.xml"/><Relationship Id="rId8" Type="http://schemas.openxmlformats.org/officeDocument/2006/relationships/tags" Target="../tags/tag308.xml"/><Relationship Id="rId51" Type="http://schemas.openxmlformats.org/officeDocument/2006/relationships/tags" Target="../tags/tag351.xml"/><Relationship Id="rId72" Type="http://schemas.openxmlformats.org/officeDocument/2006/relationships/tags" Target="../tags/tag372.xml"/><Relationship Id="rId3" Type="http://schemas.openxmlformats.org/officeDocument/2006/relationships/tags" Target="../tags/tag303.xml"/><Relationship Id="rId12" Type="http://schemas.openxmlformats.org/officeDocument/2006/relationships/tags" Target="../tags/tag312.xml"/><Relationship Id="rId17" Type="http://schemas.openxmlformats.org/officeDocument/2006/relationships/tags" Target="../tags/tag317.xml"/><Relationship Id="rId25" Type="http://schemas.openxmlformats.org/officeDocument/2006/relationships/tags" Target="../tags/tag325.xml"/><Relationship Id="rId33" Type="http://schemas.openxmlformats.org/officeDocument/2006/relationships/tags" Target="../tags/tag333.xml"/><Relationship Id="rId38" Type="http://schemas.openxmlformats.org/officeDocument/2006/relationships/tags" Target="../tags/tag338.xml"/><Relationship Id="rId46" Type="http://schemas.openxmlformats.org/officeDocument/2006/relationships/tags" Target="../tags/tag346.xml"/><Relationship Id="rId59" Type="http://schemas.openxmlformats.org/officeDocument/2006/relationships/tags" Target="../tags/tag359.xml"/><Relationship Id="rId67" Type="http://schemas.openxmlformats.org/officeDocument/2006/relationships/tags" Target="../tags/tag367.xml"/><Relationship Id="rId20" Type="http://schemas.openxmlformats.org/officeDocument/2006/relationships/tags" Target="../tags/tag320.xml"/><Relationship Id="rId41" Type="http://schemas.openxmlformats.org/officeDocument/2006/relationships/tags" Target="../tags/tag341.xml"/><Relationship Id="rId54" Type="http://schemas.openxmlformats.org/officeDocument/2006/relationships/tags" Target="../tags/tag354.xml"/><Relationship Id="rId62" Type="http://schemas.openxmlformats.org/officeDocument/2006/relationships/tags" Target="../tags/tag362.xml"/><Relationship Id="rId70" Type="http://schemas.openxmlformats.org/officeDocument/2006/relationships/tags" Target="../tags/tag370.xml"/><Relationship Id="rId75" Type="http://schemas.openxmlformats.org/officeDocument/2006/relationships/chart" Target="../charts/chart3.xml"/><Relationship Id="rId1" Type="http://schemas.openxmlformats.org/officeDocument/2006/relationships/tags" Target="../tags/tag301.xml"/><Relationship Id="rId6" Type="http://schemas.openxmlformats.org/officeDocument/2006/relationships/tags" Target="../tags/tag306.xml"/><Relationship Id="rId15" Type="http://schemas.openxmlformats.org/officeDocument/2006/relationships/tags" Target="../tags/tag315.xml"/><Relationship Id="rId23" Type="http://schemas.openxmlformats.org/officeDocument/2006/relationships/tags" Target="../tags/tag323.xml"/><Relationship Id="rId28" Type="http://schemas.openxmlformats.org/officeDocument/2006/relationships/tags" Target="../tags/tag328.xml"/><Relationship Id="rId36" Type="http://schemas.openxmlformats.org/officeDocument/2006/relationships/tags" Target="../tags/tag336.xml"/><Relationship Id="rId49" Type="http://schemas.openxmlformats.org/officeDocument/2006/relationships/tags" Target="../tags/tag349.xml"/><Relationship Id="rId57" Type="http://schemas.openxmlformats.org/officeDocument/2006/relationships/tags" Target="../tags/tag357.xml"/><Relationship Id="rId10" Type="http://schemas.openxmlformats.org/officeDocument/2006/relationships/tags" Target="../tags/tag310.xml"/><Relationship Id="rId31" Type="http://schemas.openxmlformats.org/officeDocument/2006/relationships/tags" Target="../tags/tag331.xml"/><Relationship Id="rId44" Type="http://schemas.openxmlformats.org/officeDocument/2006/relationships/tags" Target="../tags/tag344.xml"/><Relationship Id="rId52" Type="http://schemas.openxmlformats.org/officeDocument/2006/relationships/tags" Target="../tags/tag352.xml"/><Relationship Id="rId60" Type="http://schemas.openxmlformats.org/officeDocument/2006/relationships/tags" Target="../tags/tag360.xml"/><Relationship Id="rId65" Type="http://schemas.openxmlformats.org/officeDocument/2006/relationships/tags" Target="../tags/tag365.xml"/><Relationship Id="rId73" Type="http://schemas.openxmlformats.org/officeDocument/2006/relationships/slideLayout" Target="../slideLayouts/slideLayout39.xml"/><Relationship Id="rId4" Type="http://schemas.openxmlformats.org/officeDocument/2006/relationships/tags" Target="../tags/tag304.xml"/><Relationship Id="rId9" Type="http://schemas.openxmlformats.org/officeDocument/2006/relationships/tags" Target="../tags/tag309.xml"/><Relationship Id="rId13" Type="http://schemas.openxmlformats.org/officeDocument/2006/relationships/tags" Target="../tags/tag313.xml"/><Relationship Id="rId18" Type="http://schemas.openxmlformats.org/officeDocument/2006/relationships/tags" Target="../tags/tag318.xml"/><Relationship Id="rId39" Type="http://schemas.openxmlformats.org/officeDocument/2006/relationships/tags" Target="../tags/tag339.xml"/><Relationship Id="rId34" Type="http://schemas.openxmlformats.org/officeDocument/2006/relationships/tags" Target="../tags/tag334.xml"/><Relationship Id="rId50" Type="http://schemas.openxmlformats.org/officeDocument/2006/relationships/tags" Target="../tags/tag350.xml"/><Relationship Id="rId55" Type="http://schemas.openxmlformats.org/officeDocument/2006/relationships/tags" Target="../tags/tag355.xml"/><Relationship Id="rId7" Type="http://schemas.openxmlformats.org/officeDocument/2006/relationships/tags" Target="../tags/tag307.xml"/><Relationship Id="rId71" Type="http://schemas.openxmlformats.org/officeDocument/2006/relationships/tags" Target="../tags/tag37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3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8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3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3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928/23258160-20220923-02" TargetMode="External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3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tiff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6.tiff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3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3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3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8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3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3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928/23258160-20220923-02" TargetMode="External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0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3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4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5.jpeg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3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8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9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1.jpe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2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4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7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8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44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coveragetoolkit.org/about-national-dpp/ndpp-overview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8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coveragetoolkit.org/about-national-dpp/ndpp-overview/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7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4.xml"/><Relationship Id="rId4" Type="http://schemas.openxmlformats.org/officeDocument/2006/relationships/image" Target="../media/image68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8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8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8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8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55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84.jpg"/><Relationship Id="rId5" Type="http://schemas.openxmlformats.org/officeDocument/2006/relationships/image" Target="../media/image83.jpg"/><Relationship Id="rId4" Type="http://schemas.openxmlformats.org/officeDocument/2006/relationships/image" Target="../media/image82.jp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5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48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49.png"/><Relationship Id="rId5" Type="http://schemas.openxmlformats.org/officeDocument/2006/relationships/image" Target="../media/image89.emf"/><Relationship Id="rId4" Type="http://schemas.openxmlformats.org/officeDocument/2006/relationships/image" Target="../media/image88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gif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9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bm.net/covid-19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8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8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94198-9296-4648-99C9-D86D3DDA5D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Modern Day Diabetes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4C88E8-9441-3E4D-89D0-4A891AB195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6000" dirty="0"/>
              <a:t>Jeffry Gerson, O.D., F.A.A.O.</a:t>
            </a:r>
            <a:br>
              <a:rPr lang="en-US" sz="6000" dirty="0"/>
            </a:br>
            <a:r>
              <a:rPr lang="en-US" sz="6000" dirty="0">
                <a:hlinkClick r:id="rId3"/>
              </a:rPr>
              <a:t>jgerson@Hotmail.com</a:t>
            </a:r>
            <a:endParaRPr lang="en-US" sz="6000" dirty="0"/>
          </a:p>
          <a:p>
            <a:r>
              <a:rPr lang="en-US" sz="6000" dirty="0"/>
              <a:t>Grin Eye Care</a:t>
            </a:r>
          </a:p>
        </p:txBody>
      </p:sp>
    </p:spTree>
    <p:extLst>
      <p:ext uri="{BB962C8B-B14F-4D97-AF65-F5344CB8AC3E}">
        <p14:creationId xmlns:p14="http://schemas.microsoft.com/office/powerpoint/2010/main" val="3908112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2FB8B-6A2A-3CEB-9CB2-5123E3F37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D0EDE-F81E-8E60-29C8-B9B65879C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Wyoming doing??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367E5-C84D-B548-D076-CB14D2FAD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704" y="1819276"/>
            <a:ext cx="14156267" cy="8881532"/>
          </a:xfrm>
        </p:spPr>
        <p:txBody>
          <a:bodyPr>
            <a:normAutofit/>
          </a:bodyPr>
          <a:lstStyle/>
          <a:p>
            <a:r>
              <a:rPr lang="en-US" dirty="0"/>
              <a:t>% of Adults with DM</a:t>
            </a:r>
          </a:p>
          <a:p>
            <a:pPr lvl="1"/>
            <a:r>
              <a:rPr lang="en-US" dirty="0"/>
              <a:t>8.7%</a:t>
            </a:r>
          </a:p>
          <a:p>
            <a:r>
              <a:rPr lang="en-US" dirty="0"/>
              <a:t>%of pts w DM that SMBG</a:t>
            </a:r>
          </a:p>
          <a:p>
            <a:pPr lvl="1"/>
            <a:r>
              <a:rPr lang="en-US" dirty="0"/>
              <a:t>63.7%</a:t>
            </a:r>
          </a:p>
          <a:p>
            <a:r>
              <a:rPr lang="en-US" dirty="0"/>
              <a:t>% having at least 2 A1c per </a:t>
            </a:r>
            <a:r>
              <a:rPr lang="en-US" dirty="0" err="1"/>
              <a:t>yr</a:t>
            </a:r>
            <a:r>
              <a:rPr lang="en-US" dirty="0"/>
              <a:t>  	</a:t>
            </a:r>
          </a:p>
          <a:p>
            <a:pPr lvl="1"/>
            <a:r>
              <a:rPr lang="en-US" dirty="0"/>
              <a:t> 74.1%</a:t>
            </a:r>
          </a:p>
          <a:p>
            <a:r>
              <a:rPr lang="en-US" dirty="0"/>
              <a:t>%of pts have annual EE</a:t>
            </a:r>
          </a:p>
          <a:p>
            <a:pPr lvl="1"/>
            <a:r>
              <a:rPr lang="en-US" dirty="0"/>
              <a:t>56.0%</a:t>
            </a:r>
          </a:p>
          <a:p>
            <a:r>
              <a:rPr lang="en-US" dirty="0"/>
              <a:t>% That have an annual foot exam by medical professional</a:t>
            </a:r>
          </a:p>
          <a:p>
            <a:pPr lvl="1"/>
            <a:r>
              <a:rPr lang="en-US" dirty="0"/>
              <a:t> 70.7%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2" descr="Why The Feet??&#10;">
            <a:extLst>
              <a:ext uri="{FF2B5EF4-FFF2-40B4-BE49-F238E27FC236}">
                <a16:creationId xmlns:a16="http://schemas.microsoft.com/office/drawing/2014/main" id="{5694EEAD-90A5-786F-5EB5-57995E81D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75" y="109538"/>
            <a:ext cx="6041496" cy="604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Wyoming State Flag">
            <a:extLst>
              <a:ext uri="{FF2B5EF4-FFF2-40B4-BE49-F238E27FC236}">
                <a16:creationId xmlns:a16="http://schemas.microsoft.com/office/drawing/2014/main" id="{EAD82175-8BDE-5546-70C5-17F0BD51B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9862" y="6942000"/>
            <a:ext cx="4585509" cy="305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08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2BC1A132-9563-C640-AC42-EBA69CE77863}"/>
              </a:ext>
            </a:extLst>
          </p:cNvPr>
          <p:cNvSpPr txBox="1">
            <a:spLocks/>
          </p:cNvSpPr>
          <p:nvPr/>
        </p:nvSpPr>
        <p:spPr bwMode="auto">
          <a:xfrm>
            <a:off x="2971800" y="30957"/>
            <a:ext cx="123444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5700" b="1" dirty="0"/>
              <a:t>Key Takeaways from the PANORAMA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F5D3-9551-D144-808F-DD3078AE7923}"/>
              </a:ext>
            </a:extLst>
          </p:cNvPr>
          <p:cNvSpPr txBox="1">
            <a:spLocks/>
          </p:cNvSpPr>
          <p:nvPr/>
        </p:nvSpPr>
        <p:spPr>
          <a:xfrm>
            <a:off x="2621759" y="1543052"/>
            <a:ext cx="13130213" cy="84534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1500" b="1" dirty="0"/>
          </a:p>
          <a:p>
            <a:pPr>
              <a:defRPr/>
            </a:pPr>
            <a:r>
              <a:rPr lang="en-US" sz="5250" b="1" dirty="0"/>
              <a:t>Even retina specialists under-grade DR severity on clinical exam</a:t>
            </a:r>
          </a:p>
          <a:p>
            <a:pPr lvl="1">
              <a:defRPr/>
            </a:pPr>
            <a:r>
              <a:rPr lang="en-US" sz="4800" b="1" dirty="0"/>
              <a:t>without FA, referral of moderate NPDR (DRSS Level 43) or worse makes pragmatic sense</a:t>
            </a:r>
          </a:p>
          <a:p>
            <a:pPr marL="685800" lvl="1" indent="0">
              <a:buNone/>
              <a:defRPr/>
            </a:pPr>
            <a:r>
              <a:rPr lang="en-US" sz="900" b="1" dirty="0"/>
              <a:t> </a:t>
            </a:r>
          </a:p>
          <a:p>
            <a:pPr>
              <a:defRPr/>
            </a:pPr>
            <a:r>
              <a:rPr lang="en-US" sz="5250" b="1" dirty="0"/>
              <a:t>Anti-VEGF therapy can ‘turn back the clock’ on NPDR severity and significantly reduce the risk of bad outcomes, but serial </a:t>
            </a:r>
            <a:r>
              <a:rPr lang="en-US" sz="5250" b="1" dirty="0" err="1"/>
              <a:t>Tx</a:t>
            </a:r>
            <a:r>
              <a:rPr lang="en-US" sz="5250" b="1" dirty="0"/>
              <a:t> is required AND defined-interval treatment may be better than PRN treatment</a:t>
            </a:r>
          </a:p>
          <a:p>
            <a:pPr>
              <a:defRPr/>
            </a:pPr>
            <a:endParaRPr lang="en-US" sz="1950" b="1" dirty="0"/>
          </a:p>
          <a:p>
            <a:pPr>
              <a:defRPr/>
            </a:pPr>
            <a:endParaRPr lang="en-US" sz="4800" dirty="0"/>
          </a:p>
          <a:p>
            <a:pPr>
              <a:defRPr/>
            </a:pP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971800" y="169770"/>
            <a:ext cx="12344400" cy="17145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/>
              <a:t>DRCR.net</a:t>
            </a:r>
            <a:r>
              <a:rPr lang="en-US" sz="6600" b="1" dirty="0"/>
              <a:t> Protocol V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971800" y="2010715"/>
            <a:ext cx="12344400" cy="678894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/>
              <a:t>Is there benefit to ‘preventive’ anti-VEGF or focal laser therapy in patients with center-involved DME and very good visual acuity?</a:t>
            </a:r>
          </a:p>
          <a:p>
            <a:endParaRPr lang="en-US" sz="3000" b="1" dirty="0"/>
          </a:p>
          <a:p>
            <a:r>
              <a:rPr lang="en-US" sz="5400" b="1" dirty="0"/>
              <a:t>20/25 or better at enrollment</a:t>
            </a:r>
          </a:p>
          <a:p>
            <a:r>
              <a:rPr lang="en-US" sz="5400" b="1" dirty="0"/>
              <a:t>Main outcome is % with loss of </a:t>
            </a:r>
            <a:r>
              <a:rPr lang="en-US" sz="5400" b="1" u="sng" dirty="0"/>
              <a:t>&gt;</a:t>
            </a:r>
            <a:r>
              <a:rPr lang="en-US" sz="5400" b="1" dirty="0"/>
              <a:t> 5 ETDRS letters at 2 years</a:t>
            </a:r>
          </a:p>
          <a:p>
            <a:endParaRPr lang="en-US" sz="1800" b="1" dirty="0"/>
          </a:p>
        </p:txBody>
      </p:sp>
      <p:sp>
        <p:nvSpPr>
          <p:cNvPr id="6" name="Rectangle 5"/>
          <p:cNvSpPr/>
          <p:nvPr/>
        </p:nvSpPr>
        <p:spPr>
          <a:xfrm>
            <a:off x="5961739" y="5253468"/>
            <a:ext cx="8833871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50" dirty="0">
                <a:solidFill>
                  <a:schemeClr val="bg1"/>
                </a:solidFill>
              </a:rPr>
              <a:t>Accessed at https://</a:t>
            </a:r>
            <a:r>
              <a:rPr lang="en-US" sz="4050" dirty="0" err="1">
                <a:solidFill>
                  <a:schemeClr val="bg1"/>
                </a:solidFill>
              </a:rPr>
              <a:t>clinicaltrials.gov</a:t>
            </a:r>
            <a:r>
              <a:rPr lang="en-US" sz="4050" dirty="0">
                <a:solidFill>
                  <a:schemeClr val="bg1"/>
                </a:solidFill>
              </a:rPr>
              <a:t>/ct2/show/NCT01909791</a:t>
            </a:r>
          </a:p>
        </p:txBody>
      </p:sp>
    </p:spTree>
    <p:extLst>
      <p:ext uri="{BB962C8B-B14F-4D97-AF65-F5344CB8AC3E}">
        <p14:creationId xmlns:p14="http://schemas.microsoft.com/office/powerpoint/2010/main" val="213933606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342900"/>
            <a:ext cx="12344400" cy="1371600"/>
          </a:xfrm>
        </p:spPr>
        <p:txBody>
          <a:bodyPr>
            <a:normAutofit/>
          </a:bodyPr>
          <a:lstStyle/>
          <a:p>
            <a:r>
              <a:rPr lang="en-US" sz="6000" b="1" dirty="0"/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7016" y="1714502"/>
            <a:ext cx="12932766" cy="8111888"/>
          </a:xfrm>
        </p:spPr>
        <p:txBody>
          <a:bodyPr>
            <a:normAutofit fontScale="92500" lnSpcReduction="10000"/>
          </a:bodyPr>
          <a:lstStyle/>
          <a:p>
            <a:r>
              <a:rPr lang="en-US" sz="5400" dirty="0"/>
              <a:t>% of patients losing </a:t>
            </a:r>
            <a:r>
              <a:rPr lang="en-US" sz="5400" u="sng" dirty="0"/>
              <a:t>&gt;</a:t>
            </a:r>
            <a:r>
              <a:rPr lang="en-US" sz="5400" dirty="0"/>
              <a:t> 5 ETDRS letters at 2 </a:t>
            </a:r>
            <a:r>
              <a:rPr lang="en-US" sz="6000" dirty="0"/>
              <a:t>years</a:t>
            </a:r>
          </a:p>
          <a:p>
            <a:endParaRPr lang="en-US" sz="2400" dirty="0"/>
          </a:p>
          <a:p>
            <a:pPr lvl="1"/>
            <a:r>
              <a:rPr lang="en-US" sz="4800" dirty="0"/>
              <a:t>16% </a:t>
            </a:r>
            <a:r>
              <a:rPr lang="en-US" sz="4800" dirty="0" err="1"/>
              <a:t>aflibercept</a:t>
            </a:r>
            <a:r>
              <a:rPr lang="en-US" sz="4800" dirty="0"/>
              <a:t> Q 4 </a:t>
            </a:r>
            <a:r>
              <a:rPr lang="en-US" sz="4800" dirty="0" err="1"/>
              <a:t>wks</a:t>
            </a:r>
            <a:r>
              <a:rPr lang="en-US" sz="4800" dirty="0"/>
              <a:t> PRN</a:t>
            </a:r>
          </a:p>
          <a:p>
            <a:pPr lvl="1"/>
            <a:r>
              <a:rPr lang="en-US" sz="4800" dirty="0"/>
              <a:t>17% grid/focal laser </a:t>
            </a:r>
          </a:p>
          <a:p>
            <a:pPr lvl="1"/>
            <a:r>
              <a:rPr lang="en-US" sz="4800" dirty="0"/>
              <a:t>19% observation</a:t>
            </a:r>
          </a:p>
          <a:p>
            <a:pPr lvl="1"/>
            <a:endParaRPr lang="en-US" sz="4800" dirty="0"/>
          </a:p>
          <a:p>
            <a:pPr lvl="1"/>
            <a:r>
              <a:rPr lang="en-US" sz="4800" dirty="0"/>
              <a:t>No significant difference in subjects losing </a:t>
            </a:r>
            <a:r>
              <a:rPr lang="en-US" sz="4800" u="sng" dirty="0"/>
              <a:t>&gt;</a:t>
            </a:r>
            <a:r>
              <a:rPr lang="en-US" sz="4800" dirty="0"/>
              <a:t> 2 lines</a:t>
            </a:r>
          </a:p>
          <a:p>
            <a:pPr lvl="1"/>
            <a:endParaRPr lang="en-US" sz="4800" dirty="0"/>
          </a:p>
          <a:p>
            <a:pPr lvl="1"/>
            <a:r>
              <a:rPr lang="en-US" sz="4800" dirty="0"/>
              <a:t>Mean VA at baseline and 2 years </a:t>
            </a:r>
            <a:r>
              <a:rPr lang="en-US" sz="4800" dirty="0" err="1"/>
              <a:t>wa</a:t>
            </a:r>
            <a:r>
              <a:rPr lang="en-US" sz="4800" dirty="0"/>
              <a:t> 20/20 in all 3 groups</a:t>
            </a:r>
          </a:p>
          <a:p>
            <a:pPr lvl="1"/>
            <a:r>
              <a:rPr lang="en-US" sz="4800" dirty="0"/>
              <a:t>3/4 of laser group and 2/3 of observation group </a:t>
            </a:r>
            <a:r>
              <a:rPr lang="en-US" sz="4800" b="1" u="sng" dirty="0"/>
              <a:t>did not </a:t>
            </a:r>
            <a:r>
              <a:rPr lang="en-US" sz="4800" dirty="0"/>
              <a:t>require AVT @ 2 years</a:t>
            </a:r>
          </a:p>
        </p:txBody>
      </p:sp>
      <p:sp>
        <p:nvSpPr>
          <p:cNvPr id="6" name="TextBox 5"/>
          <p:cNvSpPr txBox="1"/>
          <p:nvPr/>
        </p:nvSpPr>
        <p:spPr>
          <a:xfrm rot="20667896">
            <a:off x="11586850" y="2959235"/>
            <a:ext cx="251049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00" b="1" dirty="0"/>
              <a:t>NO Stat</a:t>
            </a:r>
          </a:p>
          <a:p>
            <a:r>
              <a:rPr lang="en-US" sz="4200" b="1" dirty="0"/>
              <a:t>Significant</a:t>
            </a:r>
          </a:p>
          <a:p>
            <a:r>
              <a:rPr lang="en-US" sz="4200" b="1" dirty="0"/>
              <a:t>Difference</a:t>
            </a:r>
          </a:p>
        </p:txBody>
      </p:sp>
    </p:spTree>
    <p:extLst>
      <p:ext uri="{BB962C8B-B14F-4D97-AF65-F5344CB8AC3E}">
        <p14:creationId xmlns:p14="http://schemas.microsoft.com/office/powerpoint/2010/main" val="114181131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4DD95-9D99-3B4F-9D34-74B956FAA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PRP vs Ranibizumab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5CC78-A049-B54B-A82F-5468AD009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Protocol S by </a:t>
            </a:r>
            <a:r>
              <a:rPr lang="en-US" dirty="0" err="1"/>
              <a:t>DRCR.net</a:t>
            </a:r>
            <a:endParaRPr lang="en-US" dirty="0"/>
          </a:p>
          <a:p>
            <a:r>
              <a:rPr lang="en-US" dirty="0"/>
              <a:t>Ranibizumab </a:t>
            </a:r>
            <a:r>
              <a:rPr lang="en-US" dirty="0">
                <a:solidFill>
                  <a:srgbClr val="FFFF00"/>
                </a:solidFill>
              </a:rPr>
              <a:t>non inferior </a:t>
            </a:r>
            <a:r>
              <a:rPr lang="en-US" dirty="0"/>
              <a:t>to PRP</a:t>
            </a:r>
            <a:br>
              <a:rPr lang="en-US" dirty="0"/>
            </a:br>
            <a:br>
              <a:rPr lang="en-US" dirty="0"/>
            </a:br>
            <a:r>
              <a:rPr lang="en-US" dirty="0"/>
              <a:t>Real life implications?</a:t>
            </a:r>
          </a:p>
          <a:p>
            <a:pPr lvl="1"/>
            <a:r>
              <a:rPr lang="en-US" dirty="0"/>
              <a:t>About 1/3 of patients referred to retina never make it to their first appointment</a:t>
            </a:r>
          </a:p>
          <a:p>
            <a:pPr lvl="1"/>
            <a:r>
              <a:rPr lang="en-US" dirty="0"/>
              <a:t>Frequent loss to follow-up  which leads to sub-optimal outcomes</a:t>
            </a:r>
          </a:p>
        </p:txBody>
      </p:sp>
    </p:spTree>
    <p:extLst>
      <p:ext uri="{BB962C8B-B14F-4D97-AF65-F5344CB8AC3E}">
        <p14:creationId xmlns:p14="http://schemas.microsoft.com/office/powerpoint/2010/main" val="363385862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7177F-AD88-E642-A2BD-CE6911470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terminology and ideas in DME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684D9-A166-AB42-ADD2-7A218289C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CSME???</a:t>
            </a:r>
          </a:p>
          <a:p>
            <a:r>
              <a:rPr lang="en-US" dirty="0"/>
              <a:t>CI vs non-CI DME</a:t>
            </a:r>
          </a:p>
          <a:p>
            <a:r>
              <a:rPr lang="en-US" dirty="0"/>
              <a:t>What about good vision and CI-DME</a:t>
            </a:r>
          </a:p>
          <a:p>
            <a:pPr lvl="1"/>
            <a:r>
              <a:rPr lang="en-US" dirty="0"/>
              <a:t>Protocol V showed no difference from prompt </a:t>
            </a:r>
            <a:r>
              <a:rPr lang="en-US" dirty="0" err="1"/>
              <a:t>antiVegf</a:t>
            </a:r>
            <a:r>
              <a:rPr lang="en-US" dirty="0"/>
              <a:t> vs laser vs observation in VA outcomes at 5 </a:t>
            </a:r>
            <a:r>
              <a:rPr lang="en-US" dirty="0" err="1"/>
              <a:t>yrs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6234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031FF-EAC0-FF43-A2E3-6F16C9479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0801"/>
            <a:ext cx="16459200" cy="1709738"/>
          </a:xfrm>
        </p:spPr>
        <p:txBody>
          <a:bodyPr>
            <a:normAutofit fontScale="90000"/>
          </a:bodyPr>
          <a:lstStyle/>
          <a:p>
            <a:r>
              <a:rPr lang="en-US" dirty="0"/>
              <a:t>Could (frequent) injections become a thing of the past??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44F652-C253-AA41-96AF-AFBB72D7769E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/>
              <a:t>I think yes…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E2225C-21FB-1F4D-BA10-DE6C3A8AB77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94525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 96"/>
          <p:cNvGrpSpPr/>
          <p:nvPr>
            <p:custDataLst>
              <p:tags r:id="rId1"/>
            </p:custDataLst>
          </p:nvPr>
        </p:nvGrpSpPr>
        <p:grpSpPr>
          <a:xfrm>
            <a:off x="5697229" y="6352209"/>
            <a:ext cx="3591839" cy="758838"/>
            <a:chOff x="1401730" y="4364353"/>
            <a:chExt cx="3192745" cy="574412"/>
          </a:xfrm>
        </p:grpSpPr>
        <p:sp>
          <p:nvSpPr>
            <p:cNvPr id="101" name="Freeform 100"/>
            <p:cNvSpPr/>
            <p:nvPr>
              <p:custDataLst>
                <p:tags r:id="rId220"/>
              </p:custDataLst>
            </p:nvPr>
          </p:nvSpPr>
          <p:spPr>
            <a:xfrm>
              <a:off x="1401730" y="4373596"/>
              <a:ext cx="1594133" cy="565169"/>
            </a:xfrm>
            <a:custGeom>
              <a:avLst/>
              <a:gdLst>
                <a:gd name="connsiteX0" fmla="*/ 182 w 293914"/>
                <a:gd name="connsiteY0" fmla="*/ 2373143 h 2373143"/>
                <a:gd name="connsiteX1" fmla="*/ 0 w 293914"/>
                <a:gd name="connsiteY1" fmla="*/ 0 h 2373143"/>
                <a:gd name="connsiteX2" fmla="*/ 293914 w 293914"/>
                <a:gd name="connsiteY2" fmla="*/ 1482635 h 2373143"/>
                <a:gd name="connsiteX3" fmla="*/ 293914 w 293914"/>
                <a:gd name="connsiteY3" fmla="*/ 0 h 1491343"/>
                <a:gd name="connsiteX4" fmla="*/ 309154 w 309154"/>
                <a:gd name="connsiteY4" fmla="*/ 0 h 1491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3914" h="2373143">
                  <a:moveTo>
                    <a:pt x="182" y="2373143"/>
                  </a:moveTo>
                  <a:cubicBezTo>
                    <a:pt x="76" y="1446129"/>
                    <a:pt x="106" y="927014"/>
                    <a:pt x="0" y="0"/>
                  </a:cubicBezTo>
                  <a:cubicBezTo>
                    <a:pt x="145949" y="1074924"/>
                    <a:pt x="149502" y="1146852"/>
                    <a:pt x="293914" y="1482635"/>
                  </a:cubicBezTo>
                </a:path>
              </a:pathLst>
            </a:cu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sp>
          <p:nvSpPr>
            <p:cNvPr id="102" name="Freeform 101"/>
            <p:cNvSpPr/>
            <p:nvPr>
              <p:custDataLst>
                <p:tags r:id="rId221"/>
              </p:custDataLst>
            </p:nvPr>
          </p:nvSpPr>
          <p:spPr>
            <a:xfrm>
              <a:off x="3000342" y="4364353"/>
              <a:ext cx="1594133" cy="364157"/>
            </a:xfrm>
            <a:custGeom>
              <a:avLst/>
              <a:gdLst>
                <a:gd name="connsiteX0" fmla="*/ 0 w 293914"/>
                <a:gd name="connsiteY0" fmla="*/ 1489166 h 1489166"/>
                <a:gd name="connsiteX1" fmla="*/ 0 w 293914"/>
                <a:gd name="connsiteY1" fmla="*/ 0 h 1489166"/>
                <a:gd name="connsiteX2" fmla="*/ 293914 w 293914"/>
                <a:gd name="connsiteY2" fmla="*/ 1482635 h 1489166"/>
                <a:gd name="connsiteX3" fmla="*/ 293914 w 293914"/>
                <a:gd name="connsiteY3" fmla="*/ 0 h 1491343"/>
                <a:gd name="connsiteX4" fmla="*/ 309154 w 309154"/>
                <a:gd name="connsiteY4" fmla="*/ 0 h 1491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3914" h="1489166">
                  <a:moveTo>
                    <a:pt x="0" y="1489166"/>
                  </a:moveTo>
                  <a:lnTo>
                    <a:pt x="0" y="0"/>
                  </a:lnTo>
                  <a:cubicBezTo>
                    <a:pt x="145949" y="1074924"/>
                    <a:pt x="149502" y="1146852"/>
                    <a:pt x="293914" y="1482635"/>
                  </a:cubicBezTo>
                </a:path>
              </a:pathLst>
            </a:cu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</p:grpSp>
      <p:sp>
        <p:nvSpPr>
          <p:cNvPr id="245" name="Flowchart: Process 244"/>
          <p:cNvSpPr/>
          <p:nvPr>
            <p:custDataLst>
              <p:tags r:id="rId2"/>
            </p:custDataLst>
          </p:nvPr>
        </p:nvSpPr>
        <p:spPr>
          <a:xfrm>
            <a:off x="5708201" y="5467367"/>
            <a:ext cx="9489731" cy="1886639"/>
          </a:xfrm>
          <a:prstGeom prst="flowChartProcess">
            <a:avLst/>
          </a:prstGeom>
          <a:solidFill>
            <a:srgbClr val="4546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pic>
        <p:nvPicPr>
          <p:cNvPr id="248" name="Picture 24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7784" y="5425483"/>
            <a:ext cx="2162634" cy="1976417"/>
          </a:xfrm>
          <a:prstGeom prst="rect">
            <a:avLst/>
          </a:prstGeom>
        </p:spPr>
      </p:pic>
      <p:sp>
        <p:nvSpPr>
          <p:cNvPr id="183" name="Rectangle 182"/>
          <p:cNvSpPr/>
          <p:nvPr>
            <p:custDataLst>
              <p:tags r:id="rId4"/>
            </p:custDataLst>
          </p:nvPr>
        </p:nvSpPr>
        <p:spPr>
          <a:xfrm rot="8189026">
            <a:off x="11962979" y="6184002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185" name="Rectangle 184"/>
          <p:cNvSpPr/>
          <p:nvPr>
            <p:custDataLst>
              <p:tags r:id="rId5"/>
            </p:custDataLst>
          </p:nvPr>
        </p:nvSpPr>
        <p:spPr>
          <a:xfrm rot="8189026">
            <a:off x="11967092" y="6170348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186" name="Rectangle 185"/>
          <p:cNvSpPr/>
          <p:nvPr>
            <p:custDataLst>
              <p:tags r:id="rId6"/>
            </p:custDataLst>
          </p:nvPr>
        </p:nvSpPr>
        <p:spPr>
          <a:xfrm rot="8189026">
            <a:off x="11973068" y="6184695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187" name="Rectangle 186"/>
          <p:cNvSpPr/>
          <p:nvPr>
            <p:custDataLst>
              <p:tags r:id="rId7"/>
            </p:custDataLst>
          </p:nvPr>
        </p:nvSpPr>
        <p:spPr>
          <a:xfrm rot="8189026">
            <a:off x="11971236" y="6173670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190" name="Rectangle 189"/>
          <p:cNvSpPr/>
          <p:nvPr>
            <p:custDataLst>
              <p:tags r:id="rId8"/>
            </p:custDataLst>
          </p:nvPr>
        </p:nvSpPr>
        <p:spPr>
          <a:xfrm rot="8189026">
            <a:off x="11970939" y="6173670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192" name="Rectangle 191"/>
          <p:cNvSpPr/>
          <p:nvPr>
            <p:custDataLst>
              <p:tags r:id="rId9"/>
            </p:custDataLst>
          </p:nvPr>
        </p:nvSpPr>
        <p:spPr>
          <a:xfrm rot="8189026">
            <a:off x="11920313" y="6141518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193" name="Rectangle 192"/>
          <p:cNvSpPr/>
          <p:nvPr>
            <p:custDataLst>
              <p:tags r:id="rId10"/>
            </p:custDataLst>
          </p:nvPr>
        </p:nvSpPr>
        <p:spPr>
          <a:xfrm rot="8189026">
            <a:off x="11924427" y="6127863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194" name="Rectangle 193"/>
          <p:cNvSpPr/>
          <p:nvPr>
            <p:custDataLst>
              <p:tags r:id="rId11"/>
            </p:custDataLst>
          </p:nvPr>
        </p:nvSpPr>
        <p:spPr>
          <a:xfrm rot="8189026">
            <a:off x="11930403" y="6142211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195" name="Rectangle 194"/>
          <p:cNvSpPr/>
          <p:nvPr>
            <p:custDataLst>
              <p:tags r:id="rId12"/>
            </p:custDataLst>
          </p:nvPr>
        </p:nvSpPr>
        <p:spPr>
          <a:xfrm rot="8189026">
            <a:off x="11928572" y="6131186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196" name="Rectangle 195"/>
          <p:cNvSpPr/>
          <p:nvPr>
            <p:custDataLst>
              <p:tags r:id="rId13"/>
            </p:custDataLst>
          </p:nvPr>
        </p:nvSpPr>
        <p:spPr>
          <a:xfrm rot="8189026">
            <a:off x="11928273" y="6131186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44" name="Rectangle 543"/>
          <p:cNvSpPr/>
          <p:nvPr>
            <p:custDataLst>
              <p:tags r:id="rId14"/>
            </p:custDataLst>
          </p:nvPr>
        </p:nvSpPr>
        <p:spPr>
          <a:xfrm rot="8189026">
            <a:off x="11975943" y="6207317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74" name="Rectangle 573"/>
          <p:cNvSpPr/>
          <p:nvPr>
            <p:custDataLst>
              <p:tags r:id="rId15"/>
            </p:custDataLst>
          </p:nvPr>
        </p:nvSpPr>
        <p:spPr>
          <a:xfrm rot="8189026">
            <a:off x="11980058" y="6193662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75" name="Rectangle 574"/>
          <p:cNvSpPr/>
          <p:nvPr>
            <p:custDataLst>
              <p:tags r:id="rId16"/>
            </p:custDataLst>
          </p:nvPr>
        </p:nvSpPr>
        <p:spPr>
          <a:xfrm rot="8189026">
            <a:off x="11986034" y="6208010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76" name="Rectangle 575"/>
          <p:cNvSpPr/>
          <p:nvPr>
            <p:custDataLst>
              <p:tags r:id="rId17"/>
            </p:custDataLst>
          </p:nvPr>
        </p:nvSpPr>
        <p:spPr>
          <a:xfrm rot="8189026">
            <a:off x="11984202" y="6196985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78" name="Rectangle 577"/>
          <p:cNvSpPr/>
          <p:nvPr>
            <p:custDataLst>
              <p:tags r:id="rId18"/>
            </p:custDataLst>
          </p:nvPr>
        </p:nvSpPr>
        <p:spPr>
          <a:xfrm rot="8189026">
            <a:off x="11983904" y="6196985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79" name="Rectangle 578"/>
          <p:cNvSpPr/>
          <p:nvPr>
            <p:custDataLst>
              <p:tags r:id="rId19"/>
            </p:custDataLst>
          </p:nvPr>
        </p:nvSpPr>
        <p:spPr>
          <a:xfrm rot="8189026">
            <a:off x="11933279" y="6164832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80" name="Rectangle 579"/>
          <p:cNvSpPr/>
          <p:nvPr>
            <p:custDataLst>
              <p:tags r:id="rId20"/>
            </p:custDataLst>
          </p:nvPr>
        </p:nvSpPr>
        <p:spPr>
          <a:xfrm rot="8189026">
            <a:off x="11937392" y="6151178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81" name="Rectangle 580"/>
          <p:cNvSpPr/>
          <p:nvPr>
            <p:custDataLst>
              <p:tags r:id="rId21"/>
            </p:custDataLst>
          </p:nvPr>
        </p:nvSpPr>
        <p:spPr>
          <a:xfrm rot="8189026">
            <a:off x="11943368" y="6165525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82" name="Rectangle 581"/>
          <p:cNvSpPr/>
          <p:nvPr>
            <p:custDataLst>
              <p:tags r:id="rId22"/>
            </p:custDataLst>
          </p:nvPr>
        </p:nvSpPr>
        <p:spPr>
          <a:xfrm rot="8189026">
            <a:off x="11941536" y="6154500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83" name="Rectangle 582"/>
          <p:cNvSpPr/>
          <p:nvPr>
            <p:custDataLst>
              <p:tags r:id="rId23"/>
            </p:custDataLst>
          </p:nvPr>
        </p:nvSpPr>
        <p:spPr>
          <a:xfrm rot="8189026">
            <a:off x="11941239" y="6154500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367" name="Freeform 9"/>
          <p:cNvSpPr/>
          <p:nvPr>
            <p:custDataLst>
              <p:tags r:id="rId24"/>
            </p:custDataLst>
          </p:nvPr>
        </p:nvSpPr>
        <p:spPr bwMode="auto">
          <a:xfrm rot="19406356">
            <a:off x="11674196" y="5665557"/>
            <a:ext cx="346022" cy="647358"/>
          </a:xfrm>
          <a:custGeom>
            <a:avLst/>
            <a:gdLst>
              <a:gd name="T0" fmla="*/ 2355 w 2357"/>
              <a:gd name="T1" fmla="*/ 129 h 4320"/>
              <a:gd name="T2" fmla="*/ 2341 w 2357"/>
              <a:gd name="T3" fmla="*/ 104 h 4320"/>
              <a:gd name="T4" fmla="*/ 2214 w 2357"/>
              <a:gd name="T5" fmla="*/ 64 h 4320"/>
              <a:gd name="T6" fmla="*/ 2050 w 2357"/>
              <a:gd name="T7" fmla="*/ 40 h 4320"/>
              <a:gd name="T8" fmla="*/ 1179 w 2357"/>
              <a:gd name="T9" fmla="*/ 0 h 4320"/>
              <a:gd name="T10" fmla="*/ 694 w 2357"/>
              <a:gd name="T11" fmla="*/ 11 h 4320"/>
              <a:gd name="T12" fmla="*/ 250 w 2357"/>
              <a:gd name="T13" fmla="*/ 48 h 4320"/>
              <a:gd name="T14" fmla="*/ 82 w 2357"/>
              <a:gd name="T15" fmla="*/ 79 h 4320"/>
              <a:gd name="T16" fmla="*/ 0 w 2357"/>
              <a:gd name="T17" fmla="*/ 125 h 4320"/>
              <a:gd name="T18" fmla="*/ 2 w 2357"/>
              <a:gd name="T19" fmla="*/ 133 h 4320"/>
              <a:gd name="T20" fmla="*/ 8 w 2357"/>
              <a:gd name="T21" fmla="*/ 138 h 4320"/>
              <a:gd name="T22" fmla="*/ 18 w 2357"/>
              <a:gd name="T23" fmla="*/ 145 h 4320"/>
              <a:gd name="T24" fmla="*/ 31 w 2357"/>
              <a:gd name="T25" fmla="*/ 149 h 4320"/>
              <a:gd name="T26" fmla="*/ 45 w 2357"/>
              <a:gd name="T27" fmla="*/ 154 h 4320"/>
              <a:gd name="T28" fmla="*/ 64 w 2357"/>
              <a:gd name="T29" fmla="*/ 159 h 4320"/>
              <a:gd name="T30" fmla="*/ 85 w 2357"/>
              <a:gd name="T31" fmla="*/ 162 h 4320"/>
              <a:gd name="T32" fmla="*/ 109 w 2357"/>
              <a:gd name="T33" fmla="*/ 165 h 4320"/>
              <a:gd name="T34" fmla="*/ 136 w 2357"/>
              <a:gd name="T35" fmla="*/ 169 h 4320"/>
              <a:gd name="T36" fmla="*/ 167 w 2357"/>
              <a:gd name="T37" fmla="*/ 172 h 4320"/>
              <a:gd name="T38" fmla="*/ 199 w 2357"/>
              <a:gd name="T39" fmla="*/ 175 h 4320"/>
              <a:gd name="T40" fmla="*/ 234 w 2357"/>
              <a:gd name="T41" fmla="*/ 177 h 4320"/>
              <a:gd name="T42" fmla="*/ 271 w 2357"/>
              <a:gd name="T43" fmla="*/ 178 h 4320"/>
              <a:gd name="T44" fmla="*/ 311 w 2357"/>
              <a:gd name="T45" fmla="*/ 180 h 4320"/>
              <a:gd name="T46" fmla="*/ 353 w 2357"/>
              <a:gd name="T47" fmla="*/ 182 h 4320"/>
              <a:gd name="T48" fmla="*/ 406 w 2357"/>
              <a:gd name="T49" fmla="*/ 204 h 4320"/>
              <a:gd name="T50" fmla="*/ 592 w 2357"/>
              <a:gd name="T51" fmla="*/ 477 h 4320"/>
              <a:gd name="T52" fmla="*/ 600 w 2357"/>
              <a:gd name="T53" fmla="*/ 590 h 4320"/>
              <a:gd name="T54" fmla="*/ 483 w 2357"/>
              <a:gd name="T55" fmla="*/ 901 h 4320"/>
              <a:gd name="T56" fmla="*/ 459 w 2357"/>
              <a:gd name="T57" fmla="*/ 1316 h 4320"/>
              <a:gd name="T58" fmla="*/ 477 w 2357"/>
              <a:gd name="T59" fmla="*/ 2376 h 4320"/>
              <a:gd name="T60" fmla="*/ 604 w 2357"/>
              <a:gd name="T61" fmla="*/ 3481 h 4320"/>
              <a:gd name="T62" fmla="*/ 803 w 2357"/>
              <a:gd name="T63" fmla="*/ 4182 h 4320"/>
              <a:gd name="T64" fmla="*/ 851 w 2357"/>
              <a:gd name="T65" fmla="*/ 4296 h 4320"/>
              <a:gd name="T66" fmla="*/ 1179 w 2357"/>
              <a:gd name="T67" fmla="*/ 4320 h 4320"/>
              <a:gd name="T68" fmla="*/ 1504 w 2357"/>
              <a:gd name="T69" fmla="*/ 4296 h 4320"/>
              <a:gd name="T70" fmla="*/ 1573 w 2357"/>
              <a:gd name="T71" fmla="*/ 4132 h 4320"/>
              <a:gd name="T72" fmla="*/ 1779 w 2357"/>
              <a:gd name="T73" fmla="*/ 3348 h 4320"/>
              <a:gd name="T74" fmla="*/ 1882 w 2357"/>
              <a:gd name="T75" fmla="*/ 2241 h 4320"/>
              <a:gd name="T76" fmla="*/ 1898 w 2357"/>
              <a:gd name="T77" fmla="*/ 1316 h 4320"/>
              <a:gd name="T78" fmla="*/ 1866 w 2357"/>
              <a:gd name="T79" fmla="*/ 856 h 4320"/>
              <a:gd name="T80" fmla="*/ 1755 w 2357"/>
              <a:gd name="T81" fmla="*/ 590 h 4320"/>
              <a:gd name="T82" fmla="*/ 1765 w 2357"/>
              <a:gd name="T83" fmla="*/ 477 h 4320"/>
              <a:gd name="T84" fmla="*/ 1968 w 2357"/>
              <a:gd name="T85" fmla="*/ 183 h 4320"/>
              <a:gd name="T86" fmla="*/ 2007 w 2357"/>
              <a:gd name="T87" fmla="*/ 182 h 4320"/>
              <a:gd name="T88" fmla="*/ 2049 w 2357"/>
              <a:gd name="T89" fmla="*/ 180 h 4320"/>
              <a:gd name="T90" fmla="*/ 2089 w 2357"/>
              <a:gd name="T91" fmla="*/ 178 h 4320"/>
              <a:gd name="T92" fmla="*/ 2126 w 2357"/>
              <a:gd name="T93" fmla="*/ 177 h 4320"/>
              <a:gd name="T94" fmla="*/ 2161 w 2357"/>
              <a:gd name="T95" fmla="*/ 174 h 4320"/>
              <a:gd name="T96" fmla="*/ 2193 w 2357"/>
              <a:gd name="T97" fmla="*/ 172 h 4320"/>
              <a:gd name="T98" fmla="*/ 2224 w 2357"/>
              <a:gd name="T99" fmla="*/ 169 h 4320"/>
              <a:gd name="T100" fmla="*/ 2251 w 2357"/>
              <a:gd name="T101" fmla="*/ 165 h 4320"/>
              <a:gd name="T102" fmla="*/ 2275 w 2357"/>
              <a:gd name="T103" fmla="*/ 162 h 4320"/>
              <a:gd name="T104" fmla="*/ 2296 w 2357"/>
              <a:gd name="T105" fmla="*/ 157 h 4320"/>
              <a:gd name="T106" fmla="*/ 2314 w 2357"/>
              <a:gd name="T107" fmla="*/ 154 h 4320"/>
              <a:gd name="T108" fmla="*/ 2330 w 2357"/>
              <a:gd name="T109" fmla="*/ 149 h 4320"/>
              <a:gd name="T110" fmla="*/ 2341 w 2357"/>
              <a:gd name="T111" fmla="*/ 143 h 4320"/>
              <a:gd name="T112" fmla="*/ 2349 w 2357"/>
              <a:gd name="T113" fmla="*/ 138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357" h="4320">
                <a:moveTo>
                  <a:pt x="2352" y="135"/>
                </a:moveTo>
                <a:lnTo>
                  <a:pt x="2352" y="135"/>
                </a:lnTo>
                <a:lnTo>
                  <a:pt x="2354" y="133"/>
                </a:lnTo>
                <a:lnTo>
                  <a:pt x="2354" y="133"/>
                </a:lnTo>
                <a:lnTo>
                  <a:pt x="2355" y="132"/>
                </a:lnTo>
                <a:lnTo>
                  <a:pt x="2355" y="132"/>
                </a:lnTo>
                <a:lnTo>
                  <a:pt x="2355" y="129"/>
                </a:lnTo>
                <a:lnTo>
                  <a:pt x="2355" y="129"/>
                </a:lnTo>
                <a:lnTo>
                  <a:pt x="2355" y="129"/>
                </a:lnTo>
                <a:lnTo>
                  <a:pt x="2355" y="129"/>
                </a:lnTo>
                <a:lnTo>
                  <a:pt x="2357" y="125"/>
                </a:lnTo>
                <a:lnTo>
                  <a:pt x="2357" y="125"/>
                </a:lnTo>
                <a:lnTo>
                  <a:pt x="2355" y="119"/>
                </a:lnTo>
                <a:lnTo>
                  <a:pt x="2352" y="114"/>
                </a:lnTo>
                <a:lnTo>
                  <a:pt x="2347" y="109"/>
                </a:lnTo>
                <a:lnTo>
                  <a:pt x="2341" y="104"/>
                </a:lnTo>
                <a:lnTo>
                  <a:pt x="2322" y="95"/>
                </a:lnTo>
                <a:lnTo>
                  <a:pt x="2294" y="85"/>
                </a:lnTo>
                <a:lnTo>
                  <a:pt x="2294" y="85"/>
                </a:lnTo>
                <a:lnTo>
                  <a:pt x="2275" y="79"/>
                </a:lnTo>
                <a:lnTo>
                  <a:pt x="2275" y="79"/>
                </a:lnTo>
                <a:lnTo>
                  <a:pt x="2240" y="71"/>
                </a:lnTo>
                <a:lnTo>
                  <a:pt x="2240" y="71"/>
                </a:lnTo>
                <a:lnTo>
                  <a:pt x="2214" y="64"/>
                </a:lnTo>
                <a:lnTo>
                  <a:pt x="2214" y="64"/>
                </a:lnTo>
                <a:lnTo>
                  <a:pt x="2163" y="56"/>
                </a:lnTo>
                <a:lnTo>
                  <a:pt x="2105" y="48"/>
                </a:lnTo>
                <a:lnTo>
                  <a:pt x="2105" y="48"/>
                </a:lnTo>
                <a:lnTo>
                  <a:pt x="2070" y="43"/>
                </a:lnTo>
                <a:lnTo>
                  <a:pt x="2070" y="43"/>
                </a:lnTo>
                <a:lnTo>
                  <a:pt x="2050" y="40"/>
                </a:lnTo>
                <a:lnTo>
                  <a:pt x="2050" y="40"/>
                </a:lnTo>
                <a:lnTo>
                  <a:pt x="1965" y="32"/>
                </a:lnTo>
                <a:lnTo>
                  <a:pt x="1872" y="24"/>
                </a:lnTo>
                <a:lnTo>
                  <a:pt x="1771" y="16"/>
                </a:lnTo>
                <a:lnTo>
                  <a:pt x="1663" y="11"/>
                </a:lnTo>
                <a:lnTo>
                  <a:pt x="1549" y="6"/>
                </a:lnTo>
                <a:lnTo>
                  <a:pt x="1431" y="2"/>
                </a:lnTo>
                <a:lnTo>
                  <a:pt x="1305" y="0"/>
                </a:lnTo>
                <a:lnTo>
                  <a:pt x="1179" y="0"/>
                </a:lnTo>
                <a:lnTo>
                  <a:pt x="1179" y="0"/>
                </a:lnTo>
                <a:lnTo>
                  <a:pt x="1179" y="0"/>
                </a:lnTo>
                <a:lnTo>
                  <a:pt x="1179" y="0"/>
                </a:lnTo>
                <a:lnTo>
                  <a:pt x="1179" y="0"/>
                </a:lnTo>
                <a:lnTo>
                  <a:pt x="1050" y="0"/>
                </a:lnTo>
                <a:lnTo>
                  <a:pt x="926" y="2"/>
                </a:lnTo>
                <a:lnTo>
                  <a:pt x="808" y="6"/>
                </a:lnTo>
                <a:lnTo>
                  <a:pt x="694" y="11"/>
                </a:lnTo>
                <a:lnTo>
                  <a:pt x="586" y="16"/>
                </a:lnTo>
                <a:lnTo>
                  <a:pt x="485" y="24"/>
                </a:lnTo>
                <a:lnTo>
                  <a:pt x="390" y="32"/>
                </a:lnTo>
                <a:lnTo>
                  <a:pt x="305" y="40"/>
                </a:lnTo>
                <a:lnTo>
                  <a:pt x="305" y="40"/>
                </a:lnTo>
                <a:lnTo>
                  <a:pt x="287" y="43"/>
                </a:lnTo>
                <a:lnTo>
                  <a:pt x="287" y="43"/>
                </a:lnTo>
                <a:lnTo>
                  <a:pt x="250" y="48"/>
                </a:lnTo>
                <a:lnTo>
                  <a:pt x="250" y="48"/>
                </a:lnTo>
                <a:lnTo>
                  <a:pt x="193" y="56"/>
                </a:lnTo>
                <a:lnTo>
                  <a:pt x="141" y="64"/>
                </a:lnTo>
                <a:lnTo>
                  <a:pt x="141" y="64"/>
                </a:lnTo>
                <a:lnTo>
                  <a:pt x="116" y="71"/>
                </a:lnTo>
                <a:lnTo>
                  <a:pt x="116" y="71"/>
                </a:lnTo>
                <a:lnTo>
                  <a:pt x="82" y="79"/>
                </a:lnTo>
                <a:lnTo>
                  <a:pt x="82" y="79"/>
                </a:lnTo>
                <a:lnTo>
                  <a:pt x="61" y="85"/>
                </a:lnTo>
                <a:lnTo>
                  <a:pt x="61" y="85"/>
                </a:lnTo>
                <a:lnTo>
                  <a:pt x="35" y="95"/>
                </a:lnTo>
                <a:lnTo>
                  <a:pt x="16" y="104"/>
                </a:lnTo>
                <a:lnTo>
                  <a:pt x="8" y="109"/>
                </a:lnTo>
                <a:lnTo>
                  <a:pt x="3" y="114"/>
                </a:lnTo>
                <a:lnTo>
                  <a:pt x="0" y="119"/>
                </a:lnTo>
                <a:lnTo>
                  <a:pt x="0" y="125"/>
                </a:lnTo>
                <a:lnTo>
                  <a:pt x="0" y="125"/>
                </a:lnTo>
                <a:lnTo>
                  <a:pt x="0" y="129"/>
                </a:lnTo>
                <a:lnTo>
                  <a:pt x="0" y="129"/>
                </a:lnTo>
                <a:lnTo>
                  <a:pt x="0" y="129"/>
                </a:lnTo>
                <a:lnTo>
                  <a:pt x="0" y="129"/>
                </a:lnTo>
                <a:lnTo>
                  <a:pt x="2" y="132"/>
                </a:lnTo>
                <a:lnTo>
                  <a:pt x="2" y="132"/>
                </a:lnTo>
                <a:lnTo>
                  <a:pt x="2" y="133"/>
                </a:lnTo>
                <a:lnTo>
                  <a:pt x="2" y="133"/>
                </a:lnTo>
                <a:lnTo>
                  <a:pt x="3" y="135"/>
                </a:lnTo>
                <a:lnTo>
                  <a:pt x="3" y="135"/>
                </a:lnTo>
                <a:lnTo>
                  <a:pt x="5" y="137"/>
                </a:lnTo>
                <a:lnTo>
                  <a:pt x="5" y="137"/>
                </a:lnTo>
                <a:lnTo>
                  <a:pt x="6" y="138"/>
                </a:lnTo>
                <a:lnTo>
                  <a:pt x="6" y="138"/>
                </a:lnTo>
                <a:lnTo>
                  <a:pt x="8" y="138"/>
                </a:lnTo>
                <a:lnTo>
                  <a:pt x="8" y="138"/>
                </a:lnTo>
                <a:lnTo>
                  <a:pt x="11" y="141"/>
                </a:lnTo>
                <a:lnTo>
                  <a:pt x="11" y="141"/>
                </a:lnTo>
                <a:lnTo>
                  <a:pt x="13" y="141"/>
                </a:lnTo>
                <a:lnTo>
                  <a:pt x="13" y="141"/>
                </a:lnTo>
                <a:lnTo>
                  <a:pt x="14" y="143"/>
                </a:lnTo>
                <a:lnTo>
                  <a:pt x="14" y="143"/>
                </a:lnTo>
                <a:lnTo>
                  <a:pt x="18" y="145"/>
                </a:lnTo>
                <a:lnTo>
                  <a:pt x="18" y="145"/>
                </a:lnTo>
                <a:lnTo>
                  <a:pt x="21" y="146"/>
                </a:lnTo>
                <a:lnTo>
                  <a:pt x="21" y="146"/>
                </a:lnTo>
                <a:lnTo>
                  <a:pt x="22" y="148"/>
                </a:lnTo>
                <a:lnTo>
                  <a:pt x="22" y="148"/>
                </a:lnTo>
                <a:lnTo>
                  <a:pt x="27" y="149"/>
                </a:lnTo>
                <a:lnTo>
                  <a:pt x="27" y="149"/>
                </a:lnTo>
                <a:lnTo>
                  <a:pt x="31" y="149"/>
                </a:lnTo>
                <a:lnTo>
                  <a:pt x="31" y="149"/>
                </a:lnTo>
                <a:lnTo>
                  <a:pt x="34" y="151"/>
                </a:lnTo>
                <a:lnTo>
                  <a:pt x="34" y="151"/>
                </a:lnTo>
                <a:lnTo>
                  <a:pt x="37" y="153"/>
                </a:lnTo>
                <a:lnTo>
                  <a:pt x="37" y="153"/>
                </a:lnTo>
                <a:lnTo>
                  <a:pt x="42" y="154"/>
                </a:lnTo>
                <a:lnTo>
                  <a:pt x="42" y="154"/>
                </a:lnTo>
                <a:lnTo>
                  <a:pt x="45" y="154"/>
                </a:lnTo>
                <a:lnTo>
                  <a:pt x="45" y="154"/>
                </a:lnTo>
                <a:lnTo>
                  <a:pt x="51" y="156"/>
                </a:lnTo>
                <a:lnTo>
                  <a:pt x="51" y="156"/>
                </a:lnTo>
                <a:lnTo>
                  <a:pt x="55" y="156"/>
                </a:lnTo>
                <a:lnTo>
                  <a:pt x="55" y="156"/>
                </a:lnTo>
                <a:lnTo>
                  <a:pt x="61" y="157"/>
                </a:lnTo>
                <a:lnTo>
                  <a:pt x="61" y="157"/>
                </a:lnTo>
                <a:lnTo>
                  <a:pt x="64" y="159"/>
                </a:lnTo>
                <a:lnTo>
                  <a:pt x="64" y="159"/>
                </a:lnTo>
                <a:lnTo>
                  <a:pt x="71" y="161"/>
                </a:lnTo>
                <a:lnTo>
                  <a:pt x="71" y="161"/>
                </a:lnTo>
                <a:lnTo>
                  <a:pt x="74" y="161"/>
                </a:lnTo>
                <a:lnTo>
                  <a:pt x="74" y="161"/>
                </a:lnTo>
                <a:lnTo>
                  <a:pt x="82" y="162"/>
                </a:lnTo>
                <a:lnTo>
                  <a:pt x="82" y="162"/>
                </a:lnTo>
                <a:lnTo>
                  <a:pt x="85" y="162"/>
                </a:lnTo>
                <a:lnTo>
                  <a:pt x="85" y="162"/>
                </a:lnTo>
                <a:lnTo>
                  <a:pt x="93" y="164"/>
                </a:lnTo>
                <a:lnTo>
                  <a:pt x="93" y="164"/>
                </a:lnTo>
                <a:lnTo>
                  <a:pt x="98" y="164"/>
                </a:lnTo>
                <a:lnTo>
                  <a:pt x="98" y="164"/>
                </a:lnTo>
                <a:lnTo>
                  <a:pt x="106" y="165"/>
                </a:lnTo>
                <a:lnTo>
                  <a:pt x="106" y="165"/>
                </a:lnTo>
                <a:lnTo>
                  <a:pt x="109" y="165"/>
                </a:lnTo>
                <a:lnTo>
                  <a:pt x="109" y="165"/>
                </a:lnTo>
                <a:lnTo>
                  <a:pt x="119" y="167"/>
                </a:lnTo>
                <a:lnTo>
                  <a:pt x="119" y="167"/>
                </a:lnTo>
                <a:lnTo>
                  <a:pt x="124" y="167"/>
                </a:lnTo>
                <a:lnTo>
                  <a:pt x="124" y="167"/>
                </a:lnTo>
                <a:lnTo>
                  <a:pt x="133" y="169"/>
                </a:lnTo>
                <a:lnTo>
                  <a:pt x="133" y="169"/>
                </a:lnTo>
                <a:lnTo>
                  <a:pt x="136" y="169"/>
                </a:lnTo>
                <a:lnTo>
                  <a:pt x="136" y="169"/>
                </a:lnTo>
                <a:lnTo>
                  <a:pt x="148" y="170"/>
                </a:lnTo>
                <a:lnTo>
                  <a:pt x="148" y="170"/>
                </a:lnTo>
                <a:lnTo>
                  <a:pt x="153" y="170"/>
                </a:lnTo>
                <a:lnTo>
                  <a:pt x="153" y="170"/>
                </a:lnTo>
                <a:lnTo>
                  <a:pt x="162" y="172"/>
                </a:lnTo>
                <a:lnTo>
                  <a:pt x="162" y="172"/>
                </a:lnTo>
                <a:lnTo>
                  <a:pt x="167" y="172"/>
                </a:lnTo>
                <a:lnTo>
                  <a:pt x="167" y="172"/>
                </a:lnTo>
                <a:lnTo>
                  <a:pt x="178" y="174"/>
                </a:lnTo>
                <a:lnTo>
                  <a:pt x="178" y="174"/>
                </a:lnTo>
                <a:lnTo>
                  <a:pt x="183" y="174"/>
                </a:lnTo>
                <a:lnTo>
                  <a:pt x="183" y="174"/>
                </a:lnTo>
                <a:lnTo>
                  <a:pt x="194" y="174"/>
                </a:lnTo>
                <a:lnTo>
                  <a:pt x="194" y="174"/>
                </a:lnTo>
                <a:lnTo>
                  <a:pt x="199" y="175"/>
                </a:lnTo>
                <a:lnTo>
                  <a:pt x="199" y="175"/>
                </a:lnTo>
                <a:lnTo>
                  <a:pt x="212" y="175"/>
                </a:lnTo>
                <a:lnTo>
                  <a:pt x="212" y="175"/>
                </a:lnTo>
                <a:lnTo>
                  <a:pt x="217" y="175"/>
                </a:lnTo>
                <a:lnTo>
                  <a:pt x="217" y="175"/>
                </a:lnTo>
                <a:lnTo>
                  <a:pt x="230" y="177"/>
                </a:lnTo>
                <a:lnTo>
                  <a:pt x="230" y="177"/>
                </a:lnTo>
                <a:lnTo>
                  <a:pt x="234" y="177"/>
                </a:lnTo>
                <a:lnTo>
                  <a:pt x="234" y="177"/>
                </a:lnTo>
                <a:lnTo>
                  <a:pt x="249" y="177"/>
                </a:lnTo>
                <a:lnTo>
                  <a:pt x="249" y="177"/>
                </a:lnTo>
                <a:lnTo>
                  <a:pt x="254" y="178"/>
                </a:lnTo>
                <a:lnTo>
                  <a:pt x="254" y="178"/>
                </a:lnTo>
                <a:lnTo>
                  <a:pt x="268" y="178"/>
                </a:lnTo>
                <a:lnTo>
                  <a:pt x="268" y="178"/>
                </a:lnTo>
                <a:lnTo>
                  <a:pt x="271" y="178"/>
                </a:lnTo>
                <a:lnTo>
                  <a:pt x="271" y="178"/>
                </a:lnTo>
                <a:lnTo>
                  <a:pt x="287" y="178"/>
                </a:lnTo>
                <a:lnTo>
                  <a:pt x="287" y="178"/>
                </a:lnTo>
                <a:lnTo>
                  <a:pt x="292" y="180"/>
                </a:lnTo>
                <a:lnTo>
                  <a:pt x="292" y="180"/>
                </a:lnTo>
                <a:lnTo>
                  <a:pt x="307" y="180"/>
                </a:lnTo>
                <a:lnTo>
                  <a:pt x="307" y="180"/>
                </a:lnTo>
                <a:lnTo>
                  <a:pt x="311" y="180"/>
                </a:lnTo>
                <a:lnTo>
                  <a:pt x="311" y="180"/>
                </a:lnTo>
                <a:lnTo>
                  <a:pt x="328" y="180"/>
                </a:lnTo>
                <a:lnTo>
                  <a:pt x="328" y="180"/>
                </a:lnTo>
                <a:lnTo>
                  <a:pt x="332" y="182"/>
                </a:lnTo>
                <a:lnTo>
                  <a:pt x="332" y="182"/>
                </a:lnTo>
                <a:lnTo>
                  <a:pt x="350" y="182"/>
                </a:lnTo>
                <a:lnTo>
                  <a:pt x="350" y="182"/>
                </a:lnTo>
                <a:lnTo>
                  <a:pt x="353" y="182"/>
                </a:lnTo>
                <a:lnTo>
                  <a:pt x="353" y="182"/>
                </a:lnTo>
                <a:lnTo>
                  <a:pt x="371" y="182"/>
                </a:lnTo>
                <a:lnTo>
                  <a:pt x="371" y="182"/>
                </a:lnTo>
                <a:lnTo>
                  <a:pt x="376" y="182"/>
                </a:lnTo>
                <a:lnTo>
                  <a:pt x="376" y="182"/>
                </a:lnTo>
                <a:lnTo>
                  <a:pt x="387" y="183"/>
                </a:lnTo>
                <a:lnTo>
                  <a:pt x="387" y="183"/>
                </a:lnTo>
                <a:lnTo>
                  <a:pt x="406" y="204"/>
                </a:lnTo>
                <a:lnTo>
                  <a:pt x="427" y="230"/>
                </a:lnTo>
                <a:lnTo>
                  <a:pt x="450" y="259"/>
                </a:lnTo>
                <a:lnTo>
                  <a:pt x="474" y="292"/>
                </a:lnTo>
                <a:lnTo>
                  <a:pt x="501" y="331"/>
                </a:lnTo>
                <a:lnTo>
                  <a:pt x="528" y="374"/>
                </a:lnTo>
                <a:lnTo>
                  <a:pt x="559" y="423"/>
                </a:lnTo>
                <a:lnTo>
                  <a:pt x="592" y="477"/>
                </a:lnTo>
                <a:lnTo>
                  <a:pt x="592" y="477"/>
                </a:lnTo>
                <a:lnTo>
                  <a:pt x="597" y="496"/>
                </a:lnTo>
                <a:lnTo>
                  <a:pt x="602" y="517"/>
                </a:lnTo>
                <a:lnTo>
                  <a:pt x="602" y="517"/>
                </a:lnTo>
                <a:lnTo>
                  <a:pt x="605" y="535"/>
                </a:lnTo>
                <a:lnTo>
                  <a:pt x="605" y="554"/>
                </a:lnTo>
                <a:lnTo>
                  <a:pt x="604" y="572"/>
                </a:lnTo>
                <a:lnTo>
                  <a:pt x="600" y="590"/>
                </a:lnTo>
                <a:lnTo>
                  <a:pt x="600" y="590"/>
                </a:lnTo>
                <a:lnTo>
                  <a:pt x="580" y="623"/>
                </a:lnTo>
                <a:lnTo>
                  <a:pt x="559" y="657"/>
                </a:lnTo>
                <a:lnTo>
                  <a:pt x="543" y="694"/>
                </a:lnTo>
                <a:lnTo>
                  <a:pt x="527" y="731"/>
                </a:lnTo>
                <a:lnTo>
                  <a:pt x="512" y="771"/>
                </a:lnTo>
                <a:lnTo>
                  <a:pt x="501" y="813"/>
                </a:lnTo>
                <a:lnTo>
                  <a:pt x="491" y="856"/>
                </a:lnTo>
                <a:lnTo>
                  <a:pt x="483" y="901"/>
                </a:lnTo>
                <a:lnTo>
                  <a:pt x="475" y="948"/>
                </a:lnTo>
                <a:lnTo>
                  <a:pt x="470" y="996"/>
                </a:lnTo>
                <a:lnTo>
                  <a:pt x="466" y="1046"/>
                </a:lnTo>
                <a:lnTo>
                  <a:pt x="462" y="1097"/>
                </a:lnTo>
                <a:lnTo>
                  <a:pt x="461" y="1150"/>
                </a:lnTo>
                <a:lnTo>
                  <a:pt x="459" y="1203"/>
                </a:lnTo>
                <a:lnTo>
                  <a:pt x="459" y="1316"/>
                </a:lnTo>
                <a:lnTo>
                  <a:pt x="459" y="1316"/>
                </a:lnTo>
                <a:lnTo>
                  <a:pt x="459" y="1420"/>
                </a:lnTo>
                <a:lnTo>
                  <a:pt x="459" y="1528"/>
                </a:lnTo>
                <a:lnTo>
                  <a:pt x="466" y="1754"/>
                </a:lnTo>
                <a:lnTo>
                  <a:pt x="472" y="1994"/>
                </a:lnTo>
                <a:lnTo>
                  <a:pt x="474" y="2116"/>
                </a:lnTo>
                <a:lnTo>
                  <a:pt x="475" y="2241"/>
                </a:lnTo>
                <a:lnTo>
                  <a:pt x="475" y="2241"/>
                </a:lnTo>
                <a:lnTo>
                  <a:pt x="477" y="2376"/>
                </a:lnTo>
                <a:lnTo>
                  <a:pt x="482" y="2513"/>
                </a:lnTo>
                <a:lnTo>
                  <a:pt x="490" y="2652"/>
                </a:lnTo>
                <a:lnTo>
                  <a:pt x="503" y="2792"/>
                </a:lnTo>
                <a:lnTo>
                  <a:pt x="517" y="2932"/>
                </a:lnTo>
                <a:lnTo>
                  <a:pt x="535" y="3073"/>
                </a:lnTo>
                <a:lnTo>
                  <a:pt x="554" y="3211"/>
                </a:lnTo>
                <a:lnTo>
                  <a:pt x="578" y="3348"/>
                </a:lnTo>
                <a:lnTo>
                  <a:pt x="604" y="3481"/>
                </a:lnTo>
                <a:lnTo>
                  <a:pt x="631" y="3612"/>
                </a:lnTo>
                <a:lnTo>
                  <a:pt x="662" y="3738"/>
                </a:lnTo>
                <a:lnTo>
                  <a:pt x="694" y="3859"/>
                </a:lnTo>
                <a:lnTo>
                  <a:pt x="727" y="3973"/>
                </a:lnTo>
                <a:lnTo>
                  <a:pt x="747" y="4028"/>
                </a:lnTo>
                <a:lnTo>
                  <a:pt x="764" y="4081"/>
                </a:lnTo>
                <a:lnTo>
                  <a:pt x="784" y="4132"/>
                </a:lnTo>
                <a:lnTo>
                  <a:pt x="803" y="4182"/>
                </a:lnTo>
                <a:lnTo>
                  <a:pt x="822" y="4228"/>
                </a:lnTo>
                <a:lnTo>
                  <a:pt x="841" y="4275"/>
                </a:lnTo>
                <a:lnTo>
                  <a:pt x="841" y="4275"/>
                </a:lnTo>
                <a:lnTo>
                  <a:pt x="848" y="4286"/>
                </a:lnTo>
                <a:lnTo>
                  <a:pt x="848" y="4286"/>
                </a:lnTo>
                <a:lnTo>
                  <a:pt x="851" y="4296"/>
                </a:lnTo>
                <a:lnTo>
                  <a:pt x="851" y="4296"/>
                </a:lnTo>
                <a:lnTo>
                  <a:pt x="851" y="4296"/>
                </a:lnTo>
                <a:lnTo>
                  <a:pt x="853" y="4296"/>
                </a:lnTo>
                <a:lnTo>
                  <a:pt x="893" y="4302"/>
                </a:lnTo>
                <a:lnTo>
                  <a:pt x="893" y="4302"/>
                </a:lnTo>
                <a:lnTo>
                  <a:pt x="963" y="4310"/>
                </a:lnTo>
                <a:lnTo>
                  <a:pt x="1036" y="4315"/>
                </a:lnTo>
                <a:lnTo>
                  <a:pt x="1106" y="4318"/>
                </a:lnTo>
                <a:lnTo>
                  <a:pt x="1179" y="4320"/>
                </a:lnTo>
                <a:lnTo>
                  <a:pt x="1179" y="4320"/>
                </a:lnTo>
                <a:lnTo>
                  <a:pt x="1249" y="4318"/>
                </a:lnTo>
                <a:lnTo>
                  <a:pt x="1321" y="4315"/>
                </a:lnTo>
                <a:lnTo>
                  <a:pt x="1392" y="4310"/>
                </a:lnTo>
                <a:lnTo>
                  <a:pt x="1463" y="4302"/>
                </a:lnTo>
                <a:lnTo>
                  <a:pt x="1504" y="4296"/>
                </a:lnTo>
                <a:lnTo>
                  <a:pt x="1504" y="4296"/>
                </a:lnTo>
                <a:lnTo>
                  <a:pt x="1504" y="4296"/>
                </a:lnTo>
                <a:lnTo>
                  <a:pt x="1504" y="4296"/>
                </a:lnTo>
                <a:lnTo>
                  <a:pt x="1504" y="4296"/>
                </a:lnTo>
                <a:lnTo>
                  <a:pt x="1509" y="4286"/>
                </a:lnTo>
                <a:lnTo>
                  <a:pt x="1509" y="4286"/>
                </a:lnTo>
                <a:lnTo>
                  <a:pt x="1514" y="4275"/>
                </a:lnTo>
                <a:lnTo>
                  <a:pt x="1514" y="4275"/>
                </a:lnTo>
                <a:lnTo>
                  <a:pt x="1535" y="4228"/>
                </a:lnTo>
                <a:lnTo>
                  <a:pt x="1554" y="4182"/>
                </a:lnTo>
                <a:lnTo>
                  <a:pt x="1573" y="4132"/>
                </a:lnTo>
                <a:lnTo>
                  <a:pt x="1593" y="4081"/>
                </a:lnTo>
                <a:lnTo>
                  <a:pt x="1610" y="4028"/>
                </a:lnTo>
                <a:lnTo>
                  <a:pt x="1628" y="3973"/>
                </a:lnTo>
                <a:lnTo>
                  <a:pt x="1662" y="3859"/>
                </a:lnTo>
                <a:lnTo>
                  <a:pt x="1695" y="3738"/>
                </a:lnTo>
                <a:lnTo>
                  <a:pt x="1724" y="3612"/>
                </a:lnTo>
                <a:lnTo>
                  <a:pt x="1753" y="3481"/>
                </a:lnTo>
                <a:lnTo>
                  <a:pt x="1779" y="3348"/>
                </a:lnTo>
                <a:lnTo>
                  <a:pt x="1801" y="3211"/>
                </a:lnTo>
                <a:lnTo>
                  <a:pt x="1822" y="3073"/>
                </a:lnTo>
                <a:lnTo>
                  <a:pt x="1840" y="2932"/>
                </a:lnTo>
                <a:lnTo>
                  <a:pt x="1854" y="2792"/>
                </a:lnTo>
                <a:lnTo>
                  <a:pt x="1866" y="2652"/>
                </a:lnTo>
                <a:lnTo>
                  <a:pt x="1875" y="2513"/>
                </a:lnTo>
                <a:lnTo>
                  <a:pt x="1880" y="2376"/>
                </a:lnTo>
                <a:lnTo>
                  <a:pt x="1882" y="2241"/>
                </a:lnTo>
                <a:lnTo>
                  <a:pt x="1882" y="2241"/>
                </a:lnTo>
                <a:lnTo>
                  <a:pt x="1882" y="2116"/>
                </a:lnTo>
                <a:lnTo>
                  <a:pt x="1885" y="1994"/>
                </a:lnTo>
                <a:lnTo>
                  <a:pt x="1891" y="1754"/>
                </a:lnTo>
                <a:lnTo>
                  <a:pt x="1896" y="1528"/>
                </a:lnTo>
                <a:lnTo>
                  <a:pt x="1898" y="1420"/>
                </a:lnTo>
                <a:lnTo>
                  <a:pt x="1898" y="1316"/>
                </a:lnTo>
                <a:lnTo>
                  <a:pt x="1898" y="1316"/>
                </a:lnTo>
                <a:lnTo>
                  <a:pt x="1898" y="1203"/>
                </a:lnTo>
                <a:lnTo>
                  <a:pt x="1896" y="1150"/>
                </a:lnTo>
                <a:lnTo>
                  <a:pt x="1895" y="1097"/>
                </a:lnTo>
                <a:lnTo>
                  <a:pt x="1891" y="1046"/>
                </a:lnTo>
                <a:lnTo>
                  <a:pt x="1887" y="996"/>
                </a:lnTo>
                <a:lnTo>
                  <a:pt x="1880" y="948"/>
                </a:lnTo>
                <a:lnTo>
                  <a:pt x="1874" y="901"/>
                </a:lnTo>
                <a:lnTo>
                  <a:pt x="1866" y="856"/>
                </a:lnTo>
                <a:lnTo>
                  <a:pt x="1854" y="813"/>
                </a:lnTo>
                <a:lnTo>
                  <a:pt x="1843" y="771"/>
                </a:lnTo>
                <a:lnTo>
                  <a:pt x="1830" y="731"/>
                </a:lnTo>
                <a:lnTo>
                  <a:pt x="1814" y="694"/>
                </a:lnTo>
                <a:lnTo>
                  <a:pt x="1797" y="657"/>
                </a:lnTo>
                <a:lnTo>
                  <a:pt x="1777" y="623"/>
                </a:lnTo>
                <a:lnTo>
                  <a:pt x="1755" y="590"/>
                </a:lnTo>
                <a:lnTo>
                  <a:pt x="1755" y="590"/>
                </a:lnTo>
                <a:lnTo>
                  <a:pt x="1752" y="572"/>
                </a:lnTo>
                <a:lnTo>
                  <a:pt x="1750" y="554"/>
                </a:lnTo>
                <a:lnTo>
                  <a:pt x="1750" y="535"/>
                </a:lnTo>
                <a:lnTo>
                  <a:pt x="1753" y="517"/>
                </a:lnTo>
                <a:lnTo>
                  <a:pt x="1753" y="517"/>
                </a:lnTo>
                <a:lnTo>
                  <a:pt x="1758" y="496"/>
                </a:lnTo>
                <a:lnTo>
                  <a:pt x="1765" y="477"/>
                </a:lnTo>
                <a:lnTo>
                  <a:pt x="1765" y="477"/>
                </a:lnTo>
                <a:lnTo>
                  <a:pt x="1797" y="423"/>
                </a:lnTo>
                <a:lnTo>
                  <a:pt x="1827" y="374"/>
                </a:lnTo>
                <a:lnTo>
                  <a:pt x="1856" y="331"/>
                </a:lnTo>
                <a:lnTo>
                  <a:pt x="1882" y="292"/>
                </a:lnTo>
                <a:lnTo>
                  <a:pt x="1907" y="259"/>
                </a:lnTo>
                <a:lnTo>
                  <a:pt x="1930" y="230"/>
                </a:lnTo>
                <a:lnTo>
                  <a:pt x="1951" y="204"/>
                </a:lnTo>
                <a:lnTo>
                  <a:pt x="1968" y="183"/>
                </a:lnTo>
                <a:lnTo>
                  <a:pt x="1968" y="183"/>
                </a:lnTo>
                <a:lnTo>
                  <a:pt x="1980" y="182"/>
                </a:lnTo>
                <a:lnTo>
                  <a:pt x="1980" y="182"/>
                </a:lnTo>
                <a:lnTo>
                  <a:pt x="1985" y="182"/>
                </a:lnTo>
                <a:lnTo>
                  <a:pt x="1985" y="182"/>
                </a:lnTo>
                <a:lnTo>
                  <a:pt x="2002" y="182"/>
                </a:lnTo>
                <a:lnTo>
                  <a:pt x="2002" y="182"/>
                </a:lnTo>
                <a:lnTo>
                  <a:pt x="2007" y="182"/>
                </a:lnTo>
                <a:lnTo>
                  <a:pt x="2007" y="182"/>
                </a:lnTo>
                <a:lnTo>
                  <a:pt x="2023" y="182"/>
                </a:lnTo>
                <a:lnTo>
                  <a:pt x="2023" y="182"/>
                </a:lnTo>
                <a:lnTo>
                  <a:pt x="2028" y="180"/>
                </a:lnTo>
                <a:lnTo>
                  <a:pt x="2028" y="180"/>
                </a:lnTo>
                <a:lnTo>
                  <a:pt x="2044" y="180"/>
                </a:lnTo>
                <a:lnTo>
                  <a:pt x="2044" y="180"/>
                </a:lnTo>
                <a:lnTo>
                  <a:pt x="2049" y="180"/>
                </a:lnTo>
                <a:lnTo>
                  <a:pt x="2049" y="180"/>
                </a:lnTo>
                <a:lnTo>
                  <a:pt x="2065" y="180"/>
                </a:lnTo>
                <a:lnTo>
                  <a:pt x="2065" y="180"/>
                </a:lnTo>
                <a:lnTo>
                  <a:pt x="2070" y="178"/>
                </a:lnTo>
                <a:lnTo>
                  <a:pt x="2070" y="178"/>
                </a:lnTo>
                <a:lnTo>
                  <a:pt x="2084" y="178"/>
                </a:lnTo>
                <a:lnTo>
                  <a:pt x="2084" y="178"/>
                </a:lnTo>
                <a:lnTo>
                  <a:pt x="2089" y="178"/>
                </a:lnTo>
                <a:lnTo>
                  <a:pt x="2089" y="178"/>
                </a:lnTo>
                <a:lnTo>
                  <a:pt x="2103" y="178"/>
                </a:lnTo>
                <a:lnTo>
                  <a:pt x="2103" y="178"/>
                </a:lnTo>
                <a:lnTo>
                  <a:pt x="2108" y="177"/>
                </a:lnTo>
                <a:lnTo>
                  <a:pt x="2108" y="177"/>
                </a:lnTo>
                <a:lnTo>
                  <a:pt x="2121" y="177"/>
                </a:lnTo>
                <a:lnTo>
                  <a:pt x="2121" y="177"/>
                </a:lnTo>
                <a:lnTo>
                  <a:pt x="2126" y="177"/>
                </a:lnTo>
                <a:lnTo>
                  <a:pt x="2126" y="177"/>
                </a:lnTo>
                <a:lnTo>
                  <a:pt x="2139" y="175"/>
                </a:lnTo>
                <a:lnTo>
                  <a:pt x="2139" y="175"/>
                </a:lnTo>
                <a:lnTo>
                  <a:pt x="2143" y="175"/>
                </a:lnTo>
                <a:lnTo>
                  <a:pt x="2143" y="175"/>
                </a:lnTo>
                <a:lnTo>
                  <a:pt x="2156" y="175"/>
                </a:lnTo>
                <a:lnTo>
                  <a:pt x="2156" y="175"/>
                </a:lnTo>
                <a:lnTo>
                  <a:pt x="2161" y="174"/>
                </a:lnTo>
                <a:lnTo>
                  <a:pt x="2161" y="174"/>
                </a:lnTo>
                <a:lnTo>
                  <a:pt x="2174" y="174"/>
                </a:lnTo>
                <a:lnTo>
                  <a:pt x="2174" y="174"/>
                </a:lnTo>
                <a:lnTo>
                  <a:pt x="2177" y="174"/>
                </a:lnTo>
                <a:lnTo>
                  <a:pt x="2177" y="174"/>
                </a:lnTo>
                <a:lnTo>
                  <a:pt x="2188" y="172"/>
                </a:lnTo>
                <a:lnTo>
                  <a:pt x="2188" y="172"/>
                </a:lnTo>
                <a:lnTo>
                  <a:pt x="2193" y="172"/>
                </a:lnTo>
                <a:lnTo>
                  <a:pt x="2193" y="172"/>
                </a:lnTo>
                <a:lnTo>
                  <a:pt x="2204" y="170"/>
                </a:lnTo>
                <a:lnTo>
                  <a:pt x="2204" y="170"/>
                </a:lnTo>
                <a:lnTo>
                  <a:pt x="2209" y="170"/>
                </a:lnTo>
                <a:lnTo>
                  <a:pt x="2209" y="170"/>
                </a:lnTo>
                <a:lnTo>
                  <a:pt x="2219" y="169"/>
                </a:lnTo>
                <a:lnTo>
                  <a:pt x="2219" y="169"/>
                </a:lnTo>
                <a:lnTo>
                  <a:pt x="2224" y="169"/>
                </a:lnTo>
                <a:lnTo>
                  <a:pt x="2224" y="169"/>
                </a:lnTo>
                <a:lnTo>
                  <a:pt x="2233" y="167"/>
                </a:lnTo>
                <a:lnTo>
                  <a:pt x="2233" y="167"/>
                </a:lnTo>
                <a:lnTo>
                  <a:pt x="2237" y="167"/>
                </a:lnTo>
                <a:lnTo>
                  <a:pt x="2237" y="167"/>
                </a:lnTo>
                <a:lnTo>
                  <a:pt x="2246" y="165"/>
                </a:lnTo>
                <a:lnTo>
                  <a:pt x="2246" y="165"/>
                </a:lnTo>
                <a:lnTo>
                  <a:pt x="2251" y="165"/>
                </a:lnTo>
                <a:lnTo>
                  <a:pt x="2251" y="165"/>
                </a:lnTo>
                <a:lnTo>
                  <a:pt x="2259" y="164"/>
                </a:lnTo>
                <a:lnTo>
                  <a:pt x="2259" y="164"/>
                </a:lnTo>
                <a:lnTo>
                  <a:pt x="2262" y="164"/>
                </a:lnTo>
                <a:lnTo>
                  <a:pt x="2262" y="164"/>
                </a:lnTo>
                <a:lnTo>
                  <a:pt x="2270" y="162"/>
                </a:lnTo>
                <a:lnTo>
                  <a:pt x="2270" y="162"/>
                </a:lnTo>
                <a:lnTo>
                  <a:pt x="2275" y="162"/>
                </a:lnTo>
                <a:lnTo>
                  <a:pt x="2275" y="162"/>
                </a:lnTo>
                <a:lnTo>
                  <a:pt x="2282" y="161"/>
                </a:lnTo>
                <a:lnTo>
                  <a:pt x="2282" y="161"/>
                </a:lnTo>
                <a:lnTo>
                  <a:pt x="2286" y="161"/>
                </a:lnTo>
                <a:lnTo>
                  <a:pt x="2286" y="161"/>
                </a:lnTo>
                <a:lnTo>
                  <a:pt x="2293" y="159"/>
                </a:lnTo>
                <a:lnTo>
                  <a:pt x="2293" y="159"/>
                </a:lnTo>
                <a:lnTo>
                  <a:pt x="2296" y="157"/>
                </a:lnTo>
                <a:lnTo>
                  <a:pt x="2296" y="157"/>
                </a:lnTo>
                <a:lnTo>
                  <a:pt x="2302" y="156"/>
                </a:lnTo>
                <a:lnTo>
                  <a:pt x="2302" y="156"/>
                </a:lnTo>
                <a:lnTo>
                  <a:pt x="2306" y="156"/>
                </a:lnTo>
                <a:lnTo>
                  <a:pt x="2306" y="156"/>
                </a:lnTo>
                <a:lnTo>
                  <a:pt x="2310" y="154"/>
                </a:lnTo>
                <a:lnTo>
                  <a:pt x="2310" y="154"/>
                </a:lnTo>
                <a:lnTo>
                  <a:pt x="2314" y="154"/>
                </a:lnTo>
                <a:lnTo>
                  <a:pt x="2314" y="154"/>
                </a:lnTo>
                <a:lnTo>
                  <a:pt x="2318" y="153"/>
                </a:lnTo>
                <a:lnTo>
                  <a:pt x="2318" y="153"/>
                </a:lnTo>
                <a:lnTo>
                  <a:pt x="2322" y="151"/>
                </a:lnTo>
                <a:lnTo>
                  <a:pt x="2322" y="151"/>
                </a:lnTo>
                <a:lnTo>
                  <a:pt x="2326" y="149"/>
                </a:lnTo>
                <a:lnTo>
                  <a:pt x="2326" y="149"/>
                </a:lnTo>
                <a:lnTo>
                  <a:pt x="2330" y="149"/>
                </a:lnTo>
                <a:lnTo>
                  <a:pt x="2330" y="149"/>
                </a:lnTo>
                <a:lnTo>
                  <a:pt x="2333" y="148"/>
                </a:lnTo>
                <a:lnTo>
                  <a:pt x="2333" y="148"/>
                </a:lnTo>
                <a:lnTo>
                  <a:pt x="2336" y="146"/>
                </a:lnTo>
                <a:lnTo>
                  <a:pt x="2336" y="146"/>
                </a:lnTo>
                <a:lnTo>
                  <a:pt x="2339" y="145"/>
                </a:lnTo>
                <a:lnTo>
                  <a:pt x="2339" y="145"/>
                </a:lnTo>
                <a:lnTo>
                  <a:pt x="2341" y="143"/>
                </a:lnTo>
                <a:lnTo>
                  <a:pt x="2341" y="143"/>
                </a:lnTo>
                <a:lnTo>
                  <a:pt x="2344" y="141"/>
                </a:lnTo>
                <a:lnTo>
                  <a:pt x="2344" y="141"/>
                </a:lnTo>
                <a:lnTo>
                  <a:pt x="2346" y="141"/>
                </a:lnTo>
                <a:lnTo>
                  <a:pt x="2346" y="141"/>
                </a:lnTo>
                <a:lnTo>
                  <a:pt x="2347" y="138"/>
                </a:lnTo>
                <a:lnTo>
                  <a:pt x="2347" y="138"/>
                </a:lnTo>
                <a:lnTo>
                  <a:pt x="2349" y="138"/>
                </a:lnTo>
                <a:lnTo>
                  <a:pt x="2349" y="138"/>
                </a:lnTo>
                <a:lnTo>
                  <a:pt x="2352" y="137"/>
                </a:lnTo>
                <a:lnTo>
                  <a:pt x="2352" y="137"/>
                </a:lnTo>
                <a:lnTo>
                  <a:pt x="2352" y="135"/>
                </a:lnTo>
                <a:lnTo>
                  <a:pt x="2352" y="135"/>
                </a:lnTo>
                <a:close/>
              </a:path>
            </a:pathLst>
          </a:custGeom>
          <a:solidFill>
            <a:srgbClr val="B5B5B5"/>
          </a:solidFill>
          <a:ln>
            <a:noFill/>
          </a:ln>
          <a:extLst>
            <a:ext uri="{91240B29-F687-4f45-9708-019B960494DF}">
              <a14:hiddenLine xmlns:p14="http://schemas.microsoft.com/office/powerpoint/2010/main" xmlns:p15="http://schemas.microsoft.com/office/powerpoint/2012/main"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2870" tIns="51435" rIns="102870" bIns="51435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</a:lstStyle>
          <a:p>
            <a:pPr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endParaRPr lang="en-US" sz="2025">
              <a:solidFill>
                <a:srgbClr val="000000"/>
              </a:solidFill>
              <a:latin typeface="Franklin Gothic Book"/>
              <a:cs typeface="Arial" pitchFamily="34" charset="0"/>
            </a:endParaRPr>
          </a:p>
        </p:txBody>
      </p:sp>
      <p:sp>
        <p:nvSpPr>
          <p:cNvPr id="368" name="Rounded Rectangle 6"/>
          <p:cNvSpPr/>
          <p:nvPr>
            <p:custDataLst>
              <p:tags r:id="rId25"/>
            </p:custDataLst>
          </p:nvPr>
        </p:nvSpPr>
        <p:spPr>
          <a:xfrm rot="19406356">
            <a:off x="11759114" y="5736359"/>
            <a:ext cx="182621" cy="509036"/>
          </a:xfrm>
          <a:custGeom>
            <a:avLst/>
            <a:gdLst>
              <a:gd name="connsiteX0" fmla="*/ 0 w 1095466"/>
              <a:gd name="connsiteY0" fmla="*/ 504791 h 2889758"/>
              <a:gd name="connsiteX1" fmla="*/ 504791 w 1095466"/>
              <a:gd name="connsiteY1" fmla="*/ 0 h 2889758"/>
              <a:gd name="connsiteX2" fmla="*/ 590675 w 1095466"/>
              <a:gd name="connsiteY2" fmla="*/ 0 h 2889758"/>
              <a:gd name="connsiteX3" fmla="*/ 1095466 w 1095466"/>
              <a:gd name="connsiteY3" fmla="*/ 504791 h 2889758"/>
              <a:gd name="connsiteX4" fmla="*/ 996789 w 1095466"/>
              <a:gd name="connsiteY4" fmla="*/ 2371810 h 2889758"/>
              <a:gd name="connsiteX5" fmla="*/ 590675 w 1095466"/>
              <a:gd name="connsiteY5" fmla="*/ 2889758 h 2889758"/>
              <a:gd name="connsiteX6" fmla="*/ 504791 w 1095466"/>
              <a:gd name="connsiteY6" fmla="*/ 2889758 h 2889758"/>
              <a:gd name="connsiteX7" fmla="*/ 118412 w 1095466"/>
              <a:gd name="connsiteY7" fmla="*/ 2398124 h 2889758"/>
              <a:gd name="connsiteX8" fmla="*/ 0 w 1095466"/>
              <a:gd name="connsiteY8" fmla="*/ 504791 h 2889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466" h="2889758">
                <a:moveTo>
                  <a:pt x="0" y="504791"/>
                </a:moveTo>
                <a:cubicBezTo>
                  <a:pt x="0" y="226003"/>
                  <a:pt x="226003" y="0"/>
                  <a:pt x="504791" y="0"/>
                </a:cubicBezTo>
                <a:lnTo>
                  <a:pt x="590675" y="0"/>
                </a:lnTo>
                <a:cubicBezTo>
                  <a:pt x="869463" y="0"/>
                  <a:pt x="1095466" y="226003"/>
                  <a:pt x="1095466" y="504791"/>
                </a:cubicBezTo>
                <a:cubicBezTo>
                  <a:pt x="1095466" y="1131516"/>
                  <a:pt x="1062574" y="1791134"/>
                  <a:pt x="996789" y="2371810"/>
                </a:cubicBezTo>
                <a:cubicBezTo>
                  <a:pt x="996789" y="2650598"/>
                  <a:pt x="869463" y="2889758"/>
                  <a:pt x="590675" y="2889758"/>
                </a:cubicBezTo>
                <a:lnTo>
                  <a:pt x="504791" y="2889758"/>
                </a:lnTo>
                <a:cubicBezTo>
                  <a:pt x="226003" y="2889758"/>
                  <a:pt x="118412" y="2676912"/>
                  <a:pt x="118412" y="2398124"/>
                </a:cubicBezTo>
                <a:cubicBezTo>
                  <a:pt x="13157" y="1760434"/>
                  <a:pt x="39471" y="1135902"/>
                  <a:pt x="0" y="5047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369" name="Rounded Rectangle 6"/>
          <p:cNvSpPr/>
          <p:nvPr>
            <p:custDataLst>
              <p:tags r:id="rId26"/>
            </p:custDataLst>
          </p:nvPr>
        </p:nvSpPr>
        <p:spPr>
          <a:xfrm rot="19406356">
            <a:off x="11759114" y="5736359"/>
            <a:ext cx="182621" cy="509036"/>
          </a:xfrm>
          <a:custGeom>
            <a:avLst/>
            <a:gdLst>
              <a:gd name="connsiteX0" fmla="*/ 0 w 1095466"/>
              <a:gd name="connsiteY0" fmla="*/ 504791 h 2889758"/>
              <a:gd name="connsiteX1" fmla="*/ 504791 w 1095466"/>
              <a:gd name="connsiteY1" fmla="*/ 0 h 2889758"/>
              <a:gd name="connsiteX2" fmla="*/ 590675 w 1095466"/>
              <a:gd name="connsiteY2" fmla="*/ 0 h 2889758"/>
              <a:gd name="connsiteX3" fmla="*/ 1095466 w 1095466"/>
              <a:gd name="connsiteY3" fmla="*/ 504791 h 2889758"/>
              <a:gd name="connsiteX4" fmla="*/ 996789 w 1095466"/>
              <a:gd name="connsiteY4" fmla="*/ 2371810 h 2889758"/>
              <a:gd name="connsiteX5" fmla="*/ 590675 w 1095466"/>
              <a:gd name="connsiteY5" fmla="*/ 2889758 h 2889758"/>
              <a:gd name="connsiteX6" fmla="*/ 504791 w 1095466"/>
              <a:gd name="connsiteY6" fmla="*/ 2889758 h 2889758"/>
              <a:gd name="connsiteX7" fmla="*/ 118412 w 1095466"/>
              <a:gd name="connsiteY7" fmla="*/ 2398124 h 2889758"/>
              <a:gd name="connsiteX8" fmla="*/ 0 w 1095466"/>
              <a:gd name="connsiteY8" fmla="*/ 504791 h 2889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466" h="2889758">
                <a:moveTo>
                  <a:pt x="0" y="504791"/>
                </a:moveTo>
                <a:cubicBezTo>
                  <a:pt x="0" y="226003"/>
                  <a:pt x="226003" y="0"/>
                  <a:pt x="504791" y="0"/>
                </a:cubicBezTo>
                <a:lnTo>
                  <a:pt x="590675" y="0"/>
                </a:lnTo>
                <a:cubicBezTo>
                  <a:pt x="869463" y="0"/>
                  <a:pt x="1095466" y="226003"/>
                  <a:pt x="1095466" y="504791"/>
                </a:cubicBezTo>
                <a:cubicBezTo>
                  <a:pt x="1095466" y="1131516"/>
                  <a:pt x="1062574" y="1791134"/>
                  <a:pt x="996789" y="2371810"/>
                </a:cubicBezTo>
                <a:cubicBezTo>
                  <a:pt x="996789" y="2650598"/>
                  <a:pt x="869463" y="2889758"/>
                  <a:pt x="590675" y="2889758"/>
                </a:cubicBezTo>
                <a:lnTo>
                  <a:pt x="504791" y="2889758"/>
                </a:lnTo>
                <a:cubicBezTo>
                  <a:pt x="226003" y="2889758"/>
                  <a:pt x="118412" y="2676912"/>
                  <a:pt x="118412" y="2398124"/>
                </a:cubicBezTo>
                <a:cubicBezTo>
                  <a:pt x="13157" y="1760434"/>
                  <a:pt x="39471" y="1135902"/>
                  <a:pt x="0" y="504791"/>
                </a:cubicBezTo>
                <a:close/>
              </a:path>
            </a:pathLst>
          </a:cu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370" name="Rounded Rectangle 6"/>
          <p:cNvSpPr/>
          <p:nvPr>
            <p:custDataLst>
              <p:tags r:id="rId27"/>
            </p:custDataLst>
          </p:nvPr>
        </p:nvSpPr>
        <p:spPr>
          <a:xfrm rot="19406356">
            <a:off x="11759114" y="5736359"/>
            <a:ext cx="182621" cy="509036"/>
          </a:xfrm>
          <a:custGeom>
            <a:avLst/>
            <a:gdLst>
              <a:gd name="connsiteX0" fmla="*/ 0 w 1095466"/>
              <a:gd name="connsiteY0" fmla="*/ 504791 h 2889758"/>
              <a:gd name="connsiteX1" fmla="*/ 504791 w 1095466"/>
              <a:gd name="connsiteY1" fmla="*/ 0 h 2889758"/>
              <a:gd name="connsiteX2" fmla="*/ 590675 w 1095466"/>
              <a:gd name="connsiteY2" fmla="*/ 0 h 2889758"/>
              <a:gd name="connsiteX3" fmla="*/ 1095466 w 1095466"/>
              <a:gd name="connsiteY3" fmla="*/ 504791 h 2889758"/>
              <a:gd name="connsiteX4" fmla="*/ 996789 w 1095466"/>
              <a:gd name="connsiteY4" fmla="*/ 2371810 h 2889758"/>
              <a:gd name="connsiteX5" fmla="*/ 590675 w 1095466"/>
              <a:gd name="connsiteY5" fmla="*/ 2889758 h 2889758"/>
              <a:gd name="connsiteX6" fmla="*/ 504791 w 1095466"/>
              <a:gd name="connsiteY6" fmla="*/ 2889758 h 2889758"/>
              <a:gd name="connsiteX7" fmla="*/ 118412 w 1095466"/>
              <a:gd name="connsiteY7" fmla="*/ 2398124 h 2889758"/>
              <a:gd name="connsiteX8" fmla="*/ 0 w 1095466"/>
              <a:gd name="connsiteY8" fmla="*/ 504791 h 2889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466" h="2889758">
                <a:moveTo>
                  <a:pt x="0" y="504791"/>
                </a:moveTo>
                <a:cubicBezTo>
                  <a:pt x="0" y="226003"/>
                  <a:pt x="226003" y="0"/>
                  <a:pt x="504791" y="0"/>
                </a:cubicBezTo>
                <a:lnTo>
                  <a:pt x="590675" y="0"/>
                </a:lnTo>
                <a:cubicBezTo>
                  <a:pt x="869463" y="0"/>
                  <a:pt x="1095466" y="226003"/>
                  <a:pt x="1095466" y="504791"/>
                </a:cubicBezTo>
                <a:cubicBezTo>
                  <a:pt x="1095466" y="1131516"/>
                  <a:pt x="1062574" y="1791134"/>
                  <a:pt x="996789" y="2371810"/>
                </a:cubicBezTo>
                <a:cubicBezTo>
                  <a:pt x="996789" y="2650598"/>
                  <a:pt x="869463" y="2889758"/>
                  <a:pt x="590675" y="2889758"/>
                </a:cubicBezTo>
                <a:lnTo>
                  <a:pt x="504791" y="2889758"/>
                </a:lnTo>
                <a:cubicBezTo>
                  <a:pt x="226003" y="2889758"/>
                  <a:pt x="118412" y="2676912"/>
                  <a:pt x="118412" y="2398124"/>
                </a:cubicBezTo>
                <a:cubicBezTo>
                  <a:pt x="13157" y="1760434"/>
                  <a:pt x="39471" y="1135902"/>
                  <a:pt x="0" y="504791"/>
                </a:cubicBezTo>
                <a:close/>
              </a:path>
            </a:pathLst>
          </a:custGeom>
          <a:solidFill>
            <a:schemeClr val="accent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941" name="Rectangle 940"/>
          <p:cNvSpPr/>
          <p:nvPr>
            <p:custDataLst>
              <p:tags r:id="rId28"/>
            </p:custDataLst>
          </p:nvPr>
        </p:nvSpPr>
        <p:spPr>
          <a:xfrm rot="18485100">
            <a:off x="11769411" y="5848665"/>
            <a:ext cx="61722" cy="61722"/>
          </a:xfrm>
          <a:prstGeom prst="rect">
            <a:avLst/>
          </a:prstGeom>
          <a:solidFill>
            <a:schemeClr val="accent2"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942" name="Rectangle 941"/>
          <p:cNvSpPr/>
          <p:nvPr>
            <p:custDataLst>
              <p:tags r:id="rId29"/>
            </p:custDataLst>
          </p:nvPr>
        </p:nvSpPr>
        <p:spPr>
          <a:xfrm rot="16411069">
            <a:off x="11892030" y="6060749"/>
            <a:ext cx="61722" cy="61722"/>
          </a:xfrm>
          <a:prstGeom prst="rect">
            <a:avLst/>
          </a:prstGeom>
          <a:solidFill>
            <a:schemeClr val="accent2"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943" name="Rectangle 942"/>
          <p:cNvSpPr/>
          <p:nvPr>
            <p:custDataLst>
              <p:tags r:id="rId30"/>
            </p:custDataLst>
          </p:nvPr>
        </p:nvSpPr>
        <p:spPr>
          <a:xfrm rot="19353324">
            <a:off x="11892908" y="5984462"/>
            <a:ext cx="61722" cy="61722"/>
          </a:xfrm>
          <a:prstGeom prst="rect">
            <a:avLst/>
          </a:prstGeom>
          <a:solidFill>
            <a:schemeClr val="accent2"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944" name="Rectangle 943"/>
          <p:cNvSpPr/>
          <p:nvPr>
            <p:custDataLst>
              <p:tags r:id="rId31"/>
            </p:custDataLst>
          </p:nvPr>
        </p:nvSpPr>
        <p:spPr>
          <a:xfrm rot="15450377">
            <a:off x="11782154" y="5919608"/>
            <a:ext cx="61722" cy="61722"/>
          </a:xfrm>
          <a:prstGeom prst="rect">
            <a:avLst/>
          </a:prstGeom>
          <a:solidFill>
            <a:schemeClr val="accent2"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pic>
        <p:nvPicPr>
          <p:cNvPr id="371" name="Picture 370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22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06356">
            <a:off x="11722210" y="5667847"/>
            <a:ext cx="264467" cy="651722"/>
          </a:xfrm>
          <a:prstGeom prst="rect">
            <a:avLst/>
          </a:prstGeom>
        </p:spPr>
      </p:pic>
      <p:pic>
        <p:nvPicPr>
          <p:cNvPr id="372" name="Picture 371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22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06356">
            <a:off x="11737214" y="5688998"/>
            <a:ext cx="219981" cy="584954"/>
          </a:xfrm>
          <a:prstGeom prst="rect">
            <a:avLst/>
          </a:prstGeom>
        </p:spPr>
      </p:pic>
      <p:pic>
        <p:nvPicPr>
          <p:cNvPr id="212" name="Picture 211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2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4122" y="2842994"/>
            <a:ext cx="2088780" cy="190892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  <p:custDataLst>
              <p:tags r:id="rId35"/>
            </p:custDataLst>
          </p:nvPr>
        </p:nvSpPr>
        <p:spPr/>
        <p:txBody>
          <a:bodyPr/>
          <a:lstStyle/>
          <a:p>
            <a:pPr>
              <a:defRPr kumimoji="0" sz="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+mn-lt"/>
                <a:ea typeface="+mj-ea"/>
                <a:cs typeface="+mj-cs"/>
                <a:sym typeface="Wingdings"/>
              </a:defRPr>
            </a:pP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Sample dose concentrations are illustrative and not to scale.</a:t>
            </a:r>
            <a:b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</a:b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IVT, intravitreal; PDS, Port Delivery System with ranibizumab.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  <p:custDataLst>
              <p:tags r:id="rId36"/>
            </p:custDataLst>
          </p:nvPr>
        </p:nvSpPr>
        <p:spPr>
          <a:xfrm>
            <a:off x="3012876" y="1567547"/>
            <a:ext cx="12260463" cy="1654343"/>
          </a:xfrm>
        </p:spPr>
        <p:txBody>
          <a:bodyPr>
            <a:normAutofit/>
          </a:bodyPr>
          <a:lstStyle/>
          <a:p>
            <a:pPr>
              <a:spcAft>
                <a:spcPct val="0"/>
              </a:spcAft>
              <a:defRPr kumimoji="0" sz="36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A4CBDD"/>
                </a:solidFill>
                <a:uLnTx/>
                <a:uFillTx/>
                <a:latin typeface="+mj-lt"/>
                <a:ea typeface="+mj-ea"/>
                <a:cs typeface="+mj-cs"/>
                <a:sym typeface="Wingdings"/>
              </a:defRPr>
            </a:pPr>
            <a:r>
              <a:rPr lang="en-US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A4CBDD"/>
                </a:solidFill>
                <a:sym typeface="Wingdings"/>
              </a:rPr>
              <a:t>PDS vs Monthly Intravitreal Ranibizumab Therapy</a:t>
            </a:r>
            <a:br>
              <a:rPr lang="en-US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A4CBDD"/>
                </a:solidFill>
                <a:sym typeface="Wingdings"/>
              </a:rPr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  <p:custDataLst>
              <p:tags r:id="rId37"/>
            </p:custDataLst>
          </p:nvPr>
        </p:nvSpPr>
        <p:spPr/>
        <p:txBody>
          <a:bodyPr/>
          <a:lstStyle/>
          <a:p>
            <a:pPr defTabSz="685800">
              <a:defRPr kumimoji="0" sz="900" b="1" i="0" kern="1200" normalizeH="0" noProof="0">
                <a:solidFill>
                  <a:srgbClr val="75767E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D57F1E4F-1CFF-5643-939E-02111984F565}" type="slidenum">
              <a:rPr lang="en-US" sz="1350" b="1">
                <a:solidFill>
                  <a:srgbClr val="75767E"/>
                </a:solidFill>
                <a:latin typeface="Franklin Gothic Book"/>
                <a:cs typeface="Arial" pitchFamily="34" charset="0"/>
              </a:rPr>
              <a:pPr defTabSz="685800">
                <a:defRPr kumimoji="0" sz="900" b="1" i="0" kern="1200" normalizeH="0" noProof="0">
                  <a:solidFill>
                    <a:srgbClr val="75767E"/>
                  </a:solidFill>
                  <a:uLnTx/>
                  <a:uFillTx/>
                  <a:latin typeface="+mn-lt"/>
                  <a:ea typeface="+mn-ea"/>
                  <a:cs typeface="+mn-cs"/>
                </a:defRPr>
              </a:pPr>
              <a:t>106</a:t>
            </a:fld>
            <a:endParaRPr lang="en-US" sz="1350" b="1">
              <a:solidFill>
                <a:srgbClr val="75767E"/>
              </a:solidFill>
              <a:latin typeface="Franklin Gothic Book"/>
              <a:cs typeface="Arial" pitchFamily="34" charset="0"/>
            </a:endParaRPr>
          </a:p>
        </p:txBody>
      </p:sp>
      <p:grpSp>
        <p:nvGrpSpPr>
          <p:cNvPr id="96" name="Group 95"/>
          <p:cNvGrpSpPr/>
          <p:nvPr>
            <p:custDataLst>
              <p:tags r:id="rId38"/>
            </p:custDataLst>
          </p:nvPr>
        </p:nvGrpSpPr>
        <p:grpSpPr>
          <a:xfrm>
            <a:off x="5455862" y="5442449"/>
            <a:ext cx="4013882" cy="2023302"/>
            <a:chOff x="1187182" y="1397166"/>
            <a:chExt cx="3567895" cy="1798491"/>
          </a:xfrm>
        </p:grpSpPr>
        <p:sp>
          <p:nvSpPr>
            <p:cNvPr id="103" name="Rectangle 102"/>
            <p:cNvSpPr/>
            <p:nvPr>
              <p:custDataLst>
                <p:tags r:id="rId201"/>
              </p:custDataLst>
            </p:nvPr>
          </p:nvSpPr>
          <p:spPr>
            <a:xfrm>
              <a:off x="1248301" y="1397166"/>
              <a:ext cx="3506776" cy="1725965"/>
            </a:xfrm>
            <a:prstGeom prst="rect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grpSp>
          <p:nvGrpSpPr>
            <p:cNvPr id="104" name="Group 103"/>
            <p:cNvGrpSpPr/>
            <p:nvPr>
              <p:custDataLst>
                <p:tags r:id="rId202"/>
              </p:custDataLst>
            </p:nvPr>
          </p:nvGrpSpPr>
          <p:grpSpPr>
            <a:xfrm>
              <a:off x="1187182" y="1626326"/>
              <a:ext cx="56644" cy="1423851"/>
              <a:chOff x="1187182" y="1626326"/>
              <a:chExt cx="56644" cy="1423851"/>
            </a:xfrm>
          </p:grpSpPr>
          <p:cxnSp>
            <p:nvCxnSpPr>
              <p:cNvPr id="117" name="Straight Connector 116"/>
              <p:cNvCxnSpPr/>
              <p:nvPr>
                <p:custDataLst>
                  <p:tags r:id="rId215"/>
                </p:custDataLst>
              </p:nvPr>
            </p:nvCxnSpPr>
            <p:spPr bwMode="auto">
              <a:xfrm flipH="1">
                <a:off x="1187182" y="1626326"/>
                <a:ext cx="56644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8" name="Straight Connector 117"/>
              <p:cNvCxnSpPr/>
              <p:nvPr>
                <p:custDataLst>
                  <p:tags r:id="rId216"/>
                </p:custDataLst>
              </p:nvPr>
            </p:nvCxnSpPr>
            <p:spPr bwMode="auto">
              <a:xfrm flipH="1">
                <a:off x="1187182" y="1982289"/>
                <a:ext cx="56644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9" name="Straight Connector 118"/>
              <p:cNvCxnSpPr/>
              <p:nvPr>
                <p:custDataLst>
                  <p:tags r:id="rId217"/>
                </p:custDataLst>
              </p:nvPr>
            </p:nvCxnSpPr>
            <p:spPr bwMode="auto">
              <a:xfrm flipH="1">
                <a:off x="1187182" y="2338252"/>
                <a:ext cx="56644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0" name="Straight Connector 119"/>
              <p:cNvCxnSpPr/>
              <p:nvPr>
                <p:custDataLst>
                  <p:tags r:id="rId218"/>
                </p:custDataLst>
              </p:nvPr>
            </p:nvCxnSpPr>
            <p:spPr bwMode="auto">
              <a:xfrm flipH="1">
                <a:off x="1187182" y="2694215"/>
                <a:ext cx="56644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1" name="Straight Connector 120"/>
              <p:cNvCxnSpPr/>
              <p:nvPr>
                <p:custDataLst>
                  <p:tags r:id="rId219"/>
                </p:custDataLst>
              </p:nvPr>
            </p:nvCxnSpPr>
            <p:spPr bwMode="auto">
              <a:xfrm flipH="1">
                <a:off x="1187182" y="3050177"/>
                <a:ext cx="56644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105" name="Straight Connector 104"/>
            <p:cNvCxnSpPr/>
            <p:nvPr>
              <p:custDataLst>
                <p:tags r:id="rId203"/>
              </p:custDataLst>
            </p:nvPr>
          </p:nvCxnSpPr>
          <p:spPr bwMode="auto">
            <a:xfrm rot="5400000" flipH="1" flipV="1">
              <a:off x="1371972" y="3163371"/>
              <a:ext cx="6457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p14="http://schemas.microsoft.com/office/powerpoint/2010/main" xmlns:p15="http://schemas.microsoft.com/office/powerpoint/2012/main"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p14="http://schemas.microsoft.com/office/powerpoint/2010/main" xmlns:p15="http://schemas.microsoft.com/office/powerpoint/2012/main"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6" name="Straight Connector 105"/>
            <p:cNvCxnSpPr/>
            <p:nvPr>
              <p:custDataLst>
                <p:tags r:id="rId204"/>
              </p:custDataLst>
            </p:nvPr>
          </p:nvCxnSpPr>
          <p:spPr bwMode="auto">
            <a:xfrm rot="5400000" flipH="1" flipV="1">
              <a:off x="1663145" y="3163371"/>
              <a:ext cx="6457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p14="http://schemas.microsoft.com/office/powerpoint/2010/main" xmlns:p15="http://schemas.microsoft.com/office/powerpoint/2012/main"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p14="http://schemas.microsoft.com/office/powerpoint/2010/main" xmlns:p15="http://schemas.microsoft.com/office/powerpoint/2012/main"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Connector 106"/>
            <p:cNvCxnSpPr/>
            <p:nvPr>
              <p:custDataLst>
                <p:tags r:id="rId205"/>
              </p:custDataLst>
            </p:nvPr>
          </p:nvCxnSpPr>
          <p:spPr bwMode="auto">
            <a:xfrm rot="5400000" flipH="1" flipV="1">
              <a:off x="1954318" y="3163371"/>
              <a:ext cx="6457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p14="http://schemas.microsoft.com/office/powerpoint/2010/main" xmlns:p15="http://schemas.microsoft.com/office/powerpoint/2012/main"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p14="http://schemas.microsoft.com/office/powerpoint/2010/main" xmlns:p15="http://schemas.microsoft.com/office/powerpoint/2012/main"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8" name="Straight Connector 107"/>
            <p:cNvCxnSpPr/>
            <p:nvPr>
              <p:custDataLst>
                <p:tags r:id="rId206"/>
              </p:custDataLst>
            </p:nvPr>
          </p:nvCxnSpPr>
          <p:spPr bwMode="auto">
            <a:xfrm rot="5400000" flipH="1" flipV="1">
              <a:off x="2245491" y="3163371"/>
              <a:ext cx="6457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p14="http://schemas.microsoft.com/office/powerpoint/2010/main" xmlns:p15="http://schemas.microsoft.com/office/powerpoint/2012/main"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p14="http://schemas.microsoft.com/office/powerpoint/2010/main" xmlns:p15="http://schemas.microsoft.com/office/powerpoint/2012/main"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9" name="Straight Connector 108"/>
            <p:cNvCxnSpPr/>
            <p:nvPr>
              <p:custDataLst>
                <p:tags r:id="rId207"/>
              </p:custDataLst>
            </p:nvPr>
          </p:nvCxnSpPr>
          <p:spPr bwMode="auto">
            <a:xfrm rot="5400000" flipH="1" flipV="1">
              <a:off x="2536664" y="3163371"/>
              <a:ext cx="6457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p14="http://schemas.microsoft.com/office/powerpoint/2010/main" xmlns:p15="http://schemas.microsoft.com/office/powerpoint/2012/main"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p14="http://schemas.microsoft.com/office/powerpoint/2010/main" xmlns:p15="http://schemas.microsoft.com/office/powerpoint/2012/main"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Connector 109"/>
            <p:cNvCxnSpPr/>
            <p:nvPr>
              <p:custDataLst>
                <p:tags r:id="rId208"/>
              </p:custDataLst>
            </p:nvPr>
          </p:nvCxnSpPr>
          <p:spPr bwMode="auto">
            <a:xfrm rot="5400000" flipH="1" flipV="1">
              <a:off x="2827837" y="3163371"/>
              <a:ext cx="6457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p14="http://schemas.microsoft.com/office/powerpoint/2010/main" xmlns:p15="http://schemas.microsoft.com/office/powerpoint/2012/main"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p14="http://schemas.microsoft.com/office/powerpoint/2010/main" xmlns:p15="http://schemas.microsoft.com/office/powerpoint/2012/main"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1" name="Straight Connector 110"/>
            <p:cNvCxnSpPr/>
            <p:nvPr>
              <p:custDataLst>
                <p:tags r:id="rId209"/>
              </p:custDataLst>
            </p:nvPr>
          </p:nvCxnSpPr>
          <p:spPr bwMode="auto">
            <a:xfrm rot="5400000" flipH="1" flipV="1">
              <a:off x="3119010" y="3163371"/>
              <a:ext cx="6457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p14="http://schemas.microsoft.com/office/powerpoint/2010/main" xmlns:p15="http://schemas.microsoft.com/office/powerpoint/2012/main"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p14="http://schemas.microsoft.com/office/powerpoint/2010/main" xmlns:p15="http://schemas.microsoft.com/office/powerpoint/2012/main"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2" name="Straight Connector 111"/>
            <p:cNvCxnSpPr/>
            <p:nvPr>
              <p:custDataLst>
                <p:tags r:id="rId210"/>
              </p:custDataLst>
            </p:nvPr>
          </p:nvCxnSpPr>
          <p:spPr bwMode="auto">
            <a:xfrm rot="5400000" flipH="1" flipV="1">
              <a:off x="3410183" y="3163371"/>
              <a:ext cx="6457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p14="http://schemas.microsoft.com/office/powerpoint/2010/main" xmlns:p15="http://schemas.microsoft.com/office/powerpoint/2012/main"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p14="http://schemas.microsoft.com/office/powerpoint/2010/main" xmlns:p15="http://schemas.microsoft.com/office/powerpoint/2012/main"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3" name="Straight Connector 112"/>
            <p:cNvCxnSpPr/>
            <p:nvPr>
              <p:custDataLst>
                <p:tags r:id="rId211"/>
              </p:custDataLst>
            </p:nvPr>
          </p:nvCxnSpPr>
          <p:spPr bwMode="auto">
            <a:xfrm rot="5400000" flipH="1" flipV="1">
              <a:off x="3701356" y="3163371"/>
              <a:ext cx="6457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p14="http://schemas.microsoft.com/office/powerpoint/2010/main" xmlns:p15="http://schemas.microsoft.com/office/powerpoint/2012/main"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p14="http://schemas.microsoft.com/office/powerpoint/2010/main" xmlns:p15="http://schemas.microsoft.com/office/powerpoint/2012/main"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4" name="Straight Connector 113"/>
            <p:cNvCxnSpPr/>
            <p:nvPr>
              <p:custDataLst>
                <p:tags r:id="rId212"/>
              </p:custDataLst>
            </p:nvPr>
          </p:nvCxnSpPr>
          <p:spPr bwMode="auto">
            <a:xfrm rot="5400000" flipH="1" flipV="1">
              <a:off x="3992529" y="3163371"/>
              <a:ext cx="6457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p14="http://schemas.microsoft.com/office/powerpoint/2010/main" xmlns:p15="http://schemas.microsoft.com/office/powerpoint/2012/main"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p14="http://schemas.microsoft.com/office/powerpoint/2010/main" xmlns:p15="http://schemas.microsoft.com/office/powerpoint/2012/main"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5" name="Straight Connector 114"/>
            <p:cNvCxnSpPr/>
            <p:nvPr>
              <p:custDataLst>
                <p:tags r:id="rId213"/>
              </p:custDataLst>
            </p:nvPr>
          </p:nvCxnSpPr>
          <p:spPr bwMode="auto">
            <a:xfrm rot="5400000" flipH="1" flipV="1">
              <a:off x="4283702" y="3163371"/>
              <a:ext cx="6457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p14="http://schemas.microsoft.com/office/powerpoint/2010/main" xmlns:p15="http://schemas.microsoft.com/office/powerpoint/2012/main"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p14="http://schemas.microsoft.com/office/powerpoint/2010/main" xmlns:p15="http://schemas.microsoft.com/office/powerpoint/2012/main"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6" name="Straight Connector 115"/>
            <p:cNvCxnSpPr/>
            <p:nvPr>
              <p:custDataLst>
                <p:tags r:id="rId214"/>
              </p:custDataLst>
            </p:nvPr>
          </p:nvCxnSpPr>
          <p:spPr bwMode="auto">
            <a:xfrm rot="5400000" flipH="1" flipV="1">
              <a:off x="4574878" y="3163371"/>
              <a:ext cx="6457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p14="http://schemas.microsoft.com/office/powerpoint/2010/main" xmlns:p15="http://schemas.microsoft.com/office/powerpoint/2012/main"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p14="http://schemas.microsoft.com/office/powerpoint/2010/main" xmlns:p15="http://schemas.microsoft.com/office/powerpoint/2012/main"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8" name="TextBox 97"/>
          <p:cNvSpPr txBox="1"/>
          <p:nvPr>
            <p:custDataLst>
              <p:tags r:id="rId39"/>
            </p:custDataLst>
          </p:nvPr>
        </p:nvSpPr>
        <p:spPr>
          <a:xfrm rot="16200000">
            <a:off x="4220048" y="6171857"/>
            <a:ext cx="188300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57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Vitreous Drug</a:t>
            </a:r>
            <a:br>
              <a:rPr lang="en-US" sz="1575">
                <a:solidFill>
                  <a:srgbClr val="FFFFFF"/>
                </a:solidFill>
                <a:latin typeface="Franklin Gothic Book"/>
                <a:cs typeface="Arial" pitchFamily="34" charset="0"/>
              </a:rPr>
            </a:br>
            <a:r>
              <a:rPr lang="en-US" sz="157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Concentration</a:t>
            </a:r>
          </a:p>
        </p:txBody>
      </p:sp>
      <p:sp>
        <p:nvSpPr>
          <p:cNvPr id="99" name="TextBox 98"/>
          <p:cNvSpPr txBox="1"/>
          <p:nvPr>
            <p:custDataLst>
              <p:tags r:id="rId40"/>
            </p:custDataLst>
          </p:nvPr>
        </p:nvSpPr>
        <p:spPr>
          <a:xfrm>
            <a:off x="5519585" y="7500991"/>
            <a:ext cx="3936963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57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Time</a:t>
            </a:r>
          </a:p>
        </p:txBody>
      </p:sp>
      <p:sp>
        <p:nvSpPr>
          <p:cNvPr id="153" name="TextBox 152"/>
          <p:cNvSpPr txBox="1"/>
          <p:nvPr>
            <p:custDataLst>
              <p:tags r:id="rId41"/>
            </p:custDataLst>
          </p:nvPr>
        </p:nvSpPr>
        <p:spPr>
          <a:xfrm>
            <a:off x="3074839" y="3395882"/>
            <a:ext cx="1626599" cy="102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Monthly intravitreal treatment</a:t>
            </a:r>
          </a:p>
        </p:txBody>
      </p:sp>
      <p:sp>
        <p:nvSpPr>
          <p:cNvPr id="154" name="TextBox 153"/>
          <p:cNvSpPr txBox="1"/>
          <p:nvPr>
            <p:custDataLst>
              <p:tags r:id="rId42"/>
            </p:custDataLst>
          </p:nvPr>
        </p:nvSpPr>
        <p:spPr>
          <a:xfrm>
            <a:off x="3074839" y="5931155"/>
            <a:ext cx="1626599" cy="102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PDS with fixed-interval implant refill</a:t>
            </a:r>
          </a:p>
        </p:txBody>
      </p:sp>
      <p:grpSp>
        <p:nvGrpSpPr>
          <p:cNvPr id="155" name="Group 154"/>
          <p:cNvGrpSpPr/>
          <p:nvPr>
            <p:custDataLst>
              <p:tags r:id="rId43"/>
            </p:custDataLst>
          </p:nvPr>
        </p:nvGrpSpPr>
        <p:grpSpPr>
          <a:xfrm>
            <a:off x="4873010" y="2857688"/>
            <a:ext cx="4596735" cy="2360817"/>
            <a:chOff x="669091" y="1397166"/>
            <a:chExt cx="4085986" cy="2098504"/>
          </a:xfrm>
        </p:grpSpPr>
        <p:sp>
          <p:nvSpPr>
            <p:cNvPr id="156" name="TextBox 155"/>
            <p:cNvSpPr txBox="1"/>
            <p:nvPr>
              <p:custDataLst>
                <p:tags r:id="rId167"/>
              </p:custDataLst>
            </p:nvPr>
          </p:nvSpPr>
          <p:spPr>
            <a:xfrm rot="16200000">
              <a:off x="88683" y="2016701"/>
              <a:ext cx="1673778" cy="512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57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  <a:t>Vitreous Drug</a:t>
              </a:r>
              <a:br>
                <a:rPr lang="en-US" sz="157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</a:br>
              <a:r>
                <a:rPr lang="en-US" sz="157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  <a:t>Concentration</a:t>
              </a:r>
            </a:p>
          </p:txBody>
        </p:sp>
        <p:sp>
          <p:nvSpPr>
            <p:cNvPr id="157" name="TextBox 156"/>
            <p:cNvSpPr txBox="1"/>
            <p:nvPr>
              <p:custDataLst>
                <p:tags r:id="rId168"/>
              </p:custDataLst>
            </p:nvPr>
          </p:nvSpPr>
          <p:spPr>
            <a:xfrm>
              <a:off x="1243826" y="3198153"/>
              <a:ext cx="3499522" cy="297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57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  <a:t>Time</a:t>
              </a:r>
            </a:p>
          </p:txBody>
        </p:sp>
        <p:grpSp>
          <p:nvGrpSpPr>
            <p:cNvPr id="158" name="Group 157"/>
            <p:cNvGrpSpPr/>
            <p:nvPr>
              <p:custDataLst>
                <p:tags r:id="rId169"/>
              </p:custDataLst>
            </p:nvPr>
          </p:nvGrpSpPr>
          <p:grpSpPr>
            <a:xfrm>
              <a:off x="1404257" y="1478281"/>
              <a:ext cx="3196046" cy="1489166"/>
              <a:chOff x="1404257" y="1478281"/>
              <a:chExt cx="3264714" cy="1489166"/>
            </a:xfrm>
          </p:grpSpPr>
          <p:sp>
            <p:nvSpPr>
              <p:cNvPr id="232" name="Freeform 231"/>
              <p:cNvSpPr/>
              <p:nvPr>
                <p:custDataLst>
                  <p:tags r:id="rId190"/>
                </p:custDataLst>
              </p:nvPr>
            </p:nvSpPr>
            <p:spPr>
              <a:xfrm>
                <a:off x="1404257" y="1478281"/>
                <a:ext cx="293914" cy="1489166"/>
              </a:xfrm>
              <a:custGeom>
                <a:avLst/>
                <a:gdLst>
                  <a:gd name="connsiteX0" fmla="*/ 0 w 293914"/>
                  <a:gd name="connsiteY0" fmla="*/ 1489166 h 1489166"/>
                  <a:gd name="connsiteX1" fmla="*/ 0 w 293914"/>
                  <a:gd name="connsiteY1" fmla="*/ 0 h 1489166"/>
                  <a:gd name="connsiteX2" fmla="*/ 293914 w 293914"/>
                  <a:gd name="connsiteY2" fmla="*/ 1482634 h 1489166"/>
                  <a:gd name="connsiteX3" fmla="*/ 293914 w 293914"/>
                  <a:gd name="connsiteY3" fmla="*/ 0 h 1491343"/>
                  <a:gd name="connsiteX4" fmla="*/ 309154 w 309154"/>
                  <a:gd name="connsiteY4" fmla="*/ 0 h 149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3914" h="1489166">
                    <a:moveTo>
                      <a:pt x="0" y="1489166"/>
                    </a:moveTo>
                    <a:lnTo>
                      <a:pt x="0" y="0"/>
                    </a:lnTo>
                    <a:cubicBezTo>
                      <a:pt x="97971" y="494211"/>
                      <a:pt x="19595" y="1108166"/>
                      <a:pt x="293914" y="1482634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33" name="Freeform 232"/>
              <p:cNvSpPr/>
              <p:nvPr>
                <p:custDataLst>
                  <p:tags r:id="rId191"/>
                </p:custDataLst>
              </p:nvPr>
            </p:nvSpPr>
            <p:spPr>
              <a:xfrm>
                <a:off x="1701337" y="1478281"/>
                <a:ext cx="293914" cy="1489166"/>
              </a:xfrm>
              <a:custGeom>
                <a:avLst/>
                <a:gdLst>
                  <a:gd name="connsiteX0" fmla="*/ 0 w 293914"/>
                  <a:gd name="connsiteY0" fmla="*/ 1489166 h 1489166"/>
                  <a:gd name="connsiteX1" fmla="*/ 0 w 293914"/>
                  <a:gd name="connsiteY1" fmla="*/ 0 h 1489166"/>
                  <a:gd name="connsiteX2" fmla="*/ 293914 w 293914"/>
                  <a:gd name="connsiteY2" fmla="*/ 1482634 h 1489166"/>
                  <a:gd name="connsiteX3" fmla="*/ 293914 w 293914"/>
                  <a:gd name="connsiteY3" fmla="*/ 0 h 1491343"/>
                  <a:gd name="connsiteX4" fmla="*/ 309154 w 309154"/>
                  <a:gd name="connsiteY4" fmla="*/ 0 h 149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3914" h="1489166">
                    <a:moveTo>
                      <a:pt x="0" y="1489166"/>
                    </a:moveTo>
                    <a:lnTo>
                      <a:pt x="0" y="0"/>
                    </a:lnTo>
                    <a:cubicBezTo>
                      <a:pt x="97971" y="494211"/>
                      <a:pt x="19595" y="1108166"/>
                      <a:pt x="293914" y="1482634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34" name="Freeform 233"/>
              <p:cNvSpPr/>
              <p:nvPr>
                <p:custDataLst>
                  <p:tags r:id="rId192"/>
                </p:custDataLst>
              </p:nvPr>
            </p:nvSpPr>
            <p:spPr>
              <a:xfrm>
                <a:off x="1998417" y="1478281"/>
                <a:ext cx="293914" cy="1489166"/>
              </a:xfrm>
              <a:custGeom>
                <a:avLst/>
                <a:gdLst>
                  <a:gd name="connsiteX0" fmla="*/ 0 w 293914"/>
                  <a:gd name="connsiteY0" fmla="*/ 1489166 h 1489166"/>
                  <a:gd name="connsiteX1" fmla="*/ 0 w 293914"/>
                  <a:gd name="connsiteY1" fmla="*/ 0 h 1489166"/>
                  <a:gd name="connsiteX2" fmla="*/ 293914 w 293914"/>
                  <a:gd name="connsiteY2" fmla="*/ 1482634 h 1489166"/>
                  <a:gd name="connsiteX3" fmla="*/ 293914 w 293914"/>
                  <a:gd name="connsiteY3" fmla="*/ 0 h 1491343"/>
                  <a:gd name="connsiteX4" fmla="*/ 309154 w 309154"/>
                  <a:gd name="connsiteY4" fmla="*/ 0 h 149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3914" h="1489166">
                    <a:moveTo>
                      <a:pt x="0" y="1489166"/>
                    </a:moveTo>
                    <a:lnTo>
                      <a:pt x="0" y="0"/>
                    </a:lnTo>
                    <a:cubicBezTo>
                      <a:pt x="97971" y="494211"/>
                      <a:pt x="19595" y="1108166"/>
                      <a:pt x="293914" y="1482634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35" name="Freeform 234"/>
              <p:cNvSpPr/>
              <p:nvPr>
                <p:custDataLst>
                  <p:tags r:id="rId193"/>
                </p:custDataLst>
              </p:nvPr>
            </p:nvSpPr>
            <p:spPr>
              <a:xfrm>
                <a:off x="2295497" y="1478281"/>
                <a:ext cx="293914" cy="1489166"/>
              </a:xfrm>
              <a:custGeom>
                <a:avLst/>
                <a:gdLst>
                  <a:gd name="connsiteX0" fmla="*/ 0 w 293914"/>
                  <a:gd name="connsiteY0" fmla="*/ 1489166 h 1489166"/>
                  <a:gd name="connsiteX1" fmla="*/ 0 w 293914"/>
                  <a:gd name="connsiteY1" fmla="*/ 0 h 1489166"/>
                  <a:gd name="connsiteX2" fmla="*/ 293914 w 293914"/>
                  <a:gd name="connsiteY2" fmla="*/ 1482634 h 1489166"/>
                  <a:gd name="connsiteX3" fmla="*/ 293914 w 293914"/>
                  <a:gd name="connsiteY3" fmla="*/ 0 h 1491343"/>
                  <a:gd name="connsiteX4" fmla="*/ 309154 w 309154"/>
                  <a:gd name="connsiteY4" fmla="*/ 0 h 149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3914" h="1489166">
                    <a:moveTo>
                      <a:pt x="0" y="1489166"/>
                    </a:moveTo>
                    <a:lnTo>
                      <a:pt x="0" y="0"/>
                    </a:lnTo>
                    <a:cubicBezTo>
                      <a:pt x="97971" y="494211"/>
                      <a:pt x="19595" y="1108166"/>
                      <a:pt x="293914" y="1482634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36" name="Freeform 235"/>
              <p:cNvSpPr/>
              <p:nvPr>
                <p:custDataLst>
                  <p:tags r:id="rId194"/>
                </p:custDataLst>
              </p:nvPr>
            </p:nvSpPr>
            <p:spPr>
              <a:xfrm>
                <a:off x="2592577" y="1478281"/>
                <a:ext cx="293914" cy="1489166"/>
              </a:xfrm>
              <a:custGeom>
                <a:avLst/>
                <a:gdLst>
                  <a:gd name="connsiteX0" fmla="*/ 0 w 293914"/>
                  <a:gd name="connsiteY0" fmla="*/ 1489166 h 1489166"/>
                  <a:gd name="connsiteX1" fmla="*/ 0 w 293914"/>
                  <a:gd name="connsiteY1" fmla="*/ 0 h 1489166"/>
                  <a:gd name="connsiteX2" fmla="*/ 293914 w 293914"/>
                  <a:gd name="connsiteY2" fmla="*/ 1482634 h 1489166"/>
                  <a:gd name="connsiteX3" fmla="*/ 293914 w 293914"/>
                  <a:gd name="connsiteY3" fmla="*/ 0 h 1491343"/>
                  <a:gd name="connsiteX4" fmla="*/ 309154 w 309154"/>
                  <a:gd name="connsiteY4" fmla="*/ 0 h 149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3914" h="1489166">
                    <a:moveTo>
                      <a:pt x="0" y="1489166"/>
                    </a:moveTo>
                    <a:lnTo>
                      <a:pt x="0" y="0"/>
                    </a:lnTo>
                    <a:cubicBezTo>
                      <a:pt x="97971" y="494211"/>
                      <a:pt x="19595" y="1108166"/>
                      <a:pt x="293914" y="1482634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37" name="Freeform 236"/>
              <p:cNvSpPr/>
              <p:nvPr>
                <p:custDataLst>
                  <p:tags r:id="rId195"/>
                </p:custDataLst>
              </p:nvPr>
            </p:nvSpPr>
            <p:spPr>
              <a:xfrm>
                <a:off x="2889657" y="1478281"/>
                <a:ext cx="293914" cy="1489166"/>
              </a:xfrm>
              <a:custGeom>
                <a:avLst/>
                <a:gdLst>
                  <a:gd name="connsiteX0" fmla="*/ 0 w 293914"/>
                  <a:gd name="connsiteY0" fmla="*/ 1489166 h 1489166"/>
                  <a:gd name="connsiteX1" fmla="*/ 0 w 293914"/>
                  <a:gd name="connsiteY1" fmla="*/ 0 h 1489166"/>
                  <a:gd name="connsiteX2" fmla="*/ 293914 w 293914"/>
                  <a:gd name="connsiteY2" fmla="*/ 1482634 h 1489166"/>
                  <a:gd name="connsiteX3" fmla="*/ 293914 w 293914"/>
                  <a:gd name="connsiteY3" fmla="*/ 0 h 1491343"/>
                  <a:gd name="connsiteX4" fmla="*/ 309154 w 309154"/>
                  <a:gd name="connsiteY4" fmla="*/ 0 h 149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3914" h="1489166">
                    <a:moveTo>
                      <a:pt x="0" y="1489166"/>
                    </a:moveTo>
                    <a:lnTo>
                      <a:pt x="0" y="0"/>
                    </a:lnTo>
                    <a:cubicBezTo>
                      <a:pt x="97971" y="494211"/>
                      <a:pt x="19595" y="1108166"/>
                      <a:pt x="293914" y="1482634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38" name="Freeform 237"/>
              <p:cNvSpPr/>
              <p:nvPr>
                <p:custDataLst>
                  <p:tags r:id="rId196"/>
                </p:custDataLst>
              </p:nvPr>
            </p:nvSpPr>
            <p:spPr>
              <a:xfrm>
                <a:off x="3186737" y="1478281"/>
                <a:ext cx="293914" cy="1489166"/>
              </a:xfrm>
              <a:custGeom>
                <a:avLst/>
                <a:gdLst>
                  <a:gd name="connsiteX0" fmla="*/ 0 w 293914"/>
                  <a:gd name="connsiteY0" fmla="*/ 1489166 h 1489166"/>
                  <a:gd name="connsiteX1" fmla="*/ 0 w 293914"/>
                  <a:gd name="connsiteY1" fmla="*/ 0 h 1489166"/>
                  <a:gd name="connsiteX2" fmla="*/ 293914 w 293914"/>
                  <a:gd name="connsiteY2" fmla="*/ 1482634 h 1489166"/>
                  <a:gd name="connsiteX3" fmla="*/ 293914 w 293914"/>
                  <a:gd name="connsiteY3" fmla="*/ 0 h 1491343"/>
                  <a:gd name="connsiteX4" fmla="*/ 309154 w 309154"/>
                  <a:gd name="connsiteY4" fmla="*/ 0 h 149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3914" h="1489166">
                    <a:moveTo>
                      <a:pt x="0" y="1489166"/>
                    </a:moveTo>
                    <a:lnTo>
                      <a:pt x="0" y="0"/>
                    </a:lnTo>
                    <a:cubicBezTo>
                      <a:pt x="97971" y="494211"/>
                      <a:pt x="19595" y="1108166"/>
                      <a:pt x="293914" y="1482634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39" name="Freeform 238"/>
              <p:cNvSpPr/>
              <p:nvPr>
                <p:custDataLst>
                  <p:tags r:id="rId197"/>
                </p:custDataLst>
              </p:nvPr>
            </p:nvSpPr>
            <p:spPr>
              <a:xfrm>
                <a:off x="3483817" y="1478281"/>
                <a:ext cx="293914" cy="1489166"/>
              </a:xfrm>
              <a:custGeom>
                <a:avLst/>
                <a:gdLst>
                  <a:gd name="connsiteX0" fmla="*/ 0 w 293914"/>
                  <a:gd name="connsiteY0" fmla="*/ 1489166 h 1489166"/>
                  <a:gd name="connsiteX1" fmla="*/ 0 w 293914"/>
                  <a:gd name="connsiteY1" fmla="*/ 0 h 1489166"/>
                  <a:gd name="connsiteX2" fmla="*/ 293914 w 293914"/>
                  <a:gd name="connsiteY2" fmla="*/ 1482634 h 1489166"/>
                  <a:gd name="connsiteX3" fmla="*/ 293914 w 293914"/>
                  <a:gd name="connsiteY3" fmla="*/ 0 h 1491343"/>
                  <a:gd name="connsiteX4" fmla="*/ 309154 w 309154"/>
                  <a:gd name="connsiteY4" fmla="*/ 0 h 149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3914" h="1489166">
                    <a:moveTo>
                      <a:pt x="0" y="1489166"/>
                    </a:moveTo>
                    <a:lnTo>
                      <a:pt x="0" y="0"/>
                    </a:lnTo>
                    <a:cubicBezTo>
                      <a:pt x="97971" y="494211"/>
                      <a:pt x="19595" y="1108166"/>
                      <a:pt x="293914" y="1482634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40" name="Freeform 239"/>
              <p:cNvSpPr/>
              <p:nvPr>
                <p:custDataLst>
                  <p:tags r:id="rId198"/>
                </p:custDataLst>
              </p:nvPr>
            </p:nvSpPr>
            <p:spPr>
              <a:xfrm>
                <a:off x="3780897" y="1478281"/>
                <a:ext cx="293914" cy="1489166"/>
              </a:xfrm>
              <a:custGeom>
                <a:avLst/>
                <a:gdLst>
                  <a:gd name="connsiteX0" fmla="*/ 0 w 293914"/>
                  <a:gd name="connsiteY0" fmla="*/ 1489166 h 1489166"/>
                  <a:gd name="connsiteX1" fmla="*/ 0 w 293914"/>
                  <a:gd name="connsiteY1" fmla="*/ 0 h 1489166"/>
                  <a:gd name="connsiteX2" fmla="*/ 293914 w 293914"/>
                  <a:gd name="connsiteY2" fmla="*/ 1482634 h 1489166"/>
                  <a:gd name="connsiteX3" fmla="*/ 293914 w 293914"/>
                  <a:gd name="connsiteY3" fmla="*/ 0 h 1491343"/>
                  <a:gd name="connsiteX4" fmla="*/ 309154 w 309154"/>
                  <a:gd name="connsiteY4" fmla="*/ 0 h 149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3914" h="1489166">
                    <a:moveTo>
                      <a:pt x="0" y="1489166"/>
                    </a:moveTo>
                    <a:lnTo>
                      <a:pt x="0" y="0"/>
                    </a:lnTo>
                    <a:cubicBezTo>
                      <a:pt x="97971" y="494211"/>
                      <a:pt x="19595" y="1108166"/>
                      <a:pt x="293914" y="1482634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41" name="Freeform 240"/>
              <p:cNvSpPr/>
              <p:nvPr>
                <p:custDataLst>
                  <p:tags r:id="rId199"/>
                </p:custDataLst>
              </p:nvPr>
            </p:nvSpPr>
            <p:spPr>
              <a:xfrm>
                <a:off x="4077977" y="1478281"/>
                <a:ext cx="293914" cy="1489166"/>
              </a:xfrm>
              <a:custGeom>
                <a:avLst/>
                <a:gdLst>
                  <a:gd name="connsiteX0" fmla="*/ 0 w 293914"/>
                  <a:gd name="connsiteY0" fmla="*/ 1489166 h 1489166"/>
                  <a:gd name="connsiteX1" fmla="*/ 0 w 293914"/>
                  <a:gd name="connsiteY1" fmla="*/ 0 h 1489166"/>
                  <a:gd name="connsiteX2" fmla="*/ 293914 w 293914"/>
                  <a:gd name="connsiteY2" fmla="*/ 1482634 h 1489166"/>
                  <a:gd name="connsiteX3" fmla="*/ 293914 w 293914"/>
                  <a:gd name="connsiteY3" fmla="*/ 0 h 1491343"/>
                  <a:gd name="connsiteX4" fmla="*/ 309154 w 309154"/>
                  <a:gd name="connsiteY4" fmla="*/ 0 h 149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3914" h="1489166">
                    <a:moveTo>
                      <a:pt x="0" y="1489166"/>
                    </a:moveTo>
                    <a:lnTo>
                      <a:pt x="0" y="0"/>
                    </a:lnTo>
                    <a:cubicBezTo>
                      <a:pt x="97971" y="494211"/>
                      <a:pt x="19595" y="1108166"/>
                      <a:pt x="293914" y="1482634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42" name="Freeform 241"/>
              <p:cNvSpPr/>
              <p:nvPr>
                <p:custDataLst>
                  <p:tags r:id="rId200"/>
                </p:custDataLst>
              </p:nvPr>
            </p:nvSpPr>
            <p:spPr>
              <a:xfrm>
                <a:off x="4375057" y="1478281"/>
                <a:ext cx="293914" cy="1489166"/>
              </a:xfrm>
              <a:custGeom>
                <a:avLst/>
                <a:gdLst>
                  <a:gd name="connsiteX0" fmla="*/ 0 w 293914"/>
                  <a:gd name="connsiteY0" fmla="*/ 1489166 h 1489166"/>
                  <a:gd name="connsiteX1" fmla="*/ 0 w 293914"/>
                  <a:gd name="connsiteY1" fmla="*/ 0 h 1489166"/>
                  <a:gd name="connsiteX2" fmla="*/ 293914 w 293914"/>
                  <a:gd name="connsiteY2" fmla="*/ 1482634 h 1489166"/>
                  <a:gd name="connsiteX3" fmla="*/ 293914 w 293914"/>
                  <a:gd name="connsiteY3" fmla="*/ 0 h 1491343"/>
                  <a:gd name="connsiteX4" fmla="*/ 309154 w 309154"/>
                  <a:gd name="connsiteY4" fmla="*/ 0 h 149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3914" h="1489166">
                    <a:moveTo>
                      <a:pt x="0" y="1489166"/>
                    </a:moveTo>
                    <a:lnTo>
                      <a:pt x="0" y="0"/>
                    </a:lnTo>
                    <a:cubicBezTo>
                      <a:pt x="97971" y="494211"/>
                      <a:pt x="19595" y="1108166"/>
                      <a:pt x="293914" y="1482634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</p:grpSp>
        <p:grpSp>
          <p:nvGrpSpPr>
            <p:cNvPr id="159" name="Group 158"/>
            <p:cNvGrpSpPr/>
            <p:nvPr>
              <p:custDataLst>
                <p:tags r:id="rId170"/>
              </p:custDataLst>
            </p:nvPr>
          </p:nvGrpSpPr>
          <p:grpSpPr>
            <a:xfrm>
              <a:off x="1187182" y="1397166"/>
              <a:ext cx="3567895" cy="1798491"/>
              <a:chOff x="1187182" y="1397166"/>
              <a:chExt cx="3567895" cy="1798491"/>
            </a:xfrm>
          </p:grpSpPr>
          <p:sp>
            <p:nvSpPr>
              <p:cNvPr id="160" name="Rectangle 159"/>
              <p:cNvSpPr/>
              <p:nvPr>
                <p:custDataLst>
                  <p:tags r:id="rId171"/>
                </p:custDataLst>
              </p:nvPr>
            </p:nvSpPr>
            <p:spPr>
              <a:xfrm>
                <a:off x="1248301" y="1397166"/>
                <a:ext cx="3506776" cy="1725965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grpSp>
            <p:nvGrpSpPr>
              <p:cNvPr id="161" name="Group 160"/>
              <p:cNvGrpSpPr/>
              <p:nvPr>
                <p:custDataLst>
                  <p:tags r:id="rId172"/>
                </p:custDataLst>
              </p:nvPr>
            </p:nvGrpSpPr>
            <p:grpSpPr>
              <a:xfrm>
                <a:off x="1187182" y="1626326"/>
                <a:ext cx="56644" cy="1423851"/>
                <a:chOff x="1187182" y="1626326"/>
                <a:chExt cx="56644" cy="1423851"/>
              </a:xfrm>
            </p:grpSpPr>
            <p:cxnSp>
              <p:nvCxnSpPr>
                <p:cNvPr id="221" name="Straight Connector 220"/>
                <p:cNvCxnSpPr/>
                <p:nvPr>
                  <p:custDataLst>
                    <p:tags r:id="rId185"/>
                  </p:custDataLst>
                </p:nvPr>
              </p:nvCxnSpPr>
              <p:spPr bwMode="auto">
                <a:xfrm flipH="1">
                  <a:off x="1187182" y="1626326"/>
                  <a:ext cx="56644" cy="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p14="http://schemas.microsoft.com/office/powerpoint/2010/main" xmlns:p15="http://schemas.microsoft.com/office/powerpoint/2012/main"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p14="http://schemas.microsoft.com/office/powerpoint/2010/main" xmlns:p15="http://schemas.microsoft.com/office/powerpoint/2012/main"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23" name="Straight Connector 222"/>
                <p:cNvCxnSpPr/>
                <p:nvPr>
                  <p:custDataLst>
                    <p:tags r:id="rId186"/>
                  </p:custDataLst>
                </p:nvPr>
              </p:nvCxnSpPr>
              <p:spPr bwMode="auto">
                <a:xfrm flipH="1">
                  <a:off x="1187182" y="1982289"/>
                  <a:ext cx="56644" cy="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p14="http://schemas.microsoft.com/office/powerpoint/2010/main" xmlns:p15="http://schemas.microsoft.com/office/powerpoint/2012/main"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p14="http://schemas.microsoft.com/office/powerpoint/2010/main" xmlns:p15="http://schemas.microsoft.com/office/powerpoint/2012/main"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25" name="Straight Connector 224"/>
                <p:cNvCxnSpPr/>
                <p:nvPr>
                  <p:custDataLst>
                    <p:tags r:id="rId187"/>
                  </p:custDataLst>
                </p:nvPr>
              </p:nvCxnSpPr>
              <p:spPr bwMode="auto">
                <a:xfrm flipH="1">
                  <a:off x="1187182" y="2338252"/>
                  <a:ext cx="56644" cy="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p14="http://schemas.microsoft.com/office/powerpoint/2010/main" xmlns:p15="http://schemas.microsoft.com/office/powerpoint/2012/main"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p14="http://schemas.microsoft.com/office/powerpoint/2010/main" xmlns:p15="http://schemas.microsoft.com/office/powerpoint/2012/main"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30" name="Straight Connector 229"/>
                <p:cNvCxnSpPr/>
                <p:nvPr>
                  <p:custDataLst>
                    <p:tags r:id="rId188"/>
                  </p:custDataLst>
                </p:nvPr>
              </p:nvCxnSpPr>
              <p:spPr bwMode="auto">
                <a:xfrm flipH="1">
                  <a:off x="1187182" y="2694215"/>
                  <a:ext cx="56644" cy="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p14="http://schemas.microsoft.com/office/powerpoint/2010/main" xmlns:p15="http://schemas.microsoft.com/office/powerpoint/2012/main"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p14="http://schemas.microsoft.com/office/powerpoint/2010/main" xmlns:p15="http://schemas.microsoft.com/office/powerpoint/2012/main"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31" name="Straight Connector 230"/>
                <p:cNvCxnSpPr/>
                <p:nvPr>
                  <p:custDataLst>
                    <p:tags r:id="rId189"/>
                  </p:custDataLst>
                </p:nvPr>
              </p:nvCxnSpPr>
              <p:spPr bwMode="auto">
                <a:xfrm flipH="1">
                  <a:off x="1187182" y="3050177"/>
                  <a:ext cx="56644" cy="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p14="http://schemas.microsoft.com/office/powerpoint/2010/main" xmlns:p15="http://schemas.microsoft.com/office/powerpoint/2012/main"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p14="http://schemas.microsoft.com/office/powerpoint/2010/main" xmlns:p15="http://schemas.microsoft.com/office/powerpoint/2012/main"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cxnSp>
            <p:nvCxnSpPr>
              <p:cNvPr id="162" name="Straight Connector 161"/>
              <p:cNvCxnSpPr/>
              <p:nvPr>
                <p:custDataLst>
                  <p:tags r:id="rId173"/>
                </p:custDataLst>
              </p:nvPr>
            </p:nvCxnSpPr>
            <p:spPr bwMode="auto">
              <a:xfrm rot="5400000" flipH="1" flipV="1">
                <a:off x="1371972" y="3163371"/>
                <a:ext cx="64573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76" name="Straight Connector 175"/>
              <p:cNvCxnSpPr/>
              <p:nvPr>
                <p:custDataLst>
                  <p:tags r:id="rId174"/>
                </p:custDataLst>
              </p:nvPr>
            </p:nvCxnSpPr>
            <p:spPr bwMode="auto">
              <a:xfrm rot="5400000" flipH="1" flipV="1">
                <a:off x="1663145" y="3163371"/>
                <a:ext cx="64573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79" name="Straight Connector 178"/>
              <p:cNvCxnSpPr/>
              <p:nvPr>
                <p:custDataLst>
                  <p:tags r:id="rId175"/>
                </p:custDataLst>
              </p:nvPr>
            </p:nvCxnSpPr>
            <p:spPr bwMode="auto">
              <a:xfrm rot="5400000" flipH="1" flipV="1">
                <a:off x="1954318" y="3163371"/>
                <a:ext cx="64573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0" name="Straight Connector 179"/>
              <p:cNvCxnSpPr/>
              <p:nvPr>
                <p:custDataLst>
                  <p:tags r:id="rId176"/>
                </p:custDataLst>
              </p:nvPr>
            </p:nvCxnSpPr>
            <p:spPr bwMode="auto">
              <a:xfrm rot="5400000" flipH="1" flipV="1">
                <a:off x="2245491" y="3163371"/>
                <a:ext cx="64573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1" name="Straight Connector 180"/>
              <p:cNvCxnSpPr/>
              <p:nvPr>
                <p:custDataLst>
                  <p:tags r:id="rId177"/>
                </p:custDataLst>
              </p:nvPr>
            </p:nvCxnSpPr>
            <p:spPr bwMode="auto">
              <a:xfrm rot="5400000" flipH="1" flipV="1">
                <a:off x="2536664" y="3163371"/>
                <a:ext cx="64573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4" name="Straight Connector 183"/>
              <p:cNvCxnSpPr/>
              <p:nvPr>
                <p:custDataLst>
                  <p:tags r:id="rId178"/>
                </p:custDataLst>
              </p:nvPr>
            </p:nvCxnSpPr>
            <p:spPr bwMode="auto">
              <a:xfrm rot="5400000" flipH="1" flipV="1">
                <a:off x="2827837" y="3163371"/>
                <a:ext cx="64573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8" name="Straight Connector 187"/>
              <p:cNvCxnSpPr/>
              <p:nvPr>
                <p:custDataLst>
                  <p:tags r:id="rId179"/>
                </p:custDataLst>
              </p:nvPr>
            </p:nvCxnSpPr>
            <p:spPr bwMode="auto">
              <a:xfrm rot="5400000" flipH="1" flipV="1">
                <a:off x="3119010" y="3163371"/>
                <a:ext cx="64573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9" name="Straight Connector 188"/>
              <p:cNvCxnSpPr/>
              <p:nvPr>
                <p:custDataLst>
                  <p:tags r:id="rId180"/>
                </p:custDataLst>
              </p:nvPr>
            </p:nvCxnSpPr>
            <p:spPr bwMode="auto">
              <a:xfrm rot="5400000" flipH="1" flipV="1">
                <a:off x="3410183" y="3163371"/>
                <a:ext cx="64573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91" name="Straight Connector 190"/>
              <p:cNvCxnSpPr/>
              <p:nvPr>
                <p:custDataLst>
                  <p:tags r:id="rId181"/>
                </p:custDataLst>
              </p:nvPr>
            </p:nvCxnSpPr>
            <p:spPr bwMode="auto">
              <a:xfrm rot="5400000" flipH="1" flipV="1">
                <a:off x="3701356" y="3163371"/>
                <a:ext cx="64573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2" name="Straight Connector 201"/>
              <p:cNvCxnSpPr/>
              <p:nvPr>
                <p:custDataLst>
                  <p:tags r:id="rId182"/>
                </p:custDataLst>
              </p:nvPr>
            </p:nvCxnSpPr>
            <p:spPr bwMode="auto">
              <a:xfrm rot="5400000" flipH="1" flipV="1">
                <a:off x="3992529" y="3163371"/>
                <a:ext cx="64573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6" name="Straight Connector 205"/>
              <p:cNvCxnSpPr/>
              <p:nvPr>
                <p:custDataLst>
                  <p:tags r:id="rId183"/>
                </p:custDataLst>
              </p:nvPr>
            </p:nvCxnSpPr>
            <p:spPr bwMode="auto">
              <a:xfrm rot="5400000" flipH="1" flipV="1">
                <a:off x="4283702" y="3163371"/>
                <a:ext cx="64573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0" name="Straight Connector 209"/>
              <p:cNvCxnSpPr/>
              <p:nvPr>
                <p:custDataLst>
                  <p:tags r:id="rId184"/>
                </p:custDataLst>
              </p:nvPr>
            </p:nvCxnSpPr>
            <p:spPr bwMode="auto">
              <a:xfrm rot="5400000" flipH="1" flipV="1">
                <a:off x="4574878" y="3163371"/>
                <a:ext cx="64573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p14="http://schemas.microsoft.com/office/powerpoint/2010/main" xmlns:p15="http://schemas.microsoft.com/office/powerpoint/2012/main"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p14="http://schemas.microsoft.com/office/powerpoint/2010/main" xmlns:p15="http://schemas.microsoft.com/office/powerpoint/2012/main"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244" name="Rectangle 243"/>
          <p:cNvSpPr/>
          <p:nvPr>
            <p:custDataLst>
              <p:tags r:id="rId44"/>
            </p:custDataLst>
          </p:nvPr>
        </p:nvSpPr>
        <p:spPr>
          <a:xfrm>
            <a:off x="5524619" y="2857688"/>
            <a:ext cx="3945123" cy="1941711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246" name="Rectangle 245"/>
          <p:cNvSpPr/>
          <p:nvPr>
            <p:custDataLst>
              <p:tags r:id="rId45"/>
            </p:custDataLst>
          </p:nvPr>
        </p:nvSpPr>
        <p:spPr>
          <a:xfrm>
            <a:off x="5524619" y="5442449"/>
            <a:ext cx="3945123" cy="1941711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100" name="TextBox 99"/>
          <p:cNvSpPr txBox="1"/>
          <p:nvPr>
            <p:custDataLst>
              <p:tags r:id="rId46"/>
            </p:custDataLst>
          </p:nvPr>
        </p:nvSpPr>
        <p:spPr>
          <a:xfrm>
            <a:off x="8976246" y="5464461"/>
            <a:ext cx="556698" cy="282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238" b="1">
                <a:solidFill>
                  <a:srgbClr val="FFFFFF"/>
                </a:solidFill>
                <a:latin typeface="Franklin Gothic Book"/>
                <a:cs typeface="Arial" pitchFamily="34" charset="0"/>
              </a:rPr>
              <a:t>PDS</a:t>
            </a:r>
            <a:endParaRPr lang="en-US" sz="1575" b="1">
              <a:solidFill>
                <a:srgbClr val="FFFFFF"/>
              </a:solidFill>
              <a:latin typeface="Franklin Gothic Book"/>
              <a:cs typeface="Arial" pitchFamily="34" charset="0"/>
            </a:endParaRPr>
          </a:p>
        </p:txBody>
      </p:sp>
      <p:sp>
        <p:nvSpPr>
          <p:cNvPr id="247" name="TextBox 246"/>
          <p:cNvSpPr txBox="1"/>
          <p:nvPr>
            <p:custDataLst>
              <p:tags r:id="rId47"/>
            </p:custDataLst>
          </p:nvPr>
        </p:nvSpPr>
        <p:spPr>
          <a:xfrm>
            <a:off x="8976246" y="2863586"/>
            <a:ext cx="556698" cy="282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238" b="1">
                <a:solidFill>
                  <a:srgbClr val="FFFFFF"/>
                </a:solidFill>
                <a:latin typeface="Franklin Gothic Book"/>
                <a:cs typeface="Arial" pitchFamily="34" charset="0"/>
              </a:rPr>
              <a:t>IVT</a:t>
            </a:r>
            <a:endParaRPr lang="en-US" sz="1575" b="1">
              <a:solidFill>
                <a:srgbClr val="FFFFFF"/>
              </a:solidFill>
              <a:latin typeface="Franklin Gothic Book"/>
              <a:cs typeface="Arial" pitchFamily="34" charset="0"/>
            </a:endParaRPr>
          </a:p>
        </p:txBody>
      </p:sp>
      <p:sp>
        <p:nvSpPr>
          <p:cNvPr id="516" name="Rectangle 515"/>
          <p:cNvSpPr/>
          <p:nvPr>
            <p:custDataLst>
              <p:tags r:id="rId48"/>
            </p:custDataLst>
          </p:nvPr>
        </p:nvSpPr>
        <p:spPr>
          <a:xfrm rot="18638048">
            <a:off x="12022284" y="6344510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17" name="Rectangle 516"/>
          <p:cNvSpPr/>
          <p:nvPr>
            <p:custDataLst>
              <p:tags r:id="rId49"/>
            </p:custDataLst>
          </p:nvPr>
        </p:nvSpPr>
        <p:spPr>
          <a:xfrm rot="465793">
            <a:off x="12064154" y="5919393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18" name="Rectangle 517"/>
          <p:cNvSpPr/>
          <p:nvPr>
            <p:custDataLst>
              <p:tags r:id="rId50"/>
            </p:custDataLst>
          </p:nvPr>
        </p:nvSpPr>
        <p:spPr>
          <a:xfrm rot="3235063">
            <a:off x="12152912" y="6081623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19" name="Rectangle 518"/>
          <p:cNvSpPr/>
          <p:nvPr>
            <p:custDataLst>
              <p:tags r:id="rId51"/>
            </p:custDataLst>
          </p:nvPr>
        </p:nvSpPr>
        <p:spPr>
          <a:xfrm rot="5598569">
            <a:off x="12026571" y="5797988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20" name="Rectangle 519"/>
          <p:cNvSpPr/>
          <p:nvPr>
            <p:custDataLst>
              <p:tags r:id="rId52"/>
            </p:custDataLst>
          </p:nvPr>
        </p:nvSpPr>
        <p:spPr>
          <a:xfrm rot="465793">
            <a:off x="12160943" y="5742858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21" name="Rectangle 520"/>
          <p:cNvSpPr/>
          <p:nvPr>
            <p:custDataLst>
              <p:tags r:id="rId53"/>
            </p:custDataLst>
          </p:nvPr>
        </p:nvSpPr>
        <p:spPr>
          <a:xfrm rot="15057354">
            <a:off x="12630507" y="6149793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22" name="Rectangle 521"/>
          <p:cNvSpPr/>
          <p:nvPr>
            <p:custDataLst>
              <p:tags r:id="rId54"/>
            </p:custDataLst>
          </p:nvPr>
        </p:nvSpPr>
        <p:spPr>
          <a:xfrm rot="18485100">
            <a:off x="12613787" y="6003030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23" name="Rectangle 522"/>
          <p:cNvSpPr/>
          <p:nvPr>
            <p:custDataLst>
              <p:tags r:id="rId55"/>
            </p:custDataLst>
          </p:nvPr>
        </p:nvSpPr>
        <p:spPr>
          <a:xfrm rot="21254370">
            <a:off x="12659435" y="5889942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24" name="Rectangle 523"/>
          <p:cNvSpPr/>
          <p:nvPr>
            <p:custDataLst>
              <p:tags r:id="rId56"/>
            </p:custDataLst>
          </p:nvPr>
        </p:nvSpPr>
        <p:spPr>
          <a:xfrm rot="2017876">
            <a:off x="12795645" y="5998050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25" name="Rectangle 524"/>
          <p:cNvSpPr/>
          <p:nvPr>
            <p:custDataLst>
              <p:tags r:id="rId57"/>
            </p:custDataLst>
          </p:nvPr>
        </p:nvSpPr>
        <p:spPr>
          <a:xfrm rot="18485100">
            <a:off x="12883170" y="6167823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26" name="Rectangle 525"/>
          <p:cNvSpPr/>
          <p:nvPr>
            <p:custDataLst>
              <p:tags r:id="rId58"/>
            </p:custDataLst>
          </p:nvPr>
        </p:nvSpPr>
        <p:spPr>
          <a:xfrm rot="15057354">
            <a:off x="12758286" y="6067724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27" name="Rectangle 526"/>
          <p:cNvSpPr/>
          <p:nvPr>
            <p:custDataLst>
              <p:tags r:id="rId59"/>
            </p:custDataLst>
          </p:nvPr>
        </p:nvSpPr>
        <p:spPr>
          <a:xfrm rot="12983324">
            <a:off x="12628506" y="6851786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28" name="Rectangle 527"/>
          <p:cNvSpPr/>
          <p:nvPr>
            <p:custDataLst>
              <p:tags r:id="rId60"/>
            </p:custDataLst>
          </p:nvPr>
        </p:nvSpPr>
        <p:spPr>
          <a:xfrm rot="16411069">
            <a:off x="12137841" y="6955478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29" name="Rectangle 528"/>
          <p:cNvSpPr/>
          <p:nvPr>
            <p:custDataLst>
              <p:tags r:id="rId61"/>
            </p:custDataLst>
          </p:nvPr>
        </p:nvSpPr>
        <p:spPr>
          <a:xfrm rot="19180340">
            <a:off x="12567554" y="6711488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30" name="Rectangle 529"/>
          <p:cNvSpPr/>
          <p:nvPr>
            <p:custDataLst>
              <p:tags r:id="rId62"/>
            </p:custDataLst>
          </p:nvPr>
        </p:nvSpPr>
        <p:spPr>
          <a:xfrm rot="21543846">
            <a:off x="12696689" y="6669170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31" name="Rectangle 530"/>
          <p:cNvSpPr/>
          <p:nvPr>
            <p:custDataLst>
              <p:tags r:id="rId63"/>
            </p:custDataLst>
          </p:nvPr>
        </p:nvSpPr>
        <p:spPr>
          <a:xfrm rot="16411069">
            <a:off x="12771224" y="6775158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32" name="Rectangle 531"/>
          <p:cNvSpPr/>
          <p:nvPr>
            <p:custDataLst>
              <p:tags r:id="rId64"/>
            </p:custDataLst>
          </p:nvPr>
        </p:nvSpPr>
        <p:spPr>
          <a:xfrm rot="21543846">
            <a:off x="12869864" y="6602291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33" name="Rectangle 532"/>
          <p:cNvSpPr/>
          <p:nvPr>
            <p:custDataLst>
              <p:tags r:id="rId65"/>
            </p:custDataLst>
          </p:nvPr>
        </p:nvSpPr>
        <p:spPr>
          <a:xfrm rot="20569984">
            <a:off x="12112833" y="6690491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34" name="Rectangle 533"/>
          <p:cNvSpPr/>
          <p:nvPr>
            <p:custDataLst>
              <p:tags r:id="rId66"/>
            </p:custDataLst>
          </p:nvPr>
        </p:nvSpPr>
        <p:spPr>
          <a:xfrm rot="2397730">
            <a:off x="11978399" y="7006128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35" name="Rectangle 534"/>
          <p:cNvSpPr/>
          <p:nvPr>
            <p:custDataLst>
              <p:tags r:id="rId67"/>
            </p:custDataLst>
          </p:nvPr>
        </p:nvSpPr>
        <p:spPr>
          <a:xfrm rot="5167000">
            <a:off x="12325967" y="6888936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36" name="Rectangle 535"/>
          <p:cNvSpPr/>
          <p:nvPr>
            <p:custDataLst>
              <p:tags r:id="rId68"/>
            </p:custDataLst>
          </p:nvPr>
        </p:nvSpPr>
        <p:spPr>
          <a:xfrm rot="7530506">
            <a:off x="12153327" y="6882947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37" name="Rectangle 536"/>
          <p:cNvSpPr/>
          <p:nvPr>
            <p:custDataLst>
              <p:tags r:id="rId69"/>
            </p:custDataLst>
          </p:nvPr>
        </p:nvSpPr>
        <p:spPr>
          <a:xfrm rot="2397730">
            <a:off x="12004460" y="6843386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38" name="Rectangle 537"/>
          <p:cNvSpPr/>
          <p:nvPr>
            <p:custDataLst>
              <p:tags r:id="rId70"/>
            </p:custDataLst>
          </p:nvPr>
        </p:nvSpPr>
        <p:spPr>
          <a:xfrm rot="20765576">
            <a:off x="12390374" y="5876688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39" name="Rectangle 538"/>
          <p:cNvSpPr/>
          <p:nvPr>
            <p:custDataLst>
              <p:tags r:id="rId71"/>
            </p:custDataLst>
          </p:nvPr>
        </p:nvSpPr>
        <p:spPr>
          <a:xfrm rot="2593323">
            <a:off x="12502157" y="6004463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40" name="Rectangle 539"/>
          <p:cNvSpPr/>
          <p:nvPr>
            <p:custDataLst>
              <p:tags r:id="rId72"/>
            </p:custDataLst>
          </p:nvPr>
        </p:nvSpPr>
        <p:spPr>
          <a:xfrm rot="5362593">
            <a:off x="12277241" y="6166128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41" name="Rectangle 540"/>
          <p:cNvSpPr/>
          <p:nvPr>
            <p:custDataLst>
              <p:tags r:id="rId73"/>
            </p:custDataLst>
          </p:nvPr>
        </p:nvSpPr>
        <p:spPr>
          <a:xfrm rot="7726098">
            <a:off x="12257298" y="5939639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42" name="Rectangle 541"/>
          <p:cNvSpPr/>
          <p:nvPr>
            <p:custDataLst>
              <p:tags r:id="rId74"/>
            </p:custDataLst>
          </p:nvPr>
        </p:nvSpPr>
        <p:spPr>
          <a:xfrm rot="2593323">
            <a:off x="12296120" y="6044285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43" name="Rectangle 542"/>
          <p:cNvSpPr/>
          <p:nvPr>
            <p:custDataLst>
              <p:tags r:id="rId75"/>
            </p:custDataLst>
          </p:nvPr>
        </p:nvSpPr>
        <p:spPr>
          <a:xfrm rot="4761280">
            <a:off x="12456626" y="6721707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45" name="Rectangle 544"/>
          <p:cNvSpPr/>
          <p:nvPr>
            <p:custDataLst>
              <p:tags r:id="rId76"/>
            </p:custDataLst>
          </p:nvPr>
        </p:nvSpPr>
        <p:spPr>
          <a:xfrm rot="10958296">
            <a:off x="12370130" y="6990830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46" name="Rectangle 545"/>
          <p:cNvSpPr/>
          <p:nvPr>
            <p:custDataLst>
              <p:tags r:id="rId77"/>
            </p:custDataLst>
          </p:nvPr>
        </p:nvSpPr>
        <p:spPr>
          <a:xfrm rot="13321802">
            <a:off x="12469764" y="6589320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47" name="Rectangle 546"/>
          <p:cNvSpPr/>
          <p:nvPr>
            <p:custDataLst>
              <p:tags r:id="rId78"/>
            </p:custDataLst>
          </p:nvPr>
        </p:nvSpPr>
        <p:spPr>
          <a:xfrm rot="8189026">
            <a:off x="12276555" y="6751136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48" name="Rectangle 547"/>
          <p:cNvSpPr/>
          <p:nvPr>
            <p:custDataLst>
              <p:tags r:id="rId79"/>
            </p:custDataLst>
          </p:nvPr>
        </p:nvSpPr>
        <p:spPr>
          <a:xfrm rot="4761280">
            <a:off x="12735746" y="6458018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49" name="Rectangle 548"/>
          <p:cNvSpPr/>
          <p:nvPr>
            <p:custDataLst>
              <p:tags r:id="rId80"/>
            </p:custDataLst>
          </p:nvPr>
        </p:nvSpPr>
        <p:spPr>
          <a:xfrm rot="8189026">
            <a:off x="12739833" y="6564059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50" name="Rectangle 549"/>
          <p:cNvSpPr/>
          <p:nvPr>
            <p:custDataLst>
              <p:tags r:id="rId81"/>
            </p:custDataLst>
          </p:nvPr>
        </p:nvSpPr>
        <p:spPr>
          <a:xfrm rot="10958296">
            <a:off x="12592787" y="6578046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51" name="Rectangle 550"/>
          <p:cNvSpPr/>
          <p:nvPr>
            <p:custDataLst>
              <p:tags r:id="rId82"/>
            </p:custDataLst>
          </p:nvPr>
        </p:nvSpPr>
        <p:spPr>
          <a:xfrm rot="13321802">
            <a:off x="12748884" y="6325631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52" name="Rectangle 551"/>
          <p:cNvSpPr/>
          <p:nvPr>
            <p:custDataLst>
              <p:tags r:id="rId83"/>
            </p:custDataLst>
          </p:nvPr>
        </p:nvSpPr>
        <p:spPr>
          <a:xfrm rot="8189026">
            <a:off x="12681458" y="6288407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53" name="Rectangle 552"/>
          <p:cNvSpPr/>
          <p:nvPr>
            <p:custDataLst>
              <p:tags r:id="rId84"/>
            </p:custDataLst>
          </p:nvPr>
        </p:nvSpPr>
        <p:spPr>
          <a:xfrm rot="14879673">
            <a:off x="12016929" y="6480648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54" name="Rectangle 553"/>
          <p:cNvSpPr/>
          <p:nvPr>
            <p:custDataLst>
              <p:tags r:id="rId85"/>
            </p:custDataLst>
          </p:nvPr>
        </p:nvSpPr>
        <p:spPr>
          <a:xfrm rot="18307420">
            <a:off x="12538736" y="6989876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55" name="Rectangle 554"/>
          <p:cNvSpPr/>
          <p:nvPr>
            <p:custDataLst>
              <p:tags r:id="rId86"/>
            </p:custDataLst>
          </p:nvPr>
        </p:nvSpPr>
        <p:spPr>
          <a:xfrm rot="21076688">
            <a:off x="12144647" y="6332264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56" name="Rectangle 555"/>
          <p:cNvSpPr/>
          <p:nvPr>
            <p:custDataLst>
              <p:tags r:id="rId87"/>
            </p:custDataLst>
          </p:nvPr>
        </p:nvSpPr>
        <p:spPr>
          <a:xfrm rot="1840195">
            <a:off x="12030128" y="6613032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57" name="Rectangle 556"/>
          <p:cNvSpPr/>
          <p:nvPr>
            <p:custDataLst>
              <p:tags r:id="rId88"/>
            </p:custDataLst>
          </p:nvPr>
        </p:nvSpPr>
        <p:spPr>
          <a:xfrm rot="18307420">
            <a:off x="12130229" y="6549356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58" name="Rectangle 557"/>
          <p:cNvSpPr/>
          <p:nvPr>
            <p:custDataLst>
              <p:tags r:id="rId89"/>
            </p:custDataLst>
          </p:nvPr>
        </p:nvSpPr>
        <p:spPr>
          <a:xfrm rot="14879673">
            <a:off x="12180297" y="6458297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59" name="Rectangle 558"/>
          <p:cNvSpPr/>
          <p:nvPr>
            <p:custDataLst>
              <p:tags r:id="rId90"/>
            </p:custDataLst>
          </p:nvPr>
        </p:nvSpPr>
        <p:spPr>
          <a:xfrm rot="18307420">
            <a:off x="12304334" y="7082882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60" name="Rectangle 559"/>
          <p:cNvSpPr/>
          <p:nvPr>
            <p:custDataLst>
              <p:tags r:id="rId91"/>
            </p:custDataLst>
          </p:nvPr>
        </p:nvSpPr>
        <p:spPr>
          <a:xfrm rot="21076688">
            <a:off x="12368955" y="6112019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61" name="Rectangle 560"/>
          <p:cNvSpPr/>
          <p:nvPr>
            <p:custDataLst>
              <p:tags r:id="rId92"/>
            </p:custDataLst>
          </p:nvPr>
        </p:nvSpPr>
        <p:spPr>
          <a:xfrm rot="1840195">
            <a:off x="12541164" y="5826522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62" name="Rectangle 561"/>
          <p:cNvSpPr/>
          <p:nvPr>
            <p:custDataLst>
              <p:tags r:id="rId93"/>
            </p:custDataLst>
          </p:nvPr>
        </p:nvSpPr>
        <p:spPr>
          <a:xfrm rot="18307420">
            <a:off x="12303411" y="6503967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63" name="Rectangle 562"/>
          <p:cNvSpPr/>
          <p:nvPr>
            <p:custDataLst>
              <p:tags r:id="rId94"/>
            </p:custDataLst>
          </p:nvPr>
        </p:nvSpPr>
        <p:spPr>
          <a:xfrm rot="19353324">
            <a:off x="12334427" y="5740925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64" name="Rectangle 563"/>
          <p:cNvSpPr/>
          <p:nvPr>
            <p:custDataLst>
              <p:tags r:id="rId95"/>
            </p:custDataLst>
          </p:nvPr>
        </p:nvSpPr>
        <p:spPr>
          <a:xfrm rot="1181070">
            <a:off x="12465440" y="6217889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65" name="Rectangle 564"/>
          <p:cNvSpPr/>
          <p:nvPr>
            <p:custDataLst>
              <p:tags r:id="rId96"/>
            </p:custDataLst>
          </p:nvPr>
        </p:nvSpPr>
        <p:spPr>
          <a:xfrm rot="3950340">
            <a:off x="12630915" y="6391596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66" name="Rectangle 565"/>
          <p:cNvSpPr/>
          <p:nvPr>
            <p:custDataLst>
              <p:tags r:id="rId97"/>
            </p:custDataLst>
          </p:nvPr>
        </p:nvSpPr>
        <p:spPr>
          <a:xfrm rot="6313846">
            <a:off x="12303890" y="6263754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67" name="Rectangle 566"/>
          <p:cNvSpPr/>
          <p:nvPr>
            <p:custDataLst>
              <p:tags r:id="rId98"/>
            </p:custDataLst>
          </p:nvPr>
        </p:nvSpPr>
        <p:spPr>
          <a:xfrm rot="1181070">
            <a:off x="12380493" y="6380324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68" name="Rectangle 567"/>
          <p:cNvSpPr/>
          <p:nvPr>
            <p:custDataLst>
              <p:tags r:id="rId99"/>
            </p:custDataLst>
          </p:nvPr>
        </p:nvSpPr>
        <p:spPr>
          <a:xfrm rot="6889856">
            <a:off x="12469323" y="6517500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69" name="Rectangle 568"/>
          <p:cNvSpPr/>
          <p:nvPr>
            <p:custDataLst>
              <p:tags r:id="rId100"/>
            </p:custDataLst>
          </p:nvPr>
        </p:nvSpPr>
        <p:spPr>
          <a:xfrm rot="10317602">
            <a:off x="12072720" y="7131356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70" name="Rectangle 569"/>
          <p:cNvSpPr/>
          <p:nvPr>
            <p:custDataLst>
              <p:tags r:id="rId101"/>
            </p:custDataLst>
          </p:nvPr>
        </p:nvSpPr>
        <p:spPr>
          <a:xfrm rot="13086872">
            <a:off x="12323235" y="6644687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71" name="Rectangle 570"/>
          <p:cNvSpPr/>
          <p:nvPr>
            <p:custDataLst>
              <p:tags r:id="rId102"/>
            </p:custDataLst>
          </p:nvPr>
        </p:nvSpPr>
        <p:spPr>
          <a:xfrm rot="15450377">
            <a:off x="12889791" y="6389018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72" name="Rectangle 571"/>
          <p:cNvSpPr/>
          <p:nvPr>
            <p:custDataLst>
              <p:tags r:id="rId103"/>
            </p:custDataLst>
          </p:nvPr>
        </p:nvSpPr>
        <p:spPr>
          <a:xfrm rot="10317602">
            <a:off x="12481574" y="6373893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11" name="Rectangle 510"/>
          <p:cNvSpPr/>
          <p:nvPr>
            <p:custDataLst>
              <p:tags r:id="rId104"/>
            </p:custDataLst>
          </p:nvPr>
        </p:nvSpPr>
        <p:spPr>
          <a:xfrm rot="10780727">
            <a:off x="12722216" y="6533972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12" name="Rectangle 511"/>
          <p:cNvSpPr/>
          <p:nvPr>
            <p:custDataLst>
              <p:tags r:id="rId105"/>
            </p:custDataLst>
          </p:nvPr>
        </p:nvSpPr>
        <p:spPr>
          <a:xfrm rot="14208473">
            <a:off x="12628460" y="6562707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13" name="Rectangle 512"/>
          <p:cNvSpPr/>
          <p:nvPr>
            <p:custDataLst>
              <p:tags r:id="rId106"/>
            </p:custDataLst>
          </p:nvPr>
        </p:nvSpPr>
        <p:spPr>
          <a:xfrm rot="16977744">
            <a:off x="12589487" y="6457935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14" name="Rectangle 513"/>
          <p:cNvSpPr/>
          <p:nvPr>
            <p:custDataLst>
              <p:tags r:id="rId107"/>
            </p:custDataLst>
          </p:nvPr>
        </p:nvSpPr>
        <p:spPr>
          <a:xfrm rot="19341248">
            <a:off x="12667715" y="6346817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15" name="Rectangle 514"/>
          <p:cNvSpPr/>
          <p:nvPr>
            <p:custDataLst>
              <p:tags r:id="rId108"/>
            </p:custDataLst>
          </p:nvPr>
        </p:nvSpPr>
        <p:spPr>
          <a:xfrm rot="14208473">
            <a:off x="12829859" y="6436439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06" name="Rectangle 505"/>
          <p:cNvSpPr/>
          <p:nvPr>
            <p:custDataLst>
              <p:tags r:id="rId109"/>
            </p:custDataLst>
          </p:nvPr>
        </p:nvSpPr>
        <p:spPr>
          <a:xfrm rot="20765576">
            <a:off x="12442440" y="6500346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07" name="Rectangle 506"/>
          <p:cNvSpPr/>
          <p:nvPr>
            <p:custDataLst>
              <p:tags r:id="rId110"/>
            </p:custDataLst>
          </p:nvPr>
        </p:nvSpPr>
        <p:spPr>
          <a:xfrm rot="2593323">
            <a:off x="12577980" y="6237410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08" name="Rectangle 507"/>
          <p:cNvSpPr/>
          <p:nvPr>
            <p:custDataLst>
              <p:tags r:id="rId111"/>
            </p:custDataLst>
          </p:nvPr>
        </p:nvSpPr>
        <p:spPr>
          <a:xfrm rot="5362593">
            <a:off x="12538268" y="6666245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10" name="Rectangle 509"/>
          <p:cNvSpPr/>
          <p:nvPr>
            <p:custDataLst>
              <p:tags r:id="rId112"/>
            </p:custDataLst>
          </p:nvPr>
        </p:nvSpPr>
        <p:spPr>
          <a:xfrm rot="2593323">
            <a:off x="12309669" y="6743604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01" name="Rectangle 500"/>
          <p:cNvSpPr/>
          <p:nvPr>
            <p:custDataLst>
              <p:tags r:id="rId113"/>
            </p:custDataLst>
          </p:nvPr>
        </p:nvSpPr>
        <p:spPr>
          <a:xfrm rot="20765576">
            <a:off x="12587960" y="6015720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02" name="Rectangle 501"/>
          <p:cNvSpPr/>
          <p:nvPr>
            <p:custDataLst>
              <p:tags r:id="rId114"/>
            </p:custDataLst>
          </p:nvPr>
        </p:nvSpPr>
        <p:spPr>
          <a:xfrm rot="2593323">
            <a:off x="12672344" y="5965764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03" name="Rectangle 502"/>
          <p:cNvSpPr/>
          <p:nvPr>
            <p:custDataLst>
              <p:tags r:id="rId115"/>
            </p:custDataLst>
          </p:nvPr>
        </p:nvSpPr>
        <p:spPr>
          <a:xfrm rot="5362593">
            <a:off x="12734838" y="6058452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04" name="Rectangle 503"/>
          <p:cNvSpPr/>
          <p:nvPr>
            <p:custDataLst>
              <p:tags r:id="rId116"/>
            </p:custDataLst>
          </p:nvPr>
        </p:nvSpPr>
        <p:spPr>
          <a:xfrm rot="7726098">
            <a:off x="12684900" y="6184836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05" name="Rectangle 504"/>
          <p:cNvSpPr/>
          <p:nvPr>
            <p:custDataLst>
              <p:tags r:id="rId117"/>
            </p:custDataLst>
          </p:nvPr>
        </p:nvSpPr>
        <p:spPr>
          <a:xfrm rot="2593323">
            <a:off x="12506240" y="6135809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96" name="Rectangle 495"/>
          <p:cNvSpPr/>
          <p:nvPr>
            <p:custDataLst>
              <p:tags r:id="rId118"/>
            </p:custDataLst>
          </p:nvPr>
        </p:nvSpPr>
        <p:spPr>
          <a:xfrm rot="20765576">
            <a:off x="12142430" y="6417485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97" name="Rectangle 496"/>
          <p:cNvSpPr/>
          <p:nvPr>
            <p:custDataLst>
              <p:tags r:id="rId119"/>
            </p:custDataLst>
          </p:nvPr>
        </p:nvSpPr>
        <p:spPr>
          <a:xfrm rot="2593323">
            <a:off x="12226814" y="6367529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98" name="Rectangle 497"/>
          <p:cNvSpPr/>
          <p:nvPr>
            <p:custDataLst>
              <p:tags r:id="rId120"/>
            </p:custDataLst>
          </p:nvPr>
        </p:nvSpPr>
        <p:spPr>
          <a:xfrm rot="5362593">
            <a:off x="12289310" y="6460217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99" name="Rectangle 498"/>
          <p:cNvSpPr/>
          <p:nvPr>
            <p:custDataLst>
              <p:tags r:id="rId121"/>
            </p:custDataLst>
          </p:nvPr>
        </p:nvSpPr>
        <p:spPr>
          <a:xfrm rot="7726098">
            <a:off x="12239372" y="6586601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500" name="Rectangle 499"/>
          <p:cNvSpPr/>
          <p:nvPr>
            <p:custDataLst>
              <p:tags r:id="rId122"/>
            </p:custDataLst>
          </p:nvPr>
        </p:nvSpPr>
        <p:spPr>
          <a:xfrm rot="2593323">
            <a:off x="12060710" y="6537573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91" name="Rectangle 490"/>
          <p:cNvSpPr/>
          <p:nvPr>
            <p:custDataLst>
              <p:tags r:id="rId123"/>
            </p:custDataLst>
          </p:nvPr>
        </p:nvSpPr>
        <p:spPr>
          <a:xfrm rot="20765576">
            <a:off x="12023895" y="6839309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92" name="Rectangle 491"/>
          <p:cNvSpPr/>
          <p:nvPr>
            <p:custDataLst>
              <p:tags r:id="rId124"/>
            </p:custDataLst>
          </p:nvPr>
        </p:nvSpPr>
        <p:spPr>
          <a:xfrm rot="2593323">
            <a:off x="12108279" y="6789353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93" name="Rectangle 492"/>
          <p:cNvSpPr/>
          <p:nvPr>
            <p:custDataLst>
              <p:tags r:id="rId125"/>
            </p:custDataLst>
          </p:nvPr>
        </p:nvSpPr>
        <p:spPr>
          <a:xfrm rot="5362593">
            <a:off x="12170774" y="6882041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94" name="Rectangle 493"/>
          <p:cNvSpPr/>
          <p:nvPr>
            <p:custDataLst>
              <p:tags r:id="rId126"/>
            </p:custDataLst>
          </p:nvPr>
        </p:nvSpPr>
        <p:spPr>
          <a:xfrm rot="7726098">
            <a:off x="12120836" y="7008425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95" name="Rectangle 494"/>
          <p:cNvSpPr/>
          <p:nvPr>
            <p:custDataLst>
              <p:tags r:id="rId127"/>
            </p:custDataLst>
          </p:nvPr>
        </p:nvSpPr>
        <p:spPr>
          <a:xfrm rot="2593323">
            <a:off x="11942175" y="6959397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86" name="Rectangle 485"/>
          <p:cNvSpPr/>
          <p:nvPr>
            <p:custDataLst>
              <p:tags r:id="rId128"/>
            </p:custDataLst>
          </p:nvPr>
        </p:nvSpPr>
        <p:spPr>
          <a:xfrm rot="20765576">
            <a:off x="12232829" y="5847614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87" name="Rectangle 486"/>
          <p:cNvSpPr/>
          <p:nvPr>
            <p:custDataLst>
              <p:tags r:id="rId129"/>
            </p:custDataLst>
          </p:nvPr>
        </p:nvSpPr>
        <p:spPr>
          <a:xfrm rot="2593323">
            <a:off x="12317213" y="5797658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88" name="Rectangle 487"/>
          <p:cNvSpPr/>
          <p:nvPr>
            <p:custDataLst>
              <p:tags r:id="rId130"/>
            </p:custDataLst>
          </p:nvPr>
        </p:nvSpPr>
        <p:spPr>
          <a:xfrm rot="5362593">
            <a:off x="12379707" y="5890346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89" name="Rectangle 488"/>
          <p:cNvSpPr/>
          <p:nvPr>
            <p:custDataLst>
              <p:tags r:id="rId131"/>
            </p:custDataLst>
          </p:nvPr>
        </p:nvSpPr>
        <p:spPr>
          <a:xfrm rot="7726098">
            <a:off x="12329769" y="6016730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90" name="Rectangle 489"/>
          <p:cNvSpPr/>
          <p:nvPr>
            <p:custDataLst>
              <p:tags r:id="rId132"/>
            </p:custDataLst>
          </p:nvPr>
        </p:nvSpPr>
        <p:spPr>
          <a:xfrm rot="2593323">
            <a:off x="12151109" y="5967702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81" name="Rectangle 480"/>
          <p:cNvSpPr/>
          <p:nvPr>
            <p:custDataLst>
              <p:tags r:id="rId133"/>
            </p:custDataLst>
          </p:nvPr>
        </p:nvSpPr>
        <p:spPr>
          <a:xfrm rot="20765576">
            <a:off x="12516312" y="6822105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82" name="Rectangle 481"/>
          <p:cNvSpPr/>
          <p:nvPr>
            <p:custDataLst>
              <p:tags r:id="rId134"/>
            </p:custDataLst>
          </p:nvPr>
        </p:nvSpPr>
        <p:spPr>
          <a:xfrm rot="2593323">
            <a:off x="12600696" y="6772149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83" name="Rectangle 482"/>
          <p:cNvSpPr/>
          <p:nvPr>
            <p:custDataLst>
              <p:tags r:id="rId135"/>
            </p:custDataLst>
          </p:nvPr>
        </p:nvSpPr>
        <p:spPr>
          <a:xfrm rot="5362593">
            <a:off x="12663191" y="6864837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84" name="Rectangle 483"/>
          <p:cNvSpPr/>
          <p:nvPr>
            <p:custDataLst>
              <p:tags r:id="rId136"/>
            </p:custDataLst>
          </p:nvPr>
        </p:nvSpPr>
        <p:spPr>
          <a:xfrm rot="7726098">
            <a:off x="12613253" y="6991221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485" name="Rectangle 484"/>
          <p:cNvSpPr/>
          <p:nvPr>
            <p:custDataLst>
              <p:tags r:id="rId137"/>
            </p:custDataLst>
          </p:nvPr>
        </p:nvSpPr>
        <p:spPr>
          <a:xfrm rot="2593323">
            <a:off x="12434592" y="6942194"/>
            <a:ext cx="51435" cy="514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pic>
        <p:nvPicPr>
          <p:cNvPr id="573" name="Picture 572"/>
          <p:cNvPicPr>
            <a:picLocks noChangeAspect="1"/>
          </p:cNvPicPr>
          <p:nvPr>
            <p:custDataLst>
              <p:tags r:id="rId138"/>
            </p:custDataLst>
          </p:nvPr>
        </p:nvPicPr>
        <p:blipFill>
          <a:blip r:embed="rId227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93566">
            <a:off x="10296751" y="4172034"/>
            <a:ext cx="1434536" cy="1892052"/>
          </a:xfrm>
          <a:prstGeom prst="rect">
            <a:avLst/>
          </a:prstGeom>
        </p:spPr>
      </p:pic>
      <p:sp>
        <p:nvSpPr>
          <p:cNvPr id="12" name="Rectangle 11"/>
          <p:cNvSpPr/>
          <p:nvPr>
            <p:custDataLst>
              <p:tags r:id="rId139"/>
            </p:custDataLst>
          </p:nvPr>
        </p:nvSpPr>
        <p:spPr>
          <a:xfrm>
            <a:off x="10282710" y="3789845"/>
            <a:ext cx="655368" cy="616140"/>
          </a:xfrm>
          <a:prstGeom prst="rect">
            <a:avLst/>
          </a:prstGeom>
          <a:solidFill>
            <a:srgbClr val="4546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grpSp>
        <p:nvGrpSpPr>
          <p:cNvPr id="6" name="Group 5"/>
          <p:cNvGrpSpPr/>
          <p:nvPr>
            <p:custDataLst>
              <p:tags r:id="rId140"/>
            </p:custDataLst>
          </p:nvPr>
        </p:nvGrpSpPr>
        <p:grpSpPr>
          <a:xfrm rot="11687302" flipH="1">
            <a:off x="11965170" y="5887424"/>
            <a:ext cx="812256" cy="1203599"/>
            <a:chOff x="8482103" y="4306549"/>
            <a:chExt cx="722005" cy="1069865"/>
          </a:xfrm>
          <a:solidFill>
            <a:schemeClr val="accent2"/>
          </a:solidFill>
        </p:grpSpPr>
        <p:sp>
          <p:nvSpPr>
            <p:cNvPr id="198" name="Rounded Rectangle 197"/>
            <p:cNvSpPr/>
            <p:nvPr>
              <p:custDataLst>
                <p:tags r:id="rId157"/>
              </p:custDataLst>
            </p:nvPr>
          </p:nvSpPr>
          <p:spPr>
            <a:xfrm rot="20569984">
              <a:off x="8600513" y="5024217"/>
              <a:ext cx="54864" cy="54864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sp>
          <p:nvSpPr>
            <p:cNvPr id="199" name="Rounded Rectangle 198"/>
            <p:cNvSpPr/>
            <p:nvPr>
              <p:custDataLst>
                <p:tags r:id="rId158"/>
              </p:custDataLst>
            </p:nvPr>
          </p:nvSpPr>
          <p:spPr>
            <a:xfrm rot="2397730">
              <a:off x="8482103" y="5277266"/>
              <a:ext cx="54864" cy="54864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sp>
          <p:nvSpPr>
            <p:cNvPr id="200" name="Rounded Rectangle 199"/>
            <p:cNvSpPr/>
            <p:nvPr>
              <p:custDataLst>
                <p:tags r:id="rId159"/>
              </p:custDataLst>
            </p:nvPr>
          </p:nvSpPr>
          <p:spPr>
            <a:xfrm rot="5167000">
              <a:off x="8856101" y="5095213"/>
              <a:ext cx="54864" cy="54864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sp>
          <p:nvSpPr>
            <p:cNvPr id="201" name="Rounded Rectangle 200"/>
            <p:cNvSpPr/>
            <p:nvPr>
              <p:custDataLst>
                <p:tags r:id="rId160"/>
              </p:custDataLst>
            </p:nvPr>
          </p:nvSpPr>
          <p:spPr>
            <a:xfrm rot="8189026">
              <a:off x="9149244" y="4631156"/>
              <a:ext cx="54864" cy="54864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sp>
          <p:nvSpPr>
            <p:cNvPr id="203" name="Rounded Rectangle 202"/>
            <p:cNvSpPr/>
            <p:nvPr>
              <p:custDataLst>
                <p:tags r:id="rId161"/>
              </p:custDataLst>
            </p:nvPr>
          </p:nvSpPr>
          <p:spPr>
            <a:xfrm rot="18307420">
              <a:off x="8830738" y="5321550"/>
              <a:ext cx="54864" cy="54864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sp>
          <p:nvSpPr>
            <p:cNvPr id="204" name="Rounded Rectangle 203"/>
            <p:cNvSpPr/>
            <p:nvPr>
              <p:custDataLst>
                <p:tags r:id="rId162"/>
              </p:custDataLst>
            </p:nvPr>
          </p:nvSpPr>
          <p:spPr>
            <a:xfrm rot="1840195">
              <a:off x="8960841" y="4306549"/>
              <a:ext cx="54864" cy="54864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sp>
          <p:nvSpPr>
            <p:cNvPr id="205" name="Rounded Rectangle 204"/>
            <p:cNvSpPr/>
            <p:nvPr>
              <p:custDataLst>
                <p:tags r:id="rId163"/>
              </p:custDataLst>
            </p:nvPr>
          </p:nvSpPr>
          <p:spPr>
            <a:xfrm rot="13086872">
              <a:off x="8819484" y="4833543"/>
              <a:ext cx="54864" cy="54864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sp>
          <p:nvSpPr>
            <p:cNvPr id="207" name="Rounded Rectangle 206"/>
            <p:cNvSpPr/>
            <p:nvPr>
              <p:custDataLst>
                <p:tags r:id="rId164"/>
              </p:custDataLst>
            </p:nvPr>
          </p:nvSpPr>
          <p:spPr>
            <a:xfrm rot="14208473">
              <a:off x="9104057" y="4919165"/>
              <a:ext cx="54864" cy="54864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sp>
          <p:nvSpPr>
            <p:cNvPr id="208" name="Rounded Rectangle 207"/>
            <p:cNvSpPr/>
            <p:nvPr>
              <p:custDataLst>
                <p:tags r:id="rId165"/>
              </p:custDataLst>
            </p:nvPr>
          </p:nvSpPr>
          <p:spPr>
            <a:xfrm rot="20765576">
              <a:off x="8687053" y="4347141"/>
              <a:ext cx="54864" cy="54864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sp>
          <p:nvSpPr>
            <p:cNvPr id="209" name="Rounded Rectangle 208"/>
            <p:cNvSpPr/>
            <p:nvPr>
              <p:custDataLst>
                <p:tags r:id="rId166"/>
              </p:custDataLst>
            </p:nvPr>
          </p:nvSpPr>
          <p:spPr>
            <a:xfrm rot="7726098">
              <a:off x="8813960" y="4461165"/>
              <a:ext cx="54864" cy="54864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</p:grpSp>
      <p:sp>
        <p:nvSpPr>
          <p:cNvPr id="7" name="Freeform 6"/>
          <p:cNvSpPr/>
          <p:nvPr>
            <p:custDataLst>
              <p:tags r:id="rId141"/>
            </p:custDataLst>
          </p:nvPr>
        </p:nvSpPr>
        <p:spPr>
          <a:xfrm>
            <a:off x="10859823" y="4718448"/>
            <a:ext cx="764382" cy="969765"/>
          </a:xfrm>
          <a:custGeom>
            <a:avLst/>
            <a:gdLst>
              <a:gd name="connsiteX0" fmla="*/ 0 w 679450"/>
              <a:gd name="connsiteY0" fmla="*/ 160338 h 862013"/>
              <a:gd name="connsiteX1" fmla="*/ 17463 w 679450"/>
              <a:gd name="connsiteY1" fmla="*/ 142875 h 862013"/>
              <a:gd name="connsiteX2" fmla="*/ 125413 w 679450"/>
              <a:gd name="connsiteY2" fmla="*/ 65088 h 862013"/>
              <a:gd name="connsiteX3" fmla="*/ 204788 w 679450"/>
              <a:gd name="connsiteY3" fmla="*/ 9526 h 862013"/>
              <a:gd name="connsiteX4" fmla="*/ 241300 w 679450"/>
              <a:gd name="connsiteY4" fmla="*/ 0 h 862013"/>
              <a:gd name="connsiteX5" fmla="*/ 352425 w 679450"/>
              <a:gd name="connsiteY5" fmla="*/ 158750 h 862013"/>
              <a:gd name="connsiteX6" fmla="*/ 284162 w 679450"/>
              <a:gd name="connsiteY6" fmla="*/ 234951 h 862013"/>
              <a:gd name="connsiteX7" fmla="*/ 269875 w 679450"/>
              <a:gd name="connsiteY7" fmla="*/ 263525 h 862013"/>
              <a:gd name="connsiteX8" fmla="*/ 466725 w 679450"/>
              <a:gd name="connsiteY8" fmla="*/ 533400 h 862013"/>
              <a:gd name="connsiteX9" fmla="*/ 452438 w 679450"/>
              <a:gd name="connsiteY9" fmla="*/ 506413 h 862013"/>
              <a:gd name="connsiteX10" fmla="*/ 490538 w 679450"/>
              <a:gd name="connsiteY10" fmla="*/ 471488 h 862013"/>
              <a:gd name="connsiteX11" fmla="*/ 512762 w 679450"/>
              <a:gd name="connsiteY11" fmla="*/ 450850 h 862013"/>
              <a:gd name="connsiteX12" fmla="*/ 579437 w 679450"/>
              <a:gd name="connsiteY12" fmla="*/ 577850 h 862013"/>
              <a:gd name="connsiteX13" fmla="*/ 627063 w 679450"/>
              <a:gd name="connsiteY13" fmla="*/ 671513 h 862013"/>
              <a:gd name="connsiteX14" fmla="*/ 620713 w 679450"/>
              <a:gd name="connsiteY14" fmla="*/ 754063 h 862013"/>
              <a:gd name="connsiteX15" fmla="*/ 641350 w 679450"/>
              <a:gd name="connsiteY15" fmla="*/ 757237 h 862013"/>
              <a:gd name="connsiteX16" fmla="*/ 679450 w 679450"/>
              <a:gd name="connsiteY16" fmla="*/ 811213 h 862013"/>
              <a:gd name="connsiteX17" fmla="*/ 676275 w 679450"/>
              <a:gd name="connsiteY17" fmla="*/ 836613 h 862013"/>
              <a:gd name="connsiteX18" fmla="*/ 639762 w 679450"/>
              <a:gd name="connsiteY18" fmla="*/ 862013 h 862013"/>
              <a:gd name="connsiteX19" fmla="*/ 593725 w 679450"/>
              <a:gd name="connsiteY19" fmla="*/ 806450 h 862013"/>
              <a:gd name="connsiteX20" fmla="*/ 592137 w 679450"/>
              <a:gd name="connsiteY20" fmla="*/ 784226 h 862013"/>
              <a:gd name="connsiteX21" fmla="*/ 500063 w 679450"/>
              <a:gd name="connsiteY21" fmla="*/ 754063 h 862013"/>
              <a:gd name="connsiteX22" fmla="*/ 361950 w 679450"/>
              <a:gd name="connsiteY22" fmla="*/ 617538 h 862013"/>
              <a:gd name="connsiteX23" fmla="*/ 331788 w 679450"/>
              <a:gd name="connsiteY23" fmla="*/ 566738 h 862013"/>
              <a:gd name="connsiteX24" fmla="*/ 384175 w 679450"/>
              <a:gd name="connsiteY24" fmla="*/ 542925 h 862013"/>
              <a:gd name="connsiteX25" fmla="*/ 407988 w 679450"/>
              <a:gd name="connsiteY25" fmla="*/ 531813 h 862013"/>
              <a:gd name="connsiteX26" fmla="*/ 222251 w 679450"/>
              <a:gd name="connsiteY26" fmla="*/ 280988 h 862013"/>
              <a:gd name="connsiteX27" fmla="*/ 207963 w 679450"/>
              <a:gd name="connsiteY27" fmla="*/ 285751 h 862013"/>
              <a:gd name="connsiteX28" fmla="*/ 149225 w 679450"/>
              <a:gd name="connsiteY28" fmla="*/ 307975 h 862013"/>
              <a:gd name="connsiteX29" fmla="*/ 119063 w 679450"/>
              <a:gd name="connsiteY29" fmla="*/ 320675 h 862013"/>
              <a:gd name="connsiteX30" fmla="*/ 0 w 679450"/>
              <a:gd name="connsiteY30" fmla="*/ 160338 h 862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79450" h="862013">
                <a:moveTo>
                  <a:pt x="0" y="160338"/>
                </a:moveTo>
                <a:lnTo>
                  <a:pt x="17463" y="142875"/>
                </a:lnTo>
                <a:lnTo>
                  <a:pt x="125413" y="65088"/>
                </a:lnTo>
                <a:lnTo>
                  <a:pt x="204788" y="9526"/>
                </a:lnTo>
                <a:lnTo>
                  <a:pt x="241300" y="0"/>
                </a:lnTo>
                <a:lnTo>
                  <a:pt x="352425" y="158750"/>
                </a:lnTo>
                <a:lnTo>
                  <a:pt x="284162" y="234951"/>
                </a:lnTo>
                <a:lnTo>
                  <a:pt x="269875" y="263525"/>
                </a:lnTo>
                <a:lnTo>
                  <a:pt x="466725" y="533400"/>
                </a:lnTo>
                <a:lnTo>
                  <a:pt x="452438" y="506413"/>
                </a:lnTo>
                <a:lnTo>
                  <a:pt x="490538" y="471488"/>
                </a:lnTo>
                <a:lnTo>
                  <a:pt x="512762" y="450850"/>
                </a:lnTo>
                <a:lnTo>
                  <a:pt x="579437" y="577850"/>
                </a:lnTo>
                <a:lnTo>
                  <a:pt x="627063" y="671513"/>
                </a:lnTo>
                <a:lnTo>
                  <a:pt x="620713" y="754063"/>
                </a:lnTo>
                <a:cubicBezTo>
                  <a:pt x="627592" y="755121"/>
                  <a:pt x="631561" y="747712"/>
                  <a:pt x="641350" y="757237"/>
                </a:cubicBezTo>
                <a:cubicBezTo>
                  <a:pt x="651139" y="766762"/>
                  <a:pt x="666750" y="793221"/>
                  <a:pt x="679450" y="811213"/>
                </a:cubicBezTo>
                <a:lnTo>
                  <a:pt x="676275" y="836613"/>
                </a:lnTo>
                <a:lnTo>
                  <a:pt x="639762" y="862013"/>
                </a:lnTo>
                <a:lnTo>
                  <a:pt x="593725" y="806450"/>
                </a:lnTo>
                <a:lnTo>
                  <a:pt x="592137" y="784226"/>
                </a:lnTo>
                <a:lnTo>
                  <a:pt x="500063" y="754063"/>
                </a:lnTo>
                <a:lnTo>
                  <a:pt x="361950" y="617538"/>
                </a:lnTo>
                <a:lnTo>
                  <a:pt x="331788" y="566738"/>
                </a:lnTo>
                <a:lnTo>
                  <a:pt x="384175" y="542925"/>
                </a:lnTo>
                <a:lnTo>
                  <a:pt x="407988" y="531813"/>
                </a:lnTo>
                <a:lnTo>
                  <a:pt x="222251" y="280988"/>
                </a:lnTo>
                <a:lnTo>
                  <a:pt x="207963" y="285751"/>
                </a:lnTo>
                <a:lnTo>
                  <a:pt x="149225" y="307975"/>
                </a:lnTo>
                <a:lnTo>
                  <a:pt x="119063" y="320675"/>
                </a:lnTo>
                <a:lnTo>
                  <a:pt x="0" y="160338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r>
              <a:rPr lang="en-US" sz="2025">
                <a:solidFill>
                  <a:srgbClr val="FFFFFF"/>
                </a:solidFill>
              </a:rPr>
              <a:t> </a:t>
            </a:r>
          </a:p>
        </p:txBody>
      </p:sp>
      <p:grpSp>
        <p:nvGrpSpPr>
          <p:cNvPr id="222" name="Group 221"/>
          <p:cNvGrpSpPr/>
          <p:nvPr>
            <p:custDataLst>
              <p:tags r:id="rId142"/>
            </p:custDataLst>
          </p:nvPr>
        </p:nvGrpSpPr>
        <p:grpSpPr>
          <a:xfrm>
            <a:off x="11998020" y="3192365"/>
            <a:ext cx="654513" cy="1269975"/>
            <a:chOff x="10380952" y="1779631"/>
            <a:chExt cx="613266" cy="1189941"/>
          </a:xfrm>
        </p:grpSpPr>
        <p:grpSp>
          <p:nvGrpSpPr>
            <p:cNvPr id="224" name="Group 223"/>
            <p:cNvGrpSpPr/>
            <p:nvPr>
              <p:custDataLst>
                <p:tags r:id="rId144"/>
              </p:custDataLst>
            </p:nvPr>
          </p:nvGrpSpPr>
          <p:grpSpPr>
            <a:xfrm>
              <a:off x="10380952" y="2013790"/>
              <a:ext cx="613266" cy="736459"/>
              <a:chOff x="3745492" y="4303576"/>
              <a:chExt cx="650543" cy="781224"/>
            </a:xfrm>
            <a:solidFill>
              <a:schemeClr val="accent2"/>
            </a:solidFill>
          </p:grpSpPr>
          <p:sp>
            <p:nvSpPr>
              <p:cNvPr id="228" name="Rounded Rectangle 1125"/>
              <p:cNvSpPr/>
              <p:nvPr>
                <p:custDataLst>
                  <p:tags r:id="rId147"/>
                </p:custDataLst>
              </p:nvPr>
            </p:nvSpPr>
            <p:spPr>
              <a:xfrm rot="18638048">
                <a:off x="3882192" y="5029936"/>
                <a:ext cx="54864" cy="54864"/>
              </a:xfrm>
              <a:prstGeom prst="flowChartProcess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29" name="Rounded Rectangle 1128"/>
              <p:cNvSpPr/>
              <p:nvPr>
                <p:custDataLst>
                  <p:tags r:id="rId148"/>
                </p:custDataLst>
              </p:nvPr>
            </p:nvSpPr>
            <p:spPr>
              <a:xfrm rot="20569984">
                <a:off x="4192019" y="4993459"/>
                <a:ext cx="54864" cy="54864"/>
              </a:xfrm>
              <a:prstGeom prst="flowChartProcess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43" name="Rounded Rectangle 1129"/>
              <p:cNvSpPr/>
              <p:nvPr>
                <p:custDataLst>
                  <p:tags r:id="rId149"/>
                </p:custDataLst>
              </p:nvPr>
            </p:nvSpPr>
            <p:spPr>
              <a:xfrm rot="8189026">
                <a:off x="3745492" y="4906962"/>
                <a:ext cx="54864" cy="54864"/>
              </a:xfrm>
              <a:prstGeom prst="flowChartProcess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49" name="Rounded Rectangle 1133"/>
              <p:cNvSpPr/>
              <p:nvPr>
                <p:custDataLst>
                  <p:tags r:id="rId150"/>
                </p:custDataLst>
              </p:nvPr>
            </p:nvSpPr>
            <p:spPr>
              <a:xfrm rot="10958296">
                <a:off x="3881078" y="4595406"/>
                <a:ext cx="54864" cy="54864"/>
              </a:xfrm>
              <a:prstGeom prst="flowChartProcess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50" name="Rounded Rectangle 1134"/>
              <p:cNvSpPr/>
              <p:nvPr>
                <p:custDataLst>
                  <p:tags r:id="rId151"/>
                </p:custDataLst>
              </p:nvPr>
            </p:nvSpPr>
            <p:spPr>
              <a:xfrm rot="8189026">
                <a:off x="4341171" y="4449563"/>
                <a:ext cx="54864" cy="54864"/>
              </a:xfrm>
              <a:prstGeom prst="flowChartProcess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51" name="Rounded Rectangle 1135"/>
              <p:cNvSpPr/>
              <p:nvPr>
                <p:custDataLst>
                  <p:tags r:id="rId152"/>
                </p:custDataLst>
              </p:nvPr>
            </p:nvSpPr>
            <p:spPr>
              <a:xfrm rot="14879673">
                <a:off x="3975548" y="4882485"/>
                <a:ext cx="54864" cy="54864"/>
              </a:xfrm>
              <a:prstGeom prst="flowChartProcess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52" name="Rounded Rectangle 1140"/>
              <p:cNvSpPr/>
              <p:nvPr>
                <p:custDataLst>
                  <p:tags r:id="rId153"/>
                </p:custDataLst>
              </p:nvPr>
            </p:nvSpPr>
            <p:spPr>
              <a:xfrm rot="13086872">
                <a:off x="4253151" y="4755767"/>
                <a:ext cx="54864" cy="54864"/>
              </a:xfrm>
              <a:prstGeom prst="flowChartProcess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53" name="Rounded Rectangle 1143"/>
              <p:cNvSpPr/>
              <p:nvPr>
                <p:custDataLst>
                  <p:tags r:id="rId154"/>
                </p:custDataLst>
              </p:nvPr>
            </p:nvSpPr>
            <p:spPr>
              <a:xfrm rot="2593323">
                <a:off x="4174714" y="4331913"/>
                <a:ext cx="54864" cy="54864"/>
              </a:xfrm>
              <a:prstGeom prst="flowChartProcess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54" name="Rounded Rectangle 1144"/>
              <p:cNvSpPr/>
              <p:nvPr>
                <p:custDataLst>
                  <p:tags r:id="rId155"/>
                </p:custDataLst>
              </p:nvPr>
            </p:nvSpPr>
            <p:spPr>
              <a:xfrm rot="2593323">
                <a:off x="4206442" y="4559743"/>
                <a:ext cx="54864" cy="54864"/>
              </a:xfrm>
              <a:prstGeom prst="flowChartProcess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  <p:sp>
            <p:nvSpPr>
              <p:cNvPr id="255" name="Rounded Rectangle 1148"/>
              <p:cNvSpPr/>
              <p:nvPr>
                <p:custDataLst>
                  <p:tags r:id="rId156"/>
                </p:custDataLst>
              </p:nvPr>
            </p:nvSpPr>
            <p:spPr>
              <a:xfrm rot="2593323">
                <a:off x="3927415" y="4303576"/>
                <a:ext cx="54864" cy="54864"/>
              </a:xfrm>
              <a:prstGeom prst="flowChartProcess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/>
                  </a:solidFill>
                  <a:latin typeface="Franklin Gothic Book"/>
                  <a:cs typeface="Arial" pitchFamily="34" charset="0"/>
                </a:endParaRPr>
              </a:p>
            </p:txBody>
          </p:sp>
        </p:grpSp>
        <p:sp>
          <p:nvSpPr>
            <p:cNvPr id="226" name="Rounded Rectangle 1133"/>
            <p:cNvSpPr/>
            <p:nvPr>
              <p:custDataLst>
                <p:tags r:id="rId145"/>
              </p:custDataLst>
            </p:nvPr>
          </p:nvSpPr>
          <p:spPr>
            <a:xfrm rot="10958296">
              <a:off x="10488774" y="1779631"/>
              <a:ext cx="51720" cy="51720"/>
            </a:xfrm>
            <a:prstGeom prst="flowChartProcess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sp>
          <p:nvSpPr>
            <p:cNvPr id="227" name="Rounded Rectangle 1133"/>
            <p:cNvSpPr/>
            <p:nvPr>
              <p:custDataLst>
                <p:tags r:id="rId146"/>
              </p:custDataLst>
            </p:nvPr>
          </p:nvSpPr>
          <p:spPr>
            <a:xfrm rot="10958296">
              <a:off x="10548828" y="2917852"/>
              <a:ext cx="51720" cy="51720"/>
            </a:xfrm>
            <a:prstGeom prst="flowChartProcess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</p:grpSp>
      <p:sp>
        <p:nvSpPr>
          <p:cNvPr id="256" name="Text Placeholder 8">
            <a:extLst>
              <a:ext uri="{FF2B5EF4-FFF2-40B4-BE49-F238E27FC236}">
                <a16:creationId xmlns:a16="http://schemas.microsoft.com/office/drawing/2014/main" id="{DE39F797-A7C6-1C44-A290-E704BB5F6891}"/>
              </a:ext>
            </a:extLst>
          </p:cNvPr>
          <p:cNvSpPr txBox="1"/>
          <p:nvPr>
            <p:custDataLst>
              <p:tags r:id="rId143"/>
            </p:custDataLst>
          </p:nvPr>
        </p:nvSpPr>
        <p:spPr>
          <a:xfrm>
            <a:off x="9088489" y="8436920"/>
            <a:ext cx="10312904" cy="550176"/>
          </a:xfrm>
          <a:prstGeom prst="rect">
            <a:avLst/>
          </a:prstGeom>
        </p:spPr>
        <p:txBody>
          <a:bodyPr vert="horz" lIns="102870" tIns="51435" rIns="102870" bIns="102870" rtlCol="0" anchor="ctr" anchorCtr="0">
            <a:no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chemeClr val="bg2">
                  <a:lumMod val="75000"/>
                </a:schemeClr>
              </a:buClr>
              <a:buSzPct val="80000"/>
              <a:buFont typeface="Wingdings 3" charset="2"/>
              <a:buNone/>
              <a:defRPr sz="800" b="0" i="0" kern="1200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75000"/>
                </a:schemeClr>
              </a:buClr>
              <a:buSzPct val="80000"/>
              <a:buFont typeface="Symbol" panose="05050102010706020507" pitchFamily="18" charset="2"/>
              <a:buNone/>
              <a:defRPr sz="1050" b="0" i="0" kern="120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75000"/>
                </a:schemeClr>
              </a:buClr>
              <a:buSzPct val="80000"/>
              <a:buFont typeface="Arial" pitchFamily="34" charset="0"/>
              <a:buNone/>
              <a:defRPr sz="1000" b="0" i="0" kern="120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 sz="900" b="0" i="0" kern="120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75000"/>
                </a:schemeClr>
              </a:buClr>
              <a:buSzPct val="80000"/>
              <a:buFont typeface="Arial" pitchFamily="34" charset="0"/>
              <a:buNone/>
              <a:defRPr sz="900" b="0" i="0" kern="120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defTabSz="514350">
              <a:spcBef>
                <a:spcPts val="1125"/>
              </a:spcBef>
              <a:buClr>
                <a:srgbClr val="E8F5F8">
                  <a:lumMod val="75000"/>
                </a:srgbClr>
              </a:buClr>
              <a:defRPr kumimoji="0" sz="800" b="0" i="0" kern="1200" normalizeH="0" baseline="0" noProof="0">
                <a:solidFill>
                  <a:srgbClr val="000000"/>
                </a:solidFill>
                <a:uLnTx/>
                <a:uFillTx/>
                <a:latin typeface="+mn-lt"/>
                <a:ea typeface="+mj-ea"/>
                <a:cs typeface="+mj-cs"/>
              </a:defRPr>
            </a:pPr>
            <a:r>
              <a:rPr lang="en-US" sz="1350" b="1">
                <a:solidFill>
                  <a:srgbClr val="222222"/>
                </a:solidFill>
                <a:latin typeface="ArialMT"/>
                <a:cs typeface="Arial" pitchFamily="34" charset="0"/>
              </a:rPr>
              <a:t>(©2019 Genentech, Inc. All rights reserved)</a:t>
            </a:r>
            <a:endParaRPr lang="en-US" sz="1350" b="1">
              <a:solidFill>
                <a:srgbClr val="000000"/>
              </a:solidFill>
              <a:latin typeface="Franklin Gothic Book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4122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245"/>
                                        </p:tgtEl>
                                      </p:cBhvr>
                                      <p:by x="25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06 -4.81481E-06 L 0.01381 0.04005 C 0.0168 0.04908 0.0211 0.05394 0.02579 0.05394 C 0.03099 0.05394 0.03516 0.04908 0.03816 0.04005 C 0.04284 0.02663 0.05521 0.03311 0.0599 0.01968" pathEditMode="relative" rAng="0" ptsTypes="AAAAA">
                                      <p:cBhvr>
                                        <p:cTn id="8" dur="500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5" y="268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7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06 -0.00046 C 0.00808 0.01806 0.00365 0.02153 0.01068 0.05186 C 0.01446 0.0676 -0.00299 0.08727 0.00079 0.10394" pathEditMode="relative" rAng="0" ptsTypes="AAA">
                                      <p:cBhvr>
                                        <p:cTn id="10" dur="500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" y="5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7" presetClass="path" presetSubtype="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375E-06 -3.7037E-06 C 0.01368 0.02755 0.02878 0.00116 0.04467 0.01852 C 0.05339 0.03334 0.0599 0.05834 0.05678 0.06899" pathEditMode="relative" rAng="0" ptsTypes="AAA">
                                      <p:cBhvr>
                                        <p:cTn id="12" dur="500" fill="hold"/>
                                        <p:tgtEl>
                                          <p:spTgt spid="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8" y="344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7" presetClass="path" presetSubtype="0" accel="50000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3.75E-06 -0.00069 C 0.0073 0.01273 0.00704 0.0213 0.01706 0.01597 C 0.02149 0.0132 0.01901 0.00185 0.02709 -0.01551 C 0.0349 -0.02916 0.00222 -0.02129 0.0099 -0.03356" pathEditMode="relative" rAng="0" ptsTypes="AAAA">
                                      <p:cBhvr>
                                        <p:cTn id="14" dur="5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74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7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3.33333E-06 -3.7037E-06 C 0.02214 0.0125 -0.00403 0.09167 0.01875 0.1051 C 0.0323 0.11412 0.03177 0.11019 0.03256 0.10787" pathEditMode="relative" rAng="0" ptsTypes="AAA">
                                      <p:cBhvr>
                                        <p:cTn id="16" dur="5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8" y="553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65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65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5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5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5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5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5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65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2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65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37" presetClass="path" presetSubtype="0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8.33333E-07 7.40741E-07 L 0.01393 0.04005 C 0.01693 0.04907 0.02122 0.05393 0.02591 0.05393 C 0.03112 0.05393 0.03529 0.04907 0.03828 0.04005 L 0.05234 7.40741E-07" pathEditMode="relative" rAng="0" ptsTypes="AAAAA">
                                      <p:cBhvr>
                                        <p:cTn id="141" dur="5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2685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37" presetClass="path" presetSubtype="0" accel="5000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8.33333E-07 -0.00046 C 0.0082 0.01829 0.00378 0.02176 0.01081 0.05208 C 0.01458 0.06782 0.00716 0.06875 0.01094 0.08542" pathEditMode="relative" rAng="0" ptsTypes="AAA">
                                      <p:cBhvr>
                                        <p:cTn id="143" dur="5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" y="4282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37" presetClass="path" presetSubtype="0" accel="50000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6.25E-07 1.85185E-06 C 0.01367 0.02778 0.02878 0.00139 0.04466 0.01875 C 0.05338 0.03356 0.05404 0.05741 0.05091 0.06805" pathEditMode="relative" rAng="0" ptsTypes="AAA">
                                      <p:cBhvr>
                                        <p:cTn id="145" dur="5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0" y="3403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37" presetClass="path" presetSubtype="0" accel="50000" decel="5000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1.25E-06 -0.0007 C 0.00742 0.01273 0.00716 0.02129 0.01719 0.01597 C 0.02161 0.01319 0.01914 0.00185 0.02721 -0.01551 C 0.03502 -0.02917 0.00768 -0.04306 0.01536 -0.05533" pathEditMode="relative" rAng="0" ptsTypes="AAAA">
                                      <p:cBhvr>
                                        <p:cTn id="147" dur="5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9" y="-1829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37" presetClass="path" presetSubtype="0" accel="50000" decel="5000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1.66667E-06 1.85185E-06 C 0.02213 0.0125 0.00364 0.08241 0.0263 0.09583 C 0.03984 0.10486 0.03633 0.09606 0.03698 0.09375" pathEditMode="relative" rAng="0" ptsTypes="AAA">
                                      <p:cBhvr>
                                        <p:cTn id="149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9" y="4977"/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5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5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5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2" nodeType="withEffect">
                                  <p:stCondLst>
                                    <p:cond delay="3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25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25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grpId="2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5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2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25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25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2" nodeType="withEffect">
                                  <p:stCondLst>
                                    <p:cond delay="4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5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2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5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5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5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37" presetClass="path" presetSubtype="0" accel="50000" decel="5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0833E-06 4.44444E-06 L 0.01354 0.04004 C 0.01654 0.04907 0.02097 0.05393 0.02552 0.05393 C 0.03086 0.05393 0.03516 0.04907 0.03815 0.04004 C 0.04271 0.02662 0.05547 0.01805 0.05873 0.04189" pathEditMode="relative" rAng="0" ptsTypes="AAAAA">
                                      <p:cBhvr>
                                        <p:cTn id="196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0" y="2685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37" presetClass="path" presetSubtype="0" accel="50000" decel="5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2.70833E-06 -0.00047 C 0.00795 0.01805 0.00352 0.02129 0.01055 0.05185 C 0.01433 0.06759 0.00547 0.09421 0.00912 0.11088" pathEditMode="relative" rAng="0" ptsTypes="AAA">
                                      <p:cBhvr>
                                        <p:cTn id="198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3" y="5556"/>
                                    </p:animMotion>
                                  </p:childTnLst>
                                </p:cTn>
                              </p:par>
                              <p:par>
                                <p:cTn id="199" presetID="37" presetClass="path" presetSubtype="0" accel="50000" decel="5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2.91667E-06 -4.44444E-06 C 0.01354 0.02732 0.02865 0.00116 0.04453 0.01829 C 0.05326 0.03311 0.03815 0.0757 0.04636 0.07408" pathEditMode="relative" rAng="0" ptsTypes="AAA">
                                      <p:cBhvr>
                                        <p:cTn id="200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7" y="3704"/>
                                    </p:animMotion>
                                  </p:childTnLst>
                                </p:cTn>
                              </p:par>
                              <p:par>
                                <p:cTn id="201" presetID="37" presetClass="path" presetSubtype="0" accel="50000" decel="5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2.29167E-06 -0.00069 C 0.00716 0.01273 0.0069 0.0213 0.01693 0.01597 C 0.02136 0.0132 0.02305 0.01412 0.03112 -0.00324 C 0.03893 -0.0169 0.01094 -0.02176 0.01211 -0.00578" pathEditMode="relative" rAng="0" ptsTypes="AAAA">
                                      <p:cBhvr>
                                        <p:cTn id="20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39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37" presetClass="path" presetSubtype="0" accel="50000" decel="5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-1.66667E-06 -4.44444E-06 C 0.02201 0.0125 -0.00403 0.09144 0.01862 0.10487 C 0.03216 0.11389 0.03672 0.08287 0.0375 0.08056" pathEditMode="relative" rAng="0" ptsTypes="AAA">
                                      <p:cBhvr>
                                        <p:cTn id="204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5324"/>
                                    </p:animMotion>
                                  </p:childTnLst>
                                </p:cTn>
                              </p:par>
                              <p:par>
                                <p:cTn id="205" presetID="37" presetClass="path" presetSubtype="0" accel="50000" decel="5000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2.29167E-06 1.11022E-16 L 0.01367 0.03981 C 0.01666 0.04884 0.02083 0.05417 0.02565 0.0537 C 0.0306 0.05347 0.03971 0.04745 0.04271 0.03843 C 0.04739 0.025 0.05026 0.01296 0.03945 0.00394" pathEditMode="relative" rAng="0" ptsTypes="AAAAA">
                                      <p:cBhvr>
                                        <p:cTn id="20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4" y="2685"/>
                                    </p:animMotion>
                                  </p:childTnLst>
                                </p:cTn>
                              </p:par>
                              <p:par>
                                <p:cTn id="207" presetID="37" presetClass="path" presetSubtype="0" accel="50000" decel="5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animMotion origin="layout" path="M 2.29167E-06 -0.00046 C 0.00807 0.01806 0.00364 0.02153 0.01067 0.05185 C 0.01445 0.06759 0.01627 0.06296 0.02005 0.07963" pathEditMode="relative" rAng="0" ptsTypes="AAA">
                                      <p:cBhvr>
                                        <p:cTn id="208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" y="4005"/>
                                    </p:animMotion>
                                  </p:childTnLst>
                                </p:cTn>
                              </p:par>
                              <p:par>
                                <p:cTn id="209" presetID="37" presetClass="path" presetSubtype="0" accel="50000" decel="5000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animMotion origin="layout" path="M 2.08333E-06 1.11111E-06 C 0.01341 0.02731 0.02851 0.00092 0.0444 0.01829 C 0.05312 0.0331 0.04258 0.07014 0.03554 0.06944" pathEditMode="relative" rAng="0" ptsTypes="AAA">
                                      <p:cBhvr>
                                        <p:cTn id="210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3" y="3472"/>
                                    </p:animMotion>
                                  </p:childTnLst>
                                </p:cTn>
                              </p:par>
                              <p:par>
                                <p:cTn id="211" presetID="37" presetClass="path" presetSubtype="0" accel="50000" decel="5000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animMotion origin="layout" path="M 2.70833E-06 -0.0007 C 0.00742 0.01273 0.00716 0.02129 0.01718 0.01597 C 0.02161 0.01319 0.01914 0.00185 0.02721 -0.01551 C 0.03502 -0.02917 0.03789 -0.02315 0.0457 -0.03519" pathEditMode="relative" rAng="0" ptsTypes="AAAA">
                                      <p:cBhvr>
                                        <p:cTn id="21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-833"/>
                                    </p:animMotion>
                                  </p:childTnLst>
                                </p:cTn>
                              </p:par>
                              <p:par>
                                <p:cTn id="213" presetID="37" presetClass="path" presetSubtype="0" accel="50000" decel="5000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animMotion origin="layout" path="M 3.125E-06 1.11111E-06 C 0.022 0.01227 0.00351 0.08217 0.02617 0.0956 C 0.03971 0.10463 0.02799 0.07361 0.02864 0.0713" pathEditMode="relative" rAng="0" ptsTypes="AAA">
                                      <p:cBhvr>
                                        <p:cTn id="214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8" y="4861"/>
                                    </p:animMotion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25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0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25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0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25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25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0" presetClass="exit" presetSubtype="0" fill="hold" grpId="1" nodeType="with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25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grpId="1" nodeType="with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25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25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25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25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25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25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25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25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xit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25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25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25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xit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25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0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" grpId="0" animBg="1"/>
      <p:bldP spid="183" grpId="0" animBg="1"/>
      <p:bldP spid="183" grpId="1" animBg="1"/>
      <p:bldP spid="185" grpId="0" animBg="1"/>
      <p:bldP spid="185" grpId="1" animBg="1"/>
      <p:bldP spid="186" grpId="0" animBg="1"/>
      <p:bldP spid="186" grpId="1" animBg="1"/>
      <p:bldP spid="187" grpId="0" animBg="1"/>
      <p:bldP spid="187" grpId="1" animBg="1"/>
      <p:bldP spid="190" grpId="0" animBg="1"/>
      <p:bldP spid="190" grpId="1" animBg="1"/>
      <p:bldP spid="192" grpId="0" animBg="1"/>
      <p:bldP spid="193" grpId="0" animBg="1"/>
      <p:bldP spid="194" grpId="0" animBg="1"/>
      <p:bldP spid="195" grpId="0" animBg="1"/>
      <p:bldP spid="196" grpId="0" animBg="1"/>
      <p:bldP spid="544" grpId="0" animBg="1"/>
      <p:bldP spid="544" grpId="1" animBg="1"/>
      <p:bldP spid="574" grpId="0" animBg="1"/>
      <p:bldP spid="574" grpId="1" animBg="1"/>
      <p:bldP spid="575" grpId="0" animBg="1"/>
      <p:bldP spid="575" grpId="1" animBg="1"/>
      <p:bldP spid="576" grpId="0" animBg="1"/>
      <p:bldP spid="576" grpId="1" animBg="1"/>
      <p:bldP spid="578" grpId="0" animBg="1"/>
      <p:bldP spid="578" grpId="1" animBg="1"/>
      <p:bldP spid="579" grpId="0" animBg="1"/>
      <p:bldP spid="580" grpId="0" animBg="1"/>
      <p:bldP spid="581" grpId="0" animBg="1"/>
      <p:bldP spid="582" grpId="0" animBg="1"/>
      <p:bldP spid="583" grpId="0" animBg="1"/>
      <p:bldP spid="369" grpId="0" animBg="1"/>
      <p:bldP spid="369" grpId="1" animBg="1"/>
      <p:bldP spid="369" grpId="2" animBg="1"/>
      <p:bldP spid="370" grpId="0" animBg="1"/>
      <p:bldP spid="370" grpId="1" animBg="1"/>
      <p:bldP spid="370" grpId="2" animBg="1"/>
      <p:bldP spid="519" grpId="0" animBg="1"/>
      <p:bldP spid="520" grpId="0" animBg="1"/>
      <p:bldP spid="522" grpId="0" animBg="1"/>
      <p:bldP spid="523" grpId="0" animBg="1"/>
      <p:bldP spid="524" grpId="0" animBg="1"/>
      <p:bldP spid="525" grpId="0" animBg="1"/>
      <p:bldP spid="526" grpId="0" animBg="1"/>
      <p:bldP spid="528" grpId="0" animBg="1"/>
      <p:bldP spid="529" grpId="0" animBg="1"/>
      <p:bldP spid="530" grpId="0" animBg="1"/>
      <p:bldP spid="531" grpId="0" animBg="1"/>
      <p:bldP spid="532" grpId="0" animBg="1"/>
      <p:bldP spid="538" grpId="0" animBg="1"/>
      <p:bldP spid="541" grpId="0" animBg="1"/>
      <p:bldP spid="541" grpId="1" animBg="1"/>
      <p:bldP spid="541" grpId="2" animBg="1"/>
      <p:bldP spid="542" grpId="0" animBg="1"/>
      <p:bldP spid="542" grpId="1" animBg="1"/>
      <p:bldP spid="542" grpId="2" animBg="1"/>
      <p:bldP spid="548" grpId="0" animBg="1"/>
      <p:bldP spid="548" grpId="1" animBg="1"/>
      <p:bldP spid="548" grpId="2" animBg="1"/>
      <p:bldP spid="556" grpId="0" animBg="1"/>
      <p:bldP spid="557" grpId="0" animBg="1"/>
      <p:bldP spid="557" grpId="1" animBg="1"/>
      <p:bldP spid="557" grpId="2" animBg="1"/>
      <p:bldP spid="559" grpId="0" animBg="1"/>
      <p:bldP spid="561" grpId="0" animBg="1"/>
      <p:bldP spid="561" grpId="1" animBg="1"/>
      <p:bldP spid="561" grpId="2" animBg="1"/>
      <p:bldP spid="563" grpId="0" animBg="1"/>
      <p:bldP spid="565" grpId="0" animBg="1"/>
      <p:bldP spid="567" grpId="0" animBg="1"/>
      <p:bldP spid="567" grpId="1" animBg="1"/>
      <p:bldP spid="567" grpId="2" animBg="1"/>
      <p:bldP spid="568" grpId="0" animBg="1"/>
      <p:bldP spid="569" grpId="0" animBg="1"/>
      <p:bldP spid="571" grpId="0" animBg="1"/>
      <p:bldP spid="512" grpId="0" animBg="1"/>
      <p:bldP spid="514" grpId="0" animBg="1"/>
      <p:bldP spid="506" grpId="0" animBg="1"/>
      <p:bldP spid="506" grpId="1" animBg="1"/>
      <p:bldP spid="506" grpId="2" animBg="1"/>
      <p:bldP spid="496" grpId="0" animBg="1"/>
      <p:bldP spid="498" grpId="0" animBg="1"/>
      <p:bldP spid="499" grpId="0" animBg="1"/>
      <p:bldP spid="491" grpId="0" animBg="1"/>
      <p:bldP spid="492" grpId="0" animBg="1"/>
      <p:bldP spid="494" grpId="0" animBg="1"/>
      <p:bldP spid="494" grpId="1" animBg="1"/>
      <p:bldP spid="494" grpId="2" animBg="1"/>
      <p:bldP spid="495" grpId="0" animBg="1"/>
      <p:bldP spid="489" grpId="0" animBg="1"/>
      <p:bldP spid="483" grpId="0" animBg="1"/>
      <p:bldP spid="483" grpId="1" animBg="1"/>
      <p:bldP spid="483" grpId="2" animBg="1"/>
      <p:bldP spid="484" grpId="0" animBg="1"/>
      <p:bldP spid="7" grpId="0" animBg="1"/>
      <p:bldP spid="7" grpId="1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PDS, Port Delivery System with ranibizumab.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28975" y="400730"/>
            <a:ext cx="11830050" cy="198834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Video: PDS Optimized Implantation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Surgical Procedure</a:t>
            </a:r>
            <a:endParaRPr lang="en-US" sz="315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defTabSz="685800">
              <a:defRPr/>
            </a:pPr>
            <a:fld id="{D57F1E4F-1CFF-5643-939E-02111984F565}" type="slidenum">
              <a:rPr lang="en-US" sz="1350">
                <a:solidFill>
                  <a:srgbClr val="75767E"/>
                </a:solidFill>
                <a:latin typeface="Franklin Gothic Book" panose="020B0503020102020204"/>
                <a:cs typeface="Arial" pitchFamily="34" charset="0"/>
              </a:rPr>
              <a:pPr defTabSz="685800">
                <a:defRPr/>
              </a:pPr>
              <a:t>107</a:t>
            </a:fld>
            <a:endParaRPr lang="en-US" sz="1350" dirty="0">
              <a:solidFill>
                <a:srgbClr val="75767E"/>
              </a:solidFill>
              <a:latin typeface="Franklin Gothic Book" panose="020B0503020102020204"/>
              <a:cs typeface="Arial" pitchFamily="34" charset="0"/>
            </a:endParaRPr>
          </a:p>
        </p:txBody>
      </p:sp>
      <p:pic>
        <p:nvPicPr>
          <p:cNvPr id="6" name="PDS Surgery_Regillo_AAO-SSD 2018_101718 _compress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28975" y="2176169"/>
            <a:ext cx="12108315" cy="6810927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E843AB27-BFEA-E249-AF8C-9BA33C7FCCEE}"/>
              </a:ext>
            </a:extLst>
          </p:cNvPr>
          <p:cNvSpPr txBox="1">
            <a:spLocks/>
          </p:cNvSpPr>
          <p:nvPr/>
        </p:nvSpPr>
        <p:spPr>
          <a:xfrm>
            <a:off x="9088489" y="8436920"/>
            <a:ext cx="10312904" cy="550176"/>
          </a:xfrm>
          <a:prstGeom prst="rect">
            <a:avLst/>
          </a:prstGeom>
        </p:spPr>
        <p:txBody>
          <a:bodyPr vert="horz" lIns="102870" tIns="51435" rIns="102870" bIns="102870" rtlCol="0" anchor="ctr" anchorCtr="0">
            <a:noAutofit/>
          </a:bodyPr>
          <a:lstStyle>
            <a:lvl1pPr marL="0" indent="0" algn="l" defTabSz="457200" rtl="0" eaLnBrk="1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80000"/>
              <a:buFont typeface="Wingdings 3" charset="2"/>
              <a:buNone/>
              <a:defRPr sz="800" b="0" i="0" kern="1200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80000"/>
              <a:buFont typeface="Symbol" panose="05050102010706020507" pitchFamily="18" charset="2"/>
              <a:buNone/>
              <a:defRPr sz="1050" b="0" i="0" kern="120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80000"/>
              <a:buFont typeface="Arial" panose="020B0604020202020204" pitchFamily="34" charset="0"/>
              <a:buNone/>
              <a:defRPr sz="1000" b="0" i="0" kern="120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 sz="900" b="0" i="0" kern="120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SzPct val="80000"/>
              <a:buFont typeface="Arial" panose="020B0604020202020204" pitchFamily="34" charset="0"/>
              <a:buNone/>
              <a:defRPr sz="900" b="0" i="0" kern="120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defTabSz="514350">
              <a:spcBef>
                <a:spcPts val="1125"/>
              </a:spcBef>
              <a:buClr>
                <a:srgbClr val="E8F5F8">
                  <a:lumMod val="75000"/>
                </a:srgbClr>
              </a:buClr>
              <a:defRPr/>
            </a:pPr>
            <a:r>
              <a:rPr lang="en-US" sz="1350" b="1" dirty="0">
                <a:solidFill>
                  <a:srgbClr val="222222"/>
                </a:solidFill>
                <a:latin typeface="ArialMT"/>
                <a:cs typeface="Arial" pitchFamily="34" charset="0"/>
              </a:rPr>
              <a:t>(©2019 Genentech, Inc. All rights reserved)</a:t>
            </a:r>
            <a:endParaRPr lang="en-US" sz="1350" b="1" dirty="0">
              <a:solidFill>
                <a:srgbClr val="000000"/>
              </a:solidFill>
              <a:latin typeface="Franklin Gothic Book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5208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pPr defTabSz="685800">
              <a:defRPr kumimoji="0" sz="900" b="1" i="0" kern="1200" normalizeH="0" noProof="0">
                <a:solidFill>
                  <a:srgbClr val="75767E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D57F1E4F-1CFF-5643-939E-02111984F565}" type="slidenum">
              <a:rPr lang="en-US" b="1">
                <a:solidFill>
                  <a:srgbClr val="75767E"/>
                </a:solidFill>
                <a:latin typeface="Franklin Gothic Book"/>
                <a:cs typeface="Arial" pitchFamily="34" charset="0"/>
              </a:rPr>
              <a:pPr defTabSz="685800">
                <a:defRPr kumimoji="0" sz="900" b="1" i="0" kern="1200" normalizeH="0" noProof="0">
                  <a:solidFill>
                    <a:srgbClr val="75767E"/>
                  </a:solidFill>
                  <a:uLnTx/>
                  <a:uFillTx/>
                  <a:latin typeface="+mn-lt"/>
                  <a:ea typeface="+mn-ea"/>
                  <a:cs typeface="+mn-cs"/>
                </a:defRPr>
              </a:pPr>
              <a:t>108</a:t>
            </a:fld>
            <a:endParaRPr lang="en-US" b="1">
              <a:solidFill>
                <a:srgbClr val="75767E"/>
              </a:solidFill>
              <a:latin typeface="Franklin Gothic Book"/>
              <a:cs typeface="Arial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2939399" y="2061723"/>
            <a:ext cx="12260460" cy="823044"/>
          </a:xfrm>
        </p:spPr>
        <p:txBody>
          <a:bodyPr/>
          <a:lstStyle/>
          <a:p>
            <a:pPr algn="ctr">
              <a:defRPr kumimoji="0" sz="2000" b="1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A4CBDD"/>
                </a:solidFill>
                <a:uLnTx/>
                <a:uFillTx/>
                <a:latin typeface="+mn-lt"/>
                <a:ea typeface="+mj-ea"/>
                <a:cs typeface="Times New Roman" panose="02020603050405020304" pitchFamily="18" charset="0"/>
                <a:sym typeface="Wingdings"/>
              </a:defRPr>
            </a:pPr>
            <a:r>
              <a:rPr lang="en-US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Mean BCVA Change From Baseline, Patients Previously Treated With Any Anti-</a:t>
            </a:r>
            <a:r>
              <a:rPr lang="en-US" dirty="0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VEGF</a:t>
            </a:r>
            <a:r>
              <a:rPr lang="en-US" baseline="30000" dirty="0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  <a:endParaRPr lang="en-US" baseline="30000" dirty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180122" y="485990"/>
            <a:ext cx="12989126" cy="1240757"/>
          </a:xfrm>
        </p:spPr>
        <p:txBody>
          <a:bodyPr/>
          <a:lstStyle/>
          <a:p>
            <a:pPr>
              <a:spcAft>
                <a:spcPct val="0"/>
              </a:spcAft>
              <a:defRPr kumimoji="0" sz="36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A4CBDD"/>
                </a:solidFill>
                <a:uLnTx/>
                <a:uFillTx/>
                <a:latin typeface="+mj-lt"/>
                <a:ea typeface="+mj-ea"/>
                <a:cs typeface="+mj-cs"/>
                <a:sym typeface="Wingdings"/>
              </a:defRPr>
            </a:pPr>
            <a:r>
              <a:rPr lang="en-US" sz="3825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A4CBDD"/>
                </a:solidFill>
                <a:sym typeface="Wingdings"/>
              </a:rPr>
              <a:t>Vision Outcomes at 9 Months: PDS 100 mg/mL </a:t>
            </a:r>
            <a:br>
              <a:rPr lang="en-US" sz="3825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A4CBDD"/>
                </a:solidFill>
                <a:sym typeface="Wingdings"/>
              </a:rPr>
            </a:br>
            <a:r>
              <a:rPr lang="en-US" sz="3825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A4CBDD"/>
                </a:solidFill>
                <a:sym typeface="Wingdings"/>
              </a:rPr>
              <a:t>Comparable to Monthly Intravitreal Ranibizumab Injections</a:t>
            </a:r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>
          <a:xfrm>
            <a:off x="4107859" y="8450951"/>
            <a:ext cx="10312904" cy="550176"/>
          </a:xfrm>
        </p:spPr>
        <p:txBody>
          <a:bodyPr/>
          <a:lstStyle/>
          <a:p>
            <a:pPr>
              <a:defRPr kumimoji="0" sz="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+mn-lt"/>
                <a:ea typeface="+mj-ea"/>
                <a:cs typeface="+mj-cs"/>
                <a:sym typeface="Wingdings"/>
              </a:defRPr>
            </a:pPr>
            <a:r>
              <a:rPr lang="en-US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</a:t>
            </a: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Patients received ≥ 2 and ≤ 9 anti-VEGF injections before baseline. Observed data, modified intent-to-treat population (N = 220). All PDS patients completed each visit through month 9; from month 9 on, data for patients who completed each visit (data collection ongoing). V</a:t>
            </a: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Calibri" panose="020F0502020204030204" pitchFamily="34" charset="0"/>
              </a:rPr>
              <a:t>ertical bars represent 95% CI of the mean</a:t>
            </a: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. </a:t>
            </a:r>
            <a:b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</a:b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BCVA, best-corrected visual acuity; ETDRS, Early Treatment Diabetic Retinopathy Study; PDS, Port Delivery System with ranibizumab; post-op, post operation; VEGF, vascular endothelial growth factor.</a:t>
            </a:r>
          </a:p>
        </p:txBody>
      </p:sp>
      <p:graphicFrame>
        <p:nvGraphicFramePr>
          <p:cNvPr id="6" name="Chart 5"/>
          <p:cNvGraphicFramePr/>
          <p:nvPr>
            <p:custDataLst>
              <p:tags r:id="rId5"/>
            </p:custDataLst>
          </p:nvPr>
        </p:nvGraphicFramePr>
        <p:xfrm>
          <a:off x="3414068" y="2996419"/>
          <a:ext cx="11426747" cy="4196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5"/>
          </a:graphicData>
        </a:graphic>
      </p:graphicFrame>
      <p:sp>
        <p:nvSpPr>
          <p:cNvPr id="7" name="TextBox 6"/>
          <p:cNvSpPr txBox="1"/>
          <p:nvPr>
            <p:custDataLst>
              <p:tags r:id="rId6"/>
            </p:custDataLst>
          </p:nvPr>
        </p:nvSpPr>
        <p:spPr>
          <a:xfrm>
            <a:off x="3923481" y="7110341"/>
            <a:ext cx="10654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800" b="1">
                <a:solidFill>
                  <a:srgbClr val="FFFFFF"/>
                </a:solidFill>
                <a:latin typeface="Franklin Gothic Book"/>
                <a:cs typeface="Arial" pitchFamily="34" charset="0"/>
              </a:rPr>
              <a:t>Time, Months</a:t>
            </a:r>
          </a:p>
        </p:txBody>
      </p:sp>
      <p:sp>
        <p:nvSpPr>
          <p:cNvPr id="8" name="TextBox 7"/>
          <p:cNvSpPr txBox="1"/>
          <p:nvPr>
            <p:custDataLst>
              <p:tags r:id="rId7"/>
            </p:custDataLst>
          </p:nvPr>
        </p:nvSpPr>
        <p:spPr>
          <a:xfrm rot="16200000">
            <a:off x="1438614" y="4846370"/>
            <a:ext cx="3268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800" b="1">
                <a:solidFill>
                  <a:srgbClr val="FFFFFF"/>
                </a:solidFill>
                <a:latin typeface="Franklin Gothic Book"/>
                <a:cs typeface="Arial" pitchFamily="34" charset="0"/>
              </a:rPr>
              <a:t>Mean BCVA Change From Baseline, ETDRS Letters</a:t>
            </a:r>
          </a:p>
        </p:txBody>
      </p:sp>
      <p:cxnSp>
        <p:nvCxnSpPr>
          <p:cNvPr id="19" name="Straight Connector 18"/>
          <p:cNvCxnSpPr/>
          <p:nvPr>
            <p:custDataLst>
              <p:tags r:id="rId8"/>
            </p:custDataLst>
          </p:nvPr>
        </p:nvCxnSpPr>
        <p:spPr>
          <a:xfrm flipH="1">
            <a:off x="3923483" y="4920951"/>
            <a:ext cx="1005874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>
            <p:custDataLst>
              <p:tags r:id="rId9"/>
            </p:custDataLst>
          </p:nvPr>
        </p:nvSpPr>
        <p:spPr>
          <a:xfrm>
            <a:off x="9304615" y="3069898"/>
            <a:ext cx="5439143" cy="3420500"/>
          </a:xfrm>
          <a:prstGeom prst="rect">
            <a:avLst/>
          </a:prstGeom>
          <a:solidFill>
            <a:srgbClr val="4546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endParaRPr lang="en-US" sz="2025">
              <a:solidFill>
                <a:srgbClr val="FFFFFF"/>
              </a:solidFill>
            </a:endParaRPr>
          </a:p>
        </p:txBody>
      </p:sp>
      <p:cxnSp>
        <p:nvCxnSpPr>
          <p:cNvPr id="20" name="Straight Connector 19"/>
          <p:cNvCxnSpPr/>
          <p:nvPr>
            <p:custDataLst>
              <p:tags r:id="rId10"/>
            </p:custDataLst>
          </p:nvPr>
        </p:nvCxnSpPr>
        <p:spPr>
          <a:xfrm flipV="1">
            <a:off x="3923481" y="4708672"/>
            <a:ext cx="550887" cy="212948"/>
          </a:xfrm>
          <a:prstGeom prst="line">
            <a:avLst/>
          </a:prstGeom>
          <a:ln w="317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>
            <p:custDataLst>
              <p:tags r:id="rId11"/>
            </p:custDataLst>
          </p:nvPr>
        </p:nvSpPr>
        <p:spPr>
          <a:xfrm>
            <a:off x="3923483" y="3266350"/>
            <a:ext cx="5327036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57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All patients completing each visit</a:t>
            </a:r>
          </a:p>
        </p:txBody>
      </p:sp>
      <p:sp>
        <p:nvSpPr>
          <p:cNvPr id="26" name="TextBox 25"/>
          <p:cNvSpPr txBox="1"/>
          <p:nvPr>
            <p:custDataLst>
              <p:tags r:id="rId12"/>
            </p:custDataLst>
          </p:nvPr>
        </p:nvSpPr>
        <p:spPr>
          <a:xfrm>
            <a:off x="9391380" y="4168884"/>
            <a:ext cx="1528624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pPr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2025" b="1">
                <a:solidFill>
                  <a:srgbClr val="C4D983"/>
                </a:solidFill>
                <a:latin typeface="Franklin Gothic Book"/>
                <a:cs typeface="Arial" pitchFamily="34" charset="0"/>
              </a:rPr>
              <a:t> +4.3 letters</a:t>
            </a:r>
          </a:p>
          <a:p>
            <a:pPr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2025" b="1">
                <a:solidFill>
                  <a:srgbClr val="5FA3C1"/>
                </a:solidFill>
                <a:latin typeface="Franklin Gothic Book"/>
                <a:cs typeface="Arial" pitchFamily="34" charset="0"/>
              </a:rPr>
              <a:t> +3.3 letters</a:t>
            </a:r>
            <a:endParaRPr lang="en-US" sz="900" b="1">
              <a:solidFill>
                <a:srgbClr val="5FA3C1"/>
              </a:solidFill>
              <a:latin typeface="Franklin Gothic Book"/>
              <a:cs typeface="Arial" pitchFamily="34" charset="0"/>
            </a:endParaRPr>
          </a:p>
          <a:p>
            <a:pPr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2025" b="1">
                <a:solidFill>
                  <a:srgbClr val="D19F3D"/>
                </a:solidFill>
                <a:latin typeface="Franklin Gothic Book"/>
                <a:cs typeface="Arial" pitchFamily="34" charset="0"/>
              </a:rPr>
              <a:t> </a:t>
            </a:r>
            <a:r>
              <a:rPr lang="en-US" sz="2025" b="1">
                <a:solidFill>
                  <a:srgbClr val="D19F3D"/>
                </a:solidFill>
                <a:latin typeface="Arial" pitchFamily="34" charset="0"/>
                <a:cs typeface="Arial" pitchFamily="34" charset="0"/>
              </a:rPr>
              <a:t>‒</a:t>
            </a:r>
            <a:r>
              <a:rPr lang="en-US" sz="2025" b="1">
                <a:solidFill>
                  <a:srgbClr val="D19F3D"/>
                </a:solidFill>
                <a:latin typeface="Franklin Gothic Book"/>
                <a:cs typeface="Arial" pitchFamily="34" charset="0"/>
              </a:rPr>
              <a:t>0.5 letters</a:t>
            </a:r>
          </a:p>
          <a:p>
            <a:pPr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2025" b="1">
                <a:solidFill>
                  <a:srgbClr val="FFFF00"/>
                </a:solidFill>
                <a:latin typeface="Franklin Gothic Book"/>
                <a:cs typeface="Arial" pitchFamily="34" charset="0"/>
              </a:rPr>
              <a:t> ‒3.2 letters</a:t>
            </a:r>
          </a:p>
        </p:txBody>
      </p:sp>
      <p:sp>
        <p:nvSpPr>
          <p:cNvPr id="25" name="TextBox 24"/>
          <p:cNvSpPr txBox="1"/>
          <p:nvPr>
            <p:custDataLst>
              <p:tags r:id="rId13"/>
            </p:custDataLst>
          </p:nvPr>
        </p:nvSpPr>
        <p:spPr>
          <a:xfrm>
            <a:off x="9262924" y="3266350"/>
            <a:ext cx="5314631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57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Patients who completed each visit (data collection ongoing)</a:t>
            </a:r>
          </a:p>
        </p:txBody>
      </p:sp>
      <p:cxnSp>
        <p:nvCxnSpPr>
          <p:cNvPr id="27" name="Straight Connector 26"/>
          <p:cNvCxnSpPr/>
          <p:nvPr>
            <p:custDataLst>
              <p:tags r:id="rId14"/>
            </p:custDataLst>
          </p:nvPr>
        </p:nvCxnSpPr>
        <p:spPr>
          <a:xfrm flipH="1" flipV="1">
            <a:off x="9250517" y="3439477"/>
            <a:ext cx="0" cy="3364172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>
            <p:custDataLst>
              <p:tags r:id="rId15"/>
            </p:custDataLst>
          </p:nvPr>
        </p:nvSpPr>
        <p:spPr>
          <a:xfrm>
            <a:off x="3478283" y="6968747"/>
            <a:ext cx="912258" cy="397290"/>
          </a:xfrm>
          <a:prstGeom prst="rect">
            <a:avLst/>
          </a:prstGeom>
          <a:solidFill>
            <a:srgbClr val="4546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Franklin Gothic Book"/>
                <a:ea typeface="Arial" pitchFamily="34" charset="0"/>
                <a:cs typeface="Arial" pitchFamily="34" charset="0"/>
                <a:sym typeface="Wingdings"/>
              </a:defRPr>
            </a:lvl9pPr>
          </a:lstStyle>
          <a:p>
            <a:pPr algn="ctr" defTabSz="514350">
              <a:lnSpc>
                <a:spcPct val="80000"/>
              </a:lnSpc>
              <a:defRPr kumimoji="0" sz="1800" b="0" i="0" normalizeH="0" noProof="0">
                <a:uLnTx/>
                <a:uFillTx/>
                <a:latin typeface="Franklin Gothic Book"/>
                <a:ea typeface="Arial" pitchFamily="34" charset="0"/>
                <a:cs typeface="Arial" pitchFamily="34" charset="0"/>
              </a:defRPr>
            </a:pPr>
            <a:r>
              <a:rPr lang="en-US" sz="1575">
                <a:solidFill>
                  <a:srgbClr val="FFFFFF"/>
                </a:solidFill>
              </a:rPr>
              <a:t>Post-op</a:t>
            </a:r>
            <a:br>
              <a:rPr lang="en-US" sz="1575">
                <a:solidFill>
                  <a:srgbClr val="FFFFFF"/>
                </a:solidFill>
              </a:rPr>
            </a:br>
            <a:r>
              <a:rPr lang="en-US" sz="1575">
                <a:solidFill>
                  <a:srgbClr val="FFFFFF"/>
                </a:solidFill>
              </a:rPr>
              <a:t> day 1</a:t>
            </a:r>
          </a:p>
        </p:txBody>
      </p:sp>
      <p:sp>
        <p:nvSpPr>
          <p:cNvPr id="66" name="TextBox 65"/>
          <p:cNvSpPr txBox="1"/>
          <p:nvPr>
            <p:custDataLst>
              <p:tags r:id="rId16"/>
            </p:custDataLst>
          </p:nvPr>
        </p:nvSpPr>
        <p:spPr>
          <a:xfrm>
            <a:off x="3470120" y="7453911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n = 58</a:t>
            </a:r>
          </a:p>
        </p:txBody>
      </p:sp>
      <p:sp>
        <p:nvSpPr>
          <p:cNvPr id="74" name="TextBox 73"/>
          <p:cNvSpPr txBox="1"/>
          <p:nvPr>
            <p:custDataLst>
              <p:tags r:id="rId17"/>
            </p:custDataLst>
          </p:nvPr>
        </p:nvSpPr>
        <p:spPr>
          <a:xfrm>
            <a:off x="3470120" y="7618992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n = 62</a:t>
            </a:r>
          </a:p>
        </p:txBody>
      </p:sp>
      <p:sp>
        <p:nvSpPr>
          <p:cNvPr id="82" name="TextBox 81"/>
          <p:cNvSpPr txBox="1"/>
          <p:nvPr>
            <p:custDataLst>
              <p:tags r:id="rId18"/>
            </p:custDataLst>
          </p:nvPr>
        </p:nvSpPr>
        <p:spPr>
          <a:xfrm>
            <a:off x="3470120" y="7784072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n = 59</a:t>
            </a:r>
          </a:p>
        </p:txBody>
      </p:sp>
      <p:sp>
        <p:nvSpPr>
          <p:cNvPr id="98" name="TextBox 97"/>
          <p:cNvSpPr txBox="1"/>
          <p:nvPr>
            <p:custDataLst>
              <p:tags r:id="rId19"/>
            </p:custDataLst>
          </p:nvPr>
        </p:nvSpPr>
        <p:spPr>
          <a:xfrm>
            <a:off x="3470120" y="7944483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n = 41</a:t>
            </a:r>
          </a:p>
        </p:txBody>
      </p:sp>
      <p:sp>
        <p:nvSpPr>
          <p:cNvPr id="101" name="TextBox 100"/>
          <p:cNvSpPr txBox="1"/>
          <p:nvPr>
            <p:custDataLst>
              <p:tags r:id="rId20"/>
            </p:custDataLst>
          </p:nvPr>
        </p:nvSpPr>
        <p:spPr>
          <a:xfrm>
            <a:off x="8936270" y="7453911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58</a:t>
            </a:r>
          </a:p>
        </p:txBody>
      </p:sp>
      <p:sp>
        <p:nvSpPr>
          <p:cNvPr id="102" name="TextBox 101"/>
          <p:cNvSpPr txBox="1"/>
          <p:nvPr>
            <p:custDataLst>
              <p:tags r:id="rId21"/>
            </p:custDataLst>
          </p:nvPr>
        </p:nvSpPr>
        <p:spPr>
          <a:xfrm>
            <a:off x="8936270" y="7618992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60</a:t>
            </a:r>
          </a:p>
        </p:txBody>
      </p:sp>
      <p:sp>
        <p:nvSpPr>
          <p:cNvPr id="103" name="TextBox 102"/>
          <p:cNvSpPr txBox="1"/>
          <p:nvPr>
            <p:custDataLst>
              <p:tags r:id="rId22"/>
            </p:custDataLst>
          </p:nvPr>
        </p:nvSpPr>
        <p:spPr>
          <a:xfrm>
            <a:off x="8936270" y="7784072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57</a:t>
            </a:r>
          </a:p>
        </p:txBody>
      </p:sp>
      <p:sp>
        <p:nvSpPr>
          <p:cNvPr id="104" name="TextBox 103"/>
          <p:cNvSpPr txBox="1"/>
          <p:nvPr>
            <p:custDataLst>
              <p:tags r:id="rId23"/>
            </p:custDataLst>
          </p:nvPr>
        </p:nvSpPr>
        <p:spPr>
          <a:xfrm>
            <a:off x="8936270" y="7944483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37</a:t>
            </a:r>
          </a:p>
        </p:txBody>
      </p:sp>
      <p:grpSp>
        <p:nvGrpSpPr>
          <p:cNvPr id="11" name="Group 10"/>
          <p:cNvGrpSpPr/>
          <p:nvPr>
            <p:custDataLst>
              <p:tags r:id="rId24"/>
            </p:custDataLst>
          </p:nvPr>
        </p:nvGrpSpPr>
        <p:grpSpPr>
          <a:xfrm>
            <a:off x="14253529" y="7453911"/>
            <a:ext cx="642005" cy="663696"/>
            <a:chOff x="10637801" y="5482698"/>
            <a:chExt cx="570670" cy="589952"/>
          </a:xfrm>
        </p:grpSpPr>
        <p:sp>
          <p:nvSpPr>
            <p:cNvPr id="106" name="TextBox 105"/>
            <p:cNvSpPr txBox="1"/>
            <p:nvPr>
              <p:custDataLst>
                <p:tags r:id="rId69"/>
              </p:custDataLst>
            </p:nvPr>
          </p:nvSpPr>
          <p:spPr>
            <a:xfrm>
              <a:off x="10637801" y="5482698"/>
              <a:ext cx="57067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12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  <a:t>18</a:t>
              </a:r>
            </a:p>
          </p:txBody>
        </p:sp>
        <p:sp>
          <p:nvSpPr>
            <p:cNvPr id="107" name="TextBox 106"/>
            <p:cNvSpPr txBox="1"/>
            <p:nvPr>
              <p:custDataLst>
                <p:tags r:id="rId70"/>
              </p:custDataLst>
            </p:nvPr>
          </p:nvSpPr>
          <p:spPr>
            <a:xfrm>
              <a:off x="10637801" y="5629437"/>
              <a:ext cx="57067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12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  <a:t>22</a:t>
              </a:r>
            </a:p>
          </p:txBody>
        </p:sp>
        <p:sp>
          <p:nvSpPr>
            <p:cNvPr id="108" name="TextBox 107"/>
            <p:cNvSpPr txBox="1"/>
            <p:nvPr>
              <p:custDataLst>
                <p:tags r:id="rId71"/>
              </p:custDataLst>
            </p:nvPr>
          </p:nvSpPr>
          <p:spPr>
            <a:xfrm>
              <a:off x="10637801" y="5776175"/>
              <a:ext cx="57067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12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  <a:t>18</a:t>
              </a:r>
            </a:p>
          </p:txBody>
        </p:sp>
        <p:sp>
          <p:nvSpPr>
            <p:cNvPr id="109" name="TextBox 108"/>
            <p:cNvSpPr txBox="1"/>
            <p:nvPr>
              <p:custDataLst>
                <p:tags r:id="rId72"/>
              </p:custDataLst>
            </p:nvPr>
          </p:nvSpPr>
          <p:spPr>
            <a:xfrm>
              <a:off x="10637801" y="5918762"/>
              <a:ext cx="57067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12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  <a:t>14</a:t>
              </a:r>
            </a:p>
          </p:txBody>
        </p:sp>
      </p:grpSp>
      <p:grpSp>
        <p:nvGrpSpPr>
          <p:cNvPr id="10" name="Group 9"/>
          <p:cNvGrpSpPr/>
          <p:nvPr>
            <p:custDataLst>
              <p:tags r:id="rId25"/>
            </p:custDataLst>
          </p:nvPr>
        </p:nvGrpSpPr>
        <p:grpSpPr>
          <a:xfrm>
            <a:off x="12485569" y="7453911"/>
            <a:ext cx="642005" cy="663696"/>
            <a:chOff x="9066282" y="5482698"/>
            <a:chExt cx="570670" cy="589952"/>
          </a:xfrm>
        </p:grpSpPr>
        <p:sp>
          <p:nvSpPr>
            <p:cNvPr id="55" name="TextBox 54"/>
            <p:cNvSpPr txBox="1"/>
            <p:nvPr>
              <p:custDataLst>
                <p:tags r:id="rId65"/>
              </p:custDataLst>
            </p:nvPr>
          </p:nvSpPr>
          <p:spPr>
            <a:xfrm>
              <a:off x="9066282" y="5482698"/>
              <a:ext cx="57067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12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  <a:t>29</a:t>
              </a:r>
            </a:p>
          </p:txBody>
        </p:sp>
        <p:sp>
          <p:nvSpPr>
            <p:cNvPr id="56" name="TextBox 55"/>
            <p:cNvSpPr txBox="1"/>
            <p:nvPr>
              <p:custDataLst>
                <p:tags r:id="rId66"/>
              </p:custDataLst>
            </p:nvPr>
          </p:nvSpPr>
          <p:spPr>
            <a:xfrm>
              <a:off x="9066282" y="5629437"/>
              <a:ext cx="57067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12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  <a:t>30</a:t>
              </a:r>
            </a:p>
          </p:txBody>
        </p:sp>
        <p:sp>
          <p:nvSpPr>
            <p:cNvPr id="57" name="TextBox 56"/>
            <p:cNvSpPr txBox="1"/>
            <p:nvPr>
              <p:custDataLst>
                <p:tags r:id="rId67"/>
              </p:custDataLst>
            </p:nvPr>
          </p:nvSpPr>
          <p:spPr>
            <a:xfrm>
              <a:off x="9066282" y="5776175"/>
              <a:ext cx="57067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12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  <a:t>26</a:t>
              </a:r>
            </a:p>
          </p:txBody>
        </p:sp>
        <p:sp>
          <p:nvSpPr>
            <p:cNvPr id="58" name="TextBox 57"/>
            <p:cNvSpPr txBox="1"/>
            <p:nvPr>
              <p:custDataLst>
                <p:tags r:id="rId68"/>
              </p:custDataLst>
            </p:nvPr>
          </p:nvSpPr>
          <p:spPr>
            <a:xfrm>
              <a:off x="9066282" y="5918762"/>
              <a:ext cx="57067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12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  <a:t>17</a:t>
              </a:r>
            </a:p>
          </p:txBody>
        </p:sp>
      </p:grpSp>
      <p:grpSp>
        <p:nvGrpSpPr>
          <p:cNvPr id="9" name="Group 8"/>
          <p:cNvGrpSpPr/>
          <p:nvPr>
            <p:custDataLst>
              <p:tags r:id="rId26"/>
            </p:custDataLst>
          </p:nvPr>
        </p:nvGrpSpPr>
        <p:grpSpPr>
          <a:xfrm>
            <a:off x="10704229" y="7453911"/>
            <a:ext cx="642005" cy="663696"/>
            <a:chOff x="7482868" y="5482698"/>
            <a:chExt cx="570670" cy="589952"/>
          </a:xfrm>
        </p:grpSpPr>
        <p:sp>
          <p:nvSpPr>
            <p:cNvPr id="60" name="TextBox 59"/>
            <p:cNvSpPr txBox="1"/>
            <p:nvPr>
              <p:custDataLst>
                <p:tags r:id="rId61"/>
              </p:custDataLst>
            </p:nvPr>
          </p:nvSpPr>
          <p:spPr>
            <a:xfrm>
              <a:off x="7482868" y="5482698"/>
              <a:ext cx="57067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12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  <a:t>41</a:t>
              </a:r>
            </a:p>
          </p:txBody>
        </p:sp>
        <p:sp>
          <p:nvSpPr>
            <p:cNvPr id="61" name="TextBox 60"/>
            <p:cNvSpPr txBox="1"/>
            <p:nvPr>
              <p:custDataLst>
                <p:tags r:id="rId62"/>
              </p:custDataLst>
            </p:nvPr>
          </p:nvSpPr>
          <p:spPr>
            <a:xfrm>
              <a:off x="7482868" y="5629437"/>
              <a:ext cx="57067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12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  <a:t>47</a:t>
              </a:r>
            </a:p>
          </p:txBody>
        </p:sp>
        <p:sp>
          <p:nvSpPr>
            <p:cNvPr id="62" name="TextBox 61"/>
            <p:cNvSpPr txBox="1"/>
            <p:nvPr>
              <p:custDataLst>
                <p:tags r:id="rId63"/>
              </p:custDataLst>
            </p:nvPr>
          </p:nvSpPr>
          <p:spPr>
            <a:xfrm>
              <a:off x="7482868" y="5776175"/>
              <a:ext cx="57067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12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  <a:t>42</a:t>
              </a:r>
            </a:p>
          </p:txBody>
        </p:sp>
        <p:sp>
          <p:nvSpPr>
            <p:cNvPr id="63" name="TextBox 62"/>
            <p:cNvSpPr txBox="1"/>
            <p:nvPr>
              <p:custDataLst>
                <p:tags r:id="rId64"/>
              </p:custDataLst>
            </p:nvPr>
          </p:nvSpPr>
          <p:spPr>
            <a:xfrm>
              <a:off x="7482868" y="5918762"/>
              <a:ext cx="57067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</a:lstStyle>
            <a:p>
              <a:pPr algn="ctr" defTabSz="514350"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125">
                  <a:solidFill>
                    <a:srgbClr val="FFFFFF"/>
                  </a:solidFill>
                  <a:latin typeface="Franklin Gothic Book"/>
                  <a:cs typeface="Arial" pitchFamily="34" charset="0"/>
                </a:rPr>
                <a:t>28</a:t>
              </a:r>
            </a:p>
          </p:txBody>
        </p:sp>
      </p:grpSp>
      <p:sp>
        <p:nvSpPr>
          <p:cNvPr id="65" name="TextBox 64"/>
          <p:cNvSpPr txBox="1"/>
          <p:nvPr>
            <p:custDataLst>
              <p:tags r:id="rId27"/>
            </p:custDataLst>
          </p:nvPr>
        </p:nvSpPr>
        <p:spPr>
          <a:xfrm>
            <a:off x="7156762" y="7453911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58</a:t>
            </a:r>
          </a:p>
        </p:txBody>
      </p:sp>
      <p:sp>
        <p:nvSpPr>
          <p:cNvPr id="67" name="TextBox 66"/>
          <p:cNvSpPr txBox="1"/>
          <p:nvPr>
            <p:custDataLst>
              <p:tags r:id="rId28"/>
            </p:custDataLst>
          </p:nvPr>
        </p:nvSpPr>
        <p:spPr>
          <a:xfrm>
            <a:off x="7156762" y="7618992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61</a:t>
            </a:r>
          </a:p>
        </p:txBody>
      </p:sp>
      <p:sp>
        <p:nvSpPr>
          <p:cNvPr id="68" name="TextBox 67"/>
          <p:cNvSpPr txBox="1"/>
          <p:nvPr>
            <p:custDataLst>
              <p:tags r:id="rId29"/>
            </p:custDataLst>
          </p:nvPr>
        </p:nvSpPr>
        <p:spPr>
          <a:xfrm>
            <a:off x="7156762" y="7784072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58</a:t>
            </a:r>
          </a:p>
        </p:txBody>
      </p:sp>
      <p:sp>
        <p:nvSpPr>
          <p:cNvPr id="69" name="TextBox 68"/>
          <p:cNvSpPr txBox="1"/>
          <p:nvPr>
            <p:custDataLst>
              <p:tags r:id="rId30"/>
            </p:custDataLst>
          </p:nvPr>
        </p:nvSpPr>
        <p:spPr>
          <a:xfrm>
            <a:off x="7156762" y="7944483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41</a:t>
            </a:r>
          </a:p>
        </p:txBody>
      </p:sp>
      <p:sp>
        <p:nvSpPr>
          <p:cNvPr id="71" name="TextBox 70"/>
          <p:cNvSpPr txBox="1"/>
          <p:nvPr>
            <p:custDataLst>
              <p:tags r:id="rId31"/>
            </p:custDataLst>
          </p:nvPr>
        </p:nvSpPr>
        <p:spPr>
          <a:xfrm>
            <a:off x="5374222" y="7453911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57</a:t>
            </a:r>
          </a:p>
        </p:txBody>
      </p:sp>
      <p:sp>
        <p:nvSpPr>
          <p:cNvPr id="72" name="TextBox 71"/>
          <p:cNvSpPr txBox="1"/>
          <p:nvPr>
            <p:custDataLst>
              <p:tags r:id="rId32"/>
            </p:custDataLst>
          </p:nvPr>
        </p:nvSpPr>
        <p:spPr>
          <a:xfrm>
            <a:off x="5374222" y="7618992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60</a:t>
            </a:r>
          </a:p>
        </p:txBody>
      </p:sp>
      <p:sp>
        <p:nvSpPr>
          <p:cNvPr id="73" name="TextBox 72"/>
          <p:cNvSpPr txBox="1"/>
          <p:nvPr>
            <p:custDataLst>
              <p:tags r:id="rId33"/>
            </p:custDataLst>
          </p:nvPr>
        </p:nvSpPr>
        <p:spPr>
          <a:xfrm>
            <a:off x="5374222" y="7784072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58</a:t>
            </a:r>
          </a:p>
        </p:txBody>
      </p:sp>
      <p:sp>
        <p:nvSpPr>
          <p:cNvPr id="75" name="TextBox 74"/>
          <p:cNvSpPr txBox="1"/>
          <p:nvPr>
            <p:custDataLst>
              <p:tags r:id="rId34"/>
            </p:custDataLst>
          </p:nvPr>
        </p:nvSpPr>
        <p:spPr>
          <a:xfrm>
            <a:off x="5374222" y="7944483"/>
            <a:ext cx="642005" cy="173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</a:lstStyle>
          <a:p>
            <a:pPr algn="ctr" defTabSz="514350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125">
                <a:solidFill>
                  <a:srgbClr val="FFFFFF"/>
                </a:solidFill>
                <a:latin typeface="Franklin Gothic Book"/>
                <a:cs typeface="Arial" pitchFamily="34" charset="0"/>
              </a:rPr>
              <a:t>40</a:t>
            </a:r>
          </a:p>
        </p:txBody>
      </p:sp>
      <p:grpSp>
        <p:nvGrpSpPr>
          <p:cNvPr id="79" name="Group 78"/>
          <p:cNvGrpSpPr/>
          <p:nvPr>
            <p:custDataLst>
              <p:tags r:id="rId35"/>
            </p:custDataLst>
          </p:nvPr>
        </p:nvGrpSpPr>
        <p:grpSpPr>
          <a:xfrm>
            <a:off x="5973325" y="6177980"/>
            <a:ext cx="6512246" cy="511741"/>
            <a:chOff x="3690372" y="4516274"/>
            <a:chExt cx="5788663" cy="454881"/>
          </a:xfrm>
        </p:grpSpPr>
        <p:sp>
          <p:nvSpPr>
            <p:cNvPr id="80" name="Rectangle 79"/>
            <p:cNvSpPr/>
            <p:nvPr>
              <p:custDataLst>
                <p:tags r:id="rId50"/>
              </p:custDataLst>
            </p:nvPr>
          </p:nvSpPr>
          <p:spPr>
            <a:xfrm>
              <a:off x="3690372" y="4529227"/>
              <a:ext cx="5741037" cy="441928"/>
            </a:xfrm>
            <a:prstGeom prst="rect">
              <a:avLst/>
            </a:prstGeom>
            <a:solidFill>
              <a:srgbClr val="45464C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spcBef>
                  <a:spcPct val="0"/>
                </a:spcBef>
                <a:spcAft>
                  <a:spcPct val="0"/>
                </a:spcAft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sp>
          <p:nvSpPr>
            <p:cNvPr id="81" name="Rectangle 80"/>
            <p:cNvSpPr/>
            <p:nvPr>
              <p:custDataLst>
                <p:tags r:id="rId51"/>
              </p:custDataLst>
            </p:nvPr>
          </p:nvSpPr>
          <p:spPr>
            <a:xfrm>
              <a:off x="6697655" y="4516274"/>
              <a:ext cx="2781380" cy="4514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</a:lstStyle>
            <a:p>
              <a:pPr defTabSz="514350">
                <a:spcBef>
                  <a:spcPct val="0"/>
                </a:spcBef>
                <a:spcAft>
                  <a:spcPct val="0"/>
                </a:spcAft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350">
                  <a:solidFill>
                    <a:srgbClr val="FFFFFF">
                      <a:lumMod val="85000"/>
                    </a:srgbClr>
                  </a:solidFill>
                  <a:latin typeface="Franklin Gothic Book"/>
                  <a:cs typeface="Arial" pitchFamily="34" charset="0"/>
                </a:rPr>
                <a:t>PDS ranibizumab 100 mg/mL </a:t>
              </a:r>
            </a:p>
            <a:p>
              <a:pPr defTabSz="514350">
                <a:spcBef>
                  <a:spcPct val="0"/>
                </a:spcBef>
                <a:spcAft>
                  <a:spcPct val="0"/>
                </a:spcAft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350">
                  <a:solidFill>
                    <a:srgbClr val="FFFFFF">
                      <a:lumMod val="85000"/>
                    </a:srgbClr>
                  </a:solidFill>
                  <a:latin typeface="Franklin Gothic Book"/>
                  <a:cs typeface="Arial" pitchFamily="34" charset="0"/>
                </a:rPr>
                <a:t>Monthly intravitreal ranibizumab 0.5 mg</a:t>
              </a:r>
            </a:p>
          </p:txBody>
        </p:sp>
        <p:cxnSp>
          <p:nvCxnSpPr>
            <p:cNvPr id="83" name="Straight Connector 82"/>
            <p:cNvCxnSpPr/>
            <p:nvPr>
              <p:custDataLst>
                <p:tags r:id="rId52"/>
              </p:custDataLst>
            </p:nvPr>
          </p:nvCxnSpPr>
          <p:spPr>
            <a:xfrm>
              <a:off x="6298922" y="4666377"/>
              <a:ext cx="365760" cy="0"/>
            </a:xfrm>
            <a:prstGeom prst="line">
              <a:avLst/>
            </a:prstGeom>
            <a:solidFill>
              <a:schemeClr val="bg1"/>
            </a:solidFill>
            <a:ln w="50800">
              <a:solidFill>
                <a:srgbClr val="C4D98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>
              <p:custDataLst>
                <p:tags r:id="rId53"/>
              </p:custDataLst>
            </p:nvPr>
          </p:nvCxnSpPr>
          <p:spPr>
            <a:xfrm>
              <a:off x="6298922" y="4841457"/>
              <a:ext cx="365760" cy="0"/>
            </a:xfrm>
            <a:prstGeom prst="line">
              <a:avLst/>
            </a:prstGeom>
            <a:solidFill>
              <a:schemeClr val="bg1"/>
            </a:solidFill>
            <a:ln w="50800">
              <a:solidFill>
                <a:srgbClr val="5FA3C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>
              <p:custDataLst>
                <p:tags r:id="rId54"/>
              </p:custDataLst>
            </p:nvPr>
          </p:nvSpPr>
          <p:spPr>
            <a:xfrm>
              <a:off x="4182352" y="4516274"/>
              <a:ext cx="2023321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</a:lstStyle>
            <a:p>
              <a:pPr defTabSz="514350">
                <a:spcBef>
                  <a:spcPct val="0"/>
                </a:spcBef>
                <a:spcAft>
                  <a:spcPct val="0"/>
                </a:spcAft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350">
                  <a:solidFill>
                    <a:srgbClr val="FFFFFF">
                      <a:lumMod val="85000"/>
                    </a:srgbClr>
                  </a:solidFill>
                  <a:latin typeface="Franklin Gothic Book"/>
                  <a:cs typeface="Arial" pitchFamily="34" charset="0"/>
                </a:rPr>
                <a:t>PDS ranibizumab 10 mg/mL</a:t>
              </a:r>
            </a:p>
            <a:p>
              <a:pPr defTabSz="514350">
                <a:spcBef>
                  <a:spcPct val="0"/>
                </a:spcBef>
                <a:spcAft>
                  <a:spcPct val="0"/>
                </a:spcAft>
                <a:defRPr kumimoji="0" sz="1800" b="0" i="0" normalizeH="0" noProof="0">
                  <a:uLnTx/>
                  <a:uFillTx/>
                  <a:latin typeface="+mn-lt"/>
                  <a:ea typeface="+mn-ea"/>
                  <a:cs typeface="+mn-cs"/>
                </a:defRPr>
              </a:pPr>
              <a:r>
                <a:rPr lang="en-US" sz="1350">
                  <a:solidFill>
                    <a:srgbClr val="FFFFFF">
                      <a:lumMod val="85000"/>
                    </a:srgbClr>
                  </a:solidFill>
                  <a:latin typeface="Franklin Gothic Book"/>
                  <a:cs typeface="Arial" pitchFamily="34" charset="0"/>
                </a:rPr>
                <a:t>PDS ranibizumab 40 mg/mL</a:t>
              </a:r>
            </a:p>
          </p:txBody>
        </p:sp>
        <p:cxnSp>
          <p:nvCxnSpPr>
            <p:cNvPr id="86" name="Straight Connector 85"/>
            <p:cNvCxnSpPr/>
            <p:nvPr>
              <p:custDataLst>
                <p:tags r:id="rId55"/>
              </p:custDataLst>
            </p:nvPr>
          </p:nvCxnSpPr>
          <p:spPr>
            <a:xfrm>
              <a:off x="3767441" y="4666377"/>
              <a:ext cx="365760" cy="0"/>
            </a:xfrm>
            <a:prstGeom prst="line">
              <a:avLst/>
            </a:prstGeom>
            <a:solidFill>
              <a:schemeClr val="bg1"/>
            </a:solidFill>
            <a:ln w="50800">
              <a:solidFill>
                <a:srgbClr val="DFDC37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>
              <p:custDataLst>
                <p:tags r:id="rId56"/>
              </p:custDataLst>
            </p:nvPr>
          </p:nvCxnSpPr>
          <p:spPr>
            <a:xfrm>
              <a:off x="3767441" y="4841457"/>
              <a:ext cx="365760" cy="0"/>
            </a:xfrm>
            <a:prstGeom prst="line">
              <a:avLst/>
            </a:prstGeom>
            <a:solidFill>
              <a:schemeClr val="bg1"/>
            </a:solidFill>
            <a:ln w="50800">
              <a:solidFill>
                <a:srgbClr val="D19F3D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Oval 87"/>
            <p:cNvSpPr/>
            <p:nvPr>
              <p:custDataLst>
                <p:tags r:id="rId57"/>
              </p:custDataLst>
            </p:nvPr>
          </p:nvSpPr>
          <p:spPr>
            <a:xfrm>
              <a:off x="6436082" y="4800575"/>
              <a:ext cx="91440" cy="91440"/>
            </a:xfrm>
            <a:prstGeom prst="ellipse">
              <a:avLst/>
            </a:prstGeom>
            <a:solidFill>
              <a:srgbClr val="5FA3C1"/>
            </a:solidFill>
            <a:ln w="25400">
              <a:solidFill>
                <a:srgbClr val="5FA3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spcBef>
                  <a:spcPct val="0"/>
                </a:spcBef>
                <a:spcAft>
                  <a:spcPct val="0"/>
                </a:spcAft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sp>
          <p:nvSpPr>
            <p:cNvPr id="89" name="Diamond 88"/>
            <p:cNvSpPr/>
            <p:nvPr>
              <p:custDataLst>
                <p:tags r:id="rId58"/>
              </p:custDataLst>
            </p:nvPr>
          </p:nvSpPr>
          <p:spPr>
            <a:xfrm>
              <a:off x="3895457" y="4611563"/>
              <a:ext cx="109728" cy="109728"/>
            </a:xfrm>
            <a:prstGeom prst="diamond">
              <a:avLst/>
            </a:prstGeom>
            <a:solidFill>
              <a:srgbClr val="DFDC37"/>
            </a:solidFill>
            <a:ln w="25400">
              <a:solidFill>
                <a:srgbClr val="DFDC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spcBef>
                  <a:spcPct val="0"/>
                </a:spcBef>
                <a:spcAft>
                  <a:spcPct val="0"/>
                </a:spcAft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sp>
          <p:nvSpPr>
            <p:cNvPr id="115" name="Isosceles Triangle 114"/>
            <p:cNvSpPr>
              <a:spLocks noChangeAspect="1"/>
            </p:cNvSpPr>
            <p:nvPr>
              <p:custDataLst>
                <p:tags r:id="rId59"/>
              </p:custDataLst>
            </p:nvPr>
          </p:nvSpPr>
          <p:spPr>
            <a:xfrm>
              <a:off x="3904601" y="4796753"/>
              <a:ext cx="91440" cy="91440"/>
            </a:xfrm>
            <a:prstGeom prst="triangle">
              <a:avLst/>
            </a:prstGeom>
            <a:solidFill>
              <a:srgbClr val="D19F3D"/>
            </a:solidFill>
            <a:ln w="25400">
              <a:solidFill>
                <a:srgbClr val="D19F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spcBef>
                  <a:spcPct val="0"/>
                </a:spcBef>
                <a:spcAft>
                  <a:spcPct val="0"/>
                </a:spcAft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  <p:sp>
          <p:nvSpPr>
            <p:cNvPr id="116" name="Rectangle 115"/>
            <p:cNvSpPr/>
            <p:nvPr>
              <p:custDataLst>
                <p:tags r:id="rId60"/>
              </p:custDataLst>
            </p:nvPr>
          </p:nvSpPr>
          <p:spPr>
            <a:xfrm>
              <a:off x="6436082" y="4618063"/>
              <a:ext cx="91440" cy="91440"/>
            </a:xfrm>
            <a:prstGeom prst="rect">
              <a:avLst/>
            </a:prstGeom>
            <a:solidFill>
              <a:srgbClr val="C4D983"/>
            </a:solidFill>
            <a:ln>
              <a:solidFill>
                <a:srgbClr val="C4D98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</a:lstStyle>
            <a:p>
              <a:pPr algn="ctr" defTabSz="514350">
                <a:spcBef>
                  <a:spcPct val="0"/>
                </a:spcBef>
                <a:spcAft>
                  <a:spcPct val="0"/>
                </a:spcAft>
                <a:defRPr kumimoji="0" sz="1800" b="0" i="0" normalizeH="0" noProof="0">
                  <a:uLnTx/>
                  <a:uFillTx/>
                  <a:latin typeface="Franklin Gothic Book"/>
                  <a:ea typeface="Arial" pitchFamily="34" charset="0"/>
                  <a:cs typeface="Arial" pitchFamily="34" charset="0"/>
                </a:defRPr>
              </a:pPr>
              <a:endParaRPr lang="en-US" sz="2025">
                <a:solidFill>
                  <a:srgbClr val="FFFFFF"/>
                </a:solidFill>
                <a:latin typeface="Franklin Gothic Book"/>
                <a:cs typeface="Arial" pitchFamily="34" charset="0"/>
              </a:endParaRPr>
            </a:p>
          </p:txBody>
        </p:sp>
      </p:grpSp>
      <p:grpSp>
        <p:nvGrpSpPr>
          <p:cNvPr id="117" name="Group 116"/>
          <p:cNvGrpSpPr/>
          <p:nvPr>
            <p:custDataLst>
              <p:tags r:id="rId36"/>
            </p:custDataLst>
          </p:nvPr>
        </p:nvGrpSpPr>
        <p:grpSpPr>
          <a:xfrm>
            <a:off x="3014279" y="7495003"/>
            <a:ext cx="411479" cy="617612"/>
            <a:chOff x="660209" y="5551053"/>
            <a:chExt cx="365759" cy="548988"/>
          </a:xfrm>
        </p:grpSpPr>
        <p:grpSp>
          <p:nvGrpSpPr>
            <p:cNvPr id="118" name="Group 117"/>
            <p:cNvGrpSpPr/>
            <p:nvPr>
              <p:custDataLst>
                <p:tags r:id="rId38"/>
              </p:custDataLst>
            </p:nvPr>
          </p:nvGrpSpPr>
          <p:grpSpPr>
            <a:xfrm>
              <a:off x="660209" y="6008601"/>
              <a:ext cx="365759" cy="91440"/>
              <a:chOff x="126952" y="5560054"/>
              <a:chExt cx="365759" cy="91440"/>
            </a:xfrm>
          </p:grpSpPr>
          <p:cxnSp>
            <p:nvCxnSpPr>
              <p:cNvPr id="128" name="Straight Connector 127"/>
              <p:cNvCxnSpPr/>
              <p:nvPr>
                <p:custDataLst>
                  <p:tags r:id="rId48"/>
                </p:custDataLst>
              </p:nvPr>
            </p:nvCxnSpPr>
            <p:spPr>
              <a:xfrm>
                <a:off x="126952" y="5607481"/>
                <a:ext cx="365759" cy="0"/>
              </a:xfrm>
              <a:prstGeom prst="line">
                <a:avLst/>
              </a:prstGeom>
              <a:solidFill>
                <a:schemeClr val="bg1"/>
              </a:solidFill>
              <a:ln w="50800">
                <a:solidFill>
                  <a:srgbClr val="5FA3C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9" name="Oval 128"/>
              <p:cNvSpPr/>
              <p:nvPr>
                <p:custDataLst>
                  <p:tags r:id="rId49"/>
                </p:custDataLst>
              </p:nvPr>
            </p:nvSpPr>
            <p:spPr>
              <a:xfrm>
                <a:off x="264111" y="5560054"/>
                <a:ext cx="91440" cy="91440"/>
              </a:xfrm>
              <a:prstGeom prst="ellipse">
                <a:avLst/>
              </a:prstGeom>
              <a:solidFill>
                <a:srgbClr val="5FA3C1"/>
              </a:solidFill>
              <a:ln w="25400">
                <a:solidFill>
                  <a:srgbClr val="5FA3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spcBef>
                    <a:spcPct val="0"/>
                  </a:spcBef>
                  <a:spcAft>
                    <a:spcPct val="0"/>
                  </a:spcAft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>
                      <a:lumMod val="85000"/>
                    </a:srgbClr>
                  </a:solidFill>
                  <a:latin typeface="Franklin Gothic Book"/>
                  <a:cs typeface="Arial" pitchFamily="34" charset="0"/>
                </a:endParaRPr>
              </a:p>
            </p:txBody>
          </p:sp>
        </p:grpSp>
        <p:grpSp>
          <p:nvGrpSpPr>
            <p:cNvPr id="119" name="Group 118"/>
            <p:cNvGrpSpPr/>
            <p:nvPr>
              <p:custDataLst>
                <p:tags r:id="rId39"/>
              </p:custDataLst>
            </p:nvPr>
          </p:nvGrpSpPr>
          <p:grpSpPr>
            <a:xfrm>
              <a:off x="660209" y="5551053"/>
              <a:ext cx="365759" cy="109728"/>
              <a:chOff x="126952" y="5691271"/>
              <a:chExt cx="365759" cy="109728"/>
            </a:xfrm>
          </p:grpSpPr>
          <p:cxnSp>
            <p:nvCxnSpPr>
              <p:cNvPr id="126" name="Straight Connector 125"/>
              <p:cNvCxnSpPr/>
              <p:nvPr>
                <p:custDataLst>
                  <p:tags r:id="rId46"/>
                </p:custDataLst>
              </p:nvPr>
            </p:nvCxnSpPr>
            <p:spPr>
              <a:xfrm>
                <a:off x="126952" y="5755841"/>
                <a:ext cx="365759" cy="0"/>
              </a:xfrm>
              <a:prstGeom prst="line">
                <a:avLst/>
              </a:prstGeom>
              <a:solidFill>
                <a:schemeClr val="bg1"/>
              </a:solidFill>
              <a:ln w="50800">
                <a:solidFill>
                  <a:srgbClr val="DFDC37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Diamond 126"/>
              <p:cNvSpPr/>
              <p:nvPr>
                <p:custDataLst>
                  <p:tags r:id="rId47"/>
                </p:custDataLst>
              </p:nvPr>
            </p:nvSpPr>
            <p:spPr>
              <a:xfrm>
                <a:off x="254967" y="5691271"/>
                <a:ext cx="109728" cy="109728"/>
              </a:xfrm>
              <a:prstGeom prst="diamond">
                <a:avLst/>
              </a:prstGeom>
              <a:solidFill>
                <a:srgbClr val="DFDC37"/>
              </a:solidFill>
              <a:ln w="25400">
                <a:solidFill>
                  <a:srgbClr val="DFDC3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spcBef>
                    <a:spcPct val="0"/>
                  </a:spcBef>
                  <a:spcAft>
                    <a:spcPct val="0"/>
                  </a:spcAft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>
                      <a:lumMod val="85000"/>
                    </a:srgbClr>
                  </a:solidFill>
                  <a:latin typeface="Franklin Gothic Book"/>
                  <a:cs typeface="Arial" pitchFamily="34" charset="0"/>
                </a:endParaRPr>
              </a:p>
            </p:txBody>
          </p:sp>
        </p:grpSp>
        <p:grpSp>
          <p:nvGrpSpPr>
            <p:cNvPr id="120" name="Group 119"/>
            <p:cNvGrpSpPr/>
            <p:nvPr>
              <p:custDataLst>
                <p:tags r:id="rId40"/>
              </p:custDataLst>
            </p:nvPr>
          </p:nvGrpSpPr>
          <p:grpSpPr>
            <a:xfrm>
              <a:off x="660209" y="5698769"/>
              <a:ext cx="365759" cy="91440"/>
              <a:chOff x="126952" y="5848330"/>
              <a:chExt cx="365759" cy="91440"/>
            </a:xfrm>
          </p:grpSpPr>
          <p:cxnSp>
            <p:nvCxnSpPr>
              <p:cNvPr id="124" name="Straight Connector 123"/>
              <p:cNvCxnSpPr/>
              <p:nvPr>
                <p:custDataLst>
                  <p:tags r:id="rId44"/>
                </p:custDataLst>
              </p:nvPr>
            </p:nvCxnSpPr>
            <p:spPr>
              <a:xfrm>
                <a:off x="126952" y="5903598"/>
                <a:ext cx="365759" cy="0"/>
              </a:xfrm>
              <a:prstGeom prst="line">
                <a:avLst/>
              </a:prstGeom>
              <a:solidFill>
                <a:schemeClr val="bg1"/>
              </a:solidFill>
              <a:ln w="50800">
                <a:solidFill>
                  <a:srgbClr val="D19F3D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Isosceles Triangle 124"/>
              <p:cNvSpPr>
                <a:spLocks noChangeAspect="1"/>
              </p:cNvSpPr>
              <p:nvPr>
                <p:custDataLst>
                  <p:tags r:id="rId45"/>
                </p:custDataLst>
              </p:nvPr>
            </p:nvSpPr>
            <p:spPr>
              <a:xfrm>
                <a:off x="264111" y="5848330"/>
                <a:ext cx="91440" cy="91440"/>
              </a:xfrm>
              <a:prstGeom prst="triangle">
                <a:avLst/>
              </a:prstGeom>
              <a:solidFill>
                <a:srgbClr val="D19F3D"/>
              </a:solidFill>
              <a:ln w="25400">
                <a:solidFill>
                  <a:srgbClr val="D19F3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spcBef>
                    <a:spcPct val="0"/>
                  </a:spcBef>
                  <a:spcAft>
                    <a:spcPct val="0"/>
                  </a:spcAft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>
                      <a:lumMod val="85000"/>
                    </a:srgbClr>
                  </a:solidFill>
                  <a:latin typeface="Franklin Gothic Book"/>
                  <a:cs typeface="Arial" pitchFamily="34" charset="0"/>
                </a:endParaRPr>
              </a:p>
            </p:txBody>
          </p:sp>
        </p:grpSp>
        <p:grpSp>
          <p:nvGrpSpPr>
            <p:cNvPr id="121" name="Group 120"/>
            <p:cNvGrpSpPr/>
            <p:nvPr>
              <p:custDataLst>
                <p:tags r:id="rId41"/>
              </p:custDataLst>
            </p:nvPr>
          </p:nvGrpSpPr>
          <p:grpSpPr>
            <a:xfrm>
              <a:off x="660209" y="5858507"/>
              <a:ext cx="365759" cy="91440"/>
              <a:chOff x="126952" y="6005002"/>
              <a:chExt cx="365759" cy="91440"/>
            </a:xfrm>
          </p:grpSpPr>
          <p:cxnSp>
            <p:nvCxnSpPr>
              <p:cNvPr id="122" name="Straight Connector 121"/>
              <p:cNvCxnSpPr/>
              <p:nvPr>
                <p:custDataLst>
                  <p:tags r:id="rId42"/>
                </p:custDataLst>
              </p:nvPr>
            </p:nvCxnSpPr>
            <p:spPr>
              <a:xfrm>
                <a:off x="126952" y="6055050"/>
                <a:ext cx="365759" cy="0"/>
              </a:xfrm>
              <a:prstGeom prst="line">
                <a:avLst/>
              </a:prstGeom>
              <a:solidFill>
                <a:schemeClr val="bg1"/>
              </a:solidFill>
              <a:ln w="50800">
                <a:solidFill>
                  <a:srgbClr val="C4D98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Rectangle 122"/>
              <p:cNvSpPr/>
              <p:nvPr>
                <p:custDataLst>
                  <p:tags r:id="rId43"/>
                </p:custDataLst>
              </p:nvPr>
            </p:nvSpPr>
            <p:spPr>
              <a:xfrm>
                <a:off x="264111" y="6005002"/>
                <a:ext cx="91440" cy="91440"/>
              </a:xfrm>
              <a:prstGeom prst="rect">
                <a:avLst/>
              </a:prstGeom>
              <a:solidFill>
                <a:srgbClr val="C4D983"/>
              </a:solidFill>
              <a:ln>
                <a:solidFill>
                  <a:srgbClr val="C4D98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</a:lstStyle>
              <a:p>
                <a:pPr algn="ctr" defTabSz="514350">
                  <a:spcBef>
                    <a:spcPct val="0"/>
                  </a:spcBef>
                  <a:spcAft>
                    <a:spcPct val="0"/>
                  </a:spcAft>
                  <a:defRPr kumimoji="0" sz="1800" b="0" i="0" normalizeH="0" noProof="0">
                    <a:uLnTx/>
                    <a:uFillTx/>
                    <a:latin typeface="Franklin Gothic Book"/>
                    <a:ea typeface="Arial" pitchFamily="34" charset="0"/>
                    <a:cs typeface="Arial" pitchFamily="34" charset="0"/>
                  </a:defRPr>
                </a:pPr>
                <a:endParaRPr lang="en-US" sz="2025">
                  <a:solidFill>
                    <a:srgbClr val="FFFFFF">
                      <a:lumMod val="85000"/>
                    </a:srgbClr>
                  </a:solidFill>
                  <a:latin typeface="Franklin Gothic Book"/>
                  <a:cs typeface="Arial" pitchFamily="34" charset="0"/>
                </a:endParaRPr>
              </a:p>
            </p:txBody>
          </p:sp>
        </p:grpSp>
      </p:grp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B7832152-A22A-0B4D-A0C5-5F419F529873}"/>
              </a:ext>
            </a:extLst>
          </p:cNvPr>
          <p:cNvSpPr txBox="1"/>
          <p:nvPr>
            <p:custDataLst>
              <p:tags r:id="rId37"/>
            </p:custDataLst>
          </p:nvPr>
        </p:nvSpPr>
        <p:spPr>
          <a:xfrm>
            <a:off x="11025232" y="7951812"/>
            <a:ext cx="10312904" cy="550176"/>
          </a:xfrm>
          <a:prstGeom prst="rect">
            <a:avLst/>
          </a:prstGeom>
        </p:spPr>
        <p:txBody>
          <a:bodyPr vert="horz" lIns="102870" tIns="51435" rIns="102870" bIns="102870" rtlCol="0" anchor="ctr" anchorCtr="0">
            <a:no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chemeClr val="bg2">
                  <a:lumMod val="75000"/>
                </a:schemeClr>
              </a:buClr>
              <a:buSzPct val="80000"/>
              <a:buFont typeface="Wingdings 3" charset="2"/>
              <a:buNone/>
              <a:defRPr sz="800" b="0" i="0" kern="1200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75000"/>
                </a:schemeClr>
              </a:buClr>
              <a:buSzPct val="80000"/>
              <a:buFont typeface="Symbol" panose="05050102010706020507" pitchFamily="18" charset="2"/>
              <a:buNone/>
              <a:defRPr sz="1050" b="0" i="0" kern="120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75000"/>
                </a:schemeClr>
              </a:buClr>
              <a:buSzPct val="80000"/>
              <a:buFont typeface="Arial" pitchFamily="34" charset="0"/>
              <a:buNone/>
              <a:defRPr sz="1000" b="0" i="0" kern="120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 sz="900" b="0" i="0" kern="120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75000"/>
                </a:schemeClr>
              </a:buClr>
              <a:buSzPct val="80000"/>
              <a:buFont typeface="Arial" pitchFamily="34" charset="0"/>
              <a:buNone/>
              <a:defRPr sz="900" b="0" i="0" kern="120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defTabSz="514350">
              <a:spcBef>
                <a:spcPts val="1125"/>
              </a:spcBef>
              <a:buClr>
                <a:srgbClr val="E8F5F8">
                  <a:lumMod val="75000"/>
                </a:srgbClr>
              </a:buClr>
              <a:defRPr kumimoji="0" sz="800" b="0" i="0" kern="1200" normalizeH="0" baseline="0" noProof="0">
                <a:solidFill>
                  <a:srgbClr val="000000"/>
                </a:solidFill>
                <a:uLnTx/>
                <a:uFillTx/>
                <a:latin typeface="+mn-lt"/>
                <a:ea typeface="+mj-ea"/>
                <a:cs typeface="+mj-cs"/>
              </a:defRPr>
            </a:pPr>
            <a:r>
              <a:rPr lang="en-US" sz="1350" b="1">
                <a:solidFill>
                  <a:srgbClr val="222222"/>
                </a:solidFill>
                <a:latin typeface="ArialMT"/>
                <a:cs typeface="Arial" pitchFamily="34" charset="0"/>
              </a:rPr>
              <a:t>(©2019 Genentech, Inc. All rights reserved)</a:t>
            </a:r>
            <a:endParaRPr lang="en-US" sz="1350" b="1">
              <a:solidFill>
                <a:srgbClr val="000000"/>
              </a:solidFill>
              <a:latin typeface="Franklin Gothic Book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8163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  <p:bldP spid="25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880B3-7134-3B7C-29A8-128036B10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Susvimo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58E3E-400D-0E91-4EA8-FA02BA5E0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Good news: This was approved in January 2022 for AMD</a:t>
            </a:r>
          </a:p>
          <a:p>
            <a:r>
              <a:rPr lang="en-US" dirty="0"/>
              <a:t>Bad news: Recalled in October of 2022 due to potential device related issues (not the 2% endophthalmitis)….</a:t>
            </a:r>
          </a:p>
          <a:p>
            <a:r>
              <a:rPr lang="en-US" dirty="0"/>
              <a:t>Good news: Reapproved by FDA 7/2024 for AMD</a:t>
            </a:r>
          </a:p>
          <a:p>
            <a:pPr lvl="1"/>
            <a:r>
              <a:rPr lang="en-US" dirty="0"/>
              <a:t>May eventually be approved/available for DM/DR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97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C1E0-AB27-0231-820E-A21C9F09D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809E1-9BAC-AA60-4495-BB83ED169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Wyoming doing </a:t>
            </a:r>
            <a:r>
              <a:rPr lang="en-US" dirty="0" err="1"/>
              <a:t>cont</a:t>
            </a:r>
            <a:r>
              <a:rPr lang="en-US" dirty="0"/>
              <a:t>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6AFB2-49FF-B21C-659C-41B7D3307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49" y="1899746"/>
            <a:ext cx="14156267" cy="8881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County in WY with highest Obesity rate</a:t>
            </a:r>
          </a:p>
          <a:p>
            <a:pPr marL="0" indent="0">
              <a:buNone/>
            </a:pPr>
            <a:r>
              <a:rPr lang="en-US" dirty="0"/>
              <a:t>	Natrona 35.3%</a:t>
            </a:r>
          </a:p>
          <a:p>
            <a:pPr marL="0" indent="0">
              <a:buNone/>
            </a:pPr>
            <a:r>
              <a:rPr lang="en-US" dirty="0"/>
              <a:t>County in WY w highest DM rate</a:t>
            </a:r>
          </a:p>
          <a:p>
            <a:pPr marL="0" indent="0">
              <a:buNone/>
            </a:pPr>
            <a:r>
              <a:rPr lang="en-US" dirty="0"/>
              <a:t>	Weston 10.7%</a:t>
            </a:r>
          </a:p>
          <a:p>
            <a:pPr marL="0" indent="0">
              <a:buNone/>
            </a:pPr>
            <a:r>
              <a:rPr lang="en-US" dirty="0"/>
              <a:t>County with lowest Obesity rate</a:t>
            </a:r>
          </a:p>
          <a:p>
            <a:pPr marL="0" indent="0">
              <a:buNone/>
            </a:pPr>
            <a:r>
              <a:rPr lang="en-US" dirty="0"/>
              <a:t>	Teton 17.0%</a:t>
            </a:r>
          </a:p>
          <a:p>
            <a:pPr marL="0" indent="0">
              <a:buNone/>
            </a:pPr>
            <a:r>
              <a:rPr lang="en-US" dirty="0"/>
              <a:t>County with lowest diabetes %</a:t>
            </a:r>
          </a:p>
          <a:p>
            <a:pPr marL="0" indent="0">
              <a:buNone/>
            </a:pPr>
            <a:r>
              <a:rPr lang="en-US" dirty="0"/>
              <a:t>	Teton  5%</a:t>
            </a:r>
            <a:br>
              <a:rPr lang="en-US" dirty="0"/>
            </a:br>
            <a:r>
              <a:rPr lang="en-US" dirty="0"/>
              <a:t>BONUS QUESTION:</a:t>
            </a:r>
          </a:p>
          <a:p>
            <a:pPr marL="0" indent="0">
              <a:buNone/>
            </a:pPr>
            <a:r>
              <a:rPr lang="en-US" dirty="0"/>
              <a:t>What county is the least physically inactive?</a:t>
            </a:r>
          </a:p>
          <a:p>
            <a:pPr marL="0" indent="0">
              <a:buNone/>
            </a:pPr>
            <a:r>
              <a:rPr lang="en-US" dirty="0"/>
              <a:t>	Teton 11.2%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waterfall in a canyon&#10;&#10;AI-generated content may be incorrect.">
            <a:extLst>
              <a:ext uri="{FF2B5EF4-FFF2-40B4-BE49-F238E27FC236}">
                <a16:creationId xmlns:a16="http://schemas.microsoft.com/office/drawing/2014/main" id="{64B26965-7B45-85C3-53B6-751C0E6CC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2596" y="217654"/>
            <a:ext cx="3694384" cy="4925846"/>
          </a:xfrm>
          <a:prstGeom prst="rect">
            <a:avLst/>
          </a:prstGeom>
        </p:spPr>
      </p:pic>
      <p:pic>
        <p:nvPicPr>
          <p:cNvPr id="7" name="Picture 6" descr="A restaurant with tables and chairs&#10;&#10;AI-generated content may be incorrect.">
            <a:extLst>
              <a:ext uri="{FF2B5EF4-FFF2-40B4-BE49-F238E27FC236}">
                <a16:creationId xmlns:a16="http://schemas.microsoft.com/office/drawing/2014/main" id="{876716C4-98B0-11D4-9760-45A9ED174C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4962" y="3162300"/>
            <a:ext cx="5283199" cy="3962399"/>
          </a:xfrm>
          <a:prstGeom prst="rect">
            <a:avLst/>
          </a:prstGeom>
        </p:spPr>
      </p:pic>
      <p:pic>
        <p:nvPicPr>
          <p:cNvPr id="9" name="Picture 8" descr="A rainbow over a river&#10;&#10;AI-generated content may be incorrect.">
            <a:extLst>
              <a:ext uri="{FF2B5EF4-FFF2-40B4-BE49-F238E27FC236}">
                <a16:creationId xmlns:a16="http://schemas.microsoft.com/office/drawing/2014/main" id="{9961C736-A1FD-72C6-0990-8A647DD9C5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92596" y="5723161"/>
            <a:ext cx="3576729" cy="422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3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1" y="-96042"/>
            <a:ext cx="16459200" cy="1714500"/>
          </a:xfrm>
        </p:spPr>
        <p:txBody>
          <a:bodyPr/>
          <a:lstStyle/>
          <a:p>
            <a:r>
              <a:rPr lang="en-US" b="1" dirty="0" err="1"/>
              <a:t>Faricimab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36703"/>
            <a:ext cx="16916400" cy="6788945"/>
          </a:xfrm>
        </p:spPr>
        <p:txBody>
          <a:bodyPr>
            <a:normAutofit/>
          </a:bodyPr>
          <a:lstStyle/>
          <a:p>
            <a:r>
              <a:rPr lang="en-US" dirty="0"/>
              <a:t>Approved 1/22 for </a:t>
            </a:r>
            <a:r>
              <a:rPr lang="en-US" dirty="0" err="1"/>
              <a:t>nAMD</a:t>
            </a:r>
            <a:r>
              <a:rPr lang="en-US" dirty="0"/>
              <a:t> and DME (</a:t>
            </a:r>
            <a:r>
              <a:rPr lang="en-US" dirty="0" err="1"/>
              <a:t>Vabysmo</a:t>
            </a:r>
            <a:r>
              <a:rPr lang="en-US" dirty="0"/>
              <a:t>®)</a:t>
            </a:r>
          </a:p>
          <a:p>
            <a:r>
              <a:rPr lang="en-US" dirty="0"/>
              <a:t>Blocks both VEGF-A and Ang-2 receptors</a:t>
            </a:r>
          </a:p>
          <a:p>
            <a:r>
              <a:rPr lang="en-US" dirty="0"/>
              <a:t>Non-inferiority compared to </a:t>
            </a:r>
            <a:r>
              <a:rPr lang="en-US" dirty="0" err="1"/>
              <a:t>aflibercept</a:t>
            </a:r>
            <a:r>
              <a:rPr lang="en-US" dirty="0"/>
              <a:t> for VA gain and OCT CST reduction at 100 weeks</a:t>
            </a:r>
          </a:p>
          <a:p>
            <a:r>
              <a:rPr lang="en-US" dirty="0"/>
              <a:t>70% could extend injection interval to </a:t>
            </a:r>
            <a:r>
              <a:rPr lang="en-US" u="sng" dirty="0"/>
              <a:t>&gt;</a:t>
            </a:r>
            <a:r>
              <a:rPr lang="en-US" dirty="0"/>
              <a:t> 12 weeks and 50% to 16 weeks in the T&amp;E arm</a:t>
            </a:r>
          </a:p>
          <a:p>
            <a:pPr lvl="1"/>
            <a:r>
              <a:rPr lang="en-US" dirty="0"/>
              <a:t>Patients could lose up to 2 lines of BCVA before next </a:t>
            </a:r>
            <a:r>
              <a:rPr lang="en-US" dirty="0" err="1"/>
              <a:t>Tx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54002" y="8085023"/>
            <a:ext cx="18237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YOSEMITE and RHINE Investigators. Efficacy, durability, and safety of </a:t>
            </a:r>
            <a:r>
              <a:rPr lang="en-US" sz="3600" dirty="0" err="1"/>
              <a:t>intravitreal</a:t>
            </a:r>
            <a:r>
              <a:rPr lang="en-US" sz="3600" dirty="0"/>
              <a:t> </a:t>
            </a:r>
            <a:r>
              <a:rPr lang="en-US" sz="3600" dirty="0" err="1"/>
              <a:t>faricimab</a:t>
            </a:r>
            <a:r>
              <a:rPr lang="en-US" sz="3600" dirty="0"/>
              <a:t> with extended dosing up to every 16 weeks in patients with diabetic macular </a:t>
            </a:r>
            <a:r>
              <a:rPr lang="en-US" sz="3600" dirty="0" err="1"/>
              <a:t>oedema</a:t>
            </a:r>
            <a:r>
              <a:rPr lang="en-US" sz="3600" dirty="0"/>
              <a:t> (YOSEMITE and RHINE): two </a:t>
            </a:r>
            <a:r>
              <a:rPr lang="en-US" sz="3600" dirty="0" err="1"/>
              <a:t>randomised</a:t>
            </a:r>
            <a:r>
              <a:rPr lang="en-US" sz="3600" dirty="0"/>
              <a:t>, double-masked, phase 3 trials. Lancet. 2022 Feb 19;399(10326):741-755.</a:t>
            </a:r>
          </a:p>
        </p:txBody>
      </p:sp>
    </p:spTree>
    <p:extLst>
      <p:ext uri="{BB962C8B-B14F-4D97-AF65-F5344CB8AC3E}">
        <p14:creationId xmlns:p14="http://schemas.microsoft.com/office/powerpoint/2010/main" val="112215399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-1430868" y="411959"/>
            <a:ext cx="16459200" cy="17145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1" dirty="0"/>
              <a:t>Release the PHOTONs!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14400" y="2400302"/>
            <a:ext cx="16459200" cy="678894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01" dirty="0"/>
              <a:t>8 mg aflibercept Q12/Q16 weeks was non-inferior to 2 mg Q8 weeks for DME at 48 weeks </a:t>
            </a:r>
          </a:p>
          <a:p>
            <a:r>
              <a:rPr lang="en-US" sz="6401" dirty="0"/>
              <a:t>91%/89% of subjects could extend Tx interval to 12/16 weeks without altering regimen</a:t>
            </a:r>
          </a:p>
          <a:p>
            <a:r>
              <a:rPr lang="en-US" sz="6401" dirty="0"/>
              <a:t>29%/20%/27% with 2+-step DRSS improvement (secondary outcome)</a:t>
            </a:r>
          </a:p>
          <a:p>
            <a:r>
              <a:rPr lang="en-US" sz="6401" dirty="0"/>
              <a:t>Approved for use</a:t>
            </a:r>
          </a:p>
          <a:p>
            <a:r>
              <a:rPr lang="en-US" sz="6401" dirty="0"/>
              <a:t>DTC campaign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59034" y="9132895"/>
            <a:ext cx="4091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Ophth</a:t>
            </a:r>
            <a:r>
              <a:rPr lang="en-US" sz="3600" dirty="0"/>
              <a:t> Times, 9/8/22</a:t>
            </a:r>
          </a:p>
        </p:txBody>
      </p:sp>
      <p:pic>
        <p:nvPicPr>
          <p:cNvPr id="5" name="Picture 4" descr="Fluorescence_in_calci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8334" y="94460"/>
            <a:ext cx="3259667" cy="217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751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7159"/>
            <a:ext cx="16459200" cy="1714500"/>
          </a:xfrm>
        </p:spPr>
        <p:txBody>
          <a:bodyPr/>
          <a:lstStyle/>
          <a:p>
            <a:r>
              <a:rPr lang="en-US" dirty="0"/>
              <a:t>Gene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9903"/>
            <a:ext cx="16459200" cy="6788945"/>
          </a:xfrm>
        </p:spPr>
        <p:txBody>
          <a:bodyPr>
            <a:noAutofit/>
          </a:bodyPr>
          <a:lstStyle/>
          <a:p>
            <a:r>
              <a:rPr lang="en-US" sz="5600" dirty="0"/>
              <a:t>Adenovirus-associated vectors (AAV) can be placed within vitreous, sub-RPE or sub-</a:t>
            </a:r>
            <a:r>
              <a:rPr lang="en-US" sz="5600" dirty="0" err="1"/>
              <a:t>choroidal</a:t>
            </a:r>
            <a:r>
              <a:rPr lang="en-US" sz="5600" dirty="0"/>
              <a:t> space to produce anti-VEGF or other therapeutic molecules</a:t>
            </a:r>
          </a:p>
          <a:p>
            <a:endParaRPr lang="en-US" sz="3600" dirty="0"/>
          </a:p>
          <a:p>
            <a:r>
              <a:rPr lang="en-US" sz="5600" dirty="0"/>
              <a:t>ALTITUDE trial of RGX314 AAV against VEGF: 7/15 eyes with moderately severe/severe NPDR or mild PDR showed a 2-step DR severity improvement at 6 </a:t>
            </a:r>
            <a:r>
              <a:rPr lang="en-US" sz="5600" dirty="0" err="1"/>
              <a:t>mos</a:t>
            </a:r>
            <a:r>
              <a:rPr lang="en-US" sz="5600" dirty="0"/>
              <a:t> (57% of NPDR eyes and 38% of PDR eyes)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98801" y="9296402"/>
            <a:ext cx="8581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Dhoot</a:t>
            </a:r>
            <a:r>
              <a:rPr lang="en-US" sz="3600" dirty="0"/>
              <a:t> D, ARVO Meeting Abstract, June 2022 </a:t>
            </a:r>
          </a:p>
        </p:txBody>
      </p:sp>
    </p:spTree>
    <p:extLst>
      <p:ext uri="{BB962C8B-B14F-4D97-AF65-F5344CB8AC3E}">
        <p14:creationId xmlns:p14="http://schemas.microsoft.com/office/powerpoint/2010/main" val="6645711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197642"/>
            <a:ext cx="16459200" cy="1714500"/>
          </a:xfrm>
        </p:spPr>
        <p:txBody>
          <a:bodyPr>
            <a:normAutofit/>
          </a:bodyPr>
          <a:lstStyle/>
          <a:p>
            <a:r>
              <a:rPr lang="en-US" sz="8000" b="1" dirty="0" err="1"/>
              <a:t>Photobiomodulation</a:t>
            </a:r>
            <a:r>
              <a:rPr lang="en-US" sz="8000" b="1" dirty="0"/>
              <a:t> (PBM)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800" y="1231903"/>
            <a:ext cx="17272001" cy="8686742"/>
          </a:xfrm>
        </p:spPr>
        <p:txBody>
          <a:bodyPr>
            <a:normAutofit/>
          </a:bodyPr>
          <a:lstStyle/>
          <a:p>
            <a:r>
              <a:rPr lang="en-US" sz="5201" dirty="0"/>
              <a:t>Visible (typically 670 nm) light via LED/LASER</a:t>
            </a:r>
          </a:p>
          <a:p>
            <a:r>
              <a:rPr lang="en-US" sz="5201" dirty="0"/>
              <a:t>Reduces oxidative stress and increases ATP production in retinal cells by activating mitochondrial cytochrome-C oxidase</a:t>
            </a:r>
          </a:p>
          <a:p>
            <a:r>
              <a:rPr lang="en-US" sz="5201" dirty="0"/>
              <a:t>Reduced CST by 59 microns over 2 </a:t>
            </a:r>
            <a:r>
              <a:rPr lang="en-US" sz="5201" dirty="0" err="1"/>
              <a:t>mos</a:t>
            </a:r>
            <a:r>
              <a:rPr lang="en-US" sz="5201" dirty="0"/>
              <a:t>/129 microns over 6 </a:t>
            </a:r>
            <a:r>
              <a:rPr lang="en-US" sz="5201" dirty="0" err="1"/>
              <a:t>mos</a:t>
            </a:r>
            <a:r>
              <a:rPr lang="en-US" sz="5201" dirty="0"/>
              <a:t> in CI-DME (21 eyes in a Phase </a:t>
            </a:r>
            <a:r>
              <a:rPr lang="en-US" sz="5201" dirty="0" err="1"/>
              <a:t>IIa</a:t>
            </a:r>
            <a:r>
              <a:rPr lang="en-US" sz="5201" dirty="0"/>
              <a:t> trial)</a:t>
            </a:r>
          </a:p>
          <a:p>
            <a:r>
              <a:rPr lang="en-US" sz="5201" dirty="0"/>
              <a:t>DRCR Protocol AE compared placebo white light to 670 nm PBM over 4 </a:t>
            </a:r>
            <a:r>
              <a:rPr lang="en-US" sz="5201" dirty="0" err="1"/>
              <a:t>mos</a:t>
            </a:r>
            <a:r>
              <a:rPr lang="en-US" sz="5201" dirty="0"/>
              <a:t> in 135 CI-DME subjects with good vision    </a:t>
            </a:r>
            <a:r>
              <a:rPr lang="en-US" sz="5201" u="sng" dirty="0"/>
              <a:t> </a:t>
            </a:r>
            <a:r>
              <a:rPr lang="en-US" sz="5201" dirty="0"/>
              <a:t>(</a:t>
            </a:r>
            <a:r>
              <a:rPr lang="en-US" sz="5201" u="sng" dirty="0"/>
              <a:t>&gt;</a:t>
            </a:r>
            <a:r>
              <a:rPr lang="en-US" sz="5201" dirty="0"/>
              <a:t> 20/25) with no significant benefit in CST/VA</a:t>
            </a:r>
          </a:p>
        </p:txBody>
      </p:sp>
      <p:sp>
        <p:nvSpPr>
          <p:cNvPr id="4" name="Rectangle 3"/>
          <p:cNvSpPr/>
          <p:nvPr/>
        </p:nvSpPr>
        <p:spPr>
          <a:xfrm>
            <a:off x="558800" y="9053892"/>
            <a:ext cx="13563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3200" dirty="0"/>
              <a:t>Diabetologia. 2020;63(9):1900-1915. doi:10.1007/s00125-020-05189-2</a:t>
            </a:r>
          </a:p>
          <a:p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558802" y="9547306"/>
            <a:ext cx="67389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Ophthalmol</a:t>
            </a:r>
            <a:r>
              <a:rPr lang="en-US" sz="3200" dirty="0"/>
              <a:t> Retina. 2022;6(4):298-307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465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196206-D539-BD89-5A05-E47DE2BF8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139" y="1273484"/>
            <a:ext cx="8404862" cy="171179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1D4899"/>
                </a:solidFill>
                <a:latin typeface="Cabin"/>
              </a:rPr>
              <a:t>Phase 1 DR/DME Paper</a:t>
            </a:r>
            <a:br>
              <a:rPr lang="en-US" sz="1800" dirty="0">
                <a:solidFill>
                  <a:srgbClr val="1D4899"/>
                </a:solidFill>
              </a:rPr>
            </a:br>
            <a:br>
              <a:rPr lang="en-US" sz="3600" dirty="0">
                <a:solidFill>
                  <a:srgbClr val="1D4899"/>
                </a:solidFill>
              </a:rPr>
            </a:br>
            <a:r>
              <a:rPr lang="en-US" sz="3600" i="1" dirty="0">
                <a:solidFill>
                  <a:srgbClr val="1D4899"/>
                </a:solidFill>
                <a:latin typeface="Cabin"/>
              </a:rPr>
              <a:t>Ophthalmic Surg Lasers Imaging Retina</a:t>
            </a:r>
            <a:br>
              <a:rPr lang="en-US" sz="3600" dirty="0">
                <a:solidFill>
                  <a:srgbClr val="1D4899"/>
                </a:solidFill>
              </a:rPr>
            </a:br>
            <a:r>
              <a:rPr lang="en-US" sz="3600" dirty="0">
                <a:solidFill>
                  <a:srgbClr val="1D4899"/>
                </a:solidFill>
                <a:latin typeface="Cabin"/>
              </a:rPr>
              <a:t>2022;53:553-560</a:t>
            </a:r>
            <a:br>
              <a:rPr lang="en-US" sz="3600" dirty="0">
                <a:solidFill>
                  <a:srgbClr val="1D4899"/>
                </a:solidFill>
              </a:rPr>
            </a:br>
            <a:br>
              <a:rPr lang="en-US" sz="3600" dirty="0">
                <a:solidFill>
                  <a:srgbClr val="1D4899"/>
                </a:solidFill>
              </a:rPr>
            </a:br>
            <a:r>
              <a:rPr lang="en-US" sz="3300" dirty="0">
                <a:solidFill>
                  <a:srgbClr val="1D4899"/>
                </a:solidFill>
                <a:latin typeface="Cab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https://doi.org/10.3928/23258160-20220923-02</a:t>
            </a:r>
            <a:endParaRPr lang="en-US" sz="3300" dirty="0">
              <a:solidFill>
                <a:srgbClr val="1D4899"/>
              </a:solidFill>
              <a:latin typeface="Cabin"/>
            </a:endParaRPr>
          </a:p>
        </p:txBody>
      </p:sp>
      <p:pic>
        <p:nvPicPr>
          <p:cNvPr id="6" name="Content Placeholder 5" descr="A document with text&#10;&#10;Description automatically generated with low confidence">
            <a:extLst>
              <a:ext uri="{FF2B5EF4-FFF2-40B4-BE49-F238E27FC236}">
                <a16:creationId xmlns:a16="http://schemas.microsoft.com/office/drawing/2014/main" id="{C04B7C4E-D9A7-1A59-45DC-5EE6DB3038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196303" y="393168"/>
            <a:ext cx="7091697" cy="950066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99CAD6-91AE-2AF0-A6C3-82E4E6069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3152685" cy="547688"/>
          </a:xfrm>
        </p:spPr>
        <p:txBody>
          <a:bodyPr/>
          <a:lstStyle/>
          <a:p>
            <a:r>
              <a:rPr lang="en-US" dirty="0"/>
              <a:t>Proprietary and Confidential</a:t>
            </a:r>
          </a:p>
        </p:txBody>
      </p:sp>
      <p:pic>
        <p:nvPicPr>
          <p:cNvPr id="4" name="Picture 3" descr="Chart, waterfall chart&#10;&#10;Description automatically generated">
            <a:extLst>
              <a:ext uri="{FF2B5EF4-FFF2-40B4-BE49-F238E27FC236}">
                <a16:creationId xmlns:a16="http://schemas.microsoft.com/office/drawing/2014/main" id="{F9E39325-49DC-9B46-58D5-609F9D976E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23" b="10274"/>
          <a:stretch/>
        </p:blipFill>
        <p:spPr>
          <a:xfrm>
            <a:off x="91258" y="3771899"/>
            <a:ext cx="10643981" cy="576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3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“Dr. Gerson, your ‘friend’ wants to be worked in”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46 </a:t>
            </a:r>
            <a:r>
              <a:rPr lang="en-US" dirty="0" err="1"/>
              <a:t>yo</a:t>
            </a:r>
            <a:r>
              <a:rPr lang="en-US" dirty="0"/>
              <a:t> male cc: “Recent changes in vision”</a:t>
            </a:r>
          </a:p>
          <a:p>
            <a:r>
              <a:rPr lang="en-US" dirty="0"/>
              <a:t>Enters office w HUMUNGI Starbucks in 1 hand and water bottle in other</a:t>
            </a:r>
          </a:p>
          <a:p>
            <a:r>
              <a:rPr lang="en-US" dirty="0"/>
              <a:t>Recently not feeling well</a:t>
            </a:r>
          </a:p>
          <a:p>
            <a:r>
              <a:rPr lang="en-US" dirty="0" err="1"/>
              <a:t>Hx</a:t>
            </a:r>
            <a:r>
              <a:rPr lang="en-US" dirty="0"/>
              <a:t>: h/o Pituitary adenoma</a:t>
            </a:r>
          </a:p>
          <a:p>
            <a:r>
              <a:rPr lang="en-US" dirty="0"/>
              <a:t>Weight:   375 height: 5’11”</a:t>
            </a:r>
          </a:p>
          <a:p>
            <a:pPr lvl="1"/>
            <a:r>
              <a:rPr lang="en-US" dirty="0"/>
              <a:t>BMI: 52.3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43953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want to know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Vision is 20/20 w +1.00 shift OU</a:t>
            </a:r>
          </a:p>
          <a:p>
            <a:r>
              <a:rPr lang="en-US" dirty="0"/>
              <a:t>Normal eye exam</a:t>
            </a:r>
          </a:p>
          <a:p>
            <a:pPr lvl="1"/>
            <a:r>
              <a:rPr lang="en-US" dirty="0"/>
              <a:t>Note; </a:t>
            </a:r>
            <a:r>
              <a:rPr lang="en-US" dirty="0" err="1"/>
              <a:t>pt</a:t>
            </a:r>
            <a:r>
              <a:rPr lang="en-US" dirty="0"/>
              <a:t> worried about VF due to h/o pituitary adenoma</a:t>
            </a:r>
          </a:p>
          <a:p>
            <a:r>
              <a:rPr lang="en-US" dirty="0"/>
              <a:t>Decided to check BG:</a:t>
            </a:r>
          </a:p>
          <a:p>
            <a:endParaRPr lang="en-US" dirty="0"/>
          </a:p>
          <a:p>
            <a:r>
              <a:rPr lang="en-US" dirty="0"/>
              <a:t>I called the PCP </a:t>
            </a:r>
          </a:p>
          <a:p>
            <a:r>
              <a:rPr lang="en-US" dirty="0"/>
              <a:t>Told pack a bag, and meet  head to PCP’s                                               office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8500" y="6400800"/>
            <a:ext cx="4933950" cy="3695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87007" y="2536032"/>
            <a:ext cx="314325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35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happened next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Went to PCP</a:t>
            </a:r>
          </a:p>
          <a:p>
            <a:pPr lvl="1"/>
            <a:r>
              <a:rPr lang="en-US" dirty="0"/>
              <a:t>Rechecked BG and agreed way too high</a:t>
            </a:r>
          </a:p>
          <a:p>
            <a:pPr lvl="1"/>
            <a:r>
              <a:rPr lang="en-US" dirty="0"/>
              <a:t>Sent to hospital</a:t>
            </a:r>
          </a:p>
          <a:p>
            <a:pPr lvl="1"/>
            <a:r>
              <a:rPr lang="en-US" dirty="0"/>
              <a:t>Pt called me from the hospital</a:t>
            </a:r>
          </a:p>
          <a:p>
            <a:pPr lvl="2"/>
            <a:r>
              <a:rPr lang="en-US" dirty="0"/>
              <a:t>“You’ll never believe what my doctor was saying in the hallway about you”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NOTE: Now the PCP is a patient of mine!!!</a:t>
            </a:r>
          </a:p>
        </p:txBody>
      </p:sp>
    </p:spTree>
    <p:extLst>
      <p:ext uri="{BB962C8B-B14F-4D97-AF65-F5344CB8AC3E}">
        <p14:creationId xmlns:p14="http://schemas.microsoft.com/office/powerpoint/2010/main" val="259436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5373C-2F10-B847-B1FA-B1FE8B3A2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Jake’s diet likely needs to be changed, but…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4D78C-E36D-BA43-A963-7611506BE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there be more to nutrition than sugar and the right foods?</a:t>
            </a:r>
          </a:p>
        </p:txBody>
      </p:sp>
    </p:spTree>
    <p:extLst>
      <p:ext uri="{BB962C8B-B14F-4D97-AF65-F5344CB8AC3E}">
        <p14:creationId xmlns:p14="http://schemas.microsoft.com/office/powerpoint/2010/main" val="13725744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7978B-8622-B341-828D-20D188DF16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Can you potentially use a supplement to improve outcomes in diabetes/diabetic retinopathy?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D95465-89BE-1E4C-BE16-63FC35E783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831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3446E33-948E-5B08-93C9-F7EE3C704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2FFB4-3165-0BF6-525E-1F53BB543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Illinois doing??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42F7D-77B4-7A9A-6C28-2AB2DD134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704" y="1819276"/>
            <a:ext cx="14156267" cy="8881532"/>
          </a:xfrm>
        </p:spPr>
        <p:txBody>
          <a:bodyPr>
            <a:normAutofit/>
          </a:bodyPr>
          <a:lstStyle/>
          <a:p>
            <a:r>
              <a:rPr lang="en-US" dirty="0"/>
              <a:t>% of Adults with DM</a:t>
            </a:r>
          </a:p>
          <a:p>
            <a:pPr lvl="1"/>
            <a:r>
              <a:rPr lang="en-US" dirty="0"/>
              <a:t>10.8%</a:t>
            </a:r>
          </a:p>
          <a:p>
            <a:r>
              <a:rPr lang="en-US" dirty="0"/>
              <a:t>%of pts w DM that SMBG</a:t>
            </a:r>
          </a:p>
          <a:p>
            <a:pPr lvl="1"/>
            <a:r>
              <a:rPr lang="en-US" dirty="0"/>
              <a:t>58.1%</a:t>
            </a:r>
          </a:p>
          <a:p>
            <a:r>
              <a:rPr lang="en-US" dirty="0"/>
              <a:t>% having at least 2 A1c per </a:t>
            </a:r>
            <a:r>
              <a:rPr lang="en-US" dirty="0" err="1"/>
              <a:t>yr</a:t>
            </a:r>
            <a:r>
              <a:rPr lang="en-US" dirty="0"/>
              <a:t>  	</a:t>
            </a:r>
          </a:p>
          <a:p>
            <a:pPr lvl="1"/>
            <a:r>
              <a:rPr lang="en-US" dirty="0"/>
              <a:t> 73.2%</a:t>
            </a:r>
          </a:p>
          <a:p>
            <a:r>
              <a:rPr lang="en-US" dirty="0"/>
              <a:t>%of pts have annual EE</a:t>
            </a:r>
          </a:p>
          <a:p>
            <a:pPr lvl="1"/>
            <a:r>
              <a:rPr lang="en-US" dirty="0"/>
              <a:t>65.4%</a:t>
            </a:r>
          </a:p>
          <a:p>
            <a:r>
              <a:rPr lang="en-US" dirty="0"/>
              <a:t>% That have an annual foot exam by medical </a:t>
            </a:r>
            <a:r>
              <a:rPr lang="en-US" dirty="0" err="1"/>
              <a:t>professiona</a:t>
            </a:r>
            <a:endParaRPr lang="en-US" dirty="0"/>
          </a:p>
          <a:p>
            <a:pPr lvl="1"/>
            <a:r>
              <a:rPr lang="en-US" dirty="0"/>
              <a:t> 72.1%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2" descr="Why The Feet??&#10;">
            <a:extLst>
              <a:ext uri="{FF2B5EF4-FFF2-40B4-BE49-F238E27FC236}">
                <a16:creationId xmlns:a16="http://schemas.microsoft.com/office/drawing/2014/main" id="{0DF9B14F-E41A-CBF4-5236-7AB98AB6D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75" y="109538"/>
            <a:ext cx="6041496" cy="604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llinois State Flag">
            <a:extLst>
              <a:ext uri="{FF2B5EF4-FFF2-40B4-BE49-F238E27FC236}">
                <a16:creationId xmlns:a16="http://schemas.microsoft.com/office/drawing/2014/main" id="{3B6B30F9-97AF-4F3C-3C83-B92280635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6618" y="7262350"/>
            <a:ext cx="4736571" cy="284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80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EFE56663-A8AB-624E-B3AD-4364B4408C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332"/>
          <a:stretch>
            <a:fillRect/>
          </a:stretch>
        </p:blipFill>
        <p:spPr bwMode="auto">
          <a:xfrm>
            <a:off x="1130144" y="965200"/>
            <a:ext cx="16027713" cy="835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628214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727669-D89E-A740-A7E1-9FFA55C24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0"/>
            <a:ext cx="13716000" cy="10287000"/>
          </a:xfrm>
          <a:prstGeom prst="rect">
            <a:avLst/>
          </a:prstGeom>
          <a:solidFill>
            <a:schemeClr val="tx1"/>
          </a:solidFill>
          <a:ln w="9525">
            <a:solidFill>
              <a:srgbClr val="065093"/>
            </a:solidFill>
            <a:miter lim="800000"/>
            <a:headEnd/>
            <a:tailEnd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sz="4050">
              <a:solidFill>
                <a:schemeClr val="lt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C9E5DF-557B-EE47-9642-805DF97E4301}"/>
              </a:ext>
            </a:extLst>
          </p:cNvPr>
          <p:cNvSpPr/>
          <p:nvPr/>
        </p:nvSpPr>
        <p:spPr>
          <a:xfrm>
            <a:off x="13258800" y="1714500"/>
            <a:ext cx="2514600" cy="8572500"/>
          </a:xfrm>
          <a:prstGeom prst="rect">
            <a:avLst/>
          </a:prstGeom>
          <a:solidFill>
            <a:srgbClr val="1123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050">
              <a:solidFill>
                <a:schemeClr val="bg1"/>
              </a:solidFill>
            </a:endParaRPr>
          </a:p>
        </p:txBody>
      </p:sp>
      <p:sp>
        <p:nvSpPr>
          <p:cNvPr id="43011" name="Title 1">
            <a:extLst>
              <a:ext uri="{FF2B5EF4-FFF2-40B4-BE49-F238E27FC236}">
                <a16:creationId xmlns:a16="http://schemas.microsoft.com/office/drawing/2014/main" id="{D8B0B38A-89F6-7A4D-B708-BD0645843F39}"/>
              </a:ext>
            </a:extLst>
          </p:cNvPr>
          <p:cNvSpPr txBox="1">
            <a:spLocks/>
          </p:cNvSpPr>
          <p:nvPr/>
        </p:nvSpPr>
        <p:spPr bwMode="auto">
          <a:xfrm>
            <a:off x="2514600" y="0"/>
            <a:ext cx="13258800" cy="1600200"/>
          </a:xfrm>
          <a:prstGeom prst="rect">
            <a:avLst/>
          </a:prstGeom>
          <a:solidFill>
            <a:srgbClr val="08080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300" b="1" dirty="0"/>
              <a:t>Mean Change/SD in visual function measures, serum lipids, </a:t>
            </a:r>
            <a:r>
              <a:rPr lang="en-US" altLang="en-US" sz="3300" b="1" dirty="0" err="1"/>
              <a:t>hsCRP</a:t>
            </a:r>
            <a:r>
              <a:rPr lang="en-US" altLang="en-US" sz="3300" b="1" dirty="0"/>
              <a:t>, </a:t>
            </a:r>
            <a:r>
              <a:rPr lang="en-US" altLang="en-US" sz="3300" b="1" dirty="0" err="1"/>
              <a:t>glycohemoglobin</a:t>
            </a:r>
            <a:r>
              <a:rPr lang="en-US" altLang="en-US" sz="3300" b="1" dirty="0"/>
              <a:t>, foveal thickness and symptoms of diabetic peripheral neuropathy with 95% p-Values</a:t>
            </a:r>
          </a:p>
        </p:txBody>
      </p:sp>
      <p:sp>
        <p:nvSpPr>
          <p:cNvPr id="43012" name="Content Placeholder 2">
            <a:extLst>
              <a:ext uri="{FF2B5EF4-FFF2-40B4-BE49-F238E27FC236}">
                <a16:creationId xmlns:a16="http://schemas.microsoft.com/office/drawing/2014/main" id="{BBAAF7B4-5277-9446-AB9B-FD759B627ACB}"/>
              </a:ext>
            </a:extLst>
          </p:cNvPr>
          <p:cNvSpPr txBox="1">
            <a:spLocks/>
          </p:cNvSpPr>
          <p:nvPr/>
        </p:nvSpPr>
        <p:spPr bwMode="auto">
          <a:xfrm>
            <a:off x="2743200" y="1714502"/>
            <a:ext cx="13258800" cy="679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Clr>
                <a:srgbClr val="AAAAAA"/>
              </a:buClr>
              <a:buFontTx/>
              <a:buNone/>
            </a:pPr>
            <a:r>
              <a:rPr lang="en-US" altLang="en-US" sz="4200" u="sng" dirty="0">
                <a:solidFill>
                  <a:schemeClr val="bg1"/>
                </a:solidFill>
              </a:rPr>
              <a:t>	</a:t>
            </a:r>
            <a:r>
              <a:rPr lang="el-GR" altLang="en-US" sz="4200" b="1" u="sng" dirty="0">
                <a:solidFill>
                  <a:schemeClr val="bg1"/>
                </a:solidFill>
              </a:rPr>
              <a:t>Δ</a:t>
            </a:r>
            <a:r>
              <a:rPr lang="en-US" altLang="en-US" sz="4200" b="1" u="sng" dirty="0">
                <a:solidFill>
                  <a:schemeClr val="bg1"/>
                </a:solidFill>
              </a:rPr>
              <a:t> from baseline   </a:t>
            </a:r>
            <a:r>
              <a:rPr lang="en-US" altLang="en-US" sz="4200" b="1" u="sng" dirty="0" err="1">
                <a:solidFill>
                  <a:schemeClr val="bg1"/>
                </a:solidFill>
              </a:rPr>
              <a:t>Suppl</a:t>
            </a:r>
            <a:r>
              <a:rPr lang="en-US" altLang="en-US" sz="4200" b="1" u="sng" dirty="0">
                <a:solidFill>
                  <a:schemeClr val="bg1"/>
                </a:solidFill>
              </a:rPr>
              <a:t>    v.      </a:t>
            </a:r>
            <a:r>
              <a:rPr lang="en-US" altLang="en-US" sz="4200" b="1" u="sng" dirty="0" err="1">
                <a:solidFill>
                  <a:schemeClr val="bg1"/>
                </a:solidFill>
              </a:rPr>
              <a:t>Plac</a:t>
            </a:r>
            <a:r>
              <a:rPr lang="en-US" altLang="en-US" sz="4200" b="1" u="sng" dirty="0">
                <a:solidFill>
                  <a:schemeClr val="bg1"/>
                </a:solidFill>
              </a:rPr>
              <a:t>         </a:t>
            </a:r>
            <a:r>
              <a:rPr lang="en-US" altLang="en-US" sz="4200" b="1" u="sng" dirty="0"/>
              <a:t>p-Value</a:t>
            </a:r>
          </a:p>
          <a:p>
            <a:pPr eaLnBrk="1" hangingPunct="1">
              <a:buClr>
                <a:srgbClr val="AAAAAA"/>
              </a:buClr>
              <a:buFontTx/>
              <a:buNone/>
            </a:pPr>
            <a:endParaRPr lang="en-US" altLang="en-US" sz="150" dirty="0">
              <a:solidFill>
                <a:schemeClr val="bg1"/>
              </a:solidFill>
            </a:endParaRPr>
          </a:p>
          <a:p>
            <a:pPr eaLnBrk="1" hangingPunct="1">
              <a:buClr>
                <a:srgbClr val="AAAAAA"/>
              </a:buClr>
              <a:buFontTx/>
              <a:buNone/>
            </a:pPr>
            <a:endParaRPr lang="en-US" altLang="en-US" sz="150" dirty="0">
              <a:solidFill>
                <a:schemeClr val="bg1"/>
              </a:solidFill>
            </a:endParaRPr>
          </a:p>
          <a:p>
            <a:pPr eaLnBrk="1" hangingPunct="1">
              <a:buClr>
                <a:srgbClr val="AAAAAA"/>
              </a:buClr>
              <a:buFontTx/>
              <a:buNone/>
            </a:pPr>
            <a:endParaRPr lang="en-US" altLang="en-US" sz="150" dirty="0">
              <a:solidFill>
                <a:schemeClr val="bg1"/>
              </a:solidFill>
            </a:endParaRPr>
          </a:p>
          <a:p>
            <a:pPr eaLnBrk="1" hangingPunct="1">
              <a:buClr>
                <a:srgbClr val="AAAAAA"/>
              </a:buClr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</a:rPr>
              <a:t>Contrast Sens (%)      +19.1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8.9          -6.2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5.1           </a:t>
            </a:r>
            <a:r>
              <a:rPr lang="en-US" altLang="en-US" sz="3600" b="1" dirty="0">
                <a:solidFill>
                  <a:schemeClr val="bg1"/>
                </a:solidFill>
              </a:rPr>
              <a:t>&lt;</a:t>
            </a:r>
            <a:r>
              <a:rPr lang="en-US" altLang="en-US" sz="3600" b="1" dirty="0"/>
              <a:t>0.0001</a:t>
            </a:r>
          </a:p>
          <a:p>
            <a:pPr eaLnBrk="1" hangingPunct="1">
              <a:buClr>
                <a:srgbClr val="AAAAAA"/>
              </a:buClr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</a:rPr>
              <a:t>Color Error Score     -20.55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24.37     +7.5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22.01        </a:t>
            </a:r>
            <a:r>
              <a:rPr lang="en-US" altLang="en-US" sz="3600" b="1" dirty="0">
                <a:solidFill>
                  <a:schemeClr val="bg1"/>
                </a:solidFill>
              </a:rPr>
              <a:t>&lt;</a:t>
            </a:r>
            <a:r>
              <a:rPr lang="en-US" altLang="en-US" sz="3600" b="1" dirty="0"/>
              <a:t>0.0002</a:t>
            </a:r>
          </a:p>
          <a:p>
            <a:pPr eaLnBrk="1" hangingPunct="1">
              <a:buClr>
                <a:srgbClr val="AAAAAA"/>
              </a:buClr>
              <a:buFontTx/>
              <a:buNone/>
            </a:pPr>
            <a:endParaRPr lang="en-US" altLang="en-US" sz="150" b="1" dirty="0">
              <a:solidFill>
                <a:schemeClr val="bg1"/>
              </a:solidFill>
            </a:endParaRPr>
          </a:p>
          <a:p>
            <a:pPr eaLnBrk="1" hangingPunct="1">
              <a:buClr>
                <a:srgbClr val="AAAAAA"/>
              </a:buClr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</a:rPr>
              <a:t>5-2 MD (</a:t>
            </a:r>
            <a:r>
              <a:rPr lang="en-US" altLang="en-US" sz="3600" dirty="0" err="1">
                <a:solidFill>
                  <a:schemeClr val="bg1"/>
                </a:solidFill>
              </a:rPr>
              <a:t>db</a:t>
            </a:r>
            <a:r>
              <a:rPr lang="en-US" altLang="en-US" sz="3600" dirty="0">
                <a:solidFill>
                  <a:schemeClr val="bg1"/>
                </a:solidFill>
              </a:rPr>
              <a:t>)               +2.78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9.83       -0.75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0.98         </a:t>
            </a:r>
            <a:r>
              <a:rPr lang="en-US" altLang="en-US" sz="3600" b="1" dirty="0">
                <a:solidFill>
                  <a:schemeClr val="bg1"/>
                </a:solidFill>
              </a:rPr>
              <a:t>&lt;</a:t>
            </a:r>
            <a:r>
              <a:rPr lang="en-US" altLang="en-US" sz="3600" b="1" dirty="0"/>
              <a:t>0.0001</a:t>
            </a:r>
          </a:p>
          <a:p>
            <a:pPr eaLnBrk="1" hangingPunct="1">
              <a:buClr>
                <a:srgbClr val="AAAAAA"/>
              </a:buClr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</a:rPr>
              <a:t>MPOD (du)                +0.09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0.05       -0.01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0.03         </a:t>
            </a:r>
            <a:r>
              <a:rPr lang="en-US" altLang="en-US" sz="3600" b="1" dirty="0">
                <a:solidFill>
                  <a:schemeClr val="bg1"/>
                </a:solidFill>
              </a:rPr>
              <a:t>&lt; </a:t>
            </a:r>
            <a:r>
              <a:rPr lang="en-US" altLang="en-US" sz="3600" b="1" dirty="0"/>
              <a:t>0.0001</a:t>
            </a:r>
          </a:p>
          <a:p>
            <a:pPr eaLnBrk="1" hangingPunct="1">
              <a:buClr>
                <a:srgbClr val="AAAAAA"/>
              </a:buClr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</a:rPr>
              <a:t>LDL-C (mg/dl)           -7.61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16.08     +0.82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10.15          </a:t>
            </a:r>
            <a:r>
              <a:rPr lang="en-US" altLang="en-US" sz="3600" b="1" dirty="0"/>
              <a:t>0.01</a:t>
            </a:r>
          </a:p>
          <a:p>
            <a:pPr eaLnBrk="1" hangingPunct="1">
              <a:buClr>
                <a:srgbClr val="AAAAAA"/>
              </a:buClr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</a:rPr>
              <a:t>HDL-C (mg/dl)          +3.82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6.24        -1.61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5.31          </a:t>
            </a:r>
            <a:r>
              <a:rPr lang="en-US" altLang="en-US" sz="3600" b="1" dirty="0"/>
              <a:t>0.0004</a:t>
            </a:r>
          </a:p>
          <a:p>
            <a:pPr eaLnBrk="1" hangingPunct="1">
              <a:buClr>
                <a:srgbClr val="AAAAAA"/>
              </a:buClr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</a:rPr>
              <a:t>TGs (mg/dl)             -10.46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28.48    +2.39 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11.56          </a:t>
            </a:r>
            <a:r>
              <a:rPr lang="en-US" altLang="en-US" sz="3600" b="1" dirty="0"/>
              <a:t>0.01</a:t>
            </a:r>
          </a:p>
          <a:p>
            <a:pPr eaLnBrk="1" hangingPunct="1">
              <a:buClr>
                <a:srgbClr val="AAAAAA"/>
              </a:buClr>
              <a:buFontTx/>
              <a:buNone/>
            </a:pPr>
            <a:endParaRPr lang="en-US" altLang="en-US" sz="150" dirty="0">
              <a:solidFill>
                <a:schemeClr val="bg1"/>
              </a:solidFill>
            </a:endParaRPr>
          </a:p>
          <a:p>
            <a:pPr eaLnBrk="1" hangingPunct="1">
              <a:buClr>
                <a:srgbClr val="AAAAAA"/>
              </a:buClr>
              <a:buFontTx/>
              <a:buNone/>
            </a:pPr>
            <a:r>
              <a:rPr lang="en-US" altLang="en-US" sz="3600" dirty="0" err="1">
                <a:solidFill>
                  <a:schemeClr val="bg1"/>
                </a:solidFill>
              </a:rPr>
              <a:t>hsCRP</a:t>
            </a:r>
            <a:r>
              <a:rPr lang="en-US" altLang="en-US" sz="3600" dirty="0">
                <a:solidFill>
                  <a:schemeClr val="bg1"/>
                </a:solidFill>
              </a:rPr>
              <a:t> (mg/L)             -2.14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3           -0.28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1.83            </a:t>
            </a:r>
            <a:r>
              <a:rPr lang="en-US" altLang="en-US" sz="3600" b="1" dirty="0"/>
              <a:t>0.01</a:t>
            </a:r>
          </a:p>
          <a:p>
            <a:pPr eaLnBrk="1" hangingPunct="1">
              <a:buClr>
                <a:srgbClr val="AAAAAA"/>
              </a:buClr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</a:rPr>
              <a:t>HbA1c (%)                   -0.1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0.4           +0.1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0.4             </a:t>
            </a:r>
            <a:r>
              <a:rPr lang="en-US" altLang="en-US" sz="3600" b="1" dirty="0"/>
              <a:t>0.06</a:t>
            </a:r>
          </a:p>
          <a:p>
            <a:pPr eaLnBrk="1" hangingPunct="1">
              <a:buClr>
                <a:srgbClr val="AAAAAA"/>
              </a:buClr>
              <a:buFontTx/>
              <a:buNone/>
            </a:pPr>
            <a:endParaRPr lang="en-US" altLang="en-US" sz="150" dirty="0">
              <a:solidFill>
                <a:schemeClr val="bg1"/>
              </a:solidFill>
            </a:endParaRPr>
          </a:p>
          <a:p>
            <a:pPr eaLnBrk="1" hangingPunct="1">
              <a:buClr>
                <a:srgbClr val="AAAAAA"/>
              </a:buClr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</a:rPr>
              <a:t>Foveal Thickness      2.66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11.25</a:t>
            </a:r>
            <a:r>
              <a:rPr lang="en-US" altLang="en-US" sz="2700" dirty="0">
                <a:solidFill>
                  <a:schemeClr val="bg1"/>
                </a:solidFill>
                <a:sym typeface="Symbol" pitchFamily="2" charset="2"/>
              </a:rPr>
              <a:t>m</a:t>
            </a:r>
            <a:r>
              <a:rPr lang="en-US" altLang="en-US" sz="3600" dirty="0">
                <a:solidFill>
                  <a:schemeClr val="bg1"/>
                </a:solidFill>
              </a:rPr>
              <a:t>   0.34</a:t>
            </a:r>
            <a:r>
              <a:rPr lang="en-US" altLang="en-US" sz="3600" u="sng" dirty="0">
                <a:solidFill>
                  <a:schemeClr val="bg1"/>
                </a:solidFill>
              </a:rPr>
              <a:t>+</a:t>
            </a:r>
            <a:r>
              <a:rPr lang="en-US" altLang="en-US" sz="3600" dirty="0">
                <a:solidFill>
                  <a:schemeClr val="bg1"/>
                </a:solidFill>
              </a:rPr>
              <a:t>3.48 </a:t>
            </a:r>
            <a:r>
              <a:rPr lang="en-US" altLang="en-US" sz="2700" dirty="0">
                <a:solidFill>
                  <a:schemeClr val="bg1"/>
                </a:solidFill>
                <a:sym typeface="Symbol" pitchFamily="2" charset="2"/>
              </a:rPr>
              <a:t>m</a:t>
            </a:r>
            <a:r>
              <a:rPr lang="en-US" altLang="en-US" sz="3600" dirty="0">
                <a:solidFill>
                  <a:schemeClr val="bg1"/>
                </a:solidFill>
              </a:rPr>
              <a:t>        </a:t>
            </a:r>
            <a:r>
              <a:rPr lang="en-US" altLang="en-US" sz="3600" b="1" dirty="0"/>
              <a:t>0.35</a:t>
            </a:r>
          </a:p>
          <a:p>
            <a:pPr eaLnBrk="1" hangingPunct="1">
              <a:buClr>
                <a:srgbClr val="AAAAAA"/>
              </a:buClr>
              <a:buFontTx/>
              <a:buNone/>
            </a:pPr>
            <a:endParaRPr lang="en-US" altLang="en-US" sz="150" dirty="0">
              <a:solidFill>
                <a:schemeClr val="bg1"/>
              </a:solidFill>
            </a:endParaRPr>
          </a:p>
          <a:p>
            <a:pPr eaLnBrk="1" hangingPunct="1">
              <a:buClr>
                <a:srgbClr val="AAAAAA"/>
              </a:buClr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</a:rPr>
              <a:t>DPNSS                       -30.7%               +10.7%            </a:t>
            </a:r>
            <a:r>
              <a:rPr lang="en-US" altLang="en-US" sz="3600" b="1" dirty="0"/>
              <a:t>0.0024</a:t>
            </a:r>
            <a:r>
              <a:rPr lang="en-US" altLang="en-US" sz="3600" b="1" dirty="0">
                <a:solidFill>
                  <a:schemeClr val="bg1"/>
                </a:solidFill>
              </a:rPr>
              <a:t> </a:t>
            </a:r>
            <a:endParaRPr lang="en-US" altLang="en-US" sz="1800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40000"/>
              </a:lnSpc>
              <a:buClr>
                <a:srgbClr val="AAAAAA"/>
              </a:buClr>
              <a:buFontTx/>
              <a:buNone/>
            </a:pPr>
            <a:r>
              <a:rPr lang="en-US" altLang="en-US" sz="1800" b="1" dirty="0">
                <a:solidFill>
                  <a:schemeClr val="bg1"/>
                </a:solidFill>
              </a:rPr>
              <a:t>								              </a:t>
            </a:r>
            <a:r>
              <a:rPr lang="en-US" altLang="en-US" sz="2100" dirty="0">
                <a:solidFill>
                  <a:schemeClr val="bg1"/>
                </a:solidFill>
              </a:rPr>
              <a:t>Fisher</a:t>
            </a:r>
            <a:r>
              <a:rPr lang="ja-JP" altLang="en-US" sz="2100">
                <a:solidFill>
                  <a:schemeClr val="bg1"/>
                </a:solidFill>
              </a:rPr>
              <a:t>’</a:t>
            </a:r>
            <a:r>
              <a:rPr lang="en-US" altLang="ja-JP" sz="2100" dirty="0">
                <a:solidFill>
                  <a:schemeClr val="bg1"/>
                </a:solidFill>
              </a:rPr>
              <a:t>s Exact Test</a:t>
            </a:r>
          </a:p>
          <a:p>
            <a:pPr eaLnBrk="1" hangingPunct="1">
              <a:buClr>
                <a:srgbClr val="AAAAAA"/>
              </a:buClr>
              <a:buFont typeface="Wingdings 2" pitchFamily="2" charset="2"/>
              <a:buNone/>
            </a:pPr>
            <a:endParaRPr lang="en-US" altLang="en-US" sz="2100" dirty="0">
              <a:solidFill>
                <a:schemeClr val="bg1"/>
              </a:solidFill>
              <a:sym typeface="Symbol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2077315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7762E-7C0D-364C-BE97-872EEFCD6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1" y="961235"/>
            <a:ext cx="5127989" cy="8374722"/>
          </a:xfrm>
        </p:spPr>
        <p:txBody>
          <a:bodyPr anchor="ctr">
            <a:normAutofit/>
          </a:bodyPr>
          <a:lstStyle/>
          <a:p>
            <a:r>
              <a:rPr lang="en-US" sz="8100"/>
              <a:t>No time to discuss but…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3A99A0F-949F-49C0-9E7C-BCD4FBAD037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72027" y="961234"/>
          <a:ext cx="10350768" cy="8304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924745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-222957"/>
            <a:ext cx="12344400" cy="1714500"/>
          </a:xfrm>
        </p:spPr>
        <p:txBody>
          <a:bodyPr/>
          <a:lstStyle/>
          <a:p>
            <a:r>
              <a:rPr lang="en-US" b="1" dirty="0"/>
              <a:t>Summary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441173"/>
            <a:ext cx="12344400" cy="8263827"/>
          </a:xfrm>
        </p:spPr>
        <p:txBody>
          <a:bodyPr>
            <a:normAutofit/>
          </a:bodyPr>
          <a:lstStyle/>
          <a:p>
            <a:r>
              <a:rPr lang="en-US" dirty="0"/>
              <a:t>Most patients do not achieve “good” metabolic control soon after </a:t>
            </a:r>
            <a:r>
              <a:rPr lang="en-US" dirty="0" err="1"/>
              <a:t>Dx</a:t>
            </a:r>
            <a:r>
              <a:rPr lang="en-US" dirty="0"/>
              <a:t> </a:t>
            </a:r>
            <a:r>
              <a:rPr lang="en-US" dirty="0">
                <a:sym typeface="Wingdings"/>
              </a:rPr>
              <a:t> harmful metabolic memory</a:t>
            </a:r>
            <a:endParaRPr lang="en-US" dirty="0"/>
          </a:p>
          <a:p>
            <a:endParaRPr lang="en-US" sz="1650" dirty="0"/>
          </a:p>
          <a:p>
            <a:r>
              <a:rPr lang="en-US" dirty="0"/>
              <a:t>Glucose control is still important for prevention of DR – but HbA1c isn’t he whole story</a:t>
            </a:r>
          </a:p>
          <a:p>
            <a:endParaRPr lang="en-US" sz="1500" dirty="0"/>
          </a:p>
          <a:p>
            <a:r>
              <a:rPr lang="en-US" dirty="0"/>
              <a:t>Anti-VEGF therapy is proven to reverse DR severity and lower incidence of sight-threatening events in higher-risk patients</a:t>
            </a:r>
          </a:p>
          <a:p>
            <a:endParaRPr lang="en-US" sz="1500" dirty="0"/>
          </a:p>
          <a:p>
            <a:r>
              <a:rPr lang="en-US" dirty="0"/>
              <a:t>Better diet &amp; targeted nutritional interventions are additive, preventive strategies against DR</a:t>
            </a:r>
          </a:p>
        </p:txBody>
      </p:sp>
    </p:spTree>
    <p:extLst>
      <p:ext uri="{BB962C8B-B14F-4D97-AF65-F5344CB8AC3E}">
        <p14:creationId xmlns:p14="http://schemas.microsoft.com/office/powerpoint/2010/main" val="158535965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83225A-8F4B-E447-9711-B040691443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E21A5B9-0A4A-CD4B-A49B-24EFBD4DB2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Jeffry Gerson, O.D., F.A.A.O.</a:t>
            </a:r>
          </a:p>
          <a:p>
            <a:r>
              <a:rPr lang="en-US" dirty="0" err="1"/>
              <a:t>jgerson@Hotmail.com</a:t>
            </a:r>
            <a:endParaRPr lang="en-US" dirty="0"/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69298A17-3C51-B0CE-E93A-E6EB8A671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0818676-D891-323D-5C47-F14A9978B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"/>
            <a:ext cx="18288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E5DE2A9-2B96-D019-B0C8-BCD52E5932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672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64194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Wisconsin doing??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0934" y="1143002"/>
            <a:ext cx="14156267" cy="8881532"/>
          </a:xfrm>
        </p:spPr>
        <p:txBody>
          <a:bodyPr>
            <a:normAutofit/>
          </a:bodyPr>
          <a:lstStyle/>
          <a:p>
            <a:r>
              <a:rPr lang="en-US" dirty="0"/>
              <a:t>% of Adults with DM</a:t>
            </a:r>
          </a:p>
          <a:p>
            <a:pPr lvl="1"/>
            <a:r>
              <a:rPr lang="en-US" dirty="0"/>
              <a:t>7.6%</a:t>
            </a:r>
          </a:p>
          <a:p>
            <a:r>
              <a:rPr lang="en-US" dirty="0"/>
              <a:t>%of pts w DM that SMBG</a:t>
            </a:r>
          </a:p>
          <a:p>
            <a:r>
              <a:rPr lang="en-US" dirty="0"/>
              <a:t>51.8%</a:t>
            </a:r>
          </a:p>
          <a:p>
            <a:r>
              <a:rPr lang="en-US" dirty="0"/>
              <a:t>% having at least 2 A1c per </a:t>
            </a:r>
            <a:r>
              <a:rPr lang="en-US" dirty="0" err="1"/>
              <a:t>yr</a:t>
            </a:r>
            <a:r>
              <a:rPr lang="en-US" dirty="0"/>
              <a:t>  	</a:t>
            </a:r>
          </a:p>
          <a:p>
            <a:pPr lvl="1"/>
            <a:r>
              <a:rPr lang="en-US" dirty="0"/>
              <a:t> 74.65</a:t>
            </a:r>
          </a:p>
          <a:p>
            <a:r>
              <a:rPr lang="en-US" dirty="0"/>
              <a:t>%of pts have annual EE</a:t>
            </a:r>
          </a:p>
          <a:p>
            <a:pPr lvl="1"/>
            <a:r>
              <a:rPr lang="en-US" dirty="0"/>
              <a:t>70.6%</a:t>
            </a:r>
          </a:p>
          <a:p>
            <a:r>
              <a:rPr lang="en-US" dirty="0"/>
              <a:t>% That have an annual foot exam by medical professional</a:t>
            </a:r>
          </a:p>
          <a:p>
            <a:pPr lvl="1"/>
            <a:r>
              <a:rPr lang="en-US" dirty="0"/>
              <a:t>89.6%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8" name="Picture 4" descr="Buy Wisconsin State Flag Online | Printed &amp; Sewn Flags | 13 sizes">
            <a:extLst>
              <a:ext uri="{FF2B5EF4-FFF2-40B4-BE49-F238E27FC236}">
                <a16:creationId xmlns:a16="http://schemas.microsoft.com/office/drawing/2014/main" id="{1170C137-A09E-4ED0-E95E-B1B890C35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534" y="7522490"/>
            <a:ext cx="3957108" cy="26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Why The Feet??&#10;">
            <a:extLst>
              <a:ext uri="{FF2B5EF4-FFF2-40B4-BE49-F238E27FC236}">
                <a16:creationId xmlns:a16="http://schemas.microsoft.com/office/drawing/2014/main" id="{F6452056-989B-19DC-5789-558460B71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75" y="109538"/>
            <a:ext cx="6041496" cy="604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5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Wisconsin doing??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0934" y="1143002"/>
            <a:ext cx="14156267" cy="88815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County in WI with highest Obesity rate</a:t>
            </a:r>
          </a:p>
          <a:p>
            <a:pPr marL="0" indent="0">
              <a:buNone/>
            </a:pPr>
            <a:r>
              <a:rPr lang="en-US" dirty="0"/>
              <a:t>	Dodge 38.3%</a:t>
            </a:r>
          </a:p>
          <a:p>
            <a:pPr marL="0" indent="0">
              <a:buNone/>
            </a:pPr>
            <a:r>
              <a:rPr lang="en-US" dirty="0"/>
              <a:t>County in WI w highest DM rate</a:t>
            </a:r>
          </a:p>
          <a:p>
            <a:pPr marL="0" indent="0">
              <a:buNone/>
            </a:pPr>
            <a:r>
              <a:rPr lang="en-US" dirty="0"/>
              <a:t>	Menominee 12.6% (</a:t>
            </a:r>
            <a:r>
              <a:rPr lang="en-US" b="1" i="1" u="sng" dirty="0"/>
              <a:t>only</a:t>
            </a:r>
            <a:r>
              <a:rPr lang="en-US" dirty="0"/>
              <a:t> 36.4% obese) </a:t>
            </a:r>
          </a:p>
          <a:p>
            <a:pPr marL="0" indent="0">
              <a:buNone/>
            </a:pPr>
            <a:r>
              <a:rPr lang="en-US" dirty="0"/>
              <a:t>County with lowest Obesity rate</a:t>
            </a:r>
          </a:p>
          <a:p>
            <a:pPr marL="0" indent="0">
              <a:buNone/>
            </a:pPr>
            <a:r>
              <a:rPr lang="en-US" dirty="0"/>
              <a:t>	Door 21.9%</a:t>
            </a:r>
          </a:p>
          <a:p>
            <a:pPr marL="0" indent="0">
              <a:buNone/>
            </a:pPr>
            <a:r>
              <a:rPr lang="en-US" dirty="0"/>
              <a:t>County with lowest diabetes %</a:t>
            </a:r>
          </a:p>
          <a:p>
            <a:pPr marL="0" indent="0">
              <a:buNone/>
            </a:pPr>
            <a:r>
              <a:rPr lang="en-US" dirty="0"/>
              <a:t>	Lacrosse and Marathon 5.8% (22.4 and 28.9% obesity)  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BONUS QUESTION:</a:t>
            </a:r>
          </a:p>
          <a:p>
            <a:pPr marL="0" indent="0">
              <a:buNone/>
            </a:pPr>
            <a:r>
              <a:rPr lang="en-US" dirty="0"/>
              <a:t>What county is the most physically inactive?</a:t>
            </a:r>
          </a:p>
          <a:p>
            <a:pPr marL="0" indent="0">
              <a:buNone/>
            </a:pPr>
            <a:r>
              <a:rPr lang="en-US" dirty="0"/>
              <a:t>	Menominee 26.4%               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30" name="Picture 6" descr="History of the Green Bay Packer Cheesehead | Farm Life News and Articles">
            <a:extLst>
              <a:ext uri="{FF2B5EF4-FFF2-40B4-BE49-F238E27FC236}">
                <a16:creationId xmlns:a16="http://schemas.microsoft.com/office/drawing/2014/main" id="{58A71369-DAB4-3801-EE51-273BE05FB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8531" y="483394"/>
            <a:ext cx="5814669" cy="433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92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196206-D539-BD89-5A05-E47DE2BF8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139" y="1273484"/>
            <a:ext cx="8404862" cy="171179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1D4899"/>
                </a:solidFill>
                <a:latin typeface="Cabin"/>
              </a:rPr>
              <a:t>Phase 1 DR/DME Paper</a:t>
            </a:r>
            <a:br>
              <a:rPr lang="en-US" sz="1800" dirty="0">
                <a:solidFill>
                  <a:srgbClr val="1D4899"/>
                </a:solidFill>
              </a:rPr>
            </a:br>
            <a:br>
              <a:rPr lang="en-US" sz="3600" dirty="0">
                <a:solidFill>
                  <a:srgbClr val="1D4899"/>
                </a:solidFill>
              </a:rPr>
            </a:br>
            <a:r>
              <a:rPr lang="en-US" sz="3600" i="1" dirty="0">
                <a:solidFill>
                  <a:srgbClr val="1D4899"/>
                </a:solidFill>
                <a:latin typeface="Cabin"/>
              </a:rPr>
              <a:t>Ophthalmic Surg Lasers Imaging Retina</a:t>
            </a:r>
            <a:br>
              <a:rPr lang="en-US" sz="3600" dirty="0">
                <a:solidFill>
                  <a:srgbClr val="1D4899"/>
                </a:solidFill>
              </a:rPr>
            </a:br>
            <a:r>
              <a:rPr lang="en-US" sz="3600" dirty="0">
                <a:solidFill>
                  <a:srgbClr val="1D4899"/>
                </a:solidFill>
                <a:latin typeface="Cabin"/>
              </a:rPr>
              <a:t>2022;53:553-560</a:t>
            </a:r>
            <a:br>
              <a:rPr lang="en-US" sz="3600" dirty="0">
                <a:solidFill>
                  <a:srgbClr val="1D4899"/>
                </a:solidFill>
              </a:rPr>
            </a:br>
            <a:br>
              <a:rPr lang="en-US" sz="3600" dirty="0">
                <a:solidFill>
                  <a:srgbClr val="1D4899"/>
                </a:solidFill>
              </a:rPr>
            </a:br>
            <a:r>
              <a:rPr lang="en-US" sz="3300" dirty="0">
                <a:solidFill>
                  <a:srgbClr val="1D4899"/>
                </a:solidFill>
                <a:latin typeface="Cab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https://doi.org/10.3928/23258160-20220923-02</a:t>
            </a:r>
            <a:endParaRPr lang="en-US" sz="3300" dirty="0">
              <a:solidFill>
                <a:srgbClr val="1D4899"/>
              </a:solidFill>
              <a:latin typeface="Cabin"/>
            </a:endParaRPr>
          </a:p>
        </p:txBody>
      </p:sp>
      <p:pic>
        <p:nvPicPr>
          <p:cNvPr id="6" name="Content Placeholder 5" descr="A document with text&#10;&#10;Description automatically generated with low confidence">
            <a:extLst>
              <a:ext uri="{FF2B5EF4-FFF2-40B4-BE49-F238E27FC236}">
                <a16:creationId xmlns:a16="http://schemas.microsoft.com/office/drawing/2014/main" id="{C04B7C4E-D9A7-1A59-45DC-5EE6DB3038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196303" y="393168"/>
            <a:ext cx="7091697" cy="950066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99CAD6-91AE-2AF0-A6C3-82E4E6069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3152685" cy="547688"/>
          </a:xfrm>
        </p:spPr>
        <p:txBody>
          <a:bodyPr/>
          <a:lstStyle/>
          <a:p>
            <a:r>
              <a:rPr lang="en-US" dirty="0"/>
              <a:t>Proprietary and Confidential</a:t>
            </a:r>
          </a:p>
        </p:txBody>
      </p:sp>
      <p:pic>
        <p:nvPicPr>
          <p:cNvPr id="4" name="Picture 3" descr="Chart, waterfall chart&#10;&#10;Description automatically generated">
            <a:extLst>
              <a:ext uri="{FF2B5EF4-FFF2-40B4-BE49-F238E27FC236}">
                <a16:creationId xmlns:a16="http://schemas.microsoft.com/office/drawing/2014/main" id="{F9E39325-49DC-9B46-58D5-609F9D976E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23" b="10274"/>
          <a:stretch/>
        </p:blipFill>
        <p:spPr>
          <a:xfrm>
            <a:off x="91258" y="3771899"/>
            <a:ext cx="10643981" cy="576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6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Missouri doing??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0934" y="1143002"/>
            <a:ext cx="14156267" cy="8881532"/>
          </a:xfrm>
        </p:spPr>
        <p:txBody>
          <a:bodyPr>
            <a:normAutofit/>
          </a:bodyPr>
          <a:lstStyle/>
          <a:p>
            <a:r>
              <a:rPr lang="en-US" dirty="0"/>
              <a:t>% of Adults with DM</a:t>
            </a:r>
          </a:p>
          <a:p>
            <a:pPr lvl="1"/>
            <a:r>
              <a:rPr lang="en-US" dirty="0"/>
              <a:t>9.9%</a:t>
            </a:r>
          </a:p>
          <a:p>
            <a:r>
              <a:rPr lang="en-US" dirty="0"/>
              <a:t>%of pts w DM that SMBG</a:t>
            </a:r>
          </a:p>
          <a:p>
            <a:pPr lvl="1"/>
            <a:r>
              <a:rPr lang="en-US" dirty="0"/>
              <a:t>63.5%</a:t>
            </a:r>
          </a:p>
          <a:p>
            <a:r>
              <a:rPr lang="en-US" dirty="0"/>
              <a:t>% having at least 2 A1c per </a:t>
            </a:r>
            <a:r>
              <a:rPr lang="en-US" dirty="0" err="1"/>
              <a:t>yr</a:t>
            </a:r>
            <a:r>
              <a:rPr lang="en-US" dirty="0"/>
              <a:t>  	</a:t>
            </a:r>
          </a:p>
          <a:p>
            <a:pPr lvl="1"/>
            <a:r>
              <a:rPr lang="en-US" dirty="0"/>
              <a:t> 66.4%</a:t>
            </a:r>
          </a:p>
          <a:p>
            <a:r>
              <a:rPr lang="en-US" dirty="0"/>
              <a:t>%of pts have annual EE</a:t>
            </a:r>
          </a:p>
          <a:p>
            <a:pPr lvl="1"/>
            <a:r>
              <a:rPr lang="en-US" dirty="0"/>
              <a:t>60.7%</a:t>
            </a:r>
          </a:p>
          <a:p>
            <a:r>
              <a:rPr lang="en-US" dirty="0"/>
              <a:t>% That have an annual foot exam by medical professional</a:t>
            </a:r>
          </a:p>
          <a:p>
            <a:pPr lvl="1"/>
            <a:r>
              <a:rPr lang="en-US" dirty="0"/>
              <a:t>69.3%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2" descr="Why The Feet??&#10;">
            <a:extLst>
              <a:ext uri="{FF2B5EF4-FFF2-40B4-BE49-F238E27FC236}">
                <a16:creationId xmlns:a16="http://schemas.microsoft.com/office/drawing/2014/main" id="{F6452056-989B-19DC-5789-558460B71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75" y="109538"/>
            <a:ext cx="6041496" cy="604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Top States For Business 2022: Missouri">
            <a:extLst>
              <a:ext uri="{FF2B5EF4-FFF2-40B4-BE49-F238E27FC236}">
                <a16:creationId xmlns:a16="http://schemas.microsoft.com/office/drawing/2014/main" id="{5E12946F-34A3-C4D3-2202-6521C2DE4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1538" y="7181135"/>
            <a:ext cx="4513833" cy="299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07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Missouri doing </a:t>
            </a:r>
            <a:r>
              <a:rPr lang="en-US" dirty="0" err="1"/>
              <a:t>cont</a:t>
            </a:r>
            <a:r>
              <a:rPr lang="en-US" dirty="0"/>
              <a:t>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0934" y="1143002"/>
            <a:ext cx="14156267" cy="8881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County in MO with highest Obesity rate</a:t>
            </a:r>
          </a:p>
          <a:p>
            <a:pPr marL="0" indent="0">
              <a:buNone/>
            </a:pPr>
            <a:r>
              <a:rPr lang="en-US" dirty="0"/>
              <a:t>	Scott 42.2%</a:t>
            </a:r>
          </a:p>
          <a:p>
            <a:pPr marL="0" indent="0">
              <a:buNone/>
            </a:pPr>
            <a:r>
              <a:rPr lang="en-US" dirty="0"/>
              <a:t>County in MO w highest DM rate</a:t>
            </a:r>
          </a:p>
          <a:p>
            <a:pPr marL="0" indent="0">
              <a:buNone/>
            </a:pPr>
            <a:r>
              <a:rPr lang="en-US" dirty="0"/>
              <a:t>	Pemiscot 13.3% (SE corner)  (Scott 12.1%)</a:t>
            </a:r>
          </a:p>
          <a:p>
            <a:pPr marL="0" indent="0">
              <a:buNone/>
            </a:pPr>
            <a:r>
              <a:rPr lang="en-US" dirty="0"/>
              <a:t>County with lowest Obesity rate</a:t>
            </a:r>
          </a:p>
          <a:p>
            <a:pPr marL="0" indent="0">
              <a:buNone/>
            </a:pPr>
            <a:r>
              <a:rPr lang="en-US" dirty="0"/>
              <a:t>	Cedar 18.1%</a:t>
            </a:r>
          </a:p>
          <a:p>
            <a:pPr marL="0" indent="0">
              <a:buNone/>
            </a:pPr>
            <a:r>
              <a:rPr lang="en-US" dirty="0"/>
              <a:t>County with lowest diabetes %</a:t>
            </a:r>
          </a:p>
          <a:p>
            <a:pPr marL="0" indent="0">
              <a:buNone/>
            </a:pPr>
            <a:r>
              <a:rPr lang="en-US" dirty="0"/>
              <a:t>	Madison 6.5% (SE corner) (Cedar 6.6%)</a:t>
            </a:r>
          </a:p>
          <a:p>
            <a:pPr marL="0" indent="0">
              <a:buNone/>
            </a:pPr>
            <a:r>
              <a:rPr lang="en-US" dirty="0"/>
              <a:t>	BONUS QUESTION:</a:t>
            </a:r>
          </a:p>
          <a:p>
            <a:pPr marL="0" indent="0">
              <a:buNone/>
            </a:pPr>
            <a:r>
              <a:rPr lang="en-US" dirty="0"/>
              <a:t>What county is the most physically inactive?	</a:t>
            </a:r>
          </a:p>
          <a:p>
            <a:pPr marL="0" indent="0">
              <a:buNone/>
            </a:pPr>
            <a:r>
              <a:rPr lang="en-US" dirty="0"/>
              <a:t>	Scott 39.1%. (Cedar is 3</a:t>
            </a:r>
            <a:r>
              <a:rPr lang="en-US" baseline="30000" dirty="0"/>
              <a:t>rd</a:t>
            </a:r>
            <a:r>
              <a:rPr lang="en-US" dirty="0"/>
              <a:t> best at 14.3%)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Saarinen's St. Louis Arch embodies American ambition - AIA">
            <a:extLst>
              <a:ext uri="{FF2B5EF4-FFF2-40B4-BE49-F238E27FC236}">
                <a16:creationId xmlns:a16="http://schemas.microsoft.com/office/drawing/2014/main" id="{F02A1708-D525-D1A2-0E00-5E0297B97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1967" y="6834880"/>
            <a:ext cx="4306033" cy="318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Kansas City Royals, Chiefs, Cardinals And St Louis Missouri 1821 2022  Shirt, hoodie, sweater, long sleeve and tank top">
            <a:extLst>
              <a:ext uri="{FF2B5EF4-FFF2-40B4-BE49-F238E27FC236}">
                <a16:creationId xmlns:a16="http://schemas.microsoft.com/office/drawing/2014/main" id="{3D52434D-E80E-1FE2-CE95-FE6FB6967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8092" y="1"/>
            <a:ext cx="4829908" cy="482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49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6EF100A-7D7F-EE4D-0CE1-0724B57FF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8014-BBED-C2D9-7BDA-81F0036E5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Illinois doing </a:t>
            </a:r>
            <a:r>
              <a:rPr lang="en-US" dirty="0" err="1"/>
              <a:t>cont</a:t>
            </a:r>
            <a:r>
              <a:rPr lang="en-US" dirty="0"/>
              <a:t>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A9C26-B16C-ABC4-BEE9-DC5306B8D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49" y="1899746"/>
            <a:ext cx="14156267" cy="8881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County in IL with highest Obesity rate</a:t>
            </a:r>
          </a:p>
          <a:p>
            <a:pPr marL="0" indent="0">
              <a:buNone/>
            </a:pPr>
            <a:r>
              <a:rPr lang="en-US" dirty="0"/>
              <a:t>	Kankakee 35.5%</a:t>
            </a:r>
          </a:p>
          <a:p>
            <a:pPr marL="0" indent="0">
              <a:buNone/>
            </a:pPr>
            <a:r>
              <a:rPr lang="en-US" dirty="0"/>
              <a:t>County in IN w highest DM rate</a:t>
            </a:r>
          </a:p>
          <a:p>
            <a:pPr marL="0" indent="0">
              <a:buNone/>
            </a:pPr>
            <a:r>
              <a:rPr lang="en-US" dirty="0"/>
              <a:t>	Hardin/Pope 11.3% (Kankakee 7.1%???)</a:t>
            </a:r>
          </a:p>
          <a:p>
            <a:pPr marL="0" indent="0">
              <a:buNone/>
            </a:pPr>
            <a:r>
              <a:rPr lang="en-US" dirty="0"/>
              <a:t>County with lowest Obesity rate</a:t>
            </a:r>
          </a:p>
          <a:p>
            <a:pPr marL="0" indent="0">
              <a:buNone/>
            </a:pPr>
            <a:r>
              <a:rPr lang="en-US" dirty="0"/>
              <a:t>	Hancock 24.9%</a:t>
            </a:r>
          </a:p>
          <a:p>
            <a:pPr marL="0" indent="0">
              <a:buNone/>
            </a:pPr>
            <a:r>
              <a:rPr lang="en-US" dirty="0"/>
              <a:t>County with lowest diabetes %</a:t>
            </a:r>
          </a:p>
          <a:p>
            <a:pPr marL="0" indent="0">
              <a:buNone/>
            </a:pPr>
            <a:r>
              <a:rPr lang="en-US" dirty="0"/>
              <a:t>	Multiple counties 6.8%</a:t>
            </a:r>
            <a:br>
              <a:rPr lang="en-US" dirty="0"/>
            </a:br>
            <a:r>
              <a:rPr lang="en-US" dirty="0"/>
              <a:t>BONUS QUESTION:</a:t>
            </a:r>
          </a:p>
          <a:p>
            <a:pPr marL="0" indent="0">
              <a:buNone/>
            </a:pPr>
            <a:r>
              <a:rPr lang="en-US" dirty="0"/>
              <a:t>What county is the most physically inactive?</a:t>
            </a:r>
          </a:p>
          <a:p>
            <a:pPr marL="0" indent="0">
              <a:buNone/>
            </a:pPr>
            <a:r>
              <a:rPr lang="en-US" dirty="0"/>
              <a:t>	Rock Island County 24.7%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National Geographic Kids">
            <a:extLst>
              <a:ext uri="{FF2B5EF4-FFF2-40B4-BE49-F238E27FC236}">
                <a16:creationId xmlns:a16="http://schemas.microsoft.com/office/drawing/2014/main" id="{9AE619A6-F103-BBA8-86F0-EA4D5722C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7103" y="6037864"/>
            <a:ext cx="5990897" cy="398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hicago, Illinois | Bluegreen Vacations">
            <a:extLst>
              <a:ext uri="{FF2B5EF4-FFF2-40B4-BE49-F238E27FC236}">
                <a16:creationId xmlns:a16="http://schemas.microsoft.com/office/drawing/2014/main" id="{B8D93238-A7C3-69A2-C93D-6E13F3AB6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9400" y="3701758"/>
            <a:ext cx="403860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llinois laws taking effect in 2026">
            <a:extLst>
              <a:ext uri="{FF2B5EF4-FFF2-40B4-BE49-F238E27FC236}">
                <a16:creationId xmlns:a16="http://schemas.microsoft.com/office/drawing/2014/main" id="{6857D57B-4D36-FD58-E894-862BF7CEB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1882" y="0"/>
            <a:ext cx="5961338" cy="333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00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PA doing??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31336"/>
            <a:ext cx="14156267" cy="8881532"/>
          </a:xfrm>
        </p:spPr>
        <p:txBody>
          <a:bodyPr>
            <a:normAutofit/>
          </a:bodyPr>
          <a:lstStyle/>
          <a:p>
            <a:r>
              <a:rPr lang="en-US" dirty="0"/>
              <a:t>% of Adults with DM</a:t>
            </a:r>
          </a:p>
          <a:p>
            <a:pPr lvl="1"/>
            <a:r>
              <a:rPr lang="en-US" dirty="0"/>
              <a:t>9.5%</a:t>
            </a:r>
          </a:p>
          <a:p>
            <a:r>
              <a:rPr lang="en-US" dirty="0"/>
              <a:t>%of pts w DM that SMBG</a:t>
            </a:r>
          </a:p>
          <a:p>
            <a:pPr lvl="1"/>
            <a:r>
              <a:rPr lang="en-US" dirty="0"/>
              <a:t>62.3%</a:t>
            </a:r>
          </a:p>
          <a:p>
            <a:r>
              <a:rPr lang="en-US" dirty="0"/>
              <a:t>% having at least 2 A1c per </a:t>
            </a:r>
            <a:r>
              <a:rPr lang="en-US" dirty="0" err="1"/>
              <a:t>yr</a:t>
            </a:r>
            <a:r>
              <a:rPr lang="en-US" dirty="0"/>
              <a:t>  	</a:t>
            </a:r>
          </a:p>
          <a:p>
            <a:pPr lvl="1"/>
            <a:r>
              <a:rPr lang="en-US" dirty="0"/>
              <a:t> 72.5%</a:t>
            </a:r>
          </a:p>
          <a:p>
            <a:r>
              <a:rPr lang="en-US" dirty="0"/>
              <a:t>%of pts have annual EE</a:t>
            </a:r>
          </a:p>
          <a:p>
            <a:pPr lvl="1"/>
            <a:r>
              <a:rPr lang="en-US" dirty="0"/>
              <a:t>69.9%</a:t>
            </a:r>
          </a:p>
          <a:p>
            <a:r>
              <a:rPr lang="en-US" dirty="0"/>
              <a:t>% That have an annual foot exam by medical professional</a:t>
            </a:r>
          </a:p>
          <a:p>
            <a:pPr lvl="1"/>
            <a:r>
              <a:rPr lang="en-US" dirty="0"/>
              <a:t>73.7%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All of these are BETTER than national average</a:t>
            </a:r>
            <a:r>
              <a:rPr lang="en-US"/>
              <a:t>/median</a:t>
            </a:r>
            <a:endParaRPr lang="en-US" dirty="0"/>
          </a:p>
          <a:p>
            <a:pPr marL="0" indent="0">
              <a:buNone/>
            </a:pPr>
            <a:r>
              <a:rPr lang="en-US" sz="2400" dirty="0"/>
              <a:t>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2" descr="Why The Feet??&#10;">
            <a:extLst>
              <a:ext uri="{FF2B5EF4-FFF2-40B4-BE49-F238E27FC236}">
                <a16:creationId xmlns:a16="http://schemas.microsoft.com/office/drawing/2014/main" id="{F6452056-989B-19DC-5789-558460B71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75" y="109538"/>
            <a:ext cx="6041496" cy="604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ennsylvania - Wikipedia">
            <a:extLst>
              <a:ext uri="{FF2B5EF4-FFF2-40B4-BE49-F238E27FC236}">
                <a16:creationId xmlns:a16="http://schemas.microsoft.com/office/drawing/2014/main" id="{1ABEAA93-BF2D-EDA9-C90A-5BF0567B2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0" y="6578407"/>
            <a:ext cx="5080000" cy="370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38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the US doing??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0934" y="1143002"/>
            <a:ext cx="14156267" cy="8881532"/>
          </a:xfrm>
        </p:spPr>
        <p:txBody>
          <a:bodyPr>
            <a:normAutofit/>
          </a:bodyPr>
          <a:lstStyle/>
          <a:p>
            <a:r>
              <a:rPr lang="en-US" dirty="0"/>
              <a:t>% of Adults with DM</a:t>
            </a:r>
          </a:p>
          <a:p>
            <a:pPr lvl="1"/>
            <a:r>
              <a:rPr lang="en-US" dirty="0"/>
              <a:t>8.5%</a:t>
            </a:r>
          </a:p>
          <a:p>
            <a:r>
              <a:rPr lang="en-US" dirty="0"/>
              <a:t>%of pts w DM that SMBG</a:t>
            </a:r>
          </a:p>
          <a:p>
            <a:pPr lvl="1"/>
            <a:r>
              <a:rPr lang="en-US" dirty="0"/>
              <a:t>Median: 60%</a:t>
            </a:r>
          </a:p>
          <a:p>
            <a:r>
              <a:rPr lang="en-US" dirty="0"/>
              <a:t>% having at least 2 A1c per </a:t>
            </a:r>
            <a:r>
              <a:rPr lang="en-US" dirty="0" err="1"/>
              <a:t>yr</a:t>
            </a:r>
            <a:r>
              <a:rPr lang="en-US" dirty="0"/>
              <a:t>  	</a:t>
            </a:r>
          </a:p>
          <a:p>
            <a:pPr lvl="1"/>
            <a:r>
              <a:rPr lang="en-US" dirty="0"/>
              <a:t> 53-78%, Median 69.6%</a:t>
            </a:r>
          </a:p>
          <a:p>
            <a:r>
              <a:rPr lang="en-US" dirty="0"/>
              <a:t>%of pts have annual EE</a:t>
            </a:r>
          </a:p>
          <a:p>
            <a:pPr lvl="1"/>
            <a:r>
              <a:rPr lang="en-US" dirty="0"/>
              <a:t>NM: 49%  WI: 74%  Median: 59.1</a:t>
            </a:r>
          </a:p>
          <a:p>
            <a:r>
              <a:rPr lang="en-US" dirty="0"/>
              <a:t>% That have an annual foot exam by medical professional</a:t>
            </a:r>
          </a:p>
          <a:p>
            <a:pPr lvl="1"/>
            <a:r>
              <a:rPr lang="en-US" dirty="0"/>
              <a:t>OK 57.6%   WI: 82.9% Median: 69%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2" descr="Why The Feet??&#10;">
            <a:extLst>
              <a:ext uri="{FF2B5EF4-FFF2-40B4-BE49-F238E27FC236}">
                <a16:creationId xmlns:a16="http://schemas.microsoft.com/office/drawing/2014/main" id="{F6452056-989B-19DC-5789-558460B71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75" y="109538"/>
            <a:ext cx="6041496" cy="604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at man standing on a hamburger with the USA flag background. Stock  Illustration | Adobe Stock">
            <a:extLst>
              <a:ext uri="{FF2B5EF4-FFF2-40B4-BE49-F238E27FC236}">
                <a16:creationId xmlns:a16="http://schemas.microsoft.com/office/drawing/2014/main" id="{5F68E581-3EC0-88E2-B0B6-A119B119F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4623" y="5897880"/>
            <a:ext cx="3291840" cy="438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32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AK doing??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31336"/>
            <a:ext cx="14156267" cy="8881532"/>
          </a:xfrm>
        </p:spPr>
        <p:txBody>
          <a:bodyPr>
            <a:normAutofit/>
          </a:bodyPr>
          <a:lstStyle/>
          <a:p>
            <a:r>
              <a:rPr lang="en-US" dirty="0"/>
              <a:t>% of Adults with DM</a:t>
            </a:r>
          </a:p>
          <a:p>
            <a:pPr lvl="1"/>
            <a:r>
              <a:rPr lang="en-US" dirty="0"/>
              <a:t>8.0%</a:t>
            </a:r>
          </a:p>
          <a:p>
            <a:r>
              <a:rPr lang="en-US" dirty="0"/>
              <a:t>%of pts w DM that SMBG</a:t>
            </a:r>
          </a:p>
          <a:p>
            <a:pPr lvl="1"/>
            <a:r>
              <a:rPr lang="en-US" dirty="0"/>
              <a:t>55.2%</a:t>
            </a:r>
          </a:p>
          <a:p>
            <a:r>
              <a:rPr lang="en-US" dirty="0"/>
              <a:t>% having at least 2 A1c per </a:t>
            </a:r>
            <a:r>
              <a:rPr lang="en-US" dirty="0" err="1"/>
              <a:t>yr</a:t>
            </a:r>
            <a:r>
              <a:rPr lang="en-US" dirty="0"/>
              <a:t>  	</a:t>
            </a:r>
          </a:p>
          <a:p>
            <a:pPr lvl="1"/>
            <a:r>
              <a:rPr lang="en-US" dirty="0"/>
              <a:t> 70.5%</a:t>
            </a:r>
          </a:p>
          <a:p>
            <a:r>
              <a:rPr lang="en-US" dirty="0"/>
              <a:t>%of pts have annual EE</a:t>
            </a:r>
          </a:p>
          <a:p>
            <a:pPr lvl="1"/>
            <a:r>
              <a:rPr lang="en-US" dirty="0"/>
              <a:t>55.3%</a:t>
            </a:r>
          </a:p>
          <a:p>
            <a:r>
              <a:rPr lang="en-US" dirty="0"/>
              <a:t>% That have an annual foot exam by medical professional</a:t>
            </a:r>
          </a:p>
          <a:p>
            <a:pPr lvl="1"/>
            <a:r>
              <a:rPr lang="en-US" dirty="0"/>
              <a:t>63.0%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2400" dirty="0"/>
              <a:t>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2" descr="Why The Feet??&#10;">
            <a:extLst>
              <a:ext uri="{FF2B5EF4-FFF2-40B4-BE49-F238E27FC236}">
                <a16:creationId xmlns:a16="http://schemas.microsoft.com/office/drawing/2014/main" id="{F6452056-989B-19DC-5789-558460B71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75" y="109538"/>
            <a:ext cx="6041496" cy="604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laska State Flag Stock Photo ...">
            <a:extLst>
              <a:ext uri="{FF2B5EF4-FFF2-40B4-BE49-F238E27FC236}">
                <a16:creationId xmlns:a16="http://schemas.microsoft.com/office/drawing/2014/main" id="{56F257CD-D324-57DE-98F2-E0C352C45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6368" y="6972832"/>
            <a:ext cx="4815701" cy="320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37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moose walking in the woods&#10;&#10;Description automatically generated">
            <a:extLst>
              <a:ext uri="{FF2B5EF4-FFF2-40B4-BE49-F238E27FC236}">
                <a16:creationId xmlns:a16="http://schemas.microsoft.com/office/drawing/2014/main" id="{8BB464AF-4F56-D999-5698-1B4AA6A175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1515" b="26320"/>
          <a:stretch/>
        </p:blipFill>
        <p:spPr>
          <a:xfrm>
            <a:off x="2682240" y="3021453"/>
            <a:ext cx="12923520" cy="72655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F24353-5BA0-DF8B-3CE0-BC84E9D4E25D}"/>
              </a:ext>
            </a:extLst>
          </p:cNvPr>
          <p:cNvSpPr txBox="1"/>
          <p:nvPr/>
        </p:nvSpPr>
        <p:spPr>
          <a:xfrm flipH="1">
            <a:off x="995679" y="365760"/>
            <a:ext cx="162356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BTW: I did this talk 2 days ago in AK…</a:t>
            </a:r>
          </a:p>
        </p:txBody>
      </p:sp>
    </p:spTree>
    <p:extLst>
      <p:ext uri="{BB962C8B-B14F-4D97-AF65-F5344CB8AC3E}">
        <p14:creationId xmlns:p14="http://schemas.microsoft.com/office/powerpoint/2010/main" val="124702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-123824"/>
            <a:ext cx="12344400" cy="1709738"/>
          </a:xfrm>
        </p:spPr>
        <p:txBody>
          <a:bodyPr/>
          <a:lstStyle/>
          <a:p>
            <a:r>
              <a:rPr lang="en-US" dirty="0"/>
              <a:t>How is Tennessee doing </a:t>
            </a:r>
            <a:r>
              <a:rPr lang="en-US" dirty="0" err="1"/>
              <a:t>cont</a:t>
            </a:r>
            <a:r>
              <a:rPr lang="en-US" dirty="0"/>
              <a:t>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0934" y="1143002"/>
            <a:ext cx="14156267" cy="8881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County in TN with highest Obesity rate</a:t>
            </a:r>
          </a:p>
          <a:p>
            <a:pPr marL="0" indent="0">
              <a:buNone/>
            </a:pPr>
            <a:r>
              <a:rPr lang="en-US" dirty="0"/>
              <a:t>	S</a:t>
            </a:r>
          </a:p>
          <a:p>
            <a:pPr marL="0" indent="0">
              <a:buNone/>
            </a:pPr>
            <a:r>
              <a:rPr lang="en-US" dirty="0"/>
              <a:t>County  w highest DM rate</a:t>
            </a:r>
          </a:p>
          <a:p>
            <a:pPr marL="0" indent="0">
              <a:buNone/>
            </a:pPr>
            <a:r>
              <a:rPr lang="en-US" dirty="0"/>
              <a:t>	Madison 12.8%</a:t>
            </a:r>
          </a:p>
          <a:p>
            <a:pPr marL="0" indent="0">
              <a:buNone/>
            </a:pPr>
            <a:r>
              <a:rPr lang="en-US" dirty="0"/>
              <a:t>County with lowest Obesity rate</a:t>
            </a:r>
          </a:p>
          <a:p>
            <a:pPr marL="0" indent="0">
              <a:buNone/>
            </a:pPr>
            <a:r>
              <a:rPr lang="en-US" dirty="0"/>
              <a:t>	C</a:t>
            </a:r>
          </a:p>
          <a:p>
            <a:pPr marL="0" indent="0">
              <a:buNone/>
            </a:pPr>
            <a:r>
              <a:rPr lang="en-US" dirty="0"/>
              <a:t>County with lowest diabetes %</a:t>
            </a:r>
          </a:p>
          <a:p>
            <a:pPr marL="0" indent="0">
              <a:buNone/>
            </a:pPr>
            <a:r>
              <a:rPr lang="en-US" dirty="0"/>
              <a:t>	M</a:t>
            </a:r>
          </a:p>
          <a:p>
            <a:pPr marL="0" indent="0">
              <a:buNone/>
            </a:pPr>
            <a:r>
              <a:rPr lang="en-US" dirty="0"/>
              <a:t>	BONUS QUESTION:</a:t>
            </a:r>
          </a:p>
          <a:p>
            <a:pPr marL="0" indent="0">
              <a:buNone/>
            </a:pPr>
            <a:r>
              <a:rPr lang="en-US" dirty="0"/>
              <a:t>What county is the most physically inactive?	</a:t>
            </a:r>
          </a:p>
          <a:p>
            <a:pPr marL="0" indent="0">
              <a:buNone/>
            </a:pPr>
            <a:r>
              <a:rPr lang="en-US" dirty="0"/>
              <a:t>	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098" name="Picture 2" descr="Moving to Tennessee in 2024? Pros, Cons ...">
            <a:extLst>
              <a:ext uri="{FF2B5EF4-FFF2-40B4-BE49-F238E27FC236}">
                <a16:creationId xmlns:a16="http://schemas.microsoft.com/office/drawing/2014/main" id="{09AE9A1B-C024-2396-DEE7-E6491A46B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200" y="262465"/>
            <a:ext cx="5339928" cy="352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raceland - Wikipedia">
            <a:extLst>
              <a:ext uri="{FF2B5EF4-FFF2-40B4-BE49-F238E27FC236}">
                <a16:creationId xmlns:a16="http://schemas.microsoft.com/office/drawing/2014/main" id="{0F714A7A-DD05-B633-33BD-A76AB3AB3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0505" y="6343257"/>
            <a:ext cx="5378623" cy="352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78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NJ doing??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629" y="1295930"/>
            <a:ext cx="14156267" cy="8881532"/>
          </a:xfrm>
        </p:spPr>
        <p:txBody>
          <a:bodyPr>
            <a:normAutofit/>
          </a:bodyPr>
          <a:lstStyle/>
          <a:p>
            <a:r>
              <a:rPr lang="en-US" dirty="0"/>
              <a:t>% of Adults with DM</a:t>
            </a:r>
          </a:p>
          <a:p>
            <a:pPr lvl="1"/>
            <a:r>
              <a:rPr lang="en-US" dirty="0"/>
              <a:t>8.7% ( better than national average)</a:t>
            </a:r>
          </a:p>
          <a:p>
            <a:pPr lvl="2"/>
            <a:r>
              <a:rPr lang="en-US" dirty="0"/>
              <a:t>Almost 25% for adults over age 65</a:t>
            </a:r>
          </a:p>
          <a:p>
            <a:r>
              <a:rPr lang="en-US" dirty="0"/>
              <a:t>%of pts  DM that SMBG</a:t>
            </a:r>
          </a:p>
          <a:p>
            <a:pPr lvl="1"/>
            <a:r>
              <a:rPr lang="en-US" dirty="0"/>
              <a:t>68.1%</a:t>
            </a:r>
          </a:p>
          <a:p>
            <a:r>
              <a:rPr lang="en-US" dirty="0"/>
              <a:t>% having at least 2 A1c per </a:t>
            </a:r>
            <a:r>
              <a:rPr lang="en-US" dirty="0" err="1"/>
              <a:t>yr</a:t>
            </a:r>
            <a:r>
              <a:rPr lang="en-US" dirty="0"/>
              <a:t>  	</a:t>
            </a:r>
          </a:p>
          <a:p>
            <a:pPr lvl="1"/>
            <a:r>
              <a:rPr lang="en-US" dirty="0"/>
              <a:t> 76.5%</a:t>
            </a:r>
          </a:p>
          <a:p>
            <a:r>
              <a:rPr lang="en-US" dirty="0"/>
              <a:t>%of pts have annual EE</a:t>
            </a:r>
          </a:p>
          <a:p>
            <a:pPr lvl="1"/>
            <a:r>
              <a:rPr lang="en-US" dirty="0"/>
              <a:t>53.7%</a:t>
            </a:r>
          </a:p>
          <a:p>
            <a:r>
              <a:rPr lang="en-US" dirty="0"/>
              <a:t>% That have an annual foot exam by medical professional</a:t>
            </a:r>
          </a:p>
          <a:p>
            <a:pPr lvl="1"/>
            <a:r>
              <a:rPr lang="en-US" dirty="0"/>
              <a:t>50.8% (68% if you ask NJ DOH)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2400" dirty="0"/>
              <a:t>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2" descr="Why The Feet??&#10;">
            <a:extLst>
              <a:ext uri="{FF2B5EF4-FFF2-40B4-BE49-F238E27FC236}">
                <a16:creationId xmlns:a16="http://schemas.microsoft.com/office/drawing/2014/main" id="{F6452056-989B-19DC-5789-558460B71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75" y="109538"/>
            <a:ext cx="6041496" cy="604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B373FC-8552-B056-16FB-5A2C6EAE86FD}"/>
              </a:ext>
            </a:extLst>
          </p:cNvPr>
          <p:cNvSpPr txBox="1"/>
          <p:nvPr/>
        </p:nvSpPr>
        <p:spPr>
          <a:xfrm>
            <a:off x="292629" y="9591040"/>
            <a:ext cx="110865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New Jersey Diabetes Action Plan Report 2017</a:t>
            </a:r>
          </a:p>
        </p:txBody>
      </p:sp>
      <p:pic>
        <p:nvPicPr>
          <p:cNvPr id="1026" name="Picture 2" descr="New Jersey Beaches: Explore 130 Miles ...">
            <a:extLst>
              <a:ext uri="{FF2B5EF4-FFF2-40B4-BE49-F238E27FC236}">
                <a16:creationId xmlns:a16="http://schemas.microsoft.com/office/drawing/2014/main" id="{DD7E1F4F-CE51-5BD8-E7AC-3F197E99C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9680" y="7987715"/>
            <a:ext cx="8148320" cy="211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81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NJ doing </a:t>
            </a:r>
            <a:r>
              <a:rPr lang="en-US" dirty="0" err="1"/>
              <a:t>cont</a:t>
            </a:r>
            <a:r>
              <a:rPr lang="en-US" dirty="0"/>
              <a:t>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0934" y="1143002"/>
            <a:ext cx="14156267" cy="8881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County in NJ with highest Obesity rate</a:t>
            </a:r>
          </a:p>
          <a:p>
            <a:pPr marL="0" indent="0">
              <a:buNone/>
            </a:pPr>
            <a:r>
              <a:rPr lang="en-US" dirty="0"/>
              <a:t>	Cumberland (37.7%)</a:t>
            </a:r>
          </a:p>
          <a:p>
            <a:pPr marL="0" indent="0">
              <a:buNone/>
            </a:pPr>
            <a:r>
              <a:rPr lang="en-US" dirty="0"/>
              <a:t>County  w highest DM rate</a:t>
            </a:r>
          </a:p>
          <a:p>
            <a:pPr marL="0" indent="0">
              <a:buNone/>
            </a:pPr>
            <a:r>
              <a:rPr lang="en-US" dirty="0"/>
              <a:t>	Cumberland (10.1%)</a:t>
            </a:r>
          </a:p>
          <a:p>
            <a:pPr marL="0" indent="0">
              <a:buNone/>
            </a:pPr>
            <a:r>
              <a:rPr lang="en-US" dirty="0"/>
              <a:t>County with lowest Obesity rate</a:t>
            </a:r>
          </a:p>
          <a:p>
            <a:pPr marL="0" indent="0">
              <a:buNone/>
            </a:pPr>
            <a:r>
              <a:rPr lang="en-US" dirty="0"/>
              <a:t>	Morris (21.4%)</a:t>
            </a:r>
          </a:p>
          <a:p>
            <a:pPr marL="0" indent="0">
              <a:buNone/>
            </a:pPr>
            <a:r>
              <a:rPr lang="en-US" dirty="0"/>
              <a:t>County with lowest diabetes %</a:t>
            </a:r>
          </a:p>
          <a:p>
            <a:pPr marL="0" indent="0">
              <a:buNone/>
            </a:pPr>
            <a:r>
              <a:rPr lang="en-US" dirty="0"/>
              <a:t>	Hunterdon (6.2%)  (Morris 6.6%)</a:t>
            </a:r>
          </a:p>
          <a:p>
            <a:pPr marL="0" indent="0">
              <a:buNone/>
            </a:pPr>
            <a:r>
              <a:rPr lang="en-US" dirty="0"/>
              <a:t>	BONUS QUESTION:</a:t>
            </a:r>
          </a:p>
          <a:p>
            <a:pPr marL="0" indent="0">
              <a:buNone/>
            </a:pPr>
            <a:r>
              <a:rPr lang="en-US" dirty="0"/>
              <a:t>What county is the most physically inactive?	</a:t>
            </a:r>
          </a:p>
          <a:p>
            <a:pPr marL="0" indent="0">
              <a:buNone/>
            </a:pPr>
            <a:r>
              <a:rPr lang="en-US" dirty="0"/>
              <a:t>	Cumberland (32.1%)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New Jersey State Flag Large 3x5 ft ...">
            <a:extLst>
              <a:ext uri="{FF2B5EF4-FFF2-40B4-BE49-F238E27FC236}">
                <a16:creationId xmlns:a16="http://schemas.microsoft.com/office/drawing/2014/main" id="{A090FA22-FD13-9DF6-69E5-0359F01FF8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"/>
          <a:stretch/>
        </p:blipFill>
        <p:spPr bwMode="auto">
          <a:xfrm>
            <a:off x="13756639" y="7469122"/>
            <a:ext cx="4531361" cy="277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ew Jersey travel - Lonely Planet | USA ...">
            <a:extLst>
              <a:ext uri="{FF2B5EF4-FFF2-40B4-BE49-F238E27FC236}">
                <a16:creationId xmlns:a16="http://schemas.microsoft.com/office/drawing/2014/main" id="{F3B64549-0892-4602-3AC4-74A1E7D97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2627" y="262466"/>
            <a:ext cx="3860800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51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0BB8B-EA17-8C35-30FD-90AB77F3E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725A9-D9E3-8329-6D35-5A0AFC9F1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SC doing??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A2848-E6BD-45B8-A864-BE9091D5A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629" y="1295930"/>
            <a:ext cx="14156267" cy="8881532"/>
          </a:xfrm>
        </p:spPr>
        <p:txBody>
          <a:bodyPr>
            <a:normAutofit/>
          </a:bodyPr>
          <a:lstStyle/>
          <a:p>
            <a:r>
              <a:rPr lang="en-US" dirty="0"/>
              <a:t>% of Adults with DM</a:t>
            </a:r>
          </a:p>
          <a:p>
            <a:pPr lvl="1"/>
            <a:r>
              <a:rPr lang="en-US" dirty="0"/>
              <a:t>11.0%  (NC is 10.6)</a:t>
            </a:r>
          </a:p>
          <a:p>
            <a:r>
              <a:rPr lang="en-US" dirty="0"/>
              <a:t> %of pts  DM that SMBG</a:t>
            </a:r>
          </a:p>
          <a:p>
            <a:pPr lvl="1"/>
            <a:r>
              <a:rPr lang="en-US" dirty="0"/>
              <a:t>64.5% (NC 60.4)</a:t>
            </a:r>
          </a:p>
          <a:p>
            <a:r>
              <a:rPr lang="en-US" dirty="0"/>
              <a:t>% having at least 2 A1c per </a:t>
            </a:r>
            <a:r>
              <a:rPr lang="en-US" dirty="0" err="1"/>
              <a:t>yr</a:t>
            </a:r>
            <a:r>
              <a:rPr lang="en-US" dirty="0"/>
              <a:t>  	</a:t>
            </a:r>
          </a:p>
          <a:p>
            <a:pPr lvl="1"/>
            <a:r>
              <a:rPr lang="en-US" dirty="0"/>
              <a:t> 74.9% (NC 80.8)</a:t>
            </a:r>
          </a:p>
          <a:p>
            <a:r>
              <a:rPr lang="en-US" dirty="0"/>
              <a:t>%of pts have annual EE</a:t>
            </a:r>
          </a:p>
          <a:p>
            <a:pPr lvl="1"/>
            <a:r>
              <a:rPr lang="en-US" dirty="0"/>
              <a:t>64.1% (NC: 69.5)</a:t>
            </a:r>
          </a:p>
          <a:p>
            <a:r>
              <a:rPr lang="en-US" dirty="0"/>
              <a:t>% That have an annual foot exam by medical professional</a:t>
            </a:r>
          </a:p>
          <a:p>
            <a:pPr lvl="1"/>
            <a:r>
              <a:rPr lang="en-US" dirty="0"/>
              <a:t>77.1% (NC 81.6)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2" descr="Why The Feet??&#10;">
            <a:extLst>
              <a:ext uri="{FF2B5EF4-FFF2-40B4-BE49-F238E27FC236}">
                <a16:creationId xmlns:a16="http://schemas.microsoft.com/office/drawing/2014/main" id="{DAA2D025-6DD8-6F84-247F-39122731F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75" y="109538"/>
            <a:ext cx="6041496" cy="604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417181-2907-CCD5-4B80-1230CC30A063}"/>
              </a:ext>
            </a:extLst>
          </p:cNvPr>
          <p:cNvSpPr txBox="1"/>
          <p:nvPr/>
        </p:nvSpPr>
        <p:spPr>
          <a:xfrm>
            <a:off x="292629" y="9591040"/>
            <a:ext cx="110865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New Jersey Diabetes Action Plan Report 2017</a:t>
            </a:r>
          </a:p>
        </p:txBody>
      </p:sp>
      <p:pic>
        <p:nvPicPr>
          <p:cNvPr id="2050" name="Picture 2" descr="South Carolina State Information ...">
            <a:extLst>
              <a:ext uri="{FF2B5EF4-FFF2-40B4-BE49-F238E27FC236}">
                <a16:creationId xmlns:a16="http://schemas.microsoft.com/office/drawing/2014/main" id="{352AB420-DCF4-E2D4-754C-D3656DE01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0320" y="6306407"/>
            <a:ext cx="4108503" cy="379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18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SC doing </a:t>
            </a:r>
            <a:r>
              <a:rPr lang="en-US" dirty="0" err="1"/>
              <a:t>cont</a:t>
            </a:r>
            <a:r>
              <a:rPr lang="en-US" dirty="0"/>
              <a:t>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0934" y="1143002"/>
            <a:ext cx="14156267" cy="8881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County in SC with highest Obesity rate</a:t>
            </a:r>
          </a:p>
          <a:p>
            <a:pPr marL="0" indent="0">
              <a:buNone/>
            </a:pPr>
            <a:r>
              <a:rPr lang="en-US" dirty="0"/>
              <a:t>	Williamsburg 44%</a:t>
            </a:r>
          </a:p>
          <a:p>
            <a:pPr marL="0" indent="0">
              <a:buNone/>
            </a:pPr>
            <a:r>
              <a:rPr lang="en-US" dirty="0"/>
              <a:t>County  w highest DM rate</a:t>
            </a:r>
          </a:p>
          <a:p>
            <a:pPr marL="0" indent="0">
              <a:buNone/>
            </a:pPr>
            <a:r>
              <a:rPr lang="en-US" dirty="0"/>
              <a:t>	Williamsburg 17.5 (followed by Sumter 13.9)</a:t>
            </a:r>
          </a:p>
          <a:p>
            <a:pPr marL="0" indent="0">
              <a:buNone/>
            </a:pPr>
            <a:r>
              <a:rPr lang="en-US" dirty="0"/>
              <a:t>County with lowest Obesity rate</a:t>
            </a:r>
          </a:p>
          <a:p>
            <a:pPr marL="0" indent="0">
              <a:buNone/>
            </a:pPr>
            <a:r>
              <a:rPr lang="en-US" dirty="0"/>
              <a:t>	Pickens 24.5%</a:t>
            </a:r>
          </a:p>
          <a:p>
            <a:pPr marL="0" indent="0">
              <a:buNone/>
            </a:pPr>
            <a:r>
              <a:rPr lang="en-US" dirty="0"/>
              <a:t>County with lowest diabetes %</a:t>
            </a:r>
          </a:p>
          <a:p>
            <a:pPr marL="0" indent="0">
              <a:buNone/>
            </a:pPr>
            <a:r>
              <a:rPr lang="en-US" dirty="0"/>
              <a:t>	Beaufort 5.5%</a:t>
            </a:r>
          </a:p>
          <a:p>
            <a:pPr marL="0" indent="0">
              <a:buNone/>
            </a:pPr>
            <a:r>
              <a:rPr lang="en-US" dirty="0"/>
              <a:t>	BONUS QUESTION:</a:t>
            </a:r>
          </a:p>
          <a:p>
            <a:pPr marL="0" indent="0">
              <a:buNone/>
            </a:pPr>
            <a:r>
              <a:rPr lang="en-US" dirty="0"/>
              <a:t>What county is the most physically inactive?	</a:t>
            </a:r>
          </a:p>
          <a:p>
            <a:pPr marL="0" indent="0">
              <a:buNone/>
            </a:pPr>
            <a:r>
              <a:rPr lang="en-US" dirty="0"/>
              <a:t>	Sumter at 30.8 (Least inactive is Beaufort)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9F6AFC-F083-7E4D-F7EA-D443D99DE1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1419" y="325438"/>
            <a:ext cx="5422948" cy="3576002"/>
          </a:xfrm>
          <a:prstGeom prst="rect">
            <a:avLst/>
          </a:prstGeom>
        </p:spPr>
      </p:pic>
      <p:pic>
        <p:nvPicPr>
          <p:cNvPr id="1030" name="Picture 6" descr="Hilton Head: All You Must Know Before ...">
            <a:extLst>
              <a:ext uri="{FF2B5EF4-FFF2-40B4-BE49-F238E27FC236}">
                <a16:creationId xmlns:a16="http://schemas.microsoft.com/office/drawing/2014/main" id="{7227236A-9754-082E-D76E-CD9FDF51F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7445" y="4864052"/>
            <a:ext cx="5422948" cy="542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91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Indiana doing??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0934" y="1143002"/>
            <a:ext cx="14156267" cy="8881532"/>
          </a:xfrm>
        </p:spPr>
        <p:txBody>
          <a:bodyPr>
            <a:normAutofit/>
          </a:bodyPr>
          <a:lstStyle/>
          <a:p>
            <a:r>
              <a:rPr lang="en-US" dirty="0"/>
              <a:t>% of Adults with DM</a:t>
            </a:r>
          </a:p>
          <a:p>
            <a:pPr lvl="1"/>
            <a:r>
              <a:rPr lang="en-US" dirty="0"/>
              <a:t>10.6 (IL is 10.7%)</a:t>
            </a:r>
          </a:p>
          <a:p>
            <a:r>
              <a:rPr lang="en-US" dirty="0"/>
              <a:t>%of pts w DM that SMBG</a:t>
            </a:r>
          </a:p>
          <a:p>
            <a:pPr lvl="1"/>
            <a:r>
              <a:rPr lang="en-US" dirty="0"/>
              <a:t>64.1%</a:t>
            </a:r>
          </a:p>
          <a:p>
            <a:r>
              <a:rPr lang="en-US" dirty="0"/>
              <a:t>% having at least 2 A1c per </a:t>
            </a:r>
            <a:r>
              <a:rPr lang="en-US" dirty="0" err="1"/>
              <a:t>yr</a:t>
            </a:r>
            <a:r>
              <a:rPr lang="en-US" dirty="0"/>
              <a:t>  	</a:t>
            </a:r>
          </a:p>
          <a:p>
            <a:pPr lvl="1"/>
            <a:r>
              <a:rPr lang="en-US" dirty="0"/>
              <a:t> 62.3%</a:t>
            </a:r>
          </a:p>
          <a:p>
            <a:r>
              <a:rPr lang="en-US" dirty="0"/>
              <a:t>%of pts have annual EE</a:t>
            </a:r>
          </a:p>
          <a:p>
            <a:pPr lvl="1"/>
            <a:r>
              <a:rPr lang="en-US" dirty="0"/>
              <a:t>57.2% (IL is 59.8%)</a:t>
            </a:r>
          </a:p>
          <a:p>
            <a:r>
              <a:rPr lang="en-US" dirty="0"/>
              <a:t>% That have an annual foot exam by medical professional</a:t>
            </a:r>
          </a:p>
          <a:p>
            <a:pPr lvl="1"/>
            <a:r>
              <a:rPr lang="en-US" dirty="0"/>
              <a:t>67.2%  (IL is 72.1%)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2" descr="Why The Feet??&#10;">
            <a:extLst>
              <a:ext uri="{FF2B5EF4-FFF2-40B4-BE49-F238E27FC236}">
                <a16:creationId xmlns:a16="http://schemas.microsoft.com/office/drawing/2014/main" id="{F6452056-989B-19DC-5789-558460B71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75" y="109538"/>
            <a:ext cx="6041496" cy="604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ndiana flag.eps Royalty Free Stock SVG Vector">
            <a:extLst>
              <a:ext uri="{FF2B5EF4-FFF2-40B4-BE49-F238E27FC236}">
                <a16:creationId xmlns:a16="http://schemas.microsoft.com/office/drawing/2014/main" id="{CFDE8CE9-727B-71E9-E90B-FB4B01C109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7"/>
          <a:stretch/>
        </p:blipFill>
        <p:spPr bwMode="auto">
          <a:xfrm>
            <a:off x="12916716" y="7336971"/>
            <a:ext cx="5078655" cy="268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01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3DCC8-423B-6E40-A46B-3D1DB5663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48yo T2DM, A1c 9.0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B72DA-D0A4-BE4F-8B50-B14269F7E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800" y="2400302"/>
            <a:ext cx="12344400" cy="19431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Doc, be nice to her, she has been “shamed” due to her DM control</a:t>
            </a:r>
          </a:p>
          <a:p>
            <a:r>
              <a:rPr lang="en-US" dirty="0"/>
              <a:t>20/20 OU with no visual complaints</a:t>
            </a:r>
          </a:p>
        </p:txBody>
      </p:sp>
      <p:pic>
        <p:nvPicPr>
          <p:cNvPr id="5" name="Picture 4" descr="A picture containing indoor, dark, sitting, monitor&#10;&#10;Description automatically generated">
            <a:extLst>
              <a:ext uri="{FF2B5EF4-FFF2-40B4-BE49-F238E27FC236}">
                <a16:creationId xmlns:a16="http://schemas.microsoft.com/office/drawing/2014/main" id="{BA2FB5F7-BE4B-4441-8385-6F4E1AD310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00" r="20833"/>
          <a:stretch/>
        </p:blipFill>
        <p:spPr>
          <a:xfrm>
            <a:off x="2628900" y="5153891"/>
            <a:ext cx="6057900" cy="4543425"/>
          </a:xfrm>
          <a:prstGeom prst="rect">
            <a:avLst/>
          </a:prstGeom>
        </p:spPr>
      </p:pic>
      <p:pic>
        <p:nvPicPr>
          <p:cNvPr id="7" name="Picture 6" descr="A picture containing indoor, green, sitting, photo&#10;&#10;Description automatically generated">
            <a:extLst>
              <a:ext uri="{FF2B5EF4-FFF2-40B4-BE49-F238E27FC236}">
                <a16:creationId xmlns:a16="http://schemas.microsoft.com/office/drawing/2014/main" id="{5E248CFD-68E1-7845-938E-5ED71863A4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67" r="13333"/>
          <a:stretch/>
        </p:blipFill>
        <p:spPr>
          <a:xfrm>
            <a:off x="9099071" y="5389636"/>
            <a:ext cx="6882149" cy="4071938"/>
          </a:xfrm>
          <a:prstGeom prst="rect">
            <a:avLst/>
          </a:prstGeom>
        </p:spPr>
      </p:pic>
      <p:pic>
        <p:nvPicPr>
          <p:cNvPr id="9" name="Picture 8" descr="A picture containing sitting, building, photo, light&#10;&#10;Description automatically generated">
            <a:extLst>
              <a:ext uri="{FF2B5EF4-FFF2-40B4-BE49-F238E27FC236}">
                <a16:creationId xmlns:a16="http://schemas.microsoft.com/office/drawing/2014/main" id="{2F77D7E6-3281-B54E-A8AD-A17677FA4F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8657" y="4000500"/>
            <a:ext cx="13716000" cy="6086475"/>
          </a:xfrm>
          <a:prstGeom prst="rect">
            <a:avLst/>
          </a:prstGeom>
        </p:spPr>
      </p:pic>
      <p:pic>
        <p:nvPicPr>
          <p:cNvPr id="11" name="Picture 10" descr="A picture containing light, sitting, front, night&#10;&#10;Description automatically generated">
            <a:extLst>
              <a:ext uri="{FF2B5EF4-FFF2-40B4-BE49-F238E27FC236}">
                <a16:creationId xmlns:a16="http://schemas.microsoft.com/office/drawing/2014/main" id="{B1C4D175-1713-7C4A-A169-987CB7FEE2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4437" y="3772673"/>
            <a:ext cx="13716000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73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Indiana doing </a:t>
            </a:r>
            <a:r>
              <a:rPr lang="en-US" dirty="0" err="1"/>
              <a:t>cont</a:t>
            </a:r>
            <a:r>
              <a:rPr lang="en-US" dirty="0"/>
              <a:t>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0934" y="1143002"/>
            <a:ext cx="14156267" cy="88815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County in IN with highest Obesity rate</a:t>
            </a:r>
          </a:p>
          <a:p>
            <a:pPr marL="0" indent="0">
              <a:buNone/>
            </a:pPr>
            <a:r>
              <a:rPr lang="en-US" dirty="0"/>
              <a:t>	Know 39.7%%</a:t>
            </a:r>
          </a:p>
          <a:p>
            <a:pPr marL="0" indent="0">
              <a:buNone/>
            </a:pPr>
            <a:r>
              <a:rPr lang="en-US" dirty="0"/>
              <a:t>County in IN w highest DM rate</a:t>
            </a:r>
          </a:p>
          <a:p>
            <a:pPr marL="0" indent="0">
              <a:buNone/>
            </a:pPr>
            <a:r>
              <a:rPr lang="en-US" dirty="0"/>
              <a:t>	Morgan County 15.1%</a:t>
            </a:r>
          </a:p>
          <a:p>
            <a:pPr marL="0" indent="0">
              <a:buNone/>
            </a:pPr>
            <a:r>
              <a:rPr lang="en-US" dirty="0"/>
              <a:t>County with lowest Obesity rate</a:t>
            </a:r>
          </a:p>
          <a:p>
            <a:pPr marL="0" indent="0">
              <a:buNone/>
            </a:pPr>
            <a:r>
              <a:rPr lang="en-US" dirty="0"/>
              <a:t>	Union 19.2 (Ohio 19.9%)</a:t>
            </a:r>
          </a:p>
          <a:p>
            <a:pPr marL="0" indent="0">
              <a:buNone/>
            </a:pPr>
            <a:r>
              <a:rPr lang="en-US" dirty="0"/>
              <a:t>County with lowest diabetes %</a:t>
            </a:r>
          </a:p>
          <a:p>
            <a:pPr marL="0" indent="0">
              <a:buNone/>
            </a:pPr>
            <a:r>
              <a:rPr lang="en-US" dirty="0"/>
              <a:t>	Ohio county 6.7%</a:t>
            </a:r>
            <a:br>
              <a:rPr lang="en-US" dirty="0"/>
            </a:br>
            <a:r>
              <a:rPr lang="en-US" dirty="0"/>
              <a:t>BONUS QUESTION:</a:t>
            </a:r>
          </a:p>
          <a:p>
            <a:pPr marL="0" indent="0">
              <a:buNone/>
            </a:pPr>
            <a:r>
              <a:rPr lang="en-US" dirty="0"/>
              <a:t>What county is the most physically inactive?</a:t>
            </a:r>
          </a:p>
          <a:p>
            <a:pPr marL="0" indent="0">
              <a:buNone/>
            </a:pPr>
            <a:r>
              <a:rPr lang="en-US" dirty="0"/>
              <a:t>	Clark 29.6% (Ohio 15.3% ,Knox  22.0%                                 		 Morgan 25.4%, Union 14.3%)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Indianapolis 500">
            <a:extLst>
              <a:ext uri="{FF2B5EF4-FFF2-40B4-BE49-F238E27FC236}">
                <a16:creationId xmlns:a16="http://schemas.microsoft.com/office/drawing/2014/main" id="{808D04DE-EED7-11DC-BA1D-8766AD37D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2132" y="7075714"/>
            <a:ext cx="6155868" cy="307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ssembly Hall: Upgrading toughest Big Ten arena">
            <a:extLst>
              <a:ext uri="{FF2B5EF4-FFF2-40B4-BE49-F238E27FC236}">
                <a16:creationId xmlns:a16="http://schemas.microsoft.com/office/drawing/2014/main" id="{DC844DE7-E8A5-6BE0-0530-89EF3E004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2930" y="262465"/>
            <a:ext cx="5101048" cy="335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59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6C67C-D76A-1F8D-70EF-3369B1ADC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0894E-15E9-9866-5085-4AF0C6028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Oklahoma doing??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F40EC-6BEE-CA5F-2E2F-F1A84EAAE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704" y="1819276"/>
            <a:ext cx="14156267" cy="8881532"/>
          </a:xfrm>
        </p:spPr>
        <p:txBody>
          <a:bodyPr>
            <a:normAutofit/>
          </a:bodyPr>
          <a:lstStyle/>
          <a:p>
            <a:r>
              <a:rPr lang="en-US" dirty="0"/>
              <a:t>% of Adults with DM</a:t>
            </a:r>
          </a:p>
          <a:p>
            <a:pPr lvl="1"/>
            <a:r>
              <a:rPr lang="en-US" dirty="0"/>
              <a:t>11.1%</a:t>
            </a:r>
          </a:p>
          <a:p>
            <a:r>
              <a:rPr lang="en-US" dirty="0"/>
              <a:t>%of pts w DM that SMBG</a:t>
            </a:r>
          </a:p>
          <a:p>
            <a:pPr lvl="1"/>
            <a:r>
              <a:rPr lang="en-US" dirty="0"/>
              <a:t>60.1%</a:t>
            </a:r>
          </a:p>
          <a:p>
            <a:r>
              <a:rPr lang="en-US" dirty="0"/>
              <a:t>% having at least 2 A1c per </a:t>
            </a:r>
            <a:r>
              <a:rPr lang="en-US" dirty="0" err="1"/>
              <a:t>yr</a:t>
            </a:r>
            <a:r>
              <a:rPr lang="en-US" dirty="0"/>
              <a:t>  	</a:t>
            </a:r>
          </a:p>
          <a:p>
            <a:pPr lvl="1"/>
            <a:r>
              <a:rPr lang="en-US" dirty="0"/>
              <a:t> 76.5%</a:t>
            </a:r>
          </a:p>
          <a:p>
            <a:r>
              <a:rPr lang="en-US" dirty="0"/>
              <a:t>%of pts have annual EE</a:t>
            </a:r>
          </a:p>
          <a:p>
            <a:pPr lvl="1"/>
            <a:r>
              <a:rPr lang="en-US" dirty="0"/>
              <a:t>59.4%</a:t>
            </a:r>
          </a:p>
          <a:p>
            <a:r>
              <a:rPr lang="en-US" dirty="0"/>
              <a:t>% That have an annual foot exam by medical professional</a:t>
            </a:r>
          </a:p>
          <a:p>
            <a:pPr lvl="1"/>
            <a:r>
              <a:rPr lang="en-US" dirty="0"/>
              <a:t> 64.0%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2" descr="Why The Feet??&#10;">
            <a:extLst>
              <a:ext uri="{FF2B5EF4-FFF2-40B4-BE49-F238E27FC236}">
                <a16:creationId xmlns:a16="http://schemas.microsoft.com/office/drawing/2014/main" id="{E71CFE62-B04B-B102-B555-4DF1E0510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75" y="109538"/>
            <a:ext cx="6041496" cy="604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lag of Oklahoma - Wikipedia">
            <a:extLst>
              <a:ext uri="{FF2B5EF4-FFF2-40B4-BE49-F238E27FC236}">
                <a16:creationId xmlns:a16="http://schemas.microsoft.com/office/drawing/2014/main" id="{C331D7FD-D611-B073-516B-FA0AF6CD0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4565" y="7472855"/>
            <a:ext cx="4228906" cy="281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47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299C8-CDC1-F1F2-CFF5-603359FEE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BB39C-51EE-9FA5-7392-1ADCC70C7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-228600"/>
            <a:ext cx="12344400" cy="1709738"/>
          </a:xfrm>
        </p:spPr>
        <p:txBody>
          <a:bodyPr/>
          <a:lstStyle/>
          <a:p>
            <a:r>
              <a:rPr lang="en-US" dirty="0"/>
              <a:t>How is Oklahoma doing </a:t>
            </a:r>
            <a:r>
              <a:rPr lang="en-US" dirty="0" err="1"/>
              <a:t>cont</a:t>
            </a:r>
            <a:r>
              <a:rPr lang="en-US" dirty="0"/>
              <a:t>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13B96-A6C5-5156-6C5A-B1830378D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49" y="1899746"/>
            <a:ext cx="14156267" cy="8881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County in OK with highest Obesity rate</a:t>
            </a:r>
          </a:p>
          <a:p>
            <a:pPr marL="0" indent="0">
              <a:buNone/>
            </a:pPr>
            <a:r>
              <a:rPr lang="en-US" dirty="0"/>
              <a:t>	Comanche 41.8%</a:t>
            </a:r>
          </a:p>
          <a:p>
            <a:pPr marL="0" indent="0">
              <a:buNone/>
            </a:pPr>
            <a:r>
              <a:rPr lang="en-US" dirty="0"/>
              <a:t>County in OK w highest DM rate</a:t>
            </a:r>
          </a:p>
          <a:p>
            <a:pPr marL="0" indent="0">
              <a:buNone/>
            </a:pPr>
            <a:r>
              <a:rPr lang="en-US" dirty="0"/>
              <a:t>	Okmulgee 13.4%</a:t>
            </a:r>
          </a:p>
          <a:p>
            <a:pPr marL="0" indent="0">
              <a:buNone/>
            </a:pPr>
            <a:r>
              <a:rPr lang="en-US" dirty="0"/>
              <a:t>County with lowest Obesity rate</a:t>
            </a:r>
          </a:p>
          <a:p>
            <a:pPr marL="0" indent="0">
              <a:buNone/>
            </a:pPr>
            <a:r>
              <a:rPr lang="en-US" dirty="0"/>
              <a:t>	Alfalfa 25.9%</a:t>
            </a:r>
          </a:p>
          <a:p>
            <a:pPr marL="0" indent="0">
              <a:buNone/>
            </a:pPr>
            <a:r>
              <a:rPr lang="en-US" dirty="0"/>
              <a:t>County with lowest diabetes %</a:t>
            </a:r>
          </a:p>
          <a:p>
            <a:pPr marL="0" indent="0">
              <a:buNone/>
            </a:pPr>
            <a:r>
              <a:rPr lang="en-US" dirty="0"/>
              <a:t>	Kingfisher 7.9%</a:t>
            </a:r>
            <a:br>
              <a:rPr lang="en-US" dirty="0"/>
            </a:br>
            <a:r>
              <a:rPr lang="en-US" dirty="0"/>
              <a:t>BONUS QUESTION:</a:t>
            </a:r>
          </a:p>
          <a:p>
            <a:pPr marL="0" indent="0">
              <a:buNone/>
            </a:pPr>
            <a:r>
              <a:rPr lang="en-US" dirty="0"/>
              <a:t>What county is the most physically inactive?</a:t>
            </a:r>
          </a:p>
          <a:p>
            <a:pPr marL="0" indent="0">
              <a:buNone/>
            </a:pPr>
            <a:r>
              <a:rPr lang="en-US" dirty="0"/>
              <a:t>	Le Flore 33.5, </a:t>
            </a:r>
            <a:r>
              <a:rPr lang="en-US"/>
              <a:t>Okmulgee 31.7%32w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 descr="Oklahoma Pictures and Facts | National ...">
            <a:extLst>
              <a:ext uri="{FF2B5EF4-FFF2-40B4-BE49-F238E27FC236}">
                <a16:creationId xmlns:a16="http://schemas.microsoft.com/office/drawing/2014/main" id="{72C63AC9-4A89-B930-4B0F-B4F901078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0554" y="4061619"/>
            <a:ext cx="3289300" cy="246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oute 66 – Texas Monthly">
            <a:extLst>
              <a:ext uri="{FF2B5EF4-FFF2-40B4-BE49-F238E27FC236}">
                <a16:creationId xmlns:a16="http://schemas.microsoft.com/office/drawing/2014/main" id="{102AE62B-A5B3-F122-E13F-195E37F67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4759" y="6830995"/>
            <a:ext cx="5545229" cy="345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What's New in Oklahoma City | Exciting ...">
            <a:extLst>
              <a:ext uri="{FF2B5EF4-FFF2-40B4-BE49-F238E27FC236}">
                <a16:creationId xmlns:a16="http://schemas.microsoft.com/office/drawing/2014/main" id="{4A59BB41-A4DB-EC53-068B-E69B32512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2442" y="-58627"/>
            <a:ext cx="4399643" cy="246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71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88C36-DAA7-4655-B0BE-40591D171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Myth</a:t>
            </a:r>
            <a:r>
              <a:rPr lang="en-US" dirty="0"/>
              <a:t> </a:t>
            </a:r>
            <a:r>
              <a:rPr lang="en-US" sz="6200" dirty="0"/>
              <a:t>or</a:t>
            </a:r>
            <a:r>
              <a:rPr lang="en-US" dirty="0"/>
              <a:t> </a:t>
            </a:r>
            <a:r>
              <a:rPr lang="en-US" b="1" dirty="0"/>
              <a:t>Fact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819F8-42CA-4AE5-92FA-8D2E1BD9E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4328390"/>
            <a:ext cx="4876800" cy="5651501"/>
          </a:xfrm>
          <a:ln w="3175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b="1" dirty="0">
              <a:solidFill>
                <a:srgbClr val="A6192E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A6192E"/>
                </a:solidFill>
              </a:rPr>
              <a:t>This is a MYTH.</a:t>
            </a:r>
          </a:p>
          <a:p>
            <a:pPr marL="0" indent="0">
              <a:buNone/>
            </a:pPr>
            <a:br>
              <a:rPr lang="en-US" sz="3799" dirty="0"/>
            </a:br>
            <a:r>
              <a:rPr lang="en-US" sz="3799" dirty="0"/>
              <a:t>People with type 1 diabetes need insulin to survive. </a:t>
            </a:r>
            <a:br>
              <a:rPr lang="en-US" sz="3799" dirty="0"/>
            </a:br>
            <a:br>
              <a:rPr lang="en-US" sz="3799" dirty="0"/>
            </a:br>
            <a:r>
              <a:rPr lang="en-US" sz="3799" dirty="0"/>
              <a:t>Type 2 diabetes may be managed with diet and exercise, pills, insulin, other injectable medicines, or a combination of these.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95FC744-5524-4856-8ACE-C98AFF5742A5}"/>
              </a:ext>
            </a:extLst>
          </p:cNvPr>
          <p:cNvSpPr txBox="1">
            <a:spLocks/>
          </p:cNvSpPr>
          <p:nvPr/>
        </p:nvSpPr>
        <p:spPr>
          <a:xfrm>
            <a:off x="914400" y="2247901"/>
            <a:ext cx="4876800" cy="2120900"/>
          </a:xfrm>
          <a:prstGeom prst="rect">
            <a:avLst/>
          </a:prstGeom>
          <a:solidFill>
            <a:srgbClr val="A6192E"/>
          </a:solidFill>
          <a:ln w="3175">
            <a:solidFill>
              <a:schemeClr val="tx1"/>
            </a:solidFill>
          </a:ln>
        </p:spPr>
        <p:txBody>
          <a:bodyPr vert="horz" lIns="182880" tIns="91440" rIns="182880" bIns="91440" rtlCol="0">
            <a:normAutofit/>
          </a:bodyPr>
          <a:lstStyle>
            <a:lvl1pPr marL="225425" indent="-225425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3413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3505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Everyone with diabetes needs to take insulin.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773F5EF-0A62-463E-838C-0CE2EB1EEFAC}"/>
              </a:ext>
            </a:extLst>
          </p:cNvPr>
          <p:cNvSpPr txBox="1">
            <a:spLocks/>
          </p:cNvSpPr>
          <p:nvPr/>
        </p:nvSpPr>
        <p:spPr>
          <a:xfrm>
            <a:off x="12496805" y="2207491"/>
            <a:ext cx="4876800" cy="2120900"/>
          </a:xfrm>
          <a:prstGeom prst="rect">
            <a:avLst/>
          </a:prstGeom>
          <a:solidFill>
            <a:srgbClr val="A6192E"/>
          </a:solidFill>
          <a:ln w="3175">
            <a:solidFill>
              <a:schemeClr val="tx1"/>
            </a:solidFill>
          </a:ln>
        </p:spPr>
        <p:txBody>
          <a:bodyPr vert="horz" lIns="182880" tIns="91440" rIns="182880" bIns="91440" rtlCol="0">
            <a:normAutofit/>
          </a:bodyPr>
          <a:lstStyle>
            <a:lvl1pPr marL="225425" indent="-225425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3413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3505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Type 2 diabetes is less serious than type 1 diabetes.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199F4AF-592D-4933-9CDB-51A45410B8AA}"/>
              </a:ext>
            </a:extLst>
          </p:cNvPr>
          <p:cNvSpPr txBox="1">
            <a:spLocks/>
          </p:cNvSpPr>
          <p:nvPr/>
        </p:nvSpPr>
        <p:spPr>
          <a:xfrm>
            <a:off x="6705600" y="4337627"/>
            <a:ext cx="4876800" cy="5651501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182880" tIns="91440" rIns="182880" bIns="91440" rtlCol="0">
            <a:normAutofit fontScale="70000" lnSpcReduction="20000"/>
          </a:bodyPr>
          <a:lstStyle>
            <a:lvl1pPr marL="225425" indent="-225425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3413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3505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1" b="1" dirty="0">
              <a:solidFill>
                <a:srgbClr val="A6192E"/>
              </a:solidFill>
            </a:endParaRPr>
          </a:p>
          <a:p>
            <a:pPr marL="0" indent="0">
              <a:buNone/>
            </a:pPr>
            <a:r>
              <a:rPr lang="en-US" sz="4601" b="1" dirty="0">
                <a:solidFill>
                  <a:srgbClr val="A6192E"/>
                </a:solidFill>
              </a:rPr>
              <a:t>This is a MYTH.</a:t>
            </a:r>
          </a:p>
          <a:p>
            <a:pPr marL="0" indent="0">
              <a:buNone/>
            </a:pPr>
            <a:br>
              <a:rPr lang="en-US" sz="3799" dirty="0"/>
            </a:br>
            <a:r>
              <a:rPr lang="en-US" sz="4200" dirty="0"/>
              <a:t>Most people with type 1 diabetes are lean.</a:t>
            </a:r>
          </a:p>
          <a:p>
            <a:pPr marL="0" indent="0">
              <a:buNone/>
            </a:pPr>
            <a:br>
              <a:rPr lang="en-US" sz="4200" dirty="0"/>
            </a:br>
            <a:r>
              <a:rPr lang="en-US" sz="4200" dirty="0"/>
              <a:t>Although being overweight is a risk factor for type 2 diabetes, the two do not always go hand in hand. For example, most Asian people with diabetes do not have obesity. </a:t>
            </a:r>
          </a:p>
          <a:p>
            <a:pPr marL="0" indent="0">
              <a:buNone/>
            </a:pPr>
            <a:endParaRPr lang="en-US" sz="3799" dirty="0"/>
          </a:p>
          <a:p>
            <a:pPr marL="0" indent="0">
              <a:buNone/>
            </a:pPr>
            <a:endParaRPr lang="en-US" sz="4001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8796052-B97D-400D-A9F5-C2FF6264B919}"/>
              </a:ext>
            </a:extLst>
          </p:cNvPr>
          <p:cNvSpPr txBox="1">
            <a:spLocks/>
          </p:cNvSpPr>
          <p:nvPr/>
        </p:nvSpPr>
        <p:spPr>
          <a:xfrm>
            <a:off x="6705600" y="2247901"/>
            <a:ext cx="4876800" cy="2120900"/>
          </a:xfrm>
          <a:prstGeom prst="rect">
            <a:avLst/>
          </a:prstGeom>
          <a:solidFill>
            <a:srgbClr val="A6192E"/>
          </a:solidFill>
          <a:ln w="3175">
            <a:solidFill>
              <a:schemeClr val="tx1"/>
            </a:solidFill>
          </a:ln>
        </p:spPr>
        <p:txBody>
          <a:bodyPr vert="horz" lIns="182880" tIns="91440" rIns="182880" bIns="91440" rtlCol="0">
            <a:normAutofit/>
          </a:bodyPr>
          <a:lstStyle>
            <a:lvl1pPr marL="225425" indent="-225425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3413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3505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Diabetes only occurs in people with overweight or obesity.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035E79C-4C2F-4030-8FEE-93201CDE0737}"/>
              </a:ext>
            </a:extLst>
          </p:cNvPr>
          <p:cNvSpPr txBox="1">
            <a:spLocks/>
          </p:cNvSpPr>
          <p:nvPr/>
        </p:nvSpPr>
        <p:spPr>
          <a:xfrm>
            <a:off x="12496805" y="4328390"/>
            <a:ext cx="4876800" cy="5651501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182880" tIns="91440" rIns="182880" bIns="91440" rtlCol="0">
            <a:normAutofit/>
          </a:bodyPr>
          <a:lstStyle>
            <a:lvl1pPr marL="225425" indent="-225425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3413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3505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3799" dirty="0"/>
          </a:p>
          <a:p>
            <a:pPr marL="0" indent="0">
              <a:buNone/>
            </a:pPr>
            <a:endParaRPr lang="en-US" sz="400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6F3335-7152-462D-BA57-66B1383061C9}"/>
              </a:ext>
            </a:extLst>
          </p:cNvPr>
          <p:cNvSpPr txBox="1"/>
          <p:nvPr/>
        </p:nvSpPr>
        <p:spPr>
          <a:xfrm>
            <a:off x="12519890" y="4328390"/>
            <a:ext cx="4876800" cy="4708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599" b="1" dirty="0">
              <a:solidFill>
                <a:srgbClr val="A6192E"/>
              </a:solidFill>
            </a:endParaRPr>
          </a:p>
          <a:p>
            <a:r>
              <a:rPr lang="en-US" sz="3200" b="1" dirty="0">
                <a:solidFill>
                  <a:srgbClr val="A6192E"/>
                </a:solidFill>
              </a:rPr>
              <a:t>This is a MYTH.</a:t>
            </a:r>
          </a:p>
          <a:p>
            <a:endParaRPr lang="en-US" sz="2599" b="1" dirty="0">
              <a:solidFill>
                <a:srgbClr val="A6192E"/>
              </a:solidFill>
            </a:endParaRPr>
          </a:p>
          <a:p>
            <a:r>
              <a:rPr lang="en-US" sz="3000" dirty="0"/>
              <a:t>Both type 1 and type 2 diabetes are serious diseases, and if not adequately managed, both can lead to devastating long-term complications. </a:t>
            </a:r>
          </a:p>
          <a:p>
            <a:endParaRPr lang="en-US" sz="3600" b="1" dirty="0">
              <a:solidFill>
                <a:srgbClr val="A619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281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00E3BA4-ECD7-48E0-AB98-1674AF44695C}"/>
              </a:ext>
            </a:extLst>
          </p:cNvPr>
          <p:cNvSpPr txBox="1">
            <a:spLocks/>
          </p:cNvSpPr>
          <p:nvPr/>
        </p:nvSpPr>
        <p:spPr>
          <a:xfrm>
            <a:off x="888275" y="2218490"/>
            <a:ext cx="16610076" cy="1600463"/>
          </a:xfrm>
          <a:prstGeom prst="rect">
            <a:avLst/>
          </a:prstGeom>
        </p:spPr>
        <p:txBody>
          <a:bodyPr lIns="164592" tIns="82296" rIns="164592" bIns="82296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 dirty="0">
                <a:latin typeface="+mn-lt"/>
                <a:cs typeface="Calibri"/>
              </a:rPr>
              <a:t>Good vision on an eye chart or in daily life </a:t>
            </a:r>
            <a:r>
              <a:rPr lang="en-US" sz="4200" b="1" dirty="0">
                <a:solidFill>
                  <a:srgbClr val="A6192E"/>
                </a:solidFill>
                <a:latin typeface="+mn-lt"/>
                <a:cs typeface="Calibri"/>
              </a:rPr>
              <a:t>≠</a:t>
            </a:r>
            <a:r>
              <a:rPr lang="en-US" sz="4200" b="1" dirty="0">
                <a:latin typeface="+mn-lt"/>
                <a:cs typeface="Calibri"/>
              </a:rPr>
              <a:t> healthy eyes!</a:t>
            </a:r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0B5D13FA-54FF-4D80-83E9-6BE24F9CD701}"/>
              </a:ext>
            </a:extLst>
          </p:cNvPr>
          <p:cNvSpPr txBox="1">
            <a:spLocks/>
          </p:cNvSpPr>
          <p:nvPr/>
        </p:nvSpPr>
        <p:spPr>
          <a:xfrm>
            <a:off x="1068399" y="532817"/>
            <a:ext cx="16610076" cy="10602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800" dirty="0"/>
              <a:t>Crucial Message for Patients with Diabetes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CC5EEF-834A-4437-9461-DEA5DB884476}"/>
              </a:ext>
            </a:extLst>
          </p:cNvPr>
          <p:cNvSpPr txBox="1"/>
          <p:nvPr/>
        </p:nvSpPr>
        <p:spPr>
          <a:xfrm>
            <a:off x="9966470" y="4484051"/>
            <a:ext cx="6879495" cy="3490186"/>
          </a:xfrm>
          <a:prstGeom prst="rect">
            <a:avLst/>
          </a:prstGeom>
          <a:solidFill>
            <a:srgbClr val="A6192E"/>
          </a:solidFill>
          <a:ln w="12700" cmpd="thickThin">
            <a:solidFill>
              <a:srgbClr val="A6192E"/>
            </a:solidFill>
          </a:ln>
        </p:spPr>
        <p:txBody>
          <a:bodyPr wrap="square" lIns="164592" tIns="82296" rIns="164592" bIns="82296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Patients must be reminded 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consistently by </a:t>
            </a:r>
            <a:r>
              <a:rPr lang="en-US" sz="3600" b="1" i="1" dirty="0">
                <a:solidFill>
                  <a:schemeClr val="bg1"/>
                </a:solidFill>
              </a:rPr>
              <a:t>all</a:t>
            </a:r>
            <a:r>
              <a:rPr lang="en-US" sz="3600" b="1" dirty="0">
                <a:solidFill>
                  <a:schemeClr val="bg1"/>
                </a:solidFill>
              </a:rPr>
              <a:t> members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 of the diabetes-care team </a:t>
            </a:r>
            <a:br>
              <a:rPr lang="en-US" sz="3600" b="1" i="1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about the importance of 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dilated retinal exams</a:t>
            </a:r>
          </a:p>
          <a:p>
            <a:pPr algn="ctr"/>
            <a:r>
              <a:rPr lang="en-US" sz="3600" dirty="0">
                <a:solidFill>
                  <a:srgbClr val="A6192E"/>
                </a:solidFill>
              </a:rPr>
              <a:t> at recommended intervals.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78065" y="9320870"/>
            <a:ext cx="4896458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75" i="1" dirty="0"/>
              <a:t>Patient with PDR and 20/20 visual acuity. </a:t>
            </a:r>
          </a:p>
          <a:p>
            <a:r>
              <a:rPr lang="en-US" sz="1575" i="1" dirty="0"/>
              <a:t>Image courtesy of Image courtesy of</a:t>
            </a:r>
            <a:br>
              <a:rPr lang="en-US" sz="1575" i="1" dirty="0"/>
            </a:br>
            <a:r>
              <a:rPr lang="en-US" sz="1575" i="1" dirty="0"/>
              <a:t>Charles Wykhoff, MD, PhD</a:t>
            </a:r>
          </a:p>
        </p:txBody>
      </p:sp>
      <p:pic>
        <p:nvPicPr>
          <p:cNvPr id="8" name="image58.jpg" descr="montage-SAM1-SAM7.jpg">
            <a:extLst>
              <a:ext uri="{FF2B5EF4-FFF2-40B4-BE49-F238E27FC236}">
                <a16:creationId xmlns:a16="http://schemas.microsoft.com/office/drawing/2014/main" id="{6E9EF7FB-D8EB-9948-B476-4ADC8580752A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8065" y="3239971"/>
            <a:ext cx="4780488" cy="5568467"/>
          </a:xfrm>
          <a:prstGeom prst="rect">
            <a:avLst/>
          </a:prstGeom>
          <a:ln w="38100">
            <a:solidFill>
              <a:srgbClr val="A6192E"/>
            </a:solidFill>
            <a:miter lim="400000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597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950"/>
    </mc:Choice>
    <mc:Fallback xmlns="">
      <p:transition spd="slow" advTm="46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Diabetes in your practice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Who has seen a patient this week with diabetes?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Who has seen diabetic retinopathy within the last month?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Have you ever asked a patient if they want you to care for more than their eyes?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2286000" y="914400"/>
            <a:ext cx="13716000" cy="867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6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What are some of the things you may hear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“I have borderline diabetes”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“I used to have sugar but now I don’t”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“ My diabetes is diet controlled”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181" y="5169697"/>
            <a:ext cx="3264519" cy="215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8491540"/>
            <a:ext cx="2459832" cy="17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0" y="4229102"/>
            <a:ext cx="2057400" cy="368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100" y="5143500"/>
            <a:ext cx="3810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2790" y="8572502"/>
            <a:ext cx="1319213" cy="1312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fast food row image diabete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60" t="14130" r="40984" b="73914"/>
          <a:stretch>
            <a:fillRect/>
          </a:stretch>
        </p:blipFill>
        <p:spPr bwMode="auto">
          <a:xfrm>
            <a:off x="12387264" y="1981202"/>
            <a:ext cx="229552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04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9BD11-D048-B547-9CF9-BF78CC6AA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Something else you’ll hear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C08FE-A0DA-4647-88CC-EE658D8A1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585" y="2629655"/>
            <a:ext cx="16551116" cy="6635790"/>
          </a:xfrm>
        </p:spPr>
        <p:txBody>
          <a:bodyPr/>
          <a:lstStyle/>
          <a:p>
            <a:r>
              <a:rPr lang="en-US" dirty="0"/>
              <a:t>What 4 medicines are almost all people with T2Dm on?</a:t>
            </a:r>
          </a:p>
        </p:txBody>
      </p:sp>
      <p:pic>
        <p:nvPicPr>
          <p:cNvPr id="1026" name="Picture 2" descr="What is Metformin? | Live Science">
            <a:extLst>
              <a:ext uri="{FF2B5EF4-FFF2-40B4-BE49-F238E27FC236}">
                <a16:creationId xmlns:a16="http://schemas.microsoft.com/office/drawing/2014/main" id="{942AD498-1740-FC44-888B-F397B489C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31" y="4092772"/>
            <a:ext cx="3357563" cy="296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360805 - Henry Schein Medical">
            <a:extLst>
              <a:ext uri="{FF2B5EF4-FFF2-40B4-BE49-F238E27FC236}">
                <a16:creationId xmlns:a16="http://schemas.microsoft.com/office/drawing/2014/main" id="{C8112D9A-22E2-7A4E-A8F4-267B64072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919" y="3929806"/>
            <a:ext cx="3357563" cy="335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torvastatin High Resolution Stock Photography and Images - Alamy">
            <a:extLst>
              <a:ext uri="{FF2B5EF4-FFF2-40B4-BE49-F238E27FC236}">
                <a16:creationId xmlns:a16="http://schemas.microsoft.com/office/drawing/2014/main" id="{CCEB1993-5C55-8249-B431-D8CB5B2CE3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9" b="17066"/>
          <a:stretch/>
        </p:blipFill>
        <p:spPr bwMode="auto">
          <a:xfrm>
            <a:off x="8118206" y="4292350"/>
            <a:ext cx="4972050" cy="276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o healthy people need an aspirin a day?">
            <a:extLst>
              <a:ext uri="{FF2B5EF4-FFF2-40B4-BE49-F238E27FC236}">
                <a16:creationId xmlns:a16="http://schemas.microsoft.com/office/drawing/2014/main" id="{BB56C60A-CF10-5049-8C85-D0FCC4592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5756" y="4302840"/>
            <a:ext cx="4471988" cy="309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56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143250" y="228600"/>
            <a:ext cx="12001500" cy="1371600"/>
          </a:xfrm>
        </p:spPr>
        <p:txBody>
          <a:bodyPr/>
          <a:lstStyle/>
          <a:p>
            <a:pPr eaLnBrk="1" hangingPunct="1"/>
            <a:r>
              <a:rPr lang="en-US" dirty="0"/>
              <a:t>Disclosure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2286000" y="2628900"/>
            <a:ext cx="12344400" cy="5829300"/>
          </a:xfrm>
        </p:spPr>
        <p:txBody>
          <a:bodyPr/>
          <a:lstStyle/>
          <a:p>
            <a:pPr eaLnBrk="1" hangingPunct="1"/>
            <a:r>
              <a:rPr lang="en-US" dirty="0"/>
              <a:t>I have been on advisory boards/a consultant to/received honoraria from/ or been on speakers bureau list of the following:</a:t>
            </a:r>
          </a:p>
          <a:p>
            <a:pPr lvl="1" eaLnBrk="1" hangingPunct="1"/>
            <a:r>
              <a:rPr lang="en-US" dirty="0"/>
              <a:t>Apellis, </a:t>
            </a:r>
            <a:r>
              <a:rPr lang="en-US" dirty="0" err="1"/>
              <a:t>Astellis</a:t>
            </a:r>
            <a:r>
              <a:rPr lang="en-US" dirty="0"/>
              <a:t>, Bausch &amp; Lomb, Essilor, Genentech, iCare, LENZ, LKC, Luneau Technology, MDA, Macular Degeneration Association, Notal Vision, </a:t>
            </a:r>
            <a:r>
              <a:rPr lang="en-US" dirty="0" err="1"/>
              <a:t>Optos</a:t>
            </a:r>
            <a:r>
              <a:rPr lang="en-US" dirty="0"/>
              <a:t>, </a:t>
            </a:r>
            <a:r>
              <a:rPr lang="en-US" dirty="0" err="1"/>
              <a:t>Regeneron,Tarsus</a:t>
            </a:r>
            <a:r>
              <a:rPr lang="en-US" dirty="0"/>
              <a:t>,  </a:t>
            </a:r>
            <a:r>
              <a:rPr lang="en-US" dirty="0" err="1"/>
              <a:t>Viatris</a:t>
            </a:r>
            <a:r>
              <a:rPr lang="en-US" dirty="0"/>
              <a:t>, VSP, Tarsus, </a:t>
            </a:r>
            <a:r>
              <a:rPr lang="en-US" dirty="0" err="1"/>
              <a:t>ZeaVision</a:t>
            </a:r>
            <a:endParaRPr lang="en-US" dirty="0"/>
          </a:p>
          <a:p>
            <a:pPr lvl="1" eaLnBrk="1" hangingPunct="1"/>
            <a:endParaRPr lang="en-US" dirty="0"/>
          </a:p>
          <a:p>
            <a:pPr eaLnBrk="1" hangingPunct="1">
              <a:buNone/>
            </a:pPr>
            <a:endParaRPr lang="en-US" dirty="0"/>
          </a:p>
        </p:txBody>
      </p:sp>
      <p:sp>
        <p:nvSpPr>
          <p:cNvPr id="285701" name="Text Box 5"/>
          <p:cNvSpPr txBox="1">
            <a:spLocks noChangeArrowheads="1"/>
          </p:cNvSpPr>
          <p:nvPr/>
        </p:nvSpPr>
        <p:spPr bwMode="auto">
          <a:xfrm>
            <a:off x="2743200" y="8801101"/>
            <a:ext cx="8686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4200" dirty="0">
                <a:solidFill>
                  <a:srgbClr val="FFFFFF"/>
                </a:solidFill>
                <a:latin typeface="Arial" pitchFamily="-109" charset="0"/>
              </a:rPr>
              <a:t>All relevant relationships have been mitigated</a:t>
            </a:r>
            <a:endParaRPr lang="en-US" sz="4050" dirty="0">
              <a:solidFill>
                <a:srgbClr val="FFFFFF"/>
              </a:solidFill>
              <a:latin typeface="Arial" pitchFamily="-109" charset="0"/>
            </a:endParaRPr>
          </a:p>
        </p:txBody>
      </p:sp>
      <p:pic>
        <p:nvPicPr>
          <p:cNvPr id="5" name="Picture 4" descr="SHAR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52938" y="6209725"/>
            <a:ext cx="4635062" cy="4077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539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5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70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657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33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851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96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Lets quiz ourselves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Which of the following is a risk factor to screen for DM:</a:t>
            </a:r>
          </a:p>
          <a:p>
            <a:pPr lvl="1"/>
            <a:r>
              <a:rPr lang="en-US" b="1" dirty="0"/>
              <a:t>Age at least 45</a:t>
            </a:r>
          </a:p>
          <a:p>
            <a:pPr lvl="1"/>
            <a:r>
              <a:rPr lang="en-US" b="1" dirty="0"/>
              <a:t>BMI at least 25kg/m</a:t>
            </a:r>
          </a:p>
          <a:p>
            <a:pPr lvl="1"/>
            <a:r>
              <a:rPr lang="en-US" b="1" dirty="0"/>
              <a:t>HTN</a:t>
            </a:r>
          </a:p>
          <a:p>
            <a:pPr lvl="1"/>
            <a:r>
              <a:rPr lang="en-US" b="1" dirty="0"/>
              <a:t>Dyslipidemia</a:t>
            </a:r>
          </a:p>
          <a:p>
            <a:pPr lvl="1"/>
            <a:r>
              <a:rPr lang="en-US" b="1" dirty="0"/>
              <a:t>Heart </a:t>
            </a:r>
            <a:r>
              <a:rPr lang="en-US" b="1" dirty="0" err="1"/>
              <a:t>Dz</a:t>
            </a:r>
            <a:endParaRPr lang="en-US" b="1" dirty="0"/>
          </a:p>
          <a:p>
            <a:pPr lvl="1"/>
            <a:r>
              <a:rPr lang="en-US" b="1" dirty="0" err="1"/>
              <a:t>Fam</a:t>
            </a:r>
            <a:r>
              <a:rPr lang="en-US" b="1" dirty="0"/>
              <a:t> h/o DM in 1</a:t>
            </a:r>
            <a:r>
              <a:rPr lang="en-US" b="1" baseline="30000" dirty="0"/>
              <a:t>st</a:t>
            </a:r>
            <a:r>
              <a:rPr lang="en-US" b="1" dirty="0"/>
              <a:t> degree relative</a:t>
            </a:r>
          </a:p>
          <a:p>
            <a:pPr lvl="1"/>
            <a:r>
              <a:rPr lang="en-US" b="1" dirty="0"/>
              <a:t>Sedentary lifestyle</a:t>
            </a:r>
          </a:p>
          <a:p>
            <a:pPr lvl="1"/>
            <a:r>
              <a:rPr lang="en-US" b="1" dirty="0"/>
              <a:t>AA race</a:t>
            </a:r>
          </a:p>
          <a:p>
            <a:pPr lvl="1"/>
            <a:r>
              <a:rPr lang="en-US" b="1" dirty="0"/>
              <a:t>Asian race</a:t>
            </a:r>
          </a:p>
          <a:p>
            <a:pPr lvl="1"/>
            <a:r>
              <a:rPr lang="en-US" b="1" dirty="0"/>
              <a:t>Hispanic</a:t>
            </a:r>
          </a:p>
          <a:p>
            <a:pPr lvl="1"/>
            <a:r>
              <a:rPr lang="en-US" b="1" dirty="0"/>
              <a:t>h/o Gest DM</a:t>
            </a:r>
          </a:p>
          <a:p>
            <a:pPr lvl="1"/>
            <a:r>
              <a:rPr lang="en-US" b="1" dirty="0"/>
              <a:t>Smoking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19457" y="6996546"/>
            <a:ext cx="8700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How many out of 12??</a:t>
            </a:r>
          </a:p>
        </p:txBody>
      </p:sp>
    </p:spTree>
    <p:extLst>
      <p:ext uri="{BB962C8B-B14F-4D97-AF65-F5344CB8AC3E}">
        <p14:creationId xmlns:p14="http://schemas.microsoft.com/office/powerpoint/2010/main" val="18004417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Diagnostic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FBG criteria for:</a:t>
            </a:r>
          </a:p>
          <a:p>
            <a:pPr lvl="1"/>
            <a:r>
              <a:rPr lang="en-US" b="1" dirty="0"/>
              <a:t>Pre-DM</a:t>
            </a:r>
          </a:p>
          <a:p>
            <a:pPr lvl="1"/>
            <a:r>
              <a:rPr lang="en-US" b="1" dirty="0"/>
              <a:t>DM</a:t>
            </a:r>
          </a:p>
          <a:p>
            <a:r>
              <a:rPr lang="en-US" b="1" dirty="0"/>
              <a:t>A1c criteria for</a:t>
            </a:r>
          </a:p>
          <a:p>
            <a:pPr lvl="1"/>
            <a:r>
              <a:rPr lang="en-US" b="1" dirty="0"/>
              <a:t>Pre-DM</a:t>
            </a:r>
          </a:p>
          <a:p>
            <a:pPr lvl="1"/>
            <a:r>
              <a:rPr lang="en-US" b="1" dirty="0"/>
              <a:t>DM</a:t>
            </a:r>
          </a:p>
          <a:p>
            <a:r>
              <a:rPr lang="en-US" b="1" dirty="0"/>
              <a:t>Minimum physical activity per week for people with pre-diabetes?</a:t>
            </a:r>
          </a:p>
          <a:p>
            <a:endParaRPr lang="en-US" b="1" dirty="0"/>
          </a:p>
        </p:txBody>
      </p:sp>
      <p:pic>
        <p:nvPicPr>
          <p:cNvPr id="4" name="Picture 2" descr="C:\Users\dkeane\Documents\Syncplicity Folders\Clinical\Images\California\Diabetic Retinopathy and PRP, California - Courtesy Paulo Stanga, MD.tif"/>
          <p:cNvPicPr>
            <a:picLocks noChangeAspect="1" noChangeArrowheads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821" y="778835"/>
            <a:ext cx="13456179" cy="880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43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59" name="Rectangle 31"/>
          <p:cNvSpPr>
            <a:spLocks noChangeArrowheads="1"/>
          </p:cNvSpPr>
          <p:nvPr/>
        </p:nvSpPr>
        <p:spPr bwMode="auto">
          <a:xfrm>
            <a:off x="883774" y="4914900"/>
            <a:ext cx="3269099" cy="1143000"/>
          </a:xfrm>
          <a:prstGeom prst="rect">
            <a:avLst/>
          </a:prstGeom>
          <a:solidFill>
            <a:srgbClr val="4E81BE"/>
          </a:solidFill>
          <a:ln w="14351">
            <a:noFill/>
            <a:miter lim="800000"/>
            <a:headEnd/>
            <a:tailEnd/>
          </a:ln>
          <a:effectLst/>
        </p:spPr>
        <p:txBody>
          <a:bodyPr anchor="ctr"/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defTabSz="1828755" eaLnBrk="1" hangingPunct="1">
              <a:defRPr/>
            </a:pPr>
            <a:r>
              <a:rPr lang="en-US" altLang="en-US" sz="2801" b="0" dirty="0">
                <a:solidFill>
                  <a:prstClr val="white"/>
                </a:solidFill>
                <a:latin typeface="+mn-lt"/>
              </a:rPr>
              <a:t>Prediabetes</a:t>
            </a:r>
          </a:p>
          <a:p>
            <a:pPr algn="ctr" defTabSz="1828755" eaLnBrk="1" hangingPunct="1">
              <a:defRPr/>
            </a:pPr>
            <a:r>
              <a:rPr lang="en-US" altLang="en-US" sz="2201" b="0" dirty="0">
                <a:solidFill>
                  <a:prstClr val="white"/>
                </a:solidFill>
                <a:latin typeface="+mn-lt"/>
              </a:rPr>
              <a:t>(impaired fasting </a:t>
            </a:r>
            <a:br>
              <a:rPr lang="en-US" altLang="en-US" sz="2201" b="0" dirty="0">
                <a:solidFill>
                  <a:prstClr val="white"/>
                </a:solidFill>
                <a:latin typeface="+mn-lt"/>
              </a:rPr>
            </a:br>
            <a:r>
              <a:rPr lang="en-US" altLang="en-US" sz="2201" b="0" dirty="0">
                <a:solidFill>
                  <a:prstClr val="white"/>
                </a:solidFill>
                <a:latin typeface="+mn-lt"/>
              </a:rPr>
              <a:t>glucose)</a:t>
            </a: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882185" y="6057902"/>
            <a:ext cx="3272273" cy="1273970"/>
          </a:xfrm>
          <a:prstGeom prst="rect">
            <a:avLst/>
          </a:prstGeom>
          <a:solidFill>
            <a:srgbClr val="44C69B"/>
          </a:solidFill>
          <a:ln w="14351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defTabSz="1828755" eaLnBrk="1" hangingPunct="1">
              <a:defRPr/>
            </a:pPr>
            <a:r>
              <a:rPr lang="en-US" altLang="en-US" sz="2801" b="0" dirty="0">
                <a:latin typeface="+mn-lt"/>
              </a:rPr>
              <a:t>Normal</a:t>
            </a:r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6897400" y="3657602"/>
            <a:ext cx="3335336" cy="1259682"/>
          </a:xfrm>
          <a:prstGeom prst="rect">
            <a:avLst/>
          </a:prstGeom>
          <a:solidFill>
            <a:srgbClr val="A6192E"/>
          </a:solidFill>
          <a:ln w="14351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defTabSz="1828755" eaLnBrk="1" hangingPunct="1">
              <a:defRPr/>
            </a:pPr>
            <a:r>
              <a:rPr lang="en-US" altLang="en-US" sz="2801" b="0" dirty="0">
                <a:solidFill>
                  <a:prstClr val="white"/>
                </a:solidFill>
                <a:latin typeface="+mn-lt"/>
              </a:rPr>
              <a:t>Diabetes</a:t>
            </a:r>
          </a:p>
        </p:txBody>
      </p:sp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6897400" y="4900613"/>
            <a:ext cx="3335336" cy="1135859"/>
          </a:xfrm>
          <a:prstGeom prst="rect">
            <a:avLst/>
          </a:prstGeom>
          <a:solidFill>
            <a:srgbClr val="4E81BE"/>
          </a:solidFill>
          <a:ln w="14351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defTabSz="1828755" eaLnBrk="1" hangingPunct="1">
              <a:defRPr/>
            </a:pPr>
            <a:r>
              <a:rPr lang="en-US" altLang="en-US" sz="2801" b="0" dirty="0">
                <a:solidFill>
                  <a:prstClr val="white"/>
                </a:solidFill>
                <a:latin typeface="+mn-lt"/>
              </a:rPr>
              <a:t>Prediabetes</a:t>
            </a:r>
          </a:p>
          <a:p>
            <a:pPr algn="ctr" defTabSz="1828755" eaLnBrk="1" hangingPunct="1">
              <a:defRPr/>
            </a:pPr>
            <a:r>
              <a:rPr lang="en-US" altLang="en-US" sz="2201" b="0" dirty="0">
                <a:solidFill>
                  <a:prstClr val="white"/>
                </a:solidFill>
                <a:latin typeface="+mn-lt"/>
              </a:rPr>
              <a:t>(impaired glucose</a:t>
            </a:r>
            <a:br>
              <a:rPr lang="en-US" altLang="en-US" sz="2201" b="0" dirty="0">
                <a:solidFill>
                  <a:prstClr val="white"/>
                </a:solidFill>
                <a:latin typeface="+mn-lt"/>
              </a:rPr>
            </a:br>
            <a:r>
              <a:rPr lang="en-US" altLang="en-US" sz="2201" b="0" dirty="0">
                <a:solidFill>
                  <a:prstClr val="white"/>
                </a:solidFill>
                <a:latin typeface="+mn-lt"/>
              </a:rPr>
              <a:t>tolerance)</a:t>
            </a:r>
          </a:p>
        </p:txBody>
      </p: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1444726" y="2699762"/>
            <a:ext cx="2147191" cy="862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defTabSz="1828755">
              <a:defRPr/>
            </a:pPr>
            <a:r>
              <a:rPr lang="en-US" altLang="en-US" sz="2801" b="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Fasting plasma</a:t>
            </a:r>
          </a:p>
          <a:p>
            <a:pPr algn="ctr" defTabSz="1828755">
              <a:defRPr/>
            </a:pPr>
            <a:r>
              <a:rPr lang="en-US" altLang="en-US" sz="2801" b="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glucose test</a:t>
            </a:r>
          </a:p>
        </p:txBody>
      </p:sp>
      <p:sp>
        <p:nvSpPr>
          <p:cNvPr id="69643" name="Rectangle 11"/>
          <p:cNvSpPr>
            <a:spLocks noChangeArrowheads="1"/>
          </p:cNvSpPr>
          <p:nvPr/>
        </p:nvSpPr>
        <p:spPr bwMode="auto">
          <a:xfrm>
            <a:off x="4600577" y="4761544"/>
            <a:ext cx="1659109" cy="43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defTabSz="1828755">
              <a:defRPr/>
            </a:pPr>
            <a:r>
              <a:rPr lang="en-US" altLang="en-US" sz="2801" b="0" dirty="0">
                <a:solidFill>
                  <a:schemeClr val="tx1"/>
                </a:solidFill>
                <a:latin typeface="+mn-lt"/>
              </a:rPr>
              <a:t> 126 mg/dL</a:t>
            </a:r>
          </a:p>
        </p:txBody>
      </p:sp>
      <p:sp>
        <p:nvSpPr>
          <p:cNvPr id="69645" name="Rectangle 13"/>
          <p:cNvSpPr>
            <a:spLocks noChangeArrowheads="1"/>
          </p:cNvSpPr>
          <p:nvPr/>
        </p:nvSpPr>
        <p:spPr bwMode="auto">
          <a:xfrm>
            <a:off x="6360954" y="2268876"/>
            <a:ext cx="4408224" cy="862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defTabSz="1828755">
              <a:defRPr/>
            </a:pPr>
            <a:r>
              <a:rPr lang="en-US" altLang="en-US" sz="2801" b="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2-hour plasma glucose during oral glucose tolerance test</a:t>
            </a:r>
          </a:p>
        </p:txBody>
      </p:sp>
      <p:sp>
        <p:nvSpPr>
          <p:cNvPr id="69646" name="Rectangle 14"/>
          <p:cNvSpPr>
            <a:spLocks noChangeArrowheads="1"/>
          </p:cNvSpPr>
          <p:nvPr/>
        </p:nvSpPr>
        <p:spPr bwMode="auto">
          <a:xfrm>
            <a:off x="10661498" y="4803905"/>
            <a:ext cx="2133600" cy="43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defTabSz="1828755">
              <a:defRPr/>
            </a:pPr>
            <a:r>
              <a:rPr lang="en-US" altLang="en-US" sz="2801" b="0" dirty="0">
                <a:solidFill>
                  <a:schemeClr val="tx1"/>
                </a:solidFill>
                <a:latin typeface="+mn-lt"/>
              </a:rPr>
              <a:t> 200 mg/dL </a:t>
            </a:r>
          </a:p>
        </p:txBody>
      </p:sp>
      <p:sp>
        <p:nvSpPr>
          <p:cNvPr id="69647" name="Rectangle 15"/>
          <p:cNvSpPr>
            <a:spLocks noChangeArrowheads="1"/>
          </p:cNvSpPr>
          <p:nvPr/>
        </p:nvSpPr>
        <p:spPr bwMode="auto">
          <a:xfrm>
            <a:off x="10661501" y="5832607"/>
            <a:ext cx="1740861" cy="43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defTabSz="1828755">
              <a:defRPr/>
            </a:pPr>
            <a:r>
              <a:rPr lang="en-US" altLang="en-US" sz="2801" b="0" dirty="0">
                <a:solidFill>
                  <a:schemeClr val="tx1"/>
                </a:solidFill>
                <a:latin typeface="+mn-lt"/>
              </a:rPr>
              <a:t> 140 mg/dL </a:t>
            </a:r>
          </a:p>
        </p:txBody>
      </p:sp>
      <p:sp>
        <p:nvSpPr>
          <p:cNvPr id="69655" name="Text Box 25"/>
          <p:cNvSpPr txBox="1">
            <a:spLocks noChangeArrowheads="1"/>
          </p:cNvSpPr>
          <p:nvPr/>
        </p:nvSpPr>
        <p:spPr bwMode="auto">
          <a:xfrm>
            <a:off x="0" y="8062989"/>
            <a:ext cx="18288000" cy="52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defTabSz="1828755">
              <a:defRPr/>
            </a:pPr>
            <a:r>
              <a:rPr lang="en-US" sz="2801" b="0" dirty="0">
                <a:solidFill>
                  <a:schemeClr val="tx1"/>
                </a:solidFill>
              </a:rPr>
              <a:t>In the absence of clear-cut high blood glucose, diagnosis requires two abnormal test results.</a:t>
            </a:r>
            <a:endParaRPr lang="en-US" altLang="en-US" sz="2801" b="0" dirty="0">
              <a:solidFill>
                <a:schemeClr val="tx1"/>
              </a:solidFill>
              <a:latin typeface="Helvetica" pitchFamily="34" charset="0"/>
            </a:endParaRPr>
          </a:p>
        </p:txBody>
      </p:sp>
      <p:sp>
        <p:nvSpPr>
          <p:cNvPr id="69658" name="Rectangle 30"/>
          <p:cNvSpPr>
            <a:spLocks noChangeArrowheads="1"/>
          </p:cNvSpPr>
          <p:nvPr/>
        </p:nvSpPr>
        <p:spPr bwMode="auto">
          <a:xfrm>
            <a:off x="4572004" y="5863105"/>
            <a:ext cx="1659109" cy="43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CC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defTabSz="1828755">
              <a:defRPr/>
            </a:pPr>
            <a:r>
              <a:rPr lang="en-US" altLang="en-US" sz="2801" b="0" dirty="0">
                <a:solidFill>
                  <a:schemeClr val="tx1"/>
                </a:solidFill>
                <a:latin typeface="+mn-lt"/>
              </a:rPr>
              <a:t> 100 mg/dL</a:t>
            </a:r>
          </a:p>
        </p:txBody>
      </p:sp>
      <p:cxnSp>
        <p:nvCxnSpPr>
          <p:cNvPr id="38" name="Straight Connector 37"/>
          <p:cNvCxnSpPr/>
          <p:nvPr/>
        </p:nvCxnSpPr>
        <p:spPr>
          <a:xfrm>
            <a:off x="6886915" y="4863990"/>
            <a:ext cx="3681056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872660" y="6098069"/>
            <a:ext cx="3597191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"/>
          <p:cNvSpPr>
            <a:spLocks noChangeArrowheads="1"/>
          </p:cNvSpPr>
          <p:nvPr/>
        </p:nvSpPr>
        <p:spPr bwMode="auto">
          <a:xfrm>
            <a:off x="6897400" y="6036820"/>
            <a:ext cx="3335336" cy="1273970"/>
          </a:xfrm>
          <a:prstGeom prst="rect">
            <a:avLst/>
          </a:prstGeom>
          <a:solidFill>
            <a:srgbClr val="44C69B"/>
          </a:solidFill>
          <a:ln w="14351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defTabSz="1828755" eaLnBrk="1" hangingPunct="1">
              <a:defRPr/>
            </a:pPr>
            <a:r>
              <a:rPr lang="en-US" altLang="en-US" sz="2801" b="0" dirty="0">
                <a:latin typeface="+mn-lt"/>
              </a:rPr>
              <a:t>Normal</a:t>
            </a:r>
          </a:p>
        </p:txBody>
      </p:sp>
      <p:sp>
        <p:nvSpPr>
          <p:cNvPr id="55" name="Rectangle 8"/>
          <p:cNvSpPr>
            <a:spLocks noChangeArrowheads="1"/>
          </p:cNvSpPr>
          <p:nvPr/>
        </p:nvSpPr>
        <p:spPr bwMode="auto">
          <a:xfrm>
            <a:off x="882187" y="3657602"/>
            <a:ext cx="3277538" cy="1259682"/>
          </a:xfrm>
          <a:prstGeom prst="rect">
            <a:avLst/>
          </a:prstGeom>
          <a:solidFill>
            <a:srgbClr val="A6192E"/>
          </a:solidFill>
          <a:ln w="14351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defTabSz="1828755" eaLnBrk="1" hangingPunct="1">
              <a:defRPr/>
            </a:pPr>
            <a:r>
              <a:rPr lang="en-US" altLang="en-US" sz="2801" b="0" dirty="0">
                <a:solidFill>
                  <a:prstClr val="white"/>
                </a:solidFill>
                <a:latin typeface="+mn-lt"/>
              </a:rPr>
              <a:t>Diabetes</a:t>
            </a:r>
          </a:p>
        </p:txBody>
      </p:sp>
      <p:sp>
        <p:nvSpPr>
          <p:cNvPr id="61" name="Rectangle 10"/>
          <p:cNvSpPr>
            <a:spLocks noChangeArrowheads="1"/>
          </p:cNvSpPr>
          <p:nvPr/>
        </p:nvSpPr>
        <p:spPr bwMode="auto">
          <a:xfrm>
            <a:off x="14263210" y="3130651"/>
            <a:ext cx="663643" cy="43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defTabSz="1828755">
              <a:defRPr/>
            </a:pPr>
            <a:r>
              <a:rPr lang="en-US" altLang="en-US" sz="2801" b="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 A1C</a:t>
            </a:r>
          </a:p>
        </p:txBody>
      </p:sp>
      <p:sp>
        <p:nvSpPr>
          <p:cNvPr id="62" name="Rectangle 11"/>
          <p:cNvSpPr>
            <a:spLocks noChangeArrowheads="1"/>
          </p:cNvSpPr>
          <p:nvPr/>
        </p:nvSpPr>
        <p:spPr bwMode="auto">
          <a:xfrm>
            <a:off x="16908998" y="4759928"/>
            <a:ext cx="795089" cy="43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defTabSz="1828755">
              <a:defRPr/>
            </a:pPr>
            <a:r>
              <a:rPr lang="en-US" altLang="en-US" sz="2801" b="0" dirty="0">
                <a:solidFill>
                  <a:schemeClr val="tx1"/>
                </a:solidFill>
                <a:latin typeface="+mn-lt"/>
              </a:rPr>
              <a:t> 6.5%</a:t>
            </a:r>
          </a:p>
        </p:txBody>
      </p:sp>
      <p:sp>
        <p:nvSpPr>
          <p:cNvPr id="63" name="Rectangle 30"/>
          <p:cNvSpPr>
            <a:spLocks noChangeArrowheads="1"/>
          </p:cNvSpPr>
          <p:nvPr/>
        </p:nvSpPr>
        <p:spPr bwMode="auto">
          <a:xfrm>
            <a:off x="16922581" y="5861488"/>
            <a:ext cx="795089" cy="43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CC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defTabSz="1828755">
              <a:defRPr/>
            </a:pPr>
            <a:r>
              <a:rPr lang="en-US" altLang="en-US" sz="2801" b="0" dirty="0">
                <a:solidFill>
                  <a:schemeClr val="tx1"/>
                </a:solidFill>
                <a:latin typeface="+mn-lt"/>
              </a:rPr>
              <a:t> 5.7%</a:t>
            </a:r>
          </a:p>
        </p:txBody>
      </p:sp>
      <p:sp>
        <p:nvSpPr>
          <p:cNvPr id="64" name="Rectangle 31"/>
          <p:cNvSpPr>
            <a:spLocks noChangeArrowheads="1"/>
          </p:cNvSpPr>
          <p:nvPr/>
        </p:nvSpPr>
        <p:spPr bwMode="auto">
          <a:xfrm>
            <a:off x="12966353" y="4905377"/>
            <a:ext cx="3257363" cy="1143000"/>
          </a:xfrm>
          <a:prstGeom prst="rect">
            <a:avLst/>
          </a:prstGeom>
          <a:solidFill>
            <a:srgbClr val="4E81BE"/>
          </a:solidFill>
          <a:ln w="14351">
            <a:noFill/>
            <a:miter lim="800000"/>
            <a:headEnd/>
            <a:tailEnd/>
          </a:ln>
          <a:effectLst/>
        </p:spPr>
        <p:txBody>
          <a:bodyPr anchor="ctr"/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defTabSz="1828755" eaLnBrk="1" hangingPunct="1">
              <a:defRPr/>
            </a:pPr>
            <a:r>
              <a:rPr lang="en-US" altLang="en-US" sz="2801" b="0" dirty="0">
                <a:solidFill>
                  <a:prstClr val="white"/>
                </a:solidFill>
                <a:latin typeface="+mn-lt"/>
              </a:rPr>
              <a:t>Prediabetes</a:t>
            </a:r>
          </a:p>
        </p:txBody>
      </p:sp>
      <p:sp>
        <p:nvSpPr>
          <p:cNvPr id="67" name="Rectangle 5"/>
          <p:cNvSpPr>
            <a:spLocks noChangeArrowheads="1"/>
          </p:cNvSpPr>
          <p:nvPr/>
        </p:nvSpPr>
        <p:spPr bwMode="auto">
          <a:xfrm>
            <a:off x="12967637" y="6036820"/>
            <a:ext cx="3269099" cy="1273970"/>
          </a:xfrm>
          <a:prstGeom prst="rect">
            <a:avLst/>
          </a:prstGeom>
          <a:solidFill>
            <a:srgbClr val="44C69B"/>
          </a:solidFill>
          <a:ln w="14351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defTabSz="1828755" eaLnBrk="1" hangingPunct="1">
              <a:defRPr/>
            </a:pPr>
            <a:r>
              <a:rPr lang="en-US" altLang="en-US" sz="2801" b="0" dirty="0">
                <a:latin typeface="+mn-lt"/>
              </a:rPr>
              <a:t>Normal</a:t>
            </a:r>
          </a:p>
        </p:txBody>
      </p:sp>
      <p:sp>
        <p:nvSpPr>
          <p:cNvPr id="68" name="Rectangle 8"/>
          <p:cNvSpPr>
            <a:spLocks noChangeArrowheads="1"/>
          </p:cNvSpPr>
          <p:nvPr/>
        </p:nvSpPr>
        <p:spPr bwMode="auto">
          <a:xfrm>
            <a:off x="12966304" y="3657602"/>
            <a:ext cx="3269099" cy="1259682"/>
          </a:xfrm>
          <a:prstGeom prst="rect">
            <a:avLst/>
          </a:prstGeom>
          <a:solidFill>
            <a:srgbClr val="A6192E"/>
          </a:solidFill>
          <a:ln w="14351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defTabSz="1828755" eaLnBrk="1" hangingPunct="1">
              <a:defRPr/>
            </a:pPr>
            <a:r>
              <a:rPr lang="en-US" altLang="en-US" sz="2801" b="0" dirty="0">
                <a:solidFill>
                  <a:prstClr val="white"/>
                </a:solidFill>
                <a:latin typeface="+mn-lt"/>
              </a:rPr>
              <a:t>Diabetes</a:t>
            </a:r>
          </a:p>
        </p:txBody>
      </p:sp>
      <p:cxnSp>
        <p:nvCxnSpPr>
          <p:cNvPr id="66" name="Straight Connector 65"/>
          <p:cNvCxnSpPr/>
          <p:nvPr/>
        </p:nvCxnSpPr>
        <p:spPr>
          <a:xfrm>
            <a:off x="12966304" y="4880468"/>
            <a:ext cx="3785075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886913" y="6067441"/>
            <a:ext cx="3681059" cy="7313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872659" y="4880468"/>
            <a:ext cx="3681056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1">
            <a:extLst>
              <a:ext uri="{FF2B5EF4-FFF2-40B4-BE49-F238E27FC236}">
                <a16:creationId xmlns:a16="http://schemas.microsoft.com/office/drawing/2014/main" id="{4F3BA7F1-342E-479A-A80B-53058837F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6459200" cy="1219200"/>
          </a:xfrm>
        </p:spPr>
        <p:txBody>
          <a:bodyPr>
            <a:normAutofit/>
          </a:bodyPr>
          <a:lstStyle/>
          <a:p>
            <a:r>
              <a:rPr lang="en-US" dirty="0"/>
              <a:t>Three Blood Tests to Diagnose Diabetes</a:t>
            </a:r>
          </a:p>
        </p:txBody>
      </p:sp>
      <p:cxnSp>
        <p:nvCxnSpPr>
          <p:cNvPr id="65" name="Straight Connector 64"/>
          <p:cNvCxnSpPr/>
          <p:nvPr/>
        </p:nvCxnSpPr>
        <p:spPr>
          <a:xfrm>
            <a:off x="12966353" y="6071096"/>
            <a:ext cx="3785075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55D2281-C20E-4367-A7D2-F1D61497D958}"/>
              </a:ext>
            </a:extLst>
          </p:cNvPr>
          <p:cNvSpPr txBox="1"/>
          <p:nvPr/>
        </p:nvSpPr>
        <p:spPr>
          <a:xfrm>
            <a:off x="304802" y="9541917"/>
            <a:ext cx="818589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American Diabetes Association. Diabetes Care 2020;43(Suppl. 1):S14–S31</a:t>
            </a:r>
          </a:p>
        </p:txBody>
      </p:sp>
    </p:spTree>
    <p:extLst>
      <p:ext uri="{BB962C8B-B14F-4D97-AF65-F5344CB8AC3E}">
        <p14:creationId xmlns:p14="http://schemas.microsoft.com/office/powerpoint/2010/main" val="3742629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8DB02-C0CC-EA44-9235-2658038D6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people always told they have diabetes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C3000-4AD8-5240-813B-66C393F14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if somebody has A1c of 7.0 and they don’t know they have diabetes</a:t>
            </a:r>
          </a:p>
          <a:p>
            <a:pPr lvl="1"/>
            <a:r>
              <a:rPr lang="en-US" dirty="0"/>
              <a:t>Were they not told or are they minimizing?</a:t>
            </a:r>
          </a:p>
          <a:p>
            <a:pPr lvl="1"/>
            <a:r>
              <a:rPr lang="en-US" dirty="0"/>
              <a:t>What is our job here?</a:t>
            </a:r>
          </a:p>
        </p:txBody>
      </p:sp>
      <p:pic>
        <p:nvPicPr>
          <p:cNvPr id="2050" name="Picture 2" descr="When Leaders Keep Secrets - The Case for Open Leadership">
            <a:extLst>
              <a:ext uri="{FF2B5EF4-FFF2-40B4-BE49-F238E27FC236}">
                <a16:creationId xmlns:a16="http://schemas.microsoft.com/office/drawing/2014/main" id="{B44F8446-4B10-F041-89B0-F3174C009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651939"/>
            <a:ext cx="5334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535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Rectangle 2"/>
          <p:cNvSpPr>
            <a:spLocks noChangeArrowheads="1"/>
          </p:cNvSpPr>
          <p:nvPr/>
        </p:nvSpPr>
        <p:spPr bwMode="auto">
          <a:xfrm>
            <a:off x="3771900" y="228600"/>
            <a:ext cx="113157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en-US" sz="5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Natural History of T2DM</a:t>
            </a:r>
          </a:p>
        </p:txBody>
      </p:sp>
      <p:sp>
        <p:nvSpPr>
          <p:cNvPr id="115715" name="Rectangle 3"/>
          <p:cNvSpPr>
            <a:spLocks noChangeArrowheads="1"/>
          </p:cNvSpPr>
          <p:nvPr/>
        </p:nvSpPr>
        <p:spPr bwMode="auto">
          <a:xfrm>
            <a:off x="2286000" y="1600200"/>
            <a:ext cx="13716000" cy="8229600"/>
          </a:xfrm>
          <a:prstGeom prst="rect">
            <a:avLst/>
          </a:prstGeom>
          <a:solidFill>
            <a:srgbClr val="0033CC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3600" b="1">
              <a:latin typeface="Arial" pitchFamily="-106" charset="0"/>
              <a:ea typeface="Arial" pitchFamily="-106" charset="0"/>
              <a:cs typeface="Arial" pitchFamily="-106" charset="0"/>
            </a:endParaRPr>
          </a:p>
        </p:txBody>
      </p:sp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3086100" y="1943100"/>
            <a:ext cx="6629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>
                <a:latin typeface="Verdana" pitchFamily="-106" charset="0"/>
                <a:ea typeface="Arial" pitchFamily="-106" charset="0"/>
                <a:cs typeface="Arial" pitchFamily="-106" charset="0"/>
              </a:rPr>
              <a:t>Insulin Resistance</a:t>
            </a:r>
          </a:p>
        </p:txBody>
      </p:sp>
      <p:sp>
        <p:nvSpPr>
          <p:cNvPr id="115717" name="Text Box 5"/>
          <p:cNvSpPr txBox="1">
            <a:spLocks noChangeArrowheads="1"/>
          </p:cNvSpPr>
          <p:nvPr/>
        </p:nvSpPr>
        <p:spPr bwMode="auto">
          <a:xfrm>
            <a:off x="4114800" y="3429001"/>
            <a:ext cx="51435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200" b="1">
                <a:latin typeface="Verdana" pitchFamily="-106" charset="0"/>
                <a:ea typeface="Arial" pitchFamily="-106" charset="0"/>
                <a:cs typeface="Arial" pitchFamily="-106" charset="0"/>
              </a:rPr>
              <a:t>Post-Prandial Hyperglycemia (IGT)</a:t>
            </a:r>
          </a:p>
        </p:txBody>
      </p:sp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6781591" y="5474497"/>
            <a:ext cx="468910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200" b="1">
                <a:latin typeface="Verdana" pitchFamily="-106" charset="0"/>
                <a:ea typeface="Arial" pitchFamily="-106" charset="0"/>
                <a:cs typeface="Arial" pitchFamily="-106" charset="0"/>
              </a:rPr>
              <a:t>Fasting</a:t>
            </a:r>
          </a:p>
          <a:p>
            <a:pPr algn="ctr"/>
            <a:r>
              <a:rPr lang="en-US" sz="4200" b="1">
                <a:latin typeface="Verdana" pitchFamily="-106" charset="0"/>
                <a:ea typeface="Arial" pitchFamily="-106" charset="0"/>
                <a:cs typeface="Arial" pitchFamily="-106" charset="0"/>
              </a:rPr>
              <a:t>Hyperglycemia</a:t>
            </a:r>
          </a:p>
          <a:p>
            <a:pPr algn="ctr"/>
            <a:r>
              <a:rPr lang="en-US" sz="4200" b="1">
                <a:latin typeface="Verdana" pitchFamily="-106" charset="0"/>
                <a:ea typeface="Arial" pitchFamily="-106" charset="0"/>
                <a:cs typeface="Arial" pitchFamily="-106" charset="0"/>
              </a:rPr>
              <a:t> (IFG)</a:t>
            </a:r>
          </a:p>
        </p:txBody>
      </p:sp>
      <p:sp>
        <p:nvSpPr>
          <p:cNvPr id="115719" name="Text Box 7"/>
          <p:cNvSpPr txBox="1">
            <a:spLocks noChangeArrowheads="1"/>
          </p:cNvSpPr>
          <p:nvPr/>
        </p:nvSpPr>
        <p:spPr bwMode="auto">
          <a:xfrm>
            <a:off x="9258301" y="7772402"/>
            <a:ext cx="640752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800" b="1">
                <a:latin typeface="Verdana" pitchFamily="-106" charset="0"/>
                <a:ea typeface="Arial" pitchFamily="-106" charset="0"/>
                <a:cs typeface="Arial" pitchFamily="-106" charset="0"/>
              </a:rPr>
              <a:t>Insulin Deficiency</a:t>
            </a:r>
          </a:p>
        </p:txBody>
      </p:sp>
      <p:sp>
        <p:nvSpPr>
          <p:cNvPr id="115720" name="Line 8"/>
          <p:cNvSpPr>
            <a:spLocks noChangeShapeType="1"/>
          </p:cNvSpPr>
          <p:nvPr/>
        </p:nvSpPr>
        <p:spPr bwMode="auto">
          <a:xfrm>
            <a:off x="5486400" y="2743200"/>
            <a:ext cx="685800" cy="5715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4050"/>
          </a:p>
        </p:txBody>
      </p:sp>
      <p:sp>
        <p:nvSpPr>
          <p:cNvPr id="115721" name="Line 9"/>
          <p:cNvSpPr>
            <a:spLocks noChangeShapeType="1"/>
          </p:cNvSpPr>
          <p:nvPr/>
        </p:nvSpPr>
        <p:spPr bwMode="auto">
          <a:xfrm>
            <a:off x="7886700" y="4914900"/>
            <a:ext cx="685800" cy="5715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4050"/>
          </a:p>
        </p:txBody>
      </p:sp>
      <p:sp>
        <p:nvSpPr>
          <p:cNvPr id="115722" name="Line 10"/>
          <p:cNvSpPr>
            <a:spLocks noChangeShapeType="1"/>
          </p:cNvSpPr>
          <p:nvPr/>
        </p:nvSpPr>
        <p:spPr bwMode="auto">
          <a:xfrm>
            <a:off x="10515600" y="7086600"/>
            <a:ext cx="800100" cy="6858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4050"/>
          </a:p>
        </p:txBody>
      </p:sp>
      <p:sp>
        <p:nvSpPr>
          <p:cNvPr id="115723" name="Line 11"/>
          <p:cNvSpPr>
            <a:spLocks noChangeShapeType="1"/>
          </p:cNvSpPr>
          <p:nvPr/>
        </p:nvSpPr>
        <p:spPr bwMode="auto">
          <a:xfrm>
            <a:off x="3314700" y="8801100"/>
            <a:ext cx="112014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4050"/>
          </a:p>
        </p:txBody>
      </p:sp>
      <p:sp>
        <p:nvSpPr>
          <p:cNvPr id="115724" name="Text Box 12"/>
          <p:cNvSpPr txBox="1">
            <a:spLocks noChangeArrowheads="1"/>
          </p:cNvSpPr>
          <p:nvPr/>
        </p:nvSpPr>
        <p:spPr bwMode="auto">
          <a:xfrm>
            <a:off x="4114800" y="9029700"/>
            <a:ext cx="9372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5400" b="1">
                <a:solidFill>
                  <a:srgbClr val="FFFF00"/>
                </a:solidFill>
                <a:latin typeface="Arial" pitchFamily="-106" charset="0"/>
                <a:ea typeface="Arial" pitchFamily="-106" charset="0"/>
                <a:cs typeface="Arial" pitchFamily="-106" charset="0"/>
              </a:rPr>
              <a:t>    Time &amp; Hyperglycemia</a:t>
            </a:r>
          </a:p>
        </p:txBody>
      </p:sp>
      <p:sp>
        <p:nvSpPr>
          <p:cNvPr id="536589" name="Line 13"/>
          <p:cNvSpPr>
            <a:spLocks noChangeShapeType="1"/>
          </p:cNvSpPr>
          <p:nvPr/>
        </p:nvSpPr>
        <p:spPr bwMode="auto">
          <a:xfrm flipV="1">
            <a:off x="9029700" y="3429000"/>
            <a:ext cx="2743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4050"/>
          </a:p>
        </p:txBody>
      </p:sp>
      <p:sp>
        <p:nvSpPr>
          <p:cNvPr id="536590" name="Oval 14"/>
          <p:cNvSpPr>
            <a:spLocks noChangeArrowheads="1"/>
          </p:cNvSpPr>
          <p:nvPr/>
        </p:nvSpPr>
        <p:spPr bwMode="auto">
          <a:xfrm>
            <a:off x="11772900" y="2514600"/>
            <a:ext cx="2514600" cy="160020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4050"/>
          </a:p>
        </p:txBody>
      </p:sp>
      <p:sp>
        <p:nvSpPr>
          <p:cNvPr id="536591" name="Text Box 15"/>
          <p:cNvSpPr txBox="1">
            <a:spLocks noChangeArrowheads="1"/>
          </p:cNvSpPr>
          <p:nvPr/>
        </p:nvSpPr>
        <p:spPr bwMode="auto">
          <a:xfrm>
            <a:off x="12115802" y="2857502"/>
            <a:ext cx="167866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200" b="1" u="sng">
                <a:solidFill>
                  <a:srgbClr val="FF0000"/>
                </a:solidFill>
                <a:latin typeface="Arial" pitchFamily="-106" charset="0"/>
                <a:ea typeface="Arial" pitchFamily="-106" charset="0"/>
                <a:cs typeface="Arial" pitchFamily="-106" charset="0"/>
              </a:rPr>
              <a:t>OGTT</a:t>
            </a:r>
          </a:p>
        </p:txBody>
      </p:sp>
      <p:sp>
        <p:nvSpPr>
          <p:cNvPr id="536592" name="Line 16"/>
          <p:cNvSpPr>
            <a:spLocks noChangeShapeType="1"/>
          </p:cNvSpPr>
          <p:nvPr/>
        </p:nvSpPr>
        <p:spPr bwMode="auto">
          <a:xfrm flipV="1">
            <a:off x="10401300" y="5715000"/>
            <a:ext cx="1828800" cy="342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4050"/>
          </a:p>
        </p:txBody>
      </p:sp>
      <p:sp>
        <p:nvSpPr>
          <p:cNvPr id="536593" name="Oval 17"/>
          <p:cNvSpPr>
            <a:spLocks noChangeArrowheads="1"/>
          </p:cNvSpPr>
          <p:nvPr/>
        </p:nvSpPr>
        <p:spPr bwMode="auto">
          <a:xfrm>
            <a:off x="12344400" y="4800600"/>
            <a:ext cx="2628900" cy="148590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3600" b="1">
              <a:latin typeface="Arial" pitchFamily="-106" charset="0"/>
              <a:ea typeface="Arial" pitchFamily="-106" charset="0"/>
              <a:cs typeface="Arial" pitchFamily="-106" charset="0"/>
            </a:endParaRPr>
          </a:p>
        </p:txBody>
      </p:sp>
      <p:sp>
        <p:nvSpPr>
          <p:cNvPr id="115730" name="Text Box 18"/>
          <p:cNvSpPr txBox="1">
            <a:spLocks noChangeArrowheads="1"/>
          </p:cNvSpPr>
          <p:nvPr/>
        </p:nvSpPr>
        <p:spPr bwMode="auto">
          <a:xfrm>
            <a:off x="12549190" y="4964908"/>
            <a:ext cx="13954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 sz="3600" b="1">
              <a:latin typeface="Arial" pitchFamily="-106" charset="0"/>
              <a:ea typeface="Arial" pitchFamily="-106" charset="0"/>
              <a:cs typeface="Arial" pitchFamily="-106" charset="0"/>
            </a:endParaRPr>
          </a:p>
        </p:txBody>
      </p:sp>
      <p:sp>
        <p:nvSpPr>
          <p:cNvPr id="536595" name="Text Box 19"/>
          <p:cNvSpPr txBox="1">
            <a:spLocks noChangeArrowheads="1"/>
          </p:cNvSpPr>
          <p:nvPr/>
        </p:nvSpPr>
        <p:spPr bwMode="auto">
          <a:xfrm>
            <a:off x="12915902" y="5029202"/>
            <a:ext cx="162401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200" b="1" u="sng">
                <a:solidFill>
                  <a:srgbClr val="FF0000"/>
                </a:solidFill>
                <a:latin typeface="Arial" pitchFamily="-106" charset="0"/>
                <a:ea typeface="Arial" pitchFamily="-106" charset="0"/>
                <a:cs typeface="Arial" pitchFamily="-106" charset="0"/>
              </a:rPr>
              <a:t>FPG</a:t>
            </a:r>
          </a:p>
        </p:txBody>
      </p:sp>
      <p:sp>
        <p:nvSpPr>
          <p:cNvPr id="536596" name="Freeform 20"/>
          <p:cNvSpPr>
            <a:spLocks/>
          </p:cNvSpPr>
          <p:nvPr/>
        </p:nvSpPr>
        <p:spPr bwMode="auto">
          <a:xfrm>
            <a:off x="2502697" y="1828802"/>
            <a:ext cx="871538" cy="871538"/>
          </a:xfrm>
          <a:custGeom>
            <a:avLst/>
            <a:gdLst>
              <a:gd name="T0" fmla="*/ 581025 w 366"/>
              <a:gd name="T1" fmla="*/ 0 h 366"/>
              <a:gd name="T2" fmla="*/ 450850 w 366"/>
              <a:gd name="T3" fmla="*/ 130175 h 366"/>
              <a:gd name="T4" fmla="*/ 349250 w 366"/>
              <a:gd name="T5" fmla="*/ 290513 h 366"/>
              <a:gd name="T6" fmla="*/ 334963 w 366"/>
              <a:gd name="T7" fmla="*/ 333375 h 366"/>
              <a:gd name="T8" fmla="*/ 304800 w 366"/>
              <a:gd name="T9" fmla="*/ 377825 h 366"/>
              <a:gd name="T10" fmla="*/ 188913 w 366"/>
              <a:gd name="T11" fmla="*/ 581025 h 366"/>
              <a:gd name="T12" fmla="*/ 146050 w 366"/>
              <a:gd name="T13" fmla="*/ 566738 h 366"/>
              <a:gd name="T14" fmla="*/ 117475 w 366"/>
              <a:gd name="T15" fmla="*/ 479425 h 366"/>
              <a:gd name="T16" fmla="*/ 101600 w 366"/>
              <a:gd name="T17" fmla="*/ 434975 h 366"/>
              <a:gd name="T18" fmla="*/ 58738 w 366"/>
              <a:gd name="T19" fmla="*/ 406400 h 366"/>
              <a:gd name="T20" fmla="*/ 44450 w 366"/>
              <a:gd name="T21" fmla="*/ 363538 h 366"/>
              <a:gd name="T22" fmla="*/ 0 w 366"/>
              <a:gd name="T23" fmla="*/ 347663 h 36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66"/>
              <a:gd name="T37" fmla="*/ 0 h 366"/>
              <a:gd name="T38" fmla="*/ 366 w 366"/>
              <a:gd name="T39" fmla="*/ 366 h 36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66" h="366">
                <a:moveTo>
                  <a:pt x="366" y="0"/>
                </a:moveTo>
                <a:cubicBezTo>
                  <a:pt x="343" y="35"/>
                  <a:pt x="319" y="59"/>
                  <a:pt x="284" y="82"/>
                </a:cubicBezTo>
                <a:cubicBezTo>
                  <a:pt x="272" y="120"/>
                  <a:pt x="243" y="149"/>
                  <a:pt x="220" y="183"/>
                </a:cubicBezTo>
                <a:cubicBezTo>
                  <a:pt x="215" y="191"/>
                  <a:pt x="215" y="202"/>
                  <a:pt x="211" y="210"/>
                </a:cubicBezTo>
                <a:cubicBezTo>
                  <a:pt x="206" y="220"/>
                  <a:pt x="198" y="229"/>
                  <a:pt x="192" y="238"/>
                </a:cubicBezTo>
                <a:cubicBezTo>
                  <a:pt x="181" y="271"/>
                  <a:pt x="145" y="340"/>
                  <a:pt x="119" y="366"/>
                </a:cubicBezTo>
                <a:cubicBezTo>
                  <a:pt x="110" y="363"/>
                  <a:pt x="97" y="365"/>
                  <a:pt x="92" y="357"/>
                </a:cubicBezTo>
                <a:cubicBezTo>
                  <a:pt x="81" y="341"/>
                  <a:pt x="80" y="320"/>
                  <a:pt x="74" y="302"/>
                </a:cubicBezTo>
                <a:cubicBezTo>
                  <a:pt x="71" y="293"/>
                  <a:pt x="72" y="279"/>
                  <a:pt x="64" y="274"/>
                </a:cubicBezTo>
                <a:cubicBezTo>
                  <a:pt x="55" y="268"/>
                  <a:pt x="46" y="262"/>
                  <a:pt x="37" y="256"/>
                </a:cubicBezTo>
                <a:cubicBezTo>
                  <a:pt x="34" y="247"/>
                  <a:pt x="35" y="236"/>
                  <a:pt x="28" y="229"/>
                </a:cubicBezTo>
                <a:cubicBezTo>
                  <a:pt x="21" y="222"/>
                  <a:pt x="0" y="219"/>
                  <a:pt x="0" y="219"/>
                </a:cubicBezTo>
              </a:path>
            </a:pathLst>
          </a:custGeom>
          <a:noFill/>
          <a:ln w="146050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4050"/>
          </a:p>
        </p:txBody>
      </p:sp>
      <p:sp>
        <p:nvSpPr>
          <p:cNvPr id="536597" name="Freeform 21"/>
          <p:cNvSpPr>
            <a:spLocks/>
          </p:cNvSpPr>
          <p:nvPr/>
        </p:nvSpPr>
        <p:spPr bwMode="auto">
          <a:xfrm>
            <a:off x="8458202" y="7658102"/>
            <a:ext cx="871538" cy="871538"/>
          </a:xfrm>
          <a:custGeom>
            <a:avLst/>
            <a:gdLst>
              <a:gd name="T0" fmla="*/ 581025 w 366"/>
              <a:gd name="T1" fmla="*/ 0 h 366"/>
              <a:gd name="T2" fmla="*/ 450850 w 366"/>
              <a:gd name="T3" fmla="*/ 130175 h 366"/>
              <a:gd name="T4" fmla="*/ 349250 w 366"/>
              <a:gd name="T5" fmla="*/ 290513 h 366"/>
              <a:gd name="T6" fmla="*/ 334963 w 366"/>
              <a:gd name="T7" fmla="*/ 333375 h 366"/>
              <a:gd name="T8" fmla="*/ 304800 w 366"/>
              <a:gd name="T9" fmla="*/ 377825 h 366"/>
              <a:gd name="T10" fmla="*/ 188913 w 366"/>
              <a:gd name="T11" fmla="*/ 581025 h 366"/>
              <a:gd name="T12" fmla="*/ 146050 w 366"/>
              <a:gd name="T13" fmla="*/ 566738 h 366"/>
              <a:gd name="T14" fmla="*/ 117475 w 366"/>
              <a:gd name="T15" fmla="*/ 479425 h 366"/>
              <a:gd name="T16" fmla="*/ 101600 w 366"/>
              <a:gd name="T17" fmla="*/ 434975 h 366"/>
              <a:gd name="T18" fmla="*/ 58738 w 366"/>
              <a:gd name="T19" fmla="*/ 406400 h 366"/>
              <a:gd name="T20" fmla="*/ 44450 w 366"/>
              <a:gd name="T21" fmla="*/ 363538 h 366"/>
              <a:gd name="T22" fmla="*/ 0 w 366"/>
              <a:gd name="T23" fmla="*/ 347663 h 36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66"/>
              <a:gd name="T37" fmla="*/ 0 h 366"/>
              <a:gd name="T38" fmla="*/ 366 w 366"/>
              <a:gd name="T39" fmla="*/ 366 h 36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66" h="366">
                <a:moveTo>
                  <a:pt x="366" y="0"/>
                </a:moveTo>
                <a:cubicBezTo>
                  <a:pt x="343" y="35"/>
                  <a:pt x="319" y="59"/>
                  <a:pt x="284" y="82"/>
                </a:cubicBezTo>
                <a:cubicBezTo>
                  <a:pt x="272" y="120"/>
                  <a:pt x="243" y="149"/>
                  <a:pt x="220" y="183"/>
                </a:cubicBezTo>
                <a:cubicBezTo>
                  <a:pt x="215" y="191"/>
                  <a:pt x="215" y="202"/>
                  <a:pt x="211" y="210"/>
                </a:cubicBezTo>
                <a:cubicBezTo>
                  <a:pt x="206" y="220"/>
                  <a:pt x="198" y="229"/>
                  <a:pt x="192" y="238"/>
                </a:cubicBezTo>
                <a:cubicBezTo>
                  <a:pt x="181" y="271"/>
                  <a:pt x="145" y="340"/>
                  <a:pt x="119" y="366"/>
                </a:cubicBezTo>
                <a:cubicBezTo>
                  <a:pt x="110" y="363"/>
                  <a:pt x="97" y="365"/>
                  <a:pt x="92" y="357"/>
                </a:cubicBezTo>
                <a:cubicBezTo>
                  <a:pt x="81" y="341"/>
                  <a:pt x="80" y="320"/>
                  <a:pt x="74" y="302"/>
                </a:cubicBezTo>
                <a:cubicBezTo>
                  <a:pt x="71" y="293"/>
                  <a:pt x="72" y="279"/>
                  <a:pt x="64" y="274"/>
                </a:cubicBezTo>
                <a:cubicBezTo>
                  <a:pt x="55" y="268"/>
                  <a:pt x="46" y="262"/>
                  <a:pt x="37" y="256"/>
                </a:cubicBezTo>
                <a:cubicBezTo>
                  <a:pt x="34" y="247"/>
                  <a:pt x="35" y="236"/>
                  <a:pt x="28" y="229"/>
                </a:cubicBezTo>
                <a:cubicBezTo>
                  <a:pt x="21" y="222"/>
                  <a:pt x="0" y="219"/>
                  <a:pt x="0" y="219"/>
                </a:cubicBezTo>
              </a:path>
            </a:pathLst>
          </a:custGeom>
          <a:noFill/>
          <a:ln w="146050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4050"/>
          </a:p>
        </p:txBody>
      </p:sp>
      <p:sp>
        <p:nvSpPr>
          <p:cNvPr id="536598" name="AutoShape 22"/>
          <p:cNvSpPr>
            <a:spLocks/>
          </p:cNvSpPr>
          <p:nvPr/>
        </p:nvSpPr>
        <p:spPr bwMode="auto">
          <a:xfrm rot="-2769671">
            <a:off x="5092304" y="5080398"/>
            <a:ext cx="1445420" cy="3400425"/>
          </a:xfrm>
          <a:prstGeom prst="leftBrace">
            <a:avLst>
              <a:gd name="adj1" fmla="val 0"/>
              <a:gd name="adj2" fmla="val 51681"/>
            </a:avLst>
          </a:prstGeom>
          <a:noFill/>
          <a:ln w="1651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4050"/>
          </a:p>
        </p:txBody>
      </p:sp>
      <p:sp>
        <p:nvSpPr>
          <p:cNvPr id="536599" name="Text Box 23"/>
          <p:cNvSpPr txBox="1">
            <a:spLocks noChangeArrowheads="1"/>
          </p:cNvSpPr>
          <p:nvPr/>
        </p:nvSpPr>
        <p:spPr bwMode="auto">
          <a:xfrm>
            <a:off x="2664394" y="6972301"/>
            <a:ext cx="2722220" cy="64633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3600" b="1">
                <a:solidFill>
                  <a:srgbClr val="FF0000"/>
                </a:solidFill>
                <a:latin typeface="Tahoma" pitchFamily="-106" charset="0"/>
                <a:ea typeface="Arial" pitchFamily="-106" charset="0"/>
                <a:cs typeface="Arial" pitchFamily="-106" charset="0"/>
              </a:rPr>
              <a:t>5 – 9 years</a:t>
            </a:r>
          </a:p>
        </p:txBody>
      </p:sp>
    </p:spTree>
    <p:extLst>
      <p:ext uri="{BB962C8B-B14F-4D97-AF65-F5344CB8AC3E}">
        <p14:creationId xmlns:p14="http://schemas.microsoft.com/office/powerpoint/2010/main" val="86870670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6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36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36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6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36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36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36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36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36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70" decel="100000"/>
                                        <p:tgtEl>
                                          <p:spTgt spid="5365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770" decel="100000"/>
                                        <p:tgtEl>
                                          <p:spTgt spid="53659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3659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536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36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536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36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6589" grpId="0" animBg="1"/>
      <p:bldP spid="536590" grpId="0" animBg="1"/>
      <p:bldP spid="536591" grpId="0" autoUpdateAnimBg="0"/>
      <p:bldP spid="536592" grpId="0" animBg="1"/>
      <p:bldP spid="536593" grpId="0" animBg="1" autoUpdateAnimBg="0"/>
      <p:bldP spid="536595" grpId="0" autoUpdateAnimBg="0"/>
      <p:bldP spid="536596" grpId="0" animBg="1"/>
      <p:bldP spid="536597" grpId="0" animBg="1"/>
      <p:bldP spid="536598" grpId="0" animBg="1"/>
      <p:bldP spid="53659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Rectangle 1026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ea typeface="+mj-ea"/>
                <a:cs typeface="+mj-cs"/>
              </a:rPr>
              <a:t>The Challenge for OD’s in Diabetes Care….</a:t>
            </a:r>
          </a:p>
        </p:txBody>
      </p:sp>
      <p:pic>
        <p:nvPicPr>
          <p:cNvPr id="528389" name="Picture 1029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51500" y="3303588"/>
            <a:ext cx="6985000" cy="5397500"/>
          </a:xfrm>
          <a:noFill/>
        </p:spPr>
      </p:pic>
    </p:spTree>
    <p:extLst>
      <p:ext uri="{BB962C8B-B14F-4D97-AF65-F5344CB8AC3E}">
        <p14:creationId xmlns:p14="http://schemas.microsoft.com/office/powerpoint/2010/main" val="100890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283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2838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838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28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8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28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8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Rectangle 2"/>
          <p:cNvSpPr>
            <a:spLocks noChangeArrowheads="1"/>
          </p:cNvSpPr>
          <p:nvPr/>
        </p:nvSpPr>
        <p:spPr bwMode="auto">
          <a:xfrm>
            <a:off x="3886200" y="457202"/>
            <a:ext cx="11315700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6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-106" charset="0"/>
                <a:cs typeface="Arial" charset="0"/>
              </a:rPr>
              <a:t>Those Who Aren’t What We Call Them</a:t>
            </a:r>
          </a:p>
        </p:txBody>
      </p:sp>
      <p:sp>
        <p:nvSpPr>
          <p:cNvPr id="534531" name="Rectangle 3"/>
          <p:cNvSpPr>
            <a:spLocks noChangeArrowheads="1"/>
          </p:cNvSpPr>
          <p:nvPr/>
        </p:nvSpPr>
        <p:spPr bwMode="auto">
          <a:xfrm>
            <a:off x="3886200" y="2971800"/>
            <a:ext cx="113157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14350" indent="-51435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-106" charset="2"/>
              <a:buChar char="n"/>
              <a:defRPr/>
            </a:pPr>
            <a:r>
              <a:rPr lang="en-US" sz="4800" b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-106" charset="0"/>
                <a:cs typeface="Arial" charset="0"/>
              </a:rPr>
              <a:t>Calling someone “a diabetic” is existentially diminutive</a:t>
            </a:r>
          </a:p>
          <a:p>
            <a:pPr marL="514350" indent="-51435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-106" charset="2"/>
              <a:buChar char="n"/>
              <a:defRPr/>
            </a:pPr>
            <a:r>
              <a:rPr lang="en-US" sz="4800" b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-106" charset="0"/>
                <a:cs typeface="Arial" charset="0"/>
              </a:rPr>
              <a:t>Few people want to be known AS or even BY their health status</a:t>
            </a:r>
          </a:p>
          <a:p>
            <a:pPr marL="514350" indent="-51435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-106" charset="2"/>
              <a:buChar char="n"/>
              <a:defRPr/>
            </a:pPr>
            <a:r>
              <a:rPr lang="en-US" sz="4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-106" charset="0"/>
                <a:cs typeface="Arial" charset="0"/>
              </a:rPr>
              <a:t>Why don’t we say ‘he is a macular degenerate,’ or ‘she is cancerous’?</a:t>
            </a:r>
          </a:p>
          <a:p>
            <a:pPr marL="514350" indent="-51435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-106" charset="2"/>
              <a:buChar char="n"/>
              <a:defRPr/>
            </a:pPr>
            <a:endParaRPr lang="en-US" sz="4800" b="1">
              <a:effectLst>
                <a:outerShdw blurRad="38100" dist="38100" dir="2700000" algn="tl">
                  <a:srgbClr val="000000"/>
                </a:outerShdw>
              </a:effectLst>
              <a:latin typeface="Tahoma" pitchFamily="-106" charset="0"/>
              <a:cs typeface="Arial" charset="0"/>
            </a:endParaRPr>
          </a:p>
        </p:txBody>
      </p:sp>
      <p:pic>
        <p:nvPicPr>
          <p:cNvPr id="534532" name="Picture 4" descr="MCj0431626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464472"/>
            <a:ext cx="13373100" cy="893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4533" name="Text Box 5"/>
          <p:cNvSpPr txBox="1">
            <a:spLocks noChangeArrowheads="1"/>
          </p:cNvSpPr>
          <p:nvPr/>
        </p:nvSpPr>
        <p:spPr bwMode="auto">
          <a:xfrm>
            <a:off x="4461153" y="3583784"/>
            <a:ext cx="9020418" cy="1938992"/>
          </a:xfrm>
          <a:prstGeom prst="rect">
            <a:avLst/>
          </a:prstGeom>
          <a:gradFill rotWithShape="1">
            <a:gsLst>
              <a:gs pos="0">
                <a:srgbClr val="FF9966"/>
              </a:gs>
              <a:gs pos="100000">
                <a:srgbClr val="F0F6A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6000" b="1">
                <a:solidFill>
                  <a:schemeClr val="bg2"/>
                </a:solidFill>
                <a:cs typeface="Arial" charset="0"/>
              </a:rPr>
              <a:t>Don’t Substitute a Part</a:t>
            </a:r>
          </a:p>
          <a:p>
            <a:pPr algn="ctr" eaLnBrk="1" hangingPunct="1"/>
            <a:r>
              <a:rPr lang="en-US" sz="6000" b="1">
                <a:solidFill>
                  <a:schemeClr val="bg2"/>
                </a:solidFill>
                <a:cs typeface="Arial" charset="0"/>
              </a:rPr>
              <a:t>Of Any Person</a:t>
            </a:r>
          </a:p>
        </p:txBody>
      </p:sp>
      <p:sp>
        <p:nvSpPr>
          <p:cNvPr id="534534" name="Text Box 6"/>
          <p:cNvSpPr txBox="1">
            <a:spLocks noChangeArrowheads="1"/>
          </p:cNvSpPr>
          <p:nvPr/>
        </p:nvSpPr>
        <p:spPr bwMode="auto">
          <a:xfrm>
            <a:off x="4990767" y="6098383"/>
            <a:ext cx="8489825" cy="1015663"/>
          </a:xfrm>
          <a:prstGeom prst="rect">
            <a:avLst/>
          </a:prstGeom>
          <a:gradFill rotWithShape="1">
            <a:gsLst>
              <a:gs pos="0">
                <a:srgbClr val="00CC00"/>
              </a:gs>
              <a:gs pos="100000">
                <a:srgbClr val="0099CC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6000" b="1">
                <a:solidFill>
                  <a:schemeClr val="bg2"/>
                </a:solidFill>
                <a:cs typeface="Arial" charset="0"/>
              </a:rPr>
              <a:t>For the Whole Person</a:t>
            </a:r>
          </a:p>
        </p:txBody>
      </p:sp>
    </p:spTree>
    <p:extLst>
      <p:ext uri="{BB962C8B-B14F-4D97-AF65-F5344CB8AC3E}">
        <p14:creationId xmlns:p14="http://schemas.microsoft.com/office/powerpoint/2010/main" val="34316685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4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34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34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4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34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3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531" grpId="0" build="p" autoUpdateAnimBg="0"/>
      <p:bldP spid="534533" grpId="0" animBg="1"/>
      <p:bldP spid="53453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5948" y="142875"/>
            <a:ext cx="10973099" cy="17145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0300" y="114300"/>
            <a:ext cx="4572000" cy="2400300"/>
          </a:xfrm>
        </p:spPr>
        <p:txBody>
          <a:bodyPr/>
          <a:lstStyle/>
          <a:p>
            <a:r>
              <a:rPr lang="en-US" dirty="0"/>
              <a:t>What does        this mean to      you?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48606" y="45817"/>
            <a:ext cx="8353397" cy="52119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14602" y="4892211"/>
            <a:ext cx="13421708" cy="5280489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 bwMode="auto">
          <a:xfrm rot="5400000">
            <a:off x="2235279" y="2814494"/>
            <a:ext cx="3867999" cy="1645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5400000">
            <a:off x="1477535" y="3918587"/>
            <a:ext cx="5773133" cy="134210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5056800" y="1731943"/>
            <a:ext cx="2813232" cy="14271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5048250" y="1714500"/>
            <a:ext cx="2631282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6115228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9F2CC-5618-0079-F035-AA622477B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Disclosure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83300-9D87-5EEC-1EA9-F793657E6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9856612" cy="6527007"/>
          </a:xfrm>
        </p:spPr>
        <p:txBody>
          <a:bodyPr/>
          <a:lstStyle/>
          <a:p>
            <a:r>
              <a:rPr lang="en-US" dirty="0"/>
              <a:t>The last time I was with you was in 2021, with Greg Caldwell</a:t>
            </a:r>
          </a:p>
          <a:p>
            <a:r>
              <a:rPr lang="en-US" dirty="0"/>
              <a:t>I had a great time, really enjoyed the evening at the rodeo</a:t>
            </a:r>
          </a:p>
          <a:p>
            <a:r>
              <a:rPr lang="en-US" dirty="0"/>
              <a:t>I did NOT buy cowboy boots….</a:t>
            </a:r>
          </a:p>
          <a:p>
            <a:endParaRPr lang="en-US" dirty="0"/>
          </a:p>
          <a:p>
            <a:r>
              <a:rPr lang="en-US" dirty="0"/>
              <a:t>WHERE DO I GO AFTER THIS TO BUY COWBOY BOOTS???</a:t>
            </a:r>
          </a:p>
        </p:txBody>
      </p:sp>
      <p:pic>
        <p:nvPicPr>
          <p:cNvPr id="5" name="Picture 4" descr="A person's legs and shoes&#10;&#10;AI-generated content may be incorrect.">
            <a:extLst>
              <a:ext uri="{FF2B5EF4-FFF2-40B4-BE49-F238E27FC236}">
                <a16:creationId xmlns:a16="http://schemas.microsoft.com/office/drawing/2014/main" id="{4A6123CE-92B7-A7A6-06FB-99DD028AF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900619" y="5493544"/>
            <a:ext cx="5139559" cy="3854669"/>
          </a:xfrm>
          <a:prstGeom prst="rect">
            <a:avLst/>
          </a:prstGeom>
        </p:spPr>
      </p:pic>
      <p:pic>
        <p:nvPicPr>
          <p:cNvPr id="7" name="Picture 6" descr="A person's legs in brown shoes&#10;&#10;AI-generated content may be incorrect.">
            <a:extLst>
              <a:ext uri="{FF2B5EF4-FFF2-40B4-BE49-F238E27FC236}">
                <a16:creationId xmlns:a16="http://schemas.microsoft.com/office/drawing/2014/main" id="{BC568D39-3D7D-9868-0FAA-44CE25ED5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2922694" y="1257136"/>
            <a:ext cx="5675586" cy="42566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DD8E73-DFE5-DC00-CAA0-6F2A1160C6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7415" y="1930745"/>
            <a:ext cx="7772400" cy="584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8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5A48A7-D27E-4F2A-E63C-CC9A9E908D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Ok…so if this is DM with Mild NPDR, when will you see the patient back??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3DF62DC-DDD2-F447-E74B-3BAFA3BD7A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2336" y="5403057"/>
            <a:ext cx="17647920" cy="2483643"/>
          </a:xfrm>
        </p:spPr>
        <p:txBody>
          <a:bodyPr>
            <a:normAutofit fontScale="85000" lnSpcReduction="20000"/>
          </a:bodyPr>
          <a:lstStyle/>
          <a:p>
            <a:r>
              <a:rPr lang="en-US" sz="11800" dirty="0"/>
              <a:t>The most common answer I get is “6-12 months”</a:t>
            </a:r>
          </a:p>
        </p:txBody>
      </p:sp>
    </p:spTree>
    <p:extLst>
      <p:ext uri="{BB962C8B-B14F-4D97-AF65-F5344CB8AC3E}">
        <p14:creationId xmlns:p14="http://schemas.microsoft.com/office/powerpoint/2010/main" val="374504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14302"/>
            <a:ext cx="12344400" cy="1709738"/>
          </a:xfrm>
        </p:spPr>
        <p:txBody>
          <a:bodyPr>
            <a:normAutofit fontScale="90000"/>
          </a:bodyPr>
          <a:lstStyle/>
          <a:p>
            <a:r>
              <a:rPr lang="en-US" dirty="0"/>
              <a:t>Do Peripheral Findings Predict Disease Progression?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971800" y="1943102"/>
            <a:ext cx="12344400" cy="6796088"/>
          </a:xfrm>
        </p:spPr>
        <p:txBody>
          <a:bodyPr/>
          <a:lstStyle/>
          <a:p>
            <a:r>
              <a:rPr lang="en-US" dirty="0"/>
              <a:t>At 4 years, patients with predominantly peripheral lesions had:</a:t>
            </a:r>
          </a:p>
          <a:p>
            <a:pPr lvl="1"/>
            <a:r>
              <a:rPr lang="en-US" dirty="0"/>
              <a:t>A 3.2-fold increased risk of ≥ 2-step DRSS worsening: 11% </a:t>
            </a:r>
            <a:r>
              <a:rPr lang="en-US" dirty="0">
                <a:sym typeface="Wingdings"/>
              </a:rPr>
              <a:t> 34%</a:t>
            </a:r>
            <a:endParaRPr lang="en-US" dirty="0"/>
          </a:p>
          <a:p>
            <a:pPr lvl="1"/>
            <a:r>
              <a:rPr lang="en-US" b="1" dirty="0">
                <a:solidFill>
                  <a:srgbClr val="FFFF00"/>
                </a:solidFill>
              </a:rPr>
              <a:t>A 4.7-fold increased risk of PDR: 6% </a:t>
            </a:r>
            <a:r>
              <a:rPr lang="en-US" b="1" dirty="0">
                <a:solidFill>
                  <a:srgbClr val="FFFF00"/>
                </a:solidFill>
                <a:sym typeface="Wingdings"/>
              </a:rPr>
              <a:t> 25%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CCEE97-5B45-4DF4-8D1E-018549025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8790" y="9744076"/>
            <a:ext cx="11007488" cy="428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 anchorCtr="0">
            <a:no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defTabSz="361617"/>
            <a:r>
              <a:rPr lang="en-US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Abbreviation: PPL, predominantly peripheral lesion.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5FB46D-EB7E-443B-B9A9-8B09C9C82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1729" y="9515476"/>
            <a:ext cx="3800474" cy="657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 anchorCtr="0">
            <a:no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361617"/>
            <a:r>
              <a:rPr lang="pt-BR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Silva PS, et al. </a:t>
            </a:r>
            <a:r>
              <a:rPr lang="en-US" sz="1200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Ophthalmology</a:t>
            </a:r>
            <a:r>
              <a:rPr lang="en-US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2015;122(5):949-956.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5F02C4-F357-5947-BB6E-C84C479BC059}"/>
              </a:ext>
            </a:extLst>
          </p:cNvPr>
          <p:cNvSpPr/>
          <p:nvPr/>
        </p:nvSpPr>
        <p:spPr>
          <a:xfrm>
            <a:off x="13030200" y="6031112"/>
            <a:ext cx="30861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&gt;10% of eyes </a:t>
            </a:r>
            <a:r>
              <a:rPr lang="en-US" sz="4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classified as more severe when peripheral lesions were considered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7B1BDD9-894B-A044-A14F-0C4E1EAC9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6057900"/>
            <a:ext cx="6072189" cy="412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867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14400" y="74498"/>
            <a:ext cx="16459200" cy="215689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/>
              <a:t>Functional Testing for DR</a:t>
            </a:r>
            <a:endParaRPr lang="en-US" sz="8000" b="1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49884" y="1746284"/>
            <a:ext cx="17938116" cy="854071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Abnormal contrast sensitivity &amp; color perception have long been documented in diabetes, both with and without visible DR</a:t>
            </a:r>
          </a:p>
          <a:p>
            <a:endParaRPr lang="en-US" sz="5600" dirty="0"/>
          </a:p>
          <a:p>
            <a:r>
              <a:rPr lang="en-US" sz="7200" dirty="0"/>
              <a:t>Electrophysiological testing now shows which patients are most likely to progress to a stage that needs treatment</a:t>
            </a:r>
          </a:p>
        </p:txBody>
      </p:sp>
    </p:spTree>
    <p:extLst>
      <p:ext uri="{BB962C8B-B14F-4D97-AF65-F5344CB8AC3E}">
        <p14:creationId xmlns:p14="http://schemas.microsoft.com/office/powerpoint/2010/main" val="22551952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496" y="1725606"/>
            <a:ext cx="16213504" cy="7139540"/>
          </a:xfrm>
          <a:prstGeom prst="rect">
            <a:avLst/>
          </a:prstGeom>
        </p:spPr>
      </p:pic>
      <p:sp>
        <p:nvSpPr>
          <p:cNvPr id="3" name="Title 2"/>
          <p:cNvSpPr txBox="1">
            <a:spLocks/>
          </p:cNvSpPr>
          <p:nvPr/>
        </p:nvSpPr>
        <p:spPr>
          <a:xfrm>
            <a:off x="914403" y="-1472"/>
            <a:ext cx="15428674" cy="20574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/>
              <a:t>Abnormal ERG in Long-term Diabetes shows delayed implicit time &amp; </a:t>
            </a:r>
            <a:r>
              <a:rPr lang="en-US" sz="6400" dirty="0">
                <a:latin typeface="Wingdings"/>
                <a:ea typeface="Wingdings"/>
                <a:cs typeface="Wingdings"/>
                <a:sym typeface="Wingdings"/>
              </a:rPr>
              <a:t></a:t>
            </a:r>
            <a:r>
              <a:rPr lang="en-US" sz="6400" dirty="0"/>
              <a:t>amplitude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9696" y="8865144"/>
            <a:ext cx="174835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00" dirty="0">
                <a:latin typeface="Arial"/>
                <a:ea typeface="Wingdings"/>
                <a:cs typeface="Arial"/>
                <a:sym typeface="Wingdings"/>
              </a:rPr>
              <a:t>Abnormal flicker ERG </a:t>
            </a:r>
            <a:r>
              <a:rPr lang="en-US" sz="6400" dirty="0">
                <a:latin typeface="Wingdings"/>
                <a:ea typeface="Wingdings"/>
                <a:cs typeface="Wingdings"/>
                <a:sym typeface="Wingdings"/>
              </a:rPr>
              <a:t></a:t>
            </a:r>
            <a:r>
              <a:rPr lang="en-US" sz="6400" dirty="0"/>
              <a:t>risk of intervention in DR</a:t>
            </a:r>
          </a:p>
        </p:txBody>
      </p:sp>
      <p:sp>
        <p:nvSpPr>
          <p:cNvPr id="5" name="Rectangle 4"/>
          <p:cNvSpPr/>
          <p:nvPr/>
        </p:nvSpPr>
        <p:spPr>
          <a:xfrm>
            <a:off x="8782537" y="6475472"/>
            <a:ext cx="60246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Transl</a:t>
            </a:r>
            <a:r>
              <a:rPr lang="en-US" sz="2800" dirty="0"/>
              <a:t> Vis </a:t>
            </a:r>
            <a:r>
              <a:rPr lang="en-US" sz="2800" dirty="0" err="1"/>
              <a:t>Sci</a:t>
            </a:r>
            <a:r>
              <a:rPr lang="en-US" sz="2800" dirty="0"/>
              <a:t> Technol. 2020 Aug; 9(9): 40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82352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22-11-25 at 1.34.1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400" y="0"/>
            <a:ext cx="198628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481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">
            <a:extLst>
              <a:ext uri="{FF2B5EF4-FFF2-40B4-BE49-F238E27FC236}">
                <a16:creationId xmlns:a16="http://schemas.microsoft.com/office/drawing/2014/main" id="{FB55A694-85DC-483A-A048-18C593BC66C8}"/>
              </a:ext>
            </a:extLst>
          </p:cNvPr>
          <p:cNvSpPr txBox="1">
            <a:spLocks/>
          </p:cNvSpPr>
          <p:nvPr/>
        </p:nvSpPr>
        <p:spPr>
          <a:xfrm>
            <a:off x="-172224" y="-23127"/>
            <a:ext cx="18288000" cy="194842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6800" b="1" dirty="0"/>
              <a:t>A Global DR Score </a:t>
            </a:r>
            <a:r>
              <a:rPr lang="de-DE" sz="6800" b="1" dirty="0" err="1"/>
              <a:t>Predicts</a:t>
            </a:r>
            <a:r>
              <a:rPr lang="de-DE" sz="6800" b="1" dirty="0"/>
              <a:t> Who Will Need </a:t>
            </a:r>
            <a:r>
              <a:rPr lang="de-DE" sz="6800" b="1" dirty="0" err="1"/>
              <a:t>Tx</a:t>
            </a:r>
            <a:endParaRPr lang="en-US" sz="6800" b="1" dirty="0"/>
          </a:p>
        </p:txBody>
      </p:sp>
      <p:sp>
        <p:nvSpPr>
          <p:cNvPr id="3" name="Textfeld 13">
            <a:extLst>
              <a:ext uri="{FF2B5EF4-FFF2-40B4-BE49-F238E27FC236}">
                <a16:creationId xmlns:a16="http://schemas.microsoft.com/office/drawing/2014/main" id="{04EC8921-F44F-B053-522F-1BAB592966B8}"/>
              </a:ext>
            </a:extLst>
          </p:cNvPr>
          <p:cNvSpPr txBox="1"/>
          <p:nvPr/>
        </p:nvSpPr>
        <p:spPr>
          <a:xfrm>
            <a:off x="772801" y="9412969"/>
            <a:ext cx="174136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Brigell MG, Chiang B, Maa AY, Davis CQ. Enhancing Risk Assessment in Patients with Diabetic Retinopathy by Combining Measures of Retinal Function and Structure. </a:t>
            </a:r>
            <a:r>
              <a:rPr lang="en-US" sz="2000" i="1" dirty="0"/>
              <a:t>Trans Vis Sci Tech</a:t>
            </a:r>
            <a:r>
              <a:rPr lang="en-US" sz="2000" dirty="0"/>
              <a:t>. 2020;9(9):40-40.</a:t>
            </a:r>
          </a:p>
        </p:txBody>
      </p:sp>
      <p:sp>
        <p:nvSpPr>
          <p:cNvPr id="4" name="Textfeld 26">
            <a:extLst>
              <a:ext uri="{FF2B5EF4-FFF2-40B4-BE49-F238E27FC236}">
                <a16:creationId xmlns:a16="http://schemas.microsoft.com/office/drawing/2014/main" id="{A4129137-DFE7-30D3-AF68-FD08625FF7D7}"/>
              </a:ext>
            </a:extLst>
          </p:cNvPr>
          <p:cNvSpPr txBox="1"/>
          <p:nvPr/>
        </p:nvSpPr>
        <p:spPr>
          <a:xfrm>
            <a:off x="3" y="1894652"/>
            <a:ext cx="803155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4800" dirty="0"/>
              <a:t>N = 237 in US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4800" dirty="0"/>
              <a:t>Primary </a:t>
            </a:r>
            <a:r>
              <a:rPr lang="de-DE" sz="4800" dirty="0" err="1"/>
              <a:t>outcome</a:t>
            </a:r>
            <a:r>
              <a:rPr lang="de-DE" sz="4800" dirty="0"/>
              <a:t>: % </a:t>
            </a:r>
            <a:r>
              <a:rPr lang="de-DE" sz="4800" dirty="0" err="1"/>
              <a:t>receiving</a:t>
            </a:r>
            <a:r>
              <a:rPr lang="de-DE" sz="4800" dirty="0"/>
              <a:t> </a:t>
            </a:r>
            <a:r>
              <a:rPr lang="de-DE" sz="4800" dirty="0" err="1"/>
              <a:t>laser</a:t>
            </a:r>
            <a:r>
              <a:rPr lang="de-DE" sz="4800" dirty="0"/>
              <a:t>, IV </a:t>
            </a:r>
            <a:r>
              <a:rPr lang="de-DE" sz="4800" dirty="0" err="1"/>
              <a:t>therapy</a:t>
            </a:r>
            <a:r>
              <a:rPr lang="de-DE" sz="4800" dirty="0"/>
              <a:t> </a:t>
            </a:r>
            <a:r>
              <a:rPr lang="de-DE" sz="4800" dirty="0" err="1"/>
              <a:t>and</a:t>
            </a:r>
            <a:r>
              <a:rPr lang="de-DE" sz="4800" dirty="0"/>
              <a:t>/</a:t>
            </a:r>
            <a:r>
              <a:rPr lang="de-DE" sz="4800" dirty="0" err="1"/>
              <a:t>or</a:t>
            </a:r>
            <a:r>
              <a:rPr lang="de-DE" sz="4800" dirty="0"/>
              <a:t> </a:t>
            </a:r>
            <a:r>
              <a:rPr lang="de-DE" sz="4800" dirty="0" err="1"/>
              <a:t>vitrectomy</a:t>
            </a:r>
            <a:r>
              <a:rPr lang="de-DE" sz="4800" dirty="0"/>
              <a:t> </a:t>
            </a:r>
            <a:r>
              <a:rPr lang="de-DE" sz="4800" dirty="0" err="1"/>
              <a:t>over</a:t>
            </a:r>
            <a:r>
              <a:rPr lang="de-DE" sz="4800" dirty="0"/>
              <a:t> 3 </a:t>
            </a:r>
            <a:r>
              <a:rPr lang="de-DE" sz="4800" dirty="0" err="1"/>
              <a:t>yrs</a:t>
            </a:r>
            <a:endParaRPr lang="de-DE" sz="4800" dirty="0"/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de-DE" sz="600" dirty="0"/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4800" dirty="0" err="1"/>
              <a:t>Clinically</a:t>
            </a:r>
            <a:r>
              <a:rPr lang="de-DE" sz="4800" dirty="0"/>
              <a:t> observable SEVERE NPDR in </a:t>
            </a:r>
            <a:r>
              <a:rPr lang="de-DE" sz="4800" dirty="0" err="1"/>
              <a:t>tandem</a:t>
            </a:r>
            <a:r>
              <a:rPr lang="de-DE" sz="4800" dirty="0"/>
              <a:t> </a:t>
            </a:r>
            <a:r>
              <a:rPr lang="de-DE" sz="4800" dirty="0" err="1"/>
              <a:t>with</a:t>
            </a:r>
            <a:r>
              <a:rPr lang="de-DE" sz="4800" dirty="0"/>
              <a:t> </a:t>
            </a:r>
            <a:r>
              <a:rPr lang="de-DE" sz="4800" dirty="0" err="1"/>
              <a:t>ERG+pupillometry</a:t>
            </a:r>
            <a:r>
              <a:rPr lang="de-DE" sz="4800" dirty="0"/>
              <a:t> score &gt; 23.5 </a:t>
            </a:r>
            <a:r>
              <a:rPr lang="de-DE" sz="4800" dirty="0" err="1"/>
              <a:t>best</a:t>
            </a:r>
            <a:r>
              <a:rPr lang="de-DE" sz="4800" dirty="0"/>
              <a:t> </a:t>
            </a:r>
            <a:r>
              <a:rPr lang="de-DE" sz="4800" dirty="0" err="1"/>
              <a:t>predicted</a:t>
            </a:r>
            <a:r>
              <a:rPr lang="de-DE" sz="4800" dirty="0"/>
              <a:t> </a:t>
            </a:r>
            <a:r>
              <a:rPr lang="de-DE" sz="4800" dirty="0" err="1"/>
              <a:t>Tx</a:t>
            </a:r>
            <a:endParaRPr lang="de-DE" sz="48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C63E692-4985-4FA0-D7A5-671E18DA72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4284855"/>
              </p:ext>
            </p:extLst>
          </p:nvPr>
        </p:nvGraphicFramePr>
        <p:xfrm>
          <a:off x="8466201" y="1313675"/>
          <a:ext cx="9186726" cy="7510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5"/>
          <p:cNvSpPr/>
          <p:nvPr/>
        </p:nvSpPr>
        <p:spPr>
          <a:xfrm>
            <a:off x="15533018" y="2181046"/>
            <a:ext cx="1636124" cy="6238068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/>
          </a:p>
        </p:txBody>
      </p:sp>
    </p:spTree>
    <p:extLst>
      <p:ext uri="{BB962C8B-B14F-4D97-AF65-F5344CB8AC3E}">
        <p14:creationId xmlns:p14="http://schemas.microsoft.com/office/powerpoint/2010/main" val="65376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categoryEl"/>
        </p:bldSub>
      </p:bldGraphic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F6F395-A510-B1DA-1759-B5465442CD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120"/>
          <a:stretch/>
        </p:blipFill>
        <p:spPr>
          <a:xfrm>
            <a:off x="709673" y="194425"/>
            <a:ext cx="6734330" cy="74249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797890" y="638288"/>
            <a:ext cx="10672794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600" b="1" dirty="0"/>
              <a:t>DR Score is a combination</a:t>
            </a:r>
          </a:p>
          <a:p>
            <a:r>
              <a:rPr lang="en-US" sz="5600" b="1" dirty="0"/>
              <a:t>of the better eye’s implicit time</a:t>
            </a:r>
          </a:p>
          <a:p>
            <a:r>
              <a:rPr lang="en-US" sz="5600" b="1" dirty="0"/>
              <a:t>&amp; amplitude, the worse eye’s </a:t>
            </a:r>
          </a:p>
          <a:p>
            <a:r>
              <a:rPr lang="en-US" sz="5600" b="1" dirty="0"/>
              <a:t>pupillary response, and patient age</a:t>
            </a:r>
          </a:p>
        </p:txBody>
      </p:sp>
      <p:pic>
        <p:nvPicPr>
          <p:cNvPr id="5" name="Grafik 7">
            <a:extLst>
              <a:ext uri="{FF2B5EF4-FFF2-40B4-BE49-F238E27FC236}">
                <a16:creationId xmlns:a16="http://schemas.microsoft.com/office/drawing/2014/main" id="{741A8889-065F-CEFA-6101-0B21C7134F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50"/>
          <a:stretch/>
        </p:blipFill>
        <p:spPr>
          <a:xfrm>
            <a:off x="5434823" y="5513294"/>
            <a:ext cx="12171058" cy="30847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552C025-6CDB-5323-0EB6-EF9DDAED9BEE}"/>
              </a:ext>
            </a:extLst>
          </p:cNvPr>
          <p:cNvSpPr/>
          <p:nvPr/>
        </p:nvSpPr>
        <p:spPr>
          <a:xfrm>
            <a:off x="2461846" y="1172308"/>
            <a:ext cx="1524000" cy="445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9DB6E6-B341-9367-1F93-2E9CCED84BA0}"/>
              </a:ext>
            </a:extLst>
          </p:cNvPr>
          <p:cNvSpPr/>
          <p:nvPr/>
        </p:nvSpPr>
        <p:spPr>
          <a:xfrm>
            <a:off x="2461846" y="4595446"/>
            <a:ext cx="1922585" cy="54805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66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The DR Score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Risk of requiring an intervention with laser, </a:t>
            </a:r>
            <a:r>
              <a:rPr lang="en-US" i="1" dirty="0" err="1"/>
              <a:t>vitrectomy</a:t>
            </a:r>
            <a:r>
              <a:rPr lang="en-US" i="1" dirty="0"/>
              <a:t> or </a:t>
            </a:r>
            <a:r>
              <a:rPr lang="en-US" i="1" dirty="0" err="1"/>
              <a:t>intravitreal</a:t>
            </a:r>
            <a:r>
              <a:rPr lang="en-US" i="1" dirty="0"/>
              <a:t> injection(s)</a:t>
            </a:r>
          </a:p>
          <a:p>
            <a:endParaRPr lang="en-US" i="1" dirty="0"/>
          </a:p>
          <a:p>
            <a:r>
              <a:rPr lang="en-US" i="1" dirty="0"/>
              <a:t>Risk of progression from NPDR to PDR and/or DME</a:t>
            </a:r>
          </a:p>
        </p:txBody>
      </p:sp>
    </p:spTree>
    <p:extLst>
      <p:ext uri="{BB962C8B-B14F-4D97-AF65-F5344CB8AC3E}">
        <p14:creationId xmlns:p14="http://schemas.microsoft.com/office/powerpoint/2010/main" val="5143242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20330"/>
            <a:ext cx="16459200" cy="1714500"/>
          </a:xfrm>
        </p:spPr>
        <p:txBody>
          <a:bodyPr>
            <a:normAutofit/>
          </a:bodyPr>
          <a:lstStyle/>
          <a:p>
            <a:r>
              <a:rPr lang="en-US" sz="7200" dirty="0"/>
              <a:t>Examples of Risk Escalation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86962"/>
            <a:ext cx="16459200" cy="7488192"/>
          </a:xfrm>
        </p:spPr>
        <p:txBody>
          <a:bodyPr>
            <a:normAutofit/>
          </a:bodyPr>
          <a:lstStyle/>
          <a:p>
            <a:r>
              <a:rPr lang="en-US" sz="5600" dirty="0"/>
              <a:t>Risk of intervention </a:t>
            </a:r>
            <a:r>
              <a:rPr lang="en-US" sz="5600" b="1" dirty="0"/>
              <a:t>doubles</a:t>
            </a:r>
            <a:r>
              <a:rPr lang="en-US" sz="5600" dirty="0"/>
              <a:t> with a 2.8-point increase in DR Score (e.g. 20 to 22)</a:t>
            </a:r>
          </a:p>
          <a:p>
            <a:r>
              <a:rPr lang="en-US" sz="5600" dirty="0"/>
              <a:t>Risk of intervention </a:t>
            </a:r>
            <a:r>
              <a:rPr lang="en-US" sz="5600" b="1" dirty="0">
                <a:solidFill>
                  <a:srgbClr val="073B00"/>
                </a:solidFill>
                <a:highlight>
                  <a:srgbClr val="FFFF00"/>
                </a:highlight>
              </a:rPr>
              <a:t>triples</a:t>
            </a:r>
            <a:r>
              <a:rPr lang="en-US" sz="5600" dirty="0">
                <a:solidFill>
                  <a:srgbClr val="073B00"/>
                </a:solidFill>
              </a:rPr>
              <a:t> </a:t>
            </a:r>
            <a:r>
              <a:rPr lang="en-US" sz="5600" dirty="0"/>
              <a:t>with a 4.5 -point increase in DR Score (e.g. 20 to 24.5)</a:t>
            </a:r>
          </a:p>
          <a:p>
            <a:r>
              <a:rPr lang="en-US" sz="5600" dirty="0"/>
              <a:t>Risk of intervention </a:t>
            </a:r>
            <a:r>
              <a:rPr lang="en-US" sz="5600" b="1" dirty="0">
                <a:solidFill>
                  <a:srgbClr val="FF0000"/>
                </a:solidFill>
              </a:rPr>
              <a:t>increases 5X </a:t>
            </a:r>
            <a:r>
              <a:rPr lang="en-US" sz="5600" dirty="0"/>
              <a:t>with a 6.5 -point increase in DR Score (e.g. 20 to 26.5)</a:t>
            </a:r>
          </a:p>
          <a:p>
            <a:r>
              <a:rPr lang="en-US" sz="5600" dirty="0"/>
              <a:t>Risk of intervention </a:t>
            </a:r>
            <a:r>
              <a:rPr lang="en-US" sz="5600" b="1" dirty="0">
                <a:solidFill>
                  <a:srgbClr val="0000FF"/>
                </a:solidFill>
              </a:rPr>
              <a:t>increases 12X </a:t>
            </a:r>
            <a:r>
              <a:rPr lang="en-US" sz="5600" dirty="0"/>
              <a:t>with a 10 -point increase in DR Score (e.g. 16 to 26)</a:t>
            </a:r>
          </a:p>
          <a:p>
            <a:endParaRPr lang="en-US" sz="5600" dirty="0"/>
          </a:p>
          <a:p>
            <a:endParaRPr lang="en-US" sz="5600" dirty="0"/>
          </a:p>
          <a:p>
            <a:endParaRPr lang="en-US" sz="5600" dirty="0"/>
          </a:p>
          <a:p>
            <a:pPr marL="0" indent="0">
              <a:buNone/>
            </a:pPr>
            <a:endParaRPr lang="en-US" sz="5600" dirty="0"/>
          </a:p>
        </p:txBody>
      </p:sp>
      <p:sp>
        <p:nvSpPr>
          <p:cNvPr id="4" name="Rectangle 3"/>
          <p:cNvSpPr/>
          <p:nvPr/>
        </p:nvSpPr>
        <p:spPr>
          <a:xfrm>
            <a:off x="8080339" y="9375152"/>
            <a:ext cx="122760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5400" dirty="0" err="1"/>
              <a:t>Transl</a:t>
            </a:r>
            <a:r>
              <a:rPr lang="de-DE" sz="5400" dirty="0"/>
              <a:t> </a:t>
            </a:r>
            <a:r>
              <a:rPr lang="de-DE" sz="5400" dirty="0" err="1"/>
              <a:t>Vis</a:t>
            </a:r>
            <a:r>
              <a:rPr lang="de-DE" sz="5400" dirty="0"/>
              <a:t> </a:t>
            </a:r>
            <a:r>
              <a:rPr lang="de-DE" sz="5400" dirty="0" err="1"/>
              <a:t>Sci</a:t>
            </a:r>
            <a:r>
              <a:rPr lang="de-DE" sz="5400" dirty="0"/>
              <a:t> </a:t>
            </a:r>
            <a:r>
              <a:rPr lang="de-DE" sz="5400" dirty="0" err="1"/>
              <a:t>Technol</a:t>
            </a:r>
            <a:r>
              <a:rPr lang="de-DE" sz="5400" dirty="0"/>
              <a:t>. 2020 Aug 26;9(9):40.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06978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7715382C-46C9-824A-AF70-A65E9B6776EC}"/>
              </a:ext>
            </a:extLst>
          </p:cNvPr>
          <p:cNvSpPr txBox="1">
            <a:spLocks/>
          </p:cNvSpPr>
          <p:nvPr/>
        </p:nvSpPr>
        <p:spPr bwMode="auto">
          <a:xfrm>
            <a:off x="2971800" y="207170"/>
            <a:ext cx="123444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6600"/>
              <a:t>DM Treatment by ODs?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35A8B-D952-AF4B-BB82-AEA7C9C7F9C9}"/>
              </a:ext>
            </a:extLst>
          </p:cNvPr>
          <p:cNvSpPr txBox="1">
            <a:spLocks/>
          </p:cNvSpPr>
          <p:nvPr/>
        </p:nvSpPr>
        <p:spPr>
          <a:xfrm>
            <a:off x="2971800" y="1921670"/>
            <a:ext cx="12344400" cy="744855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800"/>
              <a:t>Insufficient numbers of and economic incentives for becoming primary care medical providers will require delivery of common primary care services by all knowledgeable and capable health care personnel</a:t>
            </a:r>
          </a:p>
          <a:p>
            <a:pPr>
              <a:defRPr/>
            </a:pPr>
            <a:r>
              <a:rPr lang="en-US" sz="4800"/>
              <a:t>Optometrists see and will detect a significant percentage of new diabetes and DR cases in the US (320,000 in 2016 per AOA estimates)</a:t>
            </a:r>
          </a:p>
          <a:p>
            <a:pPr>
              <a:defRPr/>
            </a:pPr>
            <a:r>
              <a:rPr lang="en-US" sz="4800" b="1"/>
              <a:t>PREDICTION: Optometrists will increasingly treat patients with type 2 diabetes using lifestyle recommendations &amp; safe/effective oral mono-therapy  </a:t>
            </a:r>
          </a:p>
          <a:p>
            <a:pPr>
              <a:defRPr/>
            </a:pP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E2986-0C8F-244B-A77E-939D1E6E8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0DDD8-9A21-404B-9CCA-9DB320806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Optometry is on the front line of diabetes care</a:t>
            </a:r>
          </a:p>
          <a:p>
            <a:pPr lvl="1"/>
            <a:r>
              <a:rPr lang="en-US" dirty="0"/>
              <a:t>Whether through making initial diagnosis of DM or DR or assisting in monitoring</a:t>
            </a:r>
          </a:p>
          <a:p>
            <a:r>
              <a:rPr lang="en-US" dirty="0"/>
              <a:t>Optometry will likely take a more active role in diabetes care</a:t>
            </a:r>
          </a:p>
          <a:p>
            <a:pPr lvl="1"/>
            <a:r>
              <a:rPr lang="en-US" dirty="0"/>
              <a:t>Whether through treatment or education</a:t>
            </a:r>
          </a:p>
          <a:p>
            <a:r>
              <a:rPr lang="en-US" dirty="0"/>
              <a:t>YOU have the opportunity to make a difference in the lives of your patients with diabetes (whether or not they have DR)</a:t>
            </a:r>
          </a:p>
        </p:txBody>
      </p:sp>
    </p:spTree>
    <p:extLst>
      <p:ext uri="{BB962C8B-B14F-4D97-AF65-F5344CB8AC3E}">
        <p14:creationId xmlns:p14="http://schemas.microsoft.com/office/powerpoint/2010/main" val="6840437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10915-6C41-7244-8B92-FB197ECAE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45532"/>
            <a:ext cx="16459200" cy="1219200"/>
          </a:xfrm>
        </p:spPr>
        <p:txBody>
          <a:bodyPr>
            <a:normAutofit/>
          </a:bodyPr>
          <a:lstStyle/>
          <a:p>
            <a:r>
              <a:rPr lang="en-US" dirty="0"/>
              <a:t>Public Perception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F695A-56CA-D749-97B6-062FEE203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3101"/>
            <a:ext cx="16764000" cy="7251269"/>
          </a:xfrm>
        </p:spPr>
        <p:txBody>
          <a:bodyPr>
            <a:normAutofit/>
          </a:bodyPr>
          <a:lstStyle/>
          <a:p>
            <a:pPr marL="460365" indent="-460365"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~40% of people with diabetes feel that a comprehensive eye exam is not needed.</a:t>
            </a:r>
            <a:r>
              <a:rPr lang="en-US" sz="3600" baseline="30000" dirty="0"/>
              <a:t>1</a:t>
            </a:r>
            <a:endParaRPr lang="en-US" sz="3600" dirty="0"/>
          </a:p>
          <a:p>
            <a:pPr marL="460365" indent="-460365"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79% of Americans don’t know that diabetic eye diseases can have no noticeable symptoms.</a:t>
            </a:r>
            <a:r>
              <a:rPr lang="en-US" sz="3600" baseline="30000" dirty="0"/>
              <a:t>2</a:t>
            </a:r>
            <a:endParaRPr lang="en-US" sz="3600" dirty="0"/>
          </a:p>
          <a:p>
            <a:pPr marL="460365" indent="-460365"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&gt;50% of Americans don’t know that a comprehensive eye exam can detect diabetes.</a:t>
            </a:r>
          </a:p>
          <a:p>
            <a:pPr marL="1146147" lvl="1" indent="-463539"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In 2014, eye doctors found manifestations of diabetes in 240,000 people who did not know they had the disease.</a:t>
            </a:r>
          </a:p>
          <a:p>
            <a:pPr marL="460365" indent="-460365"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It is likely that fewer than one-third of all diabetic retinopathy (DR) cases are ever diagnosed.</a:t>
            </a:r>
            <a:r>
              <a:rPr lang="en-US" sz="3600" baseline="30000" dirty="0"/>
              <a:t>3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2CF9BD-0B3D-0845-A354-87C4263B6371}"/>
              </a:ext>
            </a:extLst>
          </p:cNvPr>
          <p:cNvSpPr txBox="1"/>
          <p:nvPr/>
        </p:nvSpPr>
        <p:spPr>
          <a:xfrm>
            <a:off x="304800" y="8634164"/>
            <a:ext cx="1402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30000" dirty="0"/>
              <a:t>1</a:t>
            </a:r>
            <a:r>
              <a:rPr lang="en-US" sz="2000" dirty="0"/>
              <a:t>Chou C, Sherrod CE, Zhang X, et al. Diabetes Care 2014;37:180–188; </a:t>
            </a:r>
            <a:r>
              <a:rPr lang="en-US" sz="2000" baseline="30000" dirty="0"/>
              <a:t>2</a:t>
            </a:r>
            <a:r>
              <a:rPr lang="en-US" sz="2000" dirty="0"/>
              <a:t>American Optometric Association. Available from https://www.aoa.org/about-the-aoa/press-room/press-releases/aoas-annual-survey-reveals-misconceptions-about-diagnosing-diabetes-and-its-related-eye-diseases?sso=y. Accessed 22 September 2020; </a:t>
            </a:r>
            <a:r>
              <a:rPr lang="en-US" sz="2000" baseline="30000" dirty="0"/>
              <a:t>3</a:t>
            </a:r>
            <a:r>
              <a:rPr lang="en-US" sz="2000" dirty="0"/>
              <a:t>Bressler NM, Varma R, Doan QV, et al. JAMA Ophthalmol 2014;132:168–173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597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688"/>
    </mc:Choice>
    <mc:Fallback xmlns="">
      <p:transition spd="slow" advTm="75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E0B6-47DB-3E47-96A5-DBF27F047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 me introduce 2 terms to start to think about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F72DF-98D6-3B46-B7F7-E2B391322F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Continuous glucose monitor</a:t>
            </a:r>
          </a:p>
          <a:p>
            <a:r>
              <a:rPr lang="en-US" dirty="0"/>
              <a:t>Time in range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DF96E4-AFBB-FB49-83B6-121F720AC1B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8610" name="Picture 2" descr="Sensors | Free Full-Text | Glucose Sensing for Diabetes Monitoring: Recent  Developments | HTML">
            <a:extLst>
              <a:ext uri="{FF2B5EF4-FFF2-40B4-BE49-F238E27FC236}">
                <a16:creationId xmlns:a16="http://schemas.microsoft.com/office/drawing/2014/main" id="{E9EE3540-73D9-7542-B037-772D8B3D0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353" y="2738438"/>
            <a:ext cx="569595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2" name="Picture 4" descr="Continuous Glucose Monitoring Devices Market To Reach USD 1.42 Billion By  2027 | Medgadget">
            <a:extLst>
              <a:ext uri="{FF2B5EF4-FFF2-40B4-BE49-F238E27FC236}">
                <a16:creationId xmlns:a16="http://schemas.microsoft.com/office/drawing/2014/main" id="{F5D5863C-87E7-3A49-975A-D70F94D0FD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81" b="22450"/>
          <a:stretch/>
        </p:blipFill>
        <p:spPr bwMode="auto">
          <a:xfrm>
            <a:off x="10929879" y="6515100"/>
            <a:ext cx="55245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4" name="Picture 6" descr="About Diabetes - Time In Range | Medtronic Diabetes">
            <a:extLst>
              <a:ext uri="{FF2B5EF4-FFF2-40B4-BE49-F238E27FC236}">
                <a16:creationId xmlns:a16="http://schemas.microsoft.com/office/drawing/2014/main" id="{405405C6-66CA-5A43-A962-248E057FE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852" y="5895975"/>
            <a:ext cx="52006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6218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92B494EE-F224-4D8D-9A50-DDC78A8B8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6459200" cy="1219200"/>
          </a:xfrm>
        </p:spPr>
        <p:txBody>
          <a:bodyPr>
            <a:normAutofit/>
          </a:bodyPr>
          <a:lstStyle/>
          <a:p>
            <a:r>
              <a:rPr lang="en-US" dirty="0"/>
              <a:t>Risks for Type 2 Diabetes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31E0F27-0D86-4989-8BF1-9660E9E5F222}"/>
              </a:ext>
            </a:extLst>
          </p:cNvPr>
          <p:cNvSpPr txBox="1">
            <a:spLocks/>
          </p:cNvSpPr>
          <p:nvPr/>
        </p:nvSpPr>
        <p:spPr>
          <a:xfrm>
            <a:off x="914399" y="1749551"/>
            <a:ext cx="8080376" cy="959645"/>
          </a:xfrm>
          <a:prstGeom prst="rect">
            <a:avLst/>
          </a:prstGeom>
        </p:spPr>
        <p:txBody>
          <a:bodyPr vert="horz" lIns="182880" tIns="91440" rIns="182880" bIns="91440" rtlCol="0">
            <a:normAutofit/>
          </a:bodyPr>
          <a:lstStyle>
            <a:lvl1pPr marL="225425" indent="-225425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3413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3505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1" dirty="0"/>
              <a:t>Primary Risks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BAAD8AA0-51CE-470A-AC2C-AA64259A83BB}"/>
              </a:ext>
            </a:extLst>
          </p:cNvPr>
          <p:cNvGraphicFramePr>
            <a:graphicFrameLocks/>
          </p:cNvGraphicFramePr>
          <p:nvPr/>
        </p:nvGraphicFramePr>
        <p:xfrm>
          <a:off x="1066801" y="2728565"/>
          <a:ext cx="7736681" cy="5526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F4351F9C-A3EA-45F3-9F76-DE1E515617FE}"/>
              </a:ext>
            </a:extLst>
          </p:cNvPr>
          <p:cNvSpPr txBox="1">
            <a:spLocks/>
          </p:cNvSpPr>
          <p:nvPr/>
        </p:nvSpPr>
        <p:spPr>
          <a:xfrm>
            <a:off x="9281815" y="1749551"/>
            <a:ext cx="8083550" cy="959645"/>
          </a:xfrm>
          <a:prstGeom prst="rect">
            <a:avLst/>
          </a:prstGeom>
        </p:spPr>
        <p:txBody>
          <a:bodyPr/>
          <a:lstStyle>
            <a:lvl1pPr marL="225425" indent="-225425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3413" indent="-28575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3505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1" dirty="0"/>
              <a:t>Other Risks</a:t>
            </a:r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01CE2F38-5F0A-4F21-AE65-FA54629DF863}"/>
              </a:ext>
            </a:extLst>
          </p:cNvPr>
          <p:cNvSpPr txBox="1">
            <a:spLocks/>
          </p:cNvSpPr>
          <p:nvPr/>
        </p:nvSpPr>
        <p:spPr>
          <a:xfrm>
            <a:off x="9484526" y="2514755"/>
            <a:ext cx="8083550" cy="5926932"/>
          </a:xfrm>
          <a:prstGeom prst="rect">
            <a:avLst/>
          </a:prstGeom>
        </p:spPr>
        <p:txBody>
          <a:bodyPr>
            <a:noAutofit/>
          </a:bodyPr>
          <a:lstStyle>
            <a:lvl1pPr marL="225425" indent="-225425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3413" indent="-28575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3505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0365" lvl="1" indent="-460365">
              <a:buFont typeface="Arial" panose="020B0604020202020204" pitchFamily="34" charset="0"/>
              <a:buChar char="•"/>
            </a:pPr>
            <a:r>
              <a:rPr lang="en-US" sz="4001" dirty="0"/>
              <a:t>Prediabetes</a:t>
            </a:r>
          </a:p>
          <a:p>
            <a:pPr marL="460365" lvl="1" indent="-460365">
              <a:buFont typeface="Arial" panose="020B0604020202020204" pitchFamily="34" charset="0"/>
              <a:buChar char="•"/>
            </a:pPr>
            <a:r>
              <a:rPr lang="en-US" sz="4001" dirty="0"/>
              <a:t>Ge (≥45 years) </a:t>
            </a:r>
          </a:p>
          <a:p>
            <a:pPr marL="460365" lvl="1" indent="-460365">
              <a:buFont typeface="Arial" panose="020B0604020202020204" pitchFamily="34" charset="0"/>
              <a:buChar char="•"/>
            </a:pPr>
            <a:r>
              <a:rPr lang="en-US" sz="4001" dirty="0"/>
              <a:t>Heart disease</a:t>
            </a:r>
          </a:p>
          <a:p>
            <a:pPr marL="460365" lvl="1" indent="-460365">
              <a:buFont typeface="Arial" panose="020B0604020202020204" pitchFamily="34" charset="0"/>
              <a:buChar char="•"/>
            </a:pPr>
            <a:r>
              <a:rPr lang="en-US" sz="4001" dirty="0"/>
              <a:t>Physical inactivity</a:t>
            </a:r>
          </a:p>
          <a:p>
            <a:pPr marL="460365" lvl="1" indent="-460365">
              <a:buFont typeface="Arial" panose="020B0604020202020204" pitchFamily="34" charset="0"/>
              <a:buChar char="•"/>
            </a:pPr>
            <a:r>
              <a:rPr lang="en-US" sz="4001" dirty="0"/>
              <a:t>High blood pressure </a:t>
            </a:r>
          </a:p>
          <a:p>
            <a:pPr marL="460365" lvl="1" indent="-460365">
              <a:buFont typeface="Arial" panose="020B0604020202020204" pitchFamily="34" charset="0"/>
              <a:buChar char="•"/>
            </a:pPr>
            <a:r>
              <a:rPr lang="en-US" sz="4001" dirty="0"/>
              <a:t>Low HDL cholesterol and/or high triglycerides </a:t>
            </a:r>
          </a:p>
          <a:p>
            <a:pPr marL="460365" lvl="1" indent="-460365">
              <a:buFont typeface="Arial" panose="020B0604020202020204" pitchFamily="34" charset="0"/>
              <a:buChar char="•"/>
            </a:pPr>
            <a:r>
              <a:rPr lang="en-US" sz="4001" dirty="0"/>
              <a:t>Gestational diabetes </a:t>
            </a:r>
          </a:p>
          <a:p>
            <a:pPr marL="460365" lvl="1" indent="-460365">
              <a:buFont typeface="Arial" panose="020B0604020202020204" pitchFamily="34" charset="0"/>
              <a:buChar char="•"/>
            </a:pPr>
            <a:r>
              <a:rPr lang="en-US" sz="4001" dirty="0"/>
              <a:t>Polycystic ovary syndrome</a:t>
            </a:r>
          </a:p>
          <a:p>
            <a:endParaRPr lang="en-US" sz="400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673799-418C-4A63-B78E-E0F1034D42F3}"/>
              </a:ext>
            </a:extLst>
          </p:cNvPr>
          <p:cNvSpPr txBox="1"/>
          <p:nvPr/>
        </p:nvSpPr>
        <p:spPr>
          <a:xfrm>
            <a:off x="1174301" y="3136241"/>
            <a:ext cx="1416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9F445F-FF08-4196-AFB8-018D70A367D2}"/>
              </a:ext>
            </a:extLst>
          </p:cNvPr>
          <p:cNvSpPr txBox="1"/>
          <p:nvPr/>
        </p:nvSpPr>
        <p:spPr>
          <a:xfrm>
            <a:off x="1540577" y="4845674"/>
            <a:ext cx="1416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4C8CCA-86E3-489E-AB20-AD6DC93A2617}"/>
              </a:ext>
            </a:extLst>
          </p:cNvPr>
          <p:cNvSpPr txBox="1"/>
          <p:nvPr/>
        </p:nvSpPr>
        <p:spPr>
          <a:xfrm>
            <a:off x="1174301" y="6484796"/>
            <a:ext cx="10907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D4A46A5-502C-494A-A0D0-E6D962F449B5}"/>
              </a:ext>
            </a:extLst>
          </p:cNvPr>
          <p:cNvSpPr/>
          <p:nvPr/>
        </p:nvSpPr>
        <p:spPr>
          <a:xfrm>
            <a:off x="152401" y="9523962"/>
            <a:ext cx="1353502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>
                <a:cs typeface="Arial" panose="020B0604020202020204" pitchFamily="34" charset="0"/>
              </a:rPr>
              <a:t>American Diabetes Association. Diabetes Care 2020;43(Suppl. 1):S14–S31</a:t>
            </a:r>
          </a:p>
        </p:txBody>
      </p:sp>
    </p:spTree>
    <p:extLst>
      <p:ext uri="{BB962C8B-B14F-4D97-AF65-F5344CB8AC3E}">
        <p14:creationId xmlns:p14="http://schemas.microsoft.com/office/powerpoint/2010/main" val="17257443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4D0C3DB0-3D70-4C52-9597-D0B7E350A6F7}"/>
              </a:ext>
            </a:extLst>
          </p:cNvPr>
          <p:cNvSpPr txBox="1">
            <a:spLocks/>
          </p:cNvSpPr>
          <p:nvPr/>
        </p:nvSpPr>
        <p:spPr>
          <a:xfrm>
            <a:off x="4382822" y="2217993"/>
            <a:ext cx="8942837" cy="916290"/>
          </a:xfrm>
          <a:prstGeom prst="rect">
            <a:avLst/>
          </a:prstGeom>
        </p:spPr>
        <p:txBody>
          <a:bodyPr/>
          <a:lstStyle>
            <a:lvl1pPr marL="225425" indent="-225425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3413" indent="-28575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3505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1173929" algn="l"/>
              </a:tabLst>
            </a:pPr>
            <a:r>
              <a:rPr lang="en-US" sz="3600" dirty="0"/>
              <a:t>Available online at</a:t>
            </a:r>
            <a:r>
              <a:rPr lang="en-US" sz="3600" dirty="0">
                <a:solidFill>
                  <a:srgbClr val="A6192E"/>
                </a:solidFill>
              </a:rPr>
              <a:t> diabetes.org/risktest</a:t>
            </a:r>
          </a:p>
          <a:p>
            <a:pPr>
              <a:tabLst>
                <a:tab pos="1173929" algn="l"/>
              </a:tabLst>
            </a:pPr>
            <a:r>
              <a:rPr lang="en-US" sz="3600" dirty="0"/>
              <a:t>Also available for downloading free in 10 different languages at </a:t>
            </a:r>
            <a:r>
              <a:rPr lang="en-US" sz="3600" dirty="0">
                <a:solidFill>
                  <a:srgbClr val="A6192E"/>
                </a:solidFill>
              </a:rPr>
              <a:t>professional.diabetes.org/patented</a:t>
            </a:r>
          </a:p>
          <a:p>
            <a:pPr>
              <a:tabLst>
                <a:tab pos="1173929" algn="l"/>
              </a:tabLst>
            </a:pPr>
            <a:r>
              <a:rPr lang="en-US" sz="3600" dirty="0"/>
              <a:t>Takes into account:</a:t>
            </a:r>
          </a:p>
          <a:p>
            <a:pPr marL="1152497" lvl="1" indent="-457188"/>
            <a:r>
              <a:rPr lang="en-US" sz="3600" dirty="0"/>
              <a:t>Age, sex, height, weight</a:t>
            </a:r>
          </a:p>
          <a:p>
            <a:pPr marL="1152497" lvl="1" indent="-457188"/>
            <a:r>
              <a:rPr lang="en-US" sz="3600" dirty="0"/>
              <a:t>Race/ethnicity, family history</a:t>
            </a:r>
          </a:p>
          <a:p>
            <a:pPr marL="1152497" lvl="1" indent="-457188"/>
            <a:r>
              <a:rPr lang="en-US" sz="3600" dirty="0"/>
              <a:t>Physical activity</a:t>
            </a:r>
          </a:p>
          <a:p>
            <a:pPr marL="1152497" lvl="1" indent="-457188"/>
            <a:r>
              <a:rPr lang="en-US" sz="3600" dirty="0"/>
              <a:t>Gestational diabetes, high blood pressure</a:t>
            </a:r>
          </a:p>
          <a:p>
            <a:pPr>
              <a:tabLst>
                <a:tab pos="1173929" algn="l"/>
              </a:tabLst>
            </a:pPr>
            <a:r>
              <a:rPr lang="en-US" sz="3600" dirty="0"/>
              <a:t>Find out your risk in 1 minute   </a:t>
            </a:r>
          </a:p>
          <a:p>
            <a:pPr marL="0" indent="0">
              <a:buNone/>
            </a:pPr>
            <a:endParaRPr lang="en-US" sz="3600" dirty="0">
              <a:solidFill>
                <a:srgbClr val="A6192E"/>
              </a:solidFill>
            </a:endParaRPr>
          </a:p>
        </p:txBody>
      </p:sp>
      <p:sp>
        <p:nvSpPr>
          <p:cNvPr id="13" name="Title 11">
            <a:extLst>
              <a:ext uri="{FF2B5EF4-FFF2-40B4-BE49-F238E27FC236}">
                <a16:creationId xmlns:a16="http://schemas.microsoft.com/office/drawing/2014/main" id="{5EB63201-E298-439D-9EE6-9B817306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3304" y="136625"/>
            <a:ext cx="13243035" cy="1661994"/>
          </a:xfrm>
        </p:spPr>
        <p:txBody>
          <a:bodyPr>
            <a:normAutofit/>
          </a:bodyPr>
          <a:lstStyle/>
          <a:p>
            <a:r>
              <a:rPr lang="en-US" sz="6401" dirty="0"/>
              <a:t>ADA Diabetes Risk Test</a:t>
            </a:r>
          </a:p>
        </p:txBody>
      </p:sp>
    </p:spTree>
    <p:extLst>
      <p:ext uri="{BB962C8B-B14F-4D97-AF65-F5344CB8AC3E}">
        <p14:creationId xmlns:p14="http://schemas.microsoft.com/office/powerpoint/2010/main" val="35044702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86100" y="411957"/>
            <a:ext cx="10972800" cy="171450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ea typeface="ＭＳ Ｐゴシック" pitchFamily="-108" charset="-128"/>
                <a:cs typeface="ＭＳ Ｐゴシック" pitchFamily="-108" charset="-128"/>
              </a:rPr>
              <a:t>Who Develops Diabetes</a:t>
            </a:r>
          </a:p>
        </p:txBody>
      </p:sp>
      <p:sp>
        <p:nvSpPr>
          <p:cNvPr id="472067" name="Rectangle 3"/>
          <p:cNvSpPr>
            <a:spLocks noGrp="1" noChangeArrowheads="1"/>
          </p:cNvSpPr>
          <p:nvPr>
            <p:ph idx="1"/>
          </p:nvPr>
        </p:nvSpPr>
        <p:spPr>
          <a:xfrm>
            <a:off x="2400300" y="2400300"/>
            <a:ext cx="13373100" cy="7886700"/>
          </a:xfrm>
        </p:spPr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>
                <a:ea typeface="+mn-ea"/>
                <a:cs typeface="+mn-cs"/>
              </a:rPr>
              <a:t>Genetics with Type 2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/>
              <a:t>If 1 parent with T2DM, then 50% likelyhood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/>
              <a:t>If 2 parents with T2Dm, then 80%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>
                <a:ea typeface="+mn-ea"/>
                <a:cs typeface="+mn-cs"/>
              </a:rPr>
              <a:t>Genetics with Type 1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/>
              <a:t>If 1 parent with T1DM, then 10% likelyhood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/>
              <a:t>If 2 parents with T1DM, then 20%</a:t>
            </a:r>
          </a:p>
        </p:txBody>
      </p:sp>
      <p:pic>
        <p:nvPicPr>
          <p:cNvPr id="1026" name="Picture 2" descr="Are Type 1 and Type 2 Diabetes Genetic? | dLife">
            <a:extLst>
              <a:ext uri="{FF2B5EF4-FFF2-40B4-BE49-F238E27FC236}">
                <a16:creationId xmlns:a16="http://schemas.microsoft.com/office/drawing/2014/main" id="{2E871303-C8F2-044B-8983-ECB527B8D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6694" y="6388893"/>
            <a:ext cx="523875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uzzle_pieces">
            <a:extLst>
              <a:ext uri="{FF2B5EF4-FFF2-40B4-BE49-F238E27FC236}">
                <a16:creationId xmlns:a16="http://schemas.microsoft.com/office/drawing/2014/main" id="{6864D937-A14D-9C44-BCF8-6E567946A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8257" y="6174581"/>
            <a:ext cx="2914650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0034771"/>
      </p:ext>
    </p:extLst>
  </p:cSld>
  <p:clrMapOvr>
    <a:masterClrMapping/>
  </p:clrMapOvr>
  <p:transition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Prediabetes?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95501"/>
            <a:ext cx="15697200" cy="7251269"/>
          </a:xfrm>
        </p:spPr>
        <p:txBody>
          <a:bodyPr>
            <a:noAutofit/>
          </a:bodyPr>
          <a:lstStyle/>
          <a:p>
            <a:pPr marL="460365" indent="-460365">
              <a:spcBef>
                <a:spcPts val="1200"/>
              </a:spcBef>
            </a:pPr>
            <a:r>
              <a:rPr lang="en-US" sz="3600" dirty="0"/>
              <a:t>Blood glucose that is higher than normal but not high enough to be type 2 diabetes.</a:t>
            </a:r>
            <a:r>
              <a:rPr lang="en-US" sz="3600" dirty="0">
                <a:solidFill>
                  <a:prstClr val="black"/>
                </a:solidFill>
                <a:latin typeface="Arial"/>
              </a:rPr>
              <a:t> (The level at which someone crosses into diabetes was defined based on the increased incidence of diabetic retinopathy above that threshold.) </a:t>
            </a:r>
            <a:endParaRPr lang="en-US" sz="3600" dirty="0"/>
          </a:p>
          <a:p>
            <a:pPr marL="460365" indent="-460365">
              <a:spcBef>
                <a:spcPts val="1200"/>
              </a:spcBef>
            </a:pPr>
            <a:r>
              <a:rPr lang="en-US" sz="3600" dirty="0"/>
              <a:t>High risk for type 2 diabetes and CVD</a:t>
            </a:r>
          </a:p>
          <a:p>
            <a:pPr marL="460365" indent="-460365"/>
            <a:r>
              <a:rPr lang="en-US" sz="3600" dirty="0"/>
              <a:t>Affects 1in 3 American adults and 85% don’t know they have it</a:t>
            </a:r>
          </a:p>
          <a:p>
            <a:pPr marL="460365" indent="-460365"/>
            <a:r>
              <a:rPr lang="en-US" sz="3600" dirty="0"/>
              <a:t>No hallmark signs or symptoms</a:t>
            </a:r>
          </a:p>
          <a:p>
            <a:pPr marL="460365" indent="-460365"/>
            <a:r>
              <a:rPr lang="en-US" sz="3600" dirty="0"/>
              <a:t>Estimated economic burden of prediabetes: $43.4 billion</a:t>
            </a:r>
          </a:p>
          <a:p>
            <a:pPr marL="0" indent="0">
              <a:buNone/>
            </a:pPr>
            <a:endParaRPr lang="en-US" sz="3200" dirty="0">
              <a:solidFill>
                <a:prstClr val="black"/>
              </a:solidFill>
              <a:latin typeface="Arial"/>
            </a:endParaRPr>
          </a:p>
          <a:p>
            <a:pPr marL="460365" indent="-460365"/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26F864-4CF3-410B-8C14-87E3F34E6EB9}"/>
              </a:ext>
            </a:extLst>
          </p:cNvPr>
          <p:cNvSpPr txBox="1"/>
          <p:nvPr/>
        </p:nvSpPr>
        <p:spPr>
          <a:xfrm>
            <a:off x="304800" y="9096971"/>
            <a:ext cx="125635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Kumar R, Nandhini LP, </a:t>
            </a:r>
            <a:r>
              <a:rPr lang="en-US" sz="2400" dirty="0" err="1"/>
              <a:t>Kamalanathan</a:t>
            </a:r>
            <a:r>
              <a:rPr lang="en-US" sz="2400" dirty="0"/>
              <a:t> S, Sahoo J, </a:t>
            </a:r>
            <a:r>
              <a:rPr lang="en-US" sz="2400" dirty="0" err="1"/>
              <a:t>Vivekanadan</a:t>
            </a:r>
            <a:r>
              <a:rPr lang="en-US" sz="2400" dirty="0"/>
              <a:t> M. World J Diabetes 2016;7:396–405;</a:t>
            </a:r>
          </a:p>
          <a:p>
            <a:r>
              <a:rPr lang="en-US" sz="2400" dirty="0"/>
              <a:t>Dall TM, Yang W, Gillespie K, et al. Diabetes Care 2019;42:1661–1668</a:t>
            </a:r>
          </a:p>
        </p:txBody>
      </p:sp>
    </p:spTree>
    <p:extLst>
      <p:ext uri="{BB962C8B-B14F-4D97-AF65-F5344CB8AC3E}">
        <p14:creationId xmlns:p14="http://schemas.microsoft.com/office/powerpoint/2010/main" val="35208388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F393D89-9355-429A-BF09-B256B6EA4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6459200" cy="1219200"/>
          </a:xfrm>
        </p:spPr>
        <p:txBody>
          <a:bodyPr>
            <a:normAutofit/>
          </a:bodyPr>
          <a:lstStyle/>
          <a:p>
            <a:r>
              <a:rPr lang="en-US" dirty="0"/>
              <a:t>Benjamin Franklin Said It Best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5716867-7D94-481E-BDF9-05DCF5BA8CFB}"/>
              </a:ext>
            </a:extLst>
          </p:cNvPr>
          <p:cNvGrpSpPr/>
          <p:nvPr/>
        </p:nvGrpSpPr>
        <p:grpSpPr>
          <a:xfrm>
            <a:off x="4343400" y="2213203"/>
            <a:ext cx="10537902" cy="6447263"/>
            <a:chOff x="1600200" y="1106601"/>
            <a:chExt cx="5268951" cy="322363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DC8F15A-9CC3-4C8C-B564-283E887C93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891832"/>
              <a:ext cx="3255390" cy="2438400"/>
            </a:xfrm>
            <a:prstGeom prst="rect">
              <a:avLst/>
            </a:prstGeom>
          </p:spPr>
        </p:pic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05221D09-2A6D-43C0-A245-14475F1BA7D0}"/>
                </a:ext>
              </a:extLst>
            </p:cNvPr>
            <p:cNvSpPr/>
            <p:nvPr/>
          </p:nvSpPr>
          <p:spPr>
            <a:xfrm>
              <a:off x="4583151" y="1106601"/>
              <a:ext cx="2286000" cy="1289518"/>
            </a:xfrm>
            <a:prstGeom prst="wedgeEllipseCallout">
              <a:avLst/>
            </a:prstGeom>
            <a:noFill/>
            <a:ln>
              <a:solidFill>
                <a:srgbClr val="4F81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ln>
                  <a:solidFill>
                    <a:srgbClr val="4F81BD"/>
                  </a:solidFill>
                </a:ln>
                <a:noFill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10A14A3-1D18-40B6-AB0A-FA144DA9DD07}"/>
                </a:ext>
              </a:extLst>
            </p:cNvPr>
            <p:cNvSpPr txBox="1"/>
            <p:nvPr/>
          </p:nvSpPr>
          <p:spPr>
            <a:xfrm>
              <a:off x="4583151" y="1301236"/>
              <a:ext cx="2286000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latin typeface="Adagio_Slab Medium" panose="00000600000000000000" pitchFamily="50" charset="0"/>
                </a:rPr>
                <a:t>An ounce of prevention is worth a pound of cure.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02544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1635422B-3673-48CA-81AB-33BC0D377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6459200" cy="1219200"/>
          </a:xfrm>
        </p:spPr>
        <p:txBody>
          <a:bodyPr>
            <a:normAutofit/>
          </a:bodyPr>
          <a:lstStyle/>
          <a:p>
            <a:r>
              <a:rPr lang="en-US" dirty="0"/>
              <a:t>#1 Path Diabetes Prevention?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D83F2E2-A953-4760-A617-152005C53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157" y="2129144"/>
            <a:ext cx="10617245" cy="42291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dirty="0"/>
              <a:t>Making lifestyle changes!</a:t>
            </a:r>
          </a:p>
          <a:p>
            <a:r>
              <a:rPr lang="en-US" sz="4800" dirty="0"/>
              <a:t>Healthy eating</a:t>
            </a:r>
          </a:p>
          <a:p>
            <a:r>
              <a:rPr lang="en-US" sz="4800" dirty="0"/>
              <a:t>Physical activity</a:t>
            </a:r>
          </a:p>
          <a:p>
            <a:r>
              <a:rPr lang="en-US" sz="4800" dirty="0"/>
              <a:t>Smoking cessation</a:t>
            </a:r>
          </a:p>
          <a:p>
            <a:r>
              <a:rPr lang="en-US" sz="4800" dirty="0"/>
              <a:t>More sleep; less stress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FD5690-107D-4BB8-9AA3-17D33BD02EDB}"/>
              </a:ext>
            </a:extLst>
          </p:cNvPr>
          <p:cNvSpPr txBox="1"/>
          <p:nvPr/>
        </p:nvSpPr>
        <p:spPr>
          <a:xfrm>
            <a:off x="914400" y="7178783"/>
            <a:ext cx="1264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Other paths to prevention include:</a:t>
            </a:r>
          </a:p>
          <a:p>
            <a:pPr marL="460365" indent="-460365">
              <a:buFont typeface="Arial" panose="020B0604020202020204" pitchFamily="34" charset="0"/>
              <a:buChar char="•"/>
            </a:pPr>
            <a:r>
              <a:rPr lang="en-US" sz="3600" dirty="0"/>
              <a:t>Medication (usually metformin)</a:t>
            </a:r>
          </a:p>
          <a:p>
            <a:pPr marL="460365" indent="-460365">
              <a:buFont typeface="Arial" panose="020B0604020202020204" pitchFamily="34" charset="0"/>
              <a:buChar char="•"/>
            </a:pPr>
            <a:r>
              <a:rPr lang="en-US" sz="3600" dirty="0"/>
              <a:t>Bariatric surgery (in certain cases)</a:t>
            </a:r>
          </a:p>
          <a:p>
            <a:pPr marL="460365" indent="-460365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A6192E"/>
                </a:solidFill>
              </a:rPr>
              <a:t>But lifestyle change is still #1, and everyone can do it!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56AB2A-DF50-4E02-BBFD-3B74633DAAAB}"/>
              </a:ext>
            </a:extLst>
          </p:cNvPr>
          <p:cNvSpPr txBox="1"/>
          <p:nvPr/>
        </p:nvSpPr>
        <p:spPr>
          <a:xfrm>
            <a:off x="11734801" y="3314700"/>
            <a:ext cx="5360504" cy="2308324"/>
          </a:xfrm>
          <a:prstGeom prst="rect">
            <a:avLst/>
          </a:prstGeom>
          <a:solidFill>
            <a:srgbClr val="A6192E"/>
          </a:solidFill>
          <a:ln>
            <a:solidFill>
              <a:srgbClr val="A619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HEALTHY LIFESTYLE</a:t>
            </a:r>
          </a:p>
        </p:txBody>
      </p:sp>
    </p:spTree>
    <p:extLst>
      <p:ext uri="{BB962C8B-B14F-4D97-AF65-F5344CB8AC3E}">
        <p14:creationId xmlns:p14="http://schemas.microsoft.com/office/powerpoint/2010/main" val="3582816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A5D6D2F-97BB-4EF7-AA0D-163C352C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6459200" cy="1219200"/>
          </a:xfrm>
        </p:spPr>
        <p:txBody>
          <a:bodyPr>
            <a:normAutofit/>
          </a:bodyPr>
          <a:lstStyle/>
          <a:p>
            <a:r>
              <a:rPr lang="en-US" dirty="0"/>
              <a:t>What Is the National DPP?</a:t>
            </a:r>
          </a:p>
        </p:txBody>
      </p:sp>
      <p:sp>
        <p:nvSpPr>
          <p:cNvPr id="12" name="Google Shape;90;p4">
            <a:extLst>
              <a:ext uri="{FF2B5EF4-FFF2-40B4-BE49-F238E27FC236}">
                <a16:creationId xmlns:a16="http://schemas.microsoft.com/office/drawing/2014/main" id="{6B7C44B6-8808-4B6A-92BF-3CBDDCE34C1A}"/>
              </a:ext>
            </a:extLst>
          </p:cNvPr>
          <p:cNvSpPr txBox="1"/>
          <p:nvPr/>
        </p:nvSpPr>
        <p:spPr>
          <a:xfrm>
            <a:off x="304800" y="9235531"/>
            <a:ext cx="14395524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defTabSz="1371566">
              <a:buClr>
                <a:srgbClr val="000000"/>
              </a:buClr>
              <a:defRPr/>
            </a:pPr>
            <a:r>
              <a:rPr lang="en-US" sz="2100" kern="0" dirty="0"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rPr>
              <a:t>Centers for Disease Control and Prevention. Information available from www.cdc.gov/diabetes/prevention/index.html. </a:t>
            </a:r>
          </a:p>
          <a:p>
            <a:pPr defTabSz="1371566">
              <a:buClr>
                <a:srgbClr val="000000"/>
              </a:buClr>
              <a:defRPr/>
            </a:pPr>
            <a:r>
              <a:rPr lang="en-US" sz="2100" kern="0" dirty="0"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rPr>
              <a:t>Accessed 11 May 2020</a:t>
            </a:r>
            <a:endParaRPr lang="en-US" sz="2100" kern="0" dirty="0">
              <a:latin typeface="Helvetica" panose="020B0604020202020204" pitchFamily="34" charset="0"/>
              <a:cs typeface="Helvetica" panose="020B0604020202020204" pitchFamily="34" charset="0"/>
              <a:sym typeface="Arial"/>
            </a:endParaRPr>
          </a:p>
        </p:txBody>
      </p:sp>
      <p:sp>
        <p:nvSpPr>
          <p:cNvPr id="13" name="Google Shape;76;p2">
            <a:extLst>
              <a:ext uri="{FF2B5EF4-FFF2-40B4-BE49-F238E27FC236}">
                <a16:creationId xmlns:a16="http://schemas.microsoft.com/office/drawing/2014/main" id="{73049873-A984-479B-8386-EE97FDFE0DFD}"/>
              </a:ext>
            </a:extLst>
          </p:cNvPr>
          <p:cNvSpPr txBox="1">
            <a:spLocks/>
          </p:cNvSpPr>
          <p:nvPr/>
        </p:nvSpPr>
        <p:spPr>
          <a:xfrm>
            <a:off x="920129" y="1897891"/>
            <a:ext cx="8686799" cy="3558425"/>
          </a:xfrm>
          <a:prstGeom prst="rect">
            <a:avLst/>
          </a:prstGeom>
          <a:noFill/>
          <a:ln w="38100"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457188" indent="-457188" defTabSz="1371566">
              <a:spcBef>
                <a:spcPts val="900"/>
              </a:spcBef>
              <a:buClrTx/>
              <a:buSzPct val="100000"/>
              <a:defRPr/>
            </a:pPr>
            <a:r>
              <a:rPr lang="en-US" sz="4400" kern="0" dirty="0">
                <a:solidFill>
                  <a:schemeClr val="tx1"/>
                </a:solidFill>
                <a:latin typeface="+mn-lt"/>
                <a:ea typeface="Calibri"/>
                <a:cs typeface="Helvetica" panose="020B0604020202020204" pitchFamily="34" charset="0"/>
                <a:sym typeface="Calibri"/>
              </a:rPr>
              <a:t>A partnership of public, private, and government groups working to prevent or delay type 2 diabetes</a:t>
            </a:r>
          </a:p>
          <a:p>
            <a:pPr marL="457188" indent="-457188" defTabSz="1371566">
              <a:spcBef>
                <a:spcPts val="900"/>
              </a:spcBef>
              <a:buClrTx/>
              <a:buSzPct val="100000"/>
              <a:defRPr/>
            </a:pPr>
            <a:r>
              <a:rPr lang="en-US" sz="4400" kern="0" dirty="0">
                <a:solidFill>
                  <a:schemeClr val="tx1"/>
                </a:solidFill>
                <a:latin typeface="+mn-lt"/>
                <a:ea typeface="Calibri"/>
                <a:cs typeface="Helvetica" panose="020B0604020202020204" pitchFamily="34" charset="0"/>
                <a:sym typeface="Calibri"/>
              </a:rPr>
              <a:t>Run by the CDC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8F99E1-512F-4E6E-B347-8C5724E8BC8E}"/>
              </a:ext>
            </a:extLst>
          </p:cNvPr>
          <p:cNvSpPr txBox="1"/>
          <p:nvPr/>
        </p:nvSpPr>
        <p:spPr>
          <a:xfrm>
            <a:off x="885515" y="5772984"/>
            <a:ext cx="1709106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8" indent="-457188">
              <a:buFont typeface="Arial" panose="020B0604020202020204" pitchFamily="34" charset="0"/>
              <a:buChar char="•"/>
            </a:pPr>
            <a:r>
              <a:rPr lang="en-US" sz="4400" kern="0" dirty="0">
                <a:ea typeface="Calibri"/>
                <a:cs typeface="Helvetica" panose="020B0604020202020204" pitchFamily="34" charset="0"/>
                <a:sym typeface="Calibri"/>
              </a:rPr>
              <a:t>Making lifestyle change programs based on the DPP research study available nationwide</a:t>
            </a:r>
          </a:p>
          <a:p>
            <a:pPr algn="ctr">
              <a:spcBef>
                <a:spcPts val="1200"/>
              </a:spcBef>
            </a:pPr>
            <a:r>
              <a:rPr lang="en-US" sz="4400" kern="0" dirty="0">
                <a:ea typeface="Calibri"/>
                <a:cs typeface="Helvetica" panose="020B0604020202020204" pitchFamily="34" charset="0"/>
                <a:sym typeface="Calibri"/>
              </a:rPr>
              <a:t>To find a local or online program: </a:t>
            </a:r>
            <a:r>
              <a:rPr lang="en-US" sz="4400" kern="0" dirty="0">
                <a:cs typeface="Helvetica" panose="020B0604020202020204" pitchFamily="34" charset="0"/>
                <a:sym typeface="Arial"/>
              </a:rPr>
              <a:t>nccd.cdc.gov/DDT_DPRP/Registry.aspx</a:t>
            </a:r>
            <a:endParaRPr lang="en-US" sz="4400" kern="0" dirty="0">
              <a:ea typeface="Calibri"/>
              <a:cs typeface="Helvetica" panose="020B0604020202020204" pitchFamily="34" charset="0"/>
              <a:sym typeface="Calibri"/>
            </a:endParaRPr>
          </a:p>
          <a:p>
            <a:pPr marL="685784" indent="-685784">
              <a:buFont typeface="Arial" panose="020B0604020202020204" pitchFamily="34" charset="0"/>
              <a:buChar char="•"/>
            </a:pPr>
            <a:endParaRPr lang="en-US" sz="4400" kern="0" dirty="0">
              <a:ea typeface="Calibri"/>
              <a:cs typeface="Helvetica" panose="020B0604020202020204" pitchFamily="34" charset="0"/>
              <a:sym typeface="Calibri"/>
            </a:endParaRPr>
          </a:p>
          <a:p>
            <a:pPr marL="685784" indent="-685784">
              <a:buFont typeface="Arial" panose="020B0604020202020204" pitchFamily="34" charset="0"/>
              <a:buChar char="•"/>
            </a:pPr>
            <a:endParaRPr lang="en-US" sz="4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76B6E9-AAC6-0841-BF42-208360658C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1897892"/>
            <a:ext cx="6400800" cy="36144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473258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45E0420-53C4-4010-89E2-4C50541AEEA1}"/>
              </a:ext>
            </a:extLst>
          </p:cNvPr>
          <p:cNvSpPr txBox="1">
            <a:spLocks/>
          </p:cNvSpPr>
          <p:nvPr/>
        </p:nvSpPr>
        <p:spPr>
          <a:xfrm>
            <a:off x="914400" y="419101"/>
            <a:ext cx="15773400" cy="1089860"/>
          </a:xfrm>
          <a:prstGeom prst="rect">
            <a:avLst/>
          </a:prstGeom>
        </p:spPr>
        <p:txBody>
          <a:bodyPr vert="horz" lIns="182880" tIns="91440" rIns="182880" bIns="91440" rtlCol="0" anchor="ctr"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1828755">
              <a:defRPr/>
            </a:pPr>
            <a:r>
              <a:rPr lang="en-US" sz="6401" dirty="0"/>
              <a:t>Diabetes Prevention Program (DPP) Study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9E7AFCA-D1E5-4E34-B912-7FEB6EC9A2C6}"/>
              </a:ext>
            </a:extLst>
          </p:cNvPr>
          <p:cNvSpPr/>
          <p:nvPr/>
        </p:nvSpPr>
        <p:spPr>
          <a:xfrm>
            <a:off x="914400" y="1983691"/>
            <a:ext cx="16154400" cy="7480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39" indent="-463539" defTabSz="1371566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4001" dirty="0">
                <a:latin typeface="Arial"/>
              </a:rPr>
              <a:t>People at high risk (prediabetes or previous gestational diabetes)</a:t>
            </a:r>
          </a:p>
          <a:p>
            <a:pPr marL="463539" indent="-463539" defTabSz="1371566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4001" dirty="0">
                <a:latin typeface="Arial"/>
              </a:rPr>
              <a:t>Representative of the U.S. population</a:t>
            </a:r>
          </a:p>
          <a:p>
            <a:pPr marL="463539" indent="-463539" defTabSz="1371566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4001" dirty="0">
                <a:latin typeface="Arial"/>
              </a:rPr>
              <a:t>Three groups:</a:t>
            </a:r>
          </a:p>
          <a:p>
            <a:pPr marL="1146147" lvl="1" indent="-454014" defTabSz="1371566">
              <a:spcBef>
                <a:spcPts val="1200"/>
              </a:spcBef>
              <a:buFont typeface="Arial" panose="020B0604020202020204" pitchFamily="34" charset="0"/>
              <a:buChar char="–"/>
              <a:defRPr/>
            </a:pPr>
            <a:r>
              <a:rPr lang="en-US" sz="4001" dirty="0">
                <a:latin typeface="Arial"/>
              </a:rPr>
              <a:t>Intensive lifestyle intervention (ILI)  </a:t>
            </a:r>
          </a:p>
          <a:p>
            <a:pPr marL="1146147" lvl="1" indent="-454014" defTabSz="1371566">
              <a:spcBef>
                <a:spcPts val="1200"/>
              </a:spcBef>
              <a:buFont typeface="Arial" panose="020B0604020202020204" pitchFamily="34" charset="0"/>
              <a:buChar char="–"/>
              <a:defRPr/>
            </a:pPr>
            <a:r>
              <a:rPr lang="en-US" sz="4001" dirty="0">
                <a:latin typeface="Arial"/>
              </a:rPr>
              <a:t>Metformin</a:t>
            </a:r>
          </a:p>
          <a:p>
            <a:pPr marL="1146147" lvl="1" indent="-454014" defTabSz="1371566">
              <a:spcBef>
                <a:spcPts val="1200"/>
              </a:spcBef>
              <a:buFont typeface="Arial" panose="020B0604020202020204" pitchFamily="34" charset="0"/>
              <a:buChar char="–"/>
              <a:defRPr/>
            </a:pPr>
            <a:r>
              <a:rPr lang="en-US" sz="4001" dirty="0">
                <a:latin typeface="Arial"/>
              </a:rPr>
              <a:t>Routine care</a:t>
            </a:r>
          </a:p>
          <a:p>
            <a:pPr marL="463539" indent="-463539" defTabSz="1371566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4001" dirty="0">
                <a:latin typeface="Arial"/>
              </a:rPr>
              <a:t>ILI included lifestyle coaches, personal trainers, dietitians</a:t>
            </a:r>
          </a:p>
          <a:p>
            <a:pPr marL="463539" indent="-463539" defTabSz="1371566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001" dirty="0">
                <a:latin typeface="Arial" charset="0"/>
                <a:ea typeface="ＭＳ Ｐゴシック" charset="0"/>
                <a:cs typeface="ＭＳ Ｐゴシック" charset="0"/>
              </a:rPr>
              <a:t>ILI goal: 7% weight loss through low-cal, low-fat diet and at least 150 minutes of moderate exercise per week</a:t>
            </a:r>
          </a:p>
          <a:p>
            <a:pPr marL="463539" indent="-463539" defTabSz="1371566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endParaRPr lang="en-US" sz="4001" dirty="0">
              <a:latin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D2FA48-C155-465E-805A-AAA26EF37343}"/>
              </a:ext>
            </a:extLst>
          </p:cNvPr>
          <p:cNvSpPr txBox="1"/>
          <p:nvPr/>
        </p:nvSpPr>
        <p:spPr>
          <a:xfrm>
            <a:off x="304800" y="9229820"/>
            <a:ext cx="1356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755">
              <a:defRPr/>
            </a:pPr>
            <a:r>
              <a:rPr lang="en-US" sz="2400" dirty="0">
                <a:latin typeface="Arial"/>
              </a:rPr>
              <a:t>Knowler WC, Barrett-Connor E, Fowler SE, et al.; Diabetes Prevention Program Research Group. N Engl J Med 2002;346:393–403</a:t>
            </a:r>
          </a:p>
        </p:txBody>
      </p:sp>
    </p:spTree>
    <p:extLst>
      <p:ext uri="{BB962C8B-B14F-4D97-AF65-F5344CB8AC3E}">
        <p14:creationId xmlns:p14="http://schemas.microsoft.com/office/powerpoint/2010/main" val="2548382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>
          <a:xfrm>
            <a:off x="3771900" y="416722"/>
            <a:ext cx="5600700" cy="1709738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Antioxidants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idx="1"/>
          </p:nvPr>
        </p:nvSpPr>
        <p:spPr>
          <a:xfrm>
            <a:off x="2971800" y="2462215"/>
            <a:ext cx="12344400" cy="67960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-106" charset="2"/>
              <a:buChar char="l"/>
              <a:defRPr/>
            </a:pPr>
            <a:r>
              <a:rPr lang="en-US" dirty="0"/>
              <a:t>Do you drink coffee?</a:t>
            </a:r>
          </a:p>
          <a:p>
            <a:pPr lvl="1" eaLnBrk="1" hangingPunct="1">
              <a:lnSpc>
                <a:spcPct val="90000"/>
              </a:lnSpc>
              <a:buFont typeface="Wingdings" pitchFamily="-106" charset="2"/>
              <a:buChar char="l"/>
              <a:defRPr/>
            </a:pPr>
            <a:r>
              <a:rPr lang="en-US" dirty="0"/>
              <a:t>Over 50% of Americans drink coffee</a:t>
            </a:r>
          </a:p>
          <a:p>
            <a:pPr eaLnBrk="1" hangingPunct="1">
              <a:lnSpc>
                <a:spcPct val="90000"/>
              </a:lnSpc>
              <a:buFont typeface="Wingdings" pitchFamily="-106" charset="2"/>
              <a:buChar char="l"/>
              <a:defRPr/>
            </a:pPr>
            <a:r>
              <a:rPr lang="en-US" dirty="0"/>
              <a:t>Is this important?</a:t>
            </a:r>
          </a:p>
          <a:p>
            <a:pPr lvl="1" eaLnBrk="1" hangingPunct="1">
              <a:lnSpc>
                <a:spcPct val="90000"/>
              </a:lnSpc>
              <a:buFont typeface="Wingdings" pitchFamily="-106" charset="2"/>
              <a:buChar char="l"/>
              <a:defRPr/>
            </a:pPr>
            <a:r>
              <a:rPr lang="en-US" dirty="0"/>
              <a:t>Coffee is leading source (by far) for antioxidant intake in the US diet!!</a:t>
            </a:r>
            <a:r>
              <a:rPr lang="en-US" baseline="30000" dirty="0"/>
              <a:t>1</a:t>
            </a:r>
          </a:p>
          <a:p>
            <a:pPr eaLnBrk="1" hangingPunct="1">
              <a:lnSpc>
                <a:spcPct val="90000"/>
              </a:lnSpc>
              <a:buFont typeface="Wingdings" pitchFamily="-106" charset="2"/>
              <a:buChar char="l"/>
              <a:defRPr/>
            </a:pPr>
            <a:r>
              <a:rPr lang="en-US" dirty="0"/>
              <a:t>Neither coffee nor caffeine intake were associated with early AMD per BDES</a:t>
            </a:r>
          </a:p>
          <a:p>
            <a:pPr eaLnBrk="1" hangingPunct="1">
              <a:lnSpc>
                <a:spcPct val="90000"/>
              </a:lnSpc>
              <a:buFont typeface="Wingdings" pitchFamily="-106" charset="2"/>
              <a:buChar char="l"/>
              <a:defRPr/>
            </a:pPr>
            <a:r>
              <a:rPr lang="en-US" dirty="0"/>
              <a:t>Beware:</a:t>
            </a:r>
          </a:p>
          <a:p>
            <a:pPr lvl="1" eaLnBrk="1" hangingPunct="1">
              <a:lnSpc>
                <a:spcPct val="90000"/>
              </a:lnSpc>
              <a:buFont typeface="Wingdings" pitchFamily="-106" charset="2"/>
              <a:buChar char="l"/>
              <a:defRPr/>
            </a:pPr>
            <a:r>
              <a:rPr lang="en-US" dirty="0"/>
              <a:t>COFFEE and DOUGHNUT Maculopathy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286000" y="9144000"/>
            <a:ext cx="13716000" cy="9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514350" indent="-514350">
              <a:spcBef>
                <a:spcPct val="50000"/>
              </a:spcBef>
              <a:buFontTx/>
              <a:buAutoNum type="arabicPeriod"/>
            </a:pPr>
            <a:r>
              <a:rPr lang="en-US" sz="2100"/>
              <a:t>As reported by American Chemical Society 8/05</a:t>
            </a:r>
          </a:p>
          <a:p>
            <a:pPr marL="514350" indent="-514350">
              <a:spcBef>
                <a:spcPct val="50000"/>
              </a:spcBef>
              <a:buFontTx/>
              <a:buAutoNum type="arabicPeriod"/>
            </a:pPr>
            <a:r>
              <a:rPr lang="en-US" sz="2100"/>
              <a:t>Kerrison J.B. et.al. Coffee and Doughnut Maculopathy: Acute Ring Scotomas. BJO.2000 Feb;84(2):158-64.</a:t>
            </a:r>
          </a:p>
        </p:txBody>
      </p:sp>
      <p:pic>
        <p:nvPicPr>
          <p:cNvPr id="22630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0" y="0"/>
            <a:ext cx="457200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19418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7" grpId="0" build="p"/>
      <p:bldP spid="226307" grpI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68BBEC6A-E94C-4D16-AB8F-94D6EB78E25D}"/>
              </a:ext>
            </a:extLst>
          </p:cNvPr>
          <p:cNvSpPr txBox="1">
            <a:spLocks noChangeArrowheads="1"/>
          </p:cNvSpPr>
          <p:nvPr/>
        </p:nvSpPr>
        <p:spPr>
          <a:xfrm>
            <a:off x="873437" y="40121"/>
            <a:ext cx="16725900" cy="1661994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1828755">
              <a:defRPr/>
            </a:pPr>
            <a:r>
              <a:rPr lang="en-US" sz="6401" dirty="0">
                <a:latin typeface="Arial"/>
              </a:rPr>
              <a:t>ILI Prevented Type 2 Diabetes the Best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AF90CD9-2643-4BB3-995F-D47D42AFD1D5}"/>
              </a:ext>
            </a:extLst>
          </p:cNvPr>
          <p:cNvGrpSpPr/>
          <p:nvPr/>
        </p:nvGrpSpPr>
        <p:grpSpPr>
          <a:xfrm>
            <a:off x="762001" y="2022788"/>
            <a:ext cx="15614489" cy="5654217"/>
            <a:chOff x="420062" y="1239994"/>
            <a:chExt cx="7807244" cy="2827108"/>
          </a:xfrm>
        </p:grpSpPr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9763367A-D027-4A35-89DD-4AA5BA85F9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691" y="2975002"/>
              <a:ext cx="1739138" cy="415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r" defTabSz="1371566">
                <a:defRPr/>
              </a:pPr>
              <a:r>
                <a:rPr lang="en-US" sz="2400" b="1" dirty="0">
                  <a:latin typeface="Arial"/>
                </a:rPr>
                <a:t>ILI</a:t>
              </a:r>
            </a:p>
            <a:p>
              <a:pPr algn="r" defTabSz="1371566">
                <a:defRPr/>
              </a:pPr>
              <a:r>
                <a:rPr lang="en-US" sz="2400" b="1" dirty="0">
                  <a:latin typeface="Arial"/>
                </a:rPr>
                <a:t>(</a:t>
              </a:r>
              <a:r>
                <a:rPr lang="en-US" sz="2400" b="1" i="1" dirty="0">
                  <a:latin typeface="Arial"/>
                </a:rPr>
                <a:t>n </a:t>
              </a:r>
              <a:r>
                <a:rPr lang="en-US" sz="2400" b="1" dirty="0">
                  <a:latin typeface="Arial"/>
                </a:rPr>
                <a:t>= 1,079)</a:t>
              </a: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B009B0D4-CC42-4B19-BC7E-0A5231D238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7462" y="3836270"/>
              <a:ext cx="5029199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defTabSz="1371566">
                <a:spcBef>
                  <a:spcPct val="20000"/>
                </a:spcBef>
                <a:defRPr/>
              </a:pPr>
              <a:r>
                <a:rPr lang="en-US" sz="2400" b="1" dirty="0">
                  <a:latin typeface="Arial"/>
                </a:rPr>
                <a:t>Diabetes Incidence per 100 Person-Years</a:t>
              </a:r>
            </a:p>
          </p:txBody>
        </p:sp>
        <p:sp>
          <p:nvSpPr>
            <p:cNvPr id="10" name="Text Box 7">
              <a:extLst>
                <a:ext uri="{FF2B5EF4-FFF2-40B4-BE49-F238E27FC236}">
                  <a16:creationId xmlns:a16="http://schemas.microsoft.com/office/drawing/2014/main" id="{00031B26-03AF-48D0-B02F-454F1F9331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5861" y="1669859"/>
              <a:ext cx="1145967" cy="415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r" defTabSz="1371566">
                <a:defRPr/>
              </a:pPr>
              <a:r>
                <a:rPr lang="en-US" sz="2400" b="1" dirty="0">
                  <a:latin typeface="Arial"/>
                </a:rPr>
                <a:t>Placebo</a:t>
              </a:r>
            </a:p>
            <a:p>
              <a:pPr algn="r" defTabSz="1371566">
                <a:defRPr/>
              </a:pPr>
              <a:r>
                <a:rPr lang="en-US" sz="2400" b="1" dirty="0">
                  <a:latin typeface="Arial"/>
                </a:rPr>
                <a:t>(</a:t>
              </a:r>
              <a:r>
                <a:rPr lang="en-US" sz="2400" b="1" i="1" dirty="0">
                  <a:latin typeface="Arial"/>
                </a:rPr>
                <a:t>n </a:t>
              </a:r>
              <a:r>
                <a:rPr lang="en-US" sz="2400" b="1" dirty="0">
                  <a:latin typeface="Arial"/>
                </a:rPr>
                <a:t>= 1,082)</a:t>
              </a:r>
            </a:p>
          </p:txBody>
        </p:sp>
        <p:sp>
          <p:nvSpPr>
            <p:cNvPr id="11" name="Text Box 8">
              <a:extLst>
                <a:ext uri="{FF2B5EF4-FFF2-40B4-BE49-F238E27FC236}">
                  <a16:creationId xmlns:a16="http://schemas.microsoft.com/office/drawing/2014/main" id="{541B7B73-F86F-4009-A01E-981EC11E97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062" y="2286165"/>
              <a:ext cx="1831766" cy="415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r" defTabSz="1371566">
                <a:defRPr/>
              </a:pPr>
              <a:r>
                <a:rPr lang="en-US" sz="2400" b="1" dirty="0">
                  <a:latin typeface="Arial"/>
                </a:rPr>
                <a:t>Metformin 850 mg BID</a:t>
              </a:r>
            </a:p>
            <a:p>
              <a:pPr algn="r" defTabSz="1371566">
                <a:defRPr/>
              </a:pPr>
              <a:r>
                <a:rPr lang="en-US" sz="2400" b="1" dirty="0">
                  <a:latin typeface="Arial"/>
                </a:rPr>
                <a:t>(</a:t>
              </a:r>
              <a:r>
                <a:rPr lang="en-US" sz="2400" b="1" i="1" dirty="0">
                  <a:latin typeface="Arial"/>
                </a:rPr>
                <a:t>n </a:t>
              </a:r>
              <a:r>
                <a:rPr lang="en-US" sz="2400" b="1" dirty="0">
                  <a:latin typeface="Arial"/>
                </a:rPr>
                <a:t>= 1,073)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EA17B7F-8B2A-4976-B13E-7D856C3606C9}"/>
                </a:ext>
              </a:extLst>
            </p:cNvPr>
            <p:cNvSpPr/>
            <p:nvPr/>
          </p:nvSpPr>
          <p:spPr>
            <a:xfrm>
              <a:off x="1189973" y="1239994"/>
              <a:ext cx="7037333" cy="354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371566">
                <a:defRPr/>
              </a:pPr>
              <a:r>
                <a:rPr lang="fi-FI" sz="4001" dirty="0">
                  <a:latin typeface="Arial"/>
                </a:rPr>
                <a:t>Diabetes Prevention Program (</a:t>
              </a:r>
              <a:r>
                <a:rPr lang="fi-FI" sz="4001" i="1" dirty="0">
                  <a:latin typeface="Arial"/>
                </a:rPr>
                <a:t>n </a:t>
              </a:r>
              <a:r>
                <a:rPr lang="fi-FI" sz="4001" dirty="0">
                  <a:latin typeface="Arial"/>
                </a:rPr>
                <a:t>= 3,234)</a:t>
              </a:r>
              <a:endParaRPr lang="en-US" sz="4001" dirty="0">
                <a:latin typeface="Arial"/>
              </a:endParaRPr>
            </a:p>
          </p:txBody>
        </p:sp>
        <p:graphicFrame>
          <p:nvGraphicFramePr>
            <p:cNvPr id="13" name="Object 2">
              <a:hlinkClick r:id="" action="ppaction://ole?verb=0"/>
              <a:extLst>
                <a:ext uri="{FF2B5EF4-FFF2-40B4-BE49-F238E27FC236}">
                  <a16:creationId xmlns:a16="http://schemas.microsoft.com/office/drawing/2014/main" id="{24987EEF-7D7E-48C8-B9B8-2C25F95703BB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854310" y="1576200"/>
            <a:ext cx="5708661" cy="224212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5FA8926-39B3-4198-A203-0825CF4D62A8}"/>
                </a:ext>
              </a:extLst>
            </p:cNvPr>
            <p:cNvGrpSpPr/>
            <p:nvPr/>
          </p:nvGrpSpPr>
          <p:grpSpPr>
            <a:xfrm>
              <a:off x="4751746" y="2897790"/>
              <a:ext cx="2247238" cy="583857"/>
              <a:chOff x="6147206" y="4286160"/>
              <a:chExt cx="2996317" cy="778476"/>
            </a:xfrm>
          </p:grpSpPr>
          <p:sp>
            <p:nvSpPr>
              <p:cNvPr id="20" name="Down Arrow 19">
                <a:extLst>
                  <a:ext uri="{FF2B5EF4-FFF2-40B4-BE49-F238E27FC236}">
                    <a16:creationId xmlns:a16="http://schemas.microsoft.com/office/drawing/2014/main" id="{CB2390D4-7956-4559-AF18-9954593DFE29}"/>
                  </a:ext>
                </a:extLst>
              </p:cNvPr>
              <p:cNvSpPr/>
              <p:nvPr/>
            </p:nvSpPr>
            <p:spPr>
              <a:xfrm rot="5400000">
                <a:off x="7256127" y="3177239"/>
                <a:ext cx="778476" cy="2996317"/>
              </a:xfrm>
              <a:prstGeom prst="downArrow">
                <a:avLst/>
              </a:prstGeom>
              <a:solidFill>
                <a:srgbClr val="44C69B"/>
              </a:solidFill>
              <a:ln>
                <a:noFill/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566">
                  <a:defRPr/>
                </a:pPr>
                <a:endParaRPr lang="en-US" sz="4050" dirty="0">
                  <a:solidFill>
                    <a:schemeClr val="tx1"/>
                  </a:solidFill>
                  <a:latin typeface="Arial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3D34BD7-6B15-4E42-84BB-C8B12A8FF751}"/>
                  </a:ext>
                </a:extLst>
              </p:cNvPr>
              <p:cNvSpPr/>
              <p:nvPr/>
            </p:nvSpPr>
            <p:spPr>
              <a:xfrm>
                <a:off x="6340289" y="4506120"/>
                <a:ext cx="48111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1371566">
                  <a:defRPr/>
                </a:pPr>
                <a:r>
                  <a:rPr lang="en-US" sz="2100" b="1" dirty="0">
                    <a:latin typeface="Arial"/>
                  </a:rPr>
                  <a:t>58%</a:t>
                </a:r>
                <a:endParaRPr lang="en-US" sz="2100" dirty="0">
                  <a:latin typeface="Arial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F79A95F-F92E-4D68-BC43-916D957682A9}"/>
                </a:ext>
              </a:extLst>
            </p:cNvPr>
            <p:cNvGrpSpPr/>
            <p:nvPr/>
          </p:nvGrpSpPr>
          <p:grpSpPr>
            <a:xfrm>
              <a:off x="5982200" y="2249074"/>
              <a:ext cx="1016785" cy="583857"/>
              <a:chOff x="7815481" y="3443507"/>
              <a:chExt cx="1355713" cy="778476"/>
            </a:xfrm>
          </p:grpSpPr>
          <p:sp>
            <p:nvSpPr>
              <p:cNvPr id="18" name="Down Arrow 5">
                <a:extLst>
                  <a:ext uri="{FF2B5EF4-FFF2-40B4-BE49-F238E27FC236}">
                    <a16:creationId xmlns:a16="http://schemas.microsoft.com/office/drawing/2014/main" id="{8C9391C8-E849-44FE-AEE0-CE05F80DB182}"/>
                  </a:ext>
                </a:extLst>
              </p:cNvPr>
              <p:cNvSpPr/>
              <p:nvPr/>
            </p:nvSpPr>
            <p:spPr>
              <a:xfrm rot="5400000">
                <a:off x="8104100" y="3154888"/>
                <a:ext cx="778476" cy="1355713"/>
              </a:xfrm>
              <a:prstGeom prst="downArrow">
                <a:avLst/>
              </a:prstGeom>
              <a:solidFill>
                <a:srgbClr val="A6192E"/>
              </a:solidFill>
              <a:ln>
                <a:noFill/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566">
                  <a:defRPr/>
                </a:pPr>
                <a:endParaRPr lang="en-US" sz="4050" dirty="0">
                  <a:solidFill>
                    <a:schemeClr val="tx1"/>
                  </a:solidFill>
                  <a:latin typeface="Arial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58E7563-4B0D-4083-95F3-77925CF1569D}"/>
                  </a:ext>
                </a:extLst>
              </p:cNvPr>
              <p:cNvSpPr/>
              <p:nvPr/>
            </p:nvSpPr>
            <p:spPr>
              <a:xfrm>
                <a:off x="7995560" y="3663467"/>
                <a:ext cx="48111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1371566">
                  <a:defRPr/>
                </a:pPr>
                <a:r>
                  <a:rPr lang="en-US" sz="2100" b="1" dirty="0">
                    <a:latin typeface="Arial"/>
                  </a:rPr>
                  <a:t>31%</a:t>
                </a:r>
                <a:endParaRPr lang="en-US" sz="2100" dirty="0">
                  <a:latin typeface="Arial"/>
                </a:endParaRPr>
              </a:p>
            </p:txBody>
          </p: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3EAB2DC-6B8F-4677-ACF0-EFA1290CBCBE}"/>
              </a:ext>
            </a:extLst>
          </p:cNvPr>
          <p:cNvSpPr txBox="1"/>
          <p:nvPr/>
        </p:nvSpPr>
        <p:spPr>
          <a:xfrm>
            <a:off x="304802" y="9233152"/>
            <a:ext cx="13615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755">
              <a:defRPr/>
            </a:pPr>
            <a:r>
              <a:rPr lang="en-US" sz="2400" dirty="0">
                <a:latin typeface="Arial"/>
              </a:rPr>
              <a:t>Knowler WC, Barrett-Connor E, Fowler SE, et al.; Diabetes Prevention Program Research Group. N Engl J Med 2002;346:393–403</a:t>
            </a:r>
          </a:p>
        </p:txBody>
      </p:sp>
    </p:spTree>
    <p:extLst>
      <p:ext uri="{BB962C8B-B14F-4D97-AF65-F5344CB8AC3E}">
        <p14:creationId xmlns:p14="http://schemas.microsoft.com/office/powerpoint/2010/main" val="12194040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ECB73-20B0-9A9D-5D5F-6745D0F2E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29677"/>
            <a:ext cx="15773400" cy="1988345"/>
          </a:xfrm>
        </p:spPr>
        <p:txBody>
          <a:bodyPr/>
          <a:lstStyle/>
          <a:p>
            <a:r>
              <a:rPr lang="en-US" dirty="0"/>
              <a:t>What about DR prevention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93163-9F3C-1018-AE46-855BDD774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AFBF48-427D-0AB0-7608-CC639FEB7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4153"/>
            <a:ext cx="14890585" cy="838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0077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D3E7A-6434-E14B-A57D-1FC3B15A9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dirty="0"/>
              <a:t>Why are Many Pre-DM Patients Started on Metformin?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D9B4D77A-64F5-7D49-A779-EEF01433B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800" y="2505077"/>
            <a:ext cx="12344400" cy="6788945"/>
          </a:xfrm>
        </p:spPr>
        <p:txBody>
          <a:bodyPr/>
          <a:lstStyle/>
          <a:p>
            <a:r>
              <a:rPr lang="en-US" altLang="en-US"/>
              <a:t>DPP showed metformin was most effective for patients &lt; age 60 and with BMI &gt; 35 kg/M</a:t>
            </a:r>
            <a:r>
              <a:rPr lang="en-US" altLang="en-US" baseline="30000"/>
              <a:t>2 </a:t>
            </a:r>
            <a:r>
              <a:rPr lang="en-US" altLang="en-US"/>
              <a:t>and women with a history of gestational DM</a:t>
            </a:r>
          </a:p>
          <a:p>
            <a:pPr lvl="1"/>
            <a:r>
              <a:rPr lang="en-US" altLang="en-US"/>
              <a:t>Lifestyle intervention still had equivalent efficacy in these groups</a:t>
            </a:r>
          </a:p>
          <a:p>
            <a:pPr lvl="1"/>
            <a:r>
              <a:rPr lang="en-US" altLang="en-US"/>
              <a:t>Taking a pill may promote compliance &gt; ongoing lifestyle modification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843B5A13-3B48-104B-94AE-CE7AB80F4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4713" y="8913020"/>
            <a:ext cx="8839664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50"/>
              <a:t>N Engl J Med. 2002 Feb 7;346(6):393-403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DE97C838-A66D-624B-AC0C-009D8C66C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4714" y="9465472"/>
            <a:ext cx="8677504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en-US" sz="4050"/>
              <a:t>Diabetologia. 2017 Sep;60(9):1601-1611</a:t>
            </a:r>
            <a:endParaRPr lang="en-US" altLang="en-US" sz="405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64FF9FDE-B617-CC4B-AE6E-A5380D52F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35720"/>
            <a:ext cx="12344400" cy="1714500"/>
          </a:xfrm>
        </p:spPr>
        <p:txBody>
          <a:bodyPr/>
          <a:lstStyle/>
          <a:p>
            <a:r>
              <a:rPr lang="en-US" altLang="en-US"/>
              <a:t>26-Year Data from the DPPOS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FAE6B-B78C-1043-B903-4260D7A23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2240" y="1869284"/>
            <a:ext cx="12903995" cy="7098506"/>
          </a:xfrm>
        </p:spPr>
        <p:txBody>
          <a:bodyPr rtlCol="0">
            <a:normAutofit/>
          </a:bodyPr>
          <a:lstStyle/>
          <a:p>
            <a:pPr>
              <a:buFont typeface="Arial"/>
              <a:buChar char="•"/>
              <a:defRPr/>
            </a:pPr>
            <a:r>
              <a:rPr lang="en-US" dirty="0"/>
              <a:t>Diabetes Prevention Program Outcomes Study</a:t>
            </a:r>
          </a:p>
          <a:p>
            <a:pPr>
              <a:buFont typeface="Arial"/>
              <a:buChar char="•"/>
              <a:defRPr/>
            </a:pPr>
            <a:r>
              <a:rPr lang="en-US" dirty="0" err="1"/>
              <a:t>Prediabetes</a:t>
            </a:r>
            <a:r>
              <a:rPr lang="en-US" dirty="0"/>
              <a:t> subjects: Usual care v. metformin v. lifestyle intervention with 150 min moderate exercise/week (mean age = 72 </a:t>
            </a:r>
            <a:r>
              <a:rPr lang="en-US" dirty="0" err="1"/>
              <a:t>yrs</a:t>
            </a:r>
            <a:r>
              <a:rPr lang="en-US" dirty="0"/>
              <a:t>)</a:t>
            </a:r>
          </a:p>
          <a:p>
            <a:pPr>
              <a:buFont typeface="Arial"/>
              <a:buChar char="•"/>
              <a:defRPr/>
            </a:pPr>
            <a:r>
              <a:rPr lang="en-US" dirty="0"/>
              <a:t>25% risk reduction with exercise </a:t>
            </a:r>
            <a:r>
              <a:rPr lang="en-US" dirty="0" err="1"/>
              <a:t>vs</a:t>
            </a:r>
            <a:r>
              <a:rPr lang="en-US" dirty="0"/>
              <a:t> 18% metformin </a:t>
            </a:r>
            <a:r>
              <a:rPr lang="en-US" dirty="0" err="1"/>
              <a:t>vs</a:t>
            </a:r>
            <a:r>
              <a:rPr lang="en-US" dirty="0"/>
              <a:t> usual care</a:t>
            </a:r>
          </a:p>
          <a:p>
            <a:pPr lvl="1">
              <a:buFont typeface="Arial"/>
              <a:buChar char="–"/>
              <a:defRPr/>
            </a:pPr>
            <a:r>
              <a:rPr lang="en-US" dirty="0"/>
              <a:t>No significant difference in DKD/DR/CV disease between metformin &amp; exercise in those who developed T2DM</a:t>
            </a:r>
          </a:p>
          <a:p>
            <a:pPr lvl="1">
              <a:buFont typeface="Arial"/>
              <a:buChar char="–"/>
              <a:defRPr/>
            </a:pPr>
            <a:r>
              <a:rPr lang="en-US" dirty="0"/>
              <a:t>12% reduction in cancer; not statistically significant</a:t>
            </a:r>
            <a:r>
              <a:rPr lang="en-US" sz="3900" dirty="0"/>
              <a:t>)</a:t>
            </a:r>
          </a:p>
          <a:p>
            <a:pPr>
              <a:buFont typeface="Arial"/>
              <a:buChar char="•"/>
              <a:defRPr/>
            </a:pPr>
            <a:endParaRPr lang="en-US" dirty="0"/>
          </a:p>
        </p:txBody>
      </p:sp>
      <p:sp>
        <p:nvSpPr>
          <p:cNvPr id="17411" name="TextBox 3">
            <a:extLst>
              <a:ext uri="{FF2B5EF4-FFF2-40B4-BE49-F238E27FC236}">
                <a16:creationId xmlns:a16="http://schemas.microsoft.com/office/drawing/2014/main" id="{9478A194-36C7-BC43-87C8-DDACA5EBD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9490" y="9498809"/>
            <a:ext cx="8034957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50"/>
              <a:t>ADA Scientific Sessions, June 16,2020</a:t>
            </a:r>
          </a:p>
        </p:txBody>
      </p:sp>
    </p:spTree>
    <p:extLst>
      <p:ext uri="{BB962C8B-B14F-4D97-AF65-F5344CB8AC3E}">
        <p14:creationId xmlns:p14="http://schemas.microsoft.com/office/powerpoint/2010/main" val="34953591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BE9AB4D-9E1A-48E9-9E8E-5F832A1D38F0}"/>
              </a:ext>
            </a:extLst>
          </p:cNvPr>
          <p:cNvSpPr txBox="1"/>
          <p:nvPr/>
        </p:nvSpPr>
        <p:spPr>
          <a:xfrm>
            <a:off x="956798" y="1853299"/>
            <a:ext cx="894920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39" indent="-463539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Weight loss of 5–7% through healthier</a:t>
            </a:r>
            <a:br>
              <a:rPr lang="en-US" sz="3600" dirty="0"/>
            </a:br>
            <a:r>
              <a:rPr lang="en-US" sz="3600" dirty="0"/>
              <a:t>eating and exercise</a:t>
            </a:r>
          </a:p>
          <a:p>
            <a:pPr marL="1146147" lvl="1" indent="-469889"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3600" dirty="0"/>
              <a:t>For someone who weighs 200 lb:</a:t>
            </a:r>
            <a:br>
              <a:rPr lang="en-US" sz="3600" dirty="0"/>
            </a:br>
            <a:r>
              <a:rPr lang="en-US" sz="3600" dirty="0"/>
              <a:t>aim for losing 10–14 lb</a:t>
            </a:r>
          </a:p>
          <a:p>
            <a:pPr marL="463539" indent="-463539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Smoking cessation</a:t>
            </a:r>
          </a:p>
          <a:p>
            <a:pPr marL="463539" indent="-463539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Regular health care, with diabetes</a:t>
            </a:r>
            <a:br>
              <a:rPr lang="en-US" sz="3600" dirty="0"/>
            </a:br>
            <a:r>
              <a:rPr lang="en-US" sz="3600" dirty="0"/>
              <a:t>screening at least annually</a:t>
            </a:r>
          </a:p>
          <a:p>
            <a:pPr marL="463539" indent="-463539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B98496-8A8A-42D2-94D9-95E67C7421BB}"/>
              </a:ext>
            </a:extLst>
          </p:cNvPr>
          <p:cNvSpPr txBox="1"/>
          <p:nvPr/>
        </p:nvSpPr>
        <p:spPr>
          <a:xfrm>
            <a:off x="304800" y="8648700"/>
            <a:ext cx="16611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Centers for Disease Control and Prevention. Available from</a:t>
            </a:r>
          </a:p>
          <a:p>
            <a:r>
              <a:rPr lang="en-US" sz="2100" dirty="0">
                <a:hlinkClick r:id="rId3"/>
              </a:rPr>
              <a:t>https://coveragetoolkit.org/about-national-dpp/ndpp-overview/</a:t>
            </a:r>
            <a:r>
              <a:rPr lang="en-US" sz="2100" dirty="0"/>
              <a:t>. Accessed 27 July 2020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5F31CF8-81C9-4D08-8440-BCD06F02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29" y="191306"/>
            <a:ext cx="15773400" cy="1661994"/>
          </a:xfrm>
        </p:spPr>
        <p:txBody>
          <a:bodyPr>
            <a:normAutofit/>
          </a:bodyPr>
          <a:lstStyle/>
          <a:p>
            <a:r>
              <a:rPr lang="en-US" sz="6401" dirty="0">
                <a:latin typeface="+mn-lt"/>
              </a:rPr>
              <a:t>Diabetes Prevention Recommendations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0E8D87-26E2-E04F-AF7E-7F8FC5981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9270" y="1853299"/>
            <a:ext cx="6751934" cy="448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93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2971800" y="416722"/>
            <a:ext cx="12344400" cy="170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6600" b="1">
                <a:latin typeface="Arial" charset="0"/>
                <a:cs typeface="Arial" charset="0"/>
              </a:rPr>
              <a:t>Why Should ODs Care About Diabetes Prevention?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857502" y="3086102"/>
            <a:ext cx="11799095" cy="6796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800" b="1" dirty="0">
                <a:latin typeface="Verdana"/>
                <a:cs typeface="Verdana"/>
              </a:rPr>
              <a:t>Every day, 55 Americans with diabetes go blind</a:t>
            </a:r>
          </a:p>
          <a:p>
            <a:pPr>
              <a:defRPr/>
            </a:pPr>
            <a:endParaRPr lang="en-US" sz="4800" b="1" dirty="0">
              <a:latin typeface="Verdana"/>
              <a:cs typeface="Verdana"/>
            </a:endParaRPr>
          </a:p>
          <a:p>
            <a:pPr>
              <a:defRPr/>
            </a:pPr>
            <a:r>
              <a:rPr lang="en-US" sz="4800" b="1" dirty="0">
                <a:latin typeface="Verdana"/>
                <a:cs typeface="Verdana"/>
              </a:rPr>
              <a:t>You won’t go blind </a:t>
            </a:r>
          </a:p>
          <a:p>
            <a:pPr marL="0" indent="0">
              <a:buNone/>
              <a:defRPr/>
            </a:pPr>
            <a:r>
              <a:rPr lang="en-US" sz="4800" b="1" dirty="0">
                <a:latin typeface="Verdana"/>
                <a:cs typeface="Verdana"/>
              </a:rPr>
              <a:t>  from diabetes if you</a:t>
            </a:r>
          </a:p>
          <a:p>
            <a:pPr marL="0" indent="0">
              <a:buNone/>
              <a:defRPr/>
            </a:pPr>
            <a:r>
              <a:rPr lang="en-US" sz="4800" b="1" dirty="0">
                <a:latin typeface="Verdana"/>
                <a:cs typeface="Verdana"/>
              </a:rPr>
              <a:t>  don’t develop diabetes</a:t>
            </a:r>
          </a:p>
        </p:txBody>
      </p:sp>
    </p:spTree>
    <p:extLst>
      <p:ext uri="{BB962C8B-B14F-4D97-AF65-F5344CB8AC3E}">
        <p14:creationId xmlns:p14="http://schemas.microsoft.com/office/powerpoint/2010/main" val="23341050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BE9AB4D-9E1A-48E9-9E8E-5F832A1D38F0}"/>
              </a:ext>
            </a:extLst>
          </p:cNvPr>
          <p:cNvSpPr txBox="1"/>
          <p:nvPr/>
        </p:nvSpPr>
        <p:spPr>
          <a:xfrm>
            <a:off x="2" y="2095501"/>
            <a:ext cx="18288000" cy="517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39" indent="-463539" algn="ctr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001" dirty="0"/>
              <a:t>Healthy eating:</a:t>
            </a:r>
          </a:p>
          <a:p>
            <a:pPr marL="1146147" lvl="1" indent="-450839" algn="ctr">
              <a:spcBef>
                <a:spcPts val="1200"/>
              </a:spcBef>
              <a:buFont typeface="Arial" panose="020B0604020202020204" pitchFamily="34" charset="0"/>
              <a:buChar char="–"/>
            </a:pPr>
            <a:r>
              <a:rPr lang="en-US" sz="4001" dirty="0"/>
              <a:t>Choose nutritious nonstarchy vegetables, lean proteins, high-fiber whole grains, healthy fats, with some fruit and low-fat dairy.</a:t>
            </a:r>
          </a:p>
          <a:p>
            <a:pPr marL="1146147" lvl="1" indent="-450839" algn="ctr">
              <a:spcBef>
                <a:spcPts val="1200"/>
              </a:spcBef>
              <a:buFont typeface="Arial" panose="020B0604020202020204" pitchFamily="34" charset="0"/>
              <a:buChar char="–"/>
            </a:pPr>
            <a:r>
              <a:rPr lang="en-US" sz="4001" dirty="0"/>
              <a:t>Avoid saturated fat.</a:t>
            </a:r>
          </a:p>
          <a:p>
            <a:pPr marL="1146147" lvl="1" indent="-450839" algn="ctr">
              <a:spcBef>
                <a:spcPts val="1200"/>
              </a:spcBef>
              <a:buFont typeface="Arial" panose="020B0604020202020204" pitchFamily="34" charset="0"/>
              <a:buChar char="–"/>
            </a:pPr>
            <a:r>
              <a:rPr lang="en-US" sz="4001" dirty="0"/>
              <a:t>Moderate salt intake.</a:t>
            </a:r>
          </a:p>
          <a:p>
            <a:pPr marL="1146147" lvl="1" indent="-450839" algn="ctr">
              <a:spcBef>
                <a:spcPts val="1200"/>
              </a:spcBef>
              <a:buFont typeface="Arial" panose="020B0604020202020204" pitchFamily="34" charset="0"/>
              <a:buChar char="–"/>
            </a:pPr>
            <a:r>
              <a:rPr lang="en-US" sz="4001" dirty="0"/>
              <a:t>Limit refined and added sugars.</a:t>
            </a:r>
          </a:p>
          <a:p>
            <a:pPr marL="120647" indent="-571485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4001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5F31CF8-81C9-4D08-8440-BCD06F02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1306"/>
            <a:ext cx="18288000" cy="1661994"/>
          </a:xfrm>
        </p:spPr>
        <p:txBody>
          <a:bodyPr>
            <a:normAutofit/>
          </a:bodyPr>
          <a:lstStyle/>
          <a:p>
            <a:pPr algn="ctr"/>
            <a:r>
              <a:rPr lang="en-US" sz="6401" dirty="0">
                <a:latin typeface="+mn-lt"/>
              </a:rPr>
              <a:t>Dietary Recommendations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49DC80E-C6B1-430A-BE41-CF3C23E82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1" y="9511033"/>
            <a:ext cx="65611777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defTabSz="182875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Arial" panose="020B0604020202020204" pitchFamily="34" charset="0"/>
              </a:rPr>
              <a:t>Evert AB, Dennison M, Gardner CD, et al. Diabetes Care 2019;42:731–754</a:t>
            </a:r>
          </a:p>
        </p:txBody>
      </p:sp>
    </p:spTree>
    <p:extLst>
      <p:ext uri="{BB962C8B-B14F-4D97-AF65-F5344CB8AC3E}">
        <p14:creationId xmlns:p14="http://schemas.microsoft.com/office/powerpoint/2010/main" val="8312968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857500" y="228600"/>
            <a:ext cx="12344400" cy="1297782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6000" b="1" dirty="0"/>
              <a:t>Michael </a:t>
            </a:r>
            <a:r>
              <a:rPr lang="en-US" sz="6000" b="1" dirty="0" err="1"/>
              <a:t>Pollan’s</a:t>
            </a:r>
            <a:r>
              <a:rPr lang="en-US" sz="6000" b="1" dirty="0"/>
              <a:t> Adage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714500"/>
            <a:ext cx="5412582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29600" y="1485902"/>
            <a:ext cx="7200900" cy="8494633"/>
          </a:xfrm>
          <a:prstGeom prst="rect">
            <a:avLst/>
          </a:prstGeom>
          <a:solidFill>
            <a:srgbClr val="0A5509"/>
          </a:solidFill>
        </p:spPr>
        <p:txBody>
          <a:bodyPr>
            <a:spAutoFit/>
          </a:bodyPr>
          <a:lstStyle/>
          <a:p>
            <a:pPr algn="ctr">
              <a:defRPr/>
            </a:pPr>
            <a:endParaRPr lang="en-US" sz="5700" dirty="0">
              <a:solidFill>
                <a:srgbClr val="DADADA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en-US" sz="5700" b="1" dirty="0">
              <a:solidFill>
                <a:srgbClr val="DADADA"/>
              </a:solidFill>
              <a:latin typeface="Arial"/>
              <a:cs typeface="Arial"/>
            </a:endParaRPr>
          </a:p>
          <a:p>
            <a:pPr algn="ctr">
              <a:defRPr/>
            </a:pPr>
            <a:r>
              <a:rPr lang="en-US" sz="5400" b="1" spc="180" dirty="0">
                <a:solidFill>
                  <a:srgbClr val="D0D0D0"/>
                </a:solidFill>
                <a:latin typeface="Arial"/>
                <a:cs typeface="Arial"/>
              </a:rPr>
              <a:t>Eat Food-like Products,</a:t>
            </a:r>
          </a:p>
          <a:p>
            <a:pPr algn="ctr">
              <a:defRPr/>
            </a:pPr>
            <a:r>
              <a:rPr lang="en-US" sz="4800" b="1" spc="180" dirty="0">
                <a:solidFill>
                  <a:srgbClr val="D0D0D0"/>
                </a:solidFill>
                <a:latin typeface="Arial"/>
                <a:cs typeface="Arial"/>
              </a:rPr>
              <a:t>Far Too Much</a:t>
            </a:r>
            <a:r>
              <a:rPr lang="en-US" sz="5400" b="1" spc="180" dirty="0">
                <a:solidFill>
                  <a:srgbClr val="D0D0D0"/>
                </a:solidFill>
                <a:latin typeface="Arial"/>
                <a:cs typeface="Arial"/>
              </a:rPr>
              <a:t>,</a:t>
            </a:r>
          </a:p>
          <a:p>
            <a:pPr algn="ctr">
              <a:defRPr/>
            </a:pPr>
            <a:r>
              <a:rPr lang="en-US" sz="5400" b="1" spc="180" dirty="0">
                <a:solidFill>
                  <a:srgbClr val="D0D0D0"/>
                </a:solidFill>
                <a:latin typeface="Arial"/>
                <a:cs typeface="Arial"/>
              </a:rPr>
              <a:t>Mostly Refined Carbs with Low Nutrient Density, Trans Fats</a:t>
            </a:r>
          </a:p>
          <a:p>
            <a:pPr algn="ctr">
              <a:defRPr/>
            </a:pPr>
            <a:r>
              <a:rPr lang="en-US" sz="5400" b="1" spc="180" dirty="0">
                <a:solidFill>
                  <a:srgbClr val="D0D0D0"/>
                </a:solidFill>
                <a:latin typeface="Arial"/>
                <a:cs typeface="Arial"/>
              </a:rPr>
              <a:t> &amp; Devoid of Fiber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0" y="1600200"/>
            <a:ext cx="9144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2" y="1714500"/>
            <a:ext cx="99774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0" y="18288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628900" y="8686802"/>
            <a:ext cx="5004896" cy="923330"/>
          </a:xfrm>
          <a:prstGeom prst="rect">
            <a:avLst/>
          </a:prstGeom>
          <a:solidFill>
            <a:srgbClr val="1F3F9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5400" b="1" dirty="0">
                <a:solidFill>
                  <a:schemeClr val="bg1"/>
                </a:solidFill>
              </a:rPr>
              <a:t>What We Do</a:t>
            </a:r>
          </a:p>
        </p:txBody>
      </p:sp>
    </p:spTree>
    <p:extLst>
      <p:ext uri="{BB962C8B-B14F-4D97-AF65-F5344CB8AC3E}">
        <p14:creationId xmlns:p14="http://schemas.microsoft.com/office/powerpoint/2010/main" val="392082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>
            <a:extLst>
              <a:ext uri="{FF2B5EF4-FFF2-40B4-BE49-F238E27FC236}">
                <a16:creationId xmlns:a16="http://schemas.microsoft.com/office/drawing/2014/main" id="{A0C6DE90-47EB-6540-A3BE-B2A56A977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Food for thought</a:t>
            </a:r>
          </a:p>
        </p:txBody>
      </p:sp>
      <p:sp>
        <p:nvSpPr>
          <p:cNvPr id="77826" name="Content Placeholder 2">
            <a:extLst>
              <a:ext uri="{FF2B5EF4-FFF2-40B4-BE49-F238E27FC236}">
                <a16:creationId xmlns:a16="http://schemas.microsoft.com/office/drawing/2014/main" id="{784176C6-E579-2B40-9CFA-4B0E62483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Chocolate: Meta-analysis of 336k+ patients</a:t>
            </a:r>
          </a:p>
          <a:p>
            <a:pPr lvl="1"/>
            <a:r>
              <a:rPr lang="en-US" altLang="en-US"/>
              <a:t>More chocolate (&gt;3.5x/month) decreased risk of CAD vs no or less than 1/wk</a:t>
            </a:r>
            <a:r>
              <a:rPr lang="en-US" altLang="en-US" baseline="30000"/>
              <a:t>1</a:t>
            </a:r>
          </a:p>
          <a:p>
            <a:r>
              <a:rPr lang="en-US" altLang="en-US"/>
              <a:t>FAST FOOD</a:t>
            </a:r>
          </a:p>
          <a:p>
            <a:pPr lvl="1"/>
            <a:r>
              <a:rPr lang="en-US" altLang="en-US"/>
              <a:t>36.3% of children and adolescents eat fast food daily and 13.8% of calories from fast food</a:t>
            </a:r>
            <a:r>
              <a:rPr lang="en-US" altLang="en-US" baseline="30000"/>
              <a:t>2</a:t>
            </a:r>
            <a:endParaRPr lang="en-US" altLang="en-US"/>
          </a:p>
        </p:txBody>
      </p:sp>
      <p:sp>
        <p:nvSpPr>
          <p:cNvPr id="77827" name="TextBox 3">
            <a:extLst>
              <a:ext uri="{FF2B5EF4-FFF2-40B4-BE49-F238E27FC236}">
                <a16:creationId xmlns:a16="http://schemas.microsoft.com/office/drawing/2014/main" id="{5BEBC136-D719-8446-BEA0-C37246717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9189245"/>
            <a:ext cx="8658225" cy="196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50"/>
              <a:t>1. Krittanawong et al. Euro J of Prevent Cardiol. 7/2020 2. Fryar et al. NCHS Data Brief No. 375, August 2020</a:t>
            </a:r>
          </a:p>
        </p:txBody>
      </p:sp>
      <p:pic>
        <p:nvPicPr>
          <p:cNvPr id="4098" name="Picture 2" descr="Best fast food in town - Review of In-N-Out Burger, Las Vegas, NV -  Tripadvisor">
            <a:extLst>
              <a:ext uri="{FF2B5EF4-FFF2-40B4-BE49-F238E27FC236}">
                <a16:creationId xmlns:a16="http://schemas.microsoft.com/office/drawing/2014/main" id="{627D98B9-B03D-5A46-AF85-FF3DE7490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9810" y="5832698"/>
            <a:ext cx="4480827" cy="335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7B534F92-EA2F-7246-BBF5-111E01974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0223" y="155330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1123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B5F31CF8-81C9-4D08-8440-BCD06F02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29" y="191306"/>
            <a:ext cx="17369972" cy="1661994"/>
          </a:xfrm>
        </p:spPr>
        <p:txBody>
          <a:bodyPr>
            <a:normAutofit/>
          </a:bodyPr>
          <a:lstStyle/>
          <a:p>
            <a:r>
              <a:rPr lang="en-US" sz="6401" dirty="0">
                <a:latin typeface="+mn-lt"/>
              </a:rPr>
              <a:t>Exercise Recommendations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570A6F5-7481-4CDD-90FD-A191622A0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015" y="2019984"/>
            <a:ext cx="10834914" cy="8229600"/>
          </a:xfrm>
        </p:spPr>
        <p:txBody>
          <a:bodyPr>
            <a:noAutofit/>
          </a:bodyPr>
          <a:lstStyle/>
          <a:p>
            <a:r>
              <a:rPr lang="en-US" dirty="0"/>
              <a:t>Exercise</a:t>
            </a:r>
          </a:p>
          <a:p>
            <a:pPr marL="1146147" lvl="1" indent="-463539"/>
            <a:r>
              <a:rPr lang="en-US" dirty="0"/>
              <a:t>Build up to at least 150 minutes per week of moderate aerobic exercise, such as walking.</a:t>
            </a:r>
          </a:p>
          <a:p>
            <a:pPr marL="1146147" lvl="1" indent="-463539"/>
            <a:r>
              <a:rPr lang="en-US" dirty="0"/>
              <a:t>Get regular strength and balance exercise, too.</a:t>
            </a:r>
          </a:p>
          <a:p>
            <a:pPr marL="1146147" lvl="1" indent="-463539"/>
            <a:r>
              <a:rPr lang="en-US" dirty="0"/>
              <a:t>When sedentary, try to stop every half hour for a few minutes of walking or other active movement.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94605D-CA87-445A-AAC6-539CA5E0A675}"/>
              </a:ext>
            </a:extLst>
          </p:cNvPr>
          <p:cNvSpPr txBox="1"/>
          <p:nvPr/>
        </p:nvSpPr>
        <p:spPr>
          <a:xfrm>
            <a:off x="319314" y="8803036"/>
            <a:ext cx="16916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American Diabetes Association. Diabetes Care 2020;43(Suppl. 1):S48–S65</a:t>
            </a:r>
          </a:p>
          <a:p>
            <a:r>
              <a:rPr lang="en-US" sz="2400" dirty="0"/>
              <a:t>Centers for Disease Control and Prevention. Available from</a:t>
            </a:r>
          </a:p>
          <a:p>
            <a:r>
              <a:rPr lang="en-US" sz="2400" dirty="0">
                <a:hlinkClick r:id="rId3"/>
              </a:rPr>
              <a:t>https://coveragetoolkit.org/about-national-dpp/ndpp-overview/</a:t>
            </a:r>
            <a:r>
              <a:rPr lang="en-US" sz="2400" dirty="0"/>
              <a:t>. Accessed 27 July 2020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BA6D5A-71D1-4B13-B87C-6A4A3051B5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46386" y="3009902"/>
            <a:ext cx="5181600" cy="520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16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9B9E-CF1B-2846-9244-F0CD46B61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BTW: I’m not going to bore you with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459F0-A6E2-8A43-90A9-287DEF16A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Just how much DM there is</a:t>
            </a:r>
          </a:p>
          <a:p>
            <a:pPr lvl="1"/>
            <a:r>
              <a:rPr lang="en-US" dirty="0"/>
              <a:t>30M (90M Pre-DM) with up to 1/3 not knowing</a:t>
            </a:r>
          </a:p>
          <a:p>
            <a:r>
              <a:rPr lang="en-US" dirty="0"/>
              <a:t>Rates of increase of DM</a:t>
            </a:r>
          </a:p>
          <a:p>
            <a:r>
              <a:rPr lang="en-US" dirty="0"/>
              <a:t>Overall poor control</a:t>
            </a:r>
          </a:p>
          <a:p>
            <a:r>
              <a:rPr lang="en-US" dirty="0"/>
              <a:t>Overall cost to economy</a:t>
            </a:r>
          </a:p>
          <a:p>
            <a:r>
              <a:rPr lang="en-US" dirty="0"/>
              <a:t>The differences between T1 and T2</a:t>
            </a:r>
          </a:p>
          <a:p>
            <a:r>
              <a:rPr lang="en-US" dirty="0"/>
              <a:t>The new weight loss drugs that we need to be aware of but could spend an hour discussing</a:t>
            </a:r>
          </a:p>
        </p:txBody>
      </p:sp>
    </p:spTree>
    <p:extLst>
      <p:ext uri="{BB962C8B-B14F-4D97-AF65-F5344CB8AC3E}">
        <p14:creationId xmlns:p14="http://schemas.microsoft.com/office/powerpoint/2010/main" val="330589331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086100" y="342900"/>
            <a:ext cx="12115800" cy="1828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7500" dirty="0">
                <a:latin typeface="Tahoma" pitchFamily="34" charset="0"/>
                <a:ea typeface="+mj-ea"/>
                <a:cs typeface="Tahoma" pitchFamily="34" charset="0"/>
              </a:rPr>
              <a:t>Good Control Does NOT </a:t>
            </a:r>
            <a:r>
              <a:rPr lang="en-US" sz="7500" u="sng" dirty="0">
                <a:latin typeface="Tahoma" pitchFamily="34" charset="0"/>
                <a:ea typeface="+mj-ea"/>
                <a:cs typeface="Tahoma" pitchFamily="34" charset="0"/>
              </a:rPr>
              <a:t>Eliminate</a:t>
            </a:r>
            <a:r>
              <a:rPr lang="en-US" sz="7500" dirty="0">
                <a:latin typeface="Tahoma" pitchFamily="34" charset="0"/>
                <a:ea typeface="+mj-ea"/>
                <a:cs typeface="Tahoma" pitchFamily="34" charset="0"/>
              </a:rPr>
              <a:t> Risk of Severe DR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314700" y="2971800"/>
            <a:ext cx="11315700" cy="6172200"/>
          </a:xfrm>
          <a:prstGeom prst="rect">
            <a:avLst/>
          </a:prstGeom>
        </p:spPr>
        <p:txBody>
          <a:bodyPr/>
          <a:lstStyle/>
          <a:p>
            <a:pPr marL="411480" indent="-41148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en-US" sz="4800" b="1" dirty="0">
                <a:latin typeface="Tahoma" pitchFamily="34" charset="0"/>
                <a:cs typeface="Tahoma" pitchFamily="34" charset="0"/>
              </a:rPr>
              <a:t>10 year risk of PDR and/or CSME in a newly </a:t>
            </a:r>
            <a:r>
              <a:rPr lang="en-US" sz="4800" b="1" dirty="0" err="1">
                <a:latin typeface="Tahoma" pitchFamily="34" charset="0"/>
                <a:cs typeface="Tahoma" pitchFamily="34" charset="0"/>
              </a:rPr>
              <a:t>Dx</a:t>
            </a:r>
            <a:r>
              <a:rPr lang="en-US" sz="4800" b="1" dirty="0">
                <a:latin typeface="Tahoma" pitchFamily="34" charset="0"/>
                <a:cs typeface="Tahoma" pitchFamily="34" charset="0"/>
              </a:rPr>
              <a:t> patient with A1c = 6.5% and BP = 120/80 is 8%</a:t>
            </a:r>
          </a:p>
          <a:p>
            <a:pPr marL="411480" indent="-41148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en-US" sz="2100" b="1" dirty="0">
              <a:latin typeface="Tahoma" pitchFamily="34" charset="0"/>
              <a:cs typeface="Tahoma" pitchFamily="34" charset="0"/>
            </a:endParaRPr>
          </a:p>
          <a:p>
            <a:pPr marL="411480" indent="-41148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en-US" sz="4800" b="1" dirty="0">
                <a:latin typeface="Tahoma" pitchFamily="34" charset="0"/>
                <a:cs typeface="Tahoma" pitchFamily="34" charset="0"/>
              </a:rPr>
              <a:t>With mild NPDR                           the 10 yr risk is 12%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086100" y="8343900"/>
            <a:ext cx="687079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000">
                <a:latin typeface="Tahoma" charset="0"/>
                <a:cs typeface="Tahoma" charset="0"/>
              </a:rPr>
              <a:t>Diabetologia. 2011 Oct;54(10):2525-32</a:t>
            </a:r>
          </a:p>
        </p:txBody>
      </p:sp>
    </p:spTree>
    <p:extLst>
      <p:ext uri="{BB962C8B-B14F-4D97-AF65-F5344CB8AC3E}">
        <p14:creationId xmlns:p14="http://schemas.microsoft.com/office/powerpoint/2010/main" val="19401084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4357888-B387-4D15-8CEC-FDC2F8DE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7068800" cy="12192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Benefits of Exercise for People with Diabetes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FE0B4D-14FD-7749-AD90-391BCED1BB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>
              <a:solidFill>
                <a:srgbClr val="BFBFBF"/>
              </a:solidFill>
              <a:latin typeface="Franklin Gothic Book"/>
              <a:cs typeface="Franklin Gothic Book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D735492-4455-4E73-9A6B-AF8570EBF4A0}"/>
              </a:ext>
            </a:extLst>
          </p:cNvPr>
          <p:cNvSpPr txBox="1">
            <a:spLocks/>
          </p:cNvSpPr>
          <p:nvPr/>
        </p:nvSpPr>
        <p:spPr>
          <a:xfrm>
            <a:off x="1066800" y="2019492"/>
            <a:ext cx="10668000" cy="7658100"/>
          </a:xfrm>
          <a:prstGeom prst="rect">
            <a:avLst/>
          </a:prstGeom>
        </p:spPr>
        <p:txBody>
          <a:bodyPr vert="horz" lIns="182880" tIns="91440" rIns="182880" bIns="91440" rtlCol="0">
            <a:normAutofit/>
          </a:bodyPr>
          <a:lstStyle>
            <a:lvl1pPr marL="225425" indent="-225425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3413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3505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7432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1" dirty="0"/>
              <a:t>Promotes overall health</a:t>
            </a:r>
          </a:p>
          <a:p>
            <a:r>
              <a:rPr lang="en-US" sz="4001" dirty="0"/>
              <a:t>Improves blood glucose control</a:t>
            </a:r>
            <a:br>
              <a:rPr lang="en-US" sz="4001" dirty="0"/>
            </a:br>
            <a:r>
              <a:rPr lang="en-US" sz="4001" dirty="0"/>
              <a:t>and insulin sensitivity</a:t>
            </a:r>
          </a:p>
          <a:p>
            <a:pPr lvl="1"/>
            <a:r>
              <a:rPr lang="en-US" sz="4001" dirty="0"/>
              <a:t>Can help lower glucose levels</a:t>
            </a:r>
          </a:p>
          <a:p>
            <a:r>
              <a:rPr lang="en-US" sz="4001" dirty="0"/>
              <a:t>Reduces cardiovascular risk</a:t>
            </a:r>
          </a:p>
          <a:p>
            <a:r>
              <a:rPr lang="en-US" sz="4001" dirty="0"/>
              <a:t>Facilitates weight loss (and weight maintenance)</a:t>
            </a:r>
          </a:p>
          <a:p>
            <a:r>
              <a:rPr lang="en-US" sz="4001" dirty="0"/>
              <a:t>Enhances well-being</a:t>
            </a:r>
          </a:p>
          <a:p>
            <a:r>
              <a:rPr lang="en-US" sz="4001" dirty="0"/>
              <a:t>Can help prevent or delay type 2 diabetes</a:t>
            </a:r>
          </a:p>
          <a:p>
            <a:endParaRPr lang="en-US" sz="4001" dirty="0"/>
          </a:p>
          <a:p>
            <a:endParaRPr lang="en-US" sz="400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EF9477-1CCB-4E91-BBB6-42F5A79ECBE5}"/>
              </a:ext>
            </a:extLst>
          </p:cNvPr>
          <p:cNvSpPr txBox="1"/>
          <p:nvPr/>
        </p:nvSpPr>
        <p:spPr>
          <a:xfrm>
            <a:off x="457202" y="9423678"/>
            <a:ext cx="124986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100" dirty="0">
                <a:latin typeface="Helvetica" pitchFamily="34" charset="0"/>
              </a:rPr>
              <a:t>Colberg SR, Sigal RJ, Yardley JE, et al. Diabetes Care 2016;39:2065–2079</a:t>
            </a:r>
          </a:p>
        </p:txBody>
      </p:sp>
      <p:pic>
        <p:nvPicPr>
          <p:cNvPr id="3074" name="Picture 2" descr="How the importance of physical exercise persevered through COVID-19 - The  Cavalier Daily - University of Virginia's Student Newspaper">
            <a:extLst>
              <a:ext uri="{FF2B5EF4-FFF2-40B4-BE49-F238E27FC236}">
                <a16:creationId xmlns:a16="http://schemas.microsoft.com/office/drawing/2014/main" id="{2D5C3040-054F-AF45-87BD-704C5936C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7853" y="4339790"/>
            <a:ext cx="447675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6 Inexpensive Ways to Stay in Shape – Cleveland Clinic">
            <a:extLst>
              <a:ext uri="{FF2B5EF4-FFF2-40B4-BE49-F238E27FC236}">
                <a16:creationId xmlns:a16="http://schemas.microsoft.com/office/drawing/2014/main" id="{02CF15AA-F807-6942-9D74-42C347CC1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66396" y="1229709"/>
            <a:ext cx="4054341" cy="266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9824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37EA3-123F-724A-836A-E6C54D8C1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52707"/>
            <a:ext cx="16459200" cy="1219200"/>
          </a:xfrm>
        </p:spPr>
        <p:txBody>
          <a:bodyPr>
            <a:normAutofit/>
          </a:bodyPr>
          <a:lstStyle/>
          <a:p>
            <a:r>
              <a:rPr lang="en-US" dirty="0"/>
              <a:t>Depression and DR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26256-CB7A-F541-B4C5-AA85D6BA4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27" y="2095501"/>
            <a:ext cx="15577133" cy="725126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Depression is more common in patients with DR.</a:t>
            </a:r>
          </a:p>
          <a:p>
            <a:pPr marL="1142972" lvl="1" indent="-457188"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3.8 times more depression with DR than without</a:t>
            </a:r>
            <a:r>
              <a:rPr lang="en-US" baseline="30000" dirty="0"/>
              <a:t>1</a:t>
            </a:r>
          </a:p>
          <a:p>
            <a:pPr marL="1142972" lvl="1" indent="-457188"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Up to 90% of those with DR may have some mood</a:t>
            </a:r>
            <a:br>
              <a:rPr lang="en-US" dirty="0"/>
            </a:br>
            <a:r>
              <a:rPr lang="en-US" dirty="0"/>
              <a:t>disturbance.</a:t>
            </a:r>
            <a:r>
              <a:rPr lang="en-US" baseline="30000" dirty="0"/>
              <a:t>2</a:t>
            </a:r>
            <a:endParaRPr lang="en-US" dirty="0"/>
          </a:p>
          <a:p>
            <a:pPr marL="1142972" lvl="1" indent="-457188"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Severity of DR, DME, and vision loss is significantly</a:t>
            </a:r>
            <a:br>
              <a:rPr lang="en-US" dirty="0"/>
            </a:br>
            <a:r>
              <a:rPr lang="en-US" dirty="0"/>
              <a:t>associated with poor psychosocial outcomes.</a:t>
            </a:r>
            <a:r>
              <a:rPr lang="en-US" baseline="30000" dirty="0"/>
              <a:t>3</a:t>
            </a:r>
          </a:p>
          <a:p>
            <a:pPr marL="1828755" lvl="2" indent="-450839">
              <a:spcBef>
                <a:spcPts val="0"/>
              </a:spcBef>
              <a:spcAft>
                <a:spcPts val="1200"/>
              </a:spcAft>
            </a:pPr>
            <a:r>
              <a:rPr lang="en-US" sz="3600" dirty="0">
                <a:solidFill>
                  <a:srgbClr val="A6192E"/>
                </a:solidFill>
              </a:rPr>
              <a:t>Could be avoided with DR prevention and timely treatment</a:t>
            </a:r>
          </a:p>
          <a:p>
            <a:pPr marL="1146147" lvl="1" indent="-463539"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Often resulting from fear of loss of function and quality of life</a:t>
            </a:r>
          </a:p>
          <a:p>
            <a:pPr marL="463539" indent="-463539"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Depression can lead to worsening DR.</a:t>
            </a:r>
          </a:p>
          <a:p>
            <a:pPr marL="463539" indent="-463539"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Combined psychiatric therapy recommended</a:t>
            </a:r>
            <a:r>
              <a:rPr lang="en-US" sz="3600" baseline="30000" dirty="0"/>
              <a:t>4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FAA17B-AD23-4C4A-A27D-221573318C83}"/>
              </a:ext>
            </a:extLst>
          </p:cNvPr>
          <p:cNvSpPr txBox="1"/>
          <p:nvPr/>
        </p:nvSpPr>
        <p:spPr>
          <a:xfrm>
            <a:off x="203783" y="8929856"/>
            <a:ext cx="15577133" cy="1334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755">
              <a:lnSpc>
                <a:spcPct val="110000"/>
              </a:lnSpc>
              <a:spcBef>
                <a:spcPts val="401"/>
              </a:spcBef>
              <a:spcAft>
                <a:spcPts val="401"/>
              </a:spcAft>
              <a:defRPr/>
            </a:pPr>
            <a:r>
              <a:rPr lang="en-US" sz="1800" baseline="30000" dirty="0"/>
              <a:t>1</a:t>
            </a:r>
            <a:r>
              <a:rPr lang="en-US" sz="1800" dirty="0"/>
              <a:t>Sharif S, Raza MT, Mushtaq S, Afreen B, Hashmi BA, Ali MH. Cereus 2019;11:e5145; </a:t>
            </a:r>
            <a:r>
              <a:rPr lang="en-US" sz="1800" baseline="30000" dirty="0"/>
              <a:t>2</a:t>
            </a:r>
            <a:r>
              <a:rPr lang="en-US" sz="1800" dirty="0"/>
              <a:t>Ameerh MAA, Hamad GI. Eur J</a:t>
            </a:r>
            <a:br>
              <a:rPr lang="en-US" sz="1800" dirty="0"/>
            </a:br>
            <a:r>
              <a:rPr lang="en-US" sz="1800" dirty="0"/>
              <a:t>Ophthalmol Epub ahead of print on 22 March 2020 (doi: 10.1177/1120672120912691); </a:t>
            </a:r>
            <a:r>
              <a:rPr lang="en-US" sz="1800" baseline="30000" dirty="0"/>
              <a:t>3</a:t>
            </a:r>
            <a:r>
              <a:rPr lang="en-US" sz="1800" dirty="0"/>
              <a:t>Khoo K, Man REK, Rees G,</a:t>
            </a:r>
            <a:br>
              <a:rPr lang="en-US" sz="1800" dirty="0"/>
            </a:br>
            <a:r>
              <a:rPr lang="en-US" sz="1800" dirty="0"/>
              <a:t>Gupta P, Lamoureux EL, Fenwick EK. Qual Life Res 2019;28:2017–2039; </a:t>
            </a:r>
            <a:r>
              <a:rPr lang="en-US" sz="1800" baseline="30000" dirty="0"/>
              <a:t>4</a:t>
            </a:r>
            <a:r>
              <a:rPr lang="en-US" sz="1800" dirty="0"/>
              <a:t>Chen X, Lu L. Psychosomatics 2016;57:465–471</a:t>
            </a:r>
          </a:p>
          <a:p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F46B0-02F1-A149-8336-C40D63ADDA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78927" y="462488"/>
            <a:ext cx="5399474" cy="3366794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805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210"/>
    </mc:Choice>
    <mc:Fallback xmlns="">
      <p:transition spd="slow" advTm="68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>
            <a:extLst>
              <a:ext uri="{FF2B5EF4-FFF2-40B4-BE49-F238E27FC236}">
                <a16:creationId xmlns:a16="http://schemas.microsoft.com/office/drawing/2014/main" id="{6EA432FA-FD9F-2545-AB9B-66E319A39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756" y="285749"/>
            <a:ext cx="15773400" cy="1988345"/>
          </a:xfrm>
        </p:spPr>
        <p:txBody>
          <a:bodyPr/>
          <a:lstStyle/>
          <a:p>
            <a:r>
              <a:rPr lang="en-US" altLang="en-US" dirty="0"/>
              <a:t>Mental health and DR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1BB3D-9822-D743-80D6-364B494BE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957" y="1993108"/>
            <a:ext cx="16459200" cy="7872413"/>
          </a:xfrm>
        </p:spPr>
        <p:txBody>
          <a:bodyPr rtlCol="0">
            <a:normAutofit/>
          </a:bodyPr>
          <a:lstStyle/>
          <a:p>
            <a:pPr>
              <a:buFont typeface="Arial"/>
              <a:buChar char="•"/>
              <a:defRPr/>
            </a:pPr>
            <a:r>
              <a:rPr lang="en-US" dirty="0"/>
              <a:t>95.5k subjects: </a:t>
            </a:r>
            <a:r>
              <a:rPr lang="en-US" dirty="0">
                <a:latin typeface="Roboto"/>
              </a:rPr>
              <a:t>4,315 (4.5%) had DR, 18.8% had anxiety, and 21% had depression</a:t>
            </a:r>
          </a:p>
          <a:p>
            <a:pPr>
              <a:buFont typeface="Arial"/>
              <a:buChar char="•"/>
              <a:defRPr/>
            </a:pPr>
            <a:r>
              <a:rPr lang="en-US" dirty="0">
                <a:latin typeface="Roboto"/>
              </a:rPr>
              <a:t>Prevalence of depression and anxiety higher in pts w DR</a:t>
            </a:r>
          </a:p>
          <a:p>
            <a:pPr lvl="1">
              <a:buFont typeface="Arial"/>
              <a:buChar char="–"/>
              <a:defRPr/>
            </a:pPr>
            <a:r>
              <a:rPr lang="en-US" dirty="0">
                <a:latin typeface="Roboto"/>
              </a:rPr>
              <a:t>Stat </a:t>
            </a:r>
            <a:r>
              <a:rPr lang="en-US" dirty="0" err="1">
                <a:latin typeface="Roboto"/>
              </a:rPr>
              <a:t>signif</a:t>
            </a:r>
            <a:r>
              <a:rPr lang="en-US" dirty="0">
                <a:latin typeface="Roboto"/>
              </a:rPr>
              <a:t> for depression</a:t>
            </a:r>
          </a:p>
          <a:p>
            <a:pPr lvl="1">
              <a:buFont typeface="Arial"/>
              <a:buChar char="–"/>
              <a:defRPr/>
            </a:pPr>
            <a:r>
              <a:rPr lang="en-US" dirty="0">
                <a:latin typeface="Roboto"/>
              </a:rPr>
              <a:t>Higher depression in all DR but lowest for PDR</a:t>
            </a:r>
          </a:p>
          <a:p>
            <a:pPr lvl="2">
              <a:buFont typeface="Arial"/>
              <a:buChar char="•"/>
              <a:defRPr/>
            </a:pPr>
            <a:r>
              <a:rPr lang="en-US" dirty="0">
                <a:latin typeface="Roboto"/>
              </a:rPr>
              <a:t>More depression in men vs women</a:t>
            </a:r>
          </a:p>
          <a:p>
            <a:pPr lvl="1">
              <a:buFont typeface="Arial"/>
              <a:buChar char="–"/>
              <a:defRPr/>
            </a:pPr>
            <a:r>
              <a:rPr lang="en-US" dirty="0">
                <a:latin typeface="Roboto"/>
              </a:rPr>
              <a:t>Anxiety only increased in mild NPDR</a:t>
            </a:r>
          </a:p>
          <a:p>
            <a:pPr>
              <a:buFont typeface="Arial"/>
              <a:buChar char="•"/>
              <a:defRPr/>
            </a:pPr>
            <a:r>
              <a:rPr lang="en-US" dirty="0"/>
              <a:t>Less anxiety in &gt;65yo vs younger</a:t>
            </a:r>
          </a:p>
        </p:txBody>
      </p:sp>
      <p:sp>
        <p:nvSpPr>
          <p:cNvPr id="73731" name="TextBox 3">
            <a:extLst>
              <a:ext uri="{FF2B5EF4-FFF2-40B4-BE49-F238E27FC236}">
                <a16:creationId xmlns:a16="http://schemas.microsoft.com/office/drawing/2014/main" id="{2D421E19-02AB-2144-BDDE-EDD4A53E1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9313070"/>
            <a:ext cx="6858000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50"/>
              <a:t>Daniel Olson, MD. ARVO 2020.</a:t>
            </a:r>
          </a:p>
        </p:txBody>
      </p:sp>
    </p:spTree>
    <p:extLst>
      <p:ext uri="{BB962C8B-B14F-4D97-AF65-F5344CB8AC3E}">
        <p14:creationId xmlns:p14="http://schemas.microsoft.com/office/powerpoint/2010/main" val="33266981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8840D-266E-4ACD-B545-DE7C278657E2}"/>
              </a:ext>
            </a:extLst>
          </p:cNvPr>
          <p:cNvSpPr txBox="1">
            <a:spLocks/>
          </p:cNvSpPr>
          <p:nvPr/>
        </p:nvSpPr>
        <p:spPr>
          <a:xfrm>
            <a:off x="1066800" y="3771900"/>
            <a:ext cx="16459200" cy="18288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Aft>
                <a:spcPts val="2400"/>
              </a:spcAft>
            </a:pPr>
            <a:r>
              <a:rPr lang="en-US" sz="9200" b="1" dirty="0">
                <a:solidFill>
                  <a:srgbClr val="A6192E"/>
                </a:solidFill>
              </a:rPr>
              <a:t>Diabetes and Eye Health</a:t>
            </a:r>
          </a:p>
        </p:txBody>
      </p:sp>
    </p:spTree>
    <p:extLst>
      <p:ext uri="{BB962C8B-B14F-4D97-AF65-F5344CB8AC3E}">
        <p14:creationId xmlns:p14="http://schemas.microsoft.com/office/powerpoint/2010/main" val="24898135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66700"/>
            <a:ext cx="16764000" cy="1219200"/>
          </a:xfrm>
        </p:spPr>
        <p:txBody>
          <a:bodyPr>
            <a:normAutofit/>
          </a:bodyPr>
          <a:lstStyle/>
          <a:p>
            <a:r>
              <a:rPr lang="en-US" dirty="0"/>
              <a:t>Recap: Why Diabetes Matters for Eye Health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95501"/>
            <a:ext cx="16254288" cy="725126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dirty="0"/>
              <a:t>Risks for diabetes-related complications such as eye, kidney, nerve, and heart diseases are increased even in prediabetes.</a:t>
            </a:r>
          </a:p>
          <a:p>
            <a:pPr>
              <a:spcBef>
                <a:spcPts val="1200"/>
              </a:spcBef>
            </a:pPr>
            <a:r>
              <a:rPr lang="en-US" dirty="0"/>
              <a:t>About 20% of people with newly diagnosed type 2 diabetes already have eye disease.</a:t>
            </a:r>
          </a:p>
          <a:p>
            <a:pPr>
              <a:spcBef>
                <a:spcPts val="1200"/>
              </a:spcBef>
            </a:pPr>
            <a:r>
              <a:rPr lang="en-US" dirty="0"/>
              <a:t>Diabetes is the leading cause of blindness in people less than 74 years of age.</a:t>
            </a:r>
          </a:p>
          <a:p>
            <a:pPr>
              <a:spcBef>
                <a:spcPts val="1200"/>
              </a:spcBef>
            </a:pPr>
            <a:r>
              <a:rPr lang="en-US" dirty="0">
                <a:solidFill>
                  <a:srgbClr val="A6192E"/>
                </a:solidFill>
              </a:rPr>
              <a:t>Diabetes-related eye diseases can be prevented or delayed with early identification and treatment.</a:t>
            </a:r>
          </a:p>
          <a:p>
            <a:pPr marL="339717" indent="-339717">
              <a:spcBef>
                <a:spcPts val="1200"/>
              </a:spcBef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6F76E8-DBB6-4C96-A982-A6648F465692}"/>
              </a:ext>
            </a:extLst>
          </p:cNvPr>
          <p:cNvSpPr txBox="1"/>
          <p:nvPr/>
        </p:nvSpPr>
        <p:spPr>
          <a:xfrm>
            <a:off x="304802" y="8801101"/>
            <a:ext cx="9851415" cy="18004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400" dirty="0">
                <a:solidFill>
                  <a:srgbClr val="000000"/>
                </a:solidFill>
              </a:rPr>
              <a:t>Singleton JR, Smith AG, Russell JW, Feldman EL. Diabetes 2003;52:2867–2873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Fong DS, Aiello L, Gardner TW, et al. Diabetes Care 2004;27(Suppl. 1):S84–S87</a:t>
            </a:r>
          </a:p>
          <a:p>
            <a:pPr>
              <a:spcAft>
                <a:spcPts val="600"/>
              </a:spcAft>
            </a:pPr>
            <a:r>
              <a:rPr lang="en-US" altLang="en-US" sz="2400" dirty="0"/>
              <a:t>American Diabetes Association. Diabetes Care 2020;43(Suppl. 1):S135–151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113654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>
            <a:extLst>
              <a:ext uri="{FF2B5EF4-FFF2-40B4-BE49-F238E27FC236}">
                <a16:creationId xmlns:a16="http://schemas.microsoft.com/office/drawing/2014/main" id="{DFCD7653-C0DD-4774-8D06-2E60817621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Hypoglycemia in the Eye Care Clinic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B8CFCA-5091-4D5D-9D39-258728330444}"/>
              </a:ext>
            </a:extLst>
          </p:cNvPr>
          <p:cNvSpPr txBox="1"/>
          <p:nvPr/>
        </p:nvSpPr>
        <p:spPr>
          <a:xfrm>
            <a:off x="1032389" y="1977033"/>
            <a:ext cx="16764000" cy="7817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600" dirty="0"/>
              <a:t>Hypoglycemia (low blood glucose) is common and</a:t>
            </a:r>
            <a:br>
              <a:rPr lang="en-US" sz="3600" dirty="0"/>
            </a:br>
            <a:r>
              <a:rPr lang="en-US" sz="3600" dirty="0"/>
              <a:t>requires immediate treatment.</a:t>
            </a:r>
          </a:p>
          <a:p>
            <a:pPr marL="457188" indent="-457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Symptoms: shaking, sweating, irritability, confusion</a:t>
            </a:r>
          </a:p>
          <a:p>
            <a:pPr marL="457188" indent="-457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Where allowed, clinics should keep a glucose meter</a:t>
            </a:r>
            <a:br>
              <a:rPr lang="en-US" sz="3600" dirty="0"/>
            </a:br>
            <a:r>
              <a:rPr lang="en-US" sz="3600" dirty="0"/>
              <a:t>and supplies, as well as fast-acting carbohydrates,</a:t>
            </a:r>
            <a:br>
              <a:rPr lang="en-US" sz="3600" dirty="0"/>
            </a:br>
            <a:r>
              <a:rPr lang="en-US" sz="3600" dirty="0"/>
              <a:t>on hand.</a:t>
            </a:r>
          </a:p>
          <a:p>
            <a:pPr marL="457188" indent="-457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Follow the “15-15 Rule” to treat:</a:t>
            </a:r>
          </a:p>
          <a:p>
            <a:pPr marL="1149321" lvl="1" indent="-457188">
              <a:spcAft>
                <a:spcPts val="1200"/>
              </a:spcAft>
              <a:buFont typeface="Arial" panose="020B0604020202020204" pitchFamily="34" charset="0"/>
              <a:buChar char="–"/>
            </a:pPr>
            <a:r>
              <a:rPr lang="en-US" sz="3600" dirty="0"/>
              <a:t>Give 15 g of fast-acting carbohydrate (for example, glucose tablets, fruit juice, sugar-sweetened soda, or hard candies).</a:t>
            </a:r>
          </a:p>
          <a:p>
            <a:pPr marL="1149321" lvl="1" indent="-457188">
              <a:spcAft>
                <a:spcPts val="1200"/>
              </a:spcAft>
              <a:buFont typeface="Arial" panose="020B0604020202020204" pitchFamily="34" charset="0"/>
              <a:buChar char="–"/>
            </a:pPr>
            <a:r>
              <a:rPr lang="en-US" sz="3600" dirty="0"/>
              <a:t>Check blood glucose after 15 minutes; if it is still &lt;70 mg/dL, repeat treatment.</a:t>
            </a:r>
          </a:p>
          <a:p>
            <a:pPr marL="1149321" lvl="1" indent="-457188">
              <a:spcAft>
                <a:spcPts val="1200"/>
              </a:spcAft>
              <a:buFont typeface="Arial" panose="020B0604020202020204" pitchFamily="34" charset="0"/>
              <a:buChar char="–"/>
            </a:pPr>
            <a:r>
              <a:rPr lang="en-US" sz="3600" dirty="0"/>
              <a:t>**#1 reason for ED admissions in NJ amongst DM patients</a:t>
            </a:r>
          </a:p>
          <a:p>
            <a:pPr>
              <a:spcAft>
                <a:spcPts val="1200"/>
              </a:spcAft>
            </a:pPr>
            <a:r>
              <a:rPr lang="en-US" sz="36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F8A6B8-4D52-4746-947E-5C27BDB3E62C}"/>
              </a:ext>
            </a:extLst>
          </p:cNvPr>
          <p:cNvSpPr txBox="1"/>
          <p:nvPr/>
        </p:nvSpPr>
        <p:spPr>
          <a:xfrm>
            <a:off x="457200" y="9202937"/>
            <a:ext cx="13563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American Diabetes Association. Available from m</a:t>
            </a:r>
            <a:r>
              <a:rPr lang="en-US" sz="2100" dirty="0">
                <a:ea typeface="Times New Roman"/>
                <a:cs typeface="Arial"/>
              </a:rPr>
              <a:t>https://www.diabetes.org/diabetes/medication-management/blood-glucose-testing-and-control/hypoglycemia</a:t>
            </a:r>
            <a:r>
              <a:rPr lang="en-US" sz="2100" dirty="0"/>
              <a:t>. Accessed 13 May 2020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D33EC2-8F28-4525-9324-2F3B47465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2389" y="2060132"/>
            <a:ext cx="5334000" cy="352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66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>
            <a:extLst>
              <a:ext uri="{FF2B5EF4-FFF2-40B4-BE49-F238E27FC236}">
                <a16:creationId xmlns:a16="http://schemas.microsoft.com/office/drawing/2014/main" id="{DFCD7653-C0DD-4774-8D06-2E60817621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Hypoglycemia in the Eye Care Clinic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B8CFCA-5091-4D5D-9D39-258728330444}"/>
              </a:ext>
            </a:extLst>
          </p:cNvPr>
          <p:cNvSpPr txBox="1"/>
          <p:nvPr/>
        </p:nvSpPr>
        <p:spPr>
          <a:xfrm>
            <a:off x="1032389" y="1977033"/>
            <a:ext cx="16764000" cy="7817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600" dirty="0"/>
              <a:t>Hypoglycemia (low blood glucose) is common and</a:t>
            </a:r>
            <a:br>
              <a:rPr lang="en-US" sz="3600" dirty="0"/>
            </a:br>
            <a:r>
              <a:rPr lang="en-US" sz="3600" dirty="0"/>
              <a:t>requires immediate treatment.</a:t>
            </a:r>
          </a:p>
          <a:p>
            <a:pPr marL="457188" indent="-457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Symptoms: shaking, sweating, irritability, confusion</a:t>
            </a:r>
          </a:p>
          <a:p>
            <a:pPr marL="457188" indent="-457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Where allowed, clinics should keep a glucose meter</a:t>
            </a:r>
            <a:br>
              <a:rPr lang="en-US" sz="3600" dirty="0"/>
            </a:br>
            <a:r>
              <a:rPr lang="en-US" sz="3600" dirty="0"/>
              <a:t>and supplies, as well as fast-acting carbohydrates,</a:t>
            </a:r>
            <a:br>
              <a:rPr lang="en-US" sz="3600" dirty="0"/>
            </a:br>
            <a:r>
              <a:rPr lang="en-US" sz="3600" dirty="0"/>
              <a:t>on hand.</a:t>
            </a:r>
          </a:p>
          <a:p>
            <a:pPr marL="457188" indent="-457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Follow the “15-15 Rule” to treat:</a:t>
            </a:r>
          </a:p>
          <a:p>
            <a:pPr marL="1149321" lvl="1" indent="-457188">
              <a:spcAft>
                <a:spcPts val="1200"/>
              </a:spcAft>
              <a:buFont typeface="Arial" panose="020B0604020202020204" pitchFamily="34" charset="0"/>
              <a:buChar char="–"/>
            </a:pPr>
            <a:r>
              <a:rPr lang="en-US" sz="3600" dirty="0"/>
              <a:t>Give 15 g of fast-acting carbohydrate (for example, glucose tablets, fruit juice, sugar-sweetened soda, or hard candies).</a:t>
            </a:r>
          </a:p>
          <a:p>
            <a:pPr marL="1149321" lvl="1" indent="-457188">
              <a:spcAft>
                <a:spcPts val="1200"/>
              </a:spcAft>
              <a:buFont typeface="Arial" panose="020B0604020202020204" pitchFamily="34" charset="0"/>
              <a:buChar char="–"/>
            </a:pPr>
            <a:r>
              <a:rPr lang="en-US" sz="3600" dirty="0"/>
              <a:t>Check blood glucose after 15 minutes; if it is still &lt;70 mg/dL, repeat treatment.</a:t>
            </a:r>
          </a:p>
          <a:p>
            <a:pPr marL="1149321" lvl="1" indent="-457188">
              <a:spcAft>
                <a:spcPts val="1200"/>
              </a:spcAft>
              <a:buFont typeface="Arial" panose="020B0604020202020204" pitchFamily="34" charset="0"/>
              <a:buChar char="–"/>
            </a:pPr>
            <a:r>
              <a:rPr lang="en-US" sz="3600" dirty="0"/>
              <a:t>**#1 reason for ED admissions in NJ amongst DM patients</a:t>
            </a:r>
          </a:p>
          <a:p>
            <a:pPr>
              <a:spcAft>
                <a:spcPts val="1200"/>
              </a:spcAft>
            </a:pPr>
            <a:r>
              <a:rPr lang="en-US" sz="36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F8A6B8-4D52-4746-947E-5C27BDB3E62C}"/>
              </a:ext>
            </a:extLst>
          </p:cNvPr>
          <p:cNvSpPr txBox="1"/>
          <p:nvPr/>
        </p:nvSpPr>
        <p:spPr>
          <a:xfrm>
            <a:off x="457200" y="9202937"/>
            <a:ext cx="13563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American Diabetes Association. Available from m</a:t>
            </a:r>
            <a:r>
              <a:rPr lang="en-US" sz="2100" dirty="0">
                <a:ea typeface="Times New Roman"/>
                <a:cs typeface="Arial"/>
              </a:rPr>
              <a:t>https://www.diabetes.org/diabetes/medication-management/blood-glucose-testing-and-control/hypoglycemia</a:t>
            </a:r>
            <a:r>
              <a:rPr lang="en-US" sz="2100" dirty="0"/>
              <a:t>. Accessed 13 May 2020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D33EC2-8F28-4525-9324-2F3B47465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2389" y="2060132"/>
            <a:ext cx="5334000" cy="352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22148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>
            <a:extLst>
              <a:ext uri="{FF2B5EF4-FFF2-40B4-BE49-F238E27FC236}">
                <a16:creationId xmlns:a16="http://schemas.microsoft.com/office/drawing/2014/main" id="{DFCD7653-C0DD-4774-8D06-2E60817621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Communication and Support Are Essential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9F2339-02F7-435C-B69A-20ACB6634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057400"/>
            <a:ext cx="16154400" cy="872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>
              <a:spcAft>
                <a:spcPts val="1200"/>
              </a:spcAft>
              <a:buClr>
                <a:schemeClr val="hlink"/>
              </a:buClr>
              <a:buSzPct val="70000"/>
              <a:defRPr/>
            </a:pPr>
            <a:r>
              <a:rPr lang="en-US" altLang="en-US" sz="4001" dirty="0">
                <a:latin typeface="+mn-lt"/>
              </a:rPr>
              <a:t>Eye care patients with diabetes need:</a:t>
            </a:r>
          </a:p>
          <a:p>
            <a:pPr marL="457188" indent="-457188" eaLnBrk="1" hangingPunct="1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4001" dirty="0">
                <a:latin typeface="+mn-lt"/>
              </a:rPr>
              <a:t>Clear explanations about their eye </a:t>
            </a:r>
            <a:r>
              <a:rPr lang="en-US" altLang="ja-JP" sz="4001" dirty="0">
                <a:latin typeface="+mn-lt"/>
              </a:rPr>
              <a:t>conditions</a:t>
            </a:r>
          </a:p>
          <a:p>
            <a:pPr marL="457188" indent="-457188" eaLnBrk="1" hangingPunct="1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4001" dirty="0">
                <a:latin typeface="+mn-lt"/>
              </a:rPr>
              <a:t>Information about the links between diabetes</a:t>
            </a:r>
            <a:br>
              <a:rPr lang="en-US" altLang="en-US" sz="4001" dirty="0">
                <a:latin typeface="+mn-lt"/>
              </a:rPr>
            </a:br>
            <a:r>
              <a:rPr lang="en-US" altLang="en-US" sz="4001" dirty="0">
                <a:latin typeface="+mn-lt"/>
              </a:rPr>
              <a:t>and eye disease</a:t>
            </a:r>
          </a:p>
          <a:p>
            <a:pPr marL="457188" indent="-457188" eaLnBrk="1" hangingPunct="1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4001" dirty="0">
                <a:latin typeface="+mn-lt"/>
              </a:rPr>
              <a:t>Support—not scare tactics</a:t>
            </a:r>
          </a:p>
          <a:p>
            <a:pPr marL="457188" indent="-457188" eaLnBrk="1" hangingPunct="1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4001" dirty="0">
                <a:solidFill>
                  <a:srgbClr val="A6192E"/>
                </a:solidFill>
                <a:latin typeface="+mn-lt"/>
              </a:rPr>
              <a:t>Key messages:</a:t>
            </a:r>
          </a:p>
          <a:p>
            <a:pPr marL="1149321" lvl="1" indent="-457188" eaLnBrk="1" hangingPunct="1">
              <a:spcAft>
                <a:spcPts val="1200"/>
              </a:spcAft>
              <a:buSzPct val="100000"/>
              <a:buFont typeface="Arial" panose="020B0604020202020204" pitchFamily="34" charset="0"/>
              <a:buChar char="–"/>
              <a:defRPr/>
            </a:pPr>
            <a:r>
              <a:rPr lang="en-US" altLang="en-US" sz="4001" dirty="0">
                <a:solidFill>
                  <a:srgbClr val="A6192E"/>
                </a:solidFill>
                <a:latin typeface="+mn-lt"/>
              </a:rPr>
              <a:t>Being able to read an eye chart and see OK in daily life</a:t>
            </a:r>
            <a:br>
              <a:rPr lang="en-US" altLang="en-US" sz="4001" dirty="0">
                <a:solidFill>
                  <a:srgbClr val="A6192E"/>
                </a:solidFill>
                <a:latin typeface="+mn-lt"/>
              </a:rPr>
            </a:br>
            <a:r>
              <a:rPr lang="en-US" altLang="en-US" sz="4001" dirty="0">
                <a:solidFill>
                  <a:srgbClr val="A6192E"/>
                </a:solidFill>
                <a:latin typeface="+mn-lt"/>
                <a:cs typeface="Calibri" panose="020F0502020204030204" pitchFamily="34" charset="0"/>
              </a:rPr>
              <a:t>≠ healthy eyes.</a:t>
            </a:r>
          </a:p>
          <a:p>
            <a:pPr marL="1149321" lvl="1" indent="-457188" eaLnBrk="1" hangingPunct="1">
              <a:spcAft>
                <a:spcPts val="1200"/>
              </a:spcAft>
              <a:buSzPct val="100000"/>
              <a:buFont typeface="Arial" panose="020B0604020202020204" pitchFamily="34" charset="0"/>
              <a:buChar char="–"/>
              <a:defRPr/>
            </a:pPr>
            <a:r>
              <a:rPr lang="en-US" altLang="en-US" sz="4001" dirty="0">
                <a:solidFill>
                  <a:srgbClr val="A6192E"/>
                </a:solidFill>
                <a:latin typeface="+mn-lt"/>
                <a:cs typeface="Calibri" panose="020F0502020204030204" pitchFamily="34" charset="0"/>
              </a:rPr>
              <a:t>Having regular dilated eye exams is the way to protect your</a:t>
            </a:r>
            <a:br>
              <a:rPr lang="en-US" altLang="en-US" sz="4001" dirty="0">
                <a:solidFill>
                  <a:srgbClr val="A6192E"/>
                </a:solidFill>
                <a:latin typeface="+mn-lt"/>
                <a:cs typeface="Calibri" panose="020F0502020204030204" pitchFamily="34" charset="0"/>
              </a:rPr>
            </a:br>
            <a:r>
              <a:rPr lang="en-US" altLang="en-US" sz="4001" dirty="0">
                <a:solidFill>
                  <a:srgbClr val="A6192E"/>
                </a:solidFill>
                <a:latin typeface="+mn-lt"/>
                <a:cs typeface="Calibri" panose="020F0502020204030204" pitchFamily="34" charset="0"/>
              </a:rPr>
              <a:t>vision from diabetes complications.</a:t>
            </a:r>
            <a:endParaRPr lang="en-US" altLang="en-US" sz="4001" dirty="0">
              <a:solidFill>
                <a:srgbClr val="A6192E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728428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95DB7-86E6-C84A-BA19-F54064B7A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to Time in Range..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5CDEB-A3C6-F34B-8350-540DF7DF1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279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DB556-1933-8B5C-ED3B-DD1A40BBC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Instead of boring you, my goal is to keep you awake!</a:t>
            </a:r>
          </a:p>
        </p:txBody>
      </p:sp>
      <p:pic>
        <p:nvPicPr>
          <p:cNvPr id="7" name="Content Placeholder 6" descr="A person sitting at a table with his arms crossed&#10;&#10;Description automatically generated">
            <a:extLst>
              <a:ext uri="{FF2B5EF4-FFF2-40B4-BE49-F238E27FC236}">
                <a16:creationId xmlns:a16="http://schemas.microsoft.com/office/drawing/2014/main" id="{D33CB0B9-B46E-C1C0-BACF-3F35065856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37983" y="2865217"/>
            <a:ext cx="7366146" cy="6527800"/>
          </a:xfrm>
        </p:spPr>
      </p:pic>
      <p:pic>
        <p:nvPicPr>
          <p:cNvPr id="9" name="Picture 8" descr="A person sitting at a table&#10;&#10;Description automatically generated">
            <a:extLst>
              <a:ext uri="{FF2B5EF4-FFF2-40B4-BE49-F238E27FC236}">
                <a16:creationId xmlns:a16="http://schemas.microsoft.com/office/drawing/2014/main" id="{6E205EB6-EDAB-0D26-8E30-F89CB7F70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35912" y="3762608"/>
            <a:ext cx="7179128" cy="538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4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>
            <a:extLst>
              <a:ext uri="{FF2B5EF4-FFF2-40B4-BE49-F238E27FC236}">
                <a16:creationId xmlns:a16="http://schemas.microsoft.com/office/drawing/2014/main" id="{ABE6A6E7-ACFE-0544-A638-D8FB6F55F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6963" y="-90487"/>
            <a:ext cx="13527882" cy="2369345"/>
          </a:xfrm>
        </p:spPr>
        <p:txBody>
          <a:bodyPr/>
          <a:lstStyle/>
          <a:p>
            <a:r>
              <a:rPr lang="en-US" altLang="en-US" sz="5100" b="1"/>
              <a:t>The Vast Majority of T2DM Patients Don’t Achieve Metabolic Targets within 5 YEARS of DX!</a:t>
            </a:r>
            <a:br>
              <a:rPr lang="en-US" altLang="en-US" sz="5100" b="1"/>
            </a:br>
            <a:r>
              <a:rPr lang="en-US" altLang="en-US" sz="3600" b="1" i="1"/>
              <a:t>DISCOVER</a:t>
            </a:r>
            <a:r>
              <a:rPr lang="en-US" altLang="en-US" sz="3600" b="1"/>
              <a:t> Trial of 16K T2DM Subjects Worldwide: 38 Nations</a:t>
            </a:r>
          </a:p>
        </p:txBody>
      </p:sp>
      <p:sp>
        <p:nvSpPr>
          <p:cNvPr id="45058" name="Content Placeholder 2">
            <a:extLst>
              <a:ext uri="{FF2B5EF4-FFF2-40B4-BE49-F238E27FC236}">
                <a16:creationId xmlns:a16="http://schemas.microsoft.com/office/drawing/2014/main" id="{92D6D97F-77D1-ED40-AF19-98E44A4AA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7472" y="2695575"/>
            <a:ext cx="12851606" cy="7886700"/>
          </a:xfrm>
        </p:spPr>
        <p:txBody>
          <a:bodyPr/>
          <a:lstStyle/>
          <a:p>
            <a:r>
              <a:rPr lang="en-US" altLang="en-US"/>
              <a:t>After 5 years Dx with T2DM:</a:t>
            </a:r>
          </a:p>
          <a:p>
            <a:pPr lvl="1"/>
            <a:r>
              <a:rPr lang="en-US" altLang="en-US"/>
              <a:t>Mean A1c = 8.3%   (Europe = 8.1%;  US = 8.6%)   </a:t>
            </a:r>
          </a:p>
          <a:p>
            <a:pPr lvl="1"/>
            <a:r>
              <a:rPr lang="en-US" altLang="en-US"/>
              <a:t>Mean Age at Dx = 51.6 years (EU = 61.9; US = 58.3)</a:t>
            </a:r>
          </a:p>
          <a:p>
            <a:pPr lvl="1"/>
            <a:r>
              <a:rPr lang="en-US" altLang="en-US"/>
              <a:t>Only 17.6% with HbA1c </a:t>
            </a:r>
            <a:r>
              <a:rPr lang="en-US" altLang="en-US" u="sng"/>
              <a:t>&lt;</a:t>
            </a:r>
            <a:r>
              <a:rPr lang="en-US" altLang="en-US"/>
              <a:t> 7% (18.7% EU; US = 17.1%)</a:t>
            </a:r>
          </a:p>
          <a:p>
            <a:pPr lvl="1"/>
            <a:r>
              <a:rPr lang="en-US" altLang="en-US"/>
              <a:t>Only 49.2% with HbA1c </a:t>
            </a:r>
            <a:r>
              <a:rPr lang="en-US" altLang="en-US" u="sng"/>
              <a:t>&lt;</a:t>
            </a:r>
            <a:r>
              <a:rPr lang="en-US" altLang="en-US"/>
              <a:t> 8%  (53.9% EU; 47.1% US)</a:t>
            </a:r>
          </a:p>
          <a:p>
            <a:pPr lvl="1"/>
            <a:r>
              <a:rPr lang="en-US" altLang="en-US"/>
              <a:t>Microvasccular Dz = 18.9%     CAD/Stroke = 12.9%</a:t>
            </a:r>
          </a:p>
          <a:p>
            <a:pPr lvl="1"/>
            <a:r>
              <a:rPr lang="en-US" altLang="en-US"/>
              <a:t>Metformin alone = 55.6%   met + SFU = 20.9%</a:t>
            </a:r>
          </a:p>
          <a:p>
            <a:pPr lvl="1"/>
            <a:r>
              <a:rPr lang="en-US" altLang="en-US"/>
              <a:t>Metformin + DPP4 inhibitor (Januvia) = 23.5%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EF6F3809-50E5-B044-8AE1-7605477A8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4025" y="9346409"/>
            <a:ext cx="8692508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hu-HU" altLang="en-US" sz="4050"/>
              <a:t>Diabetes Res Clin Pract. 2019;151:20-32.</a:t>
            </a:r>
            <a:endParaRPr lang="en-US" altLang="en-US" sz="405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8D7BC-1846-374C-8775-84DFECCF5897}"/>
              </a:ext>
            </a:extLst>
          </p:cNvPr>
          <p:cNvSpPr txBox="1">
            <a:spLocks/>
          </p:cNvSpPr>
          <p:nvPr/>
        </p:nvSpPr>
        <p:spPr>
          <a:xfrm>
            <a:off x="2971800" y="150020"/>
            <a:ext cx="12344400" cy="17145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6600"/>
              <a:t>Is HbA1c the Best Predictor of DR Risk?</a:t>
            </a:r>
            <a:endParaRPr lang="en-US" sz="6600" dirty="0"/>
          </a:p>
        </p:txBody>
      </p:sp>
      <p:sp>
        <p:nvSpPr>
          <p:cNvPr id="62466" name="Content Placeholder 2">
            <a:extLst>
              <a:ext uri="{FF2B5EF4-FFF2-40B4-BE49-F238E27FC236}">
                <a16:creationId xmlns:a16="http://schemas.microsoft.com/office/drawing/2014/main" id="{8CFD908A-06AD-6D46-88E6-2BB18BA28DDC}"/>
              </a:ext>
            </a:extLst>
          </p:cNvPr>
          <p:cNvSpPr txBox="1">
            <a:spLocks/>
          </p:cNvSpPr>
          <p:nvPr/>
        </p:nvSpPr>
        <p:spPr bwMode="auto">
          <a:xfrm>
            <a:off x="2971800" y="1593057"/>
            <a:ext cx="12344400" cy="741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4800" b="1"/>
              <a:t>Disease duration and HbA1c thought to be most predictive  YET….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1350"/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4800" b="1"/>
              <a:t>Analysis of DCCT/EDIC data shows that mean A1c during the studies accounted for a mere </a:t>
            </a:r>
            <a:r>
              <a:rPr lang="en-US" altLang="en-US" sz="6000" b="1"/>
              <a:t>6-11% of DR risk</a:t>
            </a:r>
            <a:r>
              <a:rPr lang="en-US" altLang="en-US" sz="6000"/>
              <a:t>!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1350"/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4800" b="1"/>
              <a:t>Moreover, the Joslin “Gold Medlist” study showed little correlation between development of sight-threatening DR and A1c in patients with T1DM &gt; 50 years…….</a:t>
            </a:r>
          </a:p>
        </p:txBody>
      </p:sp>
      <p:sp>
        <p:nvSpPr>
          <p:cNvPr id="62467" name="Rectangle 8">
            <a:extLst>
              <a:ext uri="{FF2B5EF4-FFF2-40B4-BE49-F238E27FC236}">
                <a16:creationId xmlns:a16="http://schemas.microsoft.com/office/drawing/2014/main" id="{E936076E-6129-D241-8F46-A0D65162E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9595" y="5845972"/>
            <a:ext cx="11178060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hu-HU" altLang="en-US" sz="4050">
                <a:latin typeface="Arial" panose="020B0604020202020204" pitchFamily="34" charset="0"/>
              </a:rPr>
              <a:t>Glacco et al. Diabetes. 2015 Sep;64(9):3273-84</a:t>
            </a:r>
            <a:endParaRPr lang="en-US" altLang="en-US" sz="4050">
              <a:latin typeface="Arial" panose="020B0604020202020204" pitchFamily="34" charset="0"/>
            </a:endParaRPr>
          </a:p>
        </p:txBody>
      </p:sp>
      <p:sp>
        <p:nvSpPr>
          <p:cNvPr id="62468" name="Rectangle 4">
            <a:extLst>
              <a:ext uri="{FF2B5EF4-FFF2-40B4-BE49-F238E27FC236}">
                <a16:creationId xmlns:a16="http://schemas.microsoft.com/office/drawing/2014/main" id="{1A67B456-13AE-1C4A-B9D0-00E016A06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7295" y="9465472"/>
            <a:ext cx="8726235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hu-HU" altLang="en-US" sz="4050" u="sng"/>
              <a:t>Diabetes Care. 2011 Apr; 34(4): 968–974</a:t>
            </a:r>
            <a:endParaRPr lang="en-US" altLang="en-US" sz="405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12692" y="185303"/>
            <a:ext cx="16572654" cy="20574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80" b="1" dirty="0">
                <a:latin typeface="Calibri"/>
                <a:cs typeface="Calibri"/>
              </a:rPr>
              <a:t>Continuous Glucose Monitoring (CGM)</a:t>
            </a:r>
            <a:endParaRPr lang="en-US" sz="6480" dirty="0">
              <a:latin typeface="Calibri"/>
              <a:cs typeface="Calibri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149713" y="1439532"/>
            <a:ext cx="15765873" cy="814673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320" b="1" dirty="0">
                <a:latin typeface="Calibri"/>
                <a:cs typeface="Calibri"/>
              </a:rPr>
              <a:t>Continuous glucose monitoring systems (CGM) render </a:t>
            </a:r>
            <a:r>
              <a:rPr lang="en-US" sz="4320" b="1" dirty="0" err="1">
                <a:latin typeface="Calibri"/>
                <a:cs typeface="Calibri"/>
              </a:rPr>
              <a:t>fingerstick</a:t>
            </a:r>
            <a:r>
              <a:rPr lang="en-US" sz="4320" b="1" dirty="0">
                <a:latin typeface="Calibri"/>
                <a:cs typeface="Calibri"/>
              </a:rPr>
              <a:t> glucose testing irrelevant except for purposes of calibration</a:t>
            </a:r>
          </a:p>
          <a:p>
            <a:endParaRPr lang="en-US" sz="900" b="1" dirty="0">
              <a:latin typeface="Calibri"/>
              <a:cs typeface="Calibri"/>
            </a:endParaRPr>
          </a:p>
          <a:p>
            <a:r>
              <a:rPr lang="en-US" sz="4320" b="1" dirty="0">
                <a:latin typeface="Calibri"/>
                <a:cs typeface="Calibri"/>
              </a:rPr>
              <a:t>These systems are becoming increasingly popular amongst all   DM patients (especially on insulin </a:t>
            </a:r>
            <a:r>
              <a:rPr lang="en-US" sz="4320" b="1" dirty="0" err="1">
                <a:latin typeface="Calibri"/>
                <a:cs typeface="Calibri"/>
              </a:rPr>
              <a:t>Tx</a:t>
            </a:r>
            <a:r>
              <a:rPr lang="en-US" sz="4320" b="1" dirty="0">
                <a:latin typeface="Calibri"/>
                <a:cs typeface="Calibri"/>
              </a:rPr>
              <a:t>)</a:t>
            </a:r>
          </a:p>
          <a:p>
            <a:pPr lvl="1"/>
            <a:r>
              <a:rPr lang="en-US" sz="4320" b="1" dirty="0">
                <a:latin typeface="Calibri"/>
                <a:cs typeface="Calibri"/>
              </a:rPr>
              <a:t>40% of T1DM</a:t>
            </a:r>
          </a:p>
          <a:p>
            <a:pPr lvl="1"/>
            <a:r>
              <a:rPr lang="en-US" sz="4320" b="1" dirty="0">
                <a:latin typeface="Calibri"/>
                <a:cs typeface="Calibri"/>
              </a:rPr>
              <a:t>≈9% of T2DM</a:t>
            </a:r>
          </a:p>
          <a:p>
            <a:pPr lvl="1"/>
            <a:endParaRPr lang="en-US" sz="180" b="1" dirty="0">
              <a:latin typeface="Calibri"/>
              <a:cs typeface="Calibri"/>
            </a:endParaRPr>
          </a:p>
          <a:p>
            <a:endParaRPr lang="en-US" sz="900" b="1" dirty="0">
              <a:latin typeface="Calibri"/>
              <a:cs typeface="Calibri"/>
            </a:endParaRPr>
          </a:p>
          <a:p>
            <a:r>
              <a:rPr lang="en-US" sz="4320" b="1" dirty="0">
                <a:latin typeface="Calibri"/>
                <a:cs typeface="Calibri"/>
              </a:rPr>
              <a:t>Allow real-time alerts for high and low blood glucose and calculation of glucose time-in-range</a:t>
            </a:r>
          </a:p>
          <a:p>
            <a:pPr lvl="1"/>
            <a:r>
              <a:rPr lang="en-US" sz="4320" b="1" dirty="0">
                <a:latin typeface="Calibri"/>
                <a:cs typeface="Calibri"/>
              </a:rPr>
              <a:t>Predict DR &amp; DKD independently of A1c</a:t>
            </a:r>
          </a:p>
          <a:p>
            <a:pPr lvl="1"/>
            <a:endParaRPr lang="en-US" sz="180" b="1" dirty="0">
              <a:latin typeface="Calibri"/>
              <a:cs typeface="Calibri"/>
            </a:endParaRPr>
          </a:p>
          <a:p>
            <a:r>
              <a:rPr lang="en-US" sz="4320" b="1" dirty="0">
                <a:latin typeface="Calibri"/>
                <a:cs typeface="Calibri"/>
              </a:rPr>
              <a:t>Helps correct deficiencies of A1c</a:t>
            </a:r>
          </a:p>
          <a:p>
            <a:pPr lvl="1"/>
            <a:endParaRPr lang="en-US" sz="4320" b="1" dirty="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12925" y="9576341"/>
            <a:ext cx="8407740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40" dirty="0" err="1"/>
              <a:t>Sensors</a:t>
            </a:r>
            <a:r>
              <a:rPr lang="fr-FR" sz="3240" dirty="0"/>
              <a:t> (Basel). 2019 </a:t>
            </a:r>
            <a:r>
              <a:rPr lang="fr-FR" sz="3240" dirty="0" err="1"/>
              <a:t>Feb</a:t>
            </a:r>
            <a:r>
              <a:rPr lang="fr-FR" sz="3240" dirty="0"/>
              <a:t>; 19(4): 800.</a:t>
            </a:r>
            <a:endParaRPr lang="en-US" sz="3240" dirty="0"/>
          </a:p>
        </p:txBody>
      </p:sp>
    </p:spTree>
    <p:extLst>
      <p:ext uri="{BB962C8B-B14F-4D97-AF65-F5344CB8AC3E}">
        <p14:creationId xmlns:p14="http://schemas.microsoft.com/office/powerpoint/2010/main" val="214025221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8E996A5-BF44-3A4C-98B3-9162D6D980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234" y="0"/>
            <a:ext cx="6681788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0" name="Picture 2">
            <a:extLst>
              <a:ext uri="{FF2B5EF4-FFF2-40B4-BE49-F238E27FC236}">
                <a16:creationId xmlns:a16="http://schemas.microsoft.com/office/drawing/2014/main" id="{747B350A-B034-A94D-A132-1F3BBAA86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597" y="211932"/>
            <a:ext cx="5336381" cy="10075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C82F8E2-E254-4753-A36D-BD0D0F15B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6459200" cy="1219200"/>
          </a:xfrm>
        </p:spPr>
        <p:txBody>
          <a:bodyPr>
            <a:normAutofit/>
          </a:bodyPr>
          <a:lstStyle/>
          <a:p>
            <a:r>
              <a:rPr lang="en-US" dirty="0"/>
              <a:t>New Metrics for Assessing Glycemic Control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FE0B4D-14FD-7749-AD90-391BCED1BB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>
                <a:solidFill>
                  <a:srgbClr val="BFBFBF"/>
                </a:solidFill>
                <a:latin typeface="Franklin Gothic Book"/>
                <a:ea typeface="Lucida Grande"/>
                <a:cs typeface="Franklin Gothic Book"/>
              </a:rPr>
              <a:t>Proprietary and Confidential | </a:t>
            </a:r>
            <a:fld id="{5F95715F-BFE7-F94C-A284-27D3289DD745}" type="slidenum">
              <a:rPr lang="en-US" smtClean="0">
                <a:solidFill>
                  <a:srgbClr val="BFBFBF"/>
                </a:solidFill>
                <a:latin typeface="Franklin Gothic Book"/>
                <a:ea typeface="Lucida Grande"/>
                <a:cs typeface="Franklin Gothic Book"/>
              </a:rPr>
              <a:pPr/>
              <a:t>74</a:t>
            </a:fld>
            <a:endParaRPr lang="en-US" dirty="0">
              <a:solidFill>
                <a:srgbClr val="BFBFBF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4096AD-5A69-4B7E-8987-443644169113}"/>
              </a:ext>
            </a:extLst>
          </p:cNvPr>
          <p:cNvSpPr txBox="1"/>
          <p:nvPr/>
        </p:nvSpPr>
        <p:spPr>
          <a:xfrm>
            <a:off x="457201" y="2405436"/>
            <a:ext cx="16198484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600" dirty="0"/>
              <a:t>For patients with access to continuous</a:t>
            </a:r>
            <a:br>
              <a:rPr lang="en-US" sz="3600" dirty="0"/>
            </a:br>
            <a:r>
              <a:rPr lang="en-US" sz="3600" dirty="0"/>
              <a:t>glucose monitoring (CGM), additional</a:t>
            </a:r>
            <a:br>
              <a:rPr lang="en-US" sz="3600" dirty="0"/>
            </a:br>
            <a:r>
              <a:rPr lang="en-US" sz="3600" dirty="0"/>
              <a:t>metrics are emerging to guide treatment.</a:t>
            </a:r>
            <a:br>
              <a:rPr lang="en-US" sz="3600" dirty="0"/>
            </a:br>
            <a:r>
              <a:rPr lang="en-US" sz="3600" dirty="0"/>
              <a:t>Among these are:  </a:t>
            </a:r>
          </a:p>
          <a:p>
            <a:pPr marL="463539" indent="-463539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Glycemic variability: degree to which</a:t>
            </a:r>
            <a:br>
              <a:rPr lang="en-US" sz="3600" dirty="0"/>
            </a:br>
            <a:r>
              <a:rPr lang="en-US" sz="3600" dirty="0"/>
              <a:t>glucose readings vary from the mean</a:t>
            </a:r>
            <a:br>
              <a:rPr lang="en-US" sz="3600" dirty="0"/>
            </a:br>
            <a:r>
              <a:rPr lang="en-US" sz="3600" dirty="0"/>
              <a:t>or median glucose level</a:t>
            </a:r>
          </a:p>
          <a:p>
            <a:pPr marL="463539" indent="-463539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Time above range: % time spent with glucose 181–250 mg/dL (level 1) or &gt;250 mg/dL (level 2)</a:t>
            </a:r>
          </a:p>
          <a:p>
            <a:pPr marL="463539" indent="-463539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Time in range: % time spent with glucose 70–180 mg/dL</a:t>
            </a:r>
          </a:p>
          <a:p>
            <a:pPr marL="463539" indent="-463539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Time below range: % time spent with glucose 54–69 and &lt;54 mg/dL</a:t>
            </a:r>
            <a:endParaRPr lang="en-US" sz="3600" dirty="0">
              <a:solidFill>
                <a:srgbClr val="A6192E"/>
              </a:solidFill>
            </a:endParaRPr>
          </a:p>
          <a:p>
            <a:pPr marL="463539" indent="-463539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57117C-1F0D-4C5B-A073-A9274BEE658D}"/>
              </a:ext>
            </a:extLst>
          </p:cNvPr>
          <p:cNvSpPr txBox="1"/>
          <p:nvPr/>
        </p:nvSpPr>
        <p:spPr>
          <a:xfrm>
            <a:off x="457200" y="9499685"/>
            <a:ext cx="10515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American Diabetes Association. Diabetes Care 2020;43(Suppl. 1):S66–S76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1E7626-C3B5-4F17-800A-16403DE2C6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1" y="1618557"/>
            <a:ext cx="6939689" cy="33397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E7FE69-E3D3-4BF1-949A-D8749274A7EB}"/>
              </a:ext>
            </a:extLst>
          </p:cNvPr>
          <p:cNvSpPr txBox="1"/>
          <p:nvPr/>
        </p:nvSpPr>
        <p:spPr>
          <a:xfrm>
            <a:off x="914402" y="6598932"/>
            <a:ext cx="184731" cy="7080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AAE88D-B7B3-4A06-A736-881D0CA9ACA1}"/>
              </a:ext>
            </a:extLst>
          </p:cNvPr>
          <p:cNvSpPr txBox="1"/>
          <p:nvPr/>
        </p:nvSpPr>
        <p:spPr>
          <a:xfrm>
            <a:off x="10433912" y="5473306"/>
            <a:ext cx="6939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Sample Ambulatory Glucose Profile report</a:t>
            </a:r>
          </a:p>
        </p:txBody>
      </p:sp>
    </p:spTree>
    <p:extLst>
      <p:ext uri="{BB962C8B-B14F-4D97-AF65-F5344CB8AC3E}">
        <p14:creationId xmlns:p14="http://schemas.microsoft.com/office/powerpoint/2010/main" val="359113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272A8C-EF4C-5B44-91F9-886C936C8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482" y="292895"/>
            <a:ext cx="6429375" cy="400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4E9CB1-2A95-3D42-992F-430BF17F1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2" b="16914"/>
          <a:stretch>
            <a:fillRect/>
          </a:stretch>
        </p:blipFill>
        <p:spPr bwMode="auto">
          <a:xfrm>
            <a:off x="9479759" y="211932"/>
            <a:ext cx="4364831" cy="2902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3">
            <a:extLst>
              <a:ext uri="{FF2B5EF4-FFF2-40B4-BE49-F238E27FC236}">
                <a16:creationId xmlns:a16="http://schemas.microsoft.com/office/drawing/2014/main" id="{E0175C63-CA58-8A4C-9AB5-4593DE2081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682" y="5250657"/>
            <a:ext cx="8001000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>
            <a:extLst>
              <a:ext uri="{FF2B5EF4-FFF2-40B4-BE49-F238E27FC236}">
                <a16:creationId xmlns:a16="http://schemas.microsoft.com/office/drawing/2014/main" id="{E7A187F4-FED5-6C4A-AEE2-18F6873FFD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332" y="4810125"/>
            <a:ext cx="3064668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5">
            <a:extLst>
              <a:ext uri="{FF2B5EF4-FFF2-40B4-BE49-F238E27FC236}">
                <a16:creationId xmlns:a16="http://schemas.microsoft.com/office/drawing/2014/main" id="{7C1A5C30-6877-464D-BFE1-D06C8E92A3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40" y="4810127"/>
            <a:ext cx="3150395" cy="4807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177EDA-C61F-B648-80B9-E91B64A7E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3000" y="3286125"/>
            <a:ext cx="7073731" cy="1477328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000"/>
              <a:t>Improved HbA1c 1-1.5% in non-insulin users</a:t>
            </a:r>
          </a:p>
          <a:p>
            <a:pPr algn="ctr"/>
            <a:r>
              <a:rPr lang="en-US" altLang="en-US" sz="3000"/>
              <a:t>ADA Scientific Abstract 84-LB June 13, 2020</a:t>
            </a:r>
          </a:p>
          <a:p>
            <a:pPr algn="ctr"/>
            <a:r>
              <a:rPr lang="en-US" altLang="en-US" sz="3000" b="1"/>
              <a:t>Equivalent to adding insulin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25ABC-41A3-0147-A732-99D2B35D5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CGM and TIR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99BF6-51D7-9C4A-AA21-A9DB9CF3E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Simple math:</a:t>
            </a:r>
            <a:br>
              <a:rPr lang="en-US" dirty="0"/>
            </a:br>
            <a:r>
              <a:rPr lang="en-US" dirty="0"/>
              <a:t>What is the average of:</a:t>
            </a:r>
          </a:p>
          <a:p>
            <a:pPr lvl="1"/>
            <a:r>
              <a:rPr lang="en-US" dirty="0"/>
              <a:t>50+250+50+250+50+250 =?</a:t>
            </a:r>
          </a:p>
          <a:p>
            <a:pPr marL="0" indent="0">
              <a:buNone/>
            </a:pPr>
            <a:r>
              <a:rPr lang="en-US" dirty="0"/>
              <a:t>   What is the average of :</a:t>
            </a:r>
          </a:p>
          <a:p>
            <a:pPr marL="0" indent="0">
              <a:buNone/>
            </a:pPr>
            <a:r>
              <a:rPr lang="en-US" sz="3600" dirty="0"/>
              <a:t>	150+150+150+150+150=?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pic>
        <p:nvPicPr>
          <p:cNvPr id="72706" name="Picture 2" descr="Time in Range | diaTribe">
            <a:extLst>
              <a:ext uri="{FF2B5EF4-FFF2-40B4-BE49-F238E27FC236}">
                <a16:creationId xmlns:a16="http://schemas.microsoft.com/office/drawing/2014/main" id="{B81AF134-C794-894E-9A7F-30EF43FA1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170" y="1343024"/>
            <a:ext cx="7819857" cy="437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B37CE0-389E-1F4E-9D43-B3F4AE875675}"/>
              </a:ext>
            </a:extLst>
          </p:cNvPr>
          <p:cNvSpPr txBox="1"/>
          <p:nvPr/>
        </p:nvSpPr>
        <p:spPr>
          <a:xfrm>
            <a:off x="2764632" y="7136608"/>
            <a:ext cx="142660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Does it matter?</a:t>
            </a:r>
          </a:p>
        </p:txBody>
      </p:sp>
    </p:spTree>
    <p:extLst>
      <p:ext uri="{BB962C8B-B14F-4D97-AF65-F5344CB8AC3E}">
        <p14:creationId xmlns:p14="http://schemas.microsoft.com/office/powerpoint/2010/main" val="372710790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>
            <a:extLst>
              <a:ext uri="{FF2B5EF4-FFF2-40B4-BE49-F238E27FC236}">
                <a16:creationId xmlns:a16="http://schemas.microsoft.com/office/drawing/2014/main" id="{1E5D4CAC-CF00-0743-BDA5-F66F1E25AEB4}"/>
              </a:ext>
            </a:extLst>
          </p:cNvPr>
          <p:cNvSpPr txBox="1">
            <a:spLocks/>
          </p:cNvSpPr>
          <p:nvPr/>
        </p:nvSpPr>
        <p:spPr bwMode="auto">
          <a:xfrm>
            <a:off x="2419352" y="309563"/>
            <a:ext cx="13254038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6600" b="1"/>
              <a:t>Benefits of Glucose Time-In-Range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A6C2E-D5B9-A24E-A5BC-9C4D3768ABCB}"/>
              </a:ext>
            </a:extLst>
          </p:cNvPr>
          <p:cNvSpPr txBox="1">
            <a:spLocks/>
          </p:cNvSpPr>
          <p:nvPr/>
        </p:nvSpPr>
        <p:spPr>
          <a:xfrm>
            <a:off x="2683670" y="1666875"/>
            <a:ext cx="12780168" cy="759380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800" dirty="0"/>
              <a:t>TIR refers to the percentage of the day a patient’s blood glucose is 70-180 mg/dl</a:t>
            </a:r>
          </a:p>
          <a:p>
            <a:pPr>
              <a:defRPr/>
            </a:pPr>
            <a:endParaRPr lang="en-US" sz="1500" dirty="0"/>
          </a:p>
          <a:p>
            <a:pPr>
              <a:defRPr/>
            </a:pPr>
            <a:r>
              <a:rPr lang="en-US" sz="4800" dirty="0"/>
              <a:t>For any given TIR, there is  WIDE variability in HbA1c (e.g. TIR = 60%, HbA1c range = 7-12%)</a:t>
            </a:r>
          </a:p>
          <a:p>
            <a:pPr lvl="1">
              <a:defRPr/>
            </a:pPr>
            <a:r>
              <a:rPr lang="en-US" sz="4200" dirty="0"/>
              <a:t>1441 participants from the DCCT</a:t>
            </a:r>
          </a:p>
          <a:p>
            <a:pPr lvl="1">
              <a:defRPr/>
            </a:pPr>
            <a:r>
              <a:rPr lang="en-US" sz="4200" dirty="0"/>
              <a:t>3262 T2DM patients in China</a:t>
            </a:r>
          </a:p>
          <a:p>
            <a:pPr lvl="1">
              <a:defRPr/>
            </a:pPr>
            <a:endParaRPr lang="en-US" sz="2400" dirty="0"/>
          </a:p>
          <a:p>
            <a:pPr>
              <a:defRPr/>
            </a:pPr>
            <a:r>
              <a:rPr lang="en-US" sz="4800" b="1" dirty="0"/>
              <a:t>A 10% decrease in TIR increases DR risk 64% and risk of microalbuminuria 40%  </a:t>
            </a:r>
            <a:r>
              <a:rPr lang="en-US" sz="4800" dirty="0"/>
              <a:t>(p &lt; 0.001</a:t>
            </a:r>
            <a:r>
              <a:rPr lang="en-US" sz="4200" dirty="0"/>
              <a:t>)  </a:t>
            </a:r>
          </a:p>
          <a:p>
            <a:pPr>
              <a:defRPr/>
            </a:pPr>
            <a:r>
              <a:rPr lang="en-US" sz="4200" dirty="0"/>
              <a:t>  </a:t>
            </a:r>
            <a:r>
              <a:rPr lang="en-US" sz="4800" dirty="0">
                <a:sym typeface="Wingdings"/>
              </a:rPr>
              <a:t> </a:t>
            </a:r>
            <a:r>
              <a:rPr lang="en-US" sz="4800" b="1" dirty="0">
                <a:sym typeface="Wingdings"/>
              </a:rPr>
              <a:t>INDEPENDENT of HbA1c</a:t>
            </a:r>
            <a:endParaRPr lang="en-US" sz="4800" b="1" dirty="0"/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75C6D103-5069-F644-B33D-A0285362D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6634" y="9386888"/>
            <a:ext cx="109585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hu-HU" altLang="en-US" sz="2400"/>
              <a:t>Diabetes Care. 2019 Mar;42(3):400-405     Diabetes Care 2018 Nov; 41(11): 2370-2376</a:t>
            </a:r>
          </a:p>
          <a:p>
            <a:r>
              <a:rPr lang="hu-HU" altLang="en-US" sz="2400"/>
              <a:t>J Diabetes Sci Technol. 2019 Jul;13(4):614-626</a:t>
            </a:r>
            <a:r>
              <a:rPr lang="hu-HU" altLang="en-US" sz="2400" u="sng">
                <a:solidFill>
                  <a:schemeClr val="bg1"/>
                </a:solidFill>
              </a:rPr>
              <a:t>.</a:t>
            </a: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DA27EC0-774D-1541-A5D5-35390160A288}"/>
              </a:ext>
            </a:extLst>
          </p:cNvPr>
          <p:cNvSpPr/>
          <p:nvPr/>
        </p:nvSpPr>
        <p:spPr>
          <a:xfrm>
            <a:off x="2057402" y="6341272"/>
            <a:ext cx="13406438" cy="2755106"/>
          </a:xfrm>
          <a:custGeom>
            <a:avLst/>
            <a:gdLst>
              <a:gd name="connsiteX0" fmla="*/ 1127484 w 8476234"/>
              <a:gd name="connsiteY0" fmla="*/ 89647 h 2151529"/>
              <a:gd name="connsiteX1" fmla="*/ 1127484 w 8476234"/>
              <a:gd name="connsiteY1" fmla="*/ 89647 h 2151529"/>
              <a:gd name="connsiteX2" fmla="*/ 739013 w 8476234"/>
              <a:gd name="connsiteY2" fmla="*/ 104588 h 2151529"/>
              <a:gd name="connsiteX3" fmla="*/ 559719 w 8476234"/>
              <a:gd name="connsiteY3" fmla="*/ 119529 h 2151529"/>
              <a:gd name="connsiteX4" fmla="*/ 470072 w 8476234"/>
              <a:gd name="connsiteY4" fmla="*/ 149412 h 2151529"/>
              <a:gd name="connsiteX5" fmla="*/ 335601 w 8476234"/>
              <a:gd name="connsiteY5" fmla="*/ 209176 h 2151529"/>
              <a:gd name="connsiteX6" fmla="*/ 260895 w 8476234"/>
              <a:gd name="connsiteY6" fmla="*/ 313765 h 2151529"/>
              <a:gd name="connsiteX7" fmla="*/ 231013 w 8476234"/>
              <a:gd name="connsiteY7" fmla="*/ 358588 h 2151529"/>
              <a:gd name="connsiteX8" fmla="*/ 186190 w 8476234"/>
              <a:gd name="connsiteY8" fmla="*/ 418353 h 2151529"/>
              <a:gd name="connsiteX9" fmla="*/ 126425 w 8476234"/>
              <a:gd name="connsiteY9" fmla="*/ 508000 h 2151529"/>
              <a:gd name="connsiteX10" fmla="*/ 96542 w 8476234"/>
              <a:gd name="connsiteY10" fmla="*/ 552823 h 2151529"/>
              <a:gd name="connsiteX11" fmla="*/ 66660 w 8476234"/>
              <a:gd name="connsiteY11" fmla="*/ 582706 h 2151529"/>
              <a:gd name="connsiteX12" fmla="*/ 51719 w 8476234"/>
              <a:gd name="connsiteY12" fmla="*/ 1389529 h 2151529"/>
              <a:gd name="connsiteX13" fmla="*/ 111484 w 8476234"/>
              <a:gd name="connsiteY13" fmla="*/ 1479176 h 2151529"/>
              <a:gd name="connsiteX14" fmla="*/ 141366 w 8476234"/>
              <a:gd name="connsiteY14" fmla="*/ 1568823 h 2151529"/>
              <a:gd name="connsiteX15" fmla="*/ 245954 w 8476234"/>
              <a:gd name="connsiteY15" fmla="*/ 1703294 h 2151529"/>
              <a:gd name="connsiteX16" fmla="*/ 275837 w 8476234"/>
              <a:gd name="connsiteY16" fmla="*/ 1822823 h 2151529"/>
              <a:gd name="connsiteX17" fmla="*/ 410307 w 8476234"/>
              <a:gd name="connsiteY17" fmla="*/ 1837765 h 2151529"/>
              <a:gd name="connsiteX18" fmla="*/ 499954 w 8476234"/>
              <a:gd name="connsiteY18" fmla="*/ 1867647 h 2151529"/>
              <a:gd name="connsiteX19" fmla="*/ 649366 w 8476234"/>
              <a:gd name="connsiteY19" fmla="*/ 1912471 h 2151529"/>
              <a:gd name="connsiteX20" fmla="*/ 798778 w 8476234"/>
              <a:gd name="connsiteY20" fmla="*/ 1942353 h 2151529"/>
              <a:gd name="connsiteX21" fmla="*/ 858542 w 8476234"/>
              <a:gd name="connsiteY21" fmla="*/ 1972235 h 2151529"/>
              <a:gd name="connsiteX22" fmla="*/ 918307 w 8476234"/>
              <a:gd name="connsiteY22" fmla="*/ 1987176 h 2151529"/>
              <a:gd name="connsiteX23" fmla="*/ 1082660 w 8476234"/>
              <a:gd name="connsiteY23" fmla="*/ 2032000 h 2151529"/>
              <a:gd name="connsiteX24" fmla="*/ 1172307 w 8476234"/>
              <a:gd name="connsiteY24" fmla="*/ 2046941 h 2151529"/>
              <a:gd name="connsiteX25" fmla="*/ 2905484 w 8476234"/>
              <a:gd name="connsiteY25" fmla="*/ 2061882 h 2151529"/>
              <a:gd name="connsiteX26" fmla="*/ 4011131 w 8476234"/>
              <a:gd name="connsiteY26" fmla="*/ 2076823 h 2151529"/>
              <a:gd name="connsiteX27" fmla="*/ 4145601 w 8476234"/>
              <a:gd name="connsiteY27" fmla="*/ 2091765 h 2151529"/>
              <a:gd name="connsiteX28" fmla="*/ 4309954 w 8476234"/>
              <a:gd name="connsiteY28" fmla="*/ 2106706 h 2151529"/>
              <a:gd name="connsiteX29" fmla="*/ 4608778 w 8476234"/>
              <a:gd name="connsiteY29" fmla="*/ 2151529 h 2151529"/>
              <a:gd name="connsiteX30" fmla="*/ 6401719 w 8476234"/>
              <a:gd name="connsiteY30" fmla="*/ 2121647 h 2151529"/>
              <a:gd name="connsiteX31" fmla="*/ 6566072 w 8476234"/>
              <a:gd name="connsiteY31" fmla="*/ 2106706 h 2151529"/>
              <a:gd name="connsiteX32" fmla="*/ 6909719 w 8476234"/>
              <a:gd name="connsiteY32" fmla="*/ 2091765 h 2151529"/>
              <a:gd name="connsiteX33" fmla="*/ 7074072 w 8476234"/>
              <a:gd name="connsiteY33" fmla="*/ 2061882 h 2151529"/>
              <a:gd name="connsiteX34" fmla="*/ 7268307 w 8476234"/>
              <a:gd name="connsiteY34" fmla="*/ 2032000 h 2151529"/>
              <a:gd name="connsiteX35" fmla="*/ 7522307 w 8476234"/>
              <a:gd name="connsiteY35" fmla="*/ 1957294 h 2151529"/>
              <a:gd name="connsiteX36" fmla="*/ 7582072 w 8476234"/>
              <a:gd name="connsiteY36" fmla="*/ 1927412 h 2151529"/>
              <a:gd name="connsiteX37" fmla="*/ 7656778 w 8476234"/>
              <a:gd name="connsiteY37" fmla="*/ 1897529 h 2151529"/>
              <a:gd name="connsiteX38" fmla="*/ 7716542 w 8476234"/>
              <a:gd name="connsiteY38" fmla="*/ 1852706 h 2151529"/>
              <a:gd name="connsiteX39" fmla="*/ 7776307 w 8476234"/>
              <a:gd name="connsiteY39" fmla="*/ 1837765 h 2151529"/>
              <a:gd name="connsiteX40" fmla="*/ 7925719 w 8476234"/>
              <a:gd name="connsiteY40" fmla="*/ 1763059 h 2151529"/>
              <a:gd name="connsiteX41" fmla="*/ 8105013 w 8476234"/>
              <a:gd name="connsiteY41" fmla="*/ 1658471 h 2151529"/>
              <a:gd name="connsiteX42" fmla="*/ 8149837 w 8476234"/>
              <a:gd name="connsiteY42" fmla="*/ 1628588 h 2151529"/>
              <a:gd name="connsiteX43" fmla="*/ 8194660 w 8476234"/>
              <a:gd name="connsiteY43" fmla="*/ 1449294 h 2151529"/>
              <a:gd name="connsiteX44" fmla="*/ 8239484 w 8476234"/>
              <a:gd name="connsiteY44" fmla="*/ 1374588 h 2151529"/>
              <a:gd name="connsiteX45" fmla="*/ 8284307 w 8476234"/>
              <a:gd name="connsiteY45" fmla="*/ 1314823 h 2151529"/>
              <a:gd name="connsiteX46" fmla="*/ 8344072 w 8476234"/>
              <a:gd name="connsiteY46" fmla="*/ 1210235 h 2151529"/>
              <a:gd name="connsiteX47" fmla="*/ 8433719 w 8476234"/>
              <a:gd name="connsiteY47" fmla="*/ 1001059 h 2151529"/>
              <a:gd name="connsiteX48" fmla="*/ 8463601 w 8476234"/>
              <a:gd name="connsiteY48" fmla="*/ 836706 h 2151529"/>
              <a:gd name="connsiteX49" fmla="*/ 8418778 w 8476234"/>
              <a:gd name="connsiteY49" fmla="*/ 403412 h 2151529"/>
              <a:gd name="connsiteX50" fmla="*/ 8388895 w 8476234"/>
              <a:gd name="connsiteY50" fmla="*/ 373529 h 2151529"/>
              <a:gd name="connsiteX51" fmla="*/ 8314190 w 8476234"/>
              <a:gd name="connsiteY51" fmla="*/ 298823 h 2151529"/>
              <a:gd name="connsiteX52" fmla="*/ 8284307 w 8476234"/>
              <a:gd name="connsiteY52" fmla="*/ 268941 h 2151529"/>
              <a:gd name="connsiteX53" fmla="*/ 8239484 w 8476234"/>
              <a:gd name="connsiteY53" fmla="*/ 239059 h 2151529"/>
              <a:gd name="connsiteX54" fmla="*/ 8209601 w 8476234"/>
              <a:gd name="connsiteY54" fmla="*/ 209176 h 2151529"/>
              <a:gd name="connsiteX55" fmla="*/ 8119954 w 8476234"/>
              <a:gd name="connsiteY55" fmla="*/ 179294 h 2151529"/>
              <a:gd name="connsiteX56" fmla="*/ 8000425 w 8476234"/>
              <a:gd name="connsiteY56" fmla="*/ 149412 h 2151529"/>
              <a:gd name="connsiteX57" fmla="*/ 7940660 w 8476234"/>
              <a:gd name="connsiteY57" fmla="*/ 134471 h 2151529"/>
              <a:gd name="connsiteX58" fmla="*/ 7656778 w 8476234"/>
              <a:gd name="connsiteY58" fmla="*/ 119529 h 2151529"/>
              <a:gd name="connsiteX59" fmla="*/ 5445484 w 8476234"/>
              <a:gd name="connsiteY59" fmla="*/ 149412 h 2151529"/>
              <a:gd name="connsiteX60" fmla="*/ 5370778 w 8476234"/>
              <a:gd name="connsiteY60" fmla="*/ 164353 h 2151529"/>
              <a:gd name="connsiteX61" fmla="*/ 5281131 w 8476234"/>
              <a:gd name="connsiteY61" fmla="*/ 179294 h 2151529"/>
              <a:gd name="connsiteX62" fmla="*/ 5071954 w 8476234"/>
              <a:gd name="connsiteY62" fmla="*/ 209176 h 2151529"/>
              <a:gd name="connsiteX63" fmla="*/ 4907601 w 8476234"/>
              <a:gd name="connsiteY63" fmla="*/ 239059 h 2151529"/>
              <a:gd name="connsiteX64" fmla="*/ 4758190 w 8476234"/>
              <a:gd name="connsiteY64" fmla="*/ 254000 h 2151529"/>
              <a:gd name="connsiteX65" fmla="*/ 4026072 w 8476234"/>
              <a:gd name="connsiteY65" fmla="*/ 239059 h 2151529"/>
              <a:gd name="connsiteX66" fmla="*/ 3787013 w 8476234"/>
              <a:gd name="connsiteY66" fmla="*/ 194235 h 2151529"/>
              <a:gd name="connsiteX67" fmla="*/ 3607719 w 8476234"/>
              <a:gd name="connsiteY67" fmla="*/ 179294 h 2151529"/>
              <a:gd name="connsiteX68" fmla="*/ 3533013 w 8476234"/>
              <a:gd name="connsiteY68" fmla="*/ 164353 h 2151529"/>
              <a:gd name="connsiteX69" fmla="*/ 3413484 w 8476234"/>
              <a:gd name="connsiteY69" fmla="*/ 149412 h 2151529"/>
              <a:gd name="connsiteX70" fmla="*/ 3323837 w 8476234"/>
              <a:gd name="connsiteY70" fmla="*/ 119529 h 2151529"/>
              <a:gd name="connsiteX71" fmla="*/ 3279013 w 8476234"/>
              <a:gd name="connsiteY71" fmla="*/ 104588 h 2151529"/>
              <a:gd name="connsiteX72" fmla="*/ 3234190 w 8476234"/>
              <a:gd name="connsiteY72" fmla="*/ 89647 h 2151529"/>
              <a:gd name="connsiteX73" fmla="*/ 3174425 w 8476234"/>
              <a:gd name="connsiteY73" fmla="*/ 74706 h 2151529"/>
              <a:gd name="connsiteX74" fmla="*/ 2785954 w 8476234"/>
              <a:gd name="connsiteY74" fmla="*/ 44823 h 2151529"/>
              <a:gd name="connsiteX75" fmla="*/ 2711248 w 8476234"/>
              <a:gd name="connsiteY75" fmla="*/ 29882 h 2151529"/>
              <a:gd name="connsiteX76" fmla="*/ 2442307 w 8476234"/>
              <a:gd name="connsiteY76" fmla="*/ 0 h 2151529"/>
              <a:gd name="connsiteX77" fmla="*/ 2277954 w 8476234"/>
              <a:gd name="connsiteY77" fmla="*/ 14941 h 2151529"/>
              <a:gd name="connsiteX78" fmla="*/ 2203248 w 8476234"/>
              <a:gd name="connsiteY78" fmla="*/ 29882 h 2151529"/>
              <a:gd name="connsiteX79" fmla="*/ 2009013 w 8476234"/>
              <a:gd name="connsiteY79" fmla="*/ 59765 h 2151529"/>
              <a:gd name="connsiteX80" fmla="*/ 1515954 w 8476234"/>
              <a:gd name="connsiteY80" fmla="*/ 74706 h 2151529"/>
              <a:gd name="connsiteX81" fmla="*/ 828660 w 8476234"/>
              <a:gd name="connsiteY81" fmla="*/ 104588 h 2151529"/>
              <a:gd name="connsiteX82" fmla="*/ 724072 w 8476234"/>
              <a:gd name="connsiteY82" fmla="*/ 89647 h 2151529"/>
              <a:gd name="connsiteX83" fmla="*/ 664307 w 8476234"/>
              <a:gd name="connsiteY83" fmla="*/ 89647 h 2151529"/>
              <a:gd name="connsiteX84" fmla="*/ 664307 w 8476234"/>
              <a:gd name="connsiteY84" fmla="*/ 89647 h 2151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8476234" h="2151529">
                <a:moveTo>
                  <a:pt x="1127484" y="89647"/>
                </a:moveTo>
                <a:lnTo>
                  <a:pt x="1127484" y="89647"/>
                </a:lnTo>
                <a:lnTo>
                  <a:pt x="739013" y="104588"/>
                </a:lnTo>
                <a:cubicBezTo>
                  <a:pt x="679124" y="107740"/>
                  <a:pt x="618875" y="109670"/>
                  <a:pt x="559719" y="119529"/>
                </a:cubicBezTo>
                <a:cubicBezTo>
                  <a:pt x="528649" y="124707"/>
                  <a:pt x="499954" y="139451"/>
                  <a:pt x="470072" y="149412"/>
                </a:cubicBezTo>
                <a:cubicBezTo>
                  <a:pt x="363388" y="184974"/>
                  <a:pt x="406635" y="161821"/>
                  <a:pt x="335601" y="209176"/>
                </a:cubicBezTo>
                <a:cubicBezTo>
                  <a:pt x="308148" y="291537"/>
                  <a:pt x="338242" y="223527"/>
                  <a:pt x="260895" y="313765"/>
                </a:cubicBezTo>
                <a:cubicBezTo>
                  <a:pt x="249209" y="327399"/>
                  <a:pt x="241450" y="343976"/>
                  <a:pt x="231013" y="358588"/>
                </a:cubicBezTo>
                <a:cubicBezTo>
                  <a:pt x="216539" y="378852"/>
                  <a:pt x="200470" y="397953"/>
                  <a:pt x="186190" y="418353"/>
                </a:cubicBezTo>
                <a:cubicBezTo>
                  <a:pt x="165595" y="447775"/>
                  <a:pt x="146347" y="478118"/>
                  <a:pt x="126425" y="508000"/>
                </a:cubicBezTo>
                <a:cubicBezTo>
                  <a:pt x="116464" y="522941"/>
                  <a:pt x="109239" y="540125"/>
                  <a:pt x="96542" y="552823"/>
                </a:cubicBezTo>
                <a:lnTo>
                  <a:pt x="66660" y="582706"/>
                </a:lnTo>
                <a:cubicBezTo>
                  <a:pt x="-33296" y="882577"/>
                  <a:pt x="-5923" y="766997"/>
                  <a:pt x="51719" y="1389529"/>
                </a:cubicBezTo>
                <a:cubicBezTo>
                  <a:pt x="55030" y="1425290"/>
                  <a:pt x="111484" y="1479176"/>
                  <a:pt x="111484" y="1479176"/>
                </a:cubicBezTo>
                <a:cubicBezTo>
                  <a:pt x="121445" y="1509058"/>
                  <a:pt x="123894" y="1542614"/>
                  <a:pt x="141366" y="1568823"/>
                </a:cubicBezTo>
                <a:cubicBezTo>
                  <a:pt x="212852" y="1676052"/>
                  <a:pt x="175736" y="1633076"/>
                  <a:pt x="245954" y="1703294"/>
                </a:cubicBezTo>
                <a:cubicBezTo>
                  <a:pt x="255915" y="1743137"/>
                  <a:pt x="244051" y="1796816"/>
                  <a:pt x="275837" y="1822823"/>
                </a:cubicBezTo>
                <a:cubicBezTo>
                  <a:pt x="310742" y="1851382"/>
                  <a:pt x="366084" y="1828920"/>
                  <a:pt x="410307" y="1837765"/>
                </a:cubicBezTo>
                <a:cubicBezTo>
                  <a:pt x="441194" y="1843942"/>
                  <a:pt x="469396" y="1860008"/>
                  <a:pt x="499954" y="1867647"/>
                </a:cubicBezTo>
                <a:cubicBezTo>
                  <a:pt x="637706" y="1902084"/>
                  <a:pt x="467486" y="1857906"/>
                  <a:pt x="649366" y="1912471"/>
                </a:cubicBezTo>
                <a:cubicBezTo>
                  <a:pt x="705084" y="1929187"/>
                  <a:pt x="738204" y="1932257"/>
                  <a:pt x="798778" y="1942353"/>
                </a:cubicBezTo>
                <a:cubicBezTo>
                  <a:pt x="818699" y="1952314"/>
                  <a:pt x="837687" y="1964415"/>
                  <a:pt x="858542" y="1972235"/>
                </a:cubicBezTo>
                <a:cubicBezTo>
                  <a:pt x="877769" y="1979445"/>
                  <a:pt x="898562" y="1981535"/>
                  <a:pt x="918307" y="1987176"/>
                </a:cubicBezTo>
                <a:cubicBezTo>
                  <a:pt x="1032111" y="2019692"/>
                  <a:pt x="869575" y="1986339"/>
                  <a:pt x="1082660" y="2032000"/>
                </a:cubicBezTo>
                <a:cubicBezTo>
                  <a:pt x="1112282" y="2038348"/>
                  <a:pt x="1142017" y="2046444"/>
                  <a:pt x="1172307" y="2046941"/>
                </a:cubicBezTo>
                <a:lnTo>
                  <a:pt x="2905484" y="2061882"/>
                </a:lnTo>
                <a:lnTo>
                  <a:pt x="4011131" y="2076823"/>
                </a:lnTo>
                <a:lnTo>
                  <a:pt x="4145601" y="2091765"/>
                </a:lnTo>
                <a:cubicBezTo>
                  <a:pt x="4200338" y="2097239"/>
                  <a:pt x="4255497" y="2098926"/>
                  <a:pt x="4309954" y="2106706"/>
                </a:cubicBezTo>
                <a:cubicBezTo>
                  <a:pt x="4773102" y="2172869"/>
                  <a:pt x="4148017" y="2105454"/>
                  <a:pt x="4608778" y="2151529"/>
                </a:cubicBezTo>
                <a:lnTo>
                  <a:pt x="6401719" y="2121647"/>
                </a:lnTo>
                <a:cubicBezTo>
                  <a:pt x="6456715" y="2120388"/>
                  <a:pt x="6511157" y="2109936"/>
                  <a:pt x="6566072" y="2106706"/>
                </a:cubicBezTo>
                <a:cubicBezTo>
                  <a:pt x="6680531" y="2099973"/>
                  <a:pt x="6795170" y="2096745"/>
                  <a:pt x="6909719" y="2091765"/>
                </a:cubicBezTo>
                <a:cubicBezTo>
                  <a:pt x="7173993" y="2047717"/>
                  <a:pt x="6844273" y="2103663"/>
                  <a:pt x="7074072" y="2061882"/>
                </a:cubicBezTo>
                <a:cubicBezTo>
                  <a:pt x="7150085" y="2048062"/>
                  <a:pt x="7189960" y="2043192"/>
                  <a:pt x="7268307" y="2032000"/>
                </a:cubicBezTo>
                <a:cubicBezTo>
                  <a:pt x="7450417" y="1959156"/>
                  <a:pt x="7364618" y="1979821"/>
                  <a:pt x="7522307" y="1957294"/>
                </a:cubicBezTo>
                <a:cubicBezTo>
                  <a:pt x="7542229" y="1947333"/>
                  <a:pt x="7561719" y="1936458"/>
                  <a:pt x="7582072" y="1927412"/>
                </a:cubicBezTo>
                <a:cubicBezTo>
                  <a:pt x="7606581" y="1916519"/>
                  <a:pt x="7633333" y="1910554"/>
                  <a:pt x="7656778" y="1897529"/>
                </a:cubicBezTo>
                <a:cubicBezTo>
                  <a:pt x="7678546" y="1885436"/>
                  <a:pt x="7694269" y="1863842"/>
                  <a:pt x="7716542" y="1852706"/>
                </a:cubicBezTo>
                <a:cubicBezTo>
                  <a:pt x="7734909" y="1843523"/>
                  <a:pt x="7756826" y="1844259"/>
                  <a:pt x="7776307" y="1837765"/>
                </a:cubicBezTo>
                <a:cubicBezTo>
                  <a:pt x="7869220" y="1806794"/>
                  <a:pt x="7837495" y="1811181"/>
                  <a:pt x="7925719" y="1763059"/>
                </a:cubicBezTo>
                <a:cubicBezTo>
                  <a:pt x="8093142" y="1671737"/>
                  <a:pt x="7938492" y="1769485"/>
                  <a:pt x="8105013" y="1658471"/>
                </a:cubicBezTo>
                <a:lnTo>
                  <a:pt x="8149837" y="1628588"/>
                </a:lnTo>
                <a:cubicBezTo>
                  <a:pt x="8158278" y="1577940"/>
                  <a:pt x="8167340" y="1494826"/>
                  <a:pt x="8194660" y="1449294"/>
                </a:cubicBezTo>
                <a:cubicBezTo>
                  <a:pt x="8209601" y="1424392"/>
                  <a:pt x="8223375" y="1398751"/>
                  <a:pt x="8239484" y="1374588"/>
                </a:cubicBezTo>
                <a:cubicBezTo>
                  <a:pt x="8253297" y="1353868"/>
                  <a:pt x="8270938" y="1335832"/>
                  <a:pt x="8284307" y="1314823"/>
                </a:cubicBezTo>
                <a:cubicBezTo>
                  <a:pt x="8305864" y="1280947"/>
                  <a:pt x="8324844" y="1245485"/>
                  <a:pt x="8344072" y="1210235"/>
                </a:cubicBezTo>
                <a:cubicBezTo>
                  <a:pt x="8372804" y="1157559"/>
                  <a:pt x="8426224" y="1038533"/>
                  <a:pt x="8433719" y="1001059"/>
                </a:cubicBezTo>
                <a:cubicBezTo>
                  <a:pt x="8454601" y="896647"/>
                  <a:pt x="8444485" y="951403"/>
                  <a:pt x="8463601" y="836706"/>
                </a:cubicBezTo>
                <a:cubicBezTo>
                  <a:pt x="8455388" y="623162"/>
                  <a:pt x="8519514" y="529331"/>
                  <a:pt x="8418778" y="403412"/>
                </a:cubicBezTo>
                <a:cubicBezTo>
                  <a:pt x="8409978" y="392412"/>
                  <a:pt x="8398856" y="383490"/>
                  <a:pt x="8388895" y="373529"/>
                </a:cubicBezTo>
                <a:cubicBezTo>
                  <a:pt x="8363181" y="296387"/>
                  <a:pt x="8393315" y="351573"/>
                  <a:pt x="8314190" y="298823"/>
                </a:cubicBezTo>
                <a:cubicBezTo>
                  <a:pt x="8302469" y="291009"/>
                  <a:pt x="8295307" y="277741"/>
                  <a:pt x="8284307" y="268941"/>
                </a:cubicBezTo>
                <a:cubicBezTo>
                  <a:pt x="8270285" y="257724"/>
                  <a:pt x="8253506" y="250277"/>
                  <a:pt x="8239484" y="239059"/>
                </a:cubicBezTo>
                <a:cubicBezTo>
                  <a:pt x="8228484" y="230259"/>
                  <a:pt x="8222201" y="215476"/>
                  <a:pt x="8209601" y="209176"/>
                </a:cubicBezTo>
                <a:cubicBezTo>
                  <a:pt x="8181428" y="195089"/>
                  <a:pt x="8150512" y="186933"/>
                  <a:pt x="8119954" y="179294"/>
                </a:cubicBezTo>
                <a:lnTo>
                  <a:pt x="8000425" y="149412"/>
                </a:lnTo>
                <a:cubicBezTo>
                  <a:pt x="7980503" y="144432"/>
                  <a:pt x="7961166" y="135550"/>
                  <a:pt x="7940660" y="134471"/>
                </a:cubicBezTo>
                <a:lnTo>
                  <a:pt x="7656778" y="119529"/>
                </a:lnTo>
                <a:lnTo>
                  <a:pt x="5445484" y="149412"/>
                </a:lnTo>
                <a:cubicBezTo>
                  <a:pt x="5420094" y="149910"/>
                  <a:pt x="5395764" y="159810"/>
                  <a:pt x="5370778" y="164353"/>
                </a:cubicBezTo>
                <a:cubicBezTo>
                  <a:pt x="5340972" y="169772"/>
                  <a:pt x="5311090" y="174800"/>
                  <a:pt x="5281131" y="179294"/>
                </a:cubicBezTo>
                <a:cubicBezTo>
                  <a:pt x="5211477" y="189742"/>
                  <a:pt x="5141251" y="196576"/>
                  <a:pt x="5071954" y="209176"/>
                </a:cubicBezTo>
                <a:cubicBezTo>
                  <a:pt x="5017170" y="219137"/>
                  <a:pt x="4962724" y="231184"/>
                  <a:pt x="4907601" y="239059"/>
                </a:cubicBezTo>
                <a:cubicBezTo>
                  <a:pt x="4858052" y="246138"/>
                  <a:pt x="4807994" y="249020"/>
                  <a:pt x="4758190" y="254000"/>
                </a:cubicBezTo>
                <a:lnTo>
                  <a:pt x="4026072" y="239059"/>
                </a:lnTo>
                <a:cubicBezTo>
                  <a:pt x="3629188" y="225133"/>
                  <a:pt x="4187495" y="227608"/>
                  <a:pt x="3787013" y="194235"/>
                </a:cubicBezTo>
                <a:lnTo>
                  <a:pt x="3607719" y="179294"/>
                </a:lnTo>
                <a:cubicBezTo>
                  <a:pt x="3582817" y="174314"/>
                  <a:pt x="3558113" y="168214"/>
                  <a:pt x="3533013" y="164353"/>
                </a:cubicBezTo>
                <a:cubicBezTo>
                  <a:pt x="3493327" y="158247"/>
                  <a:pt x="3452746" y="157825"/>
                  <a:pt x="3413484" y="149412"/>
                </a:cubicBezTo>
                <a:cubicBezTo>
                  <a:pt x="3382684" y="142812"/>
                  <a:pt x="3353719" y="129490"/>
                  <a:pt x="3323837" y="119529"/>
                </a:cubicBezTo>
                <a:lnTo>
                  <a:pt x="3279013" y="104588"/>
                </a:lnTo>
                <a:cubicBezTo>
                  <a:pt x="3264072" y="99608"/>
                  <a:pt x="3249469" y="93467"/>
                  <a:pt x="3234190" y="89647"/>
                </a:cubicBezTo>
                <a:cubicBezTo>
                  <a:pt x="3214268" y="84667"/>
                  <a:pt x="3194801" y="77253"/>
                  <a:pt x="3174425" y="74706"/>
                </a:cubicBezTo>
                <a:cubicBezTo>
                  <a:pt x="3119118" y="67793"/>
                  <a:pt x="2829233" y="47915"/>
                  <a:pt x="2785954" y="44823"/>
                </a:cubicBezTo>
                <a:cubicBezTo>
                  <a:pt x="2761052" y="39843"/>
                  <a:pt x="2736430" y="33167"/>
                  <a:pt x="2711248" y="29882"/>
                </a:cubicBezTo>
                <a:cubicBezTo>
                  <a:pt x="2621807" y="18216"/>
                  <a:pt x="2442307" y="0"/>
                  <a:pt x="2442307" y="0"/>
                </a:cubicBezTo>
                <a:cubicBezTo>
                  <a:pt x="2387523" y="4980"/>
                  <a:pt x="2332539" y="8118"/>
                  <a:pt x="2277954" y="14941"/>
                </a:cubicBezTo>
                <a:cubicBezTo>
                  <a:pt x="2252755" y="18091"/>
                  <a:pt x="2228234" y="25339"/>
                  <a:pt x="2203248" y="29882"/>
                </a:cubicBezTo>
                <a:cubicBezTo>
                  <a:pt x="2174720" y="35069"/>
                  <a:pt x="2032160" y="58608"/>
                  <a:pt x="2009013" y="59765"/>
                </a:cubicBezTo>
                <a:cubicBezTo>
                  <a:pt x="1844790" y="67976"/>
                  <a:pt x="1680307" y="69726"/>
                  <a:pt x="1515954" y="74706"/>
                </a:cubicBezTo>
                <a:cubicBezTo>
                  <a:pt x="1233642" y="102937"/>
                  <a:pt x="1253265" y="104588"/>
                  <a:pt x="828660" y="104588"/>
                </a:cubicBezTo>
                <a:cubicBezTo>
                  <a:pt x="793443" y="104588"/>
                  <a:pt x="759144" y="92835"/>
                  <a:pt x="724072" y="89647"/>
                </a:cubicBezTo>
                <a:cubicBezTo>
                  <a:pt x="704232" y="87843"/>
                  <a:pt x="684229" y="89647"/>
                  <a:pt x="664307" y="89647"/>
                </a:cubicBezTo>
                <a:lnTo>
                  <a:pt x="664307" y="89647"/>
                </a:lnTo>
              </a:path>
            </a:pathLst>
          </a:custGeom>
          <a:ln w="104775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40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7360" y="0"/>
            <a:ext cx="14813280" cy="1714500"/>
          </a:xfrm>
        </p:spPr>
        <p:txBody>
          <a:bodyPr>
            <a:normAutofit/>
          </a:bodyPr>
          <a:lstStyle/>
          <a:p>
            <a:r>
              <a:rPr lang="en-US" sz="7200" dirty="0"/>
              <a:t>CGM in Poorly Controlled T2DM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8641" y="1896050"/>
            <a:ext cx="15597791" cy="7755978"/>
          </a:xfrm>
        </p:spPr>
        <p:txBody>
          <a:bodyPr>
            <a:normAutofit/>
          </a:bodyPr>
          <a:lstStyle/>
          <a:p>
            <a:r>
              <a:rPr lang="en-US" dirty="0"/>
              <a:t>8-month RCT of 175 </a:t>
            </a:r>
            <a:r>
              <a:rPr lang="en-US" dirty="0" err="1"/>
              <a:t>pts</a:t>
            </a:r>
            <a:r>
              <a:rPr lang="en-US" dirty="0"/>
              <a:t> on basal insulin and mean HbA1c </a:t>
            </a:r>
            <a:r>
              <a:rPr lang="en-US" u="sng" dirty="0"/>
              <a:t>&gt;</a:t>
            </a:r>
            <a:r>
              <a:rPr lang="en-US" dirty="0"/>
              <a:t> 9%</a:t>
            </a:r>
          </a:p>
          <a:p>
            <a:r>
              <a:rPr lang="en-US" dirty="0"/>
              <a:t> CGM vs. conventional SMBG lowered HbA1c a mere 0.4% </a:t>
            </a:r>
            <a:r>
              <a:rPr lang="en-US" sz="3960" dirty="0"/>
              <a:t>(p = 0.02)</a:t>
            </a:r>
          </a:p>
          <a:p>
            <a:r>
              <a:rPr lang="en-US" dirty="0"/>
              <a:t>CGM increased TIR 15% (3.6 </a:t>
            </a:r>
            <a:r>
              <a:rPr lang="en-US" dirty="0" err="1"/>
              <a:t>hrs</a:t>
            </a:r>
            <a:r>
              <a:rPr lang="en-US" dirty="0"/>
              <a:t>/d) and decreased time-above-range (TAR </a:t>
            </a:r>
            <a:r>
              <a:rPr lang="en-US" baseline="-25000" dirty="0"/>
              <a:t>&gt; 250</a:t>
            </a:r>
            <a:r>
              <a:rPr lang="en-US" dirty="0"/>
              <a:t>) by 16% </a:t>
            </a:r>
            <a:r>
              <a:rPr lang="en-US" sz="3960" dirty="0"/>
              <a:t>(p&lt;0.001)</a:t>
            </a:r>
          </a:p>
          <a:p>
            <a:r>
              <a:rPr lang="en-US" dirty="0"/>
              <a:t>Equivalent to a 60% risk reduction for the development of DR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1" y="9416711"/>
            <a:ext cx="5623591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sz="3240" i="1" dirty="0"/>
              <a:t>JAMA. </a:t>
            </a:r>
            <a:r>
              <a:rPr lang="is-IS" sz="3240" dirty="0"/>
              <a:t>2021;325(22):2262-2272.</a:t>
            </a:r>
            <a:endParaRPr lang="en-US" sz="3240" dirty="0"/>
          </a:p>
        </p:txBody>
      </p:sp>
    </p:spTree>
    <p:extLst>
      <p:ext uri="{BB962C8B-B14F-4D97-AF65-F5344CB8AC3E}">
        <p14:creationId xmlns:p14="http://schemas.microsoft.com/office/powerpoint/2010/main" val="206167214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:a16="http://schemas.microsoft.com/office/drawing/2014/main" id="{19AE9609-C306-784D-807B-4C240A200A44}"/>
              </a:ext>
            </a:extLst>
          </p:cNvPr>
          <p:cNvSpPr txBox="1">
            <a:spLocks/>
          </p:cNvSpPr>
          <p:nvPr/>
        </p:nvSpPr>
        <p:spPr bwMode="auto">
          <a:xfrm>
            <a:off x="2971800" y="-7144"/>
            <a:ext cx="12344400" cy="1714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6600"/>
              <a:t>How Can Patients Improve TIR?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E63F8-6802-6648-8C5C-9CE25652B3D9}"/>
              </a:ext>
            </a:extLst>
          </p:cNvPr>
          <p:cNvSpPr txBox="1">
            <a:spLocks/>
          </p:cNvSpPr>
          <p:nvPr/>
        </p:nvSpPr>
        <p:spPr>
          <a:xfrm>
            <a:off x="2738438" y="1521620"/>
            <a:ext cx="12851607" cy="812244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800"/>
              <a:t>Get a CGM or Flash Glucose Sensor</a:t>
            </a:r>
          </a:p>
          <a:p>
            <a:pPr lvl="1">
              <a:defRPr/>
            </a:pPr>
            <a:r>
              <a:rPr lang="en-US" sz="4200"/>
              <a:t>Dexcom or Metronic CGM / Freestyle Libre </a:t>
            </a:r>
          </a:p>
          <a:p>
            <a:pPr>
              <a:defRPr/>
            </a:pPr>
            <a:r>
              <a:rPr lang="en-US" sz="4800"/>
              <a:t>Reduce carbohydrate content to 30 grams maximum per meal</a:t>
            </a:r>
          </a:p>
          <a:p>
            <a:pPr>
              <a:defRPr/>
            </a:pPr>
            <a:r>
              <a:rPr lang="en-US" sz="4800"/>
              <a:t>Eat lower glycemic index foods/meals</a:t>
            </a:r>
          </a:p>
          <a:p>
            <a:pPr>
              <a:defRPr/>
            </a:pPr>
            <a:r>
              <a:rPr lang="en-US" sz="4800"/>
              <a:t>Exercise (</a:t>
            </a:r>
            <a:r>
              <a:rPr lang="en-US" sz="3900"/>
              <a:t>aerobic &gt; resistance</a:t>
            </a:r>
            <a:r>
              <a:rPr lang="en-US" sz="4800"/>
              <a:t>) immediately after a meal</a:t>
            </a:r>
          </a:p>
          <a:p>
            <a:pPr>
              <a:defRPr/>
            </a:pPr>
            <a:r>
              <a:rPr lang="en-US" sz="4800"/>
              <a:t>Use a semi-closed-loop insulin pump</a:t>
            </a:r>
          </a:p>
          <a:p>
            <a:pPr lvl="1">
              <a:defRPr/>
            </a:pPr>
            <a:r>
              <a:rPr lang="en-US" sz="4200"/>
              <a:t>Tandem, Medtronic, Omnipod Horizon</a:t>
            </a:r>
          </a:p>
          <a:p>
            <a:pPr>
              <a:defRPr/>
            </a:pPr>
            <a:r>
              <a:rPr lang="en-US" sz="4800"/>
              <a:t>Use an ultrafast-acting insulin analog</a:t>
            </a:r>
            <a:r>
              <a:rPr lang="en-US" sz="2550"/>
              <a:t> (</a:t>
            </a:r>
          </a:p>
          <a:p>
            <a:pPr lvl="1">
              <a:defRPr/>
            </a:pPr>
            <a:r>
              <a:rPr lang="en-US" sz="4200"/>
              <a:t>FIASP (Novolog) or Lyumjev (Humalog) </a:t>
            </a:r>
            <a:r>
              <a:rPr lang="en-US" sz="4200">
                <a:sym typeface="Wingdings"/>
              </a:rPr>
              <a:t> 15 m onset</a:t>
            </a:r>
            <a:endParaRPr lang="en-US" sz="4200"/>
          </a:p>
          <a:p>
            <a:pPr>
              <a:defRPr/>
            </a:pPr>
            <a:r>
              <a:rPr lang="en-US" sz="4800"/>
              <a:t>Try intermittent fasting</a:t>
            </a:r>
            <a:endParaRPr lang="en-US" sz="4800" dirty="0"/>
          </a:p>
        </p:txBody>
      </p:sp>
      <p:sp>
        <p:nvSpPr>
          <p:cNvPr id="66563" name="TextBox 3">
            <a:extLst>
              <a:ext uri="{FF2B5EF4-FFF2-40B4-BE49-F238E27FC236}">
                <a16:creationId xmlns:a16="http://schemas.microsoft.com/office/drawing/2014/main" id="{D8066973-4FC6-BE44-9195-FA4164A523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2988" y="9463088"/>
            <a:ext cx="9147119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50"/>
              <a:t>Chous AP, Optometry Times, May 13, 2020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E2DC9-B861-FB48-BECC-A9CDDCB4D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59FEC-4DD5-BB45-8818-6DD4CCB78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5400" dirty="0"/>
              <a:t>This course is as much (or more) about diabetes than it is about diabetic eye disease</a:t>
            </a:r>
          </a:p>
          <a:p>
            <a:pPr lvl="1"/>
            <a:r>
              <a:rPr lang="en-US" sz="4800" dirty="0"/>
              <a:t>Diabetic eye disease is more than retinopathy, but I will focus on DR as far as diabetic eye disease</a:t>
            </a:r>
          </a:p>
          <a:p>
            <a:endParaRPr lang="en-US" dirty="0"/>
          </a:p>
        </p:txBody>
      </p:sp>
      <p:pic>
        <p:nvPicPr>
          <p:cNvPr id="61442" name="Picture 2" descr="Retooled Vaccine Raises Hopes As A Lower-Cost Treatment For Type 1 Diabetes  | Kaiser Health News">
            <a:extLst>
              <a:ext uri="{FF2B5EF4-FFF2-40B4-BE49-F238E27FC236}">
                <a16:creationId xmlns:a16="http://schemas.microsoft.com/office/drawing/2014/main" id="{C14D4BB0-B437-7E4D-B8DF-04557FC48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2753" y="5765072"/>
            <a:ext cx="6795247" cy="452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27256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1">
            <a:extLst>
              <a:ext uri="{FF2B5EF4-FFF2-40B4-BE49-F238E27FC236}">
                <a16:creationId xmlns:a16="http://schemas.microsoft.com/office/drawing/2014/main" id="{CB5AA663-08B4-964B-A2E0-27EEE7254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297" y="121447"/>
            <a:ext cx="13530263" cy="884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4" name="TextBox 2">
            <a:extLst>
              <a:ext uri="{FF2B5EF4-FFF2-40B4-BE49-F238E27FC236}">
                <a16:creationId xmlns:a16="http://schemas.microsoft.com/office/drawing/2014/main" id="{95E5A0C1-5B72-4C4A-A624-5E2F143D7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2" y="926309"/>
            <a:ext cx="729642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200" b="1">
                <a:solidFill>
                  <a:schemeClr val="bg1"/>
                </a:solidFill>
              </a:rPr>
              <a:t>Hazard Ratio for DR Progression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7DBA7B-0AA6-CE4F-BD47-8308836F2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3445670"/>
            <a:ext cx="45111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800" b="1" dirty="0">
                <a:solidFill>
                  <a:schemeClr val="bg1"/>
                </a:solidFill>
              </a:rPr>
              <a:t>Goal is TIR </a:t>
            </a:r>
            <a:r>
              <a:rPr lang="en-US" altLang="en-US" sz="4800" b="1" u="sng">
                <a:solidFill>
                  <a:schemeClr val="bg1"/>
                </a:solidFill>
              </a:rPr>
              <a:t>&gt;</a:t>
            </a:r>
            <a:r>
              <a:rPr lang="en-US" altLang="en-US" sz="4800" b="1">
                <a:solidFill>
                  <a:schemeClr val="bg1"/>
                </a:solidFill>
              </a:rPr>
              <a:t> 70%</a:t>
            </a:r>
            <a:endParaRPr lang="en-US" altLang="en-US" sz="4800" b="1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75F33F6-73DC-8241-AA12-72698203524A}"/>
              </a:ext>
            </a:extLst>
          </p:cNvPr>
          <p:cNvCxnSpPr/>
          <p:nvPr/>
        </p:nvCxnSpPr>
        <p:spPr>
          <a:xfrm flipH="1">
            <a:off x="5945982" y="4343400"/>
            <a:ext cx="1959768" cy="1790700"/>
          </a:xfrm>
          <a:prstGeom prst="straightConnector1">
            <a:avLst/>
          </a:prstGeom>
          <a:ln w="762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ED08E89-1175-EC4F-8D9E-0F669A0C7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1271" y="9263063"/>
            <a:ext cx="13144176" cy="623248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450" b="1"/>
              <a:t>In DCCT, the TIR difference in those with and without DR was 2.5 hours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allAtOnce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D27E6-EFB8-497D-8E71-7EDC32FA1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860" y="336182"/>
            <a:ext cx="14721840" cy="1219200"/>
          </a:xfrm>
        </p:spPr>
        <p:txBody>
          <a:bodyPr>
            <a:noAutofit/>
          </a:bodyPr>
          <a:lstStyle/>
          <a:p>
            <a:pPr lvl="0"/>
            <a:r>
              <a:rPr lang="en-US" sz="4800" dirty="0"/>
              <a:t>Optimizing Diabetes Treatment Is </a:t>
            </a:r>
            <a:r>
              <a:rPr lang="en-US" sz="4800" b="1" i="1" dirty="0">
                <a:solidFill>
                  <a:srgbClr val="A6192E"/>
                </a:solidFill>
              </a:rPr>
              <a:t>Essential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F2AC9-A09D-462A-8265-A014439FC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3020" y="2159434"/>
            <a:ext cx="16047720" cy="725126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en-US" sz="3600" dirty="0"/>
              <a:t>Individualized management of glycemia, blood pressure, and lipids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3600" dirty="0"/>
              <a:t>Both A1C and glucose time in range (TIR) are independently predictive of DR incidence/progression in both type 1 and type 2 diabetes.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endParaRPr lang="en-US" sz="3600" dirty="0"/>
          </a:p>
          <a:p>
            <a:pPr>
              <a:spcBef>
                <a:spcPts val="0"/>
              </a:spcBef>
              <a:spcAft>
                <a:spcPts val="900"/>
              </a:spcAft>
            </a:pPr>
            <a:endParaRPr lang="en-US" sz="3600" dirty="0"/>
          </a:p>
          <a:p>
            <a:pPr>
              <a:spcBef>
                <a:spcPts val="0"/>
              </a:spcBef>
              <a:spcAft>
                <a:spcPts val="900"/>
              </a:spcAft>
            </a:pPr>
            <a:endParaRPr lang="en-US" sz="3600" dirty="0"/>
          </a:p>
          <a:p>
            <a:pPr>
              <a:spcBef>
                <a:spcPts val="2700"/>
              </a:spcBef>
              <a:spcAft>
                <a:spcPts val="900"/>
              </a:spcAft>
            </a:pPr>
            <a:r>
              <a:rPr lang="en-US" sz="3600" dirty="0"/>
              <a:t>A 1.0% decrease in A1C results in a 50% decreased risk in significant DR (two-step) progression.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en-US" sz="3600" dirty="0"/>
              <a:t>Analysis: DCCT subjects without DR had a mean </a:t>
            </a:r>
            <a:r>
              <a:rPr lang="en-US" sz="3600" dirty="0">
                <a:ea typeface="Wingdings"/>
                <a:cs typeface="Calibri"/>
                <a:sym typeface="Wingdings"/>
              </a:rPr>
              <a:t>2.5</a:t>
            </a:r>
            <a:r>
              <a:rPr lang="en-US" sz="3600" b="1" dirty="0">
                <a:ea typeface="Wingdings"/>
                <a:cs typeface="Wingdings"/>
                <a:sym typeface="Wingdings"/>
              </a:rPr>
              <a:t> </a:t>
            </a:r>
            <a:r>
              <a:rPr lang="en-US" sz="3600" dirty="0"/>
              <a:t>hours/day more TIR.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endParaRPr lang="en-US" sz="3600" dirty="0"/>
          </a:p>
          <a:p>
            <a:pPr>
              <a:spcBef>
                <a:spcPts val="0"/>
              </a:spcBef>
              <a:spcAft>
                <a:spcPts val="900"/>
              </a:spcAft>
            </a:pPr>
            <a:endParaRPr lang="en-US" sz="36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AEAED7B-B9E6-4398-8A06-472EE501ADD9}"/>
              </a:ext>
            </a:extLst>
          </p:cNvPr>
          <p:cNvGraphicFramePr>
            <a:graphicFrameLocks noGrp="1"/>
          </p:cNvGraphicFramePr>
          <p:nvPr/>
        </p:nvGraphicFramePr>
        <p:xfrm>
          <a:off x="4760595" y="4491228"/>
          <a:ext cx="8625078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274">
                  <a:extLst>
                    <a:ext uri="{9D8B030D-6E8A-4147-A177-3AD203B41FA5}">
                      <a16:colId xmlns:a16="http://schemas.microsoft.com/office/drawing/2014/main" val="3195272295"/>
                    </a:ext>
                  </a:extLst>
                </a:gridCol>
                <a:gridCol w="2153412">
                  <a:extLst>
                    <a:ext uri="{9D8B030D-6E8A-4147-A177-3AD203B41FA5}">
                      <a16:colId xmlns:a16="http://schemas.microsoft.com/office/drawing/2014/main" val="1929050783"/>
                    </a:ext>
                  </a:extLst>
                </a:gridCol>
                <a:gridCol w="4279392">
                  <a:extLst>
                    <a:ext uri="{9D8B030D-6E8A-4147-A177-3AD203B41FA5}">
                      <a16:colId xmlns:a16="http://schemas.microsoft.com/office/drawing/2014/main" val="1122912113"/>
                    </a:ext>
                  </a:extLst>
                </a:gridCol>
              </a:tblGrid>
              <a:tr h="1524000">
                <a:tc>
                  <a:txBody>
                    <a:bodyPr/>
                    <a:lstStyle/>
                    <a:p>
                      <a:pPr algn="ctr"/>
                      <a:r>
                        <a:rPr lang="en-US" sz="4100" b="0" dirty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TIR</a:t>
                      </a:r>
                    </a:p>
                    <a:p>
                      <a:pPr algn="ctr"/>
                      <a:r>
                        <a:rPr lang="en-US" sz="4100" b="0" dirty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 </a:t>
                      </a:r>
                      <a:r>
                        <a:rPr lang="en-US" sz="4100" b="0" dirty="0">
                          <a:solidFill>
                            <a:schemeClr val="tx1"/>
                          </a:solidFill>
                          <a:latin typeface="+mn-lt"/>
                        </a:rPr>
                        <a:t>10% </a:t>
                      </a:r>
                    </a:p>
                  </a:txBody>
                  <a:tcPr marL="164592" marR="164592" marT="109728" marB="109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100" b="0" dirty="0">
                          <a:solidFill>
                            <a:schemeClr val="bg1"/>
                          </a:solidFill>
                          <a:latin typeface="+mn-lt"/>
                        </a:rPr>
                        <a:t>DR risk</a:t>
                      </a:r>
                      <a:br>
                        <a:rPr lang="en-US" sz="4100" b="0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n-US" sz="4100" b="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4100" b="0" dirty="0">
                          <a:solidFill>
                            <a:schemeClr val="bg1"/>
                          </a:solidFill>
                          <a:latin typeface="+mn-lt"/>
                          <a:sym typeface="Wingdings" panose="05000000000000000000" pitchFamily="2" charset="2"/>
                        </a:rPr>
                        <a:t></a:t>
                      </a:r>
                      <a:r>
                        <a:rPr lang="en-US" sz="4100" b="0" dirty="0">
                          <a:solidFill>
                            <a:schemeClr val="bg1"/>
                          </a:solidFill>
                          <a:latin typeface="+mn-lt"/>
                        </a:rPr>
                        <a:t> 64%</a:t>
                      </a:r>
                    </a:p>
                  </a:txBody>
                  <a:tcPr marL="164592" marR="164592" marT="109728" marB="109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19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100" b="0" dirty="0">
                          <a:solidFill>
                            <a:schemeClr val="bg1"/>
                          </a:solidFill>
                        </a:rPr>
                        <a:t>Microalbuminuria</a:t>
                      </a:r>
                      <a:br>
                        <a:rPr lang="en-US" sz="4100" b="0" dirty="0">
                          <a:solidFill>
                            <a:schemeClr val="bg1"/>
                          </a:solidFill>
                        </a:rPr>
                      </a:br>
                      <a:r>
                        <a:rPr lang="en-US" sz="4100" b="0" dirty="0">
                          <a:solidFill>
                            <a:schemeClr val="bg1"/>
                          </a:solidFill>
                        </a:rPr>
                        <a:t>risk </a:t>
                      </a:r>
                      <a:r>
                        <a:rPr lang="en-US" sz="4100" b="0" dirty="0">
                          <a:solidFill>
                            <a:schemeClr val="bg1"/>
                          </a:solidFill>
                          <a:sym typeface="Wingdings" panose="05000000000000000000" pitchFamily="2" charset="2"/>
                        </a:rPr>
                        <a:t></a:t>
                      </a:r>
                      <a:r>
                        <a:rPr lang="en-US" sz="4100" b="0" dirty="0">
                          <a:solidFill>
                            <a:schemeClr val="bg1"/>
                          </a:solidFill>
                        </a:rPr>
                        <a:t> 40%</a:t>
                      </a:r>
                    </a:p>
                  </a:txBody>
                  <a:tcPr marL="164592" marR="164592" marT="109728" marB="109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855791"/>
                  </a:ext>
                </a:extLst>
              </a:tr>
            </a:tbl>
          </a:graphicData>
        </a:graphic>
      </p:graphicFrame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6F78D628-3880-437B-A9FD-ED047ED276C2}"/>
              </a:ext>
            </a:extLst>
          </p:cNvPr>
          <p:cNvSpPr txBox="1">
            <a:spLocks/>
          </p:cNvSpPr>
          <p:nvPr/>
        </p:nvSpPr>
        <p:spPr>
          <a:xfrm>
            <a:off x="383314" y="9444872"/>
            <a:ext cx="13895042" cy="767004"/>
          </a:xfrm>
          <a:prstGeom prst="rect">
            <a:avLst/>
          </a:prstGeom>
        </p:spPr>
        <p:txBody>
          <a:bodyPr/>
          <a:lstStyle>
            <a:lvl1pPr marL="225425" indent="-225425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3413" indent="-28575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3505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1650" dirty="0"/>
              <a:t>Beck RW, </a:t>
            </a:r>
            <a:r>
              <a:rPr lang="en-US" sz="1650" dirty="0"/>
              <a:t>Bergenstal RM, Riddlesworth TD, et al. </a:t>
            </a:r>
            <a:r>
              <a:rPr lang="hu-HU" sz="1650" dirty="0"/>
              <a:t>Diabetes Care 2019;42:400–405</a:t>
            </a:r>
            <a:r>
              <a:rPr lang="en-US" sz="1650" dirty="0"/>
              <a:t>; </a:t>
            </a:r>
            <a:r>
              <a:rPr lang="hu-HU" sz="1650" dirty="0"/>
              <a:t>Lu J, </a:t>
            </a:r>
            <a:r>
              <a:rPr lang="en-US" sz="1650" dirty="0"/>
              <a:t>Ma X, Zhou J, et al. D</a:t>
            </a:r>
            <a:r>
              <a:rPr lang="hu-HU" sz="1650" dirty="0"/>
              <a:t>iabetes Care 2018;41:2370–</a:t>
            </a:r>
            <a:r>
              <a:rPr lang="en-US" sz="1650" dirty="0"/>
              <a:t>2</a:t>
            </a:r>
            <a:r>
              <a:rPr lang="hu-HU" sz="1650" dirty="0"/>
              <a:t>376</a:t>
            </a:r>
            <a:r>
              <a:rPr lang="en-US" sz="1650" dirty="0"/>
              <a:t>; U.K. Prospective Diabetes Study Group. </a:t>
            </a:r>
            <a:r>
              <a:rPr lang="fr-FR" sz="1650" dirty="0"/>
              <a:t>Lancet 1998;352:837–853; </a:t>
            </a:r>
            <a:r>
              <a:rPr lang="en-US" sz="1650" dirty="0"/>
              <a:t>Skyler JS. Endocrinol Metab Clin North Am. 1996;25:243–254</a:t>
            </a:r>
          </a:p>
          <a:p>
            <a:pPr marL="0" indent="0">
              <a:buNone/>
            </a:pPr>
            <a:endParaRPr lang="hu-HU" sz="1650" dirty="0"/>
          </a:p>
          <a:p>
            <a:pPr marL="0" indent="0">
              <a:buNone/>
            </a:pPr>
            <a:r>
              <a:rPr lang="fr-FR" sz="1650" dirty="0"/>
              <a:t>    </a:t>
            </a:r>
            <a:endParaRPr lang="en-US" sz="1650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276CB05-58D1-432C-8C31-AAF83E5668BD}"/>
              </a:ext>
            </a:extLst>
          </p:cNvPr>
          <p:cNvSpPr txBox="1">
            <a:spLocks/>
          </p:cNvSpPr>
          <p:nvPr/>
        </p:nvSpPr>
        <p:spPr>
          <a:xfrm>
            <a:off x="2400300" y="9563100"/>
            <a:ext cx="9601200" cy="762000"/>
          </a:xfrm>
          <a:prstGeom prst="rect">
            <a:avLst/>
          </a:prstGeom>
        </p:spPr>
        <p:txBody>
          <a:bodyPr/>
          <a:lstStyle>
            <a:lvl1pPr marL="225425" indent="-225425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3413" indent="-28575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3505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3BA38E-F5CE-4FD5-AF46-A6FBEA06425F}"/>
              </a:ext>
            </a:extLst>
          </p:cNvPr>
          <p:cNvSpPr txBox="1"/>
          <p:nvPr/>
        </p:nvSpPr>
        <p:spPr>
          <a:xfrm>
            <a:off x="2301765" y="8827646"/>
            <a:ext cx="24558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610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251"/>
    </mc:Choice>
    <mc:Fallback xmlns="">
      <p:transition spd="slow" advTm="862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60324-CB85-FD43-BC2C-0886C2B87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BTW: Who are my best two MD referral sources?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A1556-BF3C-6F45-B4E2-386D191F0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A PCP that you will hear a little about later </a:t>
            </a:r>
          </a:p>
          <a:p>
            <a:pPr lvl="1"/>
            <a:r>
              <a:rPr lang="en-US" dirty="0"/>
              <a:t>Helped identify a patient with DM based on refractive shift</a:t>
            </a:r>
          </a:p>
          <a:p>
            <a:r>
              <a:rPr lang="en-US" dirty="0"/>
              <a:t>2. An Endocrinologist that is a patient of mine</a:t>
            </a:r>
          </a:p>
          <a:p>
            <a:pPr lvl="1"/>
            <a:r>
              <a:rPr lang="en-US" dirty="0"/>
              <a:t>When he was in I started talking to him about CGM and TIR</a:t>
            </a:r>
          </a:p>
          <a:p>
            <a:pPr lvl="2"/>
            <a:r>
              <a:rPr lang="en-US" dirty="0"/>
              <a:t>He was SHOCKED that I knew what they were and knew data</a:t>
            </a:r>
          </a:p>
          <a:p>
            <a:pPr lvl="2"/>
            <a:r>
              <a:rPr lang="en-US" dirty="0"/>
              <a:t>Now sends his patients to me and not the MDs in my practice!</a:t>
            </a:r>
          </a:p>
        </p:txBody>
      </p:sp>
    </p:spTree>
    <p:extLst>
      <p:ext uri="{BB962C8B-B14F-4D97-AF65-F5344CB8AC3E}">
        <p14:creationId xmlns:p14="http://schemas.microsoft.com/office/powerpoint/2010/main" val="277811430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>
            <a:extLst>
              <a:ext uri="{FF2B5EF4-FFF2-40B4-BE49-F238E27FC236}">
                <a16:creationId xmlns:a16="http://schemas.microsoft.com/office/drawing/2014/main" id="{B434EC89-EE0C-AF4A-A3ED-9A96DBD121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0" b="11549"/>
          <a:stretch>
            <a:fillRect/>
          </a:stretch>
        </p:blipFill>
        <p:spPr bwMode="auto">
          <a:xfrm>
            <a:off x="6146007" y="5991227"/>
            <a:ext cx="7400925" cy="388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CE26691-22DF-1840-86A5-8B43EE87F3EB}"/>
              </a:ext>
            </a:extLst>
          </p:cNvPr>
          <p:cNvSpPr txBox="1">
            <a:spLocks/>
          </p:cNvSpPr>
          <p:nvPr/>
        </p:nvSpPr>
        <p:spPr>
          <a:xfrm>
            <a:off x="2971800" y="271463"/>
            <a:ext cx="12344400" cy="17145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6600"/>
              <a:t>What Has Been the Standard Treatment of NPDR?</a:t>
            </a:r>
            <a:endParaRPr lang="en-US" sz="6600" dirty="0"/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0B43F590-2E9A-4F47-B69A-B4ECFB98AF3C}"/>
              </a:ext>
            </a:extLst>
          </p:cNvPr>
          <p:cNvSpPr txBox="1">
            <a:spLocks/>
          </p:cNvSpPr>
          <p:nvPr/>
        </p:nvSpPr>
        <p:spPr bwMode="auto">
          <a:xfrm>
            <a:off x="2971800" y="2307432"/>
            <a:ext cx="12344400" cy="6788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4800" b="1"/>
              <a:t>Counsel on improving metabolic control if sub-optimal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4800" b="1"/>
              <a:t>Counsel on importance of follow-up examination to detect progression to PDR/DME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72E5D6-6A88-5C4E-BDFA-8DF94C364527}"/>
              </a:ext>
            </a:extLst>
          </p:cNvPr>
          <p:cNvSpPr/>
          <p:nvPr/>
        </p:nvSpPr>
        <p:spPr>
          <a:xfrm>
            <a:off x="5955989" y="6040928"/>
            <a:ext cx="7641357" cy="3785652"/>
          </a:xfrm>
          <a:prstGeom prst="rect">
            <a:avLst/>
          </a:prstGeom>
          <a:noFill/>
          <a:ln>
            <a:solidFill>
              <a:schemeClr val="bg1"/>
            </a:solidFill>
          </a:ln>
          <a:scene3d>
            <a:camera prst="isometricOffAxis1Right"/>
            <a:lightRig rig="threePt" dir="t"/>
          </a:scene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Watchful </a:t>
            </a:r>
          </a:p>
          <a:p>
            <a:pPr algn="ctr">
              <a:defRPr/>
            </a:pPr>
            <a:r>
              <a:rPr lang="en-US" sz="1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Waiting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96ECEA15-C7EC-A944-B24A-22481464F974}"/>
              </a:ext>
            </a:extLst>
          </p:cNvPr>
          <p:cNvSpPr txBox="1">
            <a:spLocks/>
          </p:cNvSpPr>
          <p:nvPr/>
        </p:nvSpPr>
        <p:spPr bwMode="auto">
          <a:xfrm>
            <a:off x="2971800" y="411957"/>
            <a:ext cx="123444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6600"/>
              <a:t>Management of NPDR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DAA15C7D-8861-444A-9FD8-E2F19BF884B4}"/>
              </a:ext>
            </a:extLst>
          </p:cNvPr>
          <p:cNvSpPr txBox="1">
            <a:spLocks/>
          </p:cNvSpPr>
          <p:nvPr/>
        </p:nvSpPr>
        <p:spPr bwMode="auto">
          <a:xfrm>
            <a:off x="2971800" y="2400302"/>
            <a:ext cx="12344400" cy="67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9000"/>
              <a:t>Can we do better than ‘watchful waiting’ for some patients?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65F72-47F6-22FF-8A8E-6319AD29A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way to do better is new/different ways to diagnose and follow NPDR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1E98E-A876-D39F-5C4F-C079FA226E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89394" y="2792226"/>
            <a:ext cx="7772400" cy="6527007"/>
          </a:xfrm>
        </p:spPr>
        <p:txBody>
          <a:bodyPr/>
          <a:lstStyle/>
          <a:p>
            <a:r>
              <a:rPr lang="en-US" dirty="0"/>
              <a:t>70 </a:t>
            </a:r>
            <a:r>
              <a:rPr lang="en-US" dirty="0" err="1"/>
              <a:t>yo</a:t>
            </a:r>
            <a:r>
              <a:rPr lang="en-US" dirty="0"/>
              <a:t> Hispanic male </a:t>
            </a:r>
          </a:p>
          <a:p>
            <a:r>
              <a:rPr lang="en-US" dirty="0"/>
              <a:t>Last exam 1 </a:t>
            </a:r>
            <a:r>
              <a:rPr lang="en-US" dirty="0" err="1"/>
              <a:t>yr</a:t>
            </a:r>
            <a:r>
              <a:rPr lang="en-US" dirty="0"/>
              <a:t> w no NPDR</a:t>
            </a:r>
          </a:p>
          <a:p>
            <a:r>
              <a:rPr lang="en-US" dirty="0"/>
              <a:t>Dm x 20 </a:t>
            </a:r>
            <a:r>
              <a:rPr lang="en-US" dirty="0" err="1"/>
              <a:t>yrs</a:t>
            </a:r>
            <a:endParaRPr lang="en-US" dirty="0"/>
          </a:p>
          <a:p>
            <a:r>
              <a:rPr lang="en-US" dirty="0"/>
              <a:t>A1c approx. 7.0</a:t>
            </a:r>
          </a:p>
          <a:p>
            <a:r>
              <a:rPr lang="en-US" dirty="0"/>
              <a:t>20/20</a:t>
            </a:r>
          </a:p>
          <a:p>
            <a:r>
              <a:rPr lang="en-US" dirty="0"/>
              <a:t>Ant seg marked ant </a:t>
            </a:r>
            <a:r>
              <a:rPr lang="en-US" dirty="0" err="1"/>
              <a:t>bleph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52878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6D910-6E8A-BE3F-4D2F-9179E9373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A close up of a person's eye&#10;&#10;Description automatically generated with medium confidence">
            <a:extLst>
              <a:ext uri="{FF2B5EF4-FFF2-40B4-BE49-F238E27FC236}">
                <a16:creationId xmlns:a16="http://schemas.microsoft.com/office/drawing/2014/main" id="{552682DE-80A5-F71B-C28A-A7B1BB41906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17224" t="3260" r="14322"/>
          <a:stretch/>
        </p:blipFill>
        <p:spPr>
          <a:xfrm>
            <a:off x="-1" y="205387"/>
            <a:ext cx="8103368" cy="5081774"/>
          </a:xfrm>
        </p:spPr>
      </p:pic>
      <p:pic>
        <p:nvPicPr>
          <p:cNvPr id="8" name="Content Placeholder 7" descr="A close-up of a person's skin&#10;&#10;Description automatically generated with low confidence">
            <a:extLst>
              <a:ext uri="{FF2B5EF4-FFF2-40B4-BE49-F238E27FC236}">
                <a16:creationId xmlns:a16="http://schemas.microsoft.com/office/drawing/2014/main" id="{756D012E-E38A-83F8-47E0-37DCDCB8AA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12146" r="19881"/>
          <a:stretch/>
        </p:blipFill>
        <p:spPr>
          <a:xfrm>
            <a:off x="0" y="4935196"/>
            <a:ext cx="8103369" cy="5290079"/>
          </a:xfrm>
        </p:spPr>
      </p:pic>
      <p:pic>
        <p:nvPicPr>
          <p:cNvPr id="11" name="Picture 10" descr="A close-up of a person's eye&#10;&#10;Description automatically generated with medium confidence">
            <a:extLst>
              <a:ext uri="{FF2B5EF4-FFF2-40B4-BE49-F238E27FC236}">
                <a16:creationId xmlns:a16="http://schemas.microsoft.com/office/drawing/2014/main" id="{92FDA0B0-D602-A242-C228-67E952CE398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926" t="614" r="12642"/>
          <a:stretch/>
        </p:blipFill>
        <p:spPr>
          <a:xfrm>
            <a:off x="9595511" y="205388"/>
            <a:ext cx="7930490" cy="4874217"/>
          </a:xfrm>
          <a:prstGeom prst="rect">
            <a:avLst/>
          </a:prstGeom>
        </p:spPr>
      </p:pic>
      <p:pic>
        <p:nvPicPr>
          <p:cNvPr id="13" name="Picture 12" descr="A picture containing indoor&#10;&#10;Description automatically generated">
            <a:extLst>
              <a:ext uri="{FF2B5EF4-FFF2-40B4-BE49-F238E27FC236}">
                <a16:creationId xmlns:a16="http://schemas.microsoft.com/office/drawing/2014/main" id="{89F3E563-6C75-A08E-6FEA-25F837DDD1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837" t="4628" r="6172"/>
          <a:stretch/>
        </p:blipFill>
        <p:spPr>
          <a:xfrm>
            <a:off x="9482667" y="5347139"/>
            <a:ext cx="8043333" cy="493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64984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37327-EAAE-3311-23A7-E79D8546F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 assessment borderline: RTC 6 </a:t>
            </a:r>
            <a:r>
              <a:rPr lang="en-US" dirty="0" err="1"/>
              <a:t>mos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00C5FB2-18C5-A23D-3712-CFAB94D3C06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b="28842"/>
          <a:stretch/>
        </p:blipFill>
        <p:spPr>
          <a:xfrm>
            <a:off x="3570516" y="1480457"/>
            <a:ext cx="9715896" cy="894707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A2065-C6C0-4C20-FA55-D49250B8299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292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8288000" cy="2819564"/>
          </a:xfrm>
          <a:prstGeom prst="rect">
            <a:avLst/>
          </a:prstGeom>
          <a:solidFill>
            <a:srgbClr val="00027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200516D-BEB6-9AD1-678D-D1EF853FE336}"/>
              </a:ext>
            </a:extLst>
          </p:cNvPr>
          <p:cNvSpPr/>
          <p:nvPr/>
        </p:nvSpPr>
        <p:spPr>
          <a:xfrm>
            <a:off x="-13857" y="2277566"/>
            <a:ext cx="8599146" cy="80262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914400"/>
            <a:endParaRPr lang="en-US" sz="36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CAA2CA-4700-2C4D-7C0C-8510AB613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Pupillary response is also impacted by DR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1F8FFB-7286-0083-EB49-4040324B4D9A}"/>
              </a:ext>
            </a:extLst>
          </p:cNvPr>
          <p:cNvSpPr txBox="1"/>
          <p:nvPr/>
        </p:nvSpPr>
        <p:spPr>
          <a:xfrm>
            <a:off x="1857014" y="588889"/>
            <a:ext cx="9624604" cy="630494"/>
          </a:xfrm>
          <a:prstGeom prst="rect">
            <a:avLst/>
          </a:prstGeom>
        </p:spPr>
        <p:txBody>
          <a:bodyPr vert="horz" wrap="square" lIns="137160" tIns="68580" rIns="137160" bIns="68580" rtlCol="0">
            <a:noAutofit/>
          </a:bodyPr>
          <a:lstStyle/>
          <a:p>
            <a:pPr defTabSz="914400"/>
            <a:r>
              <a:rPr lang="en-US" sz="3600" spc="450" dirty="0">
                <a:solidFill>
                  <a:prstClr val="white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DIABETIC RETINOPATHY</a:t>
            </a:r>
            <a:endParaRPr lang="en-US" sz="2800" spc="450" dirty="0">
              <a:solidFill>
                <a:prstClr val="white"/>
              </a:solidFill>
              <a:latin typeface="Lato Medium" panose="020F05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8A81CE-4168-FF89-7A45-7E7046AB3694}"/>
              </a:ext>
            </a:extLst>
          </p:cNvPr>
          <p:cNvSpPr txBox="1"/>
          <p:nvPr/>
        </p:nvSpPr>
        <p:spPr>
          <a:xfrm>
            <a:off x="425750" y="3454098"/>
            <a:ext cx="7230826" cy="692497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pPr defTabSz="914400"/>
            <a:r>
              <a:rPr lang="en-US" sz="3600" dirty="0">
                <a:solidFill>
                  <a:prstClr val="white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DR assessment protocol combines</a:t>
            </a:r>
            <a:r>
              <a:rPr lang="en-US" sz="3600" dirty="0">
                <a:solidFill>
                  <a:prstClr val="black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466D93C-F546-490D-2BE9-02A56ECD9E33}"/>
              </a:ext>
            </a:extLst>
          </p:cNvPr>
          <p:cNvSpPr txBox="1">
            <a:spLocks/>
          </p:cNvSpPr>
          <p:nvPr/>
        </p:nvSpPr>
        <p:spPr>
          <a:xfrm>
            <a:off x="767143" y="4605792"/>
            <a:ext cx="5975318" cy="4692056"/>
          </a:xfrm>
          <a:prstGeom prst="rect">
            <a:avLst/>
          </a:prstGeom>
        </p:spPr>
        <p:txBody>
          <a:bodyPr lIns="137160" tIns="68580" rIns="137160" bIns="68580">
            <a:normAutofit/>
          </a:bodyPr>
          <a:lstStyle>
            <a:lvl1pPr marL="457086" indent="-457086" algn="l" defTabSz="1828343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257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429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99600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3771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7943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114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286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457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6" lvl="1" indent="0" defTabSz="3656686">
              <a:spcBef>
                <a:spcPts val="2000"/>
              </a:spcBef>
              <a:buClr>
                <a:prstClr val="black"/>
              </a:buClr>
              <a:buNone/>
            </a:pPr>
            <a:r>
              <a:rPr lang="en-US" sz="2400" b="1" spc="300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IMPLICIT TIME (ERG)</a:t>
            </a:r>
            <a:endParaRPr lang="en-US" sz="2400" b="1" spc="300" dirty="0">
              <a:solidFill>
                <a:prstClr val="white"/>
              </a:solidFill>
              <a:latin typeface="Lato Semibold" panose="020F0502020204030203" pitchFamily="34" charset="0"/>
              <a:ea typeface="Lato Semibold" panose="020F0502020204030203" pitchFamily="34" charset="0"/>
              <a:cs typeface="Lato Semibold" panose="020F0502020204030203" pitchFamily="34" charset="0"/>
            </a:endParaRPr>
          </a:p>
          <a:p>
            <a:pPr marL="685800" lvl="1" indent="0" defTabSz="3656686">
              <a:spcBef>
                <a:spcPts val="450"/>
              </a:spcBef>
              <a:buClr>
                <a:prstClr val="black"/>
              </a:buClr>
              <a:buNone/>
            </a:pPr>
            <a:r>
              <a:rPr lang="en-US" sz="2000" spc="-60" dirty="0">
                <a:solidFill>
                  <a:prstClr val="white"/>
                </a:solidFill>
                <a:latin typeface="Lato Light" panose="020F0302020204030203" pitchFamily="34" charset="77"/>
                <a:ea typeface="Lato" panose="020F0502020204030203" pitchFamily="34" charset="0"/>
                <a:cs typeface="Lato" panose="020F0502020204030203" pitchFamily="34" charset="0"/>
              </a:rPr>
              <a:t>How long it takes the retina to respond </a:t>
            </a:r>
            <a:endParaRPr lang="en-US" sz="3600" spc="-60" dirty="0">
              <a:solidFill>
                <a:prstClr val="white"/>
              </a:solidFill>
              <a:latin typeface="Lato Light" panose="020F0302020204030203" pitchFamily="34" charset="77"/>
              <a:ea typeface="Lato Semibold" panose="020F0502020204030203" pitchFamily="34" charset="0"/>
              <a:cs typeface="Lato Semibold" panose="020F0502020204030203" pitchFamily="34" charset="0"/>
            </a:endParaRPr>
          </a:p>
          <a:p>
            <a:pPr marL="171450" lvl="2" indent="0" defTabSz="3656686">
              <a:spcBef>
                <a:spcPts val="3750"/>
              </a:spcBef>
              <a:spcAft>
                <a:spcPts val="450"/>
              </a:spcAft>
              <a:buClr>
                <a:prstClr val="black"/>
              </a:buClr>
              <a:buNone/>
            </a:pPr>
            <a:r>
              <a:rPr lang="en-US" sz="2400" b="1" spc="300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AMPLITUDE (ERG)</a:t>
            </a:r>
          </a:p>
          <a:p>
            <a:pPr marL="685800" lvl="2" indent="0" defTabSz="3656686">
              <a:spcBef>
                <a:spcPts val="450"/>
              </a:spcBef>
              <a:spcAft>
                <a:spcPts val="450"/>
              </a:spcAft>
              <a:buClr>
                <a:prstClr val="black"/>
              </a:buClr>
              <a:buNone/>
            </a:pPr>
            <a:r>
              <a:rPr lang="en-US" sz="2000" spc="-60" dirty="0">
                <a:solidFill>
                  <a:prstClr val="white"/>
                </a:solidFill>
                <a:latin typeface="Lato Light" panose="020F0302020204030203" pitchFamily="34" charset="77"/>
                <a:ea typeface="Lato" panose="020F0502020204030203" pitchFamily="34" charset="0"/>
                <a:cs typeface="Lato" panose="020F0502020204030203" pitchFamily="34" charset="0"/>
              </a:rPr>
              <a:t>How strong the signal from the retina is  </a:t>
            </a:r>
          </a:p>
          <a:p>
            <a:pPr marL="171450" lvl="2" indent="0" defTabSz="3656686">
              <a:spcBef>
                <a:spcPts val="3750"/>
              </a:spcBef>
              <a:spcAft>
                <a:spcPts val="450"/>
              </a:spcAft>
              <a:buClr>
                <a:prstClr val="black"/>
              </a:buClr>
              <a:buNone/>
            </a:pPr>
            <a:r>
              <a:rPr lang="en-US" sz="2400" b="1" spc="300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PUPIL RESPONSE</a:t>
            </a:r>
          </a:p>
          <a:p>
            <a:pPr marL="685800" lvl="1" indent="0" defTabSz="3656686">
              <a:spcBef>
                <a:spcPts val="450"/>
              </a:spcBef>
              <a:buClr>
                <a:prstClr val="black"/>
              </a:buClr>
              <a:buNone/>
            </a:pPr>
            <a:r>
              <a:rPr lang="en-US" sz="2000" spc="-60" dirty="0">
                <a:solidFill>
                  <a:prstClr val="white"/>
                </a:solidFill>
                <a:latin typeface="Lato Light" panose="020F0302020204030203" pitchFamily="34" charset="77"/>
                <a:ea typeface="Lato" panose="020F0502020204030203" pitchFamily="34" charset="0"/>
                <a:cs typeface="Lato" panose="020F0502020204030203" pitchFamily="34" charset="0"/>
              </a:rPr>
              <a:t>Change in pupil diameter–dim vs. bright</a:t>
            </a:r>
          </a:p>
          <a:p>
            <a:pPr marL="171450" lvl="2" indent="0" defTabSz="3656686">
              <a:spcBef>
                <a:spcPts val="3750"/>
              </a:spcBef>
              <a:spcAft>
                <a:spcPts val="450"/>
              </a:spcAft>
              <a:buClr>
                <a:prstClr val="black"/>
              </a:buClr>
              <a:buNone/>
            </a:pPr>
            <a:r>
              <a:rPr lang="en-US" sz="2400" b="1" spc="300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PATIENT AGE</a:t>
            </a:r>
          </a:p>
          <a:p>
            <a:pPr marL="0" indent="0" defTabSz="3656686">
              <a:lnSpc>
                <a:spcPct val="100000"/>
              </a:lnSpc>
              <a:spcBef>
                <a:spcPts val="4000"/>
              </a:spcBef>
              <a:spcAft>
                <a:spcPts val="900"/>
              </a:spcAft>
              <a:buNone/>
            </a:pPr>
            <a:endParaRPr lang="en-US" sz="2200" dirty="0">
              <a:solidFill>
                <a:prstClr val="black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defTabSz="3656686">
              <a:lnSpc>
                <a:spcPct val="100000"/>
              </a:lnSpc>
              <a:spcBef>
                <a:spcPts val="4000"/>
              </a:spcBef>
              <a:spcAft>
                <a:spcPts val="900"/>
              </a:spcAft>
              <a:buNone/>
            </a:pPr>
            <a:endParaRPr lang="en-US" sz="2200" dirty="0">
              <a:solidFill>
                <a:prstClr val="black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8" name="Gruppieren 10">
            <a:extLst>
              <a:ext uri="{FF2B5EF4-FFF2-40B4-BE49-F238E27FC236}">
                <a16:creationId xmlns:a16="http://schemas.microsoft.com/office/drawing/2014/main" id="{B81DFC91-BA4E-A14A-3CD6-890ED1F57781}"/>
              </a:ext>
            </a:extLst>
          </p:cNvPr>
          <p:cNvGrpSpPr/>
          <p:nvPr/>
        </p:nvGrpSpPr>
        <p:grpSpPr>
          <a:xfrm>
            <a:off x="13399236" y="2819564"/>
            <a:ext cx="4145188" cy="4055332"/>
            <a:chOff x="4848921" y="1373629"/>
            <a:chExt cx="4054187" cy="4284696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63662361-62AE-D2BD-53B7-20E93C3BB1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3201"/>
            <a:stretch/>
          </p:blipFill>
          <p:spPr bwMode="auto">
            <a:xfrm>
              <a:off x="4848921" y="1373629"/>
              <a:ext cx="4054187" cy="4284696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Straight Arrow Connector 8">
              <a:extLst>
                <a:ext uri="{FF2B5EF4-FFF2-40B4-BE49-F238E27FC236}">
                  <a16:creationId xmlns:a16="http://schemas.microsoft.com/office/drawing/2014/main" id="{BB397D05-41AB-2C6C-D388-74B7849512A9}"/>
                </a:ext>
              </a:extLst>
            </p:cNvPr>
            <p:cNvCxnSpPr/>
            <p:nvPr/>
          </p:nvCxnSpPr>
          <p:spPr>
            <a:xfrm>
              <a:off x="5550650" y="2987917"/>
              <a:ext cx="941220" cy="0"/>
            </a:xfrm>
            <a:prstGeom prst="straightConnector1">
              <a:avLst/>
            </a:prstGeom>
            <a:ln w="15875">
              <a:solidFill>
                <a:srgbClr val="FF0000"/>
              </a:solidFill>
              <a:headEnd type="arrow" w="lg" len="lg"/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79D12FE3-5558-781D-63DE-EBFDD7E1E4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3265" y="2827627"/>
              <a:ext cx="291627" cy="3749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6" name="Straight Arrow Connector 11">
              <a:extLst>
                <a:ext uri="{FF2B5EF4-FFF2-40B4-BE49-F238E27FC236}">
                  <a16:creationId xmlns:a16="http://schemas.microsoft.com/office/drawing/2014/main" id="{71CCE9CC-84B9-72B9-2EFA-BD34F00B514B}"/>
                </a:ext>
              </a:extLst>
            </p:cNvPr>
            <p:cNvCxnSpPr/>
            <p:nvPr/>
          </p:nvCxnSpPr>
          <p:spPr>
            <a:xfrm>
              <a:off x="7042962" y="3233486"/>
              <a:ext cx="0" cy="697116"/>
            </a:xfrm>
            <a:prstGeom prst="straightConnector1">
              <a:avLst/>
            </a:prstGeom>
            <a:ln w="15875">
              <a:solidFill>
                <a:srgbClr val="FF0000"/>
              </a:solidFill>
              <a:headEnd type="arrow" w="lg" len="lg"/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C1D547A6-6995-70AE-2F24-7EA00EA590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015" y="3421469"/>
              <a:ext cx="329184" cy="38452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8E426432-49A2-5560-F3EC-26749187B731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25" r="48758"/>
          <a:stretch/>
        </p:blipFill>
        <p:spPr>
          <a:xfrm>
            <a:off x="8943926" y="3189320"/>
            <a:ext cx="3856448" cy="24300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Grafik 7">
            <a:extLst>
              <a:ext uri="{FF2B5EF4-FFF2-40B4-BE49-F238E27FC236}">
                <a16:creationId xmlns:a16="http://schemas.microsoft.com/office/drawing/2014/main" id="{741A8889-065F-CEFA-6101-0B21C7134F8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8350"/>
          <a:stretch/>
        </p:blipFill>
        <p:spPr>
          <a:xfrm>
            <a:off x="10198671" y="7467439"/>
            <a:ext cx="7407210" cy="2085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9F6F395-A510-B1DA-1759-B5465442CD2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8120"/>
          <a:stretch/>
        </p:blipFill>
        <p:spPr>
          <a:xfrm>
            <a:off x="6837782" y="6005430"/>
            <a:ext cx="3495014" cy="42815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094E90F-CBFC-F5D8-E846-1EB613A32E19}"/>
              </a:ext>
            </a:extLst>
          </p:cNvPr>
          <p:cNvSpPr/>
          <p:nvPr/>
        </p:nvSpPr>
        <p:spPr>
          <a:xfrm>
            <a:off x="7877908" y="6588369"/>
            <a:ext cx="707381" cy="28652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B1C565-4682-72BC-75CA-56011092CC87}"/>
              </a:ext>
            </a:extLst>
          </p:cNvPr>
          <p:cNvSpPr/>
          <p:nvPr/>
        </p:nvSpPr>
        <p:spPr>
          <a:xfrm>
            <a:off x="7644473" y="8510420"/>
            <a:ext cx="940816" cy="25844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34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http://vignette1.wikia.nocookie.net/psychology/images/a/a3/Eye_dilate.gif/revision/latest?cb=20070806083724">
            <a:extLst>
              <a:ext uri="{FF2B5EF4-FFF2-40B4-BE49-F238E27FC236}">
                <a16:creationId xmlns:a16="http://schemas.microsoft.com/office/drawing/2014/main" id="{920C82B5-7F9F-B473-9AFF-5073C272C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022" y="6061296"/>
            <a:ext cx="7161744" cy="409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afik 7">
            <a:extLst>
              <a:ext uri="{FF2B5EF4-FFF2-40B4-BE49-F238E27FC236}">
                <a16:creationId xmlns:a16="http://schemas.microsoft.com/office/drawing/2014/main" id="{ACE21FE8-E47E-2325-6A48-BEFF0267A0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36" t="25281" r="9136" b="-1"/>
          <a:stretch/>
        </p:blipFill>
        <p:spPr>
          <a:xfrm>
            <a:off x="935399" y="1247171"/>
            <a:ext cx="8213118" cy="70599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74EAB35B-2FE4-9306-E2FC-E6AEB12D9A6E}"/>
              </a:ext>
            </a:extLst>
          </p:cNvPr>
          <p:cNvGrpSpPr/>
          <p:nvPr/>
        </p:nvGrpSpPr>
        <p:grpSpPr>
          <a:xfrm>
            <a:off x="935398" y="344334"/>
            <a:ext cx="8579960" cy="9727456"/>
            <a:chOff x="4092501" y="393131"/>
            <a:chExt cx="5038584" cy="647520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A577EB4-C6F7-57C8-8410-9643C10F8A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5439"/>
            <a:stretch/>
          </p:blipFill>
          <p:spPr>
            <a:xfrm>
              <a:off x="4092501" y="393131"/>
              <a:ext cx="5038584" cy="6475201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1CFA46C-5C83-F137-6F6F-035179D0D7D7}"/>
                </a:ext>
              </a:extLst>
            </p:cNvPr>
            <p:cNvSpPr/>
            <p:nvPr/>
          </p:nvSpPr>
          <p:spPr>
            <a:xfrm>
              <a:off x="6858000" y="723900"/>
              <a:ext cx="609600" cy="762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80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3A577EB4-C6F7-57C8-8410-9643C10F8A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886" t="23087" r="19152" b="68953"/>
          <a:stretch/>
        </p:blipFill>
        <p:spPr>
          <a:xfrm>
            <a:off x="10197023" y="1609079"/>
            <a:ext cx="7573122" cy="3944222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1571114" y="-20881"/>
            <a:ext cx="43579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8000" dirty="0">
                <a:solidFill>
                  <a:prstClr val="black"/>
                </a:solidFill>
                <a:latin typeface="Calibri"/>
              </a:rPr>
              <a:t>Patient RL</a:t>
            </a:r>
          </a:p>
        </p:txBody>
      </p:sp>
    </p:spTree>
    <p:extLst>
      <p:ext uri="{BB962C8B-B14F-4D97-AF65-F5344CB8AC3E}">
        <p14:creationId xmlns:p14="http://schemas.microsoft.com/office/powerpoint/2010/main" val="184288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>
            <a:extLst>
              <a:ext uri="{FF2B5EF4-FFF2-40B4-BE49-F238E27FC236}">
                <a16:creationId xmlns:a16="http://schemas.microsoft.com/office/drawing/2014/main" id="{1C643001-BD34-D842-A4E5-6E019AC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7934" y="-328613"/>
            <a:ext cx="13308806" cy="1714500"/>
          </a:xfrm>
        </p:spPr>
        <p:txBody>
          <a:bodyPr/>
          <a:lstStyle/>
          <a:p>
            <a:r>
              <a:rPr lang="en-US" altLang="en-US" sz="4800" b="1"/>
              <a:t>Should We Delay Eye Exams During the Pandemic?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00860-7865-EC46-AB69-88E7C90FF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800" y="1166815"/>
            <a:ext cx="12344400" cy="8331995"/>
          </a:xfrm>
        </p:spPr>
        <p:txBody>
          <a:bodyPr rtlCol="0">
            <a:normAutofit fontScale="92500" lnSpcReduction="10000"/>
          </a:bodyPr>
          <a:lstStyle/>
          <a:p>
            <a:pPr>
              <a:buFont typeface="Arial"/>
              <a:buChar char="•"/>
              <a:defRPr/>
            </a:pPr>
            <a:r>
              <a:rPr lang="en-US" sz="5250" dirty="0"/>
              <a:t>CEBM says YES if minimal or no DR at previous exam and if “good” metabolic control</a:t>
            </a:r>
          </a:p>
          <a:p>
            <a:pPr>
              <a:buFont typeface="Arial"/>
              <a:buChar char="•"/>
              <a:defRPr/>
            </a:pPr>
            <a:endParaRPr lang="en-US" sz="2850" dirty="0"/>
          </a:p>
          <a:p>
            <a:pPr>
              <a:buFont typeface="Arial"/>
              <a:buChar char="•"/>
              <a:defRPr/>
            </a:pPr>
            <a:endParaRPr lang="en-US" sz="3150" dirty="0"/>
          </a:p>
          <a:p>
            <a:pPr>
              <a:buFont typeface="Arial"/>
              <a:buChar char="•"/>
              <a:defRPr/>
            </a:pPr>
            <a:endParaRPr lang="en-US" sz="3150" dirty="0"/>
          </a:p>
          <a:p>
            <a:pPr>
              <a:buFont typeface="Arial"/>
              <a:buChar char="•"/>
              <a:defRPr/>
            </a:pPr>
            <a:endParaRPr lang="en-US" sz="3150" dirty="0"/>
          </a:p>
          <a:p>
            <a:pPr>
              <a:buFont typeface="Arial"/>
              <a:buChar char="•"/>
              <a:defRPr/>
            </a:pPr>
            <a:endParaRPr lang="en-US" sz="3150" dirty="0"/>
          </a:p>
          <a:p>
            <a:pPr>
              <a:buFont typeface="Arial"/>
              <a:buChar char="•"/>
              <a:defRPr/>
            </a:pPr>
            <a:endParaRPr lang="en-US" sz="3150" dirty="0"/>
          </a:p>
          <a:p>
            <a:pPr>
              <a:buFont typeface="Arial"/>
              <a:buChar char="•"/>
              <a:defRPr/>
            </a:pPr>
            <a:endParaRPr lang="en-US" sz="3150" dirty="0"/>
          </a:p>
          <a:p>
            <a:pPr>
              <a:buFont typeface="Arial"/>
              <a:buChar char="•"/>
              <a:defRPr/>
            </a:pPr>
            <a:endParaRPr lang="en-US" sz="3150" dirty="0"/>
          </a:p>
          <a:p>
            <a:pPr>
              <a:buFont typeface="Arial"/>
              <a:buChar char="•"/>
              <a:defRPr/>
            </a:pPr>
            <a:endParaRPr lang="en-US" sz="2550" dirty="0"/>
          </a:p>
          <a:p>
            <a:pPr>
              <a:buFont typeface="Arial"/>
              <a:buChar char="•"/>
              <a:defRPr/>
            </a:pPr>
            <a:endParaRPr lang="en-US" sz="2550" dirty="0"/>
          </a:p>
          <a:p>
            <a:pPr>
              <a:buFont typeface="Arial"/>
              <a:buChar char="•"/>
              <a:defRPr/>
            </a:pPr>
            <a:r>
              <a:rPr lang="en-US" sz="4500" dirty="0"/>
              <a:t>Meticulous in-office hygiene (masks, breath shields, social distancing, minimization of talking/exam duration) is required in all cases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A1CF5B5-D03F-C94F-9885-01EA61A68662}"/>
              </a:ext>
            </a:extLst>
          </p:cNvPr>
          <p:cNvGraphicFramePr>
            <a:graphicFrameLocks noGrp="1"/>
          </p:cNvGraphicFramePr>
          <p:nvPr/>
        </p:nvGraphicFramePr>
        <p:xfrm>
          <a:off x="2838452" y="2831309"/>
          <a:ext cx="12730163" cy="4431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2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57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0885">
                <a:tc>
                  <a:txBody>
                    <a:bodyPr/>
                    <a:lstStyle/>
                    <a:p>
                      <a:r>
                        <a:rPr lang="en-US" sz="3600" dirty="0"/>
                        <a:t>Factors Favoring </a:t>
                      </a:r>
                      <a:r>
                        <a:rPr lang="en-US" sz="3600" baseline="0" dirty="0"/>
                        <a:t> Normal Eye Exam Intervals</a:t>
                      </a:r>
                      <a:endParaRPr lang="en-US" sz="3600" dirty="0"/>
                    </a:p>
                  </a:txBody>
                  <a:tcPr marL="137171" marR="137171" marT="68574" marB="68574"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Factors favoring reduced</a:t>
                      </a:r>
                      <a:r>
                        <a:rPr lang="en-US" sz="3600" baseline="0" dirty="0"/>
                        <a:t> exam frequency</a:t>
                      </a:r>
                      <a:endParaRPr lang="en-US" sz="3600" dirty="0"/>
                    </a:p>
                  </a:txBody>
                  <a:tcPr marL="137171" marR="137171" marT="68574" marB="6857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0621">
                <a:tc>
                  <a:txBody>
                    <a:bodyPr/>
                    <a:lstStyle/>
                    <a:p>
                      <a:r>
                        <a:rPr lang="en-US" sz="2700" dirty="0"/>
                        <a:t>More-than-mild NPDR</a:t>
                      </a:r>
                    </a:p>
                    <a:p>
                      <a:r>
                        <a:rPr lang="en-US" sz="2700" dirty="0"/>
                        <a:t>Evidence of rapid DR progression</a:t>
                      </a:r>
                    </a:p>
                    <a:p>
                      <a:r>
                        <a:rPr lang="en-US" sz="2700" dirty="0"/>
                        <a:t>DME</a:t>
                      </a:r>
                    </a:p>
                    <a:p>
                      <a:r>
                        <a:rPr lang="en-US" sz="2700" dirty="0"/>
                        <a:t>Poor glycemic control (HbA1c &gt; 9%)</a:t>
                      </a:r>
                    </a:p>
                    <a:p>
                      <a:r>
                        <a:rPr lang="en-US" sz="2700" dirty="0"/>
                        <a:t>Rapid improvement in glycemic control</a:t>
                      </a:r>
                    </a:p>
                    <a:p>
                      <a:r>
                        <a:rPr lang="en-US" sz="2700" dirty="0"/>
                        <a:t>Diabetes</a:t>
                      </a:r>
                      <a:r>
                        <a:rPr lang="en-US" sz="2700" baseline="0" dirty="0"/>
                        <a:t> Duration &gt; 10 </a:t>
                      </a:r>
                      <a:r>
                        <a:rPr lang="en-US" sz="2700" baseline="0" dirty="0" err="1"/>
                        <a:t>yrs</a:t>
                      </a:r>
                      <a:endParaRPr lang="en-US" sz="2700" dirty="0"/>
                    </a:p>
                  </a:txBody>
                  <a:tcPr marL="137171" marR="137171" marT="68574" marB="68574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No or mild NPDR without evidence of DME</a:t>
                      </a:r>
                    </a:p>
                    <a:p>
                      <a:r>
                        <a:rPr lang="en-US" sz="2700" dirty="0"/>
                        <a:t>No evidence of DR progression</a:t>
                      </a:r>
                    </a:p>
                    <a:p>
                      <a:r>
                        <a:rPr lang="en-US" sz="2700" dirty="0"/>
                        <a:t>Good glycemic control (HbA1c &lt; 7.5%)</a:t>
                      </a:r>
                    </a:p>
                    <a:p>
                      <a:r>
                        <a:rPr lang="en-US" sz="2700" dirty="0"/>
                        <a:t>No rapid improvement in </a:t>
                      </a:r>
                      <a:r>
                        <a:rPr lang="en-US" sz="2700" dirty="0" err="1"/>
                        <a:t>glycemia</a:t>
                      </a:r>
                      <a:endParaRPr lang="en-US" sz="2700" dirty="0"/>
                    </a:p>
                    <a:p>
                      <a:r>
                        <a:rPr lang="en-US" sz="2700" dirty="0"/>
                        <a:t>Diabetes Duration &lt; 10 years</a:t>
                      </a:r>
                    </a:p>
                    <a:p>
                      <a:r>
                        <a:rPr lang="en-US" sz="2700" dirty="0"/>
                        <a:t>Severe </a:t>
                      </a:r>
                      <a:r>
                        <a:rPr lang="en-US" sz="2700" dirty="0" err="1"/>
                        <a:t>obesityknown</a:t>
                      </a:r>
                      <a:r>
                        <a:rPr lang="en-US" sz="2700" dirty="0"/>
                        <a:t> </a:t>
                      </a:r>
                      <a:r>
                        <a:rPr lang="en-US" sz="2700" dirty="0" err="1"/>
                        <a:t>immunocompromise</a:t>
                      </a:r>
                      <a:endParaRPr lang="en-US" sz="2700" dirty="0"/>
                    </a:p>
                    <a:p>
                      <a:endParaRPr lang="en-US" sz="2700" dirty="0"/>
                    </a:p>
                  </a:txBody>
                  <a:tcPr marL="137171" marR="137171" marT="68574" marB="6857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6334" name="TextBox 4">
            <a:extLst>
              <a:ext uri="{FF2B5EF4-FFF2-40B4-BE49-F238E27FC236}">
                <a16:creationId xmlns:a16="http://schemas.microsoft.com/office/drawing/2014/main" id="{FFC4185D-9421-2D40-ABFE-E1F425DBC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7933" y="9174957"/>
            <a:ext cx="19323303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50"/>
              <a:t>Centre for Evidence-Based Medicine accessed 8/19/20 at </a:t>
            </a:r>
            <a:r>
              <a:rPr lang="en-US" altLang="en-US" sz="4050">
                <a:hlinkClick r:id="rId3"/>
              </a:rPr>
              <a:t>https://www.cebm.net/covid-19/</a:t>
            </a:r>
            <a:endParaRPr lang="en-US" altLang="en-US" sz="4050"/>
          </a:p>
          <a:p>
            <a:r>
              <a:rPr lang="en-US" altLang="en-US" sz="4050"/>
              <a:t>rapid-review-diabetic-retinopathy-screening-during-the-covid-19-pandemic/ </a:t>
            </a:r>
          </a:p>
        </p:txBody>
      </p:sp>
    </p:spTree>
    <p:extLst>
      <p:ext uri="{BB962C8B-B14F-4D97-AF65-F5344CB8AC3E}">
        <p14:creationId xmlns:p14="http://schemas.microsoft.com/office/powerpoint/2010/main" val="348446823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0810" y="-101729"/>
            <a:ext cx="15546628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4400" b="1" dirty="0">
                <a:solidFill>
                  <a:prstClr val="black"/>
                </a:solidFill>
                <a:latin typeface="Calibri"/>
              </a:rPr>
              <a:t>Each 1-point change in </a:t>
            </a:r>
            <a:r>
              <a:rPr lang="en-US" sz="4400" b="1" dirty="0" err="1">
                <a:solidFill>
                  <a:prstClr val="black"/>
                </a:solidFill>
                <a:latin typeface="Calibri"/>
              </a:rPr>
              <a:t>RetEval</a:t>
            </a:r>
            <a:r>
              <a:rPr lang="en-US" sz="4400" b="1" dirty="0">
                <a:solidFill>
                  <a:prstClr val="black"/>
                </a:solidFill>
                <a:latin typeface="Calibri"/>
              </a:rPr>
              <a:t>-DR Score Increases </a:t>
            </a:r>
          </a:p>
          <a:p>
            <a:pPr defTabSz="914400"/>
            <a:r>
              <a:rPr lang="en-US" sz="4400" b="1" dirty="0">
                <a:solidFill>
                  <a:prstClr val="black"/>
                </a:solidFill>
                <a:latin typeface="Calibri"/>
              </a:rPr>
              <a:t>the Probability of Ocular Intervention over 3 years by 1.28X (28%</a:t>
            </a:r>
            <a:r>
              <a:rPr lang="en-US" sz="4800" b="1" dirty="0">
                <a:solidFill>
                  <a:prstClr val="black"/>
                </a:solidFill>
                <a:latin typeface="Calibri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95080" y="9619559"/>
            <a:ext cx="107552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Cox proportional hazards analysis (CI = 1.17 to 1.40, p &lt; 0.0001)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900062" y="1795353"/>
            <a:ext cx="0" cy="6849838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3848787" y="8696498"/>
            <a:ext cx="6542570" cy="0"/>
          </a:xfrm>
          <a:prstGeom prst="line">
            <a:avLst/>
          </a:prstGeom>
          <a:ln w="5715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60863" y="9054869"/>
            <a:ext cx="19934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3600" b="1" dirty="0">
                <a:solidFill>
                  <a:prstClr val="black"/>
                </a:solidFill>
                <a:latin typeface="Calibri"/>
              </a:rPr>
              <a:t> DR Score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34601" y="1483564"/>
            <a:ext cx="814647" cy="7478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15X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14X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13X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12x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11X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10x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9X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8x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7X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6x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5X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4x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3X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2x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1x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264" y="5151075"/>
            <a:ext cx="235930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Relative Risk 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Of Required </a:t>
            </a:r>
          </a:p>
          <a:p>
            <a:pPr defTabSz="914400"/>
            <a:r>
              <a:rPr lang="en-US" sz="3200" dirty="0">
                <a:solidFill>
                  <a:prstClr val="black"/>
                </a:solidFill>
                <a:latin typeface="Calibri"/>
              </a:rPr>
              <a:t>Intervention</a:t>
            </a:r>
          </a:p>
          <a:p>
            <a:pPr defTabSz="914400"/>
            <a:endParaRPr lang="en-US"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7530807" y="6518744"/>
            <a:ext cx="182970" cy="208003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79304" y="5741980"/>
            <a:ext cx="179608" cy="2906264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78478" y="3422532"/>
            <a:ext cx="179608" cy="5230364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72722" y="2499203"/>
            <a:ext cx="49484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4800" dirty="0">
                <a:solidFill>
                  <a:prstClr val="black"/>
                </a:solidFill>
                <a:latin typeface="Calibri"/>
              </a:rPr>
              <a:t>HR = 1.28    </a:t>
            </a:r>
            <a:r>
              <a:rPr lang="en-US" sz="4800" baseline="46000" dirty="0">
                <a:solidFill>
                  <a:prstClr val="black"/>
                </a:solidFill>
                <a:latin typeface="Calibri"/>
              </a:rPr>
              <a:t>DR SCORE</a:t>
            </a:r>
            <a:r>
              <a:rPr lang="en-US" sz="4800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13" name="Extract 12"/>
          <p:cNvSpPr/>
          <p:nvPr/>
        </p:nvSpPr>
        <p:spPr>
          <a:xfrm>
            <a:off x="6955686" y="2553239"/>
            <a:ext cx="367116" cy="392378"/>
          </a:xfrm>
          <a:prstGeom prst="flowChartExtract">
            <a:avLst/>
          </a:prstGeom>
          <a:noFill/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ln>
                <a:solidFill>
                  <a:prstClr val="black"/>
                </a:solidFill>
              </a:ln>
              <a:noFill/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35487" y="8607818"/>
            <a:ext cx="9211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200" spc="120" dirty="0">
                <a:solidFill>
                  <a:prstClr val="black"/>
                </a:solidFill>
                <a:latin typeface="Calibri"/>
              </a:rPr>
              <a:t>  0  1   2   3   4   5   6   7   8   9  10  11   </a:t>
            </a:r>
          </a:p>
        </p:txBody>
      </p:sp>
      <p:sp>
        <p:nvSpPr>
          <p:cNvPr id="15" name="Rectangle 14"/>
          <p:cNvSpPr/>
          <p:nvPr/>
        </p:nvSpPr>
        <p:spPr>
          <a:xfrm flipH="1">
            <a:off x="4272723" y="8537681"/>
            <a:ext cx="182970" cy="8664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ectangle 15"/>
          <p:cNvSpPr/>
          <p:nvPr/>
        </p:nvSpPr>
        <p:spPr>
          <a:xfrm flipH="1">
            <a:off x="4859279" y="8389816"/>
            <a:ext cx="182970" cy="27614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 16"/>
          <p:cNvSpPr/>
          <p:nvPr/>
        </p:nvSpPr>
        <p:spPr>
          <a:xfrm flipH="1">
            <a:off x="5369343" y="8181537"/>
            <a:ext cx="182970" cy="47730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 17"/>
          <p:cNvSpPr/>
          <p:nvPr/>
        </p:nvSpPr>
        <p:spPr>
          <a:xfrm flipH="1">
            <a:off x="5879407" y="7947601"/>
            <a:ext cx="182970" cy="67847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Rectangle 18"/>
          <p:cNvSpPr/>
          <p:nvPr/>
        </p:nvSpPr>
        <p:spPr>
          <a:xfrm flipH="1">
            <a:off x="6415129" y="7585388"/>
            <a:ext cx="182970" cy="104421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6950851" y="7197529"/>
            <a:ext cx="182970" cy="140997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627320" y="4912024"/>
            <a:ext cx="179608" cy="3729224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753518" y="1809054"/>
            <a:ext cx="179608" cy="682142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932910" y="7305510"/>
            <a:ext cx="786330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2295557" y="6835485"/>
            <a:ext cx="45889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3600" b="1" i="1" dirty="0">
                <a:solidFill>
                  <a:prstClr val="black"/>
                </a:solidFill>
                <a:latin typeface="Calibri"/>
              </a:rPr>
              <a:t>VTDR+ increases odds</a:t>
            </a:r>
          </a:p>
          <a:p>
            <a:pPr defTabSz="914400"/>
            <a:r>
              <a:rPr lang="en-US" sz="3600" b="1" i="1" dirty="0">
                <a:solidFill>
                  <a:prstClr val="black"/>
                </a:solidFill>
                <a:latin typeface="Calibri"/>
              </a:rPr>
              <a:t>of Intervention ≈ 4-fold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3932910" y="3827828"/>
            <a:ext cx="7863304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1967003" y="3316586"/>
            <a:ext cx="476739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3600" b="1" i="1" dirty="0" err="1">
                <a:solidFill>
                  <a:prstClr val="black"/>
                </a:solidFill>
                <a:latin typeface="Calibri"/>
              </a:rPr>
              <a:t>RetEval</a:t>
            </a:r>
            <a:r>
              <a:rPr lang="en-US" sz="3600" b="1" i="1" dirty="0">
                <a:solidFill>
                  <a:prstClr val="black"/>
                </a:solidFill>
                <a:latin typeface="Calibri"/>
              </a:rPr>
              <a:t> DR Score </a:t>
            </a:r>
            <a:r>
              <a:rPr lang="en-US" sz="3600" b="1" i="1" u="sng" dirty="0">
                <a:solidFill>
                  <a:prstClr val="black"/>
                </a:solidFill>
                <a:latin typeface="Calibri"/>
              </a:rPr>
              <a:t>&gt;</a:t>
            </a:r>
            <a:r>
              <a:rPr lang="en-US" sz="3600" b="1" i="1" dirty="0">
                <a:solidFill>
                  <a:prstClr val="black"/>
                </a:solidFill>
                <a:latin typeface="Calibri"/>
              </a:rPr>
              <a:t> 23.5 </a:t>
            </a:r>
          </a:p>
          <a:p>
            <a:pPr defTabSz="914400"/>
            <a:r>
              <a:rPr lang="en-US" sz="3600" b="1" i="1" dirty="0">
                <a:solidFill>
                  <a:prstClr val="black"/>
                </a:solidFill>
                <a:latin typeface="Calibri"/>
              </a:rPr>
              <a:t>increases odds of</a:t>
            </a:r>
          </a:p>
          <a:p>
            <a:pPr defTabSz="914400"/>
            <a:r>
              <a:rPr lang="en-US" sz="3600" b="1" i="1" dirty="0">
                <a:solidFill>
                  <a:prstClr val="black"/>
                </a:solidFill>
                <a:latin typeface="Calibri"/>
              </a:rPr>
              <a:t>Intervention 11-fold</a:t>
            </a:r>
          </a:p>
        </p:txBody>
      </p:sp>
      <p:sp>
        <p:nvSpPr>
          <p:cNvPr id="27" name="Extract 26"/>
          <p:cNvSpPr/>
          <p:nvPr/>
        </p:nvSpPr>
        <p:spPr>
          <a:xfrm>
            <a:off x="5875738" y="9277863"/>
            <a:ext cx="367116" cy="392378"/>
          </a:xfrm>
          <a:prstGeom prst="flowChartExtract">
            <a:avLst/>
          </a:prstGeom>
          <a:noFill/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ln>
                <a:solidFill>
                  <a:prstClr val="black"/>
                </a:solidFill>
              </a:ln>
              <a:noFill/>
              <a:latin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217222" y="5271319"/>
            <a:ext cx="6139438" cy="120032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n-US" sz="3600" b="1" dirty="0">
                <a:solidFill>
                  <a:prstClr val="white"/>
                </a:solidFill>
                <a:latin typeface="Calibri"/>
              </a:rPr>
              <a:t>Higher DR score &amp; Change over</a:t>
            </a:r>
          </a:p>
          <a:p>
            <a:pPr defTabSz="914400"/>
            <a:r>
              <a:rPr lang="en-US" sz="3600" b="1" dirty="0">
                <a:solidFill>
                  <a:prstClr val="white"/>
                </a:solidFill>
                <a:latin typeface="Calibri"/>
              </a:rPr>
              <a:t>Time dramatically increase risk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3932910" y="1890108"/>
            <a:ext cx="7863304" cy="0"/>
          </a:xfrm>
          <a:prstGeom prst="straightConnector1">
            <a:avLst/>
          </a:prstGeom>
          <a:ln>
            <a:solidFill>
              <a:srgbClr val="DA291E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967002" y="1469926"/>
            <a:ext cx="581601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3600" b="1" i="1" dirty="0" err="1">
                <a:solidFill>
                  <a:prstClr val="black"/>
                </a:solidFill>
                <a:latin typeface="Calibri"/>
              </a:rPr>
              <a:t>RetEval</a:t>
            </a:r>
            <a:r>
              <a:rPr lang="en-US" sz="3600" b="1" i="1" dirty="0">
                <a:solidFill>
                  <a:prstClr val="black"/>
                </a:solidFill>
                <a:latin typeface="Calibri"/>
              </a:rPr>
              <a:t> DR Score </a:t>
            </a:r>
            <a:r>
              <a:rPr lang="en-US" sz="3600" b="1" i="1" u="sng" dirty="0">
                <a:solidFill>
                  <a:prstClr val="black"/>
                </a:solidFill>
                <a:latin typeface="Calibri"/>
              </a:rPr>
              <a:t>&gt;</a:t>
            </a:r>
            <a:r>
              <a:rPr lang="en-US" sz="3600" b="1" i="1" dirty="0">
                <a:solidFill>
                  <a:prstClr val="black"/>
                </a:solidFill>
                <a:latin typeface="Calibri"/>
              </a:rPr>
              <a:t> 23.5 </a:t>
            </a:r>
          </a:p>
          <a:p>
            <a:pPr defTabSz="914400"/>
            <a:r>
              <a:rPr lang="en-US" sz="3600" b="1" i="1" dirty="0">
                <a:solidFill>
                  <a:prstClr val="black"/>
                </a:solidFill>
                <a:latin typeface="Calibri"/>
              </a:rPr>
              <a:t>with VTDR+ increases odds of</a:t>
            </a:r>
          </a:p>
          <a:p>
            <a:pPr defTabSz="914400"/>
            <a:r>
              <a:rPr lang="en-US" sz="3600" b="1" i="1" dirty="0">
                <a:solidFill>
                  <a:prstClr val="black"/>
                </a:solidFill>
                <a:latin typeface="Calibri"/>
              </a:rPr>
              <a:t>Intervention 15-fold</a:t>
            </a:r>
          </a:p>
        </p:txBody>
      </p:sp>
    </p:spTree>
    <p:extLst>
      <p:ext uri="{BB962C8B-B14F-4D97-AF65-F5344CB8AC3E}">
        <p14:creationId xmlns:p14="http://schemas.microsoft.com/office/powerpoint/2010/main" val="129219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6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6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6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6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6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6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8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14400" y="411958"/>
            <a:ext cx="16459200" cy="17145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800"/>
            <a:r>
              <a:rPr lang="en-US" sz="6400" b="1" dirty="0">
                <a:solidFill>
                  <a:prstClr val="black"/>
                </a:solidFill>
                <a:latin typeface="Calibri"/>
              </a:rPr>
              <a:t>Progression from </a:t>
            </a:r>
            <a:r>
              <a:rPr lang="en-US" sz="6400" b="1" u="sng" dirty="0">
                <a:solidFill>
                  <a:prstClr val="black"/>
                </a:solidFill>
                <a:latin typeface="Calibri"/>
              </a:rPr>
              <a:t>Any </a:t>
            </a:r>
            <a:r>
              <a:rPr lang="en-US" sz="6400" b="1" dirty="0">
                <a:solidFill>
                  <a:prstClr val="black"/>
                </a:solidFill>
                <a:latin typeface="Calibri"/>
              </a:rPr>
              <a:t>Stage of NPDR to PDR and/or DME over 48 weeks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14400" y="2400302"/>
            <a:ext cx="16459200" cy="67889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defTabSz="1828800"/>
            <a:r>
              <a:rPr lang="en-US" sz="6400" dirty="0" err="1">
                <a:solidFill>
                  <a:prstClr val="black"/>
                </a:solidFill>
                <a:latin typeface="Calibri"/>
              </a:rPr>
              <a:t>RetEval</a:t>
            </a:r>
            <a:r>
              <a:rPr lang="en-US" sz="6400" dirty="0">
                <a:solidFill>
                  <a:prstClr val="black"/>
                </a:solidFill>
                <a:latin typeface="Calibri"/>
              </a:rPr>
              <a:t> DR Score </a:t>
            </a:r>
            <a:r>
              <a:rPr lang="en-US" sz="6400" u="sng" dirty="0">
                <a:solidFill>
                  <a:prstClr val="black"/>
                </a:solidFill>
                <a:latin typeface="Calibri"/>
              </a:rPr>
              <a:t>&gt;</a:t>
            </a:r>
            <a:r>
              <a:rPr lang="en-US" sz="6400" dirty="0">
                <a:solidFill>
                  <a:prstClr val="black"/>
                </a:solidFill>
                <a:latin typeface="Calibri"/>
              </a:rPr>
              <a:t> 26.9 single best predictor </a:t>
            </a:r>
          </a:p>
          <a:p>
            <a:pPr marL="1485900" lvl="1" indent="-571500" defTabSz="1828800"/>
            <a:r>
              <a:rPr lang="en-US" sz="5600" b="1" dirty="0">
                <a:solidFill>
                  <a:prstClr val="black"/>
                </a:solidFill>
                <a:latin typeface="Calibri"/>
              </a:rPr>
              <a:t>RR = 7.2 </a:t>
            </a:r>
            <a:r>
              <a:rPr lang="en-US" sz="5600" dirty="0" err="1">
                <a:solidFill>
                  <a:prstClr val="black"/>
                </a:solidFill>
                <a:latin typeface="Calibri"/>
              </a:rPr>
              <a:t>vs</a:t>
            </a:r>
            <a:r>
              <a:rPr lang="en-US" sz="5600" dirty="0">
                <a:solidFill>
                  <a:prstClr val="black"/>
                </a:solidFill>
                <a:latin typeface="Calibri"/>
              </a:rPr>
              <a:t> a DR score &lt; 26.9 for all NPDR stages</a:t>
            </a:r>
          </a:p>
          <a:p>
            <a:pPr marL="0" indent="0" defTabSz="1828800">
              <a:buNone/>
            </a:pPr>
            <a:endParaRPr lang="en-US" sz="64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205896" y="4866893"/>
            <a:ext cx="0" cy="4322354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5205898" y="9138628"/>
            <a:ext cx="11791740" cy="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02476" y="5538632"/>
            <a:ext cx="343504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914400"/>
            <a:r>
              <a:rPr lang="en-US" sz="3600" b="1" dirty="0">
                <a:solidFill>
                  <a:prstClr val="black"/>
                </a:solidFill>
                <a:latin typeface="Calibri"/>
              </a:rPr>
              <a:t>Relative</a:t>
            </a:r>
          </a:p>
          <a:p>
            <a:pPr algn="r" defTabSz="914400"/>
            <a:r>
              <a:rPr lang="en-US" sz="3600" b="1" dirty="0">
                <a:solidFill>
                  <a:prstClr val="black"/>
                </a:solidFill>
                <a:latin typeface="Calibri"/>
              </a:rPr>
              <a:t>Risk (RR) of</a:t>
            </a:r>
          </a:p>
          <a:p>
            <a:pPr algn="r" defTabSz="914400"/>
            <a:r>
              <a:rPr lang="en-US" sz="3600" b="1" dirty="0">
                <a:solidFill>
                  <a:prstClr val="black"/>
                </a:solidFill>
                <a:latin typeface="Calibri"/>
              </a:rPr>
              <a:t>Progression </a:t>
            </a:r>
          </a:p>
          <a:p>
            <a:pPr algn="r" defTabSz="914400"/>
            <a:r>
              <a:rPr lang="en-US" sz="3600" b="1" dirty="0">
                <a:solidFill>
                  <a:prstClr val="black"/>
                </a:solidFill>
                <a:latin typeface="Calibri"/>
              </a:rPr>
              <a:t>From NPDR to</a:t>
            </a:r>
          </a:p>
          <a:p>
            <a:pPr algn="r" defTabSz="914400"/>
            <a:r>
              <a:rPr lang="en-US" sz="3600" b="1" dirty="0">
                <a:solidFill>
                  <a:prstClr val="black"/>
                </a:solidFill>
                <a:latin typeface="Calibri"/>
              </a:rPr>
              <a:t>PDR and/or DME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3648" y="5052314"/>
            <a:ext cx="673582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3600" b="1" dirty="0">
                <a:solidFill>
                  <a:prstClr val="black"/>
                </a:solidFill>
                <a:latin typeface="Calibri"/>
              </a:rPr>
              <a:t>8X</a:t>
            </a:r>
          </a:p>
          <a:p>
            <a:pPr defTabSz="914400"/>
            <a:r>
              <a:rPr lang="en-US" sz="3600" b="1" dirty="0">
                <a:solidFill>
                  <a:prstClr val="black"/>
                </a:solidFill>
                <a:latin typeface="Calibri"/>
              </a:rPr>
              <a:t>7X</a:t>
            </a:r>
          </a:p>
          <a:p>
            <a:pPr defTabSz="914400"/>
            <a:r>
              <a:rPr lang="en-US" sz="3600" b="1" dirty="0">
                <a:solidFill>
                  <a:prstClr val="black"/>
                </a:solidFill>
                <a:latin typeface="Calibri"/>
              </a:rPr>
              <a:t>6X</a:t>
            </a:r>
          </a:p>
          <a:p>
            <a:pPr defTabSz="914400"/>
            <a:r>
              <a:rPr lang="en-US" sz="3600" b="1" dirty="0">
                <a:solidFill>
                  <a:prstClr val="black"/>
                </a:solidFill>
                <a:latin typeface="Calibri"/>
              </a:rPr>
              <a:t>5X</a:t>
            </a:r>
          </a:p>
          <a:p>
            <a:pPr defTabSz="914400"/>
            <a:r>
              <a:rPr lang="en-US" sz="3600" b="1" dirty="0">
                <a:solidFill>
                  <a:prstClr val="black"/>
                </a:solidFill>
                <a:latin typeface="Calibri"/>
              </a:rPr>
              <a:t>4X</a:t>
            </a:r>
          </a:p>
          <a:p>
            <a:pPr defTabSz="914400"/>
            <a:r>
              <a:rPr lang="en-US" sz="3600" b="1" dirty="0">
                <a:solidFill>
                  <a:prstClr val="black"/>
                </a:solidFill>
                <a:latin typeface="Calibri"/>
              </a:rPr>
              <a:t>3X</a:t>
            </a:r>
          </a:p>
          <a:p>
            <a:pPr defTabSz="914400"/>
            <a:r>
              <a:rPr lang="en-US" sz="3600" b="1" dirty="0">
                <a:solidFill>
                  <a:prstClr val="black"/>
                </a:solidFill>
                <a:latin typeface="Calibri"/>
              </a:rPr>
              <a:t>2X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23916" y="9023914"/>
            <a:ext cx="1636646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/>
            <a:r>
              <a:rPr lang="en-US" sz="3600" dirty="0">
                <a:solidFill>
                  <a:prstClr val="black"/>
                </a:solidFill>
                <a:latin typeface="Calibri"/>
              </a:rPr>
              <a:t>OCTA FAZ        UWF-FA                DR Score                     Color</a:t>
            </a:r>
          </a:p>
          <a:p>
            <a:pPr defTabSz="914400"/>
            <a:endParaRPr lang="en-US" sz="36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en-US"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69359" y="9429183"/>
            <a:ext cx="12220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600" dirty="0">
                <a:solidFill>
                  <a:prstClr val="black"/>
                </a:solidFill>
                <a:latin typeface="Calibri"/>
              </a:rPr>
              <a:t>Area             Ischemia                  &gt; 26.9                Fundus Photos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64051" y="7619001"/>
            <a:ext cx="756650" cy="147641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38805" y="7716255"/>
            <a:ext cx="756650" cy="1330106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438805" y="7050384"/>
            <a:ext cx="756650" cy="653448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1"/>
            </a:bgClr>
          </a:patt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735645" y="5909150"/>
            <a:ext cx="756650" cy="320246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113557" y="8942875"/>
            <a:ext cx="756650" cy="168338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028647" y="5106345"/>
            <a:ext cx="19447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3200" b="1" dirty="0">
                <a:solidFill>
                  <a:prstClr val="black"/>
                </a:solidFill>
                <a:latin typeface="Calibri"/>
              </a:rPr>
              <a:t>P &lt; 0.0001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264000" y="6845349"/>
            <a:ext cx="15279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3200" b="1" dirty="0">
                <a:solidFill>
                  <a:prstClr val="black"/>
                </a:solidFill>
                <a:latin typeface="Calibri"/>
              </a:rPr>
              <a:t>P &lt; 0.01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46848" y="6345017"/>
            <a:ext cx="15279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3200" b="1" dirty="0">
                <a:solidFill>
                  <a:prstClr val="black"/>
                </a:solidFill>
                <a:latin typeface="Calibri"/>
              </a:rPr>
              <a:t>P &lt; 0.01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4481852" y="8154735"/>
            <a:ext cx="15279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3200" b="1" dirty="0">
                <a:solidFill>
                  <a:prstClr val="black"/>
                </a:solidFill>
                <a:latin typeface="Calibri"/>
              </a:rPr>
              <a:t>P &gt; 0.05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7718" y="9564272"/>
            <a:ext cx="47947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2800" dirty="0">
                <a:solidFill>
                  <a:prstClr val="black"/>
                </a:solidFill>
                <a:latin typeface="Calibri"/>
              </a:rPr>
              <a:t>Davis Q,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Brigell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MG  ISCEV 2023</a:t>
            </a:r>
          </a:p>
        </p:txBody>
      </p:sp>
      <p:sp>
        <p:nvSpPr>
          <p:cNvPr id="20" name="Oval 19"/>
          <p:cNvSpPr/>
          <p:nvPr/>
        </p:nvSpPr>
        <p:spPr>
          <a:xfrm>
            <a:off x="10322892" y="4866892"/>
            <a:ext cx="3621116" cy="5312936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3700787" y="7716255"/>
            <a:ext cx="4026470" cy="2570746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36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012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2AF8E-0122-9D41-811B-39D305FF6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416722"/>
            <a:ext cx="12344400" cy="6784181"/>
          </a:xfrm>
        </p:spPr>
        <p:txBody>
          <a:bodyPr/>
          <a:lstStyle/>
          <a:p>
            <a:r>
              <a:rPr lang="en-US" dirty="0"/>
              <a:t>Are you surprised to know that this is not the only DR grading scale?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808D0-542B-DB40-A301-06C8ABEE352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494D96-AEF4-FB4B-8B47-A7BD03E3BA2D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855378-7D2F-C742-903D-6218390B7D01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9258300" y="6286502"/>
            <a:ext cx="6057900" cy="2909888"/>
          </a:xfrm>
        </p:spPr>
        <p:txBody>
          <a:bodyPr/>
          <a:lstStyle/>
          <a:p>
            <a:r>
              <a:rPr lang="en-US" dirty="0"/>
              <a:t>Why would this be??</a:t>
            </a:r>
          </a:p>
        </p:txBody>
      </p:sp>
    </p:spTree>
    <p:extLst>
      <p:ext uri="{BB962C8B-B14F-4D97-AF65-F5344CB8AC3E}">
        <p14:creationId xmlns:p14="http://schemas.microsoft.com/office/powerpoint/2010/main" val="218386495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le 8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Setting the stage: Diabetic Retinopathy Severity Scales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186113" y="8799143"/>
            <a:ext cx="12087225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0"/>
            <a:endParaRPr lang="en-GB" sz="1125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39" name="Text Placeholder 3"/>
          <p:cNvSpPr txBox="1">
            <a:spLocks/>
          </p:cNvSpPr>
          <p:nvPr/>
        </p:nvSpPr>
        <p:spPr>
          <a:xfrm>
            <a:off x="3657600" y="8905392"/>
            <a:ext cx="12344400" cy="1153008"/>
          </a:xfrm>
          <a:prstGeom prst="rect">
            <a:avLst/>
          </a:prstGeom>
        </p:spPr>
        <p:txBody>
          <a:bodyPr vert="horz" lIns="102870" tIns="51435" rIns="102870" bIns="514350" rtlCol="0" anchor="b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028700">
              <a:buNone/>
            </a:pPr>
            <a:r>
              <a:rPr lang="en-US" sz="1200" dirty="0">
                <a:latin typeface="Arial" panose="020B0604020202020204"/>
              </a:rPr>
              <a:t>1. Scott I et al. </a:t>
            </a:r>
            <a:r>
              <a:rPr lang="en-US" sz="1200" i="1" dirty="0">
                <a:latin typeface="Arial" panose="020B0604020202020204"/>
              </a:rPr>
              <a:t>Diabetes and Ocular Disease: Past, Present and Future Therapies</a:t>
            </a:r>
            <a:r>
              <a:rPr lang="en-US" sz="1200" dirty="0">
                <a:latin typeface="Arial" panose="020B0604020202020204"/>
              </a:rPr>
              <a:t>. New York, NY: Oxford University Press; 2010. 2. ETDRS Research Group. </a:t>
            </a:r>
            <a:r>
              <a:rPr lang="en-US" sz="1200" i="1" dirty="0">
                <a:latin typeface="Arial" panose="020B0604020202020204"/>
              </a:rPr>
              <a:t>Ophthalmology</a:t>
            </a:r>
            <a:r>
              <a:rPr lang="en-US" sz="1200" dirty="0">
                <a:latin typeface="Arial" panose="020B0604020202020204"/>
              </a:rPr>
              <a:t>. 1991;98(5 </a:t>
            </a:r>
            <a:r>
              <a:rPr lang="en-US" sz="1200" dirty="0" err="1">
                <a:latin typeface="Arial" panose="020B0604020202020204"/>
              </a:rPr>
              <a:t>Suppl</a:t>
            </a:r>
            <a:r>
              <a:rPr lang="en-US" sz="1200" dirty="0">
                <a:latin typeface="Arial" panose="020B0604020202020204"/>
              </a:rPr>
              <a:t>):823-833.</a:t>
            </a:r>
            <a:br>
              <a:rPr lang="en-US" sz="1200" dirty="0">
                <a:latin typeface="Arial" panose="020B0604020202020204"/>
              </a:rPr>
            </a:br>
            <a:r>
              <a:rPr lang="en-US" sz="1200" dirty="0">
                <a:latin typeface="Arial" panose="020B0604020202020204"/>
              </a:rPr>
              <a:t>3. </a:t>
            </a:r>
            <a:r>
              <a:rPr lang="en-US" sz="1200" dirty="0" err="1">
                <a:latin typeface="Arial" panose="020B0604020202020204"/>
              </a:rPr>
              <a:t>Ip</a:t>
            </a:r>
            <a:r>
              <a:rPr lang="en-US" sz="1200" dirty="0">
                <a:latin typeface="Arial" panose="020B0604020202020204"/>
              </a:rPr>
              <a:t> MS et al. </a:t>
            </a:r>
            <a:r>
              <a:rPr lang="en-US" sz="1200" i="1" dirty="0">
                <a:latin typeface="Arial" panose="020B0604020202020204"/>
              </a:rPr>
              <a:t>Arch </a:t>
            </a:r>
            <a:r>
              <a:rPr lang="en-US" sz="1200" i="1" dirty="0" err="1">
                <a:latin typeface="Arial" panose="020B0604020202020204"/>
              </a:rPr>
              <a:t>Ophthalmol</a:t>
            </a:r>
            <a:r>
              <a:rPr lang="en-US" sz="1200" dirty="0">
                <a:latin typeface="Arial" panose="020B0604020202020204"/>
              </a:rPr>
              <a:t>. 2012;130(9):1145-1152.</a:t>
            </a:r>
          </a:p>
          <a:p>
            <a:pPr marL="0" indent="0" defTabSz="1028700">
              <a:buNone/>
            </a:pPr>
            <a:r>
              <a:rPr lang="en-GB" sz="1200" dirty="0">
                <a:latin typeface="Arial" panose="020B0604020202020204"/>
              </a:rPr>
              <a:t>DR, diabetic retinopathy; </a:t>
            </a:r>
            <a:r>
              <a:rPr lang="en-US" sz="1200" dirty="0">
                <a:latin typeface="Arial" panose="020B0604020202020204"/>
              </a:rPr>
              <a:t>ETDRS, Early Treatment Diabetic Retinopathy Study</a:t>
            </a:r>
            <a:r>
              <a:rPr lang="en-GB" sz="1200" dirty="0">
                <a:latin typeface="Arial" panose="020B0604020202020204"/>
              </a:rPr>
              <a:t>; </a:t>
            </a:r>
            <a:r>
              <a:rPr lang="en-US" sz="1200" dirty="0">
                <a:latin typeface="Arial" panose="020B0604020202020204"/>
              </a:rPr>
              <a:t>NPDR, </a:t>
            </a:r>
            <a:r>
              <a:rPr lang="en-US" sz="1200" dirty="0" err="1">
                <a:latin typeface="Arial" panose="020B0604020202020204"/>
              </a:rPr>
              <a:t>nonproliferative</a:t>
            </a:r>
            <a:r>
              <a:rPr lang="en-US" sz="1200" dirty="0">
                <a:latin typeface="Arial" panose="020B0604020202020204"/>
              </a:rPr>
              <a:t> diabetic retinopathy; PDR, proliferative diabetic retinopathy</a:t>
            </a:r>
            <a:r>
              <a:rPr lang="en-US" sz="900" dirty="0">
                <a:latin typeface="Arial" panose="020B0604020202020204"/>
              </a:rPr>
              <a:t>.</a:t>
            </a:r>
            <a:r>
              <a:rPr lang="en-GB" sz="900" dirty="0">
                <a:latin typeface="Arial" panose="020B0604020202020204"/>
              </a:rPr>
              <a:t> 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734718" y="3302281"/>
            <a:ext cx="5057775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00"/>
            <a:r>
              <a:rPr lang="en-GB" sz="2025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Scale</a:t>
            </a:r>
            <a:r>
              <a:rPr lang="en-GB" sz="2025" b="1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34718" y="4882561"/>
            <a:ext cx="5057775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00"/>
            <a:r>
              <a:rPr lang="en-GB" sz="2025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ETDRS Grading Scale</a:t>
            </a:r>
            <a:r>
              <a:rPr lang="en-GB" sz="2025" b="1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734718" y="6464036"/>
            <a:ext cx="5057775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00"/>
            <a:r>
              <a:rPr lang="en-GB" sz="2025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Modified ETDRS Scale</a:t>
            </a:r>
            <a:r>
              <a:rPr lang="en-GB" sz="2025" b="1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2743202" y="2400300"/>
            <a:ext cx="12530138" cy="5943600"/>
            <a:chOff x="1143000" y="2590800"/>
            <a:chExt cx="10031193" cy="3814241"/>
          </a:xfrm>
        </p:grpSpPr>
        <p:sp>
          <p:nvSpPr>
            <p:cNvPr id="62" name="Rounded Rectangle 61"/>
            <p:cNvSpPr/>
            <p:nvPr/>
          </p:nvSpPr>
          <p:spPr>
            <a:xfrm>
              <a:off x="1143000" y="2590800"/>
              <a:ext cx="9753600" cy="990600"/>
            </a:xfrm>
            <a:prstGeom prst="roundRect">
              <a:avLst/>
            </a:prstGeom>
            <a:gradFill flip="none" rotWithShape="1">
              <a:gsLst>
                <a:gs pos="0">
                  <a:srgbClr val="B60B10"/>
                </a:gs>
                <a:gs pos="14000">
                  <a:srgbClr val="FF0000"/>
                </a:gs>
                <a:gs pos="100000">
                  <a:srgbClr val="00B050"/>
                </a:gs>
                <a:gs pos="61000">
                  <a:srgbClr val="FFFF00"/>
                </a:gs>
                <a:gs pos="28000">
                  <a:srgbClr val="F57800"/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028700">
                <a:defRPr/>
              </a:pPr>
              <a:endParaRPr lang="en-GB" sz="1800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1143000" y="4005442"/>
              <a:ext cx="9753600" cy="990600"/>
            </a:xfrm>
            <a:prstGeom prst="roundRect">
              <a:avLst/>
            </a:prstGeom>
            <a:gradFill flip="none" rotWithShape="1">
              <a:gsLst>
                <a:gs pos="0">
                  <a:srgbClr val="B60B10"/>
                </a:gs>
                <a:gs pos="14000">
                  <a:srgbClr val="FF0000"/>
                </a:gs>
                <a:gs pos="100000">
                  <a:srgbClr val="00B050"/>
                </a:gs>
                <a:gs pos="61000">
                  <a:srgbClr val="FFFF00"/>
                </a:gs>
                <a:gs pos="28000">
                  <a:srgbClr val="F57800"/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028700">
                <a:defRPr/>
              </a:pPr>
              <a:endParaRPr lang="en-GB" sz="1800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1143000" y="5414441"/>
              <a:ext cx="9753600" cy="990600"/>
            </a:xfrm>
            <a:prstGeom prst="roundRect">
              <a:avLst/>
            </a:prstGeom>
            <a:gradFill flip="none" rotWithShape="1">
              <a:gsLst>
                <a:gs pos="0">
                  <a:srgbClr val="B60B10"/>
                </a:gs>
                <a:gs pos="14000">
                  <a:srgbClr val="FF0000"/>
                </a:gs>
                <a:gs pos="100000">
                  <a:srgbClr val="00B050"/>
                </a:gs>
                <a:gs pos="61000">
                  <a:srgbClr val="FFFF00"/>
                </a:gs>
                <a:gs pos="28000">
                  <a:srgbClr val="F57800"/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028700">
                <a:defRPr/>
              </a:pPr>
              <a:endParaRPr lang="en-GB" sz="1800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219200" y="2677805"/>
              <a:ext cx="781051" cy="503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en-GB" sz="225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 DR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529395" y="2666456"/>
              <a:ext cx="1280607" cy="503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en-GB" sz="225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Mild NPDR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281995" y="2666456"/>
              <a:ext cx="1509206" cy="503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en-GB" sz="225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Moderate NPDR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5882196" y="2674203"/>
              <a:ext cx="1280607" cy="503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en-GB" sz="225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Severe NPDR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8229600" y="2862471"/>
              <a:ext cx="1280607" cy="281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en-GB" sz="225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PDR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268193" y="4364037"/>
              <a:ext cx="9906000" cy="859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028700">
                <a:defRPr/>
              </a:pPr>
              <a:r>
                <a:rPr lang="en-GB" sz="4050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10,12   14,15,20     35      43       47       53    60,61   65    71,75,81,85 </a:t>
              </a:r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2286000" y="2590800"/>
              <a:ext cx="4953000" cy="3814241"/>
              <a:chOff x="2286000" y="2590800"/>
              <a:chExt cx="4953000" cy="3886200"/>
            </a:xfrm>
          </p:grpSpPr>
          <p:cxnSp>
            <p:nvCxnSpPr>
              <p:cNvPr id="81" name="Straight Connector 80"/>
              <p:cNvCxnSpPr/>
              <p:nvPr/>
            </p:nvCxnSpPr>
            <p:spPr>
              <a:xfrm>
                <a:off x="2286000" y="2590800"/>
                <a:ext cx="0" cy="3886200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Text" lastClr="000000"/>
                </a:solidFill>
                <a:prstDash val="dash"/>
              </a:ln>
              <a:effectLst/>
            </p:spPr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7239000" y="2590800"/>
                <a:ext cx="0" cy="3886200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Text" lastClr="000000"/>
                </a:solidFill>
                <a:prstDash val="dash"/>
              </a:ln>
              <a:effectLst/>
            </p:spPr>
          </p:cxnSp>
        </p:grpSp>
        <p:sp>
          <p:nvSpPr>
            <p:cNvPr id="72" name="TextBox 71"/>
            <p:cNvSpPr txBox="1"/>
            <p:nvPr/>
          </p:nvSpPr>
          <p:spPr>
            <a:xfrm>
              <a:off x="1279998" y="5590356"/>
              <a:ext cx="950069" cy="370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Healthy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327343" y="5590356"/>
              <a:ext cx="1238555" cy="370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Very mild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3794499" y="5608529"/>
              <a:ext cx="777503" cy="370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Mild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419600" y="5609253"/>
              <a:ext cx="1150752" cy="370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Moderate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288148" y="5615732"/>
              <a:ext cx="1341252" cy="525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Moderately severe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126348" y="5606645"/>
              <a:ext cx="1341252" cy="370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Severe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8031348" y="5600198"/>
              <a:ext cx="1341252" cy="370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Moderate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070968" y="5600198"/>
              <a:ext cx="1341252" cy="370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Mild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9402948" y="5621134"/>
              <a:ext cx="1341252" cy="370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  <a:p>
              <a:pPr algn="ctr" defTabSz="1028700">
                <a:defRPr/>
              </a:pPr>
              <a:r>
                <a:rPr lang="en-GB" sz="1575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High-risk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343372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64B28-3090-9843-9A69-9DD2B0FE4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322" y="685800"/>
            <a:ext cx="16364460" cy="2052921"/>
          </a:xfrm>
        </p:spPr>
        <p:txBody>
          <a:bodyPr vert="horz" lIns="137160" tIns="68580" rIns="137160" bIns="68580" rtlCol="0" anchor="ctr">
            <a:normAutofit/>
          </a:bodyPr>
          <a:lstStyle/>
          <a:p>
            <a:pPr algn="ctr"/>
            <a:endParaRPr lang="en-US" sz="9900"/>
          </a:p>
        </p:txBody>
      </p:sp>
      <p:pic>
        <p:nvPicPr>
          <p:cNvPr id="5" name="Content Placeholder 4" descr="Chart, bar chart&#10;&#10;Description automatically generated">
            <a:extLst>
              <a:ext uri="{FF2B5EF4-FFF2-40B4-BE49-F238E27FC236}">
                <a16:creationId xmlns:a16="http://schemas.microsoft.com/office/drawing/2014/main" id="{DCE43E84-5CB7-F34D-A093-2360D350BF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7517" b="18951"/>
          <a:stretch/>
        </p:blipFill>
        <p:spPr>
          <a:xfrm>
            <a:off x="-620609" y="0"/>
            <a:ext cx="18781188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02918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derate NPDR Level 43 Fig 2A.tiff">
            <a:extLst>
              <a:ext uri="{FF2B5EF4-FFF2-40B4-BE49-F238E27FC236}">
                <a16:creationId xmlns:a16="http://schemas.microsoft.com/office/drawing/2014/main" id="{04466043-121F-1649-A3EF-D8AFBC8485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" b="4919"/>
          <a:stretch>
            <a:fillRect/>
          </a:stretch>
        </p:blipFill>
        <p:spPr bwMode="auto">
          <a:xfrm>
            <a:off x="11044238" y="2776540"/>
            <a:ext cx="2733675" cy="2302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3">
            <a:extLst>
              <a:ext uri="{FF2B5EF4-FFF2-40B4-BE49-F238E27FC236}">
                <a16:creationId xmlns:a16="http://schemas.microsoft.com/office/drawing/2014/main" id="{86AF56F9-0867-2F4F-84EB-ED16D58DB1C5}"/>
              </a:ext>
            </a:extLst>
          </p:cNvPr>
          <p:cNvSpPr txBox="1">
            <a:spLocks/>
          </p:cNvSpPr>
          <p:nvPr/>
        </p:nvSpPr>
        <p:spPr>
          <a:xfrm>
            <a:off x="2286000" y="2"/>
            <a:ext cx="13716000" cy="16811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n-US" sz="6600">
                <a:solidFill>
                  <a:prstClr val="black"/>
                </a:solidFill>
                <a:latin typeface="Calibri"/>
              </a:rPr>
              <a:t>Diabetic Retinopathy Severity Score (DRSS)</a:t>
            </a:r>
            <a:endParaRPr lang="en-US" sz="6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D62C197-5A0C-F44B-8080-D6622711E1E5}"/>
              </a:ext>
            </a:extLst>
          </p:cNvPr>
          <p:cNvSpPr txBox="1">
            <a:spLocks/>
          </p:cNvSpPr>
          <p:nvPr/>
        </p:nvSpPr>
        <p:spPr>
          <a:xfrm>
            <a:off x="4000502" y="9508334"/>
            <a:ext cx="10189370" cy="545306"/>
          </a:xfrm>
          <a:prstGeom prst="rect">
            <a:avLst/>
          </a:prstGeom>
        </p:spPr>
        <p:txBody>
          <a:bodyPr anchor="ctr">
            <a:normAutofit fontScale="400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defTabSz="685800">
              <a:defRPr/>
            </a:pPr>
            <a:r>
              <a:rPr lang="en-US" sz="2700">
                <a:solidFill>
                  <a:prstClr val="black"/>
                </a:solidFill>
                <a:latin typeface="Calibri"/>
              </a:rPr>
              <a:t>* Used to determine step change in the diabetic retinopathy severity score</a:t>
            </a:r>
          </a:p>
          <a:p>
            <a:pPr marL="0" lvl="1" defTabSz="685800">
              <a:defRPr/>
            </a:pPr>
            <a:r>
              <a:rPr lang="en-US" sz="2700">
                <a:solidFill>
                  <a:prstClr val="black"/>
                </a:solidFill>
                <a:latin typeface="Calibri"/>
              </a:rPr>
              <a:t>DR: diabetic retinopathy; ETDRS: Early Treatment Diabetic Retinopathy Study; NPDR: nonproliferative diabetic retinopathy; PDR: proliferative diabetic retinopathy</a:t>
            </a:r>
          </a:p>
          <a:p>
            <a:pPr marL="0" lvl="1" defTabSz="685800">
              <a:defRPr/>
            </a:pPr>
            <a:r>
              <a:rPr lang="en-US" sz="2700">
                <a:solidFill>
                  <a:prstClr val="black"/>
                </a:solidFill>
                <a:latin typeface="Calibri"/>
              </a:rPr>
              <a:t>The Diabetes Control and Complications Trial. </a:t>
            </a:r>
            <a:r>
              <a:rPr lang="en-US" sz="2700" i="1">
                <a:solidFill>
                  <a:prstClr val="black"/>
                </a:solidFill>
                <a:latin typeface="Calibri"/>
              </a:rPr>
              <a:t>Arch Ophthalmol. </a:t>
            </a:r>
            <a:r>
              <a:rPr lang="en-US" sz="2700">
                <a:solidFill>
                  <a:prstClr val="black"/>
                </a:solidFill>
                <a:latin typeface="Calibri"/>
              </a:rPr>
              <a:t>1995, Aiello. </a:t>
            </a:r>
            <a:r>
              <a:rPr lang="en-US" sz="2700" i="1">
                <a:solidFill>
                  <a:prstClr val="black"/>
                </a:solidFill>
                <a:latin typeface="Calibri"/>
              </a:rPr>
              <a:t>Am J Ophthalmol. </a:t>
            </a:r>
            <a:r>
              <a:rPr lang="en-US" sz="2700">
                <a:solidFill>
                  <a:prstClr val="black"/>
                </a:solidFill>
                <a:latin typeface="Calibri"/>
              </a:rPr>
              <a:t>2003, Jonas. ETDRS report number 10. </a:t>
            </a:r>
            <a:r>
              <a:rPr lang="en-US" sz="2700" i="1">
                <a:solidFill>
                  <a:prstClr val="black"/>
                </a:solidFill>
                <a:latin typeface="Calibri"/>
              </a:rPr>
              <a:t>Ophthalmology</a:t>
            </a:r>
            <a:r>
              <a:rPr lang="en-US" sz="2700">
                <a:solidFill>
                  <a:prstClr val="black"/>
                </a:solidFill>
                <a:latin typeface="Calibri"/>
              </a:rPr>
              <a:t>. 1991</a:t>
            </a:r>
            <a:endParaRPr lang="en-US" sz="270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9EC3A62F-4E3B-D74E-8176-2A299C78B850}"/>
              </a:ext>
            </a:extLst>
          </p:cNvPr>
          <p:cNvGraphicFramePr>
            <a:graphicFrameLocks/>
          </p:cNvGraphicFramePr>
          <p:nvPr/>
        </p:nvGraphicFramePr>
        <p:xfrm>
          <a:off x="5093497" y="1981202"/>
          <a:ext cx="7698581" cy="75271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0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5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02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05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100" dirty="0">
                          <a:solidFill>
                            <a:schemeClr val="bg1"/>
                          </a:solidFill>
                          <a:effectLst/>
                        </a:rPr>
                        <a:t>Level</a:t>
                      </a:r>
                      <a:endParaRPr lang="en-US" sz="2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rgbClr val="133D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solidFill>
                            <a:srgbClr val="FFFFFF"/>
                          </a:solidFill>
                          <a:effectLst/>
                        </a:rPr>
                        <a:t>ETDRS</a:t>
                      </a:r>
                      <a:r>
                        <a:rPr lang="en-US" sz="2100" baseline="0" dirty="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en-US" sz="2100" dirty="0">
                          <a:solidFill>
                            <a:srgbClr val="FFFFFF"/>
                          </a:solidFill>
                          <a:effectLst/>
                        </a:rPr>
                        <a:t>DRSS </a:t>
                      </a:r>
                      <a:r>
                        <a:rPr lang="en-US" sz="2100" dirty="0">
                          <a:effectLst/>
                        </a:rPr>
                        <a:t>Severity</a:t>
                      </a:r>
                      <a:endParaRPr lang="en-US" sz="21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rgbClr val="133D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100" dirty="0">
                          <a:effectLst/>
                        </a:rPr>
                        <a:t>Description</a:t>
                      </a:r>
                      <a:endParaRPr lang="en-US" sz="21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rgbClr val="133D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4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10 and 12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DR absent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61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14, 15, 20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DR questionable, microaneurysms only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4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35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Mild NPDR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44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43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Moderate NPDR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4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47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Moderately severe NPDR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44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53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Severe NPDR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44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60, 61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Mild PDR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44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8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65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Moderate PDR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944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9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71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High-risk PDR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44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75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</a:rPr>
                        <a:t>High-risk PDR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</a:endParaRPr>
                    </a:p>
                  </a:txBody>
                  <a:tcPr marL="78639" marR="78639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5654" name="Slide Number Placeholder 1">
            <a:extLst>
              <a:ext uri="{FF2B5EF4-FFF2-40B4-BE49-F238E27FC236}">
                <a16:creationId xmlns:a16="http://schemas.microsoft.com/office/drawing/2014/main" id="{4A8F4825-8A78-BA47-AAED-8970F2375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3777913" y="8643940"/>
            <a:ext cx="485775" cy="357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287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114425" indent="-428625" defTabSz="10287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714500" indent="-342900" defTabSz="10287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400300" indent="-342900" defTabSz="10287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3086100" indent="-342900" defTabSz="10287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771900" indent="-342900" defTabSz="10287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4457700" indent="-342900" defTabSz="10287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5143500" indent="-342900" defTabSz="10287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5829300" indent="-342900" defTabSz="10287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DAFD3B-C6C7-8C40-9F6D-85FC1855E193}" type="slidenum">
              <a:rPr lang="en-US" altLang="en-U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95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E37C989-5588-DF42-8605-F0180A66D10F}"/>
              </a:ext>
            </a:extLst>
          </p:cNvPr>
          <p:cNvGrpSpPr>
            <a:grpSpLocks/>
          </p:cNvGrpSpPr>
          <p:nvPr/>
        </p:nvGrpSpPr>
        <p:grpSpPr bwMode="auto">
          <a:xfrm>
            <a:off x="4343402" y="6455571"/>
            <a:ext cx="9846470" cy="923330"/>
            <a:chOff x="304799" y="3247004"/>
            <a:chExt cx="8752996" cy="61425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61C83D5-DD17-0E47-A87D-3909CA031000}"/>
                </a:ext>
              </a:extLst>
            </p:cNvPr>
            <p:cNvSpPr/>
            <p:nvPr/>
          </p:nvSpPr>
          <p:spPr>
            <a:xfrm>
              <a:off x="304799" y="3327795"/>
              <a:ext cx="5296250" cy="294651"/>
            </a:xfrm>
            <a:prstGeom prst="rect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287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6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72A541B-1699-F34F-8F91-869705A8DFB0}"/>
                </a:ext>
              </a:extLst>
            </p:cNvPr>
            <p:cNvSpPr txBox="1"/>
            <p:nvPr/>
          </p:nvSpPr>
          <p:spPr>
            <a:xfrm>
              <a:off x="5517100" y="3247004"/>
              <a:ext cx="3540695" cy="61425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txBody>
            <a:bodyPr>
              <a:spAutoFit/>
            </a:bodyPr>
            <a:lstStyle/>
            <a:p>
              <a:pPr algn="ctr" defTabSz="10287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dirty="0">
                  <a:solidFill>
                    <a:prstClr val="black"/>
                  </a:solidFill>
                  <a:highlight>
                    <a:srgbClr val="FFFF00"/>
                  </a:highlight>
                  <a:latin typeface="Arial" charset="0"/>
                  <a:ea typeface="ＭＳ Ｐゴシック" pitchFamily="34" charset="-128"/>
                  <a:cs typeface="Arial" panose="020B0604020202020204" pitchFamily="34" charset="0"/>
                </a:rPr>
                <a:t>2-step improvement in DRSS </a:t>
              </a:r>
            </a:p>
            <a:p>
              <a:pPr algn="ctr" defTabSz="10287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dirty="0">
                  <a:solidFill>
                    <a:prstClr val="black"/>
                  </a:solidFill>
                  <a:highlight>
                    <a:srgbClr val="FFFF00"/>
                  </a:highlight>
                  <a:latin typeface="Arial" charset="0"/>
                  <a:ea typeface="ＭＳ Ｐゴシック" pitchFamily="34" charset="-128"/>
                  <a:cs typeface="Arial" panose="020B0604020202020204" pitchFamily="34" charset="0"/>
                </a:rPr>
                <a:t>From DRSS level 53, Severe NPDR (level 6)</a:t>
              </a:r>
            </a:p>
          </p:txBody>
        </p:sp>
      </p:grpSp>
      <p:pic>
        <p:nvPicPr>
          <p:cNvPr id="10" name="Picture 9" descr="Severe NPDR Level 53.tiff">
            <a:extLst>
              <a:ext uri="{FF2B5EF4-FFF2-40B4-BE49-F238E27FC236}">
                <a16:creationId xmlns:a16="http://schemas.microsoft.com/office/drawing/2014/main" id="{DF9E2A93-7977-504C-B9E6-279644F05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6"/>
          <a:stretch>
            <a:fillRect/>
          </a:stretch>
        </p:blipFill>
        <p:spPr bwMode="auto">
          <a:xfrm>
            <a:off x="11006138" y="3519490"/>
            <a:ext cx="2771775" cy="2445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BA0B83B-9263-544B-B64D-E2E5099D2584}"/>
              </a:ext>
            </a:extLst>
          </p:cNvPr>
          <p:cNvSpPr txBox="1"/>
          <p:nvPr/>
        </p:nvSpPr>
        <p:spPr>
          <a:xfrm>
            <a:off x="10207236" y="5118311"/>
            <a:ext cx="3983283" cy="147732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defTabSz="10287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Arial" charset="0"/>
                <a:ea typeface="ＭＳ Ｐゴシック" pitchFamily="34" charset="-128"/>
                <a:cs typeface="Arial" panose="020B0604020202020204" pitchFamily="34" charset="0"/>
              </a:rPr>
              <a:t>2-step improvement in DRSS </a:t>
            </a:r>
          </a:p>
          <a:p>
            <a:pPr algn="ctr" defTabSz="10287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Arial" charset="0"/>
                <a:ea typeface="ＭＳ Ｐゴシック" pitchFamily="34" charset="-128"/>
                <a:cs typeface="Arial" panose="020B0604020202020204" pitchFamily="34" charset="0"/>
              </a:rPr>
              <a:t>From DRSS 53, Severe NPDR (level 6)</a:t>
            </a:r>
          </a:p>
          <a:p>
            <a:pPr algn="ctr" defTabSz="10287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black"/>
                </a:solidFill>
                <a:highlight>
                  <a:srgbClr val="FFFF00"/>
                </a:highlight>
                <a:latin typeface="Arial" charset="0"/>
                <a:ea typeface="ＭＳ Ｐゴシック" pitchFamily="34" charset="-128"/>
                <a:cs typeface="Arial" panose="020B0604020202020204" pitchFamily="34" charset="0"/>
              </a:rPr>
              <a:t>To DRSS Level 43, Moderate NPDR (level 4)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A0D586-9F84-8849-8316-89C4B21CE86F}"/>
              </a:ext>
            </a:extLst>
          </p:cNvPr>
          <p:cNvSpPr txBox="1"/>
          <p:nvPr/>
        </p:nvSpPr>
        <p:spPr>
          <a:xfrm>
            <a:off x="5995988" y="10353675"/>
            <a:ext cx="11085086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defTabSz="10287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>
                <a:solidFill>
                  <a:prstClr val="black"/>
                </a:solidFill>
                <a:latin typeface="Arial" charset="0"/>
                <a:ea typeface="ＭＳ Ｐゴシック" pitchFamily="34" charset="-128"/>
                <a:cs typeface="Arial" panose="020B0604020202020204" pitchFamily="34" charset="0"/>
              </a:rPr>
              <a:t>Animated alternative slide to just show change DRSS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15238E-6 L -0.175 -0.0003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5000" y="-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9.06848E-7 L 0.00052 -0.11444 " pathEditMode="relative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100FA9F5-7712-4140-9B73-AFB739DC8AC1}"/>
              </a:ext>
            </a:extLst>
          </p:cNvPr>
          <p:cNvSpPr txBox="1">
            <a:spLocks/>
          </p:cNvSpPr>
          <p:nvPr/>
        </p:nvSpPr>
        <p:spPr bwMode="auto">
          <a:xfrm>
            <a:off x="2971800" y="0"/>
            <a:ext cx="123444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defTabSz="685800">
              <a:defRPr/>
            </a:pPr>
            <a:r>
              <a:rPr lang="en-US" altLang="en-US" sz="6600" b="1">
                <a:solidFill>
                  <a:prstClr val="white"/>
                </a:solidFill>
              </a:rPr>
              <a:t>PANORAMA Trial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C3DFF-1FD8-F146-A2F1-DEB0A8E62A73}"/>
              </a:ext>
            </a:extLst>
          </p:cNvPr>
          <p:cNvSpPr txBox="1">
            <a:spLocks/>
          </p:cNvSpPr>
          <p:nvPr/>
        </p:nvSpPr>
        <p:spPr>
          <a:xfrm>
            <a:off x="2971800" y="1304927"/>
            <a:ext cx="12344400" cy="772953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defTabSz="685800">
              <a:defRPr/>
            </a:pPr>
            <a:r>
              <a:rPr lang="en-US" sz="4800" b="1">
                <a:solidFill>
                  <a:prstClr val="white"/>
                </a:solidFill>
                <a:latin typeface="Calibri" panose="020F0502020204030204"/>
              </a:rPr>
              <a:t>Only eyes with moderately severe or severe NPDR and no DME (DRSS Level 47 or 53)</a:t>
            </a:r>
          </a:p>
          <a:p>
            <a:pPr marL="514350" indent="-514350" defTabSz="685800">
              <a:defRPr/>
            </a:pPr>
            <a:r>
              <a:rPr lang="en-US" sz="4800" b="1">
                <a:solidFill>
                  <a:prstClr val="white"/>
                </a:solidFill>
                <a:latin typeface="Calibri" panose="020F0502020204030204"/>
              </a:rPr>
              <a:t>Aflibercept versus sham injection Q8 or Q16 weeks in year 1 (after 5/3 monthly loading dose injections) and PRN/Q16 weeks only in year 2</a:t>
            </a:r>
          </a:p>
          <a:p>
            <a:pPr marL="514350" indent="-514350" defTabSz="685800">
              <a:defRPr/>
            </a:pPr>
            <a:r>
              <a:rPr lang="en-US" sz="5250" b="1">
                <a:solidFill>
                  <a:prstClr val="white"/>
                </a:solidFill>
                <a:latin typeface="Calibri" panose="020F0502020204030204"/>
              </a:rPr>
              <a:t>Primary Outcome: percentage of eyes with a </a:t>
            </a:r>
            <a:r>
              <a:rPr lang="en-US" sz="5250" b="1" u="sng">
                <a:solidFill>
                  <a:prstClr val="white"/>
                </a:solidFill>
                <a:latin typeface="Calibri" panose="020F0502020204030204"/>
              </a:rPr>
              <a:t>&gt;</a:t>
            </a:r>
            <a:r>
              <a:rPr lang="en-US" sz="5250" b="1">
                <a:solidFill>
                  <a:prstClr val="white"/>
                </a:solidFill>
                <a:latin typeface="Calibri" panose="020F0502020204030204"/>
              </a:rPr>
              <a:t> 2-step improvement in DRSS </a:t>
            </a:r>
          </a:p>
          <a:p>
            <a:pPr marL="514350" indent="-514350" defTabSz="685800">
              <a:defRPr/>
            </a:pPr>
            <a:r>
              <a:rPr lang="en-US" sz="4800" b="1">
                <a:solidFill>
                  <a:prstClr val="white"/>
                </a:solidFill>
                <a:latin typeface="Calibri" panose="020F0502020204030204"/>
              </a:rPr>
              <a:t>Secondary Outcome: percentage of eyes developing a vision threatening complication, defined as PDR/anterior segment neo and/or CI-DME </a:t>
            </a:r>
            <a:endParaRPr lang="en-US" sz="48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47D1C006-0E73-D248-962D-339D0F246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8705851"/>
            <a:ext cx="12677775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defRPr/>
            </a:pPr>
            <a:r>
              <a:rPr lang="en-US" altLang="en-US" b="1">
                <a:solidFill>
                  <a:prstClr val="white"/>
                </a:solidFill>
              </a:rPr>
              <a:t>Study of the Efficacy and Safety of Intravitreal (IVT) Aflibercept for the Improvement of Moderately Severe to Severe Nonproliferative Diabetic Retinopathy (NPDR) (PANORAMA). Accessed 5/10/2020 at</a:t>
            </a:r>
            <a:r>
              <a:rPr lang="en-US" altLang="en-US">
                <a:solidFill>
                  <a:prstClr val="white"/>
                </a:solidFill>
              </a:rPr>
              <a:t> https://clinicaltrials.gov/ct2/show/NCT02718326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62D49625-6A47-3848-AA86-FCAC32019EE2}"/>
              </a:ext>
            </a:extLst>
          </p:cNvPr>
          <p:cNvSpPr txBox="1">
            <a:spLocks/>
          </p:cNvSpPr>
          <p:nvPr/>
        </p:nvSpPr>
        <p:spPr bwMode="auto">
          <a:xfrm>
            <a:off x="7200900" y="0"/>
            <a:ext cx="12344400" cy="2135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6000" b="1">
                <a:cs typeface="Calibri" panose="020F0502020204030204" pitchFamily="34" charset="0"/>
              </a:rPr>
              <a:t>PANORAMA Phase 3 </a:t>
            </a:r>
            <a:br>
              <a:rPr lang="en-US" altLang="en-US" sz="6000" b="1">
                <a:cs typeface="Calibri" panose="020F0502020204030204" pitchFamily="34" charset="0"/>
              </a:rPr>
            </a:br>
            <a:r>
              <a:rPr lang="en-US" altLang="en-US" sz="6000" b="1">
                <a:cs typeface="Calibri" panose="020F0502020204030204" pitchFamily="34" charset="0"/>
              </a:rPr>
              <a:t> 52 &amp; 100 Week Data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1906BD8C-C4E2-244D-B4B0-8F68F8E032EA}"/>
              </a:ext>
            </a:extLst>
          </p:cNvPr>
          <p:cNvSpPr txBox="1">
            <a:spLocks/>
          </p:cNvSpPr>
          <p:nvPr/>
        </p:nvSpPr>
        <p:spPr bwMode="auto">
          <a:xfrm>
            <a:off x="2516982" y="1955007"/>
            <a:ext cx="13485018" cy="6788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2" charset="2"/>
              <a:buChar char=""/>
            </a:pPr>
            <a:r>
              <a:rPr lang="en-US" altLang="en-US" sz="4800" b="1">
                <a:cs typeface="Calibri" panose="020F0502020204030204" pitchFamily="34" charset="0"/>
              </a:rPr>
              <a:t>Aflibercept (Eylea) Q8   PRN or Q16 weeks for moderately severe to severe NPDR </a:t>
            </a:r>
            <a:r>
              <a:rPr lang="en-US" altLang="en-US" sz="4800" b="1" u="sng">
                <a:cs typeface="Calibri" panose="020F0502020204030204" pitchFamily="34" charset="0"/>
              </a:rPr>
              <a:t>sans DME</a:t>
            </a:r>
          </a:p>
          <a:p>
            <a:pPr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2" charset="2"/>
              <a:buChar char=""/>
            </a:pPr>
            <a:endParaRPr lang="en-US" altLang="en-US" sz="450" b="1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2" charset="2"/>
              <a:buChar char=""/>
            </a:pPr>
            <a:r>
              <a:rPr lang="en-US" altLang="en-US" sz="4950" b="1">
                <a:cs typeface="Calibri" panose="020F0502020204030204" pitchFamily="34" charset="0"/>
              </a:rPr>
              <a:t>80%/65% achieved  </a:t>
            </a:r>
            <a:r>
              <a:rPr lang="en-US" altLang="en-US" sz="4950" b="1" u="sng">
                <a:cs typeface="Calibri" panose="020F0502020204030204" pitchFamily="34" charset="0"/>
              </a:rPr>
              <a:t>&gt;</a:t>
            </a:r>
            <a:r>
              <a:rPr lang="en-US" altLang="en-US" sz="4950" b="1">
                <a:cs typeface="Calibri" panose="020F0502020204030204" pitchFamily="34" charset="0"/>
              </a:rPr>
              <a:t> 2-step DRSS improvement at 52 weeks and 50%/62% at 100 weeks </a:t>
            </a:r>
            <a:r>
              <a:rPr lang="en-US" altLang="en-US" sz="4200" b="1">
                <a:cs typeface="Calibri" panose="020F0502020204030204" pitchFamily="34" charset="0"/>
              </a:rPr>
              <a:t>(</a:t>
            </a:r>
            <a:r>
              <a:rPr lang="en-US" altLang="en-US" sz="3600" b="1">
                <a:cs typeface="Calibri" panose="020F0502020204030204" pitchFamily="34" charset="0"/>
              </a:rPr>
              <a:t>p&lt; 0.0001)</a:t>
            </a:r>
          </a:p>
          <a:p>
            <a:pPr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2" charset="2"/>
              <a:buChar char=""/>
            </a:pPr>
            <a:endParaRPr lang="en-US" altLang="en-US" sz="3600" b="1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2" charset="2"/>
              <a:buChar char=""/>
            </a:pPr>
            <a:endParaRPr lang="en-US" altLang="en-US" sz="1800" b="1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2" charset="2"/>
              <a:buChar char=""/>
            </a:pPr>
            <a:r>
              <a:rPr lang="en-US" altLang="en-US" sz="4800" b="1">
                <a:cs typeface="Calibri" panose="020F0502020204030204" pitchFamily="34" charset="0"/>
              </a:rPr>
              <a:t>VTC (PDR/ASneo) reduced 82-85% at 52 wks &amp; 77-83% at 100 weeks (p &lt; 0.0001)</a:t>
            </a:r>
          </a:p>
          <a:p>
            <a:pPr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2" charset="2"/>
              <a:buChar char=""/>
            </a:pPr>
            <a:r>
              <a:rPr lang="en-US" altLang="en-US" sz="4800" b="1">
                <a:cs typeface="Calibri" panose="020F0502020204030204" pitchFamily="34" charset="0"/>
              </a:rPr>
              <a:t>CI-DME reduced 68-74% at 52 weeks &amp; 68-76% at 100 weeks </a:t>
            </a:r>
          </a:p>
        </p:txBody>
      </p:sp>
      <p:sp>
        <p:nvSpPr>
          <p:cNvPr id="27651" name="TextBox 3">
            <a:extLst>
              <a:ext uri="{FF2B5EF4-FFF2-40B4-BE49-F238E27FC236}">
                <a16:creationId xmlns:a16="http://schemas.microsoft.com/office/drawing/2014/main" id="{C483E3A7-ACE1-2042-9450-D00803F4F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6946" y="9198772"/>
            <a:ext cx="99483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000"/>
              <a:t>Results From PANORAMA. Presented at: 2019</a:t>
            </a:r>
          </a:p>
          <a:p>
            <a:r>
              <a:rPr lang="en-US" altLang="en-US" sz="3000"/>
              <a:t> AAO Annual Meeting, San Francisco, CA, October 12-15, 2019.</a:t>
            </a:r>
            <a:endParaRPr lang="en-US" altLang="en-US" sz="3000">
              <a:cs typeface="Calibri" panose="020F0502020204030204" pitchFamily="34" charset="0"/>
            </a:endParaRPr>
          </a:p>
        </p:txBody>
      </p:sp>
      <p:pic>
        <p:nvPicPr>
          <p:cNvPr id="27652" name="Picture 4">
            <a:extLst>
              <a:ext uri="{FF2B5EF4-FFF2-40B4-BE49-F238E27FC236}">
                <a16:creationId xmlns:a16="http://schemas.microsoft.com/office/drawing/2014/main" id="{EBC4CF9D-554F-6743-8E8E-35C9402EF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"/>
            <a:ext cx="4345782" cy="204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B3F358-A9AA-284E-9124-330C1A9DB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1326" y="5422109"/>
            <a:ext cx="12422119" cy="73866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200" b="1"/>
              <a:t>**That’s correct, the Q8 week to PRN Arm did less well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E50D12CB-4CBB-ED4F-8AB6-C6ACEDF9B53E}"/>
              </a:ext>
            </a:extLst>
          </p:cNvPr>
          <p:cNvSpPr/>
          <p:nvPr/>
        </p:nvSpPr>
        <p:spPr>
          <a:xfrm rot="5400000" flipH="1">
            <a:off x="8660609" y="2309815"/>
            <a:ext cx="347663" cy="290513"/>
          </a:xfrm>
          <a:prstGeom prst="triangl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0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03484D-20DB-CD42-BFB3-021EE3757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3276" y="3012284"/>
            <a:ext cx="11368177" cy="34163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5400" b="1"/>
              <a:t>Only 3 patients with moderately </a:t>
            </a:r>
          </a:p>
          <a:p>
            <a:r>
              <a:rPr lang="en-US" altLang="en-US" sz="5400" b="1"/>
              <a:t>severe or worse NPDR need to be</a:t>
            </a:r>
          </a:p>
          <a:p>
            <a:r>
              <a:rPr lang="en-US" altLang="en-US" sz="5400" b="1"/>
              <a:t>treated to prevent 1 vision-threatening</a:t>
            </a:r>
          </a:p>
          <a:p>
            <a:r>
              <a:rPr lang="en-US" altLang="en-US" sz="5400" b="1"/>
              <a:t>Complication (PDR/ASNV or CI-DME)</a:t>
            </a:r>
          </a:p>
        </p:txBody>
      </p:sp>
      <p:sp>
        <p:nvSpPr>
          <p:cNvPr id="30722" name="Title 2">
            <a:extLst>
              <a:ext uri="{FF2B5EF4-FFF2-40B4-BE49-F238E27FC236}">
                <a16:creationId xmlns:a16="http://schemas.microsoft.com/office/drawing/2014/main" id="{A1014FCF-E0F4-A941-BC74-00CF1C0B1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NNT for Level 47/53 NPDR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id="{3A7542F7-F030-AF43-BFB6-112ED09DB10B}"/>
              </a:ext>
            </a:extLst>
          </p:cNvPr>
          <p:cNvSpPr txBox="1">
            <a:spLocks/>
          </p:cNvSpPr>
          <p:nvPr/>
        </p:nvSpPr>
        <p:spPr bwMode="auto">
          <a:xfrm>
            <a:off x="2971800" y="45245"/>
            <a:ext cx="123444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6600" b="1"/>
              <a:t>Is this a favorable NNT?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DC014-512A-B147-B700-F0962CF5221F}"/>
              </a:ext>
            </a:extLst>
          </p:cNvPr>
          <p:cNvSpPr txBox="1">
            <a:spLocks/>
          </p:cNvSpPr>
          <p:nvPr/>
        </p:nvSpPr>
        <p:spPr>
          <a:xfrm>
            <a:off x="2971800" y="1285877"/>
            <a:ext cx="12344400" cy="774858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800" dirty="0"/>
              <a:t>NNT to prevent one CV death with 5 years of  statin therapy in a patient with known heart disease = 83 </a:t>
            </a:r>
          </a:p>
          <a:p>
            <a:pPr lvl="1">
              <a:defRPr/>
            </a:pPr>
            <a:r>
              <a:rPr lang="en-US" sz="4200" dirty="0"/>
              <a:t>NNT to prevent one non-fatal MI is 39 (NNT = 104 if no </a:t>
            </a:r>
            <a:r>
              <a:rPr lang="en-US" sz="4200" dirty="0" err="1"/>
              <a:t>Hx</a:t>
            </a:r>
            <a:r>
              <a:rPr lang="en-US" sz="4200" dirty="0"/>
              <a:t> of CVD)</a:t>
            </a:r>
          </a:p>
          <a:p>
            <a:pPr lvl="1">
              <a:defRPr/>
            </a:pPr>
            <a:endParaRPr lang="en-US" sz="1500" dirty="0"/>
          </a:p>
          <a:p>
            <a:pPr>
              <a:defRPr/>
            </a:pPr>
            <a:r>
              <a:rPr lang="en-US" sz="4800" dirty="0"/>
              <a:t>NNT = 333 to prevent a first, non-fatal MI with aspirin therapy</a:t>
            </a:r>
          </a:p>
          <a:p>
            <a:pPr>
              <a:defRPr/>
            </a:pPr>
            <a:endParaRPr lang="en-US" sz="1500" dirty="0"/>
          </a:p>
          <a:p>
            <a:pPr>
              <a:defRPr/>
            </a:pPr>
            <a:r>
              <a:rPr lang="en-US" sz="4800" dirty="0"/>
              <a:t>NNT = 17 to prevent one case of PDR and/or CSME with oral </a:t>
            </a:r>
            <a:r>
              <a:rPr lang="en-US" sz="4800" dirty="0" err="1"/>
              <a:t>fenofibrate</a:t>
            </a:r>
            <a:r>
              <a:rPr lang="en-US" sz="4800" dirty="0"/>
              <a:t> therapy in T2DM with mild NPDR</a:t>
            </a:r>
          </a:p>
          <a:p>
            <a:pPr>
              <a:defRPr/>
            </a:pPr>
            <a:endParaRPr lang="en-US" sz="4800" dirty="0"/>
          </a:p>
        </p:txBody>
      </p:sp>
      <p:sp>
        <p:nvSpPr>
          <p:cNvPr id="31747" name="TextBox 3">
            <a:extLst>
              <a:ext uri="{FF2B5EF4-FFF2-40B4-BE49-F238E27FC236}">
                <a16:creationId xmlns:a16="http://schemas.microsoft.com/office/drawing/2014/main" id="{65D33779-69AC-F841-8236-08EFFE867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2345" y="9034464"/>
            <a:ext cx="11385168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50"/>
              <a:t>Data from thennt.com, accessed September 14, 2019</a:t>
            </a:r>
          </a:p>
          <a:p>
            <a:r>
              <a:rPr lang="fr-FR" altLang="en-US" sz="4050"/>
              <a:t>Lancet 2007;370(9600):1687-97</a:t>
            </a:r>
            <a:endParaRPr lang="en-US" altLang="en-US" sz="405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9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0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8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8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8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5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8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9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9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0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0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0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0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0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8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9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9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9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0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8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0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8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9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0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8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9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0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6|19.2|4.1|20.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8.2|7.4|20.9|5.1|4.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9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9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0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7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3E4F19A7-A959-40BB-972C-4880BAF8EB09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49045</TotalTime>
  <Words>9212</Words>
  <Application>Microsoft Macintosh PowerPoint</Application>
  <PresentationFormat>Custom</PresentationFormat>
  <Paragraphs>1332</Paragraphs>
  <Slides>142</Slides>
  <Notes>125</Notes>
  <HiddenSlides>20</HiddenSlides>
  <MMClips>1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142</vt:i4>
      </vt:variant>
    </vt:vector>
  </HeadingPairs>
  <TitlesOfParts>
    <vt:vector size="167" baseType="lpstr">
      <vt:lpstr>ＭＳ Ｐゴシック</vt:lpstr>
      <vt:lpstr>Adagio_Slab Medium</vt:lpstr>
      <vt:lpstr>Arial</vt:lpstr>
      <vt:lpstr>ArialMT</vt:lpstr>
      <vt:lpstr>Cabin</vt:lpstr>
      <vt:lpstr>Calibri</vt:lpstr>
      <vt:lpstr>Calibri Light</vt:lpstr>
      <vt:lpstr>Franklin Gothic Book</vt:lpstr>
      <vt:lpstr>Helvetica</vt:lpstr>
      <vt:lpstr>Lato</vt:lpstr>
      <vt:lpstr>Lato Light</vt:lpstr>
      <vt:lpstr>Lato Medium</vt:lpstr>
      <vt:lpstr>Lato Semibold</vt:lpstr>
      <vt:lpstr>Roboto</vt:lpstr>
      <vt:lpstr>Symbol</vt:lpstr>
      <vt:lpstr>Tahoma</vt:lpstr>
      <vt:lpstr>Times New Roman</vt:lpstr>
      <vt:lpstr>Verdana</vt:lpstr>
      <vt:lpstr>Wingdings</vt:lpstr>
      <vt:lpstr>Wingdings 2</vt:lpstr>
      <vt:lpstr>2_Office Theme</vt:lpstr>
      <vt:lpstr>Office Theme</vt:lpstr>
      <vt:lpstr>1_Office Theme</vt:lpstr>
      <vt:lpstr>3_Office Theme</vt:lpstr>
      <vt:lpstr>4_Office Theme</vt:lpstr>
      <vt:lpstr>Modern Day Diabetes</vt:lpstr>
      <vt:lpstr>Disclosure</vt:lpstr>
      <vt:lpstr>Further Disclosure</vt:lpstr>
      <vt:lpstr>Conclusion</vt:lpstr>
      <vt:lpstr>Antioxidants</vt:lpstr>
      <vt:lpstr>BTW: I’m not going to bore you with</vt:lpstr>
      <vt:lpstr>Instead of boring you, my goal is to keep you awake!</vt:lpstr>
      <vt:lpstr>WARNING</vt:lpstr>
      <vt:lpstr>Should We Delay Eye Exams During the Pandemic?</vt:lpstr>
      <vt:lpstr>How is Wyoming doing??</vt:lpstr>
      <vt:lpstr>How is Wyoming doing cont??</vt:lpstr>
      <vt:lpstr>How is Illinois doing??</vt:lpstr>
      <vt:lpstr>How is Illinois doing cont??</vt:lpstr>
      <vt:lpstr>48yo T2DM, A1c 9.0</vt:lpstr>
      <vt:lpstr>Myth or Fact</vt:lpstr>
      <vt:lpstr>PowerPoint Presentation</vt:lpstr>
      <vt:lpstr>Diabetes in your practice</vt:lpstr>
      <vt:lpstr>What are some of the things you may hear</vt:lpstr>
      <vt:lpstr>Something else you’ll hear</vt:lpstr>
      <vt:lpstr>PowerPoint Presentation</vt:lpstr>
      <vt:lpstr>PowerPoint Presentation</vt:lpstr>
      <vt:lpstr>Lets quiz ourselves</vt:lpstr>
      <vt:lpstr>Diagnostic Criteria</vt:lpstr>
      <vt:lpstr>Three Blood Tests to Diagnose Diabetes</vt:lpstr>
      <vt:lpstr>Are people always told they have diabetes</vt:lpstr>
      <vt:lpstr>PowerPoint Presentation</vt:lpstr>
      <vt:lpstr>The Challenge for OD’s in Diabetes Care….</vt:lpstr>
      <vt:lpstr>PowerPoint Presentation</vt:lpstr>
      <vt:lpstr>PowerPoint Presentation</vt:lpstr>
      <vt:lpstr>Ok…so if this is DM with Mild NPDR, when will you see the patient back??</vt:lpstr>
      <vt:lpstr>Do Peripheral Findings Predict Disease Progression?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The DR Score Matters</vt:lpstr>
      <vt:lpstr>Examples of Risk Escalation</vt:lpstr>
      <vt:lpstr>PowerPoint Presentation</vt:lpstr>
      <vt:lpstr>Public Perception</vt:lpstr>
      <vt:lpstr>Let me introduce 2 terms to start to think about</vt:lpstr>
      <vt:lpstr>Risks for Type 2 Diabetes</vt:lpstr>
      <vt:lpstr>ADA Diabetes Risk Test</vt:lpstr>
      <vt:lpstr>Who Develops Diabetes</vt:lpstr>
      <vt:lpstr>What Is Prediabetes?</vt:lpstr>
      <vt:lpstr>Benjamin Franklin Said It Best</vt:lpstr>
      <vt:lpstr>#1 Path Diabetes Prevention?</vt:lpstr>
      <vt:lpstr>What Is the National DPP?</vt:lpstr>
      <vt:lpstr>PowerPoint Presentation</vt:lpstr>
      <vt:lpstr>PowerPoint Presentation</vt:lpstr>
      <vt:lpstr>What about DR prevention</vt:lpstr>
      <vt:lpstr>Why are Many Pre-DM Patients Started on Metformin?</vt:lpstr>
      <vt:lpstr>26-Year Data from the DPPOS</vt:lpstr>
      <vt:lpstr>Diabetes Prevention Recommendations</vt:lpstr>
      <vt:lpstr>PowerPoint Presentation</vt:lpstr>
      <vt:lpstr>Dietary Recommendations</vt:lpstr>
      <vt:lpstr>PowerPoint Presentation</vt:lpstr>
      <vt:lpstr>Food for thought</vt:lpstr>
      <vt:lpstr>Exercise Recommendations</vt:lpstr>
      <vt:lpstr>PowerPoint Presentation</vt:lpstr>
      <vt:lpstr>Benefits of Exercise for People with Diabetes</vt:lpstr>
      <vt:lpstr>Depression and DR</vt:lpstr>
      <vt:lpstr>Mental health and DR</vt:lpstr>
      <vt:lpstr>PowerPoint Presentation</vt:lpstr>
      <vt:lpstr>Recap: Why Diabetes Matters for Eye Health</vt:lpstr>
      <vt:lpstr>Hypoglycemia in the Eye Care Clinic</vt:lpstr>
      <vt:lpstr>Hypoglycemia in the Eye Care Clinic</vt:lpstr>
      <vt:lpstr>Communication and Support Are Essential</vt:lpstr>
      <vt:lpstr>Back to Time in Range..</vt:lpstr>
      <vt:lpstr>The Vast Majority of T2DM Patients Don’t Achieve Metabolic Targets within 5 YEARS of DX! DISCOVER Trial of 16K T2DM Subjects Worldwide: 38 Nations</vt:lpstr>
      <vt:lpstr>PowerPoint Presentation</vt:lpstr>
      <vt:lpstr>PowerPoint Presentation</vt:lpstr>
      <vt:lpstr>PowerPoint Presentation</vt:lpstr>
      <vt:lpstr>New Metrics for Assessing Glycemic Control</vt:lpstr>
      <vt:lpstr>PowerPoint Presentation</vt:lpstr>
      <vt:lpstr>CGM and TIR</vt:lpstr>
      <vt:lpstr>PowerPoint Presentation</vt:lpstr>
      <vt:lpstr>CGM in Poorly Controlled T2DM</vt:lpstr>
      <vt:lpstr>PowerPoint Presentation</vt:lpstr>
      <vt:lpstr>PowerPoint Presentation</vt:lpstr>
      <vt:lpstr>Optimizing Diabetes Treatment Is Essential</vt:lpstr>
      <vt:lpstr>BTW: Who are my best two MD referral sources?</vt:lpstr>
      <vt:lpstr>PowerPoint Presentation</vt:lpstr>
      <vt:lpstr>PowerPoint Presentation</vt:lpstr>
      <vt:lpstr>One way to do better is new/different ways to diagnose and follow NPDR</vt:lpstr>
      <vt:lpstr>PowerPoint Presentation</vt:lpstr>
      <vt:lpstr>DR assessment borderline: RTC 6 mos</vt:lpstr>
      <vt:lpstr>Pupillary response is also impacted by DR</vt:lpstr>
      <vt:lpstr>PowerPoint Presentation</vt:lpstr>
      <vt:lpstr>PowerPoint Presentation</vt:lpstr>
      <vt:lpstr>PowerPoint Presentation</vt:lpstr>
      <vt:lpstr>Are you surprised to know that this is not the only DR grading scale? </vt:lpstr>
      <vt:lpstr>Setting the stage: Diabetic Retinopathy Severity Scales</vt:lpstr>
      <vt:lpstr>PowerPoint Presentation</vt:lpstr>
      <vt:lpstr>PowerPoint Presentation</vt:lpstr>
      <vt:lpstr>PowerPoint Presentation</vt:lpstr>
      <vt:lpstr>PowerPoint Presentation</vt:lpstr>
      <vt:lpstr>NNT for Level 47/53 NPDR</vt:lpstr>
      <vt:lpstr>PowerPoint Presentation</vt:lpstr>
      <vt:lpstr>PowerPoint Presentation</vt:lpstr>
      <vt:lpstr>PowerPoint Presentation</vt:lpstr>
      <vt:lpstr>Results</vt:lpstr>
      <vt:lpstr>PRP vs Ranibizumab</vt:lpstr>
      <vt:lpstr>New terminology and ideas in DME</vt:lpstr>
      <vt:lpstr>Could (frequent) injections become a thing of the past??</vt:lpstr>
      <vt:lpstr>PDS vs Monthly Intravitreal Ranibizumab Therapy </vt:lpstr>
      <vt:lpstr>Video: PDS Optimized Implantation  Surgical Procedure</vt:lpstr>
      <vt:lpstr>Vision Outcomes at 9 Months: PDS 100 mg/mL  Comparable to Monthly Intravitreal Ranibizumab Injections</vt:lpstr>
      <vt:lpstr>Susvimo</vt:lpstr>
      <vt:lpstr>Faricimab</vt:lpstr>
      <vt:lpstr>PowerPoint Presentation</vt:lpstr>
      <vt:lpstr>Gene Therapy</vt:lpstr>
      <vt:lpstr>Photobiomodulation (PBM)</vt:lpstr>
      <vt:lpstr>Phase 1 DR/DME Paper  Ophthalmic Surg Lasers Imaging Retina 2022;53:553-560  https://doi.org/10.3928/23258160-20220923-02</vt:lpstr>
      <vt:lpstr>“Dr. Gerson, your ‘friend’ wants to be worked in”</vt:lpstr>
      <vt:lpstr>What do we want to know</vt:lpstr>
      <vt:lpstr>What happened next</vt:lpstr>
      <vt:lpstr>Jake’s diet likely needs to be changed, but…</vt:lpstr>
      <vt:lpstr>Can you potentially use a supplement to improve outcomes in diabetes/diabetic retinopathy?</vt:lpstr>
      <vt:lpstr>PowerPoint Presentation</vt:lpstr>
      <vt:lpstr>PowerPoint Presentation</vt:lpstr>
      <vt:lpstr>No time to discuss but…</vt:lpstr>
      <vt:lpstr>Summary Points</vt:lpstr>
      <vt:lpstr>THANK YOU</vt:lpstr>
      <vt:lpstr>How is Wisconsin doing??</vt:lpstr>
      <vt:lpstr>How is Wisconsin doing??</vt:lpstr>
      <vt:lpstr>Phase 1 DR/DME Paper  Ophthalmic Surg Lasers Imaging Retina 2022;53:553-560  https://doi.org/10.3928/23258160-20220923-02</vt:lpstr>
      <vt:lpstr>How is Missouri doing??</vt:lpstr>
      <vt:lpstr>How is Missouri doing cont??</vt:lpstr>
      <vt:lpstr>How is PA doing??</vt:lpstr>
      <vt:lpstr>How is the US doing??</vt:lpstr>
      <vt:lpstr>How is AK doing??</vt:lpstr>
      <vt:lpstr>PowerPoint Presentation</vt:lpstr>
      <vt:lpstr>How is Tennessee doing cont??</vt:lpstr>
      <vt:lpstr>How is NJ doing??</vt:lpstr>
      <vt:lpstr>How is NJ doing cont??</vt:lpstr>
      <vt:lpstr>How is SC doing??</vt:lpstr>
      <vt:lpstr>How is SC doing cont??</vt:lpstr>
      <vt:lpstr>How is Indiana doing??</vt:lpstr>
      <vt:lpstr>How is Indiana doing cont??</vt:lpstr>
      <vt:lpstr>How is Oklahoma doing??</vt:lpstr>
      <vt:lpstr>How is Oklahoma doing cont??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Day Diabetes</dc:title>
  <dc:creator>Jeffry Gerson</dc:creator>
  <cp:lastModifiedBy>Kari Cline</cp:lastModifiedBy>
  <cp:revision>68</cp:revision>
  <cp:lastPrinted>2023-01-21T14:48:15Z</cp:lastPrinted>
  <dcterms:created xsi:type="dcterms:W3CDTF">2021-09-21T19:42:40Z</dcterms:created>
  <dcterms:modified xsi:type="dcterms:W3CDTF">2026-07-18T13:59:06Z</dcterms:modified>
</cp:coreProperties>
</file>