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Lst>
  <p:notesMasterIdLst>
    <p:notesMasterId r:id="rId126"/>
  </p:notesMasterIdLst>
  <p:sldIdLst>
    <p:sldId id="463" r:id="rId3"/>
    <p:sldId id="609" r:id="rId4"/>
    <p:sldId id="562" r:id="rId5"/>
    <p:sldId id="563" r:id="rId6"/>
    <p:sldId id="1903" r:id="rId7"/>
    <p:sldId id="257" r:id="rId8"/>
    <p:sldId id="422" r:id="rId9"/>
    <p:sldId id="414" r:id="rId10"/>
    <p:sldId id="555" r:id="rId11"/>
    <p:sldId id="473" r:id="rId12"/>
    <p:sldId id="355" r:id="rId13"/>
    <p:sldId id="354" r:id="rId14"/>
    <p:sldId id="356" r:id="rId15"/>
    <p:sldId id="357" r:id="rId16"/>
    <p:sldId id="358" r:id="rId17"/>
    <p:sldId id="359" r:id="rId18"/>
    <p:sldId id="360" r:id="rId19"/>
    <p:sldId id="361" r:id="rId20"/>
    <p:sldId id="362" r:id="rId21"/>
    <p:sldId id="363" r:id="rId22"/>
    <p:sldId id="364" r:id="rId23"/>
    <p:sldId id="365" r:id="rId24"/>
    <p:sldId id="574" r:id="rId25"/>
    <p:sldId id="394" r:id="rId26"/>
    <p:sldId id="401" r:id="rId27"/>
    <p:sldId id="594" r:id="rId28"/>
    <p:sldId id="631" r:id="rId29"/>
    <p:sldId id="635" r:id="rId30"/>
    <p:sldId id="447" r:id="rId31"/>
    <p:sldId id="448" r:id="rId32"/>
    <p:sldId id="427" r:id="rId33"/>
    <p:sldId id="368" r:id="rId34"/>
    <p:sldId id="369" r:id="rId35"/>
    <p:sldId id="370" r:id="rId36"/>
    <p:sldId id="371" r:id="rId37"/>
    <p:sldId id="372" r:id="rId38"/>
    <p:sldId id="306" r:id="rId39"/>
    <p:sldId id="307" r:id="rId40"/>
    <p:sldId id="309" r:id="rId41"/>
    <p:sldId id="310" r:id="rId42"/>
    <p:sldId id="475" r:id="rId43"/>
    <p:sldId id="345" r:id="rId44"/>
    <p:sldId id="564" r:id="rId45"/>
    <p:sldId id="367" r:id="rId46"/>
    <p:sldId id="318" r:id="rId47"/>
    <p:sldId id="319" r:id="rId48"/>
    <p:sldId id="322" r:id="rId49"/>
    <p:sldId id="346" r:id="rId50"/>
    <p:sldId id="347" r:id="rId51"/>
    <p:sldId id="476" r:id="rId52"/>
    <p:sldId id="548" r:id="rId53"/>
    <p:sldId id="608" r:id="rId54"/>
    <p:sldId id="449" r:id="rId55"/>
    <p:sldId id="489" r:id="rId56"/>
    <p:sldId id="549" r:id="rId57"/>
    <p:sldId id="450" r:id="rId58"/>
    <p:sldId id="1904" r:id="rId59"/>
    <p:sldId id="461" r:id="rId60"/>
    <p:sldId id="477" r:id="rId61"/>
    <p:sldId id="478" r:id="rId62"/>
    <p:sldId id="517" r:id="rId63"/>
    <p:sldId id="592" r:id="rId64"/>
    <p:sldId id="1900" r:id="rId65"/>
    <p:sldId id="431" r:id="rId66"/>
    <p:sldId id="432" r:id="rId67"/>
    <p:sldId id="433" r:id="rId68"/>
    <p:sldId id="320" r:id="rId69"/>
    <p:sldId id="598" r:id="rId70"/>
    <p:sldId id="599" r:id="rId71"/>
    <p:sldId id="445" r:id="rId72"/>
    <p:sldId id="446" r:id="rId73"/>
    <p:sldId id="454" r:id="rId74"/>
    <p:sldId id="451" r:id="rId75"/>
    <p:sldId id="490" r:id="rId76"/>
    <p:sldId id="582" r:id="rId77"/>
    <p:sldId id="583" r:id="rId78"/>
    <p:sldId id="584" r:id="rId79"/>
    <p:sldId id="585" r:id="rId80"/>
    <p:sldId id="586" r:id="rId81"/>
    <p:sldId id="587" r:id="rId82"/>
    <p:sldId id="588" r:id="rId83"/>
    <p:sldId id="589" r:id="rId84"/>
    <p:sldId id="610" r:id="rId85"/>
    <p:sldId id="590" r:id="rId86"/>
    <p:sldId id="591" r:id="rId87"/>
    <p:sldId id="604" r:id="rId88"/>
    <p:sldId id="605" r:id="rId89"/>
    <p:sldId id="336" r:id="rId90"/>
    <p:sldId id="571" r:id="rId91"/>
    <p:sldId id="420" r:id="rId92"/>
    <p:sldId id="352" r:id="rId93"/>
    <p:sldId id="418" r:id="rId94"/>
    <p:sldId id="419" r:id="rId95"/>
    <p:sldId id="455" r:id="rId96"/>
    <p:sldId id="457" r:id="rId97"/>
    <p:sldId id="458" r:id="rId98"/>
    <p:sldId id="328" r:id="rId99"/>
    <p:sldId id="332" r:id="rId100"/>
    <p:sldId id="441" r:id="rId101"/>
    <p:sldId id="596" r:id="rId102"/>
    <p:sldId id="597" r:id="rId103"/>
    <p:sldId id="439" r:id="rId104"/>
    <p:sldId id="391" r:id="rId105"/>
    <p:sldId id="349" r:id="rId106"/>
    <p:sldId id="538" r:id="rId107"/>
    <p:sldId id="409" r:id="rId108"/>
    <p:sldId id="465" r:id="rId109"/>
    <p:sldId id="466" r:id="rId110"/>
    <p:sldId id="412" r:id="rId111"/>
    <p:sldId id="413" r:id="rId112"/>
    <p:sldId id="438" r:id="rId113"/>
    <p:sldId id="313" r:id="rId114"/>
    <p:sldId id="278" r:id="rId115"/>
    <p:sldId id="388" r:id="rId116"/>
    <p:sldId id="387" r:id="rId117"/>
    <p:sldId id="1897" r:id="rId118"/>
    <p:sldId id="611" r:id="rId119"/>
    <p:sldId id="565" r:id="rId120"/>
    <p:sldId id="568" r:id="rId121"/>
    <p:sldId id="554" r:id="rId122"/>
    <p:sldId id="544" r:id="rId123"/>
    <p:sldId id="1899" r:id="rId124"/>
    <p:sldId id="543" r:id="rId1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109" charset="0"/>
        <a:ea typeface="+mn-ea"/>
        <a:cs typeface="+mn-cs"/>
      </a:defRPr>
    </a:lvl1pPr>
    <a:lvl2pPr marL="457200" algn="l" rtl="0" eaLnBrk="0" fontAlgn="base" hangingPunct="0">
      <a:spcBef>
        <a:spcPct val="0"/>
      </a:spcBef>
      <a:spcAft>
        <a:spcPct val="0"/>
      </a:spcAft>
      <a:defRPr kern="1200">
        <a:solidFill>
          <a:schemeClr val="tx1"/>
        </a:solidFill>
        <a:latin typeface="Arial" pitchFamily="-109" charset="0"/>
        <a:ea typeface="+mn-ea"/>
        <a:cs typeface="+mn-cs"/>
      </a:defRPr>
    </a:lvl2pPr>
    <a:lvl3pPr marL="914400" algn="l" rtl="0" eaLnBrk="0" fontAlgn="base" hangingPunct="0">
      <a:spcBef>
        <a:spcPct val="0"/>
      </a:spcBef>
      <a:spcAft>
        <a:spcPct val="0"/>
      </a:spcAft>
      <a:defRPr kern="1200">
        <a:solidFill>
          <a:schemeClr val="tx1"/>
        </a:solidFill>
        <a:latin typeface="Arial" pitchFamily="-109" charset="0"/>
        <a:ea typeface="+mn-ea"/>
        <a:cs typeface="+mn-cs"/>
      </a:defRPr>
    </a:lvl3pPr>
    <a:lvl4pPr marL="1371600" algn="l" rtl="0" eaLnBrk="0" fontAlgn="base" hangingPunct="0">
      <a:spcBef>
        <a:spcPct val="0"/>
      </a:spcBef>
      <a:spcAft>
        <a:spcPct val="0"/>
      </a:spcAft>
      <a:defRPr kern="1200">
        <a:solidFill>
          <a:schemeClr val="tx1"/>
        </a:solidFill>
        <a:latin typeface="Arial" pitchFamily="-109" charset="0"/>
        <a:ea typeface="+mn-ea"/>
        <a:cs typeface="+mn-cs"/>
      </a:defRPr>
    </a:lvl4pPr>
    <a:lvl5pPr marL="1828800" algn="l" rtl="0" eaLnBrk="0" fontAlgn="base" hangingPunct="0">
      <a:spcBef>
        <a:spcPct val="0"/>
      </a:spcBef>
      <a:spcAft>
        <a:spcPct val="0"/>
      </a:spcAft>
      <a:defRPr kern="1200">
        <a:solidFill>
          <a:schemeClr val="tx1"/>
        </a:solidFill>
        <a:latin typeface="Arial" pitchFamily="-109" charset="0"/>
        <a:ea typeface="+mn-ea"/>
        <a:cs typeface="+mn-cs"/>
      </a:defRPr>
    </a:lvl5pPr>
    <a:lvl6pPr marL="2286000" algn="l" defTabSz="457200" rtl="0" eaLnBrk="1" latinLnBrk="0" hangingPunct="1">
      <a:defRPr kern="1200">
        <a:solidFill>
          <a:schemeClr val="tx1"/>
        </a:solidFill>
        <a:latin typeface="Arial" pitchFamily="-109" charset="0"/>
        <a:ea typeface="+mn-ea"/>
        <a:cs typeface="+mn-cs"/>
      </a:defRPr>
    </a:lvl6pPr>
    <a:lvl7pPr marL="2743200" algn="l" defTabSz="457200" rtl="0" eaLnBrk="1" latinLnBrk="0" hangingPunct="1">
      <a:defRPr kern="1200">
        <a:solidFill>
          <a:schemeClr val="tx1"/>
        </a:solidFill>
        <a:latin typeface="Arial" pitchFamily="-109" charset="0"/>
        <a:ea typeface="+mn-ea"/>
        <a:cs typeface="+mn-cs"/>
      </a:defRPr>
    </a:lvl7pPr>
    <a:lvl8pPr marL="3200400" algn="l" defTabSz="457200" rtl="0" eaLnBrk="1" latinLnBrk="0" hangingPunct="1">
      <a:defRPr kern="1200">
        <a:solidFill>
          <a:schemeClr val="tx1"/>
        </a:solidFill>
        <a:latin typeface="Arial" pitchFamily="-109" charset="0"/>
        <a:ea typeface="+mn-ea"/>
        <a:cs typeface="+mn-cs"/>
      </a:defRPr>
    </a:lvl8pPr>
    <a:lvl9pPr marL="3657600" algn="l" defTabSz="457200" rtl="0" eaLnBrk="1" latinLnBrk="0" hangingPunct="1">
      <a:defRPr kern="1200">
        <a:solidFill>
          <a:schemeClr val="tx1"/>
        </a:solidFill>
        <a:latin typeface="Arial" pitchFamily="-109"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81164" autoAdjust="0"/>
  </p:normalViewPr>
  <p:slideViewPr>
    <p:cSldViewPr>
      <p:cViewPr varScale="1">
        <p:scale>
          <a:sx n="102" d="100"/>
          <a:sy n="102" d="100"/>
        </p:scale>
        <p:origin x="1456" y="176"/>
      </p:cViewPr>
      <p:guideLst>
        <p:guide orient="horz" pos="2160"/>
        <p:guide pos="2880"/>
      </p:guideLst>
    </p:cSldViewPr>
  </p:slideViewPr>
  <p:outlineViewPr>
    <p:cViewPr>
      <p:scale>
        <a:sx n="33" d="100"/>
        <a:sy n="33" d="100"/>
      </p:scale>
      <p:origin x="0" y="88512"/>
    </p:cViewPr>
  </p:outlineViewPr>
  <p:notesTextViewPr>
    <p:cViewPr>
      <p:scale>
        <a:sx n="100" d="100"/>
        <a:sy n="100" d="100"/>
      </p:scale>
      <p:origin x="0" y="0"/>
    </p:cViewPr>
  </p:notesTextViewPr>
  <p:sorterViewPr>
    <p:cViewPr varScale="1">
      <p:scale>
        <a:sx n="100" d="100"/>
        <a:sy n="100" d="100"/>
      </p:scale>
      <p:origin x="0" y="34432"/>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theme" Target="theme/theme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tableStyles" Target="tableStyle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pitchFamily="-108" charset="0"/>
              </a:defRPr>
            </a:lvl1pPr>
          </a:lstStyle>
          <a:p>
            <a:pPr>
              <a:defRPr/>
            </a:pPr>
            <a:endParaRPr lang="en-US"/>
          </a:p>
        </p:txBody>
      </p:sp>
      <p:sp>
        <p:nvSpPr>
          <p:cNvPr id="317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pitchFamily="-108" charset="0"/>
              </a:defRPr>
            </a:lvl1pPr>
          </a:lstStyle>
          <a:p>
            <a:pPr>
              <a:defRPr/>
            </a:pPr>
            <a:endParaRPr lang="en-US"/>
          </a:p>
        </p:txBody>
      </p:sp>
      <p:sp>
        <p:nvSpPr>
          <p:cNvPr id="2560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17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17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itchFamily="-108" charset="0"/>
              </a:defRPr>
            </a:lvl1pPr>
          </a:lstStyle>
          <a:p>
            <a:pPr>
              <a:defRPr/>
            </a:pPr>
            <a:endParaRPr lang="en-US"/>
          </a:p>
        </p:txBody>
      </p:sp>
      <p:sp>
        <p:nvSpPr>
          <p:cNvPr id="317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itchFamily="-108" charset="0"/>
              </a:defRPr>
            </a:lvl1pPr>
          </a:lstStyle>
          <a:p>
            <a:pPr>
              <a:defRPr/>
            </a:pPr>
            <a:fld id="{4EBDE804-A1C9-1346-A9A5-B1574583B382}" type="slidenum">
              <a:rPr lang="en-US"/>
              <a:pPr>
                <a:defRPr/>
              </a:pPr>
              <a:t>‹#›</a:t>
            </a:fld>
            <a:endParaRPr lang="en-US"/>
          </a:p>
        </p:txBody>
      </p:sp>
    </p:spTree>
    <p:extLst>
      <p:ext uri="{BB962C8B-B14F-4D97-AF65-F5344CB8AC3E}">
        <p14:creationId xmlns:p14="http://schemas.microsoft.com/office/powerpoint/2010/main" val="14459102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8" charset="0"/>
        <a:ea typeface="ＭＳ Ｐゴシック" pitchFamily="-108" charset="-128"/>
        <a:cs typeface="ＭＳ Ｐゴシック" pitchFamily="-108" charset="-128"/>
      </a:defRPr>
    </a:lvl1pPr>
    <a:lvl2pPr marL="457200" algn="l" rtl="0" eaLnBrk="0" fontAlgn="base" hangingPunct="0">
      <a:spcBef>
        <a:spcPct val="30000"/>
      </a:spcBef>
      <a:spcAft>
        <a:spcPct val="0"/>
      </a:spcAft>
      <a:defRPr sz="1200" kern="1200">
        <a:solidFill>
          <a:schemeClr val="tx1"/>
        </a:solidFill>
        <a:latin typeface="Arial" pitchFamily="-108" charset="0"/>
        <a:ea typeface="ＭＳ Ｐゴシック" pitchFamily="-108" charset="-128"/>
        <a:cs typeface="+mn-cs"/>
      </a:defRPr>
    </a:lvl2pPr>
    <a:lvl3pPr marL="914400" algn="l" rtl="0" eaLnBrk="0" fontAlgn="base" hangingPunct="0">
      <a:spcBef>
        <a:spcPct val="30000"/>
      </a:spcBef>
      <a:spcAft>
        <a:spcPct val="0"/>
      </a:spcAft>
      <a:defRPr sz="1200" kern="1200">
        <a:solidFill>
          <a:schemeClr val="tx1"/>
        </a:solidFill>
        <a:latin typeface="Arial" pitchFamily="-108" charset="0"/>
        <a:ea typeface="ＭＳ Ｐゴシック" pitchFamily="-108" charset="-128"/>
        <a:cs typeface="+mn-cs"/>
      </a:defRPr>
    </a:lvl3pPr>
    <a:lvl4pPr marL="1371600" algn="l" rtl="0" eaLnBrk="0" fontAlgn="base" hangingPunct="0">
      <a:spcBef>
        <a:spcPct val="30000"/>
      </a:spcBef>
      <a:spcAft>
        <a:spcPct val="0"/>
      </a:spcAft>
      <a:defRPr sz="1200" kern="1200">
        <a:solidFill>
          <a:schemeClr val="tx1"/>
        </a:solidFill>
        <a:latin typeface="Arial" pitchFamily="-108" charset="0"/>
        <a:ea typeface="ＭＳ Ｐゴシック" pitchFamily="-108" charset="-128"/>
        <a:cs typeface="+mn-cs"/>
      </a:defRPr>
    </a:lvl4pPr>
    <a:lvl5pPr marL="1828800" algn="l" rtl="0" eaLnBrk="0" fontAlgn="base" hangingPunct="0">
      <a:spcBef>
        <a:spcPct val="30000"/>
      </a:spcBef>
      <a:spcAft>
        <a:spcPct val="0"/>
      </a:spcAft>
      <a:defRPr sz="1200" kern="1200">
        <a:solidFill>
          <a:schemeClr val="tx1"/>
        </a:solidFill>
        <a:latin typeface="Arial" pitchFamily="-108" charset="0"/>
        <a:ea typeface="ＭＳ Ｐゴシック" pitchFamily="-10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p:cNvSpPr>
          <p:nvPr>
            <p:ph type="sldImg"/>
          </p:nvPr>
        </p:nvSpPr>
        <p:spPr>
          <a:ln/>
        </p:spPr>
      </p:sp>
      <p:sp>
        <p:nvSpPr>
          <p:cNvPr id="27651" name="Notes Placeholder 2"/>
          <p:cNvSpPr>
            <a:spLocks noGrp="1"/>
          </p:cNvSpPr>
          <p:nvPr>
            <p:ph type="body" idx="1"/>
          </p:nvPr>
        </p:nvSpPr>
        <p:spPr>
          <a:noFill/>
          <a:ln/>
        </p:spPr>
        <p:txBody>
          <a:bodyPr/>
          <a:lstStyle/>
          <a:p>
            <a:r>
              <a:rPr lang="en-US" dirty="0">
                <a:latin typeface="Arial" pitchFamily="-109" charset="0"/>
                <a:ea typeface="ＭＳ Ｐゴシック" pitchFamily="-109" charset="-128"/>
                <a:cs typeface="ＭＳ Ｐゴシック" pitchFamily="-109" charset="-128"/>
              </a:rPr>
              <a:t>For full 2 hours, </a:t>
            </a:r>
            <a:r>
              <a:rPr lang="en-US" dirty="0" err="1">
                <a:latin typeface="Arial" pitchFamily="-109" charset="0"/>
                <a:ea typeface="ＭＳ Ｐゴシック" pitchFamily="-109" charset="-128"/>
                <a:cs typeface="ＭＳ Ｐゴシック" pitchFamily="-109" charset="-128"/>
              </a:rPr>
              <a:t>unhid</a:t>
            </a:r>
            <a:r>
              <a:rPr lang="en-US" dirty="0">
                <a:latin typeface="Arial" pitchFamily="-109" charset="0"/>
                <a:ea typeface="ＭＳ Ｐゴシック" pitchFamily="-109" charset="-128"/>
                <a:cs typeface="ＭＳ Ｐゴシック" pitchFamily="-109" charset="-128"/>
              </a:rPr>
              <a:t> e slides</a:t>
            </a:r>
          </a:p>
        </p:txBody>
      </p:sp>
      <p:sp>
        <p:nvSpPr>
          <p:cNvPr id="27652" name="Slide Number Placeholder 3"/>
          <p:cNvSpPr>
            <a:spLocks noGrp="1"/>
          </p:cNvSpPr>
          <p:nvPr>
            <p:ph type="sldNum" sz="quarter" idx="5"/>
          </p:nvPr>
        </p:nvSpPr>
        <p:spPr>
          <a:noFill/>
        </p:spPr>
        <p:txBody>
          <a:bodyPr/>
          <a:lstStyle/>
          <a:p>
            <a:fld id="{AD1786BA-0265-0540-8787-EAFE4F4985D3}" type="slidenum">
              <a:rPr lang="en-US" smtClean="0">
                <a:latin typeface="Arial" pitchFamily="-109" charset="0"/>
              </a:rPr>
              <a:pPr/>
              <a:t>1</a:t>
            </a:fld>
            <a:endParaRPr lang="en-US" dirty="0">
              <a:latin typeface="Arial" pitchFamily="-109"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64FEF571-A489-7443-A1B9-A9B7F3F12DD8}" type="slidenum">
              <a:rPr lang="en-US">
                <a:latin typeface="Arial" pitchFamily="-109" charset="0"/>
              </a:rPr>
              <a:pPr/>
              <a:t>13</a:t>
            </a:fld>
            <a:endParaRPr lang="en-US">
              <a:latin typeface="Arial" pitchFamily="-109"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F7599905-B0D1-6B45-9E1E-ACF797FE3B4D}" type="slidenum">
              <a:rPr lang="en-US">
                <a:latin typeface="Arial" pitchFamily="-109" charset="0"/>
              </a:rPr>
              <a:pPr/>
              <a:t>14</a:t>
            </a:fld>
            <a:endParaRPr lang="en-US">
              <a:latin typeface="Arial" pitchFamily="-109"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F0CE5772-BC9A-9541-BEDE-B733F8E94095}" type="slidenum">
              <a:rPr lang="en-US">
                <a:latin typeface="Arial" pitchFamily="-109" charset="0"/>
              </a:rPr>
              <a:pPr/>
              <a:t>15</a:t>
            </a:fld>
            <a:endParaRPr lang="en-US">
              <a:latin typeface="Arial" pitchFamily="-109"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E1E34909-01C6-9146-8347-2019F7F6D4EB}" type="slidenum">
              <a:rPr lang="en-US">
                <a:latin typeface="Arial" pitchFamily="-109" charset="0"/>
              </a:rPr>
              <a:pPr/>
              <a:t>16</a:t>
            </a:fld>
            <a:endParaRPr lang="en-US">
              <a:latin typeface="Arial" pitchFamily="-109"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r>
              <a:rPr lang="en-US">
                <a:latin typeface="Arial" pitchFamily="-109" charset="0"/>
                <a:ea typeface="ＭＳ Ｐゴシック" pitchFamily="-109" charset="-128"/>
                <a:cs typeface="ＭＳ Ｐゴシック" pitchFamily="-109" charset="-128"/>
              </a:rPr>
              <a:t>So, about 1250 become symptomatic</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E160F2BC-EC85-BF4A-B90B-480882048D24}" type="slidenum">
              <a:rPr lang="en-US">
                <a:latin typeface="Arial" pitchFamily="-109" charset="0"/>
              </a:rPr>
              <a:pPr/>
              <a:t>17</a:t>
            </a:fld>
            <a:endParaRPr lang="en-US">
              <a:latin typeface="Arial" pitchFamily="-109" charset="0"/>
            </a:endParaRP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en-US">
                <a:latin typeface="Arial" pitchFamily="-109" charset="0"/>
                <a:ea typeface="ＭＳ Ｐゴシック" pitchFamily="-109" charset="-128"/>
                <a:cs typeface="ＭＳ Ｐゴシック" pitchFamily="-109" charset="-128"/>
              </a:rPr>
              <a:t>HLA DR2: Meredith et al. Assoc of HLA-DR2….AJO 1980.89:70-6</a:t>
            </a:r>
          </a:p>
          <a:p>
            <a:pPr eaLnBrk="1" hangingPunct="1"/>
            <a:r>
              <a:rPr lang="en-US">
                <a:latin typeface="Arial" pitchFamily="-109" charset="0"/>
                <a:ea typeface="ＭＳ Ｐゴシック" pitchFamily="-109" charset="-128"/>
                <a:cs typeface="ＭＳ Ｐゴシック" pitchFamily="-109" charset="-128"/>
              </a:rPr>
              <a:t>HLA B7 Meredith et al. Prevelance of HLA B7….AJO 1978:86:325-8</a:t>
            </a:r>
          </a:p>
          <a:p>
            <a:pPr eaLnBrk="1" hangingPunct="1"/>
            <a:r>
              <a:rPr lang="en-US">
                <a:latin typeface="Arial" pitchFamily="-109" charset="0"/>
                <a:ea typeface="ＭＳ Ｐゴシック" pitchFamily="-109" charset="-128"/>
                <a:cs typeface="ＭＳ Ｐゴシック" pitchFamily="-109" charset="-128"/>
              </a:rPr>
              <a:t> HLA DR15/HLA DQ6 haplotype..Dabil et al. Assoc of…… Hum Immunol 2003;64:960-4</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A629EDA9-0FDE-7E48-935C-D41FD20B758A}" type="slidenum">
              <a:rPr lang="en-US">
                <a:latin typeface="Arial" pitchFamily="-109" charset="0"/>
              </a:rPr>
              <a:pPr/>
              <a:t>18</a:t>
            </a:fld>
            <a:endParaRPr lang="en-US">
              <a:latin typeface="Arial" pitchFamily="-109" charset="0"/>
            </a:endParaRP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D8834CC6-FE14-E14B-9156-3261B6709D09}" type="slidenum">
              <a:rPr lang="en-US">
                <a:latin typeface="Arial" pitchFamily="-109" charset="0"/>
              </a:rPr>
              <a:pPr/>
              <a:t>19</a:t>
            </a:fld>
            <a:endParaRPr lang="en-US">
              <a:latin typeface="Arial" pitchFamily="-109"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83B9CACC-1C43-2F4D-860A-880457F37BFE}" type="slidenum">
              <a:rPr lang="en-US">
                <a:latin typeface="Arial" pitchFamily="-109" charset="0"/>
              </a:rPr>
              <a:pPr/>
              <a:t>20</a:t>
            </a:fld>
            <a:endParaRPr lang="en-US">
              <a:latin typeface="Arial" pitchFamily="-109"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9209424-FAC5-364C-9D0A-A64E288567B4}" type="slidenum">
              <a:rPr lang="en-US">
                <a:latin typeface="Arial" pitchFamily="-109" charset="0"/>
              </a:rPr>
              <a:pPr/>
              <a:t>21</a:t>
            </a:fld>
            <a:endParaRPr lang="en-US">
              <a:latin typeface="Arial" pitchFamily="-109"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4FA64E1B-5528-7B41-99DF-3612F1C2F835}" type="slidenum">
              <a:rPr lang="en-US">
                <a:latin typeface="Arial" pitchFamily="-109" charset="0"/>
              </a:rPr>
              <a:pPr/>
              <a:t>22</a:t>
            </a:fld>
            <a:endParaRPr lang="en-US">
              <a:latin typeface="Arial" pitchFamily="-109"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r>
              <a:rPr lang="en-US">
                <a:latin typeface="Arial" pitchFamily="-109" charset="0"/>
                <a:ea typeface="ＭＳ Ｐゴシック" pitchFamily="-109" charset="-128"/>
                <a:cs typeface="ＭＳ Ｐゴシック" pitchFamily="-109" charset="-128"/>
              </a:rPr>
              <a:t>SST: 2008 paper by Matt Thomas at Barnes in St. Louis: success with PPCNVM, likely different histopath and prognosis than foveal lesions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A98182B2-D3A4-C84D-A9C5-399CDD2B1698}" type="slidenum">
              <a:rPr lang="en-US">
                <a:solidFill>
                  <a:prstClr val="black"/>
                </a:solidFill>
                <a:latin typeface="Arial" pitchFamily="-108" charset="0"/>
              </a:rPr>
              <a:pPr/>
              <a:t>2</a:t>
            </a:fld>
            <a:endParaRPr lang="en-US">
              <a:solidFill>
                <a:prstClr val="black"/>
              </a:solidFill>
              <a:latin typeface="Arial" pitchFamily="-108"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a:latin typeface="Arial" pitchFamily="-108" charset="0"/>
            </a:endParaRPr>
          </a:p>
        </p:txBody>
      </p:sp>
    </p:spTree>
    <p:extLst>
      <p:ext uri="{BB962C8B-B14F-4D97-AF65-F5344CB8AC3E}">
        <p14:creationId xmlns:p14="http://schemas.microsoft.com/office/powerpoint/2010/main" val="19081155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635884B8-0690-2E4B-88B4-C0D12C1A7DC2}" type="slidenum">
              <a:rPr lang="en-US">
                <a:latin typeface="Arial" pitchFamily="-109" charset="0"/>
              </a:rPr>
              <a:pPr/>
              <a:t>23</a:t>
            </a:fld>
            <a:endParaRPr lang="en-US">
              <a:latin typeface="Arial" pitchFamily="-109"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D272D915-2177-7747-8421-6C7EF27D5D82}" type="slidenum">
              <a:rPr lang="en-US">
                <a:latin typeface="Arial" pitchFamily="-109" charset="0"/>
              </a:rPr>
              <a:pPr/>
              <a:t>24</a:t>
            </a:fld>
            <a:endParaRPr lang="en-US">
              <a:latin typeface="Arial" pitchFamily="-109" charset="0"/>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6B1B94C7-CD31-E64D-B12E-4B717AF091A0}" type="slidenum">
              <a:rPr lang="en-US">
                <a:latin typeface="Arial" pitchFamily="-109" charset="0"/>
              </a:rPr>
              <a:pPr/>
              <a:t>25</a:t>
            </a:fld>
            <a:endParaRPr lang="en-US">
              <a:latin typeface="Arial" pitchFamily="-109"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6AC8201B-AEF4-A74C-92FC-A6747AD98A4B}" type="slidenum">
              <a:rPr lang="en-US">
                <a:latin typeface="Arial" pitchFamily="-109" charset="0"/>
              </a:rPr>
              <a:pPr/>
              <a:t>29</a:t>
            </a:fld>
            <a:endParaRPr lang="en-US">
              <a:latin typeface="Arial" pitchFamily="-109" charset="0"/>
            </a:endParaRPr>
          </a:p>
        </p:txBody>
      </p:sp>
      <p:sp>
        <p:nvSpPr>
          <p:cNvPr id="106499" name="Rectangle 1026"/>
          <p:cNvSpPr>
            <a:spLocks noGrp="1" noRot="1" noChangeAspect="1" noChangeArrowheads="1" noTextEdit="1"/>
          </p:cNvSpPr>
          <p:nvPr>
            <p:ph type="sldImg"/>
          </p:nvPr>
        </p:nvSpPr>
        <p:spPr>
          <a:ln/>
        </p:spPr>
      </p:sp>
      <p:sp>
        <p:nvSpPr>
          <p:cNvPr id="106500" name="Rectangle 1027"/>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3C633A80-9C2D-6949-B993-1A900763FCBB}" type="slidenum">
              <a:rPr lang="en-US">
                <a:latin typeface="Arial" pitchFamily="-109" charset="0"/>
              </a:rPr>
              <a:pPr/>
              <a:t>30</a:t>
            </a:fld>
            <a:endParaRPr lang="en-US">
              <a:latin typeface="Arial" pitchFamily="-109" charset="0"/>
            </a:endParaRPr>
          </a:p>
        </p:txBody>
      </p:sp>
      <p:sp>
        <p:nvSpPr>
          <p:cNvPr id="108547" name="Rectangle 1026"/>
          <p:cNvSpPr>
            <a:spLocks noGrp="1" noRot="1" noChangeAspect="1" noChangeArrowheads="1" noTextEdit="1"/>
          </p:cNvSpPr>
          <p:nvPr>
            <p:ph type="sldImg"/>
          </p:nvPr>
        </p:nvSpPr>
        <p:spPr>
          <a:ln/>
        </p:spPr>
      </p:sp>
      <p:sp>
        <p:nvSpPr>
          <p:cNvPr id="108548" name="Rectangle 1027"/>
          <p:cNvSpPr>
            <a:spLocks noGrp="1" noChangeArrowheads="1"/>
          </p:cNvSpPr>
          <p:nvPr>
            <p:ph type="body" idx="1"/>
          </p:nvPr>
        </p:nvSpPr>
        <p:spPr>
          <a:noFill/>
          <a:ln/>
        </p:spPr>
        <p:txBody>
          <a:bodyPr/>
          <a:lstStyle/>
          <a:p>
            <a:pPr eaLnBrk="1" hangingPunct="1"/>
            <a:r>
              <a:rPr lang="en-US" dirty="0">
                <a:latin typeface="Arial" pitchFamily="-109" charset="0"/>
                <a:ea typeface="ＭＳ Ｐゴシック" pitchFamily="-109" charset="-128"/>
                <a:cs typeface="ＭＳ Ｐゴシック" pitchFamily="-109" charset="-128"/>
              </a:rPr>
              <a:t>A 7mm pupil with solar observation causes a 22degreeC increase in retinal temperature, well above the 10degree threshold to </a:t>
            </a:r>
            <a:r>
              <a:rPr lang="en-US" dirty="0" err="1">
                <a:latin typeface="Arial" pitchFamily="-109" charset="0"/>
                <a:ea typeface="ＭＳ Ｐゴシック" pitchFamily="-109" charset="-128"/>
                <a:cs typeface="ＭＳ Ｐゴシック" pitchFamily="-109" charset="-128"/>
              </a:rPr>
              <a:t>cuase</a:t>
            </a:r>
            <a:r>
              <a:rPr lang="en-US" dirty="0">
                <a:latin typeface="Arial" pitchFamily="-109" charset="0"/>
                <a:ea typeface="ＭＳ Ｐゴシック" pitchFamily="-109" charset="-128"/>
                <a:cs typeface="ＭＳ Ｐゴシック" pitchFamily="-109" charset="-128"/>
              </a:rPr>
              <a:t> photocoagulation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4164798E-A4D2-6147-A828-8C686C934A55}" type="slidenum">
              <a:rPr lang="en-US">
                <a:latin typeface="Arial" pitchFamily="-109" charset="0"/>
              </a:rPr>
              <a:pPr/>
              <a:t>31</a:t>
            </a:fld>
            <a:endParaRPr lang="en-US">
              <a:latin typeface="Arial" pitchFamily="-109" charset="0"/>
            </a:endParaRPr>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r>
              <a:rPr lang="en-US">
                <a:latin typeface="Arial" pitchFamily="-109" charset="0"/>
                <a:ea typeface="ＭＳ Ｐゴシック" pitchFamily="-109" charset="-128"/>
                <a:cs typeface="ＭＳ Ｐゴシック" pitchFamily="-109" charset="-128"/>
              </a:rPr>
              <a:t>PT: d. Bread</a:t>
            </a:r>
          </a:p>
          <a:p>
            <a:pPr eaLnBrk="1" hangingPunct="1"/>
            <a:r>
              <a:rPr lang="en-US">
                <a:latin typeface="Arial" pitchFamily="-109" charset="0"/>
                <a:ea typeface="ＭＳ Ｐゴシック" pitchFamily="-109" charset="-128"/>
                <a:cs typeface="ＭＳ Ｐゴシック" pitchFamily="-109" charset="-128"/>
              </a:rPr>
              <a:t>P:Pseudoxanthoma Elasticum</a:t>
            </a:r>
          </a:p>
          <a:p>
            <a:pPr eaLnBrk="1" hangingPunct="1"/>
            <a:r>
              <a:rPr lang="en-US">
                <a:latin typeface="Arial" pitchFamily="-109" charset="0"/>
                <a:ea typeface="ＭＳ Ｐゴシック" pitchFamily="-109" charset="-128"/>
                <a:cs typeface="ＭＳ Ｐゴシック" pitchFamily="-109" charset="-128"/>
              </a:rPr>
              <a:t>E: Ehlers danlos</a:t>
            </a:r>
          </a:p>
          <a:p>
            <a:pPr eaLnBrk="1" hangingPunct="1"/>
            <a:r>
              <a:rPr lang="en-US">
                <a:latin typeface="Arial" pitchFamily="-109" charset="0"/>
                <a:ea typeface="ＭＳ Ｐゴシック" pitchFamily="-109" charset="-128"/>
                <a:cs typeface="ＭＳ Ｐゴシック" pitchFamily="-109" charset="-128"/>
              </a:rPr>
              <a:t>P: Paget’s</a:t>
            </a:r>
          </a:p>
          <a:p>
            <a:pPr eaLnBrk="1" hangingPunct="1"/>
            <a:r>
              <a:rPr lang="en-US">
                <a:latin typeface="Arial" pitchFamily="-109" charset="0"/>
                <a:ea typeface="ＭＳ Ｐゴシック" pitchFamily="-109" charset="-128"/>
                <a:cs typeface="ＭＳ Ｐゴシック" pitchFamily="-109" charset="-128"/>
              </a:rPr>
              <a:t>S: Sickle Cell</a:t>
            </a:r>
          </a:p>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1D29E5FC-67C8-EC46-B87B-BDB7C85C2E01}" type="slidenum">
              <a:rPr lang="en-US">
                <a:latin typeface="Arial" pitchFamily="-109" charset="0"/>
              </a:rPr>
              <a:pPr/>
              <a:t>32</a:t>
            </a:fld>
            <a:endParaRPr lang="en-US">
              <a:latin typeface="Arial" pitchFamily="-109" charset="0"/>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B8EFE800-E354-E248-8722-BB0BAF2D4F8E}" type="slidenum">
              <a:rPr lang="en-US">
                <a:latin typeface="Arial" pitchFamily="-109" charset="0"/>
              </a:rPr>
              <a:pPr/>
              <a:t>33</a:t>
            </a:fld>
            <a:endParaRPr lang="en-US">
              <a:latin typeface="Arial" pitchFamily="-109" charset="0"/>
            </a:endParaRPr>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334B9BA0-4457-144A-AA9C-DEC6B5F65958}" type="slidenum">
              <a:rPr lang="en-US">
                <a:latin typeface="Arial" pitchFamily="-109" charset="0"/>
              </a:rPr>
              <a:pPr/>
              <a:t>34</a:t>
            </a:fld>
            <a:endParaRPr lang="en-US">
              <a:latin typeface="Arial" pitchFamily="-109" charset="0"/>
            </a:endParaRPr>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372DB8C1-1F07-C74B-BF1E-627D159D8A8D}" type="slidenum">
              <a:rPr lang="en-US">
                <a:latin typeface="Arial" pitchFamily="-109" charset="0"/>
              </a:rPr>
              <a:pPr/>
              <a:t>35</a:t>
            </a:fld>
            <a:endParaRPr lang="en-US">
              <a:latin typeface="Arial" pitchFamily="-109" charset="0"/>
            </a:endParaRPr>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r>
              <a:rPr lang="en-US">
                <a:latin typeface="Arial" pitchFamily="-109" charset="0"/>
                <a:ea typeface="ＭＳ Ｐゴシック" pitchFamily="-109" charset="-128"/>
                <a:cs typeface="ＭＳ Ｐゴシック" pitchFamily="-109" charset="-128"/>
              </a:rPr>
              <a:t>PXE: Disorder of skin elasticity, usually autosomal recessive, shows by age 30, often have cardiovascular dz, and GI bleeding, women 2:1, peau d'orange retina, degeneration of elastic fibers: that is why affects skin, vessels, bruch’s membrane </a:t>
            </a:r>
          </a:p>
          <a:p>
            <a:pPr eaLnBrk="1" hangingPunct="1"/>
            <a:r>
              <a:rPr lang="en-US">
                <a:latin typeface="Arial" pitchFamily="-109" charset="0"/>
                <a:ea typeface="ＭＳ Ｐゴシック" pitchFamily="-109" charset="-128"/>
                <a:cs typeface="ＭＳ Ｐゴシック" pitchFamily="-109" charset="-128"/>
              </a:rPr>
              <a:t>Paget’s: due to abnormal osseous tissue thererfore mostly affect bones, but also other structures,  usually about 50yo, and rarely before 20yo, causes bowing of bones, aften skull (leading to neuro problems and CN palsies), legs, and vertebrae</a:t>
            </a:r>
          </a:p>
          <a:p>
            <a:pPr eaLnBrk="1" hangingPunct="1"/>
            <a:r>
              <a:rPr lang="en-US">
                <a:latin typeface="Arial" pitchFamily="-109" charset="0"/>
                <a:ea typeface="ＭＳ Ｐゴシック" pitchFamily="-109" charset="-128"/>
                <a:cs typeface="ＭＳ Ｐゴシック" pitchFamily="-109" charset="-128"/>
              </a:rPr>
              <a:t>Ehler’s Danlos: a grouping of diseases, hyperextensibility of joints, skin fragility.  Can result in gaping wounds.  Autosomal dominant.  May have varicose veins.  Defect of collagen elasticity.  No defnitive tx, except for treating symptoms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B1B4DC54-3672-5A4B-844F-7C200EE505B7}" type="slidenum">
              <a:rPr lang="en-US">
                <a:latin typeface="Arial" pitchFamily="-65" charset="0"/>
                <a:ea typeface="ＭＳ Ｐゴシック" pitchFamily="-65" charset="-128"/>
                <a:cs typeface="ＭＳ Ｐゴシック" pitchFamily="-65" charset="-128"/>
              </a:rPr>
              <a:pPr/>
              <a:t>3</a:t>
            </a:fld>
            <a:endParaRPr lang="en-US">
              <a:latin typeface="Arial" pitchFamily="-65" charset="0"/>
              <a:ea typeface="ＭＳ Ｐゴシック" pitchFamily="-65" charset="-128"/>
              <a:cs typeface="ＭＳ Ｐゴシック" pitchFamily="-65"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en-US">
              <a:latin typeface="Arial" pitchFamily="-65" charset="0"/>
              <a:ea typeface="ＭＳ Ｐゴシック" pitchFamily="-65" charset="-128"/>
              <a:cs typeface="ＭＳ Ｐゴシック" pitchFamily="-65" charset="-128"/>
            </a:endParaRPr>
          </a:p>
        </p:txBody>
      </p:sp>
    </p:spTree>
    <p:extLst>
      <p:ext uri="{BB962C8B-B14F-4D97-AF65-F5344CB8AC3E}">
        <p14:creationId xmlns:p14="http://schemas.microsoft.com/office/powerpoint/2010/main" val="24978316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5A1B6E11-14D0-0F4E-BE55-94DE6FF3FD21}" type="slidenum">
              <a:rPr lang="en-US">
                <a:latin typeface="Arial" pitchFamily="-109" charset="0"/>
              </a:rPr>
              <a:pPr/>
              <a:t>36</a:t>
            </a:fld>
            <a:endParaRPr lang="en-US">
              <a:latin typeface="Arial" pitchFamily="-109" charset="0"/>
            </a:endParaRP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65493812-6F5A-0B43-B7A7-7549E3F481D3}" type="slidenum">
              <a:rPr lang="en-US">
                <a:latin typeface="Arial" pitchFamily="-109" charset="0"/>
              </a:rPr>
              <a:pPr/>
              <a:t>37</a:t>
            </a:fld>
            <a:endParaRPr lang="en-US">
              <a:latin typeface="Arial" pitchFamily="-109" charset="0"/>
            </a:endParaRPr>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3CD437F8-A920-BC41-80EF-B9F1D9E65E82}" type="slidenum">
              <a:rPr lang="en-US">
                <a:latin typeface="Arial" pitchFamily="-109" charset="0"/>
              </a:rPr>
              <a:pPr/>
              <a:t>38</a:t>
            </a:fld>
            <a:endParaRPr lang="en-US">
              <a:latin typeface="Arial" pitchFamily="-109" charset="0"/>
            </a:endParaRPr>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019DC73E-9625-9E4D-A734-66782687E214}" type="slidenum">
              <a:rPr lang="en-US">
                <a:latin typeface="Arial" pitchFamily="-109" charset="0"/>
              </a:rPr>
              <a:pPr/>
              <a:t>39</a:t>
            </a:fld>
            <a:endParaRPr lang="en-US">
              <a:latin typeface="Arial" pitchFamily="-109" charset="0"/>
            </a:endParaRPr>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B784F79C-7798-A94F-8966-04BC9BEDA993}" type="slidenum">
              <a:rPr lang="en-US">
                <a:latin typeface="Arial" pitchFamily="-109" charset="0"/>
              </a:rPr>
              <a:pPr/>
              <a:t>40</a:t>
            </a:fld>
            <a:endParaRPr lang="en-US">
              <a:latin typeface="Arial" pitchFamily="-109"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60C31BD2-3A7F-F342-BBAB-F2CB1F0733E8}" type="slidenum">
              <a:rPr lang="en-US">
                <a:latin typeface="Arial" pitchFamily="-109" charset="0"/>
              </a:rPr>
              <a:pPr/>
              <a:t>41</a:t>
            </a:fld>
            <a:endParaRPr lang="en-US">
              <a:latin typeface="Arial" pitchFamily="-109" charset="0"/>
            </a:endParaRPr>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r>
              <a:rPr lang="en-US">
                <a:latin typeface="Arial" pitchFamily="-109" charset="0"/>
                <a:ea typeface="ＭＳ Ｐゴシック" pitchFamily="-109" charset="-128"/>
                <a:cs typeface="ＭＳ Ｐゴシック" pitchFamily="-109" charset="-128"/>
              </a:rPr>
              <a:t>OD: 20/200 to20/50 and 780 to 226 microns with laser</a:t>
            </a:r>
          </a:p>
          <a:p>
            <a:pPr eaLnBrk="1" hangingPunct="1"/>
            <a:r>
              <a:rPr lang="en-US">
                <a:latin typeface="Arial" pitchFamily="-109" charset="0"/>
                <a:ea typeface="ＭＳ Ｐゴシック" pitchFamily="-109" charset="-128"/>
                <a:cs typeface="ＭＳ Ｐゴシック" pitchFamily="-109" charset="-128"/>
              </a:rPr>
              <a:t>OS: 2050 to 20/25 and 390 to 304 microns with focal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2CF117FF-E263-814E-B2C8-CC7249600939}" type="slidenum">
              <a:rPr lang="en-US">
                <a:latin typeface="Arial" pitchFamily="-109" charset="0"/>
              </a:rPr>
              <a:pPr/>
              <a:t>42</a:t>
            </a:fld>
            <a:endParaRPr lang="en-US">
              <a:latin typeface="Arial" pitchFamily="-109" charset="0"/>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34462C8B-238C-7943-9318-24AB8930FB07}" type="slidenum">
              <a:rPr lang="en-US">
                <a:latin typeface="Arial" pitchFamily="-109" charset="0"/>
              </a:rPr>
              <a:pPr/>
              <a:t>43</a:t>
            </a:fld>
            <a:endParaRPr lang="en-US">
              <a:latin typeface="Arial" pitchFamily="-109" charset="0"/>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7A9BB842-396E-3F4E-B64A-F981330DCF1D}" type="slidenum">
              <a:rPr lang="en-US">
                <a:latin typeface="Arial" pitchFamily="-109" charset="0"/>
              </a:rPr>
              <a:pPr/>
              <a:t>44</a:t>
            </a:fld>
            <a:endParaRPr lang="en-US">
              <a:latin typeface="Arial" pitchFamily="-109" charset="0"/>
            </a:endParaRPr>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FED270F4-CDD6-4547-AB56-243BDC6B0D36}" type="slidenum">
              <a:rPr lang="en-US">
                <a:latin typeface="Arial" pitchFamily="-109" charset="0"/>
              </a:rPr>
              <a:pPr/>
              <a:t>45</a:t>
            </a:fld>
            <a:endParaRPr lang="en-US">
              <a:latin typeface="Arial" pitchFamily="-109" charset="0"/>
            </a:endParaRPr>
          </a:p>
        </p:txBody>
      </p:sp>
      <p:sp>
        <p:nvSpPr>
          <p:cNvPr id="143363" name="Rectangle 1026"/>
          <p:cNvSpPr>
            <a:spLocks noGrp="1" noRot="1" noChangeAspect="1" noChangeArrowheads="1" noTextEdit="1"/>
          </p:cNvSpPr>
          <p:nvPr>
            <p:ph type="sldImg"/>
          </p:nvPr>
        </p:nvSpPr>
        <p:spPr>
          <a:ln/>
        </p:spPr>
      </p:sp>
      <p:sp>
        <p:nvSpPr>
          <p:cNvPr id="143364" name="Rectangle 1027"/>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E8DAF4AC-5767-2544-9CD7-3AFDB90F0AD5}" type="slidenum">
              <a:rPr lang="en-US">
                <a:latin typeface="Arial" pitchFamily="-109" charset="0"/>
              </a:rPr>
              <a:pPr/>
              <a:t>6</a:t>
            </a:fld>
            <a:endParaRPr lang="en-US" dirty="0">
              <a:latin typeface="Arial" pitchFamily="-109" charset="0"/>
            </a:endParaRPr>
          </a:p>
        </p:txBody>
      </p:sp>
      <p:sp>
        <p:nvSpPr>
          <p:cNvPr id="31747" name="Rectangle 1026"/>
          <p:cNvSpPr>
            <a:spLocks noGrp="1" noRot="1" noChangeAspect="1" noChangeArrowheads="1" noTextEdit="1"/>
          </p:cNvSpPr>
          <p:nvPr>
            <p:ph type="sldImg"/>
          </p:nvPr>
        </p:nvSpPr>
        <p:spPr>
          <a:ln/>
        </p:spPr>
      </p:sp>
      <p:sp>
        <p:nvSpPr>
          <p:cNvPr id="31748" name="Rectangle 1027"/>
          <p:cNvSpPr>
            <a:spLocks noGrp="1" noChangeArrowheads="1"/>
          </p:cNvSpPr>
          <p:nvPr>
            <p:ph type="body" idx="1"/>
          </p:nvPr>
        </p:nvSpPr>
        <p:spPr>
          <a:noFill/>
          <a:ln/>
        </p:spPr>
        <p:txBody>
          <a:bodyPr/>
          <a:lstStyle/>
          <a:p>
            <a:pPr eaLnBrk="1" hangingPunct="1"/>
            <a:endParaRPr lang="en-US" dirty="0">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601D8DB0-E2CB-9845-BCDF-E2D4156C9630}" type="slidenum">
              <a:rPr lang="en-US">
                <a:latin typeface="Arial" pitchFamily="-109" charset="0"/>
              </a:rPr>
              <a:pPr/>
              <a:t>46</a:t>
            </a:fld>
            <a:endParaRPr lang="en-US">
              <a:latin typeface="Arial" pitchFamily="-109" charset="0"/>
            </a:endParaRPr>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C4D77795-DE8C-C14E-9ED8-7595D21C4BF3}" type="slidenum">
              <a:rPr lang="en-US">
                <a:latin typeface="Arial" pitchFamily="-109" charset="0"/>
              </a:rPr>
              <a:pPr/>
              <a:t>47</a:t>
            </a:fld>
            <a:endParaRPr lang="en-US">
              <a:latin typeface="Arial" pitchFamily="-109" charset="0"/>
            </a:endParaRPr>
          </a:p>
        </p:txBody>
      </p:sp>
      <p:sp>
        <p:nvSpPr>
          <p:cNvPr id="147459" name="Rectangle 1026"/>
          <p:cNvSpPr>
            <a:spLocks noGrp="1" noRot="1" noChangeAspect="1" noChangeArrowheads="1" noTextEdit="1"/>
          </p:cNvSpPr>
          <p:nvPr>
            <p:ph type="sldImg"/>
          </p:nvPr>
        </p:nvSpPr>
        <p:spPr>
          <a:ln/>
        </p:spPr>
      </p:sp>
      <p:sp>
        <p:nvSpPr>
          <p:cNvPr id="147460" name="Rectangle 1027"/>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79A2AFE5-F321-5045-911B-D5563CB2A87C}" type="slidenum">
              <a:rPr lang="en-US">
                <a:latin typeface="Arial" pitchFamily="-109" charset="0"/>
              </a:rPr>
              <a:pPr/>
              <a:t>48</a:t>
            </a:fld>
            <a:endParaRPr lang="en-US">
              <a:latin typeface="Arial" pitchFamily="-109" charset="0"/>
            </a:endParaRPr>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4C55222D-E7DA-834D-A737-CA087729D67D}" type="slidenum">
              <a:rPr lang="en-US">
                <a:latin typeface="Arial" pitchFamily="-109" charset="0"/>
              </a:rPr>
              <a:pPr/>
              <a:t>49</a:t>
            </a:fld>
            <a:endParaRPr lang="en-US">
              <a:latin typeface="Arial" pitchFamily="-109" charset="0"/>
            </a:endParaRPr>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897BA0F8-FBE4-2647-8E95-5ABCE8114425}" type="slidenum">
              <a:rPr lang="en-US">
                <a:latin typeface="Arial" pitchFamily="-109" charset="0"/>
              </a:rPr>
              <a:pPr/>
              <a:t>50</a:t>
            </a:fld>
            <a:endParaRPr lang="en-US">
              <a:latin typeface="Arial" pitchFamily="-109" charset="0"/>
            </a:endParaRPr>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Neil </a:t>
            </a:r>
            <a:r>
              <a:rPr lang="en-US" dirty="0" err="1"/>
              <a:t>Bressler</a:t>
            </a:r>
            <a:r>
              <a:rPr lang="en-US" dirty="0"/>
              <a:t> calls this study “definitive proof” that </a:t>
            </a:r>
            <a:r>
              <a:rPr lang="en-US" dirty="0" err="1"/>
              <a:t>Lucentis</a:t>
            </a:r>
            <a:r>
              <a:rPr lang="en-US" dirty="0"/>
              <a:t> is better than laser alone</a:t>
            </a:r>
          </a:p>
          <a:p>
            <a:r>
              <a:rPr lang="en-US" dirty="0" err="1"/>
              <a:t>Lucentis</a:t>
            </a:r>
            <a:r>
              <a:rPr lang="en-US" baseline="0" dirty="0"/>
              <a:t> was monthly “at doctor’s discretion”.</a:t>
            </a:r>
          </a:p>
          <a:p>
            <a:r>
              <a:rPr lang="en-US" baseline="0" dirty="0"/>
              <a:t>The number in parenthesis is the number of injections given </a:t>
            </a:r>
            <a:r>
              <a:rPr lang="en-US" baseline="0" dirty="0" err="1"/>
              <a:t>vs</a:t>
            </a:r>
            <a:r>
              <a:rPr lang="en-US" baseline="0" dirty="0"/>
              <a:t> total possible if given every opportunity  </a:t>
            </a:r>
            <a:endParaRPr lang="en-US" dirty="0"/>
          </a:p>
        </p:txBody>
      </p:sp>
      <p:sp>
        <p:nvSpPr>
          <p:cNvPr id="4" name="Slide Number Placeholder 3"/>
          <p:cNvSpPr>
            <a:spLocks noGrp="1"/>
          </p:cNvSpPr>
          <p:nvPr>
            <p:ph type="sldNum" sz="quarter" idx="10"/>
          </p:nvPr>
        </p:nvSpPr>
        <p:spPr/>
        <p:txBody>
          <a:bodyPr/>
          <a:lstStyle/>
          <a:p>
            <a:pPr>
              <a:defRPr/>
            </a:pPr>
            <a:fld id="{B0D355FF-2367-D746-BCE5-C55FD4259B63}" type="slidenum">
              <a:rPr lang="en-US" smtClean="0"/>
              <a:pPr>
                <a:defRPr/>
              </a:pPr>
              <a:t>51</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9F13D4AE-F53D-3E4C-A7DE-D0B9C997C13A}" type="slidenum">
              <a:rPr lang="en-US">
                <a:latin typeface="Arial" pitchFamily="-109" charset="0"/>
              </a:rPr>
              <a:pPr/>
              <a:t>53</a:t>
            </a:fld>
            <a:endParaRPr lang="en-US">
              <a:latin typeface="Arial" pitchFamily="-109" charset="0"/>
            </a:endParaRPr>
          </a:p>
        </p:txBody>
      </p:sp>
      <p:sp>
        <p:nvSpPr>
          <p:cNvPr id="162819" name="Rectangle 1026"/>
          <p:cNvSpPr>
            <a:spLocks noGrp="1" noRot="1" noChangeAspect="1" noChangeArrowheads="1" noTextEdit="1"/>
          </p:cNvSpPr>
          <p:nvPr>
            <p:ph type="sldImg"/>
          </p:nvPr>
        </p:nvSpPr>
        <p:spPr>
          <a:ln/>
        </p:spPr>
      </p:sp>
      <p:sp>
        <p:nvSpPr>
          <p:cNvPr id="162820" name="Rectangle 1027"/>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FB25383D-EAC9-3E49-9957-11B12B2F76E7}" type="slidenum">
              <a:rPr lang="en-US">
                <a:latin typeface="Arial" pitchFamily="-109" charset="0"/>
              </a:rPr>
              <a:pPr/>
              <a:t>56</a:t>
            </a:fld>
            <a:endParaRPr lang="en-US">
              <a:latin typeface="Arial" pitchFamily="-109" charset="0"/>
            </a:endParaRPr>
          </a:p>
        </p:txBody>
      </p:sp>
      <p:sp>
        <p:nvSpPr>
          <p:cNvPr id="165891" name="Rectangle 1026"/>
          <p:cNvSpPr>
            <a:spLocks noGrp="1" noRot="1" noChangeAspect="1" noChangeArrowheads="1" noTextEdit="1"/>
          </p:cNvSpPr>
          <p:nvPr>
            <p:ph type="sldImg"/>
          </p:nvPr>
        </p:nvSpPr>
        <p:spPr>
          <a:ln/>
        </p:spPr>
      </p:sp>
      <p:sp>
        <p:nvSpPr>
          <p:cNvPr id="165892" name="Rectangle 1027"/>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EBDE804-A1C9-1346-A9A5-B1574583B382}" type="slidenum">
              <a:rPr lang="en-US" smtClean="0"/>
              <a:pPr>
                <a:defRPr/>
              </a:pPr>
              <a:t>57</a:t>
            </a:fld>
            <a:endParaRPr lang="en-US"/>
          </a:p>
        </p:txBody>
      </p:sp>
    </p:spTree>
    <p:extLst>
      <p:ext uri="{BB962C8B-B14F-4D97-AF65-F5344CB8AC3E}">
        <p14:creationId xmlns:p14="http://schemas.microsoft.com/office/powerpoint/2010/main" val="28421615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E8A30FCC-15CA-7345-8241-3296A02F9687}" type="slidenum">
              <a:rPr lang="en-US">
                <a:latin typeface="Arial" pitchFamily="-109" charset="0"/>
              </a:rPr>
              <a:pPr/>
              <a:t>59</a:t>
            </a:fld>
            <a:endParaRPr lang="en-US">
              <a:latin typeface="Arial" pitchFamily="-109" charset="0"/>
            </a:endParaRPr>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C7167B6D-AD0F-7644-82A5-306E9D641E01}" type="slidenum">
              <a:rPr lang="en-US">
                <a:latin typeface="Arial" pitchFamily="-109" charset="0"/>
              </a:rPr>
              <a:pPr/>
              <a:t>7</a:t>
            </a:fld>
            <a:endParaRPr lang="en-US" dirty="0">
              <a:latin typeface="Arial" pitchFamily="-109" charset="0"/>
            </a:endParaRPr>
          </a:p>
        </p:txBody>
      </p:sp>
      <p:sp>
        <p:nvSpPr>
          <p:cNvPr id="33795" name="Rectangle 1026"/>
          <p:cNvSpPr>
            <a:spLocks noGrp="1" noRot="1" noChangeAspect="1" noChangeArrowheads="1" noTextEdit="1"/>
          </p:cNvSpPr>
          <p:nvPr>
            <p:ph type="sldImg"/>
          </p:nvPr>
        </p:nvSpPr>
        <p:spPr>
          <a:ln/>
        </p:spPr>
      </p:sp>
      <p:sp>
        <p:nvSpPr>
          <p:cNvPr id="33796" name="Rectangle 1027"/>
          <p:cNvSpPr>
            <a:spLocks noGrp="1" noChangeArrowheads="1"/>
          </p:cNvSpPr>
          <p:nvPr>
            <p:ph type="body" idx="1"/>
          </p:nvPr>
        </p:nvSpPr>
        <p:spPr>
          <a:noFill/>
          <a:ln/>
        </p:spPr>
        <p:txBody>
          <a:bodyPr/>
          <a:lstStyle/>
          <a:p>
            <a:pPr eaLnBrk="1" hangingPunct="1"/>
            <a:endParaRPr lang="en-US" dirty="0">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8AB5F6BF-8E5E-5F42-A4AF-195E5AEA04D9}" type="slidenum">
              <a:rPr lang="en-US">
                <a:latin typeface="Arial" pitchFamily="-109" charset="0"/>
              </a:rPr>
              <a:pPr/>
              <a:t>60</a:t>
            </a:fld>
            <a:endParaRPr lang="en-US">
              <a:latin typeface="Arial" pitchFamily="-109" charset="0"/>
            </a:endParaRPr>
          </a:p>
        </p:txBody>
      </p:sp>
      <p:sp>
        <p:nvSpPr>
          <p:cNvPr id="175107" name="Rectangle 2"/>
          <p:cNvSpPr>
            <a:spLocks noGrp="1" noRot="1" noChangeAspect="1" noChangeArrowheads="1"/>
          </p:cNvSpPr>
          <p:nvPr>
            <p:ph type="sldImg"/>
          </p:nvPr>
        </p:nvSpPr>
        <p:spPr>
          <a:solidFill>
            <a:srgbClr val="FFFFFF"/>
          </a:solidFill>
          <a:ln/>
        </p:spPr>
      </p:sp>
      <p:sp>
        <p:nvSpPr>
          <p:cNvPr id="175108" name="Rectangle 3"/>
          <p:cNvSpPr>
            <a:spLocks noGrp="1" noChangeArrowheads="1"/>
          </p:cNvSpPr>
          <p:nvPr>
            <p:ph type="body" idx="1"/>
          </p:nvPr>
        </p:nvSpPr>
        <p:spPr>
          <a:solidFill>
            <a:srgbClr val="FFFFFF"/>
          </a:solidFill>
          <a:ln>
            <a:solidFill>
              <a:srgbClr val="000000"/>
            </a:solidFill>
          </a:ln>
        </p:spPr>
        <p:txBody>
          <a:bodyPr/>
          <a:lstStyle/>
          <a:p>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p>
            <a:fld id="{7FD94E7F-3089-AA47-84EC-C34E105BEB78}" type="slidenum">
              <a:rPr lang="en-US">
                <a:latin typeface="Arial" pitchFamily="-109" charset="0"/>
              </a:rPr>
              <a:pPr/>
              <a:t>64</a:t>
            </a:fld>
            <a:endParaRPr lang="en-US">
              <a:latin typeface="Arial" pitchFamily="-109" charset="0"/>
            </a:endParaRPr>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a:ln/>
        </p:spPr>
        <p:txBody>
          <a:bodyPr/>
          <a:lstStyle/>
          <a:p>
            <a:pPr eaLnBrk="1" hangingPunct="1"/>
            <a:r>
              <a:rPr lang="en-US">
                <a:latin typeface="Arial" pitchFamily="-109" charset="0"/>
                <a:ea typeface="ＭＳ Ｐゴシック" pitchFamily="-109" charset="-128"/>
                <a:cs typeface="ＭＳ Ｐゴシック" pitchFamily="-109" charset="-128"/>
              </a:rPr>
              <a:t>Based on gary alvested</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0A6CC77D-9F25-904F-A693-10ECD2BAC262}" type="slidenum">
              <a:rPr lang="en-US">
                <a:latin typeface="Arial" pitchFamily="-109" charset="0"/>
              </a:rPr>
              <a:pPr/>
              <a:t>65</a:t>
            </a:fld>
            <a:endParaRPr lang="en-US">
              <a:latin typeface="Arial" pitchFamily="-109" charset="0"/>
            </a:endParaRPr>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28F947DE-9259-7A40-9300-B2B1005AFFB0}" type="slidenum">
              <a:rPr lang="en-US">
                <a:latin typeface="Arial" pitchFamily="-109" charset="0"/>
              </a:rPr>
              <a:pPr/>
              <a:t>66</a:t>
            </a:fld>
            <a:endParaRPr lang="en-US">
              <a:latin typeface="Arial" pitchFamily="-109" charset="0"/>
            </a:endParaRPr>
          </a:p>
        </p:txBody>
      </p:sp>
      <p:sp>
        <p:nvSpPr>
          <p:cNvPr id="190467" name="Rectangle 2"/>
          <p:cNvSpPr>
            <a:spLocks noGrp="1" noRot="1" noChangeAspect="1" noChangeArrowheads="1" noTextEdit="1"/>
          </p:cNvSpPr>
          <p:nvPr>
            <p:ph type="sldImg"/>
          </p:nvPr>
        </p:nvSpPr>
        <p:spPr>
          <a:ln/>
        </p:spPr>
      </p:sp>
      <p:sp>
        <p:nvSpPr>
          <p:cNvPr id="190468"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B150B861-9F00-0A4C-8476-8CCE13C78931}" type="slidenum">
              <a:rPr lang="en-US">
                <a:latin typeface="Arial" pitchFamily="-109" charset="0"/>
              </a:rPr>
              <a:pPr/>
              <a:t>67</a:t>
            </a:fld>
            <a:endParaRPr lang="en-US">
              <a:latin typeface="Arial" pitchFamily="-109" charset="0"/>
            </a:endParaRPr>
          </a:p>
        </p:txBody>
      </p:sp>
      <p:sp>
        <p:nvSpPr>
          <p:cNvPr id="192515" name="Rectangle 2"/>
          <p:cNvSpPr>
            <a:spLocks noGrp="1" noRot="1" noChangeAspect="1" noChangeArrowheads="1" noTextEdit="1"/>
          </p:cNvSpPr>
          <p:nvPr>
            <p:ph type="sldImg"/>
          </p:nvPr>
        </p:nvSpPr>
        <p:spPr>
          <a:ln/>
        </p:spPr>
      </p:sp>
      <p:sp>
        <p:nvSpPr>
          <p:cNvPr id="192516"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50" name="Slide Image Placeholder 1"/>
          <p:cNvSpPr>
            <a:spLocks noGrp="1" noRot="1" noChangeAspect="1"/>
          </p:cNvSpPr>
          <p:nvPr>
            <p:ph type="sldImg"/>
          </p:nvPr>
        </p:nvSpPr>
        <p:spPr>
          <a:ln/>
        </p:spPr>
      </p:sp>
      <p:sp>
        <p:nvSpPr>
          <p:cNvPr id="462851" name="Notes Placeholder 2"/>
          <p:cNvSpPr>
            <a:spLocks noGrp="1"/>
          </p:cNvSpPr>
          <p:nvPr>
            <p:ph type="body" idx="1"/>
          </p:nvPr>
        </p:nvSpPr>
        <p:spPr>
          <a:noFill/>
          <a:ln/>
        </p:spPr>
        <p:txBody>
          <a:bodyPr/>
          <a:lstStyle/>
          <a:p>
            <a:endParaRPr lang="en-US" dirty="0">
              <a:latin typeface="Arial" charset="0"/>
              <a:ea typeface="ＭＳ Ｐゴシック" charset="-128"/>
              <a:cs typeface="ＭＳ Ｐゴシック" charset="-128"/>
            </a:endParaRPr>
          </a:p>
        </p:txBody>
      </p:sp>
      <p:sp>
        <p:nvSpPr>
          <p:cNvPr id="462852" name="Slide Number Placeholder 3"/>
          <p:cNvSpPr>
            <a:spLocks noGrp="1"/>
          </p:cNvSpPr>
          <p:nvPr>
            <p:ph type="sldNum" sz="quarter" idx="5"/>
          </p:nvPr>
        </p:nvSpPr>
        <p:spPr>
          <a:noFill/>
        </p:spPr>
        <p:txBody>
          <a:bodyPr/>
          <a:lstStyle/>
          <a:p>
            <a:fld id="{57EF824C-4BDC-BD49-9A1D-1417B0F95C57}" type="slidenum">
              <a:rPr lang="en-US" smtClean="0">
                <a:solidFill>
                  <a:srgbClr val="000000"/>
                </a:solidFill>
              </a:rPr>
              <a:pPr/>
              <a:t>68</a:t>
            </a:fld>
            <a:endParaRPr lang="en-US" dirty="0">
              <a:solidFill>
                <a:srgbClr val="000000"/>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5FA7FECC-00AB-CE48-9F56-8265A74DD640}" type="slidenum">
              <a:rPr lang="en-US">
                <a:latin typeface="Arial" pitchFamily="-109" charset="0"/>
              </a:rPr>
              <a:pPr/>
              <a:t>70</a:t>
            </a:fld>
            <a:endParaRPr lang="en-US">
              <a:latin typeface="Arial" pitchFamily="-109" charset="0"/>
            </a:endParaRPr>
          </a:p>
        </p:txBody>
      </p:sp>
      <p:sp>
        <p:nvSpPr>
          <p:cNvPr id="215043" name="Rectangle 2"/>
          <p:cNvSpPr>
            <a:spLocks noGrp="1" noRot="1" noChangeAspect="1" noChangeArrowheads="1" noTextEdit="1"/>
          </p:cNvSpPr>
          <p:nvPr>
            <p:ph type="sldImg"/>
          </p:nvPr>
        </p:nvSpPr>
        <p:spPr>
          <a:ln/>
        </p:spPr>
      </p:sp>
      <p:sp>
        <p:nvSpPr>
          <p:cNvPr id="215044"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C90ABE6B-7CCB-9C47-886F-0D5B77C4F8C7}" type="slidenum">
              <a:rPr lang="en-US">
                <a:latin typeface="Arial" pitchFamily="-109" charset="0"/>
              </a:rPr>
              <a:pPr/>
              <a:t>71</a:t>
            </a:fld>
            <a:endParaRPr lang="en-US">
              <a:latin typeface="Arial" pitchFamily="-109" charset="0"/>
            </a:endParaRPr>
          </a:p>
        </p:txBody>
      </p:sp>
      <p:sp>
        <p:nvSpPr>
          <p:cNvPr id="217091" name="Rectangle 2"/>
          <p:cNvSpPr>
            <a:spLocks noGrp="1" noRot="1" noChangeAspect="1" noChangeArrowheads="1" noTextEdit="1"/>
          </p:cNvSpPr>
          <p:nvPr>
            <p:ph type="sldImg"/>
          </p:nvPr>
        </p:nvSpPr>
        <p:spPr>
          <a:ln/>
        </p:spPr>
      </p:sp>
      <p:sp>
        <p:nvSpPr>
          <p:cNvPr id="217092"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20B6217C-5695-5943-9E4D-B7E0D56DE48E}" type="slidenum">
              <a:rPr lang="en-US">
                <a:latin typeface="Arial" pitchFamily="-109" charset="0"/>
              </a:rPr>
              <a:pPr/>
              <a:t>72</a:t>
            </a:fld>
            <a:endParaRPr lang="en-US">
              <a:latin typeface="Arial" pitchFamily="-109" charset="0"/>
            </a:endParaRPr>
          </a:p>
        </p:txBody>
      </p:sp>
      <p:sp>
        <p:nvSpPr>
          <p:cNvPr id="219139" name="Rectangle 1026"/>
          <p:cNvSpPr>
            <a:spLocks noGrp="1" noRot="1" noChangeAspect="1" noChangeArrowheads="1" noTextEdit="1"/>
          </p:cNvSpPr>
          <p:nvPr>
            <p:ph type="sldImg"/>
          </p:nvPr>
        </p:nvSpPr>
        <p:spPr>
          <a:ln/>
        </p:spPr>
      </p:sp>
      <p:sp>
        <p:nvSpPr>
          <p:cNvPr id="219140" name="Rectangle 1027"/>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E9881F88-E1C2-D14D-B793-CE64574E0D09}" type="slidenum">
              <a:rPr lang="en-US">
                <a:latin typeface="Arial" pitchFamily="-109" charset="0"/>
              </a:rPr>
              <a:pPr/>
              <a:t>73</a:t>
            </a:fld>
            <a:endParaRPr lang="en-US">
              <a:latin typeface="Arial" pitchFamily="-109" charset="0"/>
            </a:endParaRPr>
          </a:p>
        </p:txBody>
      </p:sp>
      <p:sp>
        <p:nvSpPr>
          <p:cNvPr id="221187" name="Rectangle 1026"/>
          <p:cNvSpPr>
            <a:spLocks noGrp="1" noRot="1" noChangeAspect="1" noChangeArrowheads="1" noTextEdit="1"/>
          </p:cNvSpPr>
          <p:nvPr>
            <p:ph type="sldImg"/>
          </p:nvPr>
        </p:nvSpPr>
        <p:spPr>
          <a:ln/>
        </p:spPr>
      </p:sp>
      <p:sp>
        <p:nvSpPr>
          <p:cNvPr id="221188" name="Rectangle 1027"/>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450B2B1B-86F7-D349-ADCB-160D6A03B600}" type="slidenum">
              <a:rPr lang="en-US">
                <a:latin typeface="Arial" pitchFamily="-109" charset="0"/>
              </a:rPr>
              <a:pPr/>
              <a:t>8</a:t>
            </a:fld>
            <a:endParaRPr lang="en-US">
              <a:latin typeface="Arial" pitchFamily="-109" charset="0"/>
            </a:endParaRPr>
          </a:p>
        </p:txBody>
      </p:sp>
      <p:sp>
        <p:nvSpPr>
          <p:cNvPr id="35843" name="Rectangle 1026"/>
          <p:cNvSpPr>
            <a:spLocks noGrp="1" noRot="1" noChangeAspect="1" noChangeArrowheads="1" noTextEdit="1"/>
          </p:cNvSpPr>
          <p:nvPr>
            <p:ph type="sldImg"/>
          </p:nvPr>
        </p:nvSpPr>
        <p:spPr>
          <a:ln/>
        </p:spPr>
      </p:sp>
      <p:sp>
        <p:nvSpPr>
          <p:cNvPr id="35844" name="Rectangle 1027"/>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375CACB6-F4C0-5149-A7E9-C7FA356745F2}" type="slidenum">
              <a:rPr lang="en-US">
                <a:latin typeface="Arial" pitchFamily="-109" charset="0"/>
              </a:rPr>
              <a:pPr/>
              <a:t>74</a:t>
            </a:fld>
            <a:endParaRPr lang="en-US">
              <a:latin typeface="Arial" pitchFamily="-109" charset="0"/>
            </a:endParaRPr>
          </a:p>
        </p:txBody>
      </p:sp>
      <p:sp>
        <p:nvSpPr>
          <p:cNvPr id="225283" name="Rectangle 1026"/>
          <p:cNvSpPr>
            <a:spLocks noGrp="1" noRot="1" noChangeAspect="1" noChangeArrowheads="1" noTextEdit="1"/>
          </p:cNvSpPr>
          <p:nvPr>
            <p:ph type="sldImg"/>
          </p:nvPr>
        </p:nvSpPr>
        <p:spPr>
          <a:ln/>
        </p:spPr>
      </p:sp>
      <p:sp>
        <p:nvSpPr>
          <p:cNvPr id="225284" name="Rectangle 1027"/>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p:cNvSpPr>
          <p:nvPr>
            <p:ph type="sldImg"/>
          </p:nvPr>
        </p:nvSpPr>
        <p:spPr bwMode="auto">
          <a:noFill/>
          <a:ln>
            <a:solidFill>
              <a:srgbClr val="000000"/>
            </a:solidFill>
            <a:miter lim="800000"/>
            <a:headEnd/>
            <a:tailEnd/>
          </a:ln>
        </p:spPr>
      </p:sp>
      <p:sp>
        <p:nvSpPr>
          <p:cNvPr id="10957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4" name="Slide Number Placeholder 3"/>
          <p:cNvSpPr>
            <a:spLocks noGrp="1"/>
          </p:cNvSpPr>
          <p:nvPr>
            <p:ph type="sldNum" sz="quarter" idx="5"/>
          </p:nvPr>
        </p:nvSpPr>
        <p:spPr/>
        <p:txBody>
          <a:bodyPr/>
          <a:lstStyle/>
          <a:p>
            <a:pPr>
              <a:defRPr/>
            </a:pPr>
            <a:fld id="{9A0D630F-B13F-4258-BB1F-EF108AA1E810}" type="slidenum">
              <a:rPr lang="en-US" smtClean="0">
                <a:solidFill>
                  <a:prstClr val="black"/>
                </a:solidFill>
              </a:rPr>
              <a:pPr>
                <a:defRPr/>
              </a:pPr>
              <a:t>85</a:t>
            </a:fld>
            <a:endParaRPr lang="en-US">
              <a:solidFill>
                <a:prstClr val="black"/>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6A884F82-06EC-E34A-8973-675389D9C4F6}" type="slidenum">
              <a:rPr lang="en-US">
                <a:latin typeface="Arial" pitchFamily="-109" charset="0"/>
              </a:rPr>
              <a:pPr/>
              <a:t>88</a:t>
            </a:fld>
            <a:endParaRPr lang="en-US">
              <a:latin typeface="Arial" pitchFamily="-109" charset="0"/>
            </a:endParaRPr>
          </a:p>
        </p:txBody>
      </p:sp>
      <p:sp>
        <p:nvSpPr>
          <p:cNvPr id="233475" name="Rectangle 2"/>
          <p:cNvSpPr>
            <a:spLocks noGrp="1" noRot="1" noChangeAspect="1" noChangeArrowheads="1" noTextEdit="1"/>
          </p:cNvSpPr>
          <p:nvPr>
            <p:ph type="sldImg"/>
          </p:nvPr>
        </p:nvSpPr>
        <p:spPr>
          <a:ln/>
        </p:spPr>
      </p:sp>
      <p:sp>
        <p:nvSpPr>
          <p:cNvPr id="233476"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39AEB64E-E3F9-6A42-9660-22C183DE0162}" type="slidenum">
              <a:rPr lang="en-US">
                <a:latin typeface="Arial" pitchFamily="-109" charset="0"/>
              </a:rPr>
              <a:pPr/>
              <a:t>90</a:t>
            </a:fld>
            <a:endParaRPr lang="en-US">
              <a:latin typeface="Arial" pitchFamily="-109" charset="0"/>
            </a:endParaRPr>
          </a:p>
        </p:txBody>
      </p:sp>
      <p:sp>
        <p:nvSpPr>
          <p:cNvPr id="237571" name="Rectangle 2"/>
          <p:cNvSpPr>
            <a:spLocks noGrp="1" noRot="1" noChangeAspect="1" noChangeArrowheads="1" noTextEdit="1"/>
          </p:cNvSpPr>
          <p:nvPr>
            <p:ph type="sldImg"/>
          </p:nvPr>
        </p:nvSpPr>
        <p:spPr>
          <a:ln/>
        </p:spPr>
      </p:sp>
      <p:sp>
        <p:nvSpPr>
          <p:cNvPr id="237572"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p>
            <a:fld id="{8213A375-EF90-CC4D-999A-239CDDC1693A}" type="slidenum">
              <a:rPr lang="en-US">
                <a:latin typeface="Arial" pitchFamily="-109" charset="0"/>
              </a:rPr>
              <a:pPr/>
              <a:t>91</a:t>
            </a:fld>
            <a:endParaRPr lang="en-US">
              <a:latin typeface="Arial" pitchFamily="-109" charset="0"/>
            </a:endParaRPr>
          </a:p>
        </p:txBody>
      </p:sp>
      <p:sp>
        <p:nvSpPr>
          <p:cNvPr id="239619" name="Rectangle 2"/>
          <p:cNvSpPr>
            <a:spLocks noGrp="1" noRot="1" noChangeAspect="1" noChangeArrowheads="1" noTextEdit="1"/>
          </p:cNvSpPr>
          <p:nvPr>
            <p:ph type="sldImg"/>
          </p:nvPr>
        </p:nvSpPr>
        <p:spPr>
          <a:ln/>
        </p:spPr>
      </p:sp>
      <p:sp>
        <p:nvSpPr>
          <p:cNvPr id="239620"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D13E9507-C1AA-8E4B-AE76-67A10B0A9954}" type="slidenum">
              <a:rPr lang="en-US">
                <a:latin typeface="Arial" pitchFamily="-109" charset="0"/>
              </a:rPr>
              <a:pPr/>
              <a:t>92</a:t>
            </a:fld>
            <a:endParaRPr lang="en-US">
              <a:latin typeface="Arial" pitchFamily="-109" charset="0"/>
            </a:endParaRPr>
          </a:p>
        </p:txBody>
      </p:sp>
      <p:sp>
        <p:nvSpPr>
          <p:cNvPr id="243715" name="Rectangle 2"/>
          <p:cNvSpPr>
            <a:spLocks noGrp="1" noRot="1" noChangeAspect="1" noChangeArrowheads="1" noTextEdit="1"/>
          </p:cNvSpPr>
          <p:nvPr>
            <p:ph type="sldImg"/>
          </p:nvPr>
        </p:nvSpPr>
        <p:spPr>
          <a:ln/>
        </p:spPr>
      </p:sp>
      <p:sp>
        <p:nvSpPr>
          <p:cNvPr id="243716" name="Rectangle 3"/>
          <p:cNvSpPr>
            <a:spLocks noGrp="1" noChangeArrowheads="1"/>
          </p:cNvSpPr>
          <p:nvPr>
            <p:ph type="body" idx="1"/>
          </p:nvPr>
        </p:nvSpPr>
        <p:spPr>
          <a:noFill/>
          <a:ln/>
        </p:spPr>
        <p:txBody>
          <a:bodyPr/>
          <a:lstStyle/>
          <a:p>
            <a:pPr eaLnBrk="1" hangingPunct="1"/>
            <a:r>
              <a:rPr lang="en-US">
                <a:latin typeface="Arial" pitchFamily="-109" charset="0"/>
                <a:ea typeface="ＭＳ Ｐゴシック" pitchFamily="-109" charset="-128"/>
                <a:cs typeface="ＭＳ Ｐゴシック" pitchFamily="-109" charset="-128"/>
              </a:rPr>
              <a:t>Pt in slide: Lynn Patty 20/100  OD lesion can see tumor flush/circulation  ??Metastatic  approx 11.4mm x 3.3mm by Bscan</a:t>
            </a:r>
          </a:p>
          <a:p>
            <a:pPr eaLnBrk="1" hangingPunct="1"/>
            <a:endParaRPr lang="en-US">
              <a:latin typeface="Arial" pitchFamily="-109" charset="0"/>
              <a:ea typeface="ＭＳ Ｐゴシック" pitchFamily="-109" charset="-128"/>
              <a:cs typeface="ＭＳ Ｐゴシック" pitchFamily="-109" charset="-128"/>
            </a:endParaRPr>
          </a:p>
          <a:p>
            <a:pPr eaLnBrk="1" hangingPunct="1"/>
            <a:r>
              <a:rPr lang="en-US">
                <a:latin typeface="Arial" pitchFamily="-109" charset="0"/>
                <a:ea typeface="ＭＳ Ｐゴシック" pitchFamily="-109" charset="-128"/>
                <a:cs typeface="ＭＳ Ｐゴシック" pitchFamily="-109" charset="-128"/>
              </a:rPr>
              <a:t>Possible: Barbara Pachter  in caves metastatic breast</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BE0B11FD-F836-D94C-BB28-E80D9589A66F}" type="slidenum">
              <a:rPr lang="en-US">
                <a:latin typeface="Arial" pitchFamily="-109" charset="0"/>
              </a:rPr>
              <a:pPr/>
              <a:t>93</a:t>
            </a:fld>
            <a:endParaRPr lang="en-US">
              <a:latin typeface="Arial" pitchFamily="-109" charset="0"/>
            </a:endParaRPr>
          </a:p>
        </p:txBody>
      </p:sp>
      <p:sp>
        <p:nvSpPr>
          <p:cNvPr id="245763" name="Rectangle 2"/>
          <p:cNvSpPr>
            <a:spLocks noGrp="1" noRot="1" noChangeAspect="1" noChangeArrowheads="1" noTextEdit="1"/>
          </p:cNvSpPr>
          <p:nvPr>
            <p:ph type="sldImg"/>
          </p:nvPr>
        </p:nvSpPr>
        <p:spPr>
          <a:ln/>
        </p:spPr>
      </p:sp>
      <p:sp>
        <p:nvSpPr>
          <p:cNvPr id="245764"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83BFDDAD-7A63-4B44-BEB4-A4B746739900}" type="slidenum">
              <a:rPr lang="en-US">
                <a:latin typeface="Arial" pitchFamily="-109" charset="0"/>
              </a:rPr>
              <a:pPr/>
              <a:t>94</a:t>
            </a:fld>
            <a:endParaRPr lang="en-US">
              <a:latin typeface="Arial" pitchFamily="-109" charset="0"/>
            </a:endParaRPr>
          </a:p>
        </p:txBody>
      </p:sp>
      <p:sp>
        <p:nvSpPr>
          <p:cNvPr id="24781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prstTxWarp prst="textNoShape">
              <a:avLst/>
            </a:prstTxWarp>
          </a:bodyPr>
          <a:lstStyle/>
          <a:p>
            <a:pPr algn="r" defTabSz="457200" eaLnBrk="1" hangingPunct="1"/>
            <a:fld id="{CE6A185C-98EB-6745-A524-3D8C91E619A7}" type="slidenum">
              <a:rPr lang="en-US" sz="1200">
                <a:latin typeface="Calibri" pitchFamily="-109" charset="0"/>
                <a:ea typeface="ＭＳ Ｐゴシック" pitchFamily="-109" charset="-128"/>
                <a:cs typeface="ＭＳ Ｐゴシック" pitchFamily="-109" charset="-128"/>
              </a:rPr>
              <a:pPr algn="r" defTabSz="457200" eaLnBrk="1" hangingPunct="1"/>
              <a:t>94</a:t>
            </a:fld>
            <a:endParaRPr lang="en-US" sz="1200">
              <a:latin typeface="Calibri" pitchFamily="-109" charset="0"/>
              <a:ea typeface="ＭＳ Ｐゴシック" pitchFamily="-109" charset="-128"/>
              <a:cs typeface="ＭＳ Ｐゴシック" pitchFamily="-109" charset="-128"/>
            </a:endParaRPr>
          </a:p>
        </p:txBody>
      </p:sp>
      <p:sp>
        <p:nvSpPr>
          <p:cNvPr id="247812" name="Rectangle 2"/>
          <p:cNvSpPr>
            <a:spLocks noGrp="1" noRot="1" noChangeAspect="1" noChangeArrowheads="1" noTextEdit="1"/>
          </p:cNvSpPr>
          <p:nvPr>
            <p:ph type="sldImg"/>
          </p:nvPr>
        </p:nvSpPr>
        <p:spPr>
          <a:solidFill>
            <a:srgbClr val="FFFFFF"/>
          </a:solidFill>
          <a:ln/>
        </p:spPr>
      </p:sp>
      <p:sp>
        <p:nvSpPr>
          <p:cNvPr id="247813" name="Rectangle 3"/>
          <p:cNvSpPr>
            <a:spLocks noGrp="1" noChangeArrowheads="1"/>
          </p:cNvSpPr>
          <p:nvPr>
            <p:ph type="body" idx="1"/>
          </p:nvPr>
        </p:nvSpPr>
        <p:spPr>
          <a:noFill/>
          <a:ln>
            <a:solidFill>
              <a:srgbClr val="000000"/>
            </a:solidFill>
          </a:ln>
        </p:spPr>
        <p:txBody>
          <a:bodyPr/>
          <a:lstStyle/>
          <a:p>
            <a:pPr defTabSz="457200" eaLnBrk="1" hangingPunct="1">
              <a:spcBef>
                <a:spcPct val="0"/>
              </a:spcBef>
            </a:pPr>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3025509A-AF30-C544-A74C-7C60516202DC}" type="slidenum">
              <a:rPr lang="en-US">
                <a:latin typeface="Arial" pitchFamily="-109" charset="0"/>
              </a:rPr>
              <a:pPr/>
              <a:t>95</a:t>
            </a:fld>
            <a:endParaRPr lang="en-US">
              <a:latin typeface="Arial" pitchFamily="-109" charset="0"/>
            </a:endParaRPr>
          </a:p>
        </p:txBody>
      </p:sp>
      <p:sp>
        <p:nvSpPr>
          <p:cNvPr id="251907" name="Rectangle 2"/>
          <p:cNvSpPr>
            <a:spLocks noGrp="1" noRot="1" noChangeAspect="1" noChangeArrowheads="1"/>
          </p:cNvSpPr>
          <p:nvPr>
            <p:ph type="sldImg"/>
          </p:nvPr>
        </p:nvSpPr>
        <p:spPr>
          <a:solidFill>
            <a:srgbClr val="FFFFFF"/>
          </a:solidFill>
          <a:ln/>
        </p:spPr>
      </p:sp>
      <p:sp>
        <p:nvSpPr>
          <p:cNvPr id="2519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468D79D8-8DA3-8A44-864C-22788D1B53EE}" type="slidenum">
              <a:rPr lang="en-US">
                <a:latin typeface="Arial" pitchFamily="-109" charset="0"/>
              </a:rPr>
              <a:pPr/>
              <a:t>96</a:t>
            </a:fld>
            <a:endParaRPr lang="en-US">
              <a:latin typeface="Arial" pitchFamily="-109" charset="0"/>
            </a:endParaRPr>
          </a:p>
        </p:txBody>
      </p:sp>
      <p:sp>
        <p:nvSpPr>
          <p:cNvPr id="253955" name="Rectangle 2"/>
          <p:cNvSpPr>
            <a:spLocks noGrp="1" noRot="1" noChangeAspect="1" noChangeArrowheads="1"/>
          </p:cNvSpPr>
          <p:nvPr>
            <p:ph type="sldImg"/>
          </p:nvPr>
        </p:nvSpPr>
        <p:spPr>
          <a:solidFill>
            <a:srgbClr val="FFFFFF"/>
          </a:solidFill>
          <a:ln/>
        </p:spPr>
      </p:sp>
      <p:sp>
        <p:nvSpPr>
          <p:cNvPr id="2539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D5920DA5-56B9-C74E-8400-02C2DEC5B595}" type="slidenum">
              <a:rPr lang="en-US">
                <a:latin typeface="Arial" pitchFamily="-109" charset="0"/>
              </a:rPr>
              <a:pPr/>
              <a:t>10</a:t>
            </a:fld>
            <a:endParaRPr lang="en-US">
              <a:latin typeface="Arial" pitchFamily="-109" charset="0"/>
            </a:endParaRPr>
          </a:p>
        </p:txBody>
      </p:sp>
      <p:sp>
        <p:nvSpPr>
          <p:cNvPr id="41987" name="Rectangle 1026"/>
          <p:cNvSpPr>
            <a:spLocks noGrp="1" noRot="1" noChangeAspect="1" noChangeArrowheads="1" noTextEdit="1"/>
          </p:cNvSpPr>
          <p:nvPr>
            <p:ph type="sldImg"/>
          </p:nvPr>
        </p:nvSpPr>
        <p:spPr>
          <a:solidFill>
            <a:srgbClr val="FFFFFF"/>
          </a:solidFill>
          <a:ln/>
        </p:spPr>
      </p:sp>
      <p:sp>
        <p:nvSpPr>
          <p:cNvPr id="41988" name="Rectangle 1027"/>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a:spLocks noGrp="1" noChangeArrowheads="1"/>
          </p:cNvSpPr>
          <p:nvPr>
            <p:ph type="sldNum" sz="quarter" idx="5"/>
          </p:nvPr>
        </p:nvSpPr>
        <p:spPr>
          <a:noFill/>
        </p:spPr>
        <p:txBody>
          <a:bodyPr/>
          <a:lstStyle/>
          <a:p>
            <a:fld id="{D8434ABC-4C5A-C74E-978B-67306B3192CC}" type="slidenum">
              <a:rPr lang="en-US">
                <a:latin typeface="Arial" pitchFamily="-109" charset="0"/>
              </a:rPr>
              <a:pPr/>
              <a:t>97</a:t>
            </a:fld>
            <a:endParaRPr lang="en-US">
              <a:latin typeface="Arial" pitchFamily="-109" charset="0"/>
            </a:endParaRPr>
          </a:p>
        </p:txBody>
      </p:sp>
      <p:sp>
        <p:nvSpPr>
          <p:cNvPr id="256003" name="Rectangle 2"/>
          <p:cNvSpPr>
            <a:spLocks noGrp="1" noRot="1" noChangeAspect="1" noChangeArrowheads="1" noTextEdit="1"/>
          </p:cNvSpPr>
          <p:nvPr>
            <p:ph type="sldImg"/>
          </p:nvPr>
        </p:nvSpPr>
        <p:spPr>
          <a:ln/>
        </p:spPr>
      </p:sp>
      <p:sp>
        <p:nvSpPr>
          <p:cNvPr id="256004"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a:spLocks noGrp="1" noChangeArrowheads="1"/>
          </p:cNvSpPr>
          <p:nvPr>
            <p:ph type="sldNum" sz="quarter" idx="5"/>
          </p:nvPr>
        </p:nvSpPr>
        <p:spPr>
          <a:noFill/>
        </p:spPr>
        <p:txBody>
          <a:bodyPr/>
          <a:lstStyle/>
          <a:p>
            <a:fld id="{2B9F4E1B-5186-9942-B05C-6799348B2717}" type="slidenum">
              <a:rPr lang="en-US">
                <a:latin typeface="Arial" pitchFamily="-109" charset="0"/>
              </a:rPr>
              <a:pPr/>
              <a:t>98</a:t>
            </a:fld>
            <a:endParaRPr lang="en-US">
              <a:latin typeface="Arial" pitchFamily="-109" charset="0"/>
            </a:endParaRPr>
          </a:p>
        </p:txBody>
      </p:sp>
      <p:sp>
        <p:nvSpPr>
          <p:cNvPr id="258051" name="Rectangle 2"/>
          <p:cNvSpPr>
            <a:spLocks noGrp="1" noRot="1" noChangeAspect="1" noChangeArrowheads="1" noTextEdit="1"/>
          </p:cNvSpPr>
          <p:nvPr>
            <p:ph type="sldImg"/>
          </p:nvPr>
        </p:nvSpPr>
        <p:spPr>
          <a:ln/>
        </p:spPr>
      </p:sp>
      <p:sp>
        <p:nvSpPr>
          <p:cNvPr id="258052" name="Rectangle 3"/>
          <p:cNvSpPr>
            <a:spLocks noGrp="1" noChangeArrowheads="1"/>
          </p:cNvSpPr>
          <p:nvPr>
            <p:ph type="body" idx="1"/>
          </p:nvPr>
        </p:nvSpPr>
        <p:spPr>
          <a:noFill/>
          <a:ln/>
        </p:spPr>
        <p:txBody>
          <a:bodyPr/>
          <a:lstStyle/>
          <a:p>
            <a:pPr eaLnBrk="1" hangingPunct="1"/>
            <a:r>
              <a:rPr lang="en-US">
                <a:latin typeface="Arial" pitchFamily="-109" charset="0"/>
                <a:ea typeface="ＭＳ Ｐゴシック" pitchFamily="-109" charset="-128"/>
                <a:cs typeface="ＭＳ Ｐゴシック" pitchFamily="-109" charset="-128"/>
              </a:rPr>
              <a:t>Mortality: SME 15, 50, 85</a:t>
            </a:r>
          </a:p>
          <a:p>
            <a:pPr eaLnBrk="1" hangingPunct="1"/>
            <a:r>
              <a:rPr lang="en-US">
                <a:latin typeface="Arial" pitchFamily="-109" charset="0"/>
                <a:ea typeface="ＭＳ Ｐゴシック" pitchFamily="-109" charset="-128"/>
                <a:cs typeface="ＭＳ Ｐゴシック" pitchFamily="-109" charset="-128"/>
              </a:rPr>
              <a:t>Melonama 4.3 per million</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a:spLocks noGrp="1" noChangeArrowheads="1"/>
          </p:cNvSpPr>
          <p:nvPr>
            <p:ph type="sldNum" sz="quarter" idx="5"/>
          </p:nvPr>
        </p:nvSpPr>
        <p:spPr>
          <a:noFill/>
        </p:spPr>
        <p:txBody>
          <a:bodyPr/>
          <a:lstStyle/>
          <a:p>
            <a:fld id="{60D570E3-CA6A-6246-8436-481BBF411E62}" type="slidenum">
              <a:rPr lang="en-US">
                <a:latin typeface="Arial" pitchFamily="-109" charset="0"/>
              </a:rPr>
              <a:pPr/>
              <a:t>99</a:t>
            </a:fld>
            <a:endParaRPr lang="en-US">
              <a:latin typeface="Arial" pitchFamily="-109" charset="0"/>
            </a:endParaRPr>
          </a:p>
        </p:txBody>
      </p:sp>
      <p:sp>
        <p:nvSpPr>
          <p:cNvPr id="260099" name="Rectangle 2"/>
          <p:cNvSpPr>
            <a:spLocks noGrp="1" noRot="1" noChangeAspect="1" noChangeArrowheads="1" noTextEdit="1"/>
          </p:cNvSpPr>
          <p:nvPr>
            <p:ph type="sldImg"/>
          </p:nvPr>
        </p:nvSpPr>
        <p:spPr>
          <a:ln/>
        </p:spPr>
      </p:sp>
      <p:sp>
        <p:nvSpPr>
          <p:cNvPr id="260100"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a:spLocks noGrp="1" noChangeArrowheads="1"/>
          </p:cNvSpPr>
          <p:nvPr>
            <p:ph type="sldNum" sz="quarter" idx="5"/>
          </p:nvPr>
        </p:nvSpPr>
        <p:spPr>
          <a:noFill/>
        </p:spPr>
        <p:txBody>
          <a:bodyPr/>
          <a:lstStyle/>
          <a:p>
            <a:fld id="{E240DC3D-D815-C84C-A636-D2B72B4D3A62}" type="slidenum">
              <a:rPr lang="en-US">
                <a:latin typeface="Arial" pitchFamily="-109" charset="0"/>
              </a:rPr>
              <a:pPr/>
              <a:t>102</a:t>
            </a:fld>
            <a:endParaRPr lang="en-US">
              <a:latin typeface="Arial" pitchFamily="-109" charset="0"/>
            </a:endParaRPr>
          </a:p>
        </p:txBody>
      </p:sp>
      <p:sp>
        <p:nvSpPr>
          <p:cNvPr id="262147" name="Rectangle 2"/>
          <p:cNvSpPr>
            <a:spLocks noGrp="1" noRot="1" noChangeAspect="1" noChangeArrowheads="1" noTextEdit="1"/>
          </p:cNvSpPr>
          <p:nvPr>
            <p:ph type="sldImg"/>
          </p:nvPr>
        </p:nvSpPr>
        <p:spPr>
          <a:ln/>
        </p:spPr>
      </p:sp>
      <p:sp>
        <p:nvSpPr>
          <p:cNvPr id="262148"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a:spLocks noGrp="1" noChangeArrowheads="1"/>
          </p:cNvSpPr>
          <p:nvPr>
            <p:ph type="sldNum" sz="quarter" idx="5"/>
          </p:nvPr>
        </p:nvSpPr>
        <p:spPr>
          <a:noFill/>
        </p:spPr>
        <p:txBody>
          <a:bodyPr/>
          <a:lstStyle/>
          <a:p>
            <a:fld id="{C59089F0-7ED3-244C-92AF-3621BEF533DF}" type="slidenum">
              <a:rPr lang="en-US">
                <a:latin typeface="Arial" pitchFamily="-109" charset="0"/>
              </a:rPr>
              <a:pPr/>
              <a:t>103</a:t>
            </a:fld>
            <a:endParaRPr lang="en-US">
              <a:latin typeface="Arial" pitchFamily="-109" charset="0"/>
            </a:endParaRPr>
          </a:p>
        </p:txBody>
      </p:sp>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p:cNvSpPr>
            <a:spLocks noGrp="1" noChangeArrowheads="1"/>
          </p:cNvSpPr>
          <p:nvPr>
            <p:ph type="sldNum" sz="quarter" idx="5"/>
          </p:nvPr>
        </p:nvSpPr>
        <p:spPr>
          <a:noFill/>
        </p:spPr>
        <p:txBody>
          <a:bodyPr/>
          <a:lstStyle/>
          <a:p>
            <a:fld id="{1E0D11F0-BABD-174B-B032-4D2554C82B92}" type="slidenum">
              <a:rPr lang="en-US">
                <a:latin typeface="Arial" pitchFamily="-109" charset="0"/>
              </a:rPr>
              <a:pPr/>
              <a:t>104</a:t>
            </a:fld>
            <a:endParaRPr lang="en-US">
              <a:latin typeface="Arial" pitchFamily="-109" charset="0"/>
            </a:endParaRPr>
          </a:p>
        </p:txBody>
      </p:sp>
      <p:sp>
        <p:nvSpPr>
          <p:cNvPr id="266243" name="Rectangle 2"/>
          <p:cNvSpPr>
            <a:spLocks noGrp="1" noRot="1" noChangeAspect="1" noChangeArrowheads="1" noTextEdit="1"/>
          </p:cNvSpPr>
          <p:nvPr>
            <p:ph type="sldImg"/>
          </p:nvPr>
        </p:nvSpPr>
        <p:spPr>
          <a:ln/>
        </p:spPr>
      </p:sp>
      <p:sp>
        <p:nvSpPr>
          <p:cNvPr id="266244"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a:spLocks noGrp="1" noChangeArrowheads="1"/>
          </p:cNvSpPr>
          <p:nvPr>
            <p:ph type="sldNum" sz="quarter" idx="5"/>
          </p:nvPr>
        </p:nvSpPr>
        <p:spPr>
          <a:noFill/>
        </p:spPr>
        <p:txBody>
          <a:bodyPr/>
          <a:lstStyle/>
          <a:p>
            <a:fld id="{59460A77-1A6B-6642-AAA2-F148166496F6}" type="slidenum">
              <a:rPr lang="en-US">
                <a:latin typeface="Arial" pitchFamily="-109" charset="0"/>
              </a:rPr>
              <a:pPr/>
              <a:t>105</a:t>
            </a:fld>
            <a:endParaRPr lang="en-US">
              <a:latin typeface="Arial" pitchFamily="-109" charset="0"/>
            </a:endParaRPr>
          </a:p>
        </p:txBody>
      </p:sp>
      <p:sp>
        <p:nvSpPr>
          <p:cNvPr id="268291" name="Rectangle 2"/>
          <p:cNvSpPr>
            <a:spLocks noGrp="1" noRot="1" noChangeAspect="1" noChangeArrowheads="1" noTextEdit="1"/>
          </p:cNvSpPr>
          <p:nvPr>
            <p:ph type="sldImg"/>
          </p:nvPr>
        </p:nvSpPr>
        <p:spPr>
          <a:ln/>
        </p:spPr>
      </p:sp>
      <p:sp>
        <p:nvSpPr>
          <p:cNvPr id="268292"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a:spLocks noGrp="1" noChangeArrowheads="1"/>
          </p:cNvSpPr>
          <p:nvPr>
            <p:ph type="sldNum" sz="quarter" idx="5"/>
          </p:nvPr>
        </p:nvSpPr>
        <p:spPr>
          <a:noFill/>
        </p:spPr>
        <p:txBody>
          <a:bodyPr/>
          <a:lstStyle/>
          <a:p>
            <a:fld id="{808718EF-1E12-8D47-AE18-17156D7E84F6}" type="slidenum">
              <a:rPr lang="en-US">
                <a:latin typeface="Arial" pitchFamily="-109" charset="0"/>
              </a:rPr>
              <a:pPr/>
              <a:t>106</a:t>
            </a:fld>
            <a:endParaRPr lang="en-US">
              <a:latin typeface="Arial" pitchFamily="-109" charset="0"/>
            </a:endParaRPr>
          </a:p>
        </p:txBody>
      </p:sp>
      <p:sp>
        <p:nvSpPr>
          <p:cNvPr id="270339" name="Rectangle 2"/>
          <p:cNvSpPr>
            <a:spLocks noGrp="1" noRot="1" noChangeAspect="1" noChangeArrowheads="1" noTextEdit="1"/>
          </p:cNvSpPr>
          <p:nvPr>
            <p:ph type="sldImg"/>
          </p:nvPr>
        </p:nvSpPr>
        <p:spPr>
          <a:ln/>
        </p:spPr>
      </p:sp>
      <p:sp>
        <p:nvSpPr>
          <p:cNvPr id="270340"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7"/>
          <p:cNvSpPr>
            <a:spLocks noGrp="1" noChangeArrowheads="1"/>
          </p:cNvSpPr>
          <p:nvPr>
            <p:ph type="sldNum" sz="quarter" idx="5"/>
          </p:nvPr>
        </p:nvSpPr>
        <p:spPr>
          <a:noFill/>
        </p:spPr>
        <p:txBody>
          <a:bodyPr/>
          <a:lstStyle/>
          <a:p>
            <a:fld id="{3540E99B-3E7E-9F43-9354-816FFEEBCDDA}" type="slidenum">
              <a:rPr lang="en-US">
                <a:latin typeface="Arial" pitchFamily="-109" charset="0"/>
              </a:rPr>
              <a:pPr/>
              <a:t>107</a:t>
            </a:fld>
            <a:endParaRPr lang="en-US">
              <a:latin typeface="Arial" pitchFamily="-109" charset="0"/>
            </a:endParaRPr>
          </a:p>
        </p:txBody>
      </p:sp>
      <p:sp>
        <p:nvSpPr>
          <p:cNvPr id="272387" name="Rectangle 2"/>
          <p:cNvSpPr>
            <a:spLocks noGrp="1" noRot="1" noChangeAspect="1" noChangeArrowheads="1" noTextEdit="1"/>
          </p:cNvSpPr>
          <p:nvPr>
            <p:ph type="sldImg"/>
          </p:nvPr>
        </p:nvSpPr>
        <p:spPr>
          <a:solidFill>
            <a:srgbClr val="FFFFFF"/>
          </a:solidFill>
          <a:ln/>
        </p:spPr>
      </p:sp>
      <p:sp>
        <p:nvSpPr>
          <p:cNvPr id="27238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Arial" pitchFamily="-109" charset="0"/>
                <a:ea typeface="ＭＳ Ｐゴシック" pitchFamily="-109" charset="-128"/>
                <a:cs typeface="ＭＳ Ｐゴシック" pitchFamily="-109" charset="-128"/>
              </a:rPr>
              <a:t>ONTT: Optic Neuritis Treatment Trial</a:t>
            </a:r>
          </a:p>
          <a:p>
            <a:pPr eaLnBrk="1" hangingPunct="1"/>
            <a:r>
              <a:rPr lang="en-US">
                <a:latin typeface="Arial" pitchFamily="-109" charset="0"/>
                <a:ea typeface="ＭＳ Ｐゴシック" pitchFamily="-109" charset="-128"/>
                <a:cs typeface="ＭＳ Ｐゴシック" pitchFamily="-109" charset="-128"/>
              </a:rPr>
              <a:t>CHAMPS: Controlled High Risk Subjects Avonex Multiple Sclerosis Prevention Study</a:t>
            </a:r>
          </a:p>
          <a:p>
            <a:pPr eaLnBrk="1" hangingPunct="1"/>
            <a:r>
              <a:rPr lang="en-US">
                <a:latin typeface="Arial" pitchFamily="-109" charset="0"/>
                <a:ea typeface="ＭＳ Ｐゴシック" pitchFamily="-109" charset="-128"/>
                <a:cs typeface="ＭＳ Ｐゴシック" pitchFamily="-109" charset="-128"/>
              </a:rPr>
              <a:t>ETOMS: Early Treatment of Multiple Sclerosis</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7"/>
          <p:cNvSpPr>
            <a:spLocks noGrp="1" noChangeArrowheads="1"/>
          </p:cNvSpPr>
          <p:nvPr>
            <p:ph type="sldNum" sz="quarter" idx="5"/>
          </p:nvPr>
        </p:nvSpPr>
        <p:spPr>
          <a:noFill/>
        </p:spPr>
        <p:txBody>
          <a:bodyPr/>
          <a:lstStyle/>
          <a:p>
            <a:fld id="{771151BF-2DE6-FD4E-BB9D-0B80D1891B8F}" type="slidenum">
              <a:rPr lang="en-US">
                <a:latin typeface="Arial" pitchFamily="-109" charset="0"/>
              </a:rPr>
              <a:pPr/>
              <a:t>109</a:t>
            </a:fld>
            <a:endParaRPr lang="en-US">
              <a:latin typeface="Arial" pitchFamily="-109" charset="0"/>
            </a:endParaRPr>
          </a:p>
        </p:txBody>
      </p:sp>
      <p:sp>
        <p:nvSpPr>
          <p:cNvPr id="275459" name="Rectangle 2"/>
          <p:cNvSpPr>
            <a:spLocks noGrp="1" noRot="1" noChangeAspect="1" noChangeArrowheads="1" noTextEdit="1"/>
          </p:cNvSpPr>
          <p:nvPr>
            <p:ph type="sldImg"/>
          </p:nvPr>
        </p:nvSpPr>
        <p:spPr>
          <a:ln/>
        </p:spPr>
      </p:sp>
      <p:sp>
        <p:nvSpPr>
          <p:cNvPr id="275460" name="Rectangle 3"/>
          <p:cNvSpPr>
            <a:spLocks noGrp="1" noChangeArrowheads="1"/>
          </p:cNvSpPr>
          <p:nvPr>
            <p:ph type="body" idx="1"/>
          </p:nvPr>
        </p:nvSpPr>
        <p:spPr>
          <a:noFill/>
          <a:ln/>
        </p:spPr>
        <p:txBody>
          <a:bodyPr/>
          <a:lstStyle/>
          <a:p>
            <a:pPr eaLnBrk="1" hangingPunct="1"/>
            <a:r>
              <a:rPr lang="en-US">
                <a:latin typeface="Arial" pitchFamily="-109" charset="0"/>
                <a:ea typeface="ＭＳ Ｐゴシック" pitchFamily="-109" charset="-128"/>
                <a:cs typeface="ＭＳ Ｐゴシック" pitchFamily="-109" charset="-128"/>
              </a:rPr>
              <a:t>IMA = Immunomodulation agents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6E78D7D6-C214-6245-B271-821AF3F016DE}" type="slidenum">
              <a:rPr lang="en-US">
                <a:latin typeface="Arial" pitchFamily="-109" charset="0"/>
              </a:rPr>
              <a:pPr/>
              <a:t>11</a:t>
            </a:fld>
            <a:endParaRPr lang="en-US">
              <a:latin typeface="Arial" pitchFamily="-109"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a:spLocks noGrp="1" noChangeArrowheads="1"/>
          </p:cNvSpPr>
          <p:nvPr>
            <p:ph type="sldNum" sz="quarter" idx="5"/>
          </p:nvPr>
        </p:nvSpPr>
        <p:spPr>
          <a:noFill/>
        </p:spPr>
        <p:txBody>
          <a:bodyPr/>
          <a:lstStyle/>
          <a:p>
            <a:fld id="{0E8ED42A-69AD-7246-98D5-09F384A802CC}" type="slidenum">
              <a:rPr lang="en-US">
                <a:latin typeface="Arial" pitchFamily="-109" charset="0"/>
              </a:rPr>
              <a:pPr/>
              <a:t>110</a:t>
            </a:fld>
            <a:endParaRPr lang="en-US">
              <a:latin typeface="Arial" pitchFamily="-109" charset="0"/>
            </a:endParaRPr>
          </a:p>
        </p:txBody>
      </p:sp>
      <p:sp>
        <p:nvSpPr>
          <p:cNvPr id="279555" name="Rectangle 2"/>
          <p:cNvSpPr>
            <a:spLocks noGrp="1" noRot="1" noChangeAspect="1" noChangeArrowheads="1" noTextEdit="1"/>
          </p:cNvSpPr>
          <p:nvPr>
            <p:ph type="sldImg"/>
          </p:nvPr>
        </p:nvSpPr>
        <p:spPr>
          <a:ln/>
        </p:spPr>
      </p:sp>
      <p:sp>
        <p:nvSpPr>
          <p:cNvPr id="279556"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a:spLocks noGrp="1" noChangeArrowheads="1"/>
          </p:cNvSpPr>
          <p:nvPr>
            <p:ph type="sldNum" sz="quarter" idx="5"/>
          </p:nvPr>
        </p:nvSpPr>
        <p:spPr>
          <a:noFill/>
        </p:spPr>
        <p:txBody>
          <a:bodyPr/>
          <a:lstStyle/>
          <a:p>
            <a:fld id="{D0747514-856C-0C49-88BA-EF3A7A6F1167}" type="slidenum">
              <a:rPr lang="en-US">
                <a:latin typeface="Arial" pitchFamily="-109" charset="0"/>
              </a:rPr>
              <a:pPr/>
              <a:t>111</a:t>
            </a:fld>
            <a:endParaRPr lang="en-US">
              <a:latin typeface="Arial" pitchFamily="-109" charset="0"/>
            </a:endParaRPr>
          </a:p>
        </p:txBody>
      </p:sp>
      <p:sp>
        <p:nvSpPr>
          <p:cNvPr id="281603" name="Rectangle 2"/>
          <p:cNvSpPr>
            <a:spLocks noGrp="1" noRot="1" noChangeAspect="1" noChangeArrowheads="1" noTextEdit="1"/>
          </p:cNvSpPr>
          <p:nvPr>
            <p:ph type="sldImg"/>
          </p:nvPr>
        </p:nvSpPr>
        <p:spPr>
          <a:ln/>
        </p:spPr>
      </p:sp>
      <p:sp>
        <p:nvSpPr>
          <p:cNvPr id="281604"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p:cNvSpPr>
            <a:spLocks noGrp="1" noChangeArrowheads="1"/>
          </p:cNvSpPr>
          <p:nvPr>
            <p:ph type="sldNum" sz="quarter" idx="5"/>
          </p:nvPr>
        </p:nvSpPr>
        <p:spPr>
          <a:noFill/>
        </p:spPr>
        <p:txBody>
          <a:bodyPr/>
          <a:lstStyle/>
          <a:p>
            <a:fld id="{FD7C2C38-F322-E449-A939-1B7B61FF09D5}" type="slidenum">
              <a:rPr lang="en-US">
                <a:latin typeface="Arial" pitchFamily="-109" charset="0"/>
              </a:rPr>
              <a:pPr/>
              <a:t>112</a:t>
            </a:fld>
            <a:endParaRPr lang="en-US">
              <a:latin typeface="Arial" pitchFamily="-109" charset="0"/>
            </a:endParaRPr>
          </a:p>
        </p:txBody>
      </p:sp>
      <p:sp>
        <p:nvSpPr>
          <p:cNvPr id="283651" name="Rectangle 2"/>
          <p:cNvSpPr>
            <a:spLocks noGrp="1" noRot="1" noChangeAspect="1" noChangeArrowheads="1" noTextEdit="1"/>
          </p:cNvSpPr>
          <p:nvPr>
            <p:ph type="sldImg"/>
          </p:nvPr>
        </p:nvSpPr>
        <p:spPr>
          <a:ln/>
        </p:spPr>
      </p:sp>
      <p:sp>
        <p:nvSpPr>
          <p:cNvPr id="283652"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a:spLocks noGrp="1" noChangeArrowheads="1"/>
          </p:cNvSpPr>
          <p:nvPr>
            <p:ph type="sldNum" sz="quarter" idx="5"/>
          </p:nvPr>
        </p:nvSpPr>
        <p:spPr>
          <a:noFill/>
        </p:spPr>
        <p:txBody>
          <a:bodyPr/>
          <a:lstStyle/>
          <a:p>
            <a:fld id="{91DBDBAB-6692-3545-9A53-771D28F7A5CB}" type="slidenum">
              <a:rPr lang="en-US">
                <a:latin typeface="Arial" pitchFamily="-109" charset="0"/>
              </a:rPr>
              <a:pPr/>
              <a:t>113</a:t>
            </a:fld>
            <a:endParaRPr lang="en-US">
              <a:latin typeface="Arial" pitchFamily="-109" charset="0"/>
            </a:endParaRPr>
          </a:p>
        </p:txBody>
      </p:sp>
      <p:sp>
        <p:nvSpPr>
          <p:cNvPr id="285699" name="Rectangle 2"/>
          <p:cNvSpPr>
            <a:spLocks noGrp="1" noRot="1" noChangeAspect="1" noChangeArrowheads="1" noTextEdit="1"/>
          </p:cNvSpPr>
          <p:nvPr>
            <p:ph type="sldImg"/>
          </p:nvPr>
        </p:nvSpPr>
        <p:spPr>
          <a:ln/>
        </p:spPr>
      </p:sp>
      <p:sp>
        <p:nvSpPr>
          <p:cNvPr id="285700" name="Rectangle 3"/>
          <p:cNvSpPr>
            <a:spLocks noGrp="1" noChangeArrowheads="1"/>
          </p:cNvSpPr>
          <p:nvPr>
            <p:ph type="body" idx="1"/>
          </p:nvPr>
        </p:nvSpPr>
        <p:spPr>
          <a:noFill/>
          <a:ln/>
        </p:spPr>
        <p:txBody>
          <a:bodyPr/>
          <a:lstStyle/>
          <a:p>
            <a:pPr eaLnBrk="1" hangingPunct="1"/>
            <a:r>
              <a:rPr lang="en-US" dirty="0">
                <a:latin typeface="Arial" pitchFamily="-109" charset="0"/>
                <a:ea typeface="ＭＳ Ｐゴシック" pitchFamily="-109" charset="-128"/>
                <a:cs typeface="ＭＳ Ｐゴシック" pitchFamily="-109" charset="-128"/>
              </a:rPr>
              <a:t>??</a:t>
            </a:r>
            <a:r>
              <a:rPr lang="en-US" dirty="0" err="1">
                <a:latin typeface="Arial" pitchFamily="-109" charset="0"/>
                <a:ea typeface="ＭＳ Ｐゴシック" pitchFamily="-109" charset="-128"/>
                <a:cs typeface="ＭＳ Ｐゴシック" pitchFamily="-109" charset="-128"/>
              </a:rPr>
              <a:t>Sousack</a:t>
            </a:r>
            <a:r>
              <a:rPr lang="en-US" dirty="0">
                <a:latin typeface="Arial" pitchFamily="-109" charset="0"/>
                <a:ea typeface="ＭＳ Ｐゴシック" pitchFamily="-109" charset="-128"/>
                <a:cs typeface="ＭＳ Ｐゴシック" pitchFamily="-109" charset="-128"/>
              </a:rPr>
              <a:t> Disease?  </a:t>
            </a:r>
            <a:r>
              <a:rPr lang="en-US" dirty="0" err="1">
                <a:latin typeface="Arial" pitchFamily="-109" charset="0"/>
                <a:ea typeface="ＭＳ Ｐゴシック" pitchFamily="-109" charset="-128"/>
                <a:cs typeface="ＭＳ Ｐゴシック" pitchFamily="-109" charset="-128"/>
              </a:rPr>
              <a:t>Askm</a:t>
            </a:r>
            <a:r>
              <a:rPr lang="en-US" dirty="0">
                <a:latin typeface="Arial" pitchFamily="-109" charset="0"/>
                <a:ea typeface="ＭＳ Ｐゴシック" pitchFamily="-109" charset="-128"/>
                <a:cs typeface="ＭＳ Ｐゴシック" pitchFamily="-109" charset="-128"/>
              </a:rPr>
              <a:t> </a:t>
            </a:r>
            <a:r>
              <a:rPr lang="en-US" dirty="0" err="1">
                <a:latin typeface="Arial" pitchFamily="-109" charset="0"/>
                <a:ea typeface="ＭＳ Ｐゴシック" pitchFamily="-109" charset="-128"/>
                <a:cs typeface="ＭＳ Ｐゴシック" pitchFamily="-109" charset="-128"/>
              </a:rPr>
              <a:t>whitaker</a:t>
            </a:r>
            <a:r>
              <a:rPr lang="en-US" dirty="0">
                <a:latin typeface="Arial" pitchFamily="-109" charset="0"/>
                <a:ea typeface="ＭＳ Ｐゴシック" pitchFamily="-109" charset="-128"/>
                <a:cs typeface="ＭＳ Ｐゴシック" pitchFamily="-109" charset="-128"/>
              </a:rPr>
              <a:t>:   Encephalopathy, pseudo plaques</a:t>
            </a:r>
            <a:r>
              <a:rPr lang="en-US">
                <a:latin typeface="Arial" pitchFamily="-109" charset="0"/>
                <a:ea typeface="ＭＳ Ｐゴシック" pitchFamily="-109" charset="-128"/>
                <a:cs typeface="ＭＳ Ｐゴシック" pitchFamily="-109" charset="-128"/>
              </a:rPr>
              <a:t>, deafness</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a:spLocks noGrp="1" noChangeArrowheads="1"/>
          </p:cNvSpPr>
          <p:nvPr>
            <p:ph type="sldNum" sz="quarter" idx="5"/>
          </p:nvPr>
        </p:nvSpPr>
        <p:spPr>
          <a:noFill/>
        </p:spPr>
        <p:txBody>
          <a:bodyPr/>
          <a:lstStyle/>
          <a:p>
            <a:fld id="{2A1B2F81-A92D-1D46-A0EB-8DE46A8E97AC}" type="slidenum">
              <a:rPr lang="en-US">
                <a:latin typeface="Arial" pitchFamily="-109" charset="0"/>
              </a:rPr>
              <a:pPr/>
              <a:t>114</a:t>
            </a:fld>
            <a:endParaRPr lang="en-US">
              <a:latin typeface="Arial" pitchFamily="-109" charset="0"/>
            </a:endParaRPr>
          </a:p>
        </p:txBody>
      </p:sp>
      <p:sp>
        <p:nvSpPr>
          <p:cNvPr id="287747" name="Rectangle 2"/>
          <p:cNvSpPr>
            <a:spLocks noGrp="1" noRot="1" noChangeAspect="1" noChangeArrowheads="1" noTextEdit="1"/>
          </p:cNvSpPr>
          <p:nvPr>
            <p:ph type="sldImg"/>
          </p:nvPr>
        </p:nvSpPr>
        <p:spPr>
          <a:ln/>
        </p:spPr>
      </p:sp>
      <p:sp>
        <p:nvSpPr>
          <p:cNvPr id="287748" name="Rectangle 3"/>
          <p:cNvSpPr>
            <a:spLocks noGrp="1" noChangeArrowheads="1"/>
          </p:cNvSpPr>
          <p:nvPr>
            <p:ph type="body" idx="1"/>
          </p:nvPr>
        </p:nvSpPr>
        <p:spPr>
          <a:noFill/>
          <a:ln/>
        </p:spPr>
        <p:txBody>
          <a:bodyPr/>
          <a:lstStyle/>
          <a:p>
            <a:pPr eaLnBrk="1" hangingPunct="1"/>
            <a:r>
              <a:rPr lang="en-US">
                <a:latin typeface="Arial" pitchFamily="-109" charset="0"/>
                <a:ea typeface="ＭＳ Ｐゴシック" pitchFamily="-109" charset="-128"/>
                <a:cs typeface="ＭＳ Ｐゴシック" pitchFamily="-109" charset="-128"/>
              </a:rPr>
              <a:t>Note: Recent patient that HH Plaque noted on exam, and scheduled f/u for 1 month, had stroke 1 day before f/u appt scheduled</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6162B327-481F-5047-8547-8E20663C2699}" type="slidenum">
              <a:rPr lang="en-US">
                <a:latin typeface="Arial" pitchFamily="-109" charset="0"/>
              </a:rPr>
              <a:pPr/>
              <a:t>115</a:t>
            </a:fld>
            <a:endParaRPr lang="en-US">
              <a:latin typeface="Arial" pitchFamily="-109" charset="0"/>
            </a:endParaRPr>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B0F8A23B-97F3-E44B-BB93-5306DCDC9592}" type="slidenum">
              <a:rPr lang="en-US">
                <a:latin typeface="Arial" pitchFamily="-65" charset="0"/>
                <a:ea typeface="ＭＳ Ｐゴシック" pitchFamily="-65" charset="-128"/>
                <a:cs typeface="ＭＳ Ｐゴシック" pitchFamily="-65" charset="-128"/>
              </a:rPr>
              <a:pPr/>
              <a:t>118</a:t>
            </a:fld>
            <a:endParaRPr lang="en-US" dirty="0">
              <a:latin typeface="Arial" pitchFamily="-65" charset="0"/>
              <a:ea typeface="ＭＳ Ｐゴシック" pitchFamily="-65" charset="-128"/>
              <a:cs typeface="ＭＳ Ｐゴシック" pitchFamily="-65" charset="-128"/>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en-US" dirty="0">
              <a:latin typeface="Arial" pitchFamily="-65" charset="0"/>
              <a:ea typeface="ＭＳ Ｐゴシック" pitchFamily="-65" charset="-128"/>
              <a:cs typeface="ＭＳ Ｐゴシック" pitchFamily="-65" charset="-128"/>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6B340587-45B6-B846-B205-C64E71F7533D}" type="slidenum">
              <a:rPr lang="en-US">
                <a:latin typeface="Arial" pitchFamily="-65" charset="0"/>
                <a:ea typeface="ＭＳ Ｐゴシック" pitchFamily="-65" charset="-128"/>
                <a:cs typeface="ＭＳ Ｐゴシック" pitchFamily="-65" charset="-128"/>
              </a:rPr>
              <a:pPr/>
              <a:t>119</a:t>
            </a:fld>
            <a:endParaRPr lang="en-US">
              <a:latin typeface="Arial" pitchFamily="-65" charset="0"/>
              <a:ea typeface="ＭＳ Ｐゴシック" pitchFamily="-65" charset="-128"/>
              <a:cs typeface="ＭＳ Ｐゴシック" pitchFamily="-65" charset="-128"/>
            </a:endParaRPr>
          </a:p>
        </p:txBody>
      </p:sp>
      <p:sp>
        <p:nvSpPr>
          <p:cNvPr id="116739" name="Rectangle 2"/>
          <p:cNvSpPr>
            <a:spLocks noGrp="1" noRot="1" noChangeAspect="1" noChangeArrowheads="1"/>
          </p:cNvSpPr>
          <p:nvPr>
            <p:ph type="sldImg"/>
          </p:nvPr>
        </p:nvSpPr>
        <p:spPr>
          <a:solidFill>
            <a:srgbClr val="FFFFFF"/>
          </a:solidFill>
          <a:ln/>
        </p:spPr>
      </p:sp>
      <p:sp>
        <p:nvSpPr>
          <p:cNvPr id="1167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atin typeface="Arial" pitchFamily="-65" charset="0"/>
              <a:ea typeface="ＭＳ Ｐゴシック" pitchFamily="-65" charset="-128"/>
              <a:cs typeface="ＭＳ Ｐゴシック" pitchFamily="-65" charset="-128"/>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a:spLocks noGrp="1" noChangeArrowheads="1"/>
          </p:cNvSpPr>
          <p:nvPr>
            <p:ph type="sldNum" sz="quarter" idx="5"/>
          </p:nvPr>
        </p:nvSpPr>
        <p:spPr>
          <a:noFill/>
        </p:spPr>
        <p:txBody>
          <a:bodyPr/>
          <a:lstStyle/>
          <a:p>
            <a:fld id="{3FE7109A-ACFC-EB4D-B577-5E282A76ED39}" type="slidenum">
              <a:rPr lang="en-US">
                <a:latin typeface="Arial" pitchFamily="-109" charset="0"/>
              </a:rPr>
              <a:pPr/>
              <a:t>123</a:t>
            </a:fld>
            <a:endParaRPr lang="en-US">
              <a:latin typeface="Arial" pitchFamily="-109" charset="0"/>
            </a:endParaRPr>
          </a:p>
        </p:txBody>
      </p:sp>
      <p:sp>
        <p:nvSpPr>
          <p:cNvPr id="302083" name="Rectangle 2"/>
          <p:cNvSpPr>
            <a:spLocks noGrp="1" noRot="1" noChangeAspect="1" noChangeArrowheads="1" noTextEdit="1"/>
          </p:cNvSpPr>
          <p:nvPr>
            <p:ph type="sldImg"/>
          </p:nvPr>
        </p:nvSpPr>
        <p:spPr>
          <a:ln/>
        </p:spPr>
      </p:sp>
      <p:sp>
        <p:nvSpPr>
          <p:cNvPr id="302084"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2B3D5DCF-0F87-534E-AA0C-C6A67A984EE0}" type="slidenum">
              <a:rPr lang="en-US">
                <a:latin typeface="Arial" pitchFamily="-109" charset="0"/>
              </a:rPr>
              <a:pPr/>
              <a:t>12</a:t>
            </a:fld>
            <a:endParaRPr lang="en-US">
              <a:latin typeface="Arial" pitchFamily="-109"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a:latin typeface="Arial" pitchFamily="-109" charset="0"/>
              <a:ea typeface="ＭＳ Ｐゴシック" pitchFamily="-109" charset="-128"/>
              <a:cs typeface="ＭＳ Ｐゴシック" pitchFamily="-109"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prstTxWarp prst="textNoShape">
                <a:avLst/>
              </a:prstTxWarp>
            </a:bodyPr>
            <a:lstStyle/>
            <a:p>
              <a:pPr>
                <a:defRPr/>
              </a:pPr>
              <a:endParaRPr lang="en-US">
                <a:latin typeface="Arial" pitchFamily="-108" charset="0"/>
              </a:endParaRPr>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prstTxWarp prst="textNoShape">
                <a:avLst/>
              </a:prstTxWarp>
            </a:bodyPr>
            <a:lstStyle/>
            <a:p>
              <a:pPr>
                <a:defRPr/>
              </a:pPr>
              <a:endParaRPr lang="en-US">
                <a:latin typeface="Arial" pitchFamily="-108" charset="0"/>
              </a:endParaRPr>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prstTxWarp prst="textNoShape">
                <a:avLst/>
              </a:prstTxWarp>
            </a:bodyPr>
            <a:lstStyle/>
            <a:p>
              <a:pPr>
                <a:defRPr/>
              </a:pPr>
              <a:endParaRPr lang="en-US">
                <a:latin typeface="Arial" pitchFamily="-108" charset="0"/>
              </a:endParaRPr>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prstTxWarp prst="textNoShape">
                <a:avLst/>
              </a:prstTxWarp>
            </a:bodyPr>
            <a:lstStyle/>
            <a:p>
              <a:pPr>
                <a:defRPr/>
              </a:pPr>
              <a:endParaRPr lang="en-US">
                <a:latin typeface="Arial" pitchFamily="-108" charset="0"/>
              </a:endParaRP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prstTxWarp prst="textNoShape">
                <a:avLst/>
              </a:prstTxWarp>
            </a:bodyPr>
            <a:lstStyle/>
            <a:p>
              <a:pPr>
                <a:defRPr/>
              </a:pPr>
              <a:endParaRPr lang="en-US">
                <a:latin typeface="Arial" pitchFamily="-108" charset="0"/>
              </a:endParaRP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prstTxWarp prst="textNoShape">
                <a:avLst/>
              </a:prstTxWarp>
            </a:bodyPr>
            <a:lstStyle/>
            <a:p>
              <a:pPr>
                <a:defRPr/>
              </a:pPr>
              <a:endParaRPr lang="en-US">
                <a:latin typeface="Arial" pitchFamily="-108" charset="0"/>
              </a:endParaRP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prstTxWarp prst="textNoShape">
                <a:avLst/>
              </a:prstTxWarp>
            </a:bodyPr>
            <a:lstStyle/>
            <a:p>
              <a:pPr>
                <a:defRPr/>
              </a:pPr>
              <a:endParaRPr lang="en-US">
                <a:latin typeface="Arial" pitchFamily="-108" charset="0"/>
              </a:endParaRPr>
            </a:p>
          </p:txBody>
        </p:sp>
      </p:grpSp>
      <p:sp>
        <p:nvSpPr>
          <p:cNvPr id="367626" name="Rectangle 10"/>
          <p:cNvSpPr>
            <a:spLocks noGrp="1" noChangeArrowheads="1"/>
          </p:cNvSpPr>
          <p:nvPr>
            <p:ph type="ctrTitle" sz="quarter"/>
          </p:nvPr>
        </p:nvSpPr>
        <p:spPr>
          <a:xfrm>
            <a:off x="685800" y="1873250"/>
            <a:ext cx="7772400" cy="1555750"/>
          </a:xfrm>
        </p:spPr>
        <p:txBody>
          <a:bodyPr/>
          <a:lstStyle>
            <a:lvl1pPr>
              <a:defRPr sz="4800"/>
            </a:lvl1pPr>
          </a:lstStyle>
          <a:p>
            <a:r>
              <a:rPr lang="en-US"/>
              <a:t>Click to edit Master title style</a:t>
            </a:r>
          </a:p>
        </p:txBody>
      </p:sp>
      <p:sp>
        <p:nvSpPr>
          <p:cNvPr id="367627"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108" charset="2"/>
              <a:buNone/>
              <a:defRPr/>
            </a:lvl1pPr>
          </a:lstStyle>
          <a:p>
            <a:r>
              <a:rPr lang="en-US"/>
              <a:t>Click to edit Master subtitle style</a:t>
            </a:r>
          </a:p>
        </p:txBody>
      </p:sp>
      <p:sp>
        <p:nvSpPr>
          <p:cNvPr id="12" name="Rectangle 12"/>
          <p:cNvSpPr>
            <a:spLocks noGrp="1" noChangeArrowheads="1"/>
          </p:cNvSpPr>
          <p:nvPr>
            <p:ph type="dt" sz="quarter" idx="10"/>
          </p:nvPr>
        </p:nvSpPr>
        <p:spPr/>
        <p:txBody>
          <a:bodyPr/>
          <a:lstStyle>
            <a:lvl1pPr>
              <a:defRPr/>
            </a:lvl1pPr>
          </a:lstStyle>
          <a:p>
            <a:pPr>
              <a:defRPr/>
            </a:pPr>
            <a:endParaRPr lang="en-US"/>
          </a:p>
        </p:txBody>
      </p:sp>
      <p:sp>
        <p:nvSpPr>
          <p:cNvPr id="13" name="Rectangle 13"/>
          <p:cNvSpPr>
            <a:spLocks noGrp="1" noChangeArrowheads="1"/>
          </p:cNvSpPr>
          <p:nvPr>
            <p:ph type="ftr" sz="quarter" idx="11"/>
          </p:nvPr>
        </p:nvSpPr>
        <p:spPr/>
        <p:txBody>
          <a:bodyPr/>
          <a:lstStyle>
            <a:lvl1pPr>
              <a:defRPr/>
            </a:lvl1pPr>
          </a:lstStyle>
          <a:p>
            <a:pPr>
              <a:defRPr/>
            </a:pPr>
            <a:endParaRPr lang="en-US"/>
          </a:p>
        </p:txBody>
      </p:sp>
      <p:sp>
        <p:nvSpPr>
          <p:cNvPr id="14" name="Rectangle 14"/>
          <p:cNvSpPr>
            <a:spLocks noGrp="1" noChangeArrowheads="1"/>
          </p:cNvSpPr>
          <p:nvPr>
            <p:ph type="sldNum" sz="quarter" idx="12"/>
          </p:nvPr>
        </p:nvSpPr>
        <p:spPr/>
        <p:txBody>
          <a:bodyPr/>
          <a:lstStyle>
            <a:lvl1pPr>
              <a:defRPr/>
            </a:lvl1pPr>
          </a:lstStyle>
          <a:p>
            <a:pPr>
              <a:defRPr/>
            </a:pPr>
            <a:fld id="{D76C9A25-E1EA-2445-A88C-14E942BAFEE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D25A59AC-D5F8-E648-9866-E98C06C5850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05C817BD-25FE-1B41-B042-D783371EB68C}"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2"/>
          <p:cNvSpPr>
            <a:spLocks noGrp="1" noChangeArrowheads="1"/>
          </p:cNvSpPr>
          <p:nvPr>
            <p:ph type="dt" sz="half" idx="10"/>
          </p:nvPr>
        </p:nvSpPr>
        <p:spPr>
          <a:ln/>
        </p:spPr>
        <p:txBody>
          <a:bodyPr/>
          <a:lstStyle>
            <a:lvl1pPr>
              <a:defRPr/>
            </a:lvl1pPr>
          </a:lstStyle>
          <a:p>
            <a:pPr>
              <a:defRPr/>
            </a:pPr>
            <a:endParaRPr lang="en-US"/>
          </a:p>
        </p:txBody>
      </p:sp>
      <p:sp>
        <p:nvSpPr>
          <p:cNvPr id="7" name="Rectangle 13"/>
          <p:cNvSpPr>
            <a:spLocks noGrp="1" noChangeArrowheads="1"/>
          </p:cNvSpPr>
          <p:nvPr>
            <p:ph type="ftr" sz="quarter" idx="11"/>
          </p:nvPr>
        </p:nvSpPr>
        <p:spPr>
          <a:ln/>
        </p:spPr>
        <p:txBody>
          <a:bodyPr/>
          <a:lstStyle>
            <a:lvl1pPr>
              <a:defRPr/>
            </a:lvl1pPr>
          </a:lstStyle>
          <a:p>
            <a:pPr>
              <a:defRPr/>
            </a:pPr>
            <a:endParaRPr lang="en-US"/>
          </a:p>
        </p:txBody>
      </p:sp>
      <p:sp>
        <p:nvSpPr>
          <p:cNvPr id="8" name="Rectangle 14"/>
          <p:cNvSpPr>
            <a:spLocks noGrp="1" noChangeArrowheads="1"/>
          </p:cNvSpPr>
          <p:nvPr>
            <p:ph type="sldNum" sz="quarter" idx="12"/>
          </p:nvPr>
        </p:nvSpPr>
        <p:spPr>
          <a:ln/>
        </p:spPr>
        <p:txBody>
          <a:bodyPr/>
          <a:lstStyle>
            <a:lvl1pPr>
              <a:defRPr/>
            </a:lvl1pPr>
          </a:lstStyle>
          <a:p>
            <a:pPr>
              <a:defRPr/>
            </a:pPr>
            <a:fld id="{13690D1A-E4F7-E942-8E16-C356326D7D1D}"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951F3A3B-6B7D-7245-BE48-EAD8763D91D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97FD2CFB-0FFC-104D-9283-8B9661E4713E}"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7813"/>
            <a:ext cx="82296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p>
        </p:txBody>
      </p:sp>
      <p:sp>
        <p:nvSpPr>
          <p:cNvPr id="4" name="Rectangle 13"/>
          <p:cNvSpPr>
            <a:spLocks noGrp="1" noChangeArrowheads="1"/>
          </p:cNvSpPr>
          <p:nvPr>
            <p:ph type="ftr" sz="quarter" idx="11"/>
          </p:nvPr>
        </p:nvSpPr>
        <p:spPr>
          <a:ln/>
        </p:spPr>
        <p:txBody>
          <a:bodyPr/>
          <a:lstStyle>
            <a:lvl1pPr>
              <a:defRPr/>
            </a:lvl1pPr>
          </a:lstStyle>
          <a:p>
            <a:pPr>
              <a:defRPr/>
            </a:pPr>
            <a:endParaRPr lang="en-US"/>
          </a:p>
        </p:txBody>
      </p:sp>
      <p:sp>
        <p:nvSpPr>
          <p:cNvPr id="5" name="Rectangle 14"/>
          <p:cNvSpPr>
            <a:spLocks noGrp="1" noChangeArrowheads="1"/>
          </p:cNvSpPr>
          <p:nvPr>
            <p:ph type="sldNum" sz="quarter" idx="12"/>
          </p:nvPr>
        </p:nvSpPr>
        <p:spPr>
          <a:ln/>
        </p:spPr>
        <p:txBody>
          <a:bodyPr/>
          <a:lstStyle>
            <a:lvl1pPr>
              <a:defRPr/>
            </a:lvl1pPr>
          </a:lstStyle>
          <a:p>
            <a:pPr>
              <a:defRPr/>
            </a:pPr>
            <a:fld id="{B6266E53-1FFB-4A44-83BC-648B45B92EA8}"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57200" y="3941763"/>
            <a:ext cx="8229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2"/>
          <p:cNvSpPr>
            <a:spLocks noGrp="1" noChangeArrowheads="1"/>
          </p:cNvSpPr>
          <p:nvPr>
            <p:ph type="dt" sz="half" idx="10"/>
          </p:nvPr>
        </p:nvSpPr>
        <p:spPr>
          <a:ln/>
        </p:spPr>
        <p:txBody>
          <a:bodyPr/>
          <a:lstStyle>
            <a:lvl1pPr>
              <a:defRPr/>
            </a:lvl1pPr>
          </a:lstStyle>
          <a:p>
            <a:pPr>
              <a:defRPr/>
            </a:pPr>
            <a:endParaRPr lang="en-US"/>
          </a:p>
        </p:txBody>
      </p:sp>
      <p:sp>
        <p:nvSpPr>
          <p:cNvPr id="7" name="Rectangle 13"/>
          <p:cNvSpPr>
            <a:spLocks noGrp="1" noChangeArrowheads="1"/>
          </p:cNvSpPr>
          <p:nvPr>
            <p:ph type="ftr" sz="quarter" idx="11"/>
          </p:nvPr>
        </p:nvSpPr>
        <p:spPr>
          <a:ln/>
        </p:spPr>
        <p:txBody>
          <a:bodyPr/>
          <a:lstStyle>
            <a:lvl1pPr>
              <a:defRPr/>
            </a:lvl1pPr>
          </a:lstStyle>
          <a:p>
            <a:pPr>
              <a:defRPr/>
            </a:pPr>
            <a:endParaRPr lang="en-US"/>
          </a:p>
        </p:txBody>
      </p:sp>
      <p:sp>
        <p:nvSpPr>
          <p:cNvPr id="8" name="Rectangle 14"/>
          <p:cNvSpPr>
            <a:spLocks noGrp="1" noChangeArrowheads="1"/>
          </p:cNvSpPr>
          <p:nvPr>
            <p:ph type="sldNum" sz="quarter" idx="12"/>
          </p:nvPr>
        </p:nvSpPr>
        <p:spPr>
          <a:ln/>
        </p:spPr>
        <p:txBody>
          <a:bodyPr/>
          <a:lstStyle>
            <a:lvl1pPr>
              <a:defRPr/>
            </a:lvl1pPr>
          </a:lstStyle>
          <a:p>
            <a:pPr>
              <a:defRPr/>
            </a:pPr>
            <a:fld id="{5ADFC3E8-9473-8641-9DE2-7A54CB9A644A}"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30725"/>
          </a:xfrm>
        </p:spPr>
        <p:txBody>
          <a:bodyPr/>
          <a:lstStyle/>
          <a:p>
            <a:pPr lvl="0"/>
            <a:endParaRPr lang="en-US" noProof="0"/>
          </a:p>
        </p:txBody>
      </p:sp>
      <p:sp>
        <p:nvSpPr>
          <p:cNvPr id="4" name="Text Placeholder 3"/>
          <p:cNvSpPr>
            <a:spLocks noGrp="1"/>
          </p:cNvSpPr>
          <p:nvPr>
            <p:ph type="body"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B2B0DA5E-823E-7843-BAC8-8D0D76BACDE4}"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8229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 y="3941763"/>
            <a:ext cx="8229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9B04844C-B230-0349-B64A-7EC0532422B2}"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57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12"/>
          <p:cNvSpPr>
            <a:spLocks noGrp="1" noChangeArrowheads="1"/>
          </p:cNvSpPr>
          <p:nvPr>
            <p:ph type="dt" sz="half" idx="10"/>
          </p:nvPr>
        </p:nvSpPr>
        <p:spPr>
          <a:ln/>
        </p:spPr>
        <p:txBody>
          <a:bodyPr/>
          <a:lstStyle>
            <a:lvl1pPr>
              <a:defRPr/>
            </a:lvl1pPr>
          </a:lstStyle>
          <a:p>
            <a:pPr>
              <a:defRPr/>
            </a:pPr>
            <a:endParaRPr lang="en-US"/>
          </a:p>
        </p:txBody>
      </p:sp>
      <p:sp>
        <p:nvSpPr>
          <p:cNvPr id="7" name="Rectangle 13"/>
          <p:cNvSpPr>
            <a:spLocks noGrp="1" noChangeArrowheads="1"/>
          </p:cNvSpPr>
          <p:nvPr>
            <p:ph type="ftr" sz="quarter" idx="11"/>
          </p:nvPr>
        </p:nvSpPr>
        <p:spPr>
          <a:ln/>
        </p:spPr>
        <p:txBody>
          <a:bodyPr/>
          <a:lstStyle>
            <a:lvl1pPr>
              <a:defRPr/>
            </a:lvl1pPr>
          </a:lstStyle>
          <a:p>
            <a:pPr>
              <a:defRPr/>
            </a:pPr>
            <a:endParaRPr lang="en-US"/>
          </a:p>
        </p:txBody>
      </p:sp>
      <p:sp>
        <p:nvSpPr>
          <p:cNvPr id="8" name="Rectangle 14"/>
          <p:cNvSpPr>
            <a:spLocks noGrp="1" noChangeArrowheads="1"/>
          </p:cNvSpPr>
          <p:nvPr>
            <p:ph type="sldNum" sz="quarter" idx="12"/>
          </p:nvPr>
        </p:nvSpPr>
        <p:spPr>
          <a:ln/>
        </p:spPr>
        <p:txBody>
          <a:bodyPr/>
          <a:lstStyle>
            <a:lvl1pPr>
              <a:defRPr/>
            </a:lvl1pPr>
          </a:lstStyle>
          <a:p>
            <a:pPr>
              <a:defRPr/>
            </a:pPr>
            <a:fld id="{1B75AA59-3440-E84F-B017-27CF54F6CCC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BE0143F2-3568-4349-9272-E04789D0F774}"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30725"/>
          </a:xfrm>
        </p:spPr>
        <p:txBody>
          <a:bodyPr/>
          <a:lstStyle/>
          <a:p>
            <a:pPr lvl="0"/>
            <a:endParaRPr lang="en-US" noProof="0"/>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EEDE7019-359C-0644-95D3-837BB50539D6}"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ontent Placeholder 2"/>
          <p:cNvSpPr>
            <a:spLocks noGrp="1"/>
          </p:cNvSpPr>
          <p:nvPr>
            <p:ph sz="half" idx="1"/>
          </p:nvPr>
        </p:nvSpPr>
        <p:spPr>
          <a:xfrm>
            <a:off x="457200" y="1600200"/>
            <a:ext cx="8229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3941763"/>
            <a:ext cx="8229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6ECE8735-23F0-F440-860E-914C816F6B23}"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4038600" cy="4530725"/>
          </a:xfrm>
        </p:spPr>
        <p:txBody>
          <a:bodyPr/>
          <a:lstStyle/>
          <a:p>
            <a:pPr lvl="0"/>
            <a:endParaRPr lang="en-US" noProof="0"/>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87BEB0D0-B854-E948-94F2-0D8D2A1C48C8}"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39825"/>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2C2E3F3F-0F6A-C240-A085-FA2161A75F7E}"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DC5A59D-EE29-5148-90F6-F287E0766DE9}"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3CBED7-ED15-AA49-8DCB-2E1FFE635298}" type="slidenum">
              <a:rPr lang="en-US" smtClean="0"/>
              <a:t>‹#›</a:t>
            </a:fld>
            <a:endParaRPr lang="en-US"/>
          </a:p>
        </p:txBody>
      </p:sp>
    </p:spTree>
    <p:extLst>
      <p:ext uri="{BB962C8B-B14F-4D97-AF65-F5344CB8AC3E}">
        <p14:creationId xmlns:p14="http://schemas.microsoft.com/office/powerpoint/2010/main" val="11770789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C5A59D-EE29-5148-90F6-F287E0766DE9}"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3CBED7-ED15-AA49-8DCB-2E1FFE635298}" type="slidenum">
              <a:rPr lang="en-US" smtClean="0"/>
              <a:t>‹#›</a:t>
            </a:fld>
            <a:endParaRPr lang="en-US"/>
          </a:p>
        </p:txBody>
      </p:sp>
    </p:spTree>
    <p:extLst>
      <p:ext uri="{BB962C8B-B14F-4D97-AF65-F5344CB8AC3E}">
        <p14:creationId xmlns:p14="http://schemas.microsoft.com/office/powerpoint/2010/main" val="5885394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DC5A59D-EE29-5148-90F6-F287E0766DE9}"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3CBED7-ED15-AA49-8DCB-2E1FFE635298}" type="slidenum">
              <a:rPr lang="en-US" smtClean="0"/>
              <a:t>‹#›</a:t>
            </a:fld>
            <a:endParaRPr lang="en-US"/>
          </a:p>
        </p:txBody>
      </p:sp>
    </p:spTree>
    <p:extLst>
      <p:ext uri="{BB962C8B-B14F-4D97-AF65-F5344CB8AC3E}">
        <p14:creationId xmlns:p14="http://schemas.microsoft.com/office/powerpoint/2010/main" val="3020975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DC5A59D-EE29-5148-90F6-F287E0766DE9}" type="datetimeFigureOut">
              <a:rPr lang="en-US" smtClean="0"/>
              <a:t>7/18/26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3CBED7-ED15-AA49-8DCB-2E1FFE635298}" type="slidenum">
              <a:rPr lang="en-US" smtClean="0"/>
              <a:t>‹#›</a:t>
            </a:fld>
            <a:endParaRPr lang="en-US"/>
          </a:p>
        </p:txBody>
      </p:sp>
    </p:spTree>
    <p:extLst>
      <p:ext uri="{BB962C8B-B14F-4D97-AF65-F5344CB8AC3E}">
        <p14:creationId xmlns:p14="http://schemas.microsoft.com/office/powerpoint/2010/main" val="29249414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C5A59D-EE29-5148-90F6-F287E0766DE9}" type="datetimeFigureOut">
              <a:rPr lang="en-US" smtClean="0"/>
              <a:t>7/18/26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23CBED7-ED15-AA49-8DCB-2E1FFE635298}" type="slidenum">
              <a:rPr lang="en-US" smtClean="0"/>
              <a:t>‹#›</a:t>
            </a:fld>
            <a:endParaRPr lang="en-US"/>
          </a:p>
        </p:txBody>
      </p:sp>
    </p:spTree>
    <p:extLst>
      <p:ext uri="{BB962C8B-B14F-4D97-AF65-F5344CB8AC3E}">
        <p14:creationId xmlns:p14="http://schemas.microsoft.com/office/powerpoint/2010/main" val="18924624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C5A59D-EE29-5148-90F6-F287E0766DE9}" type="datetimeFigureOut">
              <a:rPr lang="en-US" smtClean="0"/>
              <a:t>7/18/26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23CBED7-ED15-AA49-8DCB-2E1FFE635298}" type="slidenum">
              <a:rPr lang="en-US" smtClean="0"/>
              <a:t>‹#›</a:t>
            </a:fld>
            <a:endParaRPr lang="en-US"/>
          </a:p>
        </p:txBody>
      </p:sp>
    </p:spTree>
    <p:extLst>
      <p:ext uri="{BB962C8B-B14F-4D97-AF65-F5344CB8AC3E}">
        <p14:creationId xmlns:p14="http://schemas.microsoft.com/office/powerpoint/2010/main" val="1761783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2"/>
          <p:cNvSpPr>
            <a:spLocks noGrp="1" noChangeArrowheads="1"/>
          </p:cNvSpPr>
          <p:nvPr>
            <p:ph type="dt" sz="half" idx="10"/>
          </p:nvPr>
        </p:nvSpPr>
        <p:spPr>
          <a:ln/>
        </p:spPr>
        <p:txBody>
          <a:bodyPr/>
          <a:lstStyle>
            <a:lvl1pPr>
              <a:defRPr/>
            </a:lvl1pPr>
          </a:lstStyle>
          <a:p>
            <a:pPr>
              <a:defRPr/>
            </a:pPr>
            <a:endParaRPr lang="en-US"/>
          </a:p>
        </p:txBody>
      </p:sp>
      <p:sp>
        <p:nvSpPr>
          <p:cNvPr id="5" name="Rectangle 13"/>
          <p:cNvSpPr>
            <a:spLocks noGrp="1" noChangeArrowheads="1"/>
          </p:cNvSpPr>
          <p:nvPr>
            <p:ph type="ftr" sz="quarter" idx="11"/>
          </p:nvPr>
        </p:nvSpPr>
        <p:spPr>
          <a:ln/>
        </p:spPr>
        <p:txBody>
          <a:bodyPr/>
          <a:lstStyle>
            <a:lvl1pPr>
              <a:defRPr/>
            </a:lvl1pPr>
          </a:lstStyle>
          <a:p>
            <a:pPr>
              <a:defRPr/>
            </a:pPr>
            <a:endParaRPr lang="en-US"/>
          </a:p>
        </p:txBody>
      </p:sp>
      <p:sp>
        <p:nvSpPr>
          <p:cNvPr id="6" name="Rectangle 14"/>
          <p:cNvSpPr>
            <a:spLocks noGrp="1" noChangeArrowheads="1"/>
          </p:cNvSpPr>
          <p:nvPr>
            <p:ph type="sldNum" sz="quarter" idx="12"/>
          </p:nvPr>
        </p:nvSpPr>
        <p:spPr>
          <a:ln/>
        </p:spPr>
        <p:txBody>
          <a:bodyPr/>
          <a:lstStyle>
            <a:lvl1pPr>
              <a:defRPr/>
            </a:lvl1pPr>
          </a:lstStyle>
          <a:p>
            <a:pPr>
              <a:defRPr/>
            </a:pPr>
            <a:fld id="{58D62855-88A4-F045-B05A-BD9C1FD63FDE}"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C5A59D-EE29-5148-90F6-F287E0766DE9}" type="datetimeFigureOut">
              <a:rPr lang="en-US" smtClean="0"/>
              <a:t>7/18/26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23CBED7-ED15-AA49-8DCB-2E1FFE635298}" type="slidenum">
              <a:rPr lang="en-US" smtClean="0"/>
              <a:t>‹#›</a:t>
            </a:fld>
            <a:endParaRPr lang="en-US"/>
          </a:p>
        </p:txBody>
      </p:sp>
    </p:spTree>
    <p:extLst>
      <p:ext uri="{BB962C8B-B14F-4D97-AF65-F5344CB8AC3E}">
        <p14:creationId xmlns:p14="http://schemas.microsoft.com/office/powerpoint/2010/main" val="23662652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DC5A59D-EE29-5148-90F6-F287E0766DE9}" type="datetimeFigureOut">
              <a:rPr lang="en-US" smtClean="0"/>
              <a:t>7/18/26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3CBED7-ED15-AA49-8DCB-2E1FFE635298}" type="slidenum">
              <a:rPr lang="en-US" smtClean="0"/>
              <a:t>‹#›</a:t>
            </a:fld>
            <a:endParaRPr lang="en-US"/>
          </a:p>
        </p:txBody>
      </p:sp>
    </p:spTree>
    <p:extLst>
      <p:ext uri="{BB962C8B-B14F-4D97-AF65-F5344CB8AC3E}">
        <p14:creationId xmlns:p14="http://schemas.microsoft.com/office/powerpoint/2010/main" val="30803519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FDC5A59D-EE29-5148-90F6-F287E0766DE9}" type="datetimeFigureOut">
              <a:rPr lang="en-US" smtClean="0"/>
              <a:t>7/18/26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23CBED7-ED15-AA49-8DCB-2E1FFE635298}" type="slidenum">
              <a:rPr lang="en-US" smtClean="0"/>
              <a:t>‹#›</a:t>
            </a:fld>
            <a:endParaRPr lang="en-US"/>
          </a:p>
        </p:txBody>
      </p:sp>
    </p:spTree>
    <p:extLst>
      <p:ext uri="{BB962C8B-B14F-4D97-AF65-F5344CB8AC3E}">
        <p14:creationId xmlns:p14="http://schemas.microsoft.com/office/powerpoint/2010/main" val="705998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C5A59D-EE29-5148-90F6-F287E0766DE9}"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3CBED7-ED15-AA49-8DCB-2E1FFE635298}" type="slidenum">
              <a:rPr lang="en-US" smtClean="0"/>
              <a:t>‹#›</a:t>
            </a:fld>
            <a:endParaRPr lang="en-US"/>
          </a:p>
        </p:txBody>
      </p:sp>
    </p:spTree>
    <p:extLst>
      <p:ext uri="{BB962C8B-B14F-4D97-AF65-F5344CB8AC3E}">
        <p14:creationId xmlns:p14="http://schemas.microsoft.com/office/powerpoint/2010/main" val="26821457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C5A59D-EE29-5148-90F6-F287E0766DE9}" type="datetimeFigureOut">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3CBED7-ED15-AA49-8DCB-2E1FFE635298}" type="slidenum">
              <a:rPr lang="en-US" smtClean="0"/>
              <a:t>‹#›</a:t>
            </a:fld>
            <a:endParaRPr lang="en-US"/>
          </a:p>
        </p:txBody>
      </p:sp>
    </p:spTree>
    <p:extLst>
      <p:ext uri="{BB962C8B-B14F-4D97-AF65-F5344CB8AC3E}">
        <p14:creationId xmlns:p14="http://schemas.microsoft.com/office/powerpoint/2010/main" val="1056110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863358C7-E13B-7046-BE92-33F830E1CB7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dt" sz="half" idx="10"/>
          </p:nvPr>
        </p:nvSpPr>
        <p:spPr>
          <a:ln/>
        </p:spPr>
        <p:txBody>
          <a:bodyPr/>
          <a:lstStyle>
            <a:lvl1pPr>
              <a:defRPr/>
            </a:lvl1pPr>
          </a:lstStyle>
          <a:p>
            <a:pPr>
              <a:defRPr/>
            </a:pPr>
            <a:endParaRPr lang="en-US"/>
          </a:p>
        </p:txBody>
      </p:sp>
      <p:sp>
        <p:nvSpPr>
          <p:cNvPr id="8" name="Rectangle 13"/>
          <p:cNvSpPr>
            <a:spLocks noGrp="1" noChangeArrowheads="1"/>
          </p:cNvSpPr>
          <p:nvPr>
            <p:ph type="ftr" sz="quarter" idx="11"/>
          </p:nvPr>
        </p:nvSpPr>
        <p:spPr>
          <a:ln/>
        </p:spPr>
        <p:txBody>
          <a:bodyPr/>
          <a:lstStyle>
            <a:lvl1pPr>
              <a:defRPr/>
            </a:lvl1pPr>
          </a:lstStyle>
          <a:p>
            <a:pPr>
              <a:defRPr/>
            </a:pPr>
            <a:endParaRPr lang="en-US"/>
          </a:p>
        </p:txBody>
      </p:sp>
      <p:sp>
        <p:nvSpPr>
          <p:cNvPr id="9" name="Rectangle 14"/>
          <p:cNvSpPr>
            <a:spLocks noGrp="1" noChangeArrowheads="1"/>
          </p:cNvSpPr>
          <p:nvPr>
            <p:ph type="sldNum" sz="quarter" idx="12"/>
          </p:nvPr>
        </p:nvSpPr>
        <p:spPr>
          <a:ln/>
        </p:spPr>
        <p:txBody>
          <a:bodyPr/>
          <a:lstStyle>
            <a:lvl1pPr>
              <a:defRPr/>
            </a:lvl1pPr>
          </a:lstStyle>
          <a:p>
            <a:pPr>
              <a:defRPr/>
            </a:pPr>
            <a:fld id="{64DAE17D-A4C5-B64C-B189-2DFEA7984F2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dt" sz="half" idx="10"/>
          </p:nvPr>
        </p:nvSpPr>
        <p:spPr>
          <a:ln/>
        </p:spPr>
        <p:txBody>
          <a:bodyPr/>
          <a:lstStyle>
            <a:lvl1pPr>
              <a:defRPr/>
            </a:lvl1pPr>
          </a:lstStyle>
          <a:p>
            <a:pPr>
              <a:defRPr/>
            </a:pPr>
            <a:endParaRPr lang="en-US"/>
          </a:p>
        </p:txBody>
      </p:sp>
      <p:sp>
        <p:nvSpPr>
          <p:cNvPr id="4" name="Rectangle 13"/>
          <p:cNvSpPr>
            <a:spLocks noGrp="1" noChangeArrowheads="1"/>
          </p:cNvSpPr>
          <p:nvPr>
            <p:ph type="ftr" sz="quarter" idx="11"/>
          </p:nvPr>
        </p:nvSpPr>
        <p:spPr>
          <a:ln/>
        </p:spPr>
        <p:txBody>
          <a:bodyPr/>
          <a:lstStyle>
            <a:lvl1pPr>
              <a:defRPr/>
            </a:lvl1pPr>
          </a:lstStyle>
          <a:p>
            <a:pPr>
              <a:defRPr/>
            </a:pPr>
            <a:endParaRPr lang="en-US"/>
          </a:p>
        </p:txBody>
      </p:sp>
      <p:sp>
        <p:nvSpPr>
          <p:cNvPr id="5" name="Rectangle 14"/>
          <p:cNvSpPr>
            <a:spLocks noGrp="1" noChangeArrowheads="1"/>
          </p:cNvSpPr>
          <p:nvPr>
            <p:ph type="sldNum" sz="quarter" idx="12"/>
          </p:nvPr>
        </p:nvSpPr>
        <p:spPr>
          <a:ln/>
        </p:spPr>
        <p:txBody>
          <a:bodyPr/>
          <a:lstStyle>
            <a:lvl1pPr>
              <a:defRPr/>
            </a:lvl1pPr>
          </a:lstStyle>
          <a:p>
            <a:pPr>
              <a:defRPr/>
            </a:pPr>
            <a:fld id="{59A23A26-43BD-7047-AF30-242B817F0C6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ln/>
        </p:spPr>
        <p:txBody>
          <a:bodyPr/>
          <a:lstStyle>
            <a:lvl1pPr>
              <a:defRPr/>
            </a:lvl1pPr>
          </a:lstStyle>
          <a:p>
            <a:pPr>
              <a:defRPr/>
            </a:pPr>
            <a:endParaRPr lang="en-US"/>
          </a:p>
        </p:txBody>
      </p:sp>
      <p:sp>
        <p:nvSpPr>
          <p:cNvPr id="3" name="Rectangle 13"/>
          <p:cNvSpPr>
            <a:spLocks noGrp="1" noChangeArrowheads="1"/>
          </p:cNvSpPr>
          <p:nvPr>
            <p:ph type="ftr" sz="quarter" idx="11"/>
          </p:nvPr>
        </p:nvSpPr>
        <p:spPr>
          <a:ln/>
        </p:spPr>
        <p:txBody>
          <a:bodyPr/>
          <a:lstStyle>
            <a:lvl1pPr>
              <a:defRPr/>
            </a:lvl1pPr>
          </a:lstStyle>
          <a:p>
            <a:pPr>
              <a:defRPr/>
            </a:pPr>
            <a:endParaRPr lang="en-US"/>
          </a:p>
        </p:txBody>
      </p:sp>
      <p:sp>
        <p:nvSpPr>
          <p:cNvPr id="4" name="Rectangle 14"/>
          <p:cNvSpPr>
            <a:spLocks noGrp="1" noChangeArrowheads="1"/>
          </p:cNvSpPr>
          <p:nvPr>
            <p:ph type="sldNum" sz="quarter" idx="12"/>
          </p:nvPr>
        </p:nvSpPr>
        <p:spPr>
          <a:ln/>
        </p:spPr>
        <p:txBody>
          <a:bodyPr/>
          <a:lstStyle>
            <a:lvl1pPr>
              <a:defRPr/>
            </a:lvl1pPr>
          </a:lstStyle>
          <a:p>
            <a:pPr>
              <a:defRPr/>
            </a:pPr>
            <a:fld id="{5F4B8E33-4812-9043-931D-AC1B808F440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5AEB744F-7A00-3E4C-98DB-9C8E1EE7C19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dt" sz="half" idx="10"/>
          </p:nvPr>
        </p:nvSpPr>
        <p:spPr>
          <a:ln/>
        </p:spPr>
        <p:txBody>
          <a:bodyPr/>
          <a:lstStyle>
            <a:lvl1pPr>
              <a:defRPr/>
            </a:lvl1pPr>
          </a:lstStyle>
          <a:p>
            <a:pPr>
              <a:defRPr/>
            </a:pPr>
            <a:endParaRPr lang="en-US"/>
          </a:p>
        </p:txBody>
      </p:sp>
      <p:sp>
        <p:nvSpPr>
          <p:cNvPr id="6" name="Rectangle 13"/>
          <p:cNvSpPr>
            <a:spLocks noGrp="1" noChangeArrowheads="1"/>
          </p:cNvSpPr>
          <p:nvPr>
            <p:ph type="ftr" sz="quarter" idx="11"/>
          </p:nvPr>
        </p:nvSpPr>
        <p:spPr>
          <a:ln/>
        </p:spPr>
        <p:txBody>
          <a:bodyPr/>
          <a:lstStyle>
            <a:lvl1pPr>
              <a:defRPr/>
            </a:lvl1pPr>
          </a:lstStyle>
          <a:p>
            <a:pPr>
              <a:defRPr/>
            </a:pPr>
            <a:endParaRPr lang="en-US"/>
          </a:p>
        </p:txBody>
      </p:sp>
      <p:sp>
        <p:nvSpPr>
          <p:cNvPr id="7" name="Rectangle 14"/>
          <p:cNvSpPr>
            <a:spLocks noGrp="1" noChangeArrowheads="1"/>
          </p:cNvSpPr>
          <p:nvPr>
            <p:ph type="sldNum" sz="quarter" idx="12"/>
          </p:nvPr>
        </p:nvSpPr>
        <p:spPr>
          <a:ln/>
        </p:spPr>
        <p:txBody>
          <a:bodyPr/>
          <a:lstStyle>
            <a:lvl1pPr>
              <a:defRPr/>
            </a:lvl1pPr>
          </a:lstStyle>
          <a:p>
            <a:pPr>
              <a:defRPr/>
            </a:pPr>
            <a:fld id="{BF369545-FE4E-C44D-A708-6F8A1609D88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3902075"/>
            <a:ext cx="3400425" cy="2949575"/>
            <a:chOff x="0" y="2458"/>
            <a:chExt cx="2142" cy="1858"/>
          </a:xfrm>
        </p:grpSpPr>
        <p:sp>
          <p:nvSpPr>
            <p:cNvPr id="36659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prstTxWarp prst="textNoShape">
                <a:avLst/>
              </a:prstTxWarp>
            </a:bodyPr>
            <a:lstStyle/>
            <a:p>
              <a:pPr>
                <a:defRPr/>
              </a:pPr>
              <a:endParaRPr lang="en-US">
                <a:latin typeface="Arial" pitchFamily="-108" charset="0"/>
              </a:endParaRPr>
            </a:p>
          </p:txBody>
        </p:sp>
        <p:sp>
          <p:nvSpPr>
            <p:cNvPr id="36659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prstTxWarp prst="textNoShape">
                <a:avLst/>
              </a:prstTxWarp>
            </a:bodyPr>
            <a:lstStyle/>
            <a:p>
              <a:pPr>
                <a:defRPr/>
              </a:pPr>
              <a:endParaRPr lang="en-US">
                <a:latin typeface="Arial" pitchFamily="-108" charset="0"/>
              </a:endParaRPr>
            </a:p>
          </p:txBody>
        </p:sp>
        <p:sp>
          <p:nvSpPr>
            <p:cNvPr id="36659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prstTxWarp prst="textNoShape">
                <a:avLst/>
              </a:prstTxWarp>
            </a:bodyPr>
            <a:lstStyle/>
            <a:p>
              <a:pPr>
                <a:defRPr/>
              </a:pPr>
              <a:endParaRPr lang="en-US">
                <a:latin typeface="Arial" pitchFamily="-108" charset="0"/>
              </a:endParaRPr>
            </a:p>
          </p:txBody>
        </p:sp>
        <p:sp>
          <p:nvSpPr>
            <p:cNvPr id="36659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prstTxWarp prst="textNoShape">
                <a:avLst/>
              </a:prstTxWarp>
            </a:bodyPr>
            <a:lstStyle/>
            <a:p>
              <a:pPr>
                <a:defRPr/>
              </a:pPr>
              <a:endParaRPr lang="en-US">
                <a:latin typeface="Arial" pitchFamily="-108" charset="0"/>
              </a:endParaRPr>
            </a:p>
          </p:txBody>
        </p:sp>
        <p:sp>
          <p:nvSpPr>
            <p:cNvPr id="36659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prstTxWarp prst="textNoShape">
                <a:avLst/>
              </a:prstTxWarp>
            </a:bodyPr>
            <a:lstStyle/>
            <a:p>
              <a:pPr>
                <a:defRPr/>
              </a:pPr>
              <a:endParaRPr lang="en-US">
                <a:latin typeface="Arial" pitchFamily="-108" charset="0"/>
              </a:endParaRPr>
            </a:p>
          </p:txBody>
        </p:sp>
        <p:sp>
          <p:nvSpPr>
            <p:cNvPr id="36660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prstTxWarp prst="textNoShape">
                <a:avLst/>
              </a:prstTxWarp>
            </a:bodyPr>
            <a:lstStyle/>
            <a:p>
              <a:pPr>
                <a:defRPr/>
              </a:pPr>
              <a:endParaRPr lang="en-US">
                <a:latin typeface="Arial" pitchFamily="-108" charset="0"/>
              </a:endParaRPr>
            </a:p>
          </p:txBody>
        </p:sp>
        <p:sp>
          <p:nvSpPr>
            <p:cNvPr id="36660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prstTxWarp prst="textNoShape">
                <a:avLst/>
              </a:prstTxWarp>
            </a:bodyPr>
            <a:lstStyle/>
            <a:p>
              <a:pPr>
                <a:defRPr/>
              </a:pPr>
              <a:endParaRPr lang="en-US">
                <a:latin typeface="Arial" pitchFamily="-108" charset="0"/>
              </a:endParaRPr>
            </a:p>
          </p:txBody>
        </p:sp>
      </p:grpSp>
      <p:sp>
        <p:nvSpPr>
          <p:cNvPr id="366602"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366603"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6604"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10199"/>
                  </a:outerShdw>
                </a:effectLst>
                <a:latin typeface="Arial" pitchFamily="-108" charset="0"/>
              </a:defRPr>
            </a:lvl1pPr>
          </a:lstStyle>
          <a:p>
            <a:pPr>
              <a:defRPr/>
            </a:pPr>
            <a:endParaRPr lang="en-US"/>
          </a:p>
        </p:txBody>
      </p:sp>
      <p:sp>
        <p:nvSpPr>
          <p:cNvPr id="366605"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10199"/>
                  </a:outerShdw>
                </a:effectLst>
                <a:latin typeface="Arial" pitchFamily="-108" charset="0"/>
              </a:defRPr>
            </a:lvl1pPr>
          </a:lstStyle>
          <a:p>
            <a:pPr>
              <a:defRPr/>
            </a:pPr>
            <a:endParaRPr lang="en-US"/>
          </a:p>
        </p:txBody>
      </p:sp>
      <p:sp>
        <p:nvSpPr>
          <p:cNvPr id="366606"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10199"/>
                  </a:outerShdw>
                </a:effectLst>
                <a:latin typeface="Arial" pitchFamily="-108" charset="0"/>
              </a:defRPr>
            </a:lvl1pPr>
          </a:lstStyle>
          <a:p>
            <a:pPr>
              <a:defRPr/>
            </a:pPr>
            <a:fld id="{E9888BFB-2971-F14B-AB5C-D906EFF5E430}"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itchFamily="-108" charset="0"/>
          <a:ea typeface="ＭＳ Ｐゴシック" pitchFamily="-108" charset="-128"/>
          <a:cs typeface="ＭＳ Ｐゴシック" pitchFamily="-108" charset="-128"/>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pitchFamily="-108"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109" charset="2"/>
        <a:buChar char="l"/>
        <a:defRPr sz="3200">
          <a:solidFill>
            <a:schemeClr val="tx1"/>
          </a:solidFill>
          <a:effectLst>
            <a:outerShdw blurRad="38100" dist="38100" dir="2700000" algn="tl">
              <a:srgbClr val="010199"/>
            </a:outerShdw>
          </a:effectLst>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lr>
          <a:schemeClr val="tx2"/>
        </a:buClr>
        <a:buSzPct val="75000"/>
        <a:buFont typeface="Wingdings" pitchFamily="-109" charset="2"/>
        <a:buChar char="l"/>
        <a:defRPr sz="2800">
          <a:solidFill>
            <a:schemeClr val="tx1"/>
          </a:solidFill>
          <a:effectLst>
            <a:outerShdw blurRad="38100" dist="38100" dir="2700000" algn="tl">
              <a:srgbClr val="010199"/>
            </a:outerShdw>
          </a:effectLst>
          <a:latin typeface="+mn-lt"/>
          <a:ea typeface="ＭＳ Ｐゴシック" pitchFamily="-108" charset="-128"/>
        </a:defRPr>
      </a:lvl2pPr>
      <a:lvl3pPr marL="1143000" indent="-228600" algn="l" rtl="0" eaLnBrk="0" fontAlgn="base" hangingPunct="0">
        <a:spcBef>
          <a:spcPct val="20000"/>
        </a:spcBef>
        <a:spcAft>
          <a:spcPct val="0"/>
        </a:spcAft>
        <a:buClr>
          <a:schemeClr val="accent2"/>
        </a:buClr>
        <a:buSzPct val="75000"/>
        <a:buFont typeface="Wingdings" pitchFamily="-109" charset="2"/>
        <a:buChar char="l"/>
        <a:defRPr sz="2400">
          <a:solidFill>
            <a:schemeClr val="tx1"/>
          </a:solidFill>
          <a:effectLst>
            <a:outerShdw blurRad="38100" dist="38100" dir="2700000" algn="tl">
              <a:srgbClr val="010199"/>
            </a:outerShdw>
          </a:effectLst>
          <a:latin typeface="+mn-lt"/>
          <a:ea typeface="ＭＳ Ｐゴシック" pitchFamily="-108" charset="-128"/>
        </a:defRPr>
      </a:lvl3pPr>
      <a:lvl4pPr marL="1600200" indent="-228600" algn="l" rtl="0" eaLnBrk="0" fontAlgn="base" hangingPunct="0">
        <a:spcBef>
          <a:spcPct val="20000"/>
        </a:spcBef>
        <a:spcAft>
          <a:spcPct val="0"/>
        </a:spcAft>
        <a:buClr>
          <a:schemeClr val="folHlink"/>
        </a:buClr>
        <a:buSzPct val="75000"/>
        <a:buFont typeface="Wingdings" pitchFamily="-109" charset="2"/>
        <a:buChar char="l"/>
        <a:defRPr sz="2000">
          <a:solidFill>
            <a:schemeClr val="tx1"/>
          </a:solidFill>
          <a:effectLst>
            <a:outerShdw blurRad="38100" dist="38100" dir="2700000" algn="tl">
              <a:srgbClr val="010199"/>
            </a:outerShdw>
          </a:effectLst>
          <a:latin typeface="+mn-lt"/>
          <a:ea typeface="ＭＳ Ｐゴシック" pitchFamily="-108" charset="-128"/>
        </a:defRPr>
      </a:lvl4pPr>
      <a:lvl5pPr marL="2057400" indent="-228600" algn="l" rtl="0" eaLnBrk="0" fontAlgn="base" hangingPunct="0">
        <a:spcBef>
          <a:spcPct val="20000"/>
        </a:spcBef>
        <a:spcAft>
          <a:spcPct val="0"/>
        </a:spcAft>
        <a:buClr>
          <a:schemeClr val="tx1"/>
        </a:buClr>
        <a:buSzPct val="75000"/>
        <a:buFont typeface="Wingdings" pitchFamily="-109" charset="2"/>
        <a:buChar char="l"/>
        <a:defRPr sz="2000">
          <a:solidFill>
            <a:schemeClr val="tx1"/>
          </a:solidFill>
          <a:effectLst>
            <a:outerShdw blurRad="38100" dist="38100" dir="2700000" algn="tl">
              <a:srgbClr val="010199"/>
            </a:outerShdw>
          </a:effectLst>
          <a:latin typeface="+mn-lt"/>
          <a:ea typeface="ＭＳ Ｐゴシック" pitchFamily="-108" charset="-128"/>
        </a:defRPr>
      </a:lvl5pPr>
      <a:lvl6pPr marL="2514600" indent="-228600"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6pPr>
      <a:lvl7pPr marL="2971800" indent="-228600"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7pPr>
      <a:lvl8pPr marL="3429000" indent="-228600"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8pPr>
      <a:lvl9pPr marL="3886200" indent="-228600" algn="l" rtl="0" fontAlgn="base">
        <a:spcBef>
          <a:spcPct val="20000"/>
        </a:spcBef>
        <a:spcAft>
          <a:spcPct val="0"/>
        </a:spcAft>
        <a:buClr>
          <a:schemeClr val="tx1"/>
        </a:buClr>
        <a:buSzPct val="75000"/>
        <a:buFont typeface="Wingdings" pitchFamily="-108" charset="2"/>
        <a:buChar char="l"/>
        <a:defRPr sz="2000">
          <a:solidFill>
            <a:schemeClr val="tx1"/>
          </a:solidFill>
          <a:effectLst>
            <a:outerShdw blurRad="38100" dist="38100" dir="2700000" algn="tl">
              <a:srgbClr val="010199"/>
            </a:outerShdw>
          </a:effectLst>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DC5A59D-EE29-5148-90F6-F287E0766DE9}" type="datetimeFigureOut">
              <a:rPr lang="en-US" smtClean="0"/>
              <a:t>7/18/26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23CBED7-ED15-AA49-8DCB-2E1FFE635298}" type="slidenum">
              <a:rPr lang="en-US" smtClean="0"/>
              <a:t>‹#›</a:t>
            </a:fld>
            <a:endParaRPr lang="en-US"/>
          </a:p>
        </p:txBody>
      </p:sp>
    </p:spTree>
    <p:extLst>
      <p:ext uri="{BB962C8B-B14F-4D97-AF65-F5344CB8AC3E}">
        <p14:creationId xmlns:p14="http://schemas.microsoft.com/office/powerpoint/2010/main" val="424694323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gerson@hotmai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http://www.calcoastophthalmic.com/products/binocularindirects/wa_bio" TargetMode="External"/><Relationship Id="rId7"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0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74.xml"/><Relationship Id="rId1" Type="http://schemas.openxmlformats.org/officeDocument/2006/relationships/slideLayout" Target="../slideLayouts/slideLayout15.xml"/></Relationships>
</file>

<file path=ppt/slides/_rels/slide104.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notesSlide" Target="../notesSlides/notesSlide75.xml"/><Relationship Id="rId1" Type="http://schemas.openxmlformats.org/officeDocument/2006/relationships/slideLayout" Target="../slideLayouts/slideLayout12.xml"/><Relationship Id="rId4" Type="http://schemas.openxmlformats.org/officeDocument/2006/relationships/image" Target="../media/image146.jpeg"/></Relationships>
</file>

<file path=ppt/slides/_rels/slide105.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76.xml"/><Relationship Id="rId1" Type="http://schemas.openxmlformats.org/officeDocument/2006/relationships/slideLayout" Target="../slideLayouts/slideLayout22.xml"/></Relationships>
</file>

<file path=ppt/slides/_rels/slide106.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77.xml"/><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hyperlink" Target="file:////D/pages/v2/ch005/030f.html" TargetMode="Externa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7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83.xml"/><Relationship Id="rId1" Type="http://schemas.openxmlformats.org/officeDocument/2006/relationships/slideLayout" Target="../slideLayouts/slideLayout22.xml"/></Relationships>
</file>

<file path=ppt/slides/_rels/slide114.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notesSlide" Target="../notesSlides/notesSlide84.xml"/><Relationship Id="rId1" Type="http://schemas.openxmlformats.org/officeDocument/2006/relationships/slideLayout" Target="../slideLayouts/slideLayout2.xml"/><Relationship Id="rId6" Type="http://schemas.openxmlformats.org/officeDocument/2006/relationships/image" Target="../media/image155.jpeg"/><Relationship Id="rId5" Type="http://schemas.openxmlformats.org/officeDocument/2006/relationships/hyperlink" Target="http://www.vascularweb.org/_CONTRIBUTION_PAGES/Patient_Information/NorthPoint/Angiogram.html" TargetMode="External"/><Relationship Id="rId4" Type="http://schemas.openxmlformats.org/officeDocument/2006/relationships/image" Target="../media/image154.jpeg"/></Relationships>
</file>

<file path=ppt/slides/_rels/slide115.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oleObject" Target="../embeddings/oleObject1.bin"/></Relationships>
</file>

<file path=ppt/slides/_rels/slide1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hyperlink" Target="mailto:jgerson@hotmail.com" TargetMode="External"/><Relationship Id="rId7" Type="http://schemas.openxmlformats.org/officeDocument/2006/relationships/hyperlink" Target="http://www.optos.com/" TargetMode="External"/><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hyperlink" Target="http://www.optometricretinasociety.org/" TargetMode="External"/><Relationship Id="rId5" Type="http://schemas.openxmlformats.org/officeDocument/2006/relationships/hyperlink" Target="http://www.pubmed.com" TargetMode="External"/><Relationship Id="rId4" Type="http://schemas.openxmlformats.org/officeDocument/2006/relationships/hyperlink" Target="http://www.retinalphysician.com/"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image" Target="../media/image22.jpeg"/><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25.jpeg"/><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slideLayout" Target="../slideLayouts/slideLayout16.xml"/><Relationship Id="rId7" Type="http://schemas.microsoft.com/office/2007/relationships/hdphoto" Target="../media/hdphoto3.wdp"/><Relationship Id="rId2" Type="http://schemas.openxmlformats.org/officeDocument/2006/relationships/video" Target="file://localhost/Users/jeffrygerson/JDG/Presentations/Presentations/Originals/Retina%20Findings%20with%20Systemic/Copy%20of%20ICSC%20movie.avi.avi" TargetMode="External"/><Relationship Id="rId1" Type="http://schemas.microsoft.com/office/2007/relationships/media" Target="file://localhost/Users/jeffrygerson/JDG/Presentations/Presentations/Originals/Retina%20Findings%20with%20Systemic/Copy%20of%20ICSC%20movie.avi.avi" TargetMode="Externa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notesSlide" Target="../notesSlides/notesSlide20.xml"/><Relationship Id="rId9"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35.jpeg"/><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images.google.com/imgres?imgurl=http://www.atpm.com/7.12/sewickley/images/sun.jpg&amp;imgrefurl=http://www.atpm.com/7.12/sewickley/sun.shtml&amp;h=768&amp;w=1024&amp;sz=118&amp;hl=en&amp;start=5&amp;tbnid=N51JtohMgB11eM:&amp;tbnh=113&amp;tbnw=150&amp;prev=/images?q=sun+&amp;ndsp=20&amp;svnum=10&amp;hl=en&amp;lr=&amp;rls=RNWE,RNWE:2005-02,RNWE:en&amp;sa=N" TargetMode="External"/><Relationship Id="rId7"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1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jpeg"/></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microsoft.com/office/2007/relationships/hdphoto" Target="../media/hdphoto4.wdp"/></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microsoft.com/office/2007/relationships/hdphoto" Target="../media/hdphoto5.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microsoft.com/office/2007/relationships/hdphoto" Target="../media/hdphoto6.wdp"/></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4.xml"/><Relationship Id="rId1" Type="http://schemas.openxmlformats.org/officeDocument/2006/relationships/slideLayout" Target="../slideLayouts/slideLayout19.xml"/><Relationship Id="rId4" Type="http://schemas.openxmlformats.org/officeDocument/2006/relationships/image" Target="../media/image48.jpe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12.xml"/><Relationship Id="rId5" Type="http://schemas.openxmlformats.org/officeDocument/2006/relationships/image" Target="../media/image51.png"/><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9.xml"/><Relationship Id="rId1" Type="http://schemas.openxmlformats.org/officeDocument/2006/relationships/slideLayout" Target="../slideLayouts/slideLayout19.xml"/><Relationship Id="rId5" Type="http://schemas.openxmlformats.org/officeDocument/2006/relationships/image" Target="../media/image55.jpeg"/><Relationship Id="rId4" Type="http://schemas.microsoft.com/office/2007/relationships/hdphoto" Target="../media/hdphoto7.wdp"/></Relationships>
</file>

<file path=ppt/slides/_rels/slide4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57.jpeg"/></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1.xml"/><Relationship Id="rId1" Type="http://schemas.openxmlformats.org/officeDocument/2006/relationships/slideLayout" Target="../slideLayouts/slideLayout12.xml"/><Relationship Id="rId5" Type="http://schemas.openxmlformats.org/officeDocument/2006/relationships/image" Target="../media/image60.jpeg"/><Relationship Id="rId4" Type="http://schemas.openxmlformats.org/officeDocument/2006/relationships/image" Target="../media/image59.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tiff"/><Relationship Id="rId1" Type="http://schemas.openxmlformats.org/officeDocument/2006/relationships/slideLayout" Target="../slideLayouts/slideLayout2.xml"/><Relationship Id="rId4" Type="http://schemas.openxmlformats.org/officeDocument/2006/relationships/image" Target="../media/image5.tiff"/></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localhost/Users/jeffrygerson/JDG/Presentations/VIDEOS/inserting%203%20or%2025g.mp4" TargetMode="External"/><Relationship Id="rId1" Type="http://schemas.microsoft.com/office/2007/relationships/media" Target="file://localhost/Users/jeffrygerson/JDG/Presentations/VIDEOS/inserting%203%20or%2025g.mp4" TargetMode="External"/><Relationship Id="rId5" Type="http://schemas.openxmlformats.org/officeDocument/2006/relationships/image" Target="../media/image61.png"/><Relationship Id="rId4" Type="http://schemas.openxmlformats.org/officeDocument/2006/relationships/notesSlide" Target="../notesSlides/notesSlide4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images.google.com/imgres?imgurl=http://www.bsc.gwu.edu/dpp/dpp.gif&amp;imgrefurl=http://www.bsc.gwu.edu/dpp/lifestyle/dpp_part.html&amp;h=71&amp;w=95&amp;sz=3&amp;hl=en&amp;start=10&amp;tbnid=PJklJ1nh9mO3PM:&amp;tbnh=60&amp;tbnw=80&amp;prev=/images?q=Diabetes+Prevention+Program&amp;gbv=2&amp;hl=en&amp;sa=G" TargetMode="External"/><Relationship Id="rId1" Type="http://schemas.openxmlformats.org/officeDocument/2006/relationships/slideLayout" Target="../slideLayouts/slideLayout2.xml"/><Relationship Id="rId5" Type="http://schemas.openxmlformats.org/officeDocument/2006/relationships/image" Target="../media/image63.jpeg"/><Relationship Id="rId4" Type="http://schemas.openxmlformats.org/officeDocument/2006/relationships/hyperlink" Target="http://images.google.com/imgres?imgurl=http://www.uwhealth.org/storage/image/img_childrenwalking.jpg&amp;imgrefurl=http://www.uwhealth.org/americanfamilychildrenshospital/pedestrian/walkingsafety/11765&amp;h=230&amp;w=446&amp;sz=22&amp;hl=en&amp;start=2&amp;tbnid=_YgosaxrYzEbYM:&amp;tbnh=65&amp;tbnw=127&amp;prev=/images?q=children+walking&amp;gbv=2&amp;hl=en&amp;sa=G"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7.xml"/><Relationship Id="rId1" Type="http://schemas.openxmlformats.org/officeDocument/2006/relationships/slideLayout" Target="../slideLayouts/slideLayout14.xml"/><Relationship Id="rId5" Type="http://schemas.openxmlformats.org/officeDocument/2006/relationships/image" Target="../media/image65.jpeg"/><Relationship Id="rId4" Type="http://schemas.openxmlformats.org/officeDocument/2006/relationships/hyperlink" Target="http://www.diabeticeyes.com/orders.htm"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8.xml"/><Relationship Id="rId1" Type="http://schemas.openxmlformats.org/officeDocument/2006/relationships/slideLayout" Target="../slideLayouts/slideLayout14.xml"/><Relationship Id="rId5" Type="http://schemas.openxmlformats.org/officeDocument/2006/relationships/image" Target="../media/image68.jpeg"/><Relationship Id="rId4" Type="http://schemas.openxmlformats.org/officeDocument/2006/relationships/image" Target="../media/image67.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IVTA.mp4" TargetMode="External"/><Relationship Id="rId1" Type="http://schemas.microsoft.com/office/2007/relationships/media" Target="IVTA.mp4" TargetMode="External"/><Relationship Id="rId4" Type="http://schemas.openxmlformats.org/officeDocument/2006/relationships/image" Target="../media/image69.png"/></Relationships>
</file>

<file path=ppt/slides/_rels/slide5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slideLayout" Target="../slideLayouts/slideLayout12.xml"/><Relationship Id="rId7" Type="http://schemas.openxmlformats.org/officeDocument/2006/relationships/image" Target="../media/image74.png"/><Relationship Id="rId2" Type="http://schemas.openxmlformats.org/officeDocument/2006/relationships/video" Target="%2525252525255CUsers%2525252525255Cjeffrygerson%2525252525255CDesktop%2525252525255Cmattox%25252525252520movie.avi" TargetMode="External"/><Relationship Id="rId1" Type="http://schemas.microsoft.com/office/2007/relationships/media" Target="%2525252525255CUsers%2525252525255Cjeffrygerson%2525252525255CDesktop%2525252525255Cmattox%25252525252520movie.avi" TargetMode="External"/><Relationship Id="rId6" Type="http://schemas.microsoft.com/office/2007/relationships/hdphoto" Target="../media/hdphoto8.wdp"/><Relationship Id="rId5" Type="http://schemas.openxmlformats.org/officeDocument/2006/relationships/image" Target="../media/image73.jpeg"/><Relationship Id="rId4" Type="http://schemas.openxmlformats.org/officeDocument/2006/relationships/image" Target="../media/image72.jpeg"/></Relationships>
</file>

<file path=ppt/slides/_rels/slide6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4.xml"/><Relationship Id="rId4" Type="http://schemas.openxmlformats.org/officeDocument/2006/relationships/image" Target="../media/image78.jpeg"/></Relationships>
</file>

<file path=ppt/slides/_rels/slide63.xml.rels><?xml version="1.0" encoding="UTF-8" standalone="yes"?>
<Relationships xmlns="http://schemas.openxmlformats.org/package/2006/relationships"><Relationship Id="rId3" Type="http://schemas.openxmlformats.org/officeDocument/2006/relationships/image" Target="../media/image80.tiff"/><Relationship Id="rId2" Type="http://schemas.openxmlformats.org/officeDocument/2006/relationships/image" Target="../media/image79.tif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2.xml"/><Relationship Id="rId1" Type="http://schemas.openxmlformats.org/officeDocument/2006/relationships/slideLayout" Target="../slideLayouts/slideLayout12.xml"/><Relationship Id="rId5" Type="http://schemas.openxmlformats.org/officeDocument/2006/relationships/image" Target="../media/image83.jpeg"/><Relationship Id="rId4" Type="http://schemas.openxmlformats.org/officeDocument/2006/relationships/image" Target="../media/image82.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69.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g"/><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6.xml"/><Relationship Id="rId1" Type="http://schemas.openxmlformats.org/officeDocument/2006/relationships/slideLayout" Target="../slideLayouts/slideLayout19.xml"/><Relationship Id="rId4" Type="http://schemas.openxmlformats.org/officeDocument/2006/relationships/image" Target="../media/image91.jpeg"/></Relationships>
</file>

<file path=ppt/slides/_rels/slide7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7.xml"/><Relationship Id="rId1" Type="http://schemas.openxmlformats.org/officeDocument/2006/relationships/slideLayout" Target="../slideLayouts/slideLayout19.xml"/><Relationship Id="rId4" Type="http://schemas.openxmlformats.org/officeDocument/2006/relationships/image" Target="../media/image93.jpeg"/></Relationships>
</file>

<file path=ppt/slides/_rels/slide7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60.xml"/><Relationship Id="rId1" Type="http://schemas.openxmlformats.org/officeDocument/2006/relationships/slideLayout" Target="../slideLayouts/slideLayout14.xml"/><Relationship Id="rId4" Type="http://schemas.openxmlformats.org/officeDocument/2006/relationships/image" Target="../media/image97.jpeg"/></Relationships>
</file>

<file path=ppt/slides/_rels/slide7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80.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1.xml"/><Relationship Id="rId1" Type="http://schemas.openxmlformats.org/officeDocument/2006/relationships/slideLayout" Target="../slideLayouts/slideLayout7.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18.jpeg"/><Relationship Id="rId7" Type="http://schemas.openxmlformats.org/officeDocument/2006/relationships/image" Target="../media/image120.jpeg"/><Relationship Id="rId2" Type="http://schemas.openxmlformats.org/officeDocument/2006/relationships/image" Target="../media/image117.jpeg"/><Relationship Id="rId1" Type="http://schemas.openxmlformats.org/officeDocument/2006/relationships/slideLayout" Target="../slideLayouts/slideLayout13.xml"/><Relationship Id="rId6" Type="http://schemas.microsoft.com/office/2007/relationships/hdphoto" Target="../media/hdphoto10.wdp"/><Relationship Id="rId5" Type="http://schemas.openxmlformats.org/officeDocument/2006/relationships/image" Target="../media/image119.jpeg"/><Relationship Id="rId4" Type="http://schemas.microsoft.com/office/2007/relationships/hdphoto" Target="../media/hdphoto9.wdp"/></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0.jpeg"/></Relationships>
</file>

<file path=ppt/slides/_rels/slide9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microsoft.com/office/2007/relationships/hdphoto" Target="../media/hdphoto12.wdp"/></Relationships>
</file>

<file path=ppt/slides/_rels/slide92.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3.jpeg"/><Relationship Id="rId7" Type="http://schemas.openxmlformats.org/officeDocument/2006/relationships/oleObject" Target="../embeddings/oleObject3.bin"/><Relationship Id="rId2" Type="http://schemas.openxmlformats.org/officeDocument/2006/relationships/notesSlide" Target="../notesSlides/notesSlide65.xml"/><Relationship Id="rId1" Type="http://schemas.openxmlformats.org/officeDocument/2006/relationships/slideLayout" Target="../slideLayouts/slideLayout12.xml"/><Relationship Id="rId6" Type="http://schemas.openxmlformats.org/officeDocument/2006/relationships/image" Target="../media/image125.png"/><Relationship Id="rId5" Type="http://schemas.openxmlformats.org/officeDocument/2006/relationships/oleObject" Target="../embeddings/oleObject2.bin"/><Relationship Id="rId4" Type="http://schemas.openxmlformats.org/officeDocument/2006/relationships/image" Target="../media/image124.jpeg"/></Relationships>
</file>

<file path=ppt/slides/_rels/slide93.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128.jpeg"/><Relationship Id="rId4" Type="http://schemas.openxmlformats.org/officeDocument/2006/relationships/hyperlink" Target="http://www.emedicinehealth.com/images/4453/4453-13251-15405-20695.jpg" TargetMode="External"/></Relationships>
</file>

<file path=ppt/slides/_rels/slide9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image" Target="../media/image134.jpeg"/><Relationship Id="rId5" Type="http://schemas.openxmlformats.org/officeDocument/2006/relationships/image" Target="../media/image133.jpeg"/><Relationship Id="rId4" Type="http://schemas.openxmlformats.org/officeDocument/2006/relationships/image" Target="../media/image132.jpeg"/></Relationships>
</file>

<file path=ppt/slides/_rels/slide97.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5.jpeg"/><Relationship Id="rId7" Type="http://schemas.openxmlformats.org/officeDocument/2006/relationships/oleObject" Target="../embeddings/oleObject5.bin"/><Relationship Id="rId2" Type="http://schemas.openxmlformats.org/officeDocument/2006/relationships/notesSlide" Target="../notesSlides/notesSlide70.xml"/><Relationship Id="rId1" Type="http://schemas.openxmlformats.org/officeDocument/2006/relationships/slideLayout" Target="../slideLayouts/slideLayout19.xml"/><Relationship Id="rId6" Type="http://schemas.openxmlformats.org/officeDocument/2006/relationships/image" Target="../media/image136.png"/><Relationship Id="rId5" Type="http://schemas.openxmlformats.org/officeDocument/2006/relationships/oleObject" Target="../embeddings/oleObject4.bin"/><Relationship Id="rId4" Type="http://schemas.microsoft.com/office/2007/relationships/hdphoto" Target="../media/hdphoto13.wdp"/></Relationships>
</file>

<file path=ppt/slides/_rels/slide98.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notesSlide" Target="../notesSlides/notesSlide71.xml"/><Relationship Id="rId1" Type="http://schemas.openxmlformats.org/officeDocument/2006/relationships/slideLayout" Target="../slideLayouts/slideLayout19.xml"/><Relationship Id="rId6" Type="http://schemas.openxmlformats.org/officeDocument/2006/relationships/image" Target="../media/image139.png"/><Relationship Id="rId5" Type="http://schemas.openxmlformats.org/officeDocument/2006/relationships/oleObject" Target="../embeddings/oleObject6.bin"/><Relationship Id="rId4" Type="http://schemas.microsoft.com/office/2007/relationships/hdphoto" Target="../media/hdphoto14.wdp"/></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2"/>
          <p:cNvSpPr>
            <a:spLocks noGrp="1" noChangeArrowheads="1"/>
          </p:cNvSpPr>
          <p:nvPr>
            <p:ph type="ctrTitle"/>
          </p:nvPr>
        </p:nvSpPr>
        <p:spPr>
          <a:xfrm>
            <a:off x="342900" y="1873250"/>
            <a:ext cx="8458200" cy="1555750"/>
          </a:xfrm>
        </p:spPr>
        <p:txBody>
          <a:bodyPr/>
          <a:lstStyle/>
          <a:p>
            <a:pPr eaLnBrk="1" hangingPunct="1">
              <a:defRPr/>
            </a:pPr>
            <a:r>
              <a:rPr lang="en-US" dirty="0"/>
              <a:t>Retinal Findings with Systemic Disease</a:t>
            </a:r>
            <a:br>
              <a:rPr lang="en-US" dirty="0"/>
            </a:br>
            <a:br>
              <a:rPr lang="en-US" dirty="0"/>
            </a:br>
            <a:endParaRPr lang="en-US" dirty="0"/>
          </a:p>
        </p:txBody>
      </p:sp>
      <p:sp>
        <p:nvSpPr>
          <p:cNvPr id="525315" name="Rectangle 3"/>
          <p:cNvSpPr>
            <a:spLocks noGrp="1" noChangeArrowheads="1"/>
          </p:cNvSpPr>
          <p:nvPr>
            <p:ph type="subTitle" idx="1"/>
          </p:nvPr>
        </p:nvSpPr>
        <p:spPr>
          <a:xfrm>
            <a:off x="1371600" y="4495800"/>
            <a:ext cx="6400800" cy="1752600"/>
          </a:xfrm>
        </p:spPr>
        <p:txBody>
          <a:bodyPr/>
          <a:lstStyle/>
          <a:p>
            <a:pPr eaLnBrk="1" hangingPunct="1">
              <a:defRPr/>
            </a:pPr>
            <a:r>
              <a:rPr lang="en-US" dirty="0">
                <a:ea typeface="+mn-ea"/>
                <a:cs typeface="+mn-cs"/>
              </a:rPr>
              <a:t>Jeffry D. Gerson, O.D., F.A.A.O.</a:t>
            </a:r>
          </a:p>
          <a:p>
            <a:pPr eaLnBrk="1" hangingPunct="1">
              <a:defRPr/>
            </a:pPr>
            <a:r>
              <a:rPr lang="en-US" dirty="0">
                <a:ea typeface="+mn-ea"/>
                <a:cs typeface="+mn-cs"/>
                <a:hlinkClick r:id="rId3"/>
              </a:rPr>
              <a:t>Jgerson@hotmail.com</a:t>
            </a:r>
            <a:endParaRPr lang="en-US" dirty="0">
              <a:ea typeface="+mn-ea"/>
              <a:cs typeface="+mn-cs"/>
            </a:endParaRPr>
          </a:p>
          <a:p>
            <a:pPr eaLnBrk="1" hangingPunct="1">
              <a:defRPr/>
            </a:pPr>
            <a:endParaRPr lang="en-US" dirty="0">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1026"/>
          <p:cNvSpPr>
            <a:spLocks noGrp="1" noChangeArrowheads="1"/>
          </p:cNvSpPr>
          <p:nvPr>
            <p:ph type="title"/>
          </p:nvPr>
        </p:nvSpPr>
        <p:spPr>
          <a:xfrm>
            <a:off x="-76200" y="274638"/>
            <a:ext cx="8229600" cy="1143000"/>
          </a:xfrm>
        </p:spPr>
        <p:txBody>
          <a:bodyPr/>
          <a:lstStyle/>
          <a:p>
            <a:pPr eaLnBrk="1" hangingPunct="1">
              <a:defRPr/>
            </a:pPr>
            <a:r>
              <a:rPr lang="en-US">
                <a:ea typeface="+mj-ea"/>
                <a:cs typeface="+mj-cs"/>
              </a:rPr>
              <a:t>Clinical exam</a:t>
            </a:r>
          </a:p>
        </p:txBody>
      </p:sp>
      <p:sp>
        <p:nvSpPr>
          <p:cNvPr id="538627" name="Rectangle 1027"/>
          <p:cNvSpPr>
            <a:spLocks noGrp="1" noChangeArrowheads="1"/>
          </p:cNvSpPr>
          <p:nvPr>
            <p:ph type="body" sz="half" idx="1"/>
          </p:nvPr>
        </p:nvSpPr>
        <p:spPr>
          <a:xfrm>
            <a:off x="0" y="1600200"/>
            <a:ext cx="4495800" cy="4525963"/>
          </a:xfrm>
        </p:spPr>
        <p:txBody>
          <a:bodyPr/>
          <a:lstStyle/>
          <a:p>
            <a:pPr eaLnBrk="1" hangingPunct="1">
              <a:buFont typeface="Wingdings" pitchFamily="-108" charset="2"/>
              <a:buChar char="l"/>
              <a:defRPr/>
            </a:pPr>
            <a:r>
              <a:rPr lang="en-US" sz="2400" dirty="0">
                <a:ea typeface="+mn-ea"/>
                <a:cs typeface="+mn-cs"/>
              </a:rPr>
              <a:t>**BIO best for clinical exam of peripheral retina</a:t>
            </a:r>
          </a:p>
          <a:p>
            <a:pPr eaLnBrk="1" hangingPunct="1">
              <a:buFont typeface="Wingdings" pitchFamily="-108" charset="2"/>
              <a:buChar char="l"/>
              <a:defRPr/>
            </a:pPr>
            <a:r>
              <a:rPr lang="en-US" sz="2400" dirty="0">
                <a:ea typeface="+mn-ea"/>
                <a:cs typeface="+mn-cs"/>
              </a:rPr>
              <a:t>Condensing lens at slit lamp ideal for magnified posterior pole views</a:t>
            </a:r>
          </a:p>
          <a:p>
            <a:pPr eaLnBrk="1" hangingPunct="1">
              <a:buFont typeface="Wingdings" pitchFamily="-108" charset="2"/>
              <a:buChar char="l"/>
              <a:defRPr/>
            </a:pPr>
            <a:r>
              <a:rPr lang="en-US" sz="2400" dirty="0">
                <a:ea typeface="+mn-ea"/>
                <a:cs typeface="+mn-cs"/>
              </a:rPr>
              <a:t>Dynamic clinical exam</a:t>
            </a:r>
          </a:p>
          <a:p>
            <a:pPr eaLnBrk="1" hangingPunct="1">
              <a:buFont typeface="Wingdings" pitchFamily="-108" charset="2"/>
              <a:buChar char="l"/>
              <a:defRPr/>
            </a:pPr>
            <a:r>
              <a:rPr lang="en-US" sz="2400" dirty="0">
                <a:ea typeface="+mn-ea"/>
                <a:cs typeface="+mn-cs"/>
              </a:rPr>
              <a:t>Require examiner to document</a:t>
            </a:r>
          </a:p>
          <a:p>
            <a:pPr eaLnBrk="1" hangingPunct="1">
              <a:buFont typeface="Wingdings" pitchFamily="-108" charset="2"/>
              <a:buChar char="l"/>
              <a:defRPr/>
            </a:pPr>
            <a:r>
              <a:rPr lang="en-US" sz="2400" dirty="0">
                <a:ea typeface="+mn-ea"/>
                <a:cs typeface="+mn-cs"/>
              </a:rPr>
              <a:t>Some things best seen clinically, and unable to be seen with imaging devices</a:t>
            </a:r>
          </a:p>
        </p:txBody>
      </p:sp>
      <p:pic>
        <p:nvPicPr>
          <p:cNvPr id="40964" name="Picture 1028" descr="wa_bio_sm">
            <a:hlinkClick r:id="rId3"/>
          </p:cNvPr>
          <p:cNvPicPr>
            <a:picLocks noGrp="1" noChangeAspect="1" noChangeArrowheads="1"/>
          </p:cNvPicPr>
          <p:nvPr>
            <p:ph sz="quarter" idx="2"/>
          </p:nvPr>
        </p:nvPicPr>
        <p:blipFill>
          <a:blip r:embed="rId4"/>
          <a:srcRect/>
          <a:stretch>
            <a:fillRect/>
          </a:stretch>
        </p:blipFill>
        <p:spPr>
          <a:xfrm>
            <a:off x="4343400" y="1143000"/>
            <a:ext cx="1847850" cy="1905000"/>
          </a:xfrm>
        </p:spPr>
      </p:pic>
      <p:pic>
        <p:nvPicPr>
          <p:cNvPr id="40965" name="Picture 1029" descr="28D Large Lens"/>
          <p:cNvPicPr>
            <a:picLocks noChangeAspect="1" noChangeArrowheads="1"/>
          </p:cNvPicPr>
          <p:nvPr/>
        </p:nvPicPr>
        <p:blipFill>
          <a:blip r:embed="rId5"/>
          <a:srcRect/>
          <a:stretch>
            <a:fillRect/>
          </a:stretch>
        </p:blipFill>
        <p:spPr bwMode="auto">
          <a:xfrm>
            <a:off x="5943600" y="381000"/>
            <a:ext cx="3581400" cy="2128838"/>
          </a:xfrm>
          <a:prstGeom prst="rect">
            <a:avLst/>
          </a:prstGeom>
          <a:noFill/>
          <a:ln w="9525">
            <a:noFill/>
            <a:miter lim="800000"/>
            <a:headEnd/>
            <a:tailEnd/>
          </a:ln>
        </p:spPr>
      </p:pic>
      <p:pic>
        <p:nvPicPr>
          <p:cNvPr id="40966" name="Picture 1030" descr="volk78d"/>
          <p:cNvPicPr>
            <a:picLocks noChangeAspect="1" noChangeArrowheads="1"/>
          </p:cNvPicPr>
          <p:nvPr/>
        </p:nvPicPr>
        <p:blipFill>
          <a:blip r:embed="rId6"/>
          <a:srcRect/>
          <a:stretch>
            <a:fillRect/>
          </a:stretch>
        </p:blipFill>
        <p:spPr bwMode="auto">
          <a:xfrm>
            <a:off x="7010400" y="3124200"/>
            <a:ext cx="1428750" cy="1095375"/>
          </a:xfrm>
          <a:prstGeom prst="rect">
            <a:avLst/>
          </a:prstGeom>
          <a:noFill/>
          <a:ln w="9525">
            <a:noFill/>
            <a:miter lim="800000"/>
            <a:headEnd/>
            <a:tailEnd/>
          </a:ln>
        </p:spPr>
      </p:pic>
      <p:pic>
        <p:nvPicPr>
          <p:cNvPr id="40967" name="Picture 1031" descr="16-111"/>
          <p:cNvPicPr>
            <a:picLocks noChangeAspect="1" noChangeArrowheads="1"/>
          </p:cNvPicPr>
          <p:nvPr/>
        </p:nvPicPr>
        <p:blipFill>
          <a:blip r:embed="rId7"/>
          <a:srcRect/>
          <a:stretch>
            <a:fillRect/>
          </a:stretch>
        </p:blipFill>
        <p:spPr bwMode="auto">
          <a:xfrm>
            <a:off x="6019800" y="5257800"/>
            <a:ext cx="2857500" cy="1200150"/>
          </a:xfrm>
          <a:prstGeom prst="rect">
            <a:avLst/>
          </a:prstGeom>
          <a:noFill/>
          <a:ln w="9525">
            <a:noFill/>
            <a:miter lim="800000"/>
            <a:headEnd/>
            <a:tailEnd/>
          </a:ln>
        </p:spPr>
      </p:pic>
      <p:pic>
        <p:nvPicPr>
          <p:cNvPr id="40968" name="Picture 1032" descr="digitalwidemiddle"/>
          <p:cNvPicPr>
            <a:picLocks noGrp="1" noChangeAspect="1" noChangeArrowheads="1"/>
          </p:cNvPicPr>
          <p:nvPr>
            <p:ph sz="quarter" idx="3"/>
          </p:nvPr>
        </p:nvPicPr>
        <p:blipFill>
          <a:blip r:embed="rId8" cstate="print">
            <a:extLst>
              <a:ext uri="{28A0092B-C50C-407E-A947-70E740481C1C}">
                <a14:useLocalDpi xmlns:a14="http://schemas.microsoft.com/office/drawing/2010/main"/>
              </a:ext>
            </a:extLst>
          </a:blip>
          <a:srcRect/>
          <a:stretch>
            <a:fillRect/>
          </a:stretch>
        </p:blipFill>
        <p:spPr>
          <a:xfrm>
            <a:off x="4343400" y="3429000"/>
            <a:ext cx="2076450" cy="1414463"/>
          </a:xfrm>
        </p:spPr>
      </p:pic>
    </p:spTree>
  </p:cSld>
  <p:clrMapOvr>
    <a:masterClrMapping/>
  </p:clrMapOvr>
  <p:transition>
    <p:checker dir="vert"/>
  </p:transition>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Routine exam finding</a:t>
            </a:r>
            <a:br>
              <a:rPr lang="en-US" dirty="0"/>
            </a:br>
            <a:endParaRPr lang="en-US" dirty="0"/>
          </a:p>
        </p:txBody>
      </p:sp>
      <p:sp>
        <p:nvSpPr>
          <p:cNvPr id="3" name="Content Placeholder 2"/>
          <p:cNvSpPr>
            <a:spLocks noGrp="1"/>
          </p:cNvSpPr>
          <p:nvPr>
            <p:ph idx="1"/>
          </p:nvPr>
        </p:nvSpPr>
        <p:spPr/>
        <p:txBody>
          <a:bodyPr/>
          <a:lstStyle/>
          <a:p>
            <a:pPr>
              <a:defRPr/>
            </a:pPr>
            <a:r>
              <a:rPr lang="en-US" dirty="0"/>
              <a:t>54yo male in for routine exam</a:t>
            </a:r>
          </a:p>
          <a:p>
            <a:pPr>
              <a:defRPr/>
            </a:pPr>
            <a:r>
              <a:rPr lang="en-US" dirty="0"/>
              <a:t>20/20 vision</a:t>
            </a:r>
          </a:p>
          <a:p>
            <a:pPr>
              <a:defRPr/>
            </a:pPr>
            <a:r>
              <a:rPr lang="en-US" dirty="0"/>
              <a:t>h/o Melanoma</a:t>
            </a:r>
          </a:p>
        </p:txBody>
      </p:sp>
      <p:pic>
        <p:nvPicPr>
          <p:cNvPr id="347139" name="Picture 5"/>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02188" y="3309938"/>
            <a:ext cx="4341812" cy="3548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47140" name="Picture 6"/>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3371850"/>
            <a:ext cx="4776788" cy="3486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6347430"/>
      </p:ext>
    </p:extLst>
  </p:cSld>
  <p:clrMapOvr>
    <a:masterClrMapping/>
  </p:clrMapOvr>
  <p:transition spd="slow"/>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Drug induced retinopathy</a:t>
            </a:r>
          </a:p>
        </p:txBody>
      </p:sp>
      <p:sp>
        <p:nvSpPr>
          <p:cNvPr id="3" name="Content Placeholder 2"/>
          <p:cNvSpPr>
            <a:spLocks noGrp="1"/>
          </p:cNvSpPr>
          <p:nvPr>
            <p:ph idx="1"/>
          </p:nvPr>
        </p:nvSpPr>
        <p:spPr/>
        <p:txBody>
          <a:bodyPr/>
          <a:lstStyle/>
          <a:p>
            <a:pPr>
              <a:defRPr/>
            </a:pPr>
            <a:r>
              <a:rPr lang="en-US" dirty="0"/>
              <a:t>Interferon treatment for 5 </a:t>
            </a:r>
            <a:r>
              <a:rPr lang="en-US" dirty="0" err="1"/>
              <a:t>mos</a:t>
            </a:r>
            <a:endParaRPr lang="en-US" dirty="0"/>
          </a:p>
          <a:p>
            <a:pPr lvl="1">
              <a:defRPr/>
            </a:pPr>
            <a:r>
              <a:rPr lang="en-US" dirty="0"/>
              <a:t>Infusions 1/</a:t>
            </a:r>
            <a:r>
              <a:rPr lang="en-US" dirty="0" err="1"/>
              <a:t>mo</a:t>
            </a:r>
            <a:r>
              <a:rPr lang="en-US" dirty="0"/>
              <a:t> and injections 3/</a:t>
            </a:r>
            <a:r>
              <a:rPr lang="en-US" dirty="0" err="1"/>
              <a:t>wk</a:t>
            </a:r>
            <a:endParaRPr lang="en-US" dirty="0"/>
          </a:p>
          <a:p>
            <a:pPr lvl="1">
              <a:defRPr/>
            </a:pPr>
            <a:endParaRPr lang="en-US" dirty="0"/>
          </a:p>
          <a:p>
            <a:pPr>
              <a:defRPr/>
            </a:pPr>
            <a:r>
              <a:rPr lang="en-US" dirty="0"/>
              <a:t>Typical onset 1-5 </a:t>
            </a:r>
            <a:r>
              <a:rPr lang="en-US" dirty="0" err="1"/>
              <a:t>mos</a:t>
            </a:r>
            <a:endParaRPr lang="en-US" dirty="0"/>
          </a:p>
          <a:p>
            <a:pPr>
              <a:defRPr/>
            </a:pPr>
            <a:r>
              <a:rPr lang="en-US" dirty="0"/>
              <a:t>Often resolves w d/c </a:t>
            </a:r>
            <a:r>
              <a:rPr lang="en-US" dirty="0" err="1"/>
              <a:t>Tx</a:t>
            </a:r>
            <a:endParaRPr lang="en-US" dirty="0"/>
          </a:p>
          <a:p>
            <a:pPr>
              <a:defRPr/>
            </a:pPr>
            <a:r>
              <a:rPr lang="en-US" dirty="0"/>
              <a:t>More common w HTN</a:t>
            </a:r>
          </a:p>
          <a:p>
            <a:pPr>
              <a:defRPr/>
            </a:pPr>
            <a:endParaRPr lang="en-US" dirty="0"/>
          </a:p>
        </p:txBody>
      </p:sp>
      <p:pic>
        <p:nvPicPr>
          <p:cNvPr id="348163"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67363" y="3886200"/>
            <a:ext cx="3576637" cy="294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1765163"/>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a:xfrm>
            <a:off x="457200" y="-76200"/>
            <a:ext cx="8229600" cy="1139825"/>
          </a:xfrm>
        </p:spPr>
        <p:txBody>
          <a:bodyPr/>
          <a:lstStyle/>
          <a:p>
            <a:pPr eaLnBrk="1" hangingPunct="1">
              <a:defRPr/>
            </a:pPr>
            <a:r>
              <a:rPr lang="en-US">
                <a:ea typeface="+mj-ea"/>
                <a:cs typeface="+mj-cs"/>
              </a:rPr>
              <a:t>Quality of Life after Tx</a:t>
            </a:r>
          </a:p>
        </p:txBody>
      </p:sp>
      <p:sp>
        <p:nvSpPr>
          <p:cNvPr id="379907" name="Rectangle 3"/>
          <p:cNvSpPr>
            <a:spLocks noGrp="1" noChangeArrowheads="1"/>
          </p:cNvSpPr>
          <p:nvPr>
            <p:ph type="body" idx="1"/>
          </p:nvPr>
        </p:nvSpPr>
        <p:spPr>
          <a:xfrm>
            <a:off x="152400" y="955675"/>
            <a:ext cx="8229600" cy="4530725"/>
          </a:xfrm>
        </p:spPr>
        <p:txBody>
          <a:bodyPr/>
          <a:lstStyle/>
          <a:p>
            <a:pPr eaLnBrk="1" hangingPunct="1">
              <a:buFont typeface="Wingdings" pitchFamily="-108" charset="2"/>
              <a:buChar char="l"/>
              <a:defRPr/>
            </a:pPr>
            <a:r>
              <a:rPr lang="en-US">
                <a:ea typeface="+mn-ea"/>
                <a:cs typeface="+mn-cs"/>
              </a:rPr>
              <a:t>Significant difference in vision for 1</a:t>
            </a:r>
            <a:r>
              <a:rPr lang="en-US" baseline="30000">
                <a:ea typeface="+mn-ea"/>
                <a:cs typeface="+mn-cs"/>
              </a:rPr>
              <a:t>st</a:t>
            </a:r>
            <a:r>
              <a:rPr lang="en-US">
                <a:ea typeface="+mn-ea"/>
                <a:cs typeface="+mn-cs"/>
              </a:rPr>
              <a:t> year (plaque &gt; enucleation), fading after 5 yrs</a:t>
            </a:r>
          </a:p>
          <a:p>
            <a:pPr lvl="1" eaLnBrk="1" hangingPunct="1">
              <a:buFont typeface="Wingdings" pitchFamily="-108" charset="2"/>
              <a:buChar char="l"/>
              <a:defRPr/>
            </a:pPr>
            <a:r>
              <a:rPr lang="en-US"/>
              <a:t>Most notably driving and peripheral vision</a:t>
            </a:r>
          </a:p>
          <a:p>
            <a:pPr eaLnBrk="1" hangingPunct="1">
              <a:buFont typeface="Wingdings" pitchFamily="-108" charset="2"/>
              <a:buChar char="l"/>
              <a:defRPr/>
            </a:pPr>
            <a:r>
              <a:rPr lang="en-US">
                <a:ea typeface="+mn-ea"/>
                <a:cs typeface="+mn-cs"/>
              </a:rPr>
              <a:t>Patients treated with plaque had increased psychological distress following therapy</a:t>
            </a:r>
          </a:p>
          <a:p>
            <a:pPr lvl="1" eaLnBrk="1" hangingPunct="1">
              <a:buFont typeface="Wingdings" pitchFamily="-108" charset="2"/>
              <a:buChar char="l"/>
              <a:defRPr/>
            </a:pPr>
            <a:r>
              <a:rPr lang="en-US"/>
              <a:t>This faded after survival rates           announced</a:t>
            </a:r>
          </a:p>
          <a:p>
            <a:pPr lvl="1" eaLnBrk="1" hangingPunct="1">
              <a:buFont typeface="Wingdings" pitchFamily="-108" charset="2"/>
              <a:buChar char="l"/>
              <a:defRPr/>
            </a:pPr>
            <a:r>
              <a:rPr lang="en-US"/>
              <a:t>Still distress in both groups</a:t>
            </a:r>
          </a:p>
        </p:txBody>
      </p:sp>
      <p:pic>
        <p:nvPicPr>
          <p:cNvPr id="261124" name="Picture 5" descr="L5_PicBig_5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8400" y="3581400"/>
            <a:ext cx="2667000" cy="2667000"/>
          </a:xfrm>
          <a:prstGeom prst="rect">
            <a:avLst/>
          </a:prstGeom>
          <a:noFill/>
          <a:ln w="9525">
            <a:noFill/>
            <a:miter lim="800000"/>
            <a:headEnd/>
            <a:tailEnd/>
          </a:ln>
        </p:spPr>
      </p:pic>
      <p:sp>
        <p:nvSpPr>
          <p:cNvPr id="261125" name="Rectangle 6"/>
          <p:cNvSpPr>
            <a:spLocks noChangeArrowheads="1"/>
          </p:cNvSpPr>
          <p:nvPr/>
        </p:nvSpPr>
        <p:spPr bwMode="auto">
          <a:xfrm>
            <a:off x="0" y="6415088"/>
            <a:ext cx="6994525" cy="366712"/>
          </a:xfrm>
          <a:prstGeom prst="rect">
            <a:avLst/>
          </a:prstGeom>
          <a:noFill/>
          <a:ln w="9525">
            <a:noFill/>
            <a:miter lim="800000"/>
            <a:headEnd/>
            <a:tailEnd/>
          </a:ln>
        </p:spPr>
        <p:txBody>
          <a:bodyPr wrap="none">
            <a:prstTxWarp prst="textNoShape">
              <a:avLst/>
            </a:prstTxWarp>
            <a:spAutoFit/>
          </a:bodyPr>
          <a:lstStyle/>
          <a:p>
            <a:pPr>
              <a:spcBef>
                <a:spcPct val="50000"/>
              </a:spcBef>
            </a:pPr>
            <a:r>
              <a:rPr lang="en-US"/>
              <a:t>Melia et al. Quality of Life: 5 yrs after Tx in COMS. Arch Ophth 2/06</a:t>
            </a:r>
          </a:p>
        </p:txBody>
      </p:sp>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0" name="Picture 2" descr="untitled (2)"/>
          <p:cNvPicPr>
            <a:picLocks noGrp="1" noChangeAspect="1" noChangeArrowheads="1"/>
          </p:cNvPicPr>
          <p:nvPr>
            <p:ph/>
          </p:nvPr>
        </p:nvPicPr>
        <p:blipFill>
          <a:blip r:embed="rId3" cstate="email">
            <a:extLst>
              <a:ext uri="{28A0092B-C50C-407E-A947-70E740481C1C}">
                <a14:useLocalDpi xmlns:a14="http://schemas.microsoft.com/office/drawing/2010/main"/>
              </a:ext>
            </a:extLst>
          </a:blip>
          <a:srcRect/>
          <a:stretch>
            <a:fillRect/>
          </a:stretch>
        </p:blipFill>
        <p:spPr>
          <a:xfrm>
            <a:off x="2533650" y="277813"/>
            <a:ext cx="4075113" cy="5853112"/>
          </a:xfrm>
          <a:noFill/>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p:txBody>
          <a:bodyPr/>
          <a:lstStyle/>
          <a:p>
            <a:pPr eaLnBrk="1" hangingPunct="1">
              <a:defRPr/>
            </a:pPr>
            <a:r>
              <a:rPr lang="en-US" sz="4000">
                <a:ea typeface="+mj-ea"/>
                <a:cs typeface="+mj-cs"/>
              </a:rPr>
              <a:t>Familial Adenomatous Polyposis (FAP)</a:t>
            </a:r>
          </a:p>
        </p:txBody>
      </p:sp>
      <p:sp>
        <p:nvSpPr>
          <p:cNvPr id="179203" name="Rectangle 3"/>
          <p:cNvSpPr>
            <a:spLocks noGrp="1" noChangeArrowheads="1"/>
          </p:cNvSpPr>
          <p:nvPr>
            <p:ph type="body" sz="half" idx="1"/>
          </p:nvPr>
        </p:nvSpPr>
        <p:spPr/>
        <p:txBody>
          <a:bodyPr/>
          <a:lstStyle/>
          <a:p>
            <a:pPr eaLnBrk="1" hangingPunct="1">
              <a:lnSpc>
                <a:spcPct val="90000"/>
              </a:lnSpc>
              <a:buFont typeface="Wingdings" pitchFamily="-108" charset="2"/>
              <a:buChar char="l"/>
              <a:defRPr/>
            </a:pPr>
            <a:r>
              <a:rPr lang="en-US" sz="2800">
                <a:ea typeface="+mn-ea"/>
                <a:cs typeface="+mn-cs"/>
              </a:rPr>
              <a:t>Rare: 2.3-3.2/100,000</a:t>
            </a:r>
          </a:p>
          <a:p>
            <a:pPr eaLnBrk="1" hangingPunct="1">
              <a:lnSpc>
                <a:spcPct val="90000"/>
              </a:lnSpc>
              <a:buFont typeface="Wingdings" pitchFamily="-108" charset="2"/>
              <a:buChar char="l"/>
              <a:defRPr/>
            </a:pPr>
            <a:r>
              <a:rPr lang="en-US" sz="2800">
                <a:ea typeface="+mn-ea"/>
                <a:cs typeface="+mn-cs"/>
              </a:rPr>
              <a:t>Avg onset at 16yo</a:t>
            </a:r>
          </a:p>
          <a:p>
            <a:pPr eaLnBrk="1" hangingPunct="1">
              <a:lnSpc>
                <a:spcPct val="90000"/>
              </a:lnSpc>
              <a:buFont typeface="Wingdings" pitchFamily="-108" charset="2"/>
              <a:buChar char="l"/>
              <a:defRPr/>
            </a:pPr>
            <a:r>
              <a:rPr lang="en-US" sz="2800">
                <a:ea typeface="+mn-ea"/>
                <a:cs typeface="+mn-cs"/>
              </a:rPr>
              <a:t>Without Colectomy, colon cancer inevitable</a:t>
            </a:r>
          </a:p>
          <a:p>
            <a:pPr eaLnBrk="1" hangingPunct="1">
              <a:lnSpc>
                <a:spcPct val="90000"/>
              </a:lnSpc>
              <a:buFont typeface="Wingdings" pitchFamily="-108" charset="2"/>
              <a:buChar char="l"/>
              <a:defRPr/>
            </a:pPr>
            <a:r>
              <a:rPr lang="en-US" sz="2800">
                <a:ea typeface="+mn-ea"/>
                <a:cs typeface="+mn-cs"/>
              </a:rPr>
              <a:t>Autosomal dominant 75-80% have affected parent</a:t>
            </a:r>
          </a:p>
          <a:p>
            <a:pPr eaLnBrk="1" hangingPunct="1">
              <a:lnSpc>
                <a:spcPct val="90000"/>
              </a:lnSpc>
              <a:buFont typeface="Wingdings" pitchFamily="-108" charset="2"/>
              <a:buChar char="l"/>
              <a:defRPr/>
            </a:pPr>
            <a:r>
              <a:rPr lang="en-US" sz="2800">
                <a:ea typeface="+mn-ea"/>
                <a:cs typeface="+mn-cs"/>
              </a:rPr>
              <a:t>78-88% have 4 or more fundus lesions</a:t>
            </a:r>
          </a:p>
        </p:txBody>
      </p:sp>
      <p:pic>
        <p:nvPicPr>
          <p:cNvPr id="265220" name="Picture 4" descr="intestpol"/>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5108575" y="1381125"/>
            <a:ext cx="3502025" cy="2363788"/>
          </a:xfrm>
          <a:noFill/>
        </p:spPr>
      </p:pic>
      <p:pic>
        <p:nvPicPr>
          <p:cNvPr id="265221" name="Picture 5" descr="CHRPE bear tracks-AAOpt 2002"/>
          <p:cNvPicPr>
            <a:picLocks noGrp="1" noChangeAspect="1" noChangeArrowheads="1"/>
          </p:cNvPicPr>
          <p:nvPr>
            <p:ph sz="quarter" idx="3"/>
          </p:nvPr>
        </p:nvPicPr>
        <p:blipFill>
          <a:blip r:embed="rId4" cstate="email">
            <a:extLst>
              <a:ext uri="{28A0092B-C50C-407E-A947-70E740481C1C}">
                <a14:useLocalDpi xmlns:a14="http://schemas.microsoft.com/office/drawing/2010/main"/>
              </a:ext>
            </a:extLst>
          </a:blip>
          <a:srcRect/>
          <a:stretch>
            <a:fillRect/>
          </a:stretch>
        </p:blipFill>
        <p:spPr>
          <a:xfrm>
            <a:off x="5562600" y="3775075"/>
            <a:ext cx="2743200" cy="2743200"/>
          </a:xfrm>
          <a:noFill/>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4" name="Rectangle 4"/>
          <p:cNvSpPr>
            <a:spLocks noGrp="1" noChangeArrowheads="1"/>
          </p:cNvSpPr>
          <p:nvPr>
            <p:ph type="title"/>
          </p:nvPr>
        </p:nvSpPr>
        <p:spPr>
          <a:xfrm>
            <a:off x="457200" y="152400"/>
            <a:ext cx="8229600" cy="914400"/>
          </a:xfrm>
        </p:spPr>
        <p:txBody>
          <a:bodyPr/>
          <a:lstStyle/>
          <a:p>
            <a:pPr eaLnBrk="1" hangingPunct="1">
              <a:defRPr/>
            </a:pPr>
            <a:r>
              <a:rPr lang="en-US" dirty="0">
                <a:ea typeface="+mj-ea"/>
                <a:cs typeface="+mj-cs"/>
              </a:rPr>
              <a:t>Retinal Consult</a:t>
            </a:r>
          </a:p>
        </p:txBody>
      </p:sp>
      <p:sp>
        <p:nvSpPr>
          <p:cNvPr id="312325" name="Rectangle 5"/>
          <p:cNvSpPr>
            <a:spLocks noGrp="1" noChangeArrowheads="1"/>
          </p:cNvSpPr>
          <p:nvPr>
            <p:ph type="body" sz="half" idx="1"/>
          </p:nvPr>
        </p:nvSpPr>
        <p:spPr>
          <a:xfrm>
            <a:off x="457200" y="990600"/>
            <a:ext cx="4038600" cy="4530725"/>
          </a:xfrm>
        </p:spPr>
        <p:txBody>
          <a:bodyPr/>
          <a:lstStyle/>
          <a:p>
            <a:pPr eaLnBrk="1" hangingPunct="1">
              <a:buFont typeface="Wingdings" pitchFamily="-108" charset="2"/>
              <a:buChar char="l"/>
              <a:defRPr/>
            </a:pPr>
            <a:r>
              <a:rPr lang="en-US" sz="2800" dirty="0">
                <a:ea typeface="+mn-ea"/>
                <a:cs typeface="+mn-cs"/>
              </a:rPr>
              <a:t>37 year old female</a:t>
            </a:r>
          </a:p>
          <a:p>
            <a:pPr eaLnBrk="1" hangingPunct="1">
              <a:buFont typeface="Wingdings" pitchFamily="-108" charset="2"/>
              <a:buChar char="l"/>
              <a:defRPr/>
            </a:pPr>
            <a:r>
              <a:rPr lang="en-US" sz="2800" dirty="0">
                <a:ea typeface="+mn-ea"/>
                <a:cs typeface="+mn-cs"/>
              </a:rPr>
              <a:t>Vision 20/40 OS</a:t>
            </a:r>
          </a:p>
          <a:p>
            <a:pPr eaLnBrk="1" hangingPunct="1">
              <a:buFont typeface="Wingdings" pitchFamily="-108" charset="2"/>
              <a:buChar char="l"/>
              <a:defRPr/>
            </a:pPr>
            <a:r>
              <a:rPr lang="en-US" sz="2800" dirty="0">
                <a:ea typeface="+mn-ea"/>
                <a:cs typeface="+mn-cs"/>
              </a:rPr>
              <a:t>No pain or pain with movements</a:t>
            </a:r>
          </a:p>
          <a:p>
            <a:pPr eaLnBrk="1" hangingPunct="1">
              <a:buFont typeface="Wingdings" pitchFamily="-108" charset="2"/>
              <a:buChar char="l"/>
              <a:defRPr/>
            </a:pPr>
            <a:r>
              <a:rPr lang="en-US" sz="2800" dirty="0">
                <a:ea typeface="+mn-ea"/>
                <a:cs typeface="+mn-cs"/>
              </a:rPr>
              <a:t>No APD</a:t>
            </a:r>
          </a:p>
          <a:p>
            <a:pPr eaLnBrk="1" hangingPunct="1">
              <a:buFont typeface="Wingdings" pitchFamily="-108" charset="2"/>
              <a:buChar char="l"/>
              <a:defRPr/>
            </a:pPr>
            <a:r>
              <a:rPr lang="en-US" sz="2800" dirty="0">
                <a:ea typeface="+mn-ea"/>
                <a:cs typeface="+mn-cs"/>
              </a:rPr>
              <a:t>Normal Anterior segment exam</a:t>
            </a:r>
          </a:p>
          <a:p>
            <a:pPr eaLnBrk="1" hangingPunct="1">
              <a:buFont typeface="Wingdings" pitchFamily="-108" charset="2"/>
              <a:buChar char="l"/>
              <a:defRPr/>
            </a:pPr>
            <a:r>
              <a:rPr lang="en-US" sz="2800" dirty="0">
                <a:ea typeface="+mn-ea"/>
                <a:cs typeface="+mn-cs"/>
              </a:rPr>
              <a:t>Recent ER visit for LOV</a:t>
            </a:r>
          </a:p>
          <a:p>
            <a:pPr lvl="1" eaLnBrk="1" hangingPunct="1">
              <a:buFont typeface="Wingdings" pitchFamily="-108" charset="2"/>
              <a:buChar char="l"/>
              <a:defRPr/>
            </a:pPr>
            <a:r>
              <a:rPr lang="en-US" sz="2400" dirty="0">
                <a:ea typeface="+mn-ea"/>
                <a:cs typeface="+mn-cs"/>
              </a:rPr>
              <a:t>Then went to </a:t>
            </a:r>
            <a:r>
              <a:rPr lang="en-US" sz="2400" dirty="0" err="1">
                <a:ea typeface="+mn-ea"/>
                <a:cs typeface="+mn-cs"/>
              </a:rPr>
              <a:t>Ophthal</a:t>
            </a:r>
            <a:r>
              <a:rPr lang="en-US" sz="2400" dirty="0">
                <a:ea typeface="+mn-ea"/>
                <a:cs typeface="+mn-cs"/>
              </a:rPr>
              <a:t>.</a:t>
            </a:r>
          </a:p>
          <a:p>
            <a:pPr lvl="2" eaLnBrk="1" hangingPunct="1">
              <a:buFont typeface="Wingdings" pitchFamily="-108" charset="2"/>
              <a:buChar char="l"/>
              <a:defRPr/>
            </a:pPr>
            <a:r>
              <a:rPr lang="en-US" sz="2000" dirty="0">
                <a:ea typeface="+mn-ea"/>
                <a:cs typeface="+mn-cs"/>
              </a:rPr>
              <a:t>Either MS, Diabetes or nothing…wait and see</a:t>
            </a:r>
          </a:p>
        </p:txBody>
      </p:sp>
      <p:pic>
        <p:nvPicPr>
          <p:cNvPr id="267268" name="Picture 7" descr="optic neuritis OS"/>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648200" y="1524000"/>
            <a:ext cx="4038600" cy="3033712"/>
          </a:xfrm>
        </p:spPr>
      </p:pic>
      <p:sp>
        <p:nvSpPr>
          <p:cNvPr id="5" name="TextBox 4"/>
          <p:cNvSpPr txBox="1"/>
          <p:nvPr/>
        </p:nvSpPr>
        <p:spPr>
          <a:xfrm>
            <a:off x="4648200" y="4724400"/>
            <a:ext cx="4495800" cy="2031325"/>
          </a:xfrm>
          <a:prstGeom prst="rect">
            <a:avLst/>
          </a:prstGeom>
          <a:noFill/>
        </p:spPr>
        <p:txBody>
          <a:bodyPr wrap="square" rtlCol="0">
            <a:spAutoFit/>
          </a:bodyPr>
          <a:lstStyle/>
          <a:p>
            <a:r>
              <a:rPr lang="en-US" dirty="0"/>
              <a:t>Further History:</a:t>
            </a:r>
          </a:p>
          <a:p>
            <a:r>
              <a:rPr lang="en-US" dirty="0"/>
              <a:t>Previous episodes of vision “Graying”</a:t>
            </a:r>
          </a:p>
          <a:p>
            <a:r>
              <a:rPr lang="en-US" dirty="0"/>
              <a:t>Unable to take hot showers</a:t>
            </a:r>
          </a:p>
          <a:p>
            <a:r>
              <a:rPr lang="en-US" dirty="0"/>
              <a:t>Electric like impulses through arms/back</a:t>
            </a:r>
          </a:p>
          <a:p>
            <a:r>
              <a:rPr lang="en-US" dirty="0"/>
              <a:t>Numbness in fingers</a:t>
            </a:r>
          </a:p>
          <a:p>
            <a:r>
              <a:rPr lang="en-US" dirty="0"/>
              <a:t>Clumsy walking</a:t>
            </a:r>
          </a:p>
          <a:p>
            <a:r>
              <a:rPr lang="en-US" dirty="0"/>
              <a:t>Decreased contrast/color OS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6" name="Rectangle 4"/>
          <p:cNvSpPr>
            <a:spLocks noGrp="1" noChangeArrowheads="1"/>
          </p:cNvSpPr>
          <p:nvPr>
            <p:ph type="title"/>
          </p:nvPr>
        </p:nvSpPr>
        <p:spPr/>
        <p:txBody>
          <a:bodyPr/>
          <a:lstStyle/>
          <a:p>
            <a:pPr eaLnBrk="1" hangingPunct="1">
              <a:defRPr/>
            </a:pPr>
            <a:r>
              <a:rPr lang="en-US">
                <a:ea typeface="+mj-ea"/>
                <a:cs typeface="+mj-cs"/>
              </a:rPr>
              <a:t>Optic Neuritis</a:t>
            </a:r>
          </a:p>
        </p:txBody>
      </p:sp>
      <p:sp>
        <p:nvSpPr>
          <p:cNvPr id="315397" name="Rectangle 5"/>
          <p:cNvSpPr>
            <a:spLocks noGrp="1" noChangeArrowheads="1"/>
          </p:cNvSpPr>
          <p:nvPr>
            <p:ph type="body" sz="half" idx="1"/>
          </p:nvPr>
        </p:nvSpPr>
        <p:spPr/>
        <p:txBody>
          <a:bodyPr/>
          <a:lstStyle/>
          <a:p>
            <a:pPr eaLnBrk="1" hangingPunct="1">
              <a:lnSpc>
                <a:spcPct val="90000"/>
              </a:lnSpc>
              <a:buFont typeface="Wingdings" pitchFamily="-108" charset="2"/>
              <a:buChar char="l"/>
              <a:defRPr/>
            </a:pPr>
            <a:r>
              <a:rPr lang="en-US" sz="2800">
                <a:ea typeface="+mn-ea"/>
                <a:cs typeface="+mn-cs"/>
              </a:rPr>
              <a:t>What is the normal visual outcome?</a:t>
            </a:r>
          </a:p>
          <a:p>
            <a:pPr eaLnBrk="1" hangingPunct="1">
              <a:lnSpc>
                <a:spcPct val="90000"/>
              </a:lnSpc>
              <a:buFont typeface="Wingdings" pitchFamily="-108" charset="2"/>
              <a:buChar char="l"/>
              <a:defRPr/>
            </a:pPr>
            <a:r>
              <a:rPr lang="en-US" sz="2800">
                <a:ea typeface="+mn-ea"/>
                <a:cs typeface="+mn-cs"/>
              </a:rPr>
              <a:t>Will this recur?</a:t>
            </a:r>
          </a:p>
          <a:p>
            <a:pPr eaLnBrk="1" hangingPunct="1">
              <a:lnSpc>
                <a:spcPct val="90000"/>
              </a:lnSpc>
              <a:buFont typeface="Wingdings" pitchFamily="-108" charset="2"/>
              <a:buChar char="l"/>
              <a:defRPr/>
            </a:pPr>
            <a:r>
              <a:rPr lang="en-US" sz="2800">
                <a:ea typeface="+mn-ea"/>
                <a:cs typeface="+mn-cs"/>
              </a:rPr>
              <a:t>What is risk of MS?</a:t>
            </a:r>
          </a:p>
          <a:p>
            <a:pPr eaLnBrk="1" hangingPunct="1">
              <a:lnSpc>
                <a:spcPct val="90000"/>
              </a:lnSpc>
              <a:buFont typeface="Wingdings" pitchFamily="-108" charset="2"/>
              <a:buChar char="l"/>
              <a:defRPr/>
            </a:pPr>
            <a:r>
              <a:rPr lang="en-US" sz="2800">
                <a:ea typeface="+mn-ea"/>
                <a:cs typeface="+mn-cs"/>
              </a:rPr>
              <a:t>What is eye treatment?</a:t>
            </a:r>
          </a:p>
          <a:p>
            <a:pPr eaLnBrk="1" hangingPunct="1">
              <a:lnSpc>
                <a:spcPct val="90000"/>
              </a:lnSpc>
              <a:buFont typeface="Wingdings" pitchFamily="-108" charset="2"/>
              <a:buChar char="l"/>
              <a:defRPr/>
            </a:pPr>
            <a:r>
              <a:rPr lang="en-US" sz="2800">
                <a:ea typeface="+mn-ea"/>
                <a:cs typeface="+mn-cs"/>
              </a:rPr>
              <a:t>What is Systemic Treatment?</a:t>
            </a:r>
          </a:p>
          <a:p>
            <a:pPr eaLnBrk="1" hangingPunct="1">
              <a:lnSpc>
                <a:spcPct val="90000"/>
              </a:lnSpc>
              <a:buFont typeface="Wingdings" pitchFamily="-108" charset="2"/>
              <a:buChar char="l"/>
              <a:defRPr/>
            </a:pPr>
            <a:r>
              <a:rPr lang="en-US" sz="2800">
                <a:ea typeface="+mn-ea"/>
                <a:cs typeface="+mn-cs"/>
              </a:rPr>
              <a:t>What tests are needed?</a:t>
            </a:r>
          </a:p>
        </p:txBody>
      </p:sp>
      <p:pic>
        <p:nvPicPr>
          <p:cNvPr id="269316" name="Picture 7" descr="optic neuritis OD posterior pole"/>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495800" y="2362200"/>
            <a:ext cx="4648200" cy="3486150"/>
          </a:xfrm>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2"/>
          <p:cNvSpPr>
            <a:spLocks noGrp="1" noChangeArrowheads="1"/>
          </p:cNvSpPr>
          <p:nvPr>
            <p:ph type="title"/>
          </p:nvPr>
        </p:nvSpPr>
        <p:spPr/>
        <p:txBody>
          <a:bodyPr/>
          <a:lstStyle/>
          <a:p>
            <a:pPr eaLnBrk="1" hangingPunct="1">
              <a:defRPr/>
            </a:pPr>
            <a:r>
              <a:rPr lang="en-US">
                <a:ea typeface="+mj-ea"/>
                <a:cs typeface="+mj-cs"/>
              </a:rPr>
              <a:t>ONTT, CHAMPS and ETOMS</a:t>
            </a:r>
          </a:p>
        </p:txBody>
      </p:sp>
      <p:sp>
        <p:nvSpPr>
          <p:cNvPr id="528387" name="Rectangle 3"/>
          <p:cNvSpPr>
            <a:spLocks noGrp="1" noChangeArrowheads="1"/>
          </p:cNvSpPr>
          <p:nvPr>
            <p:ph type="body" idx="1"/>
          </p:nvPr>
        </p:nvSpPr>
        <p:spPr>
          <a:xfrm>
            <a:off x="838200" y="1219200"/>
            <a:ext cx="8229600" cy="4530725"/>
          </a:xfrm>
        </p:spPr>
        <p:txBody>
          <a:bodyPr/>
          <a:lstStyle/>
          <a:p>
            <a:pPr eaLnBrk="1" hangingPunct="1">
              <a:buFont typeface="Wingdings" pitchFamily="-108" charset="2"/>
              <a:buChar char="l"/>
              <a:defRPr/>
            </a:pPr>
            <a:r>
              <a:rPr lang="en-US">
                <a:ea typeface="+mn-ea"/>
                <a:cs typeface="+mn-cs"/>
              </a:rPr>
              <a:t>All 3 agree, and confirm likelyhood of progression to further demyelinization</a:t>
            </a:r>
          </a:p>
          <a:p>
            <a:pPr eaLnBrk="1" hangingPunct="1">
              <a:buFont typeface="Wingdings" pitchFamily="-108" charset="2"/>
              <a:buChar char="l"/>
              <a:defRPr/>
            </a:pPr>
            <a:r>
              <a:rPr lang="en-US">
                <a:ea typeface="+mn-ea"/>
                <a:cs typeface="+mn-cs"/>
              </a:rPr>
              <a:t>Recurrence of Optic Neuritis:</a:t>
            </a:r>
          </a:p>
          <a:p>
            <a:pPr lvl="1" eaLnBrk="1" hangingPunct="1">
              <a:buFont typeface="Wingdings" pitchFamily="-108" charset="2"/>
              <a:buChar char="l"/>
              <a:defRPr/>
            </a:pPr>
            <a:r>
              <a:rPr lang="en-US"/>
              <a:t>28% at 5 yrs</a:t>
            </a:r>
          </a:p>
          <a:p>
            <a:pPr lvl="1" eaLnBrk="1" hangingPunct="1">
              <a:buFont typeface="Wingdings" pitchFamily="-108" charset="2"/>
              <a:buChar char="l"/>
              <a:defRPr/>
            </a:pPr>
            <a:r>
              <a:rPr lang="en-US"/>
              <a:t>35% at 10 yrs</a:t>
            </a:r>
          </a:p>
          <a:p>
            <a:pPr lvl="3" eaLnBrk="1" hangingPunct="1">
              <a:buFont typeface="Wingdings" pitchFamily="-108" charset="2"/>
              <a:buChar char="l"/>
              <a:defRPr/>
            </a:pPr>
            <a:r>
              <a:rPr lang="en-US"/>
              <a:t>Recurrence more frequent in those that eventually developed MS</a:t>
            </a:r>
          </a:p>
          <a:p>
            <a:pPr lvl="3" eaLnBrk="1" hangingPunct="1">
              <a:buFont typeface="Wingdings" pitchFamily="-108" charset="2"/>
              <a:buChar char="l"/>
              <a:defRPr/>
            </a:pPr>
            <a:r>
              <a:rPr lang="en-US"/>
              <a:t>Single occurrence not associated with poor vision</a:t>
            </a:r>
          </a:p>
          <a:p>
            <a:pPr lvl="3" eaLnBrk="1" hangingPunct="1">
              <a:buFont typeface="Wingdings" pitchFamily="-108" charset="2"/>
              <a:buChar char="l"/>
              <a:defRPr/>
            </a:pPr>
            <a:r>
              <a:rPr lang="en-US"/>
              <a:t>Multiple occurrence associated with worse vision, approx. 25% were 20/400 at 5 years  </a:t>
            </a:r>
          </a:p>
        </p:txBody>
      </p:sp>
      <p:pic>
        <p:nvPicPr>
          <p:cNvPr id="271364" name="Picture 4" descr="031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34938" y="3886200"/>
            <a:ext cx="2151062" cy="2895600"/>
          </a:xfrm>
          <a:prstGeom prst="rect">
            <a:avLst/>
          </a:prstGeom>
          <a:noFill/>
          <a:ln w="9525">
            <a:noFill/>
            <a:miter lim="800000"/>
            <a:headEnd/>
            <a:tailEnd/>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p:cNvSpPr>
            <a:spLocks noGrp="1" noChangeArrowheads="1"/>
          </p:cNvSpPr>
          <p:nvPr>
            <p:ph type="title"/>
          </p:nvPr>
        </p:nvSpPr>
        <p:spPr/>
        <p:txBody>
          <a:bodyPr/>
          <a:lstStyle/>
          <a:p>
            <a:pPr eaLnBrk="1" hangingPunct="1">
              <a:defRPr/>
            </a:pPr>
            <a:r>
              <a:rPr lang="en-US">
                <a:ea typeface="+mj-ea"/>
                <a:cs typeface="+mj-cs"/>
              </a:rPr>
              <a:t>Optic Neuritis and MS</a:t>
            </a:r>
          </a:p>
        </p:txBody>
      </p:sp>
      <p:sp>
        <p:nvSpPr>
          <p:cNvPr id="530435" name="Rectangle 3"/>
          <p:cNvSpPr>
            <a:spLocks noGrp="1" noChangeArrowheads="1"/>
          </p:cNvSpPr>
          <p:nvPr>
            <p:ph type="body" idx="1"/>
          </p:nvPr>
        </p:nvSpPr>
        <p:spPr>
          <a:xfrm>
            <a:off x="152400" y="1219200"/>
            <a:ext cx="8229600" cy="4876800"/>
          </a:xfrm>
        </p:spPr>
        <p:txBody>
          <a:bodyPr/>
          <a:lstStyle/>
          <a:p>
            <a:pPr eaLnBrk="1" hangingPunct="1">
              <a:buFont typeface="Wingdings" pitchFamily="-108" charset="2"/>
              <a:buChar char="l"/>
              <a:defRPr/>
            </a:pPr>
            <a:r>
              <a:rPr lang="en-US" sz="2800">
                <a:ea typeface="+mn-ea"/>
                <a:cs typeface="+mn-cs"/>
              </a:rPr>
              <a:t>15-20% of MS present with ON</a:t>
            </a:r>
          </a:p>
          <a:p>
            <a:pPr eaLnBrk="1" hangingPunct="1">
              <a:buFont typeface="Wingdings" pitchFamily="-108" charset="2"/>
              <a:buChar char="l"/>
              <a:defRPr/>
            </a:pPr>
            <a:r>
              <a:rPr lang="en-US" sz="2800">
                <a:ea typeface="+mn-ea"/>
                <a:cs typeface="+mn-cs"/>
              </a:rPr>
              <a:t>38-50% of MS will develop ON</a:t>
            </a:r>
          </a:p>
          <a:p>
            <a:pPr eaLnBrk="1" hangingPunct="1">
              <a:buFont typeface="Wingdings" pitchFamily="-108" charset="2"/>
              <a:buChar char="l"/>
              <a:defRPr/>
            </a:pPr>
            <a:r>
              <a:rPr lang="en-US" sz="2800">
                <a:ea typeface="+mn-ea"/>
                <a:cs typeface="+mn-cs"/>
              </a:rPr>
              <a:t>Most predictive factor in who will develop MS is presence of white matter abnormalities (demyelinating lesions) on brain MRI</a:t>
            </a:r>
          </a:p>
          <a:p>
            <a:pPr eaLnBrk="1" hangingPunct="1">
              <a:buFont typeface="Wingdings" pitchFamily="-108" charset="2"/>
              <a:buChar char="l"/>
              <a:defRPr/>
            </a:pPr>
            <a:r>
              <a:rPr lang="en-US" sz="2800">
                <a:ea typeface="Times New Roman" pitchFamily="-108" charset="0"/>
                <a:cs typeface="Times New Roman" pitchFamily="-108" charset="0"/>
              </a:rPr>
              <a:t>*Overall 10-year risk of MS 38% </a:t>
            </a:r>
          </a:p>
          <a:p>
            <a:pPr lvl="1" eaLnBrk="1" hangingPunct="1">
              <a:buFont typeface="Wingdings" pitchFamily="-108" charset="2"/>
              <a:buChar char="l"/>
              <a:defRPr/>
            </a:pPr>
            <a:r>
              <a:rPr lang="en-US" sz="2400">
                <a:ea typeface="Times New Roman" pitchFamily="-108" charset="0"/>
                <a:cs typeface="Times New Roman" pitchFamily="-108" charset="0"/>
              </a:rPr>
              <a:t>no baseline MRI lesions 22%</a:t>
            </a:r>
          </a:p>
          <a:p>
            <a:pPr lvl="1" eaLnBrk="1" hangingPunct="1">
              <a:buFont typeface="Wingdings" pitchFamily="-108" charset="2"/>
              <a:buChar char="l"/>
              <a:defRPr/>
            </a:pPr>
            <a:r>
              <a:rPr lang="en-US" sz="2400" u="sng">
                <a:ea typeface="Times New Roman" pitchFamily="-108" charset="0"/>
                <a:cs typeface="Times New Roman" pitchFamily="-108" charset="0"/>
              </a:rPr>
              <a:t>&gt;</a:t>
            </a:r>
            <a:r>
              <a:rPr lang="en-US" sz="2400">
                <a:ea typeface="Times New Roman" pitchFamily="-108" charset="0"/>
                <a:cs typeface="Times New Roman" pitchFamily="-108" charset="0"/>
              </a:rPr>
              <a:t> 1 baseline MRI lesions 56%* </a:t>
            </a:r>
          </a:p>
          <a:p>
            <a:pPr eaLnBrk="1" hangingPunct="1">
              <a:buFont typeface="Wingdings" pitchFamily="-108" charset="2"/>
              <a:buNone/>
              <a:defRPr/>
            </a:pPr>
            <a:endParaRPr lang="en-US" sz="2800">
              <a:ea typeface="+mn-ea"/>
              <a:cs typeface="+mn-cs"/>
            </a:endParaRPr>
          </a:p>
        </p:txBody>
      </p:sp>
      <p:pic>
        <p:nvPicPr>
          <p:cNvPr id="273412" name="Picture 4" descr="030f">
            <a:hlinkClick r:id="rId2" action="ppaction://hlinkfile"/>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53200" y="3983038"/>
            <a:ext cx="2514600" cy="2874962"/>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4" name="Rectangle 4"/>
          <p:cNvSpPr>
            <a:spLocks noGrp="1" noChangeArrowheads="1"/>
          </p:cNvSpPr>
          <p:nvPr>
            <p:ph type="title"/>
          </p:nvPr>
        </p:nvSpPr>
        <p:spPr/>
        <p:txBody>
          <a:bodyPr/>
          <a:lstStyle/>
          <a:p>
            <a:pPr eaLnBrk="1" hangingPunct="1">
              <a:defRPr/>
            </a:pPr>
            <a:r>
              <a:rPr lang="en-US" dirty="0">
                <a:ea typeface="+mj-ea"/>
                <a:cs typeface="+mj-cs"/>
              </a:rPr>
              <a:t>Treatment?</a:t>
            </a:r>
          </a:p>
        </p:txBody>
      </p:sp>
      <p:sp>
        <p:nvSpPr>
          <p:cNvPr id="322565" name="Rectangle 5"/>
          <p:cNvSpPr>
            <a:spLocks noGrp="1" noChangeArrowheads="1"/>
          </p:cNvSpPr>
          <p:nvPr>
            <p:ph type="body" sz="half" idx="1"/>
          </p:nvPr>
        </p:nvSpPr>
        <p:spPr>
          <a:xfrm>
            <a:off x="457200" y="1600200"/>
            <a:ext cx="4191000" cy="4530725"/>
          </a:xfrm>
        </p:spPr>
        <p:txBody>
          <a:bodyPr/>
          <a:lstStyle/>
          <a:p>
            <a:pPr eaLnBrk="1" hangingPunct="1">
              <a:lnSpc>
                <a:spcPct val="90000"/>
              </a:lnSpc>
              <a:buFont typeface="Wingdings" pitchFamily="-108" charset="2"/>
              <a:buChar char="l"/>
              <a:defRPr/>
            </a:pPr>
            <a:r>
              <a:rPr lang="en-US" sz="2400" dirty="0">
                <a:ea typeface="+mn-ea"/>
                <a:cs typeface="+mn-cs"/>
              </a:rPr>
              <a:t>Oral steroids alone not affective</a:t>
            </a:r>
          </a:p>
          <a:p>
            <a:pPr eaLnBrk="1" hangingPunct="1">
              <a:lnSpc>
                <a:spcPct val="90000"/>
              </a:lnSpc>
              <a:buFont typeface="Wingdings" pitchFamily="-108" charset="2"/>
              <a:buChar char="l"/>
              <a:defRPr/>
            </a:pPr>
            <a:r>
              <a:rPr lang="en-US" sz="2400" dirty="0">
                <a:ea typeface="+mn-ea"/>
                <a:cs typeface="+mn-cs"/>
              </a:rPr>
              <a:t>At 3 years, MS risk for IV </a:t>
            </a:r>
            <a:r>
              <a:rPr lang="en-US" sz="2400" dirty="0" err="1">
                <a:ea typeface="+mn-ea"/>
                <a:cs typeface="+mn-cs"/>
              </a:rPr>
              <a:t>vs</a:t>
            </a:r>
            <a:r>
              <a:rPr lang="en-US" sz="2400" dirty="0">
                <a:ea typeface="+mn-ea"/>
                <a:cs typeface="+mn-cs"/>
              </a:rPr>
              <a:t> PO </a:t>
            </a:r>
            <a:r>
              <a:rPr lang="en-US" sz="2400" dirty="0" err="1">
                <a:ea typeface="+mn-ea"/>
                <a:cs typeface="+mn-cs"/>
              </a:rPr>
              <a:t>vs</a:t>
            </a:r>
            <a:r>
              <a:rPr lang="en-US" sz="2400" dirty="0">
                <a:ea typeface="+mn-ea"/>
                <a:cs typeface="+mn-cs"/>
              </a:rPr>
              <a:t> Placebo     17% </a:t>
            </a:r>
            <a:r>
              <a:rPr lang="en-US" sz="2400" dirty="0" err="1">
                <a:ea typeface="+mn-ea"/>
                <a:cs typeface="+mn-cs"/>
              </a:rPr>
              <a:t>vs</a:t>
            </a:r>
            <a:r>
              <a:rPr lang="en-US" sz="2400" dirty="0">
                <a:ea typeface="+mn-ea"/>
                <a:cs typeface="+mn-cs"/>
              </a:rPr>
              <a:t> 21% </a:t>
            </a:r>
            <a:r>
              <a:rPr lang="en-US" sz="2400" dirty="0" err="1">
                <a:ea typeface="+mn-ea"/>
                <a:cs typeface="+mn-cs"/>
              </a:rPr>
              <a:t>vs</a:t>
            </a:r>
            <a:r>
              <a:rPr lang="en-US" sz="2400" dirty="0">
                <a:ea typeface="+mn-ea"/>
                <a:cs typeface="+mn-cs"/>
              </a:rPr>
              <a:t> 25%</a:t>
            </a:r>
          </a:p>
          <a:p>
            <a:pPr eaLnBrk="1" hangingPunct="1">
              <a:lnSpc>
                <a:spcPct val="90000"/>
              </a:lnSpc>
              <a:buFont typeface="Wingdings" pitchFamily="-108" charset="2"/>
              <a:buChar char="l"/>
              <a:defRPr/>
            </a:pPr>
            <a:r>
              <a:rPr lang="en-US" sz="2400" dirty="0">
                <a:ea typeface="+mn-ea"/>
                <a:cs typeface="+mn-cs"/>
              </a:rPr>
              <a:t>IV </a:t>
            </a:r>
            <a:r>
              <a:rPr lang="en-US" sz="2400" dirty="0" err="1">
                <a:ea typeface="+mn-ea"/>
                <a:cs typeface="+mn-cs"/>
              </a:rPr>
              <a:t>methylprednisilone</a:t>
            </a:r>
            <a:r>
              <a:rPr lang="en-US" sz="2400" dirty="0">
                <a:ea typeface="+mn-ea"/>
                <a:cs typeface="+mn-cs"/>
              </a:rPr>
              <a:t> </a:t>
            </a:r>
            <a:r>
              <a:rPr lang="en-US" sz="2400" dirty="0" err="1">
                <a:ea typeface="+mn-ea"/>
                <a:cs typeface="+mn-cs"/>
              </a:rPr>
              <a:t>x</a:t>
            </a:r>
            <a:r>
              <a:rPr lang="en-US" sz="2400" dirty="0">
                <a:ea typeface="+mn-ea"/>
                <a:cs typeface="+mn-cs"/>
              </a:rPr>
              <a:t> 3 days followed by 11 days of oral pred.</a:t>
            </a:r>
          </a:p>
          <a:p>
            <a:pPr eaLnBrk="1" hangingPunct="1">
              <a:lnSpc>
                <a:spcPct val="90000"/>
              </a:lnSpc>
              <a:buFont typeface="Wingdings" pitchFamily="-108" charset="2"/>
              <a:buChar char="l"/>
              <a:defRPr/>
            </a:pPr>
            <a:r>
              <a:rPr lang="en-US" sz="2400" dirty="0">
                <a:ea typeface="+mn-ea"/>
                <a:cs typeface="+mn-cs"/>
              </a:rPr>
              <a:t>Treatment with IMA?</a:t>
            </a:r>
          </a:p>
          <a:p>
            <a:pPr lvl="1" eaLnBrk="1" hangingPunct="1">
              <a:lnSpc>
                <a:spcPct val="90000"/>
              </a:lnSpc>
              <a:buFont typeface="Wingdings" pitchFamily="-108" charset="2"/>
              <a:buChar char="l"/>
              <a:defRPr/>
            </a:pPr>
            <a:r>
              <a:rPr lang="en-US" sz="2000" dirty="0"/>
              <a:t>12,000/yr with wkly/daily injections and side effects</a:t>
            </a:r>
          </a:p>
          <a:p>
            <a:pPr lvl="1" eaLnBrk="1" hangingPunct="1">
              <a:lnSpc>
                <a:spcPct val="90000"/>
              </a:lnSpc>
              <a:buFont typeface="Wingdings" pitchFamily="-108" charset="2"/>
              <a:buChar char="l"/>
              <a:defRPr/>
            </a:pPr>
            <a:r>
              <a:rPr lang="en-US" sz="2000" dirty="0"/>
              <a:t>	Interferon Retinopathy</a:t>
            </a:r>
            <a:r>
              <a:rPr lang="en-US" sz="2000" baseline="30000" dirty="0"/>
              <a:t>1</a:t>
            </a:r>
          </a:p>
          <a:p>
            <a:pPr lvl="1" eaLnBrk="1" hangingPunct="1">
              <a:lnSpc>
                <a:spcPct val="90000"/>
              </a:lnSpc>
              <a:buFont typeface="Wingdings" pitchFamily="-108" charset="2"/>
              <a:buChar char="l"/>
              <a:defRPr/>
            </a:pPr>
            <a:r>
              <a:rPr lang="en-US" dirty="0"/>
              <a:t>*NEW ORAL TX!!!**</a:t>
            </a:r>
          </a:p>
          <a:p>
            <a:pPr eaLnBrk="1" hangingPunct="1">
              <a:lnSpc>
                <a:spcPct val="90000"/>
              </a:lnSpc>
              <a:buFont typeface="Wingdings" pitchFamily="-108" charset="2"/>
              <a:buChar char="l"/>
              <a:defRPr/>
            </a:pPr>
            <a:endParaRPr lang="en-US" sz="2400" dirty="0">
              <a:ea typeface="+mn-ea"/>
              <a:cs typeface="+mn-cs"/>
            </a:endParaRPr>
          </a:p>
        </p:txBody>
      </p:sp>
      <p:pic>
        <p:nvPicPr>
          <p:cNvPr id="274436" name="Picture 7" descr="MRI 4"/>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648200" y="2011363"/>
            <a:ext cx="4038600" cy="3706812"/>
          </a:xfrm>
          <a:noFill/>
        </p:spPr>
      </p:pic>
      <p:sp>
        <p:nvSpPr>
          <p:cNvPr id="274437" name="Text Box 8"/>
          <p:cNvSpPr txBox="1">
            <a:spLocks noChangeArrowheads="1"/>
          </p:cNvSpPr>
          <p:nvPr/>
        </p:nvSpPr>
        <p:spPr bwMode="auto">
          <a:xfrm>
            <a:off x="457200" y="6477000"/>
            <a:ext cx="7543800" cy="366713"/>
          </a:xfrm>
          <a:prstGeom prst="rect">
            <a:avLst/>
          </a:prstGeom>
          <a:noFill/>
          <a:ln w="9525">
            <a:noFill/>
            <a:miter lim="800000"/>
            <a:headEnd/>
            <a:tailEnd/>
          </a:ln>
        </p:spPr>
        <p:txBody>
          <a:bodyPr>
            <a:prstTxWarp prst="textNoShape">
              <a:avLst/>
            </a:prstTxWarp>
            <a:spAutoFit/>
          </a:bodyPr>
          <a:lstStyle/>
          <a:p>
            <a:pPr>
              <a:spcBef>
                <a:spcPct val="50000"/>
              </a:spcBef>
            </a:pPr>
            <a:r>
              <a:rPr lang="en-US"/>
              <a:t>Retinopathy of MS on Interferon. Saito.et al.  MS: April 07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p:txBody>
          <a:bodyPr/>
          <a:lstStyle/>
          <a:p>
            <a:pPr eaLnBrk="1" hangingPunct="1">
              <a:defRPr/>
            </a:pPr>
            <a:r>
              <a:rPr lang="en-US">
                <a:ea typeface="+mj-ea"/>
                <a:cs typeface="+mj-cs"/>
              </a:rPr>
              <a:t>Healthy patient??...</a:t>
            </a:r>
          </a:p>
        </p:txBody>
      </p:sp>
      <p:sp>
        <p:nvSpPr>
          <p:cNvPr id="191491" name="Rectangle 3"/>
          <p:cNvSpPr>
            <a:spLocks noGrp="1" noChangeArrowheads="1"/>
          </p:cNvSpPr>
          <p:nvPr>
            <p:ph type="body" idx="1"/>
          </p:nvPr>
        </p:nvSpPr>
        <p:spPr>
          <a:xfrm>
            <a:off x="457200" y="1371600"/>
            <a:ext cx="8229600" cy="4530725"/>
          </a:xfrm>
        </p:spPr>
        <p:txBody>
          <a:bodyPr/>
          <a:lstStyle/>
          <a:p>
            <a:pPr eaLnBrk="1" hangingPunct="1">
              <a:lnSpc>
                <a:spcPct val="90000"/>
              </a:lnSpc>
              <a:buFont typeface="Wingdings" pitchFamily="-108" charset="2"/>
              <a:buChar char="l"/>
              <a:defRPr/>
            </a:pPr>
            <a:r>
              <a:rPr lang="en-US" sz="2800" dirty="0">
                <a:ea typeface="+mn-ea"/>
                <a:cs typeface="+mn-cs"/>
              </a:rPr>
              <a:t>32 </a:t>
            </a:r>
            <a:r>
              <a:rPr lang="en-US" sz="2800" dirty="0" err="1">
                <a:ea typeface="+mn-ea"/>
                <a:cs typeface="+mn-cs"/>
              </a:rPr>
              <a:t>yo</a:t>
            </a:r>
            <a:r>
              <a:rPr lang="en-US" sz="2800" dirty="0">
                <a:ea typeface="+mn-ea"/>
                <a:cs typeface="+mn-cs"/>
              </a:rPr>
              <a:t> male</a:t>
            </a:r>
          </a:p>
          <a:p>
            <a:pPr eaLnBrk="1" hangingPunct="1">
              <a:lnSpc>
                <a:spcPct val="90000"/>
              </a:lnSpc>
              <a:buFont typeface="Wingdings" pitchFamily="-108" charset="2"/>
              <a:buChar char="l"/>
              <a:defRPr/>
            </a:pPr>
            <a:r>
              <a:rPr lang="en-US" sz="2800" dirty="0">
                <a:ea typeface="+mn-ea"/>
                <a:cs typeface="+mn-cs"/>
              </a:rPr>
              <a:t>2-3 month history of cough, </a:t>
            </a:r>
            <a:r>
              <a:rPr lang="en-US" sz="2800" dirty="0" err="1">
                <a:ea typeface="+mn-ea"/>
                <a:cs typeface="+mn-cs"/>
              </a:rPr>
              <a:t>dyspnea</a:t>
            </a:r>
            <a:r>
              <a:rPr lang="en-US" sz="2800" dirty="0">
                <a:ea typeface="+mn-ea"/>
                <a:cs typeface="+mn-cs"/>
              </a:rPr>
              <a:t>, chills, malaise</a:t>
            </a:r>
          </a:p>
          <a:p>
            <a:pPr eaLnBrk="1" hangingPunct="1">
              <a:lnSpc>
                <a:spcPct val="90000"/>
              </a:lnSpc>
              <a:buFont typeface="Wingdings" pitchFamily="-108" charset="2"/>
              <a:buChar char="l"/>
              <a:defRPr/>
            </a:pPr>
            <a:r>
              <a:rPr lang="en-US" sz="2800" dirty="0">
                <a:ea typeface="+mn-ea"/>
                <a:cs typeface="+mn-cs"/>
              </a:rPr>
              <a:t>Recently returned from International travel</a:t>
            </a:r>
          </a:p>
          <a:p>
            <a:pPr eaLnBrk="1" hangingPunct="1">
              <a:lnSpc>
                <a:spcPct val="90000"/>
              </a:lnSpc>
              <a:buFont typeface="Wingdings" pitchFamily="-108" charset="2"/>
              <a:buChar char="l"/>
              <a:defRPr/>
            </a:pPr>
            <a:r>
              <a:rPr lang="en-US" sz="2800" dirty="0">
                <a:ea typeface="+mn-ea"/>
                <a:cs typeface="+mn-cs"/>
              </a:rPr>
              <a:t>Lives in Midwest</a:t>
            </a:r>
          </a:p>
          <a:p>
            <a:pPr eaLnBrk="1" hangingPunct="1">
              <a:lnSpc>
                <a:spcPct val="90000"/>
              </a:lnSpc>
              <a:buFont typeface="Wingdings" pitchFamily="-108" charset="2"/>
              <a:buChar char="l"/>
              <a:defRPr/>
            </a:pPr>
            <a:r>
              <a:rPr lang="en-US" sz="2800" dirty="0">
                <a:ea typeface="+mn-ea"/>
                <a:cs typeface="+mn-cs"/>
              </a:rPr>
              <a:t>Health care professional</a:t>
            </a:r>
          </a:p>
          <a:p>
            <a:pPr eaLnBrk="1" hangingPunct="1">
              <a:lnSpc>
                <a:spcPct val="90000"/>
              </a:lnSpc>
              <a:buFont typeface="Wingdings" pitchFamily="-108" charset="2"/>
              <a:buChar char="l"/>
              <a:defRPr/>
            </a:pPr>
            <a:r>
              <a:rPr lang="en-US" sz="2800" dirty="0">
                <a:ea typeface="+mn-ea"/>
                <a:cs typeface="+mn-cs"/>
              </a:rPr>
              <a:t>No improvement with antibiotics and PO prednisone</a:t>
            </a:r>
          </a:p>
          <a:p>
            <a:pPr eaLnBrk="1" hangingPunct="1">
              <a:lnSpc>
                <a:spcPct val="90000"/>
              </a:lnSpc>
              <a:buFont typeface="Wingdings" pitchFamily="-108" charset="2"/>
              <a:buChar char="l"/>
              <a:defRPr/>
            </a:pPr>
            <a:r>
              <a:rPr lang="en-US" sz="2800" dirty="0">
                <a:ea typeface="+mn-ea"/>
                <a:cs typeface="+mn-cs"/>
              </a:rPr>
              <a:t>Abnormal chest x-ray</a:t>
            </a:r>
          </a:p>
          <a:p>
            <a:pPr eaLnBrk="1" hangingPunct="1">
              <a:lnSpc>
                <a:spcPct val="90000"/>
              </a:lnSpc>
              <a:buFont typeface="Wingdings" pitchFamily="-108" charset="2"/>
              <a:buChar char="l"/>
              <a:defRPr/>
            </a:pPr>
            <a:r>
              <a:rPr lang="en-US" sz="2800" dirty="0">
                <a:ea typeface="+mn-ea"/>
                <a:cs typeface="+mn-cs"/>
              </a:rPr>
              <a:t>Good vision</a:t>
            </a:r>
          </a:p>
          <a:p>
            <a:pPr eaLnBrk="1" hangingPunct="1">
              <a:lnSpc>
                <a:spcPct val="90000"/>
              </a:lnSpc>
              <a:buFont typeface="Wingdings" pitchFamily="-108" charset="2"/>
              <a:buChar char="l"/>
              <a:defRPr/>
            </a:pPr>
            <a:r>
              <a:rPr lang="en-US" sz="2800" dirty="0">
                <a:ea typeface="+mn-ea"/>
                <a:cs typeface="+mn-cs"/>
              </a:rPr>
              <a:t>Referred to Pulmonologist</a:t>
            </a:r>
          </a:p>
          <a:p>
            <a:pPr eaLnBrk="1" hangingPunct="1">
              <a:lnSpc>
                <a:spcPct val="90000"/>
              </a:lnSpc>
              <a:buFont typeface="Wingdings" pitchFamily="-108" charset="2"/>
              <a:buChar char="l"/>
              <a:defRPr/>
            </a:pPr>
            <a:endParaRPr lang="en-US" sz="2400" dirty="0">
              <a:ea typeface="+mn-ea"/>
              <a:cs typeface="+mn-cs"/>
            </a:endParaRPr>
          </a:p>
          <a:p>
            <a:pPr eaLnBrk="1" hangingPunct="1">
              <a:lnSpc>
                <a:spcPct val="90000"/>
              </a:lnSpc>
              <a:buFont typeface="Wingdings" pitchFamily="-108" charset="2"/>
              <a:buChar char="l"/>
              <a:defRPr/>
            </a:pPr>
            <a:endParaRPr lang="en-US" sz="2400" dirty="0">
              <a:ea typeface="+mn-ea"/>
              <a:cs typeface="+mn-cs"/>
            </a:endParaRPr>
          </a:p>
          <a:p>
            <a:pPr eaLnBrk="1" hangingPunct="1">
              <a:lnSpc>
                <a:spcPct val="90000"/>
              </a:lnSpc>
              <a:buFont typeface="Wingdings" pitchFamily="-108" charset="2"/>
              <a:buNone/>
              <a:defRPr/>
            </a:pPr>
            <a:endParaRPr lang="en-US" sz="2400" dirty="0">
              <a:ea typeface="+mn-ea"/>
              <a:cs typeface="+mn-cs"/>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6658" name="Rectangle 2"/>
          <p:cNvSpPr>
            <a:spLocks noGrp="1" noChangeArrowheads="1"/>
          </p:cNvSpPr>
          <p:nvPr>
            <p:ph type="title"/>
          </p:nvPr>
        </p:nvSpPr>
        <p:spPr/>
        <p:txBody>
          <a:bodyPr/>
          <a:lstStyle/>
          <a:p>
            <a:pPr eaLnBrk="1" hangingPunct="1">
              <a:defRPr/>
            </a:pPr>
            <a:r>
              <a:rPr lang="en-US">
                <a:ea typeface="+mj-ea"/>
                <a:cs typeface="+mj-cs"/>
              </a:rPr>
              <a:t>ON predictive factors</a:t>
            </a:r>
          </a:p>
        </p:txBody>
      </p:sp>
      <p:sp>
        <p:nvSpPr>
          <p:cNvPr id="326659" name="Rectangle 3"/>
          <p:cNvSpPr>
            <a:spLocks noGrp="1" noChangeArrowheads="1"/>
          </p:cNvSpPr>
          <p:nvPr>
            <p:ph type="body" idx="1"/>
          </p:nvPr>
        </p:nvSpPr>
        <p:spPr/>
        <p:txBody>
          <a:bodyPr/>
          <a:lstStyle/>
          <a:p>
            <a:pPr eaLnBrk="1" hangingPunct="1">
              <a:buFont typeface="Wingdings" pitchFamily="-108" charset="2"/>
              <a:buChar char="l"/>
              <a:defRPr/>
            </a:pPr>
            <a:r>
              <a:rPr lang="en-US">
                <a:ea typeface="+mn-ea"/>
                <a:cs typeface="+mn-cs"/>
              </a:rPr>
              <a:t>When no brain lesions were found, the following were not present in any cases of CDMS (clinically definite MS)</a:t>
            </a:r>
          </a:p>
          <a:p>
            <a:pPr lvl="1" eaLnBrk="1" hangingPunct="1">
              <a:buFont typeface="Wingdings" pitchFamily="-108" charset="2"/>
              <a:buChar char="l"/>
              <a:defRPr/>
            </a:pPr>
            <a:r>
              <a:rPr lang="en-US"/>
              <a:t>Severe disc swelling, painless, NLP, retinal exudates, disc or peripapillary hemorrhage</a:t>
            </a:r>
          </a:p>
        </p:txBody>
      </p:sp>
    </p:spTree>
  </p:cSld>
  <p:clrMapOvr>
    <a:masterClrMapping/>
  </p:clrMapOvr>
  <p:transition/>
</p:sld>
</file>

<file path=ppt/slides/slide1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lstStyle/>
          <a:p>
            <a:pPr eaLnBrk="1" hangingPunct="1">
              <a:defRPr/>
            </a:pPr>
            <a:r>
              <a:rPr lang="en-US">
                <a:ea typeface="+mj-ea"/>
                <a:cs typeface="+mj-cs"/>
              </a:rPr>
              <a:t>OCT: Predictive value</a:t>
            </a:r>
          </a:p>
        </p:txBody>
      </p:sp>
      <p:sp>
        <p:nvSpPr>
          <p:cNvPr id="378883" name="Rectangle 3"/>
          <p:cNvSpPr>
            <a:spLocks noGrp="1" noChangeArrowheads="1"/>
          </p:cNvSpPr>
          <p:nvPr>
            <p:ph type="body" idx="1"/>
          </p:nvPr>
        </p:nvSpPr>
        <p:spPr>
          <a:xfrm>
            <a:off x="152400" y="1600200"/>
            <a:ext cx="8534400" cy="4530725"/>
          </a:xfrm>
        </p:spPr>
        <p:txBody>
          <a:bodyPr/>
          <a:lstStyle/>
          <a:p>
            <a:pPr eaLnBrk="1" hangingPunct="1">
              <a:buFont typeface="Wingdings" pitchFamily="-108" charset="2"/>
              <a:buChar char="l"/>
              <a:defRPr/>
            </a:pPr>
            <a:r>
              <a:rPr lang="en-US">
                <a:ea typeface="+mn-ea"/>
                <a:cs typeface="+mn-cs"/>
              </a:rPr>
              <a:t>RNFL thickness may be able to be predictive as to MS or level of vision loss</a:t>
            </a:r>
          </a:p>
          <a:p>
            <a:pPr eaLnBrk="1" hangingPunct="1">
              <a:buFont typeface="Wingdings" pitchFamily="-108" charset="2"/>
              <a:buChar char="l"/>
              <a:defRPr/>
            </a:pPr>
            <a:r>
              <a:rPr lang="en-US">
                <a:ea typeface="+mn-ea"/>
                <a:cs typeface="+mn-cs"/>
              </a:rPr>
              <a:t>RNFL thickness signif. reduced in MS eyes</a:t>
            </a:r>
          </a:p>
          <a:p>
            <a:pPr eaLnBrk="1" hangingPunct="1">
              <a:buFont typeface="Wingdings" pitchFamily="-108" charset="2"/>
              <a:buChar char="l"/>
              <a:defRPr/>
            </a:pPr>
            <a:r>
              <a:rPr lang="en-US">
                <a:ea typeface="+mn-ea"/>
                <a:cs typeface="+mn-cs"/>
              </a:rPr>
              <a:t>Disease free thickness&gt;MS = fellow of ON &gt; MS w ON</a:t>
            </a:r>
          </a:p>
          <a:p>
            <a:pPr eaLnBrk="1" hangingPunct="1">
              <a:buFont typeface="Wingdings" pitchFamily="-108" charset="2"/>
              <a:buChar char="l"/>
              <a:defRPr/>
            </a:pPr>
            <a:r>
              <a:rPr lang="en-US">
                <a:ea typeface="+mn-ea"/>
                <a:cs typeface="+mn-cs"/>
              </a:rPr>
              <a:t>Lower visual function with less RNFL </a:t>
            </a:r>
          </a:p>
          <a:p>
            <a:pPr eaLnBrk="1" hangingPunct="1">
              <a:buFont typeface="Wingdings" pitchFamily="-108" charset="2"/>
              <a:buChar char="l"/>
              <a:defRPr/>
            </a:pPr>
            <a:r>
              <a:rPr lang="en-US">
                <a:ea typeface="+mn-ea"/>
                <a:cs typeface="+mn-cs"/>
              </a:rPr>
              <a:t>Avg. RNFL thickness declined with increased neuro. impair. and disability</a:t>
            </a:r>
          </a:p>
          <a:p>
            <a:pPr eaLnBrk="1" hangingPunct="1">
              <a:buFont typeface="Wingdings" pitchFamily="-108" charset="2"/>
              <a:buNone/>
              <a:defRPr/>
            </a:pPr>
            <a:endParaRPr lang="en-US">
              <a:ea typeface="+mn-ea"/>
              <a:cs typeface="+mn-cs"/>
            </a:endParaRPr>
          </a:p>
        </p:txBody>
      </p:sp>
      <p:sp>
        <p:nvSpPr>
          <p:cNvPr id="280580" name="Text Box 4"/>
          <p:cNvSpPr txBox="1">
            <a:spLocks noChangeArrowheads="1"/>
          </p:cNvSpPr>
          <p:nvPr/>
        </p:nvSpPr>
        <p:spPr bwMode="auto">
          <a:xfrm>
            <a:off x="228600" y="6324600"/>
            <a:ext cx="7467600" cy="366713"/>
          </a:xfrm>
          <a:prstGeom prst="rect">
            <a:avLst/>
          </a:prstGeom>
          <a:noFill/>
          <a:ln w="9525">
            <a:noFill/>
            <a:miter lim="800000"/>
            <a:headEnd/>
            <a:tailEnd/>
          </a:ln>
        </p:spPr>
        <p:txBody>
          <a:bodyPr>
            <a:prstTxWarp prst="textNoShape">
              <a:avLst/>
            </a:prstTxWarp>
            <a:spAutoFit/>
          </a:bodyPr>
          <a:lstStyle/>
          <a:p>
            <a:pPr>
              <a:spcBef>
                <a:spcPct val="50000"/>
              </a:spcBef>
            </a:pPr>
            <a:r>
              <a:rPr lang="en-US"/>
              <a:t>Fisher et al. RNFL in MS. Ophthal 2/06</a:t>
            </a:r>
          </a:p>
        </p:txBody>
      </p:sp>
    </p:spTree>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eaLnBrk="1" hangingPunct="1">
              <a:defRPr/>
            </a:pPr>
            <a:r>
              <a:rPr lang="en-US">
                <a:ea typeface="+mj-ea"/>
                <a:cs typeface="+mj-cs"/>
              </a:rPr>
              <a:t>Lattice Degeneration…</a:t>
            </a:r>
          </a:p>
        </p:txBody>
      </p:sp>
      <p:sp>
        <p:nvSpPr>
          <p:cNvPr id="119811" name="Rectangle 3"/>
          <p:cNvSpPr>
            <a:spLocks noGrp="1" noChangeArrowheads="1"/>
          </p:cNvSpPr>
          <p:nvPr>
            <p:ph type="body" idx="1"/>
          </p:nvPr>
        </p:nvSpPr>
        <p:spPr/>
        <p:txBody>
          <a:bodyPr/>
          <a:lstStyle/>
          <a:p>
            <a:pPr eaLnBrk="1" hangingPunct="1">
              <a:buFont typeface="Wingdings" pitchFamily="-108" charset="2"/>
              <a:buChar char="l"/>
              <a:defRPr/>
            </a:pPr>
            <a:r>
              <a:rPr lang="en-US">
                <a:ea typeface="+mn-ea"/>
                <a:cs typeface="+mn-cs"/>
              </a:rPr>
              <a:t>30 year old male referred for evaluation of lattice degeneration and atrophic holes</a:t>
            </a:r>
          </a:p>
          <a:p>
            <a:pPr eaLnBrk="1" hangingPunct="1">
              <a:buFont typeface="Wingdings" pitchFamily="-108" charset="2"/>
              <a:buChar char="l"/>
              <a:defRPr/>
            </a:pPr>
            <a:r>
              <a:rPr lang="en-US">
                <a:ea typeface="+mn-ea"/>
                <a:cs typeface="+mn-cs"/>
              </a:rPr>
              <a:t>Very healthy athlete, no medications</a:t>
            </a:r>
          </a:p>
          <a:p>
            <a:pPr eaLnBrk="1" hangingPunct="1">
              <a:buFont typeface="Wingdings" pitchFamily="-108" charset="2"/>
              <a:buChar char="l"/>
              <a:defRPr/>
            </a:pPr>
            <a:r>
              <a:rPr lang="en-US">
                <a:ea typeface="+mn-ea"/>
                <a:cs typeface="+mn-cs"/>
              </a:rPr>
              <a:t>Exam findings:</a:t>
            </a:r>
          </a:p>
          <a:p>
            <a:pPr lvl="1" eaLnBrk="1" hangingPunct="1">
              <a:buFont typeface="Wingdings" pitchFamily="-108" charset="2"/>
              <a:buChar char="l"/>
              <a:defRPr/>
            </a:pPr>
            <a:r>
              <a:rPr lang="en-US"/>
              <a:t>VA: 20/20 OU</a:t>
            </a:r>
          </a:p>
          <a:p>
            <a:pPr lvl="1" eaLnBrk="1" hangingPunct="1">
              <a:buFont typeface="Wingdings" pitchFamily="-108" charset="2"/>
              <a:buChar char="l"/>
              <a:defRPr/>
            </a:pPr>
            <a:r>
              <a:rPr lang="en-US"/>
              <a:t>Anterior segment healthy</a:t>
            </a:r>
          </a:p>
          <a:p>
            <a:pPr lvl="1" eaLnBrk="1" hangingPunct="1">
              <a:buFont typeface="Wingdings" pitchFamily="-108" charset="2"/>
              <a:buChar char="l"/>
              <a:defRPr/>
            </a:pPr>
            <a:r>
              <a:rPr lang="en-US"/>
              <a:t>Peripheral retina: Lattice with holes</a:t>
            </a:r>
          </a:p>
          <a:p>
            <a:pPr lvl="1" eaLnBrk="1" hangingPunct="1">
              <a:buFont typeface="Wingdings" pitchFamily="-108" charset="2"/>
              <a:buChar char="l"/>
              <a:defRPr/>
            </a:pPr>
            <a:r>
              <a:rPr lang="en-US"/>
              <a:t>Posterior pole..</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r>
              <a:rPr lang="en-US">
                <a:ea typeface="+mj-ea"/>
                <a:cs typeface="+mj-cs"/>
              </a:rPr>
              <a:t>Plaques</a:t>
            </a:r>
          </a:p>
        </p:txBody>
      </p:sp>
      <p:sp>
        <p:nvSpPr>
          <p:cNvPr id="35844" name="Rectangle 4"/>
          <p:cNvSpPr>
            <a:spLocks noGrp="1" noChangeArrowheads="1"/>
          </p:cNvSpPr>
          <p:nvPr>
            <p:ph type="body" sz="half" idx="1"/>
          </p:nvPr>
        </p:nvSpPr>
        <p:spPr/>
        <p:txBody>
          <a:bodyPr/>
          <a:lstStyle/>
          <a:p>
            <a:pPr eaLnBrk="1" hangingPunct="1">
              <a:buFont typeface="Wingdings" pitchFamily="-108" charset="2"/>
              <a:buChar char="l"/>
              <a:defRPr/>
            </a:pPr>
            <a:r>
              <a:rPr lang="en-US" sz="2400">
                <a:ea typeface="+mn-ea"/>
                <a:cs typeface="+mn-cs"/>
              </a:rPr>
              <a:t>Several </a:t>
            </a:r>
            <a:r>
              <a:rPr lang="en-US" sz="2400" i="1">
                <a:ea typeface="+mn-ea"/>
                <a:cs typeface="+mn-cs"/>
              </a:rPr>
              <a:t>Hollenhorst</a:t>
            </a:r>
            <a:r>
              <a:rPr lang="en-US" sz="2400">
                <a:ea typeface="+mn-ea"/>
                <a:cs typeface="+mn-cs"/>
              </a:rPr>
              <a:t> Plaques</a:t>
            </a:r>
          </a:p>
          <a:p>
            <a:pPr eaLnBrk="1" hangingPunct="1">
              <a:buFont typeface="Wingdings" pitchFamily="-108" charset="2"/>
              <a:buChar char="l"/>
              <a:defRPr/>
            </a:pPr>
            <a:r>
              <a:rPr lang="en-US" sz="2400">
                <a:ea typeface="+mn-ea"/>
                <a:cs typeface="+mn-cs"/>
              </a:rPr>
              <a:t>Further questioning: No cardiovascular or carotid disease</a:t>
            </a:r>
          </a:p>
          <a:p>
            <a:pPr eaLnBrk="1" hangingPunct="1">
              <a:buFont typeface="Wingdings" pitchFamily="-108" charset="2"/>
              <a:buChar char="l"/>
              <a:defRPr/>
            </a:pPr>
            <a:r>
              <a:rPr lang="en-US" sz="2400">
                <a:ea typeface="+mn-ea"/>
                <a:cs typeface="+mn-cs"/>
              </a:rPr>
              <a:t>Treatment: Laser to lattice and holes</a:t>
            </a:r>
          </a:p>
          <a:p>
            <a:pPr eaLnBrk="1" hangingPunct="1">
              <a:buFont typeface="Wingdings" pitchFamily="-108" charset="2"/>
              <a:buChar char="l"/>
              <a:defRPr/>
            </a:pPr>
            <a:r>
              <a:rPr lang="en-US" sz="2400">
                <a:ea typeface="+mn-ea"/>
                <a:cs typeface="+mn-cs"/>
              </a:rPr>
              <a:t>Referral: To PCP for cardio and carotid work-up</a:t>
            </a:r>
          </a:p>
          <a:p>
            <a:pPr eaLnBrk="1" hangingPunct="1">
              <a:buFont typeface="Wingdings" pitchFamily="-108" charset="2"/>
              <a:buChar char="l"/>
              <a:defRPr/>
            </a:pPr>
            <a:r>
              <a:rPr lang="en-US" sz="2400">
                <a:ea typeface="+mn-ea"/>
                <a:cs typeface="+mn-cs"/>
              </a:rPr>
              <a:t>Pt lost to follow up</a:t>
            </a:r>
          </a:p>
        </p:txBody>
      </p:sp>
      <p:pic>
        <p:nvPicPr>
          <p:cNvPr id="284676" name="Picture 6"/>
          <p:cNvPicPr preferRelativeResize="0">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648200" y="2235200"/>
            <a:ext cx="4495800" cy="3175000"/>
          </a:xfrm>
          <a:noFill/>
          <a:ln>
            <a:solidFill>
              <a:schemeClr val="tx1"/>
            </a:solidFill>
          </a:ln>
        </p:spPr>
      </p:pic>
      <p:cxnSp>
        <p:nvCxnSpPr>
          <p:cNvPr id="8" name="Straight Arrow Connector 7"/>
          <p:cNvCxnSpPr>
            <a:cxnSpLocks noChangeShapeType="1"/>
          </p:cNvCxnSpPr>
          <p:nvPr/>
        </p:nvCxnSpPr>
        <p:spPr bwMode="auto">
          <a:xfrm rot="5400000">
            <a:off x="6019800" y="1828800"/>
            <a:ext cx="1066800" cy="609600"/>
          </a:xfrm>
          <a:prstGeom prst="straightConnector1">
            <a:avLst/>
          </a:prstGeom>
          <a:noFill/>
          <a:ln w="9525">
            <a:solidFill>
              <a:schemeClr val="tx1"/>
            </a:solidFill>
            <a:round/>
            <a:headEnd/>
            <a:tailEnd type="arrow" w="med" len="med"/>
          </a:ln>
        </p:spPr>
      </p:cxnSp>
      <p:cxnSp>
        <p:nvCxnSpPr>
          <p:cNvPr id="10" name="Straight Arrow Connector 9"/>
          <p:cNvCxnSpPr>
            <a:cxnSpLocks noChangeShapeType="1"/>
          </p:cNvCxnSpPr>
          <p:nvPr/>
        </p:nvCxnSpPr>
        <p:spPr bwMode="auto">
          <a:xfrm rot="16200000" flipH="1">
            <a:off x="6362700" y="2095500"/>
            <a:ext cx="1143000" cy="152400"/>
          </a:xfrm>
          <a:prstGeom prst="straightConnector1">
            <a:avLst/>
          </a:prstGeom>
          <a:noFill/>
          <a:ln w="9525">
            <a:solidFill>
              <a:schemeClr val="tx1"/>
            </a:solidFill>
            <a:round/>
            <a:headEnd/>
            <a:tailEnd type="arrow" w="med" len="med"/>
          </a:ln>
        </p:spPr>
      </p:cxnSp>
      <p:cxnSp>
        <p:nvCxnSpPr>
          <p:cNvPr id="12" name="Straight Arrow Connector 11"/>
          <p:cNvCxnSpPr>
            <a:cxnSpLocks noChangeShapeType="1"/>
          </p:cNvCxnSpPr>
          <p:nvPr/>
        </p:nvCxnSpPr>
        <p:spPr bwMode="auto">
          <a:xfrm rot="5400000">
            <a:off x="5143500" y="2933700"/>
            <a:ext cx="3048000" cy="381000"/>
          </a:xfrm>
          <a:prstGeom prst="straightConnector1">
            <a:avLst/>
          </a:prstGeom>
          <a:noFill/>
          <a:ln w="9525">
            <a:solidFill>
              <a:schemeClr val="tx1"/>
            </a:solidFill>
            <a:round/>
            <a:headEnd/>
            <a:tailEnd type="arrow" w="med" len="med"/>
          </a:ln>
        </p:spPr>
      </p:cxnSp>
      <p:cxnSp>
        <p:nvCxnSpPr>
          <p:cNvPr id="14" name="Straight Arrow Connector 13"/>
          <p:cNvCxnSpPr>
            <a:cxnSpLocks noChangeShapeType="1"/>
          </p:cNvCxnSpPr>
          <p:nvPr/>
        </p:nvCxnSpPr>
        <p:spPr bwMode="auto">
          <a:xfrm rot="16200000" flipH="1">
            <a:off x="6591300" y="1943100"/>
            <a:ext cx="1524000" cy="990600"/>
          </a:xfrm>
          <a:prstGeom prst="straightConnector1">
            <a:avLst/>
          </a:prstGeom>
          <a:noFill/>
          <a:ln w="9525">
            <a:solidFill>
              <a:schemeClr val="tx1"/>
            </a:solidFill>
            <a:round/>
            <a:headEnd/>
            <a:tailEnd type="arrow"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900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900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900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900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pPr eaLnBrk="1" hangingPunct="1">
              <a:defRPr/>
            </a:pPr>
            <a:r>
              <a:rPr lang="en-US">
                <a:ea typeface="+mj-ea"/>
                <a:cs typeface="+mj-cs"/>
              </a:rPr>
              <a:t>Hollenhorst Plaques</a:t>
            </a:r>
          </a:p>
        </p:txBody>
      </p:sp>
      <p:sp>
        <p:nvSpPr>
          <p:cNvPr id="246787" name="Rectangle 3"/>
          <p:cNvSpPr>
            <a:spLocks noGrp="1" noChangeArrowheads="1"/>
          </p:cNvSpPr>
          <p:nvPr>
            <p:ph type="body" idx="1"/>
          </p:nvPr>
        </p:nvSpPr>
        <p:spPr>
          <a:xfrm>
            <a:off x="457200" y="1371600"/>
            <a:ext cx="8229600" cy="4525963"/>
          </a:xfrm>
        </p:spPr>
        <p:txBody>
          <a:bodyPr/>
          <a:lstStyle/>
          <a:p>
            <a:pPr eaLnBrk="1" hangingPunct="1">
              <a:buFont typeface="Wingdings" pitchFamily="-108" charset="2"/>
              <a:buChar char="l"/>
              <a:defRPr/>
            </a:pPr>
            <a:r>
              <a:rPr lang="en-US" dirty="0">
                <a:ea typeface="+mn-ea"/>
                <a:cs typeface="+mn-cs"/>
              </a:rPr>
              <a:t>Landmark article in AJO January 1973</a:t>
            </a:r>
          </a:p>
          <a:p>
            <a:pPr lvl="1" eaLnBrk="1" hangingPunct="1">
              <a:buFont typeface="Wingdings" pitchFamily="-108" charset="2"/>
              <a:buChar char="l"/>
              <a:defRPr/>
            </a:pPr>
            <a:r>
              <a:rPr lang="en-US" dirty="0"/>
              <a:t>Carotid disease and heart disease about same incidence at time of plaque seen</a:t>
            </a:r>
          </a:p>
          <a:p>
            <a:pPr lvl="1" eaLnBrk="1" hangingPunct="1">
              <a:buFont typeface="Wingdings" pitchFamily="-108" charset="2"/>
              <a:buChar char="l"/>
              <a:defRPr/>
            </a:pPr>
            <a:r>
              <a:rPr lang="en-US" dirty="0"/>
              <a:t>Patients 4x more likely to die of MI than CVA</a:t>
            </a:r>
          </a:p>
          <a:p>
            <a:pPr lvl="1" eaLnBrk="1" hangingPunct="1">
              <a:buFont typeface="Wingdings" pitchFamily="-108" charset="2"/>
              <a:buChar char="l"/>
              <a:defRPr/>
            </a:pPr>
            <a:r>
              <a:rPr lang="en-US" dirty="0">
                <a:solidFill>
                  <a:srgbClr val="FFFF00"/>
                </a:solidFill>
              </a:rPr>
              <a:t>  </a:t>
            </a:r>
          </a:p>
          <a:p>
            <a:pPr eaLnBrk="1" hangingPunct="1">
              <a:buFont typeface="Wingdings" pitchFamily="-108" charset="2"/>
              <a:buChar char="l"/>
              <a:defRPr/>
            </a:pPr>
            <a:r>
              <a:rPr lang="en-US" dirty="0">
                <a:ea typeface="+mn-ea"/>
                <a:cs typeface="+mn-cs"/>
              </a:rPr>
              <a:t>Referral to PCP or internist</a:t>
            </a:r>
          </a:p>
          <a:p>
            <a:pPr lvl="1" eaLnBrk="1" hangingPunct="1">
              <a:buFont typeface="Wingdings" pitchFamily="-108" charset="2"/>
              <a:buChar char="l"/>
              <a:defRPr/>
            </a:pPr>
            <a:endParaRPr lang="en-US" dirty="0"/>
          </a:p>
        </p:txBody>
      </p:sp>
      <p:pic>
        <p:nvPicPr>
          <p:cNvPr id="286724" name="Picture 4" descr=" "/>
          <p:cNvPicPr>
            <a:picLocks noChangeAspect="1" noChangeArrowheads="1"/>
          </p:cNvPicPr>
          <p:nvPr/>
        </p:nvPicPr>
        <p:blipFill>
          <a:blip r:embed="rId3"/>
          <a:srcRect/>
          <a:stretch>
            <a:fillRect/>
          </a:stretch>
        </p:blipFill>
        <p:spPr bwMode="auto">
          <a:xfrm>
            <a:off x="228600" y="5029200"/>
            <a:ext cx="1905000" cy="1905000"/>
          </a:xfrm>
          <a:prstGeom prst="rect">
            <a:avLst/>
          </a:prstGeom>
          <a:noFill/>
          <a:ln w="9525">
            <a:noFill/>
            <a:miter lim="800000"/>
            <a:headEnd/>
            <a:tailEnd/>
          </a:ln>
        </p:spPr>
      </p:pic>
      <p:pic>
        <p:nvPicPr>
          <p:cNvPr id="286725" name="Picture 5" descr="1"/>
          <p:cNvPicPr>
            <a:picLocks noChangeAspect="1" noChangeArrowheads="1"/>
          </p:cNvPicPr>
          <p:nvPr/>
        </p:nvPicPr>
        <p:blipFill>
          <a:blip r:embed="rId4"/>
          <a:srcRect/>
          <a:stretch>
            <a:fillRect/>
          </a:stretch>
        </p:blipFill>
        <p:spPr bwMode="auto">
          <a:xfrm>
            <a:off x="6902450" y="4038600"/>
            <a:ext cx="2241550" cy="2819400"/>
          </a:xfrm>
          <a:prstGeom prst="rect">
            <a:avLst/>
          </a:prstGeom>
          <a:noFill/>
          <a:ln w="9525">
            <a:noFill/>
            <a:miter lim="800000"/>
            <a:headEnd/>
            <a:tailEnd/>
          </a:ln>
        </p:spPr>
      </p:pic>
      <p:pic>
        <p:nvPicPr>
          <p:cNvPr id="286726" name="Picture 6" descr="Carotid_angio_175">
            <a:hlinkClick r:id="rId5"/>
          </p:cNvPr>
          <p:cNvPicPr>
            <a:picLocks noChangeAspect="1" noChangeArrowheads="1"/>
          </p:cNvPicPr>
          <p:nvPr/>
        </p:nvPicPr>
        <p:blipFill>
          <a:blip r:embed="rId6"/>
          <a:srcRect/>
          <a:stretch>
            <a:fillRect/>
          </a:stretch>
        </p:blipFill>
        <p:spPr bwMode="auto">
          <a:xfrm>
            <a:off x="4800600" y="4797425"/>
            <a:ext cx="2133600" cy="2060575"/>
          </a:xfrm>
          <a:prstGeom prst="rect">
            <a:avLst/>
          </a:prstGeom>
          <a:noFill/>
          <a:ln w="9525">
            <a:noFill/>
            <a:miter lim="800000"/>
            <a:headEnd/>
            <a:tailEnd/>
          </a:ln>
        </p:spPr>
      </p:pic>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a:xfrm>
            <a:off x="457200" y="277813"/>
            <a:ext cx="6019800" cy="1139825"/>
          </a:xfrm>
        </p:spPr>
        <p:txBody>
          <a:bodyPr/>
          <a:lstStyle/>
          <a:p>
            <a:pPr eaLnBrk="1" hangingPunct="1">
              <a:defRPr/>
            </a:pPr>
            <a:r>
              <a:rPr lang="en-US" dirty="0">
                <a:ea typeface="+mj-ea"/>
                <a:cs typeface="+mj-cs"/>
              </a:rPr>
              <a:t>Artery Occlusion</a:t>
            </a:r>
          </a:p>
        </p:txBody>
      </p:sp>
      <p:sp>
        <p:nvSpPr>
          <p:cNvPr id="245763" name="Rectangle 3"/>
          <p:cNvSpPr>
            <a:spLocks noGrp="1" noChangeArrowheads="1"/>
          </p:cNvSpPr>
          <p:nvPr>
            <p:ph type="body" idx="1"/>
          </p:nvPr>
        </p:nvSpPr>
        <p:spPr/>
        <p:txBody>
          <a:bodyPr/>
          <a:lstStyle/>
          <a:p>
            <a:pPr eaLnBrk="1" hangingPunct="1">
              <a:lnSpc>
                <a:spcPct val="80000"/>
              </a:lnSpc>
              <a:buFont typeface="Wingdings" pitchFamily="-108" charset="2"/>
              <a:buChar char="l"/>
              <a:defRPr/>
            </a:pPr>
            <a:r>
              <a:rPr lang="en-US" sz="2400" dirty="0">
                <a:ea typeface="+mn-ea"/>
                <a:cs typeface="+mn-cs"/>
              </a:rPr>
              <a:t>Historically felt than 5% develop NV</a:t>
            </a:r>
          </a:p>
          <a:p>
            <a:pPr lvl="1" eaLnBrk="1" hangingPunct="1">
              <a:lnSpc>
                <a:spcPct val="80000"/>
              </a:lnSpc>
              <a:buFont typeface="Wingdings" pitchFamily="-108" charset="2"/>
              <a:buChar char="l"/>
              <a:defRPr/>
            </a:pPr>
            <a:r>
              <a:rPr lang="en-US" sz="2000" dirty="0" err="1"/>
              <a:t>Duker</a:t>
            </a:r>
            <a:r>
              <a:rPr lang="en-US" sz="2000" dirty="0"/>
              <a:t> et al 1991: 18.2% NVI, 15.2% NVG</a:t>
            </a:r>
          </a:p>
          <a:p>
            <a:pPr lvl="1" eaLnBrk="1" hangingPunct="1">
              <a:lnSpc>
                <a:spcPct val="80000"/>
              </a:lnSpc>
              <a:buFont typeface="Wingdings" pitchFamily="-108" charset="2"/>
              <a:buChar char="l"/>
              <a:defRPr/>
            </a:pPr>
            <a:r>
              <a:rPr lang="en-US" sz="2000" dirty="0" err="1"/>
              <a:t>Hayreh</a:t>
            </a:r>
            <a:r>
              <a:rPr lang="en-US" sz="2000" dirty="0"/>
              <a:t>: mean to NVI 5.5 weeks</a:t>
            </a:r>
          </a:p>
          <a:p>
            <a:pPr lvl="2" eaLnBrk="1" hangingPunct="1">
              <a:lnSpc>
                <a:spcPct val="80000"/>
              </a:lnSpc>
              <a:buFont typeface="Wingdings" pitchFamily="-108" charset="2"/>
              <a:buChar char="l"/>
              <a:defRPr/>
            </a:pPr>
            <a:r>
              <a:rPr lang="en-US" sz="1800" dirty="0"/>
              <a:t>Can develop NVI without carotid disease</a:t>
            </a:r>
          </a:p>
          <a:p>
            <a:pPr lvl="1" eaLnBrk="1" hangingPunct="1">
              <a:lnSpc>
                <a:spcPct val="80000"/>
              </a:lnSpc>
              <a:buFont typeface="Wingdings" pitchFamily="-108" charset="2"/>
              <a:buChar char="l"/>
              <a:defRPr/>
            </a:pPr>
            <a:r>
              <a:rPr lang="en-US" sz="2000" dirty="0"/>
              <a:t>Inner retinal cell death, but outer layers spared, and have high O</a:t>
            </a:r>
            <a:r>
              <a:rPr lang="en-US" sz="2000" baseline="-25000" dirty="0"/>
              <a:t>2 </a:t>
            </a:r>
            <a:r>
              <a:rPr lang="en-US" sz="2000" dirty="0"/>
              <a:t>demand</a:t>
            </a:r>
          </a:p>
          <a:p>
            <a:pPr eaLnBrk="1" hangingPunct="1">
              <a:lnSpc>
                <a:spcPct val="80000"/>
              </a:lnSpc>
              <a:buFont typeface="Wingdings" pitchFamily="-108" charset="2"/>
              <a:buChar char="l"/>
              <a:defRPr/>
            </a:pPr>
            <a:r>
              <a:rPr lang="en-US" sz="2400" dirty="0">
                <a:ea typeface="+mn-ea"/>
                <a:cs typeface="+mn-cs"/>
              </a:rPr>
              <a:t>Treatment</a:t>
            </a:r>
          </a:p>
          <a:p>
            <a:pPr lvl="1" eaLnBrk="1" hangingPunct="1">
              <a:lnSpc>
                <a:spcPct val="80000"/>
              </a:lnSpc>
              <a:buFont typeface="Wingdings" pitchFamily="-108" charset="2"/>
              <a:buChar char="l"/>
              <a:defRPr/>
            </a:pPr>
            <a:r>
              <a:rPr lang="en-US" sz="2000" dirty="0"/>
              <a:t>PRP when NVI</a:t>
            </a:r>
          </a:p>
          <a:p>
            <a:pPr lvl="1" eaLnBrk="1" hangingPunct="1">
              <a:lnSpc>
                <a:spcPct val="80000"/>
              </a:lnSpc>
              <a:buFont typeface="Wingdings" pitchFamily="-108" charset="2"/>
              <a:buChar char="l"/>
              <a:defRPr/>
            </a:pPr>
            <a:r>
              <a:rPr lang="en-US" sz="2000" dirty="0"/>
              <a:t>Acute treatment</a:t>
            </a:r>
          </a:p>
          <a:p>
            <a:pPr lvl="2" eaLnBrk="1" hangingPunct="1">
              <a:lnSpc>
                <a:spcPct val="80000"/>
              </a:lnSpc>
              <a:buFont typeface="Wingdings" pitchFamily="-108" charset="2"/>
              <a:buChar char="l"/>
              <a:defRPr/>
            </a:pPr>
            <a:r>
              <a:rPr lang="en-US" sz="1800" dirty="0"/>
              <a:t>AC </a:t>
            </a:r>
            <a:r>
              <a:rPr lang="en-US" sz="1800" dirty="0" err="1"/>
              <a:t>paracentesis</a:t>
            </a:r>
            <a:r>
              <a:rPr lang="en-US" sz="1800" dirty="0"/>
              <a:t>, massage, </a:t>
            </a:r>
            <a:r>
              <a:rPr lang="en-US" sz="1800" dirty="0" err="1"/>
              <a:t>carbogen</a:t>
            </a:r>
            <a:r>
              <a:rPr lang="en-US" sz="1800" dirty="0"/>
              <a:t>…</a:t>
            </a:r>
          </a:p>
          <a:p>
            <a:pPr lvl="2" eaLnBrk="1" hangingPunct="1">
              <a:lnSpc>
                <a:spcPct val="80000"/>
              </a:lnSpc>
              <a:buFont typeface="Wingdings" pitchFamily="-108" charset="2"/>
              <a:buChar char="l"/>
              <a:defRPr/>
            </a:pPr>
            <a:r>
              <a:rPr lang="en-US" sz="1800" dirty="0"/>
              <a:t>Accupunture</a:t>
            </a:r>
            <a:r>
              <a:rPr lang="en-US" sz="1800" baseline="30000" dirty="0"/>
              <a:t>1</a:t>
            </a:r>
            <a:r>
              <a:rPr lang="en-US" sz="1800" dirty="0"/>
              <a:t>: marked visual improvement in 25%</a:t>
            </a:r>
          </a:p>
          <a:p>
            <a:pPr lvl="2" eaLnBrk="1" hangingPunct="1">
              <a:lnSpc>
                <a:spcPct val="80000"/>
              </a:lnSpc>
              <a:buFont typeface="Wingdings" pitchFamily="-108" charset="2"/>
              <a:buChar char="l"/>
              <a:defRPr/>
            </a:pPr>
            <a:r>
              <a:rPr lang="en-US" sz="1800" dirty="0"/>
              <a:t>TPA (EAGLE study in Europe)</a:t>
            </a:r>
          </a:p>
          <a:p>
            <a:pPr lvl="1" eaLnBrk="1" hangingPunct="1">
              <a:lnSpc>
                <a:spcPct val="80000"/>
              </a:lnSpc>
              <a:buFont typeface="Wingdings" pitchFamily="-108" charset="2"/>
              <a:buChar char="l"/>
              <a:defRPr/>
            </a:pPr>
            <a:r>
              <a:rPr lang="en-US" sz="2000" dirty="0"/>
              <a:t>Referral to PCP or internist for treatment of underlying systemic disease</a:t>
            </a:r>
          </a:p>
          <a:p>
            <a:pPr eaLnBrk="1" hangingPunct="1">
              <a:lnSpc>
                <a:spcPct val="80000"/>
              </a:lnSpc>
              <a:buFont typeface="Wingdings" pitchFamily="-108" charset="2"/>
              <a:buChar char="l"/>
              <a:defRPr/>
            </a:pPr>
            <a:r>
              <a:rPr lang="en-US" sz="2400" dirty="0">
                <a:ea typeface="+mn-ea"/>
                <a:cs typeface="+mn-cs"/>
              </a:rPr>
              <a:t>Article in Sept 06 AJO by S.S. </a:t>
            </a:r>
            <a:r>
              <a:rPr lang="en-US" sz="2400" dirty="0" err="1">
                <a:ea typeface="+mn-ea"/>
                <a:cs typeface="+mn-cs"/>
              </a:rPr>
              <a:t>Hayreh</a:t>
            </a:r>
            <a:endParaRPr lang="en-US" sz="2400" dirty="0">
              <a:ea typeface="+mn-ea"/>
              <a:cs typeface="+mn-cs"/>
            </a:endParaRPr>
          </a:p>
        </p:txBody>
      </p:sp>
      <p:sp>
        <p:nvSpPr>
          <p:cNvPr id="294916" name="Text Box 4"/>
          <p:cNvSpPr txBox="1">
            <a:spLocks noChangeArrowheads="1"/>
          </p:cNvSpPr>
          <p:nvPr/>
        </p:nvSpPr>
        <p:spPr bwMode="auto">
          <a:xfrm>
            <a:off x="669925" y="6338888"/>
            <a:ext cx="6453188" cy="366712"/>
          </a:xfrm>
          <a:prstGeom prst="rect">
            <a:avLst/>
          </a:prstGeom>
          <a:noFill/>
          <a:ln w="9525">
            <a:noFill/>
            <a:miter lim="800000"/>
            <a:headEnd/>
            <a:tailEnd/>
          </a:ln>
        </p:spPr>
        <p:txBody>
          <a:bodyPr wrap="none">
            <a:prstTxWarp prst="textNoShape">
              <a:avLst/>
            </a:prstTxWarp>
            <a:spAutoFit/>
          </a:bodyPr>
          <a:lstStyle/>
          <a:p>
            <a:pPr eaLnBrk="1" hangingPunct="1"/>
            <a:r>
              <a:rPr lang="en-US" sz="1000"/>
              <a:t>1. Zheng J, Chen Z, Wang W, Xia S: Acupuncture in retinal arterial occlusion. Chin Med J (Engl) 94: 175, 1981</a:t>
            </a:r>
            <a:r>
              <a:rPr lang="en-US"/>
              <a:t> </a:t>
            </a:r>
          </a:p>
        </p:txBody>
      </p:sp>
      <p:pic>
        <p:nvPicPr>
          <p:cNvPr id="294917" name="Picture 4" descr="BRAO"/>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176963" y="0"/>
            <a:ext cx="2967037" cy="1973263"/>
          </a:xfrm>
          <a:prstGeom prst="rect">
            <a:avLst/>
          </a:prstGeom>
          <a:noFill/>
          <a:ln w="9525">
            <a:noFill/>
            <a:miter lim="800000"/>
            <a:headEnd/>
            <a:tailEnd/>
          </a:ln>
        </p:spPr>
      </p:pic>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C77E4-A076-F14B-B598-81845A7BED1B}"/>
              </a:ext>
            </a:extLst>
          </p:cNvPr>
          <p:cNvSpPr>
            <a:spLocks noGrp="1"/>
          </p:cNvSpPr>
          <p:nvPr>
            <p:ph type="title"/>
          </p:nvPr>
        </p:nvSpPr>
        <p:spPr/>
        <p:txBody>
          <a:bodyPr/>
          <a:lstStyle/>
          <a:p>
            <a:r>
              <a:rPr lang="en-US" dirty="0"/>
              <a:t>Recent patient</a:t>
            </a:r>
          </a:p>
        </p:txBody>
      </p:sp>
      <p:sp>
        <p:nvSpPr>
          <p:cNvPr id="3" name="Content Placeholder 2">
            <a:extLst>
              <a:ext uri="{FF2B5EF4-FFF2-40B4-BE49-F238E27FC236}">
                <a16:creationId xmlns:a16="http://schemas.microsoft.com/office/drawing/2014/main" id="{61E1E81F-3EEC-CB47-84C7-80FE2E98BEAB}"/>
              </a:ext>
            </a:extLst>
          </p:cNvPr>
          <p:cNvSpPr>
            <a:spLocks noGrp="1"/>
          </p:cNvSpPr>
          <p:nvPr>
            <p:ph idx="1"/>
          </p:nvPr>
        </p:nvSpPr>
        <p:spPr>
          <a:xfrm>
            <a:off x="-55746" y="1466387"/>
            <a:ext cx="8229600" cy="4525963"/>
          </a:xfrm>
        </p:spPr>
        <p:txBody>
          <a:bodyPr/>
          <a:lstStyle/>
          <a:p>
            <a:r>
              <a:rPr lang="en-US" dirty="0"/>
              <a:t>64yo Hispanic female</a:t>
            </a:r>
          </a:p>
          <a:p>
            <a:r>
              <a:rPr lang="en-US" dirty="0"/>
              <a:t>Sudden LOV 5 </a:t>
            </a:r>
            <a:r>
              <a:rPr lang="en-US" dirty="0" err="1"/>
              <a:t>hrs</a:t>
            </a:r>
            <a:r>
              <a:rPr lang="en-US" dirty="0"/>
              <a:t> ago</a:t>
            </a:r>
          </a:p>
          <a:p>
            <a:r>
              <a:rPr lang="en-US" dirty="0"/>
              <a:t>Good health</a:t>
            </a:r>
          </a:p>
          <a:p>
            <a:pPr marL="0" indent="0">
              <a:buNone/>
            </a:pPr>
            <a:r>
              <a:rPr lang="en-US" dirty="0"/>
              <a:t> OD: NLP  OS: 20/20</a:t>
            </a:r>
          </a:p>
          <a:p>
            <a:pPr marL="0" indent="0">
              <a:buNone/>
            </a:pPr>
            <a:r>
              <a:rPr lang="en-US" dirty="0"/>
              <a:t>What else do you                                                      want to know?</a:t>
            </a:r>
          </a:p>
        </p:txBody>
      </p:sp>
      <p:pic>
        <p:nvPicPr>
          <p:cNvPr id="5" name="Picture 4">
            <a:extLst>
              <a:ext uri="{FF2B5EF4-FFF2-40B4-BE49-F238E27FC236}">
                <a16:creationId xmlns:a16="http://schemas.microsoft.com/office/drawing/2014/main" id="{B0F7DE2A-92B2-F14A-A349-D7A3A9220365}"/>
              </a:ext>
            </a:extLst>
          </p:cNvPr>
          <p:cNvPicPr>
            <a:picLocks noChangeAspect="1"/>
          </p:cNvPicPr>
          <p:nvPr/>
        </p:nvPicPr>
        <p:blipFill rotWithShape="1">
          <a:blip r:embed="rId2"/>
          <a:srcRect l="13503" r="11734"/>
          <a:stretch/>
        </p:blipFill>
        <p:spPr>
          <a:xfrm>
            <a:off x="3324385" y="3323063"/>
            <a:ext cx="5819615" cy="3233854"/>
          </a:xfrm>
          <a:prstGeom prst="rect">
            <a:avLst/>
          </a:prstGeom>
        </p:spPr>
      </p:pic>
      <p:sp>
        <p:nvSpPr>
          <p:cNvPr id="6" name="TextBox 5">
            <a:extLst>
              <a:ext uri="{FF2B5EF4-FFF2-40B4-BE49-F238E27FC236}">
                <a16:creationId xmlns:a16="http://schemas.microsoft.com/office/drawing/2014/main" id="{924C3D11-3E1C-D044-9191-AC7390B34705}"/>
              </a:ext>
            </a:extLst>
          </p:cNvPr>
          <p:cNvSpPr txBox="1"/>
          <p:nvPr/>
        </p:nvSpPr>
        <p:spPr>
          <a:xfrm>
            <a:off x="323386" y="5553314"/>
            <a:ext cx="2286000" cy="769441"/>
          </a:xfrm>
          <a:prstGeom prst="rect">
            <a:avLst/>
          </a:prstGeom>
          <a:noFill/>
        </p:spPr>
        <p:txBody>
          <a:bodyPr wrap="square" rtlCol="0">
            <a:spAutoFit/>
          </a:bodyPr>
          <a:lstStyle/>
          <a:p>
            <a:r>
              <a:rPr lang="en-US" sz="4400" dirty="0"/>
              <a:t>260/150</a:t>
            </a:r>
          </a:p>
        </p:txBody>
      </p:sp>
    </p:spTree>
    <p:extLst>
      <p:ext uri="{BB962C8B-B14F-4D97-AF65-F5344CB8AC3E}">
        <p14:creationId xmlns:p14="http://schemas.microsoft.com/office/powerpoint/2010/main" val="265138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7ECE1-7365-AA4F-89ED-4FBA8A1425FF}"/>
              </a:ext>
            </a:extLst>
          </p:cNvPr>
          <p:cNvSpPr>
            <a:spLocks noGrp="1"/>
          </p:cNvSpPr>
          <p:nvPr>
            <p:ph type="title"/>
          </p:nvPr>
        </p:nvSpPr>
        <p:spPr>
          <a:xfrm>
            <a:off x="0" y="277813"/>
            <a:ext cx="9144000" cy="1139825"/>
          </a:xfrm>
        </p:spPr>
        <p:txBody>
          <a:bodyPr/>
          <a:lstStyle/>
          <a:p>
            <a:r>
              <a:rPr lang="en-US" dirty="0"/>
              <a:t>What’s the most important thing to do with an acute artery occlusion?</a:t>
            </a:r>
          </a:p>
        </p:txBody>
      </p:sp>
      <p:sp>
        <p:nvSpPr>
          <p:cNvPr id="3" name="Content Placeholder 2">
            <a:extLst>
              <a:ext uri="{FF2B5EF4-FFF2-40B4-BE49-F238E27FC236}">
                <a16:creationId xmlns:a16="http://schemas.microsoft.com/office/drawing/2014/main" id="{FA5A2857-BB08-844A-AB11-1F8670CBC4F1}"/>
              </a:ext>
            </a:extLst>
          </p:cNvPr>
          <p:cNvSpPr>
            <a:spLocks noGrp="1"/>
          </p:cNvSpPr>
          <p:nvPr>
            <p:ph idx="1"/>
          </p:nvPr>
        </p:nvSpPr>
        <p:spPr/>
        <p:txBody>
          <a:bodyPr/>
          <a:lstStyle/>
          <a:p>
            <a:r>
              <a:rPr lang="en-US" sz="2600" dirty="0"/>
              <a:t>HINT: Not eye related!!</a:t>
            </a:r>
          </a:p>
          <a:p>
            <a:r>
              <a:rPr lang="en-US" sz="2600" dirty="0"/>
              <a:t>THESE ARE SICK EYES IN SICK PEOPLE</a:t>
            </a:r>
          </a:p>
          <a:p>
            <a:r>
              <a:rPr lang="en-US" sz="2600" dirty="0"/>
              <a:t>Study of 103 pts screened after CRAO</a:t>
            </a:r>
          </a:p>
          <a:p>
            <a:pPr lvl="1"/>
            <a:r>
              <a:rPr lang="en-US" sz="2600" dirty="0"/>
              <a:t>37% critical carotid disease and acute stroke</a:t>
            </a:r>
          </a:p>
          <a:p>
            <a:pPr lvl="1"/>
            <a:r>
              <a:rPr lang="en-US" sz="2600" dirty="0"/>
              <a:t>33% HTN emergency,  20% MI, </a:t>
            </a:r>
          </a:p>
          <a:p>
            <a:pPr lvl="1"/>
            <a:r>
              <a:rPr lang="en-US" sz="2600" dirty="0"/>
              <a:t>25% surgical intervention, 93% medicine change</a:t>
            </a:r>
            <a:r>
              <a:rPr lang="en-US" sz="2600" baseline="30000" dirty="0"/>
              <a:t>1</a:t>
            </a:r>
            <a:endParaRPr lang="en-US" sz="2600" dirty="0"/>
          </a:p>
          <a:p>
            <a:r>
              <a:rPr lang="en-US" sz="2600" dirty="0"/>
              <a:t>Immediate referral to ER/Stroke center and Diffusion weighted MRI</a:t>
            </a:r>
          </a:p>
        </p:txBody>
      </p:sp>
      <p:sp>
        <p:nvSpPr>
          <p:cNvPr id="4" name="TextBox 3">
            <a:extLst>
              <a:ext uri="{FF2B5EF4-FFF2-40B4-BE49-F238E27FC236}">
                <a16:creationId xmlns:a16="http://schemas.microsoft.com/office/drawing/2014/main" id="{8BAB9199-5AFB-4447-BC45-46900EF9B353}"/>
              </a:ext>
            </a:extLst>
          </p:cNvPr>
          <p:cNvSpPr txBox="1"/>
          <p:nvPr/>
        </p:nvSpPr>
        <p:spPr>
          <a:xfrm>
            <a:off x="152400" y="6400800"/>
            <a:ext cx="7924800" cy="369332"/>
          </a:xfrm>
          <a:prstGeom prst="rect">
            <a:avLst/>
          </a:prstGeom>
          <a:noFill/>
        </p:spPr>
        <p:txBody>
          <a:bodyPr wrap="square" rtlCol="0">
            <a:spAutoFit/>
          </a:bodyPr>
          <a:lstStyle/>
          <a:p>
            <a:r>
              <a:rPr lang="en-US" dirty="0"/>
              <a:t>1. Lavin et al: Stroke risk and risk factors in AO.  AJO in press 9/18</a:t>
            </a:r>
          </a:p>
        </p:txBody>
      </p:sp>
    </p:spTree>
    <p:extLst>
      <p:ext uri="{BB962C8B-B14F-4D97-AF65-F5344CB8AC3E}">
        <p14:creationId xmlns:p14="http://schemas.microsoft.com/office/powerpoint/2010/main" val="355563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457200" y="460375"/>
            <a:ext cx="8229600" cy="1139825"/>
          </a:xfrm>
        </p:spPr>
        <p:txBody>
          <a:bodyPr/>
          <a:lstStyle/>
          <a:p>
            <a:pPr eaLnBrk="1" hangingPunct="1">
              <a:defRPr/>
            </a:pPr>
            <a:r>
              <a:rPr lang="en-US" dirty="0"/>
              <a:t>Is AMD strictly an ocular disease with no systemic associations?</a:t>
            </a:r>
          </a:p>
        </p:txBody>
      </p:sp>
      <p:sp>
        <p:nvSpPr>
          <p:cNvPr id="126979" name="Rectangle 3"/>
          <p:cNvSpPr>
            <a:spLocks noGrp="1" noChangeArrowheads="1"/>
          </p:cNvSpPr>
          <p:nvPr>
            <p:ph type="body" idx="1"/>
          </p:nvPr>
        </p:nvSpPr>
        <p:spPr>
          <a:xfrm>
            <a:off x="457200" y="1717675"/>
            <a:ext cx="8229600" cy="4530725"/>
          </a:xfrm>
        </p:spPr>
        <p:txBody>
          <a:bodyPr/>
          <a:lstStyle/>
          <a:p>
            <a:pPr eaLnBrk="1" hangingPunct="1">
              <a:buFont typeface="Wingdings" charset="2"/>
              <a:buChar char="§"/>
              <a:defRPr/>
            </a:pPr>
            <a:r>
              <a:rPr lang="en-US" dirty="0"/>
              <a:t>NO</a:t>
            </a:r>
          </a:p>
          <a:p>
            <a:pPr eaLnBrk="1" hangingPunct="1">
              <a:buFont typeface="Wingdings" charset="2"/>
              <a:buChar char="§"/>
              <a:defRPr/>
            </a:pPr>
            <a:r>
              <a:rPr lang="en-US" dirty="0"/>
              <a:t>Several different theories and factors that point to AMD being systemically related</a:t>
            </a:r>
          </a:p>
          <a:p>
            <a:pPr eaLnBrk="1" hangingPunct="1">
              <a:buFont typeface="Wingdings" charset="2"/>
              <a:buChar char="§"/>
              <a:defRPr/>
            </a:pPr>
            <a:r>
              <a:rPr lang="en-US" dirty="0"/>
              <a:t>“Systemic” treatments may be beneficial</a:t>
            </a:r>
          </a:p>
          <a:p>
            <a:pPr eaLnBrk="1" hangingPunct="1">
              <a:buFont typeface="Wingdings" charset="2"/>
              <a:buChar char="§"/>
              <a:defRPr/>
            </a:pPr>
            <a:r>
              <a:rPr lang="en-US" dirty="0"/>
              <a:t>Nutrition modification is an easy way to treat systemically</a:t>
            </a:r>
          </a:p>
        </p:txBody>
      </p:sp>
      <p:pic>
        <p:nvPicPr>
          <p:cNvPr id="82948"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8400" y="4787900"/>
            <a:ext cx="2846388" cy="20701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p14:flip dir="r"/>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69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697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697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69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79" grpId="0" build="p"/>
    </p:bldLst>
  </p:timing>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762000" y="609600"/>
            <a:ext cx="8153400" cy="1143000"/>
          </a:xfrm>
        </p:spPr>
        <p:txBody>
          <a:bodyPr/>
          <a:lstStyle/>
          <a:p>
            <a:pPr eaLnBrk="1" hangingPunct="1">
              <a:defRPr/>
            </a:pPr>
            <a:r>
              <a:rPr lang="en-US" sz="4800" dirty="0"/>
              <a:t>CVD and AMD share many common risk factors</a:t>
            </a:r>
          </a:p>
        </p:txBody>
      </p:sp>
      <p:sp>
        <p:nvSpPr>
          <p:cNvPr id="244739" name="Rectangle 3"/>
          <p:cNvSpPr>
            <a:spLocks noGrp="1" noChangeArrowheads="1"/>
          </p:cNvSpPr>
          <p:nvPr>
            <p:ph type="body" sz="half" idx="1"/>
          </p:nvPr>
        </p:nvSpPr>
        <p:spPr>
          <a:xfrm>
            <a:off x="533400" y="2209800"/>
            <a:ext cx="7848600" cy="3429000"/>
          </a:xfrm>
        </p:spPr>
        <p:txBody>
          <a:bodyPr/>
          <a:lstStyle/>
          <a:p>
            <a:pPr algn="ctr" eaLnBrk="1" hangingPunct="1">
              <a:buFont typeface="Wingdings" charset="2"/>
              <a:buNone/>
              <a:defRPr/>
            </a:pPr>
            <a:r>
              <a:rPr lang="en-US" sz="2800" dirty="0"/>
              <a:t> </a:t>
            </a:r>
            <a:r>
              <a:rPr lang="en-US" sz="2800" i="1" dirty="0"/>
              <a:t>"</a:t>
            </a:r>
            <a:r>
              <a:rPr lang="en-US" sz="3600" i="1" u="sng" dirty="0"/>
              <a:t>sick eyes</a:t>
            </a:r>
            <a:r>
              <a:rPr lang="en-US" sz="3600" i="1" dirty="0"/>
              <a:t> may occur in </a:t>
            </a:r>
            <a:r>
              <a:rPr lang="en-US" sz="3600" i="1" u="sng" dirty="0"/>
              <a:t>sick bodies</a:t>
            </a:r>
            <a:r>
              <a:rPr lang="en-US" sz="3600" i="1" dirty="0"/>
              <a:t> related to smoking, obesity, inadequate nutrient intake, and other unhealthy behaviors"</a:t>
            </a:r>
            <a:r>
              <a:rPr lang="en-US" sz="3600" dirty="0"/>
              <a:t>.</a:t>
            </a:r>
            <a:r>
              <a:rPr lang="en-US" sz="2800" dirty="0"/>
              <a:t> </a:t>
            </a:r>
          </a:p>
        </p:txBody>
      </p:sp>
      <p:sp>
        <p:nvSpPr>
          <p:cNvPr id="115716" name="Text Box 4"/>
          <p:cNvSpPr txBox="1">
            <a:spLocks noChangeArrowheads="1"/>
          </p:cNvSpPr>
          <p:nvPr/>
        </p:nvSpPr>
        <p:spPr bwMode="auto">
          <a:xfrm>
            <a:off x="0" y="4835525"/>
            <a:ext cx="8458200" cy="2555875"/>
          </a:xfrm>
          <a:prstGeom prst="rect">
            <a:avLst/>
          </a:prstGeom>
          <a:noFill/>
          <a:ln w="9525">
            <a:noFill/>
            <a:miter lim="800000"/>
            <a:headEnd/>
            <a:tailEnd/>
          </a:ln>
        </p:spPr>
        <p:txBody>
          <a:bodyPr>
            <a:prstTxWarp prst="textNoShape">
              <a:avLst/>
            </a:prstTxWarp>
            <a:spAutoFit/>
          </a:bodyPr>
          <a:lstStyle/>
          <a:p>
            <a:pPr marL="457200" indent="-457200" algn="ctr"/>
            <a:r>
              <a:rPr kumimoji="1" lang="en-US" sz="1400" dirty="0" err="1">
                <a:latin typeface="Times New Roman" pitchFamily="-65" charset="0"/>
              </a:rPr>
              <a:t>Seddon</a:t>
            </a:r>
            <a:r>
              <a:rPr kumimoji="1" lang="en-US" sz="1400" dirty="0">
                <a:latin typeface="Times New Roman" pitchFamily="-65" charset="0"/>
              </a:rPr>
              <a:t> JM et al. C-reactive protein and </a:t>
            </a:r>
            <a:r>
              <a:rPr kumimoji="1" lang="en-US" sz="1400" dirty="0" err="1">
                <a:latin typeface="Times New Roman" pitchFamily="-65" charset="0"/>
              </a:rPr>
              <a:t>homocysteine</a:t>
            </a:r>
            <a:r>
              <a:rPr kumimoji="1" lang="en-US" sz="1400" dirty="0">
                <a:latin typeface="Times New Roman" pitchFamily="-65" charset="0"/>
              </a:rPr>
              <a:t> are associated with dietary and behavioral risk factors for age-related macular degeneration. Nutrition 22:441-43, 2006.</a:t>
            </a:r>
            <a:br>
              <a:rPr kumimoji="1" lang="en-US" sz="1400" dirty="0">
                <a:latin typeface="Times New Roman" pitchFamily="-65" charset="0"/>
              </a:rPr>
            </a:br>
            <a:r>
              <a:rPr kumimoji="1" lang="en-US" sz="1400" dirty="0" err="1">
                <a:latin typeface="Times New Roman" pitchFamily="-65" charset="0"/>
              </a:rPr>
              <a:t>Seddon</a:t>
            </a:r>
            <a:r>
              <a:rPr kumimoji="1" lang="en-US" sz="1400" dirty="0">
                <a:latin typeface="Times New Roman" pitchFamily="-65" charset="0"/>
              </a:rPr>
              <a:t> JM et al. Evaluation of </a:t>
            </a:r>
            <a:r>
              <a:rPr kumimoji="1" lang="en-US" sz="1400" dirty="0" err="1">
                <a:latin typeface="Times New Roman" pitchFamily="-65" charset="0"/>
              </a:rPr>
              <a:t>homocysteine</a:t>
            </a:r>
            <a:r>
              <a:rPr kumimoji="1" lang="en-US" sz="1400" dirty="0">
                <a:latin typeface="Times New Roman" pitchFamily="-65" charset="0"/>
              </a:rPr>
              <a:t> and risk of age-related macular degeneration. Am J </a:t>
            </a:r>
            <a:r>
              <a:rPr kumimoji="1" lang="en-US" sz="1400" dirty="0" err="1">
                <a:latin typeface="Times New Roman" pitchFamily="-65" charset="0"/>
              </a:rPr>
              <a:t>Ophthalmol</a:t>
            </a:r>
            <a:r>
              <a:rPr kumimoji="1" lang="en-US" sz="1400" dirty="0">
                <a:latin typeface="Times New Roman" pitchFamily="-65" charset="0"/>
              </a:rPr>
              <a:t> 141:201-3, 2006.</a:t>
            </a:r>
            <a:br>
              <a:rPr kumimoji="1" lang="en-US" sz="1400" dirty="0">
                <a:latin typeface="Times New Roman" pitchFamily="-65" charset="0"/>
              </a:rPr>
            </a:br>
            <a:r>
              <a:rPr kumimoji="1" lang="en-US" sz="1400" dirty="0" err="1">
                <a:latin typeface="Times New Roman" pitchFamily="-65" charset="0"/>
              </a:rPr>
              <a:t>Seddon</a:t>
            </a:r>
            <a:r>
              <a:rPr kumimoji="1" lang="en-US" sz="1400" dirty="0">
                <a:latin typeface="Times New Roman" pitchFamily="-65" charset="0"/>
              </a:rPr>
              <a:t> JM et al. Progression of age-related macular</a:t>
            </a:r>
            <a:br>
              <a:rPr kumimoji="1" lang="en-US" sz="1400" dirty="0">
                <a:latin typeface="Times New Roman" pitchFamily="-65" charset="0"/>
              </a:rPr>
            </a:br>
            <a:r>
              <a:rPr kumimoji="1" lang="en-US" sz="1400" dirty="0">
                <a:latin typeface="Times New Roman" pitchFamily="-65" charset="0"/>
              </a:rPr>
              <a:t>degeneration: prospective assessment of C-reactive protein, interleukin-6, and other cardiovascular </a:t>
            </a:r>
            <a:r>
              <a:rPr kumimoji="1" lang="en-US" sz="1400" dirty="0" err="1">
                <a:latin typeface="Times New Roman" pitchFamily="-65" charset="0"/>
              </a:rPr>
              <a:t>biomarkers.Arch</a:t>
            </a:r>
            <a:r>
              <a:rPr kumimoji="1" lang="en-US" sz="1400" dirty="0">
                <a:latin typeface="Times New Roman" pitchFamily="-65" charset="0"/>
              </a:rPr>
              <a:t> </a:t>
            </a:r>
            <a:r>
              <a:rPr kumimoji="1" lang="en-US" sz="1400" dirty="0" err="1">
                <a:latin typeface="Times New Roman" pitchFamily="-65" charset="0"/>
              </a:rPr>
              <a:t>Ophthalmol</a:t>
            </a:r>
            <a:r>
              <a:rPr kumimoji="1" lang="en-US" sz="1400" dirty="0">
                <a:latin typeface="Times New Roman" pitchFamily="-65" charset="0"/>
              </a:rPr>
              <a:t> 123:774-82, 2005.</a:t>
            </a:r>
            <a:r>
              <a:rPr kumimoji="1" lang="en-US" sz="3200" dirty="0">
                <a:latin typeface="Times New Roman" pitchFamily="-65" charset="0"/>
              </a:rPr>
              <a:t> </a:t>
            </a:r>
          </a:p>
          <a:p>
            <a:pPr marL="457200" indent="-457200" algn="ctr"/>
            <a:br>
              <a:rPr kumimoji="1" lang="en-US" sz="3200" dirty="0">
                <a:latin typeface="Times New Roman" pitchFamily="-65" charset="0"/>
              </a:rPr>
            </a:br>
            <a:endParaRPr kumimoji="1" lang="en-US" sz="3200" dirty="0">
              <a:latin typeface="Times New Roman" pitchFamily="-65" charset="0"/>
            </a:endParaRPr>
          </a:p>
        </p:txBody>
      </p:sp>
      <p:sp>
        <p:nvSpPr>
          <p:cNvPr id="244741" name="Rectangle 5"/>
          <p:cNvSpPr>
            <a:spLocks noGrp="1" noChangeArrowheads="1"/>
          </p:cNvSpPr>
          <p:nvPr>
            <p:ph type="clipArt" sz="half" idx="2"/>
          </p:nvPr>
        </p:nvSpPr>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pPr eaLnBrk="1" hangingPunct="1">
              <a:defRPr/>
            </a:pPr>
            <a:r>
              <a:rPr lang="en-US">
                <a:ea typeface="+mj-ea"/>
                <a:cs typeface="+mj-cs"/>
              </a:rPr>
              <a:t>Chest X-ray</a:t>
            </a:r>
          </a:p>
        </p:txBody>
      </p:sp>
      <p:sp>
        <p:nvSpPr>
          <p:cNvPr id="190467" name="Rectangle 3"/>
          <p:cNvSpPr>
            <a:spLocks noGrp="1" noChangeArrowheads="1"/>
          </p:cNvSpPr>
          <p:nvPr>
            <p:ph type="body" sz="half" idx="1"/>
          </p:nvPr>
        </p:nvSpPr>
        <p:spPr/>
        <p:txBody>
          <a:bodyPr/>
          <a:lstStyle/>
          <a:p>
            <a:pPr eaLnBrk="1" hangingPunct="1">
              <a:buFont typeface="Wingdings" pitchFamily="-108" charset="2"/>
              <a:buChar char="l"/>
              <a:defRPr/>
            </a:pPr>
            <a:r>
              <a:rPr lang="en-US" sz="2800">
                <a:ea typeface="+mn-ea"/>
                <a:cs typeface="+mn-cs"/>
              </a:rPr>
              <a:t>Calcified Granulomas</a:t>
            </a:r>
          </a:p>
          <a:p>
            <a:pPr eaLnBrk="1" hangingPunct="1">
              <a:buFont typeface="Wingdings" pitchFamily="-108" charset="2"/>
              <a:buChar char="l"/>
              <a:defRPr/>
            </a:pPr>
            <a:r>
              <a:rPr lang="en-US" sz="2800">
                <a:ea typeface="+mn-ea"/>
                <a:cs typeface="+mn-cs"/>
              </a:rPr>
              <a:t>Differentials?</a:t>
            </a:r>
          </a:p>
          <a:p>
            <a:pPr lvl="1" eaLnBrk="1" hangingPunct="1">
              <a:buFont typeface="Wingdings" pitchFamily="-108" charset="2"/>
              <a:buChar char="l"/>
              <a:defRPr/>
            </a:pPr>
            <a:r>
              <a:rPr lang="en-US" sz="2400"/>
              <a:t>TB</a:t>
            </a:r>
          </a:p>
          <a:p>
            <a:pPr lvl="1" eaLnBrk="1" hangingPunct="1">
              <a:buFont typeface="Wingdings" pitchFamily="-108" charset="2"/>
              <a:buChar char="l"/>
              <a:defRPr/>
            </a:pPr>
            <a:r>
              <a:rPr lang="en-US" sz="2400"/>
              <a:t>Sarcoid</a:t>
            </a:r>
          </a:p>
          <a:p>
            <a:pPr lvl="1" eaLnBrk="1" hangingPunct="1">
              <a:buFont typeface="Wingdings" pitchFamily="-108" charset="2"/>
              <a:buChar char="l"/>
              <a:defRPr/>
            </a:pPr>
            <a:r>
              <a:rPr lang="en-US" sz="2400"/>
              <a:t>Histoplasmosis</a:t>
            </a:r>
          </a:p>
          <a:p>
            <a:pPr lvl="1" eaLnBrk="1" hangingPunct="1">
              <a:buFont typeface="Wingdings" pitchFamily="-108" charset="2"/>
              <a:buChar char="l"/>
              <a:defRPr/>
            </a:pPr>
            <a:r>
              <a:rPr lang="en-US" sz="2400"/>
              <a:t>Lymphoma</a:t>
            </a:r>
          </a:p>
        </p:txBody>
      </p:sp>
      <p:pic>
        <p:nvPicPr>
          <p:cNvPr id="74757" name="Picture 4" descr="chest x ray"/>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495800" y="1571625"/>
            <a:ext cx="4876800" cy="4600575"/>
          </a:xfrm>
          <a:noFill/>
        </p:spPr>
      </p:pic>
      <p:graphicFrame>
        <p:nvGraphicFramePr>
          <p:cNvPr id="74754" name="Rectangle 2"/>
          <p:cNvGraphicFramePr>
            <a:graphicFrameLocks/>
          </p:cNvGraphicFramePr>
          <p:nvPr/>
        </p:nvGraphicFramePr>
        <p:xfrm>
          <a:off x="1524000" y="1397000"/>
          <a:ext cx="6096000" cy="4064000"/>
        </p:xfrm>
        <a:graphic>
          <a:graphicData uri="http://schemas.openxmlformats.org/presentationml/2006/ole">
            <mc:AlternateContent xmlns:mc="http://schemas.openxmlformats.org/markup-compatibility/2006">
              <mc:Choice xmlns:v="urn:schemas-microsoft-com:vml" Requires="v">
                <p:oleObj name="Image File" r:id="rId4" imgW="0" imgH="0" progId="">
                  <p:embed/>
                </p:oleObj>
              </mc:Choice>
              <mc:Fallback>
                <p:oleObj name="Image File" r:id="rId4" imgW="0" imgH="0" progId="">
                  <p:embed/>
                  <p:pic>
                    <p:nvPicPr>
                      <p:cNvPr id="0" name="Rectangle 2"/>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524000" y="1397000"/>
                        <a:ext cx="6096000" cy="4064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0467">
                                            <p:txEl>
                                              <p:pRg st="0" end="0"/>
                                            </p:txEl>
                                          </p:spTgt>
                                        </p:tgtEl>
                                        <p:attrNameLst>
                                          <p:attrName>style.visibility</p:attrName>
                                        </p:attrNameLst>
                                      </p:cBhvr>
                                      <p:to>
                                        <p:strVal val="visible"/>
                                      </p:to>
                                    </p:set>
                                    <p:animEffect transition="in" filter="blinds(horizontal)">
                                      <p:cBhvr>
                                        <p:cTn id="7" dur="500"/>
                                        <p:tgtEl>
                                          <p:spTgt spid="190467">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0467">
                                            <p:txEl>
                                              <p:pRg st="1" end="1"/>
                                            </p:txEl>
                                          </p:spTgt>
                                        </p:tgtEl>
                                        <p:attrNameLst>
                                          <p:attrName>style.visibility</p:attrName>
                                        </p:attrNameLst>
                                      </p:cBhvr>
                                      <p:to>
                                        <p:strVal val="visible"/>
                                      </p:to>
                                    </p:set>
                                    <p:animEffect transition="in" filter="blinds(horizontal)">
                                      <p:cBhvr>
                                        <p:cTn id="10" dur="500"/>
                                        <p:tgtEl>
                                          <p:spTgt spid="19046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90467">
                                            <p:txEl>
                                              <p:pRg st="2" end="2"/>
                                            </p:txEl>
                                          </p:spTgt>
                                        </p:tgtEl>
                                        <p:attrNameLst>
                                          <p:attrName>style.visibility</p:attrName>
                                        </p:attrNameLst>
                                      </p:cBhvr>
                                      <p:to>
                                        <p:strVal val="visible"/>
                                      </p:to>
                                    </p:set>
                                    <p:animEffect transition="in" filter="blinds(horizontal)">
                                      <p:cBhvr>
                                        <p:cTn id="15" dur="500"/>
                                        <p:tgtEl>
                                          <p:spTgt spid="190467">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90467">
                                            <p:txEl>
                                              <p:pRg st="3" end="3"/>
                                            </p:txEl>
                                          </p:spTgt>
                                        </p:tgtEl>
                                        <p:attrNameLst>
                                          <p:attrName>style.visibility</p:attrName>
                                        </p:attrNameLst>
                                      </p:cBhvr>
                                      <p:to>
                                        <p:strVal val="visible"/>
                                      </p:to>
                                    </p:set>
                                    <p:animEffect transition="in" filter="blinds(horizontal)">
                                      <p:cBhvr>
                                        <p:cTn id="20" dur="500"/>
                                        <p:tgtEl>
                                          <p:spTgt spid="19046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90467">
                                            <p:txEl>
                                              <p:pRg st="4" end="4"/>
                                            </p:txEl>
                                          </p:spTgt>
                                        </p:tgtEl>
                                        <p:attrNameLst>
                                          <p:attrName>style.visibility</p:attrName>
                                        </p:attrNameLst>
                                      </p:cBhvr>
                                      <p:to>
                                        <p:strVal val="visible"/>
                                      </p:to>
                                    </p:set>
                                    <p:animEffect transition="in" filter="blinds(horizontal)">
                                      <p:cBhvr>
                                        <p:cTn id="25" dur="500"/>
                                        <p:tgtEl>
                                          <p:spTgt spid="190467">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190467">
                                            <p:txEl>
                                              <p:pRg st="5" end="5"/>
                                            </p:txEl>
                                          </p:spTgt>
                                        </p:tgtEl>
                                        <p:attrNameLst>
                                          <p:attrName>style.visibility</p:attrName>
                                        </p:attrNameLst>
                                      </p:cBhvr>
                                      <p:to>
                                        <p:strVal val="visible"/>
                                      </p:to>
                                    </p:set>
                                    <p:animEffect transition="in" filter="blinds(horizontal)">
                                      <p:cBhvr>
                                        <p:cTn id="30" dur="500"/>
                                        <p:tgtEl>
                                          <p:spTgt spid="1904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467"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39825"/>
          </a:xfrm>
        </p:spPr>
        <p:txBody>
          <a:bodyPr/>
          <a:lstStyle/>
          <a:p>
            <a:r>
              <a:rPr lang="en-US" dirty="0"/>
              <a:t>Remember Pablo….Vision is important</a:t>
            </a:r>
          </a:p>
        </p:txBody>
      </p:sp>
      <p:sp>
        <p:nvSpPr>
          <p:cNvPr id="3" name="Content Placeholder 2"/>
          <p:cNvSpPr>
            <a:spLocks noGrp="1"/>
          </p:cNvSpPr>
          <p:nvPr>
            <p:ph idx="1"/>
          </p:nvPr>
        </p:nvSpPr>
        <p:spPr>
          <a:xfrm>
            <a:off x="457200" y="1447800"/>
            <a:ext cx="8229600" cy="4530725"/>
          </a:xfrm>
        </p:spPr>
        <p:txBody>
          <a:bodyPr/>
          <a:lstStyle/>
          <a:p>
            <a:r>
              <a:rPr lang="en-US" dirty="0"/>
              <a:t>Can we allow our patients to see like this…regardless of ocular pathology?</a:t>
            </a:r>
          </a:p>
        </p:txBody>
      </p:sp>
      <p:pic>
        <p:nvPicPr>
          <p:cNvPr id="4" name="Picture 1028" descr="PicassosOptometrist"/>
          <p:cNvPicPr>
            <a:picLocks noChangeAspect="1" noChangeArrowheads="1"/>
          </p:cNvPicPr>
          <p:nvPr/>
        </p:nvPicPr>
        <p:blipFill>
          <a:blip r:embed="rId2" cstate="email">
            <a:extLst>
              <a:ext uri="{28A0092B-C50C-407E-A947-70E740481C1C}">
                <a14:useLocalDpi xmlns:a14="http://schemas.microsoft.com/office/drawing/2010/main"/>
              </a:ext>
            </a:extLst>
          </a:blip>
          <a:srcRect t="6861" b="17667"/>
          <a:stretch>
            <a:fillRect/>
          </a:stretch>
        </p:blipFill>
        <p:spPr bwMode="auto">
          <a:xfrm>
            <a:off x="2362200" y="2590800"/>
            <a:ext cx="4276725" cy="4191000"/>
          </a:xfrm>
          <a:prstGeom prst="rect">
            <a:avLst/>
          </a:prstGeom>
          <a:noFill/>
          <a:ln w="9525">
            <a:noFill/>
            <a:miter lim="800000"/>
            <a:headEnd/>
            <a:tailEnd/>
          </a:ln>
          <a:effectLst/>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 now you are ready to “treat” systemic disease, but…..</a:t>
            </a:r>
          </a:p>
        </p:txBody>
      </p:sp>
      <p:sp>
        <p:nvSpPr>
          <p:cNvPr id="3" name="Content Placeholder 2"/>
          <p:cNvSpPr>
            <a:spLocks noGrp="1"/>
          </p:cNvSpPr>
          <p:nvPr>
            <p:ph idx="1"/>
          </p:nvPr>
        </p:nvSpPr>
        <p:spPr/>
        <p:txBody>
          <a:bodyPr/>
          <a:lstStyle/>
          <a:p>
            <a:r>
              <a:rPr lang="en-US" dirty="0"/>
              <a:t>What is the most important thing we can do for our patients (in their “eyes”)</a:t>
            </a:r>
          </a:p>
          <a:p>
            <a:r>
              <a:rPr lang="en-US" dirty="0"/>
              <a:t>CORRECT VISION!</a:t>
            </a:r>
          </a:p>
          <a:p>
            <a:pPr lvl="1"/>
            <a:r>
              <a:rPr lang="en-US" dirty="0"/>
              <a:t>That is why they come to us</a:t>
            </a:r>
          </a:p>
          <a:p>
            <a:pPr lvl="2"/>
            <a:r>
              <a:rPr lang="en-US" dirty="0"/>
              <a:t>Majority of vision impairment in diabetes is from lack of refraction!</a:t>
            </a:r>
            <a:r>
              <a:rPr lang="en-US" baseline="30000" dirty="0"/>
              <a:t>1,2</a:t>
            </a:r>
            <a:endParaRPr lang="en-US" dirty="0"/>
          </a:p>
          <a:p>
            <a:r>
              <a:rPr lang="en-US" dirty="0"/>
              <a:t>Practice the “Optometric Model”</a:t>
            </a:r>
          </a:p>
          <a:p>
            <a:pPr lvl="1"/>
            <a:r>
              <a:rPr lang="en-US" dirty="0"/>
              <a:t>Combining medical and optical “treatment”</a:t>
            </a:r>
          </a:p>
        </p:txBody>
      </p:sp>
      <p:sp>
        <p:nvSpPr>
          <p:cNvPr id="4" name="Rectangle 3"/>
          <p:cNvSpPr/>
          <p:nvPr/>
        </p:nvSpPr>
        <p:spPr>
          <a:xfrm>
            <a:off x="0" y="6135469"/>
            <a:ext cx="9144000" cy="646331"/>
          </a:xfrm>
          <a:prstGeom prst="rect">
            <a:avLst/>
          </a:prstGeom>
        </p:spPr>
        <p:txBody>
          <a:bodyPr wrap="square">
            <a:spAutoFit/>
          </a:bodyPr>
          <a:lstStyle/>
          <a:p>
            <a:r>
              <a:rPr lang="en-US" dirty="0"/>
              <a:t>1. Klein et al. VI Prevalence (WESDR) </a:t>
            </a:r>
            <a:r>
              <a:rPr lang="en-US" dirty="0" err="1"/>
              <a:t>Ophth</a:t>
            </a:r>
            <a:r>
              <a:rPr lang="en-US" dirty="0"/>
              <a:t>. 10/09. 2. Zhang et al. DM and VI. Arch of </a:t>
            </a:r>
            <a:r>
              <a:rPr lang="en-US" dirty="0" err="1"/>
              <a:t>Ophth</a:t>
            </a:r>
            <a:r>
              <a:rPr lang="en-US" dirty="0"/>
              <a:t>. 10/09.</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D68E1-4AFE-A547-B3C0-F82B8835F30B}"/>
              </a:ext>
            </a:extLst>
          </p:cNvPr>
          <p:cNvSpPr>
            <a:spLocks noGrp="1"/>
          </p:cNvSpPr>
          <p:nvPr>
            <p:ph type="ctrTitle" sz="quarter"/>
          </p:nvPr>
        </p:nvSpPr>
        <p:spPr/>
        <p:txBody>
          <a:bodyPr/>
          <a:lstStyle/>
          <a:p>
            <a:r>
              <a:rPr lang="en-US" dirty="0"/>
              <a:t>Thank You</a:t>
            </a:r>
          </a:p>
        </p:txBody>
      </p:sp>
      <p:sp>
        <p:nvSpPr>
          <p:cNvPr id="3" name="Subtitle 2">
            <a:extLst>
              <a:ext uri="{FF2B5EF4-FFF2-40B4-BE49-F238E27FC236}">
                <a16:creationId xmlns:a16="http://schemas.microsoft.com/office/drawing/2014/main" id="{B58A27EA-CE52-B443-BC0A-9197813E97F1}"/>
              </a:ext>
            </a:extLst>
          </p:cNvPr>
          <p:cNvSpPr>
            <a:spLocks noGrp="1"/>
          </p:cNvSpPr>
          <p:nvPr>
            <p:ph type="subTitle" sz="quarter" idx="1"/>
          </p:nvPr>
        </p:nvSpPr>
        <p:spPr/>
        <p:txBody>
          <a:bodyPr/>
          <a:lstStyle/>
          <a:p>
            <a:r>
              <a:rPr lang="en-US" dirty="0" err="1"/>
              <a:t>jgerson@Hotmail.com</a:t>
            </a:r>
            <a:endParaRPr lang="en-US" dirty="0"/>
          </a:p>
        </p:txBody>
      </p:sp>
    </p:spTree>
    <p:extLst>
      <p:ext uri="{BB962C8B-B14F-4D97-AF65-F5344CB8AC3E}">
        <p14:creationId xmlns:p14="http://schemas.microsoft.com/office/powerpoint/2010/main" val="239220867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457200" y="765175"/>
            <a:ext cx="8229600" cy="1139825"/>
          </a:xfrm>
        </p:spPr>
        <p:txBody>
          <a:bodyPr/>
          <a:lstStyle/>
          <a:p>
            <a:pPr eaLnBrk="1" hangingPunct="1">
              <a:defRPr/>
            </a:pPr>
            <a:r>
              <a:rPr lang="en-US" sz="4000">
                <a:ea typeface="+mj-ea"/>
                <a:cs typeface="+mj-cs"/>
              </a:rPr>
              <a:t>Thank You</a:t>
            </a:r>
            <a:br>
              <a:rPr lang="en-US" sz="4000">
                <a:ea typeface="+mj-ea"/>
                <a:cs typeface="+mj-cs"/>
              </a:rPr>
            </a:br>
            <a:r>
              <a:rPr lang="en-US" sz="4000">
                <a:ea typeface="+mj-ea"/>
                <a:cs typeface="+mj-cs"/>
                <a:hlinkClick r:id="rId3"/>
              </a:rPr>
              <a:t>jgerson@hotmail.com</a:t>
            </a:r>
            <a:br>
              <a:rPr lang="en-US" sz="4000" dirty="0">
                <a:ea typeface="+mj-ea"/>
                <a:cs typeface="+mj-cs"/>
              </a:rPr>
            </a:br>
            <a:br>
              <a:rPr lang="en-US" sz="4000" dirty="0">
                <a:ea typeface="+mj-ea"/>
                <a:cs typeface="+mj-cs"/>
              </a:rPr>
            </a:br>
            <a:r>
              <a:rPr lang="en-US" sz="4000" dirty="0">
                <a:ea typeface="+mj-ea"/>
                <a:cs typeface="+mj-cs"/>
              </a:rPr>
              <a:t>Online Resources</a:t>
            </a:r>
          </a:p>
        </p:txBody>
      </p:sp>
      <p:sp>
        <p:nvSpPr>
          <p:cNvPr id="171011" name="Rectangle 3"/>
          <p:cNvSpPr>
            <a:spLocks noGrp="1" noChangeArrowheads="1"/>
          </p:cNvSpPr>
          <p:nvPr>
            <p:ph type="body" idx="1"/>
          </p:nvPr>
        </p:nvSpPr>
        <p:spPr>
          <a:xfrm>
            <a:off x="457200" y="2098675"/>
            <a:ext cx="8229600" cy="4530725"/>
          </a:xfrm>
        </p:spPr>
        <p:txBody>
          <a:bodyPr/>
          <a:lstStyle/>
          <a:p>
            <a:pPr eaLnBrk="1" hangingPunct="1">
              <a:buFont typeface="Wingdings" pitchFamily="-108" charset="2"/>
              <a:buNone/>
              <a:defRPr/>
            </a:pPr>
            <a:endParaRPr lang="en-US" u="sng" dirty="0">
              <a:ea typeface="+mn-ea"/>
              <a:cs typeface="+mn-cs"/>
            </a:endParaRPr>
          </a:p>
          <a:p>
            <a:pPr eaLnBrk="1" hangingPunct="1">
              <a:buFont typeface="Wingdings" pitchFamily="-108" charset="2"/>
              <a:buChar char="l"/>
              <a:defRPr/>
            </a:pPr>
            <a:r>
              <a:rPr lang="en-US" u="sng" dirty="0">
                <a:ea typeface="+mn-ea"/>
                <a:cs typeface="+mn-cs"/>
                <a:hlinkClick r:id="rId4"/>
              </a:rPr>
              <a:t>www.retinalphysician.com</a:t>
            </a:r>
            <a:endParaRPr lang="en-US" u="sng" dirty="0">
              <a:ea typeface="+mn-ea"/>
              <a:cs typeface="+mn-cs"/>
            </a:endParaRPr>
          </a:p>
          <a:p>
            <a:pPr eaLnBrk="1" hangingPunct="1">
              <a:buFont typeface="Wingdings" pitchFamily="-108" charset="2"/>
              <a:buChar char="l"/>
              <a:defRPr/>
            </a:pPr>
            <a:r>
              <a:rPr lang="en-US" u="sng" dirty="0">
                <a:ea typeface="+mn-ea"/>
                <a:cs typeface="+mn-cs"/>
                <a:hlinkClick r:id="rId5"/>
              </a:rPr>
              <a:t>www.pubmed.com</a:t>
            </a:r>
            <a:endParaRPr lang="en-US" u="sng" dirty="0">
              <a:ea typeface="+mn-ea"/>
              <a:cs typeface="+mn-cs"/>
            </a:endParaRPr>
          </a:p>
          <a:p>
            <a:pPr eaLnBrk="1" hangingPunct="1">
              <a:buFont typeface="Wingdings" pitchFamily="-108" charset="2"/>
              <a:buChar char="l"/>
              <a:defRPr/>
            </a:pPr>
            <a:r>
              <a:rPr lang="en-US" u="sng" dirty="0">
                <a:ea typeface="+mn-ea"/>
                <a:cs typeface="+mn-cs"/>
                <a:hlinkClick r:id="rId6"/>
              </a:rPr>
              <a:t>www.optometricretinasociety.org</a:t>
            </a:r>
            <a:endParaRPr lang="en-US" u="sng" dirty="0">
              <a:ea typeface="+mn-ea"/>
              <a:cs typeface="+mn-cs"/>
            </a:endParaRPr>
          </a:p>
          <a:p>
            <a:pPr eaLnBrk="1" hangingPunct="1">
              <a:buFont typeface="Wingdings" pitchFamily="-108" charset="2"/>
              <a:buChar char="l"/>
              <a:defRPr/>
            </a:pPr>
            <a:r>
              <a:rPr lang="en-US" u="sng" dirty="0">
                <a:ea typeface="+mn-ea"/>
                <a:cs typeface="+mn-cs"/>
                <a:hlinkClick r:id="rId7"/>
              </a:rPr>
              <a:t>www.optos.com</a:t>
            </a:r>
            <a:endParaRPr lang="en-US" u="sng" dirty="0">
              <a:ea typeface="+mn-ea"/>
              <a:cs typeface="+mn-cs"/>
            </a:endParaRPr>
          </a:p>
          <a:p>
            <a:pPr eaLnBrk="1" hangingPunct="1">
              <a:buFont typeface="Wingdings" pitchFamily="-108" charset="2"/>
              <a:buChar char="l"/>
              <a:defRPr/>
            </a:pPr>
            <a:endParaRPr lang="en-US" u="sng" dirty="0">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p:txBody>
          <a:bodyPr/>
          <a:lstStyle/>
          <a:p>
            <a:pPr eaLnBrk="1" hangingPunct="1">
              <a:defRPr/>
            </a:pPr>
            <a:r>
              <a:rPr lang="en-US">
                <a:ea typeface="+mj-ea"/>
                <a:cs typeface="+mj-cs"/>
              </a:rPr>
              <a:t>Case continued</a:t>
            </a:r>
          </a:p>
        </p:txBody>
      </p:sp>
      <p:sp>
        <p:nvSpPr>
          <p:cNvPr id="192515" name="Rectangle 3"/>
          <p:cNvSpPr>
            <a:spLocks noGrp="1" noChangeArrowheads="1"/>
          </p:cNvSpPr>
          <p:nvPr>
            <p:ph type="body" sz="half" idx="1"/>
          </p:nvPr>
        </p:nvSpPr>
        <p:spPr/>
        <p:txBody>
          <a:bodyPr/>
          <a:lstStyle/>
          <a:p>
            <a:pPr eaLnBrk="1" hangingPunct="1">
              <a:lnSpc>
                <a:spcPct val="90000"/>
              </a:lnSpc>
              <a:buFont typeface="Wingdings" pitchFamily="-108" charset="2"/>
              <a:buChar char="l"/>
              <a:defRPr/>
            </a:pPr>
            <a:r>
              <a:rPr lang="en-US" sz="2800">
                <a:ea typeface="+mn-ea"/>
                <a:cs typeface="+mn-cs"/>
              </a:rPr>
              <a:t>CT ordered with contrast</a:t>
            </a:r>
          </a:p>
          <a:p>
            <a:pPr eaLnBrk="1" hangingPunct="1">
              <a:lnSpc>
                <a:spcPct val="90000"/>
              </a:lnSpc>
              <a:buFont typeface="Wingdings" pitchFamily="-108" charset="2"/>
              <a:buChar char="l"/>
              <a:defRPr/>
            </a:pPr>
            <a:r>
              <a:rPr lang="en-US" sz="2800">
                <a:ea typeface="+mn-ea"/>
                <a:cs typeface="+mn-cs"/>
              </a:rPr>
              <a:t>Labs ordered</a:t>
            </a:r>
          </a:p>
          <a:p>
            <a:pPr lvl="1" eaLnBrk="1" hangingPunct="1">
              <a:lnSpc>
                <a:spcPct val="90000"/>
              </a:lnSpc>
              <a:buFont typeface="Wingdings" pitchFamily="-108" charset="2"/>
              <a:buChar char="l"/>
              <a:defRPr/>
            </a:pPr>
            <a:r>
              <a:rPr lang="en-US" sz="2400"/>
              <a:t>CBC Normal</a:t>
            </a:r>
          </a:p>
          <a:p>
            <a:pPr lvl="1" eaLnBrk="1" hangingPunct="1">
              <a:lnSpc>
                <a:spcPct val="90000"/>
              </a:lnSpc>
              <a:buFont typeface="Wingdings" pitchFamily="-108" charset="2"/>
              <a:buChar char="l"/>
              <a:defRPr/>
            </a:pPr>
            <a:r>
              <a:rPr lang="en-US" sz="2400"/>
              <a:t>Normal Liver function</a:t>
            </a:r>
          </a:p>
          <a:p>
            <a:pPr lvl="1" eaLnBrk="1" hangingPunct="1">
              <a:lnSpc>
                <a:spcPct val="90000"/>
              </a:lnSpc>
              <a:buFont typeface="Wingdings" pitchFamily="-108" charset="2"/>
              <a:buChar char="l"/>
              <a:defRPr/>
            </a:pPr>
            <a:r>
              <a:rPr lang="en-US" sz="2400"/>
              <a:t>ESR 46 mm/hr</a:t>
            </a:r>
          </a:p>
          <a:p>
            <a:pPr lvl="1" eaLnBrk="1" hangingPunct="1">
              <a:lnSpc>
                <a:spcPct val="90000"/>
              </a:lnSpc>
              <a:buFont typeface="Wingdings" pitchFamily="-108" charset="2"/>
              <a:buChar char="l"/>
              <a:defRPr/>
            </a:pPr>
            <a:r>
              <a:rPr lang="en-US" sz="2400"/>
              <a:t>Negative TB skin test</a:t>
            </a:r>
          </a:p>
          <a:p>
            <a:pPr lvl="1" eaLnBrk="1" hangingPunct="1">
              <a:lnSpc>
                <a:spcPct val="90000"/>
              </a:lnSpc>
              <a:buFont typeface="Wingdings" pitchFamily="-108" charset="2"/>
              <a:buChar char="l"/>
              <a:defRPr/>
            </a:pPr>
            <a:r>
              <a:rPr lang="en-US" sz="2400"/>
              <a:t>ACE 44 U/L (7-46)</a:t>
            </a:r>
          </a:p>
          <a:p>
            <a:pPr lvl="1" eaLnBrk="1" hangingPunct="1">
              <a:lnSpc>
                <a:spcPct val="90000"/>
              </a:lnSpc>
              <a:buFont typeface="Wingdings" pitchFamily="-108" charset="2"/>
              <a:buChar char="l"/>
              <a:defRPr/>
            </a:pPr>
            <a:r>
              <a:rPr lang="en-US" sz="2400"/>
              <a:t>Histo Mycelial Ab Normal</a:t>
            </a:r>
          </a:p>
          <a:p>
            <a:pPr lvl="1" eaLnBrk="1" hangingPunct="1">
              <a:lnSpc>
                <a:spcPct val="90000"/>
              </a:lnSpc>
              <a:buFont typeface="Wingdings" pitchFamily="-108" charset="2"/>
              <a:buChar char="l"/>
              <a:defRPr/>
            </a:pPr>
            <a:r>
              <a:rPr lang="en-US" sz="2400"/>
              <a:t>Histo Anti H Ab 1:32</a:t>
            </a:r>
          </a:p>
          <a:p>
            <a:pPr lvl="1" eaLnBrk="1" hangingPunct="1">
              <a:lnSpc>
                <a:spcPct val="90000"/>
              </a:lnSpc>
              <a:buFont typeface="Wingdings" pitchFamily="-108" charset="2"/>
              <a:buNone/>
              <a:defRPr/>
            </a:pPr>
            <a:endParaRPr lang="en-US" sz="2400"/>
          </a:p>
        </p:txBody>
      </p:sp>
      <p:pic>
        <p:nvPicPr>
          <p:cNvPr id="76804" name="Picture 4" descr="ct chest0003"/>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648200" y="1843088"/>
            <a:ext cx="4038600" cy="4043362"/>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2515">
                                            <p:txEl>
                                              <p:pRg st="0" end="0"/>
                                            </p:txEl>
                                          </p:spTgt>
                                        </p:tgtEl>
                                        <p:attrNameLst>
                                          <p:attrName>style.visibility</p:attrName>
                                        </p:attrNameLst>
                                      </p:cBhvr>
                                      <p:to>
                                        <p:strVal val="visible"/>
                                      </p:to>
                                    </p:set>
                                    <p:animEffect transition="in" filter="box(in)">
                                      <p:cBhvr>
                                        <p:cTn id="7" dur="500"/>
                                        <p:tgtEl>
                                          <p:spTgt spid="192515">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92515">
                                            <p:txEl>
                                              <p:pRg st="1" end="1"/>
                                            </p:txEl>
                                          </p:spTgt>
                                        </p:tgtEl>
                                        <p:attrNameLst>
                                          <p:attrName>style.visibility</p:attrName>
                                        </p:attrNameLst>
                                      </p:cBhvr>
                                      <p:to>
                                        <p:strVal val="visible"/>
                                      </p:to>
                                    </p:set>
                                    <p:animEffect transition="in" filter="box(in)">
                                      <p:cBhvr>
                                        <p:cTn id="10" dur="500"/>
                                        <p:tgtEl>
                                          <p:spTgt spid="192515">
                                            <p:txEl>
                                              <p:pRg st="1" end="1"/>
                                            </p:txEl>
                                          </p:spTgt>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92515">
                                            <p:txEl>
                                              <p:pRg st="2" end="2"/>
                                            </p:txEl>
                                          </p:spTgt>
                                        </p:tgtEl>
                                        <p:attrNameLst>
                                          <p:attrName>style.visibility</p:attrName>
                                        </p:attrNameLst>
                                      </p:cBhvr>
                                      <p:to>
                                        <p:strVal val="visible"/>
                                      </p:to>
                                    </p:set>
                                    <p:animEffect transition="in" filter="box(in)">
                                      <p:cBhvr>
                                        <p:cTn id="13" dur="500"/>
                                        <p:tgtEl>
                                          <p:spTgt spid="192515">
                                            <p:txEl>
                                              <p:pRg st="2" end="2"/>
                                            </p:txEl>
                                          </p:spTgt>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92515">
                                            <p:txEl>
                                              <p:pRg st="3" end="3"/>
                                            </p:txEl>
                                          </p:spTgt>
                                        </p:tgtEl>
                                        <p:attrNameLst>
                                          <p:attrName>style.visibility</p:attrName>
                                        </p:attrNameLst>
                                      </p:cBhvr>
                                      <p:to>
                                        <p:strVal val="visible"/>
                                      </p:to>
                                    </p:set>
                                    <p:animEffect transition="in" filter="box(in)">
                                      <p:cBhvr>
                                        <p:cTn id="16" dur="500"/>
                                        <p:tgtEl>
                                          <p:spTgt spid="19251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92515">
                                            <p:txEl>
                                              <p:pRg st="4" end="4"/>
                                            </p:txEl>
                                          </p:spTgt>
                                        </p:tgtEl>
                                        <p:attrNameLst>
                                          <p:attrName>style.visibility</p:attrName>
                                        </p:attrNameLst>
                                      </p:cBhvr>
                                      <p:to>
                                        <p:strVal val="visible"/>
                                      </p:to>
                                    </p:set>
                                    <p:animEffect transition="in" filter="box(in)">
                                      <p:cBhvr>
                                        <p:cTn id="21" dur="500"/>
                                        <p:tgtEl>
                                          <p:spTgt spid="192515">
                                            <p:txEl>
                                              <p:pRg st="4" end="4"/>
                                            </p:txEl>
                                          </p:spTgt>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92515">
                                            <p:txEl>
                                              <p:pRg st="5" end="5"/>
                                            </p:txEl>
                                          </p:spTgt>
                                        </p:tgtEl>
                                        <p:attrNameLst>
                                          <p:attrName>style.visibility</p:attrName>
                                        </p:attrNameLst>
                                      </p:cBhvr>
                                      <p:to>
                                        <p:strVal val="visible"/>
                                      </p:to>
                                    </p:set>
                                    <p:animEffect transition="in" filter="box(in)">
                                      <p:cBhvr>
                                        <p:cTn id="24" dur="500"/>
                                        <p:tgtEl>
                                          <p:spTgt spid="192515">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92515">
                                            <p:txEl>
                                              <p:pRg st="6" end="6"/>
                                            </p:txEl>
                                          </p:spTgt>
                                        </p:tgtEl>
                                        <p:attrNameLst>
                                          <p:attrName>style.visibility</p:attrName>
                                        </p:attrNameLst>
                                      </p:cBhvr>
                                      <p:to>
                                        <p:strVal val="visible"/>
                                      </p:to>
                                    </p:set>
                                    <p:animEffect transition="in" filter="box(in)">
                                      <p:cBhvr>
                                        <p:cTn id="29" dur="500"/>
                                        <p:tgtEl>
                                          <p:spTgt spid="192515">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92515">
                                            <p:txEl>
                                              <p:pRg st="7" end="7"/>
                                            </p:txEl>
                                          </p:spTgt>
                                        </p:tgtEl>
                                        <p:attrNameLst>
                                          <p:attrName>style.visibility</p:attrName>
                                        </p:attrNameLst>
                                      </p:cBhvr>
                                      <p:to>
                                        <p:strVal val="visible"/>
                                      </p:to>
                                    </p:set>
                                    <p:animEffect transition="in" filter="box(in)">
                                      <p:cBhvr>
                                        <p:cTn id="34" dur="500"/>
                                        <p:tgtEl>
                                          <p:spTgt spid="192515">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192515">
                                            <p:txEl>
                                              <p:pRg st="8" end="8"/>
                                            </p:txEl>
                                          </p:spTgt>
                                        </p:tgtEl>
                                        <p:attrNameLst>
                                          <p:attrName>style.visibility</p:attrName>
                                        </p:attrNameLst>
                                      </p:cBhvr>
                                      <p:to>
                                        <p:strVal val="visible"/>
                                      </p:to>
                                    </p:set>
                                    <p:animEffect transition="in" filter="box(in)">
                                      <p:cBhvr>
                                        <p:cTn id="39" dur="500"/>
                                        <p:tgtEl>
                                          <p:spTgt spid="19251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5"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pPr eaLnBrk="1" hangingPunct="1">
              <a:defRPr/>
            </a:pPr>
            <a:r>
              <a:rPr lang="en-US">
                <a:ea typeface="+mj-ea"/>
                <a:cs typeface="+mj-cs"/>
              </a:rPr>
              <a:t>Histoplasmosis</a:t>
            </a:r>
          </a:p>
        </p:txBody>
      </p:sp>
      <p:sp>
        <p:nvSpPr>
          <p:cNvPr id="193539" name="Rectangle 3"/>
          <p:cNvSpPr>
            <a:spLocks noGrp="1" noChangeArrowheads="1"/>
          </p:cNvSpPr>
          <p:nvPr>
            <p:ph type="body" sz="half" idx="1"/>
          </p:nvPr>
        </p:nvSpPr>
        <p:spPr>
          <a:xfrm>
            <a:off x="457200" y="1219200"/>
            <a:ext cx="5791200" cy="5257800"/>
          </a:xfrm>
        </p:spPr>
        <p:txBody>
          <a:bodyPr/>
          <a:lstStyle/>
          <a:p>
            <a:pPr eaLnBrk="1" hangingPunct="1">
              <a:lnSpc>
                <a:spcPct val="90000"/>
              </a:lnSpc>
              <a:buFont typeface="Wingdings" pitchFamily="-108" charset="2"/>
              <a:buChar char="l"/>
              <a:defRPr/>
            </a:pPr>
            <a:r>
              <a:rPr lang="en-US" sz="2800" dirty="0">
                <a:ea typeface="+mn-ea"/>
                <a:cs typeface="+mn-cs"/>
              </a:rPr>
              <a:t>Treatment:</a:t>
            </a:r>
          </a:p>
          <a:p>
            <a:pPr lvl="1" eaLnBrk="1" hangingPunct="1">
              <a:lnSpc>
                <a:spcPct val="90000"/>
              </a:lnSpc>
              <a:buFont typeface="Wingdings" pitchFamily="-108" charset="2"/>
              <a:buChar char="l"/>
              <a:defRPr/>
            </a:pPr>
            <a:r>
              <a:rPr lang="en-US" sz="2400" dirty="0" err="1"/>
              <a:t>Sporanox</a:t>
            </a:r>
            <a:r>
              <a:rPr lang="en-US" sz="2400" dirty="0"/>
              <a:t> (</a:t>
            </a:r>
            <a:r>
              <a:rPr lang="en-US" sz="2400" dirty="0" err="1"/>
              <a:t>Itraconazole</a:t>
            </a:r>
            <a:r>
              <a:rPr lang="en-US" sz="2400" dirty="0"/>
              <a:t>) 200mg BID </a:t>
            </a:r>
            <a:r>
              <a:rPr lang="en-US" sz="2400" dirty="0" err="1"/>
              <a:t>x</a:t>
            </a:r>
            <a:r>
              <a:rPr lang="en-US" sz="2400" dirty="0"/>
              <a:t> 1 mo</a:t>
            </a:r>
          </a:p>
          <a:p>
            <a:pPr lvl="1" eaLnBrk="1" hangingPunct="1">
              <a:lnSpc>
                <a:spcPct val="90000"/>
              </a:lnSpc>
              <a:buFont typeface="Wingdings" pitchFamily="-108" charset="2"/>
              <a:buChar char="l"/>
              <a:defRPr/>
            </a:pPr>
            <a:r>
              <a:rPr lang="en-US" sz="2400" dirty="0"/>
              <a:t>100mg BID </a:t>
            </a:r>
            <a:r>
              <a:rPr lang="en-US" sz="2400" dirty="0" err="1"/>
              <a:t>x</a:t>
            </a:r>
            <a:r>
              <a:rPr lang="en-US" sz="2400" dirty="0"/>
              <a:t> 2 mo</a:t>
            </a:r>
          </a:p>
          <a:p>
            <a:pPr eaLnBrk="1" hangingPunct="1">
              <a:lnSpc>
                <a:spcPct val="90000"/>
              </a:lnSpc>
              <a:buFont typeface="Wingdings" pitchFamily="-108" charset="2"/>
              <a:buNone/>
              <a:defRPr/>
            </a:pPr>
            <a:r>
              <a:rPr lang="en-US" sz="2800" dirty="0">
                <a:ea typeface="+mn-ea"/>
                <a:cs typeface="+mn-cs"/>
              </a:rPr>
              <a:t>Aside:</a:t>
            </a:r>
          </a:p>
          <a:p>
            <a:pPr lvl="1" eaLnBrk="1" hangingPunct="1">
              <a:lnSpc>
                <a:spcPct val="90000"/>
              </a:lnSpc>
              <a:buFont typeface="Wingdings" pitchFamily="-108" charset="2"/>
              <a:buChar char="l"/>
              <a:defRPr/>
            </a:pPr>
            <a:r>
              <a:rPr lang="en-US" sz="2400" dirty="0"/>
              <a:t>Value of prescription drug coverage!</a:t>
            </a:r>
          </a:p>
          <a:p>
            <a:pPr lvl="1" eaLnBrk="1" hangingPunct="1">
              <a:lnSpc>
                <a:spcPct val="90000"/>
              </a:lnSpc>
              <a:buFont typeface="Wingdings" pitchFamily="-108" charset="2"/>
              <a:buChar char="l"/>
              <a:defRPr/>
            </a:pPr>
            <a:r>
              <a:rPr lang="en-US" sz="2400" dirty="0"/>
              <a:t>Importance of good doctor patient relationship!!!</a:t>
            </a:r>
          </a:p>
          <a:p>
            <a:pPr lvl="1" eaLnBrk="1" hangingPunct="1">
              <a:lnSpc>
                <a:spcPct val="90000"/>
              </a:lnSpc>
              <a:buFont typeface="Wingdings" pitchFamily="-108" charset="2"/>
              <a:buChar char="l"/>
              <a:defRPr/>
            </a:pPr>
            <a:endParaRPr lang="en-US" sz="2400" dirty="0"/>
          </a:p>
          <a:p>
            <a:pPr lvl="1" eaLnBrk="1" hangingPunct="1">
              <a:lnSpc>
                <a:spcPct val="90000"/>
              </a:lnSpc>
              <a:buFont typeface="Wingdings" pitchFamily="-108" charset="2"/>
              <a:buChar char="l"/>
              <a:defRPr/>
            </a:pPr>
            <a:r>
              <a:rPr lang="en-US" sz="2400" b="1" dirty="0"/>
              <a:t>In case you were wondering, </a:t>
            </a:r>
            <a:r>
              <a:rPr lang="en-US" sz="2400" b="1" dirty="0" err="1"/>
              <a:t>Histo</a:t>
            </a:r>
            <a:r>
              <a:rPr lang="en-US" sz="2400" b="1" dirty="0"/>
              <a:t> has remained quiet, with no radiologic changes as of 4/06</a:t>
            </a:r>
          </a:p>
          <a:p>
            <a:pPr eaLnBrk="1" hangingPunct="1">
              <a:lnSpc>
                <a:spcPct val="90000"/>
              </a:lnSpc>
              <a:buFont typeface="Wingdings" pitchFamily="-108" charset="2"/>
              <a:buChar char="l"/>
              <a:defRPr/>
            </a:pPr>
            <a:endParaRPr lang="en-US" sz="2800" dirty="0">
              <a:ea typeface="+mn-ea"/>
              <a:cs typeface="+mn-cs"/>
            </a:endParaRPr>
          </a:p>
          <a:p>
            <a:pPr eaLnBrk="1" hangingPunct="1">
              <a:lnSpc>
                <a:spcPct val="90000"/>
              </a:lnSpc>
              <a:buFont typeface="Wingdings" pitchFamily="-108" charset="2"/>
              <a:buChar char="l"/>
              <a:defRPr/>
            </a:pPr>
            <a:endParaRPr lang="en-US" sz="2800" dirty="0">
              <a:ea typeface="+mn-ea"/>
              <a:cs typeface="+mn-cs"/>
            </a:endParaRP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374969" y="2514600"/>
            <a:ext cx="2197531" cy="2108200"/>
          </a:xfrm>
          <a:prstGeom prst="rect">
            <a:avLst/>
          </a:prstGeom>
        </p:spPr>
      </p:pic>
      <p:sp>
        <p:nvSpPr>
          <p:cNvPr id="9" name="Content Placeholder 8"/>
          <p:cNvSpPr>
            <a:spLocks noGrp="1"/>
          </p:cNvSpPr>
          <p:nvPr>
            <p:ph sz="half" idx="2"/>
          </p:nvPr>
        </p:nvSpPr>
        <p:spPr>
          <a:xfrm>
            <a:off x="4648200" y="2286000"/>
            <a:ext cx="3200400" cy="3844925"/>
          </a:xfrm>
        </p:spPr>
        <p:txBody>
          <a:bodyP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3539">
                                            <p:txEl>
                                              <p:pRg st="0" end="0"/>
                                            </p:txEl>
                                          </p:spTgt>
                                        </p:tgtEl>
                                        <p:attrNameLst>
                                          <p:attrName>style.visibility</p:attrName>
                                        </p:attrNameLst>
                                      </p:cBhvr>
                                      <p:to>
                                        <p:strVal val="visible"/>
                                      </p:to>
                                    </p:set>
                                    <p:animEffect transition="in" filter="fade">
                                      <p:cBhvr>
                                        <p:cTn id="7" dur="1000"/>
                                        <p:tgtEl>
                                          <p:spTgt spid="193539">
                                            <p:txEl>
                                              <p:pRg st="0" end="0"/>
                                            </p:txEl>
                                          </p:spTgt>
                                        </p:tgtEl>
                                      </p:cBhvr>
                                    </p:animEffect>
                                    <p:anim calcmode="lin" valueType="num">
                                      <p:cBhvr>
                                        <p:cTn id="8" dur="1000" fill="hold"/>
                                        <p:tgtEl>
                                          <p:spTgt spid="19353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9353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3539">
                                            <p:txEl>
                                              <p:pRg st="1" end="1"/>
                                            </p:txEl>
                                          </p:spTgt>
                                        </p:tgtEl>
                                        <p:attrNameLst>
                                          <p:attrName>style.visibility</p:attrName>
                                        </p:attrNameLst>
                                      </p:cBhvr>
                                      <p:to>
                                        <p:strVal val="visible"/>
                                      </p:to>
                                    </p:set>
                                    <p:animEffect transition="in" filter="fade">
                                      <p:cBhvr>
                                        <p:cTn id="12" dur="1000"/>
                                        <p:tgtEl>
                                          <p:spTgt spid="193539">
                                            <p:txEl>
                                              <p:pRg st="1" end="1"/>
                                            </p:txEl>
                                          </p:spTgt>
                                        </p:tgtEl>
                                      </p:cBhvr>
                                    </p:animEffect>
                                    <p:anim calcmode="lin" valueType="num">
                                      <p:cBhvr>
                                        <p:cTn id="13" dur="1000" fill="hold"/>
                                        <p:tgtEl>
                                          <p:spTgt spid="193539">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93539">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93539">
                                            <p:txEl>
                                              <p:pRg st="2" end="2"/>
                                            </p:txEl>
                                          </p:spTgt>
                                        </p:tgtEl>
                                        <p:attrNameLst>
                                          <p:attrName>style.visibility</p:attrName>
                                        </p:attrNameLst>
                                      </p:cBhvr>
                                      <p:to>
                                        <p:strVal val="visible"/>
                                      </p:to>
                                    </p:set>
                                    <p:animEffect transition="in" filter="fade">
                                      <p:cBhvr>
                                        <p:cTn id="17" dur="1000"/>
                                        <p:tgtEl>
                                          <p:spTgt spid="193539">
                                            <p:txEl>
                                              <p:pRg st="2" end="2"/>
                                            </p:txEl>
                                          </p:spTgt>
                                        </p:tgtEl>
                                      </p:cBhvr>
                                    </p:animEffect>
                                    <p:anim calcmode="lin" valueType="num">
                                      <p:cBhvr>
                                        <p:cTn id="18" dur="1000" fill="hold"/>
                                        <p:tgtEl>
                                          <p:spTgt spid="193539">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9353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93539">
                                            <p:txEl>
                                              <p:pRg st="3" end="3"/>
                                            </p:txEl>
                                          </p:spTgt>
                                        </p:tgtEl>
                                        <p:attrNameLst>
                                          <p:attrName>style.visibility</p:attrName>
                                        </p:attrNameLst>
                                      </p:cBhvr>
                                      <p:to>
                                        <p:strVal val="visible"/>
                                      </p:to>
                                    </p:set>
                                    <p:animEffect transition="in" filter="fade">
                                      <p:cBhvr>
                                        <p:cTn id="24" dur="1000"/>
                                        <p:tgtEl>
                                          <p:spTgt spid="193539">
                                            <p:txEl>
                                              <p:pRg st="3" end="3"/>
                                            </p:txEl>
                                          </p:spTgt>
                                        </p:tgtEl>
                                      </p:cBhvr>
                                    </p:animEffect>
                                    <p:anim calcmode="lin" valueType="num">
                                      <p:cBhvr>
                                        <p:cTn id="25" dur="1000" fill="hold"/>
                                        <p:tgtEl>
                                          <p:spTgt spid="193539">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193539">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93539">
                                            <p:txEl>
                                              <p:pRg st="4" end="4"/>
                                            </p:txEl>
                                          </p:spTgt>
                                        </p:tgtEl>
                                        <p:attrNameLst>
                                          <p:attrName>style.visibility</p:attrName>
                                        </p:attrNameLst>
                                      </p:cBhvr>
                                      <p:to>
                                        <p:strVal val="visible"/>
                                      </p:to>
                                    </p:set>
                                    <p:animEffect transition="in" filter="fade">
                                      <p:cBhvr>
                                        <p:cTn id="29" dur="1000"/>
                                        <p:tgtEl>
                                          <p:spTgt spid="193539">
                                            <p:txEl>
                                              <p:pRg st="4" end="4"/>
                                            </p:txEl>
                                          </p:spTgt>
                                        </p:tgtEl>
                                      </p:cBhvr>
                                    </p:animEffect>
                                    <p:anim calcmode="lin" valueType="num">
                                      <p:cBhvr>
                                        <p:cTn id="30" dur="1000" fill="hold"/>
                                        <p:tgtEl>
                                          <p:spTgt spid="193539">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193539">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93539">
                                            <p:txEl>
                                              <p:pRg st="5" end="5"/>
                                            </p:txEl>
                                          </p:spTgt>
                                        </p:tgtEl>
                                        <p:attrNameLst>
                                          <p:attrName>style.visibility</p:attrName>
                                        </p:attrNameLst>
                                      </p:cBhvr>
                                      <p:to>
                                        <p:strVal val="visible"/>
                                      </p:to>
                                    </p:set>
                                    <p:animEffect transition="in" filter="fade">
                                      <p:cBhvr>
                                        <p:cTn id="34" dur="1000"/>
                                        <p:tgtEl>
                                          <p:spTgt spid="193539">
                                            <p:txEl>
                                              <p:pRg st="5" end="5"/>
                                            </p:txEl>
                                          </p:spTgt>
                                        </p:tgtEl>
                                      </p:cBhvr>
                                    </p:animEffect>
                                    <p:anim calcmode="lin" valueType="num">
                                      <p:cBhvr>
                                        <p:cTn id="35" dur="1000" fill="hold"/>
                                        <p:tgtEl>
                                          <p:spTgt spid="193539">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193539">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93539">
                                            <p:txEl>
                                              <p:pRg st="7" end="7"/>
                                            </p:txEl>
                                          </p:spTgt>
                                        </p:tgtEl>
                                        <p:attrNameLst>
                                          <p:attrName>style.visibility</p:attrName>
                                        </p:attrNameLst>
                                      </p:cBhvr>
                                      <p:to>
                                        <p:strVal val="visible"/>
                                      </p:to>
                                    </p:set>
                                    <p:anim calcmode="lin" valueType="num">
                                      <p:cBhvr additive="base">
                                        <p:cTn id="41" dur="500" fill="hold"/>
                                        <p:tgtEl>
                                          <p:spTgt spid="193539">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19353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pPr eaLnBrk="1" hangingPunct="1">
              <a:defRPr/>
            </a:pPr>
            <a:r>
              <a:rPr lang="en-US" dirty="0">
                <a:ea typeface="+mj-ea"/>
                <a:cs typeface="+mj-cs"/>
              </a:rPr>
              <a:t>Systemic Histoplasmosis</a:t>
            </a:r>
          </a:p>
        </p:txBody>
      </p:sp>
      <p:sp>
        <p:nvSpPr>
          <p:cNvPr id="194563" name="Rectangle 3"/>
          <p:cNvSpPr>
            <a:spLocks noGrp="1" noChangeArrowheads="1"/>
          </p:cNvSpPr>
          <p:nvPr>
            <p:ph type="body" idx="1"/>
          </p:nvPr>
        </p:nvSpPr>
        <p:spPr/>
        <p:txBody>
          <a:bodyPr/>
          <a:lstStyle/>
          <a:p>
            <a:pPr eaLnBrk="1" hangingPunct="1">
              <a:lnSpc>
                <a:spcPct val="90000"/>
              </a:lnSpc>
              <a:buFont typeface="Wingdings" pitchFamily="-108" charset="2"/>
              <a:buChar char="l"/>
              <a:defRPr/>
            </a:pPr>
            <a:r>
              <a:rPr lang="en-US" sz="2800" dirty="0">
                <a:ea typeface="+mn-ea"/>
                <a:cs typeface="+mn-cs"/>
              </a:rPr>
              <a:t>Caused by </a:t>
            </a:r>
            <a:r>
              <a:rPr lang="en-US" sz="2800" dirty="0">
                <a:solidFill>
                  <a:srgbClr val="FFFF00"/>
                </a:solidFill>
                <a:ea typeface="+mn-ea"/>
                <a:cs typeface="+mn-cs"/>
              </a:rPr>
              <a:t>Histoplasma </a:t>
            </a:r>
            <a:r>
              <a:rPr lang="en-US" sz="2800" dirty="0" err="1">
                <a:solidFill>
                  <a:srgbClr val="FFFF00"/>
                </a:solidFill>
                <a:ea typeface="+mn-ea"/>
                <a:cs typeface="+mn-cs"/>
              </a:rPr>
              <a:t>capsulatum</a:t>
            </a:r>
            <a:r>
              <a:rPr lang="en-US" sz="2800" dirty="0">
                <a:ea typeface="+mn-ea"/>
                <a:cs typeface="+mn-cs"/>
              </a:rPr>
              <a:t>, a dimorphic fungus, that turns into a yeast at body temperature </a:t>
            </a:r>
          </a:p>
          <a:p>
            <a:pPr eaLnBrk="1" hangingPunct="1">
              <a:lnSpc>
                <a:spcPct val="90000"/>
              </a:lnSpc>
              <a:buFont typeface="Wingdings" pitchFamily="-108" charset="2"/>
              <a:buChar char="l"/>
              <a:defRPr/>
            </a:pPr>
            <a:r>
              <a:rPr lang="en-US" sz="2800" dirty="0">
                <a:ea typeface="+mn-ea"/>
                <a:cs typeface="+mn-cs"/>
              </a:rPr>
              <a:t>Endemic to Ohio, Mississippi, and Missouri River valleys</a:t>
            </a:r>
          </a:p>
          <a:p>
            <a:pPr eaLnBrk="1" hangingPunct="1">
              <a:lnSpc>
                <a:spcPct val="90000"/>
              </a:lnSpc>
              <a:buFont typeface="Wingdings" pitchFamily="-108" charset="2"/>
              <a:buChar char="l"/>
              <a:defRPr/>
            </a:pPr>
            <a:r>
              <a:rPr lang="en-US" sz="2800" dirty="0">
                <a:ea typeface="+mn-ea"/>
                <a:cs typeface="+mn-cs"/>
              </a:rPr>
              <a:t>Aerosolized fragments result in alveolar deposition</a:t>
            </a:r>
          </a:p>
          <a:p>
            <a:pPr eaLnBrk="1" hangingPunct="1">
              <a:lnSpc>
                <a:spcPct val="90000"/>
              </a:lnSpc>
              <a:buFont typeface="Wingdings" pitchFamily="-108" charset="2"/>
              <a:buChar char="l"/>
              <a:defRPr/>
            </a:pPr>
            <a:r>
              <a:rPr lang="en-US" sz="2800" dirty="0">
                <a:ea typeface="+mn-ea"/>
                <a:cs typeface="+mn-cs"/>
              </a:rPr>
              <a:t>Most infected people are asymptomatic</a:t>
            </a:r>
          </a:p>
          <a:p>
            <a:pPr eaLnBrk="1" hangingPunct="1">
              <a:lnSpc>
                <a:spcPct val="90000"/>
              </a:lnSpc>
              <a:buFont typeface="Wingdings" pitchFamily="-108" charset="2"/>
              <a:buChar char="l"/>
              <a:defRPr/>
            </a:pPr>
            <a:r>
              <a:rPr lang="en-US" sz="2800" dirty="0">
                <a:ea typeface="+mn-ea"/>
                <a:cs typeface="+mn-cs"/>
              </a:rPr>
              <a:t>Can involve CNS, liver, spleen, eyes, rheumatologic system, and hematologic system</a:t>
            </a:r>
          </a:p>
          <a:p>
            <a:pPr eaLnBrk="1" hangingPunct="1">
              <a:lnSpc>
                <a:spcPct val="90000"/>
              </a:lnSpc>
              <a:buFont typeface="Wingdings" pitchFamily="-108" charset="2"/>
              <a:buChar char="l"/>
              <a:defRPr/>
            </a:pPr>
            <a:endParaRPr lang="en-US" sz="2800" dirty="0">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pPr eaLnBrk="1" hangingPunct="1">
              <a:defRPr/>
            </a:pPr>
            <a:r>
              <a:rPr lang="en-US">
                <a:ea typeface="+mj-ea"/>
                <a:cs typeface="+mj-cs"/>
              </a:rPr>
              <a:t>Histoplasmosis cont.</a:t>
            </a:r>
          </a:p>
        </p:txBody>
      </p:sp>
      <p:sp>
        <p:nvSpPr>
          <p:cNvPr id="195587" name="Rectangle 3"/>
          <p:cNvSpPr>
            <a:spLocks noGrp="1" noChangeArrowheads="1"/>
          </p:cNvSpPr>
          <p:nvPr>
            <p:ph type="body" idx="1"/>
          </p:nvPr>
        </p:nvSpPr>
        <p:spPr>
          <a:xfrm>
            <a:off x="457200" y="1600200"/>
            <a:ext cx="8229600" cy="4953000"/>
          </a:xfrm>
        </p:spPr>
        <p:txBody>
          <a:bodyPr/>
          <a:lstStyle/>
          <a:p>
            <a:pPr eaLnBrk="1" hangingPunct="1">
              <a:lnSpc>
                <a:spcPct val="90000"/>
              </a:lnSpc>
              <a:buFont typeface="Wingdings" pitchFamily="-108" charset="2"/>
              <a:buChar char="l"/>
              <a:defRPr/>
            </a:pPr>
            <a:r>
              <a:rPr lang="en-US" sz="2400">
                <a:ea typeface="+mn-ea"/>
                <a:cs typeface="+mn-cs"/>
              </a:rPr>
              <a:t>Symptoms can occur 3-14 days after exposure</a:t>
            </a:r>
          </a:p>
          <a:p>
            <a:pPr eaLnBrk="1" hangingPunct="1">
              <a:lnSpc>
                <a:spcPct val="90000"/>
              </a:lnSpc>
              <a:buFont typeface="Wingdings" pitchFamily="-108" charset="2"/>
              <a:buChar char="l"/>
              <a:defRPr/>
            </a:pPr>
            <a:r>
              <a:rPr lang="en-US" sz="2400">
                <a:ea typeface="+mn-ea"/>
                <a:cs typeface="+mn-cs"/>
              </a:rPr>
              <a:t>Approximately 250,000 infected annually</a:t>
            </a:r>
          </a:p>
          <a:p>
            <a:pPr eaLnBrk="1" hangingPunct="1">
              <a:lnSpc>
                <a:spcPct val="90000"/>
              </a:lnSpc>
              <a:buFont typeface="Wingdings" pitchFamily="-108" charset="2"/>
              <a:buChar char="l"/>
              <a:defRPr/>
            </a:pPr>
            <a:r>
              <a:rPr lang="en-US" sz="2400">
                <a:ea typeface="+mn-ea"/>
                <a:cs typeface="+mn-cs"/>
              </a:rPr>
              <a:t>Clinical manifestations in less than 5%</a:t>
            </a:r>
          </a:p>
          <a:p>
            <a:pPr eaLnBrk="1" hangingPunct="1">
              <a:lnSpc>
                <a:spcPct val="90000"/>
              </a:lnSpc>
              <a:buFont typeface="Wingdings" pitchFamily="-108" charset="2"/>
              <a:buChar char="l"/>
              <a:defRPr/>
            </a:pPr>
            <a:r>
              <a:rPr lang="en-US" sz="2400">
                <a:ea typeface="+mn-ea"/>
                <a:cs typeface="+mn-cs"/>
              </a:rPr>
              <a:t>About 90% with acute pulmonary histo are asymptomatic</a:t>
            </a:r>
          </a:p>
          <a:p>
            <a:pPr eaLnBrk="1" hangingPunct="1">
              <a:lnSpc>
                <a:spcPct val="90000"/>
              </a:lnSpc>
              <a:buFont typeface="Wingdings" pitchFamily="-108" charset="2"/>
              <a:buChar char="l"/>
              <a:defRPr/>
            </a:pPr>
            <a:r>
              <a:rPr lang="en-US" sz="2400">
                <a:ea typeface="+mn-ea"/>
                <a:cs typeface="+mn-cs"/>
              </a:rPr>
              <a:t>Enlarged hilar and mediastinal lymph nodes in 5-10% of patients</a:t>
            </a:r>
          </a:p>
          <a:p>
            <a:pPr eaLnBrk="1" hangingPunct="1">
              <a:lnSpc>
                <a:spcPct val="90000"/>
              </a:lnSpc>
              <a:buFont typeface="Wingdings" pitchFamily="-108" charset="2"/>
              <a:buChar char="l"/>
              <a:defRPr/>
            </a:pPr>
            <a:r>
              <a:rPr lang="en-US" sz="2400">
                <a:ea typeface="+mn-ea"/>
                <a:cs typeface="+mn-cs"/>
              </a:rPr>
              <a:t>Affects males 4:1</a:t>
            </a:r>
          </a:p>
          <a:p>
            <a:pPr eaLnBrk="1" hangingPunct="1">
              <a:lnSpc>
                <a:spcPct val="90000"/>
              </a:lnSpc>
              <a:buFont typeface="Wingdings" pitchFamily="-108" charset="2"/>
              <a:buChar char="l"/>
              <a:defRPr/>
            </a:pPr>
            <a:r>
              <a:rPr lang="en-US" sz="2400">
                <a:ea typeface="+mn-ea"/>
                <a:cs typeface="+mn-cs"/>
              </a:rPr>
              <a:t>Progressive disseminated histo mostly occurs in immunocompromised patients ex: AIDS</a:t>
            </a:r>
          </a:p>
          <a:p>
            <a:pPr eaLnBrk="1" hangingPunct="1">
              <a:lnSpc>
                <a:spcPct val="90000"/>
              </a:lnSpc>
              <a:buFont typeface="Wingdings" pitchFamily="-108" charset="2"/>
              <a:buNone/>
              <a:defRPr/>
            </a:pPr>
            <a:endParaRPr lang="en-US" sz="2400">
              <a:ea typeface="+mn-ea"/>
              <a:cs typeface="+mn-cs"/>
            </a:endParaRPr>
          </a:p>
          <a:p>
            <a:pPr eaLnBrk="1" hangingPunct="1">
              <a:lnSpc>
                <a:spcPct val="90000"/>
              </a:lnSpc>
              <a:buFont typeface="Wingdings" pitchFamily="-108" charset="2"/>
              <a:buNone/>
              <a:defRPr/>
            </a:pPr>
            <a:r>
              <a:rPr lang="en-US" sz="2400">
                <a:ea typeface="+mn-ea"/>
                <a:cs typeface="+mn-cs"/>
              </a:rPr>
              <a:t>Good summary article: Trevino &amp; Salvat:Preventing Reactivation of OHS. Optometry 1/06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pPr eaLnBrk="1" hangingPunct="1">
              <a:defRPr/>
            </a:pPr>
            <a:r>
              <a:rPr lang="en-US">
                <a:ea typeface="+mj-ea"/>
                <a:cs typeface="+mj-cs"/>
              </a:rPr>
              <a:t>Testing</a:t>
            </a:r>
          </a:p>
        </p:txBody>
      </p:sp>
      <p:sp>
        <p:nvSpPr>
          <p:cNvPr id="197635" name="Rectangle 3"/>
          <p:cNvSpPr>
            <a:spLocks noGrp="1" noChangeArrowheads="1"/>
          </p:cNvSpPr>
          <p:nvPr>
            <p:ph type="body" idx="1"/>
          </p:nvPr>
        </p:nvSpPr>
        <p:spPr/>
        <p:txBody>
          <a:bodyPr/>
          <a:lstStyle/>
          <a:p>
            <a:pPr eaLnBrk="1" hangingPunct="1">
              <a:lnSpc>
                <a:spcPct val="80000"/>
              </a:lnSpc>
              <a:buFont typeface="Wingdings" pitchFamily="-108" charset="2"/>
              <a:buChar char="l"/>
              <a:defRPr/>
            </a:pPr>
            <a:r>
              <a:rPr lang="en-US" sz="2000">
                <a:ea typeface="+mn-ea"/>
                <a:cs typeface="+mn-cs"/>
              </a:rPr>
              <a:t>CBC generally normal</a:t>
            </a:r>
          </a:p>
          <a:p>
            <a:pPr eaLnBrk="1" hangingPunct="1">
              <a:lnSpc>
                <a:spcPct val="80000"/>
              </a:lnSpc>
              <a:buFont typeface="Wingdings" pitchFamily="-108" charset="2"/>
              <a:buChar char="l"/>
              <a:defRPr/>
            </a:pPr>
            <a:r>
              <a:rPr lang="en-US" sz="2000">
                <a:ea typeface="+mn-ea"/>
                <a:cs typeface="+mn-cs"/>
              </a:rPr>
              <a:t>Sputum cultures yield positive results in only 10-15% of acute pulmonary histo</a:t>
            </a:r>
          </a:p>
          <a:p>
            <a:pPr eaLnBrk="1" hangingPunct="1">
              <a:lnSpc>
                <a:spcPct val="80000"/>
              </a:lnSpc>
              <a:buFont typeface="Wingdings" pitchFamily="-108" charset="2"/>
              <a:buChar char="l"/>
              <a:defRPr/>
            </a:pPr>
            <a:r>
              <a:rPr lang="en-US" sz="2000">
                <a:ea typeface="+mn-ea"/>
                <a:cs typeface="+mn-cs"/>
              </a:rPr>
              <a:t>Complement fixing antibodies</a:t>
            </a:r>
          </a:p>
          <a:p>
            <a:pPr lvl="1" eaLnBrk="1" hangingPunct="1">
              <a:lnSpc>
                <a:spcPct val="80000"/>
              </a:lnSpc>
              <a:buFont typeface="Wingdings" pitchFamily="-108" charset="2"/>
              <a:buChar char="l"/>
              <a:defRPr/>
            </a:pPr>
            <a:r>
              <a:rPr lang="en-US" sz="1800"/>
              <a:t>Greater than 1:32 suggests active</a:t>
            </a:r>
          </a:p>
          <a:p>
            <a:pPr lvl="2" eaLnBrk="1" hangingPunct="1">
              <a:lnSpc>
                <a:spcPct val="80000"/>
              </a:lnSpc>
              <a:buFont typeface="Wingdings" pitchFamily="-108" charset="2"/>
              <a:buChar char="l"/>
              <a:defRPr/>
            </a:pPr>
            <a:r>
              <a:rPr lang="en-US" sz="1600"/>
              <a:t>Positive 5-15% of within 3 wks of exposure</a:t>
            </a:r>
          </a:p>
          <a:p>
            <a:pPr lvl="2" eaLnBrk="1" hangingPunct="1">
              <a:lnSpc>
                <a:spcPct val="80000"/>
              </a:lnSpc>
              <a:buFont typeface="Wingdings" pitchFamily="-108" charset="2"/>
              <a:buChar char="l"/>
              <a:defRPr/>
            </a:pPr>
            <a:r>
              <a:rPr lang="en-US" sz="1600"/>
              <a:t>Positive 75-95% at 6wks</a:t>
            </a:r>
          </a:p>
          <a:p>
            <a:pPr eaLnBrk="1" hangingPunct="1">
              <a:lnSpc>
                <a:spcPct val="80000"/>
              </a:lnSpc>
              <a:buFont typeface="Wingdings" pitchFamily="-108" charset="2"/>
              <a:buChar char="l"/>
              <a:defRPr/>
            </a:pPr>
            <a:r>
              <a:rPr lang="en-US" sz="2000">
                <a:ea typeface="+mn-ea"/>
                <a:cs typeface="+mn-cs"/>
              </a:rPr>
              <a:t>Immunoprecipitating antibodies</a:t>
            </a:r>
          </a:p>
          <a:p>
            <a:pPr lvl="2" eaLnBrk="1" hangingPunct="1">
              <a:lnSpc>
                <a:spcPct val="80000"/>
              </a:lnSpc>
              <a:buFont typeface="Wingdings" pitchFamily="-108" charset="2"/>
              <a:buChar char="l"/>
              <a:defRPr/>
            </a:pPr>
            <a:r>
              <a:rPr lang="en-US" sz="1600"/>
              <a:t>Anti-M detected in 50-80%, and remains elevated for years</a:t>
            </a:r>
          </a:p>
          <a:p>
            <a:pPr lvl="2" eaLnBrk="1" hangingPunct="1">
              <a:lnSpc>
                <a:spcPct val="80000"/>
              </a:lnSpc>
              <a:buFont typeface="Wingdings" pitchFamily="-108" charset="2"/>
              <a:buChar char="l"/>
              <a:defRPr/>
            </a:pPr>
            <a:r>
              <a:rPr lang="en-US" sz="1600"/>
              <a:t>Anti-H detected in 10-20% and becomes undetectable after 6mos.  This antibody is most specific for active histo</a:t>
            </a:r>
          </a:p>
          <a:p>
            <a:pPr eaLnBrk="1" hangingPunct="1">
              <a:lnSpc>
                <a:spcPct val="80000"/>
              </a:lnSpc>
              <a:buFont typeface="Wingdings" pitchFamily="-108" charset="2"/>
              <a:buChar char="l"/>
              <a:defRPr/>
            </a:pPr>
            <a:r>
              <a:rPr lang="en-US" sz="2000">
                <a:ea typeface="+mn-ea"/>
                <a:cs typeface="+mn-cs"/>
              </a:rPr>
              <a:t>Imaging studies</a:t>
            </a:r>
          </a:p>
          <a:p>
            <a:pPr lvl="1" eaLnBrk="1" hangingPunct="1">
              <a:lnSpc>
                <a:spcPct val="80000"/>
              </a:lnSpc>
              <a:buFont typeface="Wingdings" pitchFamily="-108" charset="2"/>
              <a:buChar char="l"/>
              <a:defRPr/>
            </a:pPr>
            <a:r>
              <a:rPr lang="en-US" sz="1800"/>
              <a:t>Chest X-ray</a:t>
            </a:r>
          </a:p>
          <a:p>
            <a:pPr lvl="1" eaLnBrk="1" hangingPunct="1">
              <a:lnSpc>
                <a:spcPct val="80000"/>
              </a:lnSpc>
              <a:buFont typeface="Wingdings" pitchFamily="-108" charset="2"/>
              <a:buChar char="l"/>
              <a:defRPr/>
            </a:pPr>
            <a:r>
              <a:rPr lang="en-US" sz="1800"/>
              <a:t>CT scan</a:t>
            </a:r>
          </a:p>
          <a:p>
            <a:pPr eaLnBrk="1" hangingPunct="1">
              <a:lnSpc>
                <a:spcPct val="80000"/>
              </a:lnSpc>
              <a:buFont typeface="Wingdings" pitchFamily="-108" charset="2"/>
              <a:buChar char="l"/>
              <a:defRPr/>
            </a:pPr>
            <a:r>
              <a:rPr lang="en-US" sz="2000">
                <a:ea typeface="+mn-ea"/>
                <a:cs typeface="+mn-cs"/>
              </a:rPr>
              <a:t>HLA-B7, HLA-DR2 and may be elevated more in people with CNVM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pPr eaLnBrk="1" hangingPunct="1">
              <a:defRPr/>
            </a:pPr>
            <a:r>
              <a:rPr lang="en-US">
                <a:ea typeface="+mj-ea"/>
                <a:cs typeface="+mj-cs"/>
              </a:rPr>
              <a:t>Treatment</a:t>
            </a:r>
          </a:p>
        </p:txBody>
      </p:sp>
      <p:sp>
        <p:nvSpPr>
          <p:cNvPr id="198659" name="Rectangle 3"/>
          <p:cNvSpPr>
            <a:spLocks noGrp="1" noChangeArrowheads="1"/>
          </p:cNvSpPr>
          <p:nvPr>
            <p:ph type="body" idx="1"/>
          </p:nvPr>
        </p:nvSpPr>
        <p:spPr/>
        <p:txBody>
          <a:bodyPr/>
          <a:lstStyle/>
          <a:p>
            <a:pPr eaLnBrk="1" hangingPunct="1">
              <a:lnSpc>
                <a:spcPct val="90000"/>
              </a:lnSpc>
              <a:buFont typeface="Wingdings" pitchFamily="-108" charset="2"/>
              <a:buChar char="l"/>
              <a:defRPr/>
            </a:pPr>
            <a:r>
              <a:rPr lang="en-US" sz="2800">
                <a:ea typeface="+mn-ea"/>
                <a:cs typeface="+mn-cs"/>
              </a:rPr>
              <a:t>No treatment needed if asymptomatic</a:t>
            </a:r>
          </a:p>
          <a:p>
            <a:pPr eaLnBrk="1" hangingPunct="1">
              <a:lnSpc>
                <a:spcPct val="90000"/>
              </a:lnSpc>
              <a:buFont typeface="Wingdings" pitchFamily="-108" charset="2"/>
              <a:buChar char="l"/>
              <a:defRPr/>
            </a:pPr>
            <a:r>
              <a:rPr lang="en-US" sz="2800">
                <a:ea typeface="+mn-ea"/>
                <a:cs typeface="+mn-cs"/>
              </a:rPr>
              <a:t>Treatment if symptomatic, or progressive</a:t>
            </a:r>
          </a:p>
          <a:p>
            <a:pPr eaLnBrk="1" hangingPunct="1">
              <a:lnSpc>
                <a:spcPct val="90000"/>
              </a:lnSpc>
              <a:buFont typeface="Wingdings" pitchFamily="-108" charset="2"/>
              <a:buChar char="l"/>
              <a:defRPr/>
            </a:pPr>
            <a:r>
              <a:rPr lang="en-US" sz="2800">
                <a:ea typeface="+mn-ea"/>
                <a:cs typeface="+mn-cs"/>
              </a:rPr>
              <a:t>Treatments</a:t>
            </a:r>
          </a:p>
          <a:p>
            <a:pPr lvl="1" eaLnBrk="1" hangingPunct="1">
              <a:lnSpc>
                <a:spcPct val="90000"/>
              </a:lnSpc>
              <a:buFont typeface="Wingdings" pitchFamily="-108" charset="2"/>
              <a:buChar char="l"/>
              <a:defRPr/>
            </a:pPr>
            <a:r>
              <a:rPr lang="en-US" sz="2400"/>
              <a:t>Amphotericin B:  drug of choice for overwhelming active histo, administered by IV  </a:t>
            </a:r>
          </a:p>
          <a:p>
            <a:pPr lvl="1" eaLnBrk="1" hangingPunct="1">
              <a:lnSpc>
                <a:spcPct val="90000"/>
              </a:lnSpc>
              <a:buFont typeface="Wingdings" pitchFamily="-108" charset="2"/>
              <a:buChar char="l"/>
              <a:defRPr/>
            </a:pPr>
            <a:r>
              <a:rPr lang="en-US" sz="2400"/>
              <a:t>Itraconazole: Fungistatic, very active against Histo, minimal side affects</a:t>
            </a:r>
          </a:p>
          <a:p>
            <a:pPr lvl="2" eaLnBrk="1" hangingPunct="1">
              <a:lnSpc>
                <a:spcPct val="90000"/>
              </a:lnSpc>
              <a:buFont typeface="Wingdings" pitchFamily="-108" charset="2"/>
              <a:buChar char="l"/>
              <a:defRPr/>
            </a:pPr>
            <a:r>
              <a:rPr lang="en-US" sz="2000"/>
              <a:t>Liver functions must be monitored</a:t>
            </a:r>
          </a:p>
          <a:p>
            <a:pPr lvl="2" eaLnBrk="1" hangingPunct="1">
              <a:lnSpc>
                <a:spcPct val="90000"/>
              </a:lnSpc>
              <a:buFont typeface="Wingdings" pitchFamily="-108" charset="2"/>
              <a:buChar char="l"/>
              <a:defRPr/>
            </a:pPr>
            <a:r>
              <a:rPr lang="en-US" sz="2000"/>
              <a:t>Approximately 86% success when treating &gt; 2mos</a:t>
            </a:r>
          </a:p>
          <a:p>
            <a:pPr lvl="1" eaLnBrk="1" hangingPunct="1">
              <a:lnSpc>
                <a:spcPct val="90000"/>
              </a:lnSpc>
              <a:buFont typeface="Wingdings" pitchFamily="-108" charset="2"/>
              <a:buChar char="l"/>
              <a:defRPr/>
            </a:pPr>
            <a:r>
              <a:rPr lang="en-US" sz="2400"/>
              <a:t>Ketoconazole: Fungistatic, well tolerated, does not cross blood/brain barrier</a:t>
            </a:r>
          </a:p>
          <a:p>
            <a:pPr lvl="1" eaLnBrk="1" hangingPunct="1">
              <a:lnSpc>
                <a:spcPct val="90000"/>
              </a:lnSpc>
              <a:buFont typeface="Wingdings" pitchFamily="-108" charset="2"/>
              <a:buChar char="l"/>
              <a:defRPr/>
            </a:pPr>
            <a:endParaRPr lang="en-US"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lstStyle/>
          <a:p>
            <a:pPr eaLnBrk="1" hangingPunct="1">
              <a:defRPr/>
            </a:pPr>
            <a:r>
              <a:rPr lang="en-US" dirty="0">
                <a:ea typeface="+mj-ea"/>
                <a:cs typeface="+mj-cs"/>
              </a:rPr>
              <a:t>(P)OHS</a:t>
            </a:r>
          </a:p>
        </p:txBody>
      </p:sp>
      <p:sp>
        <p:nvSpPr>
          <p:cNvPr id="199683" name="Rectangle 3"/>
          <p:cNvSpPr>
            <a:spLocks noGrp="1" noChangeArrowheads="1"/>
          </p:cNvSpPr>
          <p:nvPr>
            <p:ph type="body" sz="half" idx="2"/>
          </p:nvPr>
        </p:nvSpPr>
        <p:spPr>
          <a:xfrm>
            <a:off x="4648200" y="1219200"/>
            <a:ext cx="4038600" cy="4530725"/>
          </a:xfrm>
        </p:spPr>
        <p:txBody>
          <a:bodyPr/>
          <a:lstStyle/>
          <a:p>
            <a:pPr eaLnBrk="1" hangingPunct="1">
              <a:lnSpc>
                <a:spcPct val="90000"/>
              </a:lnSpc>
              <a:buFont typeface="Wingdings" pitchFamily="-108" charset="2"/>
              <a:buChar char="l"/>
              <a:defRPr/>
            </a:pPr>
            <a:r>
              <a:rPr lang="en-US" sz="2400" dirty="0">
                <a:ea typeface="+mn-ea"/>
                <a:cs typeface="+mn-cs"/>
              </a:rPr>
              <a:t>(Presumed) ocular </a:t>
            </a:r>
            <a:r>
              <a:rPr lang="en-US" sz="2400" dirty="0" err="1">
                <a:ea typeface="+mn-ea"/>
                <a:cs typeface="+mn-cs"/>
              </a:rPr>
              <a:t>histoplasmosis</a:t>
            </a:r>
            <a:r>
              <a:rPr lang="en-US" sz="2400" dirty="0">
                <a:ea typeface="+mn-ea"/>
                <a:cs typeface="+mn-cs"/>
              </a:rPr>
              <a:t> syndrome</a:t>
            </a:r>
          </a:p>
          <a:p>
            <a:pPr eaLnBrk="1" hangingPunct="1">
              <a:lnSpc>
                <a:spcPct val="90000"/>
              </a:lnSpc>
              <a:buFont typeface="Wingdings" pitchFamily="-108" charset="2"/>
              <a:buChar char="l"/>
              <a:defRPr/>
            </a:pPr>
            <a:r>
              <a:rPr lang="en-US" sz="2400" dirty="0">
                <a:ea typeface="+mn-ea"/>
                <a:cs typeface="+mn-cs"/>
              </a:rPr>
              <a:t>Not previously found post-</a:t>
            </a:r>
            <a:r>
              <a:rPr lang="en-US" sz="2400" dirty="0" err="1">
                <a:ea typeface="+mn-ea"/>
                <a:cs typeface="+mn-cs"/>
              </a:rPr>
              <a:t>ennucleation</a:t>
            </a:r>
            <a:r>
              <a:rPr lang="en-US" sz="2400" dirty="0">
                <a:ea typeface="+mn-ea"/>
                <a:cs typeface="+mn-cs"/>
              </a:rPr>
              <a:t> in patients with typical POHS</a:t>
            </a:r>
          </a:p>
          <a:p>
            <a:pPr eaLnBrk="1" hangingPunct="1">
              <a:lnSpc>
                <a:spcPct val="90000"/>
              </a:lnSpc>
              <a:buFont typeface="Wingdings" pitchFamily="-108" charset="2"/>
              <a:buChar char="l"/>
              <a:defRPr/>
            </a:pPr>
            <a:r>
              <a:rPr lang="en-US" sz="2400" dirty="0">
                <a:ea typeface="+mn-ea"/>
                <a:cs typeface="+mn-cs"/>
              </a:rPr>
              <a:t>Has been found in eye of patients with known </a:t>
            </a:r>
            <a:r>
              <a:rPr lang="en-US" sz="2400" dirty="0" err="1">
                <a:ea typeface="+mn-ea"/>
                <a:cs typeface="+mn-cs"/>
              </a:rPr>
              <a:t>Histo</a:t>
            </a:r>
            <a:endParaRPr lang="en-US" sz="2400" dirty="0">
              <a:ea typeface="+mn-ea"/>
              <a:cs typeface="+mn-cs"/>
            </a:endParaRPr>
          </a:p>
          <a:p>
            <a:pPr eaLnBrk="1" hangingPunct="1">
              <a:lnSpc>
                <a:spcPct val="90000"/>
              </a:lnSpc>
              <a:buFont typeface="Wingdings" pitchFamily="-108" charset="2"/>
              <a:buChar char="l"/>
              <a:defRPr/>
            </a:pPr>
            <a:r>
              <a:rPr lang="en-US" sz="2400" dirty="0">
                <a:ea typeface="+mn-ea"/>
                <a:cs typeface="+mn-cs"/>
              </a:rPr>
              <a:t>Approx 1-10% pts. In endemic areas have ocular involvement, usually asymptomatic</a:t>
            </a:r>
          </a:p>
          <a:p>
            <a:pPr eaLnBrk="1" hangingPunct="1">
              <a:lnSpc>
                <a:spcPct val="90000"/>
              </a:lnSpc>
              <a:buFont typeface="Wingdings" pitchFamily="-108" charset="2"/>
              <a:buChar char="l"/>
              <a:defRPr/>
            </a:pPr>
            <a:r>
              <a:rPr lang="en-US" sz="2400" dirty="0">
                <a:ea typeface="+mn-ea"/>
                <a:cs typeface="+mn-cs"/>
              </a:rPr>
              <a:t>10% will be bilateral</a:t>
            </a:r>
          </a:p>
        </p:txBody>
      </p:sp>
      <p:pic>
        <p:nvPicPr>
          <p:cNvPr id="89092" name="Picture 4" descr="OPTOS OS"/>
          <p:cNvPicPr>
            <a:picLocks noGrp="1" noChangeAspect="1" noChangeArrowheads="1"/>
          </p:cNvPicPr>
          <p:nvPr>
            <p:ph sz="half" idx="1"/>
          </p:nvPr>
        </p:nvPicPr>
        <p:blipFill>
          <a:blip r:embed="rId3" cstate="email">
            <a:extLst>
              <a:ext uri="{28A0092B-C50C-407E-A947-70E740481C1C}">
                <a14:useLocalDpi xmlns:a14="http://schemas.microsoft.com/office/drawing/2010/main"/>
              </a:ext>
            </a:extLst>
          </a:blip>
          <a:srcRect/>
          <a:stretch>
            <a:fillRect/>
          </a:stretch>
        </p:blipFill>
        <p:spPr>
          <a:xfrm>
            <a:off x="381000" y="1752600"/>
            <a:ext cx="4038600" cy="4043362"/>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71500" y="152400"/>
            <a:ext cx="8001000" cy="914400"/>
          </a:xfrm>
        </p:spPr>
        <p:txBody>
          <a:bodyPr/>
          <a:lstStyle/>
          <a:p>
            <a:pPr eaLnBrk="1" hangingPunct="1"/>
            <a:r>
              <a:rPr lang="en-US" dirty="0"/>
              <a:t>Disclosure</a:t>
            </a:r>
          </a:p>
        </p:txBody>
      </p:sp>
      <p:sp>
        <p:nvSpPr>
          <p:cNvPr id="23555" name="Rectangle 3"/>
          <p:cNvSpPr>
            <a:spLocks noGrp="1" noChangeArrowheads="1"/>
          </p:cNvSpPr>
          <p:nvPr>
            <p:ph type="body" idx="1"/>
          </p:nvPr>
        </p:nvSpPr>
        <p:spPr>
          <a:xfrm>
            <a:off x="0" y="1752600"/>
            <a:ext cx="8229600" cy="3886200"/>
          </a:xfrm>
        </p:spPr>
        <p:txBody>
          <a:bodyPr/>
          <a:lstStyle/>
          <a:p>
            <a:pPr eaLnBrk="1" hangingPunct="1"/>
            <a:r>
              <a:rPr lang="en-US" sz="2800" dirty="0"/>
              <a:t>I have been on advisory boards/a consultant to/received honoraria from/ or been on speakers bureau list of the following:</a:t>
            </a:r>
          </a:p>
          <a:p>
            <a:pPr lvl="1" eaLnBrk="1" hangingPunct="1"/>
            <a:r>
              <a:rPr lang="en-US" sz="2400" dirty="0"/>
              <a:t>Allergan, Apellis, Astellas, Bausch &amp; Lomb, Essilor, iCare, Lenz, Luneau Technologies, MDA, Notal Vision, Novartis, </a:t>
            </a:r>
            <a:r>
              <a:rPr lang="en-US" sz="2400" dirty="0" err="1"/>
              <a:t>Optos</a:t>
            </a:r>
            <a:r>
              <a:rPr lang="en-US" sz="2400" dirty="0"/>
              <a:t>, </a:t>
            </a:r>
            <a:r>
              <a:rPr lang="en-US" sz="2400" dirty="0" err="1"/>
              <a:t>Viatris</a:t>
            </a:r>
            <a:r>
              <a:rPr lang="en-US" sz="2400" dirty="0"/>
              <a:t>, </a:t>
            </a:r>
            <a:r>
              <a:rPr lang="en-US" sz="2400" dirty="0" err="1"/>
              <a:t>ZeaVision</a:t>
            </a:r>
            <a:endParaRPr lang="en-US" sz="2400" dirty="0"/>
          </a:p>
          <a:p>
            <a:pPr lvl="1" eaLnBrk="1" hangingPunct="1"/>
            <a:endParaRPr lang="en-US" sz="2400" dirty="0"/>
          </a:p>
          <a:p>
            <a:pPr eaLnBrk="1" hangingPunct="1">
              <a:buNone/>
            </a:pPr>
            <a:endParaRPr lang="en-US" dirty="0"/>
          </a:p>
        </p:txBody>
      </p:sp>
      <p:sp>
        <p:nvSpPr>
          <p:cNvPr id="285701" name="Text Box 5"/>
          <p:cNvSpPr txBox="1">
            <a:spLocks noChangeArrowheads="1"/>
          </p:cNvSpPr>
          <p:nvPr/>
        </p:nvSpPr>
        <p:spPr bwMode="auto">
          <a:xfrm>
            <a:off x="304800" y="5867400"/>
            <a:ext cx="5791200" cy="946150"/>
          </a:xfrm>
          <a:prstGeom prst="rect">
            <a:avLst/>
          </a:prstGeom>
          <a:noFill/>
          <a:ln w="9525">
            <a:noFill/>
            <a:miter lim="800000"/>
            <a:headEnd/>
            <a:tailEnd/>
          </a:ln>
        </p:spPr>
        <p:txBody>
          <a:bodyPr>
            <a:prstTxWarp prst="textNoShape">
              <a:avLst/>
            </a:prstTxWarp>
            <a:spAutoFit/>
          </a:bodyPr>
          <a:lstStyle/>
          <a:p>
            <a:pPr defTabSz="914400" eaLnBrk="0" fontAlgn="base" hangingPunct="0">
              <a:spcBef>
                <a:spcPct val="50000"/>
              </a:spcBef>
              <a:spcAft>
                <a:spcPct val="0"/>
              </a:spcAft>
            </a:pPr>
            <a:r>
              <a:rPr lang="en-US" sz="2800" dirty="0">
                <a:solidFill>
                  <a:srgbClr val="FFFFFF"/>
                </a:solidFill>
                <a:latin typeface="Arial" pitchFamily="-109" charset="0"/>
              </a:rPr>
              <a:t>These affiliations will have no   affect on the content of this lecture</a:t>
            </a:r>
            <a:endParaRPr lang="en-US" dirty="0">
              <a:solidFill>
                <a:srgbClr val="FFFFFF"/>
              </a:solidFill>
              <a:latin typeface="Arial" pitchFamily="-109" charset="0"/>
            </a:endParaRPr>
          </a:p>
        </p:txBody>
      </p:sp>
      <p:pic>
        <p:nvPicPr>
          <p:cNvPr id="5" name="Picture 4" descr="SHARES"/>
          <p:cNvPicPr>
            <a:picLocks noChangeAspect="1" noChangeArrowheads="1"/>
          </p:cNvPicPr>
          <p:nvPr/>
        </p:nvPicPr>
        <p:blipFill>
          <a:blip r:embed="rId3"/>
          <a:srcRect/>
          <a:stretch>
            <a:fillRect/>
          </a:stretch>
        </p:blipFill>
        <p:spPr bwMode="auto">
          <a:xfrm>
            <a:off x="6162675" y="4235450"/>
            <a:ext cx="2981325" cy="2622550"/>
          </a:xfrm>
          <a:prstGeom prst="rect">
            <a:avLst/>
          </a:prstGeom>
          <a:noFill/>
          <a:ln w="9525">
            <a:noFill/>
            <a:miter lim="800000"/>
            <a:headEnd/>
            <a:tailEnd/>
          </a:ln>
        </p:spPr>
      </p:pic>
    </p:spTree>
    <p:extLst>
      <p:ext uri="{BB962C8B-B14F-4D97-AF65-F5344CB8AC3E}">
        <p14:creationId xmlns:p14="http://schemas.microsoft.com/office/powerpoint/2010/main" val="32874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5701"/>
                                        </p:tgtEl>
                                        <p:attrNameLst>
                                          <p:attrName>style.visibility</p:attrName>
                                        </p:attrNameLst>
                                      </p:cBhvr>
                                      <p:to>
                                        <p:strVal val="visible"/>
                                      </p:to>
                                    </p:set>
                                    <p:animEffect transition="in" filter="fade">
                                      <p:cBhvr>
                                        <p:cTn id="7" dur="2000"/>
                                        <p:tgtEl>
                                          <p:spTgt spid="28570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570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2209800" y="0"/>
            <a:ext cx="8229600" cy="1189038"/>
          </a:xfrm>
        </p:spPr>
        <p:txBody>
          <a:bodyPr/>
          <a:lstStyle/>
          <a:p>
            <a:pPr eaLnBrk="1" hangingPunct="1">
              <a:defRPr/>
            </a:pPr>
            <a:r>
              <a:rPr lang="en-US">
                <a:ea typeface="+mj-ea"/>
                <a:cs typeface="+mj-cs"/>
              </a:rPr>
              <a:t>OHS</a:t>
            </a:r>
          </a:p>
        </p:txBody>
      </p:sp>
      <p:sp>
        <p:nvSpPr>
          <p:cNvPr id="200707" name="Rectangle 3"/>
          <p:cNvSpPr>
            <a:spLocks noGrp="1" noChangeArrowheads="1"/>
          </p:cNvSpPr>
          <p:nvPr>
            <p:ph type="body" sz="half" idx="1"/>
          </p:nvPr>
        </p:nvSpPr>
        <p:spPr>
          <a:xfrm>
            <a:off x="0" y="76200"/>
            <a:ext cx="4038600" cy="4525963"/>
          </a:xfrm>
        </p:spPr>
        <p:txBody>
          <a:bodyPr/>
          <a:lstStyle/>
          <a:p>
            <a:pPr eaLnBrk="1" hangingPunct="1">
              <a:lnSpc>
                <a:spcPct val="80000"/>
              </a:lnSpc>
              <a:buFont typeface="Wingdings" pitchFamily="-108" charset="2"/>
              <a:buNone/>
              <a:defRPr/>
            </a:pPr>
            <a:endParaRPr lang="en-US" sz="1600" dirty="0">
              <a:ea typeface="+mn-ea"/>
              <a:cs typeface="+mn-cs"/>
            </a:endParaRPr>
          </a:p>
          <a:p>
            <a:pPr lvl="1" eaLnBrk="1" hangingPunct="1">
              <a:lnSpc>
                <a:spcPct val="80000"/>
              </a:lnSpc>
              <a:buFont typeface="Wingdings" pitchFamily="-108" charset="2"/>
              <a:buChar char="l"/>
              <a:defRPr/>
            </a:pPr>
            <a:r>
              <a:rPr lang="en-US" sz="1800" dirty="0" err="1">
                <a:solidFill>
                  <a:srgbClr val="FFFF00"/>
                </a:solidFill>
              </a:rPr>
              <a:t>Histo</a:t>
            </a:r>
            <a:r>
              <a:rPr lang="en-US" sz="1800" dirty="0">
                <a:solidFill>
                  <a:srgbClr val="FFFF00"/>
                </a:solidFill>
              </a:rPr>
              <a:t> Spots</a:t>
            </a:r>
          </a:p>
          <a:p>
            <a:pPr lvl="2" eaLnBrk="1" hangingPunct="1">
              <a:lnSpc>
                <a:spcPct val="80000"/>
              </a:lnSpc>
              <a:buFont typeface="Wingdings" pitchFamily="-108" charset="2"/>
              <a:buChar char="l"/>
              <a:defRPr/>
            </a:pPr>
            <a:r>
              <a:rPr lang="en-US" sz="1800" dirty="0"/>
              <a:t>Atrophic yellowish white scars from previous multifocal or disseminated </a:t>
            </a:r>
            <a:r>
              <a:rPr lang="en-US" sz="1800" dirty="0" err="1"/>
              <a:t>choroiditis</a:t>
            </a:r>
            <a:r>
              <a:rPr lang="en-US" sz="1800" dirty="0"/>
              <a:t> </a:t>
            </a:r>
          </a:p>
          <a:p>
            <a:pPr lvl="2" eaLnBrk="1" hangingPunct="1">
              <a:lnSpc>
                <a:spcPct val="80000"/>
              </a:lnSpc>
              <a:buFont typeface="Wingdings" pitchFamily="-108" charset="2"/>
              <a:buChar char="l"/>
              <a:defRPr/>
            </a:pPr>
            <a:r>
              <a:rPr lang="en-US" sz="1800" dirty="0"/>
              <a:t>Can form streaks</a:t>
            </a:r>
          </a:p>
          <a:p>
            <a:pPr lvl="2" eaLnBrk="1" hangingPunct="1">
              <a:lnSpc>
                <a:spcPct val="80000"/>
              </a:lnSpc>
              <a:buFont typeface="Wingdings" pitchFamily="-108" charset="2"/>
              <a:buNone/>
              <a:defRPr/>
            </a:pPr>
            <a:endParaRPr lang="en-US" sz="1800" dirty="0"/>
          </a:p>
          <a:p>
            <a:pPr lvl="1" eaLnBrk="1" hangingPunct="1">
              <a:lnSpc>
                <a:spcPct val="80000"/>
              </a:lnSpc>
              <a:buFont typeface="Wingdings" pitchFamily="-108" charset="2"/>
              <a:buChar char="l"/>
              <a:defRPr/>
            </a:pPr>
            <a:r>
              <a:rPr lang="en-US" sz="1800" dirty="0" err="1">
                <a:solidFill>
                  <a:srgbClr val="FFFF00"/>
                </a:solidFill>
              </a:rPr>
              <a:t>Peripapillary</a:t>
            </a:r>
            <a:r>
              <a:rPr lang="en-US" sz="1800" dirty="0">
                <a:solidFill>
                  <a:srgbClr val="FFFF00"/>
                </a:solidFill>
              </a:rPr>
              <a:t> Atrophy</a:t>
            </a:r>
          </a:p>
          <a:p>
            <a:pPr lvl="2" eaLnBrk="1" hangingPunct="1">
              <a:lnSpc>
                <a:spcPct val="80000"/>
              </a:lnSpc>
              <a:buFont typeface="Wingdings" pitchFamily="-108" charset="2"/>
              <a:buChar char="l"/>
              <a:defRPr/>
            </a:pPr>
            <a:r>
              <a:rPr lang="en-US" sz="1800" dirty="0"/>
              <a:t>May represent atrophied </a:t>
            </a:r>
            <a:r>
              <a:rPr lang="en-US" sz="1800" dirty="0" err="1"/>
              <a:t>granulomas</a:t>
            </a:r>
            <a:r>
              <a:rPr lang="en-US" sz="1800" dirty="0"/>
              <a:t> that formed during active infective stage of</a:t>
            </a:r>
          </a:p>
          <a:p>
            <a:pPr lvl="2" eaLnBrk="1" hangingPunct="1">
              <a:lnSpc>
                <a:spcPct val="80000"/>
              </a:lnSpc>
              <a:buFont typeface="Wingdings" pitchFamily="-108" charset="2"/>
              <a:buChar char="l"/>
              <a:defRPr/>
            </a:pPr>
            <a:r>
              <a:rPr lang="en-US" sz="1800" dirty="0" err="1"/>
              <a:t>Neovascular</a:t>
            </a:r>
            <a:r>
              <a:rPr lang="en-US" sz="1800" dirty="0"/>
              <a:t> membranes can form here, and involve macula</a:t>
            </a:r>
          </a:p>
          <a:p>
            <a:pPr lvl="1" eaLnBrk="1" hangingPunct="1">
              <a:lnSpc>
                <a:spcPct val="80000"/>
              </a:lnSpc>
              <a:buFont typeface="Wingdings" pitchFamily="-108" charset="2"/>
              <a:buChar char="l"/>
              <a:defRPr/>
            </a:pPr>
            <a:endParaRPr lang="en-US" sz="1800" dirty="0"/>
          </a:p>
          <a:p>
            <a:pPr lvl="1" eaLnBrk="1" hangingPunct="1">
              <a:lnSpc>
                <a:spcPct val="80000"/>
              </a:lnSpc>
              <a:buFont typeface="Wingdings" pitchFamily="-108" charset="2"/>
              <a:buChar char="l"/>
              <a:defRPr/>
            </a:pPr>
            <a:endParaRPr lang="en-US" sz="2000" dirty="0"/>
          </a:p>
        </p:txBody>
      </p:sp>
      <p:pic>
        <p:nvPicPr>
          <p:cNvPr id="91140" name="Picture 4" descr="002c"/>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t="-1334"/>
          <a:stretch>
            <a:fillRect/>
          </a:stretch>
        </p:blipFill>
        <p:spPr>
          <a:xfrm>
            <a:off x="5181600" y="1143000"/>
            <a:ext cx="2667000" cy="2151063"/>
          </a:xfrm>
          <a:noFill/>
        </p:spPr>
      </p:pic>
      <p:pic>
        <p:nvPicPr>
          <p:cNvPr id="91141" name="Picture 5" descr="016c"/>
          <p:cNvPicPr>
            <a:picLocks noGrp="1" noChangeAspect="1" noChangeArrowheads="1"/>
          </p:cNvPicPr>
          <p:nvPr>
            <p:ph sz="quarter" idx="3"/>
          </p:nvPr>
        </p:nvPicPr>
        <p:blipFill>
          <a:blip r:embed="rId4"/>
          <a:srcRect/>
          <a:stretch>
            <a:fillRect/>
          </a:stretch>
        </p:blipFill>
        <p:spPr>
          <a:xfrm>
            <a:off x="5257800" y="4518025"/>
            <a:ext cx="2611438" cy="2187575"/>
          </a:xfrm>
          <a:noFill/>
        </p:spPr>
      </p:pic>
      <p:pic>
        <p:nvPicPr>
          <p:cNvPr id="91142" name="Picture 6"/>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3400" y="4267200"/>
            <a:ext cx="3124200" cy="249872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body" sz="half" idx="2"/>
          </p:nvPr>
        </p:nvSpPr>
        <p:spPr>
          <a:xfrm>
            <a:off x="4267200" y="1600200"/>
            <a:ext cx="4419600" cy="5257800"/>
          </a:xfrm>
        </p:spPr>
        <p:txBody>
          <a:bodyPr/>
          <a:lstStyle/>
          <a:p>
            <a:pPr eaLnBrk="1" hangingPunct="1">
              <a:lnSpc>
                <a:spcPct val="90000"/>
              </a:lnSpc>
              <a:buFont typeface="Wingdings" pitchFamily="-108" charset="2"/>
              <a:buChar char="l"/>
              <a:defRPr/>
            </a:pPr>
            <a:r>
              <a:rPr lang="en-US" sz="2800" dirty="0">
                <a:solidFill>
                  <a:srgbClr val="FFFF00"/>
                </a:solidFill>
                <a:ea typeface="+mn-ea"/>
                <a:cs typeface="+mn-cs"/>
              </a:rPr>
              <a:t>Macular Involvement</a:t>
            </a:r>
          </a:p>
          <a:p>
            <a:pPr lvl="1" eaLnBrk="1" hangingPunct="1">
              <a:lnSpc>
                <a:spcPct val="90000"/>
              </a:lnSpc>
              <a:buFont typeface="Wingdings" pitchFamily="-108" charset="2"/>
              <a:buChar char="l"/>
              <a:defRPr/>
            </a:pPr>
            <a:r>
              <a:rPr lang="en-US" sz="2400" dirty="0"/>
              <a:t>CNVM tend to form in area of pre-existing </a:t>
            </a:r>
            <a:r>
              <a:rPr lang="en-US" sz="2400" dirty="0" err="1"/>
              <a:t>histo</a:t>
            </a:r>
            <a:r>
              <a:rPr lang="en-US" sz="2400" dirty="0"/>
              <a:t> spot</a:t>
            </a:r>
          </a:p>
          <a:p>
            <a:pPr lvl="1" eaLnBrk="1" hangingPunct="1">
              <a:lnSpc>
                <a:spcPct val="90000"/>
              </a:lnSpc>
              <a:buFont typeface="Wingdings" pitchFamily="-108" charset="2"/>
              <a:buChar char="l"/>
              <a:defRPr/>
            </a:pPr>
            <a:r>
              <a:rPr lang="en-US" sz="2400" dirty="0"/>
              <a:t>May be immune reaction against </a:t>
            </a:r>
            <a:r>
              <a:rPr lang="en-US" sz="2400" i="1" dirty="0"/>
              <a:t>H. </a:t>
            </a:r>
            <a:r>
              <a:rPr lang="en-US" sz="2400" i="1" dirty="0" err="1"/>
              <a:t>capsulatum</a:t>
            </a:r>
            <a:r>
              <a:rPr lang="en-US" sz="2400" dirty="0"/>
              <a:t> </a:t>
            </a:r>
          </a:p>
          <a:p>
            <a:pPr lvl="1" eaLnBrk="1" hangingPunct="1">
              <a:lnSpc>
                <a:spcPct val="90000"/>
              </a:lnSpc>
              <a:buFont typeface="Wingdings" pitchFamily="-108" charset="2"/>
              <a:buChar char="l"/>
              <a:defRPr/>
            </a:pPr>
            <a:r>
              <a:rPr lang="en-US" sz="2400" dirty="0"/>
              <a:t>May be due to weakened Bruch’s membrane</a:t>
            </a:r>
          </a:p>
          <a:p>
            <a:pPr lvl="1" eaLnBrk="1" hangingPunct="1">
              <a:lnSpc>
                <a:spcPct val="90000"/>
              </a:lnSpc>
              <a:buFont typeface="Wingdings" pitchFamily="-108" charset="2"/>
              <a:buChar char="l"/>
              <a:defRPr/>
            </a:pPr>
            <a:r>
              <a:rPr lang="en-US" sz="2400" dirty="0"/>
              <a:t>10% become bilateral at 5 </a:t>
            </a:r>
            <a:r>
              <a:rPr lang="en-US" sz="2400" dirty="0" err="1"/>
              <a:t>yrs</a:t>
            </a:r>
            <a:r>
              <a:rPr lang="en-US" sz="2400" dirty="0"/>
              <a:t>, and 20% at 10yrs</a:t>
            </a:r>
          </a:p>
          <a:p>
            <a:pPr lvl="1" eaLnBrk="1" hangingPunct="1">
              <a:lnSpc>
                <a:spcPct val="90000"/>
              </a:lnSpc>
              <a:buFont typeface="Wingdings" pitchFamily="-108" charset="2"/>
              <a:buChar char="l"/>
              <a:defRPr/>
            </a:pPr>
            <a:r>
              <a:rPr lang="en-US" sz="2400" dirty="0"/>
              <a:t>81% with </a:t>
            </a:r>
            <a:r>
              <a:rPr lang="en-US" sz="2400" dirty="0" err="1"/>
              <a:t>disciform</a:t>
            </a:r>
            <a:r>
              <a:rPr lang="en-US" sz="2400" dirty="0"/>
              <a:t> macular scarring have pulmonary calcifications</a:t>
            </a:r>
          </a:p>
        </p:txBody>
      </p:sp>
      <p:sp>
        <p:nvSpPr>
          <p:cNvPr id="201733" name="Rectangle 5"/>
          <p:cNvSpPr>
            <a:spLocks noGrp="1" noChangeArrowheads="1"/>
          </p:cNvSpPr>
          <p:nvPr>
            <p:ph type="title"/>
          </p:nvPr>
        </p:nvSpPr>
        <p:spPr/>
        <p:txBody>
          <a:bodyPr/>
          <a:lstStyle/>
          <a:p>
            <a:pPr eaLnBrk="1" hangingPunct="1">
              <a:defRPr/>
            </a:pPr>
            <a:r>
              <a:rPr lang="en-US">
                <a:ea typeface="+mj-ea"/>
                <a:cs typeface="+mj-cs"/>
              </a:rPr>
              <a:t>OHS</a:t>
            </a:r>
          </a:p>
        </p:txBody>
      </p:sp>
      <p:pic>
        <p:nvPicPr>
          <p:cNvPr id="93188" name="Picture 6"/>
          <p:cNvPicPr>
            <a:picLocks noGrp="1" noChangeAspect="1" noChangeArrowheads="1"/>
          </p:cNvPicPr>
          <p:nvPr>
            <p:ph sz="half" idx="1"/>
          </p:nvPr>
        </p:nvPicPr>
        <p:blipFill>
          <a:blip r:embed="rId3" cstate="email">
            <a:extLst>
              <a:ext uri="{28A0092B-C50C-407E-A947-70E740481C1C}">
                <a14:useLocalDpi xmlns:a14="http://schemas.microsoft.com/office/drawing/2010/main"/>
              </a:ext>
            </a:extLst>
          </a:blip>
          <a:srcRect/>
          <a:stretch>
            <a:fillRect/>
          </a:stretch>
        </p:blipFill>
        <p:spPr>
          <a:xfrm>
            <a:off x="838200" y="152400"/>
            <a:ext cx="2362200" cy="2127250"/>
          </a:xfrm>
        </p:spPr>
      </p:pic>
      <p:pic>
        <p:nvPicPr>
          <p:cNvPr id="9318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14400" y="2590800"/>
            <a:ext cx="2438400" cy="1949450"/>
          </a:xfrm>
          <a:prstGeom prst="rect">
            <a:avLst/>
          </a:prstGeom>
          <a:noFill/>
          <a:ln w="9525">
            <a:noFill/>
            <a:miter lim="800000"/>
            <a:headEnd/>
            <a:tailEnd/>
          </a:ln>
        </p:spPr>
      </p:pic>
      <p:pic>
        <p:nvPicPr>
          <p:cNvPr id="93190" name="Picture 8"/>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38200" y="4738688"/>
            <a:ext cx="2514600" cy="201295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lstStyle/>
          <a:p>
            <a:pPr eaLnBrk="1" hangingPunct="1">
              <a:defRPr/>
            </a:pPr>
            <a:r>
              <a:rPr lang="en-US">
                <a:ea typeface="+mj-ea"/>
                <a:cs typeface="+mj-cs"/>
              </a:rPr>
              <a:t>Treating CNVM from Histo</a:t>
            </a:r>
          </a:p>
        </p:txBody>
      </p:sp>
      <p:sp>
        <p:nvSpPr>
          <p:cNvPr id="202755" name="Rectangle 3"/>
          <p:cNvSpPr>
            <a:spLocks noGrp="1" noChangeArrowheads="1"/>
          </p:cNvSpPr>
          <p:nvPr>
            <p:ph type="body" idx="1"/>
          </p:nvPr>
        </p:nvSpPr>
        <p:spPr>
          <a:xfrm>
            <a:off x="457200" y="1600200"/>
            <a:ext cx="8686800" cy="5257800"/>
          </a:xfrm>
        </p:spPr>
        <p:txBody>
          <a:bodyPr/>
          <a:lstStyle/>
          <a:p>
            <a:pPr eaLnBrk="1" hangingPunct="1">
              <a:buFont typeface="Wingdings" pitchFamily="-65" charset="2"/>
              <a:buChar char="l"/>
              <a:defRPr/>
            </a:pPr>
            <a:r>
              <a:rPr lang="en-US" sz="2400">
                <a:ea typeface="ＭＳ Ｐゴシック" pitchFamily="-65" charset="-128"/>
                <a:cs typeface="ＭＳ Ｐゴシック" pitchFamily="-65" charset="-128"/>
              </a:rPr>
              <a:t>MPS</a:t>
            </a:r>
          </a:p>
          <a:p>
            <a:pPr lvl="1" eaLnBrk="1" hangingPunct="1">
              <a:buFont typeface="Wingdings" pitchFamily="-65" charset="2"/>
              <a:buChar char="l"/>
              <a:defRPr/>
            </a:pPr>
            <a:r>
              <a:rPr lang="en-US" sz="2000"/>
              <a:t>Argon laser to entire lesion effective if extrafoveal with 8% recurrence</a:t>
            </a:r>
          </a:p>
          <a:p>
            <a:pPr lvl="1" eaLnBrk="1" hangingPunct="1">
              <a:buFont typeface="Wingdings" pitchFamily="-65" charset="2"/>
              <a:buChar char="l"/>
              <a:defRPr/>
            </a:pPr>
            <a:r>
              <a:rPr lang="en-US" sz="2000"/>
              <a:t>Krypton laser if juxtafoveal with 23% recurrence</a:t>
            </a:r>
          </a:p>
          <a:p>
            <a:pPr eaLnBrk="1" hangingPunct="1">
              <a:buFont typeface="Wingdings" pitchFamily="-65" charset="2"/>
              <a:buChar char="l"/>
              <a:defRPr/>
            </a:pPr>
            <a:r>
              <a:rPr lang="en-US" sz="2400">
                <a:ea typeface="ＭＳ Ｐゴシック" pitchFamily="-65" charset="-128"/>
                <a:cs typeface="ＭＳ Ｐゴシック" pitchFamily="-65" charset="-128"/>
              </a:rPr>
              <a:t>Submacular Surgery (SST)</a:t>
            </a:r>
          </a:p>
          <a:p>
            <a:pPr lvl="1" eaLnBrk="1" hangingPunct="1">
              <a:buFont typeface="Wingdings" pitchFamily="-65" charset="2"/>
              <a:buChar char="l"/>
              <a:defRPr/>
            </a:pPr>
            <a:r>
              <a:rPr lang="en-US" sz="2000"/>
              <a:t>Benefit seen in surgical group if entering acuity worse than 20/100 (76% vs 50% same or better)</a:t>
            </a:r>
          </a:p>
          <a:p>
            <a:pPr lvl="1" eaLnBrk="1" hangingPunct="1">
              <a:buFont typeface="Wingdings" pitchFamily="-65" charset="2"/>
              <a:buChar char="l"/>
              <a:defRPr/>
            </a:pPr>
            <a:r>
              <a:rPr lang="en-US" sz="2000"/>
              <a:t>More recently shown beneficial with PPCNVM</a:t>
            </a:r>
            <a:r>
              <a:rPr lang="en-US" sz="2000" baseline="30000"/>
              <a:t>1</a:t>
            </a:r>
            <a:r>
              <a:rPr lang="en-US" sz="2000"/>
              <a:t>: different histopath</a:t>
            </a:r>
          </a:p>
          <a:p>
            <a:pPr lvl="1" eaLnBrk="1" hangingPunct="1">
              <a:buFont typeface="Wingdings" pitchFamily="-65" charset="2"/>
              <a:buChar char="l"/>
              <a:defRPr/>
            </a:pPr>
            <a:r>
              <a:rPr lang="en-US" sz="2000"/>
              <a:t>Pt experience no better with surg in any group</a:t>
            </a:r>
            <a:r>
              <a:rPr lang="en-US" sz="2000" baseline="30000"/>
              <a:t>2</a:t>
            </a:r>
            <a:endParaRPr lang="en-US" sz="2000"/>
          </a:p>
          <a:p>
            <a:pPr eaLnBrk="1" hangingPunct="1">
              <a:buFont typeface="Wingdings" pitchFamily="-65" charset="2"/>
              <a:buChar char="l"/>
              <a:defRPr/>
            </a:pPr>
            <a:r>
              <a:rPr lang="en-US" sz="2400">
                <a:ea typeface="ＭＳ Ｐゴシック" pitchFamily="-65" charset="-128"/>
                <a:cs typeface="ＭＳ Ｐゴシック" pitchFamily="-65" charset="-128"/>
              </a:rPr>
              <a:t>PDT</a:t>
            </a:r>
          </a:p>
          <a:p>
            <a:pPr lvl="1" eaLnBrk="1" hangingPunct="1">
              <a:buFont typeface="Wingdings" pitchFamily="-65" charset="2"/>
              <a:buChar char="l"/>
              <a:defRPr/>
            </a:pPr>
            <a:r>
              <a:rPr lang="en-US" sz="2000"/>
              <a:t>&gt;50% remain equal or show improvement</a:t>
            </a:r>
          </a:p>
          <a:p>
            <a:pPr lvl="1" eaLnBrk="1" hangingPunct="1">
              <a:buFont typeface="Wingdings" pitchFamily="-65" charset="2"/>
              <a:buChar char="l"/>
              <a:defRPr/>
            </a:pPr>
            <a:r>
              <a:rPr lang="en-US" sz="2000"/>
              <a:t>No cases of severe vision loss as has been reported as has been with AMD patients</a:t>
            </a:r>
          </a:p>
          <a:p>
            <a:pPr eaLnBrk="1" hangingPunct="1">
              <a:buFont typeface="Wingdings" pitchFamily="-65" charset="2"/>
              <a:buChar char="l"/>
              <a:defRPr/>
            </a:pPr>
            <a:r>
              <a:rPr lang="en-US" sz="2400">
                <a:ea typeface="ＭＳ Ｐゴシック" pitchFamily="-65" charset="-128"/>
                <a:cs typeface="ＭＳ Ｐゴシック" pitchFamily="-65" charset="-128"/>
              </a:rPr>
              <a:t>Anti-VEGF Therapy</a:t>
            </a:r>
          </a:p>
          <a:p>
            <a:pPr lvl="1" eaLnBrk="1" hangingPunct="1">
              <a:buFont typeface="Wingdings" pitchFamily="-65" charset="2"/>
              <a:buChar char="l"/>
              <a:defRPr/>
            </a:pPr>
            <a:endParaRPr lang="en-US" sz="2000"/>
          </a:p>
        </p:txBody>
      </p:sp>
      <p:sp>
        <p:nvSpPr>
          <p:cNvPr id="97284" name="Text Box 5"/>
          <p:cNvSpPr txBox="1">
            <a:spLocks noChangeArrowheads="1"/>
          </p:cNvSpPr>
          <p:nvPr/>
        </p:nvSpPr>
        <p:spPr bwMode="auto">
          <a:xfrm>
            <a:off x="3657600" y="6248400"/>
            <a:ext cx="5486400" cy="554038"/>
          </a:xfrm>
          <a:prstGeom prst="rect">
            <a:avLst/>
          </a:prstGeom>
          <a:noFill/>
          <a:ln w="9525">
            <a:noFill/>
            <a:miter lim="800000"/>
            <a:headEnd/>
            <a:tailEnd/>
          </a:ln>
        </p:spPr>
        <p:txBody>
          <a:bodyPr>
            <a:prstTxWarp prst="textNoShape">
              <a:avLst/>
            </a:prstTxWarp>
            <a:spAutoFit/>
          </a:bodyPr>
          <a:lstStyle/>
          <a:p>
            <a:pPr>
              <a:spcBef>
                <a:spcPct val="50000"/>
              </a:spcBef>
            </a:pPr>
            <a:r>
              <a:rPr lang="en-US" sz="1200"/>
              <a:t>1. Thomas, Matt  at Barnes Retina in St. Louis 3/2008 2. Surg vs observ with POHS CNVM. SST group. Arch Ophth 12/08</a:t>
            </a:r>
            <a:r>
              <a:rPr lang="en-US"/>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p:txBody>
          <a:bodyPr/>
          <a:lstStyle/>
          <a:p>
            <a:pPr eaLnBrk="1" hangingPunct="1">
              <a:defRPr/>
            </a:pPr>
            <a:r>
              <a:rPr lang="en-US">
                <a:ea typeface="+mj-ea"/>
                <a:cs typeface="+mj-cs"/>
              </a:rPr>
              <a:t>Central “Spot”</a:t>
            </a:r>
          </a:p>
        </p:txBody>
      </p:sp>
      <p:sp>
        <p:nvSpPr>
          <p:cNvPr id="278531" name="Rectangle 3"/>
          <p:cNvSpPr>
            <a:spLocks noGrp="1" noChangeArrowheads="1"/>
          </p:cNvSpPr>
          <p:nvPr>
            <p:ph type="body" sz="half" idx="3"/>
          </p:nvPr>
        </p:nvSpPr>
        <p:spPr/>
        <p:txBody>
          <a:bodyPr/>
          <a:lstStyle/>
          <a:p>
            <a:pPr eaLnBrk="1" hangingPunct="1">
              <a:lnSpc>
                <a:spcPct val="80000"/>
              </a:lnSpc>
              <a:buFont typeface="Wingdings" pitchFamily="-108" charset="2"/>
              <a:buChar char="l"/>
              <a:defRPr/>
            </a:pPr>
            <a:r>
              <a:rPr lang="en-US" sz="2400" dirty="0">
                <a:ea typeface="+mn-ea"/>
                <a:cs typeface="+mn-cs"/>
              </a:rPr>
              <a:t>50yo female referred in with a “spot” in the center of her vision</a:t>
            </a:r>
          </a:p>
          <a:p>
            <a:pPr eaLnBrk="1" hangingPunct="1">
              <a:lnSpc>
                <a:spcPct val="80000"/>
              </a:lnSpc>
              <a:buFont typeface="Wingdings" pitchFamily="-108" charset="2"/>
              <a:buChar char="l"/>
              <a:defRPr/>
            </a:pPr>
            <a:r>
              <a:rPr lang="en-US" sz="2400" dirty="0">
                <a:ea typeface="+mn-ea"/>
                <a:cs typeface="+mn-cs"/>
              </a:rPr>
              <a:t>Present for 1-2 wks</a:t>
            </a:r>
          </a:p>
          <a:p>
            <a:pPr eaLnBrk="1" hangingPunct="1">
              <a:lnSpc>
                <a:spcPct val="80000"/>
              </a:lnSpc>
              <a:buFont typeface="Wingdings" pitchFamily="-108" charset="2"/>
              <a:buChar char="l"/>
              <a:defRPr/>
            </a:pPr>
            <a:r>
              <a:rPr lang="en-US" sz="2400" dirty="0">
                <a:ea typeface="+mn-ea"/>
                <a:cs typeface="+mn-cs"/>
              </a:rPr>
              <a:t>Referring OD noticed abnormality</a:t>
            </a:r>
          </a:p>
          <a:p>
            <a:pPr eaLnBrk="1" hangingPunct="1">
              <a:lnSpc>
                <a:spcPct val="80000"/>
              </a:lnSpc>
              <a:buFont typeface="Wingdings" pitchFamily="-108" charset="2"/>
              <a:buChar char="l"/>
              <a:defRPr/>
            </a:pPr>
            <a:r>
              <a:rPr lang="en-US" sz="2400" dirty="0">
                <a:ea typeface="+mn-ea"/>
                <a:cs typeface="+mn-cs"/>
              </a:rPr>
              <a:t>VA 20/20 OU</a:t>
            </a:r>
          </a:p>
          <a:p>
            <a:pPr eaLnBrk="1" hangingPunct="1">
              <a:lnSpc>
                <a:spcPct val="80000"/>
              </a:lnSpc>
              <a:buFont typeface="Wingdings" pitchFamily="-108" charset="2"/>
              <a:buChar char="l"/>
              <a:defRPr/>
            </a:pPr>
            <a:r>
              <a:rPr lang="en-US" sz="2400" dirty="0">
                <a:ea typeface="+mn-ea"/>
                <a:cs typeface="+mn-cs"/>
              </a:rPr>
              <a:t>Denies High stress or type “A” personality</a:t>
            </a:r>
          </a:p>
          <a:p>
            <a:pPr eaLnBrk="1" hangingPunct="1">
              <a:lnSpc>
                <a:spcPct val="80000"/>
              </a:lnSpc>
              <a:buFont typeface="Wingdings" pitchFamily="-108" charset="2"/>
              <a:buChar char="l"/>
              <a:defRPr/>
            </a:pPr>
            <a:endParaRPr lang="en-US" sz="2400" dirty="0">
              <a:ea typeface="+mn-ea"/>
              <a:cs typeface="+mn-cs"/>
            </a:endParaRPr>
          </a:p>
        </p:txBody>
      </p:sp>
      <p:pic>
        <p:nvPicPr>
          <p:cNvPr id="99332" name="Picture 6" descr="_Pic8"/>
          <p:cNvPicPr>
            <a:picLocks noGrp="1" noChangeAspect="1" noChangeArrowheads="1"/>
          </p:cNvPicPr>
          <p:nvPr>
            <p:ph sz="quarter" idx="1"/>
          </p:nvPr>
        </p:nvPicPr>
        <p:blipFill>
          <a:blip r:embed="rId5" cstate="email">
            <a:extLst>
              <a:ext uri="{28A0092B-C50C-407E-A947-70E740481C1C}">
                <a14:useLocalDpi xmlns:a14="http://schemas.microsoft.com/office/drawing/2010/main"/>
              </a:ext>
            </a:extLst>
          </a:blip>
          <a:srcRect t="-626"/>
          <a:stretch>
            <a:fillRect/>
          </a:stretch>
        </p:blipFill>
        <p:spPr>
          <a:xfrm>
            <a:off x="2438400" y="2032000"/>
            <a:ext cx="3505200" cy="1549400"/>
          </a:xfrm>
          <a:noFill/>
        </p:spPr>
      </p:pic>
      <p:pic>
        <p:nvPicPr>
          <p:cNvPr id="99333" name="Picture 11" descr="(0002)_KRONE_KEVIN_07-07-1971_157942"/>
          <p:cNvPicPr>
            <a:picLocks noGrp="1" noChangeAspect="1" noChangeArrowheads="1"/>
          </p:cNvPicPr>
          <p:nvPr>
            <p:ph sz="quarter" idx="2"/>
          </p:nvPr>
        </p:nvPicPr>
        <p:blipFill>
          <a:blip r:embed="rId6" cstate="email">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a:xfrm>
            <a:off x="5791200" y="1092200"/>
            <a:ext cx="3352800" cy="2870200"/>
          </a:xfrm>
        </p:spPr>
      </p:pic>
      <p:pic>
        <p:nvPicPr>
          <p:cNvPr id="99334" name="Picture 9" descr="csrcolor.jp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6200" y="1295400"/>
            <a:ext cx="3149600" cy="2362200"/>
          </a:xfrm>
          <a:prstGeom prst="rect">
            <a:avLst/>
          </a:prstGeom>
          <a:noFill/>
          <a:ln w="9525">
            <a:noFill/>
            <a:miter lim="800000"/>
            <a:headEnd/>
            <a:tailEnd/>
          </a:ln>
        </p:spPr>
      </p:pic>
      <p:pic>
        <p:nvPicPr>
          <p:cNvPr id="99335" name="Picture 7" descr="/Users/jeffrygerson/JDG/Presentations/Presentations/Originals/Retina Findings with Systemic/Copy of ICSC movie.avi.avi">
            <a:hlinkClick r:id="" action="ppaction://media"/>
          </p:cNvPr>
          <p:cNvPicPr/>
          <p:nvPr>
            <a:videoFile r:link="rId2"/>
            <p:extLst>
              <p:ext uri="{DAA4B4D4-6D71-4841-9C94-3DE7FCFB9230}">
                <p14:media xmlns:p14="http://schemas.microsoft.com/office/powerpoint/2010/main" r:link="rId1"/>
              </p:ext>
            </p:extLst>
          </p:nvPr>
        </p:nvPicPr>
        <p:blipFill>
          <a:blip r:embed="rId9"/>
          <a:srcRect/>
          <a:stretch>
            <a:fillRect/>
          </a:stretch>
        </p:blipFill>
        <p:spPr bwMode="auto">
          <a:xfrm>
            <a:off x="2667000" y="1295400"/>
            <a:ext cx="3200400" cy="2560638"/>
          </a:xfrm>
          <a:prstGeom prst="rect">
            <a:avLst/>
          </a:prstGeom>
          <a:noFill/>
          <a:ln w="9525">
            <a:noFill/>
            <a:miter lim="800000"/>
            <a:headEnd/>
            <a:tailEnd/>
          </a:ln>
        </p:spPr>
      </p:pic>
    </p:spTree>
    <p:extLst>
      <p:ext uri="{BB962C8B-B14F-4D97-AF65-F5344CB8AC3E}">
        <p14:creationId xmlns:p14="http://schemas.microsoft.com/office/powerpoint/2010/main" val="334184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800" fill="hold"/>
                                        <p:tgtEl>
                                          <p:spTgt spid="99335"/>
                                        </p:tgtEl>
                                      </p:cBhvr>
                                    </p:cmd>
                                  </p:childTnLst>
                                </p:cTn>
                              </p:par>
                              <p:par>
                                <p:cTn id="7" presetID="3" presetClass="entr" presetSubtype="10" fill="hold" grpId="0" nodeType="withEffect">
                                  <p:stCondLst>
                                    <p:cond delay="0"/>
                                  </p:stCondLst>
                                  <p:childTnLst>
                                    <p:set>
                                      <p:cBhvr>
                                        <p:cTn id="8" dur="1" fill="hold">
                                          <p:stCondLst>
                                            <p:cond delay="0"/>
                                          </p:stCondLst>
                                        </p:cTn>
                                        <p:tgtEl>
                                          <p:spTgt spid="278531">
                                            <p:txEl>
                                              <p:pRg st="0" end="0"/>
                                            </p:txEl>
                                          </p:spTgt>
                                        </p:tgtEl>
                                        <p:attrNameLst>
                                          <p:attrName>style.visibility</p:attrName>
                                        </p:attrNameLst>
                                      </p:cBhvr>
                                      <p:to>
                                        <p:strVal val="visible"/>
                                      </p:to>
                                    </p:set>
                                    <p:animEffect transition="in" filter="blinds(horizontal)">
                                      <p:cBhvr>
                                        <p:cTn id="9" dur="500"/>
                                        <p:tgtEl>
                                          <p:spTgt spid="278531">
                                            <p:txEl>
                                              <p:pRg st="0" end="0"/>
                                            </p:txEl>
                                          </p:spTgt>
                                        </p:tgtEl>
                                      </p:cBhvr>
                                    </p:animEffect>
                                  </p:childTnLst>
                                </p:cTn>
                              </p:par>
                              <p:par>
                                <p:cTn id="10" presetID="3" presetClass="entr" presetSubtype="10" fill="hold" grpId="0" nodeType="withEffect">
                                  <p:stCondLst>
                                    <p:cond delay="0"/>
                                  </p:stCondLst>
                                  <p:childTnLst>
                                    <p:set>
                                      <p:cBhvr>
                                        <p:cTn id="11" dur="1" fill="hold">
                                          <p:stCondLst>
                                            <p:cond delay="0"/>
                                          </p:stCondLst>
                                        </p:cTn>
                                        <p:tgtEl>
                                          <p:spTgt spid="278531">
                                            <p:txEl>
                                              <p:pRg st="1" end="1"/>
                                            </p:txEl>
                                          </p:spTgt>
                                        </p:tgtEl>
                                        <p:attrNameLst>
                                          <p:attrName>style.visibility</p:attrName>
                                        </p:attrNameLst>
                                      </p:cBhvr>
                                      <p:to>
                                        <p:strVal val="visible"/>
                                      </p:to>
                                    </p:set>
                                    <p:animEffect transition="in" filter="blinds(horizontal)">
                                      <p:cBhvr>
                                        <p:cTn id="12" dur="500"/>
                                        <p:tgtEl>
                                          <p:spTgt spid="278531">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78531">
                                            <p:txEl>
                                              <p:pRg st="2" end="2"/>
                                            </p:txEl>
                                          </p:spTgt>
                                        </p:tgtEl>
                                        <p:attrNameLst>
                                          <p:attrName>style.visibility</p:attrName>
                                        </p:attrNameLst>
                                      </p:cBhvr>
                                      <p:to>
                                        <p:strVal val="visible"/>
                                      </p:to>
                                    </p:set>
                                    <p:animEffect transition="in" filter="blinds(horizontal)">
                                      <p:cBhvr>
                                        <p:cTn id="15" dur="500"/>
                                        <p:tgtEl>
                                          <p:spTgt spid="278531">
                                            <p:txEl>
                                              <p:pRg st="2" end="2"/>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78531">
                                            <p:txEl>
                                              <p:pRg st="3" end="3"/>
                                            </p:txEl>
                                          </p:spTgt>
                                        </p:tgtEl>
                                        <p:attrNameLst>
                                          <p:attrName>style.visibility</p:attrName>
                                        </p:attrNameLst>
                                      </p:cBhvr>
                                      <p:to>
                                        <p:strVal val="visible"/>
                                      </p:to>
                                    </p:set>
                                    <p:animEffect transition="in" filter="blinds(horizontal)">
                                      <p:cBhvr>
                                        <p:cTn id="18" dur="500"/>
                                        <p:tgtEl>
                                          <p:spTgt spid="27853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278531">
                                            <p:txEl>
                                              <p:pRg st="4" end="4"/>
                                            </p:txEl>
                                          </p:spTgt>
                                        </p:tgtEl>
                                        <p:attrNameLst>
                                          <p:attrName>style.visibility</p:attrName>
                                        </p:attrNameLst>
                                      </p:cBhvr>
                                      <p:to>
                                        <p:strVal val="visible"/>
                                      </p:to>
                                    </p:set>
                                    <p:animEffect transition="in" filter="blinds(horizontal)">
                                      <p:cBhvr>
                                        <p:cTn id="23" dur="500"/>
                                        <p:tgtEl>
                                          <p:spTgt spid="2785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24" repeatCount="5000" fill="hold" display="0">
                  <p:stCondLst>
                    <p:cond delay="indefinite"/>
                  </p:stCondLst>
                  <p:endCondLst>
                    <p:cond evt="onPrev" delay="0">
                      <p:tgtEl>
                        <p:sldTgt/>
                      </p:tgtEl>
                    </p:cond>
                  </p:endCondLst>
                </p:cTn>
                <p:tgtEl>
                  <p:spTgt spid="99335"/>
                </p:tgtEl>
              </p:cMediaNode>
            </p:video>
            <p:seq concurrent="1" nextAc="seek">
              <p:cTn id="25" restart="whenNotActive" fill="hold" evtFilter="cancelBubble" nodeType="interactiveSeq">
                <p:stCondLst>
                  <p:cond evt="onClick" delay="0">
                    <p:tgtEl>
                      <p:spTgt spid="99335"/>
                    </p:tgtEl>
                  </p:cond>
                </p:stCondLst>
                <p:endSync evt="end" delay="0">
                  <p:rtn val="all"/>
                </p:endSync>
                <p:childTnLst>
                  <p:par>
                    <p:cTn id="26" fill="hold">
                      <p:stCondLst>
                        <p:cond delay="0"/>
                      </p:stCondLst>
                      <p:childTnLst>
                        <p:par>
                          <p:cTn id="27" fill="hold">
                            <p:stCondLst>
                              <p:cond delay="0"/>
                            </p:stCondLst>
                            <p:childTnLst>
                              <p:par>
                                <p:cTn id="28" presetID="2" presetClass="mediacall" presetSubtype="0" fill="hold" nodeType="clickEffect">
                                  <p:stCondLst>
                                    <p:cond delay="0"/>
                                  </p:stCondLst>
                                  <p:childTnLst>
                                    <p:cmd type="call" cmd="togglePause">
                                      <p:cBhvr>
                                        <p:cTn id="29" dur="1" fill="hold"/>
                                        <p:tgtEl>
                                          <p:spTgt spid="99335"/>
                                        </p:tgtEl>
                                      </p:cBhvr>
                                    </p:cmd>
                                  </p:childTnLst>
                                </p:cTn>
                              </p:par>
                            </p:childTnLst>
                          </p:cTn>
                        </p:par>
                      </p:childTnLst>
                    </p:cTn>
                  </p:par>
                </p:childTnLst>
              </p:cTn>
              <p:nextCondLst>
                <p:cond evt="onClick" delay="0">
                  <p:tgtEl>
                    <p:spTgt spid="99335"/>
                  </p:tgtEl>
                </p:cond>
              </p:nextCondLst>
            </p:seq>
          </p:childTnLst>
        </p:cTn>
      </p:par>
    </p:tnLst>
    <p:bldLst>
      <p:bldP spid="27853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4" name="Rectangle 4"/>
          <p:cNvSpPr>
            <a:spLocks noGrp="1" noChangeArrowheads="1"/>
          </p:cNvSpPr>
          <p:nvPr>
            <p:ph type="title"/>
          </p:nvPr>
        </p:nvSpPr>
        <p:spPr/>
        <p:txBody>
          <a:bodyPr/>
          <a:lstStyle/>
          <a:p>
            <a:pPr eaLnBrk="1" hangingPunct="1">
              <a:defRPr/>
            </a:pPr>
            <a:r>
              <a:rPr lang="en-US">
                <a:ea typeface="+mj-ea"/>
                <a:cs typeface="+mj-cs"/>
              </a:rPr>
              <a:t>Central Serous Choroidopathy</a:t>
            </a:r>
          </a:p>
        </p:txBody>
      </p:sp>
      <p:sp>
        <p:nvSpPr>
          <p:cNvPr id="276487" name="Rectangle 7"/>
          <p:cNvSpPr>
            <a:spLocks noGrp="1" noChangeArrowheads="1"/>
          </p:cNvSpPr>
          <p:nvPr>
            <p:ph type="body" idx="1"/>
          </p:nvPr>
        </p:nvSpPr>
        <p:spPr/>
        <p:txBody>
          <a:bodyPr/>
          <a:lstStyle/>
          <a:p>
            <a:pPr eaLnBrk="1" hangingPunct="1">
              <a:lnSpc>
                <a:spcPct val="90000"/>
              </a:lnSpc>
              <a:buFont typeface="Wingdings" pitchFamily="-65" charset="2"/>
              <a:buChar char="l"/>
              <a:defRPr/>
            </a:pPr>
            <a:r>
              <a:rPr lang="en-US" sz="2400" dirty="0">
                <a:ea typeface="ＭＳ Ｐゴシック" pitchFamily="-65" charset="-128"/>
                <a:cs typeface="ＭＳ Ｐゴシック" pitchFamily="-65" charset="-128"/>
              </a:rPr>
              <a:t>Characterized by breakdown of the outer retinal barrier, with leakage of fluid through a defect in the RPE into the </a:t>
            </a:r>
            <a:r>
              <a:rPr lang="en-US" sz="2400" dirty="0" err="1">
                <a:ea typeface="ＭＳ Ｐゴシック" pitchFamily="-65" charset="-128"/>
                <a:cs typeface="ＭＳ Ｐゴシック" pitchFamily="-65" charset="-128"/>
              </a:rPr>
              <a:t>subretinal</a:t>
            </a:r>
            <a:r>
              <a:rPr lang="en-US" sz="2400" dirty="0">
                <a:ea typeface="ＭＳ Ｐゴシック" pitchFamily="-65" charset="-128"/>
                <a:cs typeface="ＭＳ Ｐゴシック" pitchFamily="-65" charset="-128"/>
              </a:rPr>
              <a:t> space, resulting in a </a:t>
            </a:r>
            <a:r>
              <a:rPr lang="en-US" sz="2400" dirty="0" err="1">
                <a:ea typeface="ＭＳ Ｐゴシック" pitchFamily="-65" charset="-128"/>
                <a:cs typeface="ＭＳ Ｐゴシック" pitchFamily="-65" charset="-128"/>
              </a:rPr>
              <a:t>neurosensory</a:t>
            </a:r>
            <a:r>
              <a:rPr lang="en-US" sz="2400" dirty="0">
                <a:ea typeface="ＭＳ Ｐゴシック" pitchFamily="-65" charset="-128"/>
                <a:cs typeface="ＭＳ Ｐゴシック" pitchFamily="-65" charset="-128"/>
              </a:rPr>
              <a:t> detachment </a:t>
            </a:r>
          </a:p>
          <a:p>
            <a:pPr eaLnBrk="1" hangingPunct="1">
              <a:lnSpc>
                <a:spcPct val="90000"/>
              </a:lnSpc>
              <a:buFont typeface="Wingdings" pitchFamily="-65" charset="2"/>
              <a:buChar char="l"/>
              <a:defRPr/>
            </a:pPr>
            <a:r>
              <a:rPr lang="en-US" sz="2400" dirty="0">
                <a:ea typeface="ＭＳ Ｐゴシック" pitchFamily="-65" charset="-128"/>
                <a:cs typeface="ＭＳ Ｐゴシック" pitchFamily="-65" charset="-128"/>
              </a:rPr>
              <a:t>Often times associated with high stress +/-</a:t>
            </a:r>
          </a:p>
          <a:p>
            <a:pPr lvl="1" eaLnBrk="1" hangingPunct="1">
              <a:lnSpc>
                <a:spcPct val="90000"/>
              </a:lnSpc>
              <a:buFont typeface="Wingdings" pitchFamily="-65" charset="2"/>
              <a:buChar char="l"/>
              <a:defRPr/>
            </a:pPr>
            <a:r>
              <a:rPr lang="en-US" sz="2000" dirty="0"/>
              <a:t>ED (Emotional Distress) may be related</a:t>
            </a:r>
            <a:r>
              <a:rPr lang="en-US" sz="2000" baseline="30000" dirty="0"/>
              <a:t>1</a:t>
            </a:r>
            <a:endParaRPr lang="en-US" sz="2000" dirty="0"/>
          </a:p>
          <a:p>
            <a:pPr eaLnBrk="1" hangingPunct="1">
              <a:lnSpc>
                <a:spcPct val="90000"/>
              </a:lnSpc>
              <a:buFont typeface="Wingdings" pitchFamily="-65" charset="2"/>
              <a:buChar char="l"/>
              <a:defRPr/>
            </a:pPr>
            <a:r>
              <a:rPr lang="en-US" sz="2400" dirty="0">
                <a:ea typeface="ＭＳ Ｐゴシック" pitchFamily="-65" charset="-128"/>
                <a:cs typeface="ＭＳ Ｐゴシック" pitchFamily="-65" charset="-128"/>
              </a:rPr>
              <a:t>FA or OCT must be done to rule out CNVM</a:t>
            </a:r>
          </a:p>
          <a:p>
            <a:pPr eaLnBrk="1" hangingPunct="1">
              <a:lnSpc>
                <a:spcPct val="90000"/>
              </a:lnSpc>
              <a:buFont typeface="Wingdings" pitchFamily="-65" charset="2"/>
              <a:buChar char="l"/>
              <a:defRPr/>
            </a:pPr>
            <a:r>
              <a:rPr lang="en-US" sz="2400" dirty="0">
                <a:ea typeface="ＭＳ Ｐゴシック" pitchFamily="-65" charset="-128"/>
                <a:cs typeface="ＭＳ Ｐゴシック" pitchFamily="-65" charset="-128"/>
              </a:rPr>
              <a:t>Other systemic associations</a:t>
            </a:r>
          </a:p>
          <a:p>
            <a:pPr lvl="1" eaLnBrk="1" hangingPunct="1">
              <a:lnSpc>
                <a:spcPct val="90000"/>
              </a:lnSpc>
              <a:buFont typeface="Wingdings" pitchFamily="-65" charset="2"/>
              <a:buChar char="l"/>
              <a:defRPr/>
            </a:pPr>
            <a:r>
              <a:rPr lang="en-US" sz="2000" dirty="0"/>
              <a:t>Use of corticosteroids* (Well documented in literature), pregnancy, increased adrenaline level, </a:t>
            </a:r>
            <a:r>
              <a:rPr lang="en-US" sz="2000" dirty="0" err="1"/>
              <a:t>hemodialysis</a:t>
            </a:r>
            <a:r>
              <a:rPr lang="en-US" sz="2000" dirty="0"/>
              <a:t>, collagen vascular disease, and hypertension </a:t>
            </a:r>
          </a:p>
          <a:p>
            <a:pPr eaLnBrk="1" hangingPunct="1">
              <a:lnSpc>
                <a:spcPct val="90000"/>
              </a:lnSpc>
              <a:buFont typeface="Wingdings" pitchFamily="-65" charset="2"/>
              <a:buChar char="l"/>
              <a:defRPr/>
            </a:pPr>
            <a:r>
              <a:rPr lang="en-US" sz="2400" dirty="0">
                <a:ea typeface="ＭＳ Ｐゴシック" pitchFamily="-65" charset="-128"/>
                <a:cs typeface="ＭＳ Ｐゴシック" pitchFamily="-65" charset="-128"/>
              </a:rPr>
              <a:t>Treatment?</a:t>
            </a:r>
          </a:p>
          <a:p>
            <a:pPr eaLnBrk="1" hangingPunct="1">
              <a:lnSpc>
                <a:spcPct val="90000"/>
              </a:lnSpc>
              <a:buFont typeface="Wingdings" pitchFamily="-65" charset="2"/>
              <a:buChar char="l"/>
              <a:defRPr/>
            </a:pPr>
            <a:r>
              <a:rPr lang="en-US" sz="2400" dirty="0">
                <a:ea typeface="ＭＳ Ｐゴシック" pitchFamily="-65" charset="-128"/>
                <a:cs typeface="ＭＳ Ｐゴシック" pitchFamily="-65" charset="-128"/>
              </a:rPr>
              <a:t>Letter of diagnosis to PCP to make aware</a:t>
            </a:r>
          </a:p>
          <a:p>
            <a:pPr lvl="1" eaLnBrk="1" hangingPunct="1">
              <a:lnSpc>
                <a:spcPct val="90000"/>
              </a:lnSpc>
              <a:buFont typeface="Wingdings" pitchFamily="-65" charset="2"/>
              <a:buChar char="l"/>
              <a:defRPr/>
            </a:pPr>
            <a:endParaRPr lang="en-US" sz="2000" dirty="0"/>
          </a:p>
          <a:p>
            <a:pPr lvl="1" eaLnBrk="1" hangingPunct="1">
              <a:lnSpc>
                <a:spcPct val="90000"/>
              </a:lnSpc>
              <a:buFont typeface="Wingdings" pitchFamily="-65" charset="2"/>
              <a:buChar char="l"/>
              <a:defRPr/>
            </a:pPr>
            <a:endParaRPr lang="en-US" sz="2000" dirty="0"/>
          </a:p>
        </p:txBody>
      </p:sp>
      <p:sp>
        <p:nvSpPr>
          <p:cNvPr id="101380" name="TextBox 5"/>
          <p:cNvSpPr txBox="1">
            <a:spLocks noChangeArrowheads="1"/>
          </p:cNvSpPr>
          <p:nvPr/>
        </p:nvSpPr>
        <p:spPr bwMode="auto">
          <a:xfrm>
            <a:off x="0" y="6505575"/>
            <a:ext cx="8763000" cy="276225"/>
          </a:xfrm>
          <a:prstGeom prst="rect">
            <a:avLst/>
          </a:prstGeom>
          <a:noFill/>
          <a:ln w="9525">
            <a:noFill/>
            <a:miter lim="800000"/>
            <a:headEnd/>
            <a:tailEnd/>
          </a:ln>
        </p:spPr>
        <p:txBody>
          <a:bodyPr>
            <a:prstTxWarp prst="textNoShape">
              <a:avLst/>
            </a:prstTxWarp>
            <a:spAutoFit/>
          </a:bodyPr>
          <a:lstStyle/>
          <a:p>
            <a:r>
              <a:rPr lang="en-US" sz="1200"/>
              <a:t>1. Conrad et al. </a:t>
            </a:r>
            <a:r>
              <a:rPr lang="en-US" sz="1200" b="1"/>
              <a:t>Alexithymia and emotional distress in ICSC. P</a:t>
            </a:r>
            <a:r>
              <a:rPr lang="en-US" sz="1200" u="sng"/>
              <a:t>sychosomatics. 2007 Nov-Dec;48(6):489-95</a:t>
            </a:r>
            <a:endParaRPr lang="en-US" sz="1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lstStyle/>
          <a:p>
            <a:pPr eaLnBrk="1" hangingPunct="1">
              <a:defRPr/>
            </a:pPr>
            <a:r>
              <a:rPr lang="en-US">
                <a:ea typeface="+mj-ea"/>
                <a:cs typeface="+mj-cs"/>
              </a:rPr>
              <a:t>ICSC</a:t>
            </a:r>
          </a:p>
        </p:txBody>
      </p:sp>
      <p:sp>
        <p:nvSpPr>
          <p:cNvPr id="304132" name="Rectangle 4"/>
          <p:cNvSpPr>
            <a:spLocks noGrp="1" noChangeArrowheads="1"/>
          </p:cNvSpPr>
          <p:nvPr>
            <p:ph type="body" sz="half" idx="1"/>
          </p:nvPr>
        </p:nvSpPr>
        <p:spPr>
          <a:xfrm>
            <a:off x="0" y="1600200"/>
            <a:ext cx="4495800" cy="4530725"/>
          </a:xfrm>
        </p:spPr>
        <p:txBody>
          <a:bodyPr/>
          <a:lstStyle/>
          <a:p>
            <a:pPr eaLnBrk="1" hangingPunct="1">
              <a:lnSpc>
                <a:spcPct val="90000"/>
              </a:lnSpc>
              <a:buFont typeface="Wingdings" pitchFamily="-108" charset="2"/>
              <a:buChar char="l"/>
              <a:defRPr/>
            </a:pPr>
            <a:r>
              <a:rPr lang="en-US" sz="2800" dirty="0">
                <a:ea typeface="+mn-ea"/>
                <a:cs typeface="+mn-cs"/>
              </a:rPr>
              <a:t>Treatments proposed:</a:t>
            </a:r>
          </a:p>
          <a:p>
            <a:pPr lvl="1" eaLnBrk="1" hangingPunct="1">
              <a:lnSpc>
                <a:spcPct val="90000"/>
              </a:lnSpc>
              <a:buFont typeface="Wingdings" pitchFamily="-108" charset="2"/>
              <a:buChar char="l"/>
              <a:defRPr/>
            </a:pPr>
            <a:r>
              <a:rPr lang="en-US" sz="2400" dirty="0"/>
              <a:t>PDT</a:t>
            </a:r>
          </a:p>
          <a:p>
            <a:pPr lvl="2" eaLnBrk="1" hangingPunct="1">
              <a:lnSpc>
                <a:spcPct val="90000"/>
              </a:lnSpc>
              <a:buFont typeface="Wingdings" pitchFamily="-108" charset="2"/>
              <a:buChar char="l"/>
              <a:defRPr/>
            </a:pPr>
            <a:r>
              <a:rPr lang="en-US" sz="2000" dirty="0"/>
              <a:t>Success in multiple studies</a:t>
            </a:r>
            <a:r>
              <a:rPr lang="en-US" sz="2000" baseline="30000" dirty="0"/>
              <a:t>1</a:t>
            </a:r>
            <a:endParaRPr lang="en-US" sz="2000" dirty="0"/>
          </a:p>
          <a:p>
            <a:pPr lvl="1" eaLnBrk="1" hangingPunct="1">
              <a:lnSpc>
                <a:spcPct val="90000"/>
              </a:lnSpc>
              <a:buFont typeface="Wingdings" pitchFamily="-108" charset="2"/>
              <a:buChar char="l"/>
              <a:defRPr/>
            </a:pPr>
            <a:r>
              <a:rPr lang="en-US" sz="2400" dirty="0"/>
              <a:t>IVTA</a:t>
            </a:r>
          </a:p>
          <a:p>
            <a:pPr lvl="2" eaLnBrk="1" hangingPunct="1">
              <a:lnSpc>
                <a:spcPct val="90000"/>
              </a:lnSpc>
              <a:buFont typeface="Wingdings" pitchFamily="-108" charset="2"/>
              <a:buChar char="l"/>
              <a:defRPr/>
            </a:pPr>
            <a:r>
              <a:rPr lang="en-US" sz="2000" dirty="0"/>
              <a:t>May prevent leakage</a:t>
            </a:r>
          </a:p>
          <a:p>
            <a:pPr lvl="2" eaLnBrk="1" hangingPunct="1">
              <a:lnSpc>
                <a:spcPct val="90000"/>
              </a:lnSpc>
              <a:buFont typeface="Wingdings" pitchFamily="-108" charset="2"/>
              <a:buChar char="l"/>
              <a:defRPr/>
            </a:pPr>
            <a:r>
              <a:rPr lang="en-US" sz="2000" dirty="0"/>
              <a:t>Not study proven and counterintuitive</a:t>
            </a:r>
          </a:p>
          <a:p>
            <a:pPr lvl="1" eaLnBrk="1" hangingPunct="1">
              <a:lnSpc>
                <a:spcPct val="90000"/>
              </a:lnSpc>
              <a:buFont typeface="Wingdings" pitchFamily="-108" charset="2"/>
              <a:buChar char="l"/>
              <a:defRPr/>
            </a:pPr>
            <a:r>
              <a:rPr lang="en-US" dirty="0"/>
              <a:t>Anti-VEGF</a:t>
            </a:r>
          </a:p>
          <a:p>
            <a:pPr eaLnBrk="1" hangingPunct="1">
              <a:lnSpc>
                <a:spcPct val="90000"/>
              </a:lnSpc>
              <a:buFont typeface="Wingdings" pitchFamily="-108" charset="2"/>
              <a:buChar char="l"/>
              <a:defRPr/>
            </a:pPr>
            <a:r>
              <a:rPr lang="en-US" sz="2800" dirty="0">
                <a:ea typeface="+mn-ea"/>
                <a:cs typeface="+mn-cs"/>
              </a:rPr>
              <a:t>Is it too easy to be successful with new treatments??</a:t>
            </a:r>
          </a:p>
        </p:txBody>
      </p:sp>
      <p:sp>
        <p:nvSpPr>
          <p:cNvPr id="103428" name="Text Box 7"/>
          <p:cNvSpPr txBox="1">
            <a:spLocks noChangeArrowheads="1"/>
          </p:cNvSpPr>
          <p:nvPr/>
        </p:nvSpPr>
        <p:spPr bwMode="auto">
          <a:xfrm>
            <a:off x="228600" y="6345237"/>
            <a:ext cx="8686800" cy="284163"/>
          </a:xfrm>
          <a:prstGeom prst="rect">
            <a:avLst/>
          </a:prstGeom>
          <a:noFill/>
          <a:ln w="9525">
            <a:noFill/>
            <a:miter lim="800000"/>
            <a:headEnd/>
            <a:tailEnd/>
          </a:ln>
        </p:spPr>
        <p:txBody>
          <a:bodyPr>
            <a:prstTxWarp prst="textNoShape">
              <a:avLst/>
            </a:prstTxWarp>
            <a:spAutoFit/>
          </a:bodyPr>
          <a:lstStyle/>
          <a:p>
            <a:pPr marL="742950" indent="-285750" eaLnBrk="1" hangingPunct="1">
              <a:lnSpc>
                <a:spcPct val="90000"/>
              </a:lnSpc>
              <a:spcBef>
                <a:spcPct val="50000"/>
              </a:spcBef>
            </a:pPr>
            <a:r>
              <a:rPr lang="en-US" sz="1400" dirty="0"/>
              <a:t>PDT for RPE leaks in CSC. </a:t>
            </a:r>
            <a:r>
              <a:rPr lang="en-US" sz="1400" dirty="0" err="1"/>
              <a:t>Ober</a:t>
            </a:r>
            <a:r>
              <a:rPr lang="en-US" sz="1400" dirty="0"/>
              <a:t>, M et al. Ophthalmology. Dec. 2005.</a:t>
            </a:r>
          </a:p>
        </p:txBody>
      </p:sp>
      <p:pic>
        <p:nvPicPr>
          <p:cNvPr id="103429" name="Picture 8"/>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4724400" y="1795463"/>
            <a:ext cx="3962400" cy="1863725"/>
          </a:xfrm>
          <a:noFill/>
        </p:spPr>
      </p:pic>
      <p:pic>
        <p:nvPicPr>
          <p:cNvPr id="103430" name="Picture 11" descr="(0000)_KISH_midFA"/>
          <p:cNvPicPr>
            <a:picLocks noGrp="1" noChangeAspect="1" noChangeArrowheads="1"/>
          </p:cNvPicPr>
          <p:nvPr>
            <p:ph sz="quarter" idx="3"/>
          </p:nvPr>
        </p:nvPicPr>
        <p:blipFill>
          <a:blip r:embed="rId4" cstate="email">
            <a:extLst>
              <a:ext uri="{28A0092B-C50C-407E-A947-70E740481C1C}">
                <a14:useLocalDpi xmlns:a14="http://schemas.microsoft.com/office/drawing/2010/main"/>
              </a:ext>
            </a:extLst>
          </a:blip>
          <a:srcRect/>
          <a:stretch>
            <a:fillRect/>
          </a:stretch>
        </p:blipFill>
        <p:spPr>
          <a:xfrm>
            <a:off x="5299075" y="3941763"/>
            <a:ext cx="2736850" cy="2189162"/>
          </a:xfrm>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Central Serous and Steroids</a:t>
            </a:r>
          </a:p>
        </p:txBody>
      </p:sp>
      <p:sp>
        <p:nvSpPr>
          <p:cNvPr id="3" name="Content Placeholder 2"/>
          <p:cNvSpPr>
            <a:spLocks noGrp="1"/>
          </p:cNvSpPr>
          <p:nvPr>
            <p:ph idx="1"/>
          </p:nvPr>
        </p:nvSpPr>
        <p:spPr/>
        <p:txBody>
          <a:bodyPr/>
          <a:lstStyle/>
          <a:p>
            <a:r>
              <a:rPr lang="en-US" dirty="0"/>
              <a:t>How would you know about steroid use?</a:t>
            </a:r>
          </a:p>
          <a:p>
            <a:r>
              <a:rPr lang="en-US" dirty="0"/>
              <a:t>What kinds of steroids</a:t>
            </a:r>
          </a:p>
          <a:p>
            <a:pPr lvl="1"/>
            <a:r>
              <a:rPr lang="en-US" dirty="0"/>
              <a:t>I have had cases of cream/ointment, oral</a:t>
            </a:r>
          </a:p>
          <a:p>
            <a:pPr lvl="1"/>
            <a:endParaRPr lang="en-US" dirty="0"/>
          </a:p>
          <a:p>
            <a:r>
              <a:rPr lang="en-US" dirty="0"/>
              <a:t>Could hormones have same affect?</a:t>
            </a:r>
            <a:br>
              <a:rPr lang="en-US" dirty="0"/>
            </a:br>
            <a:endParaRPr lang="en-US" dirty="0"/>
          </a:p>
          <a:p>
            <a:pPr lvl="1"/>
            <a:r>
              <a:rPr lang="en-US" dirty="0"/>
              <a:t>Patient on </a:t>
            </a:r>
            <a:r>
              <a:rPr lang="en-US" dirty="0" err="1"/>
              <a:t>Androgel</a:t>
            </a:r>
            <a:r>
              <a:rPr lang="en-US" dirty="0"/>
              <a:t> for “Low T”</a:t>
            </a:r>
          </a:p>
        </p:txBody>
      </p:sp>
    </p:spTree>
    <p:extLst>
      <p:ext uri="{BB962C8B-B14F-4D97-AF65-F5344CB8AC3E}">
        <p14:creationId xmlns:p14="http://schemas.microsoft.com/office/powerpoint/2010/main" val="7703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A6476-2EB7-1046-98CF-0B380AD8CBF1}"/>
              </a:ext>
            </a:extLst>
          </p:cNvPr>
          <p:cNvSpPr>
            <a:spLocks noGrp="1"/>
          </p:cNvSpPr>
          <p:nvPr>
            <p:ph type="title"/>
          </p:nvPr>
        </p:nvSpPr>
        <p:spPr/>
        <p:txBody>
          <a:bodyPr/>
          <a:lstStyle/>
          <a:p>
            <a:r>
              <a:rPr lang="en-US" dirty="0"/>
              <a:t>ICSC</a:t>
            </a:r>
          </a:p>
        </p:txBody>
      </p:sp>
      <p:sp>
        <p:nvSpPr>
          <p:cNvPr id="3" name="Content Placeholder 2">
            <a:extLst>
              <a:ext uri="{FF2B5EF4-FFF2-40B4-BE49-F238E27FC236}">
                <a16:creationId xmlns:a16="http://schemas.microsoft.com/office/drawing/2014/main" id="{FAC4ED67-9375-564D-9D77-91B9F111D2E0}"/>
              </a:ext>
            </a:extLst>
          </p:cNvPr>
          <p:cNvSpPr>
            <a:spLocks noGrp="1"/>
          </p:cNvSpPr>
          <p:nvPr>
            <p:ph idx="1"/>
          </p:nvPr>
        </p:nvSpPr>
        <p:spPr/>
        <p:txBody>
          <a:bodyPr/>
          <a:lstStyle/>
          <a:p>
            <a:r>
              <a:rPr lang="en-US" dirty="0"/>
              <a:t> Steroids react with mineralocorticoid receptors </a:t>
            </a:r>
          </a:p>
          <a:p>
            <a:r>
              <a:rPr lang="en-US" dirty="0"/>
              <a:t>Mineralocorticoid antagonists  (counteract or prevent effect steroids)</a:t>
            </a:r>
          </a:p>
          <a:p>
            <a:r>
              <a:rPr lang="en-US" dirty="0"/>
              <a:t>Significant reduction in RPE detachment and in choroid thickness in treatment groups vs. placebo groups after 1 month of treatment</a:t>
            </a:r>
          </a:p>
          <a:p>
            <a:r>
              <a:rPr lang="en-US" dirty="0"/>
              <a:t>Improved VA in patients with prolonged CSCR after 1 month of treatment versus placebo or </a:t>
            </a:r>
            <a:r>
              <a:rPr lang="en-US" dirty="0" err="1"/>
              <a:t>eplerenone</a:t>
            </a:r>
            <a:r>
              <a:rPr lang="en-US" dirty="0"/>
              <a:t>.  Also improved CRF/CRT</a:t>
            </a:r>
          </a:p>
        </p:txBody>
      </p:sp>
    </p:spTree>
    <p:extLst>
      <p:ext uri="{BB962C8B-B14F-4D97-AF65-F5344CB8AC3E}">
        <p14:creationId xmlns:p14="http://schemas.microsoft.com/office/powerpoint/2010/main" val="18079107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9A6F7-397F-9047-8E74-28588E1321E2}"/>
              </a:ext>
            </a:extLst>
          </p:cNvPr>
          <p:cNvSpPr>
            <a:spLocks noGrp="1"/>
          </p:cNvSpPr>
          <p:nvPr>
            <p:ph type="title"/>
          </p:nvPr>
        </p:nvSpPr>
        <p:spPr/>
        <p:txBody>
          <a:bodyPr/>
          <a:lstStyle/>
          <a:p>
            <a:r>
              <a:rPr lang="en-US" dirty="0"/>
              <a:t>ICSC continued</a:t>
            </a:r>
          </a:p>
        </p:txBody>
      </p:sp>
      <p:sp>
        <p:nvSpPr>
          <p:cNvPr id="3" name="Content Placeholder 2">
            <a:extLst>
              <a:ext uri="{FF2B5EF4-FFF2-40B4-BE49-F238E27FC236}">
                <a16:creationId xmlns:a16="http://schemas.microsoft.com/office/drawing/2014/main" id="{90BDDC4F-75AC-1542-8C69-83958B44ECCD}"/>
              </a:ext>
            </a:extLst>
          </p:cNvPr>
          <p:cNvSpPr>
            <a:spLocks noGrp="1"/>
          </p:cNvSpPr>
          <p:nvPr>
            <p:ph idx="1"/>
          </p:nvPr>
        </p:nvSpPr>
        <p:spPr/>
        <p:txBody>
          <a:bodyPr>
            <a:normAutofit/>
          </a:bodyPr>
          <a:lstStyle/>
          <a:p>
            <a:r>
              <a:rPr lang="en-US" sz="2400" dirty="0"/>
              <a:t>Placebo controlled 40mg BID Spironolactone vs control x 2 mos</a:t>
            </a:r>
            <a:r>
              <a:rPr lang="en-US" sz="2400" baseline="30000" dirty="0"/>
              <a:t>1</a:t>
            </a:r>
            <a:endParaRPr lang="en-US" sz="2400" dirty="0"/>
          </a:p>
          <a:p>
            <a:pPr lvl="1"/>
            <a:r>
              <a:rPr lang="en-US" sz="2000" dirty="0"/>
              <a:t>Complete of SRF in 56 vs 8% at 2 </a:t>
            </a:r>
            <a:r>
              <a:rPr lang="en-US" sz="2000" dirty="0" err="1"/>
              <a:t>mos</a:t>
            </a:r>
            <a:endParaRPr lang="en-US" sz="2000" dirty="0"/>
          </a:p>
          <a:p>
            <a:pPr lvl="1"/>
            <a:r>
              <a:rPr lang="en-US" sz="2000" dirty="0"/>
              <a:t> Statistically significant improvement in central thickness:  75 vs 15 microns</a:t>
            </a:r>
          </a:p>
          <a:p>
            <a:pPr lvl="1"/>
            <a:r>
              <a:rPr lang="en-US" sz="2000" dirty="0"/>
              <a:t>VA improved in both; more in </a:t>
            </a:r>
            <a:r>
              <a:rPr lang="en-US" sz="2000" dirty="0" err="1"/>
              <a:t>Tx</a:t>
            </a:r>
            <a:r>
              <a:rPr lang="en-US" sz="2000" dirty="0"/>
              <a:t>, but not stat statist.</a:t>
            </a:r>
          </a:p>
          <a:p>
            <a:pPr lvl="1"/>
            <a:endParaRPr lang="en-US" sz="2000" dirty="0"/>
          </a:p>
          <a:p>
            <a:r>
              <a:rPr lang="en-US" sz="2400" dirty="0"/>
              <a:t>Practical guidelines:</a:t>
            </a:r>
          </a:p>
          <a:p>
            <a:pPr lvl="1"/>
            <a:r>
              <a:rPr lang="en-US" sz="2000" dirty="0" err="1"/>
              <a:t>Sprionolactone</a:t>
            </a:r>
            <a:r>
              <a:rPr lang="en-US" sz="2000" dirty="0"/>
              <a:t>  25-50mg BID</a:t>
            </a:r>
          </a:p>
          <a:p>
            <a:pPr lvl="1"/>
            <a:r>
              <a:rPr lang="en-US" sz="2000" dirty="0"/>
              <a:t>Consider K supplementation and kidney function testing</a:t>
            </a:r>
          </a:p>
        </p:txBody>
      </p:sp>
      <p:pic>
        <p:nvPicPr>
          <p:cNvPr id="5" name="Picture 4">
            <a:extLst>
              <a:ext uri="{FF2B5EF4-FFF2-40B4-BE49-F238E27FC236}">
                <a16:creationId xmlns:a16="http://schemas.microsoft.com/office/drawing/2014/main" id="{07F84166-7DFA-C24C-99E6-6B107D1C4005}"/>
              </a:ext>
            </a:extLst>
          </p:cNvPr>
          <p:cNvPicPr>
            <a:picLocks noChangeAspect="1"/>
          </p:cNvPicPr>
          <p:nvPr/>
        </p:nvPicPr>
        <p:blipFill>
          <a:blip r:embed="rId2"/>
          <a:stretch>
            <a:fillRect/>
          </a:stretch>
        </p:blipFill>
        <p:spPr>
          <a:xfrm>
            <a:off x="6477000" y="5390316"/>
            <a:ext cx="2486025" cy="1447800"/>
          </a:xfrm>
          <a:prstGeom prst="rect">
            <a:avLst/>
          </a:prstGeom>
        </p:spPr>
      </p:pic>
      <p:sp>
        <p:nvSpPr>
          <p:cNvPr id="6" name="TextBox 5">
            <a:extLst>
              <a:ext uri="{FF2B5EF4-FFF2-40B4-BE49-F238E27FC236}">
                <a16:creationId xmlns:a16="http://schemas.microsoft.com/office/drawing/2014/main" id="{2D6E14F2-8CF0-9747-9F7A-CB453A8BB48D}"/>
              </a:ext>
            </a:extLst>
          </p:cNvPr>
          <p:cNvSpPr txBox="1"/>
          <p:nvPr/>
        </p:nvSpPr>
        <p:spPr>
          <a:xfrm>
            <a:off x="-27990" y="6477000"/>
            <a:ext cx="7599784" cy="300082"/>
          </a:xfrm>
          <a:prstGeom prst="rect">
            <a:avLst/>
          </a:prstGeom>
          <a:noFill/>
        </p:spPr>
        <p:txBody>
          <a:bodyPr wrap="square" rtlCol="0">
            <a:spAutoFit/>
          </a:bodyPr>
          <a:lstStyle/>
          <a:p>
            <a:pPr defTabSz="685800" eaLnBrk="1" fontAlgn="auto" hangingPunct="1">
              <a:spcBef>
                <a:spcPts val="0"/>
              </a:spcBef>
              <a:spcAft>
                <a:spcPts val="0"/>
              </a:spcAft>
            </a:pPr>
            <a:r>
              <a:rPr lang="en-US" sz="1350" dirty="0">
                <a:solidFill>
                  <a:prstClr val="white"/>
                </a:solidFill>
                <a:latin typeface="Calibri" panose="020F0502020204030204"/>
              </a:rPr>
              <a:t>1. Sun et al. BJO. Spironolactone in ICSC. 8/2017.</a:t>
            </a:r>
          </a:p>
        </p:txBody>
      </p:sp>
    </p:spTree>
    <p:extLst>
      <p:ext uri="{BB962C8B-B14F-4D97-AF65-F5344CB8AC3E}">
        <p14:creationId xmlns:p14="http://schemas.microsoft.com/office/powerpoint/2010/main" val="794035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4" name="Rectangle 4"/>
          <p:cNvSpPr>
            <a:spLocks noGrp="1" noChangeArrowheads="1"/>
          </p:cNvSpPr>
          <p:nvPr>
            <p:ph type="title"/>
          </p:nvPr>
        </p:nvSpPr>
        <p:spPr/>
        <p:txBody>
          <a:bodyPr/>
          <a:lstStyle/>
          <a:p>
            <a:pPr eaLnBrk="1" hangingPunct="1">
              <a:defRPr/>
            </a:pPr>
            <a:r>
              <a:rPr lang="en-US">
                <a:ea typeface="+mj-ea"/>
                <a:cs typeface="+mj-cs"/>
              </a:rPr>
              <a:t>Case Study</a:t>
            </a:r>
          </a:p>
        </p:txBody>
      </p:sp>
      <p:sp>
        <p:nvSpPr>
          <p:cNvPr id="394245" name="Rectangle 5"/>
          <p:cNvSpPr>
            <a:spLocks noGrp="1" noChangeArrowheads="1"/>
          </p:cNvSpPr>
          <p:nvPr>
            <p:ph type="body" sz="half" idx="1"/>
          </p:nvPr>
        </p:nvSpPr>
        <p:spPr>
          <a:xfrm>
            <a:off x="228600" y="1600200"/>
            <a:ext cx="4038600" cy="4530725"/>
          </a:xfrm>
        </p:spPr>
        <p:txBody>
          <a:bodyPr/>
          <a:lstStyle/>
          <a:p>
            <a:pPr eaLnBrk="1" hangingPunct="1">
              <a:buFont typeface="Wingdings" pitchFamily="-108" charset="2"/>
              <a:buChar char="l"/>
              <a:defRPr/>
            </a:pPr>
            <a:r>
              <a:rPr lang="en-US" sz="2800">
                <a:ea typeface="+mn-ea"/>
                <a:cs typeface="+mn-cs"/>
              </a:rPr>
              <a:t>44 yo native-american   male</a:t>
            </a:r>
          </a:p>
          <a:p>
            <a:pPr eaLnBrk="1" hangingPunct="1">
              <a:buFont typeface="Wingdings" pitchFamily="-108" charset="2"/>
              <a:buChar char="l"/>
              <a:defRPr/>
            </a:pPr>
            <a:r>
              <a:rPr lang="en-US" sz="2800">
                <a:ea typeface="+mn-ea"/>
                <a:cs typeface="+mn-cs"/>
              </a:rPr>
              <a:t>Recent awareness of central blind spot</a:t>
            </a:r>
          </a:p>
          <a:p>
            <a:pPr eaLnBrk="1" hangingPunct="1">
              <a:buFont typeface="Wingdings" pitchFamily="-108" charset="2"/>
              <a:buChar char="l"/>
              <a:defRPr/>
            </a:pPr>
            <a:r>
              <a:rPr lang="en-US" sz="2800">
                <a:ea typeface="+mn-ea"/>
                <a:cs typeface="+mn-cs"/>
              </a:rPr>
              <a:t>20/25 OU</a:t>
            </a:r>
          </a:p>
          <a:p>
            <a:pPr eaLnBrk="1" hangingPunct="1">
              <a:buFont typeface="Wingdings" pitchFamily="-108" charset="2"/>
              <a:buChar char="l"/>
              <a:defRPr/>
            </a:pPr>
            <a:r>
              <a:rPr lang="en-US" sz="2800">
                <a:ea typeface="+mn-ea"/>
                <a:cs typeface="+mn-cs"/>
              </a:rPr>
              <a:t>Diagnosis?</a:t>
            </a:r>
          </a:p>
          <a:p>
            <a:pPr lvl="1" eaLnBrk="1" hangingPunct="1">
              <a:buFont typeface="Wingdings" pitchFamily="-108" charset="2"/>
              <a:buChar char="l"/>
              <a:defRPr/>
            </a:pPr>
            <a:r>
              <a:rPr lang="en-US" sz="2400"/>
              <a:t>Solar Maculopathy</a:t>
            </a:r>
          </a:p>
          <a:p>
            <a:pPr eaLnBrk="1" hangingPunct="1">
              <a:buFont typeface="Wingdings" pitchFamily="-108" charset="2"/>
              <a:buChar char="l"/>
              <a:defRPr/>
            </a:pPr>
            <a:r>
              <a:rPr lang="en-US" sz="2800">
                <a:ea typeface="+mn-ea"/>
                <a:cs typeface="+mn-cs"/>
              </a:rPr>
              <a:t>Systemic assoc???</a:t>
            </a:r>
          </a:p>
          <a:p>
            <a:pPr eaLnBrk="1" hangingPunct="1">
              <a:buFont typeface="Wingdings" pitchFamily="-108" charset="2"/>
              <a:buChar char="l"/>
              <a:defRPr/>
            </a:pPr>
            <a:endParaRPr lang="en-US" sz="2800">
              <a:ea typeface="+mn-ea"/>
              <a:cs typeface="+mn-cs"/>
            </a:endParaRPr>
          </a:p>
          <a:p>
            <a:pPr eaLnBrk="1" hangingPunct="1">
              <a:buFont typeface="Wingdings" pitchFamily="-108" charset="2"/>
              <a:buChar char="l"/>
              <a:defRPr/>
            </a:pPr>
            <a:endParaRPr lang="en-US" sz="2800">
              <a:ea typeface="+mn-ea"/>
              <a:cs typeface="+mn-cs"/>
            </a:endParaRPr>
          </a:p>
        </p:txBody>
      </p:sp>
      <p:pic>
        <p:nvPicPr>
          <p:cNvPr id="105476" name="Picture 8" descr="(0000)_solarcolorod"/>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4267200" y="1447800"/>
            <a:ext cx="2430463" cy="2189163"/>
          </a:xfrm>
        </p:spPr>
      </p:pic>
      <p:pic>
        <p:nvPicPr>
          <p:cNvPr id="105477" name="Picture 9" descr="(0000)_solorcoloros"/>
          <p:cNvPicPr>
            <a:picLocks noGrp="1" noChangeAspect="1" noChangeArrowheads="1"/>
          </p:cNvPicPr>
          <p:nvPr>
            <p:ph sz="quarter" idx="3"/>
          </p:nvPr>
        </p:nvPicPr>
        <p:blipFill>
          <a:blip r:embed="rId4" cstate="email">
            <a:extLst>
              <a:ext uri="{28A0092B-C50C-407E-A947-70E740481C1C}">
                <a14:useLocalDpi xmlns:a14="http://schemas.microsoft.com/office/drawing/2010/main"/>
              </a:ext>
            </a:extLst>
          </a:blip>
          <a:srcRect/>
          <a:stretch>
            <a:fillRect/>
          </a:stretch>
        </p:blipFill>
        <p:spPr>
          <a:xfrm>
            <a:off x="6713538" y="1447800"/>
            <a:ext cx="2430462" cy="2189163"/>
          </a:xfrm>
        </p:spPr>
      </p:pic>
      <p:pic>
        <p:nvPicPr>
          <p:cNvPr id="105478" name="Picture 10" descr="(0000)_solarodfa"/>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05400" y="3581400"/>
            <a:ext cx="3100388" cy="31242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990600" y="277813"/>
            <a:ext cx="3733800" cy="1139825"/>
          </a:xfrm>
        </p:spPr>
        <p:txBody>
          <a:bodyPr/>
          <a:lstStyle/>
          <a:p>
            <a:pPr eaLnBrk="1" hangingPunct="1">
              <a:defRPr/>
            </a:pPr>
            <a:r>
              <a:rPr lang="en-US"/>
              <a:t>Antioxidants</a:t>
            </a:r>
          </a:p>
        </p:txBody>
      </p:sp>
      <p:sp>
        <p:nvSpPr>
          <p:cNvPr id="226307" name="Rectangle 3"/>
          <p:cNvSpPr>
            <a:spLocks noGrp="1" noChangeArrowheads="1"/>
          </p:cNvSpPr>
          <p:nvPr>
            <p:ph type="body" idx="1"/>
          </p:nvPr>
        </p:nvSpPr>
        <p:spPr>
          <a:xfrm>
            <a:off x="457200" y="1641475"/>
            <a:ext cx="8229600" cy="4530725"/>
          </a:xfrm>
        </p:spPr>
        <p:txBody>
          <a:bodyPr/>
          <a:lstStyle/>
          <a:p>
            <a:pPr eaLnBrk="1" hangingPunct="1">
              <a:lnSpc>
                <a:spcPct val="90000"/>
              </a:lnSpc>
              <a:buFont typeface="Wingdings" pitchFamily="-106" charset="2"/>
              <a:buChar char="l"/>
              <a:defRPr/>
            </a:pPr>
            <a:r>
              <a:rPr lang="en-US" dirty="0"/>
              <a:t>Do you drink coffee?</a:t>
            </a:r>
          </a:p>
          <a:p>
            <a:pPr lvl="1" eaLnBrk="1" hangingPunct="1">
              <a:lnSpc>
                <a:spcPct val="90000"/>
              </a:lnSpc>
              <a:buFont typeface="Wingdings" pitchFamily="-106" charset="2"/>
              <a:buChar char="l"/>
              <a:defRPr/>
            </a:pPr>
            <a:r>
              <a:rPr lang="en-US" dirty="0"/>
              <a:t>Over 50% of Americans drink coffee</a:t>
            </a:r>
          </a:p>
          <a:p>
            <a:pPr eaLnBrk="1" hangingPunct="1">
              <a:lnSpc>
                <a:spcPct val="90000"/>
              </a:lnSpc>
              <a:buFont typeface="Wingdings" pitchFamily="-106" charset="2"/>
              <a:buChar char="l"/>
              <a:defRPr/>
            </a:pPr>
            <a:r>
              <a:rPr lang="en-US" dirty="0"/>
              <a:t>Is this important?</a:t>
            </a:r>
          </a:p>
          <a:p>
            <a:pPr lvl="1" eaLnBrk="1" hangingPunct="1">
              <a:lnSpc>
                <a:spcPct val="90000"/>
              </a:lnSpc>
              <a:buFont typeface="Wingdings" pitchFamily="-106" charset="2"/>
              <a:buChar char="l"/>
              <a:defRPr/>
            </a:pPr>
            <a:r>
              <a:rPr lang="en-US" dirty="0"/>
              <a:t>Coffee is leading source (by far) for antioxidant intake in the US diet!!</a:t>
            </a:r>
            <a:r>
              <a:rPr lang="en-US" baseline="30000" dirty="0"/>
              <a:t>1</a:t>
            </a:r>
          </a:p>
          <a:p>
            <a:pPr eaLnBrk="1" hangingPunct="1">
              <a:lnSpc>
                <a:spcPct val="90000"/>
              </a:lnSpc>
              <a:buFont typeface="Wingdings" pitchFamily="-106" charset="2"/>
              <a:buChar char="l"/>
              <a:defRPr/>
            </a:pPr>
            <a:r>
              <a:rPr lang="en-US" dirty="0"/>
              <a:t>Neither coffee nor caffeine intake were associated with early AMD per BDES</a:t>
            </a:r>
          </a:p>
          <a:p>
            <a:pPr eaLnBrk="1" hangingPunct="1">
              <a:lnSpc>
                <a:spcPct val="90000"/>
              </a:lnSpc>
              <a:buFont typeface="Wingdings" pitchFamily="-106" charset="2"/>
              <a:buChar char="l"/>
              <a:defRPr/>
            </a:pPr>
            <a:r>
              <a:rPr lang="en-US" dirty="0"/>
              <a:t>Beware:</a:t>
            </a:r>
          </a:p>
          <a:p>
            <a:pPr lvl="1" eaLnBrk="1" hangingPunct="1">
              <a:lnSpc>
                <a:spcPct val="90000"/>
              </a:lnSpc>
              <a:buFont typeface="Wingdings" pitchFamily="-106" charset="2"/>
              <a:buChar char="l"/>
              <a:defRPr/>
            </a:pPr>
            <a:r>
              <a:rPr lang="en-US" dirty="0"/>
              <a:t>COFFEE and DOUGHNUT Maculopathy</a:t>
            </a:r>
            <a:r>
              <a:rPr lang="en-US" baseline="30000" dirty="0"/>
              <a:t>2</a:t>
            </a:r>
            <a:endParaRPr lang="en-US" dirty="0"/>
          </a:p>
        </p:txBody>
      </p:sp>
      <p:sp>
        <p:nvSpPr>
          <p:cNvPr id="26628" name="Text Box 4"/>
          <p:cNvSpPr txBox="1">
            <a:spLocks noChangeArrowheads="1"/>
          </p:cNvSpPr>
          <p:nvPr/>
        </p:nvSpPr>
        <p:spPr bwMode="auto">
          <a:xfrm>
            <a:off x="0" y="6096000"/>
            <a:ext cx="9144000" cy="630238"/>
          </a:xfrm>
          <a:prstGeom prst="rect">
            <a:avLst/>
          </a:prstGeom>
          <a:noFill/>
          <a:ln w="9525">
            <a:noFill/>
            <a:miter lim="800000"/>
            <a:headEnd/>
            <a:tailEnd/>
          </a:ln>
        </p:spPr>
        <p:txBody>
          <a:bodyPr>
            <a:prstTxWarp prst="textNoShape">
              <a:avLst/>
            </a:prstTxWarp>
            <a:spAutoFit/>
          </a:bodyPr>
          <a:lstStyle/>
          <a:p>
            <a:pPr marL="342900" indent="-342900">
              <a:spcBef>
                <a:spcPct val="50000"/>
              </a:spcBef>
              <a:buFontTx/>
              <a:buAutoNum type="arabicPeriod"/>
            </a:pPr>
            <a:r>
              <a:rPr lang="en-US" sz="1400"/>
              <a:t>As reported by American Chemical Society 8/05</a:t>
            </a:r>
          </a:p>
          <a:p>
            <a:pPr marL="342900" indent="-342900">
              <a:spcBef>
                <a:spcPct val="50000"/>
              </a:spcBef>
              <a:buFontTx/>
              <a:buAutoNum type="arabicPeriod"/>
            </a:pPr>
            <a:r>
              <a:rPr lang="en-US" sz="1400"/>
              <a:t>Kerrison J.B. et.al. Coffee and Doughnut Maculopathy: Acute Ring Scotomas. BJO.2000 Feb;84(2):158-64.</a:t>
            </a:r>
          </a:p>
        </p:txBody>
      </p:sp>
      <p:pic>
        <p:nvPicPr>
          <p:cNvPr id="226309" name="Picture 5"/>
          <p:cNvPicPr>
            <a:picLocks noChangeAspect="1" noChangeArrowheads="1"/>
          </p:cNvPicPr>
          <p:nvPr/>
        </p:nvPicPr>
        <p:blipFill>
          <a:blip r:embed="rId3"/>
          <a:srcRect/>
          <a:stretch>
            <a:fillRect/>
          </a:stretch>
        </p:blipFill>
        <p:spPr bwMode="auto">
          <a:xfrm>
            <a:off x="6096000" y="0"/>
            <a:ext cx="3048000" cy="2279650"/>
          </a:xfrm>
          <a:prstGeom prst="rect">
            <a:avLst/>
          </a:prstGeom>
          <a:noFill/>
          <a:ln w="9525">
            <a:noFill/>
            <a:miter lim="800000"/>
            <a:headEnd/>
            <a:tailEnd/>
          </a:ln>
        </p:spPr>
      </p:pic>
    </p:spTree>
    <p:extLst>
      <p:ext uri="{BB962C8B-B14F-4D97-AF65-F5344CB8AC3E}">
        <p14:creationId xmlns:p14="http://schemas.microsoft.com/office/powerpoint/2010/main" val="1029988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63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630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630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6307">
                                            <p:txEl>
                                              <p:pRg st="4" end="4"/>
                                            </p:txEl>
                                          </p:spTgt>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22630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6307">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630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6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7" grpId="0" build="p"/>
      <p:bldP spid="226307" grpI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2"/>
          <p:cNvSpPr>
            <a:spLocks noGrp="1" noChangeArrowheads="1"/>
          </p:cNvSpPr>
          <p:nvPr>
            <p:ph type="title"/>
          </p:nvPr>
        </p:nvSpPr>
        <p:spPr>
          <a:xfrm>
            <a:off x="457200" y="-152400"/>
            <a:ext cx="8229600" cy="1139825"/>
          </a:xfrm>
        </p:spPr>
        <p:txBody>
          <a:bodyPr/>
          <a:lstStyle/>
          <a:p>
            <a:pPr eaLnBrk="1" hangingPunct="1">
              <a:defRPr/>
            </a:pPr>
            <a:r>
              <a:rPr lang="en-US" dirty="0">
                <a:ea typeface="+mj-ea"/>
                <a:cs typeface="+mj-cs"/>
              </a:rPr>
              <a:t>Solar </a:t>
            </a:r>
            <a:r>
              <a:rPr lang="en-US" dirty="0" err="1">
                <a:ea typeface="+mj-ea"/>
                <a:cs typeface="+mj-cs"/>
              </a:rPr>
              <a:t>Maculopathy</a:t>
            </a:r>
            <a:endParaRPr lang="en-US" dirty="0">
              <a:ea typeface="+mj-ea"/>
              <a:cs typeface="+mj-cs"/>
            </a:endParaRPr>
          </a:p>
        </p:txBody>
      </p:sp>
      <p:sp>
        <p:nvSpPr>
          <p:cNvPr id="396294" name="Rectangle 6"/>
          <p:cNvSpPr>
            <a:spLocks noGrp="1" noChangeArrowheads="1"/>
          </p:cNvSpPr>
          <p:nvPr>
            <p:ph type="body" sz="half" idx="3"/>
          </p:nvPr>
        </p:nvSpPr>
        <p:spPr>
          <a:xfrm>
            <a:off x="0" y="2743200"/>
            <a:ext cx="9144000" cy="3311525"/>
          </a:xfrm>
        </p:spPr>
        <p:txBody>
          <a:bodyPr/>
          <a:lstStyle/>
          <a:p>
            <a:pPr eaLnBrk="1" hangingPunct="1">
              <a:buFont typeface="Wingdings" pitchFamily="-108" charset="2"/>
              <a:buChar char="l"/>
              <a:defRPr/>
            </a:pPr>
            <a:r>
              <a:rPr lang="en-US" sz="2800" dirty="0">
                <a:ea typeface="+mn-ea"/>
                <a:cs typeface="+mn-cs"/>
              </a:rPr>
              <a:t>Bilateral yellowish spot in fovea with surrounding </a:t>
            </a:r>
            <a:r>
              <a:rPr lang="en-US" sz="2800" dirty="0" err="1">
                <a:ea typeface="+mn-ea"/>
                <a:cs typeface="+mn-cs"/>
              </a:rPr>
              <a:t>hyperpigmentation</a:t>
            </a:r>
            <a:r>
              <a:rPr lang="en-US" sz="2800" dirty="0">
                <a:ea typeface="+mn-ea"/>
                <a:cs typeface="+mn-cs"/>
              </a:rPr>
              <a:t> and OCT shows loss of cells at RPE layer</a:t>
            </a:r>
          </a:p>
          <a:p>
            <a:pPr eaLnBrk="1" hangingPunct="1">
              <a:buFont typeface="Wingdings" pitchFamily="-108" charset="2"/>
              <a:buChar char="l"/>
              <a:defRPr/>
            </a:pPr>
            <a:r>
              <a:rPr lang="en-US" sz="2800" dirty="0">
                <a:ea typeface="+mn-ea"/>
                <a:cs typeface="+mn-cs"/>
              </a:rPr>
              <a:t>Retinal </a:t>
            </a:r>
            <a:r>
              <a:rPr lang="en-US" sz="2800" dirty="0" err="1">
                <a:ea typeface="+mn-ea"/>
                <a:cs typeface="+mn-cs"/>
              </a:rPr>
              <a:t>phototoxicity</a:t>
            </a:r>
            <a:r>
              <a:rPr lang="en-US" sz="2800" dirty="0">
                <a:ea typeface="+mn-ea"/>
                <a:cs typeface="+mn-cs"/>
              </a:rPr>
              <a:t> </a:t>
            </a:r>
            <a:r>
              <a:rPr lang="en-US" sz="2800" dirty="0" err="1">
                <a:ea typeface="+mn-ea"/>
                <a:cs typeface="+mn-cs"/>
              </a:rPr>
              <a:t>vs</a:t>
            </a:r>
            <a:r>
              <a:rPr lang="en-US" sz="2800" dirty="0">
                <a:ea typeface="+mn-ea"/>
                <a:cs typeface="+mn-cs"/>
              </a:rPr>
              <a:t> photocoagulation</a:t>
            </a:r>
          </a:p>
          <a:p>
            <a:pPr eaLnBrk="1" hangingPunct="1">
              <a:buFont typeface="Wingdings" pitchFamily="-108" charset="2"/>
              <a:buChar char="l"/>
              <a:defRPr/>
            </a:pPr>
            <a:r>
              <a:rPr lang="en-US" sz="2800" dirty="0">
                <a:ea typeface="+mn-ea"/>
                <a:cs typeface="+mn-cs"/>
              </a:rPr>
              <a:t>Often happens in patients who use drugs or are on psychotropic meds</a:t>
            </a:r>
          </a:p>
          <a:p>
            <a:pPr lvl="1" eaLnBrk="1" hangingPunct="1">
              <a:buFont typeface="Wingdings" pitchFamily="-108" charset="2"/>
              <a:buChar char="l"/>
              <a:defRPr/>
            </a:pPr>
            <a:r>
              <a:rPr lang="en-US" sz="2400" dirty="0"/>
              <a:t>Sun gazing while “on drugs” or brief exposure with pharm. Dilated pupils</a:t>
            </a:r>
          </a:p>
          <a:p>
            <a:pPr lvl="1" eaLnBrk="1" hangingPunct="1">
              <a:buFont typeface="Wingdings" pitchFamily="-108" charset="2"/>
              <a:buChar char="l"/>
              <a:defRPr/>
            </a:pPr>
            <a:r>
              <a:rPr lang="en-US" sz="2400" dirty="0"/>
              <a:t>No other systemic associations</a:t>
            </a:r>
          </a:p>
        </p:txBody>
      </p:sp>
      <p:pic>
        <p:nvPicPr>
          <p:cNvPr id="107524" name="Picture 7" descr="sun">
            <a:hlinkClick r:id="rId3"/>
          </p:cNvPr>
          <p:cNvPicPr>
            <a:picLocks noChangeAspect="1" noChangeArrowheads="1"/>
          </p:cNvPicPr>
          <p:nvPr/>
        </p:nvPicPr>
        <p:blipFill>
          <a:blip r:embed="rId4"/>
          <a:srcRect/>
          <a:stretch>
            <a:fillRect/>
          </a:stretch>
        </p:blipFill>
        <p:spPr bwMode="auto">
          <a:xfrm>
            <a:off x="7715250" y="0"/>
            <a:ext cx="1428750" cy="1076325"/>
          </a:xfrm>
          <a:prstGeom prst="rect">
            <a:avLst/>
          </a:prstGeom>
          <a:noFill/>
          <a:ln w="9525">
            <a:noFill/>
            <a:miter lim="800000"/>
            <a:headEnd/>
            <a:tailEnd/>
          </a:ln>
        </p:spPr>
      </p:pic>
      <p:pic>
        <p:nvPicPr>
          <p:cNvPr id="107525" name="Picture 8"/>
          <p:cNvPicPr>
            <a:picLocks noGrp="1" noChangeAspect="1" noChangeArrowheads="1"/>
          </p:cNvPicPr>
          <p:nvPr>
            <p:ph sz="quarter" idx="1"/>
          </p:nvPr>
        </p:nvPicPr>
        <p:blipFill>
          <a:blip r:embed="rId5"/>
          <a:srcRect/>
          <a:stretch>
            <a:fillRect/>
          </a:stretch>
        </p:blipFill>
        <p:spPr>
          <a:xfrm>
            <a:off x="609600" y="695325"/>
            <a:ext cx="2733675" cy="2047875"/>
          </a:xfrm>
          <a:noFill/>
        </p:spPr>
      </p:pic>
      <p:pic>
        <p:nvPicPr>
          <p:cNvPr id="107526" name="Picture 9"/>
          <p:cNvPicPr>
            <a:picLocks noGrp="1" noChangeAspect="1" noChangeArrowheads="1"/>
          </p:cNvPicPr>
          <p:nvPr>
            <p:ph sz="quarter" idx="2"/>
          </p:nvPr>
        </p:nvPicPr>
        <p:blipFill>
          <a:blip r:embed="rId6"/>
          <a:srcRect/>
          <a:stretch>
            <a:fillRect/>
          </a:stretch>
        </p:blipFill>
        <p:spPr>
          <a:xfrm>
            <a:off x="3352800" y="685800"/>
            <a:ext cx="2733675" cy="2058988"/>
          </a:xfrm>
          <a:noFill/>
        </p:spPr>
      </p:pic>
      <p:pic>
        <p:nvPicPr>
          <p:cNvPr id="107527" name="Picture 10"/>
          <p:cNvPicPr>
            <a:picLocks noChangeAspect="1" noChangeArrowheads="1"/>
          </p:cNvPicPr>
          <p:nvPr/>
        </p:nvPicPr>
        <p:blipFill>
          <a:blip r:embed="rId7"/>
          <a:srcRect/>
          <a:stretch>
            <a:fillRect/>
          </a:stretch>
        </p:blipFill>
        <p:spPr bwMode="auto">
          <a:xfrm>
            <a:off x="6096000" y="1143000"/>
            <a:ext cx="2733675" cy="172085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p:txBody>
          <a:bodyPr/>
          <a:lstStyle/>
          <a:p>
            <a:pPr eaLnBrk="1" hangingPunct="1">
              <a:defRPr/>
            </a:pPr>
            <a:r>
              <a:rPr lang="en-US">
                <a:ea typeface="+mj-ea"/>
                <a:cs typeface="+mj-cs"/>
              </a:rPr>
              <a:t>Case Study cont.</a:t>
            </a:r>
          </a:p>
        </p:txBody>
      </p:sp>
      <p:sp>
        <p:nvSpPr>
          <p:cNvPr id="355332" name="Rectangle 4"/>
          <p:cNvSpPr>
            <a:spLocks noGrp="1" noChangeArrowheads="1"/>
          </p:cNvSpPr>
          <p:nvPr>
            <p:ph type="body" sz="half" idx="1"/>
          </p:nvPr>
        </p:nvSpPr>
        <p:spPr/>
        <p:txBody>
          <a:bodyPr/>
          <a:lstStyle/>
          <a:p>
            <a:pPr eaLnBrk="1" hangingPunct="1">
              <a:buFont typeface="Wingdings" pitchFamily="-108" charset="2"/>
              <a:buChar char="l"/>
              <a:defRPr/>
            </a:pPr>
            <a:r>
              <a:rPr lang="en-US" sz="2800">
                <a:ea typeface="+mn-ea"/>
                <a:cs typeface="+mn-cs"/>
              </a:rPr>
              <a:t>Take a closer look at the ONH</a:t>
            </a:r>
          </a:p>
          <a:p>
            <a:pPr eaLnBrk="1" hangingPunct="1">
              <a:buFont typeface="Wingdings" pitchFamily="-108" charset="2"/>
              <a:buChar char="l"/>
              <a:defRPr/>
            </a:pPr>
            <a:r>
              <a:rPr lang="en-US" sz="2800">
                <a:ea typeface="+mn-ea"/>
                <a:cs typeface="+mn-cs"/>
              </a:rPr>
              <a:t>What is this?</a:t>
            </a:r>
          </a:p>
          <a:p>
            <a:pPr eaLnBrk="1" hangingPunct="1">
              <a:buFont typeface="Wingdings" pitchFamily="-108" charset="2"/>
              <a:buChar char="l"/>
              <a:defRPr/>
            </a:pPr>
            <a:r>
              <a:rPr lang="en-US" sz="2800">
                <a:ea typeface="+mn-ea"/>
                <a:cs typeface="+mn-cs"/>
              </a:rPr>
              <a:t>No PEPS</a:t>
            </a:r>
          </a:p>
          <a:p>
            <a:pPr eaLnBrk="1" hangingPunct="1">
              <a:buFont typeface="Wingdings" pitchFamily="-108" charset="2"/>
              <a:buChar char="l"/>
              <a:defRPr/>
            </a:pPr>
            <a:r>
              <a:rPr lang="en-US" sz="2800">
                <a:ea typeface="+mn-ea"/>
                <a:cs typeface="+mn-cs"/>
              </a:rPr>
              <a:t>Idiopathic</a:t>
            </a:r>
          </a:p>
          <a:p>
            <a:pPr eaLnBrk="1" hangingPunct="1">
              <a:buFont typeface="Wingdings" pitchFamily="-108" charset="2"/>
              <a:buChar char="l"/>
              <a:defRPr/>
            </a:pPr>
            <a:r>
              <a:rPr lang="en-US" sz="2800">
                <a:ea typeface="+mn-ea"/>
                <a:cs typeface="+mn-cs"/>
              </a:rPr>
              <a:t>Warned of possibility of future CNVM</a:t>
            </a:r>
          </a:p>
          <a:p>
            <a:pPr eaLnBrk="1" hangingPunct="1">
              <a:buFont typeface="Wingdings" pitchFamily="-108" charset="2"/>
              <a:buChar char="l"/>
              <a:defRPr/>
            </a:pPr>
            <a:endParaRPr lang="en-US" sz="2800">
              <a:ea typeface="+mn-ea"/>
              <a:cs typeface="+mn-cs"/>
            </a:endParaRPr>
          </a:p>
        </p:txBody>
      </p:sp>
      <p:pic>
        <p:nvPicPr>
          <p:cNvPr id="109572" name="Picture 10" descr="(0000)_BREAD_DONALD_27-09-1944_158659"/>
          <p:cNvPicPr>
            <a:picLocks noGrp="1" noChangeAspect="1" noChangeArrowheads="1"/>
          </p:cNvPicPr>
          <p:nvPr>
            <p:ph sz="quarter" idx="3"/>
          </p:nvPr>
        </p:nvPicPr>
        <p:blipFill>
          <a:blip r:embed="rId3" cstate="email">
            <a:extLst>
              <a:ext uri="{28A0092B-C50C-407E-A947-70E740481C1C}">
                <a14:useLocalDpi xmlns:a14="http://schemas.microsoft.com/office/drawing/2010/main"/>
              </a:ext>
            </a:extLst>
          </a:blip>
          <a:srcRect/>
          <a:stretch>
            <a:fillRect/>
          </a:stretch>
        </p:blipFill>
        <p:spPr>
          <a:xfrm>
            <a:off x="5410200" y="3938588"/>
            <a:ext cx="2517775" cy="2538412"/>
          </a:xfrm>
        </p:spPr>
      </p:pic>
      <p:pic>
        <p:nvPicPr>
          <p:cNvPr id="109573" name="Picture 11" descr="(0000)_BREAD_DONALD_27-09-1944_158659"/>
          <p:cNvPicPr>
            <a:picLocks noGrp="1" noChangeAspect="1" noChangeArrowheads="1"/>
          </p:cNvPicPr>
          <p:nvPr>
            <p:ph sz="quarter" idx="2"/>
          </p:nvPr>
        </p:nvPicPr>
        <p:blipFill>
          <a:blip r:embed="rId4" cstate="email">
            <a:extLst>
              <a:ext uri="{28A0092B-C50C-407E-A947-70E740481C1C}">
                <a14:useLocalDpi xmlns:a14="http://schemas.microsoft.com/office/drawing/2010/main"/>
              </a:ext>
            </a:extLst>
          </a:blip>
          <a:srcRect/>
          <a:stretch>
            <a:fillRect/>
          </a:stretch>
        </p:blipFill>
        <p:spPr>
          <a:xfrm>
            <a:off x="5453063" y="1600200"/>
            <a:ext cx="2427287" cy="2187575"/>
          </a:xfr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5533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533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5533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533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533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533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a:xfrm>
            <a:off x="0" y="152400"/>
            <a:ext cx="5029200" cy="457200"/>
          </a:xfrm>
        </p:spPr>
        <p:txBody>
          <a:bodyPr/>
          <a:lstStyle/>
          <a:p>
            <a:pPr eaLnBrk="1" hangingPunct="1">
              <a:defRPr/>
            </a:pPr>
            <a:r>
              <a:rPr lang="en-US" sz="4000">
                <a:ea typeface="+mj-ea"/>
                <a:cs typeface="+mj-cs"/>
              </a:rPr>
              <a:t>Case study</a:t>
            </a:r>
          </a:p>
        </p:txBody>
      </p:sp>
      <p:pic>
        <p:nvPicPr>
          <p:cNvPr id="111619" name="Picture 3"/>
          <p:cNvPicPr>
            <a:picLocks noGrp="1" noChangeAspect="1" noChangeArrowheads="1"/>
          </p:cNvPicPr>
          <p:nvPr>
            <p:ph sz="half" idx="1"/>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a:xfrm>
            <a:off x="0" y="1000125"/>
            <a:ext cx="7543800" cy="5857875"/>
          </a:xfrm>
          <a:noFill/>
        </p:spPr>
      </p:pic>
      <p:sp>
        <p:nvSpPr>
          <p:cNvPr id="206852" name="Rectangle 4"/>
          <p:cNvSpPr>
            <a:spLocks noGrp="1" noChangeArrowheads="1"/>
          </p:cNvSpPr>
          <p:nvPr>
            <p:ph type="body" sz="half" idx="2"/>
          </p:nvPr>
        </p:nvSpPr>
        <p:spPr>
          <a:xfrm>
            <a:off x="6400800" y="533400"/>
            <a:ext cx="3124200" cy="2209800"/>
          </a:xfrm>
        </p:spPr>
        <p:txBody>
          <a:bodyPr/>
          <a:lstStyle/>
          <a:p>
            <a:pPr eaLnBrk="1" hangingPunct="1">
              <a:lnSpc>
                <a:spcPct val="90000"/>
              </a:lnSpc>
              <a:buFont typeface="Wingdings" pitchFamily="-108" charset="2"/>
              <a:buNone/>
              <a:defRPr/>
            </a:pPr>
            <a:r>
              <a:rPr lang="en-US" sz="1800">
                <a:ea typeface="+mn-ea"/>
                <a:cs typeface="+mn-cs"/>
              </a:rPr>
              <a:t>                 </a:t>
            </a:r>
            <a:r>
              <a:rPr lang="en-US" sz="1700">
                <a:ea typeface="+mn-ea"/>
                <a:cs typeface="+mn-cs"/>
              </a:rPr>
              <a:t>32yo female</a:t>
            </a:r>
          </a:p>
          <a:p>
            <a:pPr eaLnBrk="1" hangingPunct="1">
              <a:lnSpc>
                <a:spcPct val="90000"/>
              </a:lnSpc>
              <a:buFont typeface="Wingdings" pitchFamily="-108" charset="2"/>
              <a:buNone/>
              <a:defRPr/>
            </a:pPr>
            <a:r>
              <a:rPr lang="en-US" sz="1700">
                <a:ea typeface="+mn-ea"/>
                <a:cs typeface="+mn-cs"/>
              </a:rPr>
              <a:t>                 Good health</a:t>
            </a:r>
          </a:p>
          <a:p>
            <a:pPr eaLnBrk="1" hangingPunct="1">
              <a:lnSpc>
                <a:spcPct val="90000"/>
              </a:lnSpc>
              <a:buFont typeface="Wingdings" pitchFamily="-108" charset="2"/>
              <a:buNone/>
              <a:defRPr/>
            </a:pPr>
            <a:r>
              <a:rPr lang="en-US" sz="1700">
                <a:ea typeface="+mn-ea"/>
                <a:cs typeface="+mn-cs"/>
              </a:rPr>
              <a:t>                 20/20 OU</a:t>
            </a:r>
          </a:p>
          <a:p>
            <a:pPr eaLnBrk="1" hangingPunct="1">
              <a:lnSpc>
                <a:spcPct val="90000"/>
              </a:lnSpc>
              <a:buFont typeface="Wingdings" pitchFamily="-108" charset="2"/>
              <a:buNone/>
              <a:defRPr/>
            </a:pPr>
            <a:r>
              <a:rPr lang="en-US" sz="1700">
                <a:ea typeface="+mn-ea"/>
                <a:cs typeface="+mn-cs"/>
              </a:rPr>
              <a:t>                 “retinal changes</a:t>
            </a:r>
            <a:r>
              <a:rPr lang="en-US" sz="1800">
                <a:ea typeface="+mn-ea"/>
                <a:cs typeface="+mn-cs"/>
              </a:rPr>
              <a:t>”		</a:t>
            </a:r>
            <a:endParaRPr lang="en-US" sz="2000">
              <a:ea typeface="+mn-ea"/>
              <a:cs typeface="+mn-cs"/>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xfrm>
            <a:off x="457200" y="533400"/>
            <a:ext cx="5029200" cy="914400"/>
          </a:xfrm>
        </p:spPr>
        <p:txBody>
          <a:bodyPr/>
          <a:lstStyle/>
          <a:p>
            <a:pPr eaLnBrk="1" hangingPunct="1">
              <a:defRPr/>
            </a:pPr>
            <a:r>
              <a:rPr lang="en-US" b="1">
                <a:solidFill>
                  <a:schemeClr val="tx1"/>
                </a:solidFill>
                <a:effectLst>
                  <a:outerShdw blurRad="38100" dist="38100" dir="2700000" algn="tl">
                    <a:srgbClr val="010199"/>
                  </a:outerShdw>
                </a:effectLst>
                <a:ea typeface="+mj-ea"/>
                <a:cs typeface="+mj-cs"/>
              </a:rPr>
              <a:t>Angiod Streaks</a:t>
            </a:r>
          </a:p>
        </p:txBody>
      </p:sp>
      <p:sp>
        <p:nvSpPr>
          <p:cNvPr id="208899" name="Rectangle 3"/>
          <p:cNvSpPr>
            <a:spLocks noGrp="1" noChangeArrowheads="1"/>
          </p:cNvSpPr>
          <p:nvPr>
            <p:ph type="body" sz="half" idx="2"/>
          </p:nvPr>
        </p:nvSpPr>
        <p:spPr>
          <a:xfrm>
            <a:off x="5105400" y="1600200"/>
            <a:ext cx="4038600" cy="4495800"/>
          </a:xfrm>
        </p:spPr>
        <p:txBody>
          <a:bodyPr/>
          <a:lstStyle/>
          <a:p>
            <a:pPr eaLnBrk="1" hangingPunct="1">
              <a:lnSpc>
                <a:spcPct val="90000"/>
              </a:lnSpc>
              <a:buSzPct val="200000"/>
              <a:buFontTx/>
              <a:buChar char="•"/>
              <a:defRPr/>
            </a:pPr>
            <a:r>
              <a:rPr lang="en-US" sz="2000" b="1">
                <a:ea typeface="+mn-ea"/>
                <a:cs typeface="+mn-cs"/>
              </a:rPr>
              <a:t>Diagnosis: Angioid Streaks</a:t>
            </a:r>
          </a:p>
          <a:p>
            <a:pPr eaLnBrk="1" hangingPunct="1">
              <a:lnSpc>
                <a:spcPct val="90000"/>
              </a:lnSpc>
              <a:buSzPct val="200000"/>
              <a:buFontTx/>
              <a:buChar char="•"/>
              <a:defRPr/>
            </a:pPr>
            <a:endParaRPr lang="en-US" sz="2000" b="1">
              <a:ea typeface="+mn-ea"/>
              <a:cs typeface="+mn-cs"/>
            </a:endParaRPr>
          </a:p>
          <a:p>
            <a:pPr eaLnBrk="1" hangingPunct="1">
              <a:lnSpc>
                <a:spcPct val="90000"/>
              </a:lnSpc>
              <a:buSzPct val="200000"/>
              <a:buFontTx/>
              <a:buChar char="•"/>
              <a:defRPr/>
            </a:pPr>
            <a:r>
              <a:rPr lang="en-US" sz="2000" b="1">
                <a:ea typeface="+mn-ea"/>
                <a:cs typeface="+mn-cs"/>
              </a:rPr>
              <a:t>Treatment: yearly exams, and home monitor with Amsler grid</a:t>
            </a:r>
          </a:p>
          <a:p>
            <a:pPr eaLnBrk="1" hangingPunct="1">
              <a:lnSpc>
                <a:spcPct val="90000"/>
              </a:lnSpc>
              <a:buSzPct val="200000"/>
              <a:buFontTx/>
              <a:buChar char="•"/>
              <a:defRPr/>
            </a:pPr>
            <a:endParaRPr lang="en-US" sz="2000" b="1">
              <a:ea typeface="+mn-ea"/>
              <a:cs typeface="+mn-cs"/>
            </a:endParaRPr>
          </a:p>
          <a:p>
            <a:pPr eaLnBrk="1" hangingPunct="1">
              <a:lnSpc>
                <a:spcPct val="90000"/>
              </a:lnSpc>
              <a:buSzPct val="200000"/>
              <a:buFontTx/>
              <a:buChar char="•"/>
              <a:defRPr/>
            </a:pPr>
            <a:r>
              <a:rPr lang="en-US" sz="2000" b="1">
                <a:ea typeface="+mn-ea"/>
                <a:cs typeface="+mn-cs"/>
              </a:rPr>
              <a:t>Note: proximity of Angioid streak to fovea</a:t>
            </a:r>
          </a:p>
          <a:p>
            <a:pPr eaLnBrk="1" hangingPunct="1">
              <a:lnSpc>
                <a:spcPct val="90000"/>
              </a:lnSpc>
              <a:buSzPct val="200000"/>
              <a:buFontTx/>
              <a:buNone/>
              <a:defRPr/>
            </a:pPr>
            <a:endParaRPr lang="en-US" sz="2000" b="1">
              <a:ea typeface="+mn-ea"/>
              <a:cs typeface="+mn-cs"/>
            </a:endParaRPr>
          </a:p>
          <a:p>
            <a:pPr eaLnBrk="1" hangingPunct="1">
              <a:lnSpc>
                <a:spcPct val="90000"/>
              </a:lnSpc>
              <a:buSzPct val="200000"/>
              <a:buFontTx/>
              <a:buChar char="•"/>
              <a:defRPr/>
            </a:pPr>
            <a:r>
              <a:rPr lang="en-US" sz="2000" b="1">
                <a:ea typeface="+mn-ea"/>
                <a:cs typeface="+mn-cs"/>
              </a:rPr>
              <a:t>Over 50% of Angioid streak patients have associated systemic disorders</a:t>
            </a:r>
          </a:p>
          <a:p>
            <a:pPr eaLnBrk="1" hangingPunct="1">
              <a:lnSpc>
                <a:spcPct val="90000"/>
              </a:lnSpc>
              <a:buSzPct val="200000"/>
              <a:buFontTx/>
              <a:buNone/>
              <a:defRPr/>
            </a:pPr>
            <a:endParaRPr lang="en-US" sz="2000" b="1">
              <a:ea typeface="+mn-ea"/>
              <a:cs typeface="+mn-cs"/>
            </a:endParaRPr>
          </a:p>
          <a:p>
            <a:pPr eaLnBrk="1" hangingPunct="1">
              <a:lnSpc>
                <a:spcPct val="90000"/>
              </a:lnSpc>
              <a:buSzPct val="200000"/>
              <a:buFontTx/>
              <a:buChar char="•"/>
              <a:defRPr/>
            </a:pPr>
            <a:endParaRPr lang="en-US" sz="2000" b="1">
              <a:ea typeface="+mn-ea"/>
              <a:cs typeface="+mn-cs"/>
            </a:endParaRPr>
          </a:p>
        </p:txBody>
      </p:sp>
      <p:pic>
        <p:nvPicPr>
          <p:cNvPr id="113668" name="Picture 4"/>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152400" y="1752600"/>
            <a:ext cx="4953000" cy="4010025"/>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457200" y="228600"/>
            <a:ext cx="8229600" cy="1143000"/>
          </a:xfrm>
        </p:spPr>
        <p:txBody>
          <a:bodyPr/>
          <a:lstStyle/>
          <a:p>
            <a:pPr eaLnBrk="1" hangingPunct="1">
              <a:defRPr/>
            </a:pPr>
            <a:r>
              <a:rPr lang="en-US">
                <a:ea typeface="+mj-ea"/>
                <a:cs typeface="+mj-cs"/>
              </a:rPr>
              <a:t>Angioid Streaks</a:t>
            </a:r>
          </a:p>
        </p:txBody>
      </p:sp>
      <p:sp>
        <p:nvSpPr>
          <p:cNvPr id="210947" name="Rectangle 3"/>
          <p:cNvSpPr>
            <a:spLocks noGrp="1" noChangeArrowheads="1"/>
          </p:cNvSpPr>
          <p:nvPr>
            <p:ph type="body" idx="1"/>
          </p:nvPr>
        </p:nvSpPr>
        <p:spPr/>
        <p:txBody>
          <a:bodyPr/>
          <a:lstStyle/>
          <a:p>
            <a:pPr eaLnBrk="1" hangingPunct="1">
              <a:lnSpc>
                <a:spcPct val="90000"/>
              </a:lnSpc>
              <a:buFont typeface="Wingdings" pitchFamily="-108" charset="2"/>
              <a:buChar char="l"/>
              <a:defRPr/>
            </a:pPr>
            <a:r>
              <a:rPr lang="en-US" sz="2800" dirty="0">
                <a:ea typeface="+mn-ea"/>
                <a:cs typeface="+mn-cs"/>
              </a:rPr>
              <a:t>Represent breaks in an abnormal Bruch’s Membrane that may present spontaneously or as result of trauma</a:t>
            </a:r>
          </a:p>
          <a:p>
            <a:pPr eaLnBrk="1" hangingPunct="1">
              <a:lnSpc>
                <a:spcPct val="90000"/>
              </a:lnSpc>
              <a:buFont typeface="Wingdings" pitchFamily="-108" charset="2"/>
              <a:buChar char="l"/>
              <a:defRPr/>
            </a:pPr>
            <a:r>
              <a:rPr lang="en-US" sz="2800" dirty="0">
                <a:ea typeface="+mn-ea"/>
                <a:cs typeface="+mn-cs"/>
              </a:rPr>
              <a:t>Eventual RPE and </a:t>
            </a:r>
            <a:r>
              <a:rPr lang="en-US" sz="2800" dirty="0" err="1">
                <a:ea typeface="+mn-ea"/>
                <a:cs typeface="+mn-cs"/>
              </a:rPr>
              <a:t>choriocapillaris</a:t>
            </a:r>
            <a:r>
              <a:rPr lang="en-US" sz="2800" dirty="0">
                <a:ea typeface="+mn-ea"/>
                <a:cs typeface="+mn-cs"/>
              </a:rPr>
              <a:t> degeneration</a:t>
            </a:r>
          </a:p>
          <a:p>
            <a:pPr eaLnBrk="1" hangingPunct="1">
              <a:lnSpc>
                <a:spcPct val="90000"/>
              </a:lnSpc>
              <a:buFont typeface="Wingdings" pitchFamily="-108" charset="2"/>
              <a:buChar char="l"/>
              <a:defRPr/>
            </a:pPr>
            <a:r>
              <a:rPr lang="en-US" sz="2800" dirty="0">
                <a:ea typeface="+mn-ea"/>
                <a:cs typeface="+mn-cs"/>
              </a:rPr>
              <a:t>Generally radiate out from ONH, bilateral</a:t>
            </a:r>
          </a:p>
          <a:p>
            <a:pPr eaLnBrk="1" hangingPunct="1">
              <a:lnSpc>
                <a:spcPct val="90000"/>
              </a:lnSpc>
              <a:buFont typeface="Wingdings" pitchFamily="-108" charset="2"/>
              <a:buChar char="l"/>
              <a:defRPr/>
            </a:pPr>
            <a:r>
              <a:rPr lang="en-US" sz="2800" dirty="0">
                <a:solidFill>
                  <a:srgbClr val="FFFF00"/>
                </a:solidFill>
                <a:ea typeface="+mn-ea"/>
                <a:cs typeface="+mn-cs"/>
              </a:rPr>
              <a:t>Color depends </a:t>
            </a:r>
            <a:r>
              <a:rPr lang="en-US" sz="2800" dirty="0">
                <a:ea typeface="+mn-ea"/>
                <a:cs typeface="+mn-cs"/>
              </a:rPr>
              <a:t>on fundus color and degree of RPE atrophy</a:t>
            </a:r>
          </a:p>
          <a:p>
            <a:pPr lvl="1" eaLnBrk="1" hangingPunct="1">
              <a:lnSpc>
                <a:spcPct val="90000"/>
              </a:lnSpc>
              <a:buFont typeface="Wingdings" pitchFamily="-108" charset="2"/>
              <a:buChar char="l"/>
              <a:defRPr/>
            </a:pPr>
            <a:r>
              <a:rPr lang="en-US" sz="2400" dirty="0"/>
              <a:t>Red: Lightly colored fundi, reflect underlying choroid</a:t>
            </a:r>
          </a:p>
          <a:p>
            <a:pPr lvl="1" eaLnBrk="1" hangingPunct="1">
              <a:lnSpc>
                <a:spcPct val="90000"/>
              </a:lnSpc>
              <a:buFont typeface="Wingdings" pitchFamily="-108" charset="2"/>
              <a:buChar char="l"/>
              <a:defRPr/>
            </a:pPr>
            <a:r>
              <a:rPr lang="en-US" sz="2400" dirty="0"/>
              <a:t>Brown: Darker pigmented fundi</a:t>
            </a:r>
          </a:p>
          <a:p>
            <a:pPr lvl="1" eaLnBrk="1" hangingPunct="1">
              <a:lnSpc>
                <a:spcPct val="90000"/>
              </a:lnSpc>
              <a:buFont typeface="Wingdings" pitchFamily="-108" charset="2"/>
              <a:buChar char="l"/>
              <a:defRPr/>
            </a:pPr>
            <a:r>
              <a:rPr lang="en-US" sz="2400" dirty="0"/>
              <a:t>Orange: Specific type of RPE mottling</a:t>
            </a:r>
          </a:p>
          <a:p>
            <a:pPr eaLnBrk="1" hangingPunct="1">
              <a:lnSpc>
                <a:spcPct val="90000"/>
              </a:lnSpc>
              <a:buFont typeface="Wingdings" pitchFamily="-108" charset="2"/>
              <a:buChar char="l"/>
              <a:defRPr/>
            </a:pPr>
            <a:endParaRPr lang="en-US" sz="2800" dirty="0">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lstStyle/>
          <a:p>
            <a:pPr eaLnBrk="1" hangingPunct="1">
              <a:defRPr/>
            </a:pPr>
            <a:r>
              <a:rPr lang="en-US" sz="2800">
                <a:ea typeface="+mj-ea"/>
                <a:cs typeface="+mj-cs"/>
              </a:rPr>
              <a:t>Angioid Streaks: associated systemic conditions</a:t>
            </a:r>
          </a:p>
        </p:txBody>
      </p:sp>
      <p:sp>
        <p:nvSpPr>
          <p:cNvPr id="211971" name="Rectangle 3"/>
          <p:cNvSpPr>
            <a:spLocks noGrp="1" noChangeArrowheads="1"/>
          </p:cNvSpPr>
          <p:nvPr>
            <p:ph type="body" sz="half" idx="1"/>
          </p:nvPr>
        </p:nvSpPr>
        <p:spPr>
          <a:xfrm>
            <a:off x="457200" y="1371600"/>
            <a:ext cx="5410200" cy="4754563"/>
          </a:xfrm>
        </p:spPr>
        <p:txBody>
          <a:bodyPr/>
          <a:lstStyle/>
          <a:p>
            <a:pPr eaLnBrk="1" hangingPunct="1">
              <a:lnSpc>
                <a:spcPct val="80000"/>
              </a:lnSpc>
              <a:buFont typeface="Wingdings" pitchFamily="-108" charset="2"/>
              <a:buChar char="l"/>
              <a:defRPr/>
            </a:pPr>
            <a:r>
              <a:rPr lang="en-US" sz="2400">
                <a:ea typeface="+mn-ea"/>
                <a:cs typeface="+mn-cs"/>
              </a:rPr>
              <a:t>Pseudoxanthoma Elasticum</a:t>
            </a:r>
          </a:p>
          <a:p>
            <a:pPr lvl="1" eaLnBrk="1" hangingPunct="1">
              <a:lnSpc>
                <a:spcPct val="80000"/>
              </a:lnSpc>
              <a:buFont typeface="Wingdings" pitchFamily="-108" charset="2"/>
              <a:buChar char="l"/>
              <a:defRPr/>
            </a:pPr>
            <a:r>
              <a:rPr lang="en-US" sz="2000"/>
              <a:t>80-90% have angioid streaks</a:t>
            </a:r>
          </a:p>
          <a:p>
            <a:pPr lvl="1" eaLnBrk="1" hangingPunct="1">
              <a:lnSpc>
                <a:spcPct val="80000"/>
              </a:lnSpc>
              <a:buFont typeface="Wingdings" pitchFamily="-108" charset="2"/>
              <a:buChar char="l"/>
              <a:defRPr/>
            </a:pPr>
            <a:r>
              <a:rPr lang="en-US" sz="2000"/>
              <a:t>Degeneration of collagen</a:t>
            </a:r>
          </a:p>
          <a:p>
            <a:pPr lvl="1" eaLnBrk="1" hangingPunct="1">
              <a:lnSpc>
                <a:spcPct val="80000"/>
              </a:lnSpc>
              <a:buFont typeface="Wingdings" pitchFamily="-108" charset="2"/>
              <a:buChar char="l"/>
              <a:defRPr/>
            </a:pPr>
            <a:r>
              <a:rPr lang="en-US" sz="2000"/>
              <a:t>Most common systemic</a:t>
            </a:r>
          </a:p>
          <a:p>
            <a:pPr eaLnBrk="1" hangingPunct="1">
              <a:lnSpc>
                <a:spcPct val="80000"/>
              </a:lnSpc>
              <a:buFont typeface="Wingdings" pitchFamily="-108" charset="2"/>
              <a:buChar char="l"/>
              <a:defRPr/>
            </a:pPr>
            <a:r>
              <a:rPr lang="en-US" sz="2400">
                <a:ea typeface="+mn-ea"/>
                <a:cs typeface="+mn-cs"/>
              </a:rPr>
              <a:t>Paget’s Disease</a:t>
            </a:r>
          </a:p>
          <a:p>
            <a:pPr lvl="1" eaLnBrk="1" hangingPunct="1">
              <a:lnSpc>
                <a:spcPct val="80000"/>
              </a:lnSpc>
              <a:buFont typeface="Wingdings" pitchFamily="-108" charset="2"/>
              <a:buChar char="l"/>
              <a:defRPr/>
            </a:pPr>
            <a:r>
              <a:rPr lang="en-US" sz="2000"/>
              <a:t>8-15% have angioid streaks</a:t>
            </a:r>
          </a:p>
          <a:p>
            <a:pPr lvl="1" eaLnBrk="1" hangingPunct="1">
              <a:lnSpc>
                <a:spcPct val="80000"/>
              </a:lnSpc>
              <a:buFont typeface="Wingdings" pitchFamily="-108" charset="2"/>
              <a:buChar char="l"/>
              <a:defRPr/>
            </a:pPr>
            <a:r>
              <a:rPr lang="en-US" sz="2000"/>
              <a:t>Metabolic bone disease</a:t>
            </a:r>
          </a:p>
          <a:p>
            <a:pPr eaLnBrk="1" hangingPunct="1">
              <a:lnSpc>
                <a:spcPct val="80000"/>
              </a:lnSpc>
              <a:buFont typeface="Wingdings" pitchFamily="-108" charset="2"/>
              <a:buChar char="l"/>
              <a:defRPr/>
            </a:pPr>
            <a:r>
              <a:rPr lang="en-US" sz="2400">
                <a:ea typeface="+mn-ea"/>
                <a:cs typeface="+mn-cs"/>
              </a:rPr>
              <a:t>Sickle Cell Disease</a:t>
            </a:r>
          </a:p>
          <a:p>
            <a:pPr lvl="1" eaLnBrk="1" hangingPunct="1">
              <a:lnSpc>
                <a:spcPct val="80000"/>
              </a:lnSpc>
              <a:buFont typeface="Wingdings" pitchFamily="-108" charset="2"/>
              <a:buChar char="l"/>
              <a:defRPr/>
            </a:pPr>
            <a:r>
              <a:rPr lang="en-US" sz="2000"/>
              <a:t>&lt;6% have angioid streaks</a:t>
            </a:r>
          </a:p>
          <a:p>
            <a:pPr eaLnBrk="1" hangingPunct="1">
              <a:lnSpc>
                <a:spcPct val="80000"/>
              </a:lnSpc>
              <a:buFont typeface="Wingdings" pitchFamily="-108" charset="2"/>
              <a:buChar char="l"/>
              <a:defRPr/>
            </a:pPr>
            <a:r>
              <a:rPr lang="en-US" sz="2400">
                <a:ea typeface="+mn-ea"/>
                <a:cs typeface="+mn-cs"/>
              </a:rPr>
              <a:t>Ehler’s-Danlos Syndrome</a:t>
            </a:r>
          </a:p>
          <a:p>
            <a:pPr lvl="1" eaLnBrk="1" hangingPunct="1">
              <a:lnSpc>
                <a:spcPct val="80000"/>
              </a:lnSpc>
              <a:buFont typeface="Wingdings" pitchFamily="-108" charset="2"/>
              <a:buChar char="l"/>
              <a:defRPr/>
            </a:pPr>
            <a:r>
              <a:rPr lang="en-US" sz="2000"/>
              <a:t>Skin fragility, joint hyperextensibility </a:t>
            </a:r>
          </a:p>
          <a:p>
            <a:pPr eaLnBrk="1" hangingPunct="1">
              <a:lnSpc>
                <a:spcPct val="80000"/>
              </a:lnSpc>
              <a:buFont typeface="Wingdings" pitchFamily="-108" charset="2"/>
              <a:buChar char="l"/>
              <a:defRPr/>
            </a:pPr>
            <a:r>
              <a:rPr lang="en-US" sz="2400">
                <a:ea typeface="+mn-ea"/>
                <a:cs typeface="+mn-cs"/>
              </a:rPr>
              <a:t>Diabetes</a:t>
            </a:r>
          </a:p>
          <a:p>
            <a:pPr eaLnBrk="1" hangingPunct="1">
              <a:lnSpc>
                <a:spcPct val="80000"/>
              </a:lnSpc>
              <a:buFont typeface="Wingdings" pitchFamily="-108" charset="2"/>
              <a:buChar char="l"/>
              <a:defRPr/>
            </a:pPr>
            <a:r>
              <a:rPr lang="en-US" sz="2400">
                <a:ea typeface="+mn-ea"/>
                <a:cs typeface="+mn-cs"/>
              </a:rPr>
              <a:t>Others: maybe coincidental</a:t>
            </a:r>
          </a:p>
          <a:p>
            <a:pPr eaLnBrk="1" hangingPunct="1">
              <a:lnSpc>
                <a:spcPct val="80000"/>
              </a:lnSpc>
              <a:buFont typeface="Wingdings" pitchFamily="-108" charset="2"/>
              <a:buChar char="l"/>
              <a:defRPr/>
            </a:pPr>
            <a:r>
              <a:rPr lang="en-US" sz="2400">
                <a:ea typeface="+mn-ea"/>
                <a:cs typeface="+mn-cs"/>
              </a:rPr>
              <a:t>PEPSI</a:t>
            </a:r>
          </a:p>
          <a:p>
            <a:pPr eaLnBrk="1" hangingPunct="1">
              <a:lnSpc>
                <a:spcPct val="80000"/>
              </a:lnSpc>
              <a:buFont typeface="Wingdings" pitchFamily="-108" charset="2"/>
              <a:buChar char="l"/>
              <a:defRPr/>
            </a:pPr>
            <a:endParaRPr lang="en-US" sz="2400">
              <a:ea typeface="+mn-ea"/>
              <a:cs typeface="+mn-cs"/>
            </a:endParaRPr>
          </a:p>
        </p:txBody>
      </p:sp>
      <p:sp>
        <p:nvSpPr>
          <p:cNvPr id="211972" name="Rectangle 4"/>
          <p:cNvSpPr>
            <a:spLocks noGrp="1" noChangeArrowheads="1"/>
          </p:cNvSpPr>
          <p:nvPr>
            <p:ph sz="half" idx="2"/>
          </p:nvPr>
        </p:nvSpPr>
        <p:spPr>
          <a:xfrm>
            <a:off x="6324600" y="1676400"/>
            <a:ext cx="2362200" cy="3690938"/>
          </a:xfrm>
        </p:spPr>
        <p:txBody>
          <a:bodyPr/>
          <a:lstStyle/>
          <a:p>
            <a:pPr eaLnBrk="1" hangingPunct="1">
              <a:lnSpc>
                <a:spcPct val="90000"/>
              </a:lnSpc>
              <a:buFont typeface="Wingdings" pitchFamily="-108" charset="2"/>
              <a:buChar char="l"/>
              <a:defRPr/>
            </a:pPr>
            <a:endParaRPr lang="en-US" sz="2000">
              <a:ea typeface="+mn-ea"/>
              <a:cs typeface="+mn-cs"/>
            </a:endParaRPr>
          </a:p>
        </p:txBody>
      </p:sp>
      <p:pic>
        <p:nvPicPr>
          <p:cNvPr id="117765" name="Picture 5" descr="017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86400" y="2286000"/>
            <a:ext cx="3657600" cy="2473325"/>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pPr eaLnBrk="1" hangingPunct="1">
              <a:defRPr/>
            </a:pPr>
            <a:r>
              <a:rPr lang="en-US">
                <a:ea typeface="+mj-ea"/>
                <a:cs typeface="+mj-cs"/>
              </a:rPr>
              <a:t>Angioid Streaks</a:t>
            </a:r>
          </a:p>
        </p:txBody>
      </p:sp>
      <p:sp>
        <p:nvSpPr>
          <p:cNvPr id="212995" name="Rectangle 3"/>
          <p:cNvSpPr>
            <a:spLocks noGrp="1" noChangeArrowheads="1"/>
          </p:cNvSpPr>
          <p:nvPr>
            <p:ph type="body" sz="half" idx="1"/>
          </p:nvPr>
        </p:nvSpPr>
        <p:spPr>
          <a:xfrm>
            <a:off x="457200" y="1600200"/>
            <a:ext cx="8229600" cy="2187575"/>
          </a:xfrm>
        </p:spPr>
        <p:txBody>
          <a:bodyPr/>
          <a:lstStyle/>
          <a:p>
            <a:pPr eaLnBrk="1" hangingPunct="1">
              <a:buFont typeface="Wingdings" pitchFamily="-108" charset="2"/>
              <a:buChar char="l"/>
              <a:defRPr/>
            </a:pPr>
            <a:r>
              <a:rPr lang="en-US" sz="2800">
                <a:ea typeface="+mn-ea"/>
                <a:cs typeface="+mn-cs"/>
              </a:rPr>
              <a:t>Not problematic unless get CNVM</a:t>
            </a:r>
          </a:p>
          <a:p>
            <a:pPr eaLnBrk="1" hangingPunct="1">
              <a:buFont typeface="Wingdings" pitchFamily="-108" charset="2"/>
              <a:buChar char="l"/>
              <a:defRPr/>
            </a:pPr>
            <a:r>
              <a:rPr lang="en-US" sz="2800">
                <a:ea typeface="+mn-ea"/>
                <a:cs typeface="+mn-cs"/>
              </a:rPr>
              <a:t>If CNVM, standard is thermal laser, but &gt;75% recur</a:t>
            </a:r>
          </a:p>
          <a:p>
            <a:pPr eaLnBrk="1" hangingPunct="1">
              <a:buFont typeface="Wingdings" pitchFamily="-108" charset="2"/>
              <a:buChar char="l"/>
              <a:defRPr/>
            </a:pPr>
            <a:r>
              <a:rPr lang="en-US" sz="2800">
                <a:ea typeface="+mn-ea"/>
                <a:cs typeface="+mn-cs"/>
              </a:rPr>
              <a:t>Monitor with Amsler grid</a:t>
            </a:r>
          </a:p>
        </p:txBody>
      </p:sp>
      <p:pic>
        <p:nvPicPr>
          <p:cNvPr id="119812" name="Picture 4" descr="Picture1"/>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0" y="3892550"/>
            <a:ext cx="9144000" cy="3041650"/>
          </a:xfr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p:txBody>
          <a:bodyPr/>
          <a:lstStyle/>
          <a:p>
            <a:pPr eaLnBrk="1" hangingPunct="1">
              <a:defRPr/>
            </a:pPr>
            <a:r>
              <a:rPr lang="en-US">
                <a:ea typeface="+mj-ea"/>
                <a:cs typeface="+mj-cs"/>
              </a:rPr>
              <a:t>Case of Missing Labs</a:t>
            </a:r>
          </a:p>
        </p:txBody>
      </p:sp>
      <p:sp>
        <p:nvSpPr>
          <p:cNvPr id="109571" name="Rectangle 3"/>
          <p:cNvSpPr>
            <a:spLocks noGrp="1" noChangeArrowheads="1"/>
          </p:cNvSpPr>
          <p:nvPr>
            <p:ph type="body" idx="1"/>
          </p:nvPr>
        </p:nvSpPr>
        <p:spPr/>
        <p:txBody>
          <a:bodyPr/>
          <a:lstStyle/>
          <a:p>
            <a:pPr eaLnBrk="1" hangingPunct="1">
              <a:buFont typeface="Wingdings" pitchFamily="-108" charset="2"/>
              <a:buChar char="l"/>
              <a:defRPr/>
            </a:pPr>
            <a:r>
              <a:rPr lang="en-US">
                <a:ea typeface="+mn-ea"/>
                <a:cs typeface="+mn-cs"/>
              </a:rPr>
              <a:t>RM is a 46 year old Caucasian male</a:t>
            </a:r>
          </a:p>
          <a:p>
            <a:pPr eaLnBrk="1" hangingPunct="1">
              <a:buFont typeface="Wingdings" pitchFamily="-108" charset="2"/>
              <a:buChar char="l"/>
              <a:defRPr/>
            </a:pPr>
            <a:r>
              <a:rPr lang="en-US">
                <a:ea typeface="+mn-ea"/>
                <a:cs typeface="+mn-cs"/>
              </a:rPr>
              <a:t>Referred for retinal changes, questionable macular edema</a:t>
            </a:r>
          </a:p>
          <a:p>
            <a:pPr eaLnBrk="1" hangingPunct="1">
              <a:buFont typeface="Wingdings" pitchFamily="-108" charset="2"/>
              <a:buChar char="l"/>
              <a:defRPr/>
            </a:pPr>
            <a:r>
              <a:rPr lang="en-US">
                <a:ea typeface="+mn-ea"/>
                <a:cs typeface="+mn-cs"/>
              </a:rPr>
              <a:t>Last physical 2-3 years prior</a:t>
            </a:r>
          </a:p>
          <a:p>
            <a:pPr eaLnBrk="1" hangingPunct="1">
              <a:buFont typeface="Wingdings" pitchFamily="-108" charset="2"/>
              <a:buChar char="l"/>
              <a:defRPr/>
            </a:pPr>
            <a:r>
              <a:rPr lang="en-US">
                <a:ea typeface="+mn-ea"/>
                <a:cs typeface="+mn-cs"/>
              </a:rPr>
              <a:t>“No systemic health problems”,  no medications</a:t>
            </a:r>
          </a:p>
          <a:p>
            <a:pPr eaLnBrk="1" hangingPunct="1">
              <a:buFont typeface="Wingdings" pitchFamily="-108" charset="2"/>
              <a:buChar char="l"/>
              <a:defRPr/>
            </a:pPr>
            <a:r>
              <a:rPr lang="en-US">
                <a:ea typeface="+mn-ea"/>
                <a:cs typeface="+mn-cs"/>
              </a:rPr>
              <a:t>Paramedic</a:t>
            </a:r>
          </a:p>
          <a:p>
            <a:pPr eaLnBrk="1" hangingPunct="1">
              <a:buFont typeface="Wingdings" pitchFamily="-108" charset="2"/>
              <a:buChar char="l"/>
              <a:defRPr/>
            </a:pPr>
            <a:r>
              <a:rPr lang="en-US">
                <a:ea typeface="+mn-ea"/>
                <a:cs typeface="+mn-cs"/>
              </a:rPr>
              <a:t>Note: Not a very healthy looking patient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pPr eaLnBrk="1" hangingPunct="1">
              <a:defRPr/>
            </a:pPr>
            <a:r>
              <a:rPr lang="en-US">
                <a:ea typeface="+mj-ea"/>
                <a:cs typeface="+mj-cs"/>
              </a:rPr>
              <a:t>“Healthy” Paramedic cont.</a:t>
            </a:r>
          </a:p>
        </p:txBody>
      </p:sp>
      <p:sp>
        <p:nvSpPr>
          <p:cNvPr id="110595" name="Rectangle 3"/>
          <p:cNvSpPr>
            <a:spLocks noGrp="1" noChangeArrowheads="1"/>
          </p:cNvSpPr>
          <p:nvPr>
            <p:ph type="body" idx="1"/>
          </p:nvPr>
        </p:nvSpPr>
        <p:spPr/>
        <p:txBody>
          <a:bodyPr/>
          <a:lstStyle/>
          <a:p>
            <a:pPr eaLnBrk="1" hangingPunct="1">
              <a:lnSpc>
                <a:spcPct val="80000"/>
              </a:lnSpc>
              <a:buFont typeface="Wingdings" pitchFamily="-108" charset="2"/>
              <a:buChar char="l"/>
              <a:defRPr/>
            </a:pPr>
            <a:r>
              <a:rPr lang="en-US" sz="2000">
                <a:ea typeface="+mn-ea"/>
                <a:cs typeface="+mn-cs"/>
              </a:rPr>
              <a:t>Visual acuity: OD: 20/100 OS: 20/30</a:t>
            </a:r>
          </a:p>
          <a:p>
            <a:pPr eaLnBrk="1" hangingPunct="1">
              <a:lnSpc>
                <a:spcPct val="80000"/>
              </a:lnSpc>
              <a:buFont typeface="Wingdings" pitchFamily="-108" charset="2"/>
              <a:buChar char="l"/>
              <a:defRPr/>
            </a:pPr>
            <a:r>
              <a:rPr lang="en-US" sz="2000">
                <a:ea typeface="+mn-ea"/>
                <a:cs typeface="+mn-cs"/>
              </a:rPr>
              <a:t>Pupils, CVF, Amsler all normal</a:t>
            </a:r>
          </a:p>
          <a:p>
            <a:pPr eaLnBrk="1" hangingPunct="1">
              <a:lnSpc>
                <a:spcPct val="80000"/>
              </a:lnSpc>
              <a:buFont typeface="Wingdings" pitchFamily="-108" charset="2"/>
              <a:buChar char="l"/>
              <a:defRPr/>
            </a:pPr>
            <a:r>
              <a:rPr lang="en-US" sz="2000">
                <a:ea typeface="+mn-ea"/>
                <a:cs typeface="+mn-cs"/>
              </a:rPr>
              <a:t>Anterior segment: Normal, no iris changes</a:t>
            </a:r>
          </a:p>
          <a:p>
            <a:pPr eaLnBrk="1" hangingPunct="1">
              <a:lnSpc>
                <a:spcPct val="80000"/>
              </a:lnSpc>
              <a:buFont typeface="Wingdings" pitchFamily="-108" charset="2"/>
              <a:buChar char="l"/>
              <a:defRPr/>
            </a:pPr>
            <a:r>
              <a:rPr lang="en-US" sz="2000">
                <a:ea typeface="+mn-ea"/>
                <a:cs typeface="+mn-cs"/>
              </a:rPr>
              <a:t>Fundus exam: </a:t>
            </a:r>
          </a:p>
          <a:p>
            <a:pPr lvl="1" eaLnBrk="1" hangingPunct="1">
              <a:lnSpc>
                <a:spcPct val="80000"/>
              </a:lnSpc>
              <a:buFont typeface="Wingdings" pitchFamily="-108" charset="2"/>
              <a:buChar char="l"/>
              <a:defRPr/>
            </a:pPr>
            <a:r>
              <a:rPr lang="en-US" sz="1800"/>
              <a:t>Widespread microaneurysms, several cotton wool spots, vascular engorgement and crossings, dot and flame hemorrhages in post-pole and equatorially</a:t>
            </a:r>
          </a:p>
          <a:p>
            <a:pPr lvl="1" eaLnBrk="1" hangingPunct="1">
              <a:lnSpc>
                <a:spcPct val="80000"/>
              </a:lnSpc>
              <a:buFont typeface="Wingdings" pitchFamily="-108" charset="2"/>
              <a:buChar char="l"/>
              <a:defRPr/>
            </a:pPr>
            <a:r>
              <a:rPr lang="en-US" sz="1800"/>
              <a:t>Macular edema present OD, and possibly OS</a:t>
            </a:r>
          </a:p>
          <a:p>
            <a:pPr eaLnBrk="1" hangingPunct="1">
              <a:lnSpc>
                <a:spcPct val="80000"/>
              </a:lnSpc>
              <a:buFont typeface="Wingdings" pitchFamily="-108" charset="2"/>
              <a:buChar char="l"/>
              <a:defRPr/>
            </a:pPr>
            <a:r>
              <a:rPr lang="en-US" sz="2000">
                <a:ea typeface="+mn-ea"/>
                <a:cs typeface="+mn-cs"/>
              </a:rPr>
              <a:t>Fluorescein Angiogram ordered</a:t>
            </a:r>
          </a:p>
          <a:p>
            <a:pPr lvl="1" eaLnBrk="1" hangingPunct="1">
              <a:lnSpc>
                <a:spcPct val="80000"/>
              </a:lnSpc>
              <a:buFont typeface="Wingdings" pitchFamily="-108" charset="2"/>
              <a:buChar char="l"/>
              <a:defRPr/>
            </a:pPr>
            <a:r>
              <a:rPr lang="en-US" sz="1800"/>
              <a:t>Above changes noted, significant leakage in OD macula.  Limited change to macula OS</a:t>
            </a:r>
          </a:p>
          <a:p>
            <a:pPr eaLnBrk="1" hangingPunct="1">
              <a:lnSpc>
                <a:spcPct val="80000"/>
              </a:lnSpc>
              <a:buFont typeface="Wingdings" pitchFamily="-108" charset="2"/>
              <a:buChar char="l"/>
              <a:defRPr/>
            </a:pPr>
            <a:r>
              <a:rPr lang="en-US" sz="2000">
                <a:ea typeface="+mn-ea"/>
                <a:cs typeface="+mn-cs"/>
              </a:rPr>
              <a:t>TX: Focal laser recommended</a:t>
            </a:r>
          </a:p>
          <a:p>
            <a:pPr eaLnBrk="1" hangingPunct="1">
              <a:lnSpc>
                <a:spcPct val="80000"/>
              </a:lnSpc>
              <a:buFont typeface="Wingdings" pitchFamily="-108" charset="2"/>
              <a:buChar char="l"/>
              <a:defRPr/>
            </a:pPr>
            <a:r>
              <a:rPr lang="en-US" sz="2000">
                <a:ea typeface="+mn-ea"/>
                <a:cs typeface="+mn-cs"/>
              </a:rPr>
              <a:t>TX Cont: Letter sent to PCP telling of findings, recommend blood workup for DM and other vascular problems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eaLnBrk="1" hangingPunct="1">
              <a:defRPr/>
            </a:pPr>
            <a:r>
              <a:rPr lang="en-US">
                <a:ea typeface="+mj-ea"/>
                <a:cs typeface="+mj-cs"/>
              </a:rPr>
              <a:t>Unhealthy Paramedic</a:t>
            </a:r>
          </a:p>
        </p:txBody>
      </p:sp>
      <p:sp>
        <p:nvSpPr>
          <p:cNvPr id="112643" name="Rectangle 3"/>
          <p:cNvSpPr>
            <a:spLocks noGrp="1" noChangeArrowheads="1"/>
          </p:cNvSpPr>
          <p:nvPr>
            <p:ph type="body" sz="half" idx="1"/>
          </p:nvPr>
        </p:nvSpPr>
        <p:spPr/>
        <p:txBody>
          <a:bodyPr/>
          <a:lstStyle/>
          <a:p>
            <a:pPr eaLnBrk="1" hangingPunct="1">
              <a:buFont typeface="Wingdings" pitchFamily="-108" charset="2"/>
              <a:buChar char="l"/>
              <a:defRPr/>
            </a:pPr>
            <a:r>
              <a:rPr lang="en-US" sz="2800">
                <a:ea typeface="+mn-ea"/>
                <a:cs typeface="+mn-cs"/>
              </a:rPr>
              <a:t>Vision after focal: OD: 20/70</a:t>
            </a:r>
          </a:p>
          <a:p>
            <a:pPr eaLnBrk="1" hangingPunct="1">
              <a:buFont typeface="Wingdings" pitchFamily="-108" charset="2"/>
              <a:buChar char="l"/>
              <a:defRPr/>
            </a:pPr>
            <a:r>
              <a:rPr lang="en-US" sz="2800">
                <a:ea typeface="+mn-ea"/>
                <a:cs typeface="+mn-cs"/>
              </a:rPr>
              <a:t>Retinal changes: worse</a:t>
            </a:r>
          </a:p>
          <a:p>
            <a:pPr eaLnBrk="1" hangingPunct="1">
              <a:buFont typeface="Wingdings" pitchFamily="-108" charset="2"/>
              <a:buChar char="l"/>
              <a:defRPr/>
            </a:pPr>
            <a:r>
              <a:rPr lang="en-US" sz="2800">
                <a:ea typeface="+mn-ea"/>
                <a:cs typeface="+mn-cs"/>
              </a:rPr>
              <a:t>Pt notes that has been to doctor, and now on meds for DM</a:t>
            </a:r>
          </a:p>
          <a:p>
            <a:pPr eaLnBrk="1" hangingPunct="1">
              <a:buFont typeface="Wingdings" pitchFamily="-108" charset="2"/>
              <a:buChar char="l"/>
              <a:defRPr/>
            </a:pPr>
            <a:r>
              <a:rPr lang="en-US" sz="2800">
                <a:ea typeface="+mn-ea"/>
                <a:cs typeface="+mn-cs"/>
              </a:rPr>
              <a:t>BP checked at visit and was 184/102</a:t>
            </a:r>
          </a:p>
          <a:p>
            <a:pPr eaLnBrk="1" hangingPunct="1">
              <a:buFont typeface="Wingdings" pitchFamily="-108" charset="2"/>
              <a:buChar char="l"/>
              <a:defRPr/>
            </a:pPr>
            <a:endParaRPr lang="en-US" sz="2800">
              <a:ea typeface="+mn-ea"/>
              <a:cs typeface="+mn-cs"/>
            </a:endParaRPr>
          </a:p>
        </p:txBody>
      </p:sp>
      <p:pic>
        <p:nvPicPr>
          <p:cNvPr id="125956" name="Picture 7" descr="McCrary OS"/>
          <p:cNvPicPr>
            <a:picLocks noGrp="1" noChangeAspect="1" noChangeArrowheads="1"/>
          </p:cNvPicPr>
          <p:nvPr>
            <p:ph sz="half" idx="2"/>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a:xfrm>
            <a:off x="4495800" y="2362200"/>
            <a:ext cx="4268788" cy="3073400"/>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0" y="152400"/>
            <a:ext cx="9144000" cy="914400"/>
          </a:xfrm>
        </p:spPr>
        <p:txBody>
          <a:bodyPr/>
          <a:lstStyle/>
          <a:p>
            <a:pPr>
              <a:defRPr/>
            </a:pPr>
            <a:r>
              <a:rPr lang="en-US" sz="3200"/>
              <a:t>The Relationship of Coffee Consumption with Mortality</a:t>
            </a:r>
            <a:r>
              <a:rPr lang="en-US" sz="4000"/>
              <a:t>   </a:t>
            </a:r>
            <a:r>
              <a:rPr lang="en-US" sz="2800" i="1"/>
              <a:t>Ann Intern Med 2008:148:904-14</a:t>
            </a:r>
          </a:p>
        </p:txBody>
      </p:sp>
      <p:sp>
        <p:nvSpPr>
          <p:cNvPr id="3075" name="Rectangle 3"/>
          <p:cNvSpPr>
            <a:spLocks noGrp="1" noChangeArrowheads="1"/>
          </p:cNvSpPr>
          <p:nvPr>
            <p:ph type="body" sz="half" idx="1"/>
          </p:nvPr>
        </p:nvSpPr>
        <p:spPr>
          <a:xfrm>
            <a:off x="0" y="1066800"/>
            <a:ext cx="8915400" cy="3810000"/>
          </a:xfrm>
        </p:spPr>
        <p:txBody>
          <a:bodyPr/>
          <a:lstStyle/>
          <a:p>
            <a:pPr>
              <a:defRPr/>
            </a:pPr>
            <a:r>
              <a:rPr lang="en-US" sz="2000" dirty="0"/>
              <a:t>2 Cohorts</a:t>
            </a:r>
          </a:p>
          <a:p>
            <a:pPr lvl="1">
              <a:defRPr/>
            </a:pPr>
            <a:r>
              <a:rPr lang="en-US" sz="2000" dirty="0"/>
              <a:t>41,736 men </a:t>
            </a:r>
            <a:r>
              <a:rPr lang="en-US" sz="2000" dirty="0" err="1"/>
              <a:t>Hx</a:t>
            </a:r>
            <a:r>
              <a:rPr lang="en-US" sz="2000" dirty="0"/>
              <a:t> Professionals </a:t>
            </a:r>
            <a:r>
              <a:rPr lang="en-US" sz="2000" dirty="0" err="1"/>
              <a:t>FUp</a:t>
            </a:r>
            <a:r>
              <a:rPr lang="en-US" sz="2000" dirty="0"/>
              <a:t> Study – 18 years</a:t>
            </a:r>
          </a:p>
          <a:p>
            <a:pPr lvl="1">
              <a:defRPr/>
            </a:pPr>
            <a:r>
              <a:rPr lang="en-US" sz="2000" dirty="0"/>
              <a:t>86,214 women Nurse’s </a:t>
            </a:r>
            <a:r>
              <a:rPr lang="en-US" sz="2000" dirty="0" err="1"/>
              <a:t>Hx</a:t>
            </a:r>
            <a:r>
              <a:rPr lang="en-US" sz="2000" dirty="0"/>
              <a:t> Study  - 24 years</a:t>
            </a:r>
          </a:p>
          <a:p>
            <a:pPr>
              <a:defRPr/>
            </a:pPr>
            <a:r>
              <a:rPr lang="en-US" sz="2000" dirty="0"/>
              <a:t>Results</a:t>
            </a:r>
          </a:p>
          <a:p>
            <a:pPr lvl="1">
              <a:defRPr/>
            </a:pPr>
            <a:r>
              <a:rPr lang="en-US" sz="2000" dirty="0"/>
              <a:t>After adjustment for age, smoking, other </a:t>
            </a:r>
            <a:r>
              <a:rPr lang="en-US" sz="2000" dirty="0" err="1"/>
              <a:t>CVDz</a:t>
            </a:r>
            <a:r>
              <a:rPr lang="en-US" sz="2000" dirty="0"/>
              <a:t> and CA risk factors</a:t>
            </a:r>
          </a:p>
        </p:txBody>
      </p:sp>
      <p:graphicFrame>
        <p:nvGraphicFramePr>
          <p:cNvPr id="3076" name="Group 4"/>
          <p:cNvGraphicFramePr>
            <a:graphicFrameLocks noGrp="1"/>
          </p:cNvGraphicFramePr>
          <p:nvPr>
            <p:ph sz="half" idx="2"/>
          </p:nvPr>
        </p:nvGraphicFramePr>
        <p:xfrm>
          <a:off x="609600" y="2971800"/>
          <a:ext cx="6010593" cy="3627120"/>
        </p:xfrm>
        <a:graphic>
          <a:graphicData uri="http://schemas.openxmlformats.org/drawingml/2006/table">
            <a:tbl>
              <a:tblPr/>
              <a:tblGrid>
                <a:gridCol w="3279775">
                  <a:extLst>
                    <a:ext uri="{9D8B030D-6E8A-4147-A177-3AD203B41FA5}">
                      <a16:colId xmlns:a16="http://schemas.microsoft.com/office/drawing/2014/main" val="20000"/>
                    </a:ext>
                  </a:extLst>
                </a:gridCol>
                <a:gridCol w="2522538">
                  <a:extLst>
                    <a:ext uri="{9D8B030D-6E8A-4147-A177-3AD203B41FA5}">
                      <a16:colId xmlns:a16="http://schemas.microsoft.com/office/drawing/2014/main" val="20001"/>
                    </a:ext>
                  </a:extLst>
                </a:gridCol>
                <a:gridCol w="208280">
                  <a:extLst>
                    <a:ext uri="{9D8B030D-6E8A-4147-A177-3AD203B41FA5}">
                      <a16:colId xmlns:a16="http://schemas.microsoft.com/office/drawing/2014/main" val="20002"/>
                    </a:ext>
                  </a:extLst>
                </a:gridCol>
              </a:tblGrid>
              <a:tr h="360363">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Men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96875">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&lt;1 cup / month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1.07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96875">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1 c/m – 4 cups/w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1.02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8463">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5-7 cups / week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0.97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6875">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2-3 cups / 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0.93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6875">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4-5 cups / 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0.80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96875">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&gt; 6 cups / day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tx1"/>
                          </a:solidFill>
                          <a:effectLst/>
                          <a:latin typeface="Arial" pitchFamily="-65" charset="0"/>
                        </a:rPr>
                        <a:t>0.74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10160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chemeClr val="tx1"/>
                        </a:solidFill>
                        <a:effectLst/>
                        <a:latin typeface="Arial" pitchFamily="-65"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28710" name="Text Box 38"/>
          <p:cNvSpPr txBox="1">
            <a:spLocks noChangeArrowheads="1"/>
          </p:cNvSpPr>
          <p:nvPr/>
        </p:nvSpPr>
        <p:spPr bwMode="auto">
          <a:xfrm>
            <a:off x="7010400" y="4038600"/>
            <a:ext cx="2133600" cy="1917700"/>
          </a:xfrm>
          <a:prstGeom prst="rect">
            <a:avLst/>
          </a:prstGeom>
          <a:noFill/>
          <a:ln w="9525">
            <a:noFill/>
            <a:miter lim="800000"/>
            <a:headEnd/>
            <a:tailEnd/>
          </a:ln>
        </p:spPr>
        <p:txBody>
          <a:bodyPr>
            <a:prstTxWarp prst="textNoShape">
              <a:avLst/>
            </a:prstTxWarp>
            <a:spAutoFit/>
          </a:bodyPr>
          <a:lstStyle/>
          <a:p>
            <a:pPr algn="ctr">
              <a:spcBef>
                <a:spcPct val="50000"/>
              </a:spcBef>
            </a:pPr>
            <a:r>
              <a:rPr lang="en-US"/>
              <a:t>P&lt;0.001 for trend and independent of caffeine intake</a:t>
            </a:r>
          </a:p>
        </p:txBody>
      </p:sp>
    </p:spTree>
    <p:extLst>
      <p:ext uri="{BB962C8B-B14F-4D97-AF65-F5344CB8AC3E}">
        <p14:creationId xmlns:p14="http://schemas.microsoft.com/office/powerpoint/2010/main" val="250700285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2" name="Rectangle 4"/>
          <p:cNvSpPr>
            <a:spLocks noGrp="1" noChangeArrowheads="1"/>
          </p:cNvSpPr>
          <p:nvPr>
            <p:ph type="title"/>
          </p:nvPr>
        </p:nvSpPr>
        <p:spPr/>
        <p:txBody>
          <a:bodyPr/>
          <a:lstStyle/>
          <a:p>
            <a:pPr eaLnBrk="1" hangingPunct="1">
              <a:defRPr/>
            </a:pPr>
            <a:r>
              <a:rPr lang="en-US">
                <a:ea typeface="+mj-ea"/>
                <a:cs typeface="+mj-cs"/>
              </a:rPr>
              <a:t>Paramedic</a:t>
            </a:r>
          </a:p>
        </p:txBody>
      </p:sp>
      <p:pic>
        <p:nvPicPr>
          <p:cNvPr id="128003" name="Picture 7" descr="McCrary OD focal"/>
          <p:cNvPicPr>
            <a:picLocks noGrp="1" noChangeAspect="1" noChangeArrowheads="1"/>
          </p:cNvPicPr>
          <p:nvPr>
            <p:ph sz="quarter" idx="1"/>
          </p:nvPr>
        </p:nvPicPr>
        <p:blipFill>
          <a:blip r:embed="rId3" cstate="email">
            <a:extLst>
              <a:ext uri="{28A0092B-C50C-407E-A947-70E740481C1C}">
                <a14:useLocalDpi xmlns:a14="http://schemas.microsoft.com/office/drawing/2010/main"/>
              </a:ext>
            </a:extLst>
          </a:blip>
          <a:srcRect/>
          <a:stretch>
            <a:fillRect/>
          </a:stretch>
        </p:blipFill>
        <p:spPr>
          <a:xfrm>
            <a:off x="838200" y="1495425"/>
            <a:ext cx="3657600" cy="2460625"/>
          </a:xfrm>
          <a:noFill/>
        </p:spPr>
      </p:pic>
      <p:sp>
        <p:nvSpPr>
          <p:cNvPr id="114694" name="Rectangle 6"/>
          <p:cNvSpPr>
            <a:spLocks noGrp="1" noChangeArrowheads="1"/>
          </p:cNvSpPr>
          <p:nvPr>
            <p:ph type="body" sz="half" idx="3"/>
          </p:nvPr>
        </p:nvSpPr>
        <p:spPr/>
        <p:txBody>
          <a:bodyPr/>
          <a:lstStyle/>
          <a:p>
            <a:pPr eaLnBrk="1" hangingPunct="1">
              <a:buClr>
                <a:schemeClr val="tx1"/>
              </a:buClr>
              <a:buFont typeface="Wingdings" pitchFamily="-108" charset="2"/>
              <a:buChar char="l"/>
              <a:defRPr/>
            </a:pPr>
            <a:r>
              <a:rPr lang="en-US" sz="2800" dirty="0">
                <a:ea typeface="+mn-ea"/>
                <a:cs typeface="+mn-cs"/>
              </a:rPr>
              <a:t>2 </a:t>
            </a:r>
            <a:r>
              <a:rPr lang="en-US" sz="2800" dirty="0" err="1">
                <a:ea typeface="+mn-ea"/>
                <a:cs typeface="+mn-cs"/>
              </a:rPr>
              <a:t>mos</a:t>
            </a:r>
            <a:r>
              <a:rPr lang="en-US" sz="2800" dirty="0">
                <a:ea typeface="+mn-ea"/>
                <a:cs typeface="+mn-cs"/>
              </a:rPr>
              <a:t> later he notes vision may be a little worse: OD: 20/200 OS: 20/40</a:t>
            </a:r>
          </a:p>
          <a:p>
            <a:pPr eaLnBrk="1" hangingPunct="1">
              <a:buClr>
                <a:schemeClr val="tx1"/>
              </a:buClr>
              <a:buFont typeface="Wingdings" pitchFamily="-108" charset="2"/>
              <a:buChar char="l"/>
              <a:defRPr/>
            </a:pPr>
            <a:r>
              <a:rPr lang="en-US" sz="2800" dirty="0">
                <a:ea typeface="+mn-ea"/>
                <a:cs typeface="+mn-cs"/>
              </a:rPr>
              <a:t>BS poorly controlled</a:t>
            </a:r>
          </a:p>
          <a:p>
            <a:pPr eaLnBrk="1" hangingPunct="1">
              <a:buClr>
                <a:schemeClr val="tx1"/>
              </a:buClr>
              <a:buFont typeface="Wingdings" pitchFamily="-108" charset="2"/>
              <a:buChar char="l"/>
              <a:defRPr/>
            </a:pPr>
            <a:r>
              <a:rPr lang="en-US" sz="2800" dirty="0">
                <a:ea typeface="+mn-ea"/>
                <a:cs typeface="+mn-cs"/>
              </a:rPr>
              <a:t>BP: 156/94</a:t>
            </a:r>
          </a:p>
          <a:p>
            <a:pPr eaLnBrk="1" hangingPunct="1">
              <a:buClr>
                <a:schemeClr val="tx1"/>
              </a:buClr>
              <a:buFont typeface="Wingdings" pitchFamily="-108" charset="2"/>
              <a:buChar char="l"/>
              <a:defRPr/>
            </a:pPr>
            <a:r>
              <a:rPr lang="en-US" sz="2800" dirty="0">
                <a:ea typeface="+mn-ea"/>
                <a:cs typeface="+mn-cs"/>
              </a:rPr>
              <a:t>We called PCP for lab results…….</a:t>
            </a:r>
          </a:p>
        </p:txBody>
      </p:sp>
      <p:pic>
        <p:nvPicPr>
          <p:cNvPr id="128005" name="Picture 9" descr="McCrary FA"/>
          <p:cNvPicPr>
            <a:picLocks noGrp="1" noChangeAspect="1" noChangeArrowheads="1"/>
          </p:cNvPicPr>
          <p:nvPr>
            <p:ph sz="quarter" idx="2"/>
          </p:nvPr>
        </p:nvPicPr>
        <p:blipFill>
          <a:blip r:embed="rId4" cstate="email">
            <a:extLst>
              <a:ext uri="{28A0092B-C50C-407E-A947-70E740481C1C}">
                <a14:useLocalDpi xmlns:a14="http://schemas.microsoft.com/office/drawing/2010/main"/>
              </a:ext>
            </a:extLst>
          </a:blip>
          <a:srcRect/>
          <a:stretch>
            <a:fillRect/>
          </a:stretch>
        </p:blipFill>
        <p:spPr>
          <a:xfrm>
            <a:off x="838200" y="3833813"/>
            <a:ext cx="3657600" cy="2719387"/>
          </a:xfr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pPr eaLnBrk="1" hangingPunct="1">
              <a:defRPr/>
            </a:pPr>
            <a:r>
              <a:rPr lang="en-US">
                <a:ea typeface="+mj-ea"/>
                <a:cs typeface="+mj-cs"/>
              </a:rPr>
              <a:t>Case of Missing Labs</a:t>
            </a:r>
          </a:p>
        </p:txBody>
      </p:sp>
      <p:sp>
        <p:nvSpPr>
          <p:cNvPr id="111620" name="Rectangle 4"/>
          <p:cNvSpPr>
            <a:spLocks noGrp="1" noChangeArrowheads="1"/>
          </p:cNvSpPr>
          <p:nvPr>
            <p:ph type="body" sz="half" idx="1"/>
          </p:nvPr>
        </p:nvSpPr>
        <p:spPr/>
        <p:txBody>
          <a:bodyPr/>
          <a:lstStyle/>
          <a:p>
            <a:pPr eaLnBrk="1" hangingPunct="1">
              <a:lnSpc>
                <a:spcPct val="80000"/>
              </a:lnSpc>
              <a:buFont typeface="Wingdings" pitchFamily="-108" charset="2"/>
              <a:buChar char="l"/>
              <a:defRPr/>
            </a:pPr>
            <a:r>
              <a:rPr lang="en-US" sz="2400">
                <a:ea typeface="+mn-ea"/>
                <a:cs typeface="+mn-cs"/>
              </a:rPr>
              <a:t>MD office had no records of any lab work done!</a:t>
            </a:r>
          </a:p>
          <a:p>
            <a:pPr eaLnBrk="1" hangingPunct="1">
              <a:lnSpc>
                <a:spcPct val="80000"/>
              </a:lnSpc>
              <a:buFont typeface="Wingdings" pitchFamily="-108" charset="2"/>
              <a:buChar char="l"/>
              <a:defRPr/>
            </a:pPr>
            <a:r>
              <a:rPr lang="en-US" sz="2400">
                <a:ea typeface="+mn-ea"/>
                <a:cs typeface="+mn-cs"/>
              </a:rPr>
              <a:t>Pt self tested while on job, and treatment based on that</a:t>
            </a:r>
          </a:p>
          <a:p>
            <a:pPr eaLnBrk="1" hangingPunct="1">
              <a:lnSpc>
                <a:spcPct val="80000"/>
              </a:lnSpc>
              <a:buFont typeface="Wingdings" pitchFamily="-108" charset="2"/>
              <a:buChar char="l"/>
              <a:defRPr/>
            </a:pPr>
            <a:r>
              <a:rPr lang="en-US" sz="2400">
                <a:ea typeface="+mn-ea"/>
                <a:cs typeface="+mn-cs"/>
              </a:rPr>
              <a:t>Fairly non-compliant patient</a:t>
            </a:r>
          </a:p>
          <a:p>
            <a:pPr eaLnBrk="1" hangingPunct="1">
              <a:lnSpc>
                <a:spcPct val="80000"/>
              </a:lnSpc>
              <a:buFont typeface="Wingdings" pitchFamily="-108" charset="2"/>
              <a:buChar char="l"/>
              <a:defRPr/>
            </a:pPr>
            <a:r>
              <a:rPr lang="en-US" sz="2400">
                <a:ea typeface="+mn-ea"/>
                <a:cs typeface="+mn-cs"/>
              </a:rPr>
              <a:t>? Compliant PCP</a:t>
            </a:r>
          </a:p>
          <a:p>
            <a:pPr eaLnBrk="1" hangingPunct="1">
              <a:lnSpc>
                <a:spcPct val="80000"/>
              </a:lnSpc>
              <a:buFont typeface="Wingdings" pitchFamily="-108" charset="2"/>
              <a:buChar char="l"/>
              <a:defRPr/>
            </a:pPr>
            <a:r>
              <a:rPr lang="en-US" sz="2400">
                <a:ea typeface="+mn-ea"/>
                <a:cs typeface="+mn-cs"/>
              </a:rPr>
              <a:t>Needs Endocrinologist consult…</a:t>
            </a:r>
          </a:p>
          <a:p>
            <a:pPr eaLnBrk="1" hangingPunct="1">
              <a:lnSpc>
                <a:spcPct val="80000"/>
              </a:lnSpc>
              <a:buFont typeface="Wingdings" pitchFamily="-108" charset="2"/>
              <a:buChar char="l"/>
              <a:defRPr/>
            </a:pPr>
            <a:r>
              <a:rPr lang="en-US" sz="2400">
                <a:ea typeface="+mn-ea"/>
                <a:cs typeface="+mn-cs"/>
              </a:rPr>
              <a:t>**This patient not only has diabetes, but also hypertension!</a:t>
            </a:r>
          </a:p>
        </p:txBody>
      </p:sp>
      <p:pic>
        <p:nvPicPr>
          <p:cNvPr id="130052" name="Picture 9"/>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t="-626"/>
          <a:stretch>
            <a:fillRect/>
          </a:stretch>
        </p:blipFill>
        <p:spPr>
          <a:xfrm>
            <a:off x="4648200" y="1765300"/>
            <a:ext cx="4038600" cy="1855788"/>
          </a:xfrm>
          <a:noFill/>
        </p:spPr>
      </p:pic>
      <p:pic>
        <p:nvPicPr>
          <p:cNvPr id="130053" name="Picture 10" descr="_Pic8"/>
          <p:cNvPicPr>
            <a:picLocks noGrp="1" noChangeAspect="1" noChangeArrowheads="1"/>
          </p:cNvPicPr>
          <p:nvPr>
            <p:ph sz="quarter" idx="3"/>
          </p:nvPr>
        </p:nvPicPr>
        <p:blipFill>
          <a:blip r:embed="rId3" cstate="email">
            <a:extLst>
              <a:ext uri="{28A0092B-C50C-407E-A947-70E740481C1C}">
                <a14:useLocalDpi xmlns:a14="http://schemas.microsoft.com/office/drawing/2010/main"/>
              </a:ext>
            </a:extLst>
          </a:blip>
          <a:srcRect t="-626"/>
          <a:stretch>
            <a:fillRect/>
          </a:stretch>
        </p:blipFill>
        <p:spPr>
          <a:xfrm>
            <a:off x="4648200" y="4108450"/>
            <a:ext cx="4038600" cy="1855788"/>
          </a:xfrm>
          <a:noFill/>
        </p:spPr>
      </p:pic>
      <p:pic>
        <p:nvPicPr>
          <p:cNvPr id="130054" name="Picture 5"/>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bwMode="auto">
          <a:xfrm>
            <a:off x="4343400" y="1905000"/>
            <a:ext cx="4191000" cy="1905000"/>
          </a:xfrm>
          <a:prstGeom prst="rect">
            <a:avLst/>
          </a:prstGeom>
          <a:noFill/>
          <a:ln w="9525">
            <a:noFill/>
            <a:miter lim="800000"/>
            <a:headEnd/>
            <a:tailEnd/>
          </a:ln>
        </p:spPr>
      </p:pic>
      <p:pic>
        <p:nvPicPr>
          <p:cNvPr id="130055" name="Picture 6"/>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4114800" y="4343400"/>
            <a:ext cx="4419600" cy="2057400"/>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title"/>
          </p:nvPr>
        </p:nvSpPr>
        <p:spPr>
          <a:xfrm>
            <a:off x="457200" y="536575"/>
            <a:ext cx="8229600" cy="1139825"/>
          </a:xfrm>
        </p:spPr>
        <p:txBody>
          <a:bodyPr/>
          <a:lstStyle/>
          <a:p>
            <a:pPr eaLnBrk="1" hangingPunct="1">
              <a:defRPr/>
            </a:pPr>
            <a:r>
              <a:rPr lang="en-US" dirty="0">
                <a:ea typeface="+mj-ea"/>
                <a:cs typeface="+mj-cs"/>
              </a:rPr>
              <a:t>Diabetes</a:t>
            </a:r>
            <a:br>
              <a:rPr lang="en-US" dirty="0">
                <a:ea typeface="+mj-ea"/>
                <a:cs typeface="+mj-cs"/>
              </a:rPr>
            </a:br>
            <a:r>
              <a:rPr lang="en-US" b="1" dirty="0">
                <a:highlight>
                  <a:srgbClr val="FFFF00"/>
                </a:highlight>
                <a:ea typeface="+mj-ea"/>
                <a:cs typeface="+mj-cs"/>
              </a:rPr>
              <a:t>Approximately 9.3% of US Adults!</a:t>
            </a:r>
          </a:p>
        </p:txBody>
      </p:sp>
      <p:sp>
        <p:nvSpPr>
          <p:cNvPr id="175107" name="Rectangle 3"/>
          <p:cNvSpPr>
            <a:spLocks noGrp="1" noChangeArrowheads="1"/>
          </p:cNvSpPr>
          <p:nvPr>
            <p:ph type="body" idx="1"/>
          </p:nvPr>
        </p:nvSpPr>
        <p:spPr>
          <a:xfrm>
            <a:off x="457200" y="2022475"/>
            <a:ext cx="8229600" cy="4530725"/>
          </a:xfrm>
        </p:spPr>
        <p:txBody>
          <a:bodyPr/>
          <a:lstStyle/>
          <a:p>
            <a:pPr eaLnBrk="1" hangingPunct="1">
              <a:buFont typeface="Wingdings" pitchFamily="-108" charset="2"/>
              <a:buChar char="l"/>
              <a:defRPr/>
            </a:pPr>
            <a:r>
              <a:rPr lang="en-US" sz="2800" dirty="0">
                <a:ea typeface="+mn-ea"/>
                <a:cs typeface="+mn-cs"/>
              </a:rPr>
              <a:t>2 types</a:t>
            </a:r>
          </a:p>
          <a:p>
            <a:pPr lvl="1" eaLnBrk="1" hangingPunct="1">
              <a:buFont typeface="Wingdings" pitchFamily="-108" charset="2"/>
              <a:buChar char="l"/>
              <a:defRPr/>
            </a:pPr>
            <a:r>
              <a:rPr lang="en-US" sz="2400" dirty="0"/>
              <a:t>Type 1 (previously insulin dependent)</a:t>
            </a:r>
          </a:p>
          <a:p>
            <a:pPr lvl="2" eaLnBrk="1" hangingPunct="1">
              <a:buFont typeface="Wingdings" pitchFamily="-108" charset="2"/>
              <a:buChar char="l"/>
              <a:defRPr/>
            </a:pPr>
            <a:r>
              <a:rPr lang="en-US" sz="2000" dirty="0"/>
              <a:t>Beta cell destruction leading to absolute insulin deficiency</a:t>
            </a:r>
          </a:p>
          <a:p>
            <a:pPr lvl="2" eaLnBrk="1" hangingPunct="1">
              <a:buFont typeface="Wingdings" pitchFamily="-108" charset="2"/>
              <a:buChar char="l"/>
              <a:defRPr/>
            </a:pPr>
            <a:r>
              <a:rPr lang="en-US" sz="2000" dirty="0"/>
              <a:t>Glucose stays in blood since can not enter insulin dependent tissues</a:t>
            </a:r>
          </a:p>
          <a:p>
            <a:pPr lvl="1" eaLnBrk="1" hangingPunct="1">
              <a:buFont typeface="Wingdings" pitchFamily="-108" charset="2"/>
              <a:buChar char="l"/>
              <a:defRPr/>
            </a:pPr>
            <a:r>
              <a:rPr lang="en-US" sz="2400" dirty="0"/>
              <a:t>Type 2 (previously non-insulin dependent)</a:t>
            </a:r>
          </a:p>
          <a:p>
            <a:pPr lvl="2" eaLnBrk="1" hangingPunct="1">
              <a:buFont typeface="Wingdings" pitchFamily="-108" charset="2"/>
              <a:buChar char="l"/>
              <a:defRPr/>
            </a:pPr>
            <a:r>
              <a:rPr lang="en-US" sz="2000" dirty="0"/>
              <a:t>Peripheral insulin resistance, maybe relative insulin deficiency or secretory defect</a:t>
            </a:r>
          </a:p>
          <a:p>
            <a:pPr lvl="2" eaLnBrk="1" hangingPunct="1">
              <a:buFont typeface="Wingdings" pitchFamily="-108" charset="2"/>
              <a:buChar char="l"/>
              <a:defRPr/>
            </a:pPr>
            <a:r>
              <a:rPr lang="en-US" sz="2000" dirty="0"/>
              <a:t>Treatment to decrease hepatic glucose production &amp;/or decrease peripheral insulin resistance</a:t>
            </a:r>
          </a:p>
          <a:p>
            <a:pPr lvl="2" eaLnBrk="1" hangingPunct="1">
              <a:buFont typeface="Wingdings" pitchFamily="-108" charset="2"/>
              <a:buChar char="l"/>
              <a:defRPr/>
            </a:pPr>
            <a:r>
              <a:rPr lang="en-US" sz="2000" dirty="0"/>
              <a:t>May become insulin dependent</a:t>
            </a:r>
          </a:p>
          <a:p>
            <a:pPr lvl="2" eaLnBrk="1" hangingPunct="1">
              <a:buFont typeface="Wingdings" pitchFamily="-108" charset="2"/>
              <a:buChar char="l"/>
              <a:defRPr/>
            </a:pPr>
            <a:endParaRPr lang="en-US" sz="2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pPr eaLnBrk="1" hangingPunct="1">
              <a:defRPr/>
            </a:pPr>
            <a:r>
              <a:rPr lang="en-US">
                <a:ea typeface="+mj-ea"/>
                <a:cs typeface="+mj-cs"/>
              </a:rPr>
              <a:t>Diabetes</a:t>
            </a:r>
          </a:p>
        </p:txBody>
      </p:sp>
      <p:sp>
        <p:nvSpPr>
          <p:cNvPr id="203779" name="Rectangle 3"/>
          <p:cNvSpPr>
            <a:spLocks noGrp="1" noChangeArrowheads="1"/>
          </p:cNvSpPr>
          <p:nvPr>
            <p:ph type="body" idx="1"/>
          </p:nvPr>
        </p:nvSpPr>
        <p:spPr/>
        <p:txBody>
          <a:bodyPr/>
          <a:lstStyle/>
          <a:p>
            <a:pPr eaLnBrk="1" hangingPunct="1">
              <a:lnSpc>
                <a:spcPct val="90000"/>
              </a:lnSpc>
              <a:buFont typeface="Wingdings" pitchFamily="-108" charset="2"/>
              <a:buChar char="l"/>
              <a:defRPr/>
            </a:pPr>
            <a:r>
              <a:rPr lang="en-US" sz="2800" dirty="0">
                <a:ea typeface="+mn-ea"/>
                <a:cs typeface="+mn-cs"/>
              </a:rPr>
              <a:t>Lifetime risk of DM for Caucasian individuals born in 2000 is 32.8% for males and 38.5% for women (approx 20% more for </a:t>
            </a:r>
            <a:r>
              <a:rPr lang="en-US" sz="2800" dirty="0" err="1">
                <a:ea typeface="+mn-ea"/>
                <a:cs typeface="+mn-cs"/>
              </a:rPr>
              <a:t>hispanic</a:t>
            </a:r>
            <a:r>
              <a:rPr lang="en-US" sz="2800" dirty="0">
                <a:ea typeface="+mn-ea"/>
                <a:cs typeface="+mn-cs"/>
              </a:rPr>
              <a:t>)</a:t>
            </a:r>
          </a:p>
          <a:p>
            <a:pPr eaLnBrk="1" hangingPunct="1">
              <a:lnSpc>
                <a:spcPct val="90000"/>
              </a:lnSpc>
              <a:buFont typeface="Wingdings" pitchFamily="-108" charset="2"/>
              <a:buChar char="l"/>
              <a:defRPr/>
            </a:pPr>
            <a:r>
              <a:rPr lang="en-US" sz="2800" dirty="0">
                <a:ea typeface="+mn-ea"/>
                <a:cs typeface="+mn-cs"/>
              </a:rPr>
              <a:t>DM affects approximately 1:16 Americans, and approx 1/3- 1/2 unaware they have DM</a:t>
            </a:r>
          </a:p>
          <a:p>
            <a:pPr eaLnBrk="1" hangingPunct="1">
              <a:lnSpc>
                <a:spcPct val="90000"/>
              </a:lnSpc>
              <a:buFont typeface="Wingdings" pitchFamily="-108" charset="2"/>
              <a:buChar char="l"/>
              <a:defRPr/>
            </a:pPr>
            <a:r>
              <a:rPr lang="en-US" sz="2800" dirty="0">
                <a:solidFill>
                  <a:srgbClr val="FFFF00"/>
                </a:solidFill>
                <a:ea typeface="+mn-ea"/>
                <a:cs typeface="+mn-cs"/>
              </a:rPr>
              <a:t>NPDR may predate diagnosis of Type 2 DM by 6 years and detected in &gt;20% at diagnosis</a:t>
            </a:r>
          </a:p>
          <a:p>
            <a:pPr eaLnBrk="1" hangingPunct="1">
              <a:lnSpc>
                <a:spcPct val="90000"/>
              </a:lnSpc>
              <a:buFont typeface="Wingdings" pitchFamily="-108" charset="2"/>
              <a:buChar char="l"/>
              <a:defRPr/>
            </a:pPr>
            <a:r>
              <a:rPr lang="en-US" sz="2800" dirty="0">
                <a:ea typeface="+mn-ea"/>
                <a:cs typeface="+mn-cs"/>
              </a:rPr>
              <a:t>BMI and weight are major risk factors: for every increase in wt by 1kg, increase risk by 4.5%	</a:t>
            </a:r>
          </a:p>
          <a:p>
            <a:pPr eaLnBrk="1" hangingPunct="1">
              <a:lnSpc>
                <a:spcPct val="90000"/>
              </a:lnSpc>
              <a:buFont typeface="Wingdings" pitchFamily="-108" charset="2"/>
              <a:buChar char="l"/>
              <a:defRPr/>
            </a:pPr>
            <a:r>
              <a:rPr lang="en-US" sz="2800" dirty="0">
                <a:ea typeface="+mn-ea"/>
                <a:cs typeface="+mn-cs"/>
              </a:rPr>
              <a:t>Obesity by BMI is well over 20%</a:t>
            </a:r>
          </a:p>
        </p:txBody>
      </p:sp>
      <p:pic>
        <p:nvPicPr>
          <p:cNvPr id="4" name="Picture 3" descr="Freuck NPDR Dx OD.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800" y="0"/>
            <a:ext cx="4267200" cy="3804727"/>
          </a:xfrm>
          <a:prstGeom prst="rect">
            <a:avLst/>
          </a:prstGeom>
        </p:spPr>
      </p:pic>
      <p:pic>
        <p:nvPicPr>
          <p:cNvPr id="5" name="Picture 4" descr="Freuck NPDR OS.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72000" y="0"/>
            <a:ext cx="4267200" cy="380472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377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377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377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377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3779">
                                            <p:txEl>
                                              <p:pRg st="4" end="4"/>
                                            </p:txEl>
                                          </p:spTgt>
                                        </p:tgtEl>
                                        <p:attrNameLst>
                                          <p:attrName>style.visibility</p:attrName>
                                        </p:attrNameLst>
                                      </p:cBhvr>
                                      <p:to>
                                        <p:strVal val="visible"/>
                                      </p:to>
                                    </p:set>
                                  </p:childTnLst>
                                </p:cTn>
                              </p:par>
                              <p:par>
                                <p:cTn id="17" presetID="25"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2" dur="1000" fill="hold"/>
                                        <p:tgtEl>
                                          <p:spTgt spid="4"/>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4"/>
                                        </p:tgtEl>
                                      </p:cBhvr>
                                    </p:animEffect>
                                  </p:childTnLst>
                                </p:cTn>
                              </p:par>
                              <p:par>
                                <p:cTn id="27" presetID="25"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30"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31"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32" dur="1000" fill="hold"/>
                                        <p:tgtEl>
                                          <p:spTgt spid="5"/>
                                        </p:tgtEl>
                                        <p:attrNameLst>
                                          <p:attrName>ppt_h</p:attrName>
                                        </p:attrNameLst>
                                      </p:cBhvr>
                                      <p:tavLst>
                                        <p:tav tm="0">
                                          <p:val>
                                            <p:strVal val="#ppt_h"/>
                                          </p:val>
                                        </p:tav>
                                        <p:tav tm="100000">
                                          <p:val>
                                            <p:strVal val="#ppt_h"/>
                                          </p:val>
                                        </p:tav>
                                      </p:tavLst>
                                    </p:anim>
                                    <p:anim calcmode="lin" valueType="num">
                                      <p:cBhvr>
                                        <p:cTn id="33"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34"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35"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36"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779"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457200" y="277813"/>
            <a:ext cx="7924800" cy="865187"/>
          </a:xfrm>
        </p:spPr>
        <p:txBody>
          <a:bodyPr/>
          <a:lstStyle/>
          <a:p>
            <a:pPr eaLnBrk="1" hangingPunct="1">
              <a:defRPr/>
            </a:pPr>
            <a:r>
              <a:rPr lang="en-US">
                <a:ea typeface="+mj-ea"/>
                <a:cs typeface="+mj-cs"/>
              </a:rPr>
              <a:t>Diabetes</a:t>
            </a:r>
          </a:p>
        </p:txBody>
      </p:sp>
      <p:sp>
        <p:nvSpPr>
          <p:cNvPr id="205827" name="Rectangle 3"/>
          <p:cNvSpPr>
            <a:spLocks noGrp="1" noChangeArrowheads="1"/>
          </p:cNvSpPr>
          <p:nvPr>
            <p:ph type="body" idx="1"/>
          </p:nvPr>
        </p:nvSpPr>
        <p:spPr>
          <a:xfrm>
            <a:off x="152400" y="1219200"/>
            <a:ext cx="8763000" cy="5135563"/>
          </a:xfrm>
        </p:spPr>
        <p:txBody>
          <a:bodyPr/>
          <a:lstStyle/>
          <a:p>
            <a:pPr eaLnBrk="1" hangingPunct="1">
              <a:buFont typeface="Wingdings" pitchFamily="-108" charset="2"/>
              <a:buChar char="l"/>
              <a:defRPr/>
            </a:pPr>
            <a:r>
              <a:rPr lang="en-US" dirty="0">
                <a:ea typeface="+mn-ea"/>
                <a:cs typeface="+mn-cs"/>
              </a:rPr>
              <a:t>Testing</a:t>
            </a:r>
          </a:p>
          <a:p>
            <a:pPr lvl="1" eaLnBrk="1" hangingPunct="1">
              <a:buFont typeface="Wingdings" pitchFamily="-108" charset="2"/>
              <a:buChar char="l"/>
              <a:defRPr/>
            </a:pPr>
            <a:r>
              <a:rPr lang="en-US" dirty="0"/>
              <a:t>Should be more frequent if obese, family history, birth to large baby, hypertensive or </a:t>
            </a:r>
            <a:r>
              <a:rPr lang="en-US" dirty="0" err="1"/>
              <a:t>dyslipidemia</a:t>
            </a:r>
            <a:endParaRPr lang="en-US" dirty="0"/>
          </a:p>
          <a:p>
            <a:pPr eaLnBrk="1" hangingPunct="1">
              <a:buFont typeface="Wingdings" pitchFamily="-108" charset="2"/>
              <a:buChar char="l"/>
              <a:defRPr/>
            </a:pPr>
            <a:r>
              <a:rPr lang="en-US" dirty="0">
                <a:ea typeface="+mn-ea"/>
                <a:cs typeface="+mn-cs"/>
              </a:rPr>
              <a:t>Diagnosis</a:t>
            </a:r>
          </a:p>
          <a:p>
            <a:pPr lvl="1" eaLnBrk="1" hangingPunct="1">
              <a:buFont typeface="Wingdings" pitchFamily="-108" charset="2"/>
              <a:buChar char="l"/>
              <a:defRPr/>
            </a:pPr>
            <a:r>
              <a:rPr lang="en-US" dirty="0"/>
              <a:t>Fasting BG &gt;125mg/dl</a:t>
            </a:r>
          </a:p>
          <a:p>
            <a:pPr lvl="1" eaLnBrk="1" hangingPunct="1">
              <a:buFont typeface="Wingdings" pitchFamily="-108" charset="2"/>
              <a:buChar char="l"/>
              <a:defRPr/>
            </a:pPr>
            <a:r>
              <a:rPr lang="en-US" dirty="0"/>
              <a:t>Symptoms of DM plus casual BG &gt;200mg/dl</a:t>
            </a:r>
          </a:p>
          <a:p>
            <a:pPr lvl="1" eaLnBrk="1" hangingPunct="1">
              <a:buFont typeface="Wingdings" pitchFamily="-108" charset="2"/>
              <a:buChar char="l"/>
              <a:defRPr/>
            </a:pPr>
            <a:r>
              <a:rPr lang="en-US" dirty="0"/>
              <a:t>2 hour BG &gt;200mg/dl during OGTT</a:t>
            </a:r>
          </a:p>
          <a:p>
            <a:pPr lvl="1" eaLnBrk="1" hangingPunct="1">
              <a:buFont typeface="Wingdings" pitchFamily="-108" charset="2"/>
              <a:buChar char="l"/>
              <a:defRPr/>
            </a:pPr>
            <a:r>
              <a:rPr lang="en-US" dirty="0"/>
              <a:t>Repeat test to confirm</a:t>
            </a:r>
          </a:p>
          <a:p>
            <a:pPr lvl="1" eaLnBrk="1" hangingPunct="1">
              <a:buFont typeface="Wingdings" pitchFamily="-108" charset="2"/>
              <a:buChar char="l"/>
              <a:defRPr/>
            </a:pPr>
            <a:r>
              <a:rPr lang="en-US" dirty="0"/>
              <a:t>***A1c over 6.5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6" name="Rectangle 4"/>
          <p:cNvSpPr>
            <a:spLocks noGrp="1" noChangeArrowheads="1"/>
          </p:cNvSpPr>
          <p:nvPr>
            <p:ph type="title"/>
          </p:nvPr>
        </p:nvSpPr>
        <p:spPr/>
        <p:txBody>
          <a:bodyPr/>
          <a:lstStyle/>
          <a:p>
            <a:pPr eaLnBrk="1" hangingPunct="1">
              <a:defRPr/>
            </a:pPr>
            <a:r>
              <a:rPr lang="en-US">
                <a:ea typeface="+mj-ea"/>
                <a:cs typeface="+mj-cs"/>
              </a:rPr>
              <a:t>NPDR</a:t>
            </a:r>
          </a:p>
        </p:txBody>
      </p:sp>
      <p:sp>
        <p:nvSpPr>
          <p:cNvPr id="125961" name="Rectangle 9"/>
          <p:cNvSpPr>
            <a:spLocks noGrp="1" noChangeArrowheads="1"/>
          </p:cNvSpPr>
          <p:nvPr>
            <p:ph type="body" sz="half" idx="3"/>
          </p:nvPr>
        </p:nvSpPr>
        <p:spPr/>
        <p:txBody>
          <a:bodyPr/>
          <a:lstStyle/>
          <a:p>
            <a:pPr eaLnBrk="1" hangingPunct="1">
              <a:lnSpc>
                <a:spcPct val="90000"/>
              </a:lnSpc>
              <a:buFont typeface="Wingdings" pitchFamily="-108" charset="2"/>
              <a:buChar char="l"/>
              <a:defRPr/>
            </a:pPr>
            <a:r>
              <a:rPr lang="en-US" sz="2400">
                <a:ea typeface="+mn-ea"/>
                <a:cs typeface="+mn-cs"/>
              </a:rPr>
              <a:t>Mild</a:t>
            </a:r>
          </a:p>
          <a:p>
            <a:pPr lvl="1" eaLnBrk="1" hangingPunct="1">
              <a:lnSpc>
                <a:spcPct val="90000"/>
              </a:lnSpc>
              <a:buFont typeface="Wingdings" pitchFamily="-108" charset="2"/>
              <a:buChar char="l"/>
              <a:defRPr/>
            </a:pPr>
            <a:r>
              <a:rPr lang="en-US" sz="2000"/>
              <a:t>At least 1 ma</a:t>
            </a:r>
          </a:p>
          <a:p>
            <a:pPr eaLnBrk="1" hangingPunct="1">
              <a:lnSpc>
                <a:spcPct val="90000"/>
              </a:lnSpc>
              <a:buFont typeface="Wingdings" pitchFamily="-108" charset="2"/>
              <a:buChar char="l"/>
              <a:defRPr/>
            </a:pPr>
            <a:r>
              <a:rPr lang="en-US" sz="2400">
                <a:ea typeface="+mn-ea"/>
                <a:cs typeface="+mn-cs"/>
              </a:rPr>
              <a:t>Moderate</a:t>
            </a:r>
          </a:p>
          <a:p>
            <a:pPr lvl="1" eaLnBrk="1" hangingPunct="1">
              <a:lnSpc>
                <a:spcPct val="90000"/>
              </a:lnSpc>
              <a:buFont typeface="Wingdings" pitchFamily="-108" charset="2"/>
              <a:buChar char="l"/>
              <a:defRPr/>
            </a:pPr>
            <a:r>
              <a:rPr lang="en-US" sz="2000"/>
              <a:t>Hemorhages &amp;/or ma’s (2A), CWS, or VB(&lt; 6B) or IRMA (&lt;8A)</a:t>
            </a:r>
          </a:p>
          <a:p>
            <a:pPr eaLnBrk="1" hangingPunct="1">
              <a:lnSpc>
                <a:spcPct val="90000"/>
              </a:lnSpc>
              <a:buFont typeface="Wingdings" pitchFamily="-108" charset="2"/>
              <a:buChar char="l"/>
              <a:defRPr/>
            </a:pPr>
            <a:r>
              <a:rPr lang="en-US" sz="2400">
                <a:ea typeface="+mn-ea"/>
                <a:cs typeface="+mn-cs"/>
              </a:rPr>
              <a:t>Severe</a:t>
            </a:r>
          </a:p>
          <a:p>
            <a:pPr lvl="1" eaLnBrk="1" hangingPunct="1">
              <a:lnSpc>
                <a:spcPct val="90000"/>
              </a:lnSpc>
              <a:buFont typeface="Wingdings" pitchFamily="-108" charset="2"/>
              <a:buChar char="l"/>
              <a:defRPr/>
            </a:pPr>
            <a:r>
              <a:rPr lang="en-US" sz="2000"/>
              <a:t>4/2/1</a:t>
            </a:r>
          </a:p>
          <a:p>
            <a:pPr lvl="1" eaLnBrk="1" hangingPunct="1">
              <a:lnSpc>
                <a:spcPct val="90000"/>
              </a:lnSpc>
              <a:buFont typeface="Wingdings" pitchFamily="-108" charset="2"/>
              <a:buChar char="l"/>
              <a:defRPr/>
            </a:pPr>
            <a:r>
              <a:rPr lang="en-US" sz="2000"/>
              <a:t>15% to PDR in 1yr</a:t>
            </a:r>
            <a:r>
              <a:rPr lang="en-US" sz="2000" baseline="30000"/>
              <a:t>1</a:t>
            </a:r>
            <a:r>
              <a:rPr lang="en-US" sz="2000"/>
              <a:t> </a:t>
            </a:r>
          </a:p>
          <a:p>
            <a:pPr eaLnBrk="1" hangingPunct="1">
              <a:lnSpc>
                <a:spcPct val="90000"/>
              </a:lnSpc>
              <a:buFont typeface="Wingdings" pitchFamily="-108" charset="2"/>
              <a:buChar char="l"/>
              <a:defRPr/>
            </a:pPr>
            <a:r>
              <a:rPr lang="en-US" sz="2400">
                <a:ea typeface="+mn-ea"/>
                <a:cs typeface="+mn-cs"/>
              </a:rPr>
              <a:t>Very Severe</a:t>
            </a:r>
          </a:p>
          <a:p>
            <a:pPr lvl="1" eaLnBrk="1" hangingPunct="1">
              <a:lnSpc>
                <a:spcPct val="90000"/>
              </a:lnSpc>
              <a:buFont typeface="Wingdings" pitchFamily="-108" charset="2"/>
              <a:buChar char="l"/>
              <a:defRPr/>
            </a:pPr>
            <a:r>
              <a:rPr lang="en-US" sz="2000"/>
              <a:t>2 or severe findings without neo.</a:t>
            </a:r>
          </a:p>
          <a:p>
            <a:pPr lvl="1" eaLnBrk="1" hangingPunct="1">
              <a:lnSpc>
                <a:spcPct val="90000"/>
              </a:lnSpc>
              <a:buFont typeface="Wingdings" pitchFamily="-108" charset="2"/>
              <a:buChar char="l"/>
              <a:defRPr/>
            </a:pPr>
            <a:r>
              <a:rPr lang="en-US" sz="2000"/>
              <a:t>45% to PDR in 1 yr</a:t>
            </a:r>
            <a:r>
              <a:rPr lang="en-US" sz="2000" baseline="30000"/>
              <a:t>1</a:t>
            </a:r>
            <a:endParaRPr lang="en-US" sz="2000"/>
          </a:p>
        </p:txBody>
      </p:sp>
      <p:pic>
        <p:nvPicPr>
          <p:cNvPr id="142340" name="Picture 10" descr="NPDR"/>
          <p:cNvPicPr>
            <a:picLocks noGrp="1" noChangeAspect="1" noChangeArrowheads="1"/>
          </p:cNvPicPr>
          <p:nvPr>
            <p:ph sz="quarter" idx="1"/>
          </p:nvPr>
        </p:nvPicPr>
        <p:blipFill>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a:fillRect/>
          </a:stretch>
        </p:blipFill>
        <p:spPr>
          <a:xfrm>
            <a:off x="457200" y="1066800"/>
            <a:ext cx="2895600" cy="2895600"/>
          </a:xfrm>
          <a:noFill/>
        </p:spPr>
      </p:pic>
      <p:pic>
        <p:nvPicPr>
          <p:cNvPr id="142341" name="Picture 11" descr="NPDR GRN"/>
          <p:cNvPicPr>
            <a:picLocks noGrp="1" noChangeAspect="1" noChangeArrowheads="1"/>
          </p:cNvPicPr>
          <p:nvPr>
            <p:ph sz="quarter" idx="2"/>
          </p:nvPr>
        </p:nvPicPr>
        <p:blipFill>
          <a:blip r:embed="rId5" cstate="email">
            <a:extLst>
              <a:ext uri="{28A0092B-C50C-407E-A947-70E740481C1C}">
                <a14:useLocalDpi xmlns:a14="http://schemas.microsoft.com/office/drawing/2010/main"/>
              </a:ext>
            </a:extLst>
          </a:blip>
          <a:srcRect/>
          <a:stretch>
            <a:fillRect/>
          </a:stretch>
        </p:blipFill>
        <p:spPr>
          <a:xfrm>
            <a:off x="457200" y="3962400"/>
            <a:ext cx="2895600" cy="2895600"/>
          </a:xfrm>
          <a:noFill/>
        </p:spPr>
      </p:pic>
      <p:sp>
        <p:nvSpPr>
          <p:cNvPr id="142342" name="Text Box 12"/>
          <p:cNvSpPr txBox="1">
            <a:spLocks noChangeArrowheads="1"/>
          </p:cNvSpPr>
          <p:nvPr/>
        </p:nvSpPr>
        <p:spPr bwMode="auto">
          <a:xfrm>
            <a:off x="4022725" y="6307138"/>
            <a:ext cx="1617663" cy="244475"/>
          </a:xfrm>
          <a:prstGeom prst="rect">
            <a:avLst/>
          </a:prstGeom>
          <a:noFill/>
          <a:ln w="9525">
            <a:noFill/>
            <a:miter lim="800000"/>
            <a:headEnd/>
            <a:tailEnd/>
          </a:ln>
        </p:spPr>
        <p:txBody>
          <a:bodyPr wrap="none">
            <a:prstTxWarp prst="textNoShape">
              <a:avLst/>
            </a:prstTxWarp>
            <a:spAutoFit/>
          </a:bodyPr>
          <a:lstStyle/>
          <a:p>
            <a:pPr eaLnBrk="1" hangingPunct="1"/>
            <a:r>
              <a:rPr lang="en-US" sz="1000"/>
              <a:t>1. As reported by ETDRS</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0" name="Rectangle 4"/>
          <p:cNvSpPr>
            <a:spLocks noGrp="1" noChangeArrowheads="1"/>
          </p:cNvSpPr>
          <p:nvPr>
            <p:ph type="title"/>
          </p:nvPr>
        </p:nvSpPr>
        <p:spPr/>
        <p:txBody>
          <a:bodyPr/>
          <a:lstStyle/>
          <a:p>
            <a:pPr eaLnBrk="1" hangingPunct="1">
              <a:defRPr/>
            </a:pPr>
            <a:r>
              <a:rPr lang="en-US" sz="4000">
                <a:ea typeface="+mj-ea"/>
                <a:cs typeface="+mj-cs"/>
              </a:rPr>
              <a:t>Proliferative Diabetic Retinopathy</a:t>
            </a:r>
          </a:p>
        </p:txBody>
      </p:sp>
      <p:sp>
        <p:nvSpPr>
          <p:cNvPr id="126983" name="Rectangle 7"/>
          <p:cNvSpPr>
            <a:spLocks noGrp="1" noChangeArrowheads="1"/>
          </p:cNvSpPr>
          <p:nvPr>
            <p:ph type="body" sz="half" idx="1"/>
          </p:nvPr>
        </p:nvSpPr>
        <p:spPr/>
        <p:txBody>
          <a:bodyPr/>
          <a:lstStyle/>
          <a:p>
            <a:pPr eaLnBrk="1" hangingPunct="1">
              <a:lnSpc>
                <a:spcPct val="80000"/>
              </a:lnSpc>
              <a:buFont typeface="Wingdings" pitchFamily="-108" charset="2"/>
              <a:buChar char="l"/>
              <a:defRPr/>
            </a:pPr>
            <a:r>
              <a:rPr lang="en-US" sz="2400">
                <a:ea typeface="+mn-ea"/>
                <a:cs typeface="+mn-cs"/>
              </a:rPr>
              <a:t>NVD or NVE</a:t>
            </a:r>
          </a:p>
          <a:p>
            <a:pPr eaLnBrk="1" hangingPunct="1">
              <a:lnSpc>
                <a:spcPct val="80000"/>
              </a:lnSpc>
              <a:buFont typeface="Wingdings" pitchFamily="-108" charset="2"/>
              <a:buChar char="l"/>
              <a:defRPr/>
            </a:pPr>
            <a:r>
              <a:rPr lang="en-US" sz="2400">
                <a:ea typeface="+mn-ea"/>
                <a:cs typeface="+mn-cs"/>
              </a:rPr>
              <a:t>High risk</a:t>
            </a:r>
          </a:p>
          <a:p>
            <a:pPr lvl="1" eaLnBrk="1" hangingPunct="1">
              <a:lnSpc>
                <a:spcPct val="80000"/>
              </a:lnSpc>
              <a:buFont typeface="Wingdings" pitchFamily="-108" charset="2"/>
              <a:buChar char="l"/>
              <a:defRPr/>
            </a:pPr>
            <a:r>
              <a:rPr lang="en-US" sz="2000"/>
              <a:t>NVD &gt;1/2 disk area</a:t>
            </a:r>
          </a:p>
          <a:p>
            <a:pPr lvl="1" eaLnBrk="1" hangingPunct="1">
              <a:lnSpc>
                <a:spcPct val="80000"/>
              </a:lnSpc>
              <a:buFont typeface="Wingdings" pitchFamily="-108" charset="2"/>
              <a:buChar char="l"/>
              <a:defRPr/>
            </a:pPr>
            <a:r>
              <a:rPr lang="en-US" sz="2000"/>
              <a:t>NVD and VH/PRH</a:t>
            </a:r>
          </a:p>
          <a:p>
            <a:pPr lvl="1" eaLnBrk="1" hangingPunct="1">
              <a:lnSpc>
                <a:spcPct val="80000"/>
              </a:lnSpc>
              <a:buFont typeface="Wingdings" pitchFamily="-108" charset="2"/>
              <a:buChar char="l"/>
              <a:defRPr/>
            </a:pPr>
            <a:r>
              <a:rPr lang="en-US" sz="2000"/>
              <a:t>NVE &gt;1/2 disk area +VH/PRH</a:t>
            </a:r>
          </a:p>
          <a:p>
            <a:pPr eaLnBrk="1" hangingPunct="1">
              <a:lnSpc>
                <a:spcPct val="80000"/>
              </a:lnSpc>
              <a:buFont typeface="Wingdings" pitchFamily="-108" charset="2"/>
              <a:buChar char="l"/>
              <a:defRPr/>
            </a:pPr>
            <a:r>
              <a:rPr lang="en-US" sz="2400">
                <a:ea typeface="+mn-ea"/>
                <a:cs typeface="+mn-cs"/>
              </a:rPr>
              <a:t>Untreated, can lead to VH or tractional RD</a:t>
            </a:r>
          </a:p>
          <a:p>
            <a:pPr eaLnBrk="1" hangingPunct="1">
              <a:lnSpc>
                <a:spcPct val="80000"/>
              </a:lnSpc>
              <a:buFont typeface="Wingdings" pitchFamily="-108" charset="2"/>
              <a:buChar char="l"/>
              <a:defRPr/>
            </a:pPr>
            <a:r>
              <a:rPr lang="en-US" sz="2400">
                <a:ea typeface="+mn-ea"/>
                <a:cs typeface="+mn-cs"/>
              </a:rPr>
              <a:t>Without tx, 50% blind in 5 years</a:t>
            </a:r>
          </a:p>
          <a:p>
            <a:pPr eaLnBrk="1" hangingPunct="1">
              <a:lnSpc>
                <a:spcPct val="80000"/>
              </a:lnSpc>
              <a:buFont typeface="Wingdings" pitchFamily="-108" charset="2"/>
              <a:buChar char="l"/>
              <a:defRPr/>
            </a:pPr>
            <a:r>
              <a:rPr lang="en-US" sz="2400">
                <a:ea typeface="+mn-ea"/>
                <a:cs typeface="+mn-cs"/>
              </a:rPr>
              <a:t>Current treatment: PRP when High Risk, may need vitrectomy</a:t>
            </a:r>
          </a:p>
        </p:txBody>
      </p:sp>
      <p:pic>
        <p:nvPicPr>
          <p:cNvPr id="144388" name="Picture 12" descr="hull 30"/>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5257800" y="1187450"/>
            <a:ext cx="3657600" cy="2736850"/>
          </a:xfrm>
          <a:noFill/>
        </p:spPr>
      </p:pic>
      <p:pic>
        <p:nvPicPr>
          <p:cNvPr id="144389" name="Picture 17" descr="LAMB 03 (2)"/>
          <p:cNvPicPr>
            <a:picLocks noGrp="1" noChangeAspect="1" noChangeArrowheads="1"/>
          </p:cNvPicPr>
          <p:nvPr>
            <p:ph sz="quarter" idx="3"/>
          </p:nvPr>
        </p:nvPicPr>
        <p:blipFill>
          <a:blip r:embed="rId4" cstate="email">
            <a:extLst>
              <a:ext uri="{28A0092B-C50C-407E-A947-70E740481C1C}">
                <a14:useLocalDpi xmlns:a14="http://schemas.microsoft.com/office/drawing/2010/main"/>
              </a:ext>
            </a:extLst>
          </a:blip>
          <a:srcRect/>
          <a:stretch>
            <a:fillRect/>
          </a:stretch>
        </p:blipFill>
        <p:spPr>
          <a:xfrm>
            <a:off x="5280025" y="4038600"/>
            <a:ext cx="3635375" cy="2590800"/>
          </a:xfrm>
          <a:noFill/>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0" y="274638"/>
            <a:ext cx="8229600" cy="1143000"/>
          </a:xfrm>
        </p:spPr>
        <p:txBody>
          <a:bodyPr/>
          <a:lstStyle/>
          <a:p>
            <a:pPr eaLnBrk="1" hangingPunct="1">
              <a:defRPr/>
            </a:pPr>
            <a:r>
              <a:rPr lang="en-US">
                <a:ea typeface="+mj-ea"/>
                <a:cs typeface="+mj-cs"/>
              </a:rPr>
              <a:t>Macular Edema</a:t>
            </a:r>
          </a:p>
        </p:txBody>
      </p:sp>
      <p:sp>
        <p:nvSpPr>
          <p:cNvPr id="132102" name="Rectangle 6"/>
          <p:cNvSpPr>
            <a:spLocks noGrp="1" noChangeArrowheads="1"/>
          </p:cNvSpPr>
          <p:nvPr>
            <p:ph type="body" sz="half" idx="1"/>
          </p:nvPr>
        </p:nvSpPr>
        <p:spPr/>
        <p:txBody>
          <a:bodyPr/>
          <a:lstStyle/>
          <a:p>
            <a:pPr marL="0" indent="0" eaLnBrk="1" hangingPunct="1">
              <a:lnSpc>
                <a:spcPct val="90000"/>
              </a:lnSpc>
              <a:buNone/>
              <a:defRPr/>
            </a:pPr>
            <a:r>
              <a:rPr lang="en-US" sz="2400" dirty="0">
                <a:solidFill>
                  <a:srgbClr val="FFFF00"/>
                </a:solidFill>
                <a:ea typeface="+mn-ea"/>
                <a:cs typeface="+mn-cs"/>
              </a:rPr>
              <a:t>Today’s categories of DME</a:t>
            </a:r>
          </a:p>
          <a:p>
            <a:pPr marL="0" indent="0" eaLnBrk="1" hangingPunct="1">
              <a:lnSpc>
                <a:spcPct val="90000"/>
              </a:lnSpc>
              <a:buNone/>
              <a:defRPr/>
            </a:pPr>
            <a:r>
              <a:rPr lang="en-US" sz="2400" dirty="0">
                <a:solidFill>
                  <a:srgbClr val="FFFF00"/>
                </a:solidFill>
                <a:ea typeface="+mn-ea"/>
                <a:cs typeface="+mn-cs"/>
              </a:rPr>
              <a:t>CI-DME: Central subfield involving central 1mm of fovea</a:t>
            </a:r>
          </a:p>
          <a:p>
            <a:pPr marL="0" indent="0" eaLnBrk="1" hangingPunct="1">
              <a:lnSpc>
                <a:spcPct val="90000"/>
              </a:lnSpc>
              <a:buNone/>
              <a:defRPr/>
            </a:pPr>
            <a:r>
              <a:rPr lang="en-US" sz="2400" dirty="0">
                <a:solidFill>
                  <a:srgbClr val="FFFF00"/>
                </a:solidFill>
                <a:ea typeface="+mn-ea"/>
                <a:cs typeface="+mn-cs"/>
              </a:rPr>
              <a:t>Non-CI: Not involving central subfield (1mm of fovea)</a:t>
            </a:r>
          </a:p>
          <a:p>
            <a:pPr marL="0" indent="0" eaLnBrk="1" hangingPunct="1">
              <a:lnSpc>
                <a:spcPct val="90000"/>
              </a:lnSpc>
              <a:buNone/>
              <a:defRPr/>
            </a:pPr>
            <a:endParaRPr lang="en-US" sz="2400" dirty="0">
              <a:solidFill>
                <a:srgbClr val="FFFF00"/>
              </a:solidFill>
              <a:ea typeface="+mn-ea"/>
              <a:cs typeface="+mn-cs"/>
            </a:endParaRPr>
          </a:p>
          <a:p>
            <a:pPr marL="0" indent="0" eaLnBrk="1" hangingPunct="1">
              <a:lnSpc>
                <a:spcPct val="90000"/>
              </a:lnSpc>
              <a:buNone/>
              <a:defRPr/>
            </a:pPr>
            <a:r>
              <a:rPr lang="en-US" sz="2400" dirty="0">
                <a:solidFill>
                  <a:srgbClr val="FFFF00"/>
                </a:solidFill>
                <a:ea typeface="+mn-ea"/>
                <a:cs typeface="+mn-cs"/>
              </a:rPr>
              <a:t>CSME not really “used” anymore</a:t>
            </a:r>
          </a:p>
          <a:p>
            <a:pPr marL="0" indent="0" eaLnBrk="1" hangingPunct="1">
              <a:lnSpc>
                <a:spcPct val="90000"/>
              </a:lnSpc>
              <a:buNone/>
              <a:defRPr/>
            </a:pPr>
            <a:endParaRPr lang="en-US" sz="2400" dirty="0">
              <a:solidFill>
                <a:srgbClr val="FFFF00"/>
              </a:solidFill>
              <a:ea typeface="+mn-ea"/>
              <a:cs typeface="+mn-cs"/>
            </a:endParaRPr>
          </a:p>
          <a:p>
            <a:pPr marL="0" indent="0" eaLnBrk="1" hangingPunct="1">
              <a:lnSpc>
                <a:spcPct val="90000"/>
              </a:lnSpc>
              <a:buNone/>
              <a:defRPr/>
            </a:pPr>
            <a:r>
              <a:rPr lang="en-US" sz="2400" dirty="0">
                <a:solidFill>
                  <a:srgbClr val="FFFF00"/>
                </a:solidFill>
                <a:ea typeface="+mn-ea"/>
                <a:cs typeface="+mn-cs"/>
              </a:rPr>
              <a:t>Does Vision matter?</a:t>
            </a:r>
            <a:endParaRPr lang="en-US" sz="2400" dirty="0">
              <a:ea typeface="+mn-ea"/>
              <a:cs typeface="+mn-cs"/>
            </a:endParaRPr>
          </a:p>
        </p:txBody>
      </p:sp>
      <p:pic>
        <p:nvPicPr>
          <p:cNvPr id="146436" name="Picture 11" descr="CSME1DD (2)"/>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6232525" y="76200"/>
            <a:ext cx="2911475" cy="2619375"/>
          </a:xfrm>
          <a:noFill/>
        </p:spPr>
      </p:pic>
      <p:pic>
        <p:nvPicPr>
          <p:cNvPr id="146437" name="Picture 13" descr="MARM copy"/>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72200" y="2667000"/>
            <a:ext cx="2976563" cy="2659063"/>
          </a:xfrm>
          <a:prstGeom prst="rect">
            <a:avLst/>
          </a:prstGeom>
          <a:noFill/>
          <a:ln w="9525">
            <a:noFill/>
            <a:miter lim="800000"/>
            <a:headEnd/>
            <a:tailEnd/>
          </a:ln>
        </p:spPr>
      </p:pic>
      <p:sp>
        <p:nvSpPr>
          <p:cNvPr id="7" name="Content Placeholder 6"/>
          <p:cNvSpPr>
            <a:spLocks noGrp="1"/>
          </p:cNvSpPr>
          <p:nvPr>
            <p:ph sz="quarter" idx="3"/>
          </p:nvPr>
        </p:nvSpPr>
        <p:spPr/>
        <p:txBody>
          <a:bodyPr/>
          <a:lstStyle/>
          <a:p>
            <a:pPr>
              <a:buFont typeface="Wingdings" pitchFamily="-65" charset="2"/>
              <a:buChar char="l"/>
              <a:defRPr/>
            </a:pPr>
            <a:endParaRPr lang="en-US"/>
          </a:p>
        </p:txBody>
      </p:sp>
      <p:pic>
        <p:nvPicPr>
          <p:cNvPr id="8" name="Picture 7" descr="dme2.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48400" y="5029200"/>
            <a:ext cx="2743200" cy="18288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eaLnBrk="1" hangingPunct="1">
              <a:defRPr/>
            </a:pPr>
            <a:r>
              <a:rPr lang="en-US" b="1">
                <a:ea typeface="+mj-ea"/>
                <a:cs typeface="+mj-cs"/>
              </a:rPr>
              <a:t>D</a:t>
            </a:r>
            <a:r>
              <a:rPr lang="en-US">
                <a:ea typeface="+mj-ea"/>
                <a:cs typeface="+mj-cs"/>
              </a:rPr>
              <a:t>iabetic </a:t>
            </a:r>
            <a:r>
              <a:rPr lang="en-US" b="1">
                <a:ea typeface="+mj-ea"/>
                <a:cs typeface="+mj-cs"/>
              </a:rPr>
              <a:t>R</a:t>
            </a:r>
            <a:r>
              <a:rPr lang="en-US">
                <a:ea typeface="+mj-ea"/>
                <a:cs typeface="+mj-cs"/>
              </a:rPr>
              <a:t>etinopathy </a:t>
            </a:r>
            <a:r>
              <a:rPr lang="en-US" b="1">
                <a:ea typeface="+mj-ea"/>
                <a:cs typeface="+mj-cs"/>
              </a:rPr>
              <a:t>S</a:t>
            </a:r>
            <a:r>
              <a:rPr lang="en-US">
                <a:ea typeface="+mj-ea"/>
                <a:cs typeface="+mj-cs"/>
              </a:rPr>
              <a:t>tudy</a:t>
            </a:r>
          </a:p>
        </p:txBody>
      </p:sp>
      <p:sp>
        <p:nvSpPr>
          <p:cNvPr id="176131" name="Rectangle 3"/>
          <p:cNvSpPr>
            <a:spLocks noGrp="1" noChangeArrowheads="1"/>
          </p:cNvSpPr>
          <p:nvPr>
            <p:ph type="body" idx="1"/>
          </p:nvPr>
        </p:nvSpPr>
        <p:spPr/>
        <p:txBody>
          <a:bodyPr/>
          <a:lstStyle/>
          <a:p>
            <a:pPr eaLnBrk="1" hangingPunct="1">
              <a:buFont typeface="Wingdings" pitchFamily="-108" charset="2"/>
              <a:buChar char="l"/>
              <a:defRPr/>
            </a:pPr>
            <a:r>
              <a:rPr lang="en-US">
                <a:ea typeface="+mn-ea"/>
                <a:cs typeface="+mn-cs"/>
              </a:rPr>
              <a:t>Randomized, prospective to evaluate PRP</a:t>
            </a:r>
          </a:p>
          <a:p>
            <a:pPr eaLnBrk="1" hangingPunct="1">
              <a:buFont typeface="Wingdings" pitchFamily="-108" charset="2"/>
              <a:buChar char="l"/>
              <a:defRPr/>
            </a:pPr>
            <a:r>
              <a:rPr lang="en-US">
                <a:ea typeface="+mn-ea"/>
                <a:cs typeface="+mn-cs"/>
              </a:rPr>
              <a:t>Primary outcome was severe vision loss defined as 5/200</a:t>
            </a:r>
          </a:p>
          <a:p>
            <a:pPr eaLnBrk="1" hangingPunct="1">
              <a:buFont typeface="Wingdings" pitchFamily="-108" charset="2"/>
              <a:buChar char="l"/>
              <a:defRPr/>
            </a:pPr>
            <a:r>
              <a:rPr lang="en-US">
                <a:ea typeface="+mn-ea"/>
                <a:cs typeface="+mn-cs"/>
              </a:rPr>
              <a:t>Demonstrated 50% decrease in SVL in PRP group</a:t>
            </a:r>
          </a:p>
          <a:p>
            <a:pPr eaLnBrk="1" hangingPunct="1">
              <a:buFont typeface="Wingdings" pitchFamily="-108" charset="2"/>
              <a:buChar char="l"/>
              <a:defRPr/>
            </a:pPr>
            <a:r>
              <a:rPr lang="en-US">
                <a:ea typeface="+mn-ea"/>
                <a:cs typeface="+mn-cs"/>
              </a:rPr>
              <a:t>Recommendation: PRP</a:t>
            </a:r>
          </a:p>
          <a:p>
            <a:pPr eaLnBrk="1" hangingPunct="1">
              <a:buFont typeface="Wingdings" pitchFamily="-108" charset="2"/>
              <a:buChar char="l"/>
              <a:defRPr/>
            </a:pPr>
            <a:r>
              <a:rPr lang="en-US">
                <a:ea typeface="+mn-ea"/>
                <a:cs typeface="+mn-cs"/>
              </a:rPr>
              <a:t>Complication: 11% lost 1 or more lines of acuity, and 5% had visual field loss</a:t>
            </a:r>
          </a:p>
        </p:txBody>
      </p:sp>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p:txBody>
          <a:bodyPr/>
          <a:lstStyle/>
          <a:p>
            <a:pPr eaLnBrk="1" hangingPunct="1">
              <a:defRPr/>
            </a:pPr>
            <a:r>
              <a:rPr lang="en-US" sz="3000" b="1">
                <a:ea typeface="+mj-ea"/>
                <a:cs typeface="+mj-cs"/>
              </a:rPr>
              <a:t>E</a:t>
            </a:r>
            <a:r>
              <a:rPr lang="en-US" sz="3000">
                <a:ea typeface="+mj-ea"/>
                <a:cs typeface="+mj-cs"/>
              </a:rPr>
              <a:t>arly </a:t>
            </a:r>
            <a:r>
              <a:rPr lang="en-US" sz="3000" b="1">
                <a:ea typeface="+mj-ea"/>
                <a:cs typeface="+mj-cs"/>
              </a:rPr>
              <a:t>T</a:t>
            </a:r>
            <a:r>
              <a:rPr lang="en-US" sz="3000">
                <a:ea typeface="+mj-ea"/>
                <a:cs typeface="+mj-cs"/>
              </a:rPr>
              <a:t>reatment for </a:t>
            </a:r>
            <a:r>
              <a:rPr lang="en-US" sz="3000" b="1">
                <a:ea typeface="+mj-ea"/>
                <a:cs typeface="+mj-cs"/>
              </a:rPr>
              <a:t>D</a:t>
            </a:r>
            <a:r>
              <a:rPr lang="en-US" sz="3000">
                <a:ea typeface="+mj-ea"/>
                <a:cs typeface="+mj-cs"/>
              </a:rPr>
              <a:t>iabetic </a:t>
            </a:r>
            <a:r>
              <a:rPr lang="en-US" sz="3000" b="1">
                <a:ea typeface="+mj-ea"/>
                <a:cs typeface="+mj-cs"/>
              </a:rPr>
              <a:t>R</a:t>
            </a:r>
            <a:r>
              <a:rPr lang="en-US" sz="3000">
                <a:ea typeface="+mj-ea"/>
                <a:cs typeface="+mj-cs"/>
              </a:rPr>
              <a:t>etinopathy </a:t>
            </a:r>
            <a:r>
              <a:rPr lang="en-US" sz="3000" b="1">
                <a:ea typeface="+mj-ea"/>
                <a:cs typeface="+mj-cs"/>
              </a:rPr>
              <a:t>S</a:t>
            </a:r>
            <a:r>
              <a:rPr lang="en-US" sz="3000">
                <a:ea typeface="+mj-ea"/>
                <a:cs typeface="+mj-cs"/>
              </a:rPr>
              <a:t>tudy</a:t>
            </a:r>
          </a:p>
        </p:txBody>
      </p:sp>
      <p:sp>
        <p:nvSpPr>
          <p:cNvPr id="177155" name="Rectangle 3"/>
          <p:cNvSpPr>
            <a:spLocks noGrp="1" noChangeArrowheads="1"/>
          </p:cNvSpPr>
          <p:nvPr>
            <p:ph type="body" idx="1"/>
          </p:nvPr>
        </p:nvSpPr>
        <p:spPr/>
        <p:txBody>
          <a:bodyPr/>
          <a:lstStyle/>
          <a:p>
            <a:pPr eaLnBrk="1" hangingPunct="1">
              <a:buFont typeface="Wingdings" pitchFamily="-108" charset="2"/>
              <a:buChar char="l"/>
              <a:defRPr/>
            </a:pPr>
            <a:r>
              <a:rPr lang="en-US" sz="2800" dirty="0">
                <a:ea typeface="+mn-ea"/>
                <a:cs typeface="+mn-cs"/>
              </a:rPr>
              <a:t>Evaluated PRP and aspirin in pts with less than HR PDR OU, laser for DME</a:t>
            </a:r>
          </a:p>
          <a:p>
            <a:pPr eaLnBrk="1" hangingPunct="1">
              <a:buFont typeface="Wingdings" pitchFamily="-108" charset="2"/>
              <a:buChar char="l"/>
              <a:defRPr/>
            </a:pPr>
            <a:r>
              <a:rPr lang="en-US" sz="2800" dirty="0">
                <a:ea typeface="+mn-ea"/>
                <a:cs typeface="+mn-cs"/>
              </a:rPr>
              <a:t>Outcome was Moderate VL (doubling of visual angle)</a:t>
            </a:r>
          </a:p>
          <a:p>
            <a:pPr eaLnBrk="1" hangingPunct="1">
              <a:buFont typeface="Wingdings" pitchFamily="-108" charset="2"/>
              <a:buChar char="l"/>
              <a:defRPr/>
            </a:pPr>
            <a:r>
              <a:rPr lang="en-US" sz="2800" dirty="0">
                <a:ea typeface="+mn-ea"/>
                <a:cs typeface="+mn-cs"/>
              </a:rPr>
              <a:t>Results of </a:t>
            </a:r>
            <a:r>
              <a:rPr lang="en-US" sz="2800" dirty="0">
                <a:solidFill>
                  <a:srgbClr val="FFFF00"/>
                </a:solidFill>
                <a:ea typeface="+mn-ea"/>
                <a:cs typeface="+mn-cs"/>
              </a:rPr>
              <a:t>3 areas of interest:</a:t>
            </a:r>
          </a:p>
          <a:p>
            <a:pPr lvl="1" eaLnBrk="1" hangingPunct="1">
              <a:buFont typeface="Wingdings" pitchFamily="-108" charset="2"/>
              <a:buChar char="l"/>
              <a:defRPr/>
            </a:pPr>
            <a:r>
              <a:rPr lang="en-US" sz="2400" dirty="0"/>
              <a:t>&gt;50% less MVL with laser for CSME</a:t>
            </a:r>
          </a:p>
          <a:p>
            <a:pPr lvl="1" eaLnBrk="1" hangingPunct="1">
              <a:buFont typeface="Wingdings" pitchFamily="-108" charset="2"/>
              <a:buChar char="l"/>
              <a:defRPr/>
            </a:pPr>
            <a:r>
              <a:rPr lang="en-US" sz="2400" dirty="0"/>
              <a:t>PRP for PDR, not needed earlier, but may be beneficial for Type 2</a:t>
            </a:r>
          </a:p>
          <a:p>
            <a:pPr lvl="1" eaLnBrk="1" hangingPunct="1">
              <a:buFont typeface="Wingdings" pitchFamily="-108" charset="2"/>
              <a:buChar char="l"/>
              <a:defRPr/>
            </a:pPr>
            <a:r>
              <a:rPr lang="en-US" sz="2400" dirty="0"/>
              <a:t>ASA 650mg did not alter retinopathy, VA or VH, or rates of vitrectomy</a:t>
            </a:r>
          </a:p>
          <a:p>
            <a:pPr eaLnBrk="1" hangingPunct="1">
              <a:buFont typeface="Wingdings" pitchFamily="-108" charset="2"/>
              <a:buChar char="l"/>
              <a:defRPr/>
            </a:pPr>
            <a:endParaRPr lang="en-US" sz="2800" dirty="0">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4935B-7A45-474A-B118-592429A903A2}"/>
              </a:ext>
            </a:extLst>
          </p:cNvPr>
          <p:cNvSpPr>
            <a:spLocks noGrp="1"/>
          </p:cNvSpPr>
          <p:nvPr>
            <p:ph type="title"/>
          </p:nvPr>
        </p:nvSpPr>
        <p:spPr>
          <a:xfrm>
            <a:off x="0" y="612775"/>
            <a:ext cx="8229600" cy="1139825"/>
          </a:xfrm>
        </p:spPr>
        <p:txBody>
          <a:bodyPr/>
          <a:lstStyle/>
          <a:p>
            <a:r>
              <a:rPr lang="en-US" dirty="0"/>
              <a:t>How much can diet affect vision?</a:t>
            </a:r>
            <a:br>
              <a:rPr lang="en-US" dirty="0"/>
            </a:br>
            <a:endParaRPr lang="en-US" dirty="0"/>
          </a:p>
        </p:txBody>
      </p:sp>
      <p:sp>
        <p:nvSpPr>
          <p:cNvPr id="3" name="Content Placeholder 2">
            <a:extLst>
              <a:ext uri="{FF2B5EF4-FFF2-40B4-BE49-F238E27FC236}">
                <a16:creationId xmlns:a16="http://schemas.microsoft.com/office/drawing/2014/main" id="{1979F7DE-EEF6-6A40-B75C-3FF2F7D00230}"/>
              </a:ext>
            </a:extLst>
          </p:cNvPr>
          <p:cNvSpPr>
            <a:spLocks noGrp="1"/>
          </p:cNvSpPr>
          <p:nvPr>
            <p:ph idx="1"/>
          </p:nvPr>
        </p:nvSpPr>
        <p:spPr>
          <a:xfrm>
            <a:off x="628650" y="2226469"/>
            <a:ext cx="8124325" cy="3739022"/>
          </a:xfrm>
        </p:spPr>
        <p:txBody>
          <a:bodyPr>
            <a:normAutofit fontScale="70000" lnSpcReduction="20000"/>
          </a:bodyPr>
          <a:lstStyle/>
          <a:p>
            <a:r>
              <a:rPr lang="en-US" dirty="0"/>
              <a:t>Junk food can cause blindness!</a:t>
            </a:r>
          </a:p>
          <a:p>
            <a:pPr lvl="1"/>
            <a:r>
              <a:rPr lang="en-US" dirty="0"/>
              <a:t>French fries, potato chips, white bread, processed ham and sausage</a:t>
            </a:r>
          </a:p>
          <a:p>
            <a:r>
              <a:rPr lang="en-US" dirty="0"/>
              <a:t>Complaints at age 14 of tiredness </a:t>
            </a:r>
          </a:p>
          <a:p>
            <a:pPr lvl="1"/>
            <a:r>
              <a:rPr lang="en-US" dirty="0"/>
              <a:t>Normal BMI, no signs of malnutrition</a:t>
            </a:r>
          </a:p>
          <a:p>
            <a:pPr lvl="2"/>
            <a:r>
              <a:rPr lang="en-US" dirty="0"/>
              <a:t>Low B12 and anemia treated and given dietary advice</a:t>
            </a:r>
          </a:p>
          <a:p>
            <a:r>
              <a:rPr lang="en-US" dirty="0"/>
              <a:t>Age 15: hearing and vision loss</a:t>
            </a:r>
          </a:p>
          <a:p>
            <a:r>
              <a:rPr lang="en-US" dirty="0"/>
              <a:t>Age 17: Blindness</a:t>
            </a:r>
          </a:p>
          <a:p>
            <a:pPr lvl="1"/>
            <a:r>
              <a:rPr lang="en-US" dirty="0"/>
              <a:t>Low B12, </a:t>
            </a:r>
            <a:r>
              <a:rPr lang="en-US" dirty="0" err="1"/>
              <a:t>Vit</a:t>
            </a:r>
            <a:r>
              <a:rPr lang="en-US" dirty="0"/>
              <a:t> D, bone density and high Zinc</a:t>
            </a:r>
          </a:p>
          <a:p>
            <a:r>
              <a:rPr lang="en-US" dirty="0"/>
              <a:t>Optic neuropathy caused by junk food diet!</a:t>
            </a:r>
          </a:p>
          <a:p>
            <a:pPr lvl="1"/>
            <a:r>
              <a:rPr lang="en-US" dirty="0"/>
              <a:t>Some controversy as to possibility of other cause…..</a:t>
            </a:r>
          </a:p>
          <a:p>
            <a:pPr lvl="1"/>
            <a:r>
              <a:rPr lang="en-US" dirty="0"/>
              <a:t>BMI isn’t everything (as seen in this case)</a:t>
            </a:r>
          </a:p>
          <a:p>
            <a:endParaRPr lang="en-US" dirty="0"/>
          </a:p>
        </p:txBody>
      </p:sp>
      <p:sp>
        <p:nvSpPr>
          <p:cNvPr id="4" name="TextBox 3">
            <a:extLst>
              <a:ext uri="{FF2B5EF4-FFF2-40B4-BE49-F238E27FC236}">
                <a16:creationId xmlns:a16="http://schemas.microsoft.com/office/drawing/2014/main" id="{20AE6562-5086-2A42-B5D8-3B3DFF5C7C67}"/>
              </a:ext>
            </a:extLst>
          </p:cNvPr>
          <p:cNvSpPr txBox="1"/>
          <p:nvPr/>
        </p:nvSpPr>
        <p:spPr>
          <a:xfrm>
            <a:off x="144380" y="6248400"/>
            <a:ext cx="6984332" cy="369332"/>
          </a:xfrm>
          <a:prstGeom prst="rect">
            <a:avLst/>
          </a:prstGeom>
          <a:noFill/>
        </p:spPr>
        <p:txBody>
          <a:bodyPr wrap="square" rtlCol="0">
            <a:spAutoFit/>
          </a:bodyPr>
          <a:lstStyle/>
          <a:p>
            <a:r>
              <a:rPr lang="en-US" dirty="0"/>
              <a:t>Harrison et al. Blindness by Junk Food.  Annals of </a:t>
            </a:r>
            <a:r>
              <a:rPr lang="en-US" dirty="0" err="1"/>
              <a:t>Int</a:t>
            </a:r>
            <a:r>
              <a:rPr lang="en-US" dirty="0"/>
              <a:t> Med. 9/19</a:t>
            </a:r>
          </a:p>
        </p:txBody>
      </p:sp>
      <p:pic>
        <p:nvPicPr>
          <p:cNvPr id="5" name="Picture 4">
            <a:extLst>
              <a:ext uri="{FF2B5EF4-FFF2-40B4-BE49-F238E27FC236}">
                <a16:creationId xmlns:a16="http://schemas.microsoft.com/office/drawing/2014/main" id="{31EA6DF3-B33C-034E-95D3-7824A0BA63F3}"/>
              </a:ext>
            </a:extLst>
          </p:cNvPr>
          <p:cNvPicPr>
            <a:picLocks noChangeAspect="1"/>
          </p:cNvPicPr>
          <p:nvPr/>
        </p:nvPicPr>
        <p:blipFill>
          <a:blip r:embed="rId2"/>
          <a:stretch>
            <a:fillRect/>
          </a:stretch>
        </p:blipFill>
        <p:spPr>
          <a:xfrm>
            <a:off x="6569242" y="1029892"/>
            <a:ext cx="2183732" cy="1450508"/>
          </a:xfrm>
          <a:prstGeom prst="rect">
            <a:avLst/>
          </a:prstGeom>
        </p:spPr>
      </p:pic>
      <p:pic>
        <p:nvPicPr>
          <p:cNvPr id="6" name="Picture 5">
            <a:extLst>
              <a:ext uri="{FF2B5EF4-FFF2-40B4-BE49-F238E27FC236}">
                <a16:creationId xmlns:a16="http://schemas.microsoft.com/office/drawing/2014/main" id="{C6886B80-7EC9-0145-9D68-73EB5C95638A}"/>
              </a:ext>
            </a:extLst>
          </p:cNvPr>
          <p:cNvPicPr>
            <a:picLocks noChangeAspect="1"/>
          </p:cNvPicPr>
          <p:nvPr/>
        </p:nvPicPr>
        <p:blipFill>
          <a:blip r:embed="rId3"/>
          <a:stretch>
            <a:fillRect/>
          </a:stretch>
        </p:blipFill>
        <p:spPr>
          <a:xfrm>
            <a:off x="7128712" y="2922782"/>
            <a:ext cx="1624262" cy="1078889"/>
          </a:xfrm>
          <a:prstGeom prst="rect">
            <a:avLst/>
          </a:prstGeom>
        </p:spPr>
      </p:pic>
      <p:pic>
        <p:nvPicPr>
          <p:cNvPr id="7" name="Picture 6">
            <a:extLst>
              <a:ext uri="{FF2B5EF4-FFF2-40B4-BE49-F238E27FC236}">
                <a16:creationId xmlns:a16="http://schemas.microsoft.com/office/drawing/2014/main" id="{150FC929-DA1D-0F49-8412-EBDDA9B758C4}"/>
              </a:ext>
            </a:extLst>
          </p:cNvPr>
          <p:cNvPicPr>
            <a:picLocks noChangeAspect="1"/>
          </p:cNvPicPr>
          <p:nvPr/>
        </p:nvPicPr>
        <p:blipFill>
          <a:blip r:embed="rId4"/>
          <a:stretch>
            <a:fillRect/>
          </a:stretch>
        </p:blipFill>
        <p:spPr>
          <a:xfrm>
            <a:off x="7661107" y="4131448"/>
            <a:ext cx="1091867" cy="1091867"/>
          </a:xfrm>
          <a:prstGeom prst="rect">
            <a:avLst/>
          </a:prstGeom>
        </p:spPr>
      </p:pic>
    </p:spTree>
    <p:extLst>
      <p:ext uri="{BB962C8B-B14F-4D97-AF65-F5344CB8AC3E}">
        <p14:creationId xmlns:p14="http://schemas.microsoft.com/office/powerpoint/2010/main" val="26419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eaLnBrk="1" hangingPunct="1">
              <a:defRPr/>
            </a:pPr>
            <a:r>
              <a:rPr lang="en-US" sz="3200" b="1">
                <a:ea typeface="+mj-ea"/>
                <a:cs typeface="+mj-cs"/>
              </a:rPr>
              <a:t>D</a:t>
            </a:r>
            <a:r>
              <a:rPr lang="en-US" sz="3200">
                <a:ea typeface="+mj-ea"/>
                <a:cs typeface="+mj-cs"/>
              </a:rPr>
              <a:t>iabetic </a:t>
            </a:r>
            <a:r>
              <a:rPr lang="en-US" sz="3200" b="1">
                <a:ea typeface="+mj-ea"/>
                <a:cs typeface="+mj-cs"/>
              </a:rPr>
              <a:t>R</a:t>
            </a:r>
            <a:r>
              <a:rPr lang="en-US" sz="3200">
                <a:ea typeface="+mj-ea"/>
                <a:cs typeface="+mj-cs"/>
              </a:rPr>
              <a:t>etinopathy </a:t>
            </a:r>
            <a:r>
              <a:rPr lang="en-US" sz="3200" b="1">
                <a:ea typeface="+mj-ea"/>
                <a:cs typeface="+mj-cs"/>
              </a:rPr>
              <a:t>V</a:t>
            </a:r>
            <a:r>
              <a:rPr lang="en-US" sz="3200">
                <a:ea typeface="+mj-ea"/>
                <a:cs typeface="+mj-cs"/>
              </a:rPr>
              <a:t>itrectomy </a:t>
            </a:r>
            <a:r>
              <a:rPr lang="en-US" sz="3200" b="1">
                <a:ea typeface="+mj-ea"/>
                <a:cs typeface="+mj-cs"/>
              </a:rPr>
              <a:t>S</a:t>
            </a:r>
            <a:r>
              <a:rPr lang="en-US" sz="3200">
                <a:ea typeface="+mj-ea"/>
                <a:cs typeface="+mj-cs"/>
              </a:rPr>
              <a:t>tudy</a:t>
            </a:r>
          </a:p>
        </p:txBody>
      </p:sp>
      <p:sp>
        <p:nvSpPr>
          <p:cNvPr id="178179" name="Rectangle 3"/>
          <p:cNvSpPr>
            <a:spLocks noGrp="1" noChangeArrowheads="1"/>
          </p:cNvSpPr>
          <p:nvPr>
            <p:ph type="body" idx="1"/>
          </p:nvPr>
        </p:nvSpPr>
        <p:spPr>
          <a:xfrm>
            <a:off x="152400" y="1143000"/>
            <a:ext cx="7467600" cy="4987925"/>
          </a:xfrm>
        </p:spPr>
        <p:txBody>
          <a:bodyPr/>
          <a:lstStyle/>
          <a:p>
            <a:pPr eaLnBrk="1" hangingPunct="1">
              <a:buFont typeface="Wingdings" pitchFamily="-108" charset="2"/>
              <a:buChar char="l"/>
              <a:defRPr/>
            </a:pPr>
            <a:r>
              <a:rPr lang="en-US" dirty="0">
                <a:ea typeface="+mn-ea"/>
                <a:cs typeface="+mn-cs"/>
              </a:rPr>
              <a:t>Is early </a:t>
            </a:r>
            <a:r>
              <a:rPr lang="en-US" dirty="0" err="1">
                <a:ea typeface="+mn-ea"/>
                <a:cs typeface="+mn-cs"/>
              </a:rPr>
              <a:t>vitrectomy</a:t>
            </a:r>
            <a:r>
              <a:rPr lang="en-US" dirty="0">
                <a:ea typeface="+mn-ea"/>
                <a:cs typeface="+mn-cs"/>
              </a:rPr>
              <a:t> beneficial?</a:t>
            </a:r>
          </a:p>
          <a:p>
            <a:pPr lvl="1" eaLnBrk="1" hangingPunct="1">
              <a:buFont typeface="Wingdings" pitchFamily="-108" charset="2"/>
              <a:buChar char="l"/>
              <a:defRPr/>
            </a:pPr>
            <a:r>
              <a:rPr lang="en-US" dirty="0"/>
              <a:t>20/40 was more common in early-</a:t>
            </a:r>
            <a:r>
              <a:rPr lang="en-US" dirty="0" err="1"/>
              <a:t>vitrectomy</a:t>
            </a:r>
            <a:r>
              <a:rPr lang="en-US" dirty="0"/>
              <a:t> group (1-6 mos.)</a:t>
            </a:r>
          </a:p>
          <a:p>
            <a:pPr lvl="1" eaLnBrk="1" hangingPunct="1">
              <a:buFont typeface="Wingdings" pitchFamily="-108" charset="2"/>
              <a:buChar char="l"/>
              <a:defRPr/>
            </a:pPr>
            <a:r>
              <a:rPr lang="en-US" dirty="0"/>
              <a:t>Benefit seen in eyes with most severe disease</a:t>
            </a:r>
          </a:p>
          <a:p>
            <a:pPr lvl="1" eaLnBrk="1" hangingPunct="1">
              <a:buFont typeface="Wingdings" pitchFamily="-108" charset="2"/>
              <a:buChar char="l"/>
              <a:defRPr/>
            </a:pPr>
            <a:r>
              <a:rPr lang="en-US" dirty="0"/>
              <a:t>In regards to VH, clear                     benefit to type 1, but not                         to type 2 </a:t>
            </a:r>
          </a:p>
          <a:p>
            <a:pPr eaLnBrk="1" hangingPunct="1">
              <a:buFont typeface="Wingdings" pitchFamily="-108" charset="2"/>
              <a:buChar char="l"/>
              <a:defRPr/>
            </a:pPr>
            <a:r>
              <a:rPr lang="en-US" dirty="0">
                <a:ea typeface="+mn-ea"/>
                <a:cs typeface="+mn-cs"/>
              </a:rPr>
              <a:t>Today: 25g </a:t>
            </a:r>
            <a:r>
              <a:rPr lang="en-US" dirty="0" err="1">
                <a:ea typeface="+mn-ea"/>
                <a:cs typeface="+mn-cs"/>
              </a:rPr>
              <a:t>vitrectomy</a:t>
            </a:r>
            <a:endParaRPr lang="en-US" dirty="0">
              <a:ea typeface="+mn-ea"/>
              <a:cs typeface="+mn-cs"/>
            </a:endParaRPr>
          </a:p>
        </p:txBody>
      </p:sp>
      <p:pic>
        <p:nvPicPr>
          <p:cNvPr id="158724" name="Picture 4" descr="/Users/jeffrygerson/JDG/Presentations/VIDEOS/inserting 3 or 25g.mp4">
            <a:hlinkClick r:id="" action="ppaction://media"/>
          </p:cNvPr>
          <p:cNvPicPr/>
          <p:nvPr>
            <a:videoFile r:link="rId2"/>
            <p:extLst>
              <p:ext uri="{DAA4B4D4-6D71-4841-9C94-3DE7FCFB9230}">
                <p14:media xmlns:p14="http://schemas.microsoft.com/office/powerpoint/2010/main" r:link="rId1"/>
              </p:ext>
            </p:extLst>
          </p:nvPr>
        </p:nvPicPr>
        <p:blipFill>
          <a:blip r:embed="rId5"/>
          <a:srcRect/>
          <a:stretch>
            <a:fillRect/>
          </a:stretch>
        </p:blipFill>
        <p:spPr bwMode="auto">
          <a:xfrm>
            <a:off x="4851400" y="3733800"/>
            <a:ext cx="3860800" cy="2895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444" fill="hold"/>
                                        <p:tgtEl>
                                          <p:spTgt spid="15872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58724"/>
                </p:tgtEl>
              </p:cMediaNode>
            </p:video>
            <p:seq concurrent="1" nextAc="seek">
              <p:cTn id="8" restart="whenNotActive" fill="hold" evtFilter="cancelBubble" nodeType="interactiveSeq">
                <p:stCondLst>
                  <p:cond evt="onClick" delay="0">
                    <p:tgtEl>
                      <p:spTgt spid="15872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58724"/>
                                        </p:tgtEl>
                                      </p:cBhvr>
                                    </p:cmd>
                                  </p:childTnLst>
                                </p:cTn>
                              </p:par>
                            </p:childTnLst>
                          </p:cTn>
                        </p:par>
                      </p:childTnLst>
                    </p:cTn>
                  </p:par>
                </p:childTnLst>
              </p:cTn>
              <p:nextCondLst>
                <p:cond evt="onClick" delay="0">
                  <p:tgtEl>
                    <p:spTgt spid="158724"/>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84238"/>
          </a:xfrm>
        </p:spPr>
        <p:txBody>
          <a:bodyPr/>
          <a:lstStyle/>
          <a:p>
            <a:r>
              <a:rPr lang="en-US" dirty="0" err="1"/>
              <a:t>Lucentis</a:t>
            </a:r>
            <a:endParaRPr lang="en-US" dirty="0"/>
          </a:p>
        </p:txBody>
      </p:sp>
      <p:sp>
        <p:nvSpPr>
          <p:cNvPr id="3" name="Content Placeholder 2"/>
          <p:cNvSpPr>
            <a:spLocks noGrp="1"/>
          </p:cNvSpPr>
          <p:nvPr>
            <p:ph idx="1"/>
          </p:nvPr>
        </p:nvSpPr>
        <p:spPr>
          <a:xfrm>
            <a:off x="0" y="838200"/>
            <a:ext cx="9144000" cy="4530725"/>
          </a:xfrm>
        </p:spPr>
        <p:txBody>
          <a:bodyPr/>
          <a:lstStyle/>
          <a:p>
            <a:r>
              <a:rPr lang="en-US" dirty="0" err="1"/>
              <a:t>DRCR.net</a:t>
            </a:r>
            <a:r>
              <a:rPr lang="en-US" dirty="0"/>
              <a:t> investigated </a:t>
            </a:r>
            <a:r>
              <a:rPr lang="en-US" dirty="0" err="1"/>
              <a:t>Lucentis</a:t>
            </a:r>
            <a:r>
              <a:rPr lang="en-US" dirty="0"/>
              <a:t> </a:t>
            </a:r>
            <a:r>
              <a:rPr lang="en-US" dirty="0" err="1"/>
              <a:t>vs</a:t>
            </a:r>
            <a:r>
              <a:rPr lang="en-US" dirty="0"/>
              <a:t> laser and/or steroid   </a:t>
            </a:r>
            <a:r>
              <a:rPr lang="en-US" sz="2000" dirty="0" err="1"/>
              <a:t>n</a:t>
            </a:r>
            <a:r>
              <a:rPr lang="en-US" sz="2000" dirty="0"/>
              <a:t>= 691 people (~850 eyes).</a:t>
            </a:r>
          </a:p>
          <a:p>
            <a:pPr lvl="1"/>
            <a:r>
              <a:rPr lang="en-US" dirty="0" err="1"/>
              <a:t>Grps</a:t>
            </a:r>
            <a:r>
              <a:rPr lang="en-US" dirty="0"/>
              <a:t> </a:t>
            </a:r>
            <a:r>
              <a:rPr lang="en-US" sz="2000" dirty="0"/>
              <a:t>(success is 20/20 or &lt;250microns @ 1yr)</a:t>
            </a:r>
            <a:endParaRPr lang="en-US" dirty="0"/>
          </a:p>
          <a:p>
            <a:pPr lvl="2"/>
            <a:r>
              <a:rPr lang="en-US" dirty="0"/>
              <a:t>1: sham injection + prompt laser treatment</a:t>
            </a:r>
          </a:p>
          <a:p>
            <a:pPr lvl="2"/>
            <a:r>
              <a:rPr lang="en-US" dirty="0"/>
              <a:t>2: </a:t>
            </a:r>
            <a:r>
              <a:rPr lang="en-US" dirty="0" err="1"/>
              <a:t>Lucentis</a:t>
            </a:r>
            <a:r>
              <a:rPr lang="en-US" dirty="0"/>
              <a:t> + prompt laser (8/13) </a:t>
            </a:r>
          </a:p>
          <a:p>
            <a:pPr lvl="2"/>
            <a:r>
              <a:rPr lang="en-US" dirty="0"/>
              <a:t>3: </a:t>
            </a:r>
            <a:r>
              <a:rPr lang="en-US" dirty="0" err="1"/>
              <a:t>Lucentis</a:t>
            </a:r>
            <a:r>
              <a:rPr lang="en-US" dirty="0"/>
              <a:t> + deferred laser treatment (≥24 weeks (9/13)</a:t>
            </a:r>
          </a:p>
          <a:p>
            <a:pPr lvl="2"/>
            <a:r>
              <a:rPr lang="en-US" dirty="0"/>
              <a:t>4: IVK + prompt laser (3/4)</a:t>
            </a:r>
          </a:p>
          <a:p>
            <a:pPr lvl="2">
              <a:buNone/>
            </a:pPr>
            <a:r>
              <a:rPr lang="en-US" dirty="0"/>
              <a:t>Success: 32%, 64%, 52%, 56%</a:t>
            </a:r>
          </a:p>
          <a:p>
            <a:pPr lvl="2">
              <a:buNone/>
            </a:pPr>
            <a:r>
              <a:rPr lang="en-US" dirty="0" err="1"/>
              <a:t>Lucentis</a:t>
            </a:r>
            <a:r>
              <a:rPr lang="en-US" dirty="0"/>
              <a:t> gained 9 letters </a:t>
            </a:r>
            <a:r>
              <a:rPr lang="en-US" dirty="0" err="1"/>
              <a:t>vs</a:t>
            </a:r>
            <a:r>
              <a:rPr lang="en-US" dirty="0"/>
              <a:t> 3 in laser </a:t>
            </a:r>
            <a:r>
              <a:rPr lang="en-US" dirty="0" err="1"/>
              <a:t>v</a:t>
            </a:r>
            <a:r>
              <a:rPr lang="en-US" dirty="0"/>
              <a:t> 4 </a:t>
            </a:r>
            <a:r>
              <a:rPr lang="en-US" dirty="0" err="1"/>
              <a:t>w</a:t>
            </a:r>
            <a:r>
              <a:rPr lang="en-US" dirty="0"/>
              <a:t> </a:t>
            </a:r>
            <a:r>
              <a:rPr lang="en-US" dirty="0" err="1"/>
              <a:t>steriod</a:t>
            </a:r>
            <a:endParaRPr lang="en-US" dirty="0"/>
          </a:p>
          <a:p>
            <a:pPr lvl="2">
              <a:buNone/>
            </a:pPr>
            <a:r>
              <a:rPr lang="en-US" dirty="0"/>
              <a:t>Steroid better than laser for OCT, but not VA </a:t>
            </a:r>
          </a:p>
          <a:p>
            <a:pPr lvl="2">
              <a:buNone/>
            </a:pPr>
            <a:r>
              <a:rPr lang="en-US" dirty="0"/>
              <a:t>Approx 30% </a:t>
            </a:r>
            <a:r>
              <a:rPr lang="en-US" dirty="0" err="1"/>
              <a:t>Lucentis</a:t>
            </a:r>
            <a:r>
              <a:rPr lang="en-US" dirty="0"/>
              <a:t> + 3 lines </a:t>
            </a:r>
            <a:r>
              <a:rPr lang="en-US" dirty="0" err="1"/>
              <a:t>vs</a:t>
            </a:r>
            <a:r>
              <a:rPr lang="en-US" dirty="0"/>
              <a:t> 15% </a:t>
            </a:r>
            <a:r>
              <a:rPr lang="en-US" dirty="0" err="1"/>
              <a:t>w</a:t>
            </a:r>
            <a:r>
              <a:rPr lang="en-US" dirty="0"/>
              <a:t> laser </a:t>
            </a:r>
          </a:p>
        </p:txBody>
      </p:sp>
      <p:sp>
        <p:nvSpPr>
          <p:cNvPr id="4" name="TextBox 3"/>
          <p:cNvSpPr txBox="1"/>
          <p:nvPr/>
        </p:nvSpPr>
        <p:spPr>
          <a:xfrm>
            <a:off x="533400" y="6400800"/>
            <a:ext cx="5715000" cy="369332"/>
          </a:xfrm>
          <a:prstGeom prst="rect">
            <a:avLst/>
          </a:prstGeom>
          <a:noFill/>
        </p:spPr>
        <p:txBody>
          <a:bodyPr wrap="square" rtlCol="0">
            <a:spAutoFit/>
          </a:bodyPr>
          <a:lstStyle/>
          <a:p>
            <a:r>
              <a:rPr lang="en-US" dirty="0"/>
              <a:t>Elman et al. </a:t>
            </a:r>
            <a:r>
              <a:rPr lang="en-US" dirty="0" err="1"/>
              <a:t>Lucentis</a:t>
            </a:r>
            <a:r>
              <a:rPr lang="en-US" dirty="0"/>
              <a:t> in DME. </a:t>
            </a:r>
            <a:r>
              <a:rPr lang="en-US" dirty="0" err="1"/>
              <a:t>Ophthal</a:t>
            </a:r>
            <a:r>
              <a:rPr lang="en-US" dirty="0"/>
              <a:t> 4/10</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DRCR</a:t>
            </a:r>
          </a:p>
        </p:txBody>
      </p:sp>
      <p:sp>
        <p:nvSpPr>
          <p:cNvPr id="3" name="Content Placeholder 2"/>
          <p:cNvSpPr>
            <a:spLocks noGrp="1"/>
          </p:cNvSpPr>
          <p:nvPr>
            <p:ph idx="1"/>
          </p:nvPr>
        </p:nvSpPr>
        <p:spPr/>
        <p:txBody>
          <a:bodyPr/>
          <a:lstStyle/>
          <a:p>
            <a:r>
              <a:rPr lang="en-US" dirty="0"/>
              <a:t>Protocol T: Any Anti-VEGF will do</a:t>
            </a:r>
          </a:p>
          <a:p>
            <a:r>
              <a:rPr lang="en-US" dirty="0"/>
              <a:t>Protocol S: Lucentis not worse than PRP</a:t>
            </a:r>
          </a:p>
          <a:p>
            <a:r>
              <a:rPr lang="en-US" dirty="0"/>
              <a:t>Protocol V: NO </a:t>
            </a:r>
            <a:r>
              <a:rPr lang="en-US" dirty="0" err="1"/>
              <a:t>tx</a:t>
            </a:r>
            <a:r>
              <a:rPr lang="en-US" dirty="0"/>
              <a:t> needed for 20/25 mild DME!</a:t>
            </a:r>
          </a:p>
          <a:p>
            <a:endParaRPr lang="en-US" dirty="0"/>
          </a:p>
          <a:p>
            <a:r>
              <a:rPr lang="en-US" dirty="0"/>
              <a:t>Ongoing studies</a:t>
            </a:r>
          </a:p>
        </p:txBody>
      </p:sp>
    </p:spTree>
    <p:extLst>
      <p:ext uri="{BB962C8B-B14F-4D97-AF65-F5344CB8AC3E}">
        <p14:creationId xmlns:p14="http://schemas.microsoft.com/office/powerpoint/2010/main" val="34611917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p:txBody>
          <a:bodyPr/>
          <a:lstStyle/>
          <a:p>
            <a:pPr eaLnBrk="1" hangingPunct="1">
              <a:defRPr/>
            </a:pPr>
            <a:r>
              <a:rPr lang="en-US" sz="3200" b="1">
                <a:ea typeface="+mj-ea"/>
                <a:cs typeface="+mj-cs"/>
              </a:rPr>
              <a:t>D</a:t>
            </a:r>
            <a:r>
              <a:rPr lang="en-US" sz="3200">
                <a:ea typeface="+mj-ea"/>
                <a:cs typeface="+mj-cs"/>
              </a:rPr>
              <a:t>iabetes </a:t>
            </a:r>
            <a:r>
              <a:rPr lang="en-US" sz="3200" b="1">
                <a:ea typeface="+mj-ea"/>
                <a:cs typeface="+mj-cs"/>
              </a:rPr>
              <a:t>C</a:t>
            </a:r>
            <a:r>
              <a:rPr lang="en-US" sz="3200">
                <a:ea typeface="+mj-ea"/>
                <a:cs typeface="+mj-cs"/>
              </a:rPr>
              <a:t>ontrol and </a:t>
            </a:r>
            <a:r>
              <a:rPr lang="en-US" sz="3200" b="1">
                <a:ea typeface="+mj-ea"/>
                <a:cs typeface="+mj-cs"/>
              </a:rPr>
              <a:t>C</a:t>
            </a:r>
            <a:r>
              <a:rPr lang="en-US" sz="3200">
                <a:ea typeface="+mj-ea"/>
                <a:cs typeface="+mj-cs"/>
              </a:rPr>
              <a:t>omplications </a:t>
            </a:r>
            <a:r>
              <a:rPr lang="en-US" sz="3200" b="1">
                <a:ea typeface="+mj-ea"/>
                <a:cs typeface="+mj-cs"/>
              </a:rPr>
              <a:t>T</a:t>
            </a:r>
            <a:r>
              <a:rPr lang="en-US" sz="3200">
                <a:ea typeface="+mj-ea"/>
                <a:cs typeface="+mj-cs"/>
              </a:rPr>
              <a:t>rial &amp; UK Prospective Diabetes Study</a:t>
            </a:r>
          </a:p>
        </p:txBody>
      </p:sp>
      <p:sp>
        <p:nvSpPr>
          <p:cNvPr id="468995" name="Rectangle 3"/>
          <p:cNvSpPr>
            <a:spLocks noGrp="1" noChangeArrowheads="1"/>
          </p:cNvSpPr>
          <p:nvPr>
            <p:ph type="body" sz="half" idx="1"/>
          </p:nvPr>
        </p:nvSpPr>
        <p:spPr>
          <a:xfrm>
            <a:off x="0" y="1219200"/>
            <a:ext cx="4724400" cy="5943600"/>
          </a:xfrm>
        </p:spPr>
        <p:txBody>
          <a:bodyPr/>
          <a:lstStyle/>
          <a:p>
            <a:pPr eaLnBrk="1" hangingPunct="1">
              <a:lnSpc>
                <a:spcPct val="90000"/>
              </a:lnSpc>
              <a:buFont typeface="Wingdings" pitchFamily="-108" charset="2"/>
              <a:buNone/>
              <a:defRPr/>
            </a:pPr>
            <a:endParaRPr lang="en-US" sz="2400">
              <a:ea typeface="+mn-ea"/>
              <a:cs typeface="+mn-cs"/>
            </a:endParaRPr>
          </a:p>
          <a:p>
            <a:pPr eaLnBrk="1" hangingPunct="1">
              <a:lnSpc>
                <a:spcPct val="90000"/>
              </a:lnSpc>
              <a:buFont typeface="Wingdings" pitchFamily="-108" charset="2"/>
              <a:buChar char="l"/>
              <a:defRPr/>
            </a:pPr>
            <a:r>
              <a:rPr lang="en-US" sz="2000">
                <a:ea typeface="+mn-ea"/>
                <a:cs typeface="+mn-cs"/>
              </a:rPr>
              <a:t>Pts randomized to conventional or intense control</a:t>
            </a:r>
          </a:p>
          <a:p>
            <a:pPr eaLnBrk="1" hangingPunct="1">
              <a:lnSpc>
                <a:spcPct val="90000"/>
              </a:lnSpc>
              <a:buFont typeface="Wingdings" pitchFamily="-108" charset="2"/>
              <a:buChar char="l"/>
              <a:defRPr/>
            </a:pPr>
            <a:r>
              <a:rPr lang="en-US" sz="2000">
                <a:ea typeface="+mn-ea"/>
                <a:cs typeface="+mn-cs"/>
              </a:rPr>
              <a:t>Showed slower progression for intense control group</a:t>
            </a:r>
          </a:p>
          <a:p>
            <a:pPr eaLnBrk="1" hangingPunct="1">
              <a:lnSpc>
                <a:spcPct val="90000"/>
              </a:lnSpc>
              <a:buFont typeface="Wingdings" pitchFamily="-108" charset="2"/>
              <a:buChar char="l"/>
              <a:defRPr/>
            </a:pPr>
            <a:r>
              <a:rPr lang="en-US" sz="2000">
                <a:ea typeface="+mn-ea"/>
                <a:cs typeface="+mn-cs"/>
              </a:rPr>
              <a:t>For those with no NPDR at start, if intense, then 76% less devel. of retinopathy </a:t>
            </a:r>
          </a:p>
          <a:p>
            <a:pPr eaLnBrk="1" hangingPunct="1">
              <a:lnSpc>
                <a:spcPct val="90000"/>
              </a:lnSpc>
              <a:buFont typeface="Wingdings" pitchFamily="-108" charset="2"/>
              <a:buChar char="l"/>
              <a:defRPr/>
            </a:pPr>
            <a:r>
              <a:rPr lang="en-US" sz="2000">
                <a:ea typeface="+mn-ea"/>
                <a:cs typeface="+mn-cs"/>
              </a:rPr>
              <a:t>If A1c down by 2%, PDR would decrease by 50%</a:t>
            </a:r>
          </a:p>
          <a:p>
            <a:pPr eaLnBrk="1" hangingPunct="1">
              <a:lnSpc>
                <a:spcPct val="90000"/>
              </a:lnSpc>
              <a:buFont typeface="Wingdings" pitchFamily="-108" charset="2"/>
              <a:buChar char="l"/>
              <a:defRPr/>
            </a:pPr>
            <a:r>
              <a:rPr lang="en-US" sz="2000">
                <a:ea typeface="+mn-ea"/>
                <a:cs typeface="+mn-cs"/>
              </a:rPr>
              <a:t>Decrease in A1C by 1 %:</a:t>
            </a:r>
          </a:p>
          <a:p>
            <a:pPr lvl="1" eaLnBrk="1" hangingPunct="1">
              <a:lnSpc>
                <a:spcPct val="90000"/>
              </a:lnSpc>
              <a:buFont typeface="Wingdings" pitchFamily="-108" charset="2"/>
              <a:buChar char="l"/>
              <a:defRPr/>
            </a:pPr>
            <a:r>
              <a:rPr lang="en-US" sz="1800"/>
              <a:t>14% decrease in MI</a:t>
            </a:r>
          </a:p>
          <a:p>
            <a:pPr lvl="1" eaLnBrk="1" hangingPunct="1">
              <a:lnSpc>
                <a:spcPct val="90000"/>
              </a:lnSpc>
              <a:buFont typeface="Wingdings" pitchFamily="-108" charset="2"/>
              <a:buChar char="l"/>
              <a:defRPr/>
            </a:pPr>
            <a:r>
              <a:rPr lang="en-US" sz="1800"/>
              <a:t>12% decrease in stroke</a:t>
            </a:r>
          </a:p>
          <a:p>
            <a:pPr lvl="1" eaLnBrk="1" hangingPunct="1">
              <a:lnSpc>
                <a:spcPct val="90000"/>
              </a:lnSpc>
              <a:buFont typeface="Wingdings" pitchFamily="-108" charset="2"/>
              <a:buChar char="l"/>
              <a:defRPr/>
            </a:pPr>
            <a:r>
              <a:rPr lang="en-US" sz="1800"/>
              <a:t>37% decrease in microvascular dz</a:t>
            </a:r>
          </a:p>
          <a:p>
            <a:pPr lvl="1" eaLnBrk="1" hangingPunct="1">
              <a:lnSpc>
                <a:spcPct val="90000"/>
              </a:lnSpc>
              <a:buFont typeface="Wingdings" pitchFamily="-108" charset="2"/>
              <a:buChar char="l"/>
              <a:defRPr/>
            </a:pPr>
            <a:r>
              <a:rPr lang="en-US" sz="1800"/>
              <a:t>21% decrease in any DM endpoint</a:t>
            </a:r>
          </a:p>
        </p:txBody>
      </p:sp>
      <p:sp>
        <p:nvSpPr>
          <p:cNvPr id="468996" name="Rectangle 4"/>
          <p:cNvSpPr>
            <a:spLocks noGrp="1" noChangeArrowheads="1"/>
          </p:cNvSpPr>
          <p:nvPr>
            <p:ph type="body" sz="half" idx="2"/>
          </p:nvPr>
        </p:nvSpPr>
        <p:spPr>
          <a:xfrm>
            <a:off x="4648200" y="1600200"/>
            <a:ext cx="4495800" cy="5715000"/>
          </a:xfrm>
        </p:spPr>
        <p:txBody>
          <a:bodyPr/>
          <a:lstStyle/>
          <a:p>
            <a:pPr eaLnBrk="1" hangingPunct="1">
              <a:lnSpc>
                <a:spcPct val="90000"/>
              </a:lnSpc>
              <a:buFont typeface="Wingdings" pitchFamily="-108" charset="2"/>
              <a:buChar char="l"/>
              <a:defRPr/>
            </a:pPr>
            <a:r>
              <a:rPr lang="en-US" sz="2000">
                <a:ea typeface="+mn-ea"/>
                <a:cs typeface="+mn-cs"/>
              </a:rPr>
              <a:t>DCCT reported relationship of A1C and avg. Glucose</a:t>
            </a:r>
          </a:p>
          <a:p>
            <a:pPr eaLnBrk="1" hangingPunct="1">
              <a:lnSpc>
                <a:spcPct val="90000"/>
              </a:lnSpc>
              <a:buFont typeface="Wingdings" pitchFamily="-108" charset="2"/>
              <a:buNone/>
              <a:defRPr/>
            </a:pPr>
            <a:r>
              <a:rPr lang="en-US" sz="2000">
                <a:ea typeface="+mn-ea"/>
                <a:cs typeface="+mn-cs"/>
              </a:rPr>
              <a:t> %HbA1C    Avg. Glucose (mg/dL)</a:t>
            </a:r>
          </a:p>
          <a:p>
            <a:pPr eaLnBrk="1" hangingPunct="1">
              <a:lnSpc>
                <a:spcPct val="90000"/>
              </a:lnSpc>
              <a:buFont typeface="Wingdings" pitchFamily="-108" charset="2"/>
              <a:buNone/>
              <a:defRPr/>
            </a:pPr>
            <a:r>
              <a:rPr lang="en-US" sz="2000">
                <a:ea typeface="+mn-ea"/>
                <a:cs typeface="+mn-cs"/>
              </a:rPr>
              <a:t>   	4.0		60</a:t>
            </a:r>
          </a:p>
          <a:p>
            <a:pPr eaLnBrk="1" hangingPunct="1">
              <a:lnSpc>
                <a:spcPct val="90000"/>
              </a:lnSpc>
              <a:buFont typeface="Wingdings" pitchFamily="-108" charset="2"/>
              <a:buNone/>
              <a:defRPr/>
            </a:pPr>
            <a:r>
              <a:rPr lang="en-US" sz="2000">
                <a:ea typeface="+mn-ea"/>
                <a:cs typeface="+mn-cs"/>
              </a:rPr>
              <a:t>	5.0		90</a:t>
            </a:r>
          </a:p>
          <a:p>
            <a:pPr eaLnBrk="1" hangingPunct="1">
              <a:lnSpc>
                <a:spcPct val="90000"/>
              </a:lnSpc>
              <a:buFont typeface="Wingdings" pitchFamily="-108" charset="2"/>
              <a:buNone/>
              <a:defRPr/>
            </a:pPr>
            <a:r>
              <a:rPr lang="en-US" sz="2000">
                <a:ea typeface="+mn-ea"/>
                <a:cs typeface="+mn-cs"/>
              </a:rPr>
              <a:t>	6.0		120</a:t>
            </a:r>
          </a:p>
          <a:p>
            <a:pPr eaLnBrk="1" hangingPunct="1">
              <a:lnSpc>
                <a:spcPct val="90000"/>
              </a:lnSpc>
              <a:buFont typeface="Wingdings" pitchFamily="-108" charset="2"/>
              <a:buNone/>
              <a:defRPr/>
            </a:pPr>
            <a:r>
              <a:rPr lang="en-US" sz="2000">
                <a:ea typeface="+mn-ea"/>
                <a:cs typeface="+mn-cs"/>
              </a:rPr>
              <a:t>	</a:t>
            </a:r>
            <a:r>
              <a:rPr lang="en-US" sz="2000">
                <a:solidFill>
                  <a:schemeClr val="hlink"/>
                </a:solidFill>
                <a:effectLst>
                  <a:outerShdw blurRad="38100" dist="38100" dir="2700000" algn="tl">
                    <a:srgbClr val="FFFFFF"/>
                  </a:outerShdw>
                </a:effectLst>
                <a:ea typeface="+mn-ea"/>
                <a:cs typeface="+mn-cs"/>
              </a:rPr>
              <a:t>7.0		150</a:t>
            </a:r>
          </a:p>
          <a:p>
            <a:pPr eaLnBrk="1" hangingPunct="1">
              <a:lnSpc>
                <a:spcPct val="90000"/>
              </a:lnSpc>
              <a:buFont typeface="Wingdings" pitchFamily="-108" charset="2"/>
              <a:buNone/>
              <a:defRPr/>
            </a:pPr>
            <a:r>
              <a:rPr lang="en-US" sz="2000">
                <a:ea typeface="+mn-ea"/>
                <a:cs typeface="+mn-cs"/>
              </a:rPr>
              <a:t>	8.0		180</a:t>
            </a:r>
          </a:p>
          <a:p>
            <a:pPr eaLnBrk="1" hangingPunct="1">
              <a:lnSpc>
                <a:spcPct val="90000"/>
              </a:lnSpc>
              <a:buFont typeface="Wingdings" pitchFamily="-108" charset="2"/>
              <a:buNone/>
              <a:defRPr/>
            </a:pPr>
            <a:r>
              <a:rPr lang="en-US" sz="2000">
                <a:ea typeface="+mn-ea"/>
                <a:cs typeface="+mn-cs"/>
              </a:rPr>
              <a:t>	9.0		210	</a:t>
            </a:r>
          </a:p>
          <a:p>
            <a:pPr eaLnBrk="1" hangingPunct="1">
              <a:lnSpc>
                <a:spcPct val="90000"/>
              </a:lnSpc>
              <a:buFont typeface="Wingdings" pitchFamily="-108" charset="2"/>
              <a:buNone/>
              <a:defRPr/>
            </a:pPr>
            <a:r>
              <a:rPr lang="en-US" sz="2000">
                <a:ea typeface="+mn-ea"/>
                <a:cs typeface="+mn-cs"/>
              </a:rPr>
              <a:t>	10.0		240</a:t>
            </a:r>
          </a:p>
          <a:p>
            <a:pPr eaLnBrk="1" hangingPunct="1">
              <a:lnSpc>
                <a:spcPct val="90000"/>
              </a:lnSpc>
              <a:buFont typeface="Wingdings" pitchFamily="-108" charset="2"/>
              <a:buNone/>
              <a:defRPr/>
            </a:pPr>
            <a:r>
              <a:rPr lang="en-US" sz="2000">
                <a:ea typeface="+mn-ea"/>
                <a:cs typeface="+mn-cs"/>
              </a:rPr>
              <a:t>	11.0		270</a:t>
            </a:r>
          </a:p>
          <a:p>
            <a:pPr eaLnBrk="1" hangingPunct="1">
              <a:lnSpc>
                <a:spcPct val="90000"/>
              </a:lnSpc>
              <a:buFont typeface="Wingdings" pitchFamily="-108" charset="2"/>
              <a:buNone/>
              <a:defRPr/>
            </a:pPr>
            <a:r>
              <a:rPr lang="en-US" sz="2000">
                <a:ea typeface="+mn-ea"/>
                <a:cs typeface="+mn-cs"/>
              </a:rPr>
              <a:t>Control group in DCCT: 9-10%</a:t>
            </a:r>
          </a:p>
          <a:p>
            <a:pPr eaLnBrk="1" hangingPunct="1">
              <a:lnSpc>
                <a:spcPct val="90000"/>
              </a:lnSpc>
              <a:buFont typeface="Wingdings" pitchFamily="-108" charset="2"/>
              <a:buNone/>
              <a:defRPr/>
            </a:pPr>
            <a:r>
              <a:rPr lang="en-US" sz="2000">
                <a:ea typeface="+mn-ea"/>
                <a:cs typeface="+mn-cs"/>
              </a:rPr>
              <a:t>Strict control group: 7%</a:t>
            </a:r>
          </a:p>
          <a:p>
            <a:pPr eaLnBrk="1" hangingPunct="1">
              <a:lnSpc>
                <a:spcPct val="90000"/>
              </a:lnSpc>
              <a:buFont typeface="Wingdings" pitchFamily="-108" charset="2"/>
              <a:buNone/>
              <a:defRPr/>
            </a:pPr>
            <a:r>
              <a:rPr lang="en-US" sz="2400">
                <a:ea typeface="+mn-ea"/>
                <a:cs typeface="+mn-cs"/>
              </a:rPr>
              <a:t>	</a:t>
            </a:r>
          </a:p>
        </p:txBody>
      </p:sp>
      <p:sp>
        <p:nvSpPr>
          <p:cNvPr id="161797" name="Text Box 5"/>
          <p:cNvSpPr txBox="1">
            <a:spLocks noChangeArrowheads="1"/>
          </p:cNvSpPr>
          <p:nvPr/>
        </p:nvSpPr>
        <p:spPr bwMode="auto">
          <a:xfrm>
            <a:off x="152400" y="6477000"/>
            <a:ext cx="8991600" cy="304800"/>
          </a:xfrm>
          <a:prstGeom prst="rect">
            <a:avLst/>
          </a:prstGeom>
          <a:noFill/>
          <a:ln w="9525">
            <a:noFill/>
            <a:miter lim="800000"/>
            <a:headEnd/>
            <a:tailEnd/>
          </a:ln>
        </p:spPr>
        <p:txBody>
          <a:bodyPr>
            <a:prstTxWarp prst="textNoShape">
              <a:avLst/>
            </a:prstTxWarp>
            <a:spAutoFit/>
          </a:bodyPr>
          <a:lstStyle/>
          <a:p>
            <a:pPr>
              <a:spcBef>
                <a:spcPct val="50000"/>
              </a:spcBef>
            </a:pPr>
            <a:r>
              <a:rPr lang="en-US" sz="1400" dirty="0"/>
              <a:t>Sources:   NEJM 329:977-986 1993      UKPDS: Lancet 352:837-853,1998</a:t>
            </a:r>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39825"/>
          </a:xfrm>
        </p:spPr>
        <p:txBody>
          <a:bodyPr/>
          <a:lstStyle/>
          <a:p>
            <a:pPr>
              <a:defRPr/>
            </a:pPr>
            <a:r>
              <a:rPr lang="en-US" dirty="0"/>
              <a:t>10 years after DCCT</a:t>
            </a:r>
            <a:r>
              <a:rPr lang="en-US" baseline="30000" dirty="0"/>
              <a:t>1</a:t>
            </a:r>
            <a:endParaRPr lang="en-US" dirty="0"/>
          </a:p>
        </p:txBody>
      </p:sp>
      <p:sp>
        <p:nvSpPr>
          <p:cNvPr id="3" name="Content Placeholder 2"/>
          <p:cNvSpPr>
            <a:spLocks noGrp="1"/>
          </p:cNvSpPr>
          <p:nvPr>
            <p:ph sz="half" idx="1"/>
          </p:nvPr>
        </p:nvSpPr>
        <p:spPr>
          <a:xfrm>
            <a:off x="228600" y="1189038"/>
            <a:ext cx="8686800" cy="4525962"/>
          </a:xfrm>
        </p:spPr>
        <p:txBody>
          <a:bodyPr/>
          <a:lstStyle/>
          <a:p>
            <a:pPr>
              <a:buFont typeface="Wingdings" pitchFamily="-106" charset="2"/>
              <a:buChar char="n"/>
              <a:defRPr/>
            </a:pPr>
            <a:r>
              <a:rPr lang="en-US" dirty="0"/>
              <a:t>10 yrs later A1c was 8.07% </a:t>
            </a:r>
            <a:r>
              <a:rPr lang="en-US" dirty="0" err="1"/>
              <a:t>vs</a:t>
            </a:r>
            <a:r>
              <a:rPr lang="en-US" dirty="0"/>
              <a:t> 7.98% in the groups</a:t>
            </a:r>
          </a:p>
          <a:p>
            <a:pPr>
              <a:buFont typeface="Wingdings" pitchFamily="-106" charset="2"/>
              <a:buChar char="n"/>
              <a:defRPr/>
            </a:pPr>
            <a:r>
              <a:rPr lang="en-US" dirty="0"/>
              <a:t>Prevalence of retinopathy progression or PDR less in intensive group after 10 yrs (24 </a:t>
            </a:r>
            <a:r>
              <a:rPr lang="en-US" dirty="0" err="1"/>
              <a:t>vs</a:t>
            </a:r>
            <a:r>
              <a:rPr lang="en-US" dirty="0"/>
              <a:t> 41% &amp; 6.5 </a:t>
            </a:r>
            <a:r>
              <a:rPr lang="en-US" dirty="0" err="1"/>
              <a:t>vs</a:t>
            </a:r>
            <a:r>
              <a:rPr lang="en-US" dirty="0"/>
              <a:t> 19%)</a:t>
            </a:r>
          </a:p>
          <a:p>
            <a:pPr>
              <a:buFont typeface="Wingdings" pitchFamily="-106" charset="2"/>
              <a:buChar char="n"/>
              <a:defRPr/>
            </a:pPr>
            <a:r>
              <a:rPr lang="en-US" dirty="0"/>
              <a:t>Other studies have confirmed retinopathy linked to initial BS control</a:t>
            </a:r>
            <a:r>
              <a:rPr lang="en-US" baseline="30000" dirty="0"/>
              <a:t>2</a:t>
            </a:r>
            <a:endParaRPr lang="en-US" dirty="0"/>
          </a:p>
          <a:p>
            <a:pPr>
              <a:buFont typeface="Wingdings" pitchFamily="-106" charset="2"/>
              <a:buChar char="n"/>
              <a:defRPr/>
            </a:pPr>
            <a:r>
              <a:rPr lang="en-US" dirty="0"/>
              <a:t>Similar effect seen in neuropathy and </a:t>
            </a:r>
            <a:r>
              <a:rPr lang="en-US" dirty="0" err="1"/>
              <a:t>albuminuria</a:t>
            </a:r>
            <a:endParaRPr lang="en-US" dirty="0"/>
          </a:p>
          <a:p>
            <a:pPr>
              <a:buFont typeface="Wingdings" pitchFamily="-106" charset="2"/>
              <a:buChar char="n"/>
              <a:defRPr/>
            </a:pPr>
            <a:r>
              <a:rPr lang="en-US" dirty="0"/>
              <a:t>Metabolic memory appears to last 10 years, but may wane at some time</a:t>
            </a:r>
          </a:p>
          <a:p>
            <a:pPr>
              <a:buFont typeface="Wingdings" pitchFamily="-106" charset="2"/>
              <a:buChar char="n"/>
              <a:defRPr/>
            </a:pPr>
            <a:endParaRPr lang="en-US" sz="2400" dirty="0"/>
          </a:p>
        </p:txBody>
      </p:sp>
      <p:sp>
        <p:nvSpPr>
          <p:cNvPr id="163844" name="TextBox 5"/>
          <p:cNvSpPr txBox="1">
            <a:spLocks noChangeArrowheads="1"/>
          </p:cNvSpPr>
          <p:nvPr/>
        </p:nvSpPr>
        <p:spPr bwMode="auto">
          <a:xfrm>
            <a:off x="533400" y="6172200"/>
            <a:ext cx="8305800" cy="461963"/>
          </a:xfrm>
          <a:prstGeom prst="rect">
            <a:avLst/>
          </a:prstGeom>
          <a:noFill/>
          <a:ln w="9525">
            <a:noFill/>
            <a:miter lim="800000"/>
            <a:headEnd/>
            <a:tailEnd/>
          </a:ln>
        </p:spPr>
        <p:txBody>
          <a:bodyPr>
            <a:prstTxWarp prst="textNoShape">
              <a:avLst/>
            </a:prstTxWarp>
            <a:spAutoFit/>
          </a:bodyPr>
          <a:lstStyle/>
          <a:p>
            <a:r>
              <a:rPr lang="en-US" sz="1200"/>
              <a:t>1. Prolonged Effect of Intensive Therapy with T1DM. DCCT group. Arch Ophth 12/08. 2. Reichard P. Glycemic thresholds for complications. J Diab Complic. 199:9(1);25-30.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US" sz="3600" b="1" dirty="0"/>
              <a:t>What We Need to Know</a:t>
            </a:r>
          </a:p>
        </p:txBody>
      </p:sp>
      <p:sp>
        <p:nvSpPr>
          <p:cNvPr id="19459" name="Rectangle 3"/>
          <p:cNvSpPr>
            <a:spLocks noGrp="1" noChangeArrowheads="1"/>
          </p:cNvSpPr>
          <p:nvPr>
            <p:ph type="body" idx="1"/>
          </p:nvPr>
        </p:nvSpPr>
        <p:spPr>
          <a:xfrm>
            <a:off x="457200" y="1600200"/>
            <a:ext cx="8229600" cy="4953000"/>
          </a:xfrm>
        </p:spPr>
        <p:txBody>
          <a:bodyPr/>
          <a:lstStyle/>
          <a:p>
            <a:pPr eaLnBrk="1" hangingPunct="1">
              <a:lnSpc>
                <a:spcPct val="90000"/>
              </a:lnSpc>
              <a:defRPr/>
            </a:pPr>
            <a:r>
              <a:rPr lang="en-US" b="1" dirty="0"/>
              <a:t>The Diabetes Prevention Program (DPP) showed that</a:t>
            </a:r>
            <a:r>
              <a:rPr lang="en-US" b="1" dirty="0">
                <a:solidFill>
                  <a:srgbClr val="FFFF00"/>
                </a:solidFill>
              </a:rPr>
              <a:t> lifestyle modification </a:t>
            </a:r>
            <a:r>
              <a:rPr lang="en-US" b="1" dirty="0"/>
              <a:t>lowers the risk of developing T2DM in high-risk patients by 58% over 4 yrs.</a:t>
            </a:r>
          </a:p>
          <a:p>
            <a:pPr eaLnBrk="1" hangingPunct="1">
              <a:lnSpc>
                <a:spcPct val="90000"/>
              </a:lnSpc>
              <a:defRPr/>
            </a:pPr>
            <a:r>
              <a:rPr lang="en-US" b="1" dirty="0"/>
              <a:t>Walking 150 minutes per week</a:t>
            </a:r>
          </a:p>
          <a:p>
            <a:pPr eaLnBrk="1" hangingPunct="1">
              <a:lnSpc>
                <a:spcPct val="90000"/>
              </a:lnSpc>
              <a:defRPr/>
            </a:pPr>
            <a:r>
              <a:rPr lang="en-US" b="1" dirty="0" err="1"/>
              <a:t>Metformin</a:t>
            </a:r>
            <a:r>
              <a:rPr lang="en-US" b="1" dirty="0"/>
              <a:t> reduced the risk by 30%</a:t>
            </a:r>
          </a:p>
          <a:p>
            <a:pPr lvl="1" eaLnBrk="1" hangingPunct="1">
              <a:lnSpc>
                <a:spcPct val="90000"/>
              </a:lnSpc>
              <a:defRPr/>
            </a:pPr>
            <a:r>
              <a:rPr lang="en-US" b="1" dirty="0">
                <a:solidFill>
                  <a:srgbClr val="FFFF00"/>
                </a:solidFill>
              </a:rPr>
              <a:t>Exercise was twice as </a:t>
            </a:r>
          </a:p>
          <a:p>
            <a:pPr lvl="1" eaLnBrk="1" hangingPunct="1">
              <a:lnSpc>
                <a:spcPct val="90000"/>
              </a:lnSpc>
              <a:buFontTx/>
              <a:buNone/>
              <a:defRPr/>
            </a:pPr>
            <a:r>
              <a:rPr lang="en-US" b="1" dirty="0">
                <a:solidFill>
                  <a:srgbClr val="FFFF00"/>
                </a:solidFill>
              </a:rPr>
              <a:t>  effective as drug</a:t>
            </a:r>
          </a:p>
        </p:txBody>
      </p:sp>
      <p:pic>
        <p:nvPicPr>
          <p:cNvPr id="19461" name="Picture 5" descr="dpp">
            <a:hlinkClick r:id="rId2"/>
          </p:cNvPr>
          <p:cNvPicPr>
            <a:picLocks noChangeAspect="1" noChangeArrowheads="1"/>
          </p:cNvPicPr>
          <p:nvPr/>
        </p:nvPicPr>
        <p:blipFill>
          <a:blip r:embed="rId3"/>
          <a:srcRect/>
          <a:stretch>
            <a:fillRect/>
          </a:stretch>
        </p:blipFill>
        <p:spPr bwMode="auto">
          <a:xfrm>
            <a:off x="2082800" y="1820686"/>
            <a:ext cx="3886200" cy="2914650"/>
          </a:xfrm>
          <a:prstGeom prst="rect">
            <a:avLst/>
          </a:prstGeom>
          <a:noFill/>
          <a:ln w="9525">
            <a:noFill/>
            <a:miter lim="800000"/>
            <a:headEnd/>
            <a:tailEnd/>
          </a:ln>
        </p:spPr>
      </p:pic>
      <p:sp>
        <p:nvSpPr>
          <p:cNvPr id="19462" name="Text Box 6"/>
          <p:cNvSpPr txBox="1">
            <a:spLocks noChangeArrowheads="1"/>
          </p:cNvSpPr>
          <p:nvPr/>
        </p:nvSpPr>
        <p:spPr bwMode="auto">
          <a:xfrm>
            <a:off x="2438400" y="4495800"/>
            <a:ext cx="4648200" cy="366713"/>
          </a:xfrm>
          <a:prstGeom prst="rect">
            <a:avLst/>
          </a:prstGeom>
          <a:solidFill>
            <a:schemeClr val="bg2"/>
          </a:solidFill>
          <a:ln w="9525">
            <a:noFill/>
            <a:miter lim="800000"/>
            <a:headEnd/>
            <a:tailEnd/>
          </a:ln>
        </p:spPr>
        <p:txBody>
          <a:bodyPr>
            <a:prstTxWarp prst="textNoShape">
              <a:avLst/>
            </a:prstTxWarp>
            <a:spAutoFit/>
          </a:bodyPr>
          <a:lstStyle/>
          <a:p>
            <a:pPr>
              <a:spcBef>
                <a:spcPct val="50000"/>
              </a:spcBef>
            </a:pPr>
            <a:r>
              <a:rPr lang="en-US" b="1"/>
              <a:t>Diabetes Prevention Program</a:t>
            </a:r>
          </a:p>
        </p:txBody>
      </p:sp>
      <p:pic>
        <p:nvPicPr>
          <p:cNvPr id="19463" name="Picture 7" descr="img_childrenwalking">
            <a:hlinkClick r:id="rId4"/>
          </p:cNvPr>
          <p:cNvPicPr>
            <a:picLocks noChangeAspect="1" noChangeArrowheads="1"/>
          </p:cNvPicPr>
          <p:nvPr/>
        </p:nvPicPr>
        <p:blipFill>
          <a:blip r:embed="rId5"/>
          <a:srcRect/>
          <a:stretch>
            <a:fillRect/>
          </a:stretch>
        </p:blipFill>
        <p:spPr bwMode="auto">
          <a:xfrm>
            <a:off x="6324600" y="5105400"/>
            <a:ext cx="2362200" cy="1389063"/>
          </a:xfrm>
          <a:prstGeom prst="rect">
            <a:avLst/>
          </a:prstGeom>
          <a:noFill/>
          <a:ln w="9525">
            <a:noFill/>
            <a:miter lim="800000"/>
            <a:headEnd/>
            <a:tailEnd/>
          </a:ln>
        </p:spPr>
      </p:pic>
      <p:sp>
        <p:nvSpPr>
          <p:cNvPr id="8" name="TextBox 7"/>
          <p:cNvSpPr txBox="1"/>
          <p:nvPr/>
        </p:nvSpPr>
        <p:spPr>
          <a:xfrm rot="10800000" flipV="1">
            <a:off x="228600" y="533401"/>
            <a:ext cx="8610600" cy="1261884"/>
          </a:xfrm>
          <a:prstGeom prst="rect">
            <a:avLst/>
          </a:prstGeom>
          <a:noFill/>
        </p:spPr>
        <p:txBody>
          <a:bodyPr wrap="square" rtlCol="0">
            <a:spAutoFit/>
          </a:bodyPr>
          <a:lstStyle/>
          <a:p>
            <a:r>
              <a:rPr lang="en-US" sz="2400" b="1" dirty="0"/>
              <a:t>The DPP Ten Years Out</a:t>
            </a:r>
            <a:r>
              <a:rPr lang="en-US" b="1" dirty="0"/>
              <a:t> :</a:t>
            </a:r>
          </a:p>
          <a:p>
            <a:pPr>
              <a:buFontTx/>
              <a:buChar char="•"/>
            </a:pPr>
            <a:r>
              <a:rPr lang="en-US" b="1" dirty="0"/>
              <a:t> 38% reduced risk of with lifestyle modification</a:t>
            </a:r>
          </a:p>
          <a:p>
            <a:pPr>
              <a:buFontTx/>
              <a:buChar char="•"/>
            </a:pPr>
            <a:r>
              <a:rPr lang="en-US" b="1" dirty="0"/>
              <a:t>17% reduced risk with </a:t>
            </a:r>
            <a:r>
              <a:rPr lang="en-US" b="1" dirty="0" err="1"/>
              <a:t>metformin</a:t>
            </a:r>
            <a:endParaRPr lang="en-US" b="1" dirty="0"/>
          </a:p>
          <a:p>
            <a:pPr>
              <a:buFontTx/>
              <a:buChar char="•"/>
            </a:pPr>
            <a:endParaRPr lang="en-US" sz="1600" b="1"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xit" presetSubtype="32" fill="hold" nodeType="clickEffect">
                                  <p:stCondLst>
                                    <p:cond delay="0"/>
                                  </p:stCondLst>
                                  <p:childTnLst>
                                    <p:anim calcmode="lin" valueType="num">
                                      <p:cBhvr>
                                        <p:cTn id="6" dur="500"/>
                                        <p:tgtEl>
                                          <p:spTgt spid="19461"/>
                                        </p:tgtEl>
                                        <p:attrNameLst>
                                          <p:attrName>ppt_w</p:attrName>
                                        </p:attrNameLst>
                                      </p:cBhvr>
                                      <p:tavLst>
                                        <p:tav tm="0">
                                          <p:val>
                                            <p:strVal val="ppt_w"/>
                                          </p:val>
                                        </p:tav>
                                        <p:tav tm="100000">
                                          <p:val>
                                            <p:fltVal val="0"/>
                                          </p:val>
                                        </p:tav>
                                      </p:tavLst>
                                    </p:anim>
                                    <p:anim calcmode="lin" valueType="num">
                                      <p:cBhvr>
                                        <p:cTn id="7" dur="500"/>
                                        <p:tgtEl>
                                          <p:spTgt spid="19461"/>
                                        </p:tgtEl>
                                        <p:attrNameLst>
                                          <p:attrName>ppt_h</p:attrName>
                                        </p:attrNameLst>
                                      </p:cBhvr>
                                      <p:tavLst>
                                        <p:tav tm="0">
                                          <p:val>
                                            <p:strVal val="ppt_h"/>
                                          </p:val>
                                        </p:tav>
                                        <p:tav tm="100000">
                                          <p:val>
                                            <p:fltVal val="0"/>
                                          </p:val>
                                        </p:tav>
                                      </p:tavLst>
                                    </p:anim>
                                    <p:set>
                                      <p:cBhvr>
                                        <p:cTn id="8" dur="1" fill="hold">
                                          <p:stCondLst>
                                            <p:cond delay="499"/>
                                          </p:stCondLst>
                                        </p:cTn>
                                        <p:tgtEl>
                                          <p:spTgt spid="19461"/>
                                        </p:tgtEl>
                                        <p:attrNameLst>
                                          <p:attrName>style.visibility</p:attrName>
                                        </p:attrNameLst>
                                      </p:cBhvr>
                                      <p:to>
                                        <p:strVal val="hidden"/>
                                      </p:to>
                                    </p:set>
                                  </p:childTnLst>
                                </p:cTn>
                              </p:par>
                              <p:par>
                                <p:cTn id="9" presetID="23" presetClass="exit" presetSubtype="32" fill="hold" grpId="0" nodeType="withEffect">
                                  <p:stCondLst>
                                    <p:cond delay="0"/>
                                  </p:stCondLst>
                                  <p:childTnLst>
                                    <p:anim calcmode="lin" valueType="num">
                                      <p:cBhvr>
                                        <p:cTn id="10" dur="500"/>
                                        <p:tgtEl>
                                          <p:spTgt spid="19462">
                                            <p:txEl>
                                              <p:pRg st="0" end="0"/>
                                            </p:txEl>
                                          </p:spTgt>
                                        </p:tgtEl>
                                        <p:attrNameLst>
                                          <p:attrName>ppt_w</p:attrName>
                                        </p:attrNameLst>
                                      </p:cBhvr>
                                      <p:tavLst>
                                        <p:tav tm="0">
                                          <p:val>
                                            <p:strVal val="ppt_w"/>
                                          </p:val>
                                        </p:tav>
                                        <p:tav tm="100000">
                                          <p:val>
                                            <p:fltVal val="0"/>
                                          </p:val>
                                        </p:tav>
                                      </p:tavLst>
                                    </p:anim>
                                    <p:anim calcmode="lin" valueType="num">
                                      <p:cBhvr>
                                        <p:cTn id="11" dur="500"/>
                                        <p:tgtEl>
                                          <p:spTgt spid="19462">
                                            <p:txEl>
                                              <p:pRg st="0" end="0"/>
                                            </p:txEl>
                                          </p:spTgt>
                                        </p:tgtEl>
                                        <p:attrNameLst>
                                          <p:attrName>ppt_h</p:attrName>
                                        </p:attrNameLst>
                                      </p:cBhvr>
                                      <p:tavLst>
                                        <p:tav tm="0">
                                          <p:val>
                                            <p:strVal val="ppt_h"/>
                                          </p:val>
                                        </p:tav>
                                        <p:tav tm="100000">
                                          <p:val>
                                            <p:fltVal val="0"/>
                                          </p:val>
                                        </p:tav>
                                      </p:tavLst>
                                    </p:anim>
                                    <p:set>
                                      <p:cBhvr>
                                        <p:cTn id="12" dur="1" fill="hold">
                                          <p:stCondLst>
                                            <p:cond delay="499"/>
                                          </p:stCondLst>
                                        </p:cTn>
                                        <p:tgtEl>
                                          <p:spTgt spid="19462">
                                            <p:txEl>
                                              <p:pRg st="0" end="0"/>
                                            </p:txEl>
                                          </p:spTgt>
                                        </p:tgtEl>
                                        <p:attrNameLst>
                                          <p:attrName>style.visibility</p:attrName>
                                        </p:attrNameLst>
                                      </p:cBhvr>
                                      <p:to>
                                        <p:strVal val="hidden"/>
                                      </p:to>
                                    </p:set>
                                  </p:childTnLst>
                                </p:cTn>
                              </p:par>
                              <p:par>
                                <p:cTn id="13" presetID="23" presetClass="exit" presetSubtype="32" fill="hold" grpId="0" nodeType="withEffect">
                                  <p:stCondLst>
                                    <p:cond delay="0"/>
                                  </p:stCondLst>
                                  <p:childTnLst>
                                    <p:anim calcmode="lin" valueType="num">
                                      <p:cBhvr>
                                        <p:cTn id="14" dur="500"/>
                                        <p:tgtEl>
                                          <p:spTgt spid="19462">
                                            <p:bg/>
                                          </p:spTgt>
                                        </p:tgtEl>
                                        <p:attrNameLst>
                                          <p:attrName>ppt_w</p:attrName>
                                        </p:attrNameLst>
                                      </p:cBhvr>
                                      <p:tavLst>
                                        <p:tav tm="0">
                                          <p:val>
                                            <p:strVal val="ppt_w"/>
                                          </p:val>
                                        </p:tav>
                                        <p:tav tm="100000">
                                          <p:val>
                                            <p:fltVal val="0"/>
                                          </p:val>
                                        </p:tav>
                                      </p:tavLst>
                                    </p:anim>
                                    <p:anim calcmode="lin" valueType="num">
                                      <p:cBhvr>
                                        <p:cTn id="15" dur="500"/>
                                        <p:tgtEl>
                                          <p:spTgt spid="19462">
                                            <p:bg/>
                                          </p:spTgt>
                                        </p:tgtEl>
                                        <p:attrNameLst>
                                          <p:attrName>ppt_h</p:attrName>
                                        </p:attrNameLst>
                                      </p:cBhvr>
                                      <p:tavLst>
                                        <p:tav tm="0">
                                          <p:val>
                                            <p:strVal val="ppt_h"/>
                                          </p:val>
                                        </p:tav>
                                        <p:tav tm="100000">
                                          <p:val>
                                            <p:fltVal val="0"/>
                                          </p:val>
                                        </p:tav>
                                      </p:tavLst>
                                    </p:anim>
                                    <p:set>
                                      <p:cBhvr>
                                        <p:cTn id="16" dur="1" fill="hold">
                                          <p:stCondLst>
                                            <p:cond delay="499"/>
                                          </p:stCondLst>
                                        </p:cTn>
                                        <p:tgtEl>
                                          <p:spTgt spid="19462">
                                            <p:bg/>
                                          </p:spTgt>
                                        </p:tgtEl>
                                        <p:attrNameLst>
                                          <p:attrName>style.visibility</p:attrName>
                                        </p:attrNameLst>
                                      </p:cBhvr>
                                      <p:to>
                                        <p:strVal val="hidden"/>
                                      </p:to>
                                    </p:set>
                                  </p:childTnLst>
                                </p:cTn>
                              </p:par>
                              <p:par>
                                <p:cTn id="17" presetID="23" presetClass="exit" presetSubtype="32" fill="hold" nodeType="withEffect">
                                  <p:stCondLst>
                                    <p:cond delay="0"/>
                                  </p:stCondLst>
                                  <p:childTnLst>
                                    <p:anim calcmode="lin" valueType="num">
                                      <p:cBhvr>
                                        <p:cTn id="18" dur="500"/>
                                        <p:tgtEl>
                                          <p:spTgt spid="19462">
                                            <p:txEl>
                                              <p:pRg st="0" end="0"/>
                                            </p:txEl>
                                          </p:spTgt>
                                        </p:tgtEl>
                                        <p:attrNameLst>
                                          <p:attrName>ppt_w</p:attrName>
                                        </p:attrNameLst>
                                      </p:cBhvr>
                                      <p:tavLst>
                                        <p:tav tm="0">
                                          <p:val>
                                            <p:strVal val="ppt_w"/>
                                          </p:val>
                                        </p:tav>
                                        <p:tav tm="100000">
                                          <p:val>
                                            <p:fltVal val="0"/>
                                          </p:val>
                                        </p:tav>
                                      </p:tavLst>
                                    </p:anim>
                                    <p:anim calcmode="lin" valueType="num">
                                      <p:cBhvr>
                                        <p:cTn id="19" dur="500"/>
                                        <p:tgtEl>
                                          <p:spTgt spid="19462">
                                            <p:txEl>
                                              <p:pRg st="0" end="0"/>
                                            </p:txEl>
                                          </p:spTgt>
                                        </p:tgtEl>
                                        <p:attrNameLst>
                                          <p:attrName>ppt_h</p:attrName>
                                        </p:attrNameLst>
                                      </p:cBhvr>
                                      <p:tavLst>
                                        <p:tav tm="0">
                                          <p:val>
                                            <p:strVal val="ppt_h"/>
                                          </p:val>
                                        </p:tav>
                                        <p:tav tm="100000">
                                          <p:val>
                                            <p:fltVal val="0"/>
                                          </p:val>
                                        </p:tav>
                                      </p:tavLst>
                                    </p:anim>
                                    <p:set>
                                      <p:cBhvr>
                                        <p:cTn id="20" dur="1" fill="hold">
                                          <p:stCondLst>
                                            <p:cond delay="499"/>
                                          </p:stCondLst>
                                        </p:cTn>
                                        <p:tgtEl>
                                          <p:spTgt spid="19462">
                                            <p:txEl>
                                              <p:pRg st="0" end="0"/>
                                            </p:txEl>
                                          </p:spTgt>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9459">
                                            <p:txEl>
                                              <p:pRg st="0" end="0"/>
                                            </p:txEl>
                                          </p:spTgt>
                                        </p:tgtEl>
                                        <p:attrNameLst>
                                          <p:attrName>style.visibility</p:attrName>
                                        </p:attrNameLst>
                                      </p:cBhvr>
                                      <p:to>
                                        <p:strVal val="visible"/>
                                      </p:to>
                                    </p:set>
                                    <p:animEffect transition="in" filter="wipe(left)">
                                      <p:cBhvr>
                                        <p:cTn id="25" dur="500"/>
                                        <p:tgtEl>
                                          <p:spTgt spid="19459">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9459">
                                            <p:txEl>
                                              <p:pRg st="1" end="1"/>
                                            </p:txEl>
                                          </p:spTgt>
                                        </p:tgtEl>
                                        <p:attrNameLst>
                                          <p:attrName>style.visibility</p:attrName>
                                        </p:attrNameLst>
                                      </p:cBhvr>
                                      <p:to>
                                        <p:strVal val="visible"/>
                                      </p:to>
                                    </p:set>
                                    <p:animEffect transition="in" filter="wipe(left)">
                                      <p:cBhvr>
                                        <p:cTn id="30" dur="500"/>
                                        <p:tgtEl>
                                          <p:spTgt spid="19459">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9459">
                                            <p:txEl>
                                              <p:pRg st="2" end="2"/>
                                            </p:txEl>
                                          </p:spTgt>
                                        </p:tgtEl>
                                        <p:attrNameLst>
                                          <p:attrName>style.visibility</p:attrName>
                                        </p:attrNameLst>
                                      </p:cBhvr>
                                      <p:to>
                                        <p:strVal val="visible"/>
                                      </p:to>
                                    </p:set>
                                    <p:animEffect transition="in" filter="wipe(left)">
                                      <p:cBhvr>
                                        <p:cTn id="35" dur="500"/>
                                        <p:tgtEl>
                                          <p:spTgt spid="19459">
                                            <p:txEl>
                                              <p:pRg st="2" end="2"/>
                                            </p:txEl>
                                          </p:spTgt>
                                        </p:tgtEl>
                                      </p:cBhvr>
                                    </p:animEffect>
                                  </p:childTnLst>
                                </p:cTn>
                              </p:par>
                              <p:par>
                                <p:cTn id="36" presetID="22" presetClass="entr" presetSubtype="8" fill="hold" nodeType="withEffect">
                                  <p:stCondLst>
                                    <p:cond delay="0"/>
                                  </p:stCondLst>
                                  <p:childTnLst>
                                    <p:set>
                                      <p:cBhvr>
                                        <p:cTn id="37" dur="1" fill="hold">
                                          <p:stCondLst>
                                            <p:cond delay="0"/>
                                          </p:stCondLst>
                                        </p:cTn>
                                        <p:tgtEl>
                                          <p:spTgt spid="19459">
                                            <p:txEl>
                                              <p:pRg st="3" end="3"/>
                                            </p:txEl>
                                          </p:spTgt>
                                        </p:tgtEl>
                                        <p:attrNameLst>
                                          <p:attrName>style.visibility</p:attrName>
                                        </p:attrNameLst>
                                      </p:cBhvr>
                                      <p:to>
                                        <p:strVal val="visible"/>
                                      </p:to>
                                    </p:set>
                                    <p:animEffect transition="in" filter="wipe(left)">
                                      <p:cBhvr>
                                        <p:cTn id="38" dur="500"/>
                                        <p:tgtEl>
                                          <p:spTgt spid="19459">
                                            <p:txEl>
                                              <p:pRg st="3" end="3"/>
                                            </p:txEl>
                                          </p:spTgt>
                                        </p:tgtEl>
                                      </p:cBhvr>
                                    </p:animEffect>
                                  </p:childTnLst>
                                </p:cTn>
                              </p:par>
                              <p:par>
                                <p:cTn id="39" presetID="22" presetClass="entr" presetSubtype="8" fill="hold" nodeType="withEffect">
                                  <p:stCondLst>
                                    <p:cond delay="0"/>
                                  </p:stCondLst>
                                  <p:childTnLst>
                                    <p:set>
                                      <p:cBhvr>
                                        <p:cTn id="40" dur="1" fill="hold">
                                          <p:stCondLst>
                                            <p:cond delay="0"/>
                                          </p:stCondLst>
                                        </p:cTn>
                                        <p:tgtEl>
                                          <p:spTgt spid="19459">
                                            <p:txEl>
                                              <p:pRg st="4" end="4"/>
                                            </p:txEl>
                                          </p:spTgt>
                                        </p:tgtEl>
                                        <p:attrNameLst>
                                          <p:attrName>style.visibility</p:attrName>
                                        </p:attrNameLst>
                                      </p:cBhvr>
                                      <p:to>
                                        <p:strVal val="visible"/>
                                      </p:to>
                                    </p:set>
                                    <p:animEffect transition="in" filter="wipe(left)">
                                      <p:cBhvr>
                                        <p:cTn id="41" dur="500"/>
                                        <p:tgtEl>
                                          <p:spTgt spid="19459">
                                            <p:txEl>
                                              <p:pRg st="4" end="4"/>
                                            </p:txEl>
                                          </p:spTgt>
                                        </p:tgtEl>
                                      </p:cBhvr>
                                    </p:animEffect>
                                  </p:childTnLst>
                                </p:cTn>
                              </p:par>
                            </p:childTnLst>
                          </p:cTn>
                        </p:par>
                        <p:par>
                          <p:cTn id="42" fill="hold">
                            <p:stCondLst>
                              <p:cond delay="500"/>
                            </p:stCondLst>
                            <p:childTnLst>
                              <p:par>
                                <p:cTn id="43" presetID="9" presetClass="entr" presetSubtype="0" fill="hold" nodeType="afterEffect">
                                  <p:stCondLst>
                                    <p:cond delay="0"/>
                                  </p:stCondLst>
                                  <p:childTnLst>
                                    <p:set>
                                      <p:cBhvr>
                                        <p:cTn id="44" dur="1" fill="hold">
                                          <p:stCondLst>
                                            <p:cond delay="0"/>
                                          </p:stCondLst>
                                        </p:cTn>
                                        <p:tgtEl>
                                          <p:spTgt spid="19463"/>
                                        </p:tgtEl>
                                        <p:attrNameLst>
                                          <p:attrName>style.visibility</p:attrName>
                                        </p:attrNameLst>
                                      </p:cBhvr>
                                      <p:to>
                                        <p:strVal val="visible"/>
                                      </p:to>
                                    </p:set>
                                    <p:animEffect transition="in" filter="dissolve">
                                      <p:cBhvr>
                                        <p:cTn id="45" dur="500"/>
                                        <p:tgtEl>
                                          <p:spTgt spid="19463"/>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childTnLst>
                                </p:cTn>
                              </p:par>
                              <p:par>
                                <p:cTn id="50" presetID="1" presetClass="exit" presetSubtype="0" fill="hold" grpId="0" nodeType="withEffect">
                                  <p:stCondLst>
                                    <p:cond delay="0"/>
                                  </p:stCondLst>
                                  <p:childTnLst>
                                    <p:set>
                                      <p:cBhvr>
                                        <p:cTn id="51" dur="1" fill="hold">
                                          <p:stCondLst>
                                            <p:cond delay="0"/>
                                          </p:stCondLst>
                                        </p:cTn>
                                        <p:tgtEl>
                                          <p:spTgt spid="194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62" grpId="0" build="allAtOnce" animBg="1"/>
      <p:bldP spid="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2" name="Rectangle 2"/>
          <p:cNvSpPr>
            <a:spLocks noGrp="1" noChangeArrowheads="1"/>
          </p:cNvSpPr>
          <p:nvPr>
            <p:ph type="title"/>
          </p:nvPr>
        </p:nvSpPr>
        <p:spPr/>
        <p:txBody>
          <a:bodyPr/>
          <a:lstStyle/>
          <a:p>
            <a:pPr eaLnBrk="1" hangingPunct="1">
              <a:defRPr/>
            </a:pPr>
            <a:r>
              <a:rPr lang="en-US">
                <a:ea typeface="+mj-ea"/>
                <a:cs typeface="+mj-cs"/>
              </a:rPr>
              <a:t>Hemoblobin A</a:t>
            </a:r>
            <a:r>
              <a:rPr lang="en-US" baseline="-25000">
                <a:ea typeface="+mj-ea"/>
                <a:cs typeface="+mj-cs"/>
              </a:rPr>
              <a:t>1</a:t>
            </a:r>
            <a:r>
              <a:rPr lang="en-US">
                <a:ea typeface="+mj-ea"/>
                <a:cs typeface="+mj-cs"/>
              </a:rPr>
              <a:t>c</a:t>
            </a:r>
          </a:p>
        </p:txBody>
      </p:sp>
      <p:sp>
        <p:nvSpPr>
          <p:cNvPr id="471043" name="Rectangle 3"/>
          <p:cNvSpPr>
            <a:spLocks noGrp="1" noChangeArrowheads="1"/>
          </p:cNvSpPr>
          <p:nvPr>
            <p:ph type="body" sz="half" idx="1"/>
          </p:nvPr>
        </p:nvSpPr>
        <p:spPr>
          <a:xfrm>
            <a:off x="457200" y="1371600"/>
            <a:ext cx="4038600" cy="5257800"/>
          </a:xfrm>
        </p:spPr>
        <p:txBody>
          <a:bodyPr/>
          <a:lstStyle/>
          <a:p>
            <a:pPr eaLnBrk="1" hangingPunct="1">
              <a:buFont typeface="Wingdings" pitchFamily="-108" charset="2"/>
              <a:buChar char="l"/>
              <a:defRPr/>
            </a:pPr>
            <a:r>
              <a:rPr lang="en-US" sz="2800" dirty="0">
                <a:ea typeface="+mn-ea"/>
                <a:cs typeface="+mn-cs"/>
              </a:rPr>
              <a:t>Importance of A1c monitoring</a:t>
            </a:r>
          </a:p>
          <a:p>
            <a:pPr eaLnBrk="1" hangingPunct="1">
              <a:buFont typeface="Wingdings" pitchFamily="-108" charset="2"/>
              <a:buChar char="l"/>
              <a:defRPr/>
            </a:pPr>
            <a:r>
              <a:rPr lang="en-US" sz="2800" dirty="0">
                <a:ea typeface="+mn-ea"/>
                <a:cs typeface="+mn-cs"/>
              </a:rPr>
              <a:t>Critical to disease control and prevention of problems</a:t>
            </a:r>
          </a:p>
          <a:p>
            <a:pPr eaLnBrk="1" hangingPunct="1">
              <a:buFont typeface="Wingdings" pitchFamily="-108" charset="2"/>
              <a:buChar char="l"/>
              <a:defRPr/>
            </a:pPr>
            <a:r>
              <a:rPr lang="en-US" sz="2800" dirty="0">
                <a:ea typeface="+mn-ea"/>
                <a:cs typeface="+mn-cs"/>
              </a:rPr>
              <a:t>Does a patient know their last reading?</a:t>
            </a:r>
          </a:p>
          <a:p>
            <a:pPr lvl="1" eaLnBrk="1" hangingPunct="1">
              <a:buFont typeface="Wingdings" pitchFamily="-108" charset="2"/>
              <a:buChar char="l"/>
              <a:defRPr/>
            </a:pPr>
            <a:r>
              <a:rPr lang="en-US" sz="2400" dirty="0"/>
              <a:t>Good, bad, or worse response</a:t>
            </a:r>
          </a:p>
          <a:p>
            <a:pPr eaLnBrk="1" hangingPunct="1">
              <a:buFont typeface="Wingdings" pitchFamily="-108" charset="2"/>
              <a:buChar char="l"/>
              <a:defRPr/>
            </a:pPr>
            <a:r>
              <a:rPr lang="en-US" sz="2800" dirty="0">
                <a:ea typeface="+mn-ea"/>
                <a:cs typeface="+mn-cs"/>
              </a:rPr>
              <a:t>In  office testing</a:t>
            </a:r>
          </a:p>
          <a:p>
            <a:pPr lvl="1" eaLnBrk="1" hangingPunct="1">
              <a:buFont typeface="Wingdings" pitchFamily="-108" charset="2"/>
              <a:buChar char="l"/>
              <a:defRPr/>
            </a:pPr>
            <a:r>
              <a:rPr lang="en-US" sz="2400" dirty="0"/>
              <a:t>www.a1cnow.com</a:t>
            </a:r>
          </a:p>
        </p:txBody>
      </p:sp>
      <p:pic>
        <p:nvPicPr>
          <p:cNvPr id="164868" name="Picture 4" descr="ad3"/>
          <p:cNvPicPr>
            <a:picLocks noGrp="1" noChangeAspect="1" noChangeArrowheads="1"/>
          </p:cNvPicPr>
          <p:nvPr>
            <p:ph sz="half" idx="2"/>
          </p:nvPr>
        </p:nvPicPr>
        <p:blipFill>
          <a:blip r:embed="rId3"/>
          <a:srcRect/>
          <a:stretch>
            <a:fillRect/>
          </a:stretch>
        </p:blipFill>
        <p:spPr>
          <a:xfrm>
            <a:off x="6713538" y="609600"/>
            <a:ext cx="2049462" cy="2667000"/>
          </a:xfrm>
          <a:noFill/>
        </p:spPr>
      </p:pic>
      <p:pic>
        <p:nvPicPr>
          <p:cNvPr id="164869" name="Picture 5" descr="Click HERE to Order!">
            <a:hlinkClick r:id="rId4"/>
          </p:cNvPr>
          <p:cNvPicPr>
            <a:picLocks noChangeAspect="1" noChangeArrowheads="1"/>
          </p:cNvPicPr>
          <p:nvPr/>
        </p:nvPicPr>
        <p:blipFill>
          <a:blip r:embed="rId5"/>
          <a:srcRect/>
          <a:stretch>
            <a:fillRect/>
          </a:stretch>
        </p:blipFill>
        <p:spPr bwMode="auto">
          <a:xfrm>
            <a:off x="6781800" y="3581400"/>
            <a:ext cx="2047875" cy="3200400"/>
          </a:xfrm>
          <a:prstGeom prst="rect">
            <a:avLst/>
          </a:prstGeom>
          <a:noFill/>
          <a:ln w="9525">
            <a:noFill/>
            <a:miter lim="800000"/>
            <a:headEnd/>
            <a:tailEnd/>
          </a:ln>
        </p:spPr>
      </p:pic>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F349B-C05E-41BA-916A-CDB8DCEFFEE4}"/>
              </a:ext>
            </a:extLst>
          </p:cNvPr>
          <p:cNvSpPr>
            <a:spLocks noGrp="1"/>
          </p:cNvSpPr>
          <p:nvPr>
            <p:ph type="title"/>
          </p:nvPr>
        </p:nvSpPr>
        <p:spPr/>
        <p:txBody>
          <a:bodyPr/>
          <a:lstStyle/>
          <a:p>
            <a:r>
              <a:rPr lang="en-US" dirty="0"/>
              <a:t>WAY more important than A1c</a:t>
            </a:r>
          </a:p>
        </p:txBody>
      </p:sp>
      <p:sp>
        <p:nvSpPr>
          <p:cNvPr id="3" name="Text Placeholder 2">
            <a:extLst>
              <a:ext uri="{FF2B5EF4-FFF2-40B4-BE49-F238E27FC236}">
                <a16:creationId xmlns:a16="http://schemas.microsoft.com/office/drawing/2014/main" id="{7FD47E4F-E1E6-CE33-60B5-5309A2E5C28F}"/>
              </a:ext>
            </a:extLst>
          </p:cNvPr>
          <p:cNvSpPr>
            <a:spLocks noGrp="1"/>
          </p:cNvSpPr>
          <p:nvPr>
            <p:ph type="body" sz="half" idx="1"/>
          </p:nvPr>
        </p:nvSpPr>
        <p:spPr/>
        <p:txBody>
          <a:bodyPr/>
          <a:lstStyle/>
          <a:p>
            <a:r>
              <a:rPr lang="en-US" dirty="0"/>
              <a:t>TIR w CGM</a:t>
            </a:r>
          </a:p>
          <a:p>
            <a:r>
              <a:rPr lang="en-US" dirty="0"/>
              <a:t>70% TIR dramatically reduces risk of DR or DR progression</a:t>
            </a:r>
          </a:p>
        </p:txBody>
      </p:sp>
      <p:sp>
        <p:nvSpPr>
          <p:cNvPr id="4" name="Content Placeholder 3">
            <a:extLst>
              <a:ext uri="{FF2B5EF4-FFF2-40B4-BE49-F238E27FC236}">
                <a16:creationId xmlns:a16="http://schemas.microsoft.com/office/drawing/2014/main" id="{6D2DA048-5232-CD8E-B698-6DFB2A400D84}"/>
              </a:ext>
            </a:extLst>
          </p:cNvPr>
          <p:cNvSpPr>
            <a:spLocks noGrp="1"/>
          </p:cNvSpPr>
          <p:nvPr>
            <p:ph sz="half" idx="2"/>
          </p:nvPr>
        </p:nvSpPr>
        <p:spPr/>
        <p:txBody>
          <a:bodyPr/>
          <a:lstStyle/>
          <a:p>
            <a:endParaRPr lang="en-US" dirty="0"/>
          </a:p>
        </p:txBody>
      </p:sp>
      <p:pic>
        <p:nvPicPr>
          <p:cNvPr id="258050" name="Picture 2" descr="Diabetes Product Review: Abbott FreeStyle Libre">
            <a:extLst>
              <a:ext uri="{FF2B5EF4-FFF2-40B4-BE49-F238E27FC236}">
                <a16:creationId xmlns:a16="http://schemas.microsoft.com/office/drawing/2014/main" id="{87C6044D-CFEA-7F3C-8454-7AFA7F4E8B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500" y="4749800"/>
            <a:ext cx="3810000"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58052" name="Picture 4" descr="Types of Continuous Glucose Monitoring (CGM) System | US MED Blog">
            <a:extLst>
              <a:ext uri="{FF2B5EF4-FFF2-40B4-BE49-F238E27FC236}">
                <a16:creationId xmlns:a16="http://schemas.microsoft.com/office/drawing/2014/main" id="{4F6C2774-4672-36D7-14AC-5560003301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749800"/>
            <a:ext cx="3848100" cy="2108200"/>
          </a:xfrm>
          <a:prstGeom prst="rect">
            <a:avLst/>
          </a:prstGeom>
          <a:noFill/>
          <a:extLst>
            <a:ext uri="{909E8E84-426E-40DD-AFC4-6F175D3DCCD1}">
              <a14:hiddenFill xmlns:a14="http://schemas.microsoft.com/office/drawing/2010/main">
                <a:solidFill>
                  <a:srgbClr val="FFFFFF"/>
                </a:solidFill>
              </a14:hiddenFill>
            </a:ext>
          </a:extLst>
        </p:spPr>
      </p:pic>
      <p:pic>
        <p:nvPicPr>
          <p:cNvPr id="258054" name="Picture 6" descr="Time in Range">
            <a:extLst>
              <a:ext uri="{FF2B5EF4-FFF2-40B4-BE49-F238E27FC236}">
                <a16:creationId xmlns:a16="http://schemas.microsoft.com/office/drawing/2014/main" id="{8229F9FE-D54D-D08D-F26E-40997854C8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1272889"/>
            <a:ext cx="4419600" cy="2474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9397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3266" name="Rectangle 2"/>
          <p:cNvSpPr>
            <a:spLocks noGrp="1" noChangeArrowheads="1"/>
          </p:cNvSpPr>
          <p:nvPr>
            <p:ph type="title"/>
          </p:nvPr>
        </p:nvSpPr>
        <p:spPr/>
        <p:txBody>
          <a:bodyPr/>
          <a:lstStyle/>
          <a:p>
            <a:pPr eaLnBrk="1" hangingPunct="1">
              <a:defRPr/>
            </a:pPr>
            <a:r>
              <a:rPr lang="en-US">
                <a:ea typeface="+mj-ea"/>
                <a:cs typeface="+mj-cs"/>
              </a:rPr>
              <a:t>Intravitreal Steroid</a:t>
            </a:r>
          </a:p>
        </p:txBody>
      </p:sp>
      <p:sp>
        <p:nvSpPr>
          <p:cNvPr id="523267" name="Rectangle 3"/>
          <p:cNvSpPr>
            <a:spLocks noGrp="1" noChangeArrowheads="1"/>
          </p:cNvSpPr>
          <p:nvPr>
            <p:ph type="body" idx="1"/>
          </p:nvPr>
        </p:nvSpPr>
        <p:spPr/>
        <p:txBody>
          <a:bodyPr/>
          <a:lstStyle/>
          <a:p>
            <a:pPr eaLnBrk="1" hangingPunct="1">
              <a:buFont typeface="Wingdings" pitchFamily="-108" charset="2"/>
              <a:buChar char="l"/>
              <a:defRPr/>
            </a:pPr>
            <a:endParaRPr lang="en-US">
              <a:ea typeface="+mn-ea"/>
              <a:cs typeface="+mn-cs"/>
            </a:endParaRPr>
          </a:p>
        </p:txBody>
      </p:sp>
      <p:pic>
        <p:nvPicPr>
          <p:cNvPr id="171012" name="Picture 4" descr="Macintosh HD:Users:MicroCenter:Desktop:New Hampshire:IVTA.mp4">
            <a:hlinkClick r:id="" action="ppaction://media"/>
          </p:cNvPr>
          <p:cNvPicPr/>
          <p:nvPr>
            <a:videoFile r:link="rId2"/>
            <p:extLst>
              <p:ext uri="{DAA4B4D4-6D71-4841-9C94-3DE7FCFB9230}">
                <p14:media xmlns:p14="http://schemas.microsoft.com/office/powerpoint/2010/main" r:link="rId1"/>
              </p:ext>
            </p:extLst>
          </p:nvPr>
        </p:nvPicPr>
        <p:blipFill>
          <a:blip r:embed="rId4"/>
          <a:srcRect/>
          <a:stretch>
            <a:fillRect/>
          </a:stretch>
        </p:blipFill>
        <p:spPr bwMode="auto">
          <a:xfrm>
            <a:off x="1473200" y="1447800"/>
            <a:ext cx="6223000" cy="49784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1" presetClass="mediacall" presetSubtype="0" fill="hold" nodeType="afterEffect">
                                  <p:stCondLst>
                                    <p:cond delay="0"/>
                                  </p:stCondLst>
                                  <p:childTnLst>
                                    <p:cmd type="call" cmd="playFrom(0.0)">
                                      <p:cBhvr>
                                        <p:cTn id="6" dur="49086" fill="hold"/>
                                        <p:tgtEl>
                                          <p:spTgt spid="1710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71012"/>
                </p:tgtEl>
              </p:cMediaNode>
            </p:video>
            <p:seq concurrent="1" nextAc="seek">
              <p:cTn id="8" restart="whenNotActive" fill="hold" evtFilter="cancelBubble" nodeType="interactiveSeq">
                <p:stCondLst>
                  <p:cond evt="onClick" delay="0">
                    <p:tgtEl>
                      <p:spTgt spid="1710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1012"/>
                                        </p:tgtEl>
                                      </p:cBhvr>
                                    </p:cmd>
                                  </p:childTnLst>
                                </p:cTn>
                              </p:par>
                            </p:childTnLst>
                          </p:cTn>
                        </p:par>
                      </p:childTnLst>
                    </p:cTn>
                  </p:par>
                </p:childTnLst>
              </p:cTn>
              <p:nextCondLst>
                <p:cond evt="onClick" delay="0">
                  <p:tgtEl>
                    <p:spTgt spid="171012"/>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2"/>
          <p:cNvSpPr>
            <a:spLocks noGrp="1" noRot="1" noChangeArrowheads="1"/>
          </p:cNvSpPr>
          <p:nvPr>
            <p:ph type="title"/>
          </p:nvPr>
        </p:nvSpPr>
        <p:spPr/>
        <p:txBody>
          <a:bodyPr/>
          <a:lstStyle/>
          <a:p>
            <a:pPr>
              <a:defRPr/>
            </a:pPr>
            <a:r>
              <a:rPr lang="en-US" dirty="0"/>
              <a:t>The Challenge for OD’s in Diabetes Care….</a:t>
            </a:r>
          </a:p>
        </p:txBody>
      </p:sp>
      <p:pic>
        <p:nvPicPr>
          <p:cNvPr id="528389" name="Picture 5"/>
          <p:cNvPicPr>
            <a:picLocks noGrp="1" noChangeAspect="1" noChangeArrowheads="1"/>
          </p:cNvPicPr>
          <p:nvPr>
            <p:ph idx="1"/>
          </p:nvPr>
        </p:nvPicPr>
        <p:blipFill>
          <a:blip r:embed="rId3"/>
          <a:srcRect/>
          <a:stretch>
            <a:fillRect/>
          </a:stretch>
        </p:blipFill>
        <p:spPr>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528389"/>
                                        </p:tgtEl>
                                        <p:attrNameLst>
                                          <p:attrName>style.visibility</p:attrName>
                                        </p:attrNameLst>
                                      </p:cBhvr>
                                      <p:to>
                                        <p:strVal val="visible"/>
                                      </p:to>
                                    </p:set>
                                    <p:animEffect transition="in" filter="fade">
                                      <p:cBhvr>
                                        <p:cTn id="7" dur="770" decel="100000"/>
                                        <p:tgtEl>
                                          <p:spTgt spid="528389"/>
                                        </p:tgtEl>
                                      </p:cBhvr>
                                    </p:animEffect>
                                    <p:animScale>
                                      <p:cBhvr>
                                        <p:cTn id="8" dur="770" decel="100000"/>
                                        <p:tgtEl>
                                          <p:spTgt spid="528389"/>
                                        </p:tgtEl>
                                      </p:cBhvr>
                                      <p:from x="10000" y="10000"/>
                                      <p:to x="200000" y="450000"/>
                                    </p:animScale>
                                    <p:animScale>
                                      <p:cBhvr>
                                        <p:cTn id="9" dur="1230" accel="100000" fill="hold">
                                          <p:stCondLst>
                                            <p:cond delay="770"/>
                                          </p:stCondLst>
                                        </p:cTn>
                                        <p:tgtEl>
                                          <p:spTgt spid="528389"/>
                                        </p:tgtEl>
                                      </p:cBhvr>
                                      <p:from x="200000" y="450000"/>
                                      <p:to x="100000" y="100000"/>
                                    </p:animScale>
                                    <p:set>
                                      <p:cBhvr>
                                        <p:cTn id="10" dur="770" fill="hold"/>
                                        <p:tgtEl>
                                          <p:spTgt spid="528389"/>
                                        </p:tgtEl>
                                        <p:attrNameLst>
                                          <p:attrName>ppt_x</p:attrName>
                                        </p:attrNameLst>
                                      </p:cBhvr>
                                      <p:to>
                                        <p:strVal val="(0.5)"/>
                                      </p:to>
                                    </p:set>
                                    <p:anim from="(0.5)" to="(#ppt_x)" calcmode="lin" valueType="num">
                                      <p:cBhvr>
                                        <p:cTn id="11" dur="1230" accel="100000" fill="hold">
                                          <p:stCondLst>
                                            <p:cond delay="770"/>
                                          </p:stCondLst>
                                        </p:cTn>
                                        <p:tgtEl>
                                          <p:spTgt spid="528389"/>
                                        </p:tgtEl>
                                        <p:attrNameLst>
                                          <p:attrName>ppt_x</p:attrName>
                                        </p:attrNameLst>
                                      </p:cBhvr>
                                    </p:anim>
                                    <p:set>
                                      <p:cBhvr>
                                        <p:cTn id="12" dur="770" fill="hold"/>
                                        <p:tgtEl>
                                          <p:spTgt spid="528389"/>
                                        </p:tgtEl>
                                        <p:attrNameLst>
                                          <p:attrName>ppt_y</p:attrName>
                                        </p:attrNameLst>
                                      </p:cBhvr>
                                      <p:to>
                                        <p:strVal val="(#ppt_y+0.4)"/>
                                      </p:to>
                                    </p:set>
                                    <p:anim from="(#ppt_y+0.4)" to="(#ppt_y)" calcmode="lin" valueType="num">
                                      <p:cBhvr>
                                        <p:cTn id="13" dur="1230" accel="100000" fill="hold">
                                          <p:stCondLst>
                                            <p:cond delay="770"/>
                                          </p:stCondLst>
                                        </p:cTn>
                                        <p:tgtEl>
                                          <p:spTgt spid="528389"/>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en-US" dirty="0">
                <a:ea typeface="+mj-ea"/>
                <a:cs typeface="+mj-cs"/>
              </a:rPr>
              <a:t>Course Objectives</a:t>
            </a:r>
          </a:p>
        </p:txBody>
      </p:sp>
      <p:sp>
        <p:nvSpPr>
          <p:cNvPr id="4099" name="Rectangle 3"/>
          <p:cNvSpPr>
            <a:spLocks noGrp="1" noChangeArrowheads="1"/>
          </p:cNvSpPr>
          <p:nvPr>
            <p:ph type="body" idx="1"/>
          </p:nvPr>
        </p:nvSpPr>
        <p:spPr/>
        <p:txBody>
          <a:bodyPr/>
          <a:lstStyle/>
          <a:p>
            <a:pPr eaLnBrk="1" hangingPunct="1">
              <a:buFont typeface="Wingdings" pitchFamily="-108" charset="2"/>
              <a:buChar char="l"/>
              <a:defRPr/>
            </a:pPr>
            <a:r>
              <a:rPr lang="en-US" dirty="0">
                <a:ea typeface="+mn-ea"/>
                <a:cs typeface="+mn-cs"/>
              </a:rPr>
              <a:t>Discuss Ophthalmic tests for evaluating retina</a:t>
            </a:r>
          </a:p>
          <a:p>
            <a:pPr eaLnBrk="1" hangingPunct="1">
              <a:buFont typeface="Wingdings" pitchFamily="-108" charset="2"/>
              <a:buChar char="l"/>
              <a:defRPr/>
            </a:pPr>
            <a:r>
              <a:rPr lang="en-US" dirty="0">
                <a:ea typeface="+mn-ea"/>
                <a:cs typeface="+mn-cs"/>
              </a:rPr>
              <a:t>Discuss systemic conditions that affect retina, and how we factor into patient care</a:t>
            </a:r>
          </a:p>
          <a:p>
            <a:pPr eaLnBrk="1" hangingPunct="1">
              <a:buFont typeface="Wingdings" pitchFamily="-108" charset="2"/>
              <a:buChar char="l"/>
              <a:defRPr/>
            </a:pPr>
            <a:r>
              <a:rPr lang="en-US" dirty="0">
                <a:ea typeface="+mn-ea"/>
                <a:cs typeface="+mn-cs"/>
              </a:rPr>
              <a:t>Discuss findings associated with systemic diseases, both common and uncommon</a:t>
            </a:r>
          </a:p>
          <a:p>
            <a:pPr eaLnBrk="1" hangingPunct="1">
              <a:buFont typeface="Wingdings" pitchFamily="-108" charset="2"/>
              <a:buChar char="l"/>
              <a:defRPr/>
            </a:pPr>
            <a:r>
              <a:rPr lang="en-US" dirty="0">
                <a:ea typeface="+mn-ea"/>
                <a:cs typeface="+mn-cs"/>
              </a:rPr>
              <a:t>Know when to refer, and to whom</a:t>
            </a:r>
          </a:p>
          <a:p>
            <a:pPr eaLnBrk="1" hangingPunct="1">
              <a:buFont typeface="Wingdings" pitchFamily="-108" charset="2"/>
              <a:buChar char="l"/>
              <a:defRPr/>
            </a:pPr>
            <a:endParaRPr lang="en-US" dirty="0">
              <a:ea typeface="+mn-ea"/>
              <a:cs typeface="+mn-c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2"/>
          <p:cNvSpPr>
            <a:spLocks noChangeArrowheads="1"/>
          </p:cNvSpPr>
          <p:nvPr/>
        </p:nvSpPr>
        <p:spPr bwMode="auto">
          <a:xfrm>
            <a:off x="1066800" y="304800"/>
            <a:ext cx="7543800" cy="1431925"/>
          </a:xfrm>
          <a:prstGeom prst="rect">
            <a:avLst/>
          </a:prstGeom>
          <a:noFill/>
          <a:ln w="9525">
            <a:noFill/>
            <a:miter lim="800000"/>
            <a:headEnd/>
            <a:tailEnd/>
          </a:ln>
          <a:effectLst/>
        </p:spPr>
        <p:txBody>
          <a:bodyPr anchor="ctr">
            <a:prstTxWarp prst="textNoShape">
              <a:avLst/>
            </a:prstTxWarp>
          </a:bodyPr>
          <a:lstStyle/>
          <a:p>
            <a:pPr algn="ctr" eaLnBrk="1" hangingPunct="1">
              <a:defRPr/>
            </a:pPr>
            <a:r>
              <a:rPr lang="en-US" sz="4400" b="1">
                <a:solidFill>
                  <a:srgbClr val="FFFF00"/>
                </a:solidFill>
                <a:effectLst>
                  <a:outerShdw blurRad="38100" dist="38100" dir="2700000" algn="tl">
                    <a:srgbClr val="000000"/>
                  </a:outerShdw>
                </a:effectLst>
                <a:latin typeface="Tahoma" pitchFamily="-108" charset="0"/>
              </a:rPr>
              <a:t>Those Who Aren’t What We Call Them</a:t>
            </a:r>
          </a:p>
        </p:txBody>
      </p:sp>
      <p:sp>
        <p:nvSpPr>
          <p:cNvPr id="534531" name="Rectangle 3"/>
          <p:cNvSpPr>
            <a:spLocks noChangeArrowheads="1"/>
          </p:cNvSpPr>
          <p:nvPr/>
        </p:nvSpPr>
        <p:spPr bwMode="auto">
          <a:xfrm>
            <a:off x="1066800" y="1981200"/>
            <a:ext cx="7543800" cy="4114800"/>
          </a:xfrm>
          <a:prstGeom prst="rect">
            <a:avLst/>
          </a:prstGeom>
          <a:noFill/>
          <a:ln w="9525">
            <a:noFill/>
            <a:miter lim="800000"/>
            <a:headEnd/>
            <a:tailEnd/>
          </a:ln>
          <a:effectLst/>
        </p:spPr>
        <p:txBody>
          <a:bodyPr>
            <a:prstTxWarp prst="textNoShape">
              <a:avLst/>
            </a:prstTxWarp>
          </a:bodyPr>
          <a:lstStyle/>
          <a:p>
            <a:pPr marL="342900" indent="-342900" eaLnBrk="1" hangingPunct="1">
              <a:spcBef>
                <a:spcPct val="20000"/>
              </a:spcBef>
              <a:buClr>
                <a:schemeClr val="hlink"/>
              </a:buClr>
              <a:buSzPct val="70000"/>
              <a:buFont typeface="Wingdings" pitchFamily="-108" charset="2"/>
              <a:buChar char="n"/>
              <a:defRPr/>
            </a:pPr>
            <a:r>
              <a:rPr lang="en-US" sz="3200" b="1">
                <a:effectLst>
                  <a:outerShdw blurRad="38100" dist="38100" dir="2700000" algn="tl">
                    <a:srgbClr val="000000"/>
                  </a:outerShdw>
                </a:effectLst>
                <a:latin typeface="Tahoma" pitchFamily="-108" charset="0"/>
              </a:rPr>
              <a:t>Calling someone “a diabetic” is existentially diminutive</a:t>
            </a:r>
          </a:p>
          <a:p>
            <a:pPr marL="342900" indent="-342900" eaLnBrk="1" hangingPunct="1">
              <a:spcBef>
                <a:spcPct val="20000"/>
              </a:spcBef>
              <a:buClr>
                <a:schemeClr val="hlink"/>
              </a:buClr>
              <a:buSzPct val="70000"/>
              <a:buFont typeface="Wingdings" pitchFamily="-108" charset="2"/>
              <a:buChar char="n"/>
              <a:defRPr/>
            </a:pPr>
            <a:r>
              <a:rPr lang="en-US" sz="3200" b="1">
                <a:effectLst>
                  <a:outerShdw blurRad="38100" dist="38100" dir="2700000" algn="tl">
                    <a:srgbClr val="000000"/>
                  </a:outerShdw>
                </a:effectLst>
                <a:latin typeface="Tahoma" pitchFamily="-108" charset="0"/>
              </a:rPr>
              <a:t>Few people want to be known AS or even BY their health status</a:t>
            </a:r>
          </a:p>
          <a:p>
            <a:pPr marL="342900" indent="-342900" eaLnBrk="1" hangingPunct="1">
              <a:spcBef>
                <a:spcPct val="20000"/>
              </a:spcBef>
              <a:buClr>
                <a:schemeClr val="hlink"/>
              </a:buClr>
              <a:buSzPct val="70000"/>
              <a:buFont typeface="Wingdings" pitchFamily="-108" charset="2"/>
              <a:buChar char="n"/>
              <a:defRPr/>
            </a:pPr>
            <a:r>
              <a:rPr lang="en-US" sz="3200" b="1">
                <a:solidFill>
                  <a:srgbClr val="FFFF00"/>
                </a:solidFill>
                <a:effectLst>
                  <a:outerShdw blurRad="38100" dist="38100" dir="2700000" algn="tl">
                    <a:srgbClr val="000000"/>
                  </a:outerShdw>
                </a:effectLst>
                <a:latin typeface="Tahoma" pitchFamily="-108" charset="0"/>
              </a:rPr>
              <a:t>Why don’t we say ‘he is a macular degenerate,’ or ‘she is cancerous’?</a:t>
            </a:r>
          </a:p>
          <a:p>
            <a:pPr marL="342900" indent="-342900" eaLnBrk="1" hangingPunct="1">
              <a:spcBef>
                <a:spcPct val="20000"/>
              </a:spcBef>
              <a:buClr>
                <a:schemeClr val="hlink"/>
              </a:buClr>
              <a:buSzPct val="70000"/>
              <a:buFont typeface="Wingdings" pitchFamily="-108" charset="2"/>
              <a:buChar char="n"/>
              <a:defRPr/>
            </a:pPr>
            <a:endParaRPr lang="en-US" sz="3200" b="1">
              <a:effectLst>
                <a:outerShdw blurRad="38100" dist="38100" dir="2700000" algn="tl">
                  <a:srgbClr val="000000"/>
                </a:outerShdw>
              </a:effectLst>
              <a:latin typeface="Tahoma" pitchFamily="-108" charset="0"/>
            </a:endParaRPr>
          </a:p>
        </p:txBody>
      </p:sp>
      <p:pic>
        <p:nvPicPr>
          <p:cNvPr id="534532" name="Picture 4" descr="MCj04316260000[1]"/>
          <p:cNvPicPr>
            <a:picLocks noChangeAspect="1" noChangeArrowheads="1"/>
          </p:cNvPicPr>
          <p:nvPr/>
        </p:nvPicPr>
        <p:blipFill>
          <a:blip r:embed="rId3"/>
          <a:srcRect/>
          <a:stretch>
            <a:fillRect/>
          </a:stretch>
        </p:blipFill>
        <p:spPr bwMode="auto">
          <a:xfrm>
            <a:off x="228600" y="900113"/>
            <a:ext cx="8915400" cy="5957887"/>
          </a:xfrm>
          <a:prstGeom prst="rect">
            <a:avLst/>
          </a:prstGeom>
          <a:noFill/>
          <a:ln w="9525">
            <a:noFill/>
            <a:miter lim="800000"/>
            <a:headEnd/>
            <a:tailEnd/>
          </a:ln>
        </p:spPr>
      </p:pic>
      <p:sp>
        <p:nvSpPr>
          <p:cNvPr id="534533" name="Text Box 5"/>
          <p:cNvSpPr txBox="1">
            <a:spLocks noChangeArrowheads="1"/>
          </p:cNvSpPr>
          <p:nvPr/>
        </p:nvSpPr>
        <p:spPr bwMode="auto">
          <a:xfrm>
            <a:off x="1181100" y="2389188"/>
            <a:ext cx="6021388" cy="1311275"/>
          </a:xfrm>
          <a:prstGeom prst="rect">
            <a:avLst/>
          </a:prstGeom>
          <a:gradFill rotWithShape="1">
            <a:gsLst>
              <a:gs pos="0">
                <a:srgbClr val="FF9966"/>
              </a:gs>
              <a:gs pos="100000">
                <a:srgbClr val="F0F6A8"/>
              </a:gs>
            </a:gsLst>
            <a:lin ang="0" scaled="1"/>
          </a:gradFill>
          <a:ln w="9525">
            <a:noFill/>
            <a:miter lim="800000"/>
            <a:headEnd/>
            <a:tailEnd/>
          </a:ln>
        </p:spPr>
        <p:txBody>
          <a:bodyPr wrap="none">
            <a:prstTxWarp prst="textNoShape">
              <a:avLst/>
            </a:prstTxWarp>
            <a:spAutoFit/>
          </a:bodyPr>
          <a:lstStyle/>
          <a:p>
            <a:pPr algn="ctr" eaLnBrk="1" hangingPunct="1"/>
            <a:r>
              <a:rPr lang="en-US" sz="4000" b="1">
                <a:solidFill>
                  <a:schemeClr val="bg2"/>
                </a:solidFill>
                <a:latin typeface="Tahoma" pitchFamily="-109" charset="0"/>
                <a:ea typeface="Arial" pitchFamily="-109" charset="0"/>
                <a:cs typeface="Arial" pitchFamily="-109" charset="0"/>
              </a:rPr>
              <a:t>Don’t Substitute a Part</a:t>
            </a:r>
          </a:p>
          <a:p>
            <a:pPr algn="ctr" eaLnBrk="1" hangingPunct="1"/>
            <a:r>
              <a:rPr lang="en-US" sz="4000" b="1">
                <a:solidFill>
                  <a:schemeClr val="bg2"/>
                </a:solidFill>
                <a:latin typeface="Tahoma" pitchFamily="-109" charset="0"/>
                <a:ea typeface="Arial" pitchFamily="-109" charset="0"/>
                <a:cs typeface="Arial" pitchFamily="-109" charset="0"/>
              </a:rPr>
              <a:t>Of Any Person</a:t>
            </a:r>
          </a:p>
        </p:txBody>
      </p:sp>
      <p:sp>
        <p:nvSpPr>
          <p:cNvPr id="534534" name="Text Box 6"/>
          <p:cNvSpPr txBox="1">
            <a:spLocks noChangeArrowheads="1"/>
          </p:cNvSpPr>
          <p:nvPr/>
        </p:nvSpPr>
        <p:spPr bwMode="auto">
          <a:xfrm>
            <a:off x="1325563" y="4065588"/>
            <a:ext cx="5668962" cy="701675"/>
          </a:xfrm>
          <a:prstGeom prst="rect">
            <a:avLst/>
          </a:prstGeom>
          <a:gradFill rotWithShape="1">
            <a:gsLst>
              <a:gs pos="0">
                <a:srgbClr val="00CC00"/>
              </a:gs>
              <a:gs pos="100000">
                <a:srgbClr val="0099CC"/>
              </a:gs>
            </a:gsLst>
            <a:lin ang="0" scaled="1"/>
          </a:gradFill>
          <a:ln w="9525">
            <a:noFill/>
            <a:miter lim="800000"/>
            <a:headEnd/>
            <a:tailEnd/>
          </a:ln>
        </p:spPr>
        <p:txBody>
          <a:bodyPr wrap="none">
            <a:prstTxWarp prst="textNoShape">
              <a:avLst/>
            </a:prstTxWarp>
            <a:spAutoFit/>
          </a:bodyPr>
          <a:lstStyle/>
          <a:p>
            <a:pPr algn="ctr" eaLnBrk="1" hangingPunct="1"/>
            <a:r>
              <a:rPr lang="en-US" sz="4000" b="1">
                <a:solidFill>
                  <a:schemeClr val="bg2"/>
                </a:solidFill>
                <a:latin typeface="Tahoma" pitchFamily="-109" charset="0"/>
                <a:ea typeface="Arial" pitchFamily="-109" charset="0"/>
                <a:cs typeface="Arial" pitchFamily="-109" charset="0"/>
              </a:rPr>
              <a:t>For the Whole Person</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34531">
                                            <p:txEl>
                                              <p:pRg st="0" end="0"/>
                                            </p:txEl>
                                          </p:spTgt>
                                        </p:tgtEl>
                                        <p:attrNameLst>
                                          <p:attrName>style.visibility</p:attrName>
                                        </p:attrNameLst>
                                      </p:cBhvr>
                                      <p:to>
                                        <p:strVal val="visible"/>
                                      </p:to>
                                    </p:set>
                                    <p:animEffect transition="in" filter="dissolve">
                                      <p:cBhvr>
                                        <p:cTn id="7" dur="500"/>
                                        <p:tgtEl>
                                          <p:spTgt spid="53453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34531">
                                            <p:txEl>
                                              <p:pRg st="1" end="1"/>
                                            </p:txEl>
                                          </p:spTgt>
                                        </p:tgtEl>
                                        <p:attrNameLst>
                                          <p:attrName>style.visibility</p:attrName>
                                        </p:attrNameLst>
                                      </p:cBhvr>
                                      <p:to>
                                        <p:strVal val="visible"/>
                                      </p:to>
                                    </p:set>
                                    <p:animEffect transition="in" filter="dissolve">
                                      <p:cBhvr>
                                        <p:cTn id="10" dur="500"/>
                                        <p:tgtEl>
                                          <p:spTgt spid="53453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534531">
                                            <p:txEl>
                                              <p:pRg st="2" end="2"/>
                                            </p:txEl>
                                          </p:spTgt>
                                        </p:tgtEl>
                                        <p:attrNameLst>
                                          <p:attrName>style.visibility</p:attrName>
                                        </p:attrNameLst>
                                      </p:cBhvr>
                                      <p:to>
                                        <p:strVal val="visible"/>
                                      </p:to>
                                    </p:set>
                                    <p:animEffect transition="in" filter="dissolve">
                                      <p:cBhvr>
                                        <p:cTn id="13" dur="500"/>
                                        <p:tgtEl>
                                          <p:spTgt spid="53453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34533"/>
                                        </p:tgtEl>
                                        <p:attrNameLst>
                                          <p:attrName>style.visibility</p:attrName>
                                        </p:attrNameLst>
                                      </p:cBhvr>
                                      <p:to>
                                        <p:strVal val="visible"/>
                                      </p:to>
                                    </p:set>
                                    <p:animEffect transition="in" filter="fade">
                                      <p:cBhvr>
                                        <p:cTn id="18" dur="1000"/>
                                        <p:tgtEl>
                                          <p:spTgt spid="534533"/>
                                        </p:tgtEl>
                                      </p:cBhvr>
                                    </p:animEffect>
                                  </p:childTnLst>
                                </p:cTn>
                              </p:par>
                            </p:childTnLst>
                          </p:cTn>
                        </p:par>
                        <p:par>
                          <p:cTn id="19" fill="hold">
                            <p:stCondLst>
                              <p:cond delay="1000"/>
                            </p:stCondLst>
                            <p:childTnLst>
                              <p:par>
                                <p:cTn id="20" presetID="10" presetClass="entr" presetSubtype="0" fill="hold" nodeType="afterEffect">
                                  <p:stCondLst>
                                    <p:cond delay="0"/>
                                  </p:stCondLst>
                                  <p:childTnLst>
                                    <p:set>
                                      <p:cBhvr>
                                        <p:cTn id="21" dur="1" fill="hold">
                                          <p:stCondLst>
                                            <p:cond delay="0"/>
                                          </p:stCondLst>
                                        </p:cTn>
                                        <p:tgtEl>
                                          <p:spTgt spid="534532"/>
                                        </p:tgtEl>
                                        <p:attrNameLst>
                                          <p:attrName>style.visibility</p:attrName>
                                        </p:attrNameLst>
                                      </p:cBhvr>
                                      <p:to>
                                        <p:strVal val="visible"/>
                                      </p:to>
                                    </p:set>
                                    <p:animEffect transition="in" filter="fade">
                                      <p:cBhvr>
                                        <p:cTn id="22" dur="2000"/>
                                        <p:tgtEl>
                                          <p:spTgt spid="534532"/>
                                        </p:tgtEl>
                                      </p:cBhvr>
                                    </p:animEffect>
                                  </p:childTnLst>
                                </p:cTn>
                              </p:par>
                            </p:childTnLst>
                          </p:cTn>
                        </p:par>
                        <p:par>
                          <p:cTn id="23" fill="hold">
                            <p:stCondLst>
                              <p:cond delay="3000"/>
                            </p:stCondLst>
                            <p:childTnLst>
                              <p:par>
                                <p:cTn id="24" presetID="10" presetClass="entr" presetSubtype="0" fill="hold" grpId="0" nodeType="afterEffect">
                                  <p:stCondLst>
                                    <p:cond delay="0"/>
                                  </p:stCondLst>
                                  <p:childTnLst>
                                    <p:set>
                                      <p:cBhvr>
                                        <p:cTn id="25" dur="1" fill="hold">
                                          <p:stCondLst>
                                            <p:cond delay="0"/>
                                          </p:stCondLst>
                                        </p:cTn>
                                        <p:tgtEl>
                                          <p:spTgt spid="534534"/>
                                        </p:tgtEl>
                                        <p:attrNameLst>
                                          <p:attrName>style.visibility</p:attrName>
                                        </p:attrNameLst>
                                      </p:cBhvr>
                                      <p:to>
                                        <p:strVal val="visible"/>
                                      </p:to>
                                    </p:set>
                                    <p:animEffect transition="in" filter="fade">
                                      <p:cBhvr>
                                        <p:cTn id="26" dur="1000"/>
                                        <p:tgtEl>
                                          <p:spTgt spid="534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531" grpId="0" build="p" autoUpdateAnimBg="0"/>
      <p:bldP spid="534533" grpId="0" animBg="1"/>
      <p:bldP spid="53453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4648200" cy="1139825"/>
          </a:xfrm>
        </p:spPr>
        <p:txBody>
          <a:bodyPr/>
          <a:lstStyle/>
          <a:p>
            <a:pPr>
              <a:defRPr/>
            </a:pPr>
            <a:r>
              <a:rPr lang="en-US" dirty="0"/>
              <a:t>You never know..</a:t>
            </a:r>
          </a:p>
        </p:txBody>
      </p:sp>
      <p:sp>
        <p:nvSpPr>
          <p:cNvPr id="3" name="Text Placeholder 2"/>
          <p:cNvSpPr>
            <a:spLocks noGrp="1"/>
          </p:cNvSpPr>
          <p:nvPr>
            <p:ph type="body" sz="half" idx="1"/>
          </p:nvPr>
        </p:nvSpPr>
        <p:spPr/>
        <p:txBody>
          <a:bodyPr/>
          <a:lstStyle/>
          <a:p>
            <a:pPr>
              <a:buFont typeface="Wingdings" pitchFamily="-65" charset="2"/>
              <a:buChar char="n"/>
              <a:defRPr/>
            </a:pPr>
            <a:r>
              <a:rPr lang="en-US" dirty="0"/>
              <a:t>Diagnosed with T2DM 2 wks ago</a:t>
            </a:r>
          </a:p>
          <a:p>
            <a:pPr>
              <a:buFont typeface="Wingdings" pitchFamily="-65" charset="2"/>
              <a:buChar char="n"/>
              <a:defRPr/>
            </a:pPr>
            <a:r>
              <a:rPr lang="en-US" dirty="0"/>
              <a:t>Vision not good, Endo said due to BS fluctuation</a:t>
            </a:r>
          </a:p>
          <a:p>
            <a:pPr>
              <a:buFont typeface="Wingdings" pitchFamily="-65" charset="2"/>
              <a:buChar char="n"/>
              <a:defRPr/>
            </a:pPr>
            <a:r>
              <a:rPr lang="en-US" dirty="0"/>
              <a:t>20/50</a:t>
            </a:r>
          </a:p>
        </p:txBody>
      </p:sp>
      <p:pic>
        <p:nvPicPr>
          <p:cNvPr id="8" name="Content Placeholder 7" descr="mattox 1wk after avastin grid compare.jpg"/>
          <p:cNvPicPr>
            <a:picLocks noGrp="1" noChangeAspect="1"/>
          </p:cNvPicPr>
          <p:nvPr>
            <p:ph sz="quarter" idx="2"/>
          </p:nvPr>
        </p:nvPicPr>
        <p:blipFill>
          <a:blip r:embed="rId4" cstate="email">
            <a:extLst>
              <a:ext uri="{28A0092B-C50C-407E-A947-70E740481C1C}">
                <a14:useLocalDpi xmlns:a14="http://schemas.microsoft.com/office/drawing/2010/main"/>
              </a:ext>
            </a:extLst>
          </a:blip>
          <a:srcRect/>
          <a:stretch>
            <a:fillRect/>
          </a:stretch>
        </p:blipFill>
        <p:spPr>
          <a:xfrm>
            <a:off x="4876800" y="2819400"/>
            <a:ext cx="4200525" cy="4284663"/>
          </a:xfrm>
        </p:spPr>
      </p:pic>
      <p:pic>
        <p:nvPicPr>
          <p:cNvPr id="6" name="Picture 5"/>
          <p:cNvPicPr>
            <a:picLocks noChangeAspect="1"/>
          </p:cNvPicPr>
          <p:nvPr/>
        </p:nvPicPr>
        <p:blipFill>
          <a:blip r:embed="rId5" cstate="email">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4953000" y="228600"/>
            <a:ext cx="4343400" cy="2514600"/>
          </a:xfrm>
          <a:prstGeom prst="rect">
            <a:avLst/>
          </a:prstGeom>
          <a:noFill/>
          <a:ln w="9525">
            <a:noFill/>
            <a:miter lim="800000"/>
            <a:headEnd/>
            <a:tailEnd/>
          </a:ln>
        </p:spPr>
      </p:pic>
      <p:pic>
        <p:nvPicPr>
          <p:cNvPr id="7" name="Picture 6"/>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886325" y="2819400"/>
            <a:ext cx="4257675" cy="4343400"/>
          </a:xfrm>
          <a:prstGeom prst="rect">
            <a:avLst/>
          </a:prstGeom>
          <a:noFill/>
          <a:ln w="9525">
            <a:noFill/>
            <a:miter lim="800000"/>
            <a:headEnd/>
            <a:tailEnd/>
          </a:ln>
        </p:spPr>
      </p:pic>
      <p:pic>
        <p:nvPicPr>
          <p:cNvPr id="109575" name="Picture 7" descr="/Users/jeffrygerson/.Trash/mattox movie 20-37-24.avi">
            <a:hlinkClick r:id="" action="ppaction://media"/>
          </p:cNvPr>
          <p:cNvPicPr>
            <a:picLocks noGrp="1"/>
          </p:cNvPicPr>
          <p:nvPr>
            <p:ph sz="quarter" idx="3"/>
            <a:videoFile r:link="rId2"/>
            <p:extLst>
              <p:ext uri="{DAA4B4D4-6D71-4841-9C94-3DE7FCFB9230}">
                <p14:media xmlns:p14="http://schemas.microsoft.com/office/powerpoint/2010/main" r:link="rId1"/>
              </p:ext>
            </p:extLst>
          </p:nvPr>
        </p:nvPicPr>
        <p:blipFill>
          <a:blip r:embed="rId8"/>
          <a:srcRect/>
          <a:stretch>
            <a:fillRect/>
          </a:stretch>
        </p:blipFill>
        <p:spPr>
          <a:xfrm>
            <a:off x="2133600" y="4137025"/>
            <a:ext cx="2720975" cy="2720975"/>
          </a:xfr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9575"/>
                                        </p:tgtEl>
                                        <p:attrNameLst>
                                          <p:attrName>style.visibility</p:attrName>
                                        </p:attrNameLst>
                                      </p:cBhvr>
                                      <p:to>
                                        <p:strVal val="visible"/>
                                      </p:to>
                                    </p:set>
                                  </p:childTnLst>
                                </p:cTn>
                              </p:par>
                              <p:par>
                                <p:cTn id="11" presetID="1" presetClass="mediacall" presetSubtype="0" fill="hold" nodeType="withEffect">
                                  <p:stCondLst>
                                    <p:cond delay="0"/>
                                  </p:stCondLst>
                                  <p:childTnLst>
                                    <p:cmd type="call" cmd="playFrom(0.0)">
                                      <p:cBhvr>
                                        <p:cTn id="12" dur="12933" fill="hold"/>
                                        <p:tgtEl>
                                          <p:spTgt spid="109575"/>
                                        </p:tgtEl>
                                      </p:cBhvr>
                                    </p:cmd>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3" presetClass="exit" presetSubtype="32" fill="hold" nodeType="clickEffect">
                                  <p:stCondLst>
                                    <p:cond delay="0"/>
                                  </p:stCondLst>
                                  <p:childTnLst>
                                    <p:anim calcmode="lin" valueType="num">
                                      <p:cBhvr>
                                        <p:cTn id="18" dur="500"/>
                                        <p:tgtEl>
                                          <p:spTgt spid="7"/>
                                        </p:tgtEl>
                                        <p:attrNameLst>
                                          <p:attrName>ppt_w</p:attrName>
                                        </p:attrNameLst>
                                      </p:cBhvr>
                                      <p:tavLst>
                                        <p:tav tm="0">
                                          <p:val>
                                            <p:strVal val="ppt_w"/>
                                          </p:val>
                                        </p:tav>
                                        <p:tav tm="100000">
                                          <p:val>
                                            <p:fltVal val="0"/>
                                          </p:val>
                                        </p:tav>
                                      </p:tavLst>
                                    </p:anim>
                                    <p:anim calcmode="lin" valueType="num">
                                      <p:cBhvr>
                                        <p:cTn id="19" dur="500"/>
                                        <p:tgtEl>
                                          <p:spTgt spid="7"/>
                                        </p:tgtEl>
                                        <p:attrNameLst>
                                          <p:attrName>ppt_h</p:attrName>
                                        </p:attrNameLst>
                                      </p:cBhvr>
                                      <p:tavLst>
                                        <p:tav tm="0">
                                          <p:val>
                                            <p:strVal val="ppt_h"/>
                                          </p:val>
                                        </p:tav>
                                        <p:tav tm="100000">
                                          <p:val>
                                            <p:fltVal val="0"/>
                                          </p:val>
                                        </p:tav>
                                      </p:tavLst>
                                    </p:anim>
                                    <p:set>
                                      <p:cBhvr>
                                        <p:cTn id="20" dur="1" fill="hold">
                                          <p:stCondLst>
                                            <p:cond delay="499"/>
                                          </p:stCondLst>
                                        </p:cTn>
                                        <p:tgtEl>
                                          <p:spTgt spid="7"/>
                                        </p:tgtEl>
                                        <p:attrNameLst>
                                          <p:attrName>style.visibility</p:attrName>
                                        </p:attrNameLst>
                                      </p:cBhvr>
                                      <p:to>
                                        <p:strVal val="hidden"/>
                                      </p:to>
                                    </p:set>
                                  </p:childTnLst>
                                </p:cTn>
                              </p:par>
                              <p:par>
                                <p:cTn id="21" presetID="2" presetClass="entr" presetSubtype="4" accel="50000" decel="5000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25" fill="hold" display="0">
                  <p:stCondLst>
                    <p:cond delay="indefinite"/>
                  </p:stCondLst>
                  <p:endCondLst>
                    <p:cond evt="onNext" delay="0">
                      <p:tgtEl>
                        <p:sldTgt/>
                      </p:tgtEl>
                    </p:cond>
                    <p:cond evt="onPrev" delay="0">
                      <p:tgtEl>
                        <p:sldTgt/>
                      </p:tgtEl>
                    </p:cond>
                  </p:endCondLst>
                </p:cTn>
                <p:tgtEl>
                  <p:spTgt spid="109575"/>
                </p:tgtEl>
              </p:cMediaNode>
            </p:video>
            <p:seq concurrent="1" nextAc="seek">
              <p:cTn id="26" restart="whenNotActive" fill="hold" evtFilter="cancelBubble" nodeType="interactiveSeq">
                <p:stCondLst>
                  <p:cond evt="onClick" delay="0">
                    <p:tgtEl>
                      <p:spTgt spid="109575"/>
                    </p:tgtEl>
                  </p:cond>
                </p:stCondLst>
                <p:endSync evt="end" delay="0">
                  <p:rtn val="all"/>
                </p:endSync>
                <p:childTnLst>
                  <p:par>
                    <p:cTn id="27" fill="hold">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p:cTn id="30" dur="1" fill="hold"/>
                                        <p:tgtEl>
                                          <p:spTgt spid="109575"/>
                                        </p:tgtEl>
                                      </p:cBhvr>
                                    </p:cmd>
                                  </p:childTnLst>
                                </p:cTn>
                              </p:par>
                            </p:childTnLst>
                          </p:cTn>
                        </p:par>
                      </p:childTnLst>
                    </p:cTn>
                  </p:par>
                </p:childTnLst>
              </p:cTn>
              <p:nextCondLst>
                <p:cond evt="onClick" delay="0">
                  <p:tgtEl>
                    <p:spTgt spid="109575"/>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And today….</a:t>
            </a:r>
          </a:p>
        </p:txBody>
      </p:sp>
      <p:pic>
        <p:nvPicPr>
          <p:cNvPr id="9" name="Content Placeholder 8" descr="Mattox OD oct 2012.jpg"/>
          <p:cNvPicPr>
            <a:picLocks noGrp="1" noChangeAspect="1"/>
          </p:cNvPicPr>
          <p:nvPr>
            <p:ph sz="half" idx="1"/>
          </p:nvPr>
        </p:nvPicPr>
        <p:blipFill rotWithShape="1">
          <a:blip r:embed="rId2" cstate="email">
            <a:extLst>
              <a:ext uri="{28A0092B-C50C-407E-A947-70E740481C1C}">
                <a14:useLocalDpi xmlns:a14="http://schemas.microsoft.com/office/drawing/2010/main"/>
              </a:ext>
            </a:extLst>
          </a:blip>
          <a:srcRect/>
          <a:stretch/>
        </p:blipFill>
        <p:spPr>
          <a:xfrm>
            <a:off x="304800" y="2514600"/>
            <a:ext cx="4592291" cy="3276600"/>
          </a:xfrm>
        </p:spPr>
      </p:pic>
      <p:pic>
        <p:nvPicPr>
          <p:cNvPr id="10" name="Content Placeholder 9" descr="Mattox OS oct 2012.jpg"/>
          <p:cNvPicPr>
            <a:picLocks noGrp="1" noChangeAspect="1"/>
          </p:cNvPicPr>
          <p:nvPr>
            <p:ph sz="half" idx="2"/>
          </p:nvPr>
        </p:nvPicPr>
        <p:blipFill rotWithShape="1">
          <a:blip r:embed="rId3" cstate="email">
            <a:extLst>
              <a:ext uri="{28A0092B-C50C-407E-A947-70E740481C1C}">
                <a14:useLocalDpi xmlns:a14="http://schemas.microsoft.com/office/drawing/2010/main"/>
              </a:ext>
            </a:extLst>
          </a:blip>
          <a:srcRect/>
          <a:stretch/>
        </p:blipFill>
        <p:spPr>
          <a:xfrm>
            <a:off x="4876800" y="2667000"/>
            <a:ext cx="4473532" cy="3200400"/>
          </a:xfrm>
        </p:spPr>
      </p:pic>
      <p:pic>
        <p:nvPicPr>
          <p:cNvPr id="11" name="Picture 10" descr="mattox OS macula.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4400" y="1295400"/>
            <a:ext cx="7254692" cy="5120463"/>
          </a:xfrm>
          <a:prstGeom prst="rect">
            <a:avLst/>
          </a:prstGeom>
        </p:spPr>
      </p:pic>
    </p:spTree>
    <p:extLst>
      <p:ext uri="{BB962C8B-B14F-4D97-AF65-F5344CB8AC3E}">
        <p14:creationId xmlns:p14="http://schemas.microsoft.com/office/powerpoint/2010/main" val="238600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3B3D5-AB24-B240-AF79-5061F238C38F}"/>
              </a:ext>
            </a:extLst>
          </p:cNvPr>
          <p:cNvSpPr>
            <a:spLocks noGrp="1"/>
          </p:cNvSpPr>
          <p:nvPr>
            <p:ph type="title"/>
          </p:nvPr>
        </p:nvSpPr>
        <p:spPr/>
        <p:txBody>
          <a:bodyPr/>
          <a:lstStyle/>
          <a:p>
            <a:r>
              <a:rPr lang="en-US" dirty="0"/>
              <a:t>My favorite student</a:t>
            </a:r>
          </a:p>
        </p:txBody>
      </p:sp>
      <p:sp>
        <p:nvSpPr>
          <p:cNvPr id="3" name="Content Placeholder 2">
            <a:extLst>
              <a:ext uri="{FF2B5EF4-FFF2-40B4-BE49-F238E27FC236}">
                <a16:creationId xmlns:a16="http://schemas.microsoft.com/office/drawing/2014/main" id="{86F3D0A5-ABF8-9249-9487-C98C66DE0A2A}"/>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FBAA43A4-E79A-1B45-A132-F52788F94675}"/>
              </a:ext>
            </a:extLst>
          </p:cNvPr>
          <p:cNvPicPr>
            <a:picLocks noChangeAspect="1"/>
          </p:cNvPicPr>
          <p:nvPr/>
        </p:nvPicPr>
        <p:blipFill>
          <a:blip r:embed="rId2"/>
          <a:stretch>
            <a:fillRect/>
          </a:stretch>
        </p:blipFill>
        <p:spPr>
          <a:xfrm>
            <a:off x="4192858" y="2169356"/>
            <a:ext cx="4951141" cy="2772639"/>
          </a:xfrm>
          <a:prstGeom prst="rect">
            <a:avLst/>
          </a:prstGeom>
        </p:spPr>
      </p:pic>
      <p:pic>
        <p:nvPicPr>
          <p:cNvPr id="6" name="Picture 5">
            <a:extLst>
              <a:ext uri="{FF2B5EF4-FFF2-40B4-BE49-F238E27FC236}">
                <a16:creationId xmlns:a16="http://schemas.microsoft.com/office/drawing/2014/main" id="{B0A189D4-FA3D-3244-B5C9-F2ADA1F6B892}"/>
              </a:ext>
            </a:extLst>
          </p:cNvPr>
          <p:cNvPicPr>
            <a:picLocks noChangeAspect="1"/>
          </p:cNvPicPr>
          <p:nvPr/>
        </p:nvPicPr>
        <p:blipFill>
          <a:blip r:embed="rId3"/>
          <a:stretch>
            <a:fillRect/>
          </a:stretch>
        </p:blipFill>
        <p:spPr>
          <a:xfrm>
            <a:off x="0" y="2135378"/>
            <a:ext cx="4398043" cy="3455605"/>
          </a:xfrm>
          <a:prstGeom prst="rect">
            <a:avLst/>
          </a:prstGeom>
        </p:spPr>
      </p:pic>
    </p:spTree>
    <p:extLst>
      <p:ext uri="{BB962C8B-B14F-4D97-AF65-F5344CB8AC3E}">
        <p14:creationId xmlns:p14="http://schemas.microsoft.com/office/powerpoint/2010/main" val="35137331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2"/>
          <p:cNvSpPr>
            <a:spLocks noGrp="1" noChangeArrowheads="1"/>
          </p:cNvSpPr>
          <p:nvPr>
            <p:ph type="title"/>
          </p:nvPr>
        </p:nvSpPr>
        <p:spPr/>
        <p:txBody>
          <a:bodyPr/>
          <a:lstStyle/>
          <a:p>
            <a:pPr eaLnBrk="1" hangingPunct="1">
              <a:defRPr/>
            </a:pPr>
            <a:r>
              <a:rPr lang="en-US">
                <a:ea typeface="+mj-ea"/>
                <a:cs typeface="+mj-cs"/>
              </a:rPr>
              <a:t>“Paramedic’s Friend”</a:t>
            </a:r>
          </a:p>
        </p:txBody>
      </p:sp>
      <p:sp>
        <p:nvSpPr>
          <p:cNvPr id="369667" name="Rectangle 3"/>
          <p:cNvSpPr>
            <a:spLocks noGrp="1" noChangeArrowheads="1"/>
          </p:cNvSpPr>
          <p:nvPr>
            <p:ph type="body" idx="1"/>
          </p:nvPr>
        </p:nvSpPr>
        <p:spPr/>
        <p:txBody>
          <a:bodyPr/>
          <a:lstStyle/>
          <a:p>
            <a:pPr eaLnBrk="1" hangingPunct="1">
              <a:buFont typeface="Wingdings" pitchFamily="-108" charset="2"/>
              <a:buChar char="l"/>
              <a:defRPr/>
            </a:pPr>
            <a:r>
              <a:rPr lang="en-US">
                <a:ea typeface="+mn-ea"/>
                <a:cs typeface="+mn-cs"/>
              </a:rPr>
              <a:t>65yo male</a:t>
            </a:r>
          </a:p>
          <a:p>
            <a:pPr eaLnBrk="1" hangingPunct="1">
              <a:buFont typeface="Wingdings" pitchFamily="-108" charset="2"/>
              <a:buChar char="l"/>
              <a:defRPr/>
            </a:pPr>
            <a:r>
              <a:rPr lang="en-US">
                <a:ea typeface="+mn-ea"/>
                <a:cs typeface="+mn-cs"/>
              </a:rPr>
              <a:t>Occupation: retired, but used to be field medic in military</a:t>
            </a:r>
          </a:p>
          <a:p>
            <a:pPr eaLnBrk="1" hangingPunct="1">
              <a:buFont typeface="Wingdings" pitchFamily="-108" charset="2"/>
              <a:buChar char="l"/>
              <a:defRPr/>
            </a:pPr>
            <a:r>
              <a:rPr lang="en-US">
                <a:ea typeface="+mn-ea"/>
                <a:cs typeface="+mn-cs"/>
              </a:rPr>
              <a:t>“My optometrist referred me because of my right eye, I am not sure what is wrong”</a:t>
            </a:r>
          </a:p>
          <a:p>
            <a:pPr eaLnBrk="1" hangingPunct="1">
              <a:buFont typeface="Wingdings" pitchFamily="-108" charset="2"/>
              <a:buChar char="l"/>
              <a:defRPr/>
            </a:pPr>
            <a:r>
              <a:rPr lang="en-US">
                <a:ea typeface="+mn-ea"/>
                <a:cs typeface="+mn-cs"/>
              </a:rPr>
              <a:t>“Good general health, my blood pressure runs low”</a:t>
            </a:r>
          </a:p>
          <a:p>
            <a:pPr eaLnBrk="1" hangingPunct="1">
              <a:buFont typeface="Wingdings" pitchFamily="-108" charset="2"/>
              <a:buChar char="l"/>
              <a:defRPr/>
            </a:pPr>
            <a:r>
              <a:rPr lang="en-US">
                <a:ea typeface="+mn-ea"/>
                <a:cs typeface="+mn-cs"/>
              </a:rPr>
              <a:t>My exam…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p:txBody>
          <a:bodyPr/>
          <a:lstStyle/>
          <a:p>
            <a:pPr eaLnBrk="1" hangingPunct="1">
              <a:defRPr/>
            </a:pPr>
            <a:r>
              <a:rPr lang="en-US">
                <a:ea typeface="+mj-ea"/>
                <a:cs typeface="+mj-cs"/>
              </a:rPr>
              <a:t>Hypertension??</a:t>
            </a:r>
          </a:p>
        </p:txBody>
      </p:sp>
      <p:sp>
        <p:nvSpPr>
          <p:cNvPr id="371715" name="Rectangle 3"/>
          <p:cNvSpPr>
            <a:spLocks noGrp="1" noChangeArrowheads="1"/>
          </p:cNvSpPr>
          <p:nvPr>
            <p:ph type="body" sz="half" idx="1"/>
          </p:nvPr>
        </p:nvSpPr>
        <p:spPr>
          <a:xfrm>
            <a:off x="0" y="1600200"/>
            <a:ext cx="4038600" cy="4525963"/>
          </a:xfrm>
        </p:spPr>
        <p:txBody>
          <a:bodyPr/>
          <a:lstStyle/>
          <a:p>
            <a:pPr eaLnBrk="1" hangingPunct="1">
              <a:buFont typeface="Wingdings" pitchFamily="-108" charset="2"/>
              <a:buChar char="l"/>
              <a:defRPr/>
            </a:pPr>
            <a:r>
              <a:rPr lang="en-US" sz="2400" dirty="0">
                <a:ea typeface="+mn-ea"/>
                <a:cs typeface="+mn-cs"/>
              </a:rPr>
              <a:t>Vision: 20/400 OD</a:t>
            </a:r>
          </a:p>
          <a:p>
            <a:pPr eaLnBrk="1" hangingPunct="1">
              <a:buFont typeface="Wingdings" pitchFamily="-108" charset="2"/>
              <a:buChar char="l"/>
              <a:defRPr/>
            </a:pPr>
            <a:r>
              <a:rPr lang="en-US" sz="2400" dirty="0">
                <a:ea typeface="+mn-ea"/>
                <a:cs typeface="+mn-cs"/>
              </a:rPr>
              <a:t>Anterior Segment: normal</a:t>
            </a:r>
          </a:p>
          <a:p>
            <a:pPr eaLnBrk="1" hangingPunct="1">
              <a:buFont typeface="Wingdings" pitchFamily="-108" charset="2"/>
              <a:buChar char="l"/>
              <a:defRPr/>
            </a:pPr>
            <a:r>
              <a:rPr lang="en-US" sz="2400" dirty="0">
                <a:ea typeface="+mn-ea"/>
                <a:cs typeface="+mn-cs"/>
              </a:rPr>
              <a:t>Blood Pressure: 196/120</a:t>
            </a:r>
          </a:p>
          <a:p>
            <a:pPr eaLnBrk="1" hangingPunct="1">
              <a:buFont typeface="Wingdings" pitchFamily="-108" charset="2"/>
              <a:buChar char="l"/>
              <a:defRPr/>
            </a:pPr>
            <a:r>
              <a:rPr lang="en-US" sz="2400" dirty="0">
                <a:ea typeface="+mn-ea"/>
                <a:cs typeface="+mn-cs"/>
              </a:rPr>
              <a:t>What next….</a:t>
            </a:r>
          </a:p>
          <a:p>
            <a:pPr eaLnBrk="1" hangingPunct="1">
              <a:buFont typeface="Wingdings" pitchFamily="-108" charset="2"/>
              <a:buChar char="l"/>
              <a:defRPr/>
            </a:pPr>
            <a:r>
              <a:rPr lang="en-US" sz="2400" dirty="0">
                <a:ea typeface="+mn-ea"/>
                <a:cs typeface="+mn-cs"/>
              </a:rPr>
              <a:t>Sent to PCP directly from office</a:t>
            </a:r>
          </a:p>
          <a:p>
            <a:pPr eaLnBrk="1" hangingPunct="1">
              <a:buFont typeface="Wingdings" pitchFamily="-108" charset="2"/>
              <a:buChar char="l"/>
              <a:defRPr/>
            </a:pPr>
            <a:r>
              <a:rPr lang="en-US" sz="2400" dirty="0">
                <a:ea typeface="+mn-ea"/>
                <a:cs typeface="+mn-cs"/>
              </a:rPr>
              <a:t>Started on HTN meds</a:t>
            </a:r>
          </a:p>
          <a:p>
            <a:pPr eaLnBrk="1" hangingPunct="1">
              <a:buFont typeface="Wingdings" pitchFamily="-108" charset="2"/>
              <a:buChar char="l"/>
              <a:defRPr/>
            </a:pPr>
            <a:endParaRPr lang="en-US" sz="2400" dirty="0">
              <a:ea typeface="+mn-ea"/>
              <a:cs typeface="+mn-cs"/>
            </a:endParaRPr>
          </a:p>
        </p:txBody>
      </p:sp>
      <p:pic>
        <p:nvPicPr>
          <p:cNvPr id="371716" name="Picture 4" descr="001f"/>
          <p:cNvPicPr>
            <a:picLocks noGrp="1" noChangeAspect="1" noChangeArrowheads="1"/>
          </p:cNvPicPr>
          <p:nvPr>
            <p:ph sz="quarter" idx="3"/>
          </p:nvPr>
        </p:nvPicPr>
        <p:blipFill>
          <a:blip r:embed="rId3" cstate="email">
            <a:extLst>
              <a:ext uri="{28A0092B-C50C-407E-A947-70E740481C1C}">
                <a14:useLocalDpi xmlns:a14="http://schemas.microsoft.com/office/drawing/2010/main"/>
              </a:ext>
            </a:extLst>
          </a:blip>
          <a:srcRect/>
          <a:stretch>
            <a:fillRect/>
          </a:stretch>
        </p:blipFill>
        <p:spPr>
          <a:xfrm>
            <a:off x="5105400" y="4343400"/>
            <a:ext cx="3124200" cy="2530475"/>
          </a:xfrm>
        </p:spPr>
      </p:pic>
      <p:pic>
        <p:nvPicPr>
          <p:cNvPr id="187397" name="Picture 5" descr="(0000)_ALVESTED_GARY_07-05-1938_158440"/>
          <p:cNvPicPr>
            <a:picLocks noGrp="1" noChangeAspect="1" noChangeArrowheads="1"/>
          </p:cNvPicPr>
          <p:nvPr>
            <p:ph sz="quarter" idx="2"/>
          </p:nvPr>
        </p:nvPicPr>
        <p:blipFill>
          <a:blip r:embed="rId4" cstate="email">
            <a:extLst>
              <a:ext uri="{28A0092B-C50C-407E-A947-70E740481C1C}">
                <a14:useLocalDpi xmlns:a14="http://schemas.microsoft.com/office/drawing/2010/main"/>
              </a:ext>
            </a:extLst>
          </a:blip>
          <a:srcRect/>
          <a:stretch>
            <a:fillRect/>
          </a:stretch>
        </p:blipFill>
        <p:spPr>
          <a:xfrm>
            <a:off x="3962400" y="2157413"/>
            <a:ext cx="2732088" cy="2189162"/>
          </a:xfrm>
          <a:noFill/>
        </p:spPr>
      </p:pic>
      <p:pic>
        <p:nvPicPr>
          <p:cNvPr id="187398" name="Picture 6" descr="(0000)_ALVESTED_GARY2_07-05-1938_15844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629400" y="2163763"/>
            <a:ext cx="2724150" cy="21796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7171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171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171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171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7171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17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171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717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714" grpId="0"/>
      <p:bldP spid="371715"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2"/>
          <p:cNvSpPr>
            <a:spLocks noGrp="1" noChangeArrowheads="1"/>
          </p:cNvSpPr>
          <p:nvPr>
            <p:ph type="title"/>
          </p:nvPr>
        </p:nvSpPr>
        <p:spPr/>
        <p:txBody>
          <a:bodyPr/>
          <a:lstStyle/>
          <a:p>
            <a:pPr eaLnBrk="1" hangingPunct="1">
              <a:defRPr/>
            </a:pPr>
            <a:r>
              <a:rPr lang="en-US">
                <a:ea typeface="+mj-ea"/>
                <a:cs typeface="+mj-cs"/>
              </a:rPr>
              <a:t>Hypertension</a:t>
            </a:r>
          </a:p>
        </p:txBody>
      </p:sp>
      <p:sp>
        <p:nvSpPr>
          <p:cNvPr id="372739" name="Rectangle 3"/>
          <p:cNvSpPr>
            <a:spLocks noGrp="1" noChangeArrowheads="1"/>
          </p:cNvSpPr>
          <p:nvPr>
            <p:ph type="body" idx="1"/>
          </p:nvPr>
        </p:nvSpPr>
        <p:spPr/>
        <p:txBody>
          <a:bodyPr/>
          <a:lstStyle/>
          <a:p>
            <a:pPr eaLnBrk="1" hangingPunct="1">
              <a:buFont typeface="Wingdings" pitchFamily="-108" charset="2"/>
              <a:buChar char="l"/>
              <a:defRPr/>
            </a:pPr>
            <a:r>
              <a:rPr lang="en-US" sz="2800">
                <a:ea typeface="+mn-ea"/>
                <a:cs typeface="+mn-cs"/>
              </a:rPr>
              <a:t>50-60 million Americans have systemic HTN (by today’s standards)</a:t>
            </a:r>
          </a:p>
          <a:p>
            <a:pPr eaLnBrk="1" hangingPunct="1">
              <a:buFont typeface="Wingdings" pitchFamily="-108" charset="2"/>
              <a:buChar char="l"/>
              <a:defRPr/>
            </a:pPr>
            <a:r>
              <a:rPr lang="en-US" sz="2800">
                <a:ea typeface="+mn-ea"/>
                <a:cs typeface="+mn-cs"/>
              </a:rPr>
              <a:t>Usually asymptomatic, but can lead to MI, PVD, CVA, renal disease, retinopathy</a:t>
            </a:r>
          </a:p>
          <a:p>
            <a:pPr eaLnBrk="1" hangingPunct="1">
              <a:buFont typeface="Wingdings" pitchFamily="-108" charset="2"/>
              <a:buChar char="l"/>
              <a:defRPr/>
            </a:pPr>
            <a:r>
              <a:rPr lang="en-US" sz="2800">
                <a:ea typeface="+mn-ea"/>
                <a:cs typeface="+mn-cs"/>
              </a:rPr>
              <a:t>Significant CVD risk at 140/90, and risk doubles with every increase of 20/10mmHg</a:t>
            </a:r>
          </a:p>
          <a:p>
            <a:pPr eaLnBrk="1" hangingPunct="1">
              <a:buFont typeface="Wingdings" pitchFamily="-108" charset="2"/>
              <a:buChar char="l"/>
              <a:defRPr/>
            </a:pPr>
            <a:r>
              <a:rPr lang="en-US" sz="2800">
                <a:ea typeface="+mn-ea"/>
                <a:cs typeface="+mn-cs"/>
              </a:rPr>
              <a:t>Risk factors include smoking, dyslipidemia, DM, age, family history, race, sedentary, obese, sodium…</a:t>
            </a:r>
          </a:p>
          <a:p>
            <a:pPr eaLnBrk="1" hangingPunct="1">
              <a:buFont typeface="Wingdings" pitchFamily="-108" charset="2"/>
              <a:buChar char="l"/>
              <a:defRPr/>
            </a:pPr>
            <a:endParaRPr lang="en-US" sz="2800">
              <a:ea typeface="+mn-ea"/>
              <a:cs typeface="+mn-cs"/>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defRPr/>
            </a:pPr>
            <a:r>
              <a:rPr lang="en-US">
                <a:ea typeface="+mj-ea"/>
                <a:cs typeface="+mj-cs"/>
              </a:rPr>
              <a:t>Hypertension</a:t>
            </a:r>
          </a:p>
        </p:txBody>
      </p:sp>
      <p:graphicFrame>
        <p:nvGraphicFramePr>
          <p:cNvPr id="128145" name="Group 145"/>
          <p:cNvGraphicFramePr>
            <a:graphicFrameLocks noGrp="1"/>
          </p:cNvGraphicFramePr>
          <p:nvPr>
            <p:ph sz="quarter" idx="1"/>
            <p:extLst>
              <p:ext uri="{D42A27DB-BD31-4B8C-83A1-F6EECF244321}">
                <p14:modId xmlns:p14="http://schemas.microsoft.com/office/powerpoint/2010/main" val="170888477"/>
              </p:ext>
            </p:extLst>
          </p:nvPr>
        </p:nvGraphicFramePr>
        <p:xfrm>
          <a:off x="457200" y="1905000"/>
          <a:ext cx="4038600" cy="2552702"/>
        </p:xfrm>
        <a:graphic>
          <a:graphicData uri="http://schemas.openxmlformats.org/drawingml/2006/table">
            <a:tbl>
              <a:tblPr/>
              <a:tblGrid>
                <a:gridCol w="1009650">
                  <a:extLst>
                    <a:ext uri="{9D8B030D-6E8A-4147-A177-3AD203B41FA5}">
                      <a16:colId xmlns:a16="http://schemas.microsoft.com/office/drawing/2014/main" val="20000"/>
                    </a:ext>
                  </a:extLst>
                </a:gridCol>
                <a:gridCol w="1009650">
                  <a:extLst>
                    <a:ext uri="{9D8B030D-6E8A-4147-A177-3AD203B41FA5}">
                      <a16:colId xmlns:a16="http://schemas.microsoft.com/office/drawing/2014/main" val="20001"/>
                    </a:ext>
                  </a:extLst>
                </a:gridCol>
                <a:gridCol w="1009650">
                  <a:extLst>
                    <a:ext uri="{9D8B030D-6E8A-4147-A177-3AD203B41FA5}">
                      <a16:colId xmlns:a16="http://schemas.microsoft.com/office/drawing/2014/main" val="20002"/>
                    </a:ext>
                  </a:extLst>
                </a:gridCol>
                <a:gridCol w="1009650">
                  <a:extLst>
                    <a:ext uri="{9D8B030D-6E8A-4147-A177-3AD203B41FA5}">
                      <a16:colId xmlns:a16="http://schemas.microsoft.com/office/drawing/2014/main" val="20003"/>
                    </a:ext>
                  </a:extLst>
                </a:gridCol>
              </a:tblGrid>
              <a:tr h="3635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Category*</a:t>
                      </a:r>
                    </a:p>
                  </a:txBody>
                  <a:tcP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endPar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endParaRP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Systolic</a:t>
                      </a:r>
                    </a:p>
                  </a:txBody>
                  <a:tcPr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Diastolic</a:t>
                      </a:r>
                    </a:p>
                  </a:txBody>
                  <a:tcPr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0"/>
                  </a:ext>
                </a:extLst>
              </a:tr>
              <a:tr h="36671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Normal</a:t>
                      </a: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endPar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dirty="0">
                          <a:ln>
                            <a:noFill/>
                          </a:ln>
                          <a:solidFill>
                            <a:srgbClr val="FFFF00"/>
                          </a:solidFill>
                          <a:effectLst>
                            <a:outerShdw blurRad="38100" dist="38100" dir="2700000" algn="tl">
                              <a:srgbClr val="010199"/>
                            </a:outerShdw>
                          </a:effectLst>
                          <a:latin typeface="Arial" pitchFamily="-108" charset="0"/>
                        </a:rPr>
                        <a:t>&lt;120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dirty="0">
                          <a:ln>
                            <a:noFill/>
                          </a:ln>
                          <a:solidFill>
                            <a:srgbClr val="FFFF00"/>
                          </a:solidFill>
                          <a:effectLst>
                            <a:outerShdw blurRad="38100" dist="38100" dir="2700000" algn="tl">
                              <a:srgbClr val="010199"/>
                            </a:outerShdw>
                          </a:effectLst>
                          <a:latin typeface="Arial" pitchFamily="-108" charset="0"/>
                        </a:rPr>
                        <a:t>&lt;80</a:t>
                      </a: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1"/>
                  </a:ext>
                </a:extLst>
              </a:tr>
              <a:tr h="365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Pre-HTN</a:t>
                      </a: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endPar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120-139</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80-89</a:t>
                      </a: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2"/>
                  </a:ext>
                </a:extLst>
              </a:tr>
              <a:tr h="3635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HTN</a:t>
                      </a: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endPar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endPar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endPar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endParaRP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3"/>
                  </a:ext>
                </a:extLst>
              </a:tr>
              <a:tr h="365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  Stage 1</a:t>
                      </a: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endPar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140-159</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90-99</a:t>
                      </a: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4"/>
                  </a:ext>
                </a:extLst>
              </a:tr>
              <a:tr h="3651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  Stage 2</a:t>
                      </a:r>
                    </a:p>
                  </a:txBody>
                  <a:tcPr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endPar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&gt;160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&gt;100</a:t>
                      </a:r>
                    </a:p>
                  </a:txBody>
                  <a:tcPr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0005"/>
                  </a:ext>
                </a:extLst>
              </a:tr>
              <a:tr h="3635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rPr>
                        <a:t>Malignant</a:t>
                      </a:r>
                    </a:p>
                  </a:txBody>
                  <a:tcPr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endPar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endParaRPr kumimoji="0" lang="en-US" sz="1400" b="0" i="0" u="none" strike="noStrike" cap="none" normalizeH="0" baseline="0">
                        <a:ln>
                          <a:noFill/>
                        </a:ln>
                        <a:solidFill>
                          <a:schemeClr val="tx1"/>
                        </a:solidFill>
                        <a:effectLst>
                          <a:outerShdw blurRad="38100" dist="38100" dir="2700000" algn="tl">
                            <a:srgbClr val="010199"/>
                          </a:outerShdw>
                        </a:effectLst>
                        <a:latin typeface="Arial" pitchFamily="-108"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r>
                        <a:rPr kumimoji="0" lang="en-US" sz="1400" b="0" i="0" u="none" strike="noStrike" cap="none" normalizeH="0" baseline="0" dirty="0">
                          <a:ln>
                            <a:noFill/>
                          </a:ln>
                          <a:solidFill>
                            <a:schemeClr val="tx1"/>
                          </a:solidFill>
                          <a:effectLst>
                            <a:outerShdw blurRad="38100" dist="38100" dir="2700000" algn="tl">
                              <a:srgbClr val="010199"/>
                            </a:outerShdw>
                          </a:effectLst>
                          <a:latin typeface="Arial" pitchFamily="-108" charset="0"/>
                        </a:rPr>
                        <a:t>&gt;120</a:t>
                      </a:r>
                    </a:p>
                  </a:txBody>
                  <a:tcP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128121" name="Rectangle 121"/>
          <p:cNvSpPr>
            <a:spLocks noGrp="1" noChangeArrowheads="1"/>
          </p:cNvSpPr>
          <p:nvPr>
            <p:ph type="body" sz="half" idx="3"/>
          </p:nvPr>
        </p:nvSpPr>
        <p:spPr/>
        <p:txBody>
          <a:bodyPr/>
          <a:lstStyle/>
          <a:p>
            <a:pPr eaLnBrk="1" hangingPunct="1">
              <a:lnSpc>
                <a:spcPct val="90000"/>
              </a:lnSpc>
              <a:buFont typeface="Wingdings" pitchFamily="-108" charset="2"/>
              <a:buChar char="l"/>
              <a:defRPr/>
            </a:pPr>
            <a:r>
              <a:rPr lang="en-US" sz="2400">
                <a:ea typeface="+mn-ea"/>
                <a:cs typeface="+mn-cs"/>
              </a:rPr>
              <a:t>Refer to PCP in timely manner</a:t>
            </a:r>
          </a:p>
          <a:p>
            <a:pPr eaLnBrk="1" hangingPunct="1">
              <a:lnSpc>
                <a:spcPct val="90000"/>
              </a:lnSpc>
              <a:buFont typeface="Wingdings" pitchFamily="-108" charset="2"/>
              <a:buChar char="l"/>
              <a:defRPr/>
            </a:pPr>
            <a:r>
              <a:rPr lang="en-US" sz="2400">
                <a:ea typeface="+mn-ea"/>
                <a:cs typeface="+mn-cs"/>
              </a:rPr>
              <a:t>Goal of BP reduction to as low as tolerated</a:t>
            </a:r>
          </a:p>
          <a:p>
            <a:pPr eaLnBrk="1" hangingPunct="1">
              <a:lnSpc>
                <a:spcPct val="90000"/>
              </a:lnSpc>
              <a:buFont typeface="Wingdings" pitchFamily="-108" charset="2"/>
              <a:buChar char="l"/>
              <a:defRPr/>
            </a:pPr>
            <a:r>
              <a:rPr lang="en-US" sz="2400">
                <a:ea typeface="+mn-ea"/>
                <a:cs typeface="+mn-cs"/>
              </a:rPr>
              <a:t>Most patients will require 2 medications</a:t>
            </a:r>
          </a:p>
          <a:p>
            <a:pPr eaLnBrk="1" hangingPunct="1">
              <a:lnSpc>
                <a:spcPct val="90000"/>
              </a:lnSpc>
              <a:buFont typeface="Wingdings" pitchFamily="-108" charset="2"/>
              <a:buChar char="l"/>
              <a:defRPr/>
            </a:pPr>
            <a:r>
              <a:rPr lang="en-US" sz="2400">
                <a:ea typeface="+mn-ea"/>
                <a:cs typeface="+mn-cs"/>
              </a:rPr>
              <a:t>Lifestyle modification</a:t>
            </a:r>
          </a:p>
          <a:p>
            <a:pPr lvl="1" eaLnBrk="1" hangingPunct="1">
              <a:lnSpc>
                <a:spcPct val="90000"/>
              </a:lnSpc>
              <a:buFont typeface="Wingdings" pitchFamily="-108" charset="2"/>
              <a:buChar char="l"/>
              <a:defRPr/>
            </a:pPr>
            <a:r>
              <a:rPr lang="en-US" sz="2000"/>
              <a:t>30 minutes of physical activity &gt;4 days/wk can lower SBP by up to 9mmHg</a:t>
            </a:r>
          </a:p>
          <a:p>
            <a:pPr lvl="1" eaLnBrk="1" hangingPunct="1">
              <a:lnSpc>
                <a:spcPct val="90000"/>
              </a:lnSpc>
              <a:buFont typeface="Wingdings" pitchFamily="-108" charset="2"/>
              <a:buChar char="l"/>
              <a:defRPr/>
            </a:pPr>
            <a:r>
              <a:rPr lang="en-US" sz="2000"/>
              <a:t>Weight loss of 10kg can lower SBP by 5-20mmHg</a:t>
            </a:r>
          </a:p>
        </p:txBody>
      </p:sp>
      <p:graphicFrame>
        <p:nvGraphicFramePr>
          <p:cNvPr id="128158" name="Group 158"/>
          <p:cNvGraphicFramePr>
            <a:graphicFrameLocks noGrp="1"/>
          </p:cNvGraphicFramePr>
          <p:nvPr>
            <p:ph sz="quarter" idx="2"/>
          </p:nvPr>
        </p:nvGraphicFramePr>
        <p:xfrm>
          <a:off x="457200" y="4270375"/>
          <a:ext cx="4038600" cy="274320"/>
        </p:xfrm>
        <a:graphic>
          <a:graphicData uri="http://schemas.openxmlformats.org/drawingml/2006/table">
            <a:tbl>
              <a:tblPr/>
              <a:tblGrid>
                <a:gridCol w="4038600">
                  <a:extLst>
                    <a:ext uri="{9D8B030D-6E8A-4147-A177-3AD203B41FA5}">
                      <a16:colId xmlns:a16="http://schemas.microsoft.com/office/drawing/2014/main" val="20000"/>
                    </a:ext>
                  </a:extLst>
                </a:gridCol>
              </a:tblGrid>
              <a:tr h="1809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5000"/>
                        <a:buFont typeface="Wingdings" pitchFamily="-108" charset="2"/>
                        <a:buNone/>
                        <a:tabLst/>
                      </a:pPr>
                      <a:endParaRPr kumimoji="0" lang="en-US" sz="1200" b="0" i="0" u="none" strike="noStrike" cap="none" normalizeH="0" baseline="0">
                        <a:ln>
                          <a:noFill/>
                        </a:ln>
                        <a:solidFill>
                          <a:schemeClr val="tx1"/>
                        </a:solidFill>
                        <a:effectLst>
                          <a:outerShdw blurRad="38100" dist="38100" dir="2700000" algn="tl">
                            <a:srgbClr val="010199"/>
                          </a:outerShdw>
                        </a:effectLst>
                        <a:latin typeface="Arial" pitchFamily="-108" charset="0"/>
                      </a:endParaRPr>
                    </a:p>
                  </a:txBody>
                  <a:tcPr horzOverflow="overflow">
                    <a:lnL cap="flat">
                      <a:noFill/>
                    </a:lnL>
                    <a:lnR cap="flat">
                      <a:noFill/>
                    </a:lnR>
                    <a:lnT cap="flat">
                      <a:noFill/>
                    </a:lnT>
                    <a:lnB cap="flat">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191527" name="Text Box 151"/>
          <p:cNvSpPr txBox="1">
            <a:spLocks noChangeArrowheads="1"/>
          </p:cNvSpPr>
          <p:nvPr/>
        </p:nvSpPr>
        <p:spPr bwMode="auto">
          <a:xfrm>
            <a:off x="365125" y="6408738"/>
            <a:ext cx="6272213" cy="214312"/>
          </a:xfrm>
          <a:prstGeom prst="rect">
            <a:avLst/>
          </a:prstGeom>
          <a:noFill/>
          <a:ln w="9525">
            <a:noFill/>
            <a:miter lim="800000"/>
            <a:headEnd/>
            <a:tailEnd/>
          </a:ln>
        </p:spPr>
        <p:txBody>
          <a:bodyPr wrap="none">
            <a:prstTxWarp prst="textNoShape">
              <a:avLst/>
            </a:prstTxWarp>
            <a:spAutoFit/>
          </a:bodyPr>
          <a:lstStyle/>
          <a:p>
            <a:pPr eaLnBrk="1" hangingPunct="1"/>
            <a:r>
              <a:rPr lang="en-US" sz="800"/>
              <a:t>*The Seventh Report of the Joint National Committee on Prevention, Detection, Evaluation, and Treatment of High Blood Pressure, NIH</a:t>
            </a:r>
          </a:p>
        </p:txBody>
      </p:sp>
      <p:pic>
        <p:nvPicPr>
          <p:cNvPr id="191528" name="Picture 159" descr="007f"/>
          <p:cNvPicPr>
            <a:picLocks noChangeAspect="1" noChangeArrowheads="1"/>
          </p:cNvPicPr>
          <p:nvPr/>
        </p:nvPicPr>
        <p:blipFill>
          <a:blip r:embed="rId3"/>
          <a:srcRect/>
          <a:stretch>
            <a:fillRect/>
          </a:stretch>
        </p:blipFill>
        <p:spPr bwMode="auto">
          <a:xfrm>
            <a:off x="1143000" y="4724400"/>
            <a:ext cx="2667000" cy="1600200"/>
          </a:xfrm>
          <a:prstGeom prst="rect">
            <a:avLst/>
          </a:prstGeom>
          <a:noFill/>
          <a:ln w="9525">
            <a:noFill/>
            <a:miter lim="800000"/>
            <a:headEnd/>
            <a:tailEnd/>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Title 1"/>
          <p:cNvSpPr>
            <a:spLocks noGrp="1"/>
          </p:cNvSpPr>
          <p:nvPr>
            <p:ph type="title"/>
          </p:nvPr>
        </p:nvSpPr>
        <p:spPr/>
        <p:txBody>
          <a:bodyPr/>
          <a:lstStyle/>
          <a:p>
            <a:endParaRPr lang="en-US" dirty="0">
              <a:ea typeface="ＭＳ Ｐゴシック" charset="-128"/>
              <a:cs typeface="ＭＳ Ｐゴシック" charset="-128"/>
            </a:endParaRPr>
          </a:p>
        </p:txBody>
      </p:sp>
      <p:pic>
        <p:nvPicPr>
          <p:cNvPr id="461827" name="Content Placeholder 4" descr="Trueba_ID#55810_EYE-OS_aaesz.JPG"/>
          <p:cNvPicPr>
            <a:picLocks noGrp="1" noChangeAspect="1"/>
          </p:cNvPicPr>
          <p:nvPr>
            <p:ph idx="1"/>
          </p:nvPr>
        </p:nvPicPr>
        <p:blipFill>
          <a:blip r:embed="rId3" cstate="email">
            <a:extLst>
              <a:ext uri="{28A0092B-C50C-407E-A947-70E740481C1C}">
                <a14:useLocalDpi xmlns:a14="http://schemas.microsoft.com/office/drawing/2010/main"/>
              </a:ext>
            </a:extLst>
          </a:blip>
          <a:srcRect l="-3796" r="-3796"/>
          <a:stretch>
            <a:fillRect/>
          </a:stretch>
        </p:blipFill>
        <p:spPr>
          <a:xfrm>
            <a:off x="-685800" y="-381000"/>
            <a:ext cx="11068050" cy="6858000"/>
          </a:xfrm>
        </p:spPr>
      </p:pic>
      <p:sp>
        <p:nvSpPr>
          <p:cNvPr id="461828" name="TextBox 5"/>
          <p:cNvSpPr txBox="1">
            <a:spLocks noChangeArrowheads="1"/>
          </p:cNvSpPr>
          <p:nvPr/>
        </p:nvSpPr>
        <p:spPr bwMode="auto">
          <a:xfrm>
            <a:off x="990600" y="0"/>
            <a:ext cx="7543800" cy="954107"/>
          </a:xfrm>
          <a:prstGeom prst="rect">
            <a:avLst/>
          </a:prstGeom>
          <a:noFill/>
          <a:ln w="9525">
            <a:noFill/>
            <a:miter lim="800000"/>
            <a:headEnd/>
            <a:tailEnd/>
          </a:ln>
        </p:spPr>
        <p:txBody>
          <a:bodyPr wrap="square">
            <a:prstTxWarp prst="textNoShape">
              <a:avLst/>
            </a:prstTxWarp>
            <a:spAutoFit/>
          </a:bodyPr>
          <a:lstStyle/>
          <a:p>
            <a:pPr algn="ctr" defTabSz="914400" fontAlgn="base">
              <a:spcBef>
                <a:spcPct val="0"/>
              </a:spcBef>
              <a:spcAft>
                <a:spcPct val="0"/>
              </a:spcAft>
            </a:pPr>
            <a:r>
              <a:rPr lang="en-US" sz="2800" dirty="0">
                <a:solidFill>
                  <a:srgbClr val="FFFF00"/>
                </a:solidFill>
                <a:latin typeface="Arial" charset="0"/>
                <a:ea typeface="ＭＳ Ｐゴシック" charset="-128"/>
                <a:cs typeface="ＭＳ Ｐゴシック" charset="-128"/>
              </a:rPr>
              <a:t>ME and 20/25-…What would you have done in 2012 and now in 2022?</a:t>
            </a: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rot="5400000">
            <a:off x="4972050" y="2470150"/>
            <a:ext cx="3149600" cy="5626100"/>
          </a:xfrm>
          <a:prstGeom prst="rect">
            <a:avLst/>
          </a:prstGeom>
          <a:noFill/>
          <a:ln w="9525">
            <a:noFill/>
            <a:miter lim="800000"/>
            <a:headEnd/>
            <a:tailEnd/>
          </a:ln>
        </p:spPr>
      </p:pic>
    </p:spTree>
    <p:extLst>
      <p:ext uri="{BB962C8B-B14F-4D97-AF65-F5344CB8AC3E}">
        <p14:creationId xmlns:p14="http://schemas.microsoft.com/office/powerpoint/2010/main" val="133472810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xmlns:p14="http://schemas.microsoft.com/office/powerpoint/2010/mai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 </a:t>
            </a:r>
            <a:r>
              <a:rPr lang="en-US" dirty="0" err="1"/>
              <a:t>pt</a:t>
            </a:r>
            <a:r>
              <a:rPr lang="en-US" dirty="0"/>
              <a:t> presents </a:t>
            </a:r>
            <a:br>
              <a:rPr lang="en-US" dirty="0"/>
            </a:br>
            <a:r>
              <a:rPr lang="en-US" dirty="0"/>
              <a:t>with VO &amp; ME</a:t>
            </a:r>
          </a:p>
        </p:txBody>
      </p:sp>
      <p:sp>
        <p:nvSpPr>
          <p:cNvPr id="3" name="Content Placeholder 2"/>
          <p:cNvSpPr>
            <a:spLocks noGrp="1"/>
          </p:cNvSpPr>
          <p:nvPr>
            <p:ph idx="1"/>
          </p:nvPr>
        </p:nvSpPr>
        <p:spPr>
          <a:xfrm>
            <a:off x="900112" y="2133600"/>
            <a:ext cx="8012977" cy="3932238"/>
          </a:xfrm>
        </p:spPr>
        <p:txBody>
          <a:bodyPr/>
          <a:lstStyle/>
          <a:p>
            <a:r>
              <a:rPr lang="en-US" sz="3200" dirty="0"/>
              <a:t>First and foremost: Any ME from VO is no longer an “optometric” management: </a:t>
            </a:r>
            <a:r>
              <a:rPr lang="en-US" sz="4000" b="1" i="1" dirty="0"/>
              <a:t>There is proven benefit to </a:t>
            </a:r>
            <a:r>
              <a:rPr lang="en-US" sz="4000" b="1" i="1" dirty="0" err="1"/>
              <a:t>Tx</a:t>
            </a:r>
            <a:r>
              <a:rPr lang="en-US" sz="4000" b="1" i="1" dirty="0"/>
              <a:t> that are implemented earlier than before</a:t>
            </a:r>
          </a:p>
          <a:p>
            <a:r>
              <a:rPr lang="en-US" sz="3200" dirty="0"/>
              <a:t>Which treatment is best?  </a:t>
            </a:r>
          </a:p>
          <a:p>
            <a:pPr lvl="1"/>
            <a:r>
              <a:rPr lang="en-US" sz="3000" dirty="0"/>
              <a:t>Not exactly up to us…</a:t>
            </a:r>
            <a:r>
              <a:rPr lang="en-US" sz="2800" dirty="0"/>
              <a:t>But sort of</a:t>
            </a:r>
          </a:p>
          <a:p>
            <a:pPr marL="350838" lvl="1" indent="0">
              <a:buNone/>
            </a:pPr>
            <a:r>
              <a:rPr lang="en-US" sz="2800" dirty="0"/>
              <a:t>….you choose!</a:t>
            </a:r>
          </a:p>
          <a:p>
            <a:endParaRPr lang="en-US" dirty="0"/>
          </a:p>
        </p:txBody>
      </p:sp>
      <p:pic>
        <p:nvPicPr>
          <p:cNvPr id="4" name="Picture 3" descr="injection.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10516" y="5349768"/>
            <a:ext cx="1988720" cy="1325813"/>
          </a:xfrm>
          <a:prstGeom prst="rect">
            <a:avLst/>
          </a:prstGeom>
        </p:spPr>
      </p:pic>
      <p:pic>
        <p:nvPicPr>
          <p:cNvPr id="5" name="Picture 4" descr="vo.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5154" y="157861"/>
            <a:ext cx="1737360" cy="1426464"/>
          </a:xfrm>
          <a:prstGeom prst="rect">
            <a:avLst/>
          </a:prstGeom>
        </p:spPr>
      </p:pic>
      <p:pic>
        <p:nvPicPr>
          <p:cNvPr id="6" name="Picture 5" descr="CRVO.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827234" y="161638"/>
            <a:ext cx="2085856" cy="1584325"/>
          </a:xfrm>
          <a:prstGeom prst="rect">
            <a:avLst/>
          </a:prstGeom>
        </p:spPr>
      </p:pic>
    </p:spTree>
    <p:extLst>
      <p:ext uri="{BB962C8B-B14F-4D97-AF65-F5344CB8AC3E}">
        <p14:creationId xmlns:p14="http://schemas.microsoft.com/office/powerpoint/2010/main" val="337136428"/>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1026"/>
          <p:cNvSpPr>
            <a:spLocks noGrp="1" noChangeArrowheads="1"/>
          </p:cNvSpPr>
          <p:nvPr>
            <p:ph type="title"/>
          </p:nvPr>
        </p:nvSpPr>
        <p:spPr>
          <a:xfrm>
            <a:off x="457200" y="0"/>
            <a:ext cx="8229600" cy="1265238"/>
          </a:xfrm>
        </p:spPr>
        <p:txBody>
          <a:bodyPr/>
          <a:lstStyle/>
          <a:p>
            <a:pPr eaLnBrk="1" hangingPunct="1">
              <a:defRPr/>
            </a:pPr>
            <a:r>
              <a:rPr lang="en-US" sz="4000" dirty="0">
                <a:ea typeface="+mj-ea"/>
                <a:cs typeface="+mj-cs"/>
              </a:rPr>
              <a:t>Medical optometry: A different kind of “liability”</a:t>
            </a:r>
          </a:p>
        </p:txBody>
      </p:sp>
      <p:pic>
        <p:nvPicPr>
          <p:cNvPr id="32771" name="Picture 1028" descr="PicassosOptometrist"/>
          <p:cNvPicPr>
            <a:picLocks noGrp="1" noChangeAspect="1" noChangeArrowheads="1"/>
          </p:cNvPicPr>
          <p:nvPr>
            <p:ph type="body" idx="1"/>
          </p:nvPr>
        </p:nvPicPr>
        <p:blipFill>
          <a:blip r:embed="rId3"/>
          <a:srcRect/>
          <a:stretch>
            <a:fillRect/>
          </a:stretch>
        </p:blipFill>
        <p:spPr>
          <a:xfrm>
            <a:off x="2362200" y="1304925"/>
            <a:ext cx="4276725" cy="5553075"/>
          </a:xfrm>
          <a:noFill/>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2"/>
          <p:cNvSpPr>
            <a:spLocks noGrp="1" noChangeArrowheads="1"/>
          </p:cNvSpPr>
          <p:nvPr>
            <p:ph type="title"/>
          </p:nvPr>
        </p:nvSpPr>
        <p:spPr/>
        <p:txBody>
          <a:bodyPr/>
          <a:lstStyle/>
          <a:p>
            <a:pPr eaLnBrk="1" hangingPunct="1">
              <a:defRPr/>
            </a:pPr>
            <a:r>
              <a:rPr lang="en-US">
                <a:ea typeface="+mj-ea"/>
                <a:cs typeface="+mj-cs"/>
              </a:rPr>
              <a:t>Hemorrhage everywhere!</a:t>
            </a:r>
          </a:p>
        </p:txBody>
      </p:sp>
      <p:sp>
        <p:nvSpPr>
          <p:cNvPr id="388102" name="Rectangle 6"/>
          <p:cNvSpPr>
            <a:spLocks noGrp="1" noChangeArrowheads="1"/>
          </p:cNvSpPr>
          <p:nvPr>
            <p:ph type="body" sz="half" idx="3"/>
          </p:nvPr>
        </p:nvSpPr>
        <p:spPr/>
        <p:txBody>
          <a:bodyPr/>
          <a:lstStyle/>
          <a:p>
            <a:pPr eaLnBrk="1" hangingPunct="1">
              <a:buFont typeface="Wingdings" pitchFamily="-108" charset="2"/>
              <a:buChar char="l"/>
              <a:defRPr/>
            </a:pPr>
            <a:r>
              <a:rPr lang="en-US" sz="2800" dirty="0">
                <a:ea typeface="+mn-ea"/>
                <a:cs typeface="+mn-cs"/>
              </a:rPr>
              <a:t>68 </a:t>
            </a:r>
            <a:r>
              <a:rPr lang="en-US" sz="2800" dirty="0" err="1">
                <a:ea typeface="+mn-ea"/>
                <a:cs typeface="+mn-cs"/>
              </a:rPr>
              <a:t>yo</a:t>
            </a:r>
            <a:r>
              <a:rPr lang="en-US" sz="2800" dirty="0">
                <a:ea typeface="+mn-ea"/>
                <a:cs typeface="+mn-cs"/>
              </a:rPr>
              <a:t> female	</a:t>
            </a:r>
          </a:p>
          <a:p>
            <a:pPr eaLnBrk="1" hangingPunct="1">
              <a:buFont typeface="Wingdings" pitchFamily="-108" charset="2"/>
              <a:buChar char="l"/>
              <a:defRPr/>
            </a:pPr>
            <a:r>
              <a:rPr lang="en-US" sz="2800" dirty="0">
                <a:ea typeface="+mn-ea"/>
                <a:cs typeface="+mn-cs"/>
              </a:rPr>
              <a:t>Dramatic decrease in vision 1 </a:t>
            </a:r>
            <a:r>
              <a:rPr lang="en-US" sz="2800" dirty="0" err="1">
                <a:ea typeface="+mn-ea"/>
                <a:cs typeface="+mn-cs"/>
              </a:rPr>
              <a:t>wk</a:t>
            </a:r>
            <a:r>
              <a:rPr lang="en-US" sz="2800" dirty="0">
                <a:ea typeface="+mn-ea"/>
                <a:cs typeface="+mn-cs"/>
              </a:rPr>
              <a:t> prior due to Vitreous </a:t>
            </a:r>
            <a:r>
              <a:rPr lang="en-US" sz="2800" dirty="0" err="1">
                <a:ea typeface="+mn-ea"/>
                <a:cs typeface="+mn-cs"/>
              </a:rPr>
              <a:t>Heme</a:t>
            </a:r>
            <a:endParaRPr lang="en-US" sz="2800" dirty="0">
              <a:ea typeface="+mn-ea"/>
              <a:cs typeface="+mn-cs"/>
            </a:endParaRPr>
          </a:p>
          <a:p>
            <a:pPr eaLnBrk="1" hangingPunct="1">
              <a:buFont typeface="Wingdings" pitchFamily="-108" charset="2"/>
              <a:buChar char="l"/>
              <a:defRPr/>
            </a:pPr>
            <a:r>
              <a:rPr lang="en-US" sz="2800" dirty="0">
                <a:ea typeface="+mn-ea"/>
                <a:cs typeface="+mn-cs"/>
              </a:rPr>
              <a:t>Exam as seen after VH resolution</a:t>
            </a:r>
          </a:p>
          <a:p>
            <a:pPr eaLnBrk="1" hangingPunct="1">
              <a:buFont typeface="Wingdings" pitchFamily="-108" charset="2"/>
              <a:buChar char="l"/>
              <a:defRPr/>
            </a:pPr>
            <a:r>
              <a:rPr lang="en-US" sz="2800" dirty="0">
                <a:ea typeface="+mn-ea"/>
                <a:cs typeface="+mn-cs"/>
              </a:rPr>
              <a:t>Diagnosis and Treatment?</a:t>
            </a:r>
          </a:p>
          <a:p>
            <a:pPr eaLnBrk="1" hangingPunct="1">
              <a:buFont typeface="Wingdings" pitchFamily="-108" charset="2"/>
              <a:buChar char="l"/>
              <a:defRPr/>
            </a:pPr>
            <a:r>
              <a:rPr lang="en-US" sz="2800" dirty="0">
                <a:ea typeface="+mn-ea"/>
                <a:cs typeface="+mn-cs"/>
              </a:rPr>
              <a:t>Hint: Size matters: </a:t>
            </a:r>
            <a:r>
              <a:rPr lang="en-US" sz="2800" dirty="0">
                <a:solidFill>
                  <a:srgbClr val="FFFF00"/>
                </a:solidFill>
                <a:ea typeface="+mn-ea"/>
                <a:cs typeface="+mn-cs"/>
              </a:rPr>
              <a:t>100 microns</a:t>
            </a:r>
          </a:p>
        </p:txBody>
      </p:sp>
      <p:pic>
        <p:nvPicPr>
          <p:cNvPr id="214020" name="Picture 7" descr="(0000)_IRWIN_MARGOT_color"/>
          <p:cNvPicPr>
            <a:picLocks noGrp="1" noChangeAspect="1" noChangeArrowheads="1"/>
          </p:cNvPicPr>
          <p:nvPr>
            <p:ph sz="quarter" idx="1"/>
          </p:nvPr>
        </p:nvPicPr>
        <p:blipFill>
          <a:blip r:embed="rId3" cstate="email">
            <a:extLst>
              <a:ext uri="{28A0092B-C50C-407E-A947-70E740481C1C}">
                <a14:useLocalDpi xmlns:a14="http://schemas.microsoft.com/office/drawing/2010/main"/>
              </a:ext>
            </a:extLst>
          </a:blip>
          <a:srcRect/>
          <a:stretch>
            <a:fillRect/>
          </a:stretch>
        </p:blipFill>
        <p:spPr>
          <a:xfrm>
            <a:off x="990600" y="1600200"/>
            <a:ext cx="2430463" cy="2189163"/>
          </a:xfrm>
        </p:spPr>
      </p:pic>
      <p:pic>
        <p:nvPicPr>
          <p:cNvPr id="214021" name="Picture 10" descr="(0000)_IRWIN_MARGOT_fatight"/>
          <p:cNvPicPr>
            <a:picLocks noGrp="1" noChangeAspect="1" noChangeArrowheads="1"/>
          </p:cNvPicPr>
          <p:nvPr>
            <p:ph sz="quarter" idx="2"/>
          </p:nvPr>
        </p:nvPicPr>
        <p:blipFill>
          <a:blip r:embed="rId4" cstate="email">
            <a:extLst>
              <a:ext uri="{28A0092B-C50C-407E-A947-70E740481C1C}">
                <a14:useLocalDpi xmlns:a14="http://schemas.microsoft.com/office/drawing/2010/main"/>
              </a:ext>
            </a:extLst>
          </a:blip>
          <a:srcRect/>
          <a:stretch>
            <a:fillRect/>
          </a:stretch>
        </p:blipFill>
        <p:spPr>
          <a:xfrm>
            <a:off x="669925" y="3941763"/>
            <a:ext cx="2892425" cy="2916237"/>
          </a:xfr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2"/>
          <p:cNvSpPr>
            <a:spLocks noGrp="1" noChangeArrowheads="1"/>
          </p:cNvSpPr>
          <p:nvPr>
            <p:ph type="title"/>
          </p:nvPr>
        </p:nvSpPr>
        <p:spPr/>
        <p:txBody>
          <a:bodyPr/>
          <a:lstStyle/>
          <a:p>
            <a:pPr eaLnBrk="1" hangingPunct="1">
              <a:defRPr/>
            </a:pPr>
            <a:r>
              <a:rPr lang="en-US">
                <a:ea typeface="+mj-ea"/>
                <a:cs typeface="+mj-cs"/>
              </a:rPr>
              <a:t>Macroaneurysm</a:t>
            </a:r>
          </a:p>
        </p:txBody>
      </p:sp>
      <p:sp>
        <p:nvSpPr>
          <p:cNvPr id="390150" name="Rectangle 6"/>
          <p:cNvSpPr>
            <a:spLocks noGrp="1" noChangeArrowheads="1"/>
          </p:cNvSpPr>
          <p:nvPr>
            <p:ph type="body" sz="half" idx="3"/>
          </p:nvPr>
        </p:nvSpPr>
        <p:spPr>
          <a:xfrm>
            <a:off x="4648200" y="1600200"/>
            <a:ext cx="4495800" cy="4953000"/>
          </a:xfrm>
        </p:spPr>
        <p:txBody>
          <a:bodyPr/>
          <a:lstStyle/>
          <a:p>
            <a:pPr eaLnBrk="1" hangingPunct="1">
              <a:lnSpc>
                <a:spcPct val="90000"/>
              </a:lnSpc>
              <a:buFont typeface="Wingdings" pitchFamily="-108" charset="2"/>
              <a:buChar char="l"/>
              <a:defRPr/>
            </a:pPr>
            <a:r>
              <a:rPr lang="en-US" sz="2800">
                <a:ea typeface="+mn-ea"/>
                <a:cs typeface="+mn-cs"/>
              </a:rPr>
              <a:t>1mo and 5 mo s/p focal laser</a:t>
            </a:r>
          </a:p>
          <a:p>
            <a:pPr eaLnBrk="1" hangingPunct="1">
              <a:lnSpc>
                <a:spcPct val="90000"/>
              </a:lnSpc>
              <a:buFont typeface="Wingdings" pitchFamily="-108" charset="2"/>
              <a:buChar char="l"/>
              <a:defRPr/>
            </a:pPr>
            <a:r>
              <a:rPr lang="en-US" sz="2800">
                <a:ea typeface="+mn-ea"/>
                <a:cs typeface="+mn-cs"/>
              </a:rPr>
              <a:t>VA returned to 20/20</a:t>
            </a:r>
          </a:p>
          <a:p>
            <a:pPr eaLnBrk="1" hangingPunct="1">
              <a:lnSpc>
                <a:spcPct val="90000"/>
              </a:lnSpc>
              <a:buFont typeface="Wingdings" pitchFamily="-108" charset="2"/>
              <a:buChar char="l"/>
              <a:defRPr/>
            </a:pPr>
            <a:r>
              <a:rPr lang="en-US" sz="2800">
                <a:ea typeface="+mn-ea"/>
                <a:cs typeface="+mn-cs"/>
              </a:rPr>
              <a:t>Blood Pressure at initial visit:</a:t>
            </a:r>
          </a:p>
          <a:p>
            <a:pPr lvl="1" eaLnBrk="1" hangingPunct="1">
              <a:lnSpc>
                <a:spcPct val="90000"/>
              </a:lnSpc>
              <a:buFont typeface="Wingdings" pitchFamily="-108" charset="2"/>
              <a:buChar char="l"/>
              <a:defRPr/>
            </a:pPr>
            <a:r>
              <a:rPr lang="en-US" sz="2400"/>
              <a:t>186/98</a:t>
            </a:r>
          </a:p>
          <a:p>
            <a:pPr lvl="1" eaLnBrk="1" hangingPunct="1">
              <a:lnSpc>
                <a:spcPct val="90000"/>
              </a:lnSpc>
              <a:buFont typeface="Wingdings" pitchFamily="-108" charset="2"/>
              <a:buChar char="l"/>
              <a:defRPr/>
            </a:pPr>
            <a:endParaRPr lang="en-US" sz="2400"/>
          </a:p>
          <a:p>
            <a:pPr eaLnBrk="1" hangingPunct="1">
              <a:lnSpc>
                <a:spcPct val="90000"/>
              </a:lnSpc>
              <a:buFont typeface="Wingdings" pitchFamily="-108" charset="2"/>
              <a:buChar char="l"/>
              <a:defRPr/>
            </a:pPr>
            <a:r>
              <a:rPr lang="en-US" sz="2800">
                <a:ea typeface="+mn-ea"/>
                <a:cs typeface="+mn-cs"/>
              </a:rPr>
              <a:t>Hypertension is prime concern if macro-a seen, secondary concern of diabetes</a:t>
            </a:r>
          </a:p>
        </p:txBody>
      </p:sp>
      <p:pic>
        <p:nvPicPr>
          <p:cNvPr id="216068" name="Picture 7" descr="(0000)_IRWIN_MARGOT_postlaser"/>
          <p:cNvPicPr>
            <a:picLocks noGrp="1" noChangeAspect="1" noChangeArrowheads="1"/>
          </p:cNvPicPr>
          <p:nvPr>
            <p:ph sz="quarter" idx="1"/>
          </p:nvPr>
        </p:nvPicPr>
        <p:blipFill>
          <a:blip r:embed="rId3" cstate="email">
            <a:extLst>
              <a:ext uri="{28A0092B-C50C-407E-A947-70E740481C1C}">
                <a14:useLocalDpi xmlns:a14="http://schemas.microsoft.com/office/drawing/2010/main"/>
              </a:ext>
            </a:extLst>
          </a:blip>
          <a:srcRect/>
          <a:stretch>
            <a:fillRect/>
          </a:stretch>
        </p:blipFill>
        <p:spPr>
          <a:xfrm>
            <a:off x="1260475" y="1600200"/>
            <a:ext cx="2430463" cy="2189163"/>
          </a:xfrm>
        </p:spPr>
      </p:pic>
      <p:pic>
        <p:nvPicPr>
          <p:cNvPr id="216069" name="Picture 8" descr="(0000)_IRWIN_MARGOT_5mopostlaser"/>
          <p:cNvPicPr>
            <a:picLocks noGrp="1" noChangeAspect="1" noChangeArrowheads="1"/>
          </p:cNvPicPr>
          <p:nvPr>
            <p:ph sz="quarter" idx="2"/>
          </p:nvPr>
        </p:nvPicPr>
        <p:blipFill>
          <a:blip r:embed="rId4" cstate="email">
            <a:extLst>
              <a:ext uri="{28A0092B-C50C-407E-A947-70E740481C1C}">
                <a14:useLocalDpi xmlns:a14="http://schemas.microsoft.com/office/drawing/2010/main"/>
              </a:ext>
            </a:extLst>
          </a:blip>
          <a:srcRect/>
          <a:stretch>
            <a:fillRect/>
          </a:stretch>
        </p:blipFill>
        <p:spPr>
          <a:xfrm>
            <a:off x="1260475" y="3941763"/>
            <a:ext cx="2430463" cy="2189162"/>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9015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0150">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9015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0150">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9015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0150"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2"/>
          <p:cNvSpPr>
            <a:spLocks noGrp="1" noChangeArrowheads="1"/>
          </p:cNvSpPr>
          <p:nvPr>
            <p:ph type="title"/>
          </p:nvPr>
        </p:nvSpPr>
        <p:spPr/>
        <p:txBody>
          <a:bodyPr/>
          <a:lstStyle/>
          <a:p>
            <a:pPr eaLnBrk="1" hangingPunct="1">
              <a:defRPr/>
            </a:pPr>
            <a:r>
              <a:rPr lang="en-US">
                <a:ea typeface="+mj-ea"/>
                <a:cs typeface="+mj-cs"/>
              </a:rPr>
              <a:t>RAM</a:t>
            </a:r>
          </a:p>
        </p:txBody>
      </p:sp>
      <p:sp>
        <p:nvSpPr>
          <p:cNvPr id="509955" name="Rectangle 3"/>
          <p:cNvSpPr>
            <a:spLocks noGrp="1" noChangeArrowheads="1"/>
          </p:cNvSpPr>
          <p:nvPr>
            <p:ph type="body" idx="1"/>
          </p:nvPr>
        </p:nvSpPr>
        <p:spPr>
          <a:xfrm>
            <a:off x="0" y="1641475"/>
            <a:ext cx="9144000" cy="4530725"/>
          </a:xfrm>
        </p:spPr>
        <p:txBody>
          <a:bodyPr/>
          <a:lstStyle/>
          <a:p>
            <a:pPr eaLnBrk="1" hangingPunct="1">
              <a:buFont typeface="Wingdings" pitchFamily="-108" charset="2"/>
              <a:buChar char="l"/>
              <a:defRPr/>
            </a:pPr>
            <a:r>
              <a:rPr lang="en-US" dirty="0">
                <a:ea typeface="+mn-ea"/>
                <a:cs typeface="+mn-cs"/>
              </a:rPr>
              <a:t>Most commonly in 6</a:t>
            </a:r>
            <a:r>
              <a:rPr lang="en-US" baseline="30000" dirty="0">
                <a:ea typeface="+mn-ea"/>
                <a:cs typeface="+mn-cs"/>
              </a:rPr>
              <a:t>th</a:t>
            </a:r>
            <a:r>
              <a:rPr lang="en-US" dirty="0">
                <a:ea typeface="+mn-ea"/>
                <a:cs typeface="+mn-cs"/>
              </a:rPr>
              <a:t> or 7</a:t>
            </a:r>
            <a:r>
              <a:rPr lang="en-US" baseline="30000" dirty="0">
                <a:ea typeface="+mn-ea"/>
                <a:cs typeface="+mn-cs"/>
              </a:rPr>
              <a:t>th</a:t>
            </a:r>
            <a:r>
              <a:rPr lang="en-US" dirty="0">
                <a:ea typeface="+mn-ea"/>
                <a:cs typeface="+mn-cs"/>
              </a:rPr>
              <a:t> decade of life</a:t>
            </a:r>
          </a:p>
          <a:p>
            <a:pPr eaLnBrk="1" hangingPunct="1">
              <a:buFont typeface="Wingdings" pitchFamily="-108" charset="2"/>
              <a:buChar char="l"/>
              <a:defRPr/>
            </a:pPr>
            <a:r>
              <a:rPr lang="en-US" dirty="0">
                <a:ea typeface="+mn-ea"/>
                <a:cs typeface="+mn-cs"/>
              </a:rPr>
              <a:t>Usually women, and only 10% bilateral</a:t>
            </a:r>
          </a:p>
          <a:p>
            <a:pPr eaLnBrk="1" hangingPunct="1">
              <a:buFont typeface="Wingdings" pitchFamily="-108" charset="2"/>
              <a:buChar char="l"/>
              <a:defRPr/>
            </a:pPr>
            <a:r>
              <a:rPr lang="en-US" dirty="0">
                <a:ea typeface="+mn-ea"/>
                <a:cs typeface="+mn-cs"/>
              </a:rPr>
              <a:t>Hypertension is prime systemic assoc. (2/3)</a:t>
            </a:r>
          </a:p>
          <a:p>
            <a:pPr eaLnBrk="1" hangingPunct="1">
              <a:buFont typeface="Wingdings" pitchFamily="-108" charset="2"/>
              <a:buChar char="l"/>
              <a:defRPr/>
            </a:pPr>
            <a:r>
              <a:rPr lang="en-US" dirty="0">
                <a:ea typeface="+mn-ea"/>
                <a:cs typeface="+mn-cs"/>
              </a:rPr>
              <a:t>Must also rule out cardiovascular disease, including increased cholesterol/lipid levels, and diabetes</a:t>
            </a:r>
          </a:p>
          <a:p>
            <a:pPr eaLnBrk="1" hangingPunct="1">
              <a:buFont typeface="Wingdings" pitchFamily="-108" charset="2"/>
              <a:buChar char="l"/>
              <a:defRPr/>
            </a:pPr>
            <a:r>
              <a:rPr lang="en-US" dirty="0">
                <a:ea typeface="+mn-ea"/>
                <a:cs typeface="+mn-cs"/>
              </a:rPr>
              <a:t>Communication to PCP                                        </a:t>
            </a:r>
          </a:p>
        </p:txBody>
      </p:sp>
      <p:pic>
        <p:nvPicPr>
          <p:cNvPr id="218116" name="Picture 4" descr="blood pressure cuff medical stock photography 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876800" y="4505325"/>
            <a:ext cx="4114800" cy="2352675"/>
          </a:xfrm>
          <a:prstGeom prst="rect">
            <a:avLst/>
          </a:prstGeom>
          <a:noFill/>
          <a:ln w="9525">
            <a:noFill/>
            <a:miter lim="800000"/>
            <a:headEnd/>
            <a:tailEnd/>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2"/>
          <p:cNvSpPr>
            <a:spLocks noGrp="1" noChangeArrowheads="1"/>
          </p:cNvSpPr>
          <p:nvPr>
            <p:ph type="title"/>
          </p:nvPr>
        </p:nvSpPr>
        <p:spPr/>
        <p:txBody>
          <a:bodyPr/>
          <a:lstStyle/>
          <a:p>
            <a:pPr eaLnBrk="1" hangingPunct="1">
              <a:defRPr/>
            </a:pPr>
            <a:r>
              <a:rPr lang="en-US">
                <a:ea typeface="+mj-ea"/>
                <a:cs typeface="+mj-cs"/>
              </a:rPr>
              <a:t>Dangers of Addiction</a:t>
            </a:r>
          </a:p>
        </p:txBody>
      </p:sp>
      <p:sp>
        <p:nvSpPr>
          <p:cNvPr id="503811" name="Rectangle 3"/>
          <p:cNvSpPr>
            <a:spLocks noGrp="1" noChangeArrowheads="1"/>
          </p:cNvSpPr>
          <p:nvPr>
            <p:ph type="body" sz="half" idx="1"/>
          </p:nvPr>
        </p:nvSpPr>
        <p:spPr/>
        <p:txBody>
          <a:bodyPr/>
          <a:lstStyle/>
          <a:p>
            <a:pPr eaLnBrk="1" hangingPunct="1">
              <a:buFont typeface="Wingdings" pitchFamily="-108" charset="2"/>
              <a:buChar char="l"/>
              <a:defRPr/>
            </a:pPr>
            <a:r>
              <a:rPr lang="en-US" sz="2800">
                <a:ea typeface="+mn-ea"/>
                <a:cs typeface="+mn-cs"/>
              </a:rPr>
              <a:t>38 yo male</a:t>
            </a:r>
          </a:p>
          <a:p>
            <a:pPr eaLnBrk="1" hangingPunct="1">
              <a:buFont typeface="Wingdings" pitchFamily="-108" charset="2"/>
              <a:buChar char="l"/>
              <a:defRPr/>
            </a:pPr>
            <a:r>
              <a:rPr lang="en-US" sz="2800">
                <a:ea typeface="+mn-ea"/>
                <a:cs typeface="+mn-cs"/>
              </a:rPr>
              <a:t>Healthy</a:t>
            </a:r>
          </a:p>
          <a:p>
            <a:pPr eaLnBrk="1" hangingPunct="1">
              <a:buFont typeface="Wingdings" pitchFamily="-108" charset="2"/>
              <a:buChar char="l"/>
              <a:defRPr/>
            </a:pPr>
            <a:r>
              <a:rPr lang="en-US" sz="2800">
                <a:ea typeface="+mn-ea"/>
                <a:cs typeface="+mn-cs"/>
              </a:rPr>
              <a:t>No meds, but…</a:t>
            </a:r>
          </a:p>
          <a:p>
            <a:pPr lvl="1" eaLnBrk="1" hangingPunct="1">
              <a:buFont typeface="Wingdings" pitchFamily="-108" charset="2"/>
              <a:buChar char="l"/>
              <a:defRPr/>
            </a:pPr>
            <a:r>
              <a:rPr lang="en-US" sz="2400"/>
              <a:t>Viagra PRN</a:t>
            </a:r>
          </a:p>
          <a:p>
            <a:pPr lvl="1" eaLnBrk="1" hangingPunct="1">
              <a:buFont typeface="Wingdings" pitchFamily="-108" charset="2"/>
              <a:buChar char="l"/>
              <a:defRPr/>
            </a:pPr>
            <a:r>
              <a:rPr lang="en-US" sz="2400"/>
              <a:t>Frequent Alcohol</a:t>
            </a:r>
          </a:p>
          <a:p>
            <a:pPr eaLnBrk="1" hangingPunct="1">
              <a:buFont typeface="Wingdings" pitchFamily="-108" charset="2"/>
              <a:buChar char="l"/>
              <a:defRPr/>
            </a:pPr>
            <a:r>
              <a:rPr lang="en-US" sz="2800">
                <a:ea typeface="+mn-ea"/>
                <a:cs typeface="+mn-cs"/>
              </a:rPr>
              <a:t>20/20 OD, 20/30 OS</a:t>
            </a:r>
          </a:p>
          <a:p>
            <a:pPr eaLnBrk="1" hangingPunct="1">
              <a:buFont typeface="Wingdings" pitchFamily="-108" charset="2"/>
              <a:buChar char="l"/>
              <a:defRPr/>
            </a:pPr>
            <a:r>
              <a:rPr lang="en-US" sz="2800">
                <a:ea typeface="+mn-ea"/>
                <a:cs typeface="+mn-cs"/>
              </a:rPr>
              <a:t>Ant Seg healthy</a:t>
            </a:r>
          </a:p>
          <a:p>
            <a:pPr eaLnBrk="1" hangingPunct="1">
              <a:buFont typeface="Wingdings" pitchFamily="-108" charset="2"/>
              <a:buChar char="l"/>
              <a:defRPr/>
            </a:pPr>
            <a:r>
              <a:rPr lang="en-US" sz="2800">
                <a:ea typeface="+mn-ea"/>
                <a:cs typeface="+mn-cs"/>
              </a:rPr>
              <a:t>Retina OS as seen</a:t>
            </a:r>
          </a:p>
          <a:p>
            <a:pPr eaLnBrk="1" hangingPunct="1">
              <a:buFont typeface="Wingdings" pitchFamily="-108" charset="2"/>
              <a:buChar char="l"/>
              <a:defRPr/>
            </a:pPr>
            <a:r>
              <a:rPr lang="en-US" sz="2800">
                <a:ea typeface="+mn-ea"/>
                <a:cs typeface="+mn-cs"/>
              </a:rPr>
              <a:t>Diagnosis?</a:t>
            </a:r>
          </a:p>
        </p:txBody>
      </p:sp>
      <p:pic>
        <p:nvPicPr>
          <p:cNvPr id="220164" name="Picture 4" descr="Valsalva"/>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648200" y="2046288"/>
            <a:ext cx="4038600" cy="3636962"/>
          </a:xfr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Grp="1" noChangeArrowheads="1"/>
          </p:cNvSpPr>
          <p:nvPr>
            <p:ph type="title"/>
          </p:nvPr>
        </p:nvSpPr>
        <p:spPr/>
        <p:txBody>
          <a:bodyPr/>
          <a:lstStyle/>
          <a:p>
            <a:pPr eaLnBrk="1" hangingPunct="1">
              <a:defRPr/>
            </a:pPr>
            <a:r>
              <a:rPr lang="en-US" dirty="0" err="1">
                <a:ea typeface="+mj-ea"/>
                <a:cs typeface="+mj-cs"/>
              </a:rPr>
              <a:t>Valsalva</a:t>
            </a:r>
            <a:r>
              <a:rPr lang="en-US" dirty="0">
                <a:ea typeface="+mj-ea"/>
                <a:cs typeface="+mj-cs"/>
              </a:rPr>
              <a:t> </a:t>
            </a:r>
            <a:r>
              <a:rPr lang="en-US" dirty="0" err="1">
                <a:ea typeface="+mj-ea"/>
                <a:cs typeface="+mj-cs"/>
              </a:rPr>
              <a:t>Maculopathy</a:t>
            </a:r>
            <a:endParaRPr lang="en-US" dirty="0">
              <a:ea typeface="+mj-ea"/>
              <a:cs typeface="+mj-cs"/>
            </a:endParaRPr>
          </a:p>
        </p:txBody>
      </p:sp>
      <p:sp>
        <p:nvSpPr>
          <p:cNvPr id="507907" name="Rectangle 3"/>
          <p:cNvSpPr>
            <a:spLocks noGrp="1" noChangeArrowheads="1"/>
          </p:cNvSpPr>
          <p:nvPr>
            <p:ph type="body" sz="half" idx="1"/>
          </p:nvPr>
        </p:nvSpPr>
        <p:spPr>
          <a:xfrm>
            <a:off x="457200" y="1600200"/>
            <a:ext cx="4495800" cy="4530725"/>
          </a:xfrm>
        </p:spPr>
        <p:txBody>
          <a:bodyPr/>
          <a:lstStyle/>
          <a:p>
            <a:pPr eaLnBrk="1" hangingPunct="1">
              <a:buFont typeface="Wingdings" pitchFamily="-108" charset="2"/>
              <a:buChar char="l"/>
              <a:defRPr/>
            </a:pPr>
            <a:r>
              <a:rPr lang="en-US" sz="2800" dirty="0">
                <a:ea typeface="+mn-ea"/>
                <a:cs typeface="+mn-cs"/>
              </a:rPr>
              <a:t>Common causes:</a:t>
            </a:r>
          </a:p>
          <a:p>
            <a:pPr lvl="1" eaLnBrk="1" hangingPunct="1">
              <a:buFont typeface="Wingdings" pitchFamily="-108" charset="2"/>
              <a:buChar char="l"/>
              <a:defRPr/>
            </a:pPr>
            <a:r>
              <a:rPr lang="en-US" sz="2400" dirty="0"/>
              <a:t>Vomit, cough, sneeze, constipation, exertion</a:t>
            </a:r>
          </a:p>
          <a:p>
            <a:pPr lvl="1" eaLnBrk="1" hangingPunct="1">
              <a:buFont typeface="Wingdings" pitchFamily="-108" charset="2"/>
              <a:buChar char="l"/>
              <a:defRPr/>
            </a:pPr>
            <a:r>
              <a:rPr lang="en-US" sz="2400" dirty="0"/>
              <a:t>Often seen with alcoholism, </a:t>
            </a:r>
            <a:r>
              <a:rPr lang="en-US" sz="2400" dirty="0" err="1"/>
              <a:t>bulemia</a:t>
            </a:r>
            <a:r>
              <a:rPr lang="en-US" sz="2400" dirty="0"/>
              <a:t> and GI problems</a:t>
            </a:r>
          </a:p>
          <a:p>
            <a:pPr eaLnBrk="1" hangingPunct="1">
              <a:buFont typeface="Wingdings" pitchFamily="-108" charset="2"/>
              <a:buChar char="l"/>
              <a:defRPr/>
            </a:pPr>
            <a:r>
              <a:rPr lang="en-US" sz="2800" dirty="0">
                <a:ea typeface="+mn-ea"/>
                <a:cs typeface="+mn-cs"/>
              </a:rPr>
              <a:t>Tend to resolve on own</a:t>
            </a:r>
          </a:p>
          <a:p>
            <a:pPr eaLnBrk="1" hangingPunct="1">
              <a:buFont typeface="Wingdings" pitchFamily="-108" charset="2"/>
              <a:buChar char="l"/>
              <a:defRPr/>
            </a:pPr>
            <a:r>
              <a:rPr lang="en-US" sz="2800" dirty="0">
                <a:ea typeface="+mn-ea"/>
                <a:cs typeface="+mn-cs"/>
              </a:rPr>
              <a:t>No long lasting damage</a:t>
            </a:r>
          </a:p>
          <a:p>
            <a:pPr eaLnBrk="1" hangingPunct="1">
              <a:buFont typeface="Wingdings" pitchFamily="-108" charset="2"/>
              <a:buChar char="l"/>
              <a:defRPr/>
            </a:pPr>
            <a:r>
              <a:rPr lang="en-US" sz="2800" dirty="0">
                <a:ea typeface="+mn-ea"/>
                <a:cs typeface="+mn-cs"/>
              </a:rPr>
              <a:t>What caused condition in this patient?	</a:t>
            </a:r>
          </a:p>
        </p:txBody>
      </p:sp>
      <p:pic>
        <p:nvPicPr>
          <p:cNvPr id="6" name="Content Placeholder 5" descr="16051-1.jpg"/>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572000" y="1219200"/>
            <a:ext cx="3430588" cy="4530725"/>
          </a:xfrm>
        </p:spPr>
      </p:pic>
      <p:pic>
        <p:nvPicPr>
          <p:cNvPr id="507909" name="Picture 5" descr="the-alcoholic"/>
          <p:cNvPicPr>
            <a:picLocks noChangeAspect="1" noChangeArrowheads="1"/>
          </p:cNvPicPr>
          <p:nvPr/>
        </p:nvPicPr>
        <p:blipFill>
          <a:blip r:embed="rId4"/>
          <a:srcRect/>
          <a:stretch>
            <a:fillRect/>
          </a:stretch>
        </p:blipFill>
        <p:spPr bwMode="auto">
          <a:xfrm>
            <a:off x="4953000" y="1600200"/>
            <a:ext cx="3962400" cy="3838575"/>
          </a:xfrm>
          <a:prstGeom prst="rect">
            <a:avLst/>
          </a:prstGeom>
          <a:noFill/>
          <a:ln w="9525">
            <a:noFill/>
            <a:miter lim="800000"/>
            <a:headEnd/>
            <a:tailEnd/>
          </a:ln>
        </p:spPr>
      </p:pic>
      <p:sp>
        <p:nvSpPr>
          <p:cNvPr id="7" name="TextBox 6"/>
          <p:cNvSpPr txBox="1">
            <a:spLocks noChangeArrowheads="1"/>
          </p:cNvSpPr>
          <p:nvPr/>
        </p:nvSpPr>
        <p:spPr bwMode="auto">
          <a:xfrm>
            <a:off x="1447800" y="-76200"/>
            <a:ext cx="6629400" cy="923925"/>
          </a:xfrm>
          <a:prstGeom prst="rect">
            <a:avLst/>
          </a:prstGeom>
          <a:noFill/>
          <a:ln w="9525">
            <a:noFill/>
            <a:miter lim="800000"/>
            <a:headEnd/>
            <a:tailEnd/>
          </a:ln>
        </p:spPr>
        <p:txBody>
          <a:bodyPr>
            <a:prstTxWarp prst="textNoShape">
              <a:avLst/>
            </a:prstTxWarp>
            <a:spAutoFit/>
          </a:bodyPr>
          <a:lstStyle/>
          <a:p>
            <a:r>
              <a:rPr lang="en-US" sz="5400"/>
              <a:t>“Drunken Pumpkin”</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079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790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0790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0790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790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0790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0790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507909"/>
                                        </p:tgtEl>
                                        <p:attrNameLst>
                                          <p:attrName>style.visibility</p:attrName>
                                        </p:attrNameLst>
                                      </p:cBhvr>
                                      <p:to>
                                        <p:strVal val="hidden"/>
                                      </p:to>
                                    </p:set>
                                  </p:childTnLst>
                                </p:cTn>
                              </p:par>
                              <p:par>
                                <p:cTn id="23" presetID="2" presetClass="exit" presetSubtype="4" accel="50000" decel="50000" fill="hold" grpId="0" nodeType="withEffect">
                                  <p:stCondLst>
                                    <p:cond delay="0"/>
                                  </p:stCondLst>
                                  <p:childTnLst>
                                    <p:anim calcmode="lin" valueType="num">
                                      <p:cBhvr additive="base">
                                        <p:cTn id="24" dur="500"/>
                                        <p:tgtEl>
                                          <p:spTgt spid="507906"/>
                                        </p:tgtEl>
                                        <p:attrNameLst>
                                          <p:attrName>ppt_x</p:attrName>
                                        </p:attrNameLst>
                                      </p:cBhvr>
                                      <p:tavLst>
                                        <p:tav tm="0">
                                          <p:val>
                                            <p:strVal val="ppt_x"/>
                                          </p:val>
                                        </p:tav>
                                        <p:tav tm="100000">
                                          <p:val>
                                            <p:strVal val="ppt_x"/>
                                          </p:val>
                                        </p:tav>
                                      </p:tavLst>
                                    </p:anim>
                                    <p:anim calcmode="lin" valueType="num">
                                      <p:cBhvr additive="base">
                                        <p:cTn id="25" dur="500"/>
                                        <p:tgtEl>
                                          <p:spTgt spid="507906"/>
                                        </p:tgtEl>
                                        <p:attrNameLst>
                                          <p:attrName>ppt_y</p:attrName>
                                        </p:attrNameLst>
                                      </p:cBhvr>
                                      <p:tavLst>
                                        <p:tav tm="0">
                                          <p:val>
                                            <p:strVal val="ppt_y"/>
                                          </p:val>
                                        </p:tav>
                                        <p:tav tm="100000">
                                          <p:val>
                                            <p:strVal val="1+ppt_h/2"/>
                                          </p:val>
                                        </p:tav>
                                      </p:tavLst>
                                    </p:anim>
                                    <p:set>
                                      <p:cBhvr>
                                        <p:cTn id="26" dur="1" fill="hold">
                                          <p:stCondLst>
                                            <p:cond delay="499"/>
                                          </p:stCondLst>
                                        </p:cTn>
                                        <p:tgtEl>
                                          <p:spTgt spid="507906"/>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2" presetClass="entr" presetSubtype="4"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slide(fromBottom)">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06" grpId="0"/>
      <p:bldP spid="507907" grpId="0" build="p"/>
      <p:bldP spid="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a:t>What do you think when you see this clinical image?</a:t>
            </a:r>
          </a:p>
        </p:txBody>
      </p:sp>
      <p:sp>
        <p:nvSpPr>
          <p:cNvPr id="5" name="Text Placeholder 4"/>
          <p:cNvSpPr>
            <a:spLocks noGrp="1"/>
          </p:cNvSpPr>
          <p:nvPr>
            <p:ph type="body" idx="1"/>
          </p:nvPr>
        </p:nvSpPr>
        <p:spPr/>
        <p:txBody>
          <a:bodyPr/>
          <a:lstStyle/>
          <a:p>
            <a:r>
              <a:rPr lang="en-US" dirty="0"/>
              <a:t>OD Macula	</a:t>
            </a:r>
          </a:p>
        </p:txBody>
      </p:sp>
      <p:pic>
        <p:nvPicPr>
          <p:cNvPr id="9" name="Content Placeholder 8"/>
          <p:cNvPicPr>
            <a:picLocks noGrp="1" noChangeAspect="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4876800" y="2626241"/>
            <a:ext cx="4040188" cy="3951288"/>
          </a:xfrm>
        </p:spPr>
      </p:pic>
      <p:sp>
        <p:nvSpPr>
          <p:cNvPr id="7" name="Text Placeholder 6"/>
          <p:cNvSpPr>
            <a:spLocks noGrp="1"/>
          </p:cNvSpPr>
          <p:nvPr>
            <p:ph type="body" sz="quarter" idx="3"/>
          </p:nvPr>
        </p:nvSpPr>
        <p:spPr/>
        <p:txBody>
          <a:bodyPr/>
          <a:lstStyle/>
          <a:p>
            <a:r>
              <a:rPr lang="en-US" dirty="0"/>
              <a:t>OS Macula</a:t>
            </a:r>
          </a:p>
        </p:txBody>
      </p:sp>
      <p:pic>
        <p:nvPicPr>
          <p:cNvPr id="10" name="Content Placeholder 9"/>
          <p:cNvPicPr>
            <a:picLocks noGrp="1" noChangeAspect="1"/>
          </p:cNvPicPr>
          <p:nvPr>
            <p:ph sz="quarter" idx="4"/>
          </p:nvPr>
        </p:nvPicPr>
        <p:blipFill>
          <a:blip r:embed="rId3" cstate="email">
            <a:extLst>
              <a:ext uri="{28A0092B-C50C-407E-A947-70E740481C1C}">
                <a14:useLocalDpi xmlns:a14="http://schemas.microsoft.com/office/drawing/2010/main"/>
              </a:ext>
            </a:extLst>
          </a:blip>
          <a:srcRect/>
          <a:stretch>
            <a:fillRect/>
          </a:stretch>
        </p:blipFill>
        <p:spPr>
          <a:xfrm>
            <a:off x="377825" y="2590800"/>
            <a:ext cx="4041775" cy="3951288"/>
          </a:xfrm>
        </p:spPr>
      </p:pic>
    </p:spTree>
    <p:extLst>
      <p:ext uri="{BB962C8B-B14F-4D97-AF65-F5344CB8AC3E}">
        <p14:creationId xmlns:p14="http://schemas.microsoft.com/office/powerpoint/2010/main" val="413133845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How about this Visual Field??</a:t>
            </a:r>
          </a:p>
        </p:txBody>
      </p:sp>
      <p:pic>
        <p:nvPicPr>
          <p:cNvPr id="7" name="Content Placeholder 6" descr="Miller VF.pdf"/>
          <p:cNvPicPr>
            <a:picLocks noGrp="1" noChangeAspect="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4571999" y="1447800"/>
            <a:ext cx="4623637" cy="5181600"/>
          </a:xfrm>
        </p:spPr>
      </p:pic>
      <p:pic>
        <p:nvPicPr>
          <p:cNvPr id="8" name="Content Placeholder 7" descr="Miller VF.pdf"/>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168757" y="1524000"/>
            <a:ext cx="4555643" cy="5105400"/>
          </a:xfrm>
        </p:spPr>
      </p:pic>
    </p:spTree>
    <p:extLst>
      <p:ext uri="{BB962C8B-B14F-4D97-AF65-F5344CB8AC3E}">
        <p14:creationId xmlns:p14="http://schemas.microsoft.com/office/powerpoint/2010/main" val="166838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Pt. AM exam findings</a:t>
            </a:r>
          </a:p>
        </p:txBody>
      </p:sp>
      <p:sp>
        <p:nvSpPr>
          <p:cNvPr id="3" name="Content Placeholder 2"/>
          <p:cNvSpPr>
            <a:spLocks noGrp="1"/>
          </p:cNvSpPr>
          <p:nvPr>
            <p:ph idx="1"/>
          </p:nvPr>
        </p:nvSpPr>
        <p:spPr/>
        <p:txBody>
          <a:bodyPr>
            <a:normAutofit fontScale="85000" lnSpcReduction="20000"/>
          </a:bodyPr>
          <a:lstStyle/>
          <a:p>
            <a:r>
              <a:rPr lang="en-US" dirty="0"/>
              <a:t>Pt AM is a 47yo female that has been on </a:t>
            </a:r>
            <a:r>
              <a:rPr lang="en-US" dirty="0" err="1"/>
              <a:t>Plaquenil</a:t>
            </a:r>
            <a:r>
              <a:rPr lang="en-US" dirty="0"/>
              <a:t> 200mg BID </a:t>
            </a:r>
            <a:r>
              <a:rPr lang="en-US" dirty="0" err="1"/>
              <a:t>x</a:t>
            </a:r>
            <a:r>
              <a:rPr lang="en-US" dirty="0"/>
              <a:t> 1 yr, weights approx 120lbs</a:t>
            </a:r>
          </a:p>
          <a:p>
            <a:r>
              <a:rPr lang="en-US" dirty="0"/>
              <a:t>Being seen by request of her rheumatologist for screening for </a:t>
            </a:r>
            <a:r>
              <a:rPr lang="en-US" dirty="0" err="1"/>
              <a:t>Plaquenil</a:t>
            </a:r>
            <a:r>
              <a:rPr lang="en-US" dirty="0"/>
              <a:t> toxicity</a:t>
            </a:r>
          </a:p>
          <a:p>
            <a:r>
              <a:rPr lang="en-US" dirty="0"/>
              <a:t>Vision corrects to 20/20 in both eyes</a:t>
            </a:r>
          </a:p>
          <a:p>
            <a:r>
              <a:rPr lang="en-US" dirty="0"/>
              <a:t>Pupils and screening Matrix VF are normal</a:t>
            </a:r>
          </a:p>
          <a:p>
            <a:r>
              <a:rPr lang="en-US" dirty="0"/>
              <a:t>Contrast is normal at 1.25% OU and color is normal</a:t>
            </a:r>
          </a:p>
          <a:p>
            <a:r>
              <a:rPr lang="en-US" dirty="0"/>
              <a:t>MPOD is .31 OD and .38 OS</a:t>
            </a:r>
          </a:p>
          <a:p>
            <a:r>
              <a:rPr lang="en-US" dirty="0"/>
              <a:t>IOP 18/17mmHg</a:t>
            </a:r>
          </a:p>
          <a:p>
            <a:r>
              <a:rPr lang="en-US" dirty="0" err="1"/>
              <a:t>Schirmer</a:t>
            </a:r>
            <a:r>
              <a:rPr lang="en-US" dirty="0"/>
              <a:t> is 0mm in both eyes </a:t>
            </a:r>
            <a:r>
              <a:rPr lang="en-US" dirty="0" err="1"/>
              <a:t>w</a:t>
            </a:r>
            <a:r>
              <a:rPr lang="en-US" dirty="0"/>
              <a:t>/ dry eye </a:t>
            </a:r>
            <a:r>
              <a:rPr lang="en-US" dirty="0" err="1"/>
              <a:t>sx</a:t>
            </a:r>
            <a:endParaRPr lang="en-US" dirty="0"/>
          </a:p>
          <a:p>
            <a:endParaRPr lang="en-US" dirty="0"/>
          </a:p>
        </p:txBody>
      </p:sp>
    </p:spTree>
    <p:extLst>
      <p:ext uri="{BB962C8B-B14F-4D97-AF65-F5344CB8AC3E}">
        <p14:creationId xmlns:p14="http://schemas.microsoft.com/office/powerpoint/2010/main" val="33623185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a:t>Further findings: Cross Hair OCT: Worried yet??</a:t>
            </a:r>
          </a:p>
        </p:txBody>
      </p:sp>
      <p:pic>
        <p:nvPicPr>
          <p:cNvPr id="10" name="Content Placeholder 9" descr="OD line macula.jpg"/>
          <p:cNvPicPr>
            <a:picLocks noGrp="1" noChangeAspect="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457199" y="1214408"/>
            <a:ext cx="8474959" cy="2595592"/>
          </a:xfrm>
        </p:spPr>
      </p:pic>
      <p:pic>
        <p:nvPicPr>
          <p:cNvPr id="11" name="Content Placeholder 10" descr="OS liine macula.jpg"/>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457200" y="3922853"/>
            <a:ext cx="8474958" cy="2630347"/>
          </a:xfrm>
        </p:spPr>
      </p:pic>
      <p:sp>
        <p:nvSpPr>
          <p:cNvPr id="13" name="TextBox 12"/>
          <p:cNvSpPr txBox="1"/>
          <p:nvPr/>
        </p:nvSpPr>
        <p:spPr>
          <a:xfrm>
            <a:off x="914400" y="2514600"/>
            <a:ext cx="762000" cy="369332"/>
          </a:xfrm>
          <a:prstGeom prst="rect">
            <a:avLst/>
          </a:prstGeom>
          <a:noFill/>
        </p:spPr>
        <p:txBody>
          <a:bodyPr wrap="square" rtlCol="0">
            <a:spAutoFit/>
          </a:bodyPr>
          <a:lstStyle/>
          <a:p>
            <a:r>
              <a:rPr lang="en-US" dirty="0">
                <a:solidFill>
                  <a:prstClr val="white"/>
                </a:solidFill>
                <a:latin typeface="Calibri"/>
              </a:rPr>
              <a:t>OD</a:t>
            </a:r>
          </a:p>
        </p:txBody>
      </p:sp>
      <p:sp>
        <p:nvSpPr>
          <p:cNvPr id="14" name="TextBox 13"/>
          <p:cNvSpPr txBox="1"/>
          <p:nvPr/>
        </p:nvSpPr>
        <p:spPr>
          <a:xfrm>
            <a:off x="914400" y="3962400"/>
            <a:ext cx="762000" cy="369332"/>
          </a:xfrm>
          <a:prstGeom prst="rect">
            <a:avLst/>
          </a:prstGeom>
          <a:noFill/>
        </p:spPr>
        <p:txBody>
          <a:bodyPr wrap="square" rtlCol="0">
            <a:spAutoFit/>
          </a:bodyPr>
          <a:lstStyle/>
          <a:p>
            <a:r>
              <a:rPr lang="en-US" dirty="0">
                <a:solidFill>
                  <a:prstClr val="white"/>
                </a:solidFill>
                <a:latin typeface="Calibri"/>
              </a:rPr>
              <a:t>OS</a:t>
            </a:r>
          </a:p>
        </p:txBody>
      </p:sp>
      <p:sp>
        <p:nvSpPr>
          <p:cNvPr id="15" name="TextBox 14"/>
          <p:cNvSpPr txBox="1"/>
          <p:nvPr/>
        </p:nvSpPr>
        <p:spPr>
          <a:xfrm>
            <a:off x="914400" y="6477000"/>
            <a:ext cx="4572000" cy="369332"/>
          </a:xfrm>
          <a:prstGeom prst="rect">
            <a:avLst/>
          </a:prstGeom>
          <a:noFill/>
        </p:spPr>
        <p:txBody>
          <a:bodyPr wrap="square" rtlCol="0">
            <a:spAutoFit/>
          </a:bodyPr>
          <a:lstStyle/>
          <a:p>
            <a:r>
              <a:rPr lang="en-US" dirty="0">
                <a:solidFill>
                  <a:prstClr val="black"/>
                </a:solidFill>
                <a:latin typeface="Calibri"/>
              </a:rPr>
              <a:t>No apparent PIL </a:t>
            </a:r>
            <a:r>
              <a:rPr lang="en-US" dirty="0" err="1">
                <a:solidFill>
                  <a:prstClr val="black"/>
                </a:solidFill>
                <a:latin typeface="Calibri"/>
              </a:rPr>
              <a:t>degredation</a:t>
            </a:r>
            <a:r>
              <a:rPr lang="en-US" dirty="0">
                <a:solidFill>
                  <a:prstClr val="black"/>
                </a:solidFill>
                <a:latin typeface="Calibri"/>
              </a:rPr>
              <a:t> seen</a:t>
            </a:r>
          </a:p>
        </p:txBody>
      </p:sp>
    </p:spTree>
    <p:extLst>
      <p:ext uri="{BB962C8B-B14F-4D97-AF65-F5344CB8AC3E}">
        <p14:creationId xmlns:p14="http://schemas.microsoft.com/office/powerpoint/2010/main" val="6235729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Inner Retinal Thickness: Still all normal</a:t>
            </a:r>
          </a:p>
        </p:txBody>
      </p:sp>
      <p:pic>
        <p:nvPicPr>
          <p:cNvPr id="5" name="Content Placeholder 4" descr="EMM5 OD inner retinal thick.jpg"/>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47445" y="1880323"/>
            <a:ext cx="4448355" cy="4368077"/>
          </a:xfrm>
        </p:spPr>
      </p:pic>
      <p:pic>
        <p:nvPicPr>
          <p:cNvPr id="6" name="Content Placeholder 5" descr="EMM5 OS Inner retinal thick.jpg"/>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4648200" y="1880323"/>
            <a:ext cx="4495800" cy="4414666"/>
          </a:xfrm>
        </p:spPr>
      </p:pic>
    </p:spTree>
    <p:extLst>
      <p:ext uri="{BB962C8B-B14F-4D97-AF65-F5344CB8AC3E}">
        <p14:creationId xmlns:p14="http://schemas.microsoft.com/office/powerpoint/2010/main" val="2467034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1026"/>
          <p:cNvSpPr>
            <a:spLocks noGrp="1" noChangeArrowheads="1"/>
          </p:cNvSpPr>
          <p:nvPr>
            <p:ph type="title"/>
          </p:nvPr>
        </p:nvSpPr>
        <p:spPr/>
        <p:txBody>
          <a:bodyPr/>
          <a:lstStyle/>
          <a:p>
            <a:pPr eaLnBrk="1" hangingPunct="1">
              <a:defRPr/>
            </a:pPr>
            <a:r>
              <a:rPr lang="en-US" dirty="0">
                <a:ea typeface="+mj-ea"/>
                <a:cs typeface="+mj-cs"/>
              </a:rPr>
              <a:t>More Than Meets the Eye</a:t>
            </a:r>
          </a:p>
        </p:txBody>
      </p:sp>
      <p:sp>
        <p:nvSpPr>
          <p:cNvPr id="328707" name="Rectangle 1027"/>
          <p:cNvSpPr>
            <a:spLocks noGrp="1" noChangeArrowheads="1"/>
          </p:cNvSpPr>
          <p:nvPr>
            <p:ph type="body" sz="half" idx="1"/>
          </p:nvPr>
        </p:nvSpPr>
        <p:spPr>
          <a:xfrm>
            <a:off x="1371600" y="1447800"/>
            <a:ext cx="4724400" cy="4062413"/>
          </a:xfrm>
        </p:spPr>
        <p:txBody>
          <a:bodyPr/>
          <a:lstStyle/>
          <a:p>
            <a:pPr eaLnBrk="1" hangingPunct="1">
              <a:lnSpc>
                <a:spcPct val="80000"/>
              </a:lnSpc>
              <a:buFont typeface="Wingdings" pitchFamily="-108" charset="2"/>
              <a:buChar char="l"/>
              <a:defRPr/>
            </a:pPr>
            <a:r>
              <a:rPr lang="en-US" sz="2400" dirty="0">
                <a:ea typeface="+mn-ea"/>
                <a:cs typeface="+mn-cs"/>
              </a:rPr>
              <a:t>Macula off retinal detachment OD</a:t>
            </a:r>
          </a:p>
          <a:p>
            <a:pPr eaLnBrk="1" hangingPunct="1">
              <a:lnSpc>
                <a:spcPct val="80000"/>
              </a:lnSpc>
              <a:buFont typeface="Wingdings" pitchFamily="-108" charset="2"/>
              <a:buChar char="l"/>
              <a:defRPr/>
            </a:pPr>
            <a:r>
              <a:rPr lang="en-US" sz="2400" dirty="0">
                <a:ea typeface="+mn-ea"/>
                <a:cs typeface="+mn-cs"/>
              </a:rPr>
              <a:t>LP vision</a:t>
            </a:r>
          </a:p>
          <a:p>
            <a:pPr eaLnBrk="1" hangingPunct="1">
              <a:lnSpc>
                <a:spcPct val="80000"/>
              </a:lnSpc>
              <a:buFont typeface="Wingdings" pitchFamily="-108" charset="2"/>
              <a:buChar char="l"/>
              <a:defRPr/>
            </a:pPr>
            <a:r>
              <a:rPr lang="en-US" sz="2400" dirty="0">
                <a:ea typeface="+mn-ea"/>
                <a:cs typeface="+mn-cs"/>
              </a:rPr>
              <a:t>Systemic health: good?</a:t>
            </a:r>
          </a:p>
          <a:p>
            <a:pPr eaLnBrk="1" hangingPunct="1">
              <a:lnSpc>
                <a:spcPct val="80000"/>
              </a:lnSpc>
              <a:buFont typeface="Wingdings" pitchFamily="-108" charset="2"/>
              <a:buChar char="l"/>
              <a:defRPr/>
            </a:pPr>
            <a:r>
              <a:rPr lang="en-US" sz="2400" dirty="0">
                <a:ea typeface="+mn-ea"/>
                <a:cs typeface="+mn-cs"/>
              </a:rPr>
              <a:t>Meds: Valium, </a:t>
            </a:r>
            <a:r>
              <a:rPr lang="en-US" sz="2400" dirty="0" err="1">
                <a:ea typeface="+mn-ea"/>
                <a:cs typeface="+mn-cs"/>
              </a:rPr>
              <a:t>Oxycodone</a:t>
            </a:r>
            <a:r>
              <a:rPr lang="en-US" sz="2400" dirty="0">
                <a:ea typeface="+mn-ea"/>
                <a:cs typeface="+mn-cs"/>
              </a:rPr>
              <a:t>, Methadone, </a:t>
            </a:r>
            <a:r>
              <a:rPr lang="en-US" sz="2400" dirty="0" err="1">
                <a:ea typeface="+mn-ea"/>
                <a:cs typeface="+mn-cs"/>
              </a:rPr>
              <a:t>Elavil</a:t>
            </a:r>
            <a:r>
              <a:rPr lang="en-US" sz="2400" dirty="0">
                <a:ea typeface="+mn-ea"/>
                <a:cs typeface="+mn-cs"/>
              </a:rPr>
              <a:t> </a:t>
            </a:r>
          </a:p>
          <a:p>
            <a:pPr eaLnBrk="1" hangingPunct="1">
              <a:lnSpc>
                <a:spcPct val="80000"/>
              </a:lnSpc>
              <a:buFont typeface="Wingdings" pitchFamily="-108" charset="2"/>
              <a:buChar char="l"/>
              <a:defRPr/>
            </a:pPr>
            <a:r>
              <a:rPr lang="en-US" sz="2400" dirty="0" err="1">
                <a:ea typeface="+mn-ea"/>
                <a:cs typeface="+mn-cs"/>
              </a:rPr>
              <a:t>Tx</a:t>
            </a:r>
            <a:r>
              <a:rPr lang="en-US" sz="2400" dirty="0">
                <a:ea typeface="+mn-ea"/>
                <a:cs typeface="+mn-cs"/>
              </a:rPr>
              <a:t>: </a:t>
            </a:r>
            <a:r>
              <a:rPr lang="en-US" sz="2400" dirty="0" err="1">
                <a:ea typeface="+mn-ea"/>
                <a:cs typeface="+mn-cs"/>
              </a:rPr>
              <a:t>Vitrectomy</a:t>
            </a:r>
            <a:r>
              <a:rPr lang="en-US" sz="2400" dirty="0">
                <a:ea typeface="+mn-ea"/>
                <a:cs typeface="+mn-cs"/>
              </a:rPr>
              <a:t> and </a:t>
            </a:r>
            <a:r>
              <a:rPr lang="en-US" sz="2400" dirty="0" err="1">
                <a:ea typeface="+mn-ea"/>
                <a:cs typeface="+mn-cs"/>
              </a:rPr>
              <a:t>Scleral</a:t>
            </a:r>
            <a:r>
              <a:rPr lang="en-US" sz="2400" dirty="0">
                <a:ea typeface="+mn-ea"/>
                <a:cs typeface="+mn-cs"/>
              </a:rPr>
              <a:t> Buckle</a:t>
            </a:r>
          </a:p>
          <a:p>
            <a:pPr eaLnBrk="1" hangingPunct="1">
              <a:lnSpc>
                <a:spcPct val="80000"/>
              </a:lnSpc>
              <a:buFont typeface="Wingdings" pitchFamily="-108" charset="2"/>
              <a:buChar char="l"/>
              <a:defRPr/>
            </a:pPr>
            <a:r>
              <a:rPr lang="en-US" sz="2400" dirty="0">
                <a:ea typeface="+mn-ea"/>
                <a:cs typeface="+mn-cs"/>
              </a:rPr>
              <a:t>Post op: Corneal Abrasion and HM</a:t>
            </a:r>
          </a:p>
          <a:p>
            <a:pPr eaLnBrk="1" hangingPunct="1">
              <a:lnSpc>
                <a:spcPct val="80000"/>
              </a:lnSpc>
              <a:buFont typeface="Wingdings" pitchFamily="-108" charset="2"/>
              <a:buChar char="l"/>
              <a:defRPr/>
            </a:pPr>
            <a:r>
              <a:rPr lang="en-US" sz="2400" dirty="0">
                <a:ea typeface="+mn-ea"/>
                <a:cs typeface="+mn-cs"/>
              </a:rPr>
              <a:t>How did the abrasion happen???</a:t>
            </a:r>
          </a:p>
          <a:p>
            <a:pPr eaLnBrk="1" hangingPunct="1">
              <a:lnSpc>
                <a:spcPct val="80000"/>
              </a:lnSpc>
              <a:buFont typeface="Wingdings" pitchFamily="-108" charset="2"/>
              <a:buChar char="l"/>
              <a:defRPr/>
            </a:pPr>
            <a:r>
              <a:rPr lang="en-US" sz="2400" dirty="0">
                <a:ea typeface="+mn-ea"/>
                <a:cs typeface="+mn-cs"/>
              </a:rPr>
              <a:t>Bottle Top</a:t>
            </a:r>
          </a:p>
        </p:txBody>
      </p:sp>
      <p:pic>
        <p:nvPicPr>
          <p:cNvPr id="34820" name="Picture 1028"/>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6297613" y="1447800"/>
            <a:ext cx="2389187" cy="2201863"/>
          </a:xfrm>
        </p:spPr>
      </p:pic>
      <p:pic>
        <p:nvPicPr>
          <p:cNvPr id="34821" name="Picture 1029"/>
          <p:cNvPicPr>
            <a:picLocks noGrp="1" noChangeAspect="1" noChangeArrowheads="1"/>
          </p:cNvPicPr>
          <p:nvPr>
            <p:ph sz="quarter" idx="3"/>
          </p:nvPr>
        </p:nvPicPr>
        <p:blipFill>
          <a:blip r:embed="rId4" cstate="email">
            <a:extLst>
              <a:ext uri="{28A0092B-C50C-407E-A947-70E740481C1C}">
                <a14:useLocalDpi xmlns:a14="http://schemas.microsoft.com/office/drawing/2010/main"/>
              </a:ext>
            </a:extLst>
          </a:blip>
          <a:srcRect/>
          <a:stretch>
            <a:fillRect/>
          </a:stretch>
        </p:blipFill>
        <p:spPr>
          <a:xfrm>
            <a:off x="6310313" y="3811588"/>
            <a:ext cx="2376487" cy="20891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28707">
                                            <p:txEl>
                                              <p:pRg st="0" end="0"/>
                                            </p:txEl>
                                          </p:spTgt>
                                        </p:tgtEl>
                                        <p:attrNameLst>
                                          <p:attrName>style.visibility</p:attrName>
                                        </p:attrNameLst>
                                      </p:cBhvr>
                                      <p:to>
                                        <p:strVal val="visible"/>
                                      </p:to>
                                    </p:set>
                                    <p:animEffect transition="in" filter="blinds(horizontal)">
                                      <p:cBhvr>
                                        <p:cTn id="7" dur="500"/>
                                        <p:tgtEl>
                                          <p:spTgt spid="328707">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28707">
                                            <p:txEl>
                                              <p:pRg st="1" end="1"/>
                                            </p:txEl>
                                          </p:spTgt>
                                        </p:tgtEl>
                                        <p:attrNameLst>
                                          <p:attrName>style.visibility</p:attrName>
                                        </p:attrNameLst>
                                      </p:cBhvr>
                                      <p:to>
                                        <p:strVal val="visible"/>
                                      </p:to>
                                    </p:set>
                                    <p:animEffect transition="in" filter="blinds(horizontal)">
                                      <p:cBhvr>
                                        <p:cTn id="10" dur="500"/>
                                        <p:tgtEl>
                                          <p:spTgt spid="328707">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28707">
                                            <p:txEl>
                                              <p:pRg st="2" end="2"/>
                                            </p:txEl>
                                          </p:spTgt>
                                        </p:tgtEl>
                                        <p:attrNameLst>
                                          <p:attrName>style.visibility</p:attrName>
                                        </p:attrNameLst>
                                      </p:cBhvr>
                                      <p:to>
                                        <p:strVal val="visible"/>
                                      </p:to>
                                    </p:set>
                                    <p:animEffect transition="in" filter="blinds(horizontal)">
                                      <p:cBhvr>
                                        <p:cTn id="13" dur="500"/>
                                        <p:tgtEl>
                                          <p:spTgt spid="328707">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28707">
                                            <p:txEl>
                                              <p:pRg st="3" end="3"/>
                                            </p:txEl>
                                          </p:spTgt>
                                        </p:tgtEl>
                                        <p:attrNameLst>
                                          <p:attrName>style.visibility</p:attrName>
                                        </p:attrNameLst>
                                      </p:cBhvr>
                                      <p:to>
                                        <p:strVal val="visible"/>
                                      </p:to>
                                    </p:set>
                                    <p:animEffect transition="in" filter="blinds(horizontal)">
                                      <p:cBhvr>
                                        <p:cTn id="16" dur="500"/>
                                        <p:tgtEl>
                                          <p:spTgt spid="328707">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28707">
                                            <p:txEl>
                                              <p:pRg st="4" end="4"/>
                                            </p:txEl>
                                          </p:spTgt>
                                        </p:tgtEl>
                                        <p:attrNameLst>
                                          <p:attrName>style.visibility</p:attrName>
                                        </p:attrNameLst>
                                      </p:cBhvr>
                                      <p:to>
                                        <p:strVal val="visible"/>
                                      </p:to>
                                    </p:set>
                                    <p:animEffect transition="in" filter="blinds(horizontal)">
                                      <p:cBhvr>
                                        <p:cTn id="19" dur="500"/>
                                        <p:tgtEl>
                                          <p:spTgt spid="328707">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28707">
                                            <p:txEl>
                                              <p:pRg st="5" end="5"/>
                                            </p:txEl>
                                          </p:spTgt>
                                        </p:tgtEl>
                                        <p:attrNameLst>
                                          <p:attrName>style.visibility</p:attrName>
                                        </p:attrNameLst>
                                      </p:cBhvr>
                                      <p:to>
                                        <p:strVal val="visible"/>
                                      </p:to>
                                    </p:set>
                                    <p:animEffect transition="in" filter="blinds(horizontal)">
                                      <p:cBhvr>
                                        <p:cTn id="22" dur="500"/>
                                        <p:tgtEl>
                                          <p:spTgt spid="328707">
                                            <p:txEl>
                                              <p:pRg st="5" end="5"/>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28707">
                                            <p:txEl>
                                              <p:pRg st="6" end="6"/>
                                            </p:txEl>
                                          </p:spTgt>
                                        </p:tgtEl>
                                        <p:attrNameLst>
                                          <p:attrName>style.visibility</p:attrName>
                                        </p:attrNameLst>
                                      </p:cBhvr>
                                      <p:to>
                                        <p:strVal val="visible"/>
                                      </p:to>
                                    </p:set>
                                    <p:animEffect transition="in" filter="blinds(horizontal)">
                                      <p:cBhvr>
                                        <p:cTn id="25" dur="500"/>
                                        <p:tgtEl>
                                          <p:spTgt spid="328707">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28707">
                                            <p:txEl>
                                              <p:pRg st="7" end="7"/>
                                            </p:txEl>
                                          </p:spTgt>
                                        </p:tgtEl>
                                        <p:attrNameLst>
                                          <p:attrName>style.visibility</p:attrName>
                                        </p:attrNameLst>
                                      </p:cBhvr>
                                      <p:to>
                                        <p:strVal val="visible"/>
                                      </p:to>
                                    </p:set>
                                    <p:animEffect transition="in" filter="blinds(horizontal)">
                                      <p:cBhvr>
                                        <p:cTn id="30" dur="500"/>
                                        <p:tgtEl>
                                          <p:spTgt spid="32870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707"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GCC and RNFL</a:t>
            </a:r>
          </a:p>
        </p:txBody>
      </p:sp>
      <p:sp>
        <p:nvSpPr>
          <p:cNvPr id="7" name="Text Placeholder 6"/>
          <p:cNvSpPr>
            <a:spLocks noGrp="1"/>
          </p:cNvSpPr>
          <p:nvPr>
            <p:ph type="body" idx="1"/>
          </p:nvPr>
        </p:nvSpPr>
        <p:spPr/>
        <p:txBody>
          <a:bodyPr/>
          <a:lstStyle/>
          <a:p>
            <a:r>
              <a:rPr lang="en-US" dirty="0"/>
              <a:t>GCC Comparison</a:t>
            </a:r>
          </a:p>
        </p:txBody>
      </p:sp>
      <p:pic>
        <p:nvPicPr>
          <p:cNvPr id="5" name="Content Placeholder 4" descr="GCC significance.jpg"/>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47145" y="2174874"/>
            <a:ext cx="4536392" cy="4454525"/>
          </a:xfrm>
        </p:spPr>
      </p:pic>
      <p:sp>
        <p:nvSpPr>
          <p:cNvPr id="8" name="Text Placeholder 7"/>
          <p:cNvSpPr>
            <a:spLocks noGrp="1"/>
          </p:cNvSpPr>
          <p:nvPr>
            <p:ph type="body" sz="quarter" idx="3"/>
          </p:nvPr>
        </p:nvSpPr>
        <p:spPr/>
        <p:txBody>
          <a:bodyPr/>
          <a:lstStyle/>
          <a:p>
            <a:r>
              <a:rPr lang="en-US" dirty="0"/>
              <a:t>RNFL Comparison</a:t>
            </a:r>
          </a:p>
        </p:txBody>
      </p:sp>
      <p:pic>
        <p:nvPicPr>
          <p:cNvPr id="10" name="Content Placeholder 9" descr="RNFL Comparison.jpg"/>
          <p:cNvPicPr>
            <a:picLocks noGrp="1" noChangeAspect="1"/>
          </p:cNvPicPr>
          <p:nvPr>
            <p:ph sz="quarter" idx="4"/>
          </p:nvPr>
        </p:nvPicPr>
        <p:blipFill>
          <a:blip r:embed="rId3" cstate="email">
            <a:extLst>
              <a:ext uri="{28A0092B-C50C-407E-A947-70E740481C1C}">
                <a14:useLocalDpi xmlns:a14="http://schemas.microsoft.com/office/drawing/2010/main"/>
              </a:ext>
            </a:extLst>
          </a:blip>
          <a:stretch>
            <a:fillRect/>
          </a:stretch>
        </p:blipFill>
        <p:spPr>
          <a:xfrm>
            <a:off x="4653958" y="2174875"/>
            <a:ext cx="4536391" cy="4454524"/>
          </a:xfrm>
        </p:spPr>
      </p:pic>
    </p:spTree>
    <p:extLst>
      <p:ext uri="{BB962C8B-B14F-4D97-AF65-F5344CB8AC3E}">
        <p14:creationId xmlns:p14="http://schemas.microsoft.com/office/powerpoint/2010/main" val="38470297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6172200" y="685800"/>
            <a:ext cx="2971800" cy="1143000"/>
          </a:xfrm>
        </p:spPr>
        <p:txBody>
          <a:bodyPr>
            <a:normAutofit fontScale="90000"/>
          </a:bodyPr>
          <a:lstStyle/>
          <a:p>
            <a:r>
              <a:rPr lang="en-US" dirty="0"/>
              <a:t>Full Retina Significance OD and OS</a:t>
            </a:r>
          </a:p>
        </p:txBody>
      </p:sp>
      <p:pic>
        <p:nvPicPr>
          <p:cNvPr id="7" name="Content Placeholder 6" descr="EMM5 comparison.jpg"/>
          <p:cNvPicPr>
            <a:picLocks noGrp="1" noChangeAspect="1"/>
          </p:cNvPicPr>
          <p:nvPr>
            <p:ph sz="half" idx="1"/>
          </p:nvPr>
        </p:nvPicPr>
        <p:blipFill>
          <a:blip r:embed="rId2" cstate="email">
            <a:extLst>
              <a:ext uri="{28A0092B-C50C-407E-A947-70E740481C1C}">
                <a14:useLocalDpi xmlns:a14="http://schemas.microsoft.com/office/drawing/2010/main"/>
              </a:ext>
            </a:extLst>
          </a:blip>
          <a:stretch>
            <a:fillRect/>
          </a:stretch>
        </p:blipFill>
        <p:spPr>
          <a:xfrm>
            <a:off x="0" y="274638"/>
            <a:ext cx="6186280" cy="6074639"/>
          </a:xfrm>
        </p:spPr>
      </p:pic>
      <p:sp>
        <p:nvSpPr>
          <p:cNvPr id="3" name="Text Placeholder 2"/>
          <p:cNvSpPr>
            <a:spLocks noGrp="1"/>
          </p:cNvSpPr>
          <p:nvPr>
            <p:ph sz="half" idx="2"/>
          </p:nvPr>
        </p:nvSpPr>
        <p:spPr>
          <a:xfrm>
            <a:off x="6400800" y="3048000"/>
            <a:ext cx="2743200" cy="3078163"/>
          </a:xfrm>
        </p:spPr>
        <p:txBody>
          <a:bodyPr>
            <a:normAutofit/>
          </a:bodyPr>
          <a:lstStyle/>
          <a:p>
            <a:r>
              <a:rPr lang="en-US" dirty="0"/>
              <a:t>Note: significantly ring thinning around OD macula</a:t>
            </a:r>
          </a:p>
        </p:txBody>
      </p:sp>
    </p:spTree>
    <p:extLst>
      <p:ext uri="{BB962C8B-B14F-4D97-AF65-F5344CB8AC3E}">
        <p14:creationId xmlns:p14="http://schemas.microsoft.com/office/powerpoint/2010/main" val="2472635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9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New Guidelines per AAO      (the other one)</a:t>
            </a:r>
          </a:p>
        </p:txBody>
      </p:sp>
      <p:sp>
        <p:nvSpPr>
          <p:cNvPr id="3" name="Content Placeholder 2"/>
          <p:cNvSpPr>
            <a:spLocks noGrp="1"/>
          </p:cNvSpPr>
          <p:nvPr>
            <p:ph idx="1"/>
          </p:nvPr>
        </p:nvSpPr>
        <p:spPr>
          <a:xfrm>
            <a:off x="457200" y="1600201"/>
            <a:ext cx="8229600" cy="4191000"/>
          </a:xfrm>
        </p:spPr>
        <p:txBody>
          <a:bodyPr>
            <a:normAutofit fontScale="92500" lnSpcReduction="20000"/>
          </a:bodyPr>
          <a:lstStyle/>
          <a:p>
            <a:r>
              <a:rPr lang="en-US" dirty="0"/>
              <a:t>Risk increases sharply to 1% at 5-7yrs or cumulative dose of</a:t>
            </a:r>
            <a:r>
              <a:rPr lang="en-US" dirty="0">
                <a:solidFill>
                  <a:srgbClr val="FFFF00"/>
                </a:solidFill>
              </a:rPr>
              <a:t> 1000g </a:t>
            </a:r>
            <a:r>
              <a:rPr lang="en-US" dirty="0"/>
              <a:t>(usual dose 400mg/d HCQ or 250mg/d CQ)</a:t>
            </a:r>
          </a:p>
          <a:p>
            <a:r>
              <a:rPr lang="en-US" dirty="0"/>
              <a:t>New screening guidelines include baseline exam and then annually at 5yrs</a:t>
            </a:r>
          </a:p>
          <a:p>
            <a:r>
              <a:rPr lang="en-US" dirty="0"/>
              <a:t>Objective tests: </a:t>
            </a:r>
            <a:r>
              <a:rPr lang="en-US" dirty="0" err="1">
                <a:solidFill>
                  <a:srgbClr val="FFFF00"/>
                </a:solidFill>
              </a:rPr>
              <a:t>mfERG</a:t>
            </a:r>
            <a:r>
              <a:rPr lang="en-US" dirty="0">
                <a:solidFill>
                  <a:srgbClr val="FFFF00"/>
                </a:solidFill>
              </a:rPr>
              <a:t> or </a:t>
            </a:r>
            <a:r>
              <a:rPr lang="en-US" sz="3600" b="1" dirty="0">
                <a:solidFill>
                  <a:srgbClr val="FFFF00"/>
                </a:solidFill>
              </a:rPr>
              <a:t>FAF</a:t>
            </a:r>
            <a:r>
              <a:rPr lang="en-US" dirty="0">
                <a:solidFill>
                  <a:srgbClr val="FFFF00"/>
                </a:solidFill>
              </a:rPr>
              <a:t> or SDOCT</a:t>
            </a:r>
          </a:p>
          <a:p>
            <a:r>
              <a:rPr lang="en-US" dirty="0"/>
              <a:t>Subjective test: 10-2 </a:t>
            </a:r>
          </a:p>
          <a:p>
            <a:r>
              <a:rPr lang="en-US" dirty="0" err="1"/>
              <a:t>Fundus</a:t>
            </a:r>
            <a:r>
              <a:rPr lang="en-US" dirty="0"/>
              <a:t> exam still important, but findings are generally late stage </a:t>
            </a:r>
          </a:p>
        </p:txBody>
      </p:sp>
      <p:sp>
        <p:nvSpPr>
          <p:cNvPr id="4" name="TextBox 3"/>
          <p:cNvSpPr txBox="1"/>
          <p:nvPr/>
        </p:nvSpPr>
        <p:spPr>
          <a:xfrm>
            <a:off x="-76200" y="6400800"/>
            <a:ext cx="10134600" cy="369332"/>
          </a:xfrm>
          <a:prstGeom prst="rect">
            <a:avLst/>
          </a:prstGeom>
          <a:noFill/>
        </p:spPr>
        <p:txBody>
          <a:bodyPr wrap="square" rtlCol="0">
            <a:spAutoFit/>
          </a:bodyPr>
          <a:lstStyle/>
          <a:p>
            <a:r>
              <a:rPr lang="en-US" dirty="0">
                <a:solidFill>
                  <a:prstClr val="black"/>
                </a:solidFill>
                <a:latin typeface="Calibri"/>
              </a:rPr>
              <a:t>Recommendations screening for CQ and HCQ </a:t>
            </a:r>
            <a:r>
              <a:rPr lang="en-US" dirty="0" err="1">
                <a:solidFill>
                  <a:prstClr val="black"/>
                </a:solidFill>
                <a:latin typeface="Calibri"/>
              </a:rPr>
              <a:t>Retinop.Marmor</a:t>
            </a:r>
            <a:r>
              <a:rPr lang="en-US" dirty="0">
                <a:solidFill>
                  <a:prstClr val="black"/>
                </a:solidFill>
                <a:latin typeface="Calibri"/>
              </a:rPr>
              <a:t> et al. Ophthalmology 2/11</a:t>
            </a:r>
          </a:p>
        </p:txBody>
      </p:sp>
      <p:pic>
        <p:nvPicPr>
          <p:cNvPr id="5" name="Picture 3"/>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371600" y="323323"/>
            <a:ext cx="6629400" cy="65431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2192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ECA87-6852-234C-A4B1-8B8898AE67FA}"/>
              </a:ext>
            </a:extLst>
          </p:cNvPr>
          <p:cNvSpPr>
            <a:spLocks noGrp="1"/>
          </p:cNvSpPr>
          <p:nvPr>
            <p:ph type="title"/>
          </p:nvPr>
        </p:nvSpPr>
        <p:spPr/>
        <p:txBody>
          <a:bodyPr/>
          <a:lstStyle/>
          <a:p>
            <a:r>
              <a:rPr lang="en-US" dirty="0"/>
              <a:t>Revision to SOC</a:t>
            </a:r>
          </a:p>
        </p:txBody>
      </p:sp>
      <p:sp>
        <p:nvSpPr>
          <p:cNvPr id="3" name="Content Placeholder 2">
            <a:extLst>
              <a:ext uri="{FF2B5EF4-FFF2-40B4-BE49-F238E27FC236}">
                <a16:creationId xmlns:a16="http://schemas.microsoft.com/office/drawing/2014/main" id="{6FA1F19B-5CAB-4047-AAF3-8A2CC24F11ED}"/>
              </a:ext>
            </a:extLst>
          </p:cNvPr>
          <p:cNvSpPr>
            <a:spLocks noGrp="1"/>
          </p:cNvSpPr>
          <p:nvPr>
            <p:ph idx="1"/>
          </p:nvPr>
        </p:nvSpPr>
        <p:spPr/>
        <p:txBody>
          <a:bodyPr/>
          <a:lstStyle/>
          <a:p>
            <a:r>
              <a:rPr lang="en-US" dirty="0"/>
              <a:t>Published in Ophthalmology in 2016 again by </a:t>
            </a:r>
            <a:r>
              <a:rPr lang="en-US" dirty="0" err="1"/>
              <a:t>Marmour</a:t>
            </a:r>
            <a:endParaRPr lang="en-US" dirty="0"/>
          </a:p>
          <a:p>
            <a:r>
              <a:rPr lang="en-US" dirty="0"/>
              <a:t>Main changes:</a:t>
            </a:r>
          </a:p>
          <a:p>
            <a:pPr lvl="1"/>
            <a:r>
              <a:rPr lang="en-US" dirty="0"/>
              <a:t>OCT and 10-2 are main tests</a:t>
            </a:r>
          </a:p>
          <a:p>
            <a:pPr lvl="1"/>
            <a:r>
              <a:rPr lang="en-US" dirty="0" err="1"/>
              <a:t>MfERG</a:t>
            </a:r>
            <a:r>
              <a:rPr lang="en-US" dirty="0"/>
              <a:t> and FAF in Asians</a:t>
            </a:r>
          </a:p>
          <a:p>
            <a:pPr lvl="1"/>
            <a:r>
              <a:rPr lang="en-US" dirty="0"/>
              <a:t>Goal of &lt;5mg/kg of real body weight</a:t>
            </a:r>
          </a:p>
          <a:p>
            <a:pPr lvl="1"/>
            <a:r>
              <a:rPr lang="en-US" dirty="0"/>
              <a:t>Risk of toxicity at 5/10/20yrs is 1/2/20%</a:t>
            </a:r>
          </a:p>
          <a:p>
            <a:pPr marL="0" indent="0">
              <a:buNone/>
            </a:pPr>
            <a:endParaRPr lang="en-US" dirty="0"/>
          </a:p>
        </p:txBody>
      </p:sp>
    </p:spTree>
    <p:extLst>
      <p:ext uri="{BB962C8B-B14F-4D97-AF65-F5344CB8AC3E}">
        <p14:creationId xmlns:p14="http://schemas.microsoft.com/office/powerpoint/2010/main" val="5427851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This is the question</a:t>
            </a:r>
          </a:p>
        </p:txBody>
      </p:sp>
      <p:sp>
        <p:nvSpPr>
          <p:cNvPr id="3" name="Content Placeholder 2"/>
          <p:cNvSpPr>
            <a:spLocks noGrp="1"/>
          </p:cNvSpPr>
          <p:nvPr>
            <p:ph idx="1"/>
          </p:nvPr>
        </p:nvSpPr>
        <p:spPr/>
        <p:txBody>
          <a:bodyPr/>
          <a:lstStyle/>
          <a:p>
            <a:r>
              <a:rPr lang="en-US" dirty="0"/>
              <a:t>When looking at the scans for this patient, can we tell if this is </a:t>
            </a:r>
            <a:r>
              <a:rPr lang="en-US" dirty="0" err="1"/>
              <a:t>Plaquenil</a:t>
            </a:r>
            <a:r>
              <a:rPr lang="en-US" dirty="0"/>
              <a:t> toxicity </a:t>
            </a:r>
            <a:r>
              <a:rPr lang="en-US" dirty="0" err="1"/>
              <a:t>vs</a:t>
            </a:r>
            <a:r>
              <a:rPr lang="en-US" dirty="0"/>
              <a:t> other macular abnormality?</a:t>
            </a:r>
          </a:p>
          <a:p>
            <a:r>
              <a:rPr lang="en-US" dirty="0"/>
              <a:t>Is it likely to see such asymmetric changes due to </a:t>
            </a:r>
            <a:r>
              <a:rPr lang="en-US" dirty="0" err="1"/>
              <a:t>Plaquenil</a:t>
            </a:r>
            <a:r>
              <a:rPr lang="en-US" dirty="0"/>
              <a:t>?</a:t>
            </a:r>
          </a:p>
          <a:p>
            <a:r>
              <a:rPr lang="en-US" dirty="0"/>
              <a:t>Cumulative dose is low, at only approximately 150,000mg (well below hypothesized “tipping point” of 1,000,000mg)</a:t>
            </a:r>
          </a:p>
        </p:txBody>
      </p:sp>
    </p:spTree>
    <p:extLst>
      <p:ext uri="{BB962C8B-B14F-4D97-AF65-F5344CB8AC3E}">
        <p14:creationId xmlns:p14="http://schemas.microsoft.com/office/powerpoint/2010/main" val="27391390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9" name="Picture 2" descr="H:\Nathalia Broderick\miles\miles os 1.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3684588"/>
            <a:ext cx="6858000" cy="2120900"/>
          </a:xfrm>
          <a:prstGeom prst="rect">
            <a:avLst/>
          </a:prstGeom>
          <a:noFill/>
          <a:ln w="9525">
            <a:noFill/>
            <a:miter lim="800000"/>
            <a:headEnd/>
            <a:tailEnd/>
          </a:ln>
        </p:spPr>
      </p:pic>
      <p:sp>
        <p:nvSpPr>
          <p:cNvPr id="108547" name="Text Box 6"/>
          <p:cNvSpPr txBox="1">
            <a:spLocks noChangeArrowheads="1"/>
          </p:cNvSpPr>
          <p:nvPr/>
        </p:nvSpPr>
        <p:spPr bwMode="auto">
          <a:xfrm>
            <a:off x="47625" y="3362325"/>
            <a:ext cx="1128713" cy="369888"/>
          </a:xfrm>
          <a:prstGeom prst="rect">
            <a:avLst/>
          </a:prstGeom>
          <a:noFill/>
          <a:ln w="9525">
            <a:noFill/>
            <a:miter lim="800000"/>
            <a:headEnd/>
            <a:tailEnd/>
          </a:ln>
        </p:spPr>
        <p:txBody>
          <a:bodyPr>
            <a:spAutoFit/>
          </a:bodyPr>
          <a:lstStyle/>
          <a:p>
            <a:pPr defTabSz="914400" fontAlgn="base">
              <a:spcBef>
                <a:spcPct val="0"/>
              </a:spcBef>
              <a:spcAft>
                <a:spcPct val="0"/>
              </a:spcAft>
            </a:pPr>
            <a:r>
              <a:rPr lang="en-US">
                <a:solidFill>
                  <a:srgbClr val="FF0000"/>
                </a:solidFill>
                <a:latin typeface="Arial" charset="0"/>
                <a:cs typeface="Arial" charset="0"/>
              </a:rPr>
              <a:t>Patient</a:t>
            </a:r>
          </a:p>
        </p:txBody>
      </p:sp>
      <p:pic>
        <p:nvPicPr>
          <p:cNvPr id="108550" name="Picture 15" descr="OD"/>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575" y="685800"/>
            <a:ext cx="6858000" cy="2444750"/>
          </a:xfrm>
          <a:prstGeom prst="rect">
            <a:avLst/>
          </a:prstGeom>
          <a:noFill/>
          <a:ln w="9525">
            <a:noFill/>
            <a:miter lim="800000"/>
            <a:headEnd/>
            <a:tailEnd/>
          </a:ln>
        </p:spPr>
      </p:pic>
      <p:cxnSp>
        <p:nvCxnSpPr>
          <p:cNvPr id="11" name="Straight Arrow Connector 10"/>
          <p:cNvCxnSpPr/>
          <p:nvPr/>
        </p:nvCxnSpPr>
        <p:spPr bwMode="auto">
          <a:xfrm>
            <a:off x="2921000" y="1504950"/>
            <a:ext cx="0" cy="630238"/>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bwMode="auto">
          <a:xfrm>
            <a:off x="2463800" y="1357313"/>
            <a:ext cx="0" cy="679450"/>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bwMode="auto">
          <a:xfrm>
            <a:off x="4216400" y="1447800"/>
            <a:ext cx="0" cy="679450"/>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bwMode="auto">
          <a:xfrm>
            <a:off x="4005263" y="1563688"/>
            <a:ext cx="0" cy="631825"/>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a:spLocks noChangeArrowheads="1"/>
          </p:cNvSpPr>
          <p:nvPr/>
        </p:nvSpPr>
        <p:spPr bwMode="auto">
          <a:xfrm>
            <a:off x="5380038" y="701675"/>
            <a:ext cx="1524000" cy="368300"/>
          </a:xfrm>
          <a:prstGeom prst="rect">
            <a:avLst/>
          </a:prstGeom>
          <a:noFill/>
          <a:ln w="9525">
            <a:noFill/>
            <a:miter lim="800000"/>
            <a:headEnd/>
            <a:tailEnd/>
          </a:ln>
        </p:spPr>
        <p:txBody>
          <a:bodyPr>
            <a:spAutoFit/>
          </a:bodyPr>
          <a:lstStyle/>
          <a:p>
            <a:pPr defTabSz="914400" fontAlgn="base">
              <a:spcBef>
                <a:spcPct val="0"/>
              </a:spcBef>
              <a:spcAft>
                <a:spcPct val="0"/>
              </a:spcAft>
            </a:pPr>
            <a:r>
              <a:rPr lang="en-US">
                <a:solidFill>
                  <a:srgbClr val="00B0F0"/>
                </a:solidFill>
                <a:latin typeface="Arial" charset="0"/>
                <a:cs typeface="Arial" charset="0"/>
              </a:rPr>
              <a:t>PIL Present</a:t>
            </a:r>
          </a:p>
        </p:txBody>
      </p:sp>
      <p:sp>
        <p:nvSpPr>
          <p:cNvPr id="16" name="TextBox 15"/>
          <p:cNvSpPr txBox="1">
            <a:spLocks noChangeArrowheads="1"/>
          </p:cNvSpPr>
          <p:nvPr/>
        </p:nvSpPr>
        <p:spPr bwMode="auto">
          <a:xfrm>
            <a:off x="5362575" y="954088"/>
            <a:ext cx="1524000" cy="369887"/>
          </a:xfrm>
          <a:prstGeom prst="rect">
            <a:avLst/>
          </a:prstGeom>
          <a:noFill/>
          <a:ln w="9525">
            <a:noFill/>
            <a:miter lim="800000"/>
            <a:headEnd/>
            <a:tailEnd/>
          </a:ln>
        </p:spPr>
        <p:txBody>
          <a:bodyPr>
            <a:spAutoFit/>
          </a:bodyPr>
          <a:lstStyle/>
          <a:p>
            <a:pPr defTabSz="914400" fontAlgn="base">
              <a:spcBef>
                <a:spcPct val="0"/>
              </a:spcBef>
              <a:spcAft>
                <a:spcPct val="0"/>
              </a:spcAft>
            </a:pPr>
            <a:r>
              <a:rPr lang="en-US">
                <a:solidFill>
                  <a:srgbClr val="00B050"/>
                </a:solidFill>
                <a:latin typeface="Arial" charset="0"/>
                <a:cs typeface="Arial" charset="0"/>
              </a:rPr>
              <a:t>ELM Present</a:t>
            </a:r>
          </a:p>
        </p:txBody>
      </p:sp>
      <p:sp>
        <p:nvSpPr>
          <p:cNvPr id="108557" name="Text Box 6"/>
          <p:cNvSpPr txBox="1">
            <a:spLocks noChangeArrowheads="1"/>
          </p:cNvSpPr>
          <p:nvPr/>
        </p:nvSpPr>
        <p:spPr bwMode="auto">
          <a:xfrm>
            <a:off x="47625" y="703263"/>
            <a:ext cx="928688" cy="368300"/>
          </a:xfrm>
          <a:prstGeom prst="rect">
            <a:avLst/>
          </a:prstGeom>
          <a:noFill/>
          <a:ln w="9525">
            <a:noFill/>
            <a:miter lim="800000"/>
            <a:headEnd/>
            <a:tailEnd/>
          </a:ln>
        </p:spPr>
        <p:txBody>
          <a:bodyPr wrap="none">
            <a:spAutoFit/>
          </a:bodyPr>
          <a:lstStyle/>
          <a:p>
            <a:pPr defTabSz="914400" fontAlgn="base">
              <a:spcBef>
                <a:spcPct val="0"/>
              </a:spcBef>
              <a:spcAft>
                <a:spcPct val="0"/>
              </a:spcAft>
            </a:pPr>
            <a:r>
              <a:rPr lang="en-US">
                <a:solidFill>
                  <a:srgbClr val="FF0000"/>
                </a:solidFill>
                <a:latin typeface="Arial" charset="0"/>
                <a:cs typeface="Arial" charset="0"/>
              </a:rPr>
              <a:t>Normal</a:t>
            </a:r>
          </a:p>
        </p:txBody>
      </p:sp>
      <p:sp>
        <p:nvSpPr>
          <p:cNvPr id="17" name="TextBox 16"/>
          <p:cNvSpPr txBox="1">
            <a:spLocks noChangeArrowheads="1"/>
          </p:cNvSpPr>
          <p:nvPr/>
        </p:nvSpPr>
        <p:spPr bwMode="auto">
          <a:xfrm>
            <a:off x="5380038" y="3316288"/>
            <a:ext cx="1524000" cy="368300"/>
          </a:xfrm>
          <a:prstGeom prst="rect">
            <a:avLst/>
          </a:prstGeom>
          <a:noFill/>
          <a:ln w="9525">
            <a:noFill/>
            <a:miter lim="800000"/>
            <a:headEnd/>
            <a:tailEnd/>
          </a:ln>
        </p:spPr>
        <p:txBody>
          <a:bodyPr>
            <a:spAutoFit/>
          </a:bodyPr>
          <a:lstStyle/>
          <a:p>
            <a:pPr defTabSz="914400" fontAlgn="base">
              <a:spcBef>
                <a:spcPct val="0"/>
              </a:spcBef>
              <a:spcAft>
                <a:spcPct val="0"/>
              </a:spcAft>
            </a:pPr>
            <a:r>
              <a:rPr lang="en-US">
                <a:solidFill>
                  <a:srgbClr val="00B0F0"/>
                </a:solidFill>
                <a:latin typeface="Arial" charset="0"/>
                <a:cs typeface="Arial" charset="0"/>
              </a:rPr>
              <a:t>PIL Present</a:t>
            </a:r>
          </a:p>
        </p:txBody>
      </p:sp>
      <p:sp>
        <p:nvSpPr>
          <p:cNvPr id="18" name="TextBox 17"/>
          <p:cNvSpPr txBox="1">
            <a:spLocks noChangeArrowheads="1"/>
          </p:cNvSpPr>
          <p:nvPr/>
        </p:nvSpPr>
        <p:spPr bwMode="auto">
          <a:xfrm>
            <a:off x="5362575" y="3538538"/>
            <a:ext cx="1524000" cy="369887"/>
          </a:xfrm>
          <a:prstGeom prst="rect">
            <a:avLst/>
          </a:prstGeom>
          <a:noFill/>
          <a:ln w="9525">
            <a:noFill/>
            <a:miter lim="800000"/>
            <a:headEnd/>
            <a:tailEnd/>
          </a:ln>
        </p:spPr>
        <p:txBody>
          <a:bodyPr>
            <a:spAutoFit/>
          </a:bodyPr>
          <a:lstStyle/>
          <a:p>
            <a:pPr defTabSz="914400" fontAlgn="base">
              <a:spcBef>
                <a:spcPct val="0"/>
              </a:spcBef>
              <a:spcAft>
                <a:spcPct val="0"/>
              </a:spcAft>
            </a:pPr>
            <a:r>
              <a:rPr lang="en-US">
                <a:solidFill>
                  <a:srgbClr val="00B050"/>
                </a:solidFill>
                <a:latin typeface="Arial" charset="0"/>
                <a:cs typeface="Arial" charset="0"/>
              </a:rPr>
              <a:t>ELM Present</a:t>
            </a:r>
          </a:p>
        </p:txBody>
      </p:sp>
      <p:sp>
        <p:nvSpPr>
          <p:cNvPr id="108559" name="TextBox 1"/>
          <p:cNvSpPr txBox="1">
            <a:spLocks noChangeArrowheads="1"/>
          </p:cNvSpPr>
          <p:nvPr/>
        </p:nvSpPr>
        <p:spPr bwMode="auto">
          <a:xfrm>
            <a:off x="0" y="5867400"/>
            <a:ext cx="9144000" cy="1169988"/>
          </a:xfrm>
          <a:prstGeom prst="rect">
            <a:avLst/>
          </a:prstGeom>
          <a:noFill/>
          <a:ln w="9525">
            <a:noFill/>
            <a:miter lim="800000"/>
            <a:headEnd/>
            <a:tailEnd/>
          </a:ln>
        </p:spPr>
        <p:txBody>
          <a:bodyPr>
            <a:spAutoFit/>
          </a:bodyPr>
          <a:lstStyle/>
          <a:p>
            <a:pPr defTabSz="914400" fontAlgn="base">
              <a:spcBef>
                <a:spcPct val="0"/>
              </a:spcBef>
              <a:spcAft>
                <a:spcPct val="0"/>
              </a:spcAft>
            </a:pPr>
            <a:r>
              <a:rPr lang="en-US" sz="1400">
                <a:solidFill>
                  <a:prstClr val="white"/>
                </a:solidFill>
                <a:latin typeface="Arial" charset="0"/>
                <a:cs typeface="Arial" charset="0"/>
              </a:rPr>
              <a:t>A horizontal section through the fovea of the left eye reveals similar findings as displayed previously in the right eye.</a:t>
            </a:r>
          </a:p>
          <a:p>
            <a:pPr defTabSz="914400" fontAlgn="base">
              <a:spcBef>
                <a:spcPct val="0"/>
              </a:spcBef>
              <a:spcAft>
                <a:spcPct val="0"/>
              </a:spcAft>
            </a:pPr>
            <a:r>
              <a:rPr lang="en-US" sz="1400">
                <a:solidFill>
                  <a:prstClr val="white"/>
                </a:solidFill>
                <a:latin typeface="Arial" charset="0"/>
                <a:cs typeface="Arial" charset="0"/>
              </a:rPr>
              <a:t>A small, but intact, PIL is present under the fovea and a perifoveal absence of the PIL is documented. With loss of the PIL, the intact external limiting membrane (ELM) appears to drape over the missing tissue.</a:t>
            </a:r>
          </a:p>
          <a:p>
            <a:pPr defTabSz="914400" fontAlgn="base">
              <a:spcBef>
                <a:spcPct val="0"/>
              </a:spcBef>
              <a:spcAft>
                <a:spcPct val="0"/>
              </a:spcAft>
            </a:pPr>
            <a:endParaRPr lang="en-US" sz="1400">
              <a:solidFill>
                <a:prstClr val="white"/>
              </a:solidFill>
              <a:latin typeface="Arial" charset="0"/>
              <a:cs typeface="Arial" charset="0"/>
            </a:endParaRPr>
          </a:p>
        </p:txBody>
      </p:sp>
      <p:cxnSp>
        <p:nvCxnSpPr>
          <p:cNvPr id="20" name="Straight Arrow Connector 19"/>
          <p:cNvCxnSpPr/>
          <p:nvPr/>
        </p:nvCxnSpPr>
        <p:spPr bwMode="auto">
          <a:xfrm>
            <a:off x="3552825" y="4397375"/>
            <a:ext cx="0" cy="339725"/>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bwMode="auto">
          <a:xfrm>
            <a:off x="2709863" y="4084638"/>
            <a:ext cx="0" cy="679450"/>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bwMode="auto">
          <a:xfrm>
            <a:off x="4318000" y="4006850"/>
            <a:ext cx="0" cy="679450"/>
          </a:xfrm>
          <a:prstGeom prst="straightConnector1">
            <a:avLst/>
          </a:prstGeom>
          <a:ln>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bwMode="auto">
          <a:xfrm flipH="1" flipV="1">
            <a:off x="2979738" y="4826000"/>
            <a:ext cx="522287" cy="44291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bwMode="auto">
          <a:xfrm flipV="1">
            <a:off x="3502025" y="4781550"/>
            <a:ext cx="652463" cy="48736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TextBox 22"/>
          <p:cNvSpPr txBox="1">
            <a:spLocks noChangeArrowheads="1"/>
          </p:cNvSpPr>
          <p:nvPr/>
        </p:nvSpPr>
        <p:spPr bwMode="auto">
          <a:xfrm>
            <a:off x="2816225" y="5354638"/>
            <a:ext cx="1524000" cy="369887"/>
          </a:xfrm>
          <a:prstGeom prst="rect">
            <a:avLst/>
          </a:prstGeom>
          <a:noFill/>
          <a:ln w="9525">
            <a:noFill/>
            <a:miter lim="800000"/>
            <a:headEnd/>
            <a:tailEnd/>
          </a:ln>
        </p:spPr>
        <p:txBody>
          <a:bodyPr>
            <a:spAutoFit/>
          </a:bodyPr>
          <a:lstStyle/>
          <a:p>
            <a:pPr defTabSz="914400" fontAlgn="base">
              <a:spcBef>
                <a:spcPct val="0"/>
              </a:spcBef>
              <a:spcAft>
                <a:spcPct val="0"/>
              </a:spcAft>
            </a:pPr>
            <a:r>
              <a:rPr lang="en-US">
                <a:solidFill>
                  <a:srgbClr val="FF0000"/>
                </a:solidFill>
                <a:latin typeface="Arial" charset="0"/>
                <a:cs typeface="Arial" charset="0"/>
              </a:rPr>
              <a:t>PIL Missing</a:t>
            </a:r>
          </a:p>
        </p:txBody>
      </p:sp>
      <p:cxnSp>
        <p:nvCxnSpPr>
          <p:cNvPr id="26" name="Straight Arrow Connector 25"/>
          <p:cNvCxnSpPr/>
          <p:nvPr/>
        </p:nvCxnSpPr>
        <p:spPr>
          <a:xfrm flipV="1">
            <a:off x="1600200" y="4819650"/>
            <a:ext cx="0" cy="388938"/>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5192713" y="4618038"/>
            <a:ext cx="0" cy="38735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pic>
        <p:nvPicPr>
          <p:cNvPr id="34" name="Picture 2" descr="H:\Nathalia Broderick\miles\miles os 1.tif"/>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63800" y="4056063"/>
            <a:ext cx="4068763" cy="1828800"/>
          </a:xfrm>
          <a:prstGeom prst="rect">
            <a:avLst/>
          </a:prstGeom>
          <a:noFill/>
          <a:ln w="9525">
            <a:noFill/>
            <a:miter lim="800000"/>
            <a:headEnd/>
            <a:tailEnd/>
          </a:ln>
        </p:spPr>
      </p:pic>
      <p:pic>
        <p:nvPicPr>
          <p:cNvPr id="35" name="Picture 15" descr="OD"/>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463800" y="817563"/>
            <a:ext cx="4068763" cy="2181225"/>
          </a:xfrm>
          <a:prstGeom prst="rect">
            <a:avLst/>
          </a:prstGeom>
          <a:noFill/>
          <a:ln w="9525">
            <a:noFill/>
            <a:miter lim="800000"/>
            <a:headEnd/>
            <a:tailEnd/>
          </a:ln>
        </p:spPr>
      </p:pic>
      <p:sp>
        <p:nvSpPr>
          <p:cNvPr id="2" name="TextBox 1"/>
          <p:cNvSpPr txBox="1"/>
          <p:nvPr/>
        </p:nvSpPr>
        <p:spPr>
          <a:xfrm>
            <a:off x="1371600" y="152400"/>
            <a:ext cx="5791200" cy="523220"/>
          </a:xfrm>
          <a:prstGeom prst="rect">
            <a:avLst/>
          </a:prstGeom>
          <a:noFill/>
        </p:spPr>
        <p:txBody>
          <a:bodyPr wrap="square" rtlCol="0">
            <a:spAutoFit/>
          </a:bodyPr>
          <a:lstStyle/>
          <a:p>
            <a:r>
              <a:rPr lang="en-US" sz="2800" dirty="0">
                <a:solidFill>
                  <a:schemeClr val="bg1"/>
                </a:solidFill>
              </a:rPr>
              <a:t>An obvious example of loss of PIL</a:t>
            </a:r>
          </a:p>
        </p:txBody>
      </p:sp>
    </p:spTree>
    <p:extLst>
      <p:ext uri="{BB962C8B-B14F-4D97-AF65-F5344CB8AC3E}">
        <p14:creationId xmlns:p14="http://schemas.microsoft.com/office/powerpoint/2010/main" val="344385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par>
                                <p:cTn id="17" presetID="10"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par>
                                <p:cTn id="51" presetID="10" presetClass="entr" presetSubtype="0" fill="hold" nodeType="with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50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grpId="1" nodeType="clickEffect">
                                  <p:stCondLst>
                                    <p:cond delay="0"/>
                                  </p:stCondLst>
                                  <p:childTnLst>
                                    <p:animEffect transition="out" filter="fade">
                                      <p:cBhvr>
                                        <p:cTn id="60" dur="500"/>
                                        <p:tgtEl>
                                          <p:spTgt spid="15"/>
                                        </p:tgtEl>
                                      </p:cBhvr>
                                    </p:animEffect>
                                    <p:set>
                                      <p:cBhvr>
                                        <p:cTn id="61" dur="1" fill="hold">
                                          <p:stCondLst>
                                            <p:cond delay="499"/>
                                          </p:stCondLst>
                                        </p:cTn>
                                        <p:tgtEl>
                                          <p:spTgt spid="15"/>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14"/>
                                        </p:tgtEl>
                                      </p:cBhvr>
                                    </p:animEffect>
                                    <p:set>
                                      <p:cBhvr>
                                        <p:cTn id="64" dur="1" fill="hold">
                                          <p:stCondLst>
                                            <p:cond delay="499"/>
                                          </p:stCondLst>
                                        </p:cTn>
                                        <p:tgtEl>
                                          <p:spTgt spid="14"/>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11"/>
                                        </p:tgtEl>
                                      </p:cBhvr>
                                    </p:animEffect>
                                    <p:set>
                                      <p:cBhvr>
                                        <p:cTn id="67" dur="1" fill="hold">
                                          <p:stCondLst>
                                            <p:cond delay="499"/>
                                          </p:stCondLst>
                                        </p:cTn>
                                        <p:tgtEl>
                                          <p:spTgt spid="11"/>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27"/>
                                        </p:tgtEl>
                                      </p:cBhvr>
                                    </p:animEffect>
                                    <p:set>
                                      <p:cBhvr>
                                        <p:cTn id="70" dur="1" fill="hold">
                                          <p:stCondLst>
                                            <p:cond delay="499"/>
                                          </p:stCondLst>
                                        </p:cTn>
                                        <p:tgtEl>
                                          <p:spTgt spid="27"/>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20"/>
                                        </p:tgtEl>
                                      </p:cBhvr>
                                    </p:animEffect>
                                    <p:set>
                                      <p:cBhvr>
                                        <p:cTn id="73" dur="1" fill="hold">
                                          <p:stCondLst>
                                            <p:cond delay="499"/>
                                          </p:stCondLst>
                                        </p:cTn>
                                        <p:tgtEl>
                                          <p:spTgt spid="20"/>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26"/>
                                        </p:tgtEl>
                                      </p:cBhvr>
                                    </p:animEffect>
                                    <p:set>
                                      <p:cBhvr>
                                        <p:cTn id="76" dur="1" fill="hold">
                                          <p:stCondLst>
                                            <p:cond delay="499"/>
                                          </p:stCondLst>
                                        </p:cTn>
                                        <p:tgtEl>
                                          <p:spTgt spid="26"/>
                                        </p:tgtEl>
                                        <p:attrNameLst>
                                          <p:attrName>style.visibility</p:attrName>
                                        </p:attrNameLst>
                                      </p:cBhvr>
                                      <p:to>
                                        <p:strVal val="hidden"/>
                                      </p:to>
                                    </p:set>
                                  </p:childTnLst>
                                </p:cTn>
                              </p:par>
                              <p:par>
                                <p:cTn id="77" presetID="10" presetClass="exit" presetSubtype="0" fill="hold" grpId="1" nodeType="withEffect">
                                  <p:stCondLst>
                                    <p:cond delay="0"/>
                                  </p:stCondLst>
                                  <p:childTnLst>
                                    <p:animEffect transition="out" filter="fade">
                                      <p:cBhvr>
                                        <p:cTn id="78" dur="500"/>
                                        <p:tgtEl>
                                          <p:spTgt spid="17"/>
                                        </p:tgtEl>
                                      </p:cBhvr>
                                    </p:animEffect>
                                    <p:set>
                                      <p:cBhvr>
                                        <p:cTn id="79" dur="1" fill="hold">
                                          <p:stCondLst>
                                            <p:cond delay="499"/>
                                          </p:stCondLst>
                                        </p:cTn>
                                        <p:tgtEl>
                                          <p:spTgt spid="17"/>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16"/>
                                        </p:tgtEl>
                                      </p:cBhvr>
                                    </p:animEffect>
                                    <p:set>
                                      <p:cBhvr>
                                        <p:cTn id="82" dur="1" fill="hold">
                                          <p:stCondLst>
                                            <p:cond delay="499"/>
                                          </p:stCondLst>
                                        </p:cTn>
                                        <p:tgtEl>
                                          <p:spTgt spid="16"/>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13"/>
                                        </p:tgtEl>
                                      </p:cBhvr>
                                    </p:animEffect>
                                    <p:set>
                                      <p:cBhvr>
                                        <p:cTn id="85" dur="1" fill="hold">
                                          <p:stCondLst>
                                            <p:cond delay="499"/>
                                          </p:stCondLst>
                                        </p:cTn>
                                        <p:tgtEl>
                                          <p:spTgt spid="13"/>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12"/>
                                        </p:tgtEl>
                                      </p:cBhvr>
                                    </p:animEffect>
                                    <p:set>
                                      <p:cBhvr>
                                        <p:cTn id="88" dur="1" fill="hold">
                                          <p:stCondLst>
                                            <p:cond delay="499"/>
                                          </p:stCondLst>
                                        </p:cTn>
                                        <p:tgtEl>
                                          <p:spTgt spid="12"/>
                                        </p:tgtEl>
                                        <p:attrNameLst>
                                          <p:attrName>style.visibility</p:attrName>
                                        </p:attrNameLst>
                                      </p:cBhvr>
                                      <p:to>
                                        <p:strVal val="hidden"/>
                                      </p:to>
                                    </p:set>
                                  </p:childTnLst>
                                </p:cTn>
                              </p:par>
                              <p:par>
                                <p:cTn id="89" presetID="10" presetClass="exit" presetSubtype="0" fill="hold" nodeType="withEffect">
                                  <p:stCondLst>
                                    <p:cond delay="0"/>
                                  </p:stCondLst>
                                  <p:childTnLst>
                                    <p:animEffect transition="out" filter="fade">
                                      <p:cBhvr>
                                        <p:cTn id="90" dur="500"/>
                                        <p:tgtEl>
                                          <p:spTgt spid="21"/>
                                        </p:tgtEl>
                                      </p:cBhvr>
                                    </p:animEffect>
                                    <p:set>
                                      <p:cBhvr>
                                        <p:cTn id="91" dur="1" fill="hold">
                                          <p:stCondLst>
                                            <p:cond delay="499"/>
                                          </p:stCondLst>
                                        </p:cTn>
                                        <p:tgtEl>
                                          <p:spTgt spid="21"/>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2"/>
                                        </p:tgtEl>
                                      </p:cBhvr>
                                    </p:animEffect>
                                    <p:set>
                                      <p:cBhvr>
                                        <p:cTn id="94" dur="1" fill="hold">
                                          <p:stCondLst>
                                            <p:cond delay="499"/>
                                          </p:stCondLst>
                                        </p:cTn>
                                        <p:tgtEl>
                                          <p:spTgt spid="22"/>
                                        </p:tgtEl>
                                        <p:attrNameLst>
                                          <p:attrName>style.visibility</p:attrName>
                                        </p:attrNameLst>
                                      </p:cBhvr>
                                      <p:to>
                                        <p:strVal val="hidden"/>
                                      </p:to>
                                    </p:set>
                                  </p:childTnLst>
                                </p:cTn>
                              </p:par>
                              <p:par>
                                <p:cTn id="95" presetID="10" presetClass="exit" presetSubtype="0" fill="hold" grpId="1" nodeType="withEffect">
                                  <p:stCondLst>
                                    <p:cond delay="0"/>
                                  </p:stCondLst>
                                  <p:childTnLst>
                                    <p:animEffect transition="out" filter="fade">
                                      <p:cBhvr>
                                        <p:cTn id="96" dur="500"/>
                                        <p:tgtEl>
                                          <p:spTgt spid="18"/>
                                        </p:tgtEl>
                                      </p:cBhvr>
                                    </p:animEffect>
                                    <p:set>
                                      <p:cBhvr>
                                        <p:cTn id="97" dur="1" fill="hold">
                                          <p:stCondLst>
                                            <p:cond delay="499"/>
                                          </p:stCondLst>
                                        </p:cTn>
                                        <p:tgtEl>
                                          <p:spTgt spid="18"/>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23"/>
                                        </p:tgtEl>
                                      </p:cBhvr>
                                    </p:animEffect>
                                    <p:set>
                                      <p:cBhvr>
                                        <p:cTn id="100" dur="1" fill="hold">
                                          <p:stCondLst>
                                            <p:cond delay="499"/>
                                          </p:stCondLst>
                                        </p:cTn>
                                        <p:tgtEl>
                                          <p:spTgt spid="23"/>
                                        </p:tgtEl>
                                        <p:attrNameLst>
                                          <p:attrName>style.visibility</p:attrName>
                                        </p:attrNameLst>
                                      </p:cBhvr>
                                      <p:to>
                                        <p:strVal val="hidden"/>
                                      </p:to>
                                    </p:set>
                                  </p:childTnLst>
                                </p:cTn>
                              </p:par>
                              <p:par>
                                <p:cTn id="101" presetID="10" presetClass="exit" presetSubtype="0" fill="hold" nodeType="withEffect">
                                  <p:stCondLst>
                                    <p:cond delay="0"/>
                                  </p:stCondLst>
                                  <p:childTnLst>
                                    <p:animEffect transition="out" filter="fade">
                                      <p:cBhvr>
                                        <p:cTn id="102" dur="500"/>
                                        <p:tgtEl>
                                          <p:spTgt spid="24"/>
                                        </p:tgtEl>
                                      </p:cBhvr>
                                    </p:animEffect>
                                    <p:set>
                                      <p:cBhvr>
                                        <p:cTn id="103" dur="1" fill="hold">
                                          <p:stCondLst>
                                            <p:cond delay="499"/>
                                          </p:stCondLst>
                                        </p:cTn>
                                        <p:tgtEl>
                                          <p:spTgt spid="24"/>
                                        </p:tgtEl>
                                        <p:attrNameLst>
                                          <p:attrName>style.visibility</p:attrName>
                                        </p:attrNameLst>
                                      </p:cBhvr>
                                      <p:to>
                                        <p:strVal val="hidden"/>
                                      </p:to>
                                    </p:set>
                                  </p:childTnLst>
                                </p:cTn>
                              </p:par>
                              <p:par>
                                <p:cTn id="104" presetID="10" presetClass="exit" presetSubtype="0" fill="hold" grpId="1" nodeType="withEffect">
                                  <p:stCondLst>
                                    <p:cond delay="0"/>
                                  </p:stCondLst>
                                  <p:childTnLst>
                                    <p:animEffect transition="out" filter="fade">
                                      <p:cBhvr>
                                        <p:cTn id="105" dur="500"/>
                                        <p:tgtEl>
                                          <p:spTgt spid="25"/>
                                        </p:tgtEl>
                                      </p:cBhvr>
                                    </p:animEffect>
                                    <p:set>
                                      <p:cBhvr>
                                        <p:cTn id="106" dur="1" fill="hold">
                                          <p:stCondLst>
                                            <p:cond delay="499"/>
                                          </p:stCondLst>
                                        </p:cTn>
                                        <p:tgtEl>
                                          <p:spTgt spid="25"/>
                                        </p:tgtEl>
                                        <p:attrNameLst>
                                          <p:attrName>style.visibility</p:attrName>
                                        </p:attrNameLst>
                                      </p:cBhvr>
                                      <p:to>
                                        <p:strVal val="hidden"/>
                                      </p:to>
                                    </p:set>
                                  </p:childTnLst>
                                </p:cTn>
                              </p:par>
                              <p:par>
                                <p:cTn id="107" presetID="10" presetClass="exit" presetSubtype="0" fill="hold" nodeType="withEffect">
                                  <p:stCondLst>
                                    <p:cond delay="0"/>
                                  </p:stCondLst>
                                  <p:childTnLst>
                                    <p:animEffect transition="out" filter="fade">
                                      <p:cBhvr>
                                        <p:cTn id="108" dur="500"/>
                                        <p:tgtEl>
                                          <p:spTgt spid="108549"/>
                                        </p:tgtEl>
                                      </p:cBhvr>
                                    </p:animEffect>
                                    <p:set>
                                      <p:cBhvr>
                                        <p:cTn id="109" dur="1" fill="hold">
                                          <p:stCondLst>
                                            <p:cond delay="499"/>
                                          </p:stCondLst>
                                        </p:cTn>
                                        <p:tgtEl>
                                          <p:spTgt spid="108549"/>
                                        </p:tgtEl>
                                        <p:attrNameLst>
                                          <p:attrName>style.visibility</p:attrName>
                                        </p:attrNameLst>
                                      </p:cBhvr>
                                      <p:to>
                                        <p:strVal val="hidden"/>
                                      </p:to>
                                    </p:set>
                                  </p:childTnLst>
                                </p:cTn>
                              </p:par>
                              <p:par>
                                <p:cTn id="110" presetID="10" presetClass="exit" presetSubtype="0" fill="hold" grpId="0" nodeType="withEffect">
                                  <p:stCondLst>
                                    <p:cond delay="0"/>
                                  </p:stCondLst>
                                  <p:childTnLst>
                                    <p:animEffect transition="out" filter="fade">
                                      <p:cBhvr>
                                        <p:cTn id="111" dur="500"/>
                                        <p:tgtEl>
                                          <p:spTgt spid="108547"/>
                                        </p:tgtEl>
                                      </p:cBhvr>
                                    </p:animEffect>
                                    <p:set>
                                      <p:cBhvr>
                                        <p:cTn id="112" dur="1" fill="hold">
                                          <p:stCondLst>
                                            <p:cond delay="499"/>
                                          </p:stCondLst>
                                        </p:cTn>
                                        <p:tgtEl>
                                          <p:spTgt spid="108547"/>
                                        </p:tgtEl>
                                        <p:attrNameLst>
                                          <p:attrName>style.visibility</p:attrName>
                                        </p:attrNameLst>
                                      </p:cBhvr>
                                      <p:to>
                                        <p:strVal val="hidden"/>
                                      </p:to>
                                    </p:set>
                                  </p:childTnLst>
                                </p:cTn>
                              </p:par>
                              <p:par>
                                <p:cTn id="113" presetID="10" presetClass="exit" presetSubtype="0" fill="hold" nodeType="withEffect">
                                  <p:stCondLst>
                                    <p:cond delay="0"/>
                                  </p:stCondLst>
                                  <p:childTnLst>
                                    <p:animEffect transition="out" filter="fade">
                                      <p:cBhvr>
                                        <p:cTn id="114" dur="500"/>
                                        <p:tgtEl>
                                          <p:spTgt spid="108550"/>
                                        </p:tgtEl>
                                      </p:cBhvr>
                                    </p:animEffect>
                                    <p:set>
                                      <p:cBhvr>
                                        <p:cTn id="115" dur="1" fill="hold">
                                          <p:stCondLst>
                                            <p:cond delay="499"/>
                                          </p:stCondLst>
                                        </p:cTn>
                                        <p:tgtEl>
                                          <p:spTgt spid="108550"/>
                                        </p:tgtEl>
                                        <p:attrNameLst>
                                          <p:attrName>style.visibility</p:attrName>
                                        </p:attrNameLst>
                                      </p:cBhvr>
                                      <p:to>
                                        <p:strVal val="hidden"/>
                                      </p:to>
                                    </p:set>
                                  </p:childTnLst>
                                </p:cTn>
                              </p:par>
                              <p:par>
                                <p:cTn id="116" presetID="10" presetClass="exit" presetSubtype="0" fill="hold" grpId="0" nodeType="withEffect">
                                  <p:stCondLst>
                                    <p:cond delay="0"/>
                                  </p:stCondLst>
                                  <p:childTnLst>
                                    <p:animEffect transition="out" filter="fade">
                                      <p:cBhvr>
                                        <p:cTn id="117" dur="500"/>
                                        <p:tgtEl>
                                          <p:spTgt spid="108557"/>
                                        </p:tgtEl>
                                      </p:cBhvr>
                                    </p:animEffect>
                                    <p:set>
                                      <p:cBhvr>
                                        <p:cTn id="118" dur="1" fill="hold">
                                          <p:stCondLst>
                                            <p:cond delay="499"/>
                                          </p:stCondLst>
                                        </p:cTn>
                                        <p:tgtEl>
                                          <p:spTgt spid="108557"/>
                                        </p:tgtEl>
                                        <p:attrNameLst>
                                          <p:attrName>style.visibility</p:attrName>
                                        </p:attrNameLst>
                                      </p:cBhvr>
                                      <p:to>
                                        <p:strVal val="hidden"/>
                                      </p:to>
                                    </p:set>
                                  </p:childTnLst>
                                </p:cTn>
                              </p:par>
                              <p:par>
                                <p:cTn id="119" presetID="10" presetClass="entr" presetSubtype="0" fill="hold" nodeType="withEffect">
                                  <p:stCondLst>
                                    <p:cond delay="0"/>
                                  </p:stCondLst>
                                  <p:childTnLst>
                                    <p:set>
                                      <p:cBhvr>
                                        <p:cTn id="120" dur="1" fill="hold">
                                          <p:stCondLst>
                                            <p:cond delay="0"/>
                                          </p:stCondLst>
                                        </p:cTn>
                                        <p:tgtEl>
                                          <p:spTgt spid="34"/>
                                        </p:tgtEl>
                                        <p:attrNameLst>
                                          <p:attrName>style.visibility</p:attrName>
                                        </p:attrNameLst>
                                      </p:cBhvr>
                                      <p:to>
                                        <p:strVal val="visible"/>
                                      </p:to>
                                    </p:set>
                                    <p:animEffect transition="in" filter="fade">
                                      <p:cBhvr>
                                        <p:cTn id="121" dur="500"/>
                                        <p:tgtEl>
                                          <p:spTgt spid="34"/>
                                        </p:tgtEl>
                                      </p:cBhvr>
                                    </p:animEffect>
                                  </p:childTnLst>
                                </p:cTn>
                              </p:par>
                              <p:par>
                                <p:cTn id="122" presetID="10" presetClass="entr" presetSubtype="0" fill="hold" nodeType="withEffect">
                                  <p:stCondLst>
                                    <p:cond delay="0"/>
                                  </p:stCondLst>
                                  <p:childTnLst>
                                    <p:set>
                                      <p:cBhvr>
                                        <p:cTn id="123" dur="1" fill="hold">
                                          <p:stCondLst>
                                            <p:cond delay="0"/>
                                          </p:stCondLst>
                                        </p:cTn>
                                        <p:tgtEl>
                                          <p:spTgt spid="35"/>
                                        </p:tgtEl>
                                        <p:attrNameLst>
                                          <p:attrName>style.visibility</p:attrName>
                                        </p:attrNameLst>
                                      </p:cBhvr>
                                      <p:to>
                                        <p:strVal val="visible"/>
                                      </p:to>
                                    </p:set>
                                    <p:animEffect transition="in" filter="fade">
                                      <p:cBhvr>
                                        <p:cTn id="12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p:bldP spid="15" grpId="0"/>
      <p:bldP spid="15" grpId="1"/>
      <p:bldP spid="16" grpId="0"/>
      <p:bldP spid="16" grpId="1"/>
      <p:bldP spid="108557" grpId="0"/>
      <p:bldP spid="17" grpId="0"/>
      <p:bldP spid="17" grpId="1"/>
      <p:bldP spid="18" grpId="0"/>
      <p:bldP spid="18" grpId="1"/>
      <p:bldP spid="25" grpId="0"/>
      <p:bldP spid="25" grpId="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VF</a:t>
            </a:r>
          </a:p>
        </p:txBody>
      </p:sp>
      <p:sp>
        <p:nvSpPr>
          <p:cNvPr id="3" name="Content Placeholder 2"/>
          <p:cNvSpPr>
            <a:spLocks noGrp="1"/>
          </p:cNvSpPr>
          <p:nvPr>
            <p:ph idx="1"/>
          </p:nvPr>
        </p:nvSpPr>
        <p:spPr/>
        <p:txBody>
          <a:bodyPr/>
          <a:lstStyle/>
          <a:p>
            <a:r>
              <a:rPr lang="en-US" dirty="0"/>
              <a:t>VF should be 10-2 and performed along with objective test</a:t>
            </a:r>
          </a:p>
          <a:p>
            <a:r>
              <a:rPr lang="en-US" dirty="0"/>
              <a:t>Even though SDOCT is objective and more specific: 10% w early toxicity will show significant VF defect and “normal” OCT  (in patients w 1000g cumulative)</a:t>
            </a:r>
          </a:p>
          <a:p>
            <a:r>
              <a:rPr lang="en-US" dirty="0"/>
              <a:t>Compared VF to OCT profile and thickness….no GCC measurement</a:t>
            </a:r>
          </a:p>
        </p:txBody>
      </p:sp>
      <p:sp>
        <p:nvSpPr>
          <p:cNvPr id="4" name="TextBox 3"/>
          <p:cNvSpPr txBox="1"/>
          <p:nvPr/>
        </p:nvSpPr>
        <p:spPr>
          <a:xfrm>
            <a:off x="533400" y="6172200"/>
            <a:ext cx="8458200" cy="646331"/>
          </a:xfrm>
          <a:prstGeom prst="rect">
            <a:avLst/>
          </a:prstGeom>
          <a:noFill/>
        </p:spPr>
        <p:txBody>
          <a:bodyPr wrap="square" rtlCol="0">
            <a:spAutoFit/>
          </a:bodyPr>
          <a:lstStyle/>
          <a:p>
            <a:r>
              <a:rPr lang="en-US" dirty="0" err="1"/>
              <a:t>Marmor</a:t>
            </a:r>
            <a:r>
              <a:rPr lang="en-US" dirty="0"/>
              <a:t> M, </a:t>
            </a:r>
            <a:r>
              <a:rPr lang="en-US" dirty="0" err="1"/>
              <a:t>Melles</a:t>
            </a:r>
            <a:r>
              <a:rPr lang="en-US" dirty="0"/>
              <a:t> R. Disparity </a:t>
            </a:r>
            <a:r>
              <a:rPr lang="en-US" dirty="0" err="1"/>
              <a:t>btwn</a:t>
            </a:r>
            <a:r>
              <a:rPr lang="en-US" dirty="0"/>
              <a:t> VF and OCT w </a:t>
            </a:r>
            <a:r>
              <a:rPr lang="en-US" dirty="0" err="1"/>
              <a:t>Hydroxychlorouine</a:t>
            </a:r>
            <a:r>
              <a:rPr lang="en-US" dirty="0"/>
              <a:t>. </a:t>
            </a:r>
            <a:r>
              <a:rPr lang="en-US" dirty="0" err="1"/>
              <a:t>Ophth</a:t>
            </a:r>
            <a:r>
              <a:rPr lang="en-US" dirty="0"/>
              <a:t>. 6/14</a:t>
            </a:r>
          </a:p>
        </p:txBody>
      </p:sp>
    </p:spTree>
    <p:extLst>
      <p:ext uri="{BB962C8B-B14F-4D97-AF65-F5344CB8AC3E}">
        <p14:creationId xmlns:p14="http://schemas.microsoft.com/office/powerpoint/2010/main" val="40651152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baseline so important</a:t>
            </a:r>
          </a:p>
        </p:txBody>
      </p:sp>
      <p:pic>
        <p:nvPicPr>
          <p:cNvPr id="7" name="Content Placeholder 6"/>
          <p:cNvPicPr>
            <a:picLocks noGrp="1" noChangeAspect="1"/>
          </p:cNvPicPr>
          <p:nvPr>
            <p:ph sz="half" idx="2"/>
          </p:nvPr>
        </p:nvPicPr>
        <p:blipFill rotWithShape="1">
          <a:blip r:embed="rId2"/>
          <a:srcRect l="968" r="-1019"/>
          <a:stretch/>
        </p:blipFill>
        <p:spPr>
          <a:xfrm>
            <a:off x="4975320" y="1676400"/>
            <a:ext cx="4244880" cy="4219575"/>
          </a:xfrm>
        </p:spPr>
      </p:pic>
      <p:sp>
        <p:nvSpPr>
          <p:cNvPr id="8" name="Content Placeholder 7"/>
          <p:cNvSpPr>
            <a:spLocks noGrp="1"/>
          </p:cNvSpPr>
          <p:nvPr>
            <p:ph sz="half" idx="1"/>
          </p:nvPr>
        </p:nvSpPr>
        <p:spPr/>
        <p:txBody>
          <a:bodyPr/>
          <a:lstStyle/>
          <a:p>
            <a:r>
              <a:rPr lang="en-US" dirty="0"/>
              <a:t>43yo female w Rx for </a:t>
            </a:r>
            <a:r>
              <a:rPr lang="en-US" dirty="0" err="1"/>
              <a:t>Plaquenil</a:t>
            </a:r>
            <a:endParaRPr lang="en-US" dirty="0"/>
          </a:p>
          <a:p>
            <a:r>
              <a:rPr lang="en-US" dirty="0"/>
              <a:t>Wants eyes checked before staring </a:t>
            </a:r>
          </a:p>
          <a:p>
            <a:r>
              <a:rPr lang="en-US" dirty="0"/>
              <a:t>h/o autoimmune and neurologic disorders w multiple meds</a:t>
            </a:r>
          </a:p>
          <a:p>
            <a:endParaRPr lang="en-US" dirty="0"/>
          </a:p>
        </p:txBody>
      </p:sp>
      <p:pic>
        <p:nvPicPr>
          <p:cNvPr id="9" name="Picture 8"/>
          <p:cNvPicPr>
            <a:picLocks noChangeAspect="1"/>
          </p:cNvPicPr>
          <p:nvPr/>
        </p:nvPicPr>
        <p:blipFill>
          <a:blip r:embed="rId3"/>
          <a:stretch>
            <a:fillRect/>
          </a:stretch>
        </p:blipFill>
        <p:spPr>
          <a:xfrm>
            <a:off x="0" y="5257800"/>
            <a:ext cx="5106502" cy="1619000"/>
          </a:xfrm>
          <a:prstGeom prst="rect">
            <a:avLst/>
          </a:prstGeom>
        </p:spPr>
      </p:pic>
    </p:spTree>
    <p:extLst>
      <p:ext uri="{BB962C8B-B14F-4D97-AF65-F5344CB8AC3E}">
        <p14:creationId xmlns:p14="http://schemas.microsoft.com/office/powerpoint/2010/main" val="178504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pPr eaLnBrk="1" hangingPunct="1">
              <a:defRPr/>
            </a:pPr>
            <a:r>
              <a:rPr lang="en-US">
                <a:ea typeface="+mj-ea"/>
                <a:cs typeface="+mj-cs"/>
              </a:rPr>
              <a:t>Drug Induced Maculopathies</a:t>
            </a:r>
          </a:p>
        </p:txBody>
      </p:sp>
      <p:sp>
        <p:nvSpPr>
          <p:cNvPr id="162821" name="Rectangle 5"/>
          <p:cNvSpPr>
            <a:spLocks noGrp="1" noChangeArrowheads="1"/>
          </p:cNvSpPr>
          <p:nvPr>
            <p:ph type="body" sz="half" idx="2"/>
          </p:nvPr>
        </p:nvSpPr>
        <p:spPr>
          <a:xfrm>
            <a:off x="4191000" y="1447800"/>
            <a:ext cx="4876800" cy="4876800"/>
          </a:xfrm>
        </p:spPr>
        <p:txBody>
          <a:bodyPr/>
          <a:lstStyle/>
          <a:p>
            <a:pPr eaLnBrk="1" hangingPunct="1">
              <a:buClr>
                <a:schemeClr val="tx1"/>
              </a:buClr>
              <a:buFont typeface="Wingdings" pitchFamily="-108" charset="2"/>
              <a:buChar char="l"/>
              <a:defRPr/>
            </a:pPr>
            <a:r>
              <a:rPr lang="en-US" sz="2800" dirty="0" err="1">
                <a:ea typeface="+mn-ea"/>
                <a:cs typeface="+mn-cs"/>
              </a:rPr>
              <a:t>Tamoxifen</a:t>
            </a:r>
            <a:endParaRPr lang="en-US" sz="2800" dirty="0">
              <a:ea typeface="+mn-ea"/>
              <a:cs typeface="+mn-cs"/>
            </a:endParaRPr>
          </a:p>
          <a:p>
            <a:pPr eaLnBrk="1" hangingPunct="1">
              <a:buClr>
                <a:schemeClr val="tx1"/>
              </a:buClr>
              <a:buFont typeface="Wingdings" pitchFamily="-108" charset="2"/>
              <a:buChar char="l"/>
              <a:defRPr/>
            </a:pPr>
            <a:r>
              <a:rPr lang="en-US" sz="2800" dirty="0">
                <a:ea typeface="+mn-ea"/>
                <a:cs typeface="+mn-cs"/>
              </a:rPr>
              <a:t>1-6% incidence</a:t>
            </a:r>
          </a:p>
          <a:p>
            <a:pPr eaLnBrk="1" hangingPunct="1">
              <a:buClr>
                <a:schemeClr val="tx1"/>
              </a:buClr>
              <a:buFont typeface="Wingdings" pitchFamily="-108" charset="2"/>
              <a:buChar char="l"/>
              <a:defRPr/>
            </a:pPr>
            <a:r>
              <a:rPr lang="en-US" sz="2800" dirty="0">
                <a:ea typeface="+mn-ea"/>
                <a:cs typeface="+mn-cs"/>
              </a:rPr>
              <a:t>Related to total dose (10g) or daily dose </a:t>
            </a:r>
          </a:p>
          <a:p>
            <a:pPr eaLnBrk="1" hangingPunct="1">
              <a:buClr>
                <a:schemeClr val="tx1"/>
              </a:buClr>
              <a:buFont typeface="Wingdings" pitchFamily="-108" charset="2"/>
              <a:buChar char="l"/>
              <a:defRPr/>
            </a:pPr>
            <a:r>
              <a:rPr lang="en-US" sz="2800" dirty="0">
                <a:ea typeface="+mn-ea"/>
                <a:cs typeface="+mn-cs"/>
              </a:rPr>
              <a:t>Can happen very acutely</a:t>
            </a:r>
          </a:p>
          <a:p>
            <a:pPr eaLnBrk="1" hangingPunct="1">
              <a:buClr>
                <a:schemeClr val="tx1"/>
              </a:buClr>
              <a:buFont typeface="Wingdings" pitchFamily="-108" charset="2"/>
              <a:buChar char="l"/>
              <a:defRPr/>
            </a:pPr>
            <a:r>
              <a:rPr lang="en-US" sz="2800" dirty="0">
                <a:ea typeface="+mn-ea"/>
                <a:cs typeface="+mn-cs"/>
              </a:rPr>
              <a:t>Often improve after discontinue drug</a:t>
            </a:r>
          </a:p>
        </p:txBody>
      </p:sp>
      <p:sp>
        <p:nvSpPr>
          <p:cNvPr id="162823" name="Rectangle 7"/>
          <p:cNvSpPr>
            <a:spLocks noGrp="1" noChangeArrowheads="1"/>
          </p:cNvSpPr>
          <p:nvPr>
            <p:ph sz="half" idx="1"/>
          </p:nvPr>
        </p:nvSpPr>
        <p:spPr>
          <a:xfrm>
            <a:off x="838200" y="1447800"/>
            <a:ext cx="4038600" cy="4525963"/>
          </a:xfrm>
        </p:spPr>
        <p:txBody>
          <a:bodyPr/>
          <a:lstStyle/>
          <a:p>
            <a:pPr eaLnBrk="1" hangingPunct="1">
              <a:buFont typeface="Wingdings" pitchFamily="-108" charset="2"/>
              <a:buChar char="l"/>
              <a:defRPr/>
            </a:pPr>
            <a:endParaRPr lang="en-US" sz="2800">
              <a:ea typeface="+mn-ea"/>
              <a:cs typeface="+mn-cs"/>
            </a:endParaRPr>
          </a:p>
        </p:txBody>
      </p:sp>
      <p:pic>
        <p:nvPicPr>
          <p:cNvPr id="232453" name="Picture 9" descr="004c"/>
          <p:cNvPicPr>
            <a:picLocks noChangeAspect="1" noChangeArrowheads="1"/>
          </p:cNvPicPr>
          <p:nvPr/>
        </p:nvPicPr>
        <p:blipFill>
          <a:blip r:embed="rId3"/>
          <a:srcRect/>
          <a:stretch>
            <a:fillRect/>
          </a:stretch>
        </p:blipFill>
        <p:spPr bwMode="auto">
          <a:xfrm>
            <a:off x="0" y="2209800"/>
            <a:ext cx="4114800" cy="3041650"/>
          </a:xfrm>
          <a:prstGeom prst="rect">
            <a:avLst/>
          </a:prstGeom>
          <a:noFill/>
          <a:ln w="9525">
            <a:noFill/>
            <a:miter lim="800000"/>
            <a:headEnd/>
            <a:tailEnd/>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62yo Female 20/20 OU</a:t>
            </a:r>
          </a:p>
        </p:txBody>
      </p:sp>
      <p:pic>
        <p:nvPicPr>
          <p:cNvPr id="5" name="Content Placeholder 4" descr="tanning.jpg"/>
          <p:cNvPicPr>
            <a:picLocks noGrp="1" noChangeAspect="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381000" y="1600200"/>
            <a:ext cx="4038600" cy="4530725"/>
          </a:xfrm>
        </p:spPr>
      </p:pic>
      <p:sp>
        <p:nvSpPr>
          <p:cNvPr id="4" name="Text Placeholder 3"/>
          <p:cNvSpPr>
            <a:spLocks noGrp="1"/>
          </p:cNvSpPr>
          <p:nvPr>
            <p:ph type="body" sz="half" idx="2"/>
          </p:nvPr>
        </p:nvSpPr>
        <p:spPr>
          <a:xfrm>
            <a:off x="4648200" y="2590800"/>
            <a:ext cx="4495800" cy="3540125"/>
          </a:xfrm>
        </p:spPr>
        <p:txBody>
          <a:bodyPr/>
          <a:lstStyle/>
          <a:p>
            <a:r>
              <a:rPr lang="en-US" dirty="0"/>
              <a:t>20/20 OU</a:t>
            </a:r>
          </a:p>
          <a:p>
            <a:r>
              <a:rPr lang="en-US" dirty="0"/>
              <a:t>Anterior </a:t>
            </a:r>
            <a:r>
              <a:rPr lang="en-US" dirty="0" err="1"/>
              <a:t>seg</a:t>
            </a:r>
            <a:r>
              <a:rPr lang="en-US" dirty="0"/>
              <a:t> normal</a:t>
            </a:r>
          </a:p>
          <a:p>
            <a:r>
              <a:rPr lang="en-US" dirty="0"/>
              <a:t>IOP, VF, pupils WNL</a:t>
            </a:r>
          </a:p>
          <a:p>
            <a:r>
              <a:rPr lang="en-US" dirty="0"/>
              <a:t>No current meds</a:t>
            </a:r>
          </a:p>
          <a:p>
            <a:r>
              <a:rPr lang="en-US" dirty="0"/>
              <a:t>???What is this</a:t>
            </a:r>
          </a:p>
        </p:txBody>
      </p:sp>
      <p:pic>
        <p:nvPicPr>
          <p:cNvPr id="6" name="Picture 5" descr="Copy of Harwick OS canto res.jpg"/>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76200" y="3810000"/>
            <a:ext cx="4129688" cy="2667000"/>
          </a:xfrm>
          <a:prstGeom prst="rect">
            <a:avLst/>
          </a:prstGeom>
        </p:spPr>
      </p:pic>
      <p:pic>
        <p:nvPicPr>
          <p:cNvPr id="7" name="Picture 6" descr="Canthaxanthin.jpg"/>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228600" y="1219200"/>
            <a:ext cx="3886200" cy="2478732"/>
          </a:xfrm>
          <a:prstGeom prst="rect">
            <a:avLst/>
          </a:prstGeom>
        </p:spPr>
      </p:pic>
      <p:pic>
        <p:nvPicPr>
          <p:cNvPr id="8" name="Picture 7" descr="Copy of Canthaxanthin.jpg"/>
          <p:cNvPicPr>
            <a:picLocks noChangeAspect="1"/>
          </p:cNvPicPr>
          <p:nvPr/>
        </p:nvPicPr>
        <p:blipFill>
          <a:blip r:embed="rId7" cstate="email">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685800" y="482473"/>
            <a:ext cx="7409235" cy="6451727"/>
          </a:xfrm>
          <a:prstGeom prst="rect">
            <a:avLst/>
          </a:prstGeom>
        </p:spPr>
      </p:pic>
    </p:spTree>
    <p:extLst>
      <p:ext uri="{BB962C8B-B14F-4D97-AF65-F5344CB8AC3E}">
        <p14:creationId xmlns:p14="http://schemas.microsoft.com/office/powerpoint/2010/main" val="3035455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5" presetClass="exit" presetSubtype="10" fill="hold" nodeType="withEffect">
                                  <p:stCondLst>
                                    <p:cond delay="0"/>
                                  </p:stCondLst>
                                  <p:childTnLst>
                                    <p:animEffect transition="out" filter="checkerboard(across)">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par>
                                <p:cTn id="18" presetID="3" presetClass="exit" presetSubtype="10" fill="hold" nodeType="withEffect">
                                  <p:stCondLst>
                                    <p:cond delay="0"/>
                                  </p:stCondLst>
                                  <p:childTnLst>
                                    <p:animEffect transition="out" filter="blinds(horizontal)">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9964" y="95250"/>
            <a:ext cx="7315399" cy="1143000"/>
          </a:xfrm>
        </p:spPr>
        <p:txBody>
          <a:bodyPr/>
          <a:lstStyle/>
          <a:p>
            <a:endParaRPr lang="en-US" dirty="0"/>
          </a:p>
        </p:txBody>
      </p:sp>
      <p:sp>
        <p:nvSpPr>
          <p:cNvPr id="3" name="Content Placeholder 2"/>
          <p:cNvSpPr>
            <a:spLocks noGrp="1"/>
          </p:cNvSpPr>
          <p:nvPr>
            <p:ph idx="1"/>
          </p:nvPr>
        </p:nvSpPr>
        <p:spPr>
          <a:xfrm>
            <a:off x="76200" y="76200"/>
            <a:ext cx="3048000" cy="1600200"/>
          </a:xfrm>
        </p:spPr>
        <p:txBody>
          <a:bodyPr/>
          <a:lstStyle/>
          <a:p>
            <a:r>
              <a:rPr lang="en-US" dirty="0"/>
              <a:t>What does        this mean to      you?</a:t>
            </a:r>
          </a:p>
        </p:txBody>
      </p:sp>
      <p:pic>
        <p:nvPicPr>
          <p:cNvPr id="5" name="Picture 4"/>
          <p:cNvPicPr>
            <a:picLocks noChangeAspect="1"/>
          </p:cNvPicPr>
          <p:nvPr/>
        </p:nvPicPr>
        <p:blipFill>
          <a:blip r:embed="rId2" cstate="email">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565669" y="-76200"/>
            <a:ext cx="5568931" cy="3474657"/>
          </a:xfrm>
          <a:prstGeom prst="rect">
            <a:avLst/>
          </a:prstGeom>
        </p:spPr>
      </p:pic>
      <p:pic>
        <p:nvPicPr>
          <p:cNvPr id="6" name="Picture 5"/>
          <p:cNvPicPr>
            <a:picLocks noChangeAspect="1"/>
          </p:cNvPicPr>
          <p:nvPr/>
        </p:nvPicPr>
        <p:blipFill>
          <a:blip r:embed="rId4" cstate="email">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152400" y="3261474"/>
            <a:ext cx="8947805" cy="3520326"/>
          </a:xfrm>
          <a:prstGeom prst="rect">
            <a:avLst/>
          </a:prstGeom>
        </p:spPr>
      </p:pic>
      <p:cxnSp>
        <p:nvCxnSpPr>
          <p:cNvPr id="10" name="Straight Arrow Connector 9"/>
          <p:cNvCxnSpPr/>
          <p:nvPr/>
        </p:nvCxnSpPr>
        <p:spPr bwMode="auto">
          <a:xfrm rot="5400000">
            <a:off x="-33814" y="1876328"/>
            <a:ext cx="2578666" cy="109677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2" name="Straight Arrow Connector 11"/>
          <p:cNvCxnSpPr/>
          <p:nvPr/>
        </p:nvCxnSpPr>
        <p:spPr bwMode="auto">
          <a:xfrm rot="5400000">
            <a:off x="-538978" y="2612391"/>
            <a:ext cx="3848755" cy="89473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4" name="Straight Arrow Connector 13"/>
          <p:cNvCxnSpPr/>
          <p:nvPr/>
        </p:nvCxnSpPr>
        <p:spPr bwMode="auto">
          <a:xfrm>
            <a:off x="1828800" y="1219200"/>
            <a:ext cx="2819400" cy="7620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7" name="Straight Arrow Connector 16"/>
          <p:cNvCxnSpPr/>
          <p:nvPr/>
        </p:nvCxnSpPr>
        <p:spPr bwMode="auto">
          <a:xfrm>
            <a:off x="1841500" y="1143000"/>
            <a:ext cx="2806700" cy="2286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ChangeArrowheads="1"/>
          </p:cNvSpPr>
          <p:nvPr>
            <p:ph type="title"/>
          </p:nvPr>
        </p:nvSpPr>
        <p:spPr/>
        <p:txBody>
          <a:bodyPr/>
          <a:lstStyle/>
          <a:p>
            <a:pPr eaLnBrk="1" hangingPunct="1">
              <a:defRPr/>
            </a:pPr>
            <a:r>
              <a:rPr lang="en-US">
                <a:ea typeface="+mj-ea"/>
                <a:cs typeface="+mj-cs"/>
              </a:rPr>
              <a:t>Nevus</a:t>
            </a:r>
          </a:p>
        </p:txBody>
      </p:sp>
      <p:sp>
        <p:nvSpPr>
          <p:cNvPr id="337923" name="Rectangle 3"/>
          <p:cNvSpPr>
            <a:spLocks noGrp="1" noChangeArrowheads="1"/>
          </p:cNvSpPr>
          <p:nvPr>
            <p:ph type="body" sz="half" idx="2"/>
          </p:nvPr>
        </p:nvSpPr>
        <p:spPr>
          <a:xfrm>
            <a:off x="4648200" y="1600200"/>
            <a:ext cx="4114800" cy="5257800"/>
          </a:xfrm>
        </p:spPr>
        <p:txBody>
          <a:bodyPr/>
          <a:lstStyle/>
          <a:p>
            <a:pPr eaLnBrk="1" hangingPunct="1">
              <a:buFont typeface="Wingdings" pitchFamily="-108" charset="2"/>
              <a:buChar char="l"/>
              <a:defRPr/>
            </a:pPr>
            <a:r>
              <a:rPr lang="en-US" sz="2000" dirty="0">
                <a:ea typeface="+mn-ea"/>
                <a:cs typeface="+mn-cs"/>
              </a:rPr>
              <a:t>Usually flat lesions of choroid, may have minimal elevation</a:t>
            </a:r>
          </a:p>
          <a:p>
            <a:pPr eaLnBrk="1" hangingPunct="1">
              <a:buFont typeface="Wingdings" pitchFamily="-108" charset="2"/>
              <a:buChar char="l"/>
              <a:defRPr/>
            </a:pPr>
            <a:r>
              <a:rPr lang="en-US" sz="2000" dirty="0">
                <a:ea typeface="+mn-ea"/>
                <a:cs typeface="+mn-cs"/>
              </a:rPr>
              <a:t>May develop </a:t>
            </a:r>
            <a:r>
              <a:rPr lang="en-US" sz="2000" dirty="0" err="1">
                <a:ea typeface="+mn-ea"/>
                <a:cs typeface="+mn-cs"/>
              </a:rPr>
              <a:t>drusen</a:t>
            </a:r>
            <a:endParaRPr lang="en-US" sz="2000" dirty="0">
              <a:ea typeface="+mn-ea"/>
              <a:cs typeface="+mn-cs"/>
            </a:endParaRPr>
          </a:p>
          <a:p>
            <a:pPr eaLnBrk="1" hangingPunct="1">
              <a:buFont typeface="Wingdings" pitchFamily="-108" charset="2"/>
              <a:buChar char="l"/>
              <a:defRPr/>
            </a:pPr>
            <a:r>
              <a:rPr lang="en-US" sz="2000" dirty="0">
                <a:ea typeface="+mn-ea"/>
                <a:cs typeface="+mn-cs"/>
              </a:rPr>
              <a:t>Estimated to be in 6-10% by Blue Mountain Eye Study</a:t>
            </a:r>
          </a:p>
          <a:p>
            <a:pPr eaLnBrk="1" hangingPunct="1">
              <a:buFont typeface="Wingdings" pitchFamily="-108" charset="2"/>
              <a:buChar char="l"/>
              <a:defRPr/>
            </a:pPr>
            <a:r>
              <a:rPr lang="en-US" sz="2000" dirty="0">
                <a:ea typeface="+mn-ea"/>
                <a:cs typeface="+mn-cs"/>
              </a:rPr>
              <a:t>Recent pub. stating 2.1%</a:t>
            </a:r>
            <a:r>
              <a:rPr lang="en-US" sz="2000" baseline="30000" dirty="0">
                <a:ea typeface="+mn-ea"/>
                <a:cs typeface="+mn-cs"/>
              </a:rPr>
              <a:t>1</a:t>
            </a:r>
            <a:endParaRPr lang="en-US" sz="2000" dirty="0">
              <a:ea typeface="+mn-ea"/>
              <a:cs typeface="+mn-cs"/>
            </a:endParaRPr>
          </a:p>
          <a:p>
            <a:pPr eaLnBrk="1" hangingPunct="1">
              <a:buFont typeface="Wingdings" pitchFamily="-108" charset="2"/>
              <a:buChar char="l"/>
              <a:defRPr/>
            </a:pPr>
            <a:r>
              <a:rPr lang="en-US" sz="2000" dirty="0">
                <a:ea typeface="+mn-ea"/>
                <a:cs typeface="+mn-cs"/>
              </a:rPr>
              <a:t>May be pigmented or </a:t>
            </a:r>
            <a:r>
              <a:rPr lang="en-US" sz="2000" dirty="0" err="1">
                <a:ea typeface="+mn-ea"/>
                <a:cs typeface="+mn-cs"/>
              </a:rPr>
              <a:t>amelanotic</a:t>
            </a:r>
            <a:endParaRPr lang="en-US" sz="2000" dirty="0">
              <a:ea typeface="+mn-ea"/>
              <a:cs typeface="+mn-cs"/>
            </a:endParaRPr>
          </a:p>
          <a:p>
            <a:pPr eaLnBrk="1" hangingPunct="1">
              <a:buFont typeface="Wingdings" pitchFamily="-108" charset="2"/>
              <a:buChar char="l"/>
              <a:defRPr/>
            </a:pPr>
            <a:r>
              <a:rPr lang="en-US" sz="2000" dirty="0">
                <a:ea typeface="+mn-ea"/>
                <a:cs typeface="+mn-cs"/>
              </a:rPr>
              <a:t>Observation for growth critical</a:t>
            </a:r>
          </a:p>
          <a:p>
            <a:pPr eaLnBrk="1" hangingPunct="1">
              <a:buFont typeface="Wingdings" pitchFamily="-108" charset="2"/>
              <a:buChar char="l"/>
              <a:defRPr/>
            </a:pPr>
            <a:r>
              <a:rPr lang="en-US" sz="2000" dirty="0">
                <a:ea typeface="+mn-ea"/>
                <a:cs typeface="+mn-cs"/>
              </a:rPr>
              <a:t>Ophthalmology Oct 2005 Singh et al</a:t>
            </a:r>
          </a:p>
          <a:p>
            <a:pPr lvl="1" eaLnBrk="1" hangingPunct="1">
              <a:buFont typeface="Wingdings" pitchFamily="-108" charset="2"/>
              <a:buChar char="l"/>
              <a:defRPr/>
            </a:pPr>
            <a:r>
              <a:rPr lang="en-US" sz="2000" dirty="0"/>
              <a:t>Estimate 8.64 million in US with nevus</a:t>
            </a:r>
          </a:p>
          <a:p>
            <a:pPr lvl="1" eaLnBrk="1" hangingPunct="1">
              <a:buFont typeface="Wingdings" pitchFamily="-108" charset="2"/>
              <a:buChar char="l"/>
              <a:defRPr/>
            </a:pPr>
            <a:r>
              <a:rPr lang="en-US" sz="2000" dirty="0"/>
              <a:t>Estimate conversion to melanoma to be 1/8845</a:t>
            </a:r>
          </a:p>
        </p:txBody>
      </p:sp>
      <p:pic>
        <p:nvPicPr>
          <p:cNvPr id="236548" name="Picture 4" descr="NEVUS"/>
          <p:cNvPicPr>
            <a:picLocks noGrp="1" noChangeAspect="1" noChangeArrowheads="1"/>
          </p:cNvPicPr>
          <p:nvPr>
            <p:ph sz="half" idx="1"/>
          </p:nvPr>
        </p:nvPicPr>
        <p:blipFill>
          <a:blip r:embed="rId3" cstate="email">
            <a:extLst>
              <a:ext uri="{28A0092B-C50C-407E-A947-70E740481C1C}">
                <a14:useLocalDpi xmlns:a14="http://schemas.microsoft.com/office/drawing/2010/main"/>
              </a:ext>
            </a:extLst>
          </a:blip>
          <a:srcRect/>
          <a:stretch>
            <a:fillRect/>
          </a:stretch>
        </p:blipFill>
        <p:spPr>
          <a:xfrm>
            <a:off x="457200" y="1843088"/>
            <a:ext cx="4038600" cy="4043362"/>
          </a:xfrm>
          <a:noFill/>
        </p:spPr>
      </p:pic>
      <p:sp>
        <p:nvSpPr>
          <p:cNvPr id="2" name="TextBox 1"/>
          <p:cNvSpPr txBox="1"/>
          <p:nvPr/>
        </p:nvSpPr>
        <p:spPr>
          <a:xfrm>
            <a:off x="304800" y="6474023"/>
            <a:ext cx="4724400" cy="307777"/>
          </a:xfrm>
          <a:prstGeom prst="rect">
            <a:avLst/>
          </a:prstGeom>
          <a:noFill/>
        </p:spPr>
        <p:txBody>
          <a:bodyPr wrap="square" rtlCol="0">
            <a:spAutoFit/>
          </a:bodyPr>
          <a:lstStyle/>
          <a:p>
            <a:r>
              <a:rPr lang="en-US" sz="1400" dirty="0"/>
              <a:t>1. Greenstein et al. Prevalence of nevi. </a:t>
            </a:r>
            <a:r>
              <a:rPr lang="en-US" sz="1400" dirty="0" err="1"/>
              <a:t>Ophthal</a:t>
            </a:r>
            <a:r>
              <a:rPr lang="en-US" sz="1400" dirty="0"/>
              <a:t>. 12/11.</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457200" y="277813"/>
            <a:ext cx="6553200" cy="1139825"/>
          </a:xfrm>
        </p:spPr>
        <p:txBody>
          <a:bodyPr/>
          <a:lstStyle/>
          <a:p>
            <a:pPr eaLnBrk="1" hangingPunct="1">
              <a:defRPr/>
            </a:pPr>
            <a:r>
              <a:rPr lang="en-US" dirty="0">
                <a:ea typeface="+mj-ea"/>
                <a:cs typeface="+mj-cs"/>
              </a:rPr>
              <a:t>Metastatic Disease</a:t>
            </a:r>
          </a:p>
        </p:txBody>
      </p:sp>
      <p:sp>
        <p:nvSpPr>
          <p:cNvPr id="187395" name="Rectangle 3"/>
          <p:cNvSpPr>
            <a:spLocks noGrp="1" noChangeArrowheads="1"/>
          </p:cNvSpPr>
          <p:nvPr>
            <p:ph type="body" idx="1"/>
          </p:nvPr>
        </p:nvSpPr>
        <p:spPr>
          <a:xfrm>
            <a:off x="76200" y="1600200"/>
            <a:ext cx="6553200" cy="4530725"/>
          </a:xfrm>
        </p:spPr>
        <p:txBody>
          <a:bodyPr/>
          <a:lstStyle/>
          <a:p>
            <a:pPr eaLnBrk="1" hangingPunct="1">
              <a:lnSpc>
                <a:spcPct val="80000"/>
              </a:lnSpc>
              <a:buFont typeface="Wingdings" pitchFamily="-108" charset="2"/>
              <a:buChar char="l"/>
              <a:defRPr/>
            </a:pPr>
            <a:r>
              <a:rPr lang="en-US" sz="2800" dirty="0">
                <a:ea typeface="+mn-ea"/>
                <a:cs typeface="+mn-cs"/>
              </a:rPr>
              <a:t>Cancer is 2</a:t>
            </a:r>
            <a:r>
              <a:rPr lang="en-US" sz="2800" baseline="30000" dirty="0">
                <a:ea typeface="+mn-ea"/>
                <a:cs typeface="+mn-cs"/>
              </a:rPr>
              <a:t>nd</a:t>
            </a:r>
            <a:r>
              <a:rPr lang="en-US" sz="2800" dirty="0">
                <a:ea typeface="+mn-ea"/>
                <a:cs typeface="+mn-cs"/>
              </a:rPr>
              <a:t> leading cause of death in US</a:t>
            </a:r>
          </a:p>
          <a:p>
            <a:pPr eaLnBrk="1" hangingPunct="1">
              <a:lnSpc>
                <a:spcPct val="80000"/>
              </a:lnSpc>
              <a:buFont typeface="Wingdings" pitchFamily="-108" charset="2"/>
              <a:buChar char="l"/>
              <a:defRPr/>
            </a:pPr>
            <a:r>
              <a:rPr lang="en-US" sz="2800" dirty="0" err="1">
                <a:ea typeface="+mn-ea"/>
                <a:cs typeface="+mn-cs"/>
              </a:rPr>
              <a:t>Choroidal</a:t>
            </a:r>
            <a:r>
              <a:rPr lang="en-US" sz="2800" dirty="0">
                <a:ea typeface="+mn-ea"/>
                <a:cs typeface="+mn-cs"/>
              </a:rPr>
              <a:t> met is most common ocular malignancy</a:t>
            </a:r>
          </a:p>
          <a:p>
            <a:pPr eaLnBrk="1" hangingPunct="1">
              <a:lnSpc>
                <a:spcPct val="80000"/>
              </a:lnSpc>
              <a:buFont typeface="Wingdings" pitchFamily="-108" charset="2"/>
              <a:buChar char="l"/>
              <a:defRPr/>
            </a:pPr>
            <a:r>
              <a:rPr lang="en-US" sz="2800" dirty="0">
                <a:solidFill>
                  <a:srgbClr val="FFFF00"/>
                </a:solidFill>
                <a:ea typeface="+mn-ea"/>
                <a:cs typeface="+mn-cs"/>
              </a:rPr>
              <a:t>As high as 34% with </a:t>
            </a:r>
            <a:r>
              <a:rPr lang="en-US" sz="2800" dirty="0" err="1">
                <a:solidFill>
                  <a:srgbClr val="FFFF00"/>
                </a:solidFill>
                <a:ea typeface="+mn-ea"/>
                <a:cs typeface="+mn-cs"/>
              </a:rPr>
              <a:t>choroidal</a:t>
            </a:r>
            <a:r>
              <a:rPr lang="en-US" sz="2800" dirty="0">
                <a:solidFill>
                  <a:srgbClr val="FFFF00"/>
                </a:solidFill>
                <a:ea typeface="+mn-ea"/>
                <a:cs typeface="+mn-cs"/>
              </a:rPr>
              <a:t> met, have no previous </a:t>
            </a:r>
            <a:r>
              <a:rPr lang="en-US" sz="2800" dirty="0" err="1">
                <a:solidFill>
                  <a:srgbClr val="FFFF00"/>
                </a:solidFill>
                <a:ea typeface="+mn-ea"/>
                <a:cs typeface="+mn-cs"/>
              </a:rPr>
              <a:t>dx</a:t>
            </a:r>
            <a:r>
              <a:rPr lang="en-US" sz="2800" dirty="0">
                <a:solidFill>
                  <a:srgbClr val="FFFF00"/>
                </a:solidFill>
                <a:ea typeface="+mn-ea"/>
                <a:cs typeface="+mn-cs"/>
              </a:rPr>
              <a:t> of cancer</a:t>
            </a:r>
          </a:p>
          <a:p>
            <a:pPr eaLnBrk="1" hangingPunct="1">
              <a:lnSpc>
                <a:spcPct val="80000"/>
              </a:lnSpc>
              <a:buFont typeface="Wingdings" pitchFamily="-108" charset="2"/>
              <a:buChar char="l"/>
              <a:defRPr/>
            </a:pPr>
            <a:r>
              <a:rPr lang="en-US" sz="2800" dirty="0">
                <a:ea typeface="+mn-ea"/>
                <a:cs typeface="+mn-cs"/>
              </a:rPr>
              <a:t>Most common primary site is lung, followed by breast</a:t>
            </a:r>
          </a:p>
          <a:p>
            <a:pPr eaLnBrk="1" hangingPunct="1">
              <a:lnSpc>
                <a:spcPct val="80000"/>
              </a:lnSpc>
              <a:buFont typeface="Wingdings" pitchFamily="-108" charset="2"/>
              <a:buChar char="l"/>
              <a:defRPr/>
            </a:pPr>
            <a:r>
              <a:rPr lang="en-US" sz="2800" dirty="0">
                <a:ea typeface="+mn-ea"/>
                <a:cs typeface="+mn-cs"/>
              </a:rPr>
              <a:t>Despite rise in dermal melanoma, no rise in </a:t>
            </a:r>
            <a:r>
              <a:rPr lang="en-US" sz="2800" dirty="0" err="1">
                <a:ea typeface="+mn-ea"/>
                <a:cs typeface="+mn-cs"/>
              </a:rPr>
              <a:t>choroidal</a:t>
            </a:r>
            <a:r>
              <a:rPr lang="en-US" sz="2800" dirty="0">
                <a:ea typeface="+mn-ea"/>
                <a:cs typeface="+mn-cs"/>
              </a:rPr>
              <a:t> melanoma seen</a:t>
            </a:r>
          </a:p>
          <a:p>
            <a:pPr eaLnBrk="1" hangingPunct="1">
              <a:lnSpc>
                <a:spcPct val="80000"/>
              </a:lnSpc>
              <a:buFont typeface="Wingdings" pitchFamily="-108" charset="2"/>
              <a:buChar char="l"/>
              <a:defRPr/>
            </a:pPr>
            <a:r>
              <a:rPr lang="en-US" sz="2800" dirty="0">
                <a:ea typeface="+mn-ea"/>
                <a:cs typeface="+mn-cs"/>
              </a:rPr>
              <a:t>PET/CT scans most effective for detecting systemic met.  BJO Sept. 2005</a:t>
            </a:r>
          </a:p>
          <a:p>
            <a:pPr eaLnBrk="1" hangingPunct="1">
              <a:lnSpc>
                <a:spcPct val="80000"/>
              </a:lnSpc>
              <a:buFont typeface="Wingdings" pitchFamily="-108" charset="2"/>
              <a:buChar char="l"/>
              <a:defRPr/>
            </a:pPr>
            <a:endParaRPr lang="en-US" sz="2800" dirty="0">
              <a:ea typeface="+mn-ea"/>
              <a:cs typeface="+mn-cs"/>
            </a:endParaRPr>
          </a:p>
        </p:txBody>
      </p:sp>
      <p:pic>
        <p:nvPicPr>
          <p:cNvPr id="4" name="Picture 3"/>
          <p:cNvPicPr>
            <a:picLocks noChangeAspect="1"/>
          </p:cNvPicPr>
          <p:nvPr/>
        </p:nvPicPr>
        <p:blipFill>
          <a:blip r:embed="rId3" cstate="email">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477000" y="0"/>
            <a:ext cx="2667000" cy="2667000"/>
          </a:xfrm>
          <a:prstGeom prst="rect">
            <a:avLst/>
          </a:prstGeo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8" name="Rectangle 4"/>
          <p:cNvSpPr>
            <a:spLocks noGrp="1" noChangeArrowheads="1"/>
          </p:cNvSpPr>
          <p:nvPr>
            <p:ph type="title"/>
          </p:nvPr>
        </p:nvSpPr>
        <p:spPr/>
        <p:txBody>
          <a:bodyPr/>
          <a:lstStyle/>
          <a:p>
            <a:pPr eaLnBrk="1" hangingPunct="1">
              <a:defRPr/>
            </a:pPr>
            <a:r>
              <a:rPr lang="en-US">
                <a:ea typeface="+mj-ea"/>
                <a:cs typeface="+mj-cs"/>
              </a:rPr>
              <a:t>Metastatic</a:t>
            </a:r>
          </a:p>
        </p:txBody>
      </p:sp>
      <p:sp>
        <p:nvSpPr>
          <p:cNvPr id="333829" name="Rectangle 5"/>
          <p:cNvSpPr>
            <a:spLocks noGrp="1" noChangeArrowheads="1"/>
          </p:cNvSpPr>
          <p:nvPr>
            <p:ph type="body" sz="half" idx="1"/>
          </p:nvPr>
        </p:nvSpPr>
        <p:spPr/>
        <p:txBody>
          <a:bodyPr/>
          <a:lstStyle/>
          <a:p>
            <a:pPr eaLnBrk="1" hangingPunct="1">
              <a:buFont typeface="Wingdings" pitchFamily="-65" charset="2"/>
              <a:buChar char="l"/>
              <a:defRPr/>
            </a:pPr>
            <a:r>
              <a:rPr lang="en-US" sz="2800">
                <a:ea typeface="ＭＳ Ｐゴシック" pitchFamily="-65" charset="-128"/>
                <a:cs typeface="ＭＳ Ｐゴシック" pitchFamily="-65" charset="-128"/>
              </a:rPr>
              <a:t>Most common     primary sites:</a:t>
            </a:r>
          </a:p>
          <a:p>
            <a:pPr lvl="1" eaLnBrk="1" hangingPunct="1">
              <a:buFont typeface="Wingdings" pitchFamily="-65" charset="2"/>
              <a:buChar char="l"/>
              <a:defRPr/>
            </a:pPr>
            <a:r>
              <a:rPr lang="en-US" sz="2400"/>
              <a:t>Men</a:t>
            </a:r>
          </a:p>
          <a:p>
            <a:pPr lvl="2" eaLnBrk="1" hangingPunct="1">
              <a:buFont typeface="Wingdings" pitchFamily="-65" charset="2"/>
              <a:buChar char="l"/>
              <a:defRPr/>
            </a:pPr>
            <a:r>
              <a:rPr lang="en-US" sz="2000">
                <a:ea typeface="ＭＳ Ｐゴシック" pitchFamily="-65" charset="-128"/>
              </a:rPr>
              <a:t>Lung 26-50%</a:t>
            </a:r>
          </a:p>
          <a:p>
            <a:pPr lvl="2" eaLnBrk="1" hangingPunct="1">
              <a:buFont typeface="Wingdings" pitchFamily="-65" charset="2"/>
              <a:buChar char="l"/>
              <a:defRPr/>
            </a:pPr>
            <a:r>
              <a:rPr lang="en-US" sz="2000">
                <a:ea typeface="ＭＳ Ｐゴシック" pitchFamily="-65" charset="-128"/>
              </a:rPr>
              <a:t>Unknown 6-29%</a:t>
            </a:r>
          </a:p>
          <a:p>
            <a:pPr lvl="2" eaLnBrk="1" hangingPunct="1">
              <a:buFont typeface="Wingdings" pitchFamily="-65" charset="2"/>
              <a:buChar char="l"/>
              <a:defRPr/>
            </a:pPr>
            <a:r>
              <a:rPr lang="en-US" sz="2000">
                <a:ea typeface="ＭＳ Ｐゴシック" pitchFamily="-65" charset="-128"/>
              </a:rPr>
              <a:t>GI 3.5-12%</a:t>
            </a:r>
          </a:p>
          <a:p>
            <a:pPr lvl="2" eaLnBrk="1" hangingPunct="1">
              <a:buFont typeface="Wingdings" pitchFamily="-65" charset="2"/>
              <a:buChar char="l"/>
              <a:defRPr/>
            </a:pPr>
            <a:r>
              <a:rPr lang="en-US" sz="2000">
                <a:ea typeface="ＭＳ Ｐゴシック" pitchFamily="-65" charset="-128"/>
              </a:rPr>
              <a:t>Prostate 3-12%</a:t>
            </a:r>
          </a:p>
          <a:p>
            <a:pPr lvl="1" eaLnBrk="1" hangingPunct="1">
              <a:buFont typeface="Wingdings" pitchFamily="-65" charset="2"/>
              <a:buChar char="l"/>
              <a:defRPr/>
            </a:pPr>
            <a:r>
              <a:rPr lang="en-US" sz="2400"/>
              <a:t>Women</a:t>
            </a:r>
          </a:p>
          <a:p>
            <a:pPr lvl="2" eaLnBrk="1" hangingPunct="1">
              <a:buFont typeface="Wingdings" pitchFamily="-65" charset="2"/>
              <a:buChar char="l"/>
              <a:defRPr/>
            </a:pPr>
            <a:r>
              <a:rPr lang="en-US" sz="2000">
                <a:ea typeface="ＭＳ Ｐゴシック" pitchFamily="-65" charset="-128"/>
              </a:rPr>
              <a:t>Breast 68-85%</a:t>
            </a:r>
          </a:p>
          <a:p>
            <a:pPr lvl="2" eaLnBrk="1" hangingPunct="1">
              <a:buFont typeface="Wingdings" pitchFamily="-65" charset="2"/>
              <a:buChar char="l"/>
              <a:defRPr/>
            </a:pPr>
            <a:r>
              <a:rPr lang="en-US" sz="2000">
                <a:ea typeface="ＭＳ Ｐゴシック" pitchFamily="-65" charset="-128"/>
              </a:rPr>
              <a:t>Lung 8-12%</a:t>
            </a:r>
          </a:p>
          <a:p>
            <a:pPr lvl="2" eaLnBrk="1" hangingPunct="1">
              <a:buFont typeface="Wingdings" pitchFamily="-65" charset="2"/>
              <a:buChar char="l"/>
              <a:defRPr/>
            </a:pPr>
            <a:r>
              <a:rPr lang="en-US" sz="2000">
                <a:ea typeface="ＭＳ Ｐゴシック" pitchFamily="-65" charset="-128"/>
              </a:rPr>
              <a:t>Unknown 4-12%</a:t>
            </a:r>
          </a:p>
          <a:p>
            <a:pPr eaLnBrk="1" hangingPunct="1">
              <a:buFont typeface="Wingdings" pitchFamily="-65" charset="2"/>
              <a:buChar char="l"/>
              <a:defRPr/>
            </a:pPr>
            <a:endParaRPr lang="en-US" sz="2800">
              <a:ea typeface="ＭＳ Ｐゴシック" pitchFamily="-65" charset="-128"/>
              <a:cs typeface="ＭＳ Ｐゴシック" pitchFamily="-65" charset="-128"/>
            </a:endParaRPr>
          </a:p>
        </p:txBody>
      </p:sp>
      <p:pic>
        <p:nvPicPr>
          <p:cNvPr id="242694" name="Picture 8" descr="(0000)_PATTY_LYNN_11-05-1940_158219"/>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3897313" y="1295400"/>
            <a:ext cx="2427287" cy="2185988"/>
          </a:xfrm>
        </p:spPr>
      </p:pic>
      <p:pic>
        <p:nvPicPr>
          <p:cNvPr id="242695" name="Picture 10" descr="(0000)_PATTY_LYNN_earlycirc"/>
          <p:cNvPicPr>
            <a:picLocks noGrp="1" noChangeAspect="1" noChangeArrowheads="1"/>
          </p:cNvPicPr>
          <p:nvPr>
            <p:ph sz="quarter" idx="3"/>
          </p:nvPr>
        </p:nvPicPr>
        <p:blipFill>
          <a:blip r:embed="rId4" cstate="email">
            <a:extLst>
              <a:ext uri="{28A0092B-C50C-407E-A947-70E740481C1C}">
                <a14:useLocalDpi xmlns:a14="http://schemas.microsoft.com/office/drawing/2010/main"/>
              </a:ext>
            </a:extLst>
          </a:blip>
          <a:srcRect/>
          <a:stretch>
            <a:fillRect/>
          </a:stretch>
        </p:blipFill>
        <p:spPr>
          <a:xfrm>
            <a:off x="6408738" y="1295400"/>
            <a:ext cx="2735262" cy="2187575"/>
          </a:xfrm>
          <a:noFill/>
        </p:spPr>
      </p:pic>
      <p:sp>
        <p:nvSpPr>
          <p:cNvPr id="242696" name="Rectangle 12"/>
          <p:cNvSpPr>
            <a:spLocks noChangeArrowheads="1"/>
          </p:cNvSpPr>
          <p:nvPr/>
        </p:nvSpPr>
        <p:spPr bwMode="auto">
          <a:xfrm>
            <a:off x="0" y="1703388"/>
            <a:ext cx="9144000" cy="0"/>
          </a:xfrm>
          <a:prstGeom prst="rect">
            <a:avLst/>
          </a:prstGeom>
          <a:noFill/>
          <a:ln w="9525">
            <a:noFill/>
            <a:miter lim="800000"/>
            <a:headEnd/>
            <a:tailEnd/>
          </a:ln>
        </p:spPr>
        <p:txBody>
          <a:bodyPr wrap="none" anchor="ctr">
            <a:prstTxWarp prst="textNoShape">
              <a:avLst/>
            </a:prstTxWarp>
            <a:spAutoFit/>
          </a:bodyPr>
          <a:lstStyle/>
          <a:p>
            <a:endParaRPr lang="en-US"/>
          </a:p>
        </p:txBody>
      </p:sp>
      <p:graphicFrame>
        <p:nvGraphicFramePr>
          <p:cNvPr id="242690" name="Object 2"/>
          <p:cNvGraphicFramePr>
            <a:graphicFrameLocks noChangeAspect="1"/>
          </p:cNvGraphicFramePr>
          <p:nvPr/>
        </p:nvGraphicFramePr>
        <p:xfrm>
          <a:off x="3619500" y="3505200"/>
          <a:ext cx="2781300" cy="3086100"/>
        </p:xfrm>
        <a:graphic>
          <a:graphicData uri="http://schemas.openxmlformats.org/presentationml/2006/ole">
            <mc:AlternateContent xmlns:mc="http://schemas.openxmlformats.org/markup-compatibility/2006">
              <mc:Choice xmlns:v="urn:schemas-microsoft-com:vml" Requires="v">
                <p:oleObj name="Bitmap Image" r:id="rId5" imgW="2780952" imgH="3085714" progId="">
                  <p:embed/>
                </p:oleObj>
              </mc:Choice>
              <mc:Fallback>
                <p:oleObj name="Bitmap Image" r:id="rId5" imgW="2780952" imgH="3085714"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19500" y="3505200"/>
                        <a:ext cx="2781300" cy="30861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42697" name="Rectangle 13"/>
          <p:cNvSpPr>
            <a:spLocks noChangeArrowheads="1"/>
          </p:cNvSpPr>
          <p:nvPr/>
        </p:nvSpPr>
        <p:spPr bwMode="auto">
          <a:xfrm>
            <a:off x="3092450" y="6324600"/>
            <a:ext cx="2927350" cy="365125"/>
          </a:xfrm>
          <a:prstGeom prst="rect">
            <a:avLst/>
          </a:prstGeom>
          <a:noFill/>
          <a:ln w="9525">
            <a:noFill/>
            <a:miter lim="800000"/>
            <a:headEnd/>
            <a:tailEnd/>
          </a:ln>
        </p:spPr>
        <p:txBody>
          <a:bodyPr wrap="none" anchor="ctr">
            <a:prstTxWarp prst="textNoShape">
              <a:avLst/>
            </a:prstTxWarp>
            <a:spAutoFit/>
          </a:bodyPr>
          <a:lstStyle/>
          <a:p>
            <a:pPr eaLnBrk="1" hangingPunct="1"/>
            <a:r>
              <a:rPr lang="en-US" sz="900" b="1">
                <a:solidFill>
                  <a:srgbClr val="000000"/>
                </a:solidFill>
                <a:latin typeface="Tahoma" pitchFamily="-109" charset="0"/>
                <a:ea typeface="Times New Roman" pitchFamily="-109" charset="0"/>
                <a:cs typeface="Times New Roman" pitchFamily="-109" charset="0"/>
              </a:rPr>
              <a:t>Info_B:HMHMASS</a:t>
            </a:r>
            <a:r>
              <a:rPr lang="en-US" sz="900" b="1">
                <a:solidFill>
                  <a:srgbClr val="0000FF"/>
                </a:solidFill>
                <a:latin typeface="Tahoma" pitchFamily="-109" charset="0"/>
                <a:ea typeface="Times New Roman" pitchFamily="-109" charset="0"/>
                <a:cs typeface="Times New Roman" pitchFamily="-109" charset="0"/>
              </a:rPr>
              <a:t> </a:t>
            </a:r>
            <a:r>
              <a:rPr lang="en-US" sz="900" b="1">
                <a:solidFill>
                  <a:srgbClr val="000000"/>
                </a:solidFill>
                <a:latin typeface="Tahoma" pitchFamily="-109" charset="0"/>
                <a:ea typeface="Times New Roman" pitchFamily="-109" charset="0"/>
                <a:cs typeface="Times New Roman" pitchFamily="-109" charset="0"/>
              </a:rPr>
              <a:t>G=79dB DYN=60dB</a:t>
            </a:r>
            <a:r>
              <a:rPr lang="en-US" sz="900" b="1">
                <a:solidFill>
                  <a:srgbClr val="0000FF"/>
                </a:solidFill>
                <a:latin typeface="Tahoma" pitchFamily="-109" charset="0"/>
                <a:ea typeface="Times New Roman" pitchFamily="-109" charset="0"/>
                <a:cs typeface="Times New Roman" pitchFamily="-109" charset="0"/>
              </a:rPr>
              <a:t>	</a:t>
            </a:r>
            <a:endParaRPr lang="en-US" sz="900" b="1">
              <a:solidFill>
                <a:srgbClr val="000000"/>
              </a:solidFill>
              <a:latin typeface="Tahoma" pitchFamily="-109" charset="0"/>
              <a:ea typeface="Times New Roman" pitchFamily="-109" charset="0"/>
              <a:cs typeface="Times New Roman" pitchFamily="-109" charset="0"/>
            </a:endParaRPr>
          </a:p>
          <a:p>
            <a:r>
              <a:rPr lang="en-US" sz="900" b="1">
                <a:solidFill>
                  <a:srgbClr val="000000"/>
                </a:solidFill>
                <a:latin typeface="Tahoma" pitchFamily="-109" charset="0"/>
                <a:ea typeface="Times New Roman" pitchFamily="-109" charset="0"/>
                <a:cs typeface="Times New Roman" pitchFamily="-109" charset="0"/>
              </a:rPr>
              <a:t>+Dist~11.4mm</a:t>
            </a:r>
            <a:r>
              <a:rPr lang="en-US" sz="900" b="1">
                <a:solidFill>
                  <a:srgbClr val="0000FF"/>
                </a:solidFill>
                <a:latin typeface="Tahoma" pitchFamily="-109" charset="0"/>
                <a:ea typeface="Times New Roman" pitchFamily="-109" charset="0"/>
                <a:cs typeface="Times New Roman" pitchFamily="-109" charset="0"/>
              </a:rPr>
              <a:t>	</a:t>
            </a:r>
            <a:r>
              <a:rPr lang="en-US" sz="900" b="1">
                <a:solidFill>
                  <a:srgbClr val="000000"/>
                </a:solidFill>
                <a:latin typeface="Tahoma" pitchFamily="-109" charset="0"/>
                <a:ea typeface="Times New Roman" pitchFamily="-109" charset="0"/>
                <a:cs typeface="Times New Roman" pitchFamily="-109" charset="0"/>
              </a:rPr>
              <a:t>&lt;&gt;Dist Off	</a:t>
            </a:r>
            <a:endParaRPr lang="en-US">
              <a:ea typeface="Times New Roman" pitchFamily="-109" charset="0"/>
              <a:cs typeface="Times New Roman" pitchFamily="-109" charset="0"/>
            </a:endParaRPr>
          </a:p>
        </p:txBody>
      </p:sp>
      <p:sp>
        <p:nvSpPr>
          <p:cNvPr id="242698" name="Rectangle 15"/>
          <p:cNvSpPr>
            <a:spLocks noChangeArrowheads="1"/>
          </p:cNvSpPr>
          <p:nvPr/>
        </p:nvSpPr>
        <p:spPr bwMode="auto">
          <a:xfrm>
            <a:off x="0" y="1703388"/>
            <a:ext cx="9144000" cy="0"/>
          </a:xfrm>
          <a:prstGeom prst="rect">
            <a:avLst/>
          </a:prstGeom>
          <a:noFill/>
          <a:ln w="9525">
            <a:noFill/>
            <a:miter lim="800000"/>
            <a:headEnd/>
            <a:tailEnd/>
          </a:ln>
        </p:spPr>
        <p:txBody>
          <a:bodyPr wrap="none" anchor="ctr">
            <a:prstTxWarp prst="textNoShape">
              <a:avLst/>
            </a:prstTxWarp>
            <a:spAutoFit/>
          </a:bodyPr>
          <a:lstStyle/>
          <a:p>
            <a:endParaRPr lang="en-US"/>
          </a:p>
        </p:txBody>
      </p:sp>
      <p:graphicFrame>
        <p:nvGraphicFramePr>
          <p:cNvPr id="242691" name="Object 3"/>
          <p:cNvGraphicFramePr>
            <a:graphicFrameLocks noChangeAspect="1"/>
          </p:cNvGraphicFramePr>
          <p:nvPr/>
        </p:nvGraphicFramePr>
        <p:xfrm>
          <a:off x="6286500" y="3581400"/>
          <a:ext cx="2781300" cy="3086100"/>
        </p:xfrm>
        <a:graphic>
          <a:graphicData uri="http://schemas.openxmlformats.org/presentationml/2006/ole">
            <mc:AlternateContent xmlns:mc="http://schemas.openxmlformats.org/markup-compatibility/2006">
              <mc:Choice xmlns:v="urn:schemas-microsoft-com:vml" Requires="v">
                <p:oleObj name="Bitmap Image" r:id="rId7" imgW="2780952" imgH="3085714" progId="">
                  <p:embed/>
                </p:oleObj>
              </mc:Choice>
              <mc:Fallback>
                <p:oleObj name="Bitmap Image" r:id="rId7" imgW="2780952" imgH="3085714" progId="">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6500" y="3581400"/>
                        <a:ext cx="2781300" cy="30861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42699" name="Rectangle 16"/>
          <p:cNvSpPr>
            <a:spLocks noChangeArrowheads="1"/>
          </p:cNvSpPr>
          <p:nvPr/>
        </p:nvSpPr>
        <p:spPr bwMode="auto">
          <a:xfrm>
            <a:off x="6292850" y="6416675"/>
            <a:ext cx="2012950" cy="365125"/>
          </a:xfrm>
          <a:prstGeom prst="rect">
            <a:avLst/>
          </a:prstGeom>
          <a:noFill/>
          <a:ln w="9525">
            <a:noFill/>
            <a:miter lim="800000"/>
            <a:headEnd/>
            <a:tailEnd/>
          </a:ln>
        </p:spPr>
        <p:txBody>
          <a:bodyPr wrap="none" anchor="ctr">
            <a:prstTxWarp prst="textNoShape">
              <a:avLst/>
            </a:prstTxWarp>
            <a:spAutoFit/>
          </a:bodyPr>
          <a:lstStyle/>
          <a:p>
            <a:pPr eaLnBrk="1" hangingPunct="1"/>
            <a:r>
              <a:rPr lang="en-US" sz="900" b="1">
                <a:solidFill>
                  <a:srgbClr val="000000"/>
                </a:solidFill>
                <a:latin typeface="Tahoma" pitchFamily="-109" charset="0"/>
                <a:ea typeface="Times New Roman" pitchFamily="-109" charset="0"/>
                <a:cs typeface="Times New Roman" pitchFamily="-109" charset="0"/>
              </a:rPr>
              <a:t>Info_B:VMAPMASS</a:t>
            </a:r>
            <a:r>
              <a:rPr lang="en-US" sz="900" b="1">
                <a:solidFill>
                  <a:srgbClr val="0000FF"/>
                </a:solidFill>
                <a:latin typeface="Tahoma" pitchFamily="-109" charset="0"/>
                <a:ea typeface="Times New Roman" pitchFamily="-109" charset="0"/>
                <a:cs typeface="Times New Roman" pitchFamily="-109" charset="0"/>
              </a:rPr>
              <a:t> </a:t>
            </a:r>
            <a:r>
              <a:rPr lang="en-US" sz="900" b="1">
                <a:solidFill>
                  <a:srgbClr val="000000"/>
                </a:solidFill>
                <a:latin typeface="Tahoma" pitchFamily="-109" charset="0"/>
                <a:ea typeface="Times New Roman" pitchFamily="-109" charset="0"/>
                <a:cs typeface="Times New Roman" pitchFamily="-109" charset="0"/>
              </a:rPr>
              <a:t>G=79dB </a:t>
            </a:r>
            <a:r>
              <a:rPr lang="en-US" sz="900" b="1">
                <a:solidFill>
                  <a:srgbClr val="0000FF"/>
                </a:solidFill>
                <a:latin typeface="Tahoma" pitchFamily="-109" charset="0"/>
                <a:ea typeface="Times New Roman" pitchFamily="-109" charset="0"/>
                <a:cs typeface="Times New Roman" pitchFamily="-109" charset="0"/>
              </a:rPr>
              <a:t>	</a:t>
            </a:r>
            <a:endParaRPr lang="en-US" sz="900" b="1">
              <a:solidFill>
                <a:srgbClr val="000000"/>
              </a:solidFill>
              <a:latin typeface="Tahoma" pitchFamily="-109" charset="0"/>
              <a:ea typeface="Times New Roman" pitchFamily="-109" charset="0"/>
              <a:cs typeface="Times New Roman" pitchFamily="-109" charset="0"/>
            </a:endParaRPr>
          </a:p>
          <a:p>
            <a:r>
              <a:rPr lang="en-US" sz="900" b="1">
                <a:solidFill>
                  <a:srgbClr val="000000"/>
                </a:solidFill>
                <a:latin typeface="Tahoma" pitchFamily="-109" charset="0"/>
                <a:ea typeface="Times New Roman" pitchFamily="-109" charset="0"/>
                <a:cs typeface="Times New Roman" pitchFamily="-109" charset="0"/>
              </a:rPr>
              <a:t>+Dist~3.3mm</a:t>
            </a:r>
            <a:r>
              <a:rPr lang="en-US" sz="900" b="1">
                <a:solidFill>
                  <a:srgbClr val="0000FF"/>
                </a:solidFill>
                <a:latin typeface="Tahoma" pitchFamily="-109" charset="0"/>
                <a:ea typeface="Times New Roman" pitchFamily="-109" charset="0"/>
                <a:cs typeface="Times New Roman" pitchFamily="-109" charset="0"/>
              </a:rPr>
              <a:t>	</a:t>
            </a:r>
            <a:r>
              <a:rPr lang="en-US" sz="900" b="1">
                <a:solidFill>
                  <a:srgbClr val="000000"/>
                </a:solidFill>
                <a:latin typeface="Tahoma" pitchFamily="-109" charset="0"/>
                <a:ea typeface="Times New Roman" pitchFamily="-109" charset="0"/>
                <a:cs typeface="Times New Roman" pitchFamily="-109" charset="0"/>
              </a:rPr>
              <a:t>&lt;&gt;Dist Off</a:t>
            </a:r>
            <a:endParaRPr lang="en-US">
              <a:ea typeface="Times New Roman" pitchFamily="-109" charset="0"/>
              <a:cs typeface="Times New Roman" pitchFamily="-109"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2"/>
          <p:cNvSpPr>
            <a:spLocks noGrp="1" noChangeArrowheads="1"/>
          </p:cNvSpPr>
          <p:nvPr>
            <p:ph type="title"/>
          </p:nvPr>
        </p:nvSpPr>
        <p:spPr/>
        <p:txBody>
          <a:bodyPr/>
          <a:lstStyle/>
          <a:p>
            <a:pPr eaLnBrk="1" hangingPunct="1">
              <a:defRPr/>
            </a:pPr>
            <a:r>
              <a:rPr lang="en-US">
                <a:ea typeface="+mj-ea"/>
                <a:cs typeface="+mj-cs"/>
              </a:rPr>
              <a:t>Metastatic Disease</a:t>
            </a:r>
          </a:p>
        </p:txBody>
      </p:sp>
      <p:sp>
        <p:nvSpPr>
          <p:cNvPr id="336899" name="Rectangle 3"/>
          <p:cNvSpPr>
            <a:spLocks noGrp="1" noChangeArrowheads="1"/>
          </p:cNvSpPr>
          <p:nvPr>
            <p:ph type="body" idx="1"/>
          </p:nvPr>
        </p:nvSpPr>
        <p:spPr/>
        <p:txBody>
          <a:bodyPr/>
          <a:lstStyle/>
          <a:p>
            <a:pPr eaLnBrk="1" hangingPunct="1">
              <a:buFont typeface="Wingdings" pitchFamily="-108" charset="2"/>
              <a:buChar char="l"/>
              <a:defRPr/>
            </a:pPr>
            <a:r>
              <a:rPr lang="en-US" sz="2800">
                <a:ea typeface="+mn-ea"/>
                <a:cs typeface="+mn-cs"/>
              </a:rPr>
              <a:t>Most common sites of Choroidal Metastasis</a:t>
            </a:r>
          </a:p>
          <a:p>
            <a:pPr lvl="1" eaLnBrk="1" hangingPunct="1">
              <a:buFont typeface="Wingdings" pitchFamily="-108" charset="2"/>
              <a:buChar char="l"/>
              <a:defRPr/>
            </a:pPr>
            <a:r>
              <a:rPr lang="en-US" sz="2400"/>
              <a:t>Breast 39.7 – 65%</a:t>
            </a:r>
          </a:p>
          <a:p>
            <a:pPr lvl="1" eaLnBrk="1" hangingPunct="1">
              <a:buFont typeface="Wingdings" pitchFamily="-108" charset="2"/>
              <a:buChar char="l"/>
              <a:defRPr/>
            </a:pPr>
            <a:r>
              <a:rPr lang="en-US" sz="2400"/>
              <a:t>Lung 14-29.5%</a:t>
            </a:r>
          </a:p>
          <a:p>
            <a:pPr lvl="1" eaLnBrk="1" hangingPunct="1">
              <a:buFont typeface="Wingdings" pitchFamily="-108" charset="2"/>
              <a:buChar char="l"/>
              <a:defRPr/>
            </a:pPr>
            <a:r>
              <a:rPr lang="en-US" sz="2400"/>
              <a:t>GI  2.6-6.3%</a:t>
            </a:r>
          </a:p>
          <a:p>
            <a:pPr lvl="1" eaLnBrk="1" hangingPunct="1">
              <a:buFont typeface="Wingdings" pitchFamily="-108" charset="2"/>
              <a:buChar char="l"/>
              <a:defRPr/>
            </a:pPr>
            <a:r>
              <a:rPr lang="en-US" sz="2400"/>
              <a:t>Skin 2.0-4.5%</a:t>
            </a:r>
          </a:p>
          <a:p>
            <a:pPr lvl="1" eaLnBrk="1" hangingPunct="1">
              <a:buFont typeface="Wingdings" pitchFamily="-108" charset="2"/>
              <a:buChar char="l"/>
              <a:defRPr/>
            </a:pPr>
            <a:r>
              <a:rPr lang="en-US" sz="2400"/>
              <a:t>Prostate 1.3-3.6%</a:t>
            </a:r>
          </a:p>
          <a:p>
            <a:pPr lvl="1" eaLnBrk="1" hangingPunct="1">
              <a:buFont typeface="Wingdings" pitchFamily="-108" charset="2"/>
              <a:buChar char="l"/>
              <a:defRPr/>
            </a:pPr>
            <a:r>
              <a:rPr lang="en-US" sz="2400"/>
              <a:t>Kidney .9-4.0%</a:t>
            </a:r>
          </a:p>
          <a:p>
            <a:pPr lvl="1" eaLnBrk="1" hangingPunct="1">
              <a:buFont typeface="Wingdings" pitchFamily="-108" charset="2"/>
              <a:buChar char="l"/>
              <a:defRPr/>
            </a:pPr>
            <a:r>
              <a:rPr lang="en-US" sz="2400"/>
              <a:t>Unknown 4-18.3%</a:t>
            </a:r>
          </a:p>
          <a:p>
            <a:pPr eaLnBrk="1" hangingPunct="1">
              <a:buFont typeface="Wingdings" pitchFamily="-108" charset="2"/>
              <a:buChar char="l"/>
              <a:defRPr/>
            </a:pPr>
            <a:r>
              <a:rPr lang="en-US" sz="2800">
                <a:ea typeface="+mn-ea"/>
                <a:cs typeface="+mn-cs"/>
              </a:rPr>
              <a:t>Thorough systemic work-up needed in cases of ocular malignancies </a:t>
            </a:r>
          </a:p>
        </p:txBody>
      </p:sp>
      <p:pic>
        <p:nvPicPr>
          <p:cNvPr id="244740" name="Picture 4" descr="breast-mri-news"/>
          <p:cNvPicPr>
            <a:picLocks noChangeAspect="1" noChangeArrowheads="1"/>
          </p:cNvPicPr>
          <p:nvPr/>
        </p:nvPicPr>
        <p:blipFill>
          <a:blip r:embed="rId3"/>
          <a:srcRect/>
          <a:stretch>
            <a:fillRect/>
          </a:stretch>
        </p:blipFill>
        <p:spPr bwMode="auto">
          <a:xfrm>
            <a:off x="6488113" y="2362200"/>
            <a:ext cx="2179637" cy="2514600"/>
          </a:xfrm>
          <a:prstGeom prst="rect">
            <a:avLst/>
          </a:prstGeom>
          <a:noFill/>
          <a:ln w="9525">
            <a:noFill/>
            <a:miter lim="800000"/>
            <a:headEnd/>
            <a:tailEnd/>
          </a:ln>
        </p:spPr>
      </p:pic>
      <p:pic>
        <p:nvPicPr>
          <p:cNvPr id="244741" name="Picture 5" descr="Click to view original file">
            <a:hlinkClick r:id="rId4"/>
          </p:cNvPr>
          <p:cNvPicPr>
            <a:picLocks noChangeAspect="1" noChangeArrowheads="1"/>
          </p:cNvPicPr>
          <p:nvPr/>
        </p:nvPicPr>
        <p:blipFill>
          <a:blip r:embed="rId5"/>
          <a:srcRect/>
          <a:stretch>
            <a:fillRect/>
          </a:stretch>
        </p:blipFill>
        <p:spPr bwMode="auto">
          <a:xfrm>
            <a:off x="3962400" y="2444750"/>
            <a:ext cx="2362200" cy="2279650"/>
          </a:xfrm>
          <a:prstGeom prst="rect">
            <a:avLst/>
          </a:prstGeom>
          <a:noFill/>
          <a:ln w="9525">
            <a:noFill/>
            <a:miter lim="800000"/>
            <a:headEnd/>
            <a:tailEnd/>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2"/>
          <p:cNvSpPr>
            <a:spLocks noGrp="1" noChangeArrowheads="1"/>
          </p:cNvSpPr>
          <p:nvPr>
            <p:ph type="title" idx="4294967295"/>
          </p:nvPr>
        </p:nvSpPr>
        <p:spPr/>
        <p:txBody>
          <a:bodyPr anchorCtr="0">
            <a:normAutofit fontScale="90000"/>
          </a:bodyPr>
          <a:lstStyle/>
          <a:p>
            <a:pPr eaLnBrk="1" hangingPunct="1">
              <a:defRPr/>
            </a:pPr>
            <a:r>
              <a:rPr lang="en-US" sz="4000">
                <a:ea typeface="+mj-ea"/>
                <a:cs typeface="+mj-cs"/>
              </a:rPr>
              <a:t>Ocular Melanoma</a:t>
            </a:r>
            <a:br>
              <a:rPr lang="en-US" sz="4000">
                <a:ea typeface="+mj-ea"/>
                <a:cs typeface="+mj-cs"/>
              </a:rPr>
            </a:br>
            <a:endParaRPr lang="en-US" sz="4000">
              <a:ea typeface="+mj-ea"/>
              <a:cs typeface="+mj-cs"/>
            </a:endParaRPr>
          </a:p>
        </p:txBody>
      </p:sp>
      <p:sp>
        <p:nvSpPr>
          <p:cNvPr id="512003" name="Rectangle 3"/>
          <p:cNvSpPr>
            <a:spLocks noGrp="1" noChangeArrowheads="1"/>
          </p:cNvSpPr>
          <p:nvPr>
            <p:ph type="body" idx="4294967295"/>
          </p:nvPr>
        </p:nvSpPr>
        <p:spPr/>
        <p:txBody>
          <a:bodyPr/>
          <a:lstStyle/>
          <a:p>
            <a:pPr defTabSz="457200" eaLnBrk="1" hangingPunct="1">
              <a:buFont typeface="Wingdings" pitchFamily="-108" charset="2"/>
              <a:buChar char="l"/>
              <a:defRPr/>
            </a:pPr>
            <a:r>
              <a:rPr lang="en-US" sz="2400">
                <a:ea typeface="+mn-ea"/>
                <a:cs typeface="+mn-cs"/>
              </a:rPr>
              <a:t>Early recognition of signs of small lesions likely to prove to be melanomas: symptoms, tumor margin touching disc, thickness &gt; 2.0 mm, subretinal fluid, orange pigment</a:t>
            </a:r>
          </a:p>
          <a:p>
            <a:pPr defTabSz="457200" eaLnBrk="1" hangingPunct="1">
              <a:buFont typeface="Wingdings" pitchFamily="-108" charset="2"/>
              <a:buChar char="l"/>
              <a:defRPr/>
            </a:pPr>
            <a:endParaRPr lang="en-US">
              <a:ea typeface="+mn-ea"/>
              <a:cs typeface="+mn-cs"/>
            </a:endParaRPr>
          </a:p>
        </p:txBody>
      </p:sp>
      <p:pic>
        <p:nvPicPr>
          <p:cNvPr id="246788" name="Picture 3" descr="ecs90048f3.gif"/>
          <p:cNvPicPr>
            <a:picLocks noChangeAspect="1"/>
          </p:cNvPicPr>
          <p:nvPr/>
        </p:nvPicPr>
        <p:blipFill>
          <a:blip r:embed="rId3"/>
          <a:srcRect/>
          <a:stretch>
            <a:fillRect/>
          </a:stretch>
        </p:blipFill>
        <p:spPr bwMode="auto">
          <a:xfrm>
            <a:off x="838200" y="3505200"/>
            <a:ext cx="7493000" cy="2984500"/>
          </a:xfrm>
          <a:prstGeom prst="rect">
            <a:avLst/>
          </a:prstGeom>
          <a:noFill/>
          <a:ln w="9525">
            <a:noFill/>
            <a:miter lim="800000"/>
            <a:headEnd/>
            <a:tailEnd/>
          </a:ln>
        </p:spPr>
      </p:pic>
    </p:spTree>
  </p:cSld>
  <p:clrMapOvr>
    <a:masterClrMapping/>
  </p:clrMapOvr>
  <p:transition>
    <p:dissolve/>
  </p:transition>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anchorCtr="0">
            <a:normAutofit fontScale="90000"/>
          </a:bodyPr>
          <a:lstStyle/>
          <a:p>
            <a:pPr eaLnBrk="1" hangingPunct="1">
              <a:defRPr/>
            </a:pPr>
            <a:r>
              <a:rPr lang="en-US" sz="4000">
                <a:ea typeface="+mj-ea"/>
                <a:cs typeface="+mj-cs"/>
              </a:rPr>
              <a:t>Percentage of Small Tumors that Grew</a:t>
            </a:r>
          </a:p>
        </p:txBody>
      </p:sp>
      <p:pic>
        <p:nvPicPr>
          <p:cNvPr id="250883" name="Content Placeholder 3" descr="ecs90048f2.gif"/>
          <p:cNvPicPr>
            <a:picLocks noGrp="1" noChangeAspect="1"/>
          </p:cNvPicPr>
          <p:nvPr>
            <p:ph idx="4294967295"/>
          </p:nvPr>
        </p:nvPicPr>
        <p:blipFill>
          <a:blip r:embed="rId3"/>
          <a:srcRect/>
          <a:stretch>
            <a:fillRect/>
          </a:stretch>
        </p:blipFill>
        <p:spPr>
          <a:xfrm>
            <a:off x="282575" y="1981200"/>
            <a:ext cx="8861425" cy="3529013"/>
          </a:xfrm>
        </p:spPr>
      </p:pic>
      <p:sp>
        <p:nvSpPr>
          <p:cNvPr id="250884" name="TextBox 4"/>
          <p:cNvSpPr txBox="1">
            <a:spLocks noChangeArrowheads="1"/>
          </p:cNvSpPr>
          <p:nvPr/>
        </p:nvSpPr>
        <p:spPr bwMode="auto">
          <a:xfrm>
            <a:off x="838200" y="6096000"/>
            <a:ext cx="5534025" cy="366713"/>
          </a:xfrm>
          <a:prstGeom prst="rect">
            <a:avLst/>
          </a:prstGeom>
          <a:noFill/>
          <a:ln w="9525">
            <a:noFill/>
            <a:miter lim="800000"/>
            <a:headEnd/>
            <a:tailEnd/>
          </a:ln>
        </p:spPr>
        <p:txBody>
          <a:bodyPr wrap="none">
            <a:prstTxWarp prst="textNoShape">
              <a:avLst/>
            </a:prstTxWarp>
            <a:spAutoFit/>
          </a:bodyPr>
          <a:lstStyle/>
          <a:p>
            <a:pPr defTabSz="457200" eaLnBrk="1" hangingPunct="1"/>
            <a:r>
              <a:rPr lang="en-US">
                <a:latin typeface="Calibri" pitchFamily="-109" charset="0"/>
                <a:ea typeface="ＭＳ Ｐゴシック" pitchFamily="-109" charset="-128"/>
                <a:cs typeface="ＭＳ Ｐゴシック" pitchFamily="-109" charset="-128"/>
              </a:rPr>
              <a:t>C Shields et al. Arch Ophthalmol 2000; 118: 360-364</a:t>
            </a:r>
          </a:p>
        </p:txBody>
      </p:sp>
    </p:spTree>
  </p:cSld>
  <p:clrMapOvr>
    <a:masterClrMapping/>
  </p:clrMapOvr>
  <p:transition>
    <p:diamond/>
  </p:transition>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8146" name="Title 1"/>
          <p:cNvSpPr>
            <a:spLocks noGrp="1"/>
          </p:cNvSpPr>
          <p:nvPr>
            <p:ph type="title" idx="4294967295"/>
          </p:nvPr>
        </p:nvSpPr>
        <p:spPr/>
        <p:txBody>
          <a:bodyPr anchorCtr="0"/>
          <a:lstStyle/>
          <a:p>
            <a:pPr eaLnBrk="1" hangingPunct="1">
              <a:defRPr/>
            </a:pPr>
            <a:r>
              <a:rPr lang="en-US">
                <a:ea typeface="+mj-ea"/>
                <a:cs typeface="+mj-cs"/>
              </a:rPr>
              <a:t>Easier Plaque Design Low Profile</a:t>
            </a:r>
          </a:p>
        </p:txBody>
      </p:sp>
      <p:pic>
        <p:nvPicPr>
          <p:cNvPr id="252931" name="Content Placeholder 3" descr="tn.jpg"/>
          <p:cNvPicPr>
            <a:picLocks noGrp="1" noChangeAspect="1"/>
          </p:cNvPicPr>
          <p:nvPr>
            <p:ph idx="4294967295"/>
          </p:nvPr>
        </p:nvPicPr>
        <p:blipFill>
          <a:blip r:embed="rId3"/>
          <a:srcRect/>
          <a:stretch>
            <a:fillRect/>
          </a:stretch>
        </p:blipFill>
        <p:spPr>
          <a:xfrm>
            <a:off x="1371600" y="1524000"/>
            <a:ext cx="2743200" cy="2066925"/>
          </a:xfrm>
        </p:spPr>
      </p:pic>
      <p:pic>
        <p:nvPicPr>
          <p:cNvPr id="252932" name="Picture 4" descr="tn-1.jpg"/>
          <p:cNvPicPr>
            <a:picLocks noChangeAspect="1"/>
          </p:cNvPicPr>
          <p:nvPr/>
        </p:nvPicPr>
        <p:blipFill>
          <a:blip r:embed="rId4"/>
          <a:srcRect/>
          <a:stretch>
            <a:fillRect/>
          </a:stretch>
        </p:blipFill>
        <p:spPr bwMode="auto">
          <a:xfrm>
            <a:off x="5410200" y="1524000"/>
            <a:ext cx="2781300" cy="2095500"/>
          </a:xfrm>
          <a:prstGeom prst="rect">
            <a:avLst/>
          </a:prstGeom>
          <a:noFill/>
          <a:ln w="9525">
            <a:noFill/>
            <a:miter lim="800000"/>
            <a:headEnd/>
            <a:tailEnd/>
          </a:ln>
        </p:spPr>
      </p:pic>
      <p:pic>
        <p:nvPicPr>
          <p:cNvPr id="252933" name="Picture 5" descr="tn-2.jpg"/>
          <p:cNvPicPr>
            <a:picLocks noChangeAspect="1"/>
          </p:cNvPicPr>
          <p:nvPr/>
        </p:nvPicPr>
        <p:blipFill>
          <a:blip r:embed="rId5"/>
          <a:srcRect/>
          <a:stretch>
            <a:fillRect/>
          </a:stretch>
        </p:blipFill>
        <p:spPr bwMode="auto">
          <a:xfrm>
            <a:off x="1905000" y="3962400"/>
            <a:ext cx="1905000" cy="2506663"/>
          </a:xfrm>
          <a:prstGeom prst="rect">
            <a:avLst/>
          </a:prstGeom>
          <a:noFill/>
          <a:ln w="9525">
            <a:noFill/>
            <a:miter lim="800000"/>
            <a:headEnd/>
            <a:tailEnd/>
          </a:ln>
        </p:spPr>
      </p:pic>
      <p:pic>
        <p:nvPicPr>
          <p:cNvPr id="252934" name="Picture 6" descr="tn-3.jpg"/>
          <p:cNvPicPr>
            <a:picLocks noChangeAspect="1"/>
          </p:cNvPicPr>
          <p:nvPr/>
        </p:nvPicPr>
        <p:blipFill>
          <a:blip r:embed="rId6"/>
          <a:srcRect/>
          <a:stretch>
            <a:fillRect/>
          </a:stretch>
        </p:blipFill>
        <p:spPr bwMode="auto">
          <a:xfrm>
            <a:off x="4762500" y="3962400"/>
            <a:ext cx="2038350" cy="2705100"/>
          </a:xfrm>
          <a:prstGeom prst="rect">
            <a:avLst/>
          </a:prstGeom>
          <a:noFill/>
          <a:ln w="9525">
            <a:noFill/>
            <a:miter lim="800000"/>
            <a:headEnd/>
            <a:tailEnd/>
          </a:ln>
        </p:spPr>
      </p:pic>
    </p:spTree>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8" name="Rectangle 4"/>
          <p:cNvSpPr>
            <a:spLocks noGrp="1" noChangeArrowheads="1"/>
          </p:cNvSpPr>
          <p:nvPr>
            <p:ph type="title"/>
          </p:nvPr>
        </p:nvSpPr>
        <p:spPr/>
        <p:txBody>
          <a:bodyPr/>
          <a:lstStyle/>
          <a:p>
            <a:pPr eaLnBrk="1" hangingPunct="1">
              <a:defRPr/>
            </a:pPr>
            <a:r>
              <a:rPr lang="en-US">
                <a:ea typeface="+mj-ea"/>
                <a:cs typeface="+mj-cs"/>
              </a:rPr>
              <a:t>Choroidal Melanoma</a:t>
            </a:r>
          </a:p>
        </p:txBody>
      </p:sp>
      <p:sp>
        <p:nvSpPr>
          <p:cNvPr id="139270" name="Rectangle 6"/>
          <p:cNvSpPr>
            <a:spLocks noGrp="1" noChangeArrowheads="1"/>
          </p:cNvSpPr>
          <p:nvPr>
            <p:ph sz="quarter" idx="2"/>
          </p:nvPr>
        </p:nvSpPr>
        <p:spPr/>
        <p:txBody>
          <a:bodyPr/>
          <a:lstStyle/>
          <a:p>
            <a:pPr eaLnBrk="1" hangingPunct="1">
              <a:buFont typeface="Wingdings" pitchFamily="-108" charset="2"/>
              <a:buChar char="l"/>
              <a:defRPr/>
            </a:pPr>
            <a:endParaRPr lang="en-US" sz="2400">
              <a:ea typeface="+mn-ea"/>
              <a:cs typeface="+mn-cs"/>
            </a:endParaRPr>
          </a:p>
        </p:txBody>
      </p:sp>
      <p:sp>
        <p:nvSpPr>
          <p:cNvPr id="139271" name="Rectangle 7"/>
          <p:cNvSpPr>
            <a:spLocks noGrp="1" noChangeArrowheads="1"/>
          </p:cNvSpPr>
          <p:nvPr>
            <p:ph type="body" sz="half" idx="3"/>
          </p:nvPr>
        </p:nvSpPr>
        <p:spPr>
          <a:xfrm>
            <a:off x="4953000" y="1600200"/>
            <a:ext cx="4038600" cy="4525963"/>
          </a:xfrm>
        </p:spPr>
        <p:txBody>
          <a:bodyPr/>
          <a:lstStyle/>
          <a:p>
            <a:pPr eaLnBrk="1" hangingPunct="1">
              <a:buFont typeface="Wingdings" pitchFamily="-108" charset="2"/>
              <a:buChar char="l"/>
              <a:defRPr/>
            </a:pPr>
            <a:r>
              <a:rPr lang="en-US" sz="2800">
                <a:ea typeface="+mn-ea"/>
                <a:cs typeface="+mn-cs"/>
              </a:rPr>
              <a:t>53yo caucasian female</a:t>
            </a:r>
          </a:p>
          <a:p>
            <a:pPr lvl="1" eaLnBrk="1" hangingPunct="1">
              <a:buFont typeface="Wingdings" pitchFamily="-108" charset="2"/>
              <a:buChar char="l"/>
              <a:defRPr/>
            </a:pPr>
            <a:r>
              <a:rPr lang="en-US" sz="2400"/>
              <a:t>HTN and hypecholest.</a:t>
            </a:r>
          </a:p>
          <a:p>
            <a:pPr eaLnBrk="1" hangingPunct="1">
              <a:buFont typeface="Wingdings" pitchFamily="-108" charset="2"/>
              <a:buChar char="l"/>
              <a:defRPr/>
            </a:pPr>
            <a:r>
              <a:rPr lang="en-US" sz="2800">
                <a:ea typeface="+mn-ea"/>
                <a:cs typeface="+mn-cs"/>
              </a:rPr>
              <a:t>Referred by OD</a:t>
            </a:r>
          </a:p>
          <a:p>
            <a:pPr eaLnBrk="1" hangingPunct="1">
              <a:buFont typeface="Wingdings" pitchFamily="-108" charset="2"/>
              <a:buChar char="l"/>
              <a:defRPr/>
            </a:pPr>
            <a:r>
              <a:rPr lang="en-US" sz="2800">
                <a:ea typeface="+mn-ea"/>
                <a:cs typeface="+mn-cs"/>
              </a:rPr>
              <a:t>20/20 OD  20/25 OS</a:t>
            </a:r>
          </a:p>
          <a:p>
            <a:pPr eaLnBrk="1" hangingPunct="1">
              <a:buFont typeface="Wingdings" pitchFamily="-108" charset="2"/>
              <a:buChar char="l"/>
              <a:defRPr/>
            </a:pPr>
            <a:r>
              <a:rPr lang="en-US" sz="2800">
                <a:ea typeface="+mn-ea"/>
                <a:cs typeface="+mn-cs"/>
              </a:rPr>
              <a:t>Suspicious lesion OD</a:t>
            </a:r>
          </a:p>
          <a:p>
            <a:pPr eaLnBrk="1" hangingPunct="1">
              <a:buFont typeface="Wingdings" pitchFamily="-108" charset="2"/>
              <a:buChar char="l"/>
              <a:defRPr/>
            </a:pPr>
            <a:r>
              <a:rPr lang="en-US" sz="2800">
                <a:ea typeface="+mn-ea"/>
                <a:cs typeface="+mn-cs"/>
              </a:rPr>
              <a:t>Sent for systemic w/u</a:t>
            </a:r>
          </a:p>
          <a:p>
            <a:pPr lvl="1" eaLnBrk="1" hangingPunct="1">
              <a:buFont typeface="Wingdings" pitchFamily="-108" charset="2"/>
              <a:buNone/>
              <a:defRPr/>
            </a:pPr>
            <a:endParaRPr lang="en-US" sz="2400"/>
          </a:p>
        </p:txBody>
      </p:sp>
      <p:pic>
        <p:nvPicPr>
          <p:cNvPr id="254983" name="Picture 8" descr="MELANOMA PRE TX GOULD"/>
          <p:cNvPicPr>
            <a:picLocks noGrp="1" noChangeAspect="1" noChangeArrowheads="1"/>
          </p:cNvPicPr>
          <p:nvPr>
            <p:ph sz="quarter" idx="1"/>
          </p:nvPr>
        </p:nvPicPr>
        <p:blipFill>
          <a:blip r:embed="rId3" cstate="email">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a:xfrm>
            <a:off x="973138" y="1600200"/>
            <a:ext cx="3005137" cy="2187575"/>
          </a:xfrm>
        </p:spPr>
      </p:pic>
      <p:sp>
        <p:nvSpPr>
          <p:cNvPr id="254984"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prstTxWarp prst="textNoShape">
              <a:avLst/>
            </a:prstTxWarp>
            <a:spAutoFit/>
          </a:bodyPr>
          <a:lstStyle/>
          <a:p>
            <a:endParaRPr lang="en-US"/>
          </a:p>
        </p:txBody>
      </p:sp>
      <p:graphicFrame>
        <p:nvGraphicFramePr>
          <p:cNvPr id="254978" name="Object 2"/>
          <p:cNvGraphicFramePr>
            <a:graphicFrameLocks noChangeAspect="1"/>
          </p:cNvGraphicFramePr>
          <p:nvPr/>
        </p:nvGraphicFramePr>
        <p:xfrm>
          <a:off x="2057400" y="3771900"/>
          <a:ext cx="2781300" cy="3086100"/>
        </p:xfrm>
        <a:graphic>
          <a:graphicData uri="http://schemas.openxmlformats.org/presentationml/2006/ole">
            <mc:AlternateContent xmlns:mc="http://schemas.openxmlformats.org/markup-compatibility/2006">
              <mc:Choice xmlns:v="urn:schemas-microsoft-com:vml" Requires="v">
                <p:oleObj name="Bitmap Image" r:id="rId5" imgW="2780952" imgH="3085714" progId="">
                  <p:embed/>
                </p:oleObj>
              </mc:Choice>
              <mc:Fallback>
                <p:oleObj name="Bitmap Image" r:id="rId5" imgW="2780952" imgH="3085714"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7400" y="3771900"/>
                        <a:ext cx="2781300" cy="30861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54985" name="Rectangle 12"/>
          <p:cNvSpPr>
            <a:spLocks noChangeArrowheads="1"/>
          </p:cNvSpPr>
          <p:nvPr/>
        </p:nvSpPr>
        <p:spPr bwMode="auto">
          <a:xfrm>
            <a:off x="0" y="0"/>
            <a:ext cx="9144000" cy="0"/>
          </a:xfrm>
          <a:prstGeom prst="rect">
            <a:avLst/>
          </a:prstGeom>
          <a:noFill/>
          <a:ln w="9525">
            <a:noFill/>
            <a:miter lim="800000"/>
            <a:headEnd/>
            <a:tailEnd/>
          </a:ln>
        </p:spPr>
        <p:txBody>
          <a:bodyPr wrap="none" anchor="ctr">
            <a:prstTxWarp prst="textNoShape">
              <a:avLst/>
            </a:prstTxWarp>
            <a:spAutoFit/>
          </a:bodyPr>
          <a:lstStyle/>
          <a:p>
            <a:endParaRPr lang="en-US"/>
          </a:p>
        </p:txBody>
      </p:sp>
      <p:graphicFrame>
        <p:nvGraphicFramePr>
          <p:cNvPr id="254979" name="Object 3"/>
          <p:cNvGraphicFramePr>
            <a:graphicFrameLocks noChangeAspect="1"/>
          </p:cNvGraphicFramePr>
          <p:nvPr/>
        </p:nvGraphicFramePr>
        <p:xfrm>
          <a:off x="-381000" y="3771900"/>
          <a:ext cx="2781300" cy="3086100"/>
        </p:xfrm>
        <a:graphic>
          <a:graphicData uri="http://schemas.openxmlformats.org/presentationml/2006/ole">
            <mc:AlternateContent xmlns:mc="http://schemas.openxmlformats.org/markup-compatibility/2006">
              <mc:Choice xmlns:v="urn:schemas-microsoft-com:vml" Requires="v">
                <p:oleObj name="Bitmap Image" r:id="rId7" imgW="2780952" imgH="3085714" progId="">
                  <p:embed/>
                </p:oleObj>
              </mc:Choice>
              <mc:Fallback>
                <p:oleObj name="Bitmap Image" r:id="rId7" imgW="2780952" imgH="3085714" progId="">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0" y="3771900"/>
                        <a:ext cx="2781300" cy="30861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Tree>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4" name="Rectangle 4"/>
          <p:cNvSpPr>
            <a:spLocks noGrp="1" noChangeArrowheads="1"/>
          </p:cNvSpPr>
          <p:nvPr>
            <p:ph type="title"/>
          </p:nvPr>
        </p:nvSpPr>
        <p:spPr/>
        <p:txBody>
          <a:bodyPr/>
          <a:lstStyle/>
          <a:p>
            <a:pPr eaLnBrk="1" hangingPunct="1">
              <a:defRPr/>
            </a:pPr>
            <a:r>
              <a:rPr lang="en-US">
                <a:ea typeface="+mj-ea"/>
                <a:cs typeface="+mj-cs"/>
              </a:rPr>
              <a:t>Post treatment</a:t>
            </a:r>
          </a:p>
        </p:txBody>
      </p:sp>
      <p:sp>
        <p:nvSpPr>
          <p:cNvPr id="153606" name="Rectangle 6"/>
          <p:cNvSpPr>
            <a:spLocks noGrp="1" noChangeArrowheads="1"/>
          </p:cNvSpPr>
          <p:nvPr>
            <p:ph sz="quarter" idx="2"/>
          </p:nvPr>
        </p:nvSpPr>
        <p:spPr>
          <a:xfrm>
            <a:off x="457200" y="4137025"/>
            <a:ext cx="4038600" cy="2187575"/>
          </a:xfrm>
        </p:spPr>
        <p:txBody>
          <a:bodyPr/>
          <a:lstStyle/>
          <a:p>
            <a:pPr eaLnBrk="1" hangingPunct="1">
              <a:buFont typeface="Wingdings" pitchFamily="-108" charset="2"/>
              <a:buChar char="l"/>
              <a:defRPr/>
            </a:pPr>
            <a:endParaRPr lang="en-US" sz="2400">
              <a:ea typeface="+mn-ea"/>
              <a:cs typeface="+mn-cs"/>
            </a:endParaRPr>
          </a:p>
        </p:txBody>
      </p:sp>
      <p:sp>
        <p:nvSpPr>
          <p:cNvPr id="153607" name="Rectangle 7"/>
          <p:cNvSpPr>
            <a:spLocks noGrp="1" noChangeArrowheads="1"/>
          </p:cNvSpPr>
          <p:nvPr>
            <p:ph type="body" sz="half" idx="3"/>
          </p:nvPr>
        </p:nvSpPr>
        <p:spPr/>
        <p:txBody>
          <a:bodyPr/>
          <a:lstStyle/>
          <a:p>
            <a:pPr eaLnBrk="1" hangingPunct="1">
              <a:lnSpc>
                <a:spcPct val="90000"/>
              </a:lnSpc>
              <a:buFont typeface="Wingdings" pitchFamily="-108" charset="2"/>
              <a:buChar char="l"/>
              <a:defRPr/>
            </a:pPr>
            <a:r>
              <a:rPr lang="en-US" sz="2400">
                <a:ea typeface="+mn-ea"/>
                <a:cs typeface="+mn-cs"/>
              </a:rPr>
              <a:t>Systemic workup negative for metastasis or other ca</a:t>
            </a:r>
          </a:p>
          <a:p>
            <a:pPr eaLnBrk="1" hangingPunct="1">
              <a:lnSpc>
                <a:spcPct val="90000"/>
              </a:lnSpc>
              <a:buFont typeface="Wingdings" pitchFamily="-108" charset="2"/>
              <a:buChar char="l"/>
              <a:defRPr/>
            </a:pPr>
            <a:r>
              <a:rPr lang="en-US" sz="2400">
                <a:ea typeface="+mn-ea"/>
                <a:cs typeface="+mn-cs"/>
              </a:rPr>
              <a:t>Brachyplaque therapy</a:t>
            </a:r>
          </a:p>
          <a:p>
            <a:pPr eaLnBrk="1" hangingPunct="1">
              <a:lnSpc>
                <a:spcPct val="90000"/>
              </a:lnSpc>
              <a:buFont typeface="Wingdings" pitchFamily="-108" charset="2"/>
              <a:buChar char="l"/>
              <a:defRPr/>
            </a:pPr>
            <a:r>
              <a:rPr lang="en-US" sz="2400">
                <a:ea typeface="+mn-ea"/>
                <a:cs typeface="+mn-cs"/>
              </a:rPr>
              <a:t>Vision to 20/50 post tx</a:t>
            </a:r>
          </a:p>
          <a:p>
            <a:pPr eaLnBrk="1" hangingPunct="1">
              <a:lnSpc>
                <a:spcPct val="90000"/>
              </a:lnSpc>
              <a:buFont typeface="Wingdings" pitchFamily="-108" charset="2"/>
              <a:buChar char="l"/>
              <a:defRPr/>
            </a:pPr>
            <a:r>
              <a:rPr lang="en-US" sz="2400">
                <a:ea typeface="+mn-ea"/>
                <a:cs typeface="+mn-cs"/>
              </a:rPr>
              <a:t>CE and vision to 20/40</a:t>
            </a:r>
          </a:p>
          <a:p>
            <a:pPr eaLnBrk="1" hangingPunct="1">
              <a:lnSpc>
                <a:spcPct val="90000"/>
              </a:lnSpc>
              <a:buFont typeface="Wingdings" pitchFamily="-108" charset="2"/>
              <a:buChar char="l"/>
              <a:defRPr/>
            </a:pPr>
            <a:r>
              <a:rPr lang="en-US" sz="2400">
                <a:ea typeface="+mn-ea"/>
                <a:cs typeface="+mn-cs"/>
              </a:rPr>
              <a:t>Spread/mortality</a:t>
            </a:r>
          </a:p>
          <a:p>
            <a:pPr lvl="1" eaLnBrk="1" hangingPunct="1">
              <a:lnSpc>
                <a:spcPct val="90000"/>
              </a:lnSpc>
              <a:buFont typeface="Wingdings" pitchFamily="-108" charset="2"/>
              <a:buChar char="l"/>
              <a:defRPr/>
            </a:pPr>
            <a:r>
              <a:rPr lang="en-US" sz="2000"/>
              <a:t>Tumor configuration</a:t>
            </a:r>
          </a:p>
          <a:p>
            <a:pPr lvl="1" eaLnBrk="1" hangingPunct="1">
              <a:lnSpc>
                <a:spcPct val="90000"/>
              </a:lnSpc>
              <a:buFont typeface="Wingdings" pitchFamily="-108" charset="2"/>
              <a:buChar char="l"/>
              <a:defRPr/>
            </a:pPr>
            <a:r>
              <a:rPr lang="en-US" sz="2000"/>
              <a:t>Histology</a:t>
            </a:r>
          </a:p>
          <a:p>
            <a:pPr lvl="2" eaLnBrk="1" hangingPunct="1">
              <a:lnSpc>
                <a:spcPct val="90000"/>
              </a:lnSpc>
              <a:buFont typeface="Wingdings" pitchFamily="-108" charset="2"/>
              <a:buChar char="l"/>
              <a:defRPr/>
            </a:pPr>
            <a:r>
              <a:rPr lang="en-US" sz="1800"/>
              <a:t>Spindle</a:t>
            </a:r>
          </a:p>
          <a:p>
            <a:pPr lvl="2" eaLnBrk="1" hangingPunct="1">
              <a:lnSpc>
                <a:spcPct val="90000"/>
              </a:lnSpc>
              <a:buFont typeface="Wingdings" pitchFamily="-108" charset="2"/>
              <a:buChar char="l"/>
              <a:defRPr/>
            </a:pPr>
            <a:r>
              <a:rPr lang="en-US" sz="1800"/>
              <a:t>Mixed</a:t>
            </a:r>
          </a:p>
          <a:p>
            <a:pPr lvl="2" eaLnBrk="1" hangingPunct="1">
              <a:lnSpc>
                <a:spcPct val="90000"/>
              </a:lnSpc>
              <a:buFont typeface="Wingdings" pitchFamily="-108" charset="2"/>
              <a:buChar char="l"/>
              <a:defRPr/>
            </a:pPr>
            <a:r>
              <a:rPr lang="en-US" sz="1800"/>
              <a:t>Epithelioid</a:t>
            </a:r>
          </a:p>
          <a:p>
            <a:pPr eaLnBrk="1" hangingPunct="1">
              <a:lnSpc>
                <a:spcPct val="90000"/>
              </a:lnSpc>
              <a:buFont typeface="Wingdings" pitchFamily="-108" charset="2"/>
              <a:buChar char="l"/>
              <a:defRPr/>
            </a:pPr>
            <a:endParaRPr lang="en-US" sz="2400">
              <a:ea typeface="+mn-ea"/>
              <a:cs typeface="+mn-cs"/>
            </a:endParaRPr>
          </a:p>
        </p:txBody>
      </p:sp>
      <p:pic>
        <p:nvPicPr>
          <p:cNvPr id="257030" name="Picture 8" descr="MELOANOMA POST TX"/>
          <p:cNvPicPr>
            <a:picLocks noGrp="1" noChangeAspect="1" noChangeArrowheads="1"/>
          </p:cNvPicPr>
          <p:nvPr>
            <p:ph sz="quarter" idx="1"/>
          </p:nvPr>
        </p:nvPicPr>
        <p:blipFill>
          <a:blip r:embed="rId3" cstate="email">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a:xfrm>
            <a:off x="954088" y="1600200"/>
            <a:ext cx="3044825" cy="2187575"/>
          </a:xfrm>
        </p:spPr>
      </p:pic>
      <p:sp>
        <p:nvSpPr>
          <p:cNvPr id="257031"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prstTxWarp prst="textNoShape">
              <a:avLst/>
            </a:prstTxWarp>
            <a:spAutoFit/>
          </a:bodyPr>
          <a:lstStyle/>
          <a:p>
            <a:endParaRPr lang="en-US"/>
          </a:p>
        </p:txBody>
      </p:sp>
      <p:graphicFrame>
        <p:nvGraphicFramePr>
          <p:cNvPr id="257026" name="Object 2"/>
          <p:cNvGraphicFramePr>
            <a:graphicFrameLocks noChangeAspect="1"/>
          </p:cNvGraphicFramePr>
          <p:nvPr/>
        </p:nvGraphicFramePr>
        <p:xfrm>
          <a:off x="750888" y="3810000"/>
          <a:ext cx="3021012" cy="3352800"/>
        </p:xfrm>
        <a:graphic>
          <a:graphicData uri="http://schemas.openxmlformats.org/presentationml/2006/ole">
            <mc:AlternateContent xmlns:mc="http://schemas.openxmlformats.org/markup-compatibility/2006">
              <mc:Choice xmlns:v="urn:schemas-microsoft-com:vml" Requires="v">
                <p:oleObj name="Bitmap Image" r:id="rId5" imgW="2780952" imgH="3085714" progId="">
                  <p:embed/>
                </p:oleObj>
              </mc:Choice>
              <mc:Fallback>
                <p:oleObj name="Bitmap Image" r:id="rId5" imgW="2780952" imgH="3085714"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0888" y="3810000"/>
                        <a:ext cx="3021012" cy="3352800"/>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p:txBody>
          <a:bodyPr/>
          <a:lstStyle/>
          <a:p>
            <a:pPr eaLnBrk="1" hangingPunct="1">
              <a:defRPr/>
            </a:pPr>
            <a:r>
              <a:rPr lang="en-US">
                <a:ea typeface="+mj-ea"/>
                <a:cs typeface="+mj-cs"/>
              </a:rPr>
              <a:t>Life Expectancy</a:t>
            </a:r>
          </a:p>
        </p:txBody>
      </p:sp>
      <p:sp>
        <p:nvSpPr>
          <p:cNvPr id="381955" name="Rectangle 3"/>
          <p:cNvSpPr>
            <a:spLocks noGrp="1" noChangeArrowheads="1"/>
          </p:cNvSpPr>
          <p:nvPr>
            <p:ph type="body" idx="1"/>
          </p:nvPr>
        </p:nvSpPr>
        <p:spPr/>
        <p:txBody>
          <a:bodyPr/>
          <a:lstStyle/>
          <a:p>
            <a:pPr eaLnBrk="1" hangingPunct="1">
              <a:lnSpc>
                <a:spcPct val="90000"/>
              </a:lnSpc>
              <a:buFont typeface="Wingdings" pitchFamily="-108" charset="2"/>
              <a:buChar char="l"/>
              <a:defRPr/>
            </a:pPr>
            <a:r>
              <a:rPr lang="en-US" dirty="0">
                <a:ea typeface="+mn-ea"/>
                <a:cs typeface="+mn-cs"/>
              </a:rPr>
              <a:t>High </a:t>
            </a:r>
            <a:r>
              <a:rPr lang="en-US" dirty="0" err="1">
                <a:ea typeface="+mn-ea"/>
                <a:cs typeface="+mn-cs"/>
              </a:rPr>
              <a:t>likelyhood</a:t>
            </a:r>
            <a:r>
              <a:rPr lang="en-US" dirty="0">
                <a:ea typeface="+mn-ea"/>
                <a:cs typeface="+mn-cs"/>
              </a:rPr>
              <a:t> of metastatic disease</a:t>
            </a:r>
          </a:p>
          <a:p>
            <a:pPr lvl="1" eaLnBrk="1" hangingPunct="1">
              <a:lnSpc>
                <a:spcPct val="90000"/>
              </a:lnSpc>
              <a:buFont typeface="Wingdings" pitchFamily="-108" charset="2"/>
              <a:buChar char="l"/>
              <a:defRPr/>
            </a:pPr>
            <a:r>
              <a:rPr lang="en-US" dirty="0"/>
              <a:t>25% at 5 </a:t>
            </a:r>
            <a:r>
              <a:rPr lang="en-US" dirty="0" err="1"/>
              <a:t>yr</a:t>
            </a:r>
            <a:r>
              <a:rPr lang="en-US" dirty="0"/>
              <a:t> and 34% at 10yr</a:t>
            </a:r>
          </a:p>
          <a:p>
            <a:pPr lvl="1" eaLnBrk="1" hangingPunct="1">
              <a:lnSpc>
                <a:spcPct val="90000"/>
              </a:lnSpc>
              <a:buFont typeface="Wingdings" pitchFamily="-108" charset="2"/>
              <a:buChar char="l"/>
              <a:defRPr/>
            </a:pPr>
            <a:r>
              <a:rPr lang="en-US" dirty="0"/>
              <a:t>If metastasize, poor prognosis</a:t>
            </a:r>
          </a:p>
          <a:p>
            <a:pPr lvl="2" eaLnBrk="1" hangingPunct="1">
              <a:lnSpc>
                <a:spcPct val="90000"/>
              </a:lnSpc>
              <a:buFont typeface="Wingdings" pitchFamily="-108" charset="2"/>
              <a:buChar char="l"/>
              <a:defRPr/>
            </a:pPr>
            <a:r>
              <a:rPr lang="en-US" dirty="0"/>
              <a:t>Death rate of:</a:t>
            </a:r>
          </a:p>
          <a:p>
            <a:pPr lvl="3" eaLnBrk="1" hangingPunct="1">
              <a:lnSpc>
                <a:spcPct val="90000"/>
              </a:lnSpc>
              <a:buFont typeface="Wingdings" pitchFamily="-108" charset="2"/>
              <a:buChar char="l"/>
              <a:defRPr/>
            </a:pPr>
            <a:r>
              <a:rPr lang="en-US" dirty="0"/>
              <a:t>80% at 1 </a:t>
            </a:r>
            <a:r>
              <a:rPr lang="en-US" dirty="0" err="1"/>
              <a:t>yr</a:t>
            </a:r>
            <a:endParaRPr lang="en-US" dirty="0"/>
          </a:p>
          <a:p>
            <a:pPr lvl="3" eaLnBrk="1" hangingPunct="1">
              <a:lnSpc>
                <a:spcPct val="90000"/>
              </a:lnSpc>
              <a:buFont typeface="Wingdings" pitchFamily="-108" charset="2"/>
              <a:buChar char="l"/>
              <a:defRPr/>
            </a:pPr>
            <a:r>
              <a:rPr lang="en-US" dirty="0"/>
              <a:t>92% at 2 </a:t>
            </a:r>
            <a:r>
              <a:rPr lang="en-US" dirty="0" err="1"/>
              <a:t>yrs</a:t>
            </a:r>
            <a:endParaRPr lang="en-US" dirty="0"/>
          </a:p>
          <a:p>
            <a:pPr lvl="3" eaLnBrk="1" hangingPunct="1">
              <a:lnSpc>
                <a:spcPct val="90000"/>
              </a:lnSpc>
              <a:buFont typeface="Wingdings" pitchFamily="-108" charset="2"/>
              <a:buChar char="l"/>
              <a:defRPr/>
            </a:pPr>
            <a:r>
              <a:rPr lang="en-US" dirty="0">
                <a:solidFill>
                  <a:srgbClr val="FFFF00"/>
                </a:solidFill>
              </a:rPr>
              <a:t>Approx. 1% survive 5 </a:t>
            </a:r>
            <a:r>
              <a:rPr lang="en-US" dirty="0" err="1">
                <a:solidFill>
                  <a:srgbClr val="FFFF00"/>
                </a:solidFill>
              </a:rPr>
              <a:t>yrs</a:t>
            </a:r>
            <a:endParaRPr lang="en-US" dirty="0">
              <a:solidFill>
                <a:srgbClr val="FFFF00"/>
              </a:solidFill>
            </a:endParaRPr>
          </a:p>
          <a:p>
            <a:pPr eaLnBrk="1" hangingPunct="1">
              <a:lnSpc>
                <a:spcPct val="90000"/>
              </a:lnSpc>
              <a:buFont typeface="Wingdings" pitchFamily="-108" charset="2"/>
              <a:buChar char="l"/>
              <a:defRPr/>
            </a:pPr>
            <a:r>
              <a:rPr lang="en-US" dirty="0">
                <a:ea typeface="+mn-ea"/>
                <a:cs typeface="+mn-cs"/>
              </a:rPr>
              <a:t>Difficult to predict survival</a:t>
            </a:r>
          </a:p>
          <a:p>
            <a:pPr lvl="1" eaLnBrk="1" hangingPunct="1">
              <a:lnSpc>
                <a:spcPct val="90000"/>
              </a:lnSpc>
              <a:buFont typeface="Wingdings" pitchFamily="-108" charset="2"/>
              <a:buChar char="l"/>
              <a:defRPr/>
            </a:pPr>
            <a:r>
              <a:rPr lang="en-US" dirty="0"/>
              <a:t>Not related to tumor size or treatment modality</a:t>
            </a:r>
          </a:p>
          <a:p>
            <a:pPr lvl="3" eaLnBrk="1" hangingPunct="1">
              <a:lnSpc>
                <a:spcPct val="90000"/>
              </a:lnSpc>
              <a:buFont typeface="Wingdings" pitchFamily="-108" charset="2"/>
              <a:buChar char="l"/>
              <a:defRPr/>
            </a:pPr>
            <a:endParaRPr lang="en-US" dirty="0"/>
          </a:p>
          <a:p>
            <a:pPr lvl="1" eaLnBrk="1" hangingPunct="1">
              <a:lnSpc>
                <a:spcPct val="90000"/>
              </a:lnSpc>
              <a:buFont typeface="Wingdings" pitchFamily="-108" charset="2"/>
              <a:buChar char="l"/>
              <a:defRPr/>
            </a:pPr>
            <a:endParaRPr lang="en-US" dirty="0"/>
          </a:p>
        </p:txBody>
      </p:sp>
      <p:sp>
        <p:nvSpPr>
          <p:cNvPr id="259076" name="Text Box 4"/>
          <p:cNvSpPr txBox="1">
            <a:spLocks noChangeArrowheads="1"/>
          </p:cNvSpPr>
          <p:nvPr/>
        </p:nvSpPr>
        <p:spPr bwMode="auto">
          <a:xfrm>
            <a:off x="457200" y="6248400"/>
            <a:ext cx="8458200" cy="366713"/>
          </a:xfrm>
          <a:prstGeom prst="rect">
            <a:avLst/>
          </a:prstGeom>
          <a:noFill/>
          <a:ln w="9525">
            <a:noFill/>
            <a:miter lim="800000"/>
            <a:headEnd/>
            <a:tailEnd/>
          </a:ln>
        </p:spPr>
        <p:txBody>
          <a:bodyPr>
            <a:prstTxWarp prst="textNoShape">
              <a:avLst/>
            </a:prstTxWarp>
            <a:spAutoFit/>
          </a:bodyPr>
          <a:lstStyle/>
          <a:p>
            <a:pPr>
              <a:spcBef>
                <a:spcPct val="50000"/>
              </a:spcBef>
            </a:pPr>
            <a:r>
              <a:rPr lang="en-US"/>
              <a:t>COMS group. Devel. Of Metastatic Dz in COMS. Arch Ophth 12/05</a:t>
            </a:r>
          </a:p>
        </p:txBody>
      </p:sp>
    </p:spTree>
  </p:cSld>
  <p:clrMapOvr>
    <a:masterClrMapping/>
  </p:clrMapOvr>
</p:sld>
</file>

<file path=ppt/theme/theme1.xml><?xml version="1.0" encoding="utf-8"?>
<a:theme xmlns:a="http://schemas.openxmlformats.org/drawingml/2006/main" name="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pitchFamily="-108" charset="0"/>
          </a:defRPr>
        </a:defPPr>
      </a:lstStyle>
    </a:lnDef>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Orbit</Template>
  <TotalTime>21468</TotalTime>
  <Words>6617</Words>
  <Application>Microsoft Macintosh PowerPoint</Application>
  <PresentationFormat>On-screen Show (4:3)</PresentationFormat>
  <Paragraphs>998</Paragraphs>
  <Slides>123</Slides>
  <Notes>88</Notes>
  <HiddenSlides>16</HiddenSlides>
  <MMClips>4</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2</vt:i4>
      </vt:variant>
      <vt:variant>
        <vt:lpstr>Slide Titles</vt:lpstr>
      </vt:variant>
      <vt:variant>
        <vt:i4>123</vt:i4>
      </vt:variant>
    </vt:vector>
  </HeadingPairs>
  <TitlesOfParts>
    <vt:vector size="134" baseType="lpstr">
      <vt:lpstr>ＭＳ Ｐゴシック</vt:lpstr>
      <vt:lpstr>Arial</vt:lpstr>
      <vt:lpstr>Calibri</vt:lpstr>
      <vt:lpstr>Calibri Light</vt:lpstr>
      <vt:lpstr>Tahoma</vt:lpstr>
      <vt:lpstr>Times New Roman</vt:lpstr>
      <vt:lpstr>Wingdings</vt:lpstr>
      <vt:lpstr>Orbit</vt:lpstr>
      <vt:lpstr>Office Theme</vt:lpstr>
      <vt:lpstr>Image File</vt:lpstr>
      <vt:lpstr>Bitmap Image</vt:lpstr>
      <vt:lpstr>Retinal Findings with Systemic Disease  </vt:lpstr>
      <vt:lpstr>Disclosure</vt:lpstr>
      <vt:lpstr>Antioxidants</vt:lpstr>
      <vt:lpstr>The Relationship of Coffee Consumption with Mortality   Ann Intern Med 2008:148:904-14</vt:lpstr>
      <vt:lpstr>How much can diet affect vision? </vt:lpstr>
      <vt:lpstr>Course Objectives</vt:lpstr>
      <vt:lpstr>Medical optometry: A different kind of “liability”</vt:lpstr>
      <vt:lpstr>More Than Meets the Eye</vt:lpstr>
      <vt:lpstr>PowerPoint Presentation</vt:lpstr>
      <vt:lpstr>Clinical exam</vt:lpstr>
      <vt:lpstr>Healthy patient??...</vt:lpstr>
      <vt:lpstr>Chest X-ray</vt:lpstr>
      <vt:lpstr>Case continued</vt:lpstr>
      <vt:lpstr>Histoplasmosis</vt:lpstr>
      <vt:lpstr>Systemic Histoplasmosis</vt:lpstr>
      <vt:lpstr>Histoplasmosis cont.</vt:lpstr>
      <vt:lpstr>Testing</vt:lpstr>
      <vt:lpstr>Treatment</vt:lpstr>
      <vt:lpstr>(P)OHS</vt:lpstr>
      <vt:lpstr>OHS</vt:lpstr>
      <vt:lpstr>OHS</vt:lpstr>
      <vt:lpstr>Treating CNVM from Histo</vt:lpstr>
      <vt:lpstr>Central “Spot”</vt:lpstr>
      <vt:lpstr>Central Serous Choroidopathy</vt:lpstr>
      <vt:lpstr>ICSC</vt:lpstr>
      <vt:lpstr>Central Serous and Steroids</vt:lpstr>
      <vt:lpstr>ICSC</vt:lpstr>
      <vt:lpstr>ICSC continued</vt:lpstr>
      <vt:lpstr>Case Study</vt:lpstr>
      <vt:lpstr>Solar Maculopathy</vt:lpstr>
      <vt:lpstr>Case Study cont.</vt:lpstr>
      <vt:lpstr>Case study</vt:lpstr>
      <vt:lpstr>Angiod Streaks</vt:lpstr>
      <vt:lpstr>Angioid Streaks</vt:lpstr>
      <vt:lpstr>Angioid Streaks: associated systemic conditions</vt:lpstr>
      <vt:lpstr>Angioid Streaks</vt:lpstr>
      <vt:lpstr>Case of Missing Labs</vt:lpstr>
      <vt:lpstr>“Healthy” Paramedic cont.</vt:lpstr>
      <vt:lpstr>Unhealthy Paramedic</vt:lpstr>
      <vt:lpstr>Paramedic</vt:lpstr>
      <vt:lpstr>Case of Missing Labs</vt:lpstr>
      <vt:lpstr>Diabetes Approximately 9.3% of US Adults!</vt:lpstr>
      <vt:lpstr>Diabetes</vt:lpstr>
      <vt:lpstr>Diabetes</vt:lpstr>
      <vt:lpstr>NPDR</vt:lpstr>
      <vt:lpstr>Proliferative Diabetic Retinopathy</vt:lpstr>
      <vt:lpstr>Macular Edema</vt:lpstr>
      <vt:lpstr>Diabetic Retinopathy Study</vt:lpstr>
      <vt:lpstr>Early Treatment for Diabetic Retinopathy Study</vt:lpstr>
      <vt:lpstr>Diabetic Retinopathy Vitrectomy Study</vt:lpstr>
      <vt:lpstr>Lucentis</vt:lpstr>
      <vt:lpstr>DRCR</vt:lpstr>
      <vt:lpstr>Diabetes Control and Complications Trial &amp; UK Prospective Diabetes Study</vt:lpstr>
      <vt:lpstr>10 years after DCCT1</vt:lpstr>
      <vt:lpstr>What We Need to Know</vt:lpstr>
      <vt:lpstr>Hemoblobin A1c</vt:lpstr>
      <vt:lpstr>WAY more important than A1c</vt:lpstr>
      <vt:lpstr>Intravitreal Steroid</vt:lpstr>
      <vt:lpstr>The Challenge for OD’s in Diabetes Care….</vt:lpstr>
      <vt:lpstr>PowerPoint Presentation</vt:lpstr>
      <vt:lpstr>You never know..</vt:lpstr>
      <vt:lpstr>And today….</vt:lpstr>
      <vt:lpstr>My favorite student</vt:lpstr>
      <vt:lpstr>“Paramedic’s Friend”</vt:lpstr>
      <vt:lpstr>Hypertension??</vt:lpstr>
      <vt:lpstr>Hypertension</vt:lpstr>
      <vt:lpstr>Hypertension</vt:lpstr>
      <vt:lpstr>PowerPoint Presentation</vt:lpstr>
      <vt:lpstr>So pt presents  with VO &amp; ME</vt:lpstr>
      <vt:lpstr>Hemorrhage everywhere!</vt:lpstr>
      <vt:lpstr>Macroaneurysm</vt:lpstr>
      <vt:lpstr>RAM</vt:lpstr>
      <vt:lpstr>Dangers of Addiction</vt:lpstr>
      <vt:lpstr>Valsalva Maculopathy</vt:lpstr>
      <vt:lpstr>What do you think when you see this clinical image?</vt:lpstr>
      <vt:lpstr>How about this Visual Field??</vt:lpstr>
      <vt:lpstr>Pt. AM exam findings</vt:lpstr>
      <vt:lpstr>Further findings: Cross Hair OCT: Worried yet??</vt:lpstr>
      <vt:lpstr>Inner Retinal Thickness: Still all normal</vt:lpstr>
      <vt:lpstr>GCC and RNFL</vt:lpstr>
      <vt:lpstr>Full Retina Significance OD and OS</vt:lpstr>
      <vt:lpstr>New Guidelines per AAO      (the other one)</vt:lpstr>
      <vt:lpstr>Revision to SOC</vt:lpstr>
      <vt:lpstr>This is the question</vt:lpstr>
      <vt:lpstr>PowerPoint Presentation</vt:lpstr>
      <vt:lpstr>Importance of VF</vt:lpstr>
      <vt:lpstr>Why is baseline so important</vt:lpstr>
      <vt:lpstr>Drug Induced Maculopathies</vt:lpstr>
      <vt:lpstr>62yo Female 20/20 OU</vt:lpstr>
      <vt:lpstr>Nevus</vt:lpstr>
      <vt:lpstr>Metastatic Disease</vt:lpstr>
      <vt:lpstr>Metastatic</vt:lpstr>
      <vt:lpstr>Metastatic Disease</vt:lpstr>
      <vt:lpstr>Ocular Melanoma </vt:lpstr>
      <vt:lpstr>Percentage of Small Tumors that Grew</vt:lpstr>
      <vt:lpstr>Easier Plaque Design Low Profile</vt:lpstr>
      <vt:lpstr>Choroidal Melanoma</vt:lpstr>
      <vt:lpstr>Post treatment</vt:lpstr>
      <vt:lpstr>Life Expectancy</vt:lpstr>
      <vt:lpstr>Routine exam finding </vt:lpstr>
      <vt:lpstr>Drug induced retinopathy</vt:lpstr>
      <vt:lpstr>Quality of Life after Tx</vt:lpstr>
      <vt:lpstr>PowerPoint Presentation</vt:lpstr>
      <vt:lpstr>Familial Adenomatous Polyposis (FAP)</vt:lpstr>
      <vt:lpstr>Retinal Consult</vt:lpstr>
      <vt:lpstr>Optic Neuritis</vt:lpstr>
      <vt:lpstr>ONTT, CHAMPS and ETOMS</vt:lpstr>
      <vt:lpstr>Optic Neuritis and MS</vt:lpstr>
      <vt:lpstr>Treatment?</vt:lpstr>
      <vt:lpstr>ON predictive factors</vt:lpstr>
      <vt:lpstr>OCT: Predictive value</vt:lpstr>
      <vt:lpstr>Lattice Degeneration…</vt:lpstr>
      <vt:lpstr>Plaques</vt:lpstr>
      <vt:lpstr>Hollenhorst Plaques</vt:lpstr>
      <vt:lpstr>Artery Occlusion</vt:lpstr>
      <vt:lpstr>Recent patient</vt:lpstr>
      <vt:lpstr>What’s the most important thing to do with an acute artery occlusion?</vt:lpstr>
      <vt:lpstr>Is AMD strictly an ocular disease with no systemic associations?</vt:lpstr>
      <vt:lpstr>CVD and AMD share many common risk factors</vt:lpstr>
      <vt:lpstr>Remember Pablo….Vision is important</vt:lpstr>
      <vt:lpstr>So now you are ready to “treat” systemic disease, but…..</vt:lpstr>
      <vt:lpstr>Thank You</vt:lpstr>
      <vt:lpstr>Thank You jgerson@hotmail.com  Online Resources</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Retinal Findings with Systemic Disease</dc:title>
  <dc:creator>jeffry Gerson, O.D., F.A.A.O.</dc:creator>
  <cp:lastModifiedBy>Kari Cline</cp:lastModifiedBy>
  <cp:revision>310</cp:revision>
  <dcterms:created xsi:type="dcterms:W3CDTF">2011-02-17T22:22:50Z</dcterms:created>
  <dcterms:modified xsi:type="dcterms:W3CDTF">2026-07-18T13:57:40Z</dcterms:modified>
</cp:coreProperties>
</file>