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sldIdLst>
    <p:sldId id="256" r:id="rId2"/>
    <p:sldId id="328" r:id="rId3"/>
    <p:sldId id="339" r:id="rId4"/>
    <p:sldId id="361" r:id="rId5"/>
    <p:sldId id="353" r:id="rId6"/>
    <p:sldId id="354" r:id="rId7"/>
    <p:sldId id="340" r:id="rId8"/>
    <p:sldId id="341" r:id="rId9"/>
    <p:sldId id="349" r:id="rId10"/>
    <p:sldId id="337" r:id="rId11"/>
    <p:sldId id="290" r:id="rId12"/>
    <p:sldId id="311" r:id="rId13"/>
    <p:sldId id="262" r:id="rId14"/>
    <p:sldId id="351" r:id="rId15"/>
    <p:sldId id="342" r:id="rId16"/>
    <p:sldId id="257" r:id="rId17"/>
    <p:sldId id="287" r:id="rId18"/>
    <p:sldId id="261" r:id="rId19"/>
    <p:sldId id="355" r:id="rId20"/>
    <p:sldId id="306" r:id="rId21"/>
    <p:sldId id="307" r:id="rId22"/>
    <p:sldId id="308" r:id="rId23"/>
    <p:sldId id="282" r:id="rId24"/>
    <p:sldId id="284" r:id="rId25"/>
    <p:sldId id="309" r:id="rId26"/>
    <p:sldId id="289" r:id="rId27"/>
    <p:sldId id="310" r:id="rId28"/>
    <p:sldId id="298" r:id="rId29"/>
    <p:sldId id="358" r:id="rId30"/>
    <p:sldId id="312" r:id="rId31"/>
    <p:sldId id="313" r:id="rId32"/>
    <p:sldId id="334" r:id="rId33"/>
    <p:sldId id="301" r:id="rId34"/>
    <p:sldId id="299" r:id="rId35"/>
    <p:sldId id="359" r:id="rId36"/>
    <p:sldId id="302" r:id="rId37"/>
    <p:sldId id="303" r:id="rId38"/>
    <p:sldId id="292" r:id="rId39"/>
    <p:sldId id="314" r:id="rId40"/>
    <p:sldId id="336" r:id="rId41"/>
    <p:sldId id="293" r:id="rId42"/>
    <p:sldId id="315" r:id="rId43"/>
    <p:sldId id="279" r:id="rId44"/>
    <p:sldId id="271" r:id="rId45"/>
    <p:sldId id="335" r:id="rId46"/>
    <p:sldId id="316" r:id="rId47"/>
    <p:sldId id="352" r:id="rId48"/>
    <p:sldId id="318" r:id="rId49"/>
    <p:sldId id="356" r:id="rId50"/>
    <p:sldId id="319" r:id="rId51"/>
    <p:sldId id="286" r:id="rId52"/>
    <p:sldId id="272" r:id="rId53"/>
    <p:sldId id="273" r:id="rId54"/>
    <p:sldId id="323" r:id="rId55"/>
    <p:sldId id="321" r:id="rId56"/>
    <p:sldId id="320" r:id="rId57"/>
    <p:sldId id="329" r:id="rId58"/>
    <p:sldId id="322" r:id="rId59"/>
    <p:sldId id="274" r:id="rId60"/>
    <p:sldId id="324" r:id="rId61"/>
    <p:sldId id="327" r:id="rId62"/>
    <p:sldId id="259" r:id="rId63"/>
    <p:sldId id="260" r:id="rId64"/>
    <p:sldId id="305" r:id="rId65"/>
    <p:sldId id="343" r:id="rId66"/>
    <p:sldId id="344" r:id="rId67"/>
    <p:sldId id="345" r:id="rId68"/>
    <p:sldId id="346" r:id="rId6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106" charset="0"/>
        <a:ea typeface="+mn-ea"/>
        <a:cs typeface="+mn-cs"/>
      </a:defRPr>
    </a:lvl1pPr>
    <a:lvl2pPr marL="457200" algn="l" rtl="0" eaLnBrk="0" fontAlgn="base" hangingPunct="0">
      <a:spcBef>
        <a:spcPct val="0"/>
      </a:spcBef>
      <a:spcAft>
        <a:spcPct val="0"/>
      </a:spcAft>
      <a:defRPr kern="1200">
        <a:solidFill>
          <a:schemeClr val="tx1"/>
        </a:solidFill>
        <a:latin typeface="Arial" pitchFamily="-106" charset="0"/>
        <a:ea typeface="+mn-ea"/>
        <a:cs typeface="+mn-cs"/>
      </a:defRPr>
    </a:lvl2pPr>
    <a:lvl3pPr marL="914400" algn="l" rtl="0" eaLnBrk="0" fontAlgn="base" hangingPunct="0">
      <a:spcBef>
        <a:spcPct val="0"/>
      </a:spcBef>
      <a:spcAft>
        <a:spcPct val="0"/>
      </a:spcAft>
      <a:defRPr kern="1200">
        <a:solidFill>
          <a:schemeClr val="tx1"/>
        </a:solidFill>
        <a:latin typeface="Arial" pitchFamily="-106" charset="0"/>
        <a:ea typeface="+mn-ea"/>
        <a:cs typeface="+mn-cs"/>
      </a:defRPr>
    </a:lvl3pPr>
    <a:lvl4pPr marL="1371600" algn="l" rtl="0" eaLnBrk="0" fontAlgn="base" hangingPunct="0">
      <a:spcBef>
        <a:spcPct val="0"/>
      </a:spcBef>
      <a:spcAft>
        <a:spcPct val="0"/>
      </a:spcAft>
      <a:defRPr kern="1200">
        <a:solidFill>
          <a:schemeClr val="tx1"/>
        </a:solidFill>
        <a:latin typeface="Arial" pitchFamily="-106" charset="0"/>
        <a:ea typeface="+mn-ea"/>
        <a:cs typeface="+mn-cs"/>
      </a:defRPr>
    </a:lvl4pPr>
    <a:lvl5pPr marL="1828800" algn="l" rtl="0" eaLnBrk="0" fontAlgn="base" hangingPunct="0">
      <a:spcBef>
        <a:spcPct val="0"/>
      </a:spcBef>
      <a:spcAft>
        <a:spcPct val="0"/>
      </a:spcAft>
      <a:defRPr kern="1200">
        <a:solidFill>
          <a:schemeClr val="tx1"/>
        </a:solidFill>
        <a:latin typeface="Arial" pitchFamily="-106" charset="0"/>
        <a:ea typeface="+mn-ea"/>
        <a:cs typeface="+mn-cs"/>
      </a:defRPr>
    </a:lvl5pPr>
    <a:lvl6pPr marL="2286000" algn="l" defTabSz="457200" rtl="0" eaLnBrk="1" latinLnBrk="0" hangingPunct="1">
      <a:defRPr kern="1200">
        <a:solidFill>
          <a:schemeClr val="tx1"/>
        </a:solidFill>
        <a:latin typeface="Arial" pitchFamily="-106" charset="0"/>
        <a:ea typeface="+mn-ea"/>
        <a:cs typeface="+mn-cs"/>
      </a:defRPr>
    </a:lvl6pPr>
    <a:lvl7pPr marL="2743200" algn="l" defTabSz="457200" rtl="0" eaLnBrk="1" latinLnBrk="0" hangingPunct="1">
      <a:defRPr kern="1200">
        <a:solidFill>
          <a:schemeClr val="tx1"/>
        </a:solidFill>
        <a:latin typeface="Arial" pitchFamily="-106" charset="0"/>
        <a:ea typeface="+mn-ea"/>
        <a:cs typeface="+mn-cs"/>
      </a:defRPr>
    </a:lvl7pPr>
    <a:lvl8pPr marL="3200400" algn="l" defTabSz="457200" rtl="0" eaLnBrk="1" latinLnBrk="0" hangingPunct="1">
      <a:defRPr kern="1200">
        <a:solidFill>
          <a:schemeClr val="tx1"/>
        </a:solidFill>
        <a:latin typeface="Arial" pitchFamily="-106" charset="0"/>
        <a:ea typeface="+mn-ea"/>
        <a:cs typeface="+mn-cs"/>
      </a:defRPr>
    </a:lvl8pPr>
    <a:lvl9pPr marL="3657600" algn="l" defTabSz="457200" rtl="0" eaLnBrk="1" latinLnBrk="0" hangingPunct="1">
      <a:defRPr kern="1200">
        <a:solidFill>
          <a:schemeClr val="tx1"/>
        </a:solidFill>
        <a:latin typeface="Arial" pitchFamily="-10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95"/>
  </p:normalViewPr>
  <p:slideViewPr>
    <p:cSldViewPr>
      <p:cViewPr varScale="1">
        <p:scale>
          <a:sx n="120" d="100"/>
          <a:sy n="120" d="100"/>
        </p:scale>
        <p:origin x="194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itchFamily="-65" charset="0"/>
              </a:defRPr>
            </a:lvl1pPr>
          </a:lstStyle>
          <a:p>
            <a:pPr>
              <a:defRPr/>
            </a:pPr>
            <a:endParaRPr lang="en-US"/>
          </a:p>
        </p:txBody>
      </p:sp>
      <p:sp>
        <p:nvSpPr>
          <p:cNvPr id="135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itchFamily="-65" charset="0"/>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5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5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itchFamily="-65" charset="0"/>
              </a:defRPr>
            </a:lvl1pPr>
          </a:lstStyle>
          <a:p>
            <a:pPr>
              <a:defRPr/>
            </a:pPr>
            <a:endParaRPr lang="en-US"/>
          </a:p>
        </p:txBody>
      </p:sp>
      <p:sp>
        <p:nvSpPr>
          <p:cNvPr id="135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itchFamily="-65" charset="0"/>
              </a:defRPr>
            </a:lvl1pPr>
          </a:lstStyle>
          <a:p>
            <a:pPr>
              <a:defRPr/>
            </a:pPr>
            <a:fld id="{63C4710A-2159-1045-8B5E-7CDA6964C076}" type="slidenum">
              <a:rPr lang="en-US"/>
              <a:pPr>
                <a:defRPr/>
              </a:pPr>
              <a:t>‹#›</a:t>
            </a:fld>
            <a:endParaRPr lang="en-US"/>
          </a:p>
        </p:txBody>
      </p:sp>
    </p:spTree>
    <p:extLst>
      <p:ext uri="{BB962C8B-B14F-4D97-AF65-F5344CB8AC3E}">
        <p14:creationId xmlns:p14="http://schemas.microsoft.com/office/powerpoint/2010/main" val="40373159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65" charset="0"/>
        <a:ea typeface="ＭＳ Ｐゴシック" pitchFamily="-108" charset="-128"/>
        <a:cs typeface="ＭＳ Ｐゴシック" pitchFamily="-108" charset="-128"/>
      </a:defRPr>
    </a:lvl1pPr>
    <a:lvl2pPr marL="4572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672D55AB-D581-204B-8EA7-52472E7B576B}" type="slidenum">
              <a:rPr lang="en-US">
                <a:latin typeface="Arial" pitchFamily="-106" charset="0"/>
              </a:rPr>
              <a:pPr/>
              <a:t>1</a:t>
            </a:fld>
            <a:endParaRPr lang="en-US">
              <a:latin typeface="Arial" pitchFamily="-106"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91CEB85A-3F65-9843-BE2C-ADCF2D6F0370}" type="slidenum">
              <a:rPr lang="en-US">
                <a:latin typeface="Arial" pitchFamily="-106" charset="0"/>
              </a:rPr>
              <a:pPr/>
              <a:t>16</a:t>
            </a:fld>
            <a:endParaRPr lang="en-US">
              <a:latin typeface="Arial" pitchFamily="-106"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C1090660-7969-8F41-B62C-DF15BFB1DDC7}" type="slidenum">
              <a:rPr lang="en-US">
                <a:latin typeface="Arial" pitchFamily="-106" charset="0"/>
              </a:rPr>
              <a:pPr/>
              <a:t>17</a:t>
            </a:fld>
            <a:endParaRPr lang="en-US">
              <a:latin typeface="Arial" pitchFamily="-106"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Maimonides was a mid evil jewish scholar,philosopher and physician who was also well known in non-religious medical society</a:t>
            </a:r>
          </a:p>
          <a:p>
            <a:pPr eaLnBrk="1" hangingPunct="1"/>
            <a:r>
              <a:rPr lang="en-US">
                <a:latin typeface="Arial" pitchFamily="-106" charset="0"/>
                <a:ea typeface="ＭＳ Ｐゴシック" pitchFamily="-106" charset="-128"/>
                <a:cs typeface="ＭＳ Ｐゴシック" pitchFamily="-106" charset="-128"/>
              </a:rPr>
              <a:t>Some doctors take oath of Maimonides instead of hippocratic oath</a:t>
            </a:r>
          </a:p>
          <a:p>
            <a:pPr eaLnBrk="1" hangingPunct="1"/>
            <a:r>
              <a:rPr lang="en-US">
                <a:latin typeface="Arial" pitchFamily="-106" charset="0"/>
                <a:ea typeface="ＭＳ Ｐゴシック" pitchFamily="-106" charset="-128"/>
                <a:cs typeface="ＭＳ Ｐゴシック" pitchFamily="-106" charset="-128"/>
              </a:rPr>
              <a:t>When we first see a patient with such pathology, we often think “that’s cool”, and that is paying attention only to our selfish thoughts and the eye, not the person that the eye belongs to.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10A9B7B1-88B9-2B45-914E-05846AAA141D}" type="slidenum">
              <a:rPr lang="en-US">
                <a:latin typeface="Arial" pitchFamily="-106" charset="0"/>
              </a:rPr>
              <a:pPr/>
              <a:t>18</a:t>
            </a:fld>
            <a:endParaRPr lang="en-US">
              <a:latin typeface="Arial" pitchFamily="-106"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Also, from initial slide with photo and multiple choices, was 2 of the above: Metastatic carcinoma and none of the above..as evidenced here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C01F02C-EF6F-2D42-9AA5-C4100B1503AE}" type="slidenum">
              <a:rPr lang="en-US">
                <a:latin typeface="Arial" pitchFamily="-106" charset="0"/>
              </a:rPr>
              <a:pPr/>
              <a:t>20</a:t>
            </a:fld>
            <a:endParaRPr lang="en-US">
              <a:latin typeface="Arial" pitchFamily="-106"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3FF4F08A-4955-A340-8ECE-BC9C253A8AA9}" type="slidenum">
              <a:rPr lang="en-US">
                <a:latin typeface="Arial" pitchFamily="-106" charset="0"/>
              </a:rPr>
              <a:pPr/>
              <a:t>21</a:t>
            </a:fld>
            <a:endParaRPr lang="en-US">
              <a:latin typeface="Arial" pitchFamily="-106"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Immediate answer is OD, but is it really?  With 20/30 in OS, is there a need for surgery OD when it is expensive and no perceived decrease in function at this time?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DB3045F7-C2A3-5F48-9CD1-C7974DBFC3E4}" type="slidenum">
              <a:rPr lang="en-US">
                <a:latin typeface="Arial" pitchFamily="-106" charset="0"/>
              </a:rPr>
              <a:pPr/>
              <a:t>22</a:t>
            </a:fld>
            <a:endParaRPr lang="en-US">
              <a:latin typeface="Arial" pitchFamily="-106"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47AD6C00-1B5E-8E49-90F7-C45D5EAE56B6}" type="slidenum">
              <a:rPr lang="en-US">
                <a:latin typeface="Arial" pitchFamily="-106" charset="0"/>
              </a:rPr>
              <a:pPr/>
              <a:t>23</a:t>
            </a:fld>
            <a:endParaRPr lang="en-US">
              <a:latin typeface="Arial" pitchFamily="-106"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89335E49-B32B-D443-8413-A66B865EB8D5}" type="slidenum">
              <a:rPr lang="en-US">
                <a:latin typeface="Arial" pitchFamily="-106" charset="0"/>
              </a:rPr>
              <a:pPr/>
              <a:t>24</a:t>
            </a:fld>
            <a:endParaRPr lang="en-US">
              <a:latin typeface="Arial" pitchFamily="-106"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Trudeau: 1848-1915   Physician that contracted TB, founded sanatorium for tx of TB and lab for infect. disease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B45AD067-ECEF-6346-8185-559AD63EB1F2}" type="slidenum">
              <a:rPr lang="en-US">
                <a:latin typeface="Arial" pitchFamily="-106" charset="0"/>
              </a:rPr>
              <a:pPr/>
              <a:t>25</a:t>
            </a:fld>
            <a:endParaRPr lang="en-US">
              <a:latin typeface="Arial" pitchFamily="-106"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7A9E1E09-91D0-484A-9864-B8A2D0A7AD5D}" type="slidenum">
              <a:rPr lang="en-US">
                <a:latin typeface="Arial" pitchFamily="-106" charset="0"/>
              </a:rPr>
              <a:pPr/>
              <a:t>26</a:t>
            </a:fld>
            <a:endParaRPr lang="en-US">
              <a:latin typeface="Arial" pitchFamily="-106"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56CBA09-C3A5-CD4A-8A1B-BC6CEED5A125}" type="slidenum">
              <a:rPr lang="en-US">
                <a:latin typeface="Arial" pitchFamily="-106" charset="0"/>
              </a:rPr>
              <a:pPr/>
              <a:t>2</a:t>
            </a:fld>
            <a:endParaRPr lang="en-US">
              <a:latin typeface="Arial" pitchFamily="-106"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14DAA6F1-926A-5D42-A4C7-CCDFB22DD9BF}" type="slidenum">
              <a:rPr lang="en-US">
                <a:latin typeface="Arial" pitchFamily="-106" charset="0"/>
              </a:rPr>
              <a:pPr/>
              <a:t>27</a:t>
            </a:fld>
            <a:endParaRPr lang="en-US">
              <a:latin typeface="Arial" pitchFamily="-106"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AB8FD220-9A32-374F-A2B1-2A4ED8317D6F}" type="slidenum">
              <a:rPr lang="en-US">
                <a:latin typeface="Arial" pitchFamily="-106" charset="0"/>
              </a:rPr>
              <a:pPr/>
              <a:t>28</a:t>
            </a:fld>
            <a:endParaRPr lang="en-US">
              <a:latin typeface="Arial" pitchFamily="-106"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C4710A-2159-1045-8B5E-7CDA6964C076}" type="slidenum">
              <a:rPr lang="en-US" smtClean="0"/>
              <a:pPr>
                <a:defRPr/>
              </a:pPr>
              <a:t>29</a:t>
            </a:fld>
            <a:endParaRPr lang="en-US"/>
          </a:p>
        </p:txBody>
      </p:sp>
    </p:spTree>
    <p:extLst>
      <p:ext uri="{BB962C8B-B14F-4D97-AF65-F5344CB8AC3E}">
        <p14:creationId xmlns:p14="http://schemas.microsoft.com/office/powerpoint/2010/main" val="3168164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073D0536-C168-C340-953E-3C998B6AB1B6}" type="slidenum">
              <a:rPr lang="en-US">
                <a:latin typeface="Arial" pitchFamily="-106" charset="0"/>
              </a:rPr>
              <a:pPr/>
              <a:t>30</a:t>
            </a:fld>
            <a:endParaRPr lang="en-US">
              <a:latin typeface="Arial" pitchFamily="-106"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E50890EF-9490-CB42-8F3B-10C82C161056}" type="slidenum">
              <a:rPr lang="en-US">
                <a:latin typeface="Arial" pitchFamily="-106" charset="0"/>
              </a:rPr>
              <a:pPr/>
              <a:t>31</a:t>
            </a:fld>
            <a:endParaRPr lang="en-US">
              <a:latin typeface="Arial" pitchFamily="-106"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1.53</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6281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7E1104CD-235B-1049-9FFC-794F79259455}" type="slidenum">
              <a:rPr lang="en-US">
                <a:latin typeface="Arial" pitchFamily="-106" charset="0"/>
              </a:rPr>
              <a:pPr/>
              <a:t>33</a:t>
            </a:fld>
            <a:endParaRPr lang="en-US">
              <a:latin typeface="Arial" pitchFamily="-106"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OD’s rarely sued, we spend more time with patients than many other doctors</a:t>
            </a:r>
          </a:p>
          <a:p>
            <a:pPr eaLnBrk="1" hangingPunct="1"/>
            <a:r>
              <a:rPr lang="en-US">
                <a:latin typeface="Arial" pitchFamily="-106" charset="0"/>
                <a:ea typeface="ＭＳ Ｐゴシック" pitchFamily="-106" charset="-128"/>
                <a:cs typeface="ＭＳ Ｐゴシック" pitchFamily="-106" charset="-128"/>
              </a:rPr>
              <a:t>Have established relationships, and often “friendships”</a:t>
            </a:r>
          </a:p>
          <a:p>
            <a:pPr eaLnBrk="1" hangingPunct="1"/>
            <a:r>
              <a:rPr lang="en-US">
                <a:latin typeface="Arial" pitchFamily="-106" charset="0"/>
                <a:ea typeface="ＭＳ Ｐゴシック" pitchFamily="-106" charset="-128"/>
                <a:cs typeface="ＭＳ Ｐゴシック" pitchFamily="-106" charset="-128"/>
              </a:rPr>
              <a:t>Many people see as only first line, and not ultimately responsible</a:t>
            </a:r>
          </a:p>
          <a:p>
            <a:pPr eaLnBrk="1" hangingPunct="1"/>
            <a:r>
              <a:rPr lang="en-US">
                <a:latin typeface="Arial" pitchFamily="-106" charset="0"/>
                <a:ea typeface="ＭＳ Ｐゴシック" pitchFamily="-106" charset="-128"/>
                <a:cs typeface="ＭＳ Ｐゴシック" pitchFamily="-106" charset="-128"/>
              </a:rPr>
              <a:t>Not perceived to make as much money, so less contempt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D5A8B5D7-688F-FC4F-9CDD-B2BE4C14913C}" type="slidenum">
              <a:rPr lang="en-US">
                <a:latin typeface="Arial" pitchFamily="-106" charset="0"/>
              </a:rPr>
              <a:pPr/>
              <a:t>34</a:t>
            </a:fld>
            <a:endParaRPr lang="en-US">
              <a:latin typeface="Arial" pitchFamily="-106"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A9791719-9B8F-EF4B-BF4E-1CC34CB95767}" type="slidenum">
              <a:rPr lang="en-US">
                <a:latin typeface="Arial" pitchFamily="-106" charset="0"/>
              </a:rPr>
              <a:pPr/>
              <a:t>36</a:t>
            </a:fld>
            <a:endParaRPr lang="en-US">
              <a:latin typeface="Arial" pitchFamily="-106"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66F55B86-3FEB-DC4F-AD81-D270D370E4B6}" type="slidenum">
              <a:rPr lang="en-US">
                <a:latin typeface="Arial" pitchFamily="-106" charset="0"/>
              </a:rPr>
              <a:pPr/>
              <a:t>37</a:t>
            </a:fld>
            <a:endParaRPr lang="en-US">
              <a:latin typeface="Arial" pitchFamily="-106"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A98182B2-D3A4-C84D-A9C5-399CDD2B1698}" type="slidenum">
              <a:rPr lang="en-US">
                <a:latin typeface="Arial" pitchFamily="-108" charset="0"/>
              </a:rPr>
              <a:pPr/>
              <a:t>3</a:t>
            </a:fld>
            <a:endParaRPr lang="en-US">
              <a:latin typeface="Arial" pitchFamily="-10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a:latin typeface="Arial" pitchFamily="-10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0973EA89-104D-0846-92EB-5B953E2F83EA}" type="slidenum">
              <a:rPr lang="en-US">
                <a:latin typeface="Arial" pitchFamily="-106" charset="0"/>
              </a:rPr>
              <a:pPr/>
              <a:t>38</a:t>
            </a:fld>
            <a:endParaRPr lang="en-US">
              <a:latin typeface="Arial" pitchFamily="-106"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F48AEE7D-0D1D-7144-9F51-1E496D1837FA}" type="slidenum">
              <a:rPr lang="en-US">
                <a:latin typeface="Arial" pitchFamily="-106" charset="0"/>
              </a:rPr>
              <a:pPr/>
              <a:t>39</a:t>
            </a:fld>
            <a:endParaRPr lang="en-US">
              <a:latin typeface="Arial" pitchFamily="-106"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43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616304E-DE1E-3642-800A-7DE055FA30C8}" type="slidenum">
              <a:rPr lang="en-US">
                <a:latin typeface="Arial" pitchFamily="-106" charset="0"/>
              </a:rPr>
              <a:pPr/>
              <a:t>41</a:t>
            </a:fld>
            <a:endParaRPr lang="en-US">
              <a:latin typeface="Arial" pitchFamily="-106"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7902B81-1115-B64A-9B78-2A8BCF149977}" type="slidenum">
              <a:rPr lang="en-US">
                <a:latin typeface="Arial" pitchFamily="-106" charset="0"/>
              </a:rPr>
              <a:pPr/>
              <a:t>42</a:t>
            </a:fld>
            <a:endParaRPr lang="en-US">
              <a:latin typeface="Arial" pitchFamily="-106"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6C6B29A8-4C1A-B34E-BC3E-6A63468D87C9}" type="slidenum">
              <a:rPr lang="en-US">
                <a:latin typeface="Arial" pitchFamily="-106" charset="0"/>
              </a:rPr>
              <a:pPr/>
              <a:t>43</a:t>
            </a:fld>
            <a:endParaRPr lang="en-US">
              <a:latin typeface="Arial" pitchFamily="-106"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For “ Don’t think that everything can and needs to be fixed:  a good example is what we now see with OCT.  VMT and the average ERM : These are not new entities, and weren’t treated in the past and people did fine, so maybe don’t always need “treatment” now.  Sometices technology tells us too much</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2EE77468-3B82-5F4B-8F0F-52C422DEF8F0}" type="slidenum">
              <a:rPr lang="en-US">
                <a:latin typeface="Arial" pitchFamily="-106" charset="0"/>
              </a:rPr>
              <a:pPr/>
              <a:t>44</a:t>
            </a:fld>
            <a:endParaRPr lang="en-US">
              <a:latin typeface="Arial" pitchFamily="-106"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Another clinical example of words:</a:t>
            </a:r>
          </a:p>
          <a:p>
            <a:pPr eaLnBrk="1" hangingPunct="1"/>
            <a:r>
              <a:rPr lang="en-US">
                <a:latin typeface="Arial" pitchFamily="-106" charset="0"/>
                <a:ea typeface="ＭＳ Ｐゴシック" pitchFamily="-106" charset="-128"/>
                <a:cs typeface="ＭＳ Ｐゴシック" pitchFamily="-106" charset="-128"/>
              </a:rPr>
              <a:t>  With your family history and poor diet, I am afraid that without following my advise, you are very likely to develop macular degenerton and go blind.</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053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2ED4A4D6-3EDD-964A-A1BD-3833396032D4}" type="slidenum">
              <a:rPr lang="en-US">
                <a:latin typeface="Arial" pitchFamily="-106" charset="0"/>
              </a:rPr>
              <a:pPr/>
              <a:t>46</a:t>
            </a:fld>
            <a:endParaRPr lang="en-US">
              <a:latin typeface="Arial" pitchFamily="-106"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Cont of other example:</a:t>
            </a:r>
          </a:p>
          <a:p>
            <a:pPr eaLnBrk="1" hangingPunct="1"/>
            <a:r>
              <a:rPr lang="en-US">
                <a:latin typeface="Arial" pitchFamily="-106" charset="0"/>
                <a:ea typeface="ＭＳ Ｐゴシック" pitchFamily="-106" charset="-128"/>
                <a:cs typeface="ＭＳ Ｐゴシック" pitchFamily="-106" charset="-128"/>
              </a:rPr>
              <a:t>   You have some mild aging changes in your eyes and I’d like ot recommend that you take this nutritional supplement in order to prevent any further change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2BE0B6AA-F6A8-5541-B7A9-8ACAF6176BA7}" type="slidenum">
              <a:rPr lang="en-US">
                <a:latin typeface="Arial" pitchFamily="-106" charset="0"/>
              </a:rPr>
              <a:pPr/>
              <a:t>48</a:t>
            </a:fld>
            <a:endParaRPr lang="en-US">
              <a:latin typeface="Arial" pitchFamily="-106"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B1B4DC54-3672-5A4B-844F-7C200EE505B7}" type="slidenum">
              <a:rPr lang="en-US">
                <a:latin typeface="Arial" pitchFamily="-65" charset="0"/>
                <a:ea typeface="ＭＳ Ｐゴシック" pitchFamily="-65" charset="-128"/>
                <a:cs typeface="ＭＳ Ｐゴシック" pitchFamily="-65" charset="-128"/>
              </a:rPr>
              <a:pPr/>
              <a:t>4</a:t>
            </a:fld>
            <a:endParaRPr lang="en-US">
              <a:latin typeface="Arial" pitchFamily="-65" charset="0"/>
              <a:ea typeface="ＭＳ Ｐゴシック" pitchFamily="-65" charset="-128"/>
              <a:cs typeface="ＭＳ Ｐゴシック" pitchFamily="-65"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65" charset="0"/>
              <a:ea typeface="ＭＳ Ｐゴシック" pitchFamily="-65" charset="-128"/>
              <a:cs typeface="ＭＳ Ｐゴシック" pitchFamily="-65"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0C8EE0A-6DE2-8745-992D-2626E29AA039}" type="slidenum">
              <a:rPr lang="en-US">
                <a:latin typeface="Arial" pitchFamily="-106" charset="0"/>
              </a:rPr>
              <a:pPr/>
              <a:t>50</a:t>
            </a:fld>
            <a:endParaRPr lang="en-US">
              <a:latin typeface="Arial" pitchFamily="-106"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F20FBFBC-4827-E74D-A0F7-C59A32C88990}" type="slidenum">
              <a:rPr lang="en-US">
                <a:latin typeface="Arial" pitchFamily="-106" charset="0"/>
              </a:rPr>
              <a:pPr/>
              <a:t>51</a:t>
            </a:fld>
            <a:endParaRPr lang="en-US">
              <a:latin typeface="Arial" pitchFamily="-106"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Because we weren’t taught, we are afraid to do, or to do right</a:t>
            </a:r>
          </a:p>
          <a:p>
            <a:pPr eaLnBrk="1" hangingPunct="1"/>
            <a:endParaRPr lang="en-US">
              <a:latin typeface="Arial" pitchFamily="-106" charset="0"/>
              <a:ea typeface="ＭＳ Ｐゴシック" pitchFamily="-106" charset="-128"/>
              <a:cs typeface="ＭＳ Ｐゴシック" pitchFamily="-106" charset="-128"/>
            </a:endParaRPr>
          </a:p>
          <a:p>
            <a:pPr eaLnBrk="1" hangingPunct="1"/>
            <a:r>
              <a:rPr lang="en-US">
                <a:latin typeface="Arial" pitchFamily="-106" charset="0"/>
                <a:ea typeface="ＭＳ Ｐゴシック" pitchFamily="-106" charset="-128"/>
                <a:cs typeface="ＭＳ Ｐゴシック" pitchFamily="-106" charset="-128"/>
              </a:rPr>
              <a:t>Give example:  Annie is a great doctor, but hates to give ba news because doesn’t like to be bearer of bad news…has me do it sometimes….just a comfort issue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FE547D53-F495-0E4F-A967-41E54F7E6AD4}" type="slidenum">
              <a:rPr lang="en-US">
                <a:latin typeface="Arial" pitchFamily="-106" charset="0"/>
              </a:rPr>
              <a:pPr/>
              <a:t>52</a:t>
            </a:fld>
            <a:endParaRPr lang="en-US">
              <a:latin typeface="Arial" pitchFamily="-106"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1B11D9F5-ED16-8F47-8FFA-6C13777D3421}" type="slidenum">
              <a:rPr lang="en-US">
                <a:latin typeface="Arial" pitchFamily="-106" charset="0"/>
              </a:rPr>
              <a:pPr/>
              <a:t>53</a:t>
            </a:fld>
            <a:endParaRPr lang="en-US">
              <a:latin typeface="Arial" pitchFamily="-106"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2AB87C97-00D1-2B4F-9F07-8FC996010234}" type="slidenum">
              <a:rPr lang="en-US">
                <a:latin typeface="Arial" pitchFamily="-106" charset="0"/>
              </a:rPr>
              <a:pPr/>
              <a:t>54</a:t>
            </a:fld>
            <a:endParaRPr lang="en-US">
              <a:latin typeface="Arial" pitchFamily="-106"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61F4555B-9817-E943-9F34-E675A7D1E346}" type="slidenum">
              <a:rPr lang="en-US">
                <a:latin typeface="Arial" pitchFamily="-106" charset="0"/>
              </a:rPr>
              <a:pPr/>
              <a:t>55</a:t>
            </a:fld>
            <a:endParaRPr lang="en-US">
              <a:latin typeface="Arial" pitchFamily="-106"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149CA654-135B-A64D-9060-6A02F33DFAA8}" type="slidenum">
              <a:rPr lang="en-US">
                <a:latin typeface="Arial" pitchFamily="-106" charset="0"/>
              </a:rPr>
              <a:pPr/>
              <a:t>56</a:t>
            </a:fld>
            <a:endParaRPr lang="en-US">
              <a:latin typeface="Arial" pitchFamily="-106" charset="0"/>
            </a:endParaRPr>
          </a:p>
        </p:txBody>
      </p:sp>
      <p:sp>
        <p:nvSpPr>
          <p:cNvPr id="102403" name="Rectangle 2"/>
          <p:cNvSpPr>
            <a:spLocks noGrp="1" noRot="1" noChangeAspect="1" noChangeArrowheads="1" noTextEdit="1"/>
          </p:cNvSpPr>
          <p:nvPr>
            <p:ph type="sldImg"/>
          </p:nvPr>
        </p:nvSpPr>
        <p:spPr>
          <a:xfrm>
            <a:off x="1144588" y="685800"/>
            <a:ext cx="4572000" cy="3429000"/>
          </a:xfrm>
          <a:ln/>
        </p:spPr>
      </p:sp>
      <p:sp>
        <p:nvSpPr>
          <p:cNvPr id="102404" name="Rectangle 3"/>
          <p:cNvSpPr>
            <a:spLocks noGrp="1" noChangeArrowheads="1"/>
          </p:cNvSpPr>
          <p:nvPr>
            <p:ph type="body" idx="1"/>
          </p:nvPr>
        </p:nvSpPr>
        <p:spPr>
          <a:xfrm>
            <a:off x="914400" y="4343400"/>
            <a:ext cx="5029200" cy="4114800"/>
          </a:xfrm>
          <a:noFill/>
          <a:ln/>
        </p:spPr>
        <p:txBody>
          <a:bodyPr/>
          <a:lstStyle/>
          <a:p>
            <a:pPr eaLnBrk="1" hangingPunct="1"/>
            <a:r>
              <a:rPr lang="en-US">
                <a:latin typeface="Arial" pitchFamily="-106" charset="0"/>
                <a:ea typeface="ＭＳ Ｐゴシック" pitchFamily="-106" charset="-128"/>
                <a:cs typeface="ＭＳ Ｐゴシック" pitchFamily="-106" charset="-128"/>
              </a:rPr>
              <a:t>RHEO procedure targets mild &amp; moderate AMD (yellow highlights)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E0BD37F8-0859-CB48-A6BF-9266B15061C4}" type="slidenum">
              <a:rPr lang="en-US">
                <a:latin typeface="Arial" pitchFamily="-106" charset="0"/>
                <a:ea typeface="Arial" pitchFamily="-106" charset="0"/>
                <a:cs typeface="Arial" pitchFamily="-106" charset="0"/>
              </a:rPr>
              <a:pPr/>
              <a:t>57</a:t>
            </a:fld>
            <a:endParaRPr lang="en-US">
              <a:latin typeface="Arial" pitchFamily="-106" charset="0"/>
              <a:ea typeface="Arial" pitchFamily="-106" charset="0"/>
              <a:cs typeface="Arial" pitchFamily="-106"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a:latin typeface="Arial" pitchFamily="-106" charset="0"/>
                <a:ea typeface="Arial" pitchFamily="-106" charset="0"/>
                <a:cs typeface="Arial" pitchFamily="-106" charset="0"/>
              </a:rPr>
              <a:t>&lt;Add USA today headline/article&gt;</a:t>
            </a:r>
          </a:p>
          <a:p>
            <a:pPr eaLnBrk="1" hangingPunct="1"/>
            <a:r>
              <a:rPr lang="en-US">
                <a:latin typeface="Arial" pitchFamily="-106" charset="0"/>
                <a:ea typeface="Arial" pitchFamily="-106" charset="0"/>
                <a:cs typeface="Arial" pitchFamily="-106" charset="0"/>
              </a:rPr>
              <a:t>Many sources, including a recent clip in USA Today, have found the greatest fear people have is going blind.</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A3A88466-B874-0647-8BF5-B7B476BE836B}" type="slidenum">
              <a:rPr lang="en-US">
                <a:latin typeface="Arial" pitchFamily="-106" charset="0"/>
              </a:rPr>
              <a:pPr/>
              <a:t>58</a:t>
            </a:fld>
            <a:endParaRPr lang="en-US">
              <a:latin typeface="Arial" pitchFamily="-106"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7C15DF3C-9419-F04B-A433-C8F3ABA3E660}" type="slidenum">
              <a:rPr lang="en-US">
                <a:latin typeface="Arial" pitchFamily="-106" charset="0"/>
              </a:rPr>
              <a:pPr/>
              <a:t>59</a:t>
            </a:fld>
            <a:endParaRPr lang="en-US">
              <a:latin typeface="Arial" pitchFamily="-106"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Ask patients: Are you following me?  Am I making sense?  Does this sound sensible/reasonable?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B1B4DC54-3672-5A4B-844F-7C200EE505B7}" type="slidenum">
              <a:rPr lang="en-US">
                <a:latin typeface="Arial" pitchFamily="-65" charset="0"/>
                <a:ea typeface="ＭＳ Ｐゴシック" pitchFamily="-65" charset="-128"/>
                <a:cs typeface="ＭＳ Ｐゴシック" pitchFamily="-65" charset="-128"/>
              </a:rPr>
              <a:pPr/>
              <a:t>7</a:t>
            </a:fld>
            <a:endParaRPr lang="en-US">
              <a:latin typeface="Arial" pitchFamily="-65" charset="0"/>
              <a:ea typeface="ＭＳ Ｐゴシック" pitchFamily="-65" charset="-128"/>
              <a:cs typeface="ＭＳ Ｐゴシック" pitchFamily="-65"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65" charset="0"/>
              <a:ea typeface="ＭＳ Ｐゴシック" pitchFamily="-65" charset="-128"/>
              <a:cs typeface="ＭＳ Ｐゴシック" pitchFamily="-65"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DCA49183-3D80-0E44-9D59-43BC0C67D40D}" type="slidenum">
              <a:rPr lang="en-US">
                <a:latin typeface="Arial" pitchFamily="-106" charset="0"/>
              </a:rPr>
              <a:pPr/>
              <a:t>60</a:t>
            </a:fld>
            <a:endParaRPr lang="en-US">
              <a:latin typeface="Arial" pitchFamily="-106"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EB0A7FA5-15DF-E047-8D36-644A54E1874D}" type="slidenum">
              <a:rPr lang="en-US">
                <a:latin typeface="Arial" pitchFamily="-106" charset="0"/>
              </a:rPr>
              <a:pPr/>
              <a:t>61</a:t>
            </a:fld>
            <a:endParaRPr lang="en-US">
              <a:latin typeface="Arial" pitchFamily="-106"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DBCC032A-D94B-8F47-8499-41CE19D5A122}" type="slidenum">
              <a:rPr lang="en-US">
                <a:latin typeface="Arial" pitchFamily="-106" charset="0"/>
              </a:rPr>
              <a:pPr/>
              <a:t>62</a:t>
            </a:fld>
            <a:endParaRPr lang="en-US">
              <a:latin typeface="Arial" pitchFamily="-106"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4F1109A2-7641-AE40-8E71-1E62BA1DEB12}" type="slidenum">
              <a:rPr lang="en-US">
                <a:latin typeface="Arial" pitchFamily="-106" charset="0"/>
              </a:rPr>
              <a:pPr/>
              <a:t>63</a:t>
            </a:fld>
            <a:endParaRPr lang="en-US">
              <a:latin typeface="Arial" pitchFamily="-106"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Read: In search of my Husbands Mind</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A22D1FA8-8099-3646-B48E-8A598BE701AE}" type="slidenum">
              <a:rPr lang="en-US">
                <a:latin typeface="Arial" pitchFamily="-106" charset="0"/>
              </a:rPr>
              <a:pPr/>
              <a:t>64</a:t>
            </a:fld>
            <a:endParaRPr lang="en-US">
              <a:latin typeface="Arial" pitchFamily="-106"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43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643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053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4643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52EB182F-7EB9-3F42-BC39-8E88760EBE4C}" type="slidenum">
              <a:rPr lang="en-US">
                <a:latin typeface="Arial" pitchFamily="-106" charset="0"/>
              </a:rPr>
              <a:pPr/>
              <a:t>11</a:t>
            </a:fld>
            <a:endParaRPr lang="en-US">
              <a:latin typeface="Arial" pitchFamily="-106"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atin typeface="Arial" pitchFamily="-106" charset="0"/>
              <a:ea typeface="ＭＳ Ｐゴシック" pitchFamily="-106" charset="-128"/>
              <a:cs typeface="ＭＳ Ｐゴシック" pitchFamily="-106"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34635FD-71C9-EA4A-B105-9CDAFA401C42}" type="slidenum">
              <a:rPr lang="en-US">
                <a:latin typeface="Arial" pitchFamily="-106" charset="0"/>
              </a:rPr>
              <a:pPr/>
              <a:t>12</a:t>
            </a:fld>
            <a:endParaRPr lang="en-US">
              <a:latin typeface="Arial" pitchFamily="-106"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Bring up sessions during residency: weekly readings and discussions.  Most informative of residency, and most reflective.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7D12624-C87F-A546-974F-78CB435DA322}" type="slidenum">
              <a:rPr lang="en-US">
                <a:latin typeface="Arial" pitchFamily="-106" charset="0"/>
              </a:rPr>
              <a:pPr/>
              <a:t>13</a:t>
            </a:fld>
            <a:endParaRPr lang="en-US">
              <a:latin typeface="Arial" pitchFamily="-106"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r>
              <a:rPr lang="en-US">
                <a:latin typeface="Arial" pitchFamily="-106" charset="0"/>
                <a:ea typeface="ＭＳ Ｐゴシック" pitchFamily="-106" charset="-128"/>
                <a:cs typeface="ＭＳ Ｐゴシック" pitchFamily="-106" charset="-128"/>
              </a:rPr>
              <a:t>Things are not always as they seem: More to it than meets the eye</a:t>
            </a:r>
          </a:p>
          <a:p>
            <a:pPr eaLnBrk="1" hangingPunct="1"/>
            <a:r>
              <a:rPr lang="en-US">
                <a:latin typeface="Arial" pitchFamily="-106" charset="0"/>
                <a:ea typeface="ＭＳ Ｐゴシック" pitchFamily="-106" charset="-128"/>
                <a:cs typeface="ＭＳ Ｐゴシック" pitchFamily="-106" charset="-128"/>
              </a:rPr>
              <a:t>Objectives don’t mention eye disease, eyes, or any other typical objectives we think of</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prstTxWarp prst="textNoShape">
                <a:avLst/>
              </a:prstTxWarp>
            </a:bodyPr>
            <a:lstStyle/>
            <a:p>
              <a:pPr algn="ctr" eaLnBrk="1" hangingPunct="1">
                <a:defRPr/>
              </a:pPr>
              <a:endParaRPr lang="en-US" sz="2400">
                <a:latin typeface="Times New Roman" pitchFamily="-65"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grpSp>
      </p:grpSp>
      <p:sp>
        <p:nvSpPr>
          <p:cNvPr id="1177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117780" name="Rectangle 20"/>
          <p:cNvSpPr>
            <a:spLocks noGrp="1" noChangeArrowheads="1"/>
          </p:cNvSpPr>
          <p:nvPr>
            <p:ph type="subTitle" idx="1"/>
          </p:nvPr>
        </p:nvSpPr>
        <p:spPr>
          <a:xfrm>
            <a:off x="2971800" y="4267200"/>
            <a:ext cx="6019800" cy="1752600"/>
          </a:xfrm>
        </p:spPr>
        <p:txBody>
          <a:bodyPr/>
          <a:lstStyle>
            <a:lvl1pPr marL="0" indent="0">
              <a:buFont typeface="Wingdings" pitchFamily="-65" charset="2"/>
              <a:buNone/>
              <a:defRPr sz="3400"/>
            </a:lvl1pPr>
          </a:lstStyle>
          <a:p>
            <a:r>
              <a:rPr lang="en-US"/>
              <a:t>Click to edit Master subtitle style</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US"/>
          </a:p>
        </p:txBody>
      </p:sp>
      <p:sp>
        <p:nvSpPr>
          <p:cNvPr id="19" name="Rectangle 17"/>
          <p:cNvSpPr>
            <a:spLocks noGrp="1" noChangeArrowheads="1"/>
          </p:cNvSpPr>
          <p:nvPr>
            <p:ph type="ftr" sz="quarter" idx="11"/>
          </p:nvPr>
        </p:nvSpPr>
        <p:spPr/>
        <p:txBody>
          <a:bodyPr/>
          <a:lstStyle>
            <a:lvl1pPr>
              <a:defRPr/>
            </a:lvl1pPr>
          </a:lstStyle>
          <a:p>
            <a:pPr>
              <a:defRPr/>
            </a:pPr>
            <a:endParaRPr lang="en-US"/>
          </a:p>
        </p:txBody>
      </p:sp>
      <p:sp>
        <p:nvSpPr>
          <p:cNvPr id="20" name="Rectangle 18"/>
          <p:cNvSpPr>
            <a:spLocks noGrp="1" noChangeArrowheads="1"/>
          </p:cNvSpPr>
          <p:nvPr>
            <p:ph type="sldNum" sz="quarter" idx="12"/>
          </p:nvPr>
        </p:nvSpPr>
        <p:spPr/>
        <p:txBody>
          <a:bodyPr/>
          <a:lstStyle>
            <a:lvl1pPr>
              <a:defRPr/>
            </a:lvl1pPr>
          </a:lstStyle>
          <a:p>
            <a:pPr>
              <a:defRPr/>
            </a:pPr>
            <a:fld id="{8D4CF503-E794-3F46-982C-6C5A9E82CD6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5003883C-D062-B144-82BF-C226410126CD}"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C1E29D40-007F-D348-B963-90BEB688469A}"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p>
        </p:txBody>
      </p:sp>
      <p:sp>
        <p:nvSpPr>
          <p:cNvPr id="3" name="Content Placeholder 2"/>
          <p:cNvSpPr>
            <a:spLocks noGrp="1"/>
          </p:cNvSpPr>
          <p:nvPr>
            <p:ph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05D7C3F7-6AE4-5F46-9257-B01DAE6FB60A}"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p>
        </p:txBody>
      </p:sp>
      <p:sp>
        <p:nvSpPr>
          <p:cNvPr id="3" name="Content Placeholder 2"/>
          <p:cNvSpPr>
            <a:spLocks noGrp="1"/>
          </p:cNvSpPr>
          <p:nvPr>
            <p:ph sz="quarter" idx="1"/>
          </p:nvPr>
        </p:nvSpPr>
        <p:spPr>
          <a:xfrm>
            <a:off x="457200" y="19812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57200" y="4000500"/>
            <a:ext cx="8229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p:cNvSpPr>
            <a:spLocks noGrp="1" noChangeArrowheads="1"/>
          </p:cNvSpPr>
          <p:nvPr>
            <p:ph type="ftr" sz="quarter" idx="10"/>
          </p:nvPr>
        </p:nvSpPr>
        <p:spPr>
          <a:ln/>
        </p:spPr>
        <p:txBody>
          <a:bodyPr/>
          <a:lstStyle>
            <a:lvl1pPr>
              <a:defRPr/>
            </a:lvl1pPr>
          </a:lstStyle>
          <a:p>
            <a:pPr>
              <a:defRPr/>
            </a:pPr>
            <a:endParaRPr lang="en-US"/>
          </a:p>
        </p:txBody>
      </p:sp>
      <p:sp>
        <p:nvSpPr>
          <p:cNvPr id="7" name="Rectangle 3"/>
          <p:cNvSpPr>
            <a:spLocks noGrp="1" noChangeArrowheads="1"/>
          </p:cNvSpPr>
          <p:nvPr>
            <p:ph type="sldNum" sz="quarter" idx="11"/>
          </p:nvPr>
        </p:nvSpPr>
        <p:spPr>
          <a:ln/>
        </p:spPr>
        <p:txBody>
          <a:bodyPr/>
          <a:lstStyle>
            <a:lvl1pPr>
              <a:defRPr/>
            </a:lvl1pPr>
          </a:lstStyle>
          <a:p>
            <a:pPr>
              <a:defRPr/>
            </a:pPr>
            <a:fld id="{D59AD748-5DFD-3F4C-B781-B24565DE3B4E}" type="slidenum">
              <a:rPr lang="en-US"/>
              <a:pPr>
                <a:defRPr/>
              </a:pPr>
              <a:t>‹#›</a:t>
            </a:fld>
            <a:endParaRPr lang="en-US"/>
          </a:p>
        </p:txBody>
      </p:sp>
      <p:sp>
        <p:nvSpPr>
          <p:cNvPr id="8"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p>
        </p:txBody>
      </p:sp>
      <p:sp>
        <p:nvSpPr>
          <p:cNvPr id="3" name="Text Placeholder 2"/>
          <p:cNvSpPr>
            <a:spLocks noGrp="1"/>
          </p:cNvSpPr>
          <p:nvPr>
            <p:ph type="body"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D930B651-E5B6-5749-B593-DC30F97083F0}"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p>
        </p:txBody>
      </p:sp>
      <p:sp>
        <p:nvSpPr>
          <p:cNvPr id="3" name="Table Placeholder 2"/>
          <p:cNvSpPr>
            <a:spLocks noGrp="1"/>
          </p:cNvSpPr>
          <p:nvPr>
            <p:ph type="tbl" idx="1"/>
          </p:nvPr>
        </p:nvSpPr>
        <p:spPr>
          <a:xfrm>
            <a:off x="457200" y="1981200"/>
            <a:ext cx="8229600" cy="3886200"/>
          </a:xfrm>
        </p:spPr>
        <p:txBody>
          <a:bodyPr/>
          <a:lstStyle/>
          <a:p>
            <a:pPr lvl="0"/>
            <a:endParaRPr lang="en-US" noProof="0"/>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800AAA9B-0463-F64A-A11A-8D11CF19C031}"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457200"/>
            <a:ext cx="8229600" cy="1371600"/>
          </a:xfrm>
        </p:spPr>
        <p:txBody>
          <a:bodyPr/>
          <a:lstStyle/>
          <a:p>
            <a:r>
              <a:rPr lang="en-US"/>
              <a:t>Click to edit Master title style</a:t>
            </a:r>
          </a:p>
        </p:txBody>
      </p:sp>
      <p:sp>
        <p:nvSpPr>
          <p:cNvPr id="3" name="Content Placeholder 2"/>
          <p:cNvSpPr>
            <a:spLocks noGrp="1"/>
          </p:cNvSpPr>
          <p:nvPr>
            <p:ph sz="quarter" idx="1"/>
          </p:nvPr>
        </p:nvSpPr>
        <p:spPr>
          <a:xfrm>
            <a:off x="457200" y="19812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40005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000500"/>
            <a:ext cx="40386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736B07D9-793C-A94B-AA2C-FE8818B58154}" type="slidenum">
              <a:rPr lang="en-US"/>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E96BC1DB-E130-4140-A608-02A3EA4E5A13}"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5FCEEB9F-4BD6-F54A-9CAE-523AB3A5400F}"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494BF6F9-8147-8647-BB4F-41331A2239A6}"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A6C8CC85-59A8-1947-85D1-444135E17B38}" type="slidenum">
              <a:rPr lang="en-US"/>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a:spLocks noGrp="1" noChangeArrowheads="1"/>
          </p:cNvSpPr>
          <p:nvPr>
            <p:ph type="ftr" sz="quarter"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68AD1DDF-EBF9-B946-956E-B799272B4633}" type="slidenum">
              <a:rPr lang="en-US"/>
              <a:pPr>
                <a:defRPr/>
              </a:pPr>
              <a:t>‹#›</a:t>
            </a:fld>
            <a:endParaRPr 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6E3B054D-0A34-8646-AF1D-ACE12256ACE8}" type="slidenum">
              <a:rPr lang="en-US"/>
              <a:pPr>
                <a:defRPr/>
              </a:pPr>
              <a:t>‹#›</a:t>
            </a:fld>
            <a:endParaRPr lang="en-US"/>
          </a:p>
        </p:txBody>
      </p:sp>
      <p:sp>
        <p:nvSpPr>
          <p:cNvPr id="4"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4DC19124-EDEA-974C-987C-9918F044AC6B}"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975D65F9-7ED5-3340-B973-450B40104464}"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pitchFamily="-65" charset="0"/>
              </a:defRPr>
            </a:lvl1pPr>
          </a:lstStyle>
          <a:p>
            <a:pPr>
              <a:defRPr/>
            </a:pPr>
            <a:endParaRPr lang="en-US"/>
          </a:p>
        </p:txBody>
      </p:sp>
      <p:sp>
        <p:nvSpPr>
          <p:cNvPr id="11673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65" charset="0"/>
              </a:defRPr>
            </a:lvl1pPr>
          </a:lstStyle>
          <a:p>
            <a:pPr>
              <a:defRPr/>
            </a:pPr>
            <a:fld id="{9C47551B-D1A5-FD43-B91F-BCD1DB64CBDB}" type="slidenum">
              <a:rPr lang="en-US"/>
              <a:pPr>
                <a:defRPr/>
              </a:pPr>
              <a:t>‹#›</a:t>
            </a:fld>
            <a:endParaRPr lang="en-US"/>
          </a:p>
        </p:txBody>
      </p:sp>
      <p:grpSp>
        <p:nvGrpSpPr>
          <p:cNvPr id="1028" name="Group 4"/>
          <p:cNvGrpSpPr>
            <a:grpSpLocks/>
          </p:cNvGrpSpPr>
          <p:nvPr/>
        </p:nvGrpSpPr>
        <p:grpSpPr bwMode="auto">
          <a:xfrm>
            <a:off x="0" y="0"/>
            <a:ext cx="9144000" cy="546100"/>
            <a:chOff x="0" y="0"/>
            <a:chExt cx="5760" cy="344"/>
          </a:xfrm>
        </p:grpSpPr>
        <p:sp>
          <p:nvSpPr>
            <p:cNvPr id="11674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prstTxWarp prst="textNoShape">
                <a:avLst/>
              </a:prstTxWarp>
            </a:bodyPr>
            <a:lstStyle/>
            <a:p>
              <a:pPr algn="ctr" eaLnBrk="1" hangingPunct="1">
                <a:defRPr/>
              </a:pPr>
              <a:endParaRPr lang="en-US" sz="2400">
                <a:latin typeface="Times New Roman" pitchFamily="-65" charset="0"/>
              </a:endParaRPr>
            </a:p>
          </p:txBody>
        </p:sp>
        <p:sp>
          <p:nvSpPr>
            <p:cNvPr id="11674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16743"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prstTxWarp prst="textNoShape">
                <a:avLst/>
              </a:prstTxWarp>
            </a:bodyPr>
            <a:lstStyle/>
            <a:p>
              <a:pPr eaLnBrk="1" hangingPunct="1">
                <a:defRPr/>
              </a:pPr>
              <a:endParaRPr lang="en-US">
                <a:solidFill>
                  <a:schemeClr val="hlink"/>
                </a:solidFill>
                <a:latin typeface="Arial" pitchFamily="-65" charset="0"/>
              </a:endParaRPr>
            </a:p>
          </p:txBody>
        </p:sp>
        <p:sp>
          <p:nvSpPr>
            <p:cNvPr id="116744"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prstTxWarp prst="textNoShape">
                <a:avLst/>
              </a:prstTxWarp>
            </a:bodyPr>
            <a:lstStyle/>
            <a:p>
              <a:pPr eaLnBrk="1" hangingPunct="1">
                <a:defRPr/>
              </a:pPr>
              <a:endParaRPr lang="en-US">
                <a:solidFill>
                  <a:schemeClr val="hlink"/>
                </a:solidFill>
                <a:latin typeface="Arial" pitchFamily="-65" charset="0"/>
              </a:endParaRPr>
            </a:p>
          </p:txBody>
        </p:sp>
        <p:sp>
          <p:nvSpPr>
            <p:cNvPr id="116745"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prstTxWarp prst="textNoShape">
                <a:avLst/>
              </a:prstTxWarp>
            </a:bodyPr>
            <a:lstStyle/>
            <a:p>
              <a:pPr eaLnBrk="1" hangingPunct="1">
                <a:defRPr/>
              </a:pPr>
              <a:endParaRPr lang="en-US">
                <a:solidFill>
                  <a:schemeClr val="accent2"/>
                </a:solidFill>
                <a:latin typeface="Arial" pitchFamily="-65" charset="0"/>
              </a:endParaRPr>
            </a:p>
          </p:txBody>
        </p:sp>
        <p:sp>
          <p:nvSpPr>
            <p:cNvPr id="116746"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prstTxWarp prst="textNoShape">
                <a:avLst/>
              </a:prstTxWarp>
            </a:bodyPr>
            <a:lstStyle/>
            <a:p>
              <a:pPr eaLnBrk="1" hangingPunct="1">
                <a:defRPr/>
              </a:pPr>
              <a:endParaRPr lang="en-US">
                <a:solidFill>
                  <a:schemeClr val="hlink"/>
                </a:solidFill>
                <a:latin typeface="Arial" pitchFamily="-65" charset="0"/>
              </a:endParaRPr>
            </a:p>
          </p:txBody>
        </p:sp>
        <p:sp>
          <p:nvSpPr>
            <p:cNvPr id="116747"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prstTxWarp prst="textNoShape">
                <a:avLst/>
              </a:prstTxWarp>
            </a:bodyPr>
            <a:lstStyle/>
            <a:p>
              <a:pPr eaLnBrk="1" hangingPunct="1">
                <a:defRPr/>
              </a:pPr>
              <a:endParaRPr lang="en-US" sz="2400">
                <a:latin typeface="Times New Roman" pitchFamily="-65" charset="0"/>
              </a:endParaRPr>
            </a:p>
          </p:txBody>
        </p:sp>
        <p:sp>
          <p:nvSpPr>
            <p:cNvPr id="116748"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prstTxWarp prst="textNoShape">
                <a:avLst/>
              </a:prstTxWarp>
            </a:bodyPr>
            <a:lstStyle/>
            <a:p>
              <a:pPr eaLnBrk="1" hangingPunct="1">
                <a:defRPr/>
              </a:pPr>
              <a:endParaRPr lang="en-US">
                <a:solidFill>
                  <a:schemeClr val="accent2"/>
                </a:solidFill>
                <a:latin typeface="Arial" pitchFamily="-65" charset="0"/>
              </a:endParaRPr>
            </a:p>
          </p:txBody>
        </p:sp>
        <p:sp>
          <p:nvSpPr>
            <p:cNvPr id="116749"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prstTxWarp prst="textNoShape">
                <a:avLst/>
              </a:prstTxWarp>
            </a:bodyPr>
            <a:lstStyle/>
            <a:p>
              <a:pPr eaLnBrk="1" hangingPunct="1">
                <a:defRPr/>
              </a:pPr>
              <a:endParaRPr lang="en-US">
                <a:solidFill>
                  <a:schemeClr val="accent2"/>
                </a:solidFill>
                <a:latin typeface="Arial" pitchFamily="-65" charset="0"/>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675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itchFamily="-65" charset="0"/>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rtl="0" eaLnBrk="0" fontAlgn="base" hangingPunct="0">
        <a:spcBef>
          <a:spcPct val="0"/>
        </a:spcBef>
        <a:spcAft>
          <a:spcPct val="0"/>
        </a:spcAft>
        <a:defRPr sz="4400">
          <a:solidFill>
            <a:schemeClr val="tx1"/>
          </a:solidFill>
          <a:latin typeface="+mj-lt"/>
          <a:ea typeface="ＭＳ Ｐゴシック" pitchFamily="-108" charset="-128"/>
          <a:cs typeface="ＭＳ Ｐゴシック" pitchFamily="-108" charset="-128"/>
        </a:defRPr>
      </a:lvl1pPr>
      <a:lvl2pPr algn="l" rtl="0" eaLnBrk="0" fontAlgn="base" hangingPunct="0">
        <a:spcBef>
          <a:spcPct val="0"/>
        </a:spcBef>
        <a:spcAft>
          <a:spcPct val="0"/>
        </a:spcAft>
        <a:defRPr sz="4400">
          <a:solidFill>
            <a:schemeClr val="tx1"/>
          </a:solidFill>
          <a:latin typeface="Arial" pitchFamily="-65" charset="0"/>
          <a:ea typeface="ＭＳ Ｐゴシック" pitchFamily="-108" charset="-128"/>
          <a:cs typeface="ＭＳ Ｐゴシック" pitchFamily="-108" charset="-128"/>
        </a:defRPr>
      </a:lvl2pPr>
      <a:lvl3pPr algn="l" rtl="0" eaLnBrk="0" fontAlgn="base" hangingPunct="0">
        <a:spcBef>
          <a:spcPct val="0"/>
        </a:spcBef>
        <a:spcAft>
          <a:spcPct val="0"/>
        </a:spcAft>
        <a:defRPr sz="4400">
          <a:solidFill>
            <a:schemeClr val="tx1"/>
          </a:solidFill>
          <a:latin typeface="Arial" pitchFamily="-65" charset="0"/>
          <a:ea typeface="ＭＳ Ｐゴシック" pitchFamily="-108" charset="-128"/>
          <a:cs typeface="ＭＳ Ｐゴシック" pitchFamily="-108" charset="-128"/>
        </a:defRPr>
      </a:lvl3pPr>
      <a:lvl4pPr algn="l" rtl="0" eaLnBrk="0" fontAlgn="base" hangingPunct="0">
        <a:spcBef>
          <a:spcPct val="0"/>
        </a:spcBef>
        <a:spcAft>
          <a:spcPct val="0"/>
        </a:spcAft>
        <a:defRPr sz="4400">
          <a:solidFill>
            <a:schemeClr val="tx1"/>
          </a:solidFill>
          <a:latin typeface="Arial" pitchFamily="-65" charset="0"/>
          <a:ea typeface="ＭＳ Ｐゴシック" pitchFamily="-108" charset="-128"/>
          <a:cs typeface="ＭＳ Ｐゴシック" pitchFamily="-108" charset="-128"/>
        </a:defRPr>
      </a:lvl4pPr>
      <a:lvl5pPr algn="l" rtl="0" eaLnBrk="0" fontAlgn="base" hangingPunct="0">
        <a:spcBef>
          <a:spcPct val="0"/>
        </a:spcBef>
        <a:spcAft>
          <a:spcPct val="0"/>
        </a:spcAft>
        <a:defRPr sz="4400">
          <a:solidFill>
            <a:schemeClr val="tx1"/>
          </a:solidFill>
          <a:latin typeface="Arial" pitchFamily="-65" charset="0"/>
          <a:ea typeface="ＭＳ Ｐゴシック" pitchFamily="-108" charset="-128"/>
          <a:cs typeface="ＭＳ Ｐゴシック" pitchFamily="-108" charset="-128"/>
        </a:defRPr>
      </a:lvl5pPr>
      <a:lvl6pPr marL="457200" algn="l" rtl="0" fontAlgn="base">
        <a:spcBef>
          <a:spcPct val="0"/>
        </a:spcBef>
        <a:spcAft>
          <a:spcPct val="0"/>
        </a:spcAft>
        <a:defRPr sz="4400">
          <a:solidFill>
            <a:schemeClr val="tx1"/>
          </a:solidFill>
          <a:latin typeface="Arial" pitchFamily="-65" charset="0"/>
        </a:defRPr>
      </a:lvl6pPr>
      <a:lvl7pPr marL="914400" algn="l" rtl="0" fontAlgn="base">
        <a:spcBef>
          <a:spcPct val="0"/>
        </a:spcBef>
        <a:spcAft>
          <a:spcPct val="0"/>
        </a:spcAft>
        <a:defRPr sz="4400">
          <a:solidFill>
            <a:schemeClr val="tx1"/>
          </a:solidFill>
          <a:latin typeface="Arial" pitchFamily="-65" charset="0"/>
        </a:defRPr>
      </a:lvl7pPr>
      <a:lvl8pPr marL="1371600" algn="l" rtl="0" fontAlgn="base">
        <a:spcBef>
          <a:spcPct val="0"/>
        </a:spcBef>
        <a:spcAft>
          <a:spcPct val="0"/>
        </a:spcAft>
        <a:defRPr sz="4400">
          <a:solidFill>
            <a:schemeClr val="tx1"/>
          </a:solidFill>
          <a:latin typeface="Arial" pitchFamily="-65" charset="0"/>
        </a:defRPr>
      </a:lvl8pPr>
      <a:lvl9pPr marL="1828800" algn="l" rtl="0" fontAlgn="base">
        <a:spcBef>
          <a:spcPct val="0"/>
        </a:spcBef>
        <a:spcAft>
          <a:spcPct val="0"/>
        </a:spcAft>
        <a:defRPr sz="4400">
          <a:solidFill>
            <a:schemeClr val="tx1"/>
          </a:solidFill>
          <a:latin typeface="Arial" pitchFamily="-65" charset="0"/>
        </a:defRPr>
      </a:lvl9pPr>
    </p:titleStyle>
    <p:bodyStyle>
      <a:lvl1pPr marL="342900" indent="-342900" algn="l" rtl="0" eaLnBrk="0" fontAlgn="base" hangingPunct="0">
        <a:spcBef>
          <a:spcPct val="20000"/>
        </a:spcBef>
        <a:spcAft>
          <a:spcPct val="0"/>
        </a:spcAft>
        <a:buClr>
          <a:schemeClr val="bg2"/>
        </a:buClr>
        <a:buSzPct val="75000"/>
        <a:buFont typeface="Wingdings" pitchFamily="-106" charset="2"/>
        <a:buChar char="n"/>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lr>
          <a:schemeClr val="accent2"/>
        </a:buClr>
        <a:buSzPct val="80000"/>
        <a:buFont typeface="Wingdings" pitchFamily="-106" charset="2"/>
        <a:buChar char="¨"/>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lr>
          <a:schemeClr val="bg2"/>
        </a:buClr>
        <a:buSzPct val="65000"/>
        <a:buFont typeface="Wingdings" pitchFamily="-106" charset="2"/>
        <a:buChar char="n"/>
        <a:defRPr sz="24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lr>
          <a:schemeClr val="accent2"/>
        </a:buClr>
        <a:buSzPct val="70000"/>
        <a:buFont typeface="Wingdings" pitchFamily="-106" charset="2"/>
        <a:buChar char="¨"/>
        <a:defRPr sz="20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lr>
          <a:schemeClr val="bg2"/>
        </a:buClr>
        <a:buFont typeface="Wingdings" pitchFamily="-106" charset="2"/>
        <a:buChar char="§"/>
        <a:defRPr sz="2000">
          <a:solidFill>
            <a:schemeClr val="tx1"/>
          </a:solidFill>
          <a:latin typeface="+mn-lt"/>
          <a:ea typeface="ＭＳ Ｐゴシック" pitchFamily="-65" charset="-128"/>
        </a:defRPr>
      </a:lvl5pPr>
      <a:lvl6pPr marL="2514600" indent="-228600" algn="l" rtl="0" fontAlgn="base">
        <a:spcBef>
          <a:spcPct val="20000"/>
        </a:spcBef>
        <a:spcAft>
          <a:spcPct val="0"/>
        </a:spcAft>
        <a:buClr>
          <a:schemeClr val="bg2"/>
        </a:buClr>
        <a:buFont typeface="Wingdings" pitchFamily="-65" charset="2"/>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lr>
          <a:schemeClr val="bg2"/>
        </a:buClr>
        <a:buFont typeface="Wingdings" pitchFamily="-65" charset="2"/>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lr>
          <a:schemeClr val="bg2"/>
        </a:buClr>
        <a:buFont typeface="Wingdings" pitchFamily="-65" charset="2"/>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lr>
          <a:schemeClr val="bg2"/>
        </a:buClr>
        <a:buFont typeface="Wingdings" pitchFamily="-65" charset="2"/>
        <a:buChar char="§"/>
        <a:defRPr sz="20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alumni.media.mit.edu/~sarac/gallery/paintings/eye?full=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localhost/Users/jeffrygerson/JDG/Presentations/VIDEOS/patch2.mp4" TargetMode="External"/><Relationship Id="rId1" Type="http://schemas.microsoft.com/office/2007/relationships/media" Target="file://localhost/Users/jeffrygerson/JDG/Presentations/VIDEOS/patch2.mp4" TargetMode="Externa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oleObject" Target="../embeddings/oleObject2.bin"/></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3.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hyperlink" Target="http://www.bioeng.auckland.ac.nz/images/database/special_sense_organs/eyeball.jpg" TargetMode="Externa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amazon.ca/gp/product/images/1857882601/ref=dp_image_0/701-0284392-7075555?ie=UTF8&amp;n=916520&amp;s=book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26.pn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14.xml"/><Relationship Id="rId5" Type="http://schemas.openxmlformats.org/officeDocument/2006/relationships/image" Target="../media/image36.jpeg"/><Relationship Id="rId4" Type="http://schemas.openxmlformats.org/officeDocument/2006/relationships/image" Target="../media/image35.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localhost/Users/jeffrygerson/JDG/Presentations/Presentations/Originals/Art%20of%20Optometry/Art%20with%20Larry/YouTube%20-%20FRIENDS%20-%20Rachel%20at%20the%20Eye%20Doctor.mov" TargetMode="External"/><Relationship Id="rId1" Type="http://schemas.microsoft.com/office/2007/relationships/media" Target="file://localhost/Users/jeffrygerson/JDG/Presentations/Presentations/Originals/Art%20of%20Optometry/Art%20with%20Larry/YouTube%20-%20FRIENDS%20-%20Rachel%20at%20the%20Eye%20Doctor.mov" TargetMode="Externa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54.xml"/><Relationship Id="rId1" Type="http://schemas.openxmlformats.org/officeDocument/2006/relationships/slideLayout" Target="../slideLayouts/slideLayout16.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6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localhost/Users/jeffrygerson/JDG/Presentations/Presentations/Originals/Art%20of%20Optometry/Art%20with%20Larry/funny%20eye%20exam.mp4" TargetMode="External"/><Relationship Id="rId1" Type="http://schemas.microsoft.com/office/2007/relationships/media" Target="file://localhost/Users/jeffrygerson/JDG/Presentations/Presentations/Originals/Art%20of%20Optometry/Art%20with%20Larry/funny%20eye%20exam.mp4" TargetMode="External"/><Relationship Id="rId4" Type="http://schemas.openxmlformats.org/officeDocument/2006/relationships/image" Target="../media/image53.png"/></Relationships>
</file>

<file path=ppt/slides/_rels/slide6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2895600" y="1828800"/>
            <a:ext cx="6019800" cy="2209800"/>
          </a:xfrm>
        </p:spPr>
        <p:txBody>
          <a:bodyPr/>
          <a:lstStyle/>
          <a:p>
            <a:pPr eaLnBrk="1" hangingPunct="1"/>
            <a:r>
              <a:rPr lang="en-US" sz="4800" dirty="0">
                <a:ea typeface="ＭＳ Ｐゴシック" pitchFamily="-106" charset="-128"/>
                <a:cs typeface="ＭＳ Ｐゴシック" pitchFamily="-106" charset="-128"/>
              </a:rPr>
              <a:t>The Art of Optometry</a:t>
            </a:r>
            <a:br>
              <a:rPr lang="en-US" dirty="0">
                <a:ea typeface="ＭＳ Ｐゴシック" pitchFamily="-106" charset="-128"/>
                <a:cs typeface="ＭＳ Ｐゴシック" pitchFamily="-106" charset="-128"/>
              </a:rPr>
            </a:br>
            <a:br>
              <a:rPr lang="en-US" sz="4400" dirty="0">
                <a:ea typeface="ＭＳ Ｐゴシック" pitchFamily="-106" charset="-128"/>
                <a:cs typeface="ＭＳ Ｐゴシック" pitchFamily="-106" charset="-128"/>
              </a:rPr>
            </a:br>
            <a:endParaRPr lang="en-US" dirty="0">
              <a:ea typeface="ＭＳ Ｐゴシック" pitchFamily="-106" charset="-128"/>
              <a:cs typeface="ＭＳ Ｐゴシック" pitchFamily="-106" charset="-128"/>
            </a:endParaRPr>
          </a:p>
        </p:txBody>
      </p:sp>
      <p:sp>
        <p:nvSpPr>
          <p:cNvPr id="19459" name="Rectangle 3"/>
          <p:cNvSpPr>
            <a:spLocks noGrp="1" noChangeArrowheads="1"/>
          </p:cNvSpPr>
          <p:nvPr>
            <p:ph type="subTitle" idx="1"/>
          </p:nvPr>
        </p:nvSpPr>
        <p:spPr>
          <a:xfrm>
            <a:off x="1943100" y="5638800"/>
            <a:ext cx="5295900" cy="1066800"/>
          </a:xfrm>
        </p:spPr>
        <p:txBody>
          <a:bodyPr/>
          <a:lstStyle/>
          <a:p>
            <a:pPr algn="ctr" eaLnBrk="1" hangingPunct="1">
              <a:lnSpc>
                <a:spcPct val="80000"/>
              </a:lnSpc>
              <a:buFont typeface="Wingdings" pitchFamily="-106" charset="2"/>
              <a:buNone/>
            </a:pPr>
            <a:r>
              <a:rPr lang="en-US" sz="2200" dirty="0">
                <a:ea typeface="ＭＳ Ｐゴシック" pitchFamily="-106" charset="-128"/>
                <a:cs typeface="ＭＳ Ｐゴシック" pitchFamily="-106" charset="-128"/>
              </a:rPr>
              <a:t>Jeffry D. Gerson, O.D., F.A.A.O.</a:t>
            </a:r>
          </a:p>
          <a:p>
            <a:pPr algn="ctr" eaLnBrk="1" hangingPunct="1">
              <a:lnSpc>
                <a:spcPct val="80000"/>
              </a:lnSpc>
              <a:buFont typeface="Wingdings" pitchFamily="-106" charset="2"/>
              <a:buNone/>
            </a:pPr>
            <a:r>
              <a:rPr lang="en-US" sz="2200" dirty="0">
                <a:ea typeface="ＭＳ Ｐゴシック" pitchFamily="-106" charset="-128"/>
                <a:cs typeface="ＭＳ Ｐゴシック" pitchFamily="-106" charset="-128"/>
              </a:rPr>
              <a:t>Olathe, KS</a:t>
            </a:r>
          </a:p>
          <a:p>
            <a:pPr algn="ctr" eaLnBrk="1" hangingPunct="1">
              <a:lnSpc>
                <a:spcPct val="80000"/>
              </a:lnSpc>
              <a:buFont typeface="Wingdings" pitchFamily="-106" charset="2"/>
              <a:buNone/>
            </a:pPr>
            <a:r>
              <a:rPr lang="en-US" sz="2200" dirty="0" err="1">
                <a:ea typeface="ＭＳ Ｐゴシック" pitchFamily="-106" charset="-128"/>
                <a:cs typeface="ＭＳ Ｐゴシック" pitchFamily="-106" charset="-128"/>
              </a:rPr>
              <a:t>jgerson@hotmail.com</a:t>
            </a:r>
            <a:endParaRPr lang="en-US" sz="2200" dirty="0">
              <a:ea typeface="ＭＳ Ｐゴシック" pitchFamily="-106" charset="-128"/>
              <a:cs typeface="ＭＳ Ｐゴシック" pitchFamily="-106" charset="-128"/>
            </a:endParaRPr>
          </a:p>
        </p:txBody>
      </p:sp>
      <p:pic>
        <p:nvPicPr>
          <p:cNvPr id="19460" name="Picture 5" descr="eye">
            <a:hlinkClick r:id="rId3"/>
          </p:cNvPr>
          <p:cNvPicPr>
            <a:picLocks noChangeAspect="1" noChangeArrowheads="1"/>
          </p:cNvPicPr>
          <p:nvPr/>
        </p:nvPicPr>
        <p:blipFill>
          <a:blip r:embed="rId4"/>
          <a:srcRect/>
          <a:stretch>
            <a:fillRect/>
          </a:stretch>
        </p:blipFill>
        <p:spPr bwMode="auto">
          <a:xfrm>
            <a:off x="6858000" y="0"/>
            <a:ext cx="2286000" cy="1714500"/>
          </a:xfrm>
          <a:prstGeom prst="rect">
            <a:avLst/>
          </a:prstGeom>
          <a:noFill/>
          <a:ln w="9525">
            <a:noFill/>
            <a:miter lim="800000"/>
            <a:headEnd/>
            <a:tailEnd/>
          </a:ln>
        </p:spPr>
      </p:pic>
      <p:pic>
        <p:nvPicPr>
          <p:cNvPr id="19461" name="Picture 7" descr="eye"/>
          <p:cNvPicPr>
            <a:picLocks noChangeAspect="1" noChangeArrowheads="1"/>
          </p:cNvPicPr>
          <p:nvPr/>
        </p:nvPicPr>
        <p:blipFill>
          <a:blip r:embed="rId5"/>
          <a:srcRect/>
          <a:stretch>
            <a:fillRect/>
          </a:stretch>
        </p:blipFill>
        <p:spPr bwMode="auto">
          <a:xfrm>
            <a:off x="0" y="0"/>
            <a:ext cx="2286000" cy="1489075"/>
          </a:xfrm>
          <a:prstGeom prst="rect">
            <a:avLst/>
          </a:prstGeom>
          <a:noFill/>
          <a:ln w="9525">
            <a:noFill/>
            <a:miter lim="800000"/>
            <a:headEnd/>
            <a:tailEnd/>
          </a:ln>
        </p:spPr>
      </p:pic>
      <p:sp>
        <p:nvSpPr>
          <p:cNvPr id="19462" name="Text Box 8"/>
          <p:cNvSpPr txBox="1">
            <a:spLocks noChangeArrowheads="1"/>
          </p:cNvSpPr>
          <p:nvPr/>
        </p:nvSpPr>
        <p:spPr bwMode="auto">
          <a:xfrm>
            <a:off x="1143000" y="4267200"/>
            <a:ext cx="6858000" cy="366713"/>
          </a:xfrm>
          <a:prstGeom prst="rect">
            <a:avLst/>
          </a:prstGeom>
          <a:noFill/>
          <a:ln w="9525">
            <a:noFill/>
            <a:miter lim="800000"/>
            <a:headEnd/>
            <a:tailEnd/>
          </a:ln>
        </p:spPr>
        <p:txBody>
          <a:bodyPr>
            <a:prstTxWarp prst="textNoShape">
              <a:avLst/>
            </a:prstTxWarp>
            <a:spAutoFit/>
          </a:bodyPr>
          <a:lstStyle/>
          <a:p>
            <a:pPr algn="ctr">
              <a:spcBef>
                <a:spcPct val="50000"/>
              </a:spcBef>
            </a:pPr>
            <a:endParaRPr lang="en-US"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ctrTitle"/>
          </p:nvPr>
        </p:nvSpPr>
        <p:spPr>
          <a:xfrm>
            <a:off x="685800" y="838200"/>
            <a:ext cx="7848600" cy="2819400"/>
          </a:xfrm>
        </p:spPr>
        <p:txBody>
          <a:bodyPr/>
          <a:lstStyle/>
          <a:p>
            <a:r>
              <a:rPr lang="en-US" sz="4000" b="1" dirty="0">
                <a:solidFill>
                  <a:schemeClr val="tx1"/>
                </a:solidFill>
              </a:rPr>
              <a:t>“How much deeper would the ocean be without sponges?”</a:t>
            </a:r>
            <a:endParaRPr lang="en-US" dirty="0">
              <a:solidFill>
                <a:schemeClr val="tx1"/>
              </a:solidFill>
            </a:endParaRPr>
          </a:p>
        </p:txBody>
      </p:sp>
      <p:sp>
        <p:nvSpPr>
          <p:cNvPr id="145411" name="Rectangle 3"/>
          <p:cNvSpPr>
            <a:spLocks noGrp="1" noChangeArrowheads="1"/>
          </p:cNvSpPr>
          <p:nvPr>
            <p:ph type="subTitle" idx="1"/>
          </p:nvPr>
        </p:nvSpPr>
        <p:spPr>
          <a:xfrm>
            <a:off x="1447800" y="6019800"/>
            <a:ext cx="6248400" cy="685800"/>
          </a:xfrm>
        </p:spPr>
        <p:txBody>
          <a:bodyPr/>
          <a:lstStyle/>
          <a:p>
            <a:r>
              <a:rPr lang="en-US" sz="1600" i="1" dirty="0"/>
              <a:t>Larry the Cable Guy</a:t>
            </a:r>
            <a:endParaRPr lang="en-US" dirty="0"/>
          </a:p>
        </p:txBody>
      </p:sp>
      <p:pic>
        <p:nvPicPr>
          <p:cNvPr id="145412" name="Picture 4" descr="larry_the_cable_guy_v9"/>
          <p:cNvPicPr>
            <a:picLocks noChangeAspect="1" noChangeArrowheads="1"/>
          </p:cNvPicPr>
          <p:nvPr/>
        </p:nvPicPr>
        <p:blipFill>
          <a:blip r:embed="rId3"/>
          <a:srcRect/>
          <a:stretch>
            <a:fillRect/>
          </a:stretch>
        </p:blipFill>
        <p:spPr bwMode="auto">
          <a:xfrm>
            <a:off x="2337190" y="3505200"/>
            <a:ext cx="3112698" cy="23352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4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54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a:xfrm>
            <a:off x="457200" y="762000"/>
            <a:ext cx="8229600" cy="3886200"/>
          </a:xfrm>
        </p:spPr>
        <p:txBody>
          <a:bodyPr/>
          <a:lstStyle/>
          <a:p>
            <a:pPr eaLnBrk="1" hangingPunct="1"/>
            <a:r>
              <a:rPr lang="en-US">
                <a:ea typeface="ＭＳ Ｐゴシック" pitchFamily="-106" charset="-128"/>
                <a:cs typeface="ＭＳ Ｐゴシック" pitchFamily="-106" charset="-128"/>
              </a:rPr>
              <a:t>Most people think that they are going to live forever ….until they develop a cold.</a:t>
            </a:r>
          </a:p>
          <a:p>
            <a:pPr eaLnBrk="1" hangingPunct="1"/>
            <a:r>
              <a:rPr lang="en-US">
                <a:ea typeface="ＭＳ Ｐゴシック" pitchFamily="-106" charset="-128"/>
                <a:cs typeface="ＭＳ Ｐゴシック" pitchFamily="-106" charset="-128"/>
              </a:rPr>
              <a:t>How does this relate to optometry?</a:t>
            </a:r>
          </a:p>
        </p:txBody>
      </p:sp>
      <p:pic>
        <p:nvPicPr>
          <p:cNvPr id="180228" name="Picture 4" descr="Neoptx01"/>
          <p:cNvPicPr>
            <a:picLocks noChangeAspect="1" noChangeArrowheads="1"/>
          </p:cNvPicPr>
          <p:nvPr/>
        </p:nvPicPr>
        <p:blipFill>
          <a:blip r:embed="rId3"/>
          <a:srcRect/>
          <a:stretch>
            <a:fillRect/>
          </a:stretch>
        </p:blipFill>
        <p:spPr bwMode="auto">
          <a:xfrm>
            <a:off x="2209800" y="2752725"/>
            <a:ext cx="5791200" cy="3943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0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Why the title “Art of Optometry”</a:t>
            </a:r>
          </a:p>
        </p:txBody>
      </p:sp>
      <p:sp>
        <p:nvSpPr>
          <p:cNvPr id="27651" name="Rectangle 3"/>
          <p:cNvSpPr>
            <a:spLocks noGrp="1" noChangeArrowheads="1"/>
          </p:cNvSpPr>
          <p:nvPr>
            <p:ph type="body" idx="1"/>
          </p:nvPr>
        </p:nvSpPr>
        <p:spPr/>
        <p:txBody>
          <a:bodyPr/>
          <a:lstStyle/>
          <a:p>
            <a:pPr eaLnBrk="1" hangingPunct="1"/>
            <a:r>
              <a:rPr lang="en-US">
                <a:ea typeface="ＭＳ Ｐゴシック" pitchFamily="-106" charset="-128"/>
                <a:cs typeface="ＭＳ Ｐゴシック" pitchFamily="-106" charset="-128"/>
              </a:rPr>
              <a:t>Medicine in general includes two “cultures”</a:t>
            </a:r>
          </a:p>
          <a:p>
            <a:pPr eaLnBrk="1" hangingPunct="1"/>
            <a:r>
              <a:rPr lang="en-US">
                <a:ea typeface="ＭＳ Ｐゴシック" pitchFamily="-106" charset="-128"/>
                <a:cs typeface="ＭＳ Ｐゴシック" pitchFamily="-106" charset="-128"/>
              </a:rPr>
              <a:t>We are all familiar with the science of optometry,</a:t>
            </a:r>
          </a:p>
          <a:p>
            <a:pPr lvl="1" eaLnBrk="1" hangingPunct="1"/>
            <a:r>
              <a:rPr lang="en-US"/>
              <a:t>Opportunity for learning and discussion </a:t>
            </a:r>
          </a:p>
          <a:p>
            <a:pPr eaLnBrk="1" hangingPunct="1"/>
            <a:r>
              <a:rPr lang="en-US">
                <a:ea typeface="ＭＳ Ｐゴシック" pitchFamily="-106" charset="-128"/>
                <a:cs typeface="ＭＳ Ｐゴシック" pitchFamily="-106" charset="-128"/>
              </a:rPr>
              <a:t>The art: needed to promote success within the science…</a:t>
            </a:r>
          </a:p>
          <a:p>
            <a:pPr lvl="1" eaLnBrk="1" hangingPunct="1"/>
            <a:r>
              <a:rPr lang="en-US"/>
              <a:t>Rare opportunity for discussion and reflection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Course Objectives</a:t>
            </a:r>
          </a:p>
        </p:txBody>
      </p:sp>
      <p:sp>
        <p:nvSpPr>
          <p:cNvPr id="29699" name="Rectangle 6"/>
          <p:cNvSpPr>
            <a:spLocks noGrp="1" noChangeArrowheads="1"/>
          </p:cNvSpPr>
          <p:nvPr>
            <p:ph type="body" sz="half" idx="2"/>
          </p:nvPr>
        </p:nvSpPr>
        <p:spPr>
          <a:xfrm>
            <a:off x="3886200" y="1447800"/>
            <a:ext cx="5257800" cy="5029200"/>
          </a:xfrm>
        </p:spPr>
        <p:txBody>
          <a:bodyPr/>
          <a:lstStyle/>
          <a:p>
            <a:pPr eaLnBrk="1" hangingPunct="1">
              <a:lnSpc>
                <a:spcPct val="90000"/>
              </a:lnSpc>
            </a:pPr>
            <a:r>
              <a:rPr lang="en-US">
                <a:ea typeface="ＭＳ Ｐゴシック" pitchFamily="-106" charset="-128"/>
                <a:cs typeface="ＭＳ Ｐゴシック" pitchFamily="-106" charset="-128"/>
              </a:rPr>
              <a:t>Begin to think differently about our patients and profession</a:t>
            </a:r>
          </a:p>
          <a:p>
            <a:pPr lvl="1" eaLnBrk="1" hangingPunct="1">
              <a:lnSpc>
                <a:spcPct val="90000"/>
              </a:lnSpc>
            </a:pPr>
            <a:r>
              <a:rPr lang="en-US"/>
              <a:t>More than Meets the Eye</a:t>
            </a:r>
          </a:p>
          <a:p>
            <a:pPr eaLnBrk="1" hangingPunct="1">
              <a:lnSpc>
                <a:spcPct val="90000"/>
              </a:lnSpc>
            </a:pPr>
            <a:r>
              <a:rPr lang="en-US">
                <a:ea typeface="ＭＳ Ｐゴシック" pitchFamily="-106" charset="-128"/>
                <a:cs typeface="ＭＳ Ｐゴシック" pitchFamily="-106" charset="-128"/>
              </a:rPr>
              <a:t>See optometry as a science </a:t>
            </a:r>
            <a:r>
              <a:rPr lang="en-US" b="1" i="1" u="sng">
                <a:ea typeface="ＭＳ Ｐゴシック" pitchFamily="-106" charset="-128"/>
                <a:cs typeface="ＭＳ Ｐゴシック" pitchFamily="-106" charset="-128"/>
              </a:rPr>
              <a:t>and</a:t>
            </a:r>
            <a:r>
              <a:rPr lang="en-US">
                <a:ea typeface="ＭＳ Ｐゴシック" pitchFamily="-106" charset="-128"/>
                <a:cs typeface="ＭＳ Ｐゴシック" pitchFamily="-106" charset="-128"/>
              </a:rPr>
              <a:t> an art</a:t>
            </a:r>
          </a:p>
          <a:p>
            <a:pPr eaLnBrk="1" hangingPunct="1">
              <a:lnSpc>
                <a:spcPct val="90000"/>
              </a:lnSpc>
            </a:pPr>
            <a:r>
              <a:rPr lang="en-US">
                <a:ea typeface="ＭＳ Ｐゴシック" pitchFamily="-106" charset="-128"/>
                <a:cs typeface="ＭＳ Ｐゴシック" pitchFamily="-106" charset="-128"/>
              </a:rPr>
              <a:t>Think about and realize the impact we have on our patients</a:t>
            </a:r>
            <a:endParaRPr lang="en-US" sz="2400">
              <a:ea typeface="ＭＳ Ｐゴシック" pitchFamily="-106" charset="-128"/>
              <a:cs typeface="ＭＳ Ｐゴシック" pitchFamily="-106" charset="-128"/>
            </a:endParaRPr>
          </a:p>
          <a:p>
            <a:pPr eaLnBrk="1" hangingPunct="1">
              <a:lnSpc>
                <a:spcPct val="90000"/>
              </a:lnSpc>
            </a:pPr>
            <a:endParaRPr lang="en-US" sz="2400">
              <a:ea typeface="ＭＳ Ｐゴシック" pitchFamily="-106" charset="-128"/>
              <a:cs typeface="ＭＳ Ｐゴシック" pitchFamily="-106" charset="-128"/>
            </a:endParaRPr>
          </a:p>
          <a:p>
            <a:pPr eaLnBrk="1" hangingPunct="1">
              <a:lnSpc>
                <a:spcPct val="90000"/>
              </a:lnSpc>
            </a:pPr>
            <a:endParaRPr lang="en-US" sz="2400">
              <a:ea typeface="ＭＳ Ｐゴシック" pitchFamily="-106" charset="-128"/>
              <a:cs typeface="ＭＳ Ｐゴシック" pitchFamily="-106" charset="-128"/>
            </a:endParaRPr>
          </a:p>
          <a:p>
            <a:pPr eaLnBrk="1" hangingPunct="1">
              <a:lnSpc>
                <a:spcPct val="90000"/>
              </a:lnSpc>
            </a:pPr>
            <a:endParaRPr lang="en-US" sz="2400">
              <a:ea typeface="ＭＳ Ｐゴシック" pitchFamily="-106" charset="-128"/>
              <a:cs typeface="ＭＳ Ｐゴシック" pitchFamily="-106" charset="-128"/>
            </a:endParaRPr>
          </a:p>
        </p:txBody>
      </p:sp>
      <p:pic>
        <p:nvPicPr>
          <p:cNvPr id="29700" name="Picture 9" descr="39"/>
          <p:cNvPicPr>
            <a:picLocks noGrp="1" noChangeAspect="1" noChangeArrowheads="1"/>
          </p:cNvPicPr>
          <p:nvPr>
            <p:ph sz="half" idx="1"/>
          </p:nvPr>
        </p:nvPicPr>
        <p:blipFill>
          <a:blip r:embed="rId3"/>
          <a:srcRect/>
          <a:stretch>
            <a:fillRect/>
          </a:stretch>
        </p:blipFill>
        <p:spPr>
          <a:xfrm>
            <a:off x="762000" y="1524000"/>
            <a:ext cx="3048000" cy="4267200"/>
          </a:xfrm>
          <a:noFill/>
        </p:spPr>
      </p:pic>
      <p:sp>
        <p:nvSpPr>
          <p:cNvPr id="27653" name="Text Box 10"/>
          <p:cNvSpPr txBox="1">
            <a:spLocks noChangeArrowheads="1"/>
          </p:cNvSpPr>
          <p:nvPr/>
        </p:nvSpPr>
        <p:spPr bwMode="auto">
          <a:xfrm>
            <a:off x="457200" y="6019800"/>
            <a:ext cx="82296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a:t>“It is difficult to make an asymptomatic patient feel better” Sir William Osler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7000"/>
                                  </p:stCondLst>
                                  <p:childTnLst>
                                    <p:set>
                                      <p:cBhvr>
                                        <p:cTn id="6" dur="1" fill="hold">
                                          <p:stCondLst>
                                            <p:cond delay="0"/>
                                          </p:stCondLst>
                                        </p:cTn>
                                        <p:tgtEl>
                                          <p:spTgt spid="276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different way to think…</a:t>
            </a:r>
          </a:p>
        </p:txBody>
      </p:sp>
      <p:sp>
        <p:nvSpPr>
          <p:cNvPr id="3" name="Content Placeholder 2"/>
          <p:cNvSpPr>
            <a:spLocks noGrp="1"/>
          </p:cNvSpPr>
          <p:nvPr>
            <p:ph sz="half" idx="1"/>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atch2.mp4">
            <a:hlinkClick r:id="" action="ppaction://media"/>
          </p:cNvPr>
          <p:cNvPicPr/>
          <p:nvPr>
            <a:videoFile r:link="rId2"/>
            <p:extLst>
              <p:ext uri="{DAA4B4D4-6D71-4841-9C94-3DE7FCFB9230}">
                <p14:media xmlns:p14="http://schemas.microsoft.com/office/powerpoint/2010/main" r:link="rId1"/>
              </p:ext>
            </p:extLst>
          </p:nvPr>
        </p:nvPicPr>
        <p:blipFill>
          <a:blip r:embed="rId4"/>
          <a:stretch>
            <a:fillRect/>
          </a:stretch>
        </p:blipFill>
        <p:spPr>
          <a:xfrm>
            <a:off x="304800" y="400050"/>
            <a:ext cx="8610600" cy="64579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05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7"/>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What is this?</a:t>
            </a:r>
          </a:p>
        </p:txBody>
      </p:sp>
      <p:pic>
        <p:nvPicPr>
          <p:cNvPr id="31748" name="Picture 18" descr="(0000)_PATTY_LYNN_11-05-1940_158219"/>
          <p:cNvPicPr>
            <a:picLocks noGrp="1" noChangeAspect="1" noChangeArrowheads="1"/>
          </p:cNvPicPr>
          <p:nvPr>
            <p:ph sz="quarter" idx="1"/>
          </p:nvPr>
        </p:nvPicPr>
        <p:blipFill>
          <a:blip r:embed="rId3"/>
          <a:srcRect/>
          <a:stretch>
            <a:fillRect/>
          </a:stretch>
        </p:blipFill>
        <p:spPr>
          <a:xfrm>
            <a:off x="3581400" y="1562100"/>
            <a:ext cx="3276600" cy="2620963"/>
          </a:xfrm>
        </p:spPr>
      </p:pic>
      <p:graphicFrame>
        <p:nvGraphicFramePr>
          <p:cNvPr id="31746" name="Object 2"/>
          <p:cNvGraphicFramePr>
            <a:graphicFrameLocks noGrp="1" noChangeAspect="1"/>
          </p:cNvGraphicFramePr>
          <p:nvPr>
            <p:ph sz="quarter" idx="2"/>
          </p:nvPr>
        </p:nvGraphicFramePr>
        <p:xfrm>
          <a:off x="6781800" y="1295400"/>
          <a:ext cx="2335213" cy="2971800"/>
        </p:xfrm>
        <a:graphic>
          <a:graphicData uri="http://schemas.openxmlformats.org/presentationml/2006/ole">
            <mc:AlternateContent xmlns:mc="http://schemas.openxmlformats.org/markup-compatibility/2006">
              <mc:Choice xmlns:v="urn:schemas-microsoft-com:vml" Requires="v">
                <p:oleObj name="Bitmap Image" r:id="rId4" imgW="2780952" imgH="3085714" progId="">
                  <p:embed/>
                </p:oleObj>
              </mc:Choice>
              <mc:Fallback>
                <p:oleObj name="Bitmap Image" r:id="rId4" imgW="2780952" imgH="3085714"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1295400"/>
                        <a:ext cx="2335213" cy="2971800"/>
                      </a:xfrm>
                      <a:prstGeom prst="rect">
                        <a:avLst/>
                      </a:prstGeom>
                      <a:noFill/>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oleObj>
              </mc:Fallback>
            </mc:AlternateContent>
          </a:graphicData>
        </a:graphic>
      </p:graphicFrame>
      <p:sp>
        <p:nvSpPr>
          <p:cNvPr id="118807" name="Rectangle 23"/>
          <p:cNvSpPr>
            <a:spLocks noGrp="1" noChangeArrowheads="1"/>
          </p:cNvSpPr>
          <p:nvPr>
            <p:ph type="body" sz="half" idx="3"/>
          </p:nvPr>
        </p:nvSpPr>
        <p:spPr>
          <a:xfrm>
            <a:off x="457200" y="4495800"/>
            <a:ext cx="8229600" cy="2362200"/>
          </a:xfrm>
        </p:spPr>
        <p:txBody>
          <a:bodyPr/>
          <a:lstStyle/>
          <a:p>
            <a:pPr eaLnBrk="1" hangingPunct="1">
              <a:lnSpc>
                <a:spcPct val="90000"/>
              </a:lnSpc>
              <a:buFont typeface="Wingdings" pitchFamily="-106" charset="2"/>
              <a:buNone/>
            </a:pPr>
            <a:r>
              <a:rPr lang="en-US" sz="2800">
                <a:ea typeface="ＭＳ Ｐゴシック" pitchFamily="-106" charset="-128"/>
                <a:cs typeface="ＭＳ Ｐゴシック" pitchFamily="-106" charset="-128"/>
              </a:rPr>
              <a:t>A. Choroidal Melanoma</a:t>
            </a: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B. Metastatic Carcinoma</a:t>
            </a: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C. Retinal Detachment</a:t>
            </a: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D. None of the Above</a:t>
            </a: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E. Combination of 2 of the above</a:t>
            </a:r>
          </a:p>
          <a:p>
            <a:pPr eaLnBrk="1" hangingPunct="1">
              <a:lnSpc>
                <a:spcPct val="90000"/>
              </a:lnSpc>
            </a:pPr>
            <a:endParaRPr lang="en-US" sz="2800">
              <a:ea typeface="ＭＳ Ｐゴシック" pitchFamily="-106" charset="-128"/>
              <a:cs typeface="ＭＳ Ｐゴシック" pitchFamily="-106" charset="-128"/>
            </a:endParaRPr>
          </a:p>
        </p:txBody>
      </p:sp>
      <p:pic>
        <p:nvPicPr>
          <p:cNvPr id="31750" name="Picture 22" descr="(0000)_PATTY_LYNN_11-05-1940_158219"/>
          <p:cNvPicPr>
            <a:picLocks noGrp="1" noChangeAspect="1" noChangeArrowheads="1"/>
          </p:cNvPicPr>
          <p:nvPr>
            <p:ph sz="quarter" idx="4294967295"/>
          </p:nvPr>
        </p:nvPicPr>
        <p:blipFill>
          <a:blip r:embed="rId6"/>
          <a:srcRect/>
          <a:stretch>
            <a:fillRect/>
          </a:stretch>
        </p:blipFill>
        <p:spPr>
          <a:xfrm>
            <a:off x="533400" y="1600200"/>
            <a:ext cx="2819400" cy="2540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88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880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880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880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88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80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Quote by Maimonides</a:t>
            </a:r>
          </a:p>
        </p:txBody>
      </p:sp>
      <p:sp>
        <p:nvSpPr>
          <p:cNvPr id="33795" name="Rectangle 3"/>
          <p:cNvSpPr>
            <a:spLocks noGrp="1" noChangeArrowheads="1"/>
          </p:cNvSpPr>
          <p:nvPr>
            <p:ph type="body" idx="1"/>
          </p:nvPr>
        </p:nvSpPr>
        <p:spPr/>
        <p:txBody>
          <a:bodyPr/>
          <a:lstStyle/>
          <a:p>
            <a:pPr eaLnBrk="1" hangingPunct="1"/>
            <a:r>
              <a:rPr lang="en-US">
                <a:ea typeface="ＭＳ Ｐゴシック" pitchFamily="-106" charset="-128"/>
                <a:cs typeface="ＭＳ Ｐゴシック" pitchFamily="-106" charset="-128"/>
              </a:rPr>
              <a:t>“May I never forget that the patient is a fellow creature in pain.  May I never consider him merely a vessel of disease.”</a:t>
            </a:r>
          </a:p>
          <a:p>
            <a:pPr eaLnBrk="1" hangingPunct="1"/>
            <a:endParaRPr lang="en-US">
              <a:ea typeface="ＭＳ Ｐゴシック" pitchFamily="-106" charset="-128"/>
              <a:cs typeface="ＭＳ Ｐゴシック" pitchFamily="-106" charset="-128"/>
            </a:endParaRPr>
          </a:p>
          <a:p>
            <a:pPr eaLnBrk="1" hangingPunct="1"/>
            <a:r>
              <a:rPr lang="en-US">
                <a:ea typeface="ＭＳ Ｐゴシック" pitchFamily="-106" charset="-128"/>
                <a:cs typeface="ＭＳ Ｐゴシック" pitchFamily="-106" charset="-128"/>
              </a:rPr>
              <a:t>How does this pertain to the previous slide? (and to the rest of what we do as optometrists)</a:t>
            </a:r>
          </a:p>
          <a:p>
            <a:pPr eaLnBrk="1" hangingPunct="1"/>
            <a:endParaRPr lang="en-US">
              <a:ea typeface="ＭＳ Ｐゴシック" pitchFamily="-106" charset="-128"/>
              <a:cs typeface="ＭＳ Ｐゴシック" pitchFamily="-106" charset="-128"/>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Lets Try Again: What was this?</a:t>
            </a:r>
          </a:p>
        </p:txBody>
      </p:sp>
      <p:pic>
        <p:nvPicPr>
          <p:cNvPr id="35844" name="Picture 3" descr="(0000)_PATTY_LYNN_11-05-1940_158219"/>
          <p:cNvPicPr>
            <a:picLocks noGrp="1" noChangeAspect="1" noChangeArrowheads="1"/>
          </p:cNvPicPr>
          <p:nvPr>
            <p:ph sz="quarter" idx="1"/>
          </p:nvPr>
        </p:nvPicPr>
        <p:blipFill>
          <a:blip r:embed="rId3"/>
          <a:srcRect/>
          <a:stretch>
            <a:fillRect/>
          </a:stretch>
        </p:blipFill>
        <p:spPr>
          <a:xfrm>
            <a:off x="3581400" y="1646238"/>
            <a:ext cx="3276600" cy="2620962"/>
          </a:xfrm>
        </p:spPr>
      </p:pic>
      <p:graphicFrame>
        <p:nvGraphicFramePr>
          <p:cNvPr id="35842" name="Object 2"/>
          <p:cNvGraphicFramePr>
            <a:graphicFrameLocks noGrp="1" noChangeAspect="1"/>
          </p:cNvGraphicFramePr>
          <p:nvPr>
            <p:ph sz="quarter" idx="2"/>
          </p:nvPr>
        </p:nvGraphicFramePr>
        <p:xfrm>
          <a:off x="6781800" y="1447800"/>
          <a:ext cx="2335213" cy="2971800"/>
        </p:xfrm>
        <a:graphic>
          <a:graphicData uri="http://schemas.openxmlformats.org/presentationml/2006/ole">
            <mc:AlternateContent xmlns:mc="http://schemas.openxmlformats.org/markup-compatibility/2006">
              <mc:Choice xmlns:v="urn:schemas-microsoft-com:vml" Requires="v">
                <p:oleObj name="Bitmap Image" r:id="rId4" imgW="2780952" imgH="3085714" progId="">
                  <p:embed/>
                </p:oleObj>
              </mc:Choice>
              <mc:Fallback>
                <p:oleObj name="Bitmap Image" r:id="rId4" imgW="2780952" imgH="3085714"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1447800"/>
                        <a:ext cx="2335213" cy="2971800"/>
                      </a:xfrm>
                      <a:prstGeom prst="rect">
                        <a:avLst/>
                      </a:prstGeom>
                      <a:noFill/>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oleObj>
              </mc:Fallback>
            </mc:AlternateContent>
          </a:graphicData>
        </a:graphic>
      </p:graphicFrame>
      <p:sp>
        <p:nvSpPr>
          <p:cNvPr id="132101" name="Rectangle 5"/>
          <p:cNvSpPr>
            <a:spLocks noGrp="1" noChangeArrowheads="1"/>
          </p:cNvSpPr>
          <p:nvPr>
            <p:ph type="body" sz="half" idx="3"/>
          </p:nvPr>
        </p:nvSpPr>
        <p:spPr>
          <a:xfrm>
            <a:off x="457200" y="4495800"/>
            <a:ext cx="8229600" cy="2362200"/>
          </a:xfrm>
        </p:spPr>
        <p:txBody>
          <a:bodyPr/>
          <a:lstStyle/>
          <a:p>
            <a:pPr eaLnBrk="1" hangingPunct="1">
              <a:lnSpc>
                <a:spcPct val="90000"/>
              </a:lnSpc>
              <a:buFont typeface="Wingdings" pitchFamily="-106" charset="2"/>
              <a:buNone/>
            </a:pPr>
            <a:r>
              <a:rPr lang="en-US" sz="2800">
                <a:ea typeface="ＭＳ Ｐゴシック" pitchFamily="-106" charset="-128"/>
                <a:cs typeface="ＭＳ Ｐゴシック" pitchFamily="-106" charset="-128"/>
              </a:rPr>
              <a:t>A. Incidental finding: At a routine exam by O.D.</a:t>
            </a: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B. Bad news: For a calm Husband</a:t>
            </a: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C. Life Changing Diagnosis: For a family</a:t>
            </a: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D. Mortality: For a person</a:t>
            </a: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E. All of the Above</a:t>
            </a:r>
          </a:p>
          <a:p>
            <a:pPr eaLnBrk="1" hangingPunct="1">
              <a:lnSpc>
                <a:spcPct val="90000"/>
              </a:lnSpc>
            </a:pPr>
            <a:endParaRPr lang="en-US" sz="2800">
              <a:ea typeface="ＭＳ Ｐゴシック" pitchFamily="-106" charset="-128"/>
              <a:cs typeface="ＭＳ Ｐゴシック" pitchFamily="-106" charset="-128"/>
            </a:endParaRPr>
          </a:p>
        </p:txBody>
      </p:sp>
      <p:pic>
        <p:nvPicPr>
          <p:cNvPr id="35846" name="Picture 6" descr="(0000)_PATTY_LYNN_11-05-1940_158219"/>
          <p:cNvPicPr>
            <a:picLocks noGrp="1" noChangeAspect="1" noChangeArrowheads="1"/>
          </p:cNvPicPr>
          <p:nvPr>
            <p:ph sz="quarter" idx="4294967295"/>
          </p:nvPr>
        </p:nvPicPr>
        <p:blipFill>
          <a:blip r:embed="rId6"/>
          <a:srcRect/>
          <a:stretch>
            <a:fillRect/>
          </a:stretch>
        </p:blipFill>
        <p:spPr>
          <a:xfrm>
            <a:off x="533400" y="1727200"/>
            <a:ext cx="2819400" cy="2540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210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210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210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210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210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Now…what are these?</a:t>
            </a:r>
          </a:p>
        </p:txBody>
      </p:sp>
      <p:pic>
        <p:nvPicPr>
          <p:cNvPr id="6" name="Content Placeholder 5" descr="drusen.jpg"/>
          <p:cNvPicPr>
            <a:picLocks noGrp="1" noChangeAspect="1"/>
          </p:cNvPicPr>
          <p:nvPr>
            <p:ph sz="quarter" idx="1"/>
          </p:nvPr>
        </p:nvPicPr>
        <p:blipFill>
          <a:blip r:embed="rId2">
            <a:extLst>
              <a:ext uri="{28A0092B-C50C-407E-A947-70E740481C1C}">
                <a14:useLocalDpi xmlns:a14="http://schemas.microsoft.com/office/drawing/2010/main" val="0"/>
              </a:ext>
            </a:extLst>
          </a:blip>
          <a:srcRect t="19182" b="19182"/>
          <a:stretch>
            <a:fillRect/>
          </a:stretch>
        </p:blipFill>
        <p:spPr/>
      </p:pic>
      <p:pic>
        <p:nvPicPr>
          <p:cNvPr id="7" name="Content Placeholder 6" descr="macular-degeneration-image007.jpg"/>
          <p:cNvPicPr>
            <a:picLocks noGrp="1" noChangeAspect="1"/>
          </p:cNvPicPr>
          <p:nvPr>
            <p:ph sz="quarter" idx="2"/>
          </p:nvPr>
        </p:nvPicPr>
        <p:blipFill>
          <a:blip r:embed="rId3">
            <a:extLst>
              <a:ext uri="{28A0092B-C50C-407E-A947-70E740481C1C}">
                <a14:useLocalDpi xmlns:a14="http://schemas.microsoft.com/office/drawing/2010/main" val="0"/>
              </a:ext>
            </a:extLst>
          </a:blip>
          <a:srcRect t="23083" b="23083"/>
          <a:stretch>
            <a:fillRect/>
          </a:stretch>
        </p:blipFill>
        <p:spPr/>
      </p:pic>
      <p:sp>
        <p:nvSpPr>
          <p:cNvPr id="5" name="Text Placeholder 4"/>
          <p:cNvSpPr>
            <a:spLocks noGrp="1"/>
          </p:cNvSpPr>
          <p:nvPr>
            <p:ph type="body" sz="half" idx="3"/>
          </p:nvPr>
        </p:nvSpPr>
        <p:spPr/>
        <p:txBody>
          <a:bodyPr/>
          <a:lstStyle/>
          <a:p>
            <a:r>
              <a:rPr lang="en-US" dirty="0"/>
              <a:t>AMD?</a:t>
            </a:r>
          </a:p>
          <a:p>
            <a:r>
              <a:rPr lang="en-US" dirty="0"/>
              <a:t>Threat to vision?</a:t>
            </a:r>
          </a:p>
          <a:p>
            <a:r>
              <a:rPr lang="en-US" dirty="0"/>
              <a:t>Change in outlook on life? </a:t>
            </a:r>
          </a:p>
        </p:txBody>
      </p:sp>
      <p:sp>
        <p:nvSpPr>
          <p:cNvPr id="8" name="TextBox 7"/>
          <p:cNvSpPr txBox="1"/>
          <p:nvPr/>
        </p:nvSpPr>
        <p:spPr>
          <a:xfrm>
            <a:off x="838200" y="5867400"/>
            <a:ext cx="7315200" cy="707886"/>
          </a:xfrm>
          <a:prstGeom prst="rect">
            <a:avLst/>
          </a:prstGeom>
          <a:noFill/>
        </p:spPr>
        <p:txBody>
          <a:bodyPr wrap="square" rtlCol="0">
            <a:spAutoFit/>
          </a:bodyPr>
          <a:lstStyle/>
          <a:p>
            <a:pPr algn="ctr"/>
            <a:r>
              <a:rPr lang="en-US" sz="4000" dirty="0"/>
              <a:t>Have I changed your outlook?</a:t>
            </a:r>
          </a:p>
        </p:txBody>
      </p:sp>
      <p:pic>
        <p:nvPicPr>
          <p:cNvPr id="9" name="Picture 8" descr="Macular-Degeneratio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600200"/>
            <a:ext cx="5486400" cy="4114800"/>
          </a:xfrm>
          <a:prstGeom prst="rect">
            <a:avLst/>
          </a:prstGeom>
        </p:spPr>
      </p:pic>
    </p:spTree>
    <p:extLst>
      <p:ext uri="{BB962C8B-B14F-4D97-AF65-F5344CB8AC3E}">
        <p14:creationId xmlns:p14="http://schemas.microsoft.com/office/powerpoint/2010/main" val="105230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cTn>
                              </p:par>
                              <p:par>
                                <p:cTn id="20" presetID="9"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Story/joke</a:t>
            </a:r>
          </a:p>
        </p:txBody>
      </p:sp>
      <p:sp>
        <p:nvSpPr>
          <p:cNvPr id="21507" name="Rectangle 3"/>
          <p:cNvSpPr>
            <a:spLocks noGrp="1" noChangeArrowheads="1"/>
          </p:cNvSpPr>
          <p:nvPr>
            <p:ph type="body" idx="1"/>
          </p:nvPr>
        </p:nvSpPr>
        <p:spPr/>
        <p:txBody>
          <a:bodyPr/>
          <a:lstStyle/>
          <a:p>
            <a:pPr eaLnBrk="1" hangingPunct="1">
              <a:lnSpc>
                <a:spcPct val="90000"/>
              </a:lnSpc>
            </a:pPr>
            <a:r>
              <a:rPr lang="en-US">
                <a:ea typeface="ＭＳ Ｐゴシック" pitchFamily="-106" charset="-128"/>
                <a:cs typeface="ＭＳ Ｐゴシック" pitchFamily="-106" charset="-128"/>
              </a:rPr>
              <a:t>A doctor gives a pateint a long list of don’ts, including nearly everything he enjoys in order to try to prevent more problems.  The dismayed patient asks if he denies himself of all of those things, which make his life worth living, will he live longer?.. The doctors answers quickly, No, but it will seem that way.  </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362200" y="457200"/>
            <a:ext cx="4876800" cy="1371600"/>
          </a:xfrm>
        </p:spPr>
        <p:txBody>
          <a:bodyPr/>
          <a:lstStyle/>
          <a:p>
            <a:pPr eaLnBrk="1" hangingPunct="1"/>
            <a:r>
              <a:rPr lang="en-US">
                <a:ea typeface="ＭＳ Ｐゴシック" pitchFamily="-106" charset="-128"/>
                <a:cs typeface="ＭＳ Ｐゴシック" pitchFamily="-106" charset="-128"/>
              </a:rPr>
              <a:t>My trip to Romania</a:t>
            </a:r>
          </a:p>
        </p:txBody>
      </p:sp>
      <p:pic>
        <p:nvPicPr>
          <p:cNvPr id="37891" name="Picture 3" descr="IMG_0194"/>
          <p:cNvPicPr>
            <a:picLocks noGrp="1" noChangeAspect="1" noChangeArrowheads="1"/>
          </p:cNvPicPr>
          <p:nvPr>
            <p:ph sz="half" idx="1"/>
          </p:nvPr>
        </p:nvPicPr>
        <p:blipFill>
          <a:blip r:embed="rId3"/>
          <a:srcRect/>
          <a:stretch>
            <a:fillRect/>
          </a:stretch>
        </p:blipFill>
        <p:spPr>
          <a:xfrm>
            <a:off x="152400" y="1600200"/>
            <a:ext cx="4267200" cy="4495800"/>
          </a:xfrm>
        </p:spPr>
      </p:pic>
      <p:pic>
        <p:nvPicPr>
          <p:cNvPr id="239620" name="Picture 4" descr="IMG_0029"/>
          <p:cNvPicPr>
            <a:picLocks noGrp="1" noChangeAspect="1" noChangeArrowheads="1"/>
          </p:cNvPicPr>
          <p:nvPr>
            <p:ph sz="half" idx="2"/>
          </p:nvPr>
        </p:nvPicPr>
        <p:blipFill>
          <a:blip r:embed="rId4"/>
          <a:srcRect/>
          <a:stretch>
            <a:fillRect/>
          </a:stretch>
        </p:blipFill>
        <p:spPr>
          <a:xfrm>
            <a:off x="4572000" y="1600200"/>
            <a:ext cx="4376738" cy="4572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96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371600" y="304800"/>
            <a:ext cx="6019800" cy="762000"/>
          </a:xfrm>
        </p:spPr>
        <p:txBody>
          <a:bodyPr/>
          <a:lstStyle/>
          <a:p>
            <a:pPr eaLnBrk="1" hangingPunct="1"/>
            <a:r>
              <a:rPr lang="en-US">
                <a:ea typeface="ＭＳ Ｐゴシック" pitchFamily="-106" charset="-128"/>
                <a:cs typeface="ＭＳ Ｐゴシック" pitchFamily="-106" charset="-128"/>
              </a:rPr>
              <a:t>A Matter of Perspective</a:t>
            </a:r>
          </a:p>
        </p:txBody>
      </p:sp>
      <p:sp>
        <p:nvSpPr>
          <p:cNvPr id="39939" name="Rectangle 3"/>
          <p:cNvSpPr>
            <a:spLocks noGrp="1" noChangeArrowheads="1"/>
          </p:cNvSpPr>
          <p:nvPr>
            <p:ph type="body" sz="half" idx="2"/>
          </p:nvPr>
        </p:nvSpPr>
        <p:spPr>
          <a:xfrm>
            <a:off x="5029200" y="1600200"/>
            <a:ext cx="4038600" cy="4525963"/>
          </a:xfrm>
        </p:spPr>
        <p:txBody>
          <a:bodyPr/>
          <a:lstStyle/>
          <a:p>
            <a:pPr eaLnBrk="1" hangingPunct="1">
              <a:buFont typeface="Wingdings" pitchFamily="-106" charset="2"/>
              <a:buNone/>
            </a:pPr>
            <a:endParaRPr lang="en-US" sz="2800">
              <a:ea typeface="ＭＳ Ｐゴシック" pitchFamily="-106" charset="-128"/>
              <a:cs typeface="ＭＳ Ｐゴシック" pitchFamily="-106" charset="-128"/>
            </a:endParaRPr>
          </a:p>
          <a:p>
            <a:pPr eaLnBrk="1" hangingPunct="1"/>
            <a:endParaRPr lang="en-US" sz="2800">
              <a:ea typeface="ＭＳ Ｐゴシック" pitchFamily="-106" charset="-128"/>
              <a:cs typeface="ＭＳ Ｐゴシック" pitchFamily="-106" charset="-128"/>
            </a:endParaRPr>
          </a:p>
        </p:txBody>
      </p:sp>
      <p:pic>
        <p:nvPicPr>
          <p:cNvPr id="39940" name="Picture 4" descr="IMG_0082"/>
          <p:cNvPicPr>
            <a:picLocks noGrp="1" noChangeAspect="1" noChangeArrowheads="1"/>
          </p:cNvPicPr>
          <p:nvPr>
            <p:ph sz="half" idx="1"/>
          </p:nvPr>
        </p:nvPicPr>
        <p:blipFill>
          <a:blip r:embed="rId3"/>
          <a:srcRect l="13889" r="6944"/>
          <a:stretch>
            <a:fillRect/>
          </a:stretch>
        </p:blipFill>
        <p:spPr>
          <a:xfrm>
            <a:off x="1600200" y="990600"/>
            <a:ext cx="5562600" cy="5268913"/>
          </a:xfrm>
        </p:spPr>
      </p:pic>
      <p:sp>
        <p:nvSpPr>
          <p:cNvPr id="241669" name="Text Box 5"/>
          <p:cNvSpPr txBox="1">
            <a:spLocks noChangeArrowheads="1"/>
          </p:cNvSpPr>
          <p:nvPr/>
        </p:nvSpPr>
        <p:spPr bwMode="auto">
          <a:xfrm>
            <a:off x="1371600" y="6324600"/>
            <a:ext cx="6400800" cy="519113"/>
          </a:xfrm>
          <a:prstGeom prst="rect">
            <a:avLst/>
          </a:prstGeom>
          <a:noFill/>
          <a:ln w="9525">
            <a:noFill/>
            <a:miter lim="800000"/>
            <a:headEnd/>
            <a:tailEnd/>
          </a:ln>
        </p:spPr>
        <p:txBody>
          <a:bodyPr>
            <a:prstTxWarp prst="textNoShape">
              <a:avLst/>
            </a:prstTxWarp>
            <a:spAutoFit/>
          </a:bodyPr>
          <a:lstStyle/>
          <a:p>
            <a:pPr algn="ctr">
              <a:spcBef>
                <a:spcPct val="50000"/>
              </a:spcBef>
            </a:pPr>
            <a:r>
              <a:rPr lang="en-US" sz="2800"/>
              <a:t>Which eye needs cataract surgery??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16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9"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z="4000">
                <a:ea typeface="ＭＳ Ｐゴシック" pitchFamily="-106" charset="-128"/>
                <a:cs typeface="ＭＳ Ｐゴシック" pitchFamily="-106" charset="-128"/>
              </a:rPr>
              <a:t>Which eye needs cataract surgery?</a:t>
            </a:r>
          </a:p>
        </p:txBody>
      </p:sp>
      <p:sp>
        <p:nvSpPr>
          <p:cNvPr id="41987" name="Rectangle 3"/>
          <p:cNvSpPr>
            <a:spLocks noGrp="1" noChangeArrowheads="1"/>
          </p:cNvSpPr>
          <p:nvPr>
            <p:ph type="body" idx="1"/>
          </p:nvPr>
        </p:nvSpPr>
        <p:spPr/>
        <p:txBody>
          <a:bodyPr/>
          <a:lstStyle/>
          <a:p>
            <a:pPr marL="609600" indent="-609600" eaLnBrk="1" hangingPunct="1">
              <a:buFont typeface="Wingdings" pitchFamily="-106" charset="2"/>
              <a:buAutoNum type="alphaUcPeriod"/>
            </a:pPr>
            <a:r>
              <a:rPr lang="en-US">
                <a:ea typeface="ＭＳ Ｐゴシック" pitchFamily="-106" charset="-128"/>
                <a:cs typeface="ＭＳ Ｐゴシック" pitchFamily="-106" charset="-128"/>
              </a:rPr>
              <a:t>OD</a:t>
            </a:r>
          </a:p>
          <a:p>
            <a:pPr marL="609600" indent="-609600" eaLnBrk="1" hangingPunct="1">
              <a:buFont typeface="Wingdings" pitchFamily="-106" charset="2"/>
              <a:buAutoNum type="alphaUcPeriod"/>
            </a:pPr>
            <a:r>
              <a:rPr lang="en-US">
                <a:ea typeface="ＭＳ Ｐゴシック" pitchFamily="-106" charset="-128"/>
                <a:cs typeface="ＭＳ Ｐゴシック" pitchFamily="-106" charset="-128"/>
              </a:rPr>
              <a:t>OS</a:t>
            </a:r>
          </a:p>
          <a:p>
            <a:pPr marL="609600" indent="-609600" eaLnBrk="1" hangingPunct="1">
              <a:buFont typeface="Wingdings" pitchFamily="-106" charset="2"/>
              <a:buAutoNum type="alphaUcPeriod"/>
            </a:pPr>
            <a:r>
              <a:rPr lang="en-US">
                <a:ea typeface="ＭＳ Ｐゴシック" pitchFamily="-106" charset="-128"/>
                <a:cs typeface="ＭＳ Ｐゴシック" pitchFamily="-106" charset="-128"/>
              </a:rPr>
              <a:t>Neither</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z="4000">
                <a:ea typeface="ＭＳ Ｐゴシック" pitchFamily="-106" charset="-128"/>
                <a:cs typeface="ＭＳ Ｐゴシック" pitchFamily="-106" charset="-128"/>
              </a:rPr>
              <a:t>What is YOUR job? (as an O.D.)</a:t>
            </a:r>
          </a:p>
        </p:txBody>
      </p:sp>
      <p:sp>
        <p:nvSpPr>
          <p:cNvPr id="157699" name="Rectangle 3"/>
          <p:cNvSpPr>
            <a:spLocks noGrp="1" noChangeArrowheads="1"/>
          </p:cNvSpPr>
          <p:nvPr>
            <p:ph type="body" sz="half" idx="1"/>
          </p:nvPr>
        </p:nvSpPr>
        <p:spPr>
          <a:xfrm>
            <a:off x="457200" y="1447800"/>
            <a:ext cx="5486400" cy="5715000"/>
          </a:xfrm>
        </p:spPr>
        <p:txBody>
          <a:bodyPr/>
          <a:lstStyle/>
          <a:p>
            <a:pPr eaLnBrk="1" hangingPunct="1">
              <a:lnSpc>
                <a:spcPct val="90000"/>
              </a:lnSpc>
            </a:pPr>
            <a:endParaRPr lang="en-US" sz="2800">
              <a:ea typeface="ＭＳ Ｐゴシック" pitchFamily="-106" charset="-128"/>
              <a:cs typeface="ＭＳ Ｐゴシック" pitchFamily="-106" charset="-128"/>
            </a:endParaRPr>
          </a:p>
          <a:p>
            <a:pPr eaLnBrk="1" hangingPunct="1">
              <a:lnSpc>
                <a:spcPct val="90000"/>
              </a:lnSpc>
            </a:pPr>
            <a:r>
              <a:rPr lang="en-US" sz="2800">
                <a:ea typeface="ＭＳ Ｐゴシック" pitchFamily="-106" charset="-128"/>
                <a:cs typeface="ＭＳ Ｐゴシック" pitchFamily="-106" charset="-128"/>
              </a:rPr>
              <a:t>Is it to examine eyes and diagnose eye conditions?</a:t>
            </a:r>
          </a:p>
          <a:p>
            <a:pPr eaLnBrk="1" hangingPunct="1">
              <a:lnSpc>
                <a:spcPct val="90000"/>
              </a:lnSpc>
            </a:pPr>
            <a:r>
              <a:rPr lang="en-US" sz="2800">
                <a:ea typeface="ＭＳ Ｐゴシック" pitchFamily="-106" charset="-128"/>
                <a:cs typeface="ＭＳ Ｐゴシック" pitchFamily="-106" charset="-128"/>
              </a:rPr>
              <a:t>Help people see better?</a:t>
            </a:r>
          </a:p>
          <a:p>
            <a:pPr eaLnBrk="1" hangingPunct="1">
              <a:lnSpc>
                <a:spcPct val="90000"/>
              </a:lnSpc>
            </a:pPr>
            <a:r>
              <a:rPr lang="en-US" sz="2800">
                <a:ea typeface="ＭＳ Ｐゴシック" pitchFamily="-106" charset="-128"/>
                <a:cs typeface="ＭＳ Ｐゴシック" pitchFamily="-106" charset="-128"/>
              </a:rPr>
              <a:t>Explain conditions and         help treat them?</a:t>
            </a:r>
          </a:p>
          <a:p>
            <a:pPr eaLnBrk="1" hangingPunct="1">
              <a:lnSpc>
                <a:spcPct val="90000"/>
              </a:lnSpc>
            </a:pPr>
            <a:endParaRPr lang="en-US" sz="2800">
              <a:ea typeface="ＭＳ Ｐゴシック" pitchFamily="-106" charset="-128"/>
              <a:cs typeface="ＭＳ Ｐゴシック" pitchFamily="-106" charset="-128"/>
            </a:endParaRPr>
          </a:p>
          <a:p>
            <a:pPr eaLnBrk="1" hangingPunct="1">
              <a:lnSpc>
                <a:spcPct val="90000"/>
              </a:lnSpc>
            </a:pPr>
            <a:endParaRPr lang="en-US" sz="2800">
              <a:ea typeface="ＭＳ Ｐゴシック" pitchFamily="-106" charset="-128"/>
              <a:cs typeface="ＭＳ Ｐゴシック" pitchFamily="-106" charset="-128"/>
            </a:endParaRPr>
          </a:p>
          <a:p>
            <a:pPr eaLnBrk="1" hangingPunct="1">
              <a:lnSpc>
                <a:spcPct val="90000"/>
              </a:lnSpc>
            </a:pPr>
            <a:r>
              <a:rPr lang="en-US" sz="2800">
                <a:ea typeface="ＭＳ Ｐゴシック" pitchFamily="-106" charset="-128"/>
                <a:cs typeface="ＭＳ Ｐゴシック" pitchFamily="-106" charset="-128"/>
              </a:rPr>
              <a:t>“Every time a patient           see’s a doctor, they          should feel better as a result.”</a:t>
            </a:r>
          </a:p>
          <a:p>
            <a:pPr eaLnBrk="1" hangingPunct="1">
              <a:lnSpc>
                <a:spcPct val="90000"/>
              </a:lnSpc>
            </a:pPr>
            <a:endParaRPr lang="en-US" sz="2800">
              <a:ea typeface="ＭＳ Ｐゴシック" pitchFamily="-106" charset="-128"/>
              <a:cs typeface="ＭＳ Ｐゴシック" pitchFamily="-106" charset="-128"/>
            </a:endParaRPr>
          </a:p>
          <a:p>
            <a:pPr eaLnBrk="1" hangingPunct="1">
              <a:lnSpc>
                <a:spcPct val="90000"/>
              </a:lnSpc>
            </a:pPr>
            <a:endParaRPr lang="en-US" sz="2800">
              <a:ea typeface="ＭＳ Ｐゴシック" pitchFamily="-106" charset="-128"/>
              <a:cs typeface="ＭＳ Ｐゴシック" pitchFamily="-106" charset="-128"/>
            </a:endParaRPr>
          </a:p>
        </p:txBody>
      </p:sp>
      <p:pic>
        <p:nvPicPr>
          <p:cNvPr id="157701" name="Picture 5" descr="fdnh1"/>
          <p:cNvPicPr>
            <a:picLocks noGrp="1" noChangeAspect="1" noChangeArrowheads="1"/>
          </p:cNvPicPr>
          <p:nvPr>
            <p:ph sz="half" idx="2"/>
          </p:nvPr>
        </p:nvPicPr>
        <p:blipFill>
          <a:blip r:embed="rId3"/>
          <a:srcRect/>
          <a:stretch>
            <a:fillRect/>
          </a:stretch>
        </p:blipFill>
        <p:spPr>
          <a:xfrm>
            <a:off x="4953000" y="2895600"/>
            <a:ext cx="4081463" cy="2181225"/>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7699">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7699">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769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7699">
                                            <p:txEl>
                                              <p:pRg st="6" end="6"/>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3000"/>
                                  </p:stCondLst>
                                  <p:childTnLst>
                                    <p:set>
                                      <p:cBhvr>
                                        <p:cTn id="17" dur="1" fill="hold">
                                          <p:stCondLst>
                                            <p:cond delay="0"/>
                                          </p:stCondLst>
                                        </p:cTn>
                                        <p:tgtEl>
                                          <p:spTgt spid="157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3"/>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Our Job</a:t>
            </a:r>
          </a:p>
        </p:txBody>
      </p:sp>
      <p:sp>
        <p:nvSpPr>
          <p:cNvPr id="44035" name="Rectangle 14"/>
          <p:cNvSpPr>
            <a:spLocks noGrp="1" noChangeArrowheads="1"/>
          </p:cNvSpPr>
          <p:nvPr>
            <p:ph type="body" idx="1"/>
          </p:nvPr>
        </p:nvSpPr>
        <p:spPr/>
        <p:txBody>
          <a:bodyPr/>
          <a:lstStyle/>
          <a:p>
            <a:pPr eaLnBrk="1" hangingPunct="1"/>
            <a:r>
              <a:rPr lang="en-US">
                <a:ea typeface="ＭＳ Ｐゴシック" pitchFamily="-106" charset="-128"/>
                <a:cs typeface="ＭＳ Ｐゴシック" pitchFamily="-106" charset="-128"/>
              </a:rPr>
              <a:t>To put things into perspective</a:t>
            </a:r>
          </a:p>
          <a:p>
            <a:pPr eaLnBrk="1" hangingPunct="1"/>
            <a:r>
              <a:rPr lang="en-US">
                <a:ea typeface="ＭＳ Ｐゴシック" pitchFamily="-106" charset="-128"/>
                <a:cs typeface="ＭＳ Ｐゴシック" pitchFamily="-106" charset="-128"/>
              </a:rPr>
              <a:t>Patients want a recommendation based on knowledge and compassion</a:t>
            </a:r>
          </a:p>
          <a:p>
            <a:pPr eaLnBrk="1" hangingPunct="1"/>
            <a:r>
              <a:rPr lang="en-US">
                <a:ea typeface="ＭＳ Ｐゴシック" pitchFamily="-106" charset="-128"/>
                <a:cs typeface="ＭＳ Ｐゴシック" pitchFamily="-106" charset="-128"/>
              </a:rPr>
              <a:t>“To cure sometimes, to relieve often, to comfort always” </a:t>
            </a:r>
            <a:r>
              <a:rPr lang="en-US" sz="2800">
                <a:ea typeface="ＭＳ Ｐゴシック" pitchFamily="-106" charset="-128"/>
                <a:cs typeface="ＭＳ Ｐゴシック" pitchFamily="-106" charset="-128"/>
              </a:rPr>
              <a:t>Edward Trudeau</a:t>
            </a:r>
          </a:p>
          <a:p>
            <a:pPr eaLnBrk="1" hangingPunct="1"/>
            <a:endParaRPr lang="en-US">
              <a:ea typeface="ＭＳ Ｐゴシック" pitchFamily="-106" charset="-128"/>
              <a:cs typeface="ＭＳ Ｐゴシック" pitchFamily="-106" charset="-128"/>
            </a:endParaRPr>
          </a:p>
        </p:txBody>
      </p:sp>
      <p:pic>
        <p:nvPicPr>
          <p:cNvPr id="46084" name="Picture 16" descr="support"/>
          <p:cNvPicPr>
            <a:picLocks noChangeAspect="1" noChangeArrowheads="1" noCrop="1"/>
          </p:cNvPicPr>
          <p:nvPr/>
        </p:nvPicPr>
        <p:blipFill>
          <a:blip r:embed="rId3"/>
          <a:srcRect/>
          <a:stretch>
            <a:fillRect/>
          </a:stretch>
        </p:blipFill>
        <p:spPr bwMode="auto">
          <a:xfrm>
            <a:off x="6096000" y="4368800"/>
            <a:ext cx="3200400" cy="248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03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0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z="4000">
                <a:ea typeface="ＭＳ Ｐゴシック" pitchFamily="-106" charset="-128"/>
                <a:cs typeface="ＭＳ Ｐゴシック" pitchFamily="-106" charset="-128"/>
              </a:rPr>
              <a:t>First Do No Harm…but it’s ok to make mistakes</a:t>
            </a:r>
          </a:p>
        </p:txBody>
      </p:sp>
      <p:sp>
        <p:nvSpPr>
          <p:cNvPr id="48131" name="Rectangle 3"/>
          <p:cNvSpPr>
            <a:spLocks noGrp="1" noChangeArrowheads="1"/>
          </p:cNvSpPr>
          <p:nvPr>
            <p:ph type="body" idx="1"/>
          </p:nvPr>
        </p:nvSpPr>
        <p:spPr>
          <a:xfrm>
            <a:off x="457200" y="1981200"/>
            <a:ext cx="8229600" cy="4343400"/>
          </a:xfrm>
        </p:spPr>
        <p:txBody>
          <a:bodyPr/>
          <a:lstStyle/>
          <a:p>
            <a:pPr eaLnBrk="1" hangingPunct="1">
              <a:lnSpc>
                <a:spcPct val="90000"/>
              </a:lnSpc>
            </a:pPr>
            <a:r>
              <a:rPr lang="en-US">
                <a:ea typeface="ＭＳ Ｐゴシック" pitchFamily="-106" charset="-128"/>
                <a:cs typeface="ＭＳ Ｐゴシック" pitchFamily="-106" charset="-128"/>
              </a:rPr>
              <a:t>“The objective of medical science is not to open a door to infinite wisdom, but to set a limit on infinite error”                                      Berthold Brecht  paraphrase</a:t>
            </a:r>
          </a:p>
          <a:p>
            <a:pPr eaLnBrk="1" hangingPunct="1">
              <a:lnSpc>
                <a:spcPct val="90000"/>
              </a:lnSpc>
            </a:pPr>
            <a:r>
              <a:rPr lang="en-US">
                <a:ea typeface="ＭＳ Ｐゴシック" pitchFamily="-106" charset="-128"/>
                <a:cs typeface="ＭＳ Ｐゴシック" pitchFamily="-106" charset="-128"/>
              </a:rPr>
              <a:t>Can you admit mistake?</a:t>
            </a:r>
          </a:p>
          <a:p>
            <a:pPr lvl="1" eaLnBrk="1" hangingPunct="1">
              <a:lnSpc>
                <a:spcPct val="90000"/>
              </a:lnSpc>
            </a:pPr>
            <a:r>
              <a:rPr lang="en-US"/>
              <a:t>Mistakes are inevitable as medicine is part art and every patient is different</a:t>
            </a:r>
          </a:p>
          <a:p>
            <a:pPr lvl="1" eaLnBrk="1" hangingPunct="1">
              <a:lnSpc>
                <a:spcPct val="90000"/>
              </a:lnSpc>
            </a:pPr>
            <a:r>
              <a:rPr lang="en-US"/>
              <a:t>An apology will often “clear the air” and prevent any further action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28600"/>
            <a:ext cx="8229600" cy="1371600"/>
          </a:xfrm>
        </p:spPr>
        <p:txBody>
          <a:bodyPr/>
          <a:lstStyle/>
          <a:p>
            <a:pPr eaLnBrk="1" hangingPunct="1"/>
            <a:r>
              <a:rPr lang="en-US">
                <a:ea typeface="ＭＳ Ｐゴシック" pitchFamily="-106" charset="-128"/>
                <a:cs typeface="ＭＳ Ｐゴシック" pitchFamily="-106" charset="-128"/>
              </a:rPr>
              <a:t>Sum is greater than its parts</a:t>
            </a:r>
          </a:p>
        </p:txBody>
      </p:sp>
      <p:sp>
        <p:nvSpPr>
          <p:cNvPr id="178179" name="Rectangle 3"/>
          <p:cNvSpPr>
            <a:spLocks noGrp="1" noChangeArrowheads="1"/>
          </p:cNvSpPr>
          <p:nvPr>
            <p:ph type="body" idx="1"/>
          </p:nvPr>
        </p:nvSpPr>
        <p:spPr>
          <a:xfrm>
            <a:off x="-76200" y="1524000"/>
            <a:ext cx="8229600" cy="3886200"/>
          </a:xfrm>
        </p:spPr>
        <p:txBody>
          <a:bodyPr/>
          <a:lstStyle/>
          <a:p>
            <a:pPr eaLnBrk="1" hangingPunct="1"/>
            <a:r>
              <a:rPr lang="en-US">
                <a:ea typeface="ＭＳ Ｐゴシック" pitchFamily="-106" charset="-128"/>
                <a:cs typeface="ＭＳ Ｐゴシック" pitchFamily="-106" charset="-128"/>
              </a:rPr>
              <a:t>We often learn how eyes affect vision</a:t>
            </a:r>
          </a:p>
          <a:p>
            <a:pPr eaLnBrk="1" hangingPunct="1"/>
            <a:r>
              <a:rPr lang="en-US">
                <a:ea typeface="ＭＳ Ｐゴシック" pitchFamily="-106" charset="-128"/>
                <a:cs typeface="ＭＳ Ｐゴシック" pitchFamily="-106" charset="-128"/>
              </a:rPr>
              <a:t>We often learn how systemic disease affects the body</a:t>
            </a:r>
          </a:p>
          <a:p>
            <a:pPr eaLnBrk="1" hangingPunct="1"/>
            <a:r>
              <a:rPr lang="en-US">
                <a:ea typeface="ＭＳ Ｐゴシック" pitchFamily="-106" charset="-128"/>
                <a:cs typeface="ＭＳ Ｐゴシック" pitchFamily="-106" charset="-128"/>
              </a:rPr>
              <a:t>Occasionally we discuss how eyes          affect the body</a:t>
            </a:r>
          </a:p>
          <a:p>
            <a:pPr eaLnBrk="1" hangingPunct="1"/>
            <a:r>
              <a:rPr lang="en-US">
                <a:ea typeface="ＭＳ Ｐゴシック" pitchFamily="-106" charset="-128"/>
                <a:cs typeface="ＭＳ Ｐゴシック" pitchFamily="-106" charset="-128"/>
              </a:rPr>
              <a:t>But how do eyes affect person?</a:t>
            </a:r>
          </a:p>
        </p:txBody>
      </p:sp>
      <p:pic>
        <p:nvPicPr>
          <p:cNvPr id="178180" name="Picture 4" descr="144374580_3b77619ec0_m"/>
          <p:cNvPicPr>
            <a:picLocks noChangeAspect="1" noChangeArrowheads="1"/>
          </p:cNvPicPr>
          <p:nvPr/>
        </p:nvPicPr>
        <p:blipFill>
          <a:blip r:embed="rId3"/>
          <a:srcRect l="4256" r="59575"/>
          <a:stretch>
            <a:fillRect/>
          </a:stretch>
        </p:blipFill>
        <p:spPr bwMode="auto">
          <a:xfrm>
            <a:off x="76200" y="4800600"/>
            <a:ext cx="992188" cy="2057400"/>
          </a:xfrm>
          <a:prstGeom prst="rect">
            <a:avLst/>
          </a:prstGeom>
          <a:noFill/>
          <a:ln w="9525">
            <a:noFill/>
            <a:miter lim="800000"/>
            <a:headEnd/>
            <a:tailEnd/>
          </a:ln>
        </p:spPr>
      </p:pic>
      <p:pic>
        <p:nvPicPr>
          <p:cNvPr id="178181" name="Picture 5" descr="operation%20all%20game%20copy"/>
          <p:cNvPicPr>
            <a:picLocks noChangeAspect="1" noChangeArrowheads="1"/>
          </p:cNvPicPr>
          <p:nvPr/>
        </p:nvPicPr>
        <p:blipFill>
          <a:blip r:embed="rId4"/>
          <a:srcRect l="36818" r="23636" b="38371"/>
          <a:stretch>
            <a:fillRect/>
          </a:stretch>
        </p:blipFill>
        <p:spPr bwMode="auto">
          <a:xfrm>
            <a:off x="7010400" y="2895600"/>
            <a:ext cx="2209800" cy="4038600"/>
          </a:xfrm>
          <a:prstGeom prst="rect">
            <a:avLst/>
          </a:prstGeom>
          <a:noFill/>
          <a:ln w="9525">
            <a:noFill/>
            <a:miter lim="800000"/>
            <a:headEnd/>
            <a:tailEnd/>
          </a:ln>
        </p:spPr>
      </p:pic>
      <p:pic>
        <p:nvPicPr>
          <p:cNvPr id="178182" name="Picture 6" descr="eyeball">
            <a:hlinkClick r:id="rId5"/>
          </p:cNvPr>
          <p:cNvPicPr>
            <a:picLocks noChangeAspect="1" noChangeArrowheads="1"/>
          </p:cNvPicPr>
          <p:nvPr/>
        </p:nvPicPr>
        <p:blipFill>
          <a:blip r:embed="rId6"/>
          <a:srcRect l="9831" r="9016" b="14706"/>
          <a:stretch>
            <a:fillRect/>
          </a:stretch>
        </p:blipFill>
        <p:spPr bwMode="auto">
          <a:xfrm>
            <a:off x="7086600" y="1905000"/>
            <a:ext cx="2057400"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81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81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817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8179">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818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817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8179">
                                            <p:txEl>
                                              <p:pRg st="3" end="3"/>
                                            </p:txEl>
                                          </p:spTgt>
                                        </p:tgtEl>
                                        <p:attrNameLst>
                                          <p:attrName>style.visibility</p:attrName>
                                        </p:attrNameLst>
                                      </p:cBhvr>
                                      <p:to>
                                        <p:strVal val="visible"/>
                                      </p:to>
                                    </p:set>
                                  </p:childTnLst>
                                </p:cTn>
                              </p:par>
                              <p:par>
                                <p:cTn id="21" presetID="3" presetClass="exit" presetSubtype="10" fill="hold" nodeType="withEffect">
                                  <p:stCondLst>
                                    <p:cond delay="0"/>
                                  </p:stCondLst>
                                  <p:childTnLst>
                                    <p:animEffect transition="out" filter="blinds(horizontal)">
                                      <p:cBhvr>
                                        <p:cTn id="22" dur="500"/>
                                        <p:tgtEl>
                                          <p:spTgt spid="178182"/>
                                        </p:tgtEl>
                                      </p:cBhvr>
                                    </p:animEffect>
                                    <p:set>
                                      <p:cBhvr>
                                        <p:cTn id="23" dur="1" fill="hold">
                                          <p:stCondLst>
                                            <p:cond delay="499"/>
                                          </p:stCondLst>
                                        </p:cTn>
                                        <p:tgtEl>
                                          <p:spTgt spid="17818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Treating vs. Healing</a:t>
            </a:r>
          </a:p>
        </p:txBody>
      </p:sp>
      <p:sp>
        <p:nvSpPr>
          <p:cNvPr id="52227" name="Rectangle 3"/>
          <p:cNvSpPr>
            <a:spLocks noGrp="1" noChangeArrowheads="1"/>
          </p:cNvSpPr>
          <p:nvPr>
            <p:ph type="body" idx="1"/>
          </p:nvPr>
        </p:nvSpPr>
        <p:spPr/>
        <p:txBody>
          <a:bodyPr/>
          <a:lstStyle/>
          <a:p>
            <a:pPr eaLnBrk="1" hangingPunct="1"/>
            <a:r>
              <a:rPr lang="en-US">
                <a:ea typeface="ＭＳ Ｐゴシック" pitchFamily="-106" charset="-128"/>
                <a:cs typeface="ＭＳ Ｐゴシック" pitchFamily="-106" charset="-128"/>
              </a:rPr>
              <a:t>A disease entity is treated</a:t>
            </a:r>
          </a:p>
          <a:p>
            <a:pPr eaLnBrk="1" hangingPunct="1"/>
            <a:r>
              <a:rPr lang="en-US">
                <a:ea typeface="ＭＳ Ｐゴシック" pitchFamily="-106" charset="-128"/>
                <a:cs typeface="ＭＳ Ｐゴシック" pitchFamily="-106" charset="-128"/>
              </a:rPr>
              <a:t>A person is healed</a:t>
            </a:r>
          </a:p>
          <a:p>
            <a:pPr eaLnBrk="1" hangingPunct="1"/>
            <a:r>
              <a:rPr lang="en-US">
                <a:ea typeface="ＭＳ Ｐゴシック" pitchFamily="-106" charset="-128"/>
                <a:cs typeface="ＭＳ Ｐゴシック" pitchFamily="-106" charset="-128"/>
              </a:rPr>
              <a:t>Can we do both?</a:t>
            </a:r>
          </a:p>
          <a:p>
            <a:pPr eaLnBrk="1" hangingPunct="1"/>
            <a:r>
              <a:rPr lang="en-US">
                <a:ea typeface="ＭＳ Ｐゴシック" pitchFamily="-106" charset="-128"/>
                <a:cs typeface="ＭＳ Ｐゴシック" pitchFamily="-106" charset="-128"/>
              </a:rPr>
              <a:t>Often times the goal shifts to treating without regard to healing</a:t>
            </a:r>
          </a:p>
          <a:p>
            <a:pPr lvl="1" eaLnBrk="1" hangingPunct="1"/>
            <a:r>
              <a:rPr lang="en-US"/>
              <a:t>Less regard to comprehensive history taking, chairside manner and overall interaction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81000" y="457200"/>
            <a:ext cx="8458200" cy="1371600"/>
          </a:xfrm>
        </p:spPr>
        <p:txBody>
          <a:bodyPr/>
          <a:lstStyle/>
          <a:p>
            <a:pPr eaLnBrk="1" hangingPunct="1"/>
            <a:r>
              <a:rPr lang="en-US" sz="4000">
                <a:ea typeface="ＭＳ Ｐゴシック" pitchFamily="-106" charset="-128"/>
                <a:cs typeface="ＭＳ Ｐゴシック" pitchFamily="-106" charset="-128"/>
              </a:rPr>
              <a:t>Treating People, (Not Legal Entities)</a:t>
            </a:r>
          </a:p>
        </p:txBody>
      </p:sp>
      <p:sp>
        <p:nvSpPr>
          <p:cNvPr id="54275" name="Rectangle 3"/>
          <p:cNvSpPr>
            <a:spLocks noGrp="1" noChangeArrowheads="1"/>
          </p:cNvSpPr>
          <p:nvPr>
            <p:ph type="body" idx="1"/>
          </p:nvPr>
        </p:nvSpPr>
        <p:spPr/>
        <p:txBody>
          <a:bodyPr/>
          <a:lstStyle/>
          <a:p>
            <a:pPr eaLnBrk="1" hangingPunct="1">
              <a:lnSpc>
                <a:spcPct val="90000"/>
              </a:lnSpc>
            </a:pPr>
            <a:r>
              <a:rPr lang="en-US">
                <a:ea typeface="ＭＳ Ｐゴシック" pitchFamily="-106" charset="-128"/>
                <a:cs typeface="ＭＳ Ｐゴシック" pitchFamily="-106" charset="-128"/>
              </a:rPr>
              <a:t>What are people’s expectations?</a:t>
            </a:r>
          </a:p>
          <a:p>
            <a:pPr eaLnBrk="1" hangingPunct="1">
              <a:lnSpc>
                <a:spcPct val="90000"/>
              </a:lnSpc>
            </a:pPr>
            <a:r>
              <a:rPr lang="en-US">
                <a:ea typeface="ＭＳ Ｐゴシック" pitchFamily="-106" charset="-128"/>
                <a:cs typeface="ＭＳ Ｐゴシック" pitchFamily="-106" charset="-128"/>
              </a:rPr>
              <a:t>High Tech or High Touch</a:t>
            </a:r>
          </a:p>
          <a:p>
            <a:pPr lvl="1" eaLnBrk="1" hangingPunct="1">
              <a:lnSpc>
                <a:spcPct val="90000"/>
              </a:lnSpc>
            </a:pPr>
            <a:r>
              <a:rPr lang="en-US"/>
              <a:t>BOTH:  People want a hands on approach while incorporating the latest                technological advances</a:t>
            </a:r>
          </a:p>
          <a:p>
            <a:pPr eaLnBrk="1" hangingPunct="1">
              <a:lnSpc>
                <a:spcPct val="90000"/>
              </a:lnSpc>
            </a:pPr>
            <a:r>
              <a:rPr lang="en-US">
                <a:ea typeface="ＭＳ Ｐゴシック" pitchFamily="-106" charset="-128"/>
                <a:cs typeface="ＭＳ Ｐゴシック" pitchFamily="-106" charset="-128"/>
              </a:rPr>
              <a:t>The right answer</a:t>
            </a:r>
          </a:p>
          <a:p>
            <a:pPr lvl="1" eaLnBrk="1" hangingPunct="1">
              <a:lnSpc>
                <a:spcPct val="90000"/>
              </a:lnSpc>
            </a:pPr>
            <a:r>
              <a:rPr lang="en-US"/>
              <a:t>People value no answer more than                      one that is contrived and false</a:t>
            </a:r>
          </a:p>
          <a:p>
            <a:pPr eaLnBrk="1" hangingPunct="1">
              <a:lnSpc>
                <a:spcPct val="90000"/>
              </a:lnSpc>
            </a:pPr>
            <a:endParaRPr lang="en-US">
              <a:ea typeface="ＭＳ Ｐゴシック" pitchFamily="-106" charset="-128"/>
              <a:cs typeface="ＭＳ Ｐゴシック" pitchFamily="-106" charset="-128"/>
            </a:endParaRPr>
          </a:p>
        </p:txBody>
      </p:sp>
      <p:pic>
        <p:nvPicPr>
          <p:cNvPr id="221188" name="Picture 4" descr="High Tech/High Touch : Technology and Our Search for Meaning">
            <a:hlinkClick r:id="rId3"/>
          </p:cNvPr>
          <p:cNvPicPr>
            <a:picLocks noChangeAspect="1" noChangeArrowheads="1"/>
          </p:cNvPicPr>
          <p:nvPr/>
        </p:nvPicPr>
        <p:blipFill>
          <a:blip r:embed="rId4"/>
          <a:srcRect l="13333" r="16667"/>
          <a:stretch>
            <a:fillRect/>
          </a:stretch>
        </p:blipFill>
        <p:spPr bwMode="auto">
          <a:xfrm>
            <a:off x="7010400" y="3886200"/>
            <a:ext cx="2027238" cy="289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1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A different way to think…</a:t>
            </a:r>
          </a:p>
        </p:txBody>
      </p:sp>
      <p:sp>
        <p:nvSpPr>
          <p:cNvPr id="12" name="TextBox 11"/>
          <p:cNvSpPr txBox="1"/>
          <p:nvPr/>
        </p:nvSpPr>
        <p:spPr>
          <a:xfrm>
            <a:off x="914400" y="6396335"/>
            <a:ext cx="7467600" cy="461665"/>
          </a:xfrm>
          <a:prstGeom prst="rect">
            <a:avLst/>
          </a:prstGeom>
          <a:noFill/>
        </p:spPr>
        <p:txBody>
          <a:bodyPr wrap="square" rtlCol="0">
            <a:spAutoFit/>
          </a:bodyPr>
          <a:lstStyle/>
          <a:p>
            <a:r>
              <a:rPr lang="en-US" sz="2400" dirty="0"/>
              <a:t>Robin Williams as Patch Adams, M.D.</a:t>
            </a:r>
          </a:p>
        </p:txBody>
      </p:sp>
      <p:pic>
        <p:nvPicPr>
          <p:cNvPr id="4" name="Patch for PPT.mov">
            <a:hlinkClick r:id="" action="ppaction://media"/>
            <a:extLst>
              <a:ext uri="{FF2B5EF4-FFF2-40B4-BE49-F238E27FC236}">
                <a16:creationId xmlns:a16="http://schemas.microsoft.com/office/drawing/2014/main" id="{01E3126A-5923-A04A-8EA3-C6E015E800C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657350" y="1981200"/>
            <a:ext cx="5829300" cy="3886200"/>
          </a:xfrm>
        </p:spPr>
      </p:pic>
    </p:spTree>
    <p:extLst>
      <p:ext uri="{BB962C8B-B14F-4D97-AF65-F5344CB8AC3E}">
        <p14:creationId xmlns:p14="http://schemas.microsoft.com/office/powerpoint/2010/main" val="76329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71500" y="152400"/>
            <a:ext cx="8001000" cy="914400"/>
          </a:xfrm>
        </p:spPr>
        <p:txBody>
          <a:bodyPr/>
          <a:lstStyle/>
          <a:p>
            <a:pPr eaLnBrk="1" hangingPunct="1"/>
            <a:r>
              <a:rPr lang="en-US" dirty="0"/>
              <a:t>Disclosure</a:t>
            </a:r>
          </a:p>
        </p:txBody>
      </p:sp>
      <p:sp>
        <p:nvSpPr>
          <p:cNvPr id="23555" name="Rectangle 3"/>
          <p:cNvSpPr>
            <a:spLocks noGrp="1" noChangeArrowheads="1"/>
          </p:cNvSpPr>
          <p:nvPr>
            <p:ph type="body" idx="1"/>
          </p:nvPr>
        </p:nvSpPr>
        <p:spPr>
          <a:xfrm>
            <a:off x="0" y="1143000"/>
            <a:ext cx="8229600" cy="3886200"/>
          </a:xfrm>
        </p:spPr>
        <p:txBody>
          <a:bodyPr/>
          <a:lstStyle/>
          <a:p>
            <a:pPr eaLnBrk="1" hangingPunct="1"/>
            <a:r>
              <a:rPr lang="en-US" sz="2800" dirty="0"/>
              <a:t>I have been on advisory boards/a consultant to/received honoraria from/ or been on speakers bureau list of the following:</a:t>
            </a:r>
          </a:p>
          <a:p>
            <a:pPr lvl="1" eaLnBrk="1" hangingPunct="1"/>
            <a:r>
              <a:rPr lang="en-US" sz="2400" dirty="0"/>
              <a:t>Well…for this course, it just doesn’t matter.  This is all about how to do and if I am biased in any way, call me out on it!</a:t>
            </a:r>
          </a:p>
          <a:p>
            <a:pPr eaLnBrk="1" hangingPunct="1"/>
            <a:endParaRPr lang="en-US" dirty="0"/>
          </a:p>
        </p:txBody>
      </p:sp>
      <p:pic>
        <p:nvPicPr>
          <p:cNvPr id="5" name="Picture 4" descr="SHARES"/>
          <p:cNvPicPr>
            <a:picLocks noChangeAspect="1" noChangeArrowheads="1"/>
          </p:cNvPicPr>
          <p:nvPr/>
        </p:nvPicPr>
        <p:blipFill>
          <a:blip r:embed="rId3"/>
          <a:srcRect/>
          <a:stretch>
            <a:fillRect/>
          </a:stretch>
        </p:blipFill>
        <p:spPr bwMode="auto">
          <a:xfrm>
            <a:off x="5791201" y="3931259"/>
            <a:ext cx="3276600" cy="2882291"/>
          </a:xfrm>
          <a:prstGeom prst="rect">
            <a:avLst/>
          </a:prstGeom>
          <a:noFill/>
          <a:ln w="9525">
            <a:noFill/>
            <a:miter lim="800000"/>
            <a:headEnd/>
            <a:tailEnd/>
          </a:ln>
        </p:spPr>
      </p:pic>
      <p:pic>
        <p:nvPicPr>
          <p:cNvPr id="2" name="Picture 1" descr="optometry si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962400"/>
            <a:ext cx="3810000" cy="381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Malpractice</a:t>
            </a:r>
          </a:p>
        </p:txBody>
      </p:sp>
      <p:sp>
        <p:nvSpPr>
          <p:cNvPr id="56323" name="Rectangle 3"/>
          <p:cNvSpPr>
            <a:spLocks noGrp="1" noChangeArrowheads="1"/>
          </p:cNvSpPr>
          <p:nvPr>
            <p:ph type="body" idx="1"/>
          </p:nvPr>
        </p:nvSpPr>
        <p:spPr>
          <a:xfrm>
            <a:off x="304800" y="1600200"/>
            <a:ext cx="8458200" cy="4953000"/>
          </a:xfrm>
        </p:spPr>
        <p:txBody>
          <a:bodyPr/>
          <a:lstStyle/>
          <a:p>
            <a:pPr eaLnBrk="1" hangingPunct="1">
              <a:lnSpc>
                <a:spcPct val="90000"/>
              </a:lnSpc>
            </a:pPr>
            <a:r>
              <a:rPr lang="en-US">
                <a:ea typeface="ＭＳ Ｐゴシック" pitchFamily="-106" charset="-128"/>
                <a:cs typeface="ＭＳ Ｐゴシック" pitchFamily="-106" charset="-128"/>
              </a:rPr>
              <a:t>Medicine in general acquired a “halo” in the early 20</a:t>
            </a:r>
            <a:r>
              <a:rPr lang="en-US" baseline="30000">
                <a:ea typeface="ＭＳ Ｐゴシック" pitchFamily="-106" charset="-128"/>
                <a:cs typeface="ＭＳ Ｐゴシック" pitchFamily="-106" charset="-128"/>
              </a:rPr>
              <a:t>th</a:t>
            </a:r>
            <a:r>
              <a:rPr lang="en-US">
                <a:ea typeface="ＭＳ Ｐゴシック" pitchFamily="-106" charset="-128"/>
                <a:cs typeface="ＭＳ Ｐゴシック" pitchFamily="-106" charset="-128"/>
              </a:rPr>
              <a:t> century, when doctors, especially rural, made house calls, cared for people, and hospitalization was rare </a:t>
            </a:r>
          </a:p>
          <a:p>
            <a:pPr eaLnBrk="1" hangingPunct="1">
              <a:lnSpc>
                <a:spcPct val="90000"/>
              </a:lnSpc>
            </a:pPr>
            <a:r>
              <a:rPr lang="en-US">
                <a:ea typeface="ＭＳ Ｐゴシック" pitchFamily="-106" charset="-128"/>
                <a:cs typeface="ＭＳ Ｐゴシック" pitchFamily="-106" charset="-128"/>
              </a:rPr>
              <a:t>Now, less time is spent, and more emphasis is put on technologically driven tests, and less on history and clinical exam, and the halo has been removed</a:t>
            </a:r>
          </a:p>
          <a:p>
            <a:pPr eaLnBrk="1" hangingPunct="1">
              <a:lnSpc>
                <a:spcPct val="90000"/>
              </a:lnSpc>
            </a:pPr>
            <a:r>
              <a:rPr lang="en-US">
                <a:ea typeface="ＭＳ Ｐゴシック" pitchFamily="-106" charset="-128"/>
                <a:cs typeface="ＭＳ Ｐゴシック" pitchFamily="-106" charset="-128"/>
              </a:rPr>
              <a:t>Avoidance of lawsuits drives medicine..including optometry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1600200"/>
            <a:ext cx="8229600" cy="1371600"/>
          </a:xfrm>
        </p:spPr>
        <p:txBody>
          <a:bodyPr/>
          <a:lstStyle/>
          <a:p>
            <a:pPr eaLnBrk="1" hangingPunct="1"/>
            <a:r>
              <a:rPr lang="en-US" sz="4000" dirty="0">
                <a:ea typeface="ＭＳ Ｐゴシック" pitchFamily="-106" charset="-128"/>
                <a:cs typeface="ＭＳ Ｐゴシック" pitchFamily="-106" charset="-128"/>
              </a:rPr>
              <a:t>According to a 1991 NEJM article, what percentage of patients harmed by medical treatment file suit?</a:t>
            </a:r>
            <a:br>
              <a:rPr lang="en-US" sz="4000" dirty="0">
                <a:ea typeface="ＭＳ Ｐゴシック" pitchFamily="-106" charset="-128"/>
                <a:cs typeface="ＭＳ Ｐゴシック" pitchFamily="-106" charset="-128"/>
              </a:rPr>
            </a:br>
            <a:endParaRPr lang="en-US" sz="4000" dirty="0">
              <a:ea typeface="ＭＳ Ｐゴシック" pitchFamily="-106" charset="-128"/>
              <a:cs typeface="ＭＳ Ｐゴシック" pitchFamily="-106" charset="-128"/>
            </a:endParaRPr>
          </a:p>
        </p:txBody>
      </p:sp>
      <p:sp>
        <p:nvSpPr>
          <p:cNvPr id="58371" name="Rectangle 3"/>
          <p:cNvSpPr>
            <a:spLocks noGrp="1" noChangeArrowheads="1"/>
          </p:cNvSpPr>
          <p:nvPr>
            <p:ph type="body" idx="1"/>
          </p:nvPr>
        </p:nvSpPr>
        <p:spPr>
          <a:xfrm>
            <a:off x="457200" y="3505200"/>
            <a:ext cx="6705600" cy="2743200"/>
          </a:xfrm>
        </p:spPr>
        <p:txBody>
          <a:bodyPr/>
          <a:lstStyle/>
          <a:p>
            <a:pPr marL="609600" indent="-609600" eaLnBrk="1" hangingPunct="1">
              <a:lnSpc>
                <a:spcPct val="90000"/>
              </a:lnSpc>
              <a:buFont typeface="Wingdings" pitchFamily="-106" charset="2"/>
              <a:buNone/>
            </a:pPr>
            <a:r>
              <a:rPr lang="en-US" dirty="0">
                <a:ea typeface="ＭＳ Ｐゴシック" pitchFamily="-106" charset="-128"/>
                <a:cs typeface="ＭＳ Ｐゴシック" pitchFamily="-106" charset="-128"/>
              </a:rPr>
              <a:t>a. 1.53%</a:t>
            </a:r>
          </a:p>
          <a:p>
            <a:pPr marL="609600" indent="-609600" eaLnBrk="1" hangingPunct="1">
              <a:lnSpc>
                <a:spcPct val="90000"/>
              </a:lnSpc>
              <a:buFont typeface="Wingdings" pitchFamily="-106" charset="2"/>
              <a:buNone/>
            </a:pPr>
            <a:r>
              <a:rPr lang="en-US" dirty="0">
                <a:ea typeface="ＭＳ Ｐゴシック" pitchFamily="-106" charset="-128"/>
                <a:cs typeface="ＭＳ Ｐゴシック" pitchFamily="-106" charset="-128"/>
              </a:rPr>
              <a:t>b. 12.3%</a:t>
            </a:r>
          </a:p>
          <a:p>
            <a:pPr marL="609600" indent="-609600" eaLnBrk="1" hangingPunct="1">
              <a:lnSpc>
                <a:spcPct val="90000"/>
              </a:lnSpc>
              <a:buFont typeface="Wingdings" pitchFamily="-106" charset="2"/>
              <a:buNone/>
            </a:pPr>
            <a:r>
              <a:rPr lang="en-US" dirty="0">
                <a:ea typeface="ＭＳ Ｐゴシック" pitchFamily="-106" charset="-128"/>
                <a:cs typeface="ＭＳ Ｐゴシック" pitchFamily="-106" charset="-128"/>
              </a:rPr>
              <a:t>c. 22.1%</a:t>
            </a:r>
          </a:p>
          <a:p>
            <a:pPr marL="609600" indent="-609600" eaLnBrk="1" hangingPunct="1">
              <a:lnSpc>
                <a:spcPct val="90000"/>
              </a:lnSpc>
              <a:buFont typeface="Wingdings" pitchFamily="-106" charset="2"/>
              <a:buNone/>
            </a:pPr>
            <a:r>
              <a:rPr lang="en-US" dirty="0">
                <a:ea typeface="ＭＳ Ｐゴシック" pitchFamily="-106" charset="-128"/>
                <a:cs typeface="ＭＳ Ｐゴシック" pitchFamily="-106" charset="-128"/>
              </a:rPr>
              <a:t>d. I don’t know, I’ve never been sued</a:t>
            </a:r>
          </a:p>
        </p:txBody>
      </p:sp>
      <p:cxnSp>
        <p:nvCxnSpPr>
          <p:cNvPr id="3" name="Straight Arrow Connector 2"/>
          <p:cNvCxnSpPr/>
          <p:nvPr/>
        </p:nvCxnSpPr>
        <p:spPr bwMode="auto">
          <a:xfrm flipH="1">
            <a:off x="2209800" y="3505200"/>
            <a:ext cx="3657600" cy="2286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4" name="5-Point Star 3"/>
          <p:cNvSpPr/>
          <p:nvPr/>
        </p:nvSpPr>
        <p:spPr bwMode="auto">
          <a:xfrm>
            <a:off x="5943600" y="3124200"/>
            <a:ext cx="533400" cy="4572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65"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ctrTitle"/>
          </p:nvPr>
        </p:nvSpPr>
        <p:spPr>
          <a:xfrm>
            <a:off x="914400" y="2514600"/>
            <a:ext cx="8229600" cy="1143000"/>
          </a:xfrm>
        </p:spPr>
        <p:txBody>
          <a:bodyPr/>
          <a:lstStyle/>
          <a:p>
            <a:r>
              <a:rPr lang="en-US" b="1" dirty="0">
                <a:solidFill>
                  <a:schemeClr val="bg1"/>
                </a:solidFill>
              </a:rPr>
              <a:t>“42% OF ALL STATISTICS ARE MADE UP ON THE SPOT”</a:t>
            </a:r>
            <a:endParaRPr lang="en-US" dirty="0">
              <a:solidFill>
                <a:schemeClr val="bg1"/>
              </a:solidFill>
            </a:endParaRPr>
          </a:p>
        </p:txBody>
      </p:sp>
      <p:sp>
        <p:nvSpPr>
          <p:cNvPr id="161795" name="Rectangle 3"/>
          <p:cNvSpPr>
            <a:spLocks noGrp="1" noChangeArrowheads="1"/>
          </p:cNvSpPr>
          <p:nvPr>
            <p:ph type="subTitle" idx="1"/>
          </p:nvPr>
        </p:nvSpPr>
        <p:spPr/>
        <p:txBody>
          <a:bodyPr/>
          <a:lstStyle/>
          <a:p>
            <a:r>
              <a:rPr lang="en-US" sz="1600" i="1" dirty="0"/>
              <a:t>Larry the cable guy</a:t>
            </a:r>
            <a:endParaRPr lang="en-US" sz="1600" dirty="0"/>
          </a:p>
        </p:txBody>
      </p:sp>
      <p:pic>
        <p:nvPicPr>
          <p:cNvPr id="161796" name="Picture 4" descr="larry_the_cable_guy_v9"/>
          <p:cNvPicPr>
            <a:picLocks noChangeAspect="1" noChangeArrowheads="1"/>
          </p:cNvPicPr>
          <p:nvPr/>
        </p:nvPicPr>
        <p:blipFill>
          <a:blip r:embed="rId3"/>
          <a:srcRect/>
          <a:stretch>
            <a:fillRect/>
          </a:stretch>
        </p:blipFill>
        <p:spPr bwMode="auto">
          <a:xfrm>
            <a:off x="3352800" y="4724400"/>
            <a:ext cx="2438400" cy="1828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161796"/>
                                        </p:tgtEl>
                                        <p:attrNameLst>
                                          <p:attrName>style.visibility</p:attrName>
                                        </p:attrNameLst>
                                      </p:cBhvr>
                                      <p:to>
                                        <p:strVal val="visible"/>
                                      </p:to>
                                    </p:set>
                                    <p:anim calcmode="lin" valueType="num">
                                      <p:cBhvr additive="base">
                                        <p:cTn id="7" dur="500" fill="hold"/>
                                        <p:tgtEl>
                                          <p:spTgt spid="161796"/>
                                        </p:tgtEl>
                                        <p:attrNameLst>
                                          <p:attrName>ppt_x</p:attrName>
                                        </p:attrNameLst>
                                      </p:cBhvr>
                                      <p:tavLst>
                                        <p:tav tm="0">
                                          <p:val>
                                            <p:strVal val="#ppt_x"/>
                                          </p:val>
                                        </p:tav>
                                        <p:tav tm="100000">
                                          <p:val>
                                            <p:strVal val="#ppt_x"/>
                                          </p:val>
                                        </p:tav>
                                      </p:tavLst>
                                    </p:anim>
                                    <p:anim calcmode="lin" valueType="num">
                                      <p:cBhvr additive="base">
                                        <p:cTn id="8" dur="500" fill="hold"/>
                                        <p:tgtEl>
                                          <p:spTgt spid="161796"/>
                                        </p:tgtEl>
                                        <p:attrNameLst>
                                          <p:attrName>ppt_y</p:attrName>
                                        </p:attrNameLst>
                                      </p:cBhvr>
                                      <p:tavLst>
                                        <p:tav tm="0">
                                          <p:val>
                                            <p:strVal val="1+#ppt_h/2"/>
                                          </p:val>
                                        </p:tav>
                                        <p:tav tm="100000">
                                          <p:val>
                                            <p:strVal val="#ppt_y"/>
                                          </p:val>
                                        </p:tav>
                                      </p:tavLst>
                                    </p:anim>
                                  </p:childTnLst>
                                </p:cTn>
                              </p:par>
                              <p:par>
                                <p:cTn id="9" presetID="37" presetClass="entr" presetSubtype="0" fill="hold" grpId="0" nodeType="withEffect">
                                  <p:stCondLst>
                                    <p:cond delay="0"/>
                                  </p:stCondLst>
                                  <p:childTnLst>
                                    <p:set>
                                      <p:cBhvr>
                                        <p:cTn id="10" dur="1" fill="hold">
                                          <p:stCondLst>
                                            <p:cond delay="0"/>
                                          </p:stCondLst>
                                        </p:cTn>
                                        <p:tgtEl>
                                          <p:spTgt spid="161795">
                                            <p:txEl>
                                              <p:pRg st="0" end="0"/>
                                            </p:txEl>
                                          </p:spTgt>
                                        </p:tgtEl>
                                        <p:attrNameLst>
                                          <p:attrName>style.visibility</p:attrName>
                                        </p:attrNameLst>
                                      </p:cBhvr>
                                      <p:to>
                                        <p:strVal val="visible"/>
                                      </p:to>
                                    </p:set>
                                    <p:animEffect transition="in" filter="fade">
                                      <p:cBhvr>
                                        <p:cTn id="11" dur="1000"/>
                                        <p:tgtEl>
                                          <p:spTgt spid="161795">
                                            <p:txEl>
                                              <p:pRg st="0" end="0"/>
                                            </p:txEl>
                                          </p:spTgt>
                                        </p:tgtEl>
                                      </p:cBhvr>
                                    </p:animEffect>
                                    <p:anim calcmode="lin" valueType="num">
                                      <p:cBhvr>
                                        <p:cTn id="12" dur="1000" fill="hold"/>
                                        <p:tgtEl>
                                          <p:spTgt spid="161795">
                                            <p:txEl>
                                              <p:pRg st="0" end="0"/>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161795">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61795">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Malpractice suits</a:t>
            </a:r>
          </a:p>
        </p:txBody>
      </p:sp>
      <p:sp>
        <p:nvSpPr>
          <p:cNvPr id="227331" name="Rectangle 3"/>
          <p:cNvSpPr>
            <a:spLocks noGrp="1" noChangeArrowheads="1"/>
          </p:cNvSpPr>
          <p:nvPr>
            <p:ph type="body" idx="1"/>
          </p:nvPr>
        </p:nvSpPr>
        <p:spPr>
          <a:xfrm>
            <a:off x="457200" y="1524000"/>
            <a:ext cx="8229600" cy="4800600"/>
          </a:xfrm>
        </p:spPr>
        <p:txBody>
          <a:bodyPr/>
          <a:lstStyle/>
          <a:p>
            <a:pPr marL="609600" indent="-609600" eaLnBrk="1" hangingPunct="1">
              <a:lnSpc>
                <a:spcPct val="80000"/>
              </a:lnSpc>
            </a:pPr>
            <a:r>
              <a:rPr lang="en-US" sz="2800">
                <a:ea typeface="ＭＳ Ｐゴシック" pitchFamily="-106" charset="-128"/>
                <a:cs typeface="ＭＳ Ｐゴシック" pitchFamily="-106" charset="-128"/>
              </a:rPr>
              <a:t>Why do people sue Doctors?</a:t>
            </a:r>
          </a:p>
          <a:p>
            <a:pPr marL="990600" lvl="1" indent="-533400" eaLnBrk="1" hangingPunct="1">
              <a:lnSpc>
                <a:spcPct val="80000"/>
              </a:lnSpc>
            </a:pPr>
            <a:r>
              <a:rPr lang="en-US" sz="2400"/>
              <a:t>Perceived lack of caring followed by lack of availability and lack of listening</a:t>
            </a:r>
          </a:p>
          <a:p>
            <a:pPr marL="990600" lvl="1" indent="-533400" eaLnBrk="1" hangingPunct="1">
              <a:lnSpc>
                <a:spcPct val="80000"/>
              </a:lnSpc>
            </a:pPr>
            <a:r>
              <a:rPr lang="en-US" sz="2400"/>
              <a:t>It is usually not due to injury, but due to:</a:t>
            </a:r>
          </a:p>
          <a:p>
            <a:pPr marL="1371600" lvl="2" indent="-457200" eaLnBrk="1" hangingPunct="1">
              <a:lnSpc>
                <a:spcPct val="80000"/>
              </a:lnSpc>
              <a:buFont typeface="Wingdings" pitchFamily="-106" charset="2"/>
              <a:buNone/>
            </a:pPr>
            <a:r>
              <a:rPr lang="en-US" sz="2000">
                <a:ea typeface="ＭＳ Ｐゴシック" pitchFamily="-106" charset="-128"/>
              </a:rPr>
              <a:t>-Sense of altruism: Prevent others from same fate</a:t>
            </a:r>
          </a:p>
          <a:p>
            <a:pPr marL="1371600" lvl="2" indent="-457200" eaLnBrk="1" hangingPunct="1">
              <a:lnSpc>
                <a:spcPct val="80000"/>
              </a:lnSpc>
              <a:buFont typeface="Wingdings" pitchFamily="-106" charset="2"/>
              <a:buNone/>
            </a:pPr>
            <a:r>
              <a:rPr lang="en-US" sz="2000">
                <a:ea typeface="ＭＳ Ｐゴシック" pitchFamily="-106" charset="-128"/>
              </a:rPr>
              <a:t>-To expose the truth</a:t>
            </a:r>
          </a:p>
          <a:p>
            <a:pPr marL="1371600" lvl="2" indent="-457200" eaLnBrk="1" hangingPunct="1">
              <a:lnSpc>
                <a:spcPct val="80000"/>
              </a:lnSpc>
              <a:buFont typeface="Wingdings" pitchFamily="-106" charset="2"/>
              <a:buNone/>
            </a:pPr>
            <a:r>
              <a:rPr lang="en-US" sz="2000">
                <a:ea typeface="ＭＳ Ｐゴシック" pitchFamily="-106" charset="-128"/>
              </a:rPr>
              <a:t>-Monetary reward</a:t>
            </a:r>
            <a:r>
              <a:rPr lang="en-US" sz="2000" baseline="30000">
                <a:ea typeface="ＭＳ Ｐゴシック" pitchFamily="-106" charset="-128"/>
              </a:rPr>
              <a:t>1</a:t>
            </a:r>
          </a:p>
          <a:p>
            <a:pPr marL="609600" indent="-609600" eaLnBrk="1" hangingPunct="1">
              <a:lnSpc>
                <a:spcPct val="80000"/>
              </a:lnSpc>
              <a:buFont typeface="Wingdings" pitchFamily="-106" charset="2"/>
              <a:buNone/>
            </a:pPr>
            <a:r>
              <a:rPr lang="en-US" sz="2800">
                <a:ea typeface="ＭＳ Ｐゴシック" pitchFamily="-106" charset="-128"/>
                <a:cs typeface="ＭＳ Ｐゴシック" pitchFamily="-106" charset="-128"/>
              </a:rPr>
              <a:t>Usually, could be avoided with proper communication.  Absence of explanation leads to distrust and feeling dismissed.</a:t>
            </a:r>
          </a:p>
          <a:p>
            <a:pPr marL="609600" indent="-609600" eaLnBrk="1" hangingPunct="1">
              <a:lnSpc>
                <a:spcPct val="80000"/>
              </a:lnSpc>
              <a:buFont typeface="Wingdings" pitchFamily="-106" charset="2"/>
              <a:buNone/>
            </a:pPr>
            <a:r>
              <a:rPr lang="en-US" sz="2800">
                <a:ea typeface="ＭＳ Ｐゴシック" pitchFamily="-106" charset="-128"/>
                <a:cs typeface="ＭＳ Ｐゴシック" pitchFamily="-106" charset="-128"/>
              </a:rPr>
              <a:t>	The focus of medicine has shifted from healing (which begins by listening to the patient) to curing</a:t>
            </a:r>
            <a:endParaRPr lang="en-US" sz="2400">
              <a:ea typeface="ＭＳ Ｐゴシック" pitchFamily="-106" charset="-128"/>
              <a:cs typeface="ＭＳ Ｐゴシック" pitchFamily="-106" charset="-128"/>
            </a:endParaRPr>
          </a:p>
          <a:p>
            <a:pPr marL="609600" indent="-609600" eaLnBrk="1" hangingPunct="1">
              <a:lnSpc>
                <a:spcPct val="80000"/>
              </a:lnSpc>
              <a:buFont typeface="Wingdings" pitchFamily="-106" charset="2"/>
              <a:buNone/>
            </a:pPr>
            <a:endParaRPr lang="en-US" sz="2400">
              <a:ea typeface="ＭＳ Ｐゴシック" pitchFamily="-106" charset="-128"/>
              <a:cs typeface="ＭＳ Ｐゴシック" pitchFamily="-106" charset="-128"/>
            </a:endParaRPr>
          </a:p>
          <a:p>
            <a:pPr marL="609600" indent="-609600" eaLnBrk="1" hangingPunct="1">
              <a:lnSpc>
                <a:spcPct val="80000"/>
              </a:lnSpc>
            </a:pPr>
            <a:endParaRPr lang="en-US" sz="2400">
              <a:ea typeface="ＭＳ Ｐゴシック" pitchFamily="-106" charset="-128"/>
              <a:cs typeface="ＭＳ Ｐゴシック" pitchFamily="-106" charset="-128"/>
            </a:endParaRPr>
          </a:p>
        </p:txBody>
      </p:sp>
      <p:sp>
        <p:nvSpPr>
          <p:cNvPr id="60420" name="Text Box 4"/>
          <p:cNvSpPr txBox="1">
            <a:spLocks noChangeArrowheads="1"/>
          </p:cNvSpPr>
          <p:nvPr/>
        </p:nvSpPr>
        <p:spPr bwMode="auto">
          <a:xfrm>
            <a:off x="403225" y="6545263"/>
            <a:ext cx="184150" cy="366712"/>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sp>
        <p:nvSpPr>
          <p:cNvPr id="60421" name="Text Box 5"/>
          <p:cNvSpPr txBox="1">
            <a:spLocks noChangeArrowheads="1"/>
          </p:cNvSpPr>
          <p:nvPr/>
        </p:nvSpPr>
        <p:spPr bwMode="auto">
          <a:xfrm>
            <a:off x="304800" y="6553200"/>
            <a:ext cx="7696200" cy="304800"/>
          </a:xfrm>
          <a:prstGeom prst="rect">
            <a:avLst/>
          </a:prstGeom>
          <a:noFill/>
          <a:ln w="9525">
            <a:noFill/>
            <a:miter lim="800000"/>
            <a:headEnd/>
            <a:tailEnd/>
          </a:ln>
        </p:spPr>
        <p:txBody>
          <a:bodyPr>
            <a:prstTxWarp prst="textNoShape">
              <a:avLst/>
            </a:prstTxWarp>
            <a:spAutoFit/>
          </a:bodyPr>
          <a:lstStyle/>
          <a:p>
            <a:pPr>
              <a:spcBef>
                <a:spcPct val="50000"/>
              </a:spcBef>
            </a:pPr>
            <a:r>
              <a:rPr lang="en-US" sz="1400" dirty="0"/>
              <a:t>1. Vincent et al, “Why Do People Sue Doctors?” Lancet June 25, 1994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73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733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733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733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733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733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7331">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733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1"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z="4000">
                <a:ea typeface="ＭＳ Ｐゴシック" pitchFamily="-106" charset="-128"/>
                <a:cs typeface="ＭＳ Ｐゴシック" pitchFamily="-106" charset="-128"/>
              </a:rPr>
              <a:t>Who has been sued by a patient?</a:t>
            </a:r>
          </a:p>
        </p:txBody>
      </p:sp>
      <p:sp>
        <p:nvSpPr>
          <p:cNvPr id="66563" name="Rectangle 3"/>
          <p:cNvSpPr>
            <a:spLocks noGrp="1" noChangeArrowheads="1"/>
          </p:cNvSpPr>
          <p:nvPr>
            <p:ph type="body" idx="1"/>
          </p:nvPr>
        </p:nvSpPr>
        <p:spPr/>
        <p:txBody>
          <a:bodyPr/>
          <a:lstStyle/>
          <a:p>
            <a:pPr marL="609600" indent="-609600" eaLnBrk="1" hangingPunct="1">
              <a:buFont typeface="Wingdings" pitchFamily="-106" charset="2"/>
              <a:buAutoNum type="alphaUcPeriod"/>
            </a:pPr>
            <a:r>
              <a:rPr lang="en-US">
                <a:ea typeface="ＭＳ Ｐゴシック" pitchFamily="-106" charset="-128"/>
                <a:cs typeface="ＭＳ Ｐゴシック" pitchFamily="-106" charset="-128"/>
              </a:rPr>
              <a:t>ME</a:t>
            </a:r>
          </a:p>
          <a:p>
            <a:pPr marL="609600" indent="-609600" eaLnBrk="1" hangingPunct="1">
              <a:buFont typeface="Wingdings" pitchFamily="-106" charset="2"/>
              <a:buAutoNum type="alphaUcPeriod"/>
            </a:pPr>
            <a:r>
              <a:rPr lang="en-US">
                <a:ea typeface="ＭＳ Ｐゴシック" pitchFamily="-106" charset="-128"/>
                <a:cs typeface="ＭＳ Ｐゴシック" pitchFamily="-106" charset="-128"/>
              </a:rPr>
              <a:t>Not me</a:t>
            </a:r>
          </a:p>
          <a:p>
            <a:pPr marL="609600" indent="-609600" eaLnBrk="1" hangingPunct="1">
              <a:buFont typeface="Wingdings" pitchFamily="-106" charset="2"/>
              <a:buAutoNum type="alphaUcPeriod"/>
            </a:pPr>
            <a:r>
              <a:rPr lang="en-US">
                <a:ea typeface="ＭＳ Ｐゴシック" pitchFamily="-106" charset="-128"/>
                <a:cs typeface="ＭＳ Ｐゴシック" pitchFamily="-106" charset="-128"/>
              </a:rPr>
              <a:t>I won’t answer, I’m afraid to jinx myself</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rotWithShape="1">
          <a:blip r:embed="rId2"/>
          <a:srcRect l="-735" r="-284"/>
          <a:stretch/>
        </p:blipFill>
        <p:spPr>
          <a:xfrm>
            <a:off x="609600" y="2743200"/>
            <a:ext cx="7902704" cy="2590800"/>
          </a:xfrm>
        </p:spPr>
      </p:pic>
    </p:spTree>
    <p:extLst>
      <p:ext uri="{BB962C8B-B14F-4D97-AF65-F5344CB8AC3E}">
        <p14:creationId xmlns:p14="http://schemas.microsoft.com/office/powerpoint/2010/main" val="1160409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Cost of Malpractice</a:t>
            </a:r>
          </a:p>
        </p:txBody>
      </p:sp>
      <p:sp>
        <p:nvSpPr>
          <p:cNvPr id="229379" name="Rectangle 3"/>
          <p:cNvSpPr>
            <a:spLocks noGrp="1" noChangeArrowheads="1"/>
          </p:cNvSpPr>
          <p:nvPr>
            <p:ph type="body" idx="1"/>
          </p:nvPr>
        </p:nvSpPr>
        <p:spPr>
          <a:xfrm>
            <a:off x="457200" y="1981200"/>
            <a:ext cx="8229600" cy="4572000"/>
          </a:xfrm>
        </p:spPr>
        <p:txBody>
          <a:bodyPr/>
          <a:lstStyle/>
          <a:p>
            <a:pPr lvl="2" eaLnBrk="1" hangingPunct="1"/>
            <a:r>
              <a:rPr lang="en-US">
                <a:ea typeface="ＭＳ Ｐゴシック" pitchFamily="-106" charset="-128"/>
              </a:rPr>
              <a:t>Is malpractice really a leading cause in increase of healthcare cost?</a:t>
            </a:r>
          </a:p>
          <a:p>
            <a:pPr lvl="3" eaLnBrk="1" hangingPunct="1"/>
            <a:r>
              <a:rPr lang="en-US">
                <a:ea typeface="ＭＳ Ｐゴシック" pitchFamily="-106" charset="-128"/>
              </a:rPr>
              <a:t>Approximately 2.9% of annual gross income spent on insurance, while 2.3% spent on “professional car upkeep.”</a:t>
            </a:r>
          </a:p>
          <a:p>
            <a:pPr eaLnBrk="1" hangingPunct="1"/>
            <a:r>
              <a:rPr lang="en-US">
                <a:ea typeface="ＭＳ Ｐゴシック" pitchFamily="-106" charset="-128"/>
                <a:cs typeface="ＭＳ Ｐゴシック" pitchFamily="-106" charset="-128"/>
              </a:rPr>
              <a:t>Real cause of increase in cost of medicine:</a:t>
            </a:r>
          </a:p>
          <a:p>
            <a:pPr lvl="1" eaLnBrk="1" hangingPunct="1"/>
            <a:r>
              <a:rPr lang="en-US"/>
              <a:t>Defensive practice of medicine to prevent lawsuits</a:t>
            </a:r>
          </a:p>
          <a:p>
            <a:pPr eaLnBrk="1" hangingPunct="1"/>
            <a:r>
              <a:rPr lang="en-US">
                <a:ea typeface="ＭＳ Ｐゴシック" pitchFamily="-106" charset="-128"/>
                <a:cs typeface="ＭＳ Ｐゴシック" pitchFamily="-106" charset="-128"/>
              </a:rPr>
              <a:t>How has this affected our patients?</a:t>
            </a:r>
          </a:p>
        </p:txBody>
      </p:sp>
      <p:pic>
        <p:nvPicPr>
          <p:cNvPr id="229380" name="Picture 4" descr="mercedes-grille"/>
          <p:cNvPicPr>
            <a:picLocks noChangeAspect="1" noChangeArrowheads="1"/>
          </p:cNvPicPr>
          <p:nvPr/>
        </p:nvPicPr>
        <p:blipFill>
          <a:blip r:embed="rId3"/>
          <a:srcRect/>
          <a:stretch>
            <a:fillRect/>
          </a:stretch>
        </p:blipFill>
        <p:spPr bwMode="auto">
          <a:xfrm>
            <a:off x="5867400" y="0"/>
            <a:ext cx="3276600" cy="2089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937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93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937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9379">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93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Cost of Malpractice</a:t>
            </a:r>
          </a:p>
        </p:txBody>
      </p:sp>
      <p:sp>
        <p:nvSpPr>
          <p:cNvPr id="64515" name="Rectangle 3"/>
          <p:cNvSpPr>
            <a:spLocks noGrp="1" noChangeArrowheads="1"/>
          </p:cNvSpPr>
          <p:nvPr>
            <p:ph type="body" idx="1"/>
          </p:nvPr>
        </p:nvSpPr>
        <p:spPr>
          <a:xfrm>
            <a:off x="1066800" y="1752600"/>
            <a:ext cx="8229600" cy="4419600"/>
          </a:xfrm>
        </p:spPr>
        <p:txBody>
          <a:bodyPr/>
          <a:lstStyle/>
          <a:p>
            <a:pPr eaLnBrk="1" hangingPunct="1"/>
            <a:r>
              <a:rPr lang="en-US" sz="2800">
                <a:ea typeface="ＭＳ Ｐゴシック" pitchFamily="-106" charset="-128"/>
                <a:cs typeface="ＭＳ Ｐゴシック" pitchFamily="-106" charset="-128"/>
              </a:rPr>
              <a:t>More traditional exam techniques are replaced by more technical (and expensive) tests</a:t>
            </a:r>
          </a:p>
          <a:p>
            <a:pPr lvl="1" eaLnBrk="1" hangingPunct="1"/>
            <a:r>
              <a:rPr lang="en-US" sz="2400"/>
              <a:t>These techniques are often less personal and not communicated to patients</a:t>
            </a:r>
          </a:p>
          <a:p>
            <a:pPr lvl="4" eaLnBrk="1" hangingPunct="1"/>
            <a:r>
              <a:rPr lang="en-US" sz="2800">
                <a:ea typeface="ＭＳ Ｐゴシック" pitchFamily="-106" charset="-128"/>
              </a:rPr>
              <a:t>Leading to feelings of lack of care, and viscious circle of “malpractice”</a:t>
            </a:r>
          </a:p>
        </p:txBody>
      </p:sp>
      <p:pic>
        <p:nvPicPr>
          <p:cNvPr id="64516" name="Picture 4" descr="MRI%20Machine"/>
          <p:cNvPicPr>
            <a:picLocks noChangeAspect="1" noChangeArrowheads="1"/>
          </p:cNvPicPr>
          <p:nvPr/>
        </p:nvPicPr>
        <p:blipFill>
          <a:blip r:embed="rId3"/>
          <a:srcRect/>
          <a:stretch>
            <a:fillRect/>
          </a:stretch>
        </p:blipFill>
        <p:spPr bwMode="auto">
          <a:xfrm>
            <a:off x="6553200" y="-76200"/>
            <a:ext cx="2590800" cy="1943100"/>
          </a:xfrm>
          <a:prstGeom prst="rect">
            <a:avLst/>
          </a:prstGeom>
          <a:noFill/>
          <a:ln w="9525">
            <a:noFill/>
            <a:miter lim="800000"/>
            <a:headEnd/>
            <a:tailEnd/>
          </a:ln>
        </p:spPr>
      </p:pic>
      <p:pic>
        <p:nvPicPr>
          <p:cNvPr id="64517" name="Picture 5" descr="Tonometer"/>
          <p:cNvPicPr>
            <a:picLocks noChangeAspect="1" noChangeArrowheads="1"/>
          </p:cNvPicPr>
          <p:nvPr/>
        </p:nvPicPr>
        <p:blipFill>
          <a:blip r:embed="rId4"/>
          <a:srcRect/>
          <a:stretch>
            <a:fillRect/>
          </a:stretch>
        </p:blipFill>
        <p:spPr bwMode="auto">
          <a:xfrm>
            <a:off x="3810000" y="5067300"/>
            <a:ext cx="2381250" cy="1790700"/>
          </a:xfrm>
          <a:prstGeom prst="rect">
            <a:avLst/>
          </a:prstGeom>
          <a:noFill/>
          <a:ln w="9525">
            <a:noFill/>
            <a:miter lim="800000"/>
            <a:headEnd/>
            <a:tailEnd/>
          </a:ln>
        </p:spPr>
      </p:pic>
      <p:pic>
        <p:nvPicPr>
          <p:cNvPr id="231431" name="Picture 7" descr="arrow"/>
          <p:cNvPicPr>
            <a:picLocks noChangeAspect="1" noChangeArrowheads="1"/>
          </p:cNvPicPr>
          <p:nvPr/>
        </p:nvPicPr>
        <p:blipFill>
          <a:blip r:embed="rId5"/>
          <a:srcRect/>
          <a:stretch>
            <a:fillRect/>
          </a:stretch>
        </p:blipFill>
        <p:spPr bwMode="auto">
          <a:xfrm>
            <a:off x="0" y="0"/>
            <a:ext cx="5829300" cy="6934200"/>
          </a:xfrm>
          <a:prstGeom prst="rect">
            <a:avLst/>
          </a:prstGeom>
          <a:noFill/>
          <a:ln w="9525">
            <a:noFill/>
            <a:miter lim="800000"/>
            <a:headEnd/>
            <a:tailEnd/>
          </a:ln>
        </p:spPr>
      </p:pic>
      <p:pic>
        <p:nvPicPr>
          <p:cNvPr id="64519" name="Picture 8" descr="IMG_0032"/>
          <p:cNvPicPr>
            <a:picLocks noChangeAspect="1" noChangeArrowheads="1"/>
          </p:cNvPicPr>
          <p:nvPr/>
        </p:nvPicPr>
        <p:blipFill>
          <a:blip r:embed="rId6"/>
          <a:srcRect l="24307"/>
          <a:stretch>
            <a:fillRect/>
          </a:stretch>
        </p:blipFill>
        <p:spPr bwMode="auto">
          <a:xfrm>
            <a:off x="6934200" y="4668838"/>
            <a:ext cx="2209800" cy="2189162"/>
          </a:xfrm>
          <a:prstGeom prst="rect">
            <a:avLst/>
          </a:prstGeom>
          <a:noFill/>
          <a:ln w="9525">
            <a:noFill/>
            <a:miter lim="800000"/>
            <a:headEnd/>
            <a:tailEnd/>
          </a:ln>
        </p:spPr>
      </p:pic>
      <p:sp>
        <p:nvSpPr>
          <p:cNvPr id="64520" name="Text Box 9"/>
          <p:cNvSpPr txBox="1">
            <a:spLocks noChangeArrowheads="1"/>
          </p:cNvSpPr>
          <p:nvPr/>
        </p:nvSpPr>
        <p:spPr bwMode="auto">
          <a:xfrm>
            <a:off x="6248400" y="5715000"/>
            <a:ext cx="6096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a:t>VS</a:t>
            </a:r>
          </a:p>
        </p:txBody>
      </p:sp>
      <p:pic>
        <p:nvPicPr>
          <p:cNvPr id="9" name="Picture 5" descr="Cirrus picture 2 cropped"/>
          <p:cNvPicPr>
            <a:picLocks noChangeAspect="1" noChangeArrowheads="1"/>
          </p:cNvPicPr>
          <p:nvPr/>
        </p:nvPicPr>
        <p:blipFill>
          <a:blip r:embed="rId7"/>
          <a:srcRect/>
          <a:stretch>
            <a:fillRect/>
          </a:stretch>
        </p:blipFill>
        <p:spPr bwMode="auto">
          <a:xfrm>
            <a:off x="304800" y="4648200"/>
            <a:ext cx="2819400" cy="2039938"/>
          </a:xfrm>
          <a:prstGeom prst="rect">
            <a:avLst/>
          </a:prstGeom>
          <a:noFill/>
          <a:ln w="2857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1431"/>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Communication</a:t>
            </a:r>
          </a:p>
        </p:txBody>
      </p:sp>
      <p:sp>
        <p:nvSpPr>
          <p:cNvPr id="68611" name="Rectangle 3"/>
          <p:cNvSpPr>
            <a:spLocks noGrp="1" noChangeArrowheads="1"/>
          </p:cNvSpPr>
          <p:nvPr>
            <p:ph type="body" sz="half" idx="1"/>
          </p:nvPr>
        </p:nvSpPr>
        <p:spPr>
          <a:xfrm>
            <a:off x="457200" y="1981200"/>
            <a:ext cx="4114800" cy="4648200"/>
          </a:xfrm>
        </p:spPr>
        <p:txBody>
          <a:bodyPr/>
          <a:lstStyle/>
          <a:p>
            <a:pPr eaLnBrk="1" hangingPunct="1"/>
            <a:r>
              <a:rPr lang="en-US" sz="2800">
                <a:ea typeface="ＭＳ Ｐゴシック" pitchFamily="-106" charset="-128"/>
                <a:cs typeface="ＭＳ Ｐゴシック" pitchFamily="-106" charset="-128"/>
              </a:rPr>
              <a:t>Crucial part of every doctor-patient encounter</a:t>
            </a:r>
          </a:p>
          <a:p>
            <a:pPr eaLnBrk="1" hangingPunct="1"/>
            <a:r>
              <a:rPr lang="en-US" sz="2800">
                <a:ea typeface="ＭＳ Ｐゴシック" pitchFamily="-106" charset="-128"/>
                <a:cs typeface="ＭＳ Ｐゴシック" pitchFamily="-106" charset="-128"/>
              </a:rPr>
              <a:t>Two way street</a:t>
            </a:r>
          </a:p>
          <a:p>
            <a:pPr eaLnBrk="1" hangingPunct="1"/>
            <a:r>
              <a:rPr lang="en-US" sz="2800">
                <a:ea typeface="ＭＳ Ｐゴシック" pitchFamily="-106" charset="-128"/>
                <a:cs typeface="ＭＳ Ｐゴシック" pitchFamily="-106" charset="-128"/>
              </a:rPr>
              <a:t>Use appropriate terms and tone</a:t>
            </a:r>
          </a:p>
          <a:p>
            <a:pPr lvl="1" eaLnBrk="1" hangingPunct="1"/>
            <a:r>
              <a:rPr lang="en-US" sz="2400"/>
              <a:t>Authority without being dogmatic</a:t>
            </a:r>
          </a:p>
          <a:p>
            <a:pPr lvl="1" eaLnBrk="1" hangingPunct="1"/>
            <a:r>
              <a:rPr lang="en-US" sz="2400"/>
              <a:t>Use understandable terms</a:t>
            </a:r>
          </a:p>
        </p:txBody>
      </p:sp>
      <p:sp>
        <p:nvSpPr>
          <p:cNvPr id="68612" name="Rectangle 4"/>
          <p:cNvSpPr>
            <a:spLocks noGrp="1" noChangeArrowheads="1"/>
          </p:cNvSpPr>
          <p:nvPr>
            <p:ph sz="half" idx="2"/>
          </p:nvPr>
        </p:nvSpPr>
        <p:spPr/>
        <p:txBody>
          <a:bodyPr/>
          <a:lstStyle/>
          <a:p>
            <a:pPr eaLnBrk="1" hangingPunct="1"/>
            <a:endParaRPr lang="en-US" sz="2800">
              <a:ea typeface="ＭＳ Ｐゴシック" pitchFamily="-106" charset="-128"/>
              <a:cs typeface="ＭＳ Ｐゴシック" pitchFamily="-106" charset="-128"/>
            </a:endParaRPr>
          </a:p>
        </p:txBody>
      </p:sp>
      <p:pic>
        <p:nvPicPr>
          <p:cNvPr id="68613" name="Picture 6" descr="Detail_door%20key"/>
          <p:cNvPicPr>
            <a:picLocks noChangeAspect="1" noChangeArrowheads="1"/>
          </p:cNvPicPr>
          <p:nvPr/>
        </p:nvPicPr>
        <p:blipFill>
          <a:blip r:embed="rId3"/>
          <a:srcRect/>
          <a:stretch>
            <a:fillRect/>
          </a:stretch>
        </p:blipFill>
        <p:spPr bwMode="auto">
          <a:xfrm>
            <a:off x="7162800" y="381000"/>
            <a:ext cx="1714500" cy="1524000"/>
          </a:xfrm>
          <a:prstGeom prst="rect">
            <a:avLst/>
          </a:prstGeom>
          <a:noFill/>
          <a:ln w="9525">
            <a:noFill/>
            <a:miter lim="800000"/>
            <a:headEnd/>
            <a:tailEnd/>
          </a:ln>
        </p:spPr>
      </p:pic>
      <p:pic>
        <p:nvPicPr>
          <p:cNvPr id="68614" name="Picture 8" descr="doctor_there_is_something_i_have_to_tell_you"/>
          <p:cNvPicPr>
            <a:picLocks noChangeAspect="1" noChangeArrowheads="1"/>
          </p:cNvPicPr>
          <p:nvPr/>
        </p:nvPicPr>
        <p:blipFill>
          <a:blip r:embed="rId4"/>
          <a:srcRect/>
          <a:stretch>
            <a:fillRect/>
          </a:stretch>
        </p:blipFill>
        <p:spPr bwMode="auto">
          <a:xfrm>
            <a:off x="4419600" y="1219200"/>
            <a:ext cx="2438400" cy="2244725"/>
          </a:xfrm>
          <a:prstGeom prst="rect">
            <a:avLst/>
          </a:prstGeom>
          <a:noFill/>
          <a:ln w="9525">
            <a:noFill/>
            <a:miter lim="800000"/>
            <a:headEnd/>
            <a:tailEnd/>
          </a:ln>
        </p:spPr>
      </p:pic>
      <p:pic>
        <p:nvPicPr>
          <p:cNvPr id="68615" name="Picture 10" descr="welcome4"/>
          <p:cNvPicPr>
            <a:picLocks noChangeAspect="1" noChangeArrowheads="1"/>
          </p:cNvPicPr>
          <p:nvPr/>
        </p:nvPicPr>
        <p:blipFill>
          <a:blip r:embed="rId5"/>
          <a:srcRect/>
          <a:stretch>
            <a:fillRect/>
          </a:stretch>
        </p:blipFill>
        <p:spPr bwMode="auto">
          <a:xfrm>
            <a:off x="4705350" y="3259138"/>
            <a:ext cx="4286250" cy="2760662"/>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762000"/>
            <a:ext cx="8229600" cy="1371600"/>
          </a:xfrm>
        </p:spPr>
        <p:txBody>
          <a:bodyPr/>
          <a:lstStyle/>
          <a:p>
            <a:pPr eaLnBrk="1" hangingPunct="1"/>
            <a:r>
              <a:rPr lang="en-US" sz="4000">
                <a:ea typeface="ＭＳ Ｐゴシック" pitchFamily="-106" charset="-128"/>
                <a:cs typeface="ＭＳ Ｐゴシック" pitchFamily="-106" charset="-128"/>
              </a:rPr>
              <a:t>When you ask your patient about their chief complaint, how long do you let them speak?</a:t>
            </a:r>
          </a:p>
        </p:txBody>
      </p:sp>
      <p:sp>
        <p:nvSpPr>
          <p:cNvPr id="74755" name="Rectangle 3"/>
          <p:cNvSpPr>
            <a:spLocks noGrp="1" noChangeArrowheads="1"/>
          </p:cNvSpPr>
          <p:nvPr>
            <p:ph type="body" idx="1"/>
          </p:nvPr>
        </p:nvSpPr>
        <p:spPr>
          <a:xfrm>
            <a:off x="457200" y="2514600"/>
            <a:ext cx="8229600" cy="3886200"/>
          </a:xfrm>
        </p:spPr>
        <p:txBody>
          <a:bodyPr/>
          <a:lstStyle/>
          <a:p>
            <a:pPr marL="609600" indent="-609600" eaLnBrk="1" hangingPunct="1">
              <a:buFont typeface="Wingdings" pitchFamily="-106" charset="2"/>
              <a:buNone/>
            </a:pPr>
            <a:r>
              <a:rPr lang="en-US">
                <a:ea typeface="ＭＳ Ｐゴシック" pitchFamily="-106" charset="-128"/>
                <a:cs typeface="ＭＳ Ｐゴシック" pitchFamily="-106" charset="-128"/>
              </a:rPr>
              <a:t>A. 2 seconds</a:t>
            </a:r>
          </a:p>
          <a:p>
            <a:pPr marL="609600" indent="-609600" eaLnBrk="1" hangingPunct="1">
              <a:buFont typeface="Wingdings" pitchFamily="-106" charset="2"/>
              <a:buNone/>
            </a:pPr>
            <a:r>
              <a:rPr lang="en-US">
                <a:ea typeface="ＭＳ Ｐゴシック" pitchFamily="-106" charset="-128"/>
                <a:cs typeface="ＭＳ Ｐゴシック" pitchFamily="-106" charset="-128"/>
              </a:rPr>
              <a:t>B. 18 seconds</a:t>
            </a:r>
          </a:p>
          <a:p>
            <a:pPr marL="609600" indent="-609600" eaLnBrk="1" hangingPunct="1">
              <a:buFont typeface="Wingdings" pitchFamily="-106" charset="2"/>
              <a:buNone/>
            </a:pPr>
            <a:r>
              <a:rPr lang="en-US">
                <a:ea typeface="ＭＳ Ｐゴシック" pitchFamily="-106" charset="-128"/>
                <a:cs typeface="ＭＳ Ｐゴシック" pitchFamily="-106" charset="-128"/>
              </a:rPr>
              <a:t>C. 55 seconds</a:t>
            </a:r>
          </a:p>
          <a:p>
            <a:pPr marL="609600" indent="-609600" eaLnBrk="1" hangingPunct="1">
              <a:buFont typeface="Wingdings" pitchFamily="-106" charset="2"/>
              <a:buNone/>
            </a:pPr>
            <a:r>
              <a:rPr lang="en-US">
                <a:ea typeface="ＭＳ Ｐゴシック" pitchFamily="-106" charset="-128"/>
                <a:cs typeface="ＭＳ Ｐゴシック" pitchFamily="-106" charset="-128"/>
              </a:rPr>
              <a:t>D. 2 ½  minutes</a:t>
            </a:r>
          </a:p>
          <a:p>
            <a:pPr marL="609600" indent="-609600" eaLnBrk="1" hangingPunct="1">
              <a:buFont typeface="Wingdings" pitchFamily="-106" charset="2"/>
              <a:buNone/>
            </a:pPr>
            <a:r>
              <a:rPr lang="en-US">
                <a:ea typeface="ＭＳ Ｐゴシック" pitchFamily="-106" charset="-128"/>
                <a:cs typeface="ＭＳ Ｐゴシック" pitchFamily="-106" charset="-128"/>
              </a:rPr>
              <a:t>E. As long as they need</a:t>
            </a:r>
          </a:p>
          <a:p>
            <a:pPr marL="609600" indent="-609600" eaLnBrk="1" hangingPunct="1"/>
            <a:endParaRPr lang="en-US">
              <a:ea typeface="ＭＳ Ｐゴシック" pitchFamily="-106" charset="-128"/>
              <a:cs typeface="ＭＳ Ｐゴシック" pitchFamily="-106" charset="-128"/>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990600" y="277813"/>
            <a:ext cx="3733800" cy="1139825"/>
          </a:xfrm>
        </p:spPr>
        <p:txBody>
          <a:bodyPr/>
          <a:lstStyle/>
          <a:p>
            <a:pPr eaLnBrk="1" hangingPunct="1">
              <a:defRPr/>
            </a:pPr>
            <a:r>
              <a:rPr lang="en-US"/>
              <a:t>Antioxidants</a:t>
            </a:r>
          </a:p>
        </p:txBody>
      </p:sp>
      <p:sp>
        <p:nvSpPr>
          <p:cNvPr id="226307" name="Rectangle 3"/>
          <p:cNvSpPr>
            <a:spLocks noGrp="1" noChangeArrowheads="1"/>
          </p:cNvSpPr>
          <p:nvPr>
            <p:ph type="body" idx="1"/>
          </p:nvPr>
        </p:nvSpPr>
        <p:spPr>
          <a:xfrm>
            <a:off x="457200" y="1641475"/>
            <a:ext cx="8229600" cy="4530725"/>
          </a:xfrm>
        </p:spPr>
        <p:txBody>
          <a:bodyPr/>
          <a:lstStyle/>
          <a:p>
            <a:pPr eaLnBrk="1" hangingPunct="1">
              <a:lnSpc>
                <a:spcPct val="90000"/>
              </a:lnSpc>
              <a:buFont typeface="Wingdings" pitchFamily="-106" charset="2"/>
              <a:buChar char="l"/>
              <a:defRPr/>
            </a:pPr>
            <a:r>
              <a:rPr lang="en-US" dirty="0"/>
              <a:t>Do you drink coffee?</a:t>
            </a:r>
          </a:p>
          <a:p>
            <a:pPr lvl="1" eaLnBrk="1" hangingPunct="1">
              <a:lnSpc>
                <a:spcPct val="90000"/>
              </a:lnSpc>
              <a:buFont typeface="Wingdings" pitchFamily="-106" charset="2"/>
              <a:buChar char="l"/>
              <a:defRPr/>
            </a:pPr>
            <a:r>
              <a:rPr lang="en-US" dirty="0"/>
              <a:t>Over 50% of Americans drink coffee</a:t>
            </a:r>
          </a:p>
          <a:p>
            <a:pPr eaLnBrk="1" hangingPunct="1">
              <a:lnSpc>
                <a:spcPct val="90000"/>
              </a:lnSpc>
              <a:buFont typeface="Wingdings" pitchFamily="-106" charset="2"/>
              <a:buChar char="l"/>
              <a:defRPr/>
            </a:pPr>
            <a:r>
              <a:rPr lang="en-US" dirty="0"/>
              <a:t>Is this important?</a:t>
            </a:r>
          </a:p>
          <a:p>
            <a:pPr lvl="1" eaLnBrk="1" hangingPunct="1">
              <a:lnSpc>
                <a:spcPct val="90000"/>
              </a:lnSpc>
              <a:buFont typeface="Wingdings" pitchFamily="-106" charset="2"/>
              <a:buChar char="l"/>
              <a:defRPr/>
            </a:pPr>
            <a:r>
              <a:rPr lang="en-US" dirty="0"/>
              <a:t>Coffee is leading source (by far) for antioxidant intake in the US diet!!</a:t>
            </a:r>
            <a:r>
              <a:rPr lang="en-US" baseline="30000" dirty="0"/>
              <a:t>1</a:t>
            </a:r>
          </a:p>
          <a:p>
            <a:pPr eaLnBrk="1" hangingPunct="1">
              <a:lnSpc>
                <a:spcPct val="90000"/>
              </a:lnSpc>
              <a:buFont typeface="Wingdings" pitchFamily="-106" charset="2"/>
              <a:buChar char="l"/>
              <a:defRPr/>
            </a:pPr>
            <a:r>
              <a:rPr lang="en-US" dirty="0"/>
              <a:t>Neither coffee nor caffeine intake were associated with early AMD per BDES</a:t>
            </a:r>
          </a:p>
          <a:p>
            <a:pPr eaLnBrk="1" hangingPunct="1">
              <a:lnSpc>
                <a:spcPct val="90000"/>
              </a:lnSpc>
              <a:buFont typeface="Wingdings" pitchFamily="-106" charset="2"/>
              <a:buChar char="l"/>
              <a:defRPr/>
            </a:pPr>
            <a:r>
              <a:rPr lang="en-US" dirty="0"/>
              <a:t>Beware:</a:t>
            </a:r>
          </a:p>
          <a:p>
            <a:pPr lvl="1" eaLnBrk="1" hangingPunct="1">
              <a:lnSpc>
                <a:spcPct val="90000"/>
              </a:lnSpc>
              <a:buFont typeface="Wingdings" pitchFamily="-106" charset="2"/>
              <a:buChar char="l"/>
              <a:defRPr/>
            </a:pPr>
            <a:r>
              <a:rPr lang="en-US" dirty="0"/>
              <a:t>COFFEE and DOUGHNUT Maculopathy</a:t>
            </a:r>
            <a:r>
              <a:rPr lang="en-US" baseline="30000" dirty="0"/>
              <a:t>2</a:t>
            </a:r>
            <a:endParaRPr lang="en-US" dirty="0"/>
          </a:p>
        </p:txBody>
      </p:sp>
      <p:sp>
        <p:nvSpPr>
          <p:cNvPr id="26628" name="Text Box 4"/>
          <p:cNvSpPr txBox="1">
            <a:spLocks noChangeArrowheads="1"/>
          </p:cNvSpPr>
          <p:nvPr/>
        </p:nvSpPr>
        <p:spPr bwMode="auto">
          <a:xfrm>
            <a:off x="0" y="6096000"/>
            <a:ext cx="9144000" cy="630238"/>
          </a:xfrm>
          <a:prstGeom prst="rect">
            <a:avLst/>
          </a:prstGeom>
          <a:noFill/>
          <a:ln w="9525">
            <a:noFill/>
            <a:miter lim="800000"/>
            <a:headEnd/>
            <a:tailEnd/>
          </a:ln>
        </p:spPr>
        <p:txBody>
          <a:bodyPr>
            <a:prstTxWarp prst="textNoShape">
              <a:avLst/>
            </a:prstTxWarp>
            <a:spAutoFit/>
          </a:bodyPr>
          <a:lstStyle/>
          <a:p>
            <a:pPr marL="342900" indent="-342900">
              <a:spcBef>
                <a:spcPct val="50000"/>
              </a:spcBef>
              <a:buFontTx/>
              <a:buAutoNum type="arabicPeriod"/>
            </a:pPr>
            <a:r>
              <a:rPr lang="en-US" sz="1400"/>
              <a:t>As reported by American Chemical Society 8/05</a:t>
            </a:r>
          </a:p>
          <a:p>
            <a:pPr marL="342900" indent="-342900">
              <a:spcBef>
                <a:spcPct val="50000"/>
              </a:spcBef>
              <a:buFontTx/>
              <a:buAutoNum type="arabicPeriod"/>
            </a:pPr>
            <a:r>
              <a:rPr lang="en-US" sz="1400"/>
              <a:t>Kerrison J.B. et.al. Coffee and Doughnut Maculopathy: Acute Ring Scotomas. BJO.2000 Feb;84(2):158-64.</a:t>
            </a:r>
          </a:p>
        </p:txBody>
      </p:sp>
      <p:pic>
        <p:nvPicPr>
          <p:cNvPr id="226309" name="Picture 5"/>
          <p:cNvPicPr>
            <a:picLocks noChangeAspect="1" noChangeArrowheads="1"/>
          </p:cNvPicPr>
          <p:nvPr/>
        </p:nvPicPr>
        <p:blipFill>
          <a:blip r:embed="rId3"/>
          <a:srcRect/>
          <a:stretch>
            <a:fillRect/>
          </a:stretch>
        </p:blipFill>
        <p:spPr bwMode="auto">
          <a:xfrm>
            <a:off x="6096000" y="0"/>
            <a:ext cx="3048000" cy="2279650"/>
          </a:xfrm>
          <a:prstGeom prst="rect">
            <a:avLst/>
          </a:prstGeom>
          <a:noFill/>
          <a:ln w="9525">
            <a:noFill/>
            <a:miter lim="800000"/>
            <a:headEnd/>
            <a:tailEnd/>
          </a:ln>
        </p:spPr>
      </p:pic>
    </p:spTree>
    <p:extLst>
      <p:ext uri="{BB962C8B-B14F-4D97-AF65-F5344CB8AC3E}">
        <p14:creationId xmlns:p14="http://schemas.microsoft.com/office/powerpoint/2010/main" val="20835231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63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630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630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6307">
                                            <p:txEl>
                                              <p:pRg st="4" end="4"/>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22630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630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630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6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7" grpId="0" build="p"/>
      <p:bldP spid="226307" grpI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ctrTitle"/>
          </p:nvPr>
        </p:nvSpPr>
        <p:spPr>
          <a:xfrm>
            <a:off x="685800" y="2362200"/>
            <a:ext cx="8610600" cy="1143000"/>
          </a:xfrm>
        </p:spPr>
        <p:txBody>
          <a:bodyPr/>
          <a:lstStyle/>
          <a:p>
            <a:r>
              <a:rPr lang="en-US" sz="4000" b="1" dirty="0"/>
              <a:t>“Light travels faster than sound.  That’s why some people appear bright until you hear them speak.”</a:t>
            </a:r>
            <a:endParaRPr lang="en-US" sz="4000" dirty="0"/>
          </a:p>
        </p:txBody>
      </p:sp>
      <p:sp>
        <p:nvSpPr>
          <p:cNvPr id="143363" name="Rectangle 3"/>
          <p:cNvSpPr>
            <a:spLocks noGrp="1" noChangeArrowheads="1"/>
          </p:cNvSpPr>
          <p:nvPr>
            <p:ph type="subTitle" idx="1"/>
          </p:nvPr>
        </p:nvSpPr>
        <p:spPr>
          <a:xfrm>
            <a:off x="1447800" y="6019800"/>
            <a:ext cx="6248400" cy="685800"/>
          </a:xfrm>
        </p:spPr>
        <p:txBody>
          <a:bodyPr/>
          <a:lstStyle/>
          <a:p>
            <a:r>
              <a:rPr lang="en-US" sz="1600" i="1"/>
              <a:t>Larry the Cable Guy</a:t>
            </a:r>
            <a:endParaRPr lang="en-US"/>
          </a:p>
        </p:txBody>
      </p:sp>
      <p:pic>
        <p:nvPicPr>
          <p:cNvPr id="143364" name="Picture 4" descr="larry_the_cable_guy_v9"/>
          <p:cNvPicPr>
            <a:picLocks noChangeAspect="1" noChangeArrowheads="1"/>
          </p:cNvPicPr>
          <p:nvPr/>
        </p:nvPicPr>
        <p:blipFill>
          <a:blip r:embed="rId3"/>
          <a:srcRect/>
          <a:stretch>
            <a:fillRect/>
          </a:stretch>
        </p:blipFill>
        <p:spPr bwMode="auto">
          <a:xfrm>
            <a:off x="3657600" y="4191000"/>
            <a:ext cx="1792288" cy="1344613"/>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Let the patient speak!</a:t>
            </a:r>
          </a:p>
        </p:txBody>
      </p:sp>
      <p:sp>
        <p:nvSpPr>
          <p:cNvPr id="183299" name="Rectangle 3"/>
          <p:cNvSpPr>
            <a:spLocks noGrp="1" noChangeArrowheads="1"/>
          </p:cNvSpPr>
          <p:nvPr>
            <p:ph type="body" idx="1"/>
          </p:nvPr>
        </p:nvSpPr>
        <p:spPr>
          <a:xfrm>
            <a:off x="0" y="1981200"/>
            <a:ext cx="9144000" cy="3886200"/>
          </a:xfrm>
        </p:spPr>
        <p:txBody>
          <a:bodyPr/>
          <a:lstStyle/>
          <a:p>
            <a:pPr eaLnBrk="1" hangingPunct="1"/>
            <a:r>
              <a:rPr lang="en-US">
                <a:ea typeface="ＭＳ Ｐゴシック" pitchFamily="-106" charset="-128"/>
                <a:cs typeface="ＭＳ Ｐゴシック" pitchFamily="-106" charset="-128"/>
              </a:rPr>
              <a:t>Good communication starts with listening…</a:t>
            </a:r>
          </a:p>
          <a:p>
            <a:pPr eaLnBrk="1" hangingPunct="1"/>
            <a:r>
              <a:rPr lang="en-US">
                <a:ea typeface="ＭＳ Ｐゴシック" pitchFamily="-106" charset="-128"/>
                <a:cs typeface="ＭＳ Ｐゴシック" pitchFamily="-106" charset="-128"/>
              </a:rPr>
              <a:t>How long is the average patient allowed to talk when asked of their chief complaint?</a:t>
            </a:r>
          </a:p>
          <a:p>
            <a:pPr lvl="1" eaLnBrk="1" hangingPunct="1"/>
            <a:r>
              <a:rPr lang="en-US"/>
              <a:t>18 seconds</a:t>
            </a:r>
          </a:p>
          <a:p>
            <a:pPr lvl="1" eaLnBrk="1" hangingPunct="1"/>
            <a:r>
              <a:rPr lang="en-US"/>
              <a:t>77% never get to complete their opening statement!</a:t>
            </a:r>
          </a:p>
          <a:p>
            <a:pPr lvl="1" eaLnBrk="1" hangingPunct="1"/>
            <a:r>
              <a:rPr lang="en-US"/>
              <a:t>If left uninterrupted, avg. patient would talk 150 sec.</a:t>
            </a:r>
          </a:p>
          <a:p>
            <a:pPr lvl="1" eaLnBrk="1" hangingPunct="1"/>
            <a:r>
              <a:rPr lang="en-US"/>
              <a:t>Avg patient at PCP has 1.2 to 4.9 “chief complaints”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32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329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32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32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329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32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z="4000">
                <a:ea typeface="ＭＳ Ｐゴシック" pitchFamily="-106" charset="-128"/>
                <a:cs typeface="ＭＳ Ｐゴシック" pitchFamily="-106" charset="-128"/>
              </a:rPr>
              <a:t>Have you “faked” an answer in the last week?</a:t>
            </a:r>
          </a:p>
        </p:txBody>
      </p:sp>
      <p:sp>
        <p:nvSpPr>
          <p:cNvPr id="257027" name="Rectangle 3"/>
          <p:cNvSpPr>
            <a:spLocks noGrp="1" noChangeArrowheads="1"/>
          </p:cNvSpPr>
          <p:nvPr>
            <p:ph type="body" idx="1"/>
          </p:nvPr>
        </p:nvSpPr>
        <p:spPr/>
        <p:txBody>
          <a:bodyPr/>
          <a:lstStyle/>
          <a:p>
            <a:pPr marL="609600" indent="-609600" eaLnBrk="1" hangingPunct="1">
              <a:buFont typeface="Wingdings" pitchFamily="-106" charset="2"/>
              <a:buNone/>
            </a:pPr>
            <a:r>
              <a:rPr lang="en-US">
                <a:ea typeface="ＭＳ Ｐゴシック" pitchFamily="-106" charset="-128"/>
                <a:cs typeface="ＭＳ Ｐゴシック" pitchFamily="-106" charset="-128"/>
              </a:rPr>
              <a:t>a. Yes</a:t>
            </a:r>
          </a:p>
          <a:p>
            <a:pPr marL="609600" indent="-609600" eaLnBrk="1" hangingPunct="1">
              <a:buFont typeface="Wingdings" pitchFamily="-106" charset="2"/>
              <a:buNone/>
            </a:pPr>
            <a:r>
              <a:rPr lang="en-US">
                <a:ea typeface="ＭＳ Ｐゴシック" pitchFamily="-106" charset="-128"/>
                <a:cs typeface="ＭＳ Ｐゴシック" pitchFamily="-106" charset="-128"/>
              </a:rPr>
              <a:t>b. No</a:t>
            </a:r>
          </a:p>
          <a:p>
            <a:pPr marL="609600" indent="-609600" eaLnBrk="1" hangingPunct="1">
              <a:buFont typeface="Wingdings" pitchFamily="-106" charset="2"/>
              <a:buNone/>
            </a:pPr>
            <a:r>
              <a:rPr lang="en-US">
                <a:ea typeface="ＭＳ Ｐゴシック" pitchFamily="-106" charset="-128"/>
                <a:cs typeface="ＭＳ Ｐゴシック" pitchFamily="-106" charset="-128"/>
              </a:rPr>
              <a:t>c. No, I’ve never done that</a:t>
            </a:r>
          </a:p>
          <a:p>
            <a:pPr marL="609600" indent="-609600" eaLnBrk="1" hangingPunct="1">
              <a:buFont typeface="Wingdings" pitchFamily="-106" charset="2"/>
              <a:buNone/>
            </a:pPr>
            <a:r>
              <a:rPr lang="en-US">
                <a:ea typeface="ＭＳ Ｐゴシック" pitchFamily="-106" charset="-128"/>
                <a:cs typeface="ＭＳ Ｐゴシック" pitchFamily="-106" charset="-128"/>
              </a:rPr>
              <a:t>d. Oops, I just did it again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70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70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702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70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7"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Don’t…	</a:t>
            </a:r>
          </a:p>
        </p:txBody>
      </p:sp>
      <p:sp>
        <p:nvSpPr>
          <p:cNvPr id="153603" name="Rectangle 3"/>
          <p:cNvSpPr>
            <a:spLocks noGrp="1" noChangeArrowheads="1"/>
          </p:cNvSpPr>
          <p:nvPr>
            <p:ph type="body" idx="1"/>
          </p:nvPr>
        </p:nvSpPr>
        <p:spPr/>
        <p:txBody>
          <a:bodyPr/>
          <a:lstStyle/>
          <a:p>
            <a:pPr eaLnBrk="1" hangingPunct="1">
              <a:lnSpc>
                <a:spcPct val="90000"/>
              </a:lnSpc>
            </a:pPr>
            <a:r>
              <a:rPr lang="en-US" sz="2800">
                <a:ea typeface="ＭＳ Ｐゴシック" pitchFamily="-106" charset="-128"/>
                <a:cs typeface="ＭＳ Ｐゴシック" pitchFamily="-106" charset="-128"/>
              </a:rPr>
              <a:t>Use scare tactics</a:t>
            </a:r>
          </a:p>
          <a:p>
            <a:pPr eaLnBrk="1" hangingPunct="1">
              <a:lnSpc>
                <a:spcPct val="90000"/>
              </a:lnSpc>
            </a:pPr>
            <a:r>
              <a:rPr lang="en-US" sz="2800">
                <a:ea typeface="ＭＳ Ｐゴシック" pitchFamily="-106" charset="-128"/>
                <a:cs typeface="ＭＳ Ｐゴシック" pitchFamily="-106" charset="-128"/>
              </a:rPr>
              <a:t>Knock another doctor</a:t>
            </a:r>
          </a:p>
          <a:p>
            <a:pPr eaLnBrk="1" hangingPunct="1">
              <a:lnSpc>
                <a:spcPct val="90000"/>
              </a:lnSpc>
            </a:pPr>
            <a:r>
              <a:rPr lang="en-US" sz="2800">
                <a:ea typeface="ＭＳ Ｐゴシック" pitchFamily="-106" charset="-128"/>
                <a:cs typeface="ＭＳ Ｐゴシック" pitchFamily="-106" charset="-128"/>
              </a:rPr>
              <a:t>Fake an answer</a:t>
            </a:r>
          </a:p>
          <a:p>
            <a:pPr eaLnBrk="1" hangingPunct="1">
              <a:lnSpc>
                <a:spcPct val="90000"/>
              </a:lnSpc>
            </a:pPr>
            <a:r>
              <a:rPr lang="en-US" sz="2800">
                <a:ea typeface="ＭＳ Ｐゴシック" pitchFamily="-106" charset="-128"/>
                <a:cs typeface="ＭＳ Ｐゴシック" pitchFamily="-106" charset="-128"/>
              </a:rPr>
              <a:t>Hide the truth</a:t>
            </a:r>
          </a:p>
          <a:p>
            <a:pPr eaLnBrk="1" hangingPunct="1">
              <a:lnSpc>
                <a:spcPct val="90000"/>
              </a:lnSpc>
            </a:pPr>
            <a:r>
              <a:rPr lang="en-US" sz="2800">
                <a:ea typeface="ＭＳ Ｐゴシック" pitchFamily="-106" charset="-128"/>
                <a:cs typeface="ＭＳ Ｐゴシック" pitchFamily="-106" charset="-128"/>
              </a:rPr>
              <a:t>Think that everything always can                    and needs to be fixed. </a:t>
            </a:r>
          </a:p>
          <a:p>
            <a:pPr eaLnBrk="1" hangingPunct="1">
              <a:lnSpc>
                <a:spcPct val="90000"/>
              </a:lnSpc>
            </a:pPr>
            <a:r>
              <a:rPr lang="en-US" sz="2800">
                <a:ea typeface="ＭＳ Ｐゴシック" pitchFamily="-106" charset="-128"/>
                <a:cs typeface="ＭＳ Ｐゴシック" pitchFamily="-106" charset="-128"/>
              </a:rPr>
              <a:t>Be afraid to admit mistakes                                 or lack of knowledge</a:t>
            </a:r>
          </a:p>
        </p:txBody>
      </p:sp>
      <p:pic>
        <p:nvPicPr>
          <p:cNvPr id="153604" name="Picture 4" descr="closednotice"/>
          <p:cNvPicPr>
            <a:picLocks noChangeAspect="1" noChangeArrowheads="1"/>
          </p:cNvPicPr>
          <p:nvPr/>
        </p:nvPicPr>
        <p:blipFill>
          <a:blip r:embed="rId3"/>
          <a:srcRect l="6087" t="22267" r="7692" b="16194"/>
          <a:stretch>
            <a:fillRect/>
          </a:stretch>
        </p:blipFill>
        <p:spPr bwMode="auto">
          <a:xfrm>
            <a:off x="4953000" y="685800"/>
            <a:ext cx="3886200" cy="1882775"/>
          </a:xfrm>
          <a:prstGeom prst="rect">
            <a:avLst/>
          </a:prstGeom>
          <a:noFill/>
          <a:ln w="9525">
            <a:noFill/>
            <a:miter lim="800000"/>
            <a:headEnd/>
            <a:tailEnd/>
          </a:ln>
        </p:spPr>
      </p:pic>
      <p:pic>
        <p:nvPicPr>
          <p:cNvPr id="153606" name="Picture 6" descr="autopsy"/>
          <p:cNvPicPr>
            <a:picLocks noChangeAspect="1" noChangeArrowheads="1"/>
          </p:cNvPicPr>
          <p:nvPr/>
        </p:nvPicPr>
        <p:blipFill>
          <a:blip r:embed="rId4"/>
          <a:srcRect/>
          <a:stretch>
            <a:fillRect/>
          </a:stretch>
        </p:blipFill>
        <p:spPr bwMode="auto">
          <a:xfrm>
            <a:off x="6067425" y="3657600"/>
            <a:ext cx="2914650" cy="3200400"/>
          </a:xfrm>
          <a:prstGeom prst="rect">
            <a:avLst/>
          </a:prstGeom>
          <a:noFill/>
          <a:ln w="9525">
            <a:noFill/>
            <a:miter lim="800000"/>
            <a:headEnd/>
            <a:tailEnd/>
          </a:ln>
        </p:spPr>
      </p:pic>
      <p:sp>
        <p:nvSpPr>
          <p:cNvPr id="80902" name="Text Box 7"/>
          <p:cNvSpPr txBox="1">
            <a:spLocks noChangeArrowheads="1"/>
          </p:cNvSpPr>
          <p:nvPr/>
        </p:nvSpPr>
        <p:spPr bwMode="auto">
          <a:xfrm>
            <a:off x="0" y="6553200"/>
            <a:ext cx="64008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a:t>Cartoon compliments of Wisconsin Health Freedom Coalition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0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0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603">
                                            <p:txEl>
                                              <p:pRg st="2" end="2"/>
                                            </p:txEl>
                                          </p:spTgt>
                                        </p:tgtEl>
                                        <p:attrNameLst>
                                          <p:attrName>style.visibility</p:attrName>
                                        </p:attrNameLst>
                                      </p:cBhvr>
                                      <p:to>
                                        <p:strVal val="visible"/>
                                      </p:to>
                                    </p:set>
                                  </p:childTnLst>
                                </p:cTn>
                              </p:par>
                              <p:par>
                                <p:cTn id="13" presetID="31" presetClass="entr" presetSubtype="0" fill="hold" nodeType="withEffect">
                                  <p:stCondLst>
                                    <p:cond delay="0"/>
                                  </p:stCondLst>
                                  <p:iterate type="lt">
                                    <p:tmPct val="5000"/>
                                  </p:iterate>
                                  <p:childTnLst>
                                    <p:set>
                                      <p:cBhvr>
                                        <p:cTn id="14" dur="1" fill="hold">
                                          <p:stCondLst>
                                            <p:cond delay="0"/>
                                          </p:stCondLst>
                                        </p:cTn>
                                        <p:tgtEl>
                                          <p:spTgt spid="153606"/>
                                        </p:tgtEl>
                                        <p:attrNameLst>
                                          <p:attrName>style.visibility</p:attrName>
                                        </p:attrNameLst>
                                      </p:cBhvr>
                                      <p:to>
                                        <p:strVal val="visible"/>
                                      </p:to>
                                    </p:set>
                                    <p:anim calcmode="lin" valueType="num">
                                      <p:cBhvr>
                                        <p:cTn id="15" dur="1000" fill="hold"/>
                                        <p:tgtEl>
                                          <p:spTgt spid="153606"/>
                                        </p:tgtEl>
                                        <p:attrNameLst>
                                          <p:attrName>ppt_w</p:attrName>
                                        </p:attrNameLst>
                                      </p:cBhvr>
                                      <p:tavLst>
                                        <p:tav tm="0">
                                          <p:val>
                                            <p:fltVal val="0"/>
                                          </p:val>
                                        </p:tav>
                                        <p:tav tm="100000">
                                          <p:val>
                                            <p:strVal val="#ppt_w"/>
                                          </p:val>
                                        </p:tav>
                                      </p:tavLst>
                                    </p:anim>
                                    <p:anim calcmode="lin" valueType="num">
                                      <p:cBhvr>
                                        <p:cTn id="16" dur="1000" fill="hold"/>
                                        <p:tgtEl>
                                          <p:spTgt spid="153606"/>
                                        </p:tgtEl>
                                        <p:attrNameLst>
                                          <p:attrName>ppt_h</p:attrName>
                                        </p:attrNameLst>
                                      </p:cBhvr>
                                      <p:tavLst>
                                        <p:tav tm="0">
                                          <p:val>
                                            <p:fltVal val="0"/>
                                          </p:val>
                                        </p:tav>
                                        <p:tav tm="100000">
                                          <p:val>
                                            <p:strVal val="#ppt_h"/>
                                          </p:val>
                                        </p:tav>
                                      </p:tavLst>
                                    </p:anim>
                                    <p:anim calcmode="lin" valueType="num">
                                      <p:cBhvr>
                                        <p:cTn id="17" dur="1000" fill="hold"/>
                                        <p:tgtEl>
                                          <p:spTgt spid="153606"/>
                                        </p:tgtEl>
                                        <p:attrNameLst>
                                          <p:attrName>style.rotation</p:attrName>
                                        </p:attrNameLst>
                                      </p:cBhvr>
                                      <p:tavLst>
                                        <p:tav tm="0">
                                          <p:val>
                                            <p:fltVal val="90"/>
                                          </p:val>
                                        </p:tav>
                                        <p:tav tm="100000">
                                          <p:val>
                                            <p:fltVal val="0"/>
                                          </p:val>
                                        </p:tav>
                                      </p:tavLst>
                                    </p:anim>
                                    <p:animEffect transition="in" filter="fade">
                                      <p:cBhvr>
                                        <p:cTn id="18" dur="1000"/>
                                        <p:tgtEl>
                                          <p:spTgt spid="153606"/>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153603">
                                            <p:txEl>
                                              <p:pRg st="3" end="3"/>
                                            </p:txEl>
                                          </p:spTgt>
                                        </p:tgtEl>
                                        <p:attrNameLst>
                                          <p:attrName>style.visibility</p:attrName>
                                        </p:attrNameLst>
                                      </p:cBhvr>
                                      <p:to>
                                        <p:strVal val="visible"/>
                                      </p:to>
                                    </p:set>
                                  </p:childTnLst>
                                </p:cTn>
                              </p:par>
                              <p:par>
                                <p:cTn id="21" presetID="2" presetClass="entr" presetSubtype="4" fill="hold" nodeType="withEffect">
                                  <p:stCondLst>
                                    <p:cond delay="0"/>
                                  </p:stCondLst>
                                  <p:childTnLst>
                                    <p:set>
                                      <p:cBhvr>
                                        <p:cTn id="22" dur="1" fill="hold">
                                          <p:stCondLst>
                                            <p:cond delay="0"/>
                                          </p:stCondLst>
                                        </p:cTn>
                                        <p:tgtEl>
                                          <p:spTgt spid="153604"/>
                                        </p:tgtEl>
                                        <p:attrNameLst>
                                          <p:attrName>style.visibility</p:attrName>
                                        </p:attrNameLst>
                                      </p:cBhvr>
                                      <p:to>
                                        <p:strVal val="visible"/>
                                      </p:to>
                                    </p:set>
                                    <p:anim calcmode="lin" valueType="num">
                                      <p:cBhvr additive="base">
                                        <p:cTn id="23" dur="500" fill="hold"/>
                                        <p:tgtEl>
                                          <p:spTgt spid="153604"/>
                                        </p:tgtEl>
                                        <p:attrNameLst>
                                          <p:attrName>ppt_x</p:attrName>
                                        </p:attrNameLst>
                                      </p:cBhvr>
                                      <p:tavLst>
                                        <p:tav tm="0">
                                          <p:val>
                                            <p:strVal val="#ppt_x"/>
                                          </p:val>
                                        </p:tav>
                                        <p:tav tm="100000">
                                          <p:val>
                                            <p:strVal val="#ppt_x"/>
                                          </p:val>
                                        </p:tav>
                                      </p:tavLst>
                                    </p:anim>
                                    <p:anim calcmode="lin" valueType="num">
                                      <p:cBhvr additive="base">
                                        <p:cTn id="24" dur="500" fill="hold"/>
                                        <p:tgtEl>
                                          <p:spTgt spid="15360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3603">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36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457200"/>
            <a:ext cx="9144000" cy="1371600"/>
          </a:xfrm>
        </p:spPr>
        <p:txBody>
          <a:bodyPr/>
          <a:lstStyle/>
          <a:p>
            <a:pPr eaLnBrk="1" hangingPunct="1"/>
            <a:r>
              <a:rPr lang="en-US">
                <a:ea typeface="ＭＳ Ｐゴシック" pitchFamily="-106" charset="-128"/>
                <a:cs typeface="ＭＳ Ｐゴシック" pitchFamily="-106" charset="-128"/>
              </a:rPr>
              <a:t>Words that maim vs words that heal</a:t>
            </a:r>
          </a:p>
        </p:txBody>
      </p:sp>
      <p:sp>
        <p:nvSpPr>
          <p:cNvPr id="82947" name="Rectangle 3"/>
          <p:cNvSpPr>
            <a:spLocks noGrp="1" noChangeArrowheads="1"/>
          </p:cNvSpPr>
          <p:nvPr>
            <p:ph type="body" idx="1"/>
          </p:nvPr>
        </p:nvSpPr>
        <p:spPr/>
        <p:txBody>
          <a:bodyPr/>
          <a:lstStyle/>
          <a:p>
            <a:pPr eaLnBrk="1" hangingPunct="1">
              <a:lnSpc>
                <a:spcPct val="90000"/>
              </a:lnSpc>
            </a:pPr>
            <a:r>
              <a:rPr lang="en-US" sz="2400">
                <a:ea typeface="ＭＳ Ｐゴシック" pitchFamily="-106" charset="-128"/>
                <a:cs typeface="ＭＳ Ｐゴシック" pitchFamily="-106" charset="-128"/>
              </a:rPr>
              <a:t>It’s not what you say, but how you say it</a:t>
            </a:r>
          </a:p>
          <a:p>
            <a:pPr eaLnBrk="1" hangingPunct="1">
              <a:lnSpc>
                <a:spcPct val="90000"/>
              </a:lnSpc>
            </a:pPr>
            <a:r>
              <a:rPr lang="en-US" sz="2400">
                <a:ea typeface="ＭＳ Ｐゴシック" pitchFamily="-106" charset="-128"/>
                <a:cs typeface="ＭＳ Ｐゴシック" pitchFamily="-106" charset="-128"/>
              </a:rPr>
              <a:t>Language doesn’t carry ideas, it shapes them</a:t>
            </a:r>
          </a:p>
          <a:p>
            <a:pPr eaLnBrk="1" hangingPunct="1">
              <a:lnSpc>
                <a:spcPct val="90000"/>
              </a:lnSpc>
            </a:pPr>
            <a:r>
              <a:rPr lang="en-US" sz="2400">
                <a:ea typeface="ＭＳ Ｐゴシック" pitchFamily="-106" charset="-128"/>
                <a:cs typeface="ＭＳ Ｐゴシック" pitchFamily="-106" charset="-128"/>
              </a:rPr>
              <a:t>Avoid jargon</a:t>
            </a:r>
          </a:p>
          <a:p>
            <a:pPr eaLnBrk="1" hangingPunct="1">
              <a:lnSpc>
                <a:spcPct val="90000"/>
              </a:lnSpc>
            </a:pPr>
            <a:r>
              <a:rPr lang="en-US" sz="2400">
                <a:ea typeface="ＭＳ Ｐゴシック" pitchFamily="-106" charset="-128"/>
                <a:cs typeface="ＭＳ Ｐゴシック" pitchFamily="-106" charset="-128"/>
              </a:rPr>
              <a:t>We should never instill uncertainty and dread</a:t>
            </a:r>
          </a:p>
          <a:p>
            <a:pPr lvl="1" eaLnBrk="1" hangingPunct="1">
              <a:lnSpc>
                <a:spcPct val="90000"/>
              </a:lnSpc>
            </a:pPr>
            <a:r>
              <a:rPr lang="en-US" sz="2000"/>
              <a:t>Simple mention of cataract can do this!</a:t>
            </a:r>
          </a:p>
          <a:p>
            <a:pPr eaLnBrk="1" hangingPunct="1">
              <a:lnSpc>
                <a:spcPct val="90000"/>
              </a:lnSpc>
            </a:pPr>
            <a:r>
              <a:rPr lang="en-US" sz="2400">
                <a:ea typeface="ＭＳ Ｐゴシック" pitchFamily="-106" charset="-128"/>
                <a:cs typeface="ＭＳ Ｐゴシック" pitchFamily="-106" charset="-128"/>
              </a:rPr>
              <a:t>Worst case scenario often presented to avoid malpractice (opposite affect)</a:t>
            </a:r>
          </a:p>
          <a:p>
            <a:pPr eaLnBrk="1" hangingPunct="1">
              <a:lnSpc>
                <a:spcPct val="90000"/>
              </a:lnSpc>
            </a:pPr>
            <a:endParaRPr lang="en-US" sz="2400">
              <a:ea typeface="ＭＳ Ｐゴシック" pitchFamily="-106" charset="-128"/>
              <a:cs typeface="ＭＳ Ｐゴシック" pitchFamily="-106" charset="-128"/>
            </a:endParaRPr>
          </a:p>
          <a:p>
            <a:pPr algn="ctr" eaLnBrk="1" hangingPunct="1">
              <a:lnSpc>
                <a:spcPct val="90000"/>
              </a:lnSpc>
              <a:buFont typeface="Wingdings" pitchFamily="-106" charset="2"/>
              <a:buNone/>
            </a:pPr>
            <a:r>
              <a:rPr lang="en-US" sz="2400" b="1">
                <a:ea typeface="ＭＳ Ｐゴシック" pitchFamily="-106" charset="-128"/>
                <a:cs typeface="ＭＳ Ｐゴシック" pitchFamily="-106" charset="-128"/>
              </a:rPr>
              <a:t>“Your eye pressure is 25, and you may go blind from glaucoma if we don’t do something about it quickly”</a:t>
            </a:r>
          </a:p>
        </p:txBody>
      </p:sp>
      <p:sp>
        <p:nvSpPr>
          <p:cNvPr id="82948" name="Text Box 4"/>
          <p:cNvSpPr txBox="1">
            <a:spLocks noChangeArrowheads="1"/>
          </p:cNvSpPr>
          <p:nvPr/>
        </p:nvSpPr>
        <p:spPr bwMode="auto">
          <a:xfrm>
            <a:off x="0" y="6553200"/>
            <a:ext cx="91440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a:t>Bedell et al. Words that Harm, words that heal. Arch Intern Med. 2004 Jul 12;164(13).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ctrTitle"/>
          </p:nvPr>
        </p:nvSpPr>
        <p:spPr>
          <a:xfrm>
            <a:off x="1905000" y="2130425"/>
            <a:ext cx="7239000" cy="1755775"/>
          </a:xfrm>
        </p:spPr>
        <p:txBody>
          <a:bodyPr/>
          <a:lstStyle/>
          <a:p>
            <a:r>
              <a:rPr lang="en-US" b="1" dirty="0"/>
              <a:t>“What Happens if you get scared half to death….twice?”</a:t>
            </a:r>
            <a:endParaRPr lang="en-US" dirty="0"/>
          </a:p>
        </p:txBody>
      </p:sp>
      <p:sp>
        <p:nvSpPr>
          <p:cNvPr id="149507" name="Rectangle 3"/>
          <p:cNvSpPr>
            <a:spLocks noGrp="1" noChangeArrowheads="1"/>
          </p:cNvSpPr>
          <p:nvPr>
            <p:ph type="subTitle" idx="1"/>
          </p:nvPr>
        </p:nvSpPr>
        <p:spPr>
          <a:xfrm>
            <a:off x="1143000" y="4497387"/>
            <a:ext cx="5257800" cy="1522413"/>
          </a:xfrm>
        </p:spPr>
        <p:txBody>
          <a:bodyPr/>
          <a:lstStyle/>
          <a:p>
            <a:r>
              <a:rPr lang="en-US" sz="1600" dirty="0"/>
              <a:t>Larry the cable guy</a:t>
            </a:r>
            <a:endParaRPr lang="en-US" dirty="0"/>
          </a:p>
        </p:txBody>
      </p:sp>
      <p:pic>
        <p:nvPicPr>
          <p:cNvPr id="149508" name="Picture 4" descr="larry_the_cable_guy_v9"/>
          <p:cNvPicPr>
            <a:picLocks noChangeAspect="1" noChangeArrowheads="1"/>
          </p:cNvPicPr>
          <p:nvPr/>
        </p:nvPicPr>
        <p:blipFill>
          <a:blip r:embed="rId3"/>
          <a:srcRect/>
          <a:stretch>
            <a:fillRect/>
          </a:stretch>
        </p:blipFill>
        <p:spPr bwMode="auto">
          <a:xfrm>
            <a:off x="3352800" y="4876800"/>
            <a:ext cx="2438400" cy="18288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Words that heal</a:t>
            </a:r>
          </a:p>
        </p:txBody>
      </p:sp>
      <p:sp>
        <p:nvSpPr>
          <p:cNvPr id="260099" name="Rectangle 3"/>
          <p:cNvSpPr>
            <a:spLocks noGrp="1" noChangeArrowheads="1"/>
          </p:cNvSpPr>
          <p:nvPr>
            <p:ph type="body" idx="1"/>
          </p:nvPr>
        </p:nvSpPr>
        <p:spPr>
          <a:xfrm>
            <a:off x="457200" y="1981200"/>
            <a:ext cx="8229600" cy="4572000"/>
          </a:xfrm>
        </p:spPr>
        <p:txBody>
          <a:bodyPr/>
          <a:lstStyle/>
          <a:p>
            <a:pPr eaLnBrk="1" hangingPunct="1">
              <a:lnSpc>
                <a:spcPct val="90000"/>
              </a:lnSpc>
            </a:pPr>
            <a:r>
              <a:rPr lang="en-US" sz="2800">
                <a:ea typeface="ＭＳ Ｐゴシック" pitchFamily="-106" charset="-128"/>
                <a:cs typeface="ＭＳ Ｐゴシック" pitchFamily="-106" charset="-128"/>
              </a:rPr>
              <a:t>Healing words set stage for collaborative decision making</a:t>
            </a:r>
          </a:p>
          <a:p>
            <a:pPr eaLnBrk="1" hangingPunct="1">
              <a:lnSpc>
                <a:spcPct val="90000"/>
              </a:lnSpc>
            </a:pPr>
            <a:r>
              <a:rPr lang="en-US" sz="2800">
                <a:ea typeface="ＭＳ Ｐゴシック" pitchFamily="-106" charset="-128"/>
                <a:cs typeface="ＭＳ Ｐゴシック" pitchFamily="-106" charset="-128"/>
              </a:rPr>
              <a:t>Verbal and non-verbal language</a:t>
            </a:r>
          </a:p>
          <a:p>
            <a:pPr eaLnBrk="1" hangingPunct="1">
              <a:lnSpc>
                <a:spcPct val="90000"/>
              </a:lnSpc>
            </a:pPr>
            <a:r>
              <a:rPr lang="en-US" sz="2800">
                <a:ea typeface="ＭＳ Ｐゴシック" pitchFamily="-106" charset="-128"/>
                <a:cs typeface="ＭＳ Ｐゴシック" pitchFamily="-106" charset="-128"/>
              </a:rPr>
              <a:t> Positive “spin”, avoid negativity</a:t>
            </a:r>
          </a:p>
          <a:p>
            <a:pPr eaLnBrk="1" hangingPunct="1">
              <a:lnSpc>
                <a:spcPct val="90000"/>
              </a:lnSpc>
            </a:pPr>
            <a:r>
              <a:rPr lang="en-US" sz="2800">
                <a:ea typeface="ＭＳ Ｐゴシック" pitchFamily="-106" charset="-128"/>
                <a:cs typeface="ＭＳ Ｐゴシック" pitchFamily="-106" charset="-128"/>
              </a:rPr>
              <a:t>Persuading a patient that nothing is wrong is often a thankless task, if not impossible</a:t>
            </a:r>
          </a:p>
          <a:p>
            <a:pPr eaLnBrk="1" hangingPunct="1">
              <a:lnSpc>
                <a:spcPct val="90000"/>
              </a:lnSpc>
              <a:buFont typeface="Wingdings" pitchFamily="-106" charset="2"/>
              <a:buNone/>
            </a:pPr>
            <a:endParaRPr lang="en-US" sz="2800">
              <a:ea typeface="ＭＳ Ｐゴシック" pitchFamily="-106" charset="-128"/>
              <a:cs typeface="ＭＳ Ｐゴシック" pitchFamily="-106" charset="-128"/>
            </a:endParaRPr>
          </a:p>
          <a:p>
            <a:pPr eaLnBrk="1" hangingPunct="1">
              <a:lnSpc>
                <a:spcPct val="90000"/>
              </a:lnSpc>
              <a:buFont typeface="Wingdings" pitchFamily="-106" charset="2"/>
              <a:buNone/>
            </a:pPr>
            <a:r>
              <a:rPr lang="en-US" sz="2800">
                <a:ea typeface="ＭＳ Ｐゴシック" pitchFamily="-106" charset="-128"/>
                <a:cs typeface="ＭＳ Ｐゴシック" pitchFamily="-106" charset="-128"/>
              </a:rPr>
              <a:t>“Your eye pressure is slightly elevated, so I’d like to do a few extra tests to insure that everything is just fine”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0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0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0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009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00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of being scared….</a:t>
            </a:r>
          </a:p>
        </p:txBody>
      </p:sp>
      <p:pic>
        <p:nvPicPr>
          <p:cNvPr id="6" name="YouTube - FRIENDS - Rachel at the Eye Doctor.mov">
            <a:hlinkClick r:id="" action="ppaction://media"/>
          </p:cNvPr>
          <p:cNvPicPr>
            <a:picLocks noGrp="1"/>
          </p:cNvPicPr>
          <p:nvPr>
            <p:ph idx="1"/>
            <a:videoFile r:link="rId2"/>
            <p:extLst>
              <p:ext uri="{DAA4B4D4-6D71-4841-9C94-3DE7FCFB9230}">
                <p14:media xmlns:p14="http://schemas.microsoft.com/office/powerpoint/2010/main" r:link="rId1"/>
              </p:ext>
            </p:extLst>
          </p:nvPr>
        </p:nvPicPr>
        <p:blipFill>
          <a:blip r:embed="rId4"/>
          <a:stretch>
            <a:fillRect/>
          </a:stretch>
        </p:blipFill>
        <p:spPr>
          <a:xfrm>
            <a:off x="1066801" y="1600200"/>
            <a:ext cx="7352674" cy="5257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8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Maim or Heal?</a:t>
            </a:r>
          </a:p>
        </p:txBody>
      </p:sp>
      <p:sp>
        <p:nvSpPr>
          <p:cNvPr id="87043" name="Rectangle 3"/>
          <p:cNvSpPr>
            <a:spLocks noGrp="1" noChangeArrowheads="1"/>
          </p:cNvSpPr>
          <p:nvPr>
            <p:ph type="body" idx="1"/>
          </p:nvPr>
        </p:nvSpPr>
        <p:spPr/>
        <p:txBody>
          <a:bodyPr/>
          <a:lstStyle/>
          <a:p>
            <a:pPr eaLnBrk="1" hangingPunct="1"/>
            <a:r>
              <a:rPr lang="en-US">
                <a:ea typeface="ＭＳ Ｐゴシック" pitchFamily="-106" charset="-128"/>
                <a:cs typeface="ＭＳ Ｐゴシック" pitchFamily="-106" charset="-128"/>
              </a:rPr>
              <a:t>How do you describe a choroidal nevus to a patient?</a:t>
            </a:r>
          </a:p>
          <a:p>
            <a:pPr lvl="1" eaLnBrk="1" hangingPunct="1"/>
            <a:r>
              <a:rPr lang="en-US"/>
              <a:t>Do you mention the chance of conversion to melanoma?</a:t>
            </a:r>
          </a:p>
          <a:p>
            <a:pPr lvl="1" eaLnBrk="1" hangingPunct="1"/>
            <a:r>
              <a:rPr lang="en-US"/>
              <a:t>Do you compare to freckle?</a:t>
            </a:r>
          </a:p>
          <a:p>
            <a:pPr lvl="1" eaLnBrk="1" hangingPunct="1"/>
            <a:r>
              <a:rPr lang="en-US"/>
              <a:t>Do you correlate to skin cancer?</a:t>
            </a:r>
          </a:p>
          <a:p>
            <a:pPr lvl="1" eaLnBrk="1" hangingPunct="1"/>
            <a:r>
              <a:rPr lang="en-US"/>
              <a:t>Do you not mention it to patient?</a:t>
            </a:r>
          </a:p>
        </p:txBody>
      </p:sp>
      <p:pic>
        <p:nvPicPr>
          <p:cNvPr id="87044" name="Picture 5" descr="2_1325_1"/>
          <p:cNvPicPr>
            <a:picLocks noChangeAspect="1" noChangeArrowheads="1"/>
          </p:cNvPicPr>
          <p:nvPr/>
        </p:nvPicPr>
        <p:blipFill>
          <a:blip r:embed="rId3"/>
          <a:srcRect/>
          <a:stretch>
            <a:fillRect/>
          </a:stretch>
        </p:blipFill>
        <p:spPr bwMode="auto">
          <a:xfrm>
            <a:off x="6553200" y="3505200"/>
            <a:ext cx="2381250" cy="30861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Maim or heal?</a:t>
            </a:r>
          </a:p>
        </p:txBody>
      </p:sp>
      <p:sp>
        <p:nvSpPr>
          <p:cNvPr id="4" name="Content Placeholder 3"/>
          <p:cNvSpPr>
            <a:spLocks noGrp="1"/>
          </p:cNvSpPr>
          <p:nvPr>
            <p:ph sz="half" idx="1"/>
          </p:nvPr>
        </p:nvSpPr>
        <p:spPr>
          <a:xfrm>
            <a:off x="457200" y="1981200"/>
            <a:ext cx="4572000" cy="3886200"/>
          </a:xfrm>
        </p:spPr>
        <p:txBody>
          <a:bodyPr/>
          <a:lstStyle/>
          <a:p>
            <a:r>
              <a:rPr lang="en-US" dirty="0"/>
              <a:t>How do you describe </a:t>
            </a:r>
            <a:r>
              <a:rPr lang="en-US" dirty="0" err="1"/>
              <a:t>drusen</a:t>
            </a:r>
            <a:r>
              <a:rPr lang="en-US" dirty="0"/>
              <a:t> to a patient?</a:t>
            </a:r>
          </a:p>
          <a:p>
            <a:r>
              <a:rPr lang="en-US" dirty="0"/>
              <a:t>Is this AMD?</a:t>
            </a:r>
          </a:p>
          <a:p>
            <a:r>
              <a:rPr lang="en-US" dirty="0"/>
              <a:t>Will it cause blindness or vision loss?</a:t>
            </a:r>
          </a:p>
          <a:p>
            <a:r>
              <a:rPr lang="en-US" dirty="0"/>
              <a:t>Is it treatable?</a:t>
            </a:r>
          </a:p>
        </p:txBody>
      </p:sp>
      <p:pic>
        <p:nvPicPr>
          <p:cNvPr id="6" name="Content Placeholder 5" descr="347_K03.jpg"/>
          <p:cNvPicPr>
            <a:picLocks noGrp="1" noChangeAspect="1"/>
          </p:cNvPicPr>
          <p:nvPr>
            <p:ph sz="half" idx="2"/>
          </p:nvPr>
        </p:nvPicPr>
        <p:blipFill>
          <a:blip r:embed="rId2">
            <a:extLst>
              <a:ext uri="{28A0092B-C50C-407E-A947-70E740481C1C}">
                <a14:useLocalDpi xmlns:a14="http://schemas.microsoft.com/office/drawing/2010/main" val="0"/>
              </a:ext>
            </a:extLst>
          </a:blip>
          <a:srcRect l="12265" r="12265"/>
          <a:stretch>
            <a:fillRect/>
          </a:stretch>
        </p:blipFill>
        <p:spPr>
          <a:xfrm>
            <a:off x="5044140" y="2362200"/>
            <a:ext cx="3642659" cy="3505200"/>
          </a:xfrm>
        </p:spPr>
      </p:pic>
    </p:spTree>
    <p:extLst>
      <p:ext uri="{BB962C8B-B14F-4D97-AF65-F5344CB8AC3E}">
        <p14:creationId xmlns:p14="http://schemas.microsoft.com/office/powerpoint/2010/main" val="1512387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Start to look at things from a different perspective…</a:t>
            </a:r>
          </a:p>
        </p:txBody>
      </p:sp>
      <p:sp>
        <p:nvSpPr>
          <p:cNvPr id="5" name="Content Placeholder 4"/>
          <p:cNvSpPr>
            <a:spLocks noGrp="1"/>
          </p:cNvSpPr>
          <p:nvPr>
            <p:ph idx="1"/>
          </p:nvPr>
        </p:nvSpPr>
        <p:spPr/>
        <p:txBody>
          <a:bodyPr/>
          <a:lstStyle/>
          <a:p>
            <a:endParaRPr lang="en-US"/>
          </a:p>
        </p:txBody>
      </p:sp>
    </p:spTree>
    <p:extLst>
      <p:ext uri="{BB962C8B-B14F-4D97-AF65-F5344CB8AC3E}">
        <p14:creationId xmlns:p14="http://schemas.microsoft.com/office/powerpoint/2010/main" val="11114252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Building relationships</a:t>
            </a:r>
          </a:p>
        </p:txBody>
      </p:sp>
      <p:sp>
        <p:nvSpPr>
          <p:cNvPr id="89091" name="Rectangle 3"/>
          <p:cNvSpPr>
            <a:spLocks noGrp="1" noChangeArrowheads="1"/>
          </p:cNvSpPr>
          <p:nvPr>
            <p:ph type="body" idx="1"/>
          </p:nvPr>
        </p:nvSpPr>
        <p:spPr/>
        <p:txBody>
          <a:bodyPr/>
          <a:lstStyle/>
          <a:p>
            <a:pPr eaLnBrk="1" hangingPunct="1">
              <a:lnSpc>
                <a:spcPct val="90000"/>
              </a:lnSpc>
            </a:pPr>
            <a:r>
              <a:rPr lang="en-US" sz="2800">
                <a:ea typeface="ＭＳ Ｐゴシック" pitchFamily="-106" charset="-128"/>
                <a:cs typeface="ＭＳ Ｐゴシック" pitchFamily="-106" charset="-128"/>
              </a:rPr>
              <a:t>“…For some patients, though conscious that their position is perilous, recover their health simply through their contentment with the physician”  Hippocrates</a:t>
            </a:r>
          </a:p>
          <a:p>
            <a:pPr lvl="1" eaLnBrk="1" hangingPunct="1">
              <a:lnSpc>
                <a:spcPct val="90000"/>
              </a:lnSpc>
            </a:pPr>
            <a:r>
              <a:rPr lang="en-US" sz="2400"/>
              <a:t>Placebo affect</a:t>
            </a:r>
          </a:p>
          <a:p>
            <a:pPr eaLnBrk="1" hangingPunct="1">
              <a:lnSpc>
                <a:spcPct val="90000"/>
              </a:lnSpc>
            </a:pPr>
            <a:r>
              <a:rPr lang="en-US" sz="2800">
                <a:ea typeface="ＭＳ Ｐゴシック" pitchFamily="-106" charset="-128"/>
                <a:cs typeface="ＭＳ Ｐゴシック" pitchFamily="-106" charset="-128"/>
              </a:rPr>
              <a:t>Less lawsuits in optometry due to relationships</a:t>
            </a:r>
          </a:p>
          <a:p>
            <a:pPr eaLnBrk="1" hangingPunct="1">
              <a:lnSpc>
                <a:spcPct val="90000"/>
              </a:lnSpc>
            </a:pPr>
            <a:r>
              <a:rPr lang="en-US" sz="2800">
                <a:ea typeface="ＭＳ Ｐゴシック" pitchFamily="-106" charset="-128"/>
                <a:cs typeface="ＭＳ Ｐゴシック" pitchFamily="-106" charset="-128"/>
              </a:rPr>
              <a:t>Good relationships are built on trust, communication and confidence (by following principles mentioned up until this point)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Breaking Bad News</a:t>
            </a:r>
          </a:p>
        </p:txBody>
      </p:sp>
      <p:sp>
        <p:nvSpPr>
          <p:cNvPr id="174083" name="Rectangle 3"/>
          <p:cNvSpPr>
            <a:spLocks noGrp="1" noChangeArrowheads="1"/>
          </p:cNvSpPr>
          <p:nvPr>
            <p:ph type="body" idx="1"/>
          </p:nvPr>
        </p:nvSpPr>
        <p:spPr>
          <a:xfrm>
            <a:off x="457200" y="2438400"/>
            <a:ext cx="8229600" cy="3886200"/>
          </a:xfrm>
        </p:spPr>
        <p:txBody>
          <a:bodyPr/>
          <a:lstStyle/>
          <a:p>
            <a:pPr eaLnBrk="1" hangingPunct="1"/>
            <a:r>
              <a:rPr lang="en-US" sz="2800">
                <a:ea typeface="ＭＳ Ｐゴシック" pitchFamily="-106" charset="-128"/>
                <a:cs typeface="ＭＳ Ｐゴシック" pitchFamily="-106" charset="-128"/>
              </a:rPr>
              <a:t>How many classes in school discussed this?</a:t>
            </a:r>
          </a:p>
          <a:p>
            <a:pPr eaLnBrk="1" hangingPunct="1"/>
            <a:endParaRPr lang="en-US" sz="2800">
              <a:ea typeface="ＭＳ Ｐゴシック" pitchFamily="-106" charset="-128"/>
              <a:cs typeface="ＭＳ Ｐゴシック" pitchFamily="-106" charset="-128"/>
            </a:endParaRPr>
          </a:p>
          <a:p>
            <a:pPr eaLnBrk="1" hangingPunct="1"/>
            <a:endParaRPr lang="en-US" sz="2800">
              <a:ea typeface="ＭＳ Ｐゴシック" pitchFamily="-106" charset="-128"/>
              <a:cs typeface="ＭＳ Ｐゴシック" pitchFamily="-106" charset="-128"/>
            </a:endParaRPr>
          </a:p>
          <a:p>
            <a:pPr eaLnBrk="1" hangingPunct="1"/>
            <a:endParaRPr lang="en-US" sz="2800">
              <a:ea typeface="ＭＳ Ｐゴシック" pitchFamily="-106" charset="-128"/>
              <a:cs typeface="ＭＳ Ｐゴシック" pitchFamily="-106" charset="-128"/>
            </a:endParaRPr>
          </a:p>
          <a:p>
            <a:pPr eaLnBrk="1" hangingPunct="1"/>
            <a:endParaRPr lang="en-US" sz="2800">
              <a:ea typeface="ＭＳ Ｐゴシック" pitchFamily="-106" charset="-128"/>
              <a:cs typeface="ＭＳ Ｐゴシック" pitchFamily="-106" charset="-128"/>
            </a:endParaRPr>
          </a:p>
          <a:p>
            <a:pPr eaLnBrk="1" hangingPunct="1"/>
            <a:endParaRPr lang="en-US" sz="2800">
              <a:ea typeface="ＭＳ Ｐゴシック" pitchFamily="-106" charset="-128"/>
              <a:cs typeface="ＭＳ Ｐゴシック" pitchFamily="-106" charset="-128"/>
            </a:endParaRPr>
          </a:p>
          <a:p>
            <a:pPr eaLnBrk="1" hangingPunct="1"/>
            <a:r>
              <a:rPr lang="en-US" sz="2800">
                <a:ea typeface="ＭＳ Ｐゴシック" pitchFamily="-106" charset="-128"/>
                <a:cs typeface="ＭＳ Ｐゴシック" pitchFamily="-106" charset="-128"/>
              </a:rPr>
              <a:t>But it comes up every day</a:t>
            </a:r>
          </a:p>
        </p:txBody>
      </p:sp>
      <p:sp>
        <p:nvSpPr>
          <p:cNvPr id="174084" name="WordArt 4"/>
          <p:cNvSpPr>
            <a:spLocks noChangeArrowheads="1" noChangeShapeType="1" noTextEdit="1"/>
          </p:cNvSpPr>
          <p:nvPr/>
        </p:nvSpPr>
        <p:spPr bwMode="auto">
          <a:xfrm>
            <a:off x="1905000" y="4343400"/>
            <a:ext cx="5562600" cy="1066800"/>
          </a:xfrm>
          <a:prstGeom prst="rect">
            <a:avLst/>
          </a:prstGeom>
        </p:spPr>
        <p:txBody>
          <a:bodyPr spcFirstLastPara="1" wrap="none" fromWordArt="1">
            <a:prstTxWarp prst="textArchUp">
              <a:avLst>
                <a:gd name="adj" fmla="val 10800000"/>
              </a:avLst>
            </a:prstTxWarp>
          </a:bodyPr>
          <a:lstStyle/>
          <a:p>
            <a:pPr algn="ctr"/>
            <a:r>
              <a:rPr lang="en-US" sz="3600" kern="10" spc="720" normalizeH="1">
                <a:ln w="9525">
                  <a:solidFill>
                    <a:srgbClr val="000000"/>
                  </a:solidFill>
                  <a:round/>
                  <a:headEnd/>
                  <a:tailEnd/>
                </a:ln>
                <a:solidFill>
                  <a:srgbClr val="000000"/>
                </a:solidFill>
                <a:latin typeface="Arial Black"/>
                <a:ea typeface="Arial Black"/>
                <a:cs typeface="Arial Black"/>
              </a:rPr>
              <a:t>ZERO!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40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0" fill="hold" grpId="0" nodeType="clickEffect">
                                  <p:stCondLst>
                                    <p:cond delay="0"/>
                                  </p:stCondLst>
                                  <p:childTnLst>
                                    <p:set>
                                      <p:cBhvr>
                                        <p:cTn id="10" dur="1" fill="hold">
                                          <p:stCondLst>
                                            <p:cond delay="0"/>
                                          </p:stCondLst>
                                        </p:cTn>
                                        <p:tgtEl>
                                          <p:spTgt spid="17408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40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3" grpId="0" build="p"/>
      <p:bldP spid="17408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r>
              <a:rPr lang="en-US" sz="4000">
                <a:ea typeface="ＭＳ Ｐゴシック" pitchFamily="-106" charset="-128"/>
                <a:cs typeface="ＭＳ Ｐゴシック" pitchFamily="-106" charset="-128"/>
              </a:rPr>
              <a:t>Bad News: A matter of perspective</a:t>
            </a:r>
          </a:p>
        </p:txBody>
      </p:sp>
      <p:sp>
        <p:nvSpPr>
          <p:cNvPr id="93187" name="Rectangle 3"/>
          <p:cNvSpPr>
            <a:spLocks noGrp="1" noChangeArrowheads="1"/>
          </p:cNvSpPr>
          <p:nvPr>
            <p:ph type="body" idx="1"/>
          </p:nvPr>
        </p:nvSpPr>
        <p:spPr/>
        <p:txBody>
          <a:bodyPr/>
          <a:lstStyle/>
          <a:p>
            <a:pPr eaLnBrk="1" hangingPunct="1"/>
            <a:r>
              <a:rPr lang="en-US">
                <a:ea typeface="ＭＳ Ｐゴシック" pitchFamily="-106" charset="-128"/>
                <a:cs typeface="ＭＳ Ｐゴシック" pitchFamily="-106" charset="-128"/>
              </a:rPr>
              <a:t>Diagnosis of myopia vs cataracts vs melanoma</a:t>
            </a:r>
          </a:p>
        </p:txBody>
      </p:sp>
      <p:pic>
        <p:nvPicPr>
          <p:cNvPr id="93188" name="Picture 7" descr="morganiancataract1"/>
          <p:cNvPicPr>
            <a:picLocks noChangeAspect="1" noChangeArrowheads="1"/>
          </p:cNvPicPr>
          <p:nvPr/>
        </p:nvPicPr>
        <p:blipFill>
          <a:blip r:embed="rId3"/>
          <a:srcRect b="-4065"/>
          <a:stretch>
            <a:fillRect/>
          </a:stretch>
        </p:blipFill>
        <p:spPr bwMode="auto">
          <a:xfrm>
            <a:off x="3762375" y="3733800"/>
            <a:ext cx="2409825" cy="2667000"/>
          </a:xfrm>
          <a:prstGeom prst="rect">
            <a:avLst/>
          </a:prstGeom>
          <a:noFill/>
          <a:ln w="9525">
            <a:noFill/>
            <a:miter lim="800000"/>
            <a:headEnd/>
            <a:tailEnd/>
          </a:ln>
        </p:spPr>
      </p:pic>
      <p:pic>
        <p:nvPicPr>
          <p:cNvPr id="93189" name="Picture 9" descr="choroidal-melanoma"/>
          <p:cNvPicPr>
            <a:picLocks noChangeAspect="1" noChangeArrowheads="1"/>
          </p:cNvPicPr>
          <p:nvPr/>
        </p:nvPicPr>
        <p:blipFill>
          <a:blip r:embed="rId4"/>
          <a:srcRect l="8649" t="5536" r="4865" b="3114"/>
          <a:stretch>
            <a:fillRect/>
          </a:stretch>
        </p:blipFill>
        <p:spPr bwMode="auto">
          <a:xfrm>
            <a:off x="6172200" y="3733800"/>
            <a:ext cx="3048000" cy="2514600"/>
          </a:xfrm>
          <a:prstGeom prst="rect">
            <a:avLst/>
          </a:prstGeom>
          <a:noFill/>
          <a:ln w="9525">
            <a:noFill/>
            <a:miter lim="800000"/>
            <a:headEnd/>
            <a:tailEnd/>
          </a:ln>
        </p:spPr>
      </p:pic>
      <p:pic>
        <p:nvPicPr>
          <p:cNvPr id="93190" name="Picture 11" descr="ACA0HD00"/>
          <p:cNvPicPr>
            <a:picLocks noChangeAspect="1" noChangeArrowheads="1"/>
          </p:cNvPicPr>
          <p:nvPr/>
        </p:nvPicPr>
        <p:blipFill>
          <a:blip r:embed="rId5"/>
          <a:srcRect/>
          <a:stretch>
            <a:fillRect/>
          </a:stretch>
        </p:blipFill>
        <p:spPr bwMode="auto">
          <a:xfrm>
            <a:off x="152400" y="4191000"/>
            <a:ext cx="3581400" cy="18415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Bad News</a:t>
            </a:r>
          </a:p>
        </p:txBody>
      </p:sp>
      <p:sp>
        <p:nvSpPr>
          <p:cNvPr id="147459" name="Rectangle 3"/>
          <p:cNvSpPr>
            <a:spLocks noGrp="1" noChangeArrowheads="1"/>
          </p:cNvSpPr>
          <p:nvPr>
            <p:ph type="body" idx="1"/>
          </p:nvPr>
        </p:nvSpPr>
        <p:spPr>
          <a:xfrm>
            <a:off x="228600" y="1981200"/>
            <a:ext cx="8763000" cy="3886200"/>
          </a:xfrm>
        </p:spPr>
        <p:txBody>
          <a:bodyPr/>
          <a:lstStyle/>
          <a:p>
            <a:pPr eaLnBrk="1" hangingPunct="1">
              <a:lnSpc>
                <a:spcPct val="90000"/>
              </a:lnSpc>
            </a:pPr>
            <a:r>
              <a:rPr lang="en-US" sz="2400">
                <a:ea typeface="ＭＳ Ｐゴシック" pitchFamily="-106" charset="-128"/>
                <a:cs typeface="ＭＳ Ｐゴシック" pitchFamily="-106" charset="-128"/>
              </a:rPr>
              <a:t>Definition?</a:t>
            </a:r>
          </a:p>
          <a:p>
            <a:pPr lvl="1" eaLnBrk="1" hangingPunct="1">
              <a:lnSpc>
                <a:spcPct val="90000"/>
              </a:lnSpc>
            </a:pPr>
            <a:r>
              <a:rPr lang="en-US" sz="2000"/>
              <a:t>Anything that drastically and/or negatively affects a patient’s view of their future</a:t>
            </a:r>
          </a:p>
          <a:p>
            <a:pPr lvl="1" eaLnBrk="1" hangingPunct="1">
              <a:lnSpc>
                <a:spcPct val="90000"/>
              </a:lnSpc>
            </a:pPr>
            <a:r>
              <a:rPr lang="en-US" sz="2000"/>
              <a:t>The difference between what a patient expects and what we tell them</a:t>
            </a:r>
          </a:p>
          <a:p>
            <a:pPr eaLnBrk="1" hangingPunct="1">
              <a:lnSpc>
                <a:spcPct val="90000"/>
              </a:lnSpc>
            </a:pPr>
            <a:r>
              <a:rPr lang="en-US" sz="2400">
                <a:ea typeface="ＭＳ Ｐゴシック" pitchFamily="-106" charset="-128"/>
                <a:cs typeface="ＭＳ Ｐゴシック" pitchFamily="-106" charset="-128"/>
              </a:rPr>
              <a:t>Who needs to break bad news?</a:t>
            </a:r>
          </a:p>
          <a:p>
            <a:pPr lvl="1" eaLnBrk="1" hangingPunct="1">
              <a:lnSpc>
                <a:spcPct val="90000"/>
              </a:lnSpc>
            </a:pPr>
            <a:r>
              <a:rPr lang="en-US" sz="2000"/>
              <a:t>We do</a:t>
            </a:r>
          </a:p>
          <a:p>
            <a:pPr eaLnBrk="1" hangingPunct="1">
              <a:lnSpc>
                <a:spcPct val="90000"/>
              </a:lnSpc>
            </a:pPr>
            <a:r>
              <a:rPr lang="en-US" sz="2400">
                <a:ea typeface="ＭＳ Ｐゴシック" pitchFamily="-106" charset="-128"/>
                <a:cs typeface="ＭＳ Ｐゴシック" pitchFamily="-106" charset="-128"/>
              </a:rPr>
              <a:t>Do we have an ethical obligation to tell truth?</a:t>
            </a:r>
          </a:p>
          <a:p>
            <a:pPr lvl="1" eaLnBrk="1" hangingPunct="1">
              <a:lnSpc>
                <a:spcPct val="90000"/>
              </a:lnSpc>
            </a:pPr>
            <a:r>
              <a:rPr lang="en-US" sz="2000"/>
              <a:t>Yes</a:t>
            </a:r>
          </a:p>
          <a:p>
            <a:pPr eaLnBrk="1" hangingPunct="1">
              <a:lnSpc>
                <a:spcPct val="90000"/>
              </a:lnSpc>
            </a:pPr>
            <a:r>
              <a:rPr lang="en-US" sz="2400">
                <a:ea typeface="ＭＳ Ｐゴシック" pitchFamily="-106" charset="-128"/>
                <a:cs typeface="ＭＳ Ｐゴシック" pitchFamily="-106" charset="-128"/>
              </a:rPr>
              <a:t>Can this “art” be learned?</a:t>
            </a:r>
          </a:p>
          <a:p>
            <a:pPr lvl="1" eaLnBrk="1" hangingPunct="1">
              <a:lnSpc>
                <a:spcPct val="90000"/>
              </a:lnSpc>
            </a:pPr>
            <a:r>
              <a:rPr lang="en-US" sz="2000"/>
              <a:t>Yes by experience and researching and understanding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745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7459">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7459">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7459">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7459">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745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7459">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7459">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745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Steps to telling bad news</a:t>
            </a:r>
          </a:p>
        </p:txBody>
      </p:sp>
      <p:sp>
        <p:nvSpPr>
          <p:cNvPr id="97283" name="Rectangle 3"/>
          <p:cNvSpPr>
            <a:spLocks noGrp="1" noChangeArrowheads="1"/>
          </p:cNvSpPr>
          <p:nvPr>
            <p:ph type="body" idx="1"/>
          </p:nvPr>
        </p:nvSpPr>
        <p:spPr/>
        <p:txBody>
          <a:bodyPr/>
          <a:lstStyle/>
          <a:p>
            <a:pPr marL="609600" indent="-609600" eaLnBrk="1" hangingPunct="1">
              <a:lnSpc>
                <a:spcPct val="90000"/>
              </a:lnSpc>
              <a:buFont typeface="Wingdings" pitchFamily="-106" charset="2"/>
              <a:buNone/>
            </a:pPr>
            <a:r>
              <a:rPr lang="en-US">
                <a:ea typeface="ＭＳ Ｐゴシック" pitchFamily="-106" charset="-128"/>
                <a:cs typeface="ＭＳ Ｐゴシック" pitchFamily="-106" charset="-128"/>
              </a:rPr>
              <a:t>1. Start off well</a:t>
            </a:r>
          </a:p>
          <a:p>
            <a:pPr marL="609600" indent="-609600" eaLnBrk="1" hangingPunct="1">
              <a:lnSpc>
                <a:spcPct val="90000"/>
              </a:lnSpc>
              <a:buFont typeface="Wingdings" pitchFamily="-106" charset="2"/>
              <a:buNone/>
            </a:pPr>
            <a:r>
              <a:rPr lang="en-US">
                <a:ea typeface="ＭＳ Ｐゴシック" pitchFamily="-106" charset="-128"/>
                <a:cs typeface="ＭＳ Ｐゴシック" pitchFamily="-106" charset="-128"/>
              </a:rPr>
              <a:t>	Who, where, how</a:t>
            </a:r>
          </a:p>
          <a:p>
            <a:pPr marL="609600" indent="-609600" eaLnBrk="1" hangingPunct="1">
              <a:lnSpc>
                <a:spcPct val="90000"/>
              </a:lnSpc>
              <a:buFont typeface="Wingdings" pitchFamily="-106" charset="2"/>
              <a:buNone/>
            </a:pPr>
            <a:r>
              <a:rPr lang="en-US">
                <a:ea typeface="ＭＳ Ｐゴシック" pitchFamily="-106" charset="-128"/>
                <a:cs typeface="ＭＳ Ｐゴシック" pitchFamily="-106" charset="-128"/>
              </a:rPr>
              <a:t>2. What does your patient already know</a:t>
            </a:r>
          </a:p>
          <a:p>
            <a:pPr marL="609600" indent="-609600" eaLnBrk="1" hangingPunct="1">
              <a:lnSpc>
                <a:spcPct val="90000"/>
              </a:lnSpc>
              <a:buFont typeface="Wingdings" pitchFamily="-106" charset="2"/>
              <a:buNone/>
            </a:pPr>
            <a:r>
              <a:rPr lang="en-US">
                <a:ea typeface="ＭＳ Ｐゴシック" pitchFamily="-106" charset="-128"/>
                <a:cs typeface="ＭＳ Ｐゴシック" pitchFamily="-106" charset="-128"/>
              </a:rPr>
              <a:t>3. What do they want to know</a:t>
            </a:r>
          </a:p>
          <a:p>
            <a:pPr marL="609600" indent="-609600" eaLnBrk="1" hangingPunct="1">
              <a:lnSpc>
                <a:spcPct val="90000"/>
              </a:lnSpc>
              <a:buFont typeface="Wingdings" pitchFamily="-106" charset="2"/>
              <a:buNone/>
            </a:pPr>
            <a:r>
              <a:rPr lang="en-US">
                <a:ea typeface="ＭＳ Ｐゴシック" pitchFamily="-106" charset="-128"/>
                <a:cs typeface="ＭＳ Ｐゴシック" pitchFamily="-106" charset="-128"/>
              </a:rPr>
              <a:t>4. Share information</a:t>
            </a:r>
          </a:p>
          <a:p>
            <a:pPr marL="609600" indent="-609600" eaLnBrk="1" hangingPunct="1">
              <a:lnSpc>
                <a:spcPct val="90000"/>
              </a:lnSpc>
              <a:buFont typeface="Wingdings" pitchFamily="-106" charset="2"/>
              <a:buNone/>
            </a:pPr>
            <a:r>
              <a:rPr lang="en-US">
                <a:ea typeface="ＭＳ Ｐゴシック" pitchFamily="-106" charset="-128"/>
                <a:cs typeface="ＭＳ Ｐゴシック" pitchFamily="-106" charset="-128"/>
              </a:rPr>
              <a:t>5. Respond</a:t>
            </a:r>
          </a:p>
          <a:p>
            <a:pPr marL="609600" indent="-609600" eaLnBrk="1" hangingPunct="1">
              <a:lnSpc>
                <a:spcPct val="90000"/>
              </a:lnSpc>
              <a:buFont typeface="Wingdings" pitchFamily="-106" charset="2"/>
              <a:buNone/>
            </a:pPr>
            <a:r>
              <a:rPr lang="en-US">
                <a:ea typeface="ＭＳ Ｐゴシック" pitchFamily="-106" charset="-128"/>
                <a:cs typeface="ＭＳ Ｐゴシック" pitchFamily="-106" charset="-128"/>
              </a:rPr>
              <a:t>6. Follow through: next steps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endParaRPr lang="en-US">
              <a:ea typeface="ＭＳ Ｐゴシック" pitchFamily="-106" charset="-128"/>
              <a:cs typeface="ＭＳ Ｐゴシック" pitchFamily="-106" charset="-128"/>
            </a:endParaRPr>
          </a:p>
        </p:txBody>
      </p:sp>
      <p:sp>
        <p:nvSpPr>
          <p:cNvPr id="99331" name="Rectangle 3"/>
          <p:cNvSpPr>
            <a:spLocks noGrp="1" noChangeArrowheads="1"/>
          </p:cNvSpPr>
          <p:nvPr>
            <p:ph type="body" idx="1"/>
          </p:nvPr>
        </p:nvSpPr>
        <p:spPr/>
        <p:txBody>
          <a:bodyPr/>
          <a:lstStyle/>
          <a:p>
            <a:pPr eaLnBrk="1" hangingPunct="1">
              <a:buFont typeface="Wingdings" pitchFamily="-106" charset="2"/>
              <a:buNone/>
            </a:pPr>
            <a:endParaRPr lang="en-US">
              <a:ea typeface="ＭＳ Ｐゴシック" pitchFamily="-106" charset="-128"/>
              <a:cs typeface="ＭＳ Ｐゴシック" pitchFamily="-106" charset="-128"/>
            </a:endParaRPr>
          </a:p>
        </p:txBody>
      </p:sp>
      <p:sp>
        <p:nvSpPr>
          <p:cNvPr id="272388" name="WordArt 4"/>
          <p:cNvSpPr>
            <a:spLocks noChangeArrowheads="1" noChangeShapeType="1" noTextEdit="1"/>
          </p:cNvSpPr>
          <p:nvPr/>
        </p:nvSpPr>
        <p:spPr bwMode="auto">
          <a:xfrm>
            <a:off x="1457325" y="3105150"/>
            <a:ext cx="6229350" cy="647700"/>
          </a:xfrm>
          <a:prstGeom prst="rect">
            <a:avLst/>
          </a:prstGeom>
        </p:spPr>
        <p:txBody>
          <a:bodyPr spcFirstLastPara="1" wrap="none" fromWordArt="1">
            <a:prstTxWarp prst="textArchUp">
              <a:avLst>
                <a:gd name="adj" fmla="val 10800000"/>
              </a:avLst>
            </a:prstTxWarp>
          </a:bodyPr>
          <a:lstStyle/>
          <a:p>
            <a:pPr algn="ctr"/>
            <a:r>
              <a:rPr lang="en-US" sz="3600" kern="10">
                <a:ln w="9525">
                  <a:solidFill>
                    <a:srgbClr val="000000"/>
                  </a:solidFill>
                  <a:round/>
                  <a:headEnd/>
                  <a:tailEnd/>
                </a:ln>
                <a:solidFill>
                  <a:srgbClr val="000000"/>
                </a:solidFill>
                <a:latin typeface="Arial Black"/>
                <a:ea typeface="Arial Black"/>
                <a:cs typeface="Arial Black"/>
              </a:rPr>
              <a:t>OK, but why do we care?</a:t>
            </a:r>
          </a:p>
        </p:txBody>
      </p:sp>
      <p:sp>
        <p:nvSpPr>
          <p:cNvPr id="272389" name="WordArt 5"/>
          <p:cNvSpPr>
            <a:spLocks noChangeArrowheads="1" noChangeShapeType="1" noTextEdit="1"/>
          </p:cNvSpPr>
          <p:nvPr/>
        </p:nvSpPr>
        <p:spPr bwMode="auto">
          <a:xfrm>
            <a:off x="1181100" y="4914900"/>
            <a:ext cx="6781800" cy="647700"/>
          </a:xfrm>
          <a:prstGeom prst="rect">
            <a:avLst/>
          </a:prstGeom>
        </p:spPr>
        <p:txBody>
          <a:bodyPr wrap="none" fromWordArt="1">
            <a:prstTxWarp prst="textDeflateTop">
              <a:avLst>
                <a:gd name="adj" fmla="val 46875"/>
              </a:avLst>
            </a:prstTxWarp>
          </a:bodyPr>
          <a:lstStyle/>
          <a:p>
            <a:pPr algn="ctr"/>
            <a:r>
              <a:rPr lang="en-US" sz="3600" kern="10">
                <a:ln w="9525">
                  <a:solidFill>
                    <a:srgbClr val="000000"/>
                  </a:solidFill>
                  <a:round/>
                  <a:headEnd/>
                  <a:tailEnd/>
                </a:ln>
                <a:solidFill>
                  <a:srgbClr val="000000"/>
                </a:solidFill>
                <a:latin typeface="Arial Black"/>
                <a:ea typeface="Arial Black"/>
                <a:cs typeface="Arial Black"/>
              </a:rPr>
              <a:t>It's a matter of perspective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0" fill="hold" grpId="0" nodeType="withEffect">
                                  <p:stCondLst>
                                    <p:cond delay="0"/>
                                  </p:stCondLst>
                                  <p:childTnLst>
                                    <p:set>
                                      <p:cBhvr>
                                        <p:cTn id="6" dur="1" fill="hold">
                                          <p:stCondLst>
                                            <p:cond delay="0"/>
                                          </p:stCondLst>
                                        </p:cTn>
                                        <p:tgtEl>
                                          <p:spTgt spid="2723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72389"/>
                                        </p:tgtEl>
                                        <p:attrNameLst>
                                          <p:attrName>style.visibility</p:attrName>
                                        </p:attrNameLst>
                                      </p:cBhvr>
                                      <p:to>
                                        <p:strVal val="visible"/>
                                      </p:to>
                                    </p:set>
                                    <p:animEffect transition="in" filter="blinds(horizontal)">
                                      <p:cBhvr>
                                        <p:cTn id="11" dur="500"/>
                                        <p:tgtEl>
                                          <p:spTgt spid="272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8" grpId="0" animBg="1"/>
      <p:bldP spid="27238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Group 2"/>
          <p:cNvGrpSpPr>
            <a:grpSpLocks/>
          </p:cNvGrpSpPr>
          <p:nvPr/>
        </p:nvGrpSpPr>
        <p:grpSpPr bwMode="auto">
          <a:xfrm>
            <a:off x="708025" y="2165350"/>
            <a:ext cx="6683375" cy="2055813"/>
            <a:chOff x="562" y="1901"/>
            <a:chExt cx="4636" cy="1339"/>
          </a:xfrm>
        </p:grpSpPr>
        <p:pic>
          <p:nvPicPr>
            <p:cNvPr id="101395" name="Picture 3" descr="rheo_bar"/>
            <p:cNvPicPr>
              <a:picLocks noChangeAspect="1" noChangeArrowheads="1"/>
            </p:cNvPicPr>
            <p:nvPr/>
          </p:nvPicPr>
          <p:blipFill>
            <a:blip r:embed="rId3"/>
            <a:srcRect/>
            <a:stretch>
              <a:fillRect/>
            </a:stretch>
          </p:blipFill>
          <p:spPr bwMode="auto">
            <a:xfrm>
              <a:off x="562" y="1901"/>
              <a:ext cx="4636" cy="661"/>
            </a:xfrm>
            <a:prstGeom prst="rect">
              <a:avLst/>
            </a:prstGeom>
            <a:noFill/>
            <a:ln w="9525">
              <a:noFill/>
              <a:miter lim="800000"/>
              <a:headEnd/>
              <a:tailEnd/>
            </a:ln>
          </p:spPr>
        </p:pic>
        <p:pic>
          <p:nvPicPr>
            <p:cNvPr id="101396" name="Picture 4" descr="rheo_bar"/>
            <p:cNvPicPr>
              <a:picLocks noChangeAspect="1" noChangeArrowheads="1"/>
            </p:cNvPicPr>
            <p:nvPr/>
          </p:nvPicPr>
          <p:blipFill>
            <a:blip r:embed="rId3"/>
            <a:srcRect/>
            <a:stretch>
              <a:fillRect/>
            </a:stretch>
          </p:blipFill>
          <p:spPr bwMode="auto">
            <a:xfrm>
              <a:off x="562" y="2579"/>
              <a:ext cx="4636" cy="661"/>
            </a:xfrm>
            <a:prstGeom prst="rect">
              <a:avLst/>
            </a:prstGeom>
            <a:noFill/>
            <a:ln w="9525">
              <a:noFill/>
              <a:miter lim="800000"/>
              <a:headEnd/>
              <a:tailEnd/>
            </a:ln>
          </p:spPr>
        </p:pic>
      </p:grpSp>
      <p:sp>
        <p:nvSpPr>
          <p:cNvPr id="101379" name="Rectangle 5"/>
          <p:cNvSpPr>
            <a:spLocks noGrp="1" noChangeArrowheads="1"/>
          </p:cNvSpPr>
          <p:nvPr>
            <p:ph type="title"/>
          </p:nvPr>
        </p:nvSpPr>
        <p:spPr>
          <a:xfrm>
            <a:off x="457200" y="463550"/>
            <a:ext cx="8229600" cy="1336675"/>
          </a:xfrm>
        </p:spPr>
        <p:txBody>
          <a:bodyPr/>
          <a:lstStyle/>
          <a:p>
            <a:pPr eaLnBrk="1" hangingPunct="1"/>
            <a:r>
              <a:rPr lang="en-US" sz="3200">
                <a:ea typeface="ＭＳ Ｐゴシック" pitchFamily="-106" charset="-128"/>
                <a:cs typeface="ＭＳ Ｐゴシック" pitchFamily="-106" charset="-128"/>
              </a:rPr>
              <a:t>Impact of AMD on Quality of Life</a:t>
            </a:r>
          </a:p>
        </p:txBody>
      </p:sp>
      <p:graphicFrame>
        <p:nvGraphicFramePr>
          <p:cNvPr id="270371" name="Group 35"/>
          <p:cNvGraphicFramePr>
            <a:graphicFrameLocks noGrp="1"/>
          </p:cNvGraphicFramePr>
          <p:nvPr>
            <p:ph idx="1"/>
          </p:nvPr>
        </p:nvGraphicFramePr>
        <p:xfrm>
          <a:off x="808038" y="1676400"/>
          <a:ext cx="6888162" cy="4060814"/>
        </p:xfrm>
        <a:graphic>
          <a:graphicData uri="http://schemas.openxmlformats.org/drawingml/2006/table">
            <a:tbl>
              <a:tblPr/>
              <a:tblGrid>
                <a:gridCol w="2130425">
                  <a:extLst>
                    <a:ext uri="{9D8B030D-6E8A-4147-A177-3AD203B41FA5}">
                      <a16:colId xmlns:a16="http://schemas.microsoft.com/office/drawing/2014/main" val="20000"/>
                    </a:ext>
                  </a:extLst>
                </a:gridCol>
                <a:gridCol w="1747837">
                  <a:extLst>
                    <a:ext uri="{9D8B030D-6E8A-4147-A177-3AD203B41FA5}">
                      <a16:colId xmlns:a16="http://schemas.microsoft.com/office/drawing/2014/main" val="20001"/>
                    </a:ext>
                  </a:extLst>
                </a:gridCol>
                <a:gridCol w="3009900">
                  <a:extLst>
                    <a:ext uri="{9D8B030D-6E8A-4147-A177-3AD203B41FA5}">
                      <a16:colId xmlns:a16="http://schemas.microsoft.com/office/drawing/2014/main" val="20002"/>
                    </a:ext>
                  </a:extLst>
                </a:gridCol>
              </a:tblGrid>
              <a:tr h="642938">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endParaRPr kumimoji="0" lang="en-US" sz="2800" b="0" i="0" u="none" strike="noStrike" cap="none" normalizeH="0" baseline="0">
                        <a:ln>
                          <a:noFill/>
                        </a:ln>
                        <a:solidFill>
                          <a:schemeClr val="tx1"/>
                        </a:solidFill>
                        <a:effectLst/>
                        <a:latin typeface="Arial" pitchFamily="-65" charset="0"/>
                      </a:endParaRPr>
                    </a:p>
                  </a:txBody>
                  <a:tcPr marL="91429" marR="91429" marT="45714" marB="45714"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r>
                        <a:rPr kumimoji="0" lang="en-US" sz="1600" b="1" i="0" u="none" strike="noStrike" cap="none" normalizeH="0" baseline="0">
                          <a:ln>
                            <a:noFill/>
                          </a:ln>
                          <a:solidFill>
                            <a:schemeClr val="tx1"/>
                          </a:solidFill>
                          <a:effectLst/>
                          <a:latin typeface="Arial" pitchFamily="-65" charset="0"/>
                        </a:rPr>
                        <a:t>Quality of Life Decrement</a:t>
                      </a:r>
                    </a:p>
                  </a:txBody>
                  <a:tcPr marL="91429" marR="91429" marT="45714" marB="45714"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r>
                        <a:rPr kumimoji="0" lang="en-US" sz="1600" b="1" i="0" u="none" strike="noStrike" cap="none" normalizeH="0" baseline="0">
                          <a:ln>
                            <a:noFill/>
                          </a:ln>
                          <a:solidFill>
                            <a:schemeClr val="tx1"/>
                          </a:solidFill>
                          <a:effectLst/>
                          <a:latin typeface="Arial" pitchFamily="-65" charset="0"/>
                        </a:rPr>
                        <a:t>Comparison</a:t>
                      </a:r>
                    </a:p>
                  </a:txBody>
                  <a:tcPr marL="91429" marR="91429" marT="45714" marB="45714"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01441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r>
                        <a:rPr kumimoji="0" lang="en-US" sz="1900" b="1" i="0" u="none" strike="noStrike" cap="none" normalizeH="0" baseline="0">
                          <a:ln>
                            <a:noFill/>
                          </a:ln>
                          <a:solidFill>
                            <a:schemeClr val="tx1"/>
                          </a:solidFill>
                          <a:effectLst/>
                          <a:latin typeface="Arial" pitchFamily="-65" charset="0"/>
                        </a:rPr>
                        <a:t>MILD AMD</a:t>
                      </a:r>
                    </a:p>
                  </a:txBody>
                  <a:tcPr marL="91429" marR="91429" marT="45714" marB="45714"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r>
                        <a:rPr kumimoji="0" lang="en-US" sz="2400" b="1" i="0" u="none" strike="noStrike" cap="none" normalizeH="0" baseline="0">
                          <a:ln>
                            <a:noFill/>
                          </a:ln>
                          <a:solidFill>
                            <a:schemeClr val="tx1"/>
                          </a:solidFill>
                          <a:effectLst/>
                          <a:latin typeface="Arial" pitchFamily="-65" charset="0"/>
                        </a:rPr>
                        <a:t>17%</a:t>
                      </a:r>
                    </a:p>
                  </a:txBody>
                  <a:tcPr marL="91429" marR="91429" marT="45714" marB="4571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bg2"/>
                        </a:buClr>
                        <a:buSzPct val="155000"/>
                        <a:buFont typeface="Wingdings" pitchFamily="-65" charset="2"/>
                        <a:buNone/>
                        <a:tabLst/>
                      </a:pPr>
                      <a:r>
                        <a:rPr kumimoji="0" lang="en-US" sz="2000" b="0" i="0" u="none" strike="noStrike" cap="none" normalizeH="0" baseline="0">
                          <a:ln>
                            <a:noFill/>
                          </a:ln>
                          <a:solidFill>
                            <a:schemeClr val="tx1"/>
                          </a:solidFill>
                          <a:effectLst/>
                          <a:latin typeface="Arial" pitchFamily="-65" charset="0"/>
                        </a:rPr>
                        <a:t> symptomatic HIV</a:t>
                      </a:r>
                    </a:p>
                    <a:p>
                      <a:pPr marL="0" marR="0" lvl="0" indent="0" algn="l" defTabSz="914400" rtl="0" eaLnBrk="1" fontAlgn="base" latinLnBrk="0" hangingPunct="1">
                        <a:lnSpc>
                          <a:spcPct val="75000"/>
                        </a:lnSpc>
                        <a:spcBef>
                          <a:spcPct val="20000"/>
                        </a:spcBef>
                        <a:spcAft>
                          <a:spcPct val="0"/>
                        </a:spcAft>
                        <a:buClr>
                          <a:schemeClr val="bg2"/>
                        </a:buClr>
                        <a:buSzPct val="155000"/>
                        <a:buFont typeface="Wingdings" pitchFamily="-65" charset="2"/>
                        <a:buNone/>
                        <a:tabLst/>
                      </a:pPr>
                      <a:r>
                        <a:rPr kumimoji="0" lang="en-US" sz="2000" b="0" i="0" u="none" strike="noStrike" cap="none" normalizeH="0" baseline="0">
                          <a:ln>
                            <a:noFill/>
                          </a:ln>
                          <a:solidFill>
                            <a:schemeClr val="tx1"/>
                          </a:solidFill>
                          <a:effectLst/>
                          <a:latin typeface="Arial" pitchFamily="-65" charset="0"/>
                        </a:rPr>
                        <a:t> moderate cardiac</a:t>
                      </a:r>
                      <a:br>
                        <a:rPr kumimoji="0" lang="en-US" sz="2000" b="0" i="0" u="none" strike="noStrike" cap="none" normalizeH="0" baseline="0">
                          <a:ln>
                            <a:noFill/>
                          </a:ln>
                          <a:solidFill>
                            <a:schemeClr val="tx1"/>
                          </a:solidFill>
                          <a:effectLst/>
                          <a:latin typeface="Arial" pitchFamily="-65" charset="0"/>
                        </a:rPr>
                      </a:br>
                      <a:r>
                        <a:rPr kumimoji="0" lang="en-US" sz="2000" b="0" i="0" u="none" strike="noStrike" cap="none" normalizeH="0" baseline="0">
                          <a:ln>
                            <a:noFill/>
                          </a:ln>
                          <a:solidFill>
                            <a:schemeClr val="tx1"/>
                          </a:solidFill>
                          <a:effectLst/>
                          <a:latin typeface="Arial" pitchFamily="-65" charset="0"/>
                        </a:rPr>
                        <a:t>     angina</a:t>
                      </a:r>
                    </a:p>
                  </a:txBody>
                  <a:tcPr marL="91429" marR="91429" marT="45714" marB="4571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103187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r>
                        <a:rPr kumimoji="0" lang="en-US" sz="1900" b="1" i="0" u="none" strike="noStrike" cap="none" normalizeH="0" baseline="0">
                          <a:ln>
                            <a:noFill/>
                          </a:ln>
                          <a:solidFill>
                            <a:schemeClr val="tx1"/>
                          </a:solidFill>
                          <a:effectLst/>
                          <a:latin typeface="Arial" pitchFamily="-65" charset="0"/>
                        </a:rPr>
                        <a:t>MODERATE AMD</a:t>
                      </a:r>
                    </a:p>
                  </a:txBody>
                  <a:tcPr marL="91429" marR="91429" marT="45714" marB="45714"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r>
                        <a:rPr kumimoji="0" lang="en-US" sz="2400" b="1" i="0" u="none" strike="noStrike" cap="none" normalizeH="0" baseline="0">
                          <a:ln>
                            <a:noFill/>
                          </a:ln>
                          <a:solidFill>
                            <a:schemeClr val="tx1"/>
                          </a:solidFill>
                          <a:effectLst/>
                          <a:latin typeface="Arial" pitchFamily="-65" charset="0"/>
                        </a:rPr>
                        <a:t>40%</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endParaRPr kumimoji="0" lang="en-US" sz="1900" b="1" i="0" u="none" strike="noStrike" cap="none" normalizeH="0" baseline="0">
                        <a:ln>
                          <a:noFill/>
                        </a:ln>
                        <a:solidFill>
                          <a:schemeClr val="tx1"/>
                        </a:solidFill>
                        <a:effectLst/>
                        <a:latin typeface="Arial" pitchFamily="-65" charset="0"/>
                      </a:endParaRPr>
                    </a:p>
                  </a:txBody>
                  <a:tcPr marL="91429" marR="91429" marT="45714" marB="4571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75000"/>
                        </a:lnSpc>
                        <a:spcBef>
                          <a:spcPct val="20000"/>
                        </a:spcBef>
                        <a:spcAft>
                          <a:spcPct val="0"/>
                        </a:spcAft>
                        <a:buClr>
                          <a:schemeClr val="bg2"/>
                        </a:buClr>
                        <a:buSzPct val="155000"/>
                        <a:buFont typeface="Wingdings" pitchFamily="-65" charset="2"/>
                        <a:buNone/>
                        <a:tabLst/>
                      </a:pPr>
                      <a:r>
                        <a:rPr kumimoji="0" lang="en-US" sz="2000" b="0" i="0" u="none" strike="noStrike" cap="none" normalizeH="0" baseline="0">
                          <a:ln>
                            <a:noFill/>
                          </a:ln>
                          <a:solidFill>
                            <a:schemeClr val="tx1"/>
                          </a:solidFill>
                          <a:effectLst/>
                          <a:latin typeface="Arial" pitchFamily="-65" charset="0"/>
                        </a:rPr>
                        <a:t> permanent renal </a:t>
                      </a:r>
                      <a:br>
                        <a:rPr kumimoji="0" lang="en-US" sz="2000" b="0" i="0" u="none" strike="noStrike" cap="none" normalizeH="0" baseline="0">
                          <a:ln>
                            <a:noFill/>
                          </a:ln>
                          <a:solidFill>
                            <a:schemeClr val="tx1"/>
                          </a:solidFill>
                          <a:effectLst/>
                          <a:latin typeface="Arial" pitchFamily="-65" charset="0"/>
                        </a:rPr>
                      </a:br>
                      <a:r>
                        <a:rPr kumimoji="0" lang="en-US" sz="2000" b="0" i="0" u="none" strike="noStrike" cap="none" normalizeH="0" baseline="0">
                          <a:ln>
                            <a:noFill/>
                          </a:ln>
                          <a:solidFill>
                            <a:schemeClr val="tx1"/>
                          </a:solidFill>
                          <a:effectLst/>
                          <a:latin typeface="Arial" pitchFamily="-65" charset="0"/>
                        </a:rPr>
                        <a:t>     dialysis</a:t>
                      </a:r>
                    </a:p>
                    <a:p>
                      <a:pPr marL="0" marR="0" lvl="0" indent="0" algn="l" defTabSz="914400" rtl="0" eaLnBrk="1" fontAlgn="base" latinLnBrk="0" hangingPunct="1">
                        <a:lnSpc>
                          <a:spcPct val="75000"/>
                        </a:lnSpc>
                        <a:spcBef>
                          <a:spcPct val="20000"/>
                        </a:spcBef>
                        <a:spcAft>
                          <a:spcPct val="0"/>
                        </a:spcAft>
                        <a:buClr>
                          <a:schemeClr val="bg2"/>
                        </a:buClr>
                        <a:buSzPct val="155000"/>
                        <a:buFont typeface="Wingdings" pitchFamily="-65" charset="2"/>
                        <a:buNone/>
                        <a:tabLst/>
                      </a:pPr>
                      <a:r>
                        <a:rPr kumimoji="0" lang="en-US" sz="2000" b="0" i="0" u="none" strike="noStrike" cap="none" normalizeH="0" baseline="0">
                          <a:ln>
                            <a:noFill/>
                          </a:ln>
                          <a:solidFill>
                            <a:schemeClr val="tx1"/>
                          </a:solidFill>
                          <a:effectLst/>
                          <a:latin typeface="Arial" pitchFamily="-65" charset="0"/>
                        </a:rPr>
                        <a:t> severe cardiac angina</a:t>
                      </a:r>
                    </a:p>
                  </a:txBody>
                  <a:tcPr marL="91429" marR="91429" marT="45714" marB="45714"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0890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r>
                        <a:rPr kumimoji="0" lang="en-US" sz="1900" b="1" i="0" u="none" strike="noStrike" cap="none" normalizeH="0" baseline="0">
                          <a:ln>
                            <a:noFill/>
                          </a:ln>
                          <a:solidFill>
                            <a:schemeClr val="tx1"/>
                          </a:solidFill>
                          <a:effectLst/>
                          <a:latin typeface="Arial" pitchFamily="-65" charset="0"/>
                        </a:rPr>
                        <a:t>SEVERE AMD</a:t>
                      </a:r>
                    </a:p>
                  </a:txBody>
                  <a:tcPr marL="91429" marR="91429" marT="45714" marB="45714"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65" charset="2"/>
                        <a:buNone/>
                        <a:tabLst/>
                      </a:pPr>
                      <a:r>
                        <a:rPr kumimoji="0" lang="en-US" sz="2400" b="1" i="0" u="none" strike="noStrike" cap="none" normalizeH="0" baseline="0">
                          <a:ln>
                            <a:noFill/>
                          </a:ln>
                          <a:solidFill>
                            <a:schemeClr val="tx1"/>
                          </a:solidFill>
                          <a:effectLst/>
                          <a:latin typeface="Arial" pitchFamily="-65" charset="0"/>
                        </a:rPr>
                        <a:t>63%</a:t>
                      </a:r>
                    </a:p>
                  </a:txBody>
                  <a:tcPr marL="91429" marR="91429" marT="45714" marB="45714"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155000"/>
                        <a:buFont typeface="Wingdings" pitchFamily="-65" charset="2"/>
                        <a:buNone/>
                        <a:tabLst/>
                      </a:pPr>
                      <a:r>
                        <a:rPr kumimoji="0" lang="en-US" sz="2000" b="0" i="0" u="none" strike="noStrike" cap="none" normalizeH="0" baseline="0">
                          <a:ln>
                            <a:noFill/>
                          </a:ln>
                          <a:solidFill>
                            <a:schemeClr val="tx1"/>
                          </a:solidFill>
                          <a:effectLst/>
                          <a:latin typeface="Arial" pitchFamily="-65" charset="0"/>
                        </a:rPr>
                        <a:t>advanced prostrate</a:t>
                      </a:r>
                      <a:br>
                        <a:rPr kumimoji="0" lang="en-US" sz="2000" b="0" i="0" u="none" strike="noStrike" cap="none" normalizeH="0" baseline="0">
                          <a:ln>
                            <a:noFill/>
                          </a:ln>
                          <a:solidFill>
                            <a:schemeClr val="tx1"/>
                          </a:solidFill>
                          <a:effectLst/>
                          <a:latin typeface="Arial" pitchFamily="-65" charset="0"/>
                        </a:rPr>
                      </a:br>
                      <a:r>
                        <a:rPr kumimoji="0" lang="en-US" sz="2000" b="0" i="0" u="none" strike="noStrike" cap="none" normalizeH="0" baseline="0">
                          <a:ln>
                            <a:noFill/>
                          </a:ln>
                          <a:solidFill>
                            <a:schemeClr val="tx1"/>
                          </a:solidFill>
                          <a:effectLst/>
                          <a:latin typeface="Arial" pitchFamily="-65" charset="0"/>
                        </a:rPr>
                        <a:t>    cancer</a:t>
                      </a:r>
                    </a:p>
                    <a:p>
                      <a:pPr marL="0" marR="0" lvl="0" indent="0" algn="l" defTabSz="914400" rtl="0" eaLnBrk="1" fontAlgn="base" latinLnBrk="0" hangingPunct="1">
                        <a:lnSpc>
                          <a:spcPct val="100000"/>
                        </a:lnSpc>
                        <a:spcBef>
                          <a:spcPct val="20000"/>
                        </a:spcBef>
                        <a:spcAft>
                          <a:spcPct val="0"/>
                        </a:spcAft>
                        <a:buClr>
                          <a:schemeClr val="bg2"/>
                        </a:buClr>
                        <a:buSzPct val="155000"/>
                        <a:buFont typeface="Wingdings" pitchFamily="-65" charset="2"/>
                        <a:buNone/>
                        <a:tabLst/>
                      </a:pPr>
                      <a:r>
                        <a:rPr kumimoji="0" lang="en-US" sz="2000" b="0" i="0" u="none" strike="noStrike" cap="none" normalizeH="0" baseline="0">
                          <a:ln>
                            <a:noFill/>
                          </a:ln>
                          <a:solidFill>
                            <a:schemeClr val="tx1"/>
                          </a:solidFill>
                          <a:effectLst/>
                          <a:latin typeface="Arial" pitchFamily="-65" charset="0"/>
                        </a:rPr>
                        <a:t>severe stroke requiring</a:t>
                      </a:r>
                      <a:br>
                        <a:rPr kumimoji="0" lang="en-US" sz="2000" b="0" i="0" u="none" strike="noStrike" cap="none" normalizeH="0" baseline="0">
                          <a:ln>
                            <a:noFill/>
                          </a:ln>
                          <a:solidFill>
                            <a:schemeClr val="tx1"/>
                          </a:solidFill>
                          <a:effectLst/>
                          <a:latin typeface="Arial" pitchFamily="-65" charset="0"/>
                        </a:rPr>
                      </a:br>
                      <a:r>
                        <a:rPr kumimoji="0" lang="en-US" sz="2000" b="0" i="0" u="none" strike="noStrike" cap="none" normalizeH="0" baseline="0">
                          <a:ln>
                            <a:noFill/>
                          </a:ln>
                          <a:solidFill>
                            <a:schemeClr val="tx1"/>
                          </a:solidFill>
                          <a:effectLst/>
                          <a:latin typeface="Arial" pitchFamily="-65" charset="0"/>
                        </a:rPr>
                        <a:t> constant nursing care</a:t>
                      </a:r>
                    </a:p>
                  </a:txBody>
                  <a:tcPr marL="91429" marR="91429" marT="45714" marB="45714"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01393" name="Text Box 33"/>
          <p:cNvSpPr txBox="1">
            <a:spLocks noChangeArrowheads="1"/>
          </p:cNvSpPr>
          <p:nvPr/>
        </p:nvSpPr>
        <p:spPr bwMode="auto">
          <a:xfrm>
            <a:off x="0" y="5435600"/>
            <a:ext cx="4454525" cy="942975"/>
          </a:xfrm>
          <a:prstGeom prst="rect">
            <a:avLst/>
          </a:prstGeom>
          <a:noFill/>
          <a:ln w="9525">
            <a:noFill/>
            <a:miter lim="800000"/>
            <a:headEnd/>
            <a:tailEnd/>
          </a:ln>
        </p:spPr>
        <p:txBody>
          <a:bodyPr lIns="91429" tIns="45714" rIns="91429" bIns="45714">
            <a:prstTxWarp prst="textNoShape">
              <a:avLst/>
            </a:prstTxWarp>
            <a:spAutoFit/>
          </a:bodyPr>
          <a:lstStyle/>
          <a:p>
            <a:pPr eaLnBrk="1" hangingPunct="1"/>
            <a:r>
              <a:rPr lang="en-US" sz="1400" b="1"/>
              <a:t>Note: patients have a perceived impairment </a:t>
            </a:r>
            <a:br>
              <a:rPr lang="en-US" sz="1400" b="1"/>
            </a:br>
            <a:r>
              <a:rPr lang="en-US" sz="1400" b="1"/>
              <a:t>that is 96% to 750% greater than the impairment estimated by treating physicians</a:t>
            </a:r>
          </a:p>
          <a:p>
            <a:pPr eaLnBrk="1" hangingPunct="1"/>
            <a:endParaRPr lang="en-US" sz="1400" b="1"/>
          </a:p>
        </p:txBody>
      </p:sp>
      <p:sp>
        <p:nvSpPr>
          <p:cNvPr id="101394" name="Text Box 34"/>
          <p:cNvSpPr txBox="1">
            <a:spLocks noChangeArrowheads="1"/>
          </p:cNvSpPr>
          <p:nvPr/>
        </p:nvSpPr>
        <p:spPr bwMode="auto">
          <a:xfrm>
            <a:off x="171450" y="6453188"/>
            <a:ext cx="7688263" cy="228600"/>
          </a:xfrm>
          <a:prstGeom prst="rect">
            <a:avLst/>
          </a:prstGeom>
          <a:noFill/>
          <a:ln w="9525">
            <a:noFill/>
            <a:miter lim="800000"/>
            <a:headEnd/>
            <a:tailEnd/>
          </a:ln>
        </p:spPr>
        <p:txBody>
          <a:bodyPr wrap="none" lIns="91429" tIns="45714" rIns="91429" bIns="45714">
            <a:prstTxWarp prst="textNoShape">
              <a:avLst/>
            </a:prstTxWarp>
            <a:spAutoFit/>
          </a:bodyPr>
          <a:lstStyle/>
          <a:p>
            <a:pPr eaLnBrk="1" hangingPunct="1"/>
            <a:r>
              <a:rPr lang="en-US" sz="900"/>
              <a:t>Brown, Brown, Sharma; Age-related macular degeneration:  economic burden and value-based medicine analysis.  CJO vlume 40, No.3 / June 2005</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571500" y="457200"/>
            <a:ext cx="8001000" cy="914400"/>
          </a:xfrm>
        </p:spPr>
        <p:txBody>
          <a:bodyPr/>
          <a:lstStyle/>
          <a:p>
            <a:pPr eaLnBrk="1" hangingPunct="1"/>
            <a:r>
              <a:rPr lang="en-US">
                <a:ea typeface="ＭＳ Ｐゴシック" pitchFamily="-106" charset="-128"/>
                <a:cs typeface="ＭＳ Ｐゴシック" pitchFamily="-106" charset="-128"/>
              </a:rPr>
              <a:t>American Foundation for the Blind Headlines</a:t>
            </a:r>
          </a:p>
        </p:txBody>
      </p:sp>
      <p:pic>
        <p:nvPicPr>
          <p:cNvPr id="103427" name="Picture 5"/>
          <p:cNvPicPr>
            <a:picLocks noChangeAspect="1" noChangeArrowheads="1"/>
          </p:cNvPicPr>
          <p:nvPr/>
        </p:nvPicPr>
        <p:blipFill>
          <a:blip r:embed="rId3"/>
          <a:srcRect/>
          <a:stretch>
            <a:fillRect/>
          </a:stretch>
        </p:blipFill>
        <p:spPr bwMode="auto">
          <a:xfrm>
            <a:off x="152400" y="1617663"/>
            <a:ext cx="8686800" cy="4879975"/>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Stages</a:t>
            </a:r>
          </a:p>
        </p:txBody>
      </p:sp>
      <p:sp>
        <p:nvSpPr>
          <p:cNvPr id="105475" name="Rectangle 3"/>
          <p:cNvSpPr>
            <a:spLocks noGrp="1" noChangeArrowheads="1"/>
          </p:cNvSpPr>
          <p:nvPr>
            <p:ph type="body" sz="half" idx="1"/>
          </p:nvPr>
        </p:nvSpPr>
        <p:spPr/>
        <p:txBody>
          <a:bodyPr/>
          <a:lstStyle/>
          <a:p>
            <a:pPr eaLnBrk="1" hangingPunct="1"/>
            <a:r>
              <a:rPr lang="en-US">
                <a:ea typeface="ＭＳ Ｐゴシック" pitchFamily="-106" charset="-128"/>
                <a:cs typeface="ＭＳ Ｐゴシック" pitchFamily="-106" charset="-128"/>
              </a:rPr>
              <a:t>Denial</a:t>
            </a:r>
          </a:p>
          <a:p>
            <a:pPr eaLnBrk="1" hangingPunct="1"/>
            <a:r>
              <a:rPr lang="en-US">
                <a:ea typeface="ＭＳ Ｐゴシック" pitchFamily="-106" charset="-128"/>
                <a:cs typeface="ＭＳ Ｐゴシック" pitchFamily="-106" charset="-128"/>
              </a:rPr>
              <a:t>Anger</a:t>
            </a:r>
          </a:p>
          <a:p>
            <a:pPr eaLnBrk="1" hangingPunct="1"/>
            <a:r>
              <a:rPr lang="en-US">
                <a:ea typeface="ＭＳ Ｐゴシック" pitchFamily="-106" charset="-128"/>
                <a:cs typeface="ＭＳ Ｐゴシック" pitchFamily="-106" charset="-128"/>
              </a:rPr>
              <a:t>Bargain</a:t>
            </a:r>
          </a:p>
          <a:p>
            <a:pPr eaLnBrk="1" hangingPunct="1"/>
            <a:r>
              <a:rPr lang="en-US">
                <a:ea typeface="ＭＳ Ｐゴシック" pitchFamily="-106" charset="-128"/>
                <a:cs typeface="ＭＳ Ｐゴシック" pitchFamily="-106" charset="-128"/>
              </a:rPr>
              <a:t>Depression</a:t>
            </a:r>
          </a:p>
          <a:p>
            <a:pPr eaLnBrk="1" hangingPunct="1"/>
            <a:r>
              <a:rPr lang="en-US">
                <a:ea typeface="ＭＳ Ｐゴシック" pitchFamily="-106" charset="-128"/>
                <a:cs typeface="ＭＳ Ｐゴシック" pitchFamily="-106" charset="-128"/>
              </a:rPr>
              <a:t>Acceptance</a:t>
            </a:r>
          </a:p>
          <a:p>
            <a:pPr eaLnBrk="1" hangingPunct="1"/>
            <a:endParaRPr lang="en-US">
              <a:ea typeface="ＭＳ Ｐゴシック" pitchFamily="-106" charset="-128"/>
              <a:cs typeface="ＭＳ Ｐゴシック" pitchFamily="-106" charset="-128"/>
            </a:endParaRPr>
          </a:p>
        </p:txBody>
      </p:sp>
      <p:sp>
        <p:nvSpPr>
          <p:cNvPr id="105476" name="Rectangle 4"/>
          <p:cNvSpPr>
            <a:spLocks noGrp="1" noChangeArrowheads="1"/>
          </p:cNvSpPr>
          <p:nvPr>
            <p:ph type="body" sz="half" idx="2"/>
          </p:nvPr>
        </p:nvSpPr>
        <p:spPr/>
        <p:txBody>
          <a:bodyPr/>
          <a:lstStyle/>
          <a:p>
            <a:pPr eaLnBrk="1" hangingPunct="1"/>
            <a:r>
              <a:rPr lang="en-US">
                <a:ea typeface="ＭＳ Ｐゴシック" pitchFamily="-106" charset="-128"/>
                <a:cs typeface="ＭＳ Ｐゴシック" pitchFamily="-106" charset="-128"/>
              </a:rPr>
              <a:t>Initial</a:t>
            </a:r>
          </a:p>
          <a:p>
            <a:pPr lvl="1" eaLnBrk="1" hangingPunct="1"/>
            <a:r>
              <a:rPr lang="en-US"/>
              <a:t>Facing the problem</a:t>
            </a:r>
          </a:p>
          <a:p>
            <a:pPr eaLnBrk="1" hangingPunct="1"/>
            <a:r>
              <a:rPr lang="en-US">
                <a:ea typeface="ＭＳ Ｐゴシック" pitchFamily="-106" charset="-128"/>
                <a:cs typeface="ＭＳ Ｐゴシック" pitchFamily="-106" charset="-128"/>
              </a:rPr>
              <a:t>Chronic</a:t>
            </a:r>
          </a:p>
          <a:p>
            <a:pPr lvl="1" eaLnBrk="1" hangingPunct="1"/>
            <a:r>
              <a:rPr lang="en-US"/>
              <a:t>Having the condition</a:t>
            </a:r>
          </a:p>
          <a:p>
            <a:pPr eaLnBrk="1" hangingPunct="1"/>
            <a:r>
              <a:rPr lang="en-US">
                <a:ea typeface="ＭＳ Ｐゴシック" pitchFamily="-106" charset="-128"/>
                <a:cs typeface="ＭＳ Ｐゴシック" pitchFamily="-106" charset="-128"/>
              </a:rPr>
              <a:t>Final</a:t>
            </a:r>
          </a:p>
          <a:p>
            <a:pPr lvl="1" eaLnBrk="1" hangingPunct="1"/>
            <a:r>
              <a:rPr lang="en-US"/>
              <a:t>Accepting condition</a:t>
            </a: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Bad News: Pearls</a:t>
            </a:r>
          </a:p>
        </p:txBody>
      </p:sp>
      <p:sp>
        <p:nvSpPr>
          <p:cNvPr id="148483" name="Rectangle 3"/>
          <p:cNvSpPr>
            <a:spLocks noGrp="1" noChangeArrowheads="1"/>
          </p:cNvSpPr>
          <p:nvPr>
            <p:ph type="body" idx="1"/>
          </p:nvPr>
        </p:nvSpPr>
        <p:spPr>
          <a:xfrm>
            <a:off x="457200" y="1981200"/>
            <a:ext cx="8458200" cy="4419600"/>
          </a:xfrm>
        </p:spPr>
        <p:txBody>
          <a:bodyPr/>
          <a:lstStyle/>
          <a:p>
            <a:pPr eaLnBrk="1" hangingPunct="1"/>
            <a:r>
              <a:rPr lang="en-US" dirty="0">
                <a:ea typeface="ＭＳ Ｐゴシック" pitchFamily="-106" charset="-128"/>
                <a:cs typeface="ＭＳ Ｐゴシック" pitchFamily="-106" charset="-128"/>
              </a:rPr>
              <a:t>Don’t </a:t>
            </a:r>
            <a:r>
              <a:rPr lang="en-US" b="1" i="1" dirty="0">
                <a:ea typeface="ＭＳ Ｐゴシック" pitchFamily="-106" charset="-128"/>
                <a:cs typeface="ＭＳ Ｐゴシック" pitchFamily="-106" charset="-128"/>
              </a:rPr>
              <a:t>assume</a:t>
            </a:r>
            <a:r>
              <a:rPr lang="en-US" dirty="0">
                <a:ea typeface="ＭＳ Ｐゴシック" pitchFamily="-106" charset="-128"/>
                <a:cs typeface="ＭＳ Ｐゴシック" pitchFamily="-106" charset="-128"/>
              </a:rPr>
              <a:t> how a patient will react to any news</a:t>
            </a:r>
          </a:p>
          <a:p>
            <a:pPr eaLnBrk="1" hangingPunct="1"/>
            <a:r>
              <a:rPr lang="en-US" dirty="0">
                <a:ea typeface="ＭＳ Ｐゴシック" pitchFamily="-106" charset="-128"/>
                <a:cs typeface="ＭＳ Ｐゴシック" pitchFamily="-106" charset="-128"/>
              </a:rPr>
              <a:t>Bluffing may have worked in school, but won’t in an exam with a patient</a:t>
            </a:r>
          </a:p>
          <a:p>
            <a:pPr eaLnBrk="1" hangingPunct="1"/>
            <a:r>
              <a:rPr lang="en-US" dirty="0">
                <a:ea typeface="ＭＳ Ｐゴシック" pitchFamily="-106" charset="-128"/>
                <a:cs typeface="ＭＳ Ｐゴシック" pitchFamily="-106" charset="-128"/>
              </a:rPr>
              <a:t>Patients remember less than 50% of what we say: so go slow, and speak in </a:t>
            </a:r>
            <a:r>
              <a:rPr lang="en-US" b="1" i="1" dirty="0">
                <a:ea typeface="ＭＳ Ｐゴシック" pitchFamily="-106" charset="-128"/>
                <a:cs typeface="ＭＳ Ｐゴシック" pitchFamily="-106" charset="-128"/>
              </a:rPr>
              <a:t>English (That Larry could understand)</a:t>
            </a:r>
          </a:p>
          <a:p>
            <a:pPr eaLnBrk="1" hangingPunct="1"/>
            <a:r>
              <a:rPr lang="en-US" dirty="0">
                <a:ea typeface="ＭＳ Ｐゴシック" pitchFamily="-106" charset="-128"/>
                <a:cs typeface="ＭＳ Ｐゴシック" pitchFamily="-106" charset="-128"/>
              </a:rPr>
              <a:t>Make sure that your patient understands: </a:t>
            </a:r>
          </a:p>
          <a:p>
            <a:pPr lvl="1" eaLnBrk="1" hangingPunct="1"/>
            <a:r>
              <a:rPr lang="en-US" dirty="0"/>
              <a:t>Ask them!</a:t>
            </a:r>
          </a:p>
          <a:p>
            <a:pPr eaLnBrk="1" hangingPunct="1"/>
            <a:endParaRPr lang="en-US" dirty="0">
              <a:ea typeface="ＭＳ Ｐゴシック" pitchFamily="-106" charset="-128"/>
              <a:cs typeface="ＭＳ Ｐゴシック" pitchFamily="-106" charset="-128"/>
            </a:endParaRPr>
          </a:p>
        </p:txBody>
      </p:sp>
      <p:sp>
        <p:nvSpPr>
          <p:cNvPr id="148484" name="Text Box 4"/>
          <p:cNvSpPr txBox="1">
            <a:spLocks noChangeArrowheads="1"/>
          </p:cNvSpPr>
          <p:nvPr/>
        </p:nvSpPr>
        <p:spPr bwMode="auto">
          <a:xfrm>
            <a:off x="609600" y="1706563"/>
            <a:ext cx="7620000" cy="3932237"/>
          </a:xfrm>
          <a:prstGeom prst="rect">
            <a:avLst/>
          </a:prstGeom>
          <a:noFill/>
          <a:ln w="9525">
            <a:noFill/>
            <a:miter lim="800000"/>
            <a:headEnd/>
            <a:tailEnd/>
          </a:ln>
        </p:spPr>
        <p:txBody>
          <a:bodyPr>
            <a:prstTxWarp prst="textNoShape">
              <a:avLst/>
            </a:prstTxWarp>
            <a:spAutoFit/>
          </a:bodyPr>
          <a:lstStyle/>
          <a:p>
            <a:pPr>
              <a:spcBef>
                <a:spcPct val="50000"/>
              </a:spcBef>
            </a:pPr>
            <a:r>
              <a:rPr lang="en-US" sz="25200"/>
              <a:t>KISS</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xit" presetSubtype="0" fill="hold" grpId="0" nodeType="clickEffect">
                                  <p:stCondLst>
                                    <p:cond delay="0"/>
                                  </p:stCondLst>
                                  <p:childTnLst>
                                    <p:anim calcmode="lin" valueType="num">
                                      <p:cBhvr>
                                        <p:cTn id="6" dur="1000"/>
                                        <p:tgtEl>
                                          <p:spTgt spid="148484"/>
                                        </p:tgtEl>
                                        <p:attrNameLst>
                                          <p:attrName>ppt_x</p:attrName>
                                        </p:attrNameLst>
                                      </p:cBhvr>
                                      <p:tavLst>
                                        <p:tav tm="0">
                                          <p:val>
                                            <p:strVal val="ppt_x"/>
                                          </p:val>
                                        </p:tav>
                                        <p:tav tm="100000">
                                          <p:val>
                                            <p:strVal val="ppt_x-.2"/>
                                          </p:val>
                                        </p:tav>
                                      </p:tavLst>
                                    </p:anim>
                                    <p:anim calcmode="lin" valueType="num">
                                      <p:cBhvr>
                                        <p:cTn id="7" dur="1000"/>
                                        <p:tgtEl>
                                          <p:spTgt spid="148484"/>
                                        </p:tgtEl>
                                        <p:attrNameLst>
                                          <p:attrName>ppt_y</p:attrName>
                                        </p:attrNameLst>
                                      </p:cBhvr>
                                      <p:tavLst>
                                        <p:tav tm="0">
                                          <p:val>
                                            <p:strVal val="ppt_y"/>
                                          </p:val>
                                        </p:tav>
                                        <p:tav tm="100000">
                                          <p:val>
                                            <p:strVal val="ppt_y"/>
                                          </p:val>
                                        </p:tav>
                                      </p:tavLst>
                                    </p:anim>
                                    <p:animEffect transition="out" filter="fade">
                                      <p:cBhvr>
                                        <p:cTn id="8" dur="1000"/>
                                        <p:tgtEl>
                                          <p:spTgt spid="148484"/>
                                        </p:tgtEl>
                                      </p:cBhvr>
                                    </p:animEffect>
                                    <p:set>
                                      <p:cBhvr>
                                        <p:cTn id="9" dur="1" fill="hold">
                                          <p:stCondLst>
                                            <p:cond delay="999"/>
                                          </p:stCondLst>
                                        </p:cTn>
                                        <p:tgtEl>
                                          <p:spTgt spid="148484"/>
                                        </p:tgtEl>
                                        <p:attrNameLst>
                                          <p:attrName>style.visibility</p:attrName>
                                        </p:attrNameLst>
                                      </p:cBhvr>
                                      <p:to>
                                        <p:strVal val="hidden"/>
                                      </p:to>
                                    </p:se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48483">
                                            <p:txEl>
                                              <p:pRg st="0" end="0"/>
                                            </p:txEl>
                                          </p:spTgt>
                                        </p:tgtEl>
                                        <p:attrNameLst>
                                          <p:attrName>style.visibility</p:attrName>
                                        </p:attrNameLst>
                                      </p:cBhvr>
                                      <p:to>
                                        <p:strVal val="visible"/>
                                      </p:to>
                                    </p:set>
                                    <p:animEffect transition="in" filter="fade">
                                      <p:cBhvr>
                                        <p:cTn id="13" dur="1000"/>
                                        <p:tgtEl>
                                          <p:spTgt spid="14848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8483">
                                            <p:txEl>
                                              <p:pRg st="1" end="1"/>
                                            </p:txEl>
                                          </p:spTgt>
                                        </p:tgtEl>
                                        <p:attrNameLst>
                                          <p:attrName>style.visibility</p:attrName>
                                        </p:attrNameLst>
                                      </p:cBhvr>
                                      <p:to>
                                        <p:strVal val="visible"/>
                                      </p:to>
                                    </p:set>
                                    <p:animEffect transition="in" filter="fade">
                                      <p:cBhvr>
                                        <p:cTn id="16" dur="1000"/>
                                        <p:tgtEl>
                                          <p:spTgt spid="148483">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8483">
                                            <p:txEl>
                                              <p:pRg st="2" end="2"/>
                                            </p:txEl>
                                          </p:spTgt>
                                        </p:tgtEl>
                                        <p:attrNameLst>
                                          <p:attrName>style.visibility</p:attrName>
                                        </p:attrNameLst>
                                      </p:cBhvr>
                                      <p:to>
                                        <p:strVal val="visible"/>
                                      </p:to>
                                    </p:set>
                                    <p:animEffect transition="in" filter="fade">
                                      <p:cBhvr>
                                        <p:cTn id="19" dur="1000"/>
                                        <p:tgtEl>
                                          <p:spTgt spid="148483">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8483">
                                            <p:txEl>
                                              <p:pRg st="3" end="3"/>
                                            </p:txEl>
                                          </p:spTgt>
                                        </p:tgtEl>
                                        <p:attrNameLst>
                                          <p:attrName>style.visibility</p:attrName>
                                        </p:attrNameLst>
                                      </p:cBhvr>
                                      <p:to>
                                        <p:strVal val="visible"/>
                                      </p:to>
                                    </p:set>
                                    <p:animEffect transition="in" filter="fade">
                                      <p:cBhvr>
                                        <p:cTn id="22" dur="1000"/>
                                        <p:tgtEl>
                                          <p:spTgt spid="14848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8483">
                                            <p:txEl>
                                              <p:pRg st="4" end="4"/>
                                            </p:txEl>
                                          </p:spTgt>
                                        </p:tgtEl>
                                        <p:attrNameLst>
                                          <p:attrName>style.visibility</p:attrName>
                                        </p:attrNameLst>
                                      </p:cBhvr>
                                      <p:to>
                                        <p:strVal val="visible"/>
                                      </p:to>
                                    </p:set>
                                    <p:animEffect transition="in" filter="fade">
                                      <p:cBhvr>
                                        <p:cTn id="25" dur="1000"/>
                                        <p:tgtEl>
                                          <p:spTgt spid="148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p:bldP spid="14848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1066800"/>
          </a:xfrm>
        </p:spPr>
        <p:txBody>
          <a:bodyPr/>
          <a:lstStyle/>
          <a:p>
            <a:r>
              <a:rPr lang="en-US" dirty="0"/>
              <a:t>Start to look at things from a different perspective…</a:t>
            </a:r>
          </a:p>
        </p:txBody>
      </p:sp>
      <p:pic>
        <p:nvPicPr>
          <p:cNvPr id="2" name="The Power of Words.mo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7106" y="1905000"/>
            <a:ext cx="8840694" cy="4951274"/>
          </a:xfrm>
        </p:spPr>
      </p:pic>
    </p:spTree>
    <p:extLst>
      <p:ext uri="{BB962C8B-B14F-4D97-AF65-F5344CB8AC3E}">
        <p14:creationId xmlns:p14="http://schemas.microsoft.com/office/powerpoint/2010/main" val="159391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75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r>
              <a:rPr lang="en-US" sz="4000">
                <a:ea typeface="ＭＳ Ｐゴシック" pitchFamily="-106" charset="-128"/>
                <a:cs typeface="ＭＳ Ｐゴシック" pitchFamily="-106" charset="-128"/>
              </a:rPr>
              <a:t>Have you ever made a patient cry</a:t>
            </a:r>
          </a:p>
        </p:txBody>
      </p:sp>
      <p:sp>
        <p:nvSpPr>
          <p:cNvPr id="109571" name="Rectangle 3"/>
          <p:cNvSpPr>
            <a:spLocks noGrp="1" noChangeArrowheads="1"/>
          </p:cNvSpPr>
          <p:nvPr>
            <p:ph type="body" idx="1"/>
          </p:nvPr>
        </p:nvSpPr>
        <p:spPr/>
        <p:txBody>
          <a:bodyPr/>
          <a:lstStyle/>
          <a:p>
            <a:pPr marL="609600" indent="-609600" eaLnBrk="1" hangingPunct="1">
              <a:buFont typeface="Wingdings" pitchFamily="-106" charset="2"/>
              <a:buNone/>
            </a:pPr>
            <a:r>
              <a:rPr lang="en-US">
                <a:ea typeface="ＭＳ Ｐゴシック" pitchFamily="-106" charset="-128"/>
                <a:cs typeface="ＭＳ Ｐゴシック" pitchFamily="-106" charset="-128"/>
              </a:rPr>
              <a:t>a. Yes</a:t>
            </a:r>
          </a:p>
          <a:p>
            <a:pPr marL="609600" indent="-609600" eaLnBrk="1" hangingPunct="1">
              <a:buFont typeface="Wingdings" pitchFamily="-106" charset="2"/>
              <a:buNone/>
            </a:pPr>
            <a:r>
              <a:rPr lang="en-US">
                <a:ea typeface="ＭＳ Ｐゴシック" pitchFamily="-106" charset="-128"/>
                <a:cs typeface="ＭＳ Ｐゴシック" pitchFamily="-106" charset="-128"/>
              </a:rPr>
              <a:t>b. No</a:t>
            </a:r>
          </a:p>
          <a:p>
            <a:pPr marL="609600" indent="-609600" eaLnBrk="1" hangingPunct="1">
              <a:buFont typeface="Wingdings" pitchFamily="-106" charset="2"/>
              <a:buNone/>
            </a:pPr>
            <a:r>
              <a:rPr lang="en-US">
                <a:ea typeface="ＭＳ Ｐゴシック" pitchFamily="-106" charset="-128"/>
                <a:cs typeface="ＭＳ Ｐゴシック" pitchFamily="-106" charset="-128"/>
              </a:rPr>
              <a:t>c. Yep, every time I put in tropicamide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228600" y="457200"/>
            <a:ext cx="8915400" cy="1371600"/>
          </a:xfrm>
        </p:spPr>
        <p:txBody>
          <a:bodyPr/>
          <a:lstStyle/>
          <a:p>
            <a:pPr eaLnBrk="1" hangingPunct="1"/>
            <a:r>
              <a:rPr lang="en-US" sz="4000">
                <a:ea typeface="ＭＳ Ｐゴシック" pitchFamily="-106" charset="-128"/>
                <a:cs typeface="ＭＳ Ｐゴシック" pitchFamily="-106" charset="-128"/>
              </a:rPr>
              <a:t>What to do if your patient starts crying</a:t>
            </a:r>
          </a:p>
        </p:txBody>
      </p:sp>
      <p:sp>
        <p:nvSpPr>
          <p:cNvPr id="113667" name="Rectangle 3"/>
          <p:cNvSpPr>
            <a:spLocks noGrp="1" noChangeArrowheads="1"/>
          </p:cNvSpPr>
          <p:nvPr>
            <p:ph type="body" idx="1"/>
          </p:nvPr>
        </p:nvSpPr>
        <p:spPr>
          <a:xfrm>
            <a:off x="609600" y="1752600"/>
            <a:ext cx="8229600" cy="3886200"/>
          </a:xfrm>
        </p:spPr>
        <p:txBody>
          <a:bodyPr/>
          <a:lstStyle/>
          <a:p>
            <a:pPr eaLnBrk="1" hangingPunct="1"/>
            <a:r>
              <a:rPr lang="en-US">
                <a:ea typeface="ＭＳ Ｐゴシック" pitchFamily="-106" charset="-128"/>
                <a:cs typeface="ＭＳ Ｐゴシック" pitchFamily="-106" charset="-128"/>
              </a:rPr>
              <a:t>Move closer</a:t>
            </a:r>
          </a:p>
          <a:p>
            <a:pPr eaLnBrk="1" hangingPunct="1"/>
            <a:r>
              <a:rPr lang="en-US">
                <a:ea typeface="ＭＳ Ｐゴシック" pitchFamily="-106" charset="-128"/>
                <a:cs typeface="ＭＳ Ｐゴシック" pitchFamily="-106" charset="-128"/>
              </a:rPr>
              <a:t>Offer tissue</a:t>
            </a:r>
          </a:p>
          <a:p>
            <a:pPr eaLnBrk="1" hangingPunct="1"/>
            <a:r>
              <a:rPr lang="en-US">
                <a:ea typeface="ＭＳ Ｐゴシック" pitchFamily="-106" charset="-128"/>
                <a:cs typeface="ＭＳ Ｐゴシック" pitchFamily="-106" charset="-128"/>
              </a:rPr>
              <a:t>Touch</a:t>
            </a:r>
          </a:p>
          <a:p>
            <a:pPr eaLnBrk="1" hangingPunct="1"/>
            <a:r>
              <a:rPr lang="en-US">
                <a:ea typeface="ＭＳ Ｐゴシック" pitchFamily="-106" charset="-128"/>
                <a:cs typeface="ＭＳ Ｐゴシック" pitchFamily="-106" charset="-128"/>
              </a:rPr>
              <a:t>Identify what is causing</a:t>
            </a:r>
          </a:p>
          <a:p>
            <a:pPr eaLnBrk="1" hangingPunct="1"/>
            <a:r>
              <a:rPr lang="en-US">
                <a:ea typeface="ＭＳ Ｐゴシック" pitchFamily="-106" charset="-128"/>
                <a:cs typeface="ＭＳ Ｐゴシック" pitchFamily="-106" charset="-128"/>
              </a:rPr>
              <a:t>Stay with them until they can become calm</a:t>
            </a:r>
          </a:p>
        </p:txBody>
      </p:sp>
      <p:sp>
        <p:nvSpPr>
          <p:cNvPr id="279556" name="Text Box 4"/>
          <p:cNvSpPr txBox="1">
            <a:spLocks noChangeArrowheads="1"/>
          </p:cNvSpPr>
          <p:nvPr/>
        </p:nvSpPr>
        <p:spPr bwMode="auto">
          <a:xfrm>
            <a:off x="914400" y="5029200"/>
            <a:ext cx="7696200" cy="646113"/>
          </a:xfrm>
          <a:prstGeom prst="rect">
            <a:avLst/>
          </a:prstGeom>
          <a:noFill/>
          <a:ln w="9525">
            <a:noFill/>
            <a:miter lim="800000"/>
            <a:headEnd/>
            <a:tailEnd/>
          </a:ln>
        </p:spPr>
        <p:txBody>
          <a:bodyPr>
            <a:prstTxWarp prst="textNoShape">
              <a:avLst/>
            </a:prstTxWarp>
            <a:spAutoFit/>
          </a:bodyPr>
          <a:lstStyle/>
          <a:p>
            <a:pPr algn="ctr">
              <a:spcBef>
                <a:spcPct val="50000"/>
              </a:spcBef>
            </a:pPr>
            <a:endParaRPr lang="en-US" sz="36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nodePh="1">
                                  <p:stCondLst>
                                    <p:cond delay="0"/>
                                  </p:stCondLst>
                                  <p:endCondLst>
                                    <p:cond evt="begin" delay="0">
                                      <p:tn val="5"/>
                                    </p:cond>
                                  </p:endCondLst>
                                  <p:childTnLst>
                                    <p:set>
                                      <p:cBhvr>
                                        <p:cTn id="6" dur="1" fill="hold">
                                          <p:stCondLst>
                                            <p:cond delay="0"/>
                                          </p:stCondLst>
                                        </p:cTn>
                                        <p:tgtEl>
                                          <p:spTgt spid="279556"/>
                                        </p:tgtEl>
                                        <p:attrNameLst>
                                          <p:attrName>style.visibility</p:attrName>
                                        </p:attrNameLst>
                                      </p:cBhvr>
                                      <p:to>
                                        <p:strVal val="visible"/>
                                      </p:to>
                                    </p:set>
                                    <p:animEffect transition="in" filter="fade">
                                      <p:cBhvr>
                                        <p:cTn id="7" dur="770" decel="100000"/>
                                        <p:tgtEl>
                                          <p:spTgt spid="279556"/>
                                        </p:tgtEl>
                                      </p:cBhvr>
                                    </p:animEffect>
                                    <p:animScale>
                                      <p:cBhvr>
                                        <p:cTn id="8" dur="770" decel="100000"/>
                                        <p:tgtEl>
                                          <p:spTgt spid="279556"/>
                                        </p:tgtEl>
                                      </p:cBhvr>
                                      <p:from x="10000" y="10000"/>
                                      <p:to x="200000" y="450000"/>
                                    </p:animScale>
                                    <p:animScale>
                                      <p:cBhvr>
                                        <p:cTn id="9" dur="1230" accel="100000" fill="hold">
                                          <p:stCondLst>
                                            <p:cond delay="770"/>
                                          </p:stCondLst>
                                        </p:cTn>
                                        <p:tgtEl>
                                          <p:spTgt spid="279556"/>
                                        </p:tgtEl>
                                      </p:cBhvr>
                                      <p:from x="200000" y="450000"/>
                                      <p:to x="100000" y="100000"/>
                                    </p:animScale>
                                    <p:set>
                                      <p:cBhvr>
                                        <p:cTn id="10" dur="770" fill="hold"/>
                                        <p:tgtEl>
                                          <p:spTgt spid="279556"/>
                                        </p:tgtEl>
                                        <p:attrNameLst>
                                          <p:attrName>ppt_x</p:attrName>
                                        </p:attrNameLst>
                                      </p:cBhvr>
                                      <p:to>
                                        <p:strVal val="(0.5)"/>
                                      </p:to>
                                    </p:set>
                                    <p:anim from="(0.5)" to="(#ppt_x)" calcmode="lin" valueType="num">
                                      <p:cBhvr>
                                        <p:cTn id="11" dur="1230" accel="100000" fill="hold">
                                          <p:stCondLst>
                                            <p:cond delay="770"/>
                                          </p:stCondLst>
                                        </p:cTn>
                                        <p:tgtEl>
                                          <p:spTgt spid="279556"/>
                                        </p:tgtEl>
                                        <p:attrNameLst>
                                          <p:attrName>ppt_x</p:attrName>
                                        </p:attrNameLst>
                                      </p:cBhvr>
                                    </p:anim>
                                    <p:set>
                                      <p:cBhvr>
                                        <p:cTn id="12" dur="770" fill="hold"/>
                                        <p:tgtEl>
                                          <p:spTgt spid="279556"/>
                                        </p:tgtEl>
                                        <p:attrNameLst>
                                          <p:attrName>ppt_y</p:attrName>
                                        </p:attrNameLst>
                                      </p:cBhvr>
                                      <p:to>
                                        <p:strVal val="(#ppt_y+0.4)"/>
                                      </p:to>
                                    </p:set>
                                    <p:anim from="(#ppt_y+0.4)" to="(#ppt_y)" calcmode="lin" valueType="num">
                                      <p:cBhvr>
                                        <p:cTn id="13" dur="1230" accel="100000" fill="hold">
                                          <p:stCondLst>
                                            <p:cond delay="770"/>
                                          </p:stCondLst>
                                        </p:cTn>
                                        <p:tgtEl>
                                          <p:spTgt spid="27955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r>
              <a:rPr lang="en-US">
                <a:ea typeface="ＭＳ Ｐゴシック" pitchFamily="-106" charset="-128"/>
                <a:cs typeface="ＭＳ Ｐゴシック" pitchFamily="-106" charset="-128"/>
              </a:rPr>
              <a:t>Resources</a:t>
            </a:r>
          </a:p>
        </p:txBody>
      </p:sp>
      <p:sp>
        <p:nvSpPr>
          <p:cNvPr id="115715" name="Rectangle 3"/>
          <p:cNvSpPr>
            <a:spLocks noGrp="1" noChangeArrowheads="1"/>
          </p:cNvSpPr>
          <p:nvPr>
            <p:ph type="body" idx="1"/>
          </p:nvPr>
        </p:nvSpPr>
        <p:spPr>
          <a:xfrm>
            <a:off x="-76200" y="1524000"/>
            <a:ext cx="9448800" cy="4724400"/>
          </a:xfrm>
        </p:spPr>
        <p:txBody>
          <a:bodyPr/>
          <a:lstStyle/>
          <a:p>
            <a:pPr eaLnBrk="1" hangingPunct="1">
              <a:lnSpc>
                <a:spcPct val="90000"/>
              </a:lnSpc>
            </a:pPr>
            <a:r>
              <a:rPr lang="en-US" sz="2800" dirty="0">
                <a:ea typeface="ＭＳ Ｐゴシック" pitchFamily="-106" charset="-128"/>
                <a:cs typeface="ＭＳ Ｐゴシック" pitchFamily="-106" charset="-128"/>
              </a:rPr>
              <a:t>The Lost Art of Healing by Bernard </a:t>
            </a:r>
            <a:r>
              <a:rPr lang="en-US" sz="2800" dirty="0" err="1">
                <a:ea typeface="ＭＳ Ｐゴシック" pitchFamily="-106" charset="-128"/>
                <a:cs typeface="ＭＳ Ｐゴシック" pitchFamily="-106" charset="-128"/>
              </a:rPr>
              <a:t>Lown</a:t>
            </a:r>
            <a:r>
              <a:rPr lang="en-US" sz="2800" dirty="0">
                <a:ea typeface="ＭＳ Ｐゴシック" pitchFamily="-106" charset="-128"/>
                <a:cs typeface="ＭＳ Ｐゴシック" pitchFamily="-106" charset="-128"/>
              </a:rPr>
              <a:t>, M.D.</a:t>
            </a:r>
          </a:p>
          <a:p>
            <a:pPr eaLnBrk="1" hangingPunct="1">
              <a:lnSpc>
                <a:spcPct val="90000"/>
              </a:lnSpc>
            </a:pPr>
            <a:r>
              <a:rPr lang="en-US" sz="2800" dirty="0">
                <a:ea typeface="ＭＳ Ｐゴシック" pitchFamily="-106" charset="-128"/>
                <a:cs typeface="ＭＳ Ｐゴシック" pitchFamily="-106" charset="-128"/>
              </a:rPr>
              <a:t>How To Break Bad News: A Guide for Health Care Professionals by Robert </a:t>
            </a:r>
            <a:r>
              <a:rPr lang="en-US" sz="2800" dirty="0" err="1">
                <a:ea typeface="ＭＳ Ｐゴシック" pitchFamily="-106" charset="-128"/>
                <a:cs typeface="ＭＳ Ｐゴシック" pitchFamily="-106" charset="-128"/>
              </a:rPr>
              <a:t>Buckman</a:t>
            </a:r>
            <a:r>
              <a:rPr lang="en-US" sz="2800" dirty="0">
                <a:ea typeface="ＭＳ Ｐゴシック" pitchFamily="-106" charset="-128"/>
                <a:cs typeface="ＭＳ Ｐゴシック" pitchFamily="-106" charset="-128"/>
              </a:rPr>
              <a:t>, M.D.</a:t>
            </a:r>
          </a:p>
          <a:p>
            <a:pPr eaLnBrk="1" hangingPunct="1">
              <a:lnSpc>
                <a:spcPct val="90000"/>
              </a:lnSpc>
            </a:pPr>
            <a:r>
              <a:rPr lang="en-US" sz="2800" dirty="0">
                <a:ea typeface="ＭＳ Ｐゴシック" pitchFamily="-106" charset="-128"/>
                <a:cs typeface="ＭＳ Ｐゴシック" pitchFamily="-106" charset="-128"/>
              </a:rPr>
              <a:t>Diabetic Eye Disease  by A. Paul </a:t>
            </a:r>
            <a:r>
              <a:rPr lang="en-US" sz="2800" dirty="0" err="1">
                <a:ea typeface="ＭＳ Ｐゴシック" pitchFamily="-106" charset="-128"/>
                <a:cs typeface="ＭＳ Ｐゴシック" pitchFamily="-106" charset="-128"/>
              </a:rPr>
              <a:t>Chous</a:t>
            </a:r>
            <a:r>
              <a:rPr lang="en-US" sz="2800" dirty="0">
                <a:ea typeface="ＭＳ Ｐゴシック" pitchFamily="-106" charset="-128"/>
                <a:cs typeface="ＭＳ Ｐゴシック" pitchFamily="-106" charset="-128"/>
              </a:rPr>
              <a:t>, O.D.</a:t>
            </a:r>
          </a:p>
          <a:p>
            <a:pPr eaLnBrk="1" hangingPunct="1">
              <a:lnSpc>
                <a:spcPct val="90000"/>
              </a:lnSpc>
            </a:pPr>
            <a:r>
              <a:rPr lang="en-US" sz="2800" dirty="0">
                <a:ea typeface="ＭＳ Ｐゴシック" pitchFamily="-106" charset="-128"/>
                <a:cs typeface="ＭＳ Ｐゴシック" pitchFamily="-106" charset="-128"/>
              </a:rPr>
              <a:t>Driving with Confidence by Eli </a:t>
            </a:r>
            <a:r>
              <a:rPr lang="en-US" sz="2800" dirty="0" err="1">
                <a:ea typeface="ＭＳ Ｐゴシック" pitchFamily="-106" charset="-128"/>
                <a:cs typeface="ＭＳ Ｐゴシック" pitchFamily="-106" charset="-128"/>
              </a:rPr>
              <a:t>Peli</a:t>
            </a:r>
            <a:r>
              <a:rPr lang="en-US" sz="2800" dirty="0">
                <a:ea typeface="ＭＳ Ｐゴシック" pitchFamily="-106" charset="-128"/>
                <a:cs typeface="ＭＳ Ｐゴシック" pitchFamily="-106" charset="-128"/>
              </a:rPr>
              <a:t>, O.D. </a:t>
            </a:r>
          </a:p>
          <a:p>
            <a:pPr eaLnBrk="1" hangingPunct="1">
              <a:lnSpc>
                <a:spcPct val="90000"/>
              </a:lnSpc>
            </a:pPr>
            <a:r>
              <a:rPr lang="en-US" sz="2800" dirty="0">
                <a:ea typeface="ＭＳ Ｐゴシック" pitchFamily="-106" charset="-128"/>
                <a:cs typeface="ＭＳ Ｐゴシック" pitchFamily="-106" charset="-128"/>
              </a:rPr>
              <a:t>How Doctors Think by Jerome </a:t>
            </a:r>
            <a:r>
              <a:rPr lang="en-US" sz="2800" dirty="0" err="1">
                <a:ea typeface="ＭＳ Ｐゴシック" pitchFamily="-106" charset="-128"/>
                <a:cs typeface="ＭＳ Ｐゴシック" pitchFamily="-106" charset="-128"/>
              </a:rPr>
              <a:t>Groupman</a:t>
            </a:r>
            <a:r>
              <a:rPr lang="en-US" sz="2800" dirty="0">
                <a:ea typeface="ＭＳ Ｐゴシック" pitchFamily="-106" charset="-128"/>
                <a:cs typeface="ＭＳ Ｐゴシック" pitchFamily="-106" charset="-128"/>
              </a:rPr>
              <a:t>, MD.</a:t>
            </a:r>
          </a:p>
          <a:p>
            <a:pPr eaLnBrk="1" hangingPunct="1">
              <a:lnSpc>
                <a:spcPct val="90000"/>
              </a:lnSpc>
            </a:pPr>
            <a:r>
              <a:rPr lang="en-US" sz="2800" dirty="0">
                <a:ea typeface="ＭＳ Ｐゴシック" pitchFamily="-106" charset="-128"/>
                <a:cs typeface="ＭＳ Ｐゴシック" pitchFamily="-106" charset="-128"/>
              </a:rPr>
              <a:t>Survival of the Sickest by </a:t>
            </a:r>
            <a:r>
              <a:rPr lang="en-US" sz="2800" dirty="0"/>
              <a:t>Sharon </a:t>
            </a:r>
            <a:r>
              <a:rPr lang="en-US" sz="2800" dirty="0" err="1"/>
              <a:t>Moalem</a:t>
            </a:r>
            <a:r>
              <a:rPr lang="en-US" sz="2800" dirty="0"/>
              <a:t>, M.D.</a:t>
            </a:r>
            <a:r>
              <a:rPr lang="en-US" sz="2800" dirty="0">
                <a:ea typeface="ＭＳ Ｐゴシック" pitchFamily="-106" charset="-128"/>
                <a:cs typeface="ＭＳ Ｐゴシック" pitchFamily="-106" charset="-128"/>
              </a:rPr>
              <a:t> </a:t>
            </a:r>
          </a:p>
          <a:p>
            <a:pPr eaLnBrk="1" hangingPunct="1">
              <a:lnSpc>
                <a:spcPct val="90000"/>
              </a:lnSpc>
            </a:pPr>
            <a:r>
              <a:rPr lang="en-US" sz="2800" dirty="0">
                <a:ea typeface="ＭＳ Ｐゴシック" pitchFamily="-106" charset="-128"/>
                <a:cs typeface="ＭＳ Ｐゴシック" pitchFamily="-106" charset="-128"/>
              </a:rPr>
              <a:t>The Creative Destruction of Medicine by Eric </a:t>
            </a:r>
            <a:r>
              <a:rPr lang="en-US" sz="2800" dirty="0" err="1">
                <a:ea typeface="ＭＳ Ｐゴシック" pitchFamily="-106" charset="-128"/>
                <a:cs typeface="ＭＳ Ｐゴシック" pitchFamily="-106" charset="-128"/>
              </a:rPr>
              <a:t>Topol</a:t>
            </a:r>
            <a:r>
              <a:rPr lang="en-US" sz="2800" dirty="0">
                <a:ea typeface="ＭＳ Ｐゴシック" pitchFamily="-106" charset="-128"/>
                <a:cs typeface="ＭＳ Ｐゴシック" pitchFamily="-106" charset="-128"/>
              </a:rPr>
              <a:t>, MD</a:t>
            </a:r>
          </a:p>
          <a:p>
            <a:pPr eaLnBrk="1" hangingPunct="1">
              <a:lnSpc>
                <a:spcPct val="90000"/>
              </a:lnSpc>
            </a:pPr>
            <a:r>
              <a:rPr lang="en-US" sz="2800" dirty="0" err="1">
                <a:ea typeface="ＭＳ Ｐゴシック" pitchFamily="-106" charset="-128"/>
                <a:cs typeface="ＭＳ Ｐゴシック" pitchFamily="-106" charset="-128"/>
              </a:rPr>
              <a:t>Freakonomics</a:t>
            </a:r>
            <a:r>
              <a:rPr lang="en-US" sz="2800" dirty="0">
                <a:ea typeface="ＭＳ Ｐゴシック" pitchFamily="-106" charset="-128"/>
                <a:cs typeface="ＭＳ Ｐゴシック" pitchFamily="-106" charset="-128"/>
              </a:rPr>
              <a:t> by Steven Levitt and Stephen </a:t>
            </a:r>
            <a:r>
              <a:rPr lang="en-US" sz="2800" dirty="0" err="1">
                <a:ea typeface="ＭＳ Ｐゴシック" pitchFamily="-106" charset="-128"/>
                <a:cs typeface="ＭＳ Ｐゴシック" pitchFamily="-106" charset="-128"/>
              </a:rPr>
              <a:t>Dubner</a:t>
            </a:r>
            <a:endParaRPr lang="en-US" sz="2800" dirty="0">
              <a:ea typeface="ＭＳ Ｐゴシック" pitchFamily="-106" charset="-128"/>
              <a:cs typeface="ＭＳ Ｐゴシック" pitchFamily="-106" charset="-128"/>
            </a:endParaRPr>
          </a:p>
          <a:p>
            <a:pPr eaLnBrk="1" hangingPunct="1">
              <a:lnSpc>
                <a:spcPct val="90000"/>
              </a:lnSpc>
            </a:pPr>
            <a:r>
              <a:rPr lang="en-US" sz="2800" dirty="0">
                <a:ea typeface="ＭＳ Ｐゴシック" pitchFamily="-106" charset="-128"/>
                <a:cs typeface="ＭＳ Ｐゴシック" pitchFamily="-106" charset="-128"/>
              </a:rPr>
              <a:t>You Don’t have to be Wrong for me to be Right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4"/>
          <p:cNvSpPr>
            <a:spLocks noGrp="1" noChangeArrowheads="1"/>
          </p:cNvSpPr>
          <p:nvPr>
            <p:ph type="ctrTitle"/>
          </p:nvPr>
        </p:nvSpPr>
        <p:spPr>
          <a:xfrm>
            <a:off x="2971800" y="1295400"/>
            <a:ext cx="6019800" cy="2209800"/>
          </a:xfrm>
        </p:spPr>
        <p:txBody>
          <a:bodyPr/>
          <a:lstStyle/>
          <a:p>
            <a:pPr eaLnBrk="1" hangingPunct="1"/>
            <a:r>
              <a:rPr lang="en-US">
                <a:ea typeface="ＭＳ Ｐゴシック" pitchFamily="-106" charset="-128"/>
                <a:cs typeface="ＭＳ Ｐゴシック" pitchFamily="-106" charset="-128"/>
              </a:rPr>
              <a:t>Thank You</a:t>
            </a:r>
          </a:p>
        </p:txBody>
      </p:sp>
      <p:sp>
        <p:nvSpPr>
          <p:cNvPr id="117763" name="Rectangle 5"/>
          <p:cNvSpPr>
            <a:spLocks noGrp="1" noChangeArrowheads="1"/>
          </p:cNvSpPr>
          <p:nvPr>
            <p:ph type="subTitle" idx="1"/>
          </p:nvPr>
        </p:nvSpPr>
        <p:spPr>
          <a:xfrm>
            <a:off x="3810000" y="4953000"/>
            <a:ext cx="6019800" cy="1752600"/>
          </a:xfrm>
        </p:spPr>
        <p:txBody>
          <a:bodyPr/>
          <a:lstStyle/>
          <a:p>
            <a:pPr eaLnBrk="1" hangingPunct="1">
              <a:buFont typeface="Wingdings" pitchFamily="-106" charset="2"/>
              <a:buNone/>
            </a:pPr>
            <a:r>
              <a:rPr lang="en-US" sz="3200">
                <a:ea typeface="ＭＳ Ｐゴシック" pitchFamily="-106" charset="-128"/>
                <a:cs typeface="ＭＳ Ｐゴシック" pitchFamily="-106" charset="-128"/>
              </a:rPr>
              <a:t>Jeffry Gerson, O.D., F.A.A.O</a:t>
            </a:r>
          </a:p>
          <a:p>
            <a:pPr eaLnBrk="1" hangingPunct="1">
              <a:buFont typeface="Wingdings" pitchFamily="-106" charset="2"/>
              <a:buNone/>
            </a:pPr>
            <a:r>
              <a:rPr lang="en-US" sz="3200">
                <a:ea typeface="ＭＳ Ｐゴシック" pitchFamily="-106" charset="-128"/>
                <a:cs typeface="ＭＳ Ｐゴシック" pitchFamily="-106" charset="-128"/>
              </a:rPr>
              <a:t>jgerson@hotmail.com</a:t>
            </a:r>
          </a:p>
        </p:txBody>
      </p:sp>
      <p:pic>
        <p:nvPicPr>
          <p:cNvPr id="117764" name="Picture 6" descr="181599438_57c9a512eb_m"/>
          <p:cNvPicPr>
            <a:picLocks noChangeAspect="1" noChangeArrowheads="1"/>
          </p:cNvPicPr>
          <p:nvPr/>
        </p:nvPicPr>
        <p:blipFill>
          <a:blip r:embed="rId3"/>
          <a:srcRect/>
          <a:stretch>
            <a:fillRect/>
          </a:stretch>
        </p:blipFill>
        <p:spPr bwMode="auto">
          <a:xfrm>
            <a:off x="0" y="4000500"/>
            <a:ext cx="3810000" cy="285750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9810" name="Rectangle 2"/>
          <p:cNvSpPr>
            <a:spLocks noGrp="1" noChangeArrowheads="1"/>
          </p:cNvSpPr>
          <p:nvPr>
            <p:ph sz="quarter" idx="1"/>
          </p:nvPr>
        </p:nvSpPr>
        <p:spPr/>
        <p:txBody>
          <a:bodyPr/>
          <a:lstStyle/>
          <a:p>
            <a:pPr eaLnBrk="1" hangingPunct="1"/>
            <a:endParaRPr lang="en-US" sz="2400">
              <a:ea typeface="ＭＳ Ｐゴシック" pitchFamily="-106" charset="-128"/>
              <a:cs typeface="ＭＳ Ｐゴシック" pitchFamily="-106" charset="-128"/>
            </a:endParaRPr>
          </a:p>
        </p:txBody>
      </p:sp>
      <p:sp>
        <p:nvSpPr>
          <p:cNvPr id="119811" name="Rectangle 3"/>
          <p:cNvSpPr>
            <a:spLocks noGrp="1" noChangeArrowheads="1"/>
          </p:cNvSpPr>
          <p:nvPr>
            <p:ph sz="quarter" idx="2"/>
          </p:nvPr>
        </p:nvSpPr>
        <p:spPr/>
        <p:txBody>
          <a:bodyPr/>
          <a:lstStyle/>
          <a:p>
            <a:pPr eaLnBrk="1" hangingPunct="1"/>
            <a:endParaRPr lang="en-US" sz="2400">
              <a:ea typeface="ＭＳ Ｐゴシック" pitchFamily="-106" charset="-128"/>
              <a:cs typeface="ＭＳ Ｐゴシック" pitchFamily="-106" charset="-128"/>
            </a:endParaRPr>
          </a:p>
        </p:txBody>
      </p:sp>
      <p:sp>
        <p:nvSpPr>
          <p:cNvPr id="119812" name="Rectangle 4"/>
          <p:cNvSpPr>
            <a:spLocks noGrp="1" noChangeArrowheads="1"/>
          </p:cNvSpPr>
          <p:nvPr>
            <p:ph sz="quarter" idx="3"/>
          </p:nvPr>
        </p:nvSpPr>
        <p:spPr/>
        <p:txBody>
          <a:bodyPr/>
          <a:lstStyle/>
          <a:p>
            <a:pPr eaLnBrk="1" hangingPunct="1"/>
            <a:endParaRPr lang="en-US" sz="2400">
              <a:ea typeface="ＭＳ Ｐゴシック" pitchFamily="-106" charset="-128"/>
              <a:cs typeface="ＭＳ Ｐゴシック" pitchFamily="-106" charset="-128"/>
            </a:endParaRPr>
          </a:p>
        </p:txBody>
      </p:sp>
      <p:pic>
        <p:nvPicPr>
          <p:cNvPr id="119813" name="Picture 6" descr="rotsnake optocal illusion"/>
          <p:cNvPicPr>
            <a:picLocks noGrp="1" noChangeAspect="1" noChangeArrowheads="1"/>
          </p:cNvPicPr>
          <p:nvPr>
            <p:ph sz="quarter" idx="4"/>
          </p:nvPr>
        </p:nvPicPr>
        <p:blipFill>
          <a:blip r:embed="rId3"/>
          <a:srcRect/>
          <a:stretch>
            <a:fillRect/>
          </a:stretch>
        </p:blipFill>
        <p:spPr>
          <a:xfrm>
            <a:off x="5638800" y="4991100"/>
            <a:ext cx="2489200" cy="1866900"/>
          </a:xfrm>
          <a:noFill/>
        </p:spPr>
      </p:pic>
      <p:pic>
        <p:nvPicPr>
          <p:cNvPr id="119814" name="Picture 7" descr="eye%20itches"/>
          <p:cNvPicPr>
            <a:picLocks noChangeAspect="1" noChangeArrowheads="1"/>
          </p:cNvPicPr>
          <p:nvPr/>
        </p:nvPicPr>
        <p:blipFill>
          <a:blip r:embed="rId4"/>
          <a:srcRect/>
          <a:stretch>
            <a:fillRect/>
          </a:stretch>
        </p:blipFill>
        <p:spPr bwMode="auto">
          <a:xfrm>
            <a:off x="3505200" y="3962400"/>
            <a:ext cx="2076450" cy="2819400"/>
          </a:xfrm>
          <a:prstGeom prst="rect">
            <a:avLst/>
          </a:prstGeom>
          <a:noFill/>
          <a:ln w="9525">
            <a:noFill/>
            <a:miter lim="800000"/>
            <a:headEnd/>
            <a:tailEnd/>
          </a:ln>
        </p:spPr>
      </p:pic>
      <p:pic>
        <p:nvPicPr>
          <p:cNvPr id="119815" name="Picture 8" descr="FunnyFace"/>
          <p:cNvPicPr>
            <a:picLocks noChangeAspect="1" noChangeArrowheads="1"/>
          </p:cNvPicPr>
          <p:nvPr/>
        </p:nvPicPr>
        <p:blipFill>
          <a:blip r:embed="rId5"/>
          <a:srcRect/>
          <a:stretch>
            <a:fillRect/>
          </a:stretch>
        </p:blipFill>
        <p:spPr bwMode="auto">
          <a:xfrm>
            <a:off x="5867400" y="2590800"/>
            <a:ext cx="3048000" cy="2286000"/>
          </a:xfrm>
          <a:prstGeom prst="rect">
            <a:avLst/>
          </a:prstGeom>
          <a:noFill/>
          <a:ln w="9525">
            <a:noFill/>
            <a:miter lim="800000"/>
            <a:headEnd/>
            <a:tailEnd/>
          </a:ln>
        </p:spPr>
      </p:pic>
      <p:sp>
        <p:nvSpPr>
          <p:cNvPr id="119816" name="Rectangle 10"/>
          <p:cNvSpPr>
            <a:spLocks noGrp="1" noChangeArrowheads="1"/>
          </p:cNvSpPr>
          <p:nvPr>
            <p:ph type="title" sz="quarter"/>
          </p:nvPr>
        </p:nvSpPr>
        <p:spPr/>
        <p:txBody>
          <a:bodyPr/>
          <a:lstStyle/>
          <a:p>
            <a:pPr eaLnBrk="1" hangingPunct="1"/>
            <a:endParaRPr lang="en-US">
              <a:ea typeface="ＭＳ Ｐゴシック" pitchFamily="-106" charset="-128"/>
              <a:cs typeface="ＭＳ Ｐゴシック" pitchFamily="-106" charset="-128"/>
            </a:endParaRPr>
          </a:p>
        </p:txBody>
      </p:sp>
      <p:pic>
        <p:nvPicPr>
          <p:cNvPr id="119817" name="Picture 12" descr="malpractice_lg"/>
          <p:cNvPicPr>
            <a:picLocks noChangeAspect="1" noChangeArrowheads="1"/>
          </p:cNvPicPr>
          <p:nvPr/>
        </p:nvPicPr>
        <p:blipFill>
          <a:blip r:embed="rId6"/>
          <a:srcRect/>
          <a:stretch>
            <a:fillRect/>
          </a:stretch>
        </p:blipFill>
        <p:spPr bwMode="auto">
          <a:xfrm>
            <a:off x="85725" y="25400"/>
            <a:ext cx="2381250" cy="3695700"/>
          </a:xfrm>
          <a:prstGeom prst="rect">
            <a:avLst/>
          </a:prstGeom>
          <a:noFill/>
          <a:ln w="9525">
            <a:noFill/>
            <a:miter lim="800000"/>
            <a:headEnd/>
            <a:tailEnd/>
          </a:ln>
        </p:spPr>
      </p:pic>
      <p:pic>
        <p:nvPicPr>
          <p:cNvPr id="119818" name="Picture 14" descr="mban616l"/>
          <p:cNvPicPr>
            <a:picLocks noChangeAspect="1" noChangeArrowheads="1"/>
          </p:cNvPicPr>
          <p:nvPr/>
        </p:nvPicPr>
        <p:blipFill>
          <a:blip r:embed="rId7"/>
          <a:srcRect/>
          <a:stretch>
            <a:fillRect/>
          </a:stretch>
        </p:blipFill>
        <p:spPr bwMode="auto">
          <a:xfrm>
            <a:off x="2971800" y="304800"/>
            <a:ext cx="3381375" cy="3810000"/>
          </a:xfrm>
          <a:prstGeom prst="rect">
            <a:avLst/>
          </a:prstGeom>
          <a:noFill/>
          <a:ln w="9525">
            <a:noFill/>
            <a:miter lim="800000"/>
            <a:headEnd/>
            <a:tailEnd/>
          </a:ln>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ctrTitle"/>
          </p:nvPr>
        </p:nvSpPr>
        <p:spPr>
          <a:xfrm>
            <a:off x="2819400" y="1752600"/>
            <a:ext cx="6019800" cy="2286000"/>
          </a:xfrm>
        </p:spPr>
        <p:txBody>
          <a:bodyPr/>
          <a:lstStyle/>
          <a:p>
            <a:r>
              <a:rPr lang="en-US" sz="3600" b="1" dirty="0"/>
              <a:t>“Light travels faster than sound.  That’s why some people appear bright until you hear them speak.”</a:t>
            </a:r>
            <a:endParaRPr lang="en-US" sz="3600" dirty="0"/>
          </a:p>
        </p:txBody>
      </p:sp>
      <p:sp>
        <p:nvSpPr>
          <p:cNvPr id="143363" name="Rectangle 3"/>
          <p:cNvSpPr>
            <a:spLocks noGrp="1" noChangeArrowheads="1"/>
          </p:cNvSpPr>
          <p:nvPr>
            <p:ph type="subTitle" idx="1"/>
          </p:nvPr>
        </p:nvSpPr>
        <p:spPr>
          <a:xfrm>
            <a:off x="1447800" y="6019800"/>
            <a:ext cx="6248400" cy="685800"/>
          </a:xfrm>
        </p:spPr>
        <p:txBody>
          <a:bodyPr/>
          <a:lstStyle/>
          <a:p>
            <a:r>
              <a:rPr lang="en-US" sz="1600" i="1"/>
              <a:t>Larry the Cable Guy</a:t>
            </a:r>
            <a:endParaRPr lang="en-US"/>
          </a:p>
        </p:txBody>
      </p:sp>
      <p:pic>
        <p:nvPicPr>
          <p:cNvPr id="143364" name="Picture 4" descr="larry_the_cable_guy_v9"/>
          <p:cNvPicPr>
            <a:picLocks noChangeAspect="1" noChangeArrowheads="1"/>
          </p:cNvPicPr>
          <p:nvPr/>
        </p:nvPicPr>
        <p:blipFill>
          <a:blip r:embed="rId3"/>
          <a:srcRect/>
          <a:stretch>
            <a:fillRect/>
          </a:stretch>
        </p:blipFill>
        <p:spPr bwMode="auto">
          <a:xfrm>
            <a:off x="3276600" y="4370387"/>
            <a:ext cx="1792288" cy="1344613"/>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ctrTitle"/>
          </p:nvPr>
        </p:nvSpPr>
        <p:spPr>
          <a:xfrm>
            <a:off x="1752600" y="2286000"/>
            <a:ext cx="7848600" cy="1752600"/>
          </a:xfrm>
        </p:spPr>
        <p:txBody>
          <a:bodyPr/>
          <a:lstStyle/>
          <a:p>
            <a:r>
              <a:rPr lang="en-US" sz="4000" b="1" dirty="0"/>
              <a:t>“How much deeper would the ocean be without sponges?”</a:t>
            </a:r>
            <a:endParaRPr lang="en-US" dirty="0"/>
          </a:p>
        </p:txBody>
      </p:sp>
      <p:sp>
        <p:nvSpPr>
          <p:cNvPr id="145411" name="Rectangle 3"/>
          <p:cNvSpPr>
            <a:spLocks noGrp="1" noChangeArrowheads="1"/>
          </p:cNvSpPr>
          <p:nvPr>
            <p:ph type="subTitle" idx="1"/>
          </p:nvPr>
        </p:nvSpPr>
        <p:spPr>
          <a:xfrm>
            <a:off x="1447800" y="6019800"/>
            <a:ext cx="6248400" cy="685800"/>
          </a:xfrm>
        </p:spPr>
        <p:txBody>
          <a:bodyPr/>
          <a:lstStyle/>
          <a:p>
            <a:r>
              <a:rPr lang="en-US" sz="1600" i="1"/>
              <a:t>Larry the Cable Guy</a:t>
            </a:r>
            <a:endParaRPr lang="en-US"/>
          </a:p>
        </p:txBody>
      </p:sp>
      <p:pic>
        <p:nvPicPr>
          <p:cNvPr id="145412" name="Picture 4" descr="larry_the_cable_guy_v9"/>
          <p:cNvPicPr>
            <a:picLocks noChangeAspect="1" noChangeArrowheads="1"/>
          </p:cNvPicPr>
          <p:nvPr/>
        </p:nvPicPr>
        <p:blipFill>
          <a:blip r:embed="rId3"/>
          <a:srcRect/>
          <a:stretch>
            <a:fillRect/>
          </a:stretch>
        </p:blipFill>
        <p:spPr bwMode="auto">
          <a:xfrm>
            <a:off x="3505200" y="4495800"/>
            <a:ext cx="2640820" cy="1981200"/>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1371600"/>
          </a:xfrm>
        </p:spPr>
        <p:txBody>
          <a:bodyPr/>
          <a:lstStyle/>
          <a:p>
            <a:r>
              <a:rPr lang="en-US" dirty="0"/>
              <a:t>Although technology can be important to avoid image problems..</a:t>
            </a:r>
          </a:p>
        </p:txBody>
      </p:sp>
      <p:pic>
        <p:nvPicPr>
          <p:cNvPr id="4" name="funny eye exam.mp4">
            <a:hlinkClick r:id="" action="ppaction://media"/>
          </p:cNvPr>
          <p:cNvPicPr>
            <a:picLocks noGrp="1"/>
          </p:cNvPicPr>
          <p:nvPr>
            <p:ph idx="1"/>
            <a:videoFile r:link="rId2"/>
            <p:extLst>
              <p:ext uri="{DAA4B4D4-6D71-4841-9C94-3DE7FCFB9230}">
                <p14:media xmlns:p14="http://schemas.microsoft.com/office/powerpoint/2010/main" r:link="rId1"/>
              </p:ext>
            </p:extLst>
          </p:nvPr>
        </p:nvPicPr>
        <p:blipFill>
          <a:blip r:embed="rId4"/>
          <a:stretch>
            <a:fillRect/>
          </a:stretch>
        </p:blipFill>
        <p:spPr>
          <a:xfrm>
            <a:off x="1524000" y="1869281"/>
            <a:ext cx="6629400" cy="495133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3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ctrTitle"/>
          </p:nvPr>
        </p:nvSpPr>
        <p:spPr>
          <a:xfrm>
            <a:off x="2209800" y="2054225"/>
            <a:ext cx="7010400" cy="1755775"/>
          </a:xfrm>
        </p:spPr>
        <p:txBody>
          <a:bodyPr/>
          <a:lstStyle/>
          <a:p>
            <a:r>
              <a:rPr lang="en-US" b="1" dirty="0"/>
              <a:t>“What Happens if you get scared half to death….twice?”</a:t>
            </a:r>
            <a:endParaRPr lang="en-US" dirty="0"/>
          </a:p>
        </p:txBody>
      </p:sp>
      <p:sp>
        <p:nvSpPr>
          <p:cNvPr id="149507" name="Rectangle 3"/>
          <p:cNvSpPr>
            <a:spLocks noGrp="1" noChangeArrowheads="1"/>
          </p:cNvSpPr>
          <p:nvPr>
            <p:ph type="subTitle" idx="1"/>
          </p:nvPr>
        </p:nvSpPr>
        <p:spPr>
          <a:xfrm>
            <a:off x="1905000" y="4267200"/>
            <a:ext cx="5257800" cy="1522413"/>
          </a:xfrm>
        </p:spPr>
        <p:txBody>
          <a:bodyPr/>
          <a:lstStyle/>
          <a:p>
            <a:r>
              <a:rPr lang="en-US" sz="1600" dirty="0"/>
              <a:t>Larry the cable guy</a:t>
            </a:r>
            <a:endParaRPr lang="en-US" dirty="0"/>
          </a:p>
        </p:txBody>
      </p:sp>
      <p:pic>
        <p:nvPicPr>
          <p:cNvPr id="149508" name="Picture 4" descr="larry_the_cable_guy_v9"/>
          <p:cNvPicPr>
            <a:picLocks noChangeAspect="1" noChangeArrowheads="1"/>
          </p:cNvPicPr>
          <p:nvPr/>
        </p:nvPicPr>
        <p:blipFill>
          <a:blip r:embed="rId3"/>
          <a:srcRect/>
          <a:stretch>
            <a:fillRect/>
          </a:stretch>
        </p:blipFill>
        <p:spPr bwMode="auto">
          <a:xfrm>
            <a:off x="2667000" y="4648200"/>
            <a:ext cx="2438400" cy="18288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990600" y="277813"/>
            <a:ext cx="3733800" cy="1139825"/>
          </a:xfrm>
        </p:spPr>
        <p:txBody>
          <a:bodyPr/>
          <a:lstStyle/>
          <a:p>
            <a:pPr eaLnBrk="1" hangingPunct="1">
              <a:defRPr/>
            </a:pPr>
            <a:r>
              <a:rPr lang="en-US"/>
              <a:t>Antioxidants</a:t>
            </a:r>
          </a:p>
        </p:txBody>
      </p:sp>
      <p:sp>
        <p:nvSpPr>
          <p:cNvPr id="226307" name="Rectangle 3"/>
          <p:cNvSpPr>
            <a:spLocks noGrp="1" noChangeArrowheads="1"/>
          </p:cNvSpPr>
          <p:nvPr>
            <p:ph type="body" idx="1"/>
          </p:nvPr>
        </p:nvSpPr>
        <p:spPr>
          <a:xfrm>
            <a:off x="457200" y="1641475"/>
            <a:ext cx="8229600" cy="4530725"/>
          </a:xfrm>
        </p:spPr>
        <p:txBody>
          <a:bodyPr/>
          <a:lstStyle/>
          <a:p>
            <a:pPr eaLnBrk="1" hangingPunct="1">
              <a:lnSpc>
                <a:spcPct val="90000"/>
              </a:lnSpc>
              <a:buFont typeface="Wingdings" pitchFamily="-106" charset="2"/>
              <a:buChar char="l"/>
              <a:defRPr/>
            </a:pPr>
            <a:r>
              <a:rPr lang="en-US" dirty="0"/>
              <a:t>Do you drink coffee?</a:t>
            </a:r>
          </a:p>
          <a:p>
            <a:pPr lvl="1" eaLnBrk="1" hangingPunct="1">
              <a:lnSpc>
                <a:spcPct val="90000"/>
              </a:lnSpc>
              <a:buFont typeface="Wingdings" pitchFamily="-106" charset="2"/>
              <a:buChar char="l"/>
              <a:defRPr/>
            </a:pPr>
            <a:r>
              <a:rPr lang="en-US" dirty="0"/>
              <a:t>Over 50% of Americans drink coffee</a:t>
            </a:r>
          </a:p>
          <a:p>
            <a:pPr eaLnBrk="1" hangingPunct="1">
              <a:lnSpc>
                <a:spcPct val="90000"/>
              </a:lnSpc>
              <a:buFont typeface="Wingdings" pitchFamily="-106" charset="2"/>
              <a:buChar char="l"/>
              <a:defRPr/>
            </a:pPr>
            <a:r>
              <a:rPr lang="en-US" dirty="0"/>
              <a:t>Is this important?</a:t>
            </a:r>
          </a:p>
          <a:p>
            <a:pPr lvl="1" eaLnBrk="1" hangingPunct="1">
              <a:lnSpc>
                <a:spcPct val="90000"/>
              </a:lnSpc>
              <a:buFont typeface="Wingdings" pitchFamily="-106" charset="2"/>
              <a:buChar char="l"/>
              <a:defRPr/>
            </a:pPr>
            <a:r>
              <a:rPr lang="en-US" dirty="0"/>
              <a:t>Coffee is leading source (by far) for antioxidant intake in the US diet!!</a:t>
            </a:r>
            <a:r>
              <a:rPr lang="en-US" baseline="30000" dirty="0"/>
              <a:t>1</a:t>
            </a:r>
          </a:p>
          <a:p>
            <a:pPr eaLnBrk="1" hangingPunct="1">
              <a:lnSpc>
                <a:spcPct val="90000"/>
              </a:lnSpc>
              <a:buFont typeface="Wingdings" pitchFamily="-106" charset="2"/>
              <a:buChar char="l"/>
              <a:defRPr/>
            </a:pPr>
            <a:r>
              <a:rPr lang="en-US" dirty="0"/>
              <a:t>Neither coffee nor caffeine intake were associated with early AMD per BDES</a:t>
            </a:r>
          </a:p>
          <a:p>
            <a:pPr eaLnBrk="1" hangingPunct="1">
              <a:lnSpc>
                <a:spcPct val="90000"/>
              </a:lnSpc>
              <a:buFont typeface="Wingdings" pitchFamily="-106" charset="2"/>
              <a:buChar char="l"/>
              <a:defRPr/>
            </a:pPr>
            <a:r>
              <a:rPr lang="en-US" dirty="0"/>
              <a:t>Beware:</a:t>
            </a:r>
          </a:p>
          <a:p>
            <a:pPr lvl="1" eaLnBrk="1" hangingPunct="1">
              <a:lnSpc>
                <a:spcPct val="90000"/>
              </a:lnSpc>
              <a:buFont typeface="Wingdings" pitchFamily="-106" charset="2"/>
              <a:buChar char="l"/>
              <a:defRPr/>
            </a:pPr>
            <a:r>
              <a:rPr lang="en-US" dirty="0"/>
              <a:t>COFFEE and DOUGHNUT Maculopathy</a:t>
            </a:r>
            <a:r>
              <a:rPr lang="en-US" baseline="30000" dirty="0"/>
              <a:t>2</a:t>
            </a:r>
            <a:endParaRPr lang="en-US" dirty="0"/>
          </a:p>
        </p:txBody>
      </p:sp>
      <p:sp>
        <p:nvSpPr>
          <p:cNvPr id="26628" name="Text Box 4"/>
          <p:cNvSpPr txBox="1">
            <a:spLocks noChangeArrowheads="1"/>
          </p:cNvSpPr>
          <p:nvPr/>
        </p:nvSpPr>
        <p:spPr bwMode="auto">
          <a:xfrm>
            <a:off x="0" y="6096000"/>
            <a:ext cx="9144000" cy="630238"/>
          </a:xfrm>
          <a:prstGeom prst="rect">
            <a:avLst/>
          </a:prstGeom>
          <a:noFill/>
          <a:ln w="9525">
            <a:noFill/>
            <a:miter lim="800000"/>
            <a:headEnd/>
            <a:tailEnd/>
          </a:ln>
        </p:spPr>
        <p:txBody>
          <a:bodyPr>
            <a:prstTxWarp prst="textNoShape">
              <a:avLst/>
            </a:prstTxWarp>
            <a:spAutoFit/>
          </a:bodyPr>
          <a:lstStyle/>
          <a:p>
            <a:pPr marL="342900" indent="-342900">
              <a:spcBef>
                <a:spcPct val="50000"/>
              </a:spcBef>
              <a:buFontTx/>
              <a:buAutoNum type="arabicPeriod"/>
            </a:pPr>
            <a:r>
              <a:rPr lang="en-US" sz="1400"/>
              <a:t>As reported by American Chemical Society 8/05</a:t>
            </a:r>
          </a:p>
          <a:p>
            <a:pPr marL="342900" indent="-342900">
              <a:spcBef>
                <a:spcPct val="50000"/>
              </a:spcBef>
              <a:buFontTx/>
              <a:buAutoNum type="arabicPeriod"/>
            </a:pPr>
            <a:r>
              <a:rPr lang="en-US" sz="1400"/>
              <a:t>Kerrison J.B. et.al. Coffee and Doughnut Maculopathy: Acute Ring Scotomas. BJO.2000 Feb;84(2):158-64.</a:t>
            </a:r>
          </a:p>
        </p:txBody>
      </p:sp>
      <p:pic>
        <p:nvPicPr>
          <p:cNvPr id="226309" name="Picture 5"/>
          <p:cNvPicPr>
            <a:picLocks noChangeAspect="1" noChangeArrowheads="1"/>
          </p:cNvPicPr>
          <p:nvPr/>
        </p:nvPicPr>
        <p:blipFill>
          <a:blip r:embed="rId3"/>
          <a:srcRect/>
          <a:stretch>
            <a:fillRect/>
          </a:stretch>
        </p:blipFill>
        <p:spPr bwMode="auto">
          <a:xfrm>
            <a:off x="6096000" y="0"/>
            <a:ext cx="3048000" cy="22796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63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630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630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6307">
                                            <p:txEl>
                                              <p:pRg st="4" end="4"/>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22630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630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630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6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7" grpId="0" build="p"/>
      <p:bldP spid="226307" grpId="1" build="p"/>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152400"/>
            <a:ext cx="9144000" cy="914400"/>
          </a:xfrm>
        </p:spPr>
        <p:txBody>
          <a:bodyPr/>
          <a:lstStyle/>
          <a:p>
            <a:pPr>
              <a:defRPr/>
            </a:pPr>
            <a:r>
              <a:rPr lang="en-US" sz="3200" dirty="0"/>
              <a:t>The Relationship of Coffee Consumption with Mortality</a:t>
            </a:r>
            <a:r>
              <a:rPr lang="en-US" sz="4000" dirty="0"/>
              <a:t>   </a:t>
            </a:r>
            <a:r>
              <a:rPr lang="en-US" sz="2800" i="1" dirty="0"/>
              <a:t>Ann Intern Med 2008:148:904-14</a:t>
            </a:r>
          </a:p>
        </p:txBody>
      </p:sp>
      <p:sp>
        <p:nvSpPr>
          <p:cNvPr id="3075" name="Rectangle 3"/>
          <p:cNvSpPr>
            <a:spLocks noGrp="1" noChangeArrowheads="1"/>
          </p:cNvSpPr>
          <p:nvPr>
            <p:ph type="body" sz="half" idx="1"/>
          </p:nvPr>
        </p:nvSpPr>
        <p:spPr>
          <a:xfrm>
            <a:off x="0" y="1066800"/>
            <a:ext cx="8915400" cy="3810000"/>
          </a:xfrm>
        </p:spPr>
        <p:txBody>
          <a:bodyPr/>
          <a:lstStyle/>
          <a:p>
            <a:pPr>
              <a:defRPr/>
            </a:pPr>
            <a:r>
              <a:rPr lang="en-US" sz="2000" dirty="0"/>
              <a:t>2 Cohorts</a:t>
            </a:r>
          </a:p>
          <a:p>
            <a:pPr lvl="1">
              <a:defRPr/>
            </a:pPr>
            <a:r>
              <a:rPr lang="en-US" sz="2000" dirty="0"/>
              <a:t>41,736 men </a:t>
            </a:r>
            <a:r>
              <a:rPr lang="en-US" sz="2000" dirty="0" err="1"/>
              <a:t>Hx</a:t>
            </a:r>
            <a:r>
              <a:rPr lang="en-US" sz="2000" dirty="0"/>
              <a:t> Professionals </a:t>
            </a:r>
            <a:r>
              <a:rPr lang="en-US" sz="2000" dirty="0" err="1"/>
              <a:t>FUp</a:t>
            </a:r>
            <a:r>
              <a:rPr lang="en-US" sz="2000" dirty="0"/>
              <a:t> Study – 18 years</a:t>
            </a:r>
          </a:p>
          <a:p>
            <a:pPr lvl="1">
              <a:defRPr/>
            </a:pPr>
            <a:r>
              <a:rPr lang="en-US" sz="2000" dirty="0"/>
              <a:t>86,214 women Nurse’s </a:t>
            </a:r>
            <a:r>
              <a:rPr lang="en-US" sz="2000" dirty="0" err="1"/>
              <a:t>Hx</a:t>
            </a:r>
            <a:r>
              <a:rPr lang="en-US" sz="2000" dirty="0"/>
              <a:t> Study  - 24 years</a:t>
            </a:r>
          </a:p>
          <a:p>
            <a:pPr>
              <a:defRPr/>
            </a:pPr>
            <a:r>
              <a:rPr lang="en-US" sz="2000" dirty="0"/>
              <a:t>Results</a:t>
            </a:r>
          </a:p>
          <a:p>
            <a:pPr lvl="1">
              <a:defRPr/>
            </a:pPr>
            <a:r>
              <a:rPr lang="en-US" sz="2000" dirty="0"/>
              <a:t>After adjustment for age, smoking, other </a:t>
            </a:r>
            <a:r>
              <a:rPr lang="en-US" sz="2000" dirty="0" err="1"/>
              <a:t>CVDz</a:t>
            </a:r>
            <a:r>
              <a:rPr lang="en-US" sz="2000" dirty="0"/>
              <a:t> and CA risk factors</a:t>
            </a:r>
          </a:p>
        </p:txBody>
      </p:sp>
      <p:graphicFrame>
        <p:nvGraphicFramePr>
          <p:cNvPr id="3076" name="Group 4"/>
          <p:cNvGraphicFramePr>
            <a:graphicFrameLocks noGrp="1"/>
          </p:cNvGraphicFramePr>
          <p:nvPr>
            <p:ph sz="half" idx="2"/>
          </p:nvPr>
        </p:nvGraphicFramePr>
        <p:xfrm>
          <a:off x="609600" y="2971800"/>
          <a:ext cx="6010593" cy="3627120"/>
        </p:xfrm>
        <a:graphic>
          <a:graphicData uri="http://schemas.openxmlformats.org/drawingml/2006/table">
            <a:tbl>
              <a:tblPr/>
              <a:tblGrid>
                <a:gridCol w="3279775">
                  <a:extLst>
                    <a:ext uri="{9D8B030D-6E8A-4147-A177-3AD203B41FA5}">
                      <a16:colId xmlns:a16="http://schemas.microsoft.com/office/drawing/2014/main" val="20000"/>
                    </a:ext>
                  </a:extLst>
                </a:gridCol>
                <a:gridCol w="2522538">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360363">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Men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&lt;1 cup / month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1.07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1 c/m – 4 cups/w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1.02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8463">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5-7 cups / week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0.97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2-3 cups / 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0.93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4-5 cups / 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0.80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&gt; 6 cups / 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0.74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8710" name="Text Box 38"/>
          <p:cNvSpPr txBox="1">
            <a:spLocks noChangeArrowheads="1"/>
          </p:cNvSpPr>
          <p:nvPr/>
        </p:nvSpPr>
        <p:spPr bwMode="auto">
          <a:xfrm>
            <a:off x="7010400" y="4038600"/>
            <a:ext cx="2133600" cy="1917700"/>
          </a:xfrm>
          <a:prstGeom prst="rect">
            <a:avLst/>
          </a:prstGeom>
          <a:noFill/>
          <a:ln w="9525">
            <a:noFill/>
            <a:miter lim="800000"/>
            <a:headEnd/>
            <a:tailEnd/>
          </a:ln>
        </p:spPr>
        <p:txBody>
          <a:bodyPr>
            <a:prstTxWarp prst="textNoShape">
              <a:avLst/>
            </a:prstTxWarp>
            <a:spAutoFit/>
          </a:bodyPr>
          <a:lstStyle/>
          <a:p>
            <a:pPr algn="ctr">
              <a:spcBef>
                <a:spcPct val="50000"/>
              </a:spcBef>
            </a:pPr>
            <a:r>
              <a:rPr lang="en-US"/>
              <a:t>P&lt;0.001 for trend and independent of caffeine intake</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2438400"/>
            <a:ext cx="8229600" cy="1371600"/>
          </a:xfrm>
        </p:spPr>
        <p:txBody>
          <a:bodyPr/>
          <a:lstStyle/>
          <a:p>
            <a:r>
              <a:rPr lang="en-US" dirty="0"/>
              <a:t>Throughout the lecture, I will have some quotes by different philosophers and other “thinkers”</a:t>
            </a:r>
            <a:br>
              <a:rPr lang="en-US" dirty="0"/>
            </a:br>
            <a:br>
              <a:rPr lang="en-US" dirty="0"/>
            </a:br>
            <a:r>
              <a:rPr lang="en-US" dirty="0"/>
              <a:t>Feel free to interject your own thoughts and ideas</a:t>
            </a:r>
          </a:p>
        </p:txBody>
      </p:sp>
    </p:spTree>
  </p:cSld>
  <p:clrMapOvr>
    <a:masterClrMapping/>
  </p:clrMapOvr>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65"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Pixel</Template>
  <TotalTime>30197</TotalTime>
  <Words>3134</Words>
  <Application>Microsoft Macintosh PowerPoint</Application>
  <PresentationFormat>On-screen Show (4:3)</PresentationFormat>
  <Paragraphs>415</Paragraphs>
  <Slides>68</Slides>
  <Notes>57</Notes>
  <HiddenSlides>9</HiddenSlides>
  <MMClips>5</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5" baseType="lpstr">
      <vt:lpstr>ＭＳ Ｐゴシック</vt:lpstr>
      <vt:lpstr>Arial</vt:lpstr>
      <vt:lpstr>Arial Black</vt:lpstr>
      <vt:lpstr>Times New Roman</vt:lpstr>
      <vt:lpstr>Wingdings</vt:lpstr>
      <vt:lpstr>Pixel</vt:lpstr>
      <vt:lpstr>Bitmap Image</vt:lpstr>
      <vt:lpstr>The Art of Optometry  </vt:lpstr>
      <vt:lpstr>Story/joke</vt:lpstr>
      <vt:lpstr>Disclosure</vt:lpstr>
      <vt:lpstr>Antioxidants</vt:lpstr>
      <vt:lpstr>Start to look at things from a different perspective…</vt:lpstr>
      <vt:lpstr>Start to look at things from a different perspective…</vt:lpstr>
      <vt:lpstr>Antioxidants</vt:lpstr>
      <vt:lpstr>The Relationship of Coffee Consumption with Mortality   Ann Intern Med 2008:148:904-14</vt:lpstr>
      <vt:lpstr>Throughout the lecture, I will have some quotes by different philosophers and other “thinkers”  Feel free to interject your own thoughts and ideas</vt:lpstr>
      <vt:lpstr>“How much deeper would the ocean be without sponges?”</vt:lpstr>
      <vt:lpstr>PowerPoint Presentation</vt:lpstr>
      <vt:lpstr>Why the title “Art of Optometry”</vt:lpstr>
      <vt:lpstr>Course Objectives</vt:lpstr>
      <vt:lpstr>A different way to think…</vt:lpstr>
      <vt:lpstr>PowerPoint Presentation</vt:lpstr>
      <vt:lpstr>What is this?</vt:lpstr>
      <vt:lpstr>Quote by Maimonides</vt:lpstr>
      <vt:lpstr>Lets Try Again: What was this?</vt:lpstr>
      <vt:lpstr>Now…what are these?</vt:lpstr>
      <vt:lpstr>My trip to Romania</vt:lpstr>
      <vt:lpstr>A Matter of Perspective</vt:lpstr>
      <vt:lpstr>Which eye needs cataract surgery?</vt:lpstr>
      <vt:lpstr>What is YOUR job? (as an O.D.)</vt:lpstr>
      <vt:lpstr>Our Job</vt:lpstr>
      <vt:lpstr>First Do No Harm…but it’s ok to make mistakes</vt:lpstr>
      <vt:lpstr>Sum is greater than its parts</vt:lpstr>
      <vt:lpstr>Treating vs. Healing</vt:lpstr>
      <vt:lpstr>Treating People, (Not Legal Entities)</vt:lpstr>
      <vt:lpstr>A different way to think…</vt:lpstr>
      <vt:lpstr>Malpractice</vt:lpstr>
      <vt:lpstr>According to a 1991 NEJM article, what percentage of patients harmed by medical treatment file suit? </vt:lpstr>
      <vt:lpstr>“42% OF ALL STATISTICS ARE MADE UP ON THE SPOT”</vt:lpstr>
      <vt:lpstr>Malpractice suits</vt:lpstr>
      <vt:lpstr>Who has been sued by a patient?</vt:lpstr>
      <vt:lpstr>PowerPoint Presentation</vt:lpstr>
      <vt:lpstr>Cost of Malpractice</vt:lpstr>
      <vt:lpstr>Cost of Malpractice</vt:lpstr>
      <vt:lpstr>Communication</vt:lpstr>
      <vt:lpstr>When you ask your patient about their chief complaint, how long do you let them speak?</vt:lpstr>
      <vt:lpstr>“Light travels faster than sound.  That’s why some people appear bright until you hear them speak.”</vt:lpstr>
      <vt:lpstr>Let the patient speak!</vt:lpstr>
      <vt:lpstr>Have you “faked” an answer in the last week?</vt:lpstr>
      <vt:lpstr>Don’t… </vt:lpstr>
      <vt:lpstr>Words that maim vs words that heal</vt:lpstr>
      <vt:lpstr>“What Happens if you get scared half to death….twice?”</vt:lpstr>
      <vt:lpstr>Words that heal</vt:lpstr>
      <vt:lpstr>Speaking of being scared….</vt:lpstr>
      <vt:lpstr>Maim or Heal?</vt:lpstr>
      <vt:lpstr>Maim or heal?</vt:lpstr>
      <vt:lpstr>Building relationships</vt:lpstr>
      <vt:lpstr>Breaking Bad News</vt:lpstr>
      <vt:lpstr>Bad News: A matter of perspective</vt:lpstr>
      <vt:lpstr>Bad News</vt:lpstr>
      <vt:lpstr>Steps to telling bad news</vt:lpstr>
      <vt:lpstr>PowerPoint Presentation</vt:lpstr>
      <vt:lpstr>Impact of AMD on Quality of Life</vt:lpstr>
      <vt:lpstr>American Foundation for the Blind Headlines</vt:lpstr>
      <vt:lpstr>Stages</vt:lpstr>
      <vt:lpstr>Bad News: Pearls</vt:lpstr>
      <vt:lpstr>Have you ever made a patient cry</vt:lpstr>
      <vt:lpstr>What to do if your patient starts crying</vt:lpstr>
      <vt:lpstr>Resources</vt:lpstr>
      <vt:lpstr>Thank You</vt:lpstr>
      <vt:lpstr>PowerPoint Presentation</vt:lpstr>
      <vt:lpstr>“Light travels faster than sound.  That’s why some people appear bright until you hear them speak.”</vt:lpstr>
      <vt:lpstr>“How much deeper would the ocean be without sponges?”</vt:lpstr>
      <vt:lpstr>Although technology can be important to avoid image problems..</vt:lpstr>
      <vt:lpstr>“What Happens if you get scared half to death….twice?”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Kari Cline</cp:lastModifiedBy>
  <cp:revision>83</cp:revision>
  <cp:lastPrinted>2009-04-22T19:24:48Z</cp:lastPrinted>
  <dcterms:created xsi:type="dcterms:W3CDTF">2011-02-18T02:23:02Z</dcterms:created>
  <dcterms:modified xsi:type="dcterms:W3CDTF">2026-07-18T13:58:29Z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